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359" r:id="rId3"/>
    <p:sldId id="260" r:id="rId5"/>
    <p:sldId id="456" r:id="rId6"/>
    <p:sldId id="393" r:id="rId7"/>
    <p:sldId id="363" r:id="rId8"/>
    <p:sldId id="422" r:id="rId9"/>
    <p:sldId id="364" r:id="rId10"/>
    <p:sldId id="265" r:id="rId11"/>
    <p:sldId id="419" r:id="rId12"/>
    <p:sldId id="457" r:id="rId13"/>
    <p:sldId id="259" r:id="rId14"/>
    <p:sldId id="512" r:id="rId15"/>
    <p:sldId id="537" r:id="rId16"/>
    <p:sldId id="536" r:id="rId17"/>
    <p:sldId id="513" r:id="rId18"/>
    <p:sldId id="278" r:id="rId19"/>
    <p:sldId id="396" r:id="rId20"/>
    <p:sldId id="292" r:id="rId21"/>
    <p:sldId id="291" r:id="rId22"/>
    <p:sldId id="293" r:id="rId23"/>
    <p:sldId id="294" r:id="rId24"/>
    <p:sldId id="283" r:id="rId25"/>
    <p:sldId id="356" r:id="rId26"/>
    <p:sldId id="425" r:id="rId27"/>
    <p:sldId id="453" r:id="rId28"/>
    <p:sldId id="284" r:id="rId29"/>
    <p:sldId id="287" r:id="rId30"/>
    <p:sldId id="288" r:id="rId31"/>
    <p:sldId id="539" r:id="rId32"/>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46494"/>
    <a:srgbClr val="FBF8E5"/>
    <a:srgbClr val="F5F5EB"/>
    <a:srgbClr val="F6F6EC"/>
    <a:srgbClr val="2E5E96"/>
    <a:srgbClr val="395F93"/>
    <a:srgbClr val="325B8E"/>
    <a:srgbClr val="27548A"/>
    <a:srgbClr val="6084B2"/>
    <a:srgbClr val="33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60" autoAdjust="0"/>
  </p:normalViewPr>
  <p:slideViewPr>
    <p:cSldViewPr showGuides="1">
      <p:cViewPr varScale="1">
        <p:scale>
          <a:sx n="108" d="100"/>
          <a:sy n="108" d="100"/>
        </p:scale>
        <p:origin x="1704" y="108"/>
      </p:cViewPr>
      <p:guideLst>
        <p:guide orient="horz" pos="2178"/>
        <p:guide pos="2880"/>
      </p:guideLst>
    </p:cSldViewPr>
  </p:slideViewPr>
  <p:outlineViewPr>
    <p:cViewPr>
      <p:scale>
        <a:sx n="33" d="100"/>
        <a:sy n="33" d="100"/>
      </p:scale>
      <p:origin x="0" y="-570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7" d="100"/>
          <a:sy n="87" d="100"/>
        </p:scale>
        <p:origin x="3090" y="9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D2A48B96-639E-45A3-A0BA-2464DFDB1FAA}" type="datetimeFigureOut">
              <a:rPr lang="zh-CN" altLang="en-US" noProof="1" smtClean="0"/>
            </a:fld>
            <a:endParaRPr lang="zh-CN" altLang="en-US" noProof="1"/>
          </a:p>
        </p:txBody>
      </p:sp>
      <p:sp>
        <p:nvSpPr>
          <p:cNvPr id="2052" name="幻灯片图像占位符 3"/>
          <p:cNvSpPr>
            <a:spLocks noGrp="1" noRot="1" noChangeAspect="1"/>
          </p:cNvSpPr>
          <p:nvPr>
            <p:ph type="sldImg"/>
          </p:nvPr>
        </p:nvSpPr>
        <p:spPr>
          <a:xfrm>
            <a:off x="1371600" y="1143000"/>
            <a:ext cx="4114800" cy="3086100"/>
          </a:xfrm>
          <a:prstGeom prst="rect">
            <a:avLst/>
          </a:prstGeom>
          <a:noFill/>
          <a:ln w="12700" cap="flat" cmpd="sng">
            <a:solidFill>
              <a:srgbClr val="000000"/>
            </a:solidFill>
            <a:prstDash val="solid"/>
            <a:round/>
            <a:headEnd type="none" w="med" len="med"/>
            <a:tailEnd type="none" w="med" len="med"/>
          </a:ln>
        </p:spPr>
      </p:sp>
      <p:sp>
        <p:nvSpPr>
          <p:cNvPr id="2053" name="备注占位符 4"/>
          <p:cNvSpPr>
            <a:spLocks noGrp="1"/>
          </p:cNvSpPr>
          <p:nvPr>
            <p:ph type="body" sz="quarter"/>
          </p:nvPr>
        </p:nvSpPr>
        <p:spPr>
          <a:xfrm>
            <a:off x="685800" y="4400550"/>
            <a:ext cx="5486400" cy="3600450"/>
          </a:xfrm>
          <a:prstGeom prst="rect">
            <a:avLst/>
          </a:prstGeom>
          <a:noFill/>
          <a:ln w="9525">
            <a:noFill/>
          </a:ln>
        </p:spPr>
        <p:txBody>
          <a:bodyPr lIns="91440" tIns="45720" rIns="91440" bIns="45720" anchor="t"/>
          <a:lstStyle/>
          <a:p>
            <a:pPr lvl="0"/>
            <a:r>
              <a:rPr lang="zh-CN" altLang="en-US" dirty="0"/>
              <a:t>单击此处编辑母版文本样式</a:t>
            </a:r>
            <a:endParaRPr lang="zh-CN" altLang="en-US" dirty="0"/>
          </a:p>
          <a:p>
            <a:pPr lvl="1" indent="0"/>
            <a:r>
              <a:rPr lang="zh-CN" altLang="en-US" dirty="0"/>
              <a:t>第二级</a:t>
            </a:r>
            <a:endParaRPr lang="zh-CN" altLang="en-US" dirty="0"/>
          </a:p>
          <a:p>
            <a:pPr lvl="2" indent="0"/>
            <a:r>
              <a:rPr lang="zh-CN" altLang="en-US" dirty="0"/>
              <a:t>第三级</a:t>
            </a:r>
            <a:endParaRPr lang="zh-CN" altLang="en-US" dirty="0"/>
          </a:p>
          <a:p>
            <a:pPr lvl="3" indent="0"/>
            <a:r>
              <a:rPr lang="zh-CN" altLang="en-US" dirty="0"/>
              <a:t>第四级</a:t>
            </a:r>
            <a:endParaRPr lang="zh-CN" altLang="en-US" dirty="0"/>
          </a:p>
          <a:p>
            <a:pPr lvl="4" indent="0"/>
            <a:r>
              <a:rPr lang="zh-CN" altLang="en-US" dirty="0"/>
              <a:t>第五级</a:t>
            </a:r>
            <a:endParaRPr lang="zh-CN" altLang="en-US" dirty="0"/>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A6837353-30EB-4A48-80EB-173D804AEFBD}" type="slidenum">
              <a:rPr lang="zh-CN" altLang="en-US" noProof="1" smtClean="0"/>
            </a:fld>
            <a:endParaRPr lang="zh-CN" altLang="en-US"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Slide Image Placeholder 1"/>
          <p:cNvSpPr>
            <a:spLocks noGrp="1" noRot="1" noChangeAspect="1"/>
          </p:cNvSpPr>
          <p:nvPr>
            <p:ph type="sldImg"/>
          </p:nvPr>
        </p:nvSpPr>
        <p:spPr/>
      </p:sp>
      <p:sp>
        <p:nvSpPr>
          <p:cNvPr id="4098" name="Notes Placeholder 2"/>
          <p:cNvSpPr>
            <a:spLocks noGrp="1"/>
          </p:cNvSpPr>
          <p:nvPr>
            <p:ph type="body"/>
          </p:nvPr>
        </p:nvSpPr>
        <p:spPr/>
        <p:txBody>
          <a:bodyPr lIns="91440" tIns="45720" rIns="91440" bIns="45720" anchor="t"/>
          <a:lstStyle/>
          <a:p>
            <a:pPr lvl="0"/>
            <a:endParaRPr lang="id-ID" altLang="zh-CN" dirty="0"/>
          </a:p>
        </p:txBody>
      </p:sp>
      <p:sp>
        <p:nvSpPr>
          <p:cNvPr id="4099" name="Slide Number Placeholder 3"/>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marL="0" marR="0" lvl="0" indent="0" algn="r" defTabSz="914400" rtl="0" eaLnBrk="1" fontAlgn="base" latinLnBrk="0" hangingPunct="1">
              <a:lnSpc>
                <a:spcPct val="100000"/>
              </a:lnSpc>
              <a:spcBef>
                <a:spcPct val="0"/>
              </a:spcBef>
              <a:spcAft>
                <a:spcPct val="0"/>
              </a:spcAft>
              <a:buClrTx/>
              <a:buSzTx/>
              <a:buFontTx/>
              <a:buNone/>
              <a:defRPr/>
            </a:pPr>
            <a:fld id="{9A0DB2DC-4C9A-4742-B13C-FB6460FD3503}" type="slidenum">
              <a:rPr kumimoji="0" lang="id-ID" altLang="zh-CN" sz="1200" b="0" i="0" u="none" strike="noStrike" kern="1200" cap="none" spc="0" normalizeH="0" baseline="0" noProof="0">
                <a:ln>
                  <a:noFill/>
                </a:ln>
                <a:solidFill>
                  <a:prstClr val="black"/>
                </a:solidFill>
                <a:effectLst/>
                <a:uLnTx/>
                <a:uFillTx/>
                <a:latin typeface="Arial" panose="020B0604020202020204" pitchFamily="34" charset="0"/>
                <a:cs typeface="+mn-cs"/>
              </a:rPr>
            </a:fld>
            <a:endParaRPr kumimoji="0" lang="id-ID" altLang="zh-CN" sz="1200" b="0" i="0" u="none" strike="noStrike" kern="1200" cap="none" spc="0" normalizeH="0" baseline="0" noProof="0" dirty="0">
              <a:ln>
                <a:noFill/>
              </a:ln>
              <a:solidFill>
                <a:prstClr val="black"/>
              </a:solidFill>
              <a:effectLst/>
              <a:uLnTx/>
              <a:uFillTx/>
              <a:latin typeface="Arial" panose="020B0604020202020204" pitchFamily="34" charset="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幻灯片图像占位符 67585"/>
          <p:cNvSpPr>
            <a:spLocks noGrp="1" noRot="1" noChangeAspect="1" noTextEdit="1"/>
          </p:cNvSpPr>
          <p:nvPr>
            <p:ph type="sldImg"/>
          </p:nvPr>
        </p:nvSpPr>
        <p:spPr>
          <a:xfrm>
            <a:off x="1144588" y="687388"/>
            <a:ext cx="4568825" cy="3425825"/>
          </a:xfrm>
        </p:spPr>
      </p:sp>
      <p:sp>
        <p:nvSpPr>
          <p:cNvPr id="24578" name="文本占位符 67586"/>
          <p:cNvSpPr>
            <a:spLocks noGrp="1"/>
          </p:cNvSpPr>
          <p:nvPr>
            <p:ph type="body"/>
          </p:nvPr>
        </p:nvSpPr>
        <p:spPr>
          <a:xfrm>
            <a:off x="914400" y="4343400"/>
            <a:ext cx="5029200" cy="4114800"/>
          </a:xfrm>
        </p:spPr>
        <p:txBody>
          <a:bodyPr wrap="square" lIns="92075" tIns="46038" rIns="92075" bIns="46038" anchor="t"/>
          <a:lstStyle/>
          <a:p>
            <a:pPr lvl="0"/>
            <a:endParaRPr lang="zh-CN" altLang="zh-CN" dirty="0"/>
          </a:p>
        </p:txBody>
      </p:sp>
      <p:sp>
        <p:nvSpPr>
          <p:cNvPr id="24579" name="灯片编号占位符 1"/>
          <p:cNvSpPr>
            <a:spLocks noGrp="1"/>
          </p:cNvSpPr>
          <p:nvPr>
            <p:ph type="sldNum" sz="quarter"/>
          </p:nvPr>
        </p:nvSpPr>
        <p:spPr>
          <a:xfrm>
            <a:off x="3884613" y="8685213"/>
            <a:ext cx="2971800" cy="458787"/>
          </a:xfrm>
          <a:prstGeom prst="rect">
            <a:avLst/>
          </a:prstGeom>
          <a:noFill/>
          <a:ln w="9525">
            <a:noFill/>
          </a:ln>
        </p:spPr>
        <p:txBody>
          <a:bodyPr lIns="91440" tIns="45720" rIns="91440" bIns="45720" anchor="b"/>
          <a:lstStyle/>
          <a:p>
            <a:pPr lvl="0" indent="0" algn="r"/>
            <a:fld id="{9A0DB2DC-4C9A-4742-B13C-FB6460FD3503}" type="slidenum">
              <a:rPr lang="zh-CN" altLang="en-US" sz="1200" dirty="0"/>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7" name="矩形 6"/>
          <p:cNvSpPr/>
          <p:nvPr/>
        </p:nvSpPr>
        <p:spPr>
          <a:xfrm>
            <a:off x="685800" y="3196686"/>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ctrTitle"/>
          </p:nvPr>
        </p:nvSpPr>
        <p:spPr>
          <a:xfrm>
            <a:off x="685800" y="1676401"/>
            <a:ext cx="7772400" cy="1538286"/>
          </a:xfrm>
        </p:spPr>
        <p:txBody>
          <a:bodyPr anchor="b"/>
          <a:lstStyle/>
          <a:p>
            <a:r>
              <a:rPr kumimoji="0" lang="zh-CN" altLang="en-US"/>
              <a:t>单击此处编辑母版标题样式</a:t>
            </a:r>
            <a:endParaRPr kumimoji="0" lang="en-US"/>
          </a:p>
        </p:txBody>
      </p:sp>
      <p:sp>
        <p:nvSpPr>
          <p:cNvPr id="3" name="副标题 2"/>
          <p:cNvSpPr>
            <a:spLocks noGrp="1"/>
          </p:cNvSpPr>
          <p:nvPr>
            <p:ph type="subTitle" idx="1" hasCustomPrompt="1"/>
          </p:nvPr>
        </p:nvSpPr>
        <p:spPr>
          <a:xfrm>
            <a:off x="1371600" y="3214686"/>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zh-CN" altLang="en-US"/>
              <a:t>单击以编辑母版副标题样式</a:t>
            </a:r>
            <a:endParaRPr kumimoji="0" lang="en-US"/>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lvl1pPr>
              <a:defRPr>
                <a:ea typeface="微软雅黑" panose="020B0503020204020204" pitchFamily="34" charset="-122"/>
              </a:defRPr>
            </a:lvl1pPr>
          </a:lstStyle>
          <a:p>
            <a:fld id="{9A0DB2DC-4C9A-4742-B13C-FB6460FD3503}" type="slidenum">
              <a:rPr lang="zh-CN" altLang="en-US" noProof="1" smtClean="0"/>
            </a:fld>
            <a:endParaRPr lang="zh-CN" altLang="en-US" noProof="1"/>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竖排文字占位符 2"/>
          <p:cNvSpPr>
            <a:spLocks noGrp="1"/>
          </p:cNvSpPr>
          <p:nvPr>
            <p:ph type="body" orient="vert" idx="1" hasCustomPrompt="1"/>
          </p:nvPr>
        </p:nvSpPr>
        <p:spPr/>
        <p:txBody>
          <a:bodyPr vert="eaVert"/>
          <a:lstStyle/>
          <a:p>
            <a:pPr lvl="0" eaLnBrk="1" latinLnBrk="0" hangingPunct="1"/>
            <a:r>
              <a:rPr lang="zh-CN" altLang="en-US"/>
              <a:t>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lvl1pPr>
              <a:defRPr>
                <a:ea typeface="微软雅黑" panose="020B0503020204020204" pitchFamily="34" charset="-122"/>
              </a:defRPr>
            </a:lvl1pPr>
          </a:lstStyle>
          <a:p>
            <a:fld id="{9A0DB2DC-4C9A-4742-B13C-FB6460FD3503}" type="slidenum">
              <a:rPr lang="zh-CN" altLang="en-US" noProof="1" smtClean="0"/>
            </a:fld>
            <a:endParaRPr lang="zh-CN" altLang="en-US" noProof="1"/>
          </a:p>
        </p:txBody>
      </p:sp>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215206" y="274638"/>
            <a:ext cx="1471594" cy="6011882"/>
          </a:xfrm>
        </p:spPr>
        <p:txBody>
          <a:bodyPr vert="eaVert"/>
          <a:lstStyle/>
          <a:p>
            <a:r>
              <a:rPr kumimoji="0" lang="zh-CN" altLang="en-US"/>
              <a:t>单击此处编辑母版标题样式</a:t>
            </a:r>
            <a:endParaRPr kumimoji="0" lang="en-US"/>
          </a:p>
        </p:txBody>
      </p:sp>
      <p:sp>
        <p:nvSpPr>
          <p:cNvPr id="3" name="竖排文字占位符 2"/>
          <p:cNvSpPr>
            <a:spLocks noGrp="1"/>
          </p:cNvSpPr>
          <p:nvPr>
            <p:ph type="body" orient="vert" idx="1" hasCustomPrompt="1"/>
          </p:nvPr>
        </p:nvSpPr>
        <p:spPr>
          <a:xfrm>
            <a:off x="457200" y="274638"/>
            <a:ext cx="6686568" cy="6011882"/>
          </a:xfrm>
        </p:spPr>
        <p:txBody>
          <a:bodyPr vert="eaVert"/>
          <a:lstStyle/>
          <a:p>
            <a:pPr lvl="0" eaLnBrk="1" latinLnBrk="0" hangingPunct="1"/>
            <a:r>
              <a:rPr lang="zh-CN" altLang="en-US"/>
              <a:t>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lvl1pPr>
              <a:defRPr>
                <a:ea typeface="微软雅黑" panose="020B0503020204020204" pitchFamily="34" charset="-122"/>
              </a:defRPr>
            </a:lvl1pPr>
          </a:lstStyle>
          <a:p>
            <a:fld id="{9A0DB2DC-4C9A-4742-B13C-FB6460FD3503}" type="slidenum">
              <a:rPr lang="zh-CN" altLang="en-US" noProof="1" smtClean="0"/>
            </a:fld>
            <a:endParaRPr lang="zh-CN" altLang="en-US" noProof="1"/>
          </a:p>
        </p:txBody>
      </p:sp>
    </p:spTree>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p:spPr>
        <p:txBody>
          <a:bodyPr/>
          <a:lstStyle/>
          <a:p>
            <a:r>
              <a:rPr lang="zh-CN" altLang="en-US"/>
              <a:t>单击此处编辑母版标题样式</a:t>
            </a:r>
            <a:endParaRPr lang="zh-CN" altLang="en-US"/>
          </a:p>
        </p:txBody>
      </p:sp>
      <p:sp>
        <p:nvSpPr>
          <p:cNvPr id="3" name="文本占位符 2"/>
          <p:cNvSpPr>
            <a:spLocks noGrp="1"/>
          </p:cNvSpPr>
          <p:nvPr>
            <p:ph type="body" sz="half" idx="1"/>
          </p:nvPr>
        </p:nvSpPr>
        <p:spPr>
          <a:xfrm>
            <a:off x="457200" y="1600200"/>
            <a:ext cx="40386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4648200" y="1600200"/>
            <a:ext cx="4038600" cy="4525963"/>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Rectangle 4"/>
          <p:cNvSpPr>
            <a:spLocks noGrp="1" noChangeArrowheads="1"/>
          </p:cNvSpPr>
          <p:nvPr>
            <p:ph type="dt" sz="half" idx="10"/>
          </p:nvPr>
        </p:nvSpPr>
        <p:spPr/>
        <p:txBody>
          <a:bodyPr/>
          <a:lstStyle>
            <a:lvl1pPr>
              <a:defRPr/>
            </a:lvl1pPr>
          </a:lstStyle>
          <a:p>
            <a:pPr>
              <a:defRPr/>
            </a:pPr>
            <a:endParaRPr lang="en-US" altLang="zh-CN"/>
          </a:p>
        </p:txBody>
      </p:sp>
      <p:sp>
        <p:nvSpPr>
          <p:cNvPr id="6" name="Rectangle 5"/>
          <p:cNvSpPr>
            <a:spLocks noGrp="1" noChangeArrowheads="1"/>
          </p:cNvSpPr>
          <p:nvPr>
            <p:ph type="ftr" sz="quarter" idx="11"/>
          </p:nvPr>
        </p:nvSpPr>
        <p:spPr/>
        <p:txBody>
          <a:bodyPr/>
          <a:lstStyle>
            <a:lvl1pPr>
              <a:defRPr/>
            </a:lvl1pPr>
          </a:lstStyle>
          <a:p>
            <a:pPr>
              <a:defRPr/>
            </a:pPr>
            <a:endParaRPr lang="en-US" altLang="zh-CN"/>
          </a:p>
        </p:txBody>
      </p:sp>
      <p:sp>
        <p:nvSpPr>
          <p:cNvPr id="7" name="Rectangle 6"/>
          <p:cNvSpPr>
            <a:spLocks noGrp="1" noChangeArrowheads="1"/>
          </p:cNvSpPr>
          <p:nvPr>
            <p:ph type="sldNum" sz="quarter" idx="12"/>
          </p:nvPr>
        </p:nvSpPr>
        <p:spPr/>
        <p:txBody>
          <a:bodyPr/>
          <a:lstStyle>
            <a:lvl1pPr>
              <a:defRPr/>
            </a:lvl1pPr>
          </a:lstStyle>
          <a:p>
            <a:fld id="{6F2152F4-2480-4070-A844-AB9824B92A55}" type="slidenum">
              <a:rPr lang="zh-CN" altLang="en-US"/>
            </a:fld>
            <a:endParaRPr lang="en-US" altLang="zh-CN"/>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7" name="矩形 6"/>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idx="1" hasCustomPrompt="1"/>
          </p:nvPr>
        </p:nvSpPr>
        <p:spPr/>
        <p:txBody>
          <a:bodyPr/>
          <a:lstStyle/>
          <a:p>
            <a:pPr lvl="0" eaLnBrk="1" latinLnBrk="0" hangingPunct="1"/>
            <a:r>
              <a:rPr lang="zh-CN" altLang="en-US"/>
              <a:t>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hidden="1"/>
          <p:cNvSpPr>
            <a:spLocks noGrp="1"/>
          </p:cNvSpPr>
          <p:nvPr>
            <p:ph type="dt" sz="half" idx="10"/>
          </p:nvPr>
        </p:nvSpPr>
        <p:spPr>
          <a:xfrm>
            <a:off x="73152" y="6400800"/>
            <a:ext cx="3200400" cy="283800"/>
          </a:xfrm>
        </p:spPr>
        <p:txBody>
          <a:bodyPr/>
          <a:lstStyle/>
          <a:p>
            <a:pPr lvl="0" fontAlgn="base"/>
            <a:endParaRPr lang="zh-CN" altLang="en-US" strike="noStrike" noProof="1">
              <a:latin typeface="Arial" panose="020B0604020202020204" pitchFamily="34" charset="0"/>
            </a:endParaRPr>
          </a:p>
        </p:txBody>
      </p:sp>
      <p:sp>
        <p:nvSpPr>
          <p:cNvPr id="5" name="页脚占位符 4" hidden="1"/>
          <p:cNvSpPr>
            <a:spLocks noGrp="1"/>
          </p:cNvSpPr>
          <p:nvPr>
            <p:ph type="ftr" sz="quarter" idx="11"/>
          </p:nvPr>
        </p:nvSpPr>
        <p:spPr>
          <a:xfrm>
            <a:off x="5330952" y="6400800"/>
            <a:ext cx="3733800" cy="283800"/>
          </a:xfrm>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lvl1pPr>
              <a:defRPr>
                <a:ea typeface="微软雅黑" panose="020B0503020204020204" pitchFamily="34" charset="-122"/>
              </a:defRPr>
            </a:lvl1pPr>
          </a:lstStyle>
          <a:p>
            <a:fld id="{9A0DB2DC-4C9A-4742-B13C-FB6460FD3503}" type="slidenum">
              <a:rPr lang="zh-CN" altLang="en-US" noProof="1" smtClean="0"/>
            </a:fld>
            <a:endParaRPr lang="zh-CN" altLang="en-US" noProof="1"/>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7" name="矩形 6"/>
          <p:cNvSpPr/>
          <p:nvPr/>
        </p:nvSpPr>
        <p:spPr>
          <a:xfrm>
            <a:off x="685800" y="3143248"/>
            <a:ext cx="77724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722313" y="3143248"/>
            <a:ext cx="7772400" cy="1362075"/>
          </a:xfrm>
        </p:spPr>
        <p:txBody>
          <a:bodyPr anchor="t"/>
          <a:lstStyle>
            <a:lvl1pPr algn="ctr">
              <a:defRPr sz="4000" b="0" cap="all"/>
            </a:lvl1pPr>
          </a:lstStyle>
          <a:p>
            <a:r>
              <a:rPr kumimoji="0" lang="zh-CN" altLang="en-US"/>
              <a:t>单击此处编辑母版标题样式</a:t>
            </a:r>
            <a:endParaRPr kumimoji="0" lang="en-US"/>
          </a:p>
        </p:txBody>
      </p:sp>
      <p:sp>
        <p:nvSpPr>
          <p:cNvPr id="3" name="文本占位符 2"/>
          <p:cNvSpPr>
            <a:spLocks noGrp="1"/>
          </p:cNvSpPr>
          <p:nvPr>
            <p:ph type="body" idx="1" hasCustomPrompt="1"/>
          </p:nvPr>
        </p:nvSpPr>
        <p:spPr>
          <a:xfrm>
            <a:off x="722313" y="1643061"/>
            <a:ext cx="7772400" cy="1500187"/>
          </a:xfrm>
        </p:spPr>
        <p:txBody>
          <a:bodyPr anchor="b"/>
          <a:lstStyle>
            <a:lvl1pPr marL="0" indent="0" algn="ctr">
              <a:buNone/>
              <a:defRPr sz="2000">
                <a:solidFill>
                  <a:schemeClr val="tx1">
                    <a:tint val="75000"/>
                  </a:schemeClr>
                </a:solidFill>
              </a:defRPr>
            </a:lvl1pPr>
            <a:lvl2pPr marL="457200" indent="0" algn="ctr">
              <a:buNone/>
              <a:defRPr sz="1800">
                <a:solidFill>
                  <a:schemeClr val="tx1">
                    <a:tint val="75000"/>
                  </a:schemeClr>
                </a:solidFill>
              </a:defRPr>
            </a:lvl2pPr>
            <a:lvl3pPr marL="914400" indent="0" algn="ctr">
              <a:buNone/>
              <a:defRPr sz="1600">
                <a:solidFill>
                  <a:schemeClr val="tx1">
                    <a:tint val="75000"/>
                  </a:schemeClr>
                </a:solidFill>
              </a:defRPr>
            </a:lvl3pPr>
            <a:lvl4pPr marL="1371600" indent="0" algn="ctr">
              <a:buNone/>
              <a:defRPr sz="1400">
                <a:solidFill>
                  <a:schemeClr val="tx1">
                    <a:tint val="75000"/>
                  </a:schemeClr>
                </a:solidFill>
              </a:defRPr>
            </a:lvl4pPr>
            <a:lvl5pPr marL="1828800" indent="0" algn="ctr">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lang="zh-CN" altLang="en-US"/>
              <a:t>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日期占位符 3"/>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5" name="页脚占位符 4"/>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6" name="灯片编号占位符 5"/>
          <p:cNvSpPr>
            <a:spLocks noGrp="1"/>
          </p:cNvSpPr>
          <p:nvPr>
            <p:ph type="sldNum" sz="quarter" idx="12"/>
          </p:nvPr>
        </p:nvSpPr>
        <p:spPr/>
        <p:txBody>
          <a:bodyPr/>
          <a:lstStyle>
            <a:lvl1pPr>
              <a:defRPr>
                <a:ea typeface="微软雅黑" panose="020B0503020204020204" pitchFamily="34" charset="-122"/>
              </a:defRPr>
            </a:lvl1pPr>
          </a:lstStyle>
          <a:p>
            <a:fld id="{9A0DB2DC-4C9A-4742-B13C-FB6460FD3503}" type="slidenum">
              <a:rPr lang="zh-CN" altLang="en-US" noProof="1" smtClean="0"/>
            </a:fld>
            <a:endParaRPr lang="zh-CN" altLang="en-US" noProof="1"/>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8" name="矩形 7"/>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内容占位符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内容占位符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zh-CN" altLang="en-US"/>
              <a:t>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lvl1pPr>
              <a:defRPr>
                <a:ea typeface="微软雅黑" panose="020B0503020204020204" pitchFamily="34" charset="-122"/>
              </a:defRPr>
            </a:lvl1pPr>
          </a:lstStyle>
          <a:p>
            <a:fld id="{9A0DB2DC-4C9A-4742-B13C-FB6460FD3503}" type="slidenum">
              <a:rPr lang="zh-CN" altLang="en-US" noProof="1" smtClean="0"/>
            </a:fld>
            <a:endParaRPr lang="zh-CN" altLang="en-US" noProof="1"/>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矩形 9"/>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lvl1pPr>
              <a:defRPr/>
            </a:lvl1pPr>
          </a:lstStyle>
          <a:p>
            <a:r>
              <a:rPr kumimoji="0" lang="zh-CN" altLang="en-US"/>
              <a:t>单击此处编辑母版标题样式</a:t>
            </a:r>
            <a:endParaRPr kumimoji="0" lang="en-US"/>
          </a:p>
        </p:txBody>
      </p:sp>
      <p:sp>
        <p:nvSpPr>
          <p:cNvPr id="3" name="文本占位符 2"/>
          <p:cNvSpPr>
            <a:spLocks noGrp="1"/>
          </p:cNvSpPr>
          <p:nvPr>
            <p:ph type="body" idx="1" hasCustomPrompt="1"/>
          </p:nvPr>
        </p:nvSpPr>
        <p:spPr>
          <a:xfrm>
            <a:off x="457200" y="1535113"/>
            <a:ext cx="4040188"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编辑母版文本样式</a:t>
            </a:r>
            <a:endParaRPr kumimoji="0" lang="zh-CN" altLang="en-US"/>
          </a:p>
        </p:txBody>
      </p:sp>
      <p:sp>
        <p:nvSpPr>
          <p:cNvPr id="4" name="内容占位符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文本占位符 4"/>
          <p:cNvSpPr>
            <a:spLocks noGrp="1"/>
          </p:cNvSpPr>
          <p:nvPr>
            <p:ph type="body" sz="quarter" idx="3" hasCustomPrompt="1"/>
          </p:nvPr>
        </p:nvSpPr>
        <p:spPr>
          <a:xfrm>
            <a:off x="4645025" y="1535113"/>
            <a:ext cx="4041775" cy="639762"/>
          </a:xfrm>
        </p:spPr>
        <p:txBody>
          <a:bodyPr anchor="b"/>
          <a:lstStyle>
            <a:lvl1pPr marL="0" indent="0">
              <a:buNone/>
              <a:defRPr sz="2400" b="1">
                <a:effectLst>
                  <a:outerShdw blurRad="50800" dist="25400" dir="5400000" algn="tl" rotWithShape="0">
                    <a:srgbClr val="000000">
                      <a:alpha val="43137"/>
                    </a:srgbClr>
                  </a:outerShdw>
                </a:effectLst>
              </a:defRPr>
            </a:lvl1pPr>
            <a:lvl2pPr marL="457200" indent="0">
              <a:buNone/>
              <a:defRPr sz="2000" b="1">
                <a:effectLst>
                  <a:outerShdw blurRad="50800" dist="25400" dir="5400000" algn="tl" rotWithShape="0">
                    <a:srgbClr val="000000">
                      <a:alpha val="43137"/>
                    </a:srgbClr>
                  </a:outerShdw>
                </a:effectLst>
              </a:defRPr>
            </a:lvl2pPr>
            <a:lvl3pPr marL="914400" indent="0">
              <a:buNone/>
              <a:defRPr sz="1800" b="1">
                <a:effectLst>
                  <a:outerShdw blurRad="50800" dist="25400" dir="5400000" algn="tl" rotWithShape="0">
                    <a:srgbClr val="000000">
                      <a:alpha val="43137"/>
                    </a:srgbClr>
                  </a:outerShdw>
                </a:effectLst>
              </a:defRPr>
            </a:lvl3pPr>
            <a:lvl4pPr marL="1371600" indent="0">
              <a:buNone/>
              <a:defRPr sz="1600" b="1">
                <a:effectLst>
                  <a:outerShdw blurRad="50800" dist="25400" dir="5400000" algn="tl" rotWithShape="0">
                    <a:srgbClr val="000000">
                      <a:alpha val="43137"/>
                    </a:srgbClr>
                  </a:outerShdw>
                </a:effectLst>
              </a:defRPr>
            </a:lvl4pPr>
            <a:lvl5pPr marL="1828800" indent="0">
              <a:buNone/>
              <a:defRPr sz="1600" b="1">
                <a:effectLst>
                  <a:outerShdw blurRad="50800" dist="25400" dir="5400000" algn="tl" rotWithShape="0">
                    <a:srgbClr val="000000">
                      <a:alpha val="43137"/>
                    </a:srgbClr>
                  </a:outerShdw>
                </a:effectLst>
              </a:defRPr>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zh-CN" altLang="en-US"/>
              <a:t>编辑母版文本样式</a:t>
            </a:r>
            <a:endParaRPr kumimoji="0" lang="zh-CN" altLang="en-US"/>
          </a:p>
        </p:txBody>
      </p:sp>
      <p:sp>
        <p:nvSpPr>
          <p:cNvPr id="6" name="内容占位符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zh-CN" altLang="en-US"/>
              <a:t>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7" name="日期占位符 6"/>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8" name="页脚占位符 7"/>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9" name="灯片编号占位符 8"/>
          <p:cNvSpPr>
            <a:spLocks noGrp="1"/>
          </p:cNvSpPr>
          <p:nvPr>
            <p:ph type="sldNum" sz="quarter" idx="12"/>
          </p:nvPr>
        </p:nvSpPr>
        <p:spPr/>
        <p:txBody>
          <a:bodyPr/>
          <a:lstStyle>
            <a:lvl1pPr>
              <a:defRPr>
                <a:ea typeface="微软雅黑" panose="020B0503020204020204" pitchFamily="34" charset="-122"/>
              </a:defRPr>
            </a:lvl1pPr>
          </a:lstStyle>
          <a:p>
            <a:fld id="{9A0DB2DC-4C9A-4742-B13C-FB6460FD3503}" type="slidenum">
              <a:rPr lang="zh-CN" altLang="en-US" noProof="1" smtClean="0"/>
            </a:fld>
            <a:endParaRPr lang="zh-CN" altLang="en-US" noProof="1"/>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矩形 5"/>
          <p:cNvSpPr/>
          <p:nvPr/>
        </p:nvSpPr>
        <p:spPr>
          <a:xfrm>
            <a:off x="457200" y="1410736"/>
            <a:ext cx="82296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p:txBody>
          <a:bodyPr/>
          <a:lstStyle/>
          <a:p>
            <a:r>
              <a:rPr kumimoji="0" lang="zh-CN" altLang="en-US"/>
              <a:t>单击此处编辑母版标题样式</a:t>
            </a:r>
            <a:endParaRPr kumimoji="0" lang="en-US"/>
          </a:p>
        </p:txBody>
      </p:sp>
      <p:sp>
        <p:nvSpPr>
          <p:cNvPr id="3" name="日期占位符 2"/>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4" name="页脚占位符 3"/>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5" name="灯片编号占位符 4"/>
          <p:cNvSpPr>
            <a:spLocks noGrp="1"/>
          </p:cNvSpPr>
          <p:nvPr>
            <p:ph type="sldNum" sz="quarter" idx="12"/>
          </p:nvPr>
        </p:nvSpPr>
        <p:spPr/>
        <p:txBody>
          <a:bodyPr/>
          <a:lstStyle>
            <a:lvl1pPr>
              <a:defRPr>
                <a:ea typeface="微软雅黑" panose="020B0503020204020204" pitchFamily="34" charset="-122"/>
              </a:defRPr>
            </a:lvl1pPr>
          </a:lstStyle>
          <a:p>
            <a:fld id="{9A0DB2DC-4C9A-4742-B13C-FB6460FD3503}" type="slidenum">
              <a:rPr lang="zh-CN" altLang="en-US" noProof="1" smtClean="0"/>
            </a:fld>
            <a:endParaRPr lang="zh-CN" altLang="en-US" noProof="1"/>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8" name="矩形 7"/>
          <p:cNvSpPr/>
          <p:nvPr/>
        </p:nvSpPr>
        <p:spPr>
          <a:xfrm>
            <a:off x="2786050" y="1053546"/>
            <a:ext cx="5904000" cy="18000"/>
          </a:xfrm>
          <a:prstGeom prst="rect">
            <a:avLst/>
          </a:prstGeom>
          <a:gradFill>
            <a:gsLst>
              <a:gs pos="0">
                <a:schemeClr val="accent1">
                  <a:tint val="40000"/>
                  <a:alpha val="20000"/>
                </a:schemeClr>
              </a:gs>
              <a:gs pos="50000">
                <a:schemeClr val="accent1">
                  <a:alpha val="40000"/>
                </a:schemeClr>
              </a:gs>
              <a:gs pos="100000">
                <a:schemeClr val="accent1">
                  <a:tint val="40000"/>
                  <a:alpha val="5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 1"/>
          <p:cNvSpPr>
            <a:spLocks noGrp="1"/>
          </p:cNvSpPr>
          <p:nvPr>
            <p:ph type="title"/>
          </p:nvPr>
        </p:nvSpPr>
        <p:spPr>
          <a:xfrm>
            <a:off x="2786050" y="228600"/>
            <a:ext cx="5900752" cy="842946"/>
          </a:xfrm>
        </p:spPr>
        <p:txBody>
          <a:bodyPr anchor="b"/>
          <a:lstStyle>
            <a:lvl1pPr algn="ctr">
              <a:defRPr sz="2800" b="0"/>
            </a:lvl1pPr>
          </a:lstStyle>
          <a:p>
            <a:r>
              <a:rPr kumimoji="0" lang="zh-CN" altLang="en-US"/>
              <a:t>单击此处编辑母版标题样式</a:t>
            </a:r>
            <a:endParaRPr kumimoji="0" lang="en-US"/>
          </a:p>
        </p:txBody>
      </p:sp>
      <p:sp>
        <p:nvSpPr>
          <p:cNvPr id="3" name="内容占位符 2"/>
          <p:cNvSpPr>
            <a:spLocks noGrp="1"/>
          </p:cNvSpPr>
          <p:nvPr>
            <p:ph idx="1" hasCustomPrompt="1"/>
          </p:nvPr>
        </p:nvSpPr>
        <p:spPr>
          <a:xfrm>
            <a:off x="2786050" y="1142984"/>
            <a:ext cx="5900750" cy="514353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zh-CN" altLang="en-US"/>
              <a:t>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4" name="文本占位符 3"/>
          <p:cNvSpPr>
            <a:spLocks noGrp="1"/>
          </p:cNvSpPr>
          <p:nvPr>
            <p:ph type="body" sz="half" idx="2" hasCustomPrompt="1"/>
          </p:nvPr>
        </p:nvSpPr>
        <p:spPr>
          <a:xfrm>
            <a:off x="457205" y="1142984"/>
            <a:ext cx="2257408" cy="5143536"/>
          </a:xfrm>
        </p:spPr>
        <p:txBody>
          <a:bodyPr anchor="ct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lvl1pPr>
              <a:defRPr>
                <a:ea typeface="微软雅黑" panose="020B0503020204020204" pitchFamily="34" charset="-122"/>
              </a:defRPr>
            </a:lvl1pPr>
          </a:lstStyle>
          <a:p>
            <a:fld id="{9A0DB2DC-4C9A-4742-B13C-FB6460FD3503}" type="slidenum">
              <a:rPr lang="zh-CN" altLang="en-US" noProof="1" smtClean="0"/>
            </a:fld>
            <a:endParaRPr lang="zh-CN" altLang="en-US" noProof="1"/>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533400" y="304800"/>
            <a:ext cx="6400800" cy="685800"/>
          </a:xfrm>
        </p:spPr>
        <p:txBody>
          <a:bodyPr anchor="ctr"/>
          <a:lstStyle>
            <a:lvl1pPr algn="l">
              <a:defRPr sz="2400" b="0"/>
            </a:lvl1pPr>
          </a:lstStyle>
          <a:p>
            <a:r>
              <a:rPr kumimoji="0" lang="zh-CN" altLang="en-US"/>
              <a:t>单击此处编辑母版标题样式</a:t>
            </a:r>
            <a:endParaRPr kumimoji="0" lang="en-US"/>
          </a:p>
        </p:txBody>
      </p:sp>
      <p:sp>
        <p:nvSpPr>
          <p:cNvPr id="3" name="图片占位符 2"/>
          <p:cNvSpPr>
            <a:spLocks noGrp="1"/>
          </p:cNvSpPr>
          <p:nvPr>
            <p:ph type="pic" idx="1"/>
          </p:nvPr>
        </p:nvSpPr>
        <p:spPr>
          <a:xfrm>
            <a:off x="701552" y="1143000"/>
            <a:ext cx="7223248" cy="3980172"/>
          </a:xfrm>
          <a:prstGeom prst="roundRect">
            <a:avLst>
              <a:gd name="adj" fmla="val 18278"/>
            </a:avLst>
          </a:prstGeom>
          <a:solidFill>
            <a:schemeClr val="accent1">
              <a:tint val="40000"/>
            </a:schemeClr>
          </a:solidFill>
          <a:ln w="50800" cap="rnd">
            <a:gradFill flip="none" rotWithShape="1">
              <a:gsLst>
                <a:gs pos="0">
                  <a:schemeClr val="accent1">
                    <a:shade val="50000"/>
                  </a:schemeClr>
                </a:gs>
                <a:gs pos="20000">
                  <a:schemeClr val="accent2">
                    <a:shade val="50000"/>
                  </a:schemeClr>
                </a:gs>
                <a:gs pos="40000">
                  <a:schemeClr val="accent3">
                    <a:shade val="50000"/>
                  </a:schemeClr>
                </a:gs>
                <a:gs pos="60000">
                  <a:schemeClr val="accent4">
                    <a:shade val="50000"/>
                  </a:schemeClr>
                </a:gs>
                <a:gs pos="80000">
                  <a:schemeClr val="accent5">
                    <a:shade val="50000"/>
                  </a:schemeClr>
                </a:gs>
                <a:gs pos="100000">
                  <a:schemeClr val="accent6">
                    <a:shade val="50000"/>
                  </a:schemeClr>
                </a:gs>
              </a:gsLst>
              <a:path path="circle">
                <a:fillToRect l="50000" t="50000" r="50000" b="50000"/>
              </a:path>
              <a:tileRect/>
            </a:gradFill>
            <a:round/>
          </a:ln>
          <a:effectLst>
            <a:outerShdw blurRad="50800" dist="38100" dir="5400000" algn="tl"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zh-CN" altLang="en-US"/>
              <a:t>单击图标添加图片</a:t>
            </a:r>
            <a:endParaRPr kumimoji="0" lang="en-US"/>
          </a:p>
        </p:txBody>
      </p:sp>
      <p:sp>
        <p:nvSpPr>
          <p:cNvPr id="4" name="文本占位符 3"/>
          <p:cNvSpPr>
            <a:spLocks noGrp="1"/>
          </p:cNvSpPr>
          <p:nvPr>
            <p:ph type="body" sz="half" idx="2" hasCustomPrompt="1"/>
          </p:nvPr>
        </p:nvSpPr>
        <p:spPr>
          <a:xfrm>
            <a:off x="2362200" y="5410200"/>
            <a:ext cx="5657888" cy="804862"/>
          </a:xfrm>
        </p:spPr>
        <p:txBody>
          <a:bodyPr anchor="ctr"/>
          <a:lstStyle>
            <a:lvl1pPr marL="0" indent="0" algn="r">
              <a:buNone/>
              <a:defRPr sz="1200" b="0"/>
            </a:lvl1pPr>
            <a:lvl2pPr marL="457200" indent="0" algn="r">
              <a:buNone/>
              <a:defRPr sz="1200" b="0"/>
            </a:lvl2pPr>
            <a:lvl3pPr marL="914400" indent="0" algn="r">
              <a:buNone/>
              <a:defRPr sz="1200" b="0"/>
            </a:lvl3pPr>
            <a:lvl4pPr marL="1371600" indent="0" algn="r">
              <a:buNone/>
              <a:defRPr sz="1200" b="0"/>
            </a:lvl4pPr>
            <a:lvl5pPr marL="1828800" indent="0" algn="r">
              <a:buNone/>
              <a:defRPr sz="1200" b="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lang="zh-CN" altLang="en-US"/>
              <a:t>编辑母版文本样式</a:t>
            </a:r>
            <a:endParaRPr lang="zh-CN" altLang="en-US"/>
          </a:p>
          <a:p>
            <a:pPr lvl="1" eaLnBrk="1" latinLnBrk="0" hangingPunct="1"/>
            <a:r>
              <a:rPr lang="zh-CN" altLang="en-US"/>
              <a:t>第二级</a:t>
            </a:r>
            <a:endParaRPr lang="zh-CN" altLang="en-US"/>
          </a:p>
          <a:p>
            <a:pPr lvl="2" eaLnBrk="1" latinLnBrk="0" hangingPunct="1"/>
            <a:r>
              <a:rPr lang="zh-CN" altLang="en-US"/>
              <a:t>第三级</a:t>
            </a:r>
            <a:endParaRPr lang="zh-CN" altLang="en-US"/>
          </a:p>
          <a:p>
            <a:pPr lvl="3" eaLnBrk="1" latinLnBrk="0" hangingPunct="1"/>
            <a:r>
              <a:rPr lang="zh-CN" altLang="en-US"/>
              <a:t>第四级</a:t>
            </a:r>
            <a:endParaRPr lang="zh-CN" altLang="en-US"/>
          </a:p>
          <a:p>
            <a:pPr lvl="4" eaLnBrk="1" latinLnBrk="0" hangingPunct="1"/>
            <a:r>
              <a:rPr lang="zh-CN" altLang="en-US"/>
              <a:t>第五级</a:t>
            </a:r>
            <a:endParaRPr kumimoji="0" lang="en-US"/>
          </a:p>
        </p:txBody>
      </p:sp>
      <p:sp>
        <p:nvSpPr>
          <p:cNvPr id="5" name="日期占位符 4"/>
          <p:cNvSpPr>
            <a:spLocks noGrp="1"/>
          </p:cNvSpPr>
          <p:nvPr>
            <p:ph type="dt" sz="half" idx="10"/>
          </p:nvPr>
        </p:nvSpPr>
        <p:spPr/>
        <p:txBody>
          <a:bodyPr/>
          <a:lstStyle/>
          <a:p>
            <a:pPr lvl="0" fontAlgn="base"/>
            <a:endParaRPr lang="zh-CN" altLang="en-US" strike="noStrike" noProof="1">
              <a:latin typeface="Arial" panose="020B0604020202020204" pitchFamily="34" charset="0"/>
            </a:endParaRPr>
          </a:p>
        </p:txBody>
      </p:sp>
      <p:sp>
        <p:nvSpPr>
          <p:cNvPr id="6" name="页脚占位符 5"/>
          <p:cNvSpPr>
            <a:spLocks noGrp="1"/>
          </p:cNvSpPr>
          <p:nvPr>
            <p:ph type="ftr" sz="quarter" idx="11"/>
          </p:nvPr>
        </p:nvSpPr>
        <p:spPr/>
        <p:txBody>
          <a:bodyPr/>
          <a:lstStyle/>
          <a:p>
            <a:pPr lvl="0" fontAlgn="base"/>
            <a:endParaRPr lang="zh-CN" altLang="en-US" strike="noStrike" noProof="1">
              <a:latin typeface="Arial" panose="020B0604020202020204" pitchFamily="34" charset="0"/>
            </a:endParaRPr>
          </a:p>
        </p:txBody>
      </p:sp>
      <p:sp>
        <p:nvSpPr>
          <p:cNvPr id="7" name="灯片编号占位符 6"/>
          <p:cNvSpPr>
            <a:spLocks noGrp="1"/>
          </p:cNvSpPr>
          <p:nvPr>
            <p:ph type="sldNum" sz="quarter" idx="12"/>
          </p:nvPr>
        </p:nvSpPr>
        <p:spPr/>
        <p:txBody>
          <a:bodyPr/>
          <a:lstStyle>
            <a:lvl1pPr>
              <a:defRPr>
                <a:ea typeface="微软雅黑" panose="020B0503020204020204" pitchFamily="34" charset="-122"/>
              </a:defRPr>
            </a:lvl1pPr>
          </a:lstStyle>
          <a:p>
            <a:fld id="{9A0DB2DC-4C9A-4742-B13C-FB6460FD3503}" type="slidenum">
              <a:rPr lang="zh-CN" altLang="en-US" noProof="1" smtClean="0"/>
            </a:fld>
            <a:endParaRPr lang="zh-CN" altLang="en-US" noProof="1"/>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2"/>
      </p:bgRef>
    </p:bg>
    <p:spTree>
      <p:nvGrpSpPr>
        <p:cNvPr id="1" name=""/>
        <p:cNvGrpSpPr/>
        <p:nvPr/>
      </p:nvGrpSpPr>
      <p:grpSpPr>
        <a:xfrm>
          <a:off x="0" y="0"/>
          <a:ext cx="0" cy="0"/>
          <a:chOff x="0" y="0"/>
          <a:chExt cx="0" cy="0"/>
        </a:xfrm>
      </p:grpSpPr>
      <p:sp>
        <p:nvSpPr>
          <p:cNvPr id="7" name="矩形 6"/>
          <p:cNvSpPr/>
          <p:nvPr/>
        </p:nvSpPr>
        <p:spPr>
          <a:xfrm>
            <a:off x="0" y="6678000"/>
            <a:ext cx="9144000" cy="180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
        <p:nvSpPr>
          <p:cNvPr id="2" name="标题占位符 1"/>
          <p:cNvSpPr>
            <a:spLocks noGrp="1"/>
          </p:cNvSpPr>
          <p:nvPr>
            <p:ph type="title"/>
          </p:nvPr>
        </p:nvSpPr>
        <p:spPr>
          <a:xfrm>
            <a:off x="457200" y="274638"/>
            <a:ext cx="8229600" cy="1143000"/>
          </a:xfrm>
          <a:prstGeom prst="rect">
            <a:avLst/>
          </a:prstGeom>
        </p:spPr>
        <p:txBody>
          <a:bodyPr vert="horz" rtlCol="0" anchor="ctr">
            <a:normAutofit/>
          </a:bodyPr>
          <a:lstStyle/>
          <a:p>
            <a:r>
              <a:rPr kumimoji="0" lang="zh-CN" altLang="en-US"/>
              <a:t>单击此处编辑母版标题样式</a:t>
            </a:r>
            <a:endParaRPr kumimoji="0" lang="en-US"/>
          </a:p>
        </p:txBody>
      </p:sp>
      <p:sp>
        <p:nvSpPr>
          <p:cNvPr id="3" name="文本占位符 2"/>
          <p:cNvSpPr>
            <a:spLocks noGrp="1"/>
          </p:cNvSpPr>
          <p:nvPr>
            <p:ph type="body" idx="1"/>
          </p:nvPr>
        </p:nvSpPr>
        <p:spPr>
          <a:xfrm>
            <a:off x="457200" y="1600200"/>
            <a:ext cx="8229600" cy="4686320"/>
          </a:xfrm>
          <a:prstGeom prst="rect">
            <a:avLst/>
          </a:prstGeom>
        </p:spPr>
        <p:txBody>
          <a:bodyPr vert="horz" rtlCol="0">
            <a:normAutofit/>
          </a:bodyPr>
          <a:lstStyle/>
          <a:p>
            <a:pPr lvl="0" eaLnBrk="1" latinLnBrk="0" hangingPunct="1"/>
            <a:r>
              <a:rPr kumimoji="0" lang="zh-CN" altLang="en-US"/>
              <a:t>编辑母版文本样式</a:t>
            </a:r>
            <a:endParaRPr kumimoji="0" lang="zh-CN" altLang="en-US"/>
          </a:p>
          <a:p>
            <a:pPr lvl="1" eaLnBrk="1" latinLnBrk="0" hangingPunct="1"/>
            <a:r>
              <a:rPr kumimoji="0" lang="zh-CN" altLang="en-US"/>
              <a:t>第二级</a:t>
            </a:r>
            <a:endParaRPr kumimoji="0" lang="zh-CN" altLang="en-US"/>
          </a:p>
          <a:p>
            <a:pPr lvl="2" eaLnBrk="1" latinLnBrk="0" hangingPunct="1"/>
            <a:r>
              <a:rPr kumimoji="0" lang="zh-CN" altLang="en-US"/>
              <a:t>第三级</a:t>
            </a:r>
            <a:endParaRPr kumimoji="0" lang="zh-CN" altLang="en-US"/>
          </a:p>
          <a:p>
            <a:pPr lvl="3" eaLnBrk="1" latinLnBrk="0" hangingPunct="1"/>
            <a:r>
              <a:rPr kumimoji="0" lang="zh-CN" altLang="en-US"/>
              <a:t>第四级</a:t>
            </a:r>
            <a:endParaRPr kumimoji="0" lang="zh-CN" altLang="en-US"/>
          </a:p>
          <a:p>
            <a:pPr lvl="4" eaLnBrk="1" latinLnBrk="0" hangingPunct="1"/>
            <a:r>
              <a:rPr kumimoji="0" lang="zh-CN" altLang="en-US"/>
              <a:t>第五级</a:t>
            </a:r>
            <a:endParaRPr kumimoji="0" lang="en-US"/>
          </a:p>
        </p:txBody>
      </p:sp>
      <p:sp>
        <p:nvSpPr>
          <p:cNvPr id="4" name="日期占位符 3"/>
          <p:cNvSpPr>
            <a:spLocks noGrp="1"/>
          </p:cNvSpPr>
          <p:nvPr>
            <p:ph type="dt" sz="half" idx="2"/>
          </p:nvPr>
        </p:nvSpPr>
        <p:spPr>
          <a:xfrm>
            <a:off x="76200" y="6400800"/>
            <a:ext cx="3200400" cy="283800"/>
          </a:xfrm>
          <a:prstGeom prst="rect">
            <a:avLst/>
          </a:prstGeom>
        </p:spPr>
        <p:txBody>
          <a:bodyPr vert="horz" rtlCol="0" anchor="b"/>
          <a:lstStyle>
            <a:lvl1pPr algn="l" eaLnBrk="1" latinLnBrk="0" hangingPunct="1">
              <a:defRPr kumimoji="0" sz="1100">
                <a:solidFill>
                  <a:schemeClr val="tx2">
                    <a:lumMod val="75000"/>
                    <a:lumOff val="25000"/>
                  </a:schemeClr>
                </a:solidFill>
                <a:ea typeface="微软雅黑" panose="020B0503020204020204" pitchFamily="34" charset="-122"/>
              </a:defRPr>
            </a:lvl1pPr>
          </a:lstStyle>
          <a:p>
            <a:endParaRPr lang="zh-CN" altLang="en-US" noProof="1"/>
          </a:p>
        </p:txBody>
      </p:sp>
      <p:sp>
        <p:nvSpPr>
          <p:cNvPr id="5" name="页脚占位符 4"/>
          <p:cNvSpPr>
            <a:spLocks noGrp="1"/>
          </p:cNvSpPr>
          <p:nvPr>
            <p:ph type="ftr" sz="quarter" idx="3"/>
          </p:nvPr>
        </p:nvSpPr>
        <p:spPr>
          <a:xfrm>
            <a:off x="5334000" y="6400800"/>
            <a:ext cx="3733800" cy="283800"/>
          </a:xfrm>
          <a:prstGeom prst="rect">
            <a:avLst/>
          </a:prstGeom>
        </p:spPr>
        <p:txBody>
          <a:bodyPr vert="horz" rtlCol="0" anchor="ctr"/>
          <a:lstStyle>
            <a:lvl1pPr algn="r" eaLnBrk="1" latinLnBrk="0" hangingPunct="1">
              <a:defRPr kumimoji="0" sz="1100">
                <a:solidFill>
                  <a:schemeClr val="tx2">
                    <a:lumMod val="75000"/>
                    <a:lumOff val="25000"/>
                  </a:schemeClr>
                </a:solidFill>
                <a:ea typeface="微软雅黑" panose="020B0503020204020204" pitchFamily="34" charset="-122"/>
              </a:defRPr>
            </a:lvl1pPr>
          </a:lstStyle>
          <a:p>
            <a:endParaRPr lang="zh-CN" altLang="en-US" noProof="1"/>
          </a:p>
        </p:txBody>
      </p:sp>
      <p:sp>
        <p:nvSpPr>
          <p:cNvPr id="6" name="灯片编号占位符 5"/>
          <p:cNvSpPr>
            <a:spLocks noGrp="1"/>
          </p:cNvSpPr>
          <p:nvPr>
            <p:ph type="sldNum" sz="quarter" idx="4"/>
          </p:nvPr>
        </p:nvSpPr>
        <p:spPr>
          <a:xfrm>
            <a:off x="4114800" y="6400800"/>
            <a:ext cx="914400" cy="283464"/>
          </a:xfrm>
          <a:prstGeom prst="rect">
            <a:avLst/>
          </a:prstGeom>
          <a:noFill/>
        </p:spPr>
        <p:txBody>
          <a:bodyPr vert="horz" lIns="45720" rIns="45720" rtlCol="0" anchor="ctr"/>
          <a:lstStyle>
            <a:lvl1pPr algn="ctr" eaLnBrk="1" latinLnBrk="0" hangingPunct="1">
              <a:defRPr kumimoji="0" sz="1100" b="0">
                <a:solidFill>
                  <a:schemeClr val="tx2">
                    <a:lumMod val="75000"/>
                    <a:lumOff val="25000"/>
                  </a:schemeClr>
                </a:solidFill>
                <a:ea typeface="微软雅黑" panose="020B0503020204020204" pitchFamily="34" charset="-122"/>
              </a:defRPr>
            </a:lvl1pPr>
          </a:lstStyle>
          <a:p>
            <a:fld id="{9A0DB2DC-4C9A-4742-B13C-FB6460FD3503}" type="slidenum">
              <a:rPr lang="zh-CN" altLang="en-US" noProof="1" smtClean="0"/>
            </a:fld>
            <a:endParaRPr lang="zh-CN" altLang="en-US" noProof="1"/>
          </a:p>
        </p:txBody>
      </p:sp>
      <p:sp>
        <p:nvSpPr>
          <p:cNvPr id="8" name="矩形 7"/>
          <p:cNvSpPr/>
          <p:nvPr/>
        </p:nvSpPr>
        <p:spPr>
          <a:xfrm>
            <a:off x="0" y="0"/>
            <a:ext cx="9144000" cy="108000"/>
          </a:xfrm>
          <a:prstGeom prst="rect">
            <a:avLst/>
          </a:prstGeom>
          <a:gradFill>
            <a:gsLst>
              <a:gs pos="0">
                <a:schemeClr val="accent1">
                  <a:alpha val="50000"/>
                </a:schemeClr>
              </a:gs>
              <a:gs pos="50000">
                <a:schemeClr val="accent1">
                  <a:tint val="20000"/>
                </a:schemeClr>
              </a:gs>
              <a:gs pos="100000">
                <a:schemeClr val="accent1">
                  <a:alpha val="40000"/>
                </a:schemeClr>
              </a:gs>
            </a:gsLst>
            <a:lin ang="0" scaled="1"/>
          </a:gradFill>
          <a:ln w="25400" cap="rnd"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p:titleStyle>
    <p:bodyStyle>
      <a:lvl1pPr marL="342900" indent="-342900" algn="l" rtl="0" eaLnBrk="1" latinLnBrk="0" hangingPunct="1">
        <a:spcBef>
          <a:spcPct val="20000"/>
        </a:spcBef>
        <a:buClr>
          <a:schemeClr val="tx2"/>
        </a:buClr>
        <a:buSzPct val="50000"/>
        <a:buFont typeface="Wingdings 2" panose="05020102010507070707"/>
        <a:buChar char="ß"/>
        <a:defRPr kumimoji="0" sz="3200" kern="1200">
          <a:solidFill>
            <a:schemeClr val="tx1"/>
          </a:solidFill>
          <a:latin typeface="+mn-lt"/>
          <a:ea typeface="+mn-ea"/>
          <a:cs typeface="+mn-cs"/>
        </a:defRPr>
      </a:lvl1pPr>
      <a:lvl2pPr marL="742950" indent="-285750" algn="l" rtl="0" eaLnBrk="1" latinLnBrk="0" hangingPunct="1">
        <a:spcBef>
          <a:spcPct val="20000"/>
        </a:spcBef>
        <a:buClr>
          <a:schemeClr val="tx2"/>
        </a:buClr>
        <a:buSzPct val="50000"/>
        <a:buFont typeface="Wingdings 2" panose="05020102010507070707"/>
        <a:buChar char="Þ"/>
        <a:defRPr kumimoji="0" sz="2800" kern="1200">
          <a:solidFill>
            <a:schemeClr val="tx1"/>
          </a:solidFill>
          <a:latin typeface="+mn-lt"/>
          <a:ea typeface="+mn-ea"/>
          <a:cs typeface="+mn-cs"/>
        </a:defRPr>
      </a:lvl2pPr>
      <a:lvl3pPr marL="1143000" indent="-228600" algn="l" rtl="0" eaLnBrk="1" latinLnBrk="0" hangingPunct="1">
        <a:spcBef>
          <a:spcPct val="20000"/>
        </a:spcBef>
        <a:buClr>
          <a:schemeClr val="tx2"/>
        </a:buClr>
        <a:buSzPct val="50000"/>
        <a:buFont typeface="Wingdings 2" panose="05020102010507070707"/>
        <a:buChar char=""/>
        <a:defRPr kumimoji="0" sz="2400" kern="1200">
          <a:solidFill>
            <a:schemeClr val="tx1"/>
          </a:solidFill>
          <a:latin typeface="+mn-lt"/>
          <a:ea typeface="+mn-ea"/>
          <a:cs typeface="+mn-cs"/>
        </a:defRPr>
      </a:lvl3pPr>
      <a:lvl4pPr marL="16002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4pPr>
      <a:lvl5pPr marL="2057400" indent="-228600" algn="l" rtl="0" eaLnBrk="1" latinLnBrk="0" hangingPunct="1">
        <a:spcBef>
          <a:spcPct val="20000"/>
        </a:spcBef>
        <a:buClr>
          <a:schemeClr val="tx2"/>
        </a:buClr>
        <a:buSzPct val="50000"/>
        <a:buFont typeface="Wingdings 2" panose="05020102010507070707"/>
        <a:buChar char=""/>
        <a:defRPr kumimoji="0" sz="2000" kern="1200">
          <a:solidFill>
            <a:schemeClr val="tx1"/>
          </a:solidFill>
          <a:latin typeface="+mn-lt"/>
          <a:ea typeface="+mn-ea"/>
          <a:cs typeface="+mn-cs"/>
        </a:defRPr>
      </a:lvl5pPr>
      <a:lvl6pPr marL="25146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6pPr>
      <a:lvl7pPr marL="29718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7pPr>
      <a:lvl8pPr marL="34290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8pPr>
      <a:lvl9pPr marL="3886200" indent="-228600" algn="l" rtl="0" eaLnBrk="1" latinLnBrk="0" hangingPunct="1">
        <a:spcBef>
          <a:spcPct val="20000"/>
        </a:spcBef>
        <a:buFont typeface="Arial" panose="020B0604020202020204"/>
        <a:buChar char="•"/>
        <a:defRPr kumimoji="0" sz="20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jpeg"/><Relationship Id="rId1" Type="http://schemas.openxmlformats.org/officeDocument/2006/relationships/image" Target="../media/image7.jpe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10.png"/><Relationship Id="rId1" Type="http://schemas.openxmlformats.org/officeDocument/2006/relationships/image" Target="../media/image9.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2.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3.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jpeg"/><Relationship Id="rId1"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hyperlink" Target="&#22823;&#36947;&#34892;&#24605;%2000_01_22-00_02_52.wmv" TargetMode="External"/></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20.jpe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5.jpeg"/><Relationship Id="rId7" Type="http://schemas.openxmlformats.org/officeDocument/2006/relationships/image" Target="../media/image24.png"/><Relationship Id="rId6" Type="http://schemas.openxmlformats.org/officeDocument/2006/relationships/oleObject" Target="../embeddings/oleObject1.bin"/><Relationship Id="rId5" Type="http://schemas.openxmlformats.org/officeDocument/2006/relationships/image" Target="../media/image23.png"/><Relationship Id="rId4" Type="http://schemas.openxmlformats.org/officeDocument/2006/relationships/image" Target="../media/image22.jpeg"/><Relationship Id="rId3" Type="http://schemas.openxmlformats.org/officeDocument/2006/relationships/image" Target="../media/image21.jpeg"/><Relationship Id="rId2" Type="http://schemas.openxmlformats.org/officeDocument/2006/relationships/hyperlink" Target="http://image.baidu.com/i?ct=503316480&amp;z=0&amp;tn=baiduimagedetail&amp;word=%C2%DE%C2%ED%C4%E1%D1%C7+%B9%FA%C6%EC&amp;in=6&amp;cl=2&amp;cm=1&amp;sc=0&amp;lm=-1&amp;pn=5&amp;rn=1" TargetMode="External"/><Relationship Id="rId10" Type="http://schemas.openxmlformats.org/officeDocument/2006/relationships/vmlDrawing" Target="../drawings/vmlDrawing1.vml"/><Relationship Id="rId1" Type="http://schemas.openxmlformats.org/officeDocument/2006/relationships/image" Target="../media/image10.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7.jpeg"/><Relationship Id="rId1"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9.jpeg"/><Relationship Id="rId1" Type="http://schemas.openxmlformats.org/officeDocument/2006/relationships/image" Target="../media/image28.jpe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1.jpeg"/><Relationship Id="rId1" Type="http://schemas.openxmlformats.org/officeDocument/2006/relationships/image" Target="../media/image30.jpe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image" Target="../media/image3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5.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slide" Target="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ubtitle 2"/>
          <p:cNvSpPr txBox="1"/>
          <p:nvPr/>
        </p:nvSpPr>
        <p:spPr>
          <a:xfrm>
            <a:off x="17140" y="2636912"/>
            <a:ext cx="8862695" cy="1672590"/>
          </a:xfrm>
          <a:prstGeom prst="rect">
            <a:avLst/>
          </a:prstGeom>
        </p:spPr>
        <p:txBody>
          <a:bodyPr vert="horz" lIns="68580" tIns="34290" rIns="68580" bIns="3429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1000"/>
              </a:spcBef>
              <a:spcAft>
                <a:spcPct val="0"/>
              </a:spcAft>
              <a:buClrTx/>
              <a:buSzTx/>
              <a:buFont typeface="Arial" panose="020B0604020202020204" pitchFamily="34" charset="0"/>
              <a:buNone/>
              <a:defRPr/>
            </a:pPr>
            <a:r>
              <a:rPr kumimoji="0" lang="zh-CN" altLang="en-US" sz="4800" b="1" i="0" u="none" strike="noStrike" kern="1200" cap="none" spc="0" normalizeH="0" baseline="0" noProof="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专题九第一</a:t>
            </a:r>
            <a:r>
              <a:rPr kumimoji="0" lang="zh-CN" altLang="en-US" sz="4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节 </a:t>
            </a:r>
            <a:r>
              <a:rPr kumimoji="0" lang="zh-CN" altLang="id-ID" sz="4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美苏争锋</a:t>
            </a:r>
            <a:r>
              <a:rPr kumimoji="0" lang="id-ID" sz="48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rPr>
              <a:t> </a:t>
            </a:r>
            <a:endParaRPr kumimoji="0" lang="id-ID" altLang="en-US" sz="4800" b="1" i="0" u="none" strike="noStrike" kern="1200" cap="none" spc="0" normalizeH="0" baseline="0" noProof="1">
              <a:ln>
                <a:noFill/>
              </a:ln>
              <a:solidFill>
                <a:srgbClr val="FF0000"/>
              </a:solidFill>
              <a:effectLst/>
              <a:uLnTx/>
              <a:uFillTx/>
              <a:latin typeface="微软雅黑" panose="020B0503020204020204" pitchFamily="34" charset="-122"/>
              <a:ea typeface="微软雅黑" panose="020B0503020204020204" pitchFamily="34" charset="-122"/>
              <a:cs typeface="Open Sans" pitchFamily="34" charset="0"/>
              <a:sym typeface="微软雅黑" panose="020B0503020204020204" pitchFamily="34" charset="-122"/>
            </a:endParaRPr>
          </a:p>
        </p:txBody>
      </p:sp>
    </p:spTree>
  </p:cSld>
  <p:clrMapOvr>
    <a:masterClrMapping/>
  </p:clrMapOvr>
  <p:transition spd="med" advTm="2000">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395288" y="1404938"/>
            <a:ext cx="8243887" cy="5016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3200" b="1" i="0" u="none" strike="noStrike" kern="1200" cap="none" spc="0" normalizeH="0" baseline="0" noProof="0" dirty="0">
              <a:ln>
                <a:noFill/>
              </a:ln>
              <a:solidFill>
                <a:srgbClr val="5F5F5F"/>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2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a:t>
            </a:r>
            <a:r>
              <a:rPr kumimoji="0" lang="en-US" altLang="zh-CN" sz="2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1</a:t>
            </a:r>
            <a:r>
              <a:rPr kumimoji="0" lang="zh-CN" altLang="zh-CN" sz="28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rPr>
              <a:t>）杜鲁门曾说：“杜鲁门主义和马歇尔计划是一个胡桃的两半”。结合课本知识，谈谈你对这句话的认识。</a:t>
            </a:r>
            <a:endParaRPr kumimoji="0" lang="zh-CN" altLang="zh-CN" sz="3200" b="1" i="0" u="none" strike="noStrike" kern="1200" cap="none" spc="0" normalizeH="0" baseline="0" noProof="0" dirty="0">
              <a:ln>
                <a:noFill/>
              </a:ln>
              <a:solidFill>
                <a:schemeClr val="tx1"/>
              </a:solidFill>
              <a:effectLst/>
              <a:uLnTx/>
              <a:uFillTx/>
              <a:latin typeface="Arial" panose="020B0604020202020204" pitchFamily="34" charset="0"/>
              <a:ea typeface="微软雅黑" panose="020B0503020204020204" pitchFamily="34" charset="-122"/>
              <a:cs typeface="+mn-cs"/>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r>
              <a:rPr kumimoji="0" lang="zh-CN" altLang="zh-CN" sz="3200" b="1"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    </a:t>
            </a:r>
            <a:r>
              <a:rPr kumimoji="0" lang="zh-CN" altLang="zh-CN" sz="280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rPr>
              <a:t>马歇尔计划是杜鲁门主义在经济上的运用，是美国冷战政策的重要组成部分。</a:t>
            </a:r>
            <a:endParaRPr kumimoji="0" lang="en-US" altLang="zh-CN" sz="280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endParaRPr>
          </a:p>
          <a:p>
            <a:pPr lvl="0">
              <a:defRPr/>
            </a:pPr>
            <a:r>
              <a:rPr lang="zh-CN" altLang="zh-CN" sz="2800" b="1" dirty="0">
                <a:solidFill>
                  <a:schemeClr val="tx1"/>
                </a:solidFill>
                <a:ea typeface="微软雅黑" panose="020B0503020204020204" pitchFamily="34" charset="-122"/>
              </a:rPr>
              <a:t>（</a:t>
            </a:r>
            <a:r>
              <a:rPr lang="en-US" altLang="zh-CN" sz="2800" b="1" dirty="0">
                <a:solidFill>
                  <a:schemeClr val="tx1"/>
                </a:solidFill>
                <a:ea typeface="微软雅黑" panose="020B0503020204020204" pitchFamily="34" charset="-122"/>
              </a:rPr>
              <a:t>2</a:t>
            </a:r>
            <a:r>
              <a:rPr lang="zh-CN" altLang="zh-CN" sz="2800" b="1" dirty="0">
                <a:solidFill>
                  <a:schemeClr val="tx1"/>
                </a:solidFill>
                <a:ea typeface="微软雅黑" panose="020B0503020204020204" pitchFamily="34" charset="-122"/>
              </a:rPr>
              <a:t>）美国是慈善家吗？</a:t>
            </a:r>
            <a:endParaRPr lang="zh-CN" altLang="zh-CN" sz="2800" b="1" dirty="0">
              <a:solidFill>
                <a:schemeClr val="tx1"/>
              </a:solidFill>
              <a:ea typeface="微软雅黑" panose="020B0503020204020204" pitchFamily="34" charset="-122"/>
            </a:endParaRPr>
          </a:p>
          <a:p>
            <a:pPr lvl="0">
              <a:defRPr/>
            </a:pPr>
            <a:r>
              <a:rPr lang="zh-CN" altLang="zh-CN" sz="3200" b="1" dirty="0">
                <a:solidFill>
                  <a:srgbClr val="5F5F5F"/>
                </a:solidFill>
                <a:ea typeface="微软雅黑" panose="020B0503020204020204" pitchFamily="34" charset="-122"/>
              </a:rPr>
              <a:t>     </a:t>
            </a:r>
            <a:r>
              <a:rPr lang="zh-CN" altLang="zh-CN" sz="2800" dirty="0">
                <a:solidFill>
                  <a:srgbClr val="5F5F5F"/>
                </a:solidFill>
                <a:ea typeface="微软雅黑" panose="020B0503020204020204" pitchFamily="34" charset="-122"/>
              </a:rPr>
              <a:t>其本质还是遏制苏联，反对社会主义制度；是用经济援助手段稳定西欧的资本主义制度，从而加强美国对抗苏联的力量。</a:t>
            </a:r>
            <a:endParaRPr lang="zh-CN" altLang="zh-CN" sz="2800" dirty="0">
              <a:solidFill>
                <a:srgbClr val="5F5F5F"/>
              </a:solidFill>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 typeface="Arial" panose="020B0604020202020204" pitchFamily="34" charset="0"/>
              <a:buNone/>
              <a:defRPr/>
            </a:pPr>
            <a:endParaRPr kumimoji="0" lang="zh-CN" altLang="zh-CN" sz="2800" i="0" u="none" strike="noStrike" kern="1200" cap="none" spc="0" normalizeH="0" baseline="0" noProof="0" dirty="0">
              <a:ln>
                <a:noFill/>
              </a:ln>
              <a:solidFill>
                <a:srgbClr val="FF0000"/>
              </a:solidFill>
              <a:effectLst/>
              <a:uLnTx/>
              <a:uFillTx/>
              <a:latin typeface="Arial" panose="020B0604020202020204" pitchFamily="34" charset="0"/>
              <a:ea typeface="微软雅黑" panose="020B0503020204020204" pitchFamily="34" charset="-122"/>
              <a:cs typeface="+mn-cs"/>
            </a:endParaRPr>
          </a:p>
        </p:txBody>
      </p:sp>
      <p:sp>
        <p:nvSpPr>
          <p:cNvPr id="2" name="文本框 1"/>
          <p:cNvSpPr txBox="1"/>
          <p:nvPr/>
        </p:nvSpPr>
        <p:spPr>
          <a:xfrm>
            <a:off x="395288" y="570724"/>
            <a:ext cx="2952328" cy="584775"/>
          </a:xfrm>
          <a:prstGeom prst="rect">
            <a:avLst/>
          </a:prstGeom>
          <a:solidFill>
            <a:srgbClr val="346494"/>
          </a:solidFill>
        </p:spPr>
        <p:txBody>
          <a:bodyPr wrap="square" rtlCol="0">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疑难探究</a:t>
            </a:r>
            <a:endParaRPr lang="zh-CN" altLang="en-US" sz="3200" b="1"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 calcmode="lin" valueType="num">
                                      <p:cBhvr additive="base">
                                        <p:cTn id="7"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387">
                                            <p:txEl>
                                              <p:pRg st="4" end="4"/>
                                            </p:txEl>
                                          </p:spTgt>
                                        </p:tgtEl>
                                        <p:attrNameLst>
                                          <p:attrName>style.visibility</p:attrName>
                                        </p:attrNameLst>
                                      </p:cBhvr>
                                      <p:to>
                                        <p:strVal val="visible"/>
                                      </p:to>
                                    </p:set>
                                    <p:anim calcmode="lin" valueType="num">
                                      <p:cBhvr additive="base">
                                        <p:cTn id="13" dur="500" fill="hold"/>
                                        <p:tgtEl>
                                          <p:spTgt spid="16387">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内容占位符 60417"/>
          <p:cNvSpPr>
            <a:spLocks noGrp="1"/>
          </p:cNvSpPr>
          <p:nvPr>
            <p:ph idx="1"/>
          </p:nvPr>
        </p:nvSpPr>
        <p:spPr>
          <a:xfrm>
            <a:off x="76200" y="836613"/>
            <a:ext cx="8888413" cy="1008062"/>
          </a:xfrm>
        </p:spPr>
        <p:txBody>
          <a:bodyPr anchor="t"/>
          <a:lstStyle/>
          <a:p>
            <a:pPr marL="0" indent="0">
              <a:lnSpc>
                <a:spcPct val="90000"/>
              </a:lnSpc>
              <a:buNone/>
            </a:pPr>
            <a:r>
              <a:rPr lang="zh-CN" altLang="en-US" sz="2800" b="1" dirty="0">
                <a:solidFill>
                  <a:srgbClr val="FF0000"/>
                </a:solidFill>
                <a:latin typeface="微软雅黑" panose="020B0503020204020204" pitchFamily="34" charset="-122"/>
                <a:ea typeface="微软雅黑" panose="020B0503020204020204" pitchFamily="34" charset="-122"/>
              </a:rPr>
              <a:t>冷战序幕：丘吉尔铁幕演说（</a:t>
            </a:r>
            <a:r>
              <a:rPr lang="en-US" altLang="zh-CN" sz="2800" b="1" dirty="0">
                <a:solidFill>
                  <a:srgbClr val="FF0000"/>
                </a:solidFill>
                <a:latin typeface="微软雅黑" panose="020B0503020204020204" pitchFamily="34" charset="-122"/>
                <a:ea typeface="微软雅黑" panose="020B0503020204020204" pitchFamily="34" charset="-122"/>
              </a:rPr>
              <a:t>1946</a:t>
            </a:r>
            <a:r>
              <a:rPr lang="zh-CN" altLang="en-US" sz="2800" b="1" dirty="0">
                <a:solidFill>
                  <a:srgbClr val="FF0000"/>
                </a:solidFill>
                <a:latin typeface="微软雅黑" panose="020B0503020204020204" pitchFamily="34" charset="-122"/>
                <a:ea typeface="微软雅黑" panose="020B0503020204020204" pitchFamily="34" charset="-122"/>
              </a:rPr>
              <a:t>年）</a:t>
            </a:r>
            <a:endParaRPr lang="zh-CN" altLang="en-US" sz="2800" b="1" dirty="0">
              <a:solidFill>
                <a:srgbClr val="FF0000"/>
              </a:solidFill>
              <a:latin typeface="微软雅黑" panose="020B0503020204020204" pitchFamily="34" charset="-122"/>
              <a:ea typeface="微软雅黑" panose="020B0503020204020204" pitchFamily="34" charset="-122"/>
            </a:endParaRPr>
          </a:p>
        </p:txBody>
      </p:sp>
      <p:sp>
        <p:nvSpPr>
          <p:cNvPr id="15362" name="文本框 60445"/>
          <p:cNvSpPr txBox="1"/>
          <p:nvPr/>
        </p:nvSpPr>
        <p:spPr>
          <a:xfrm>
            <a:off x="0" y="0"/>
            <a:ext cx="3886200" cy="706438"/>
          </a:xfrm>
          <a:prstGeom prst="rect">
            <a:avLst/>
          </a:prstGeom>
          <a:solidFill>
            <a:srgbClr val="346494"/>
          </a:solidFill>
          <a:ln w="9525">
            <a:noFill/>
          </a:ln>
        </p:spPr>
        <p:txBody>
          <a:bodyPr anchor="t">
            <a:spAutoFit/>
          </a:bodyPr>
          <a:lstStyle/>
          <a:p>
            <a:pPr>
              <a:spcBef>
                <a:spcPct val="50000"/>
              </a:spcBef>
            </a:pP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形成过程</a:t>
            </a:r>
            <a:endPar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0448" name="文本框 60447"/>
          <p:cNvSpPr txBox="1"/>
          <p:nvPr/>
        </p:nvSpPr>
        <p:spPr>
          <a:xfrm>
            <a:off x="251520" y="5861898"/>
            <a:ext cx="8991600" cy="519113"/>
          </a:xfrm>
          <a:prstGeom prst="rect">
            <a:avLst/>
          </a:prstGeom>
          <a:noFill/>
          <a:ln w="9525">
            <a:noFill/>
          </a:ln>
        </p:spPr>
        <p:txBody>
          <a:bodyPr>
            <a:spAutoFit/>
          </a:bodyPr>
          <a:lstStyle/>
          <a:p>
            <a:pPr>
              <a:spcBef>
                <a:spcPct val="50000"/>
              </a:spcBef>
            </a:pPr>
            <a:r>
              <a:rPr lang="zh-CN" altLang="en-US" sz="2800" b="1" noProof="1">
                <a:effectLst>
                  <a:outerShdw blurRad="38100" dist="38100" dir="2700000">
                    <a:srgbClr val="C0C0C0"/>
                  </a:outerShdw>
                </a:effectLst>
                <a:latin typeface="微软雅黑" panose="020B0503020204020204" pitchFamily="34" charset="-122"/>
                <a:ea typeface="微软雅黑" panose="020B0503020204020204" pitchFamily="34" charset="-122"/>
              </a:rPr>
              <a:t>标志着以美苏为首的</a:t>
            </a:r>
            <a:r>
              <a:rPr lang="zh-CN" altLang="en-US" sz="2800" b="1" noProof="1">
                <a:solidFill>
                  <a:srgbClr val="FF0000"/>
                </a:solidFill>
                <a:effectLst>
                  <a:outerShdw blurRad="38100" dist="38100" dir="2700000">
                    <a:srgbClr val="C0C0C0"/>
                  </a:outerShdw>
                </a:effectLst>
                <a:latin typeface="微软雅黑" panose="020B0503020204020204" pitchFamily="34" charset="-122"/>
                <a:ea typeface="微软雅黑" panose="020B0503020204020204" pitchFamily="34" charset="-122"/>
              </a:rPr>
              <a:t>两大军事政治集团</a:t>
            </a:r>
            <a:r>
              <a:rPr lang="zh-CN" altLang="en-US" sz="2800" b="1" noProof="1">
                <a:effectLst>
                  <a:outerShdw blurRad="38100" dist="38100" dir="2700000">
                    <a:srgbClr val="C0C0C0"/>
                  </a:outerShdw>
                </a:effectLst>
                <a:latin typeface="微软雅黑" panose="020B0503020204020204" pitchFamily="34" charset="-122"/>
                <a:ea typeface="微软雅黑" panose="020B0503020204020204" pitchFamily="34" charset="-122"/>
              </a:rPr>
              <a:t>对峙局面的形成</a:t>
            </a:r>
            <a:endParaRPr lang="zh-CN" altLang="en-US" sz="2800" b="1" noProof="1">
              <a:effectLst>
                <a:outerShdw blurRad="38100" dist="38100" dir="2700000">
                  <a:srgbClr val="C0C0C0"/>
                </a:outerShdw>
              </a:effectLst>
              <a:latin typeface="微软雅黑" panose="020B0503020204020204" pitchFamily="34" charset="-122"/>
              <a:ea typeface="微软雅黑" panose="020B0503020204020204" pitchFamily="34" charset="-122"/>
            </a:endParaRPr>
          </a:p>
        </p:txBody>
      </p:sp>
      <p:sp>
        <p:nvSpPr>
          <p:cNvPr id="60449" name="右箭头 60448"/>
          <p:cNvSpPr/>
          <p:nvPr/>
        </p:nvSpPr>
        <p:spPr>
          <a:xfrm>
            <a:off x="1901825" y="3421063"/>
            <a:ext cx="1963738" cy="904875"/>
          </a:xfrm>
          <a:prstGeom prst="rightArrow">
            <a:avLst>
              <a:gd name="adj1" fmla="val 50000"/>
              <a:gd name="adj2" fmla="val 54254"/>
            </a:avLst>
          </a:prstGeom>
          <a:gradFill rotWithShape="0">
            <a:gsLst>
              <a:gs pos="0">
                <a:srgbClr val="CC0000"/>
              </a:gs>
              <a:gs pos="100000">
                <a:srgbClr val="FF6600"/>
              </a:gs>
            </a:gsLst>
            <a:lin ang="0" scaled="1"/>
            <a:tileRect/>
          </a:gradFill>
          <a:ln w="9525" cap="flat" cmpd="sng">
            <a:solidFill>
              <a:schemeClr val="tx1"/>
            </a:solidFill>
            <a:prstDash val="solid"/>
            <a:miter/>
            <a:headEnd type="none" w="med" len="med"/>
            <a:tailEnd type="none" w="med" len="med"/>
          </a:ln>
        </p:spPr>
        <p:txBody>
          <a:bodyPr wrap="none" anchor="ctr"/>
          <a:lstStyle/>
          <a:p>
            <a:pPr fontAlgn="base">
              <a:buClr>
                <a:schemeClr val="bg1"/>
              </a:buClr>
            </a:pPr>
            <a:r>
              <a:rPr lang="zh-CN" altLang="en-US" sz="2400" strike="noStrike"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cs typeface="+mn-cs"/>
              </a:rPr>
              <a:t>杜鲁门主义</a:t>
            </a:r>
            <a:endParaRPr lang="zh-CN" altLang="en-US" sz="2400" strike="noStrike"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50" name="右箭头 60449"/>
          <p:cNvSpPr/>
          <p:nvPr/>
        </p:nvSpPr>
        <p:spPr>
          <a:xfrm flipH="1">
            <a:off x="5084763" y="3421063"/>
            <a:ext cx="2235200" cy="904875"/>
          </a:xfrm>
          <a:prstGeom prst="rightArrow">
            <a:avLst>
              <a:gd name="adj1" fmla="val 50000"/>
              <a:gd name="adj2" fmla="val 61754"/>
            </a:avLst>
          </a:prstGeom>
          <a:gradFill rotWithShape="0">
            <a:gsLst>
              <a:gs pos="0">
                <a:srgbClr val="CCFFFF"/>
              </a:gs>
              <a:gs pos="100000">
                <a:schemeClr val="accent1"/>
              </a:gs>
            </a:gsLst>
            <a:lin ang="0" scaled="1"/>
            <a:tileRect/>
          </a:gradFill>
          <a:ln w="9525" cap="flat" cmpd="sng">
            <a:solidFill>
              <a:schemeClr val="tx1"/>
            </a:solidFill>
            <a:prstDash val="solid"/>
            <a:miter/>
            <a:headEnd type="none" w="med" len="med"/>
            <a:tailEnd type="none" w="med" len="med"/>
          </a:ln>
        </p:spPr>
        <p:txBody>
          <a:bodyPr wrap="none" anchor="ctr"/>
          <a:lstStyle/>
          <a:p>
            <a:pPr algn="r" fontAlgn="base">
              <a:buClr>
                <a:schemeClr val="bg1"/>
              </a:buClr>
            </a:pPr>
            <a:r>
              <a:rPr lang="zh-CN" altLang="en-US" sz="2400" strike="noStrike" noProof="1">
                <a:solidFill>
                  <a:srgbClr val="FF5050"/>
                </a:solidFill>
                <a:effectLst>
                  <a:outerShdw blurRad="38100" dist="38100" dir="2700000">
                    <a:srgbClr val="C0C0C0"/>
                  </a:outerShdw>
                </a:effectLst>
                <a:latin typeface="黑体" panose="02010609060101010101" pitchFamily="49" charset="-122"/>
                <a:ea typeface="黑体" panose="02010609060101010101" pitchFamily="49" charset="-122"/>
                <a:cs typeface="+mn-cs"/>
              </a:rPr>
              <a:t>九国情报局</a:t>
            </a:r>
            <a:endParaRPr lang="zh-CN" altLang="en-US" sz="2400" strike="noStrike" noProof="1">
              <a:solidFill>
                <a:srgbClr val="FF505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grpSp>
        <p:nvGrpSpPr>
          <p:cNvPr id="60451" name="组合 60450"/>
          <p:cNvGrpSpPr/>
          <p:nvPr/>
        </p:nvGrpSpPr>
        <p:grpSpPr>
          <a:xfrm>
            <a:off x="885825" y="1989138"/>
            <a:ext cx="2979738" cy="1163637"/>
            <a:chOff x="558" y="1144"/>
            <a:chExt cx="1877" cy="733"/>
          </a:xfrm>
        </p:grpSpPr>
        <p:sp>
          <p:nvSpPr>
            <p:cNvPr id="60452" name="任意多边形 60451"/>
            <p:cNvSpPr/>
            <p:nvPr/>
          </p:nvSpPr>
          <p:spPr>
            <a:xfrm>
              <a:off x="558" y="1144"/>
              <a:ext cx="1877" cy="733"/>
            </a:xfrm>
            <a:custGeom>
              <a:avLst/>
              <a:gdLst>
                <a:gd name="txL" fmla="*/ 12427 w 21600"/>
                <a:gd name="txT" fmla="*/ 2912 h 21600"/>
                <a:gd name="txR" fmla="*/ 18161 w 21600"/>
                <a:gd name="txB" fmla="*/ 9246 h 21600"/>
              </a:gdLst>
              <a:ahLst/>
              <a:cxnLst>
                <a:cxn ang="270">
                  <a:pos x="15000" y="0"/>
                </a:cxn>
                <a:cxn ang="90">
                  <a:pos x="15000" y="12158"/>
                </a:cxn>
                <a:cxn ang="90">
                  <a:pos x="3237" y="21600"/>
                </a:cxn>
                <a:cxn ang="0">
                  <a:pos x="21600" y="6079"/>
                </a:cxn>
              </a:cxnLst>
              <a:rect l="txL" t="txT" r="txR" b="txB"/>
              <a:pathLst>
                <a:path w="21600" h="21600">
                  <a:moveTo>
                    <a:pt x="21600" y="6079"/>
                  </a:moveTo>
                  <a:lnTo>
                    <a:pt x="15000" y="0"/>
                  </a:lnTo>
                  <a:lnTo>
                    <a:pt x="15000" y="2912"/>
                  </a:lnTo>
                  <a:lnTo>
                    <a:pt x="12427" y="2912"/>
                  </a:lnTo>
                  <a:arcTo wR="12427" hR="9246" stAng="-5400000" swAng="-5400000"/>
                  <a:lnTo>
                    <a:pt x="0" y="21600"/>
                  </a:lnTo>
                  <a:lnTo>
                    <a:pt x="6474" y="21600"/>
                  </a:lnTo>
                  <a:lnTo>
                    <a:pt x="6474" y="12158"/>
                  </a:lnTo>
                  <a:arcTo wR="5953" hR="2912" stAng="10800000" swAng="5400000"/>
                  <a:lnTo>
                    <a:pt x="15000" y="9246"/>
                  </a:lnTo>
                  <a:lnTo>
                    <a:pt x="15000" y="12158"/>
                  </a:lnTo>
                  <a:close/>
                </a:path>
              </a:pathLst>
            </a:custGeom>
            <a:gradFill rotWithShape="0">
              <a:gsLst>
                <a:gs pos="0">
                  <a:srgbClr val="CC0000"/>
                </a:gs>
                <a:gs pos="100000">
                  <a:srgbClr val="FF6600"/>
                </a:gs>
              </a:gsLst>
              <a:lin ang="0" scaled="1"/>
              <a:tileRect/>
            </a:gradFill>
            <a:ln w="9525" cap="flat" cmpd="sng">
              <a:solidFill>
                <a:schemeClr val="tx1"/>
              </a:solidFill>
              <a:prstDash val="solid"/>
              <a:miter/>
              <a:headEnd type="none" w="med" len="med"/>
              <a:tailEnd type="none" w="med" len="med"/>
            </a:ln>
          </p:spPr>
          <p:txBody>
            <a:bodyPr wrap="none" anchor="ctr"/>
            <a:lstStyle/>
            <a:p>
              <a:pPr fontAlgn="base">
                <a:buClr>
                  <a:schemeClr val="bg1"/>
                </a:buClr>
              </a:pPr>
              <a:endParaRPr sz="2400" strike="noStrike"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53" name="文本框 60452"/>
            <p:cNvSpPr txBox="1"/>
            <p:nvPr/>
          </p:nvSpPr>
          <p:spPr>
            <a:xfrm>
              <a:off x="1506" y="1173"/>
              <a:ext cx="438" cy="288"/>
            </a:xfrm>
            <a:prstGeom prst="rect">
              <a:avLst/>
            </a:prstGeom>
            <a:noFill/>
            <a:ln w="9525">
              <a:noFill/>
            </a:ln>
          </p:spPr>
          <p:txBody>
            <a:bodyPr>
              <a:spAutoFit/>
            </a:bodyPr>
            <a:lstStyle/>
            <a:p>
              <a:pPr>
                <a:spcBef>
                  <a:spcPct val="50000"/>
                </a:spcBef>
                <a:buClr>
                  <a:schemeClr val="bg1"/>
                </a:buClr>
              </a:pPr>
              <a:r>
                <a:rPr lang="zh-CN" altLang="en-US" sz="2400"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cs typeface="+mn-cs"/>
                </a:rPr>
                <a:t>划</a:t>
              </a:r>
              <a:endParaRPr lang="zh-CN" altLang="en-US" sz="2400"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54" name="矩形 60453"/>
            <p:cNvSpPr/>
            <p:nvPr/>
          </p:nvSpPr>
          <p:spPr>
            <a:xfrm rot="-3799051">
              <a:off x="688" y="1540"/>
              <a:ext cx="308" cy="288"/>
            </a:xfrm>
            <a:prstGeom prst="rect">
              <a:avLst/>
            </a:prstGeom>
            <a:noFill/>
            <a:ln w="9525">
              <a:noFill/>
            </a:ln>
          </p:spPr>
          <p:txBody>
            <a:bodyPr wrap="none" anchor="t">
              <a:spAutoFit/>
            </a:bodyPr>
            <a:lstStyle/>
            <a:p>
              <a:pPr fontAlgn="base">
                <a:buClr>
                  <a:schemeClr val="bg1"/>
                </a:buClr>
              </a:pPr>
              <a:r>
                <a:rPr lang="zh-CN" altLang="en-US" sz="2400" strike="noStrike"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cs typeface="+mn-cs"/>
                </a:rPr>
                <a:t>马</a:t>
              </a:r>
              <a:endParaRPr lang="zh-CN" altLang="en-US" sz="2400" strike="noStrike"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55" name="矩形 60454"/>
            <p:cNvSpPr/>
            <p:nvPr/>
          </p:nvSpPr>
          <p:spPr>
            <a:xfrm rot="-2726573">
              <a:off x="827" y="1344"/>
              <a:ext cx="309" cy="288"/>
            </a:xfrm>
            <a:prstGeom prst="rect">
              <a:avLst/>
            </a:prstGeom>
            <a:noFill/>
            <a:ln w="9525">
              <a:noFill/>
            </a:ln>
          </p:spPr>
          <p:txBody>
            <a:bodyPr wrap="none" anchor="t">
              <a:spAutoFit/>
            </a:bodyPr>
            <a:lstStyle/>
            <a:p>
              <a:pPr fontAlgn="base">
                <a:buClr>
                  <a:schemeClr val="bg1"/>
                </a:buClr>
              </a:pPr>
              <a:r>
                <a:rPr lang="zh-CN" altLang="en-US" sz="2400" strike="noStrike"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cs typeface="+mn-cs"/>
                </a:rPr>
                <a:t>歇</a:t>
              </a:r>
              <a:endParaRPr lang="zh-CN" altLang="en-US" sz="2400" strike="noStrike"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56" name="矩形 60455"/>
            <p:cNvSpPr/>
            <p:nvPr/>
          </p:nvSpPr>
          <p:spPr>
            <a:xfrm rot="-1553771">
              <a:off x="1039" y="1233"/>
              <a:ext cx="308" cy="288"/>
            </a:xfrm>
            <a:prstGeom prst="rect">
              <a:avLst/>
            </a:prstGeom>
            <a:noFill/>
            <a:ln w="9525">
              <a:noFill/>
            </a:ln>
          </p:spPr>
          <p:txBody>
            <a:bodyPr wrap="none" anchor="t">
              <a:spAutoFit/>
            </a:bodyPr>
            <a:lstStyle/>
            <a:p>
              <a:pPr fontAlgn="base">
                <a:buClr>
                  <a:schemeClr val="bg1"/>
                </a:buClr>
              </a:pPr>
              <a:r>
                <a:rPr lang="zh-CN" altLang="en-US" sz="2400" strike="noStrike"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cs typeface="+mn-cs"/>
                </a:rPr>
                <a:t>尔</a:t>
              </a:r>
              <a:endParaRPr lang="zh-CN" altLang="en-US" sz="2400" strike="noStrike"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57" name="矩形 60456"/>
            <p:cNvSpPr/>
            <p:nvPr/>
          </p:nvSpPr>
          <p:spPr>
            <a:xfrm rot="-195227">
              <a:off x="1299" y="1186"/>
              <a:ext cx="308" cy="288"/>
            </a:xfrm>
            <a:prstGeom prst="rect">
              <a:avLst/>
            </a:prstGeom>
            <a:noFill/>
            <a:ln w="9525">
              <a:noFill/>
            </a:ln>
          </p:spPr>
          <p:txBody>
            <a:bodyPr wrap="none" anchor="t">
              <a:spAutoFit/>
            </a:bodyPr>
            <a:lstStyle/>
            <a:p>
              <a:pPr fontAlgn="base">
                <a:buClr>
                  <a:schemeClr val="bg1"/>
                </a:buClr>
              </a:pPr>
              <a:r>
                <a:rPr lang="zh-CN" altLang="en-US" sz="2400" strike="noStrike"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cs typeface="+mn-cs"/>
                </a:rPr>
                <a:t>计</a:t>
              </a:r>
              <a:endParaRPr lang="zh-CN" altLang="en-US" sz="2400" strike="noStrike"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grpSp>
      <p:sp>
        <p:nvSpPr>
          <p:cNvPr id="60458" name="二十四角星 60457"/>
          <p:cNvSpPr/>
          <p:nvPr/>
        </p:nvSpPr>
        <p:spPr>
          <a:xfrm>
            <a:off x="3865563" y="3355975"/>
            <a:ext cx="1219200" cy="1035050"/>
          </a:xfrm>
          <a:prstGeom prst="star24">
            <a:avLst>
              <a:gd name="adj" fmla="val 37500"/>
            </a:avLst>
          </a:prstGeom>
          <a:solidFill>
            <a:srgbClr val="993300"/>
          </a:solidFill>
          <a:ln w="9525" cap="flat" cmpd="sng">
            <a:solidFill>
              <a:schemeClr val="tx1"/>
            </a:solidFill>
            <a:prstDash val="solid"/>
            <a:miter/>
            <a:headEnd type="none" w="med" len="med"/>
            <a:tailEnd type="none" w="med" len="med"/>
          </a:ln>
        </p:spPr>
        <p:txBody>
          <a:bodyPr wrap="none" anchor="ctr"/>
          <a:lstStyle/>
          <a:p>
            <a:pPr algn="ctr" fontAlgn="base">
              <a:buClr>
                <a:schemeClr val="bg1"/>
              </a:buClr>
            </a:pPr>
            <a:r>
              <a:rPr lang="zh-CN" altLang="en-US" sz="2800" strike="noStrike" noProof="1">
                <a:solidFill>
                  <a:srgbClr val="FFFF00"/>
                </a:solidFill>
                <a:effectLst>
                  <a:outerShdw blurRad="38100" dist="38100" dir="2700000">
                    <a:srgbClr val="000000"/>
                  </a:outerShdw>
                </a:effectLst>
                <a:latin typeface="黑体" panose="02010609060101010101" pitchFamily="49" charset="-122"/>
                <a:ea typeface="黑体" panose="02010609060101010101" pitchFamily="49" charset="-122"/>
                <a:cs typeface="+mn-cs"/>
              </a:rPr>
              <a:t>政治</a:t>
            </a:r>
            <a:endParaRPr lang="zh-CN" altLang="en-US" sz="2800" strike="noStrike" noProof="1">
              <a:solidFill>
                <a:srgbClr val="FFFF00"/>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sp>
        <p:nvSpPr>
          <p:cNvPr id="60459" name="二十四角星 60458"/>
          <p:cNvSpPr/>
          <p:nvPr/>
        </p:nvSpPr>
        <p:spPr>
          <a:xfrm>
            <a:off x="3865563" y="1693863"/>
            <a:ext cx="1219200" cy="1035050"/>
          </a:xfrm>
          <a:prstGeom prst="star24">
            <a:avLst>
              <a:gd name="adj" fmla="val 37500"/>
            </a:avLst>
          </a:prstGeom>
          <a:solidFill>
            <a:srgbClr val="993300"/>
          </a:solidFill>
          <a:ln w="9525" cap="flat" cmpd="sng">
            <a:solidFill>
              <a:schemeClr val="tx1"/>
            </a:solidFill>
            <a:prstDash val="solid"/>
            <a:miter/>
            <a:headEnd type="none" w="med" len="med"/>
            <a:tailEnd type="none" w="med" len="med"/>
          </a:ln>
        </p:spPr>
        <p:txBody>
          <a:bodyPr wrap="none" anchor="ctr"/>
          <a:lstStyle/>
          <a:p>
            <a:pPr algn="ctr" fontAlgn="base">
              <a:buClr>
                <a:schemeClr val="bg1"/>
              </a:buClr>
            </a:pPr>
            <a:r>
              <a:rPr lang="zh-CN" altLang="en-US" sz="2800" strike="noStrike" noProof="1">
                <a:solidFill>
                  <a:srgbClr val="FFFF00"/>
                </a:solidFill>
                <a:effectLst>
                  <a:outerShdw blurRad="38100" dist="38100" dir="2700000">
                    <a:srgbClr val="000000"/>
                  </a:outerShdw>
                </a:effectLst>
                <a:latin typeface="黑体" panose="02010609060101010101" pitchFamily="49" charset="-122"/>
                <a:ea typeface="黑体" panose="02010609060101010101" pitchFamily="49" charset="-122"/>
                <a:cs typeface="+mn-cs"/>
              </a:rPr>
              <a:t>经济</a:t>
            </a:r>
            <a:endParaRPr lang="zh-CN" altLang="en-US" sz="2800" strike="noStrike" noProof="1">
              <a:solidFill>
                <a:srgbClr val="FFFF00"/>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grpSp>
        <p:nvGrpSpPr>
          <p:cNvPr id="60460" name="组合 60459"/>
          <p:cNvGrpSpPr/>
          <p:nvPr/>
        </p:nvGrpSpPr>
        <p:grpSpPr>
          <a:xfrm>
            <a:off x="323850" y="3208338"/>
            <a:ext cx="1835150" cy="1141412"/>
            <a:chOff x="532" y="1905"/>
            <a:chExt cx="793" cy="1145"/>
          </a:xfrm>
        </p:grpSpPr>
        <p:pic>
          <p:nvPicPr>
            <p:cNvPr id="15376" name="图片 60460" descr="美国新新国旗"/>
            <p:cNvPicPr>
              <a:picLocks noChangeAspect="1"/>
            </p:cNvPicPr>
            <p:nvPr/>
          </p:nvPicPr>
          <p:blipFill>
            <a:blip r:embed="rId1"/>
            <a:stretch>
              <a:fillRect/>
            </a:stretch>
          </p:blipFill>
          <p:spPr>
            <a:xfrm>
              <a:off x="532" y="1905"/>
              <a:ext cx="623" cy="1145"/>
            </a:xfrm>
            <a:prstGeom prst="rect">
              <a:avLst/>
            </a:prstGeom>
            <a:noFill/>
            <a:ln w="9525">
              <a:noFill/>
            </a:ln>
          </p:spPr>
        </p:pic>
        <p:sp>
          <p:nvSpPr>
            <p:cNvPr id="15377" name="文本框 60461"/>
            <p:cNvSpPr txBox="1"/>
            <p:nvPr/>
          </p:nvSpPr>
          <p:spPr>
            <a:xfrm>
              <a:off x="643" y="2276"/>
              <a:ext cx="682" cy="704"/>
            </a:xfrm>
            <a:prstGeom prst="rect">
              <a:avLst/>
            </a:prstGeom>
            <a:noFill/>
            <a:ln w="9525">
              <a:noFill/>
            </a:ln>
          </p:spPr>
          <p:txBody>
            <a:bodyPr anchor="t">
              <a:spAutoFit/>
            </a:bodyPr>
            <a:lstStyle/>
            <a:p>
              <a:pPr>
                <a:spcBef>
                  <a:spcPct val="50000"/>
                </a:spcBef>
                <a:buClr>
                  <a:schemeClr val="bg1"/>
                </a:buClr>
              </a:pPr>
              <a:r>
                <a:rPr lang="zh-CN" altLang="en-US" sz="4000" b="1">
                  <a:solidFill>
                    <a:srgbClr val="000000"/>
                  </a:solidFill>
                  <a:latin typeface="黑体" panose="02010609060101010101" pitchFamily="49" charset="-122"/>
                  <a:ea typeface="黑体" panose="02010609060101010101" pitchFamily="49" charset="-122"/>
                </a:rPr>
                <a:t>美</a:t>
              </a:r>
              <a:endParaRPr lang="zh-CN" altLang="en-US" sz="4000" b="1">
                <a:solidFill>
                  <a:srgbClr val="000000"/>
                </a:solidFill>
                <a:latin typeface="黑体" panose="02010609060101010101" pitchFamily="49" charset="-122"/>
                <a:ea typeface="黑体" panose="02010609060101010101" pitchFamily="49" charset="-122"/>
              </a:endParaRPr>
            </a:p>
          </p:txBody>
        </p:sp>
      </p:grpSp>
      <p:grpSp>
        <p:nvGrpSpPr>
          <p:cNvPr id="60463" name="组合 60462"/>
          <p:cNvGrpSpPr/>
          <p:nvPr/>
        </p:nvGrpSpPr>
        <p:grpSpPr>
          <a:xfrm>
            <a:off x="5084763" y="2060575"/>
            <a:ext cx="3251200" cy="1363663"/>
            <a:chOff x="3203" y="1144"/>
            <a:chExt cx="2048" cy="859"/>
          </a:xfrm>
        </p:grpSpPr>
        <p:sp>
          <p:nvSpPr>
            <p:cNvPr id="60464" name="任意多边形 60463"/>
            <p:cNvSpPr/>
            <p:nvPr/>
          </p:nvSpPr>
          <p:spPr>
            <a:xfrm flipH="1">
              <a:off x="3203" y="1144"/>
              <a:ext cx="2048" cy="733"/>
            </a:xfrm>
            <a:custGeom>
              <a:avLst/>
              <a:gdLst>
                <a:gd name="txL" fmla="*/ 12427 w 21600"/>
                <a:gd name="txT" fmla="*/ 2912 h 21600"/>
                <a:gd name="txR" fmla="*/ 18161 w 21600"/>
                <a:gd name="txB" fmla="*/ 9246 h 21600"/>
              </a:gdLst>
              <a:ahLst/>
              <a:cxnLst>
                <a:cxn ang="270">
                  <a:pos x="15000" y="0"/>
                </a:cxn>
                <a:cxn ang="90">
                  <a:pos x="15000" y="12158"/>
                </a:cxn>
                <a:cxn ang="90">
                  <a:pos x="3237" y="21600"/>
                </a:cxn>
                <a:cxn ang="0">
                  <a:pos x="21600" y="6079"/>
                </a:cxn>
              </a:cxnLst>
              <a:rect l="txL" t="txT" r="txR" b="txB"/>
              <a:pathLst>
                <a:path w="21600" h="21600">
                  <a:moveTo>
                    <a:pt x="21600" y="6079"/>
                  </a:moveTo>
                  <a:lnTo>
                    <a:pt x="15000" y="0"/>
                  </a:lnTo>
                  <a:lnTo>
                    <a:pt x="15000" y="2912"/>
                  </a:lnTo>
                  <a:lnTo>
                    <a:pt x="12427" y="2912"/>
                  </a:lnTo>
                  <a:arcTo wR="12427" hR="9246" stAng="-5400000" swAng="-5400000"/>
                  <a:lnTo>
                    <a:pt x="0" y="21600"/>
                  </a:lnTo>
                  <a:lnTo>
                    <a:pt x="6474" y="21600"/>
                  </a:lnTo>
                  <a:lnTo>
                    <a:pt x="6474" y="12158"/>
                  </a:lnTo>
                  <a:arcTo wR="5953" hR="2912" stAng="10800000" swAng="5400000"/>
                  <a:lnTo>
                    <a:pt x="15000" y="9246"/>
                  </a:lnTo>
                  <a:lnTo>
                    <a:pt x="15000" y="12158"/>
                  </a:lnTo>
                  <a:close/>
                </a:path>
              </a:pathLst>
            </a:custGeom>
            <a:gradFill rotWithShape="0">
              <a:gsLst>
                <a:gs pos="0">
                  <a:srgbClr val="CCFFFF"/>
                </a:gs>
                <a:gs pos="100000">
                  <a:schemeClr val="accent1"/>
                </a:gs>
              </a:gsLst>
              <a:lin ang="0" scaled="1"/>
              <a:tileRect/>
            </a:gradFill>
            <a:ln w="9525" cap="flat" cmpd="sng">
              <a:solidFill>
                <a:schemeClr val="tx1"/>
              </a:solidFill>
              <a:prstDash val="solid"/>
              <a:miter/>
              <a:headEnd type="none" w="med" len="med"/>
              <a:tailEnd type="none" w="med" len="med"/>
            </a:ln>
          </p:spPr>
          <p:txBody>
            <a:bodyPr wrap="none" anchor="ctr"/>
            <a:lstStyle/>
            <a:p>
              <a:pPr algn="r" fontAlgn="base">
                <a:buClr>
                  <a:schemeClr val="bg1"/>
                </a:buClr>
              </a:pPr>
              <a:endParaRPr sz="2400" strike="noStrike" noProof="1">
                <a:solidFill>
                  <a:srgbClr val="FF505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65" name="矩形 60464"/>
            <p:cNvSpPr/>
            <p:nvPr/>
          </p:nvSpPr>
          <p:spPr>
            <a:xfrm rot="-20906" flipH="1">
              <a:off x="3871" y="1199"/>
              <a:ext cx="310" cy="288"/>
            </a:xfrm>
            <a:prstGeom prst="rect">
              <a:avLst/>
            </a:prstGeom>
            <a:noFill/>
            <a:ln w="9525">
              <a:noFill/>
            </a:ln>
          </p:spPr>
          <p:txBody>
            <a:bodyPr wrap="none" anchor="t">
              <a:spAutoFit/>
            </a:bodyPr>
            <a:lstStyle/>
            <a:p>
              <a:pPr fontAlgn="base">
                <a:buClr>
                  <a:schemeClr val="bg1"/>
                </a:buClr>
              </a:pPr>
              <a:r>
                <a:rPr lang="zh-CN" altLang="en-US" sz="2400" b="1" strike="noStrike"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cs typeface="+mn-cs"/>
                </a:rPr>
                <a:t>成</a:t>
              </a:r>
              <a:endParaRPr lang="zh-CN" altLang="en-US" sz="2400" b="1" strike="noStrike"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66" name="矩形 60465"/>
            <p:cNvSpPr/>
            <p:nvPr/>
          </p:nvSpPr>
          <p:spPr>
            <a:xfrm rot="-251153" flipH="1">
              <a:off x="4125" y="1211"/>
              <a:ext cx="310" cy="288"/>
            </a:xfrm>
            <a:prstGeom prst="rect">
              <a:avLst/>
            </a:prstGeom>
            <a:noFill/>
            <a:ln w="9525">
              <a:noFill/>
            </a:ln>
          </p:spPr>
          <p:txBody>
            <a:bodyPr wrap="none" anchor="t">
              <a:spAutoFit/>
            </a:bodyPr>
            <a:lstStyle/>
            <a:p>
              <a:pPr fontAlgn="base">
                <a:buClr>
                  <a:schemeClr val="bg1"/>
                </a:buClr>
              </a:pPr>
              <a:r>
                <a:rPr lang="zh-CN" altLang="en-US" sz="2400" b="1" strike="noStrike"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cs typeface="+mn-cs"/>
                </a:rPr>
                <a:t>立</a:t>
              </a:r>
              <a:endParaRPr lang="zh-CN" altLang="en-US" sz="2400" b="1" strike="noStrike"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67" name="矩形 60466"/>
            <p:cNvSpPr/>
            <p:nvPr/>
          </p:nvSpPr>
          <p:spPr>
            <a:xfrm rot="995021" flipH="1">
              <a:off x="4402" y="1233"/>
              <a:ext cx="310" cy="288"/>
            </a:xfrm>
            <a:prstGeom prst="rect">
              <a:avLst/>
            </a:prstGeom>
            <a:noFill/>
            <a:ln w="9525">
              <a:noFill/>
            </a:ln>
          </p:spPr>
          <p:txBody>
            <a:bodyPr wrap="none" anchor="t">
              <a:spAutoFit/>
            </a:bodyPr>
            <a:lstStyle/>
            <a:p>
              <a:pPr fontAlgn="base">
                <a:buClr>
                  <a:schemeClr val="bg1"/>
                </a:buClr>
              </a:pPr>
              <a:r>
                <a:rPr lang="zh-CN" altLang="en-US" sz="2400" b="1" strike="noStrike"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cs typeface="+mn-cs"/>
                </a:rPr>
                <a:t>经</a:t>
              </a:r>
              <a:endParaRPr lang="zh-CN" altLang="en-US" sz="2400" b="1" strike="noStrike"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68" name="矩形 60467"/>
            <p:cNvSpPr/>
            <p:nvPr/>
          </p:nvSpPr>
          <p:spPr>
            <a:xfrm rot="3295984" flipH="1">
              <a:off x="4612" y="1390"/>
              <a:ext cx="310" cy="288"/>
            </a:xfrm>
            <a:prstGeom prst="rect">
              <a:avLst/>
            </a:prstGeom>
            <a:noFill/>
            <a:ln w="9525">
              <a:noFill/>
            </a:ln>
          </p:spPr>
          <p:txBody>
            <a:bodyPr wrap="none" anchor="t">
              <a:spAutoFit/>
            </a:bodyPr>
            <a:lstStyle/>
            <a:p>
              <a:pPr fontAlgn="base">
                <a:buClr>
                  <a:schemeClr val="bg1"/>
                </a:buClr>
              </a:pPr>
              <a:r>
                <a:rPr lang="zh-CN" altLang="en-US" sz="2400" b="1" strike="noStrike"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cs typeface="+mn-cs"/>
                </a:rPr>
                <a:t>互</a:t>
              </a:r>
              <a:endParaRPr lang="zh-CN" altLang="en-US" sz="2400" b="1" strike="noStrike"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69" name="文本框 60468"/>
            <p:cNvSpPr txBox="1"/>
            <p:nvPr/>
          </p:nvSpPr>
          <p:spPr>
            <a:xfrm rot="3340768" flipH="1">
              <a:off x="4746" y="1637"/>
              <a:ext cx="437" cy="288"/>
            </a:xfrm>
            <a:prstGeom prst="rect">
              <a:avLst/>
            </a:prstGeom>
            <a:noFill/>
            <a:ln w="9525">
              <a:noFill/>
            </a:ln>
          </p:spPr>
          <p:txBody>
            <a:bodyPr>
              <a:spAutoFit/>
            </a:bodyPr>
            <a:lstStyle/>
            <a:p>
              <a:pPr>
                <a:spcBef>
                  <a:spcPct val="50000"/>
                </a:spcBef>
                <a:buClr>
                  <a:schemeClr val="bg1"/>
                </a:buClr>
              </a:pPr>
              <a:r>
                <a:rPr lang="zh-CN" altLang="en-US" sz="2400" b="1"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cs typeface="+mn-cs"/>
                </a:rPr>
                <a:t>会</a:t>
              </a:r>
              <a:endParaRPr lang="zh-CN" altLang="en-US" sz="2400" b="1"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grpSp>
      <p:grpSp>
        <p:nvGrpSpPr>
          <p:cNvPr id="60470" name="组合 60469"/>
          <p:cNvGrpSpPr/>
          <p:nvPr/>
        </p:nvGrpSpPr>
        <p:grpSpPr>
          <a:xfrm>
            <a:off x="7388225" y="3281363"/>
            <a:ext cx="1360488" cy="1079500"/>
            <a:chOff x="4654" y="1918"/>
            <a:chExt cx="597" cy="1140"/>
          </a:xfrm>
        </p:grpSpPr>
        <p:pic>
          <p:nvPicPr>
            <p:cNvPr id="15386" name="图片 60470" descr="苏联国旗1"/>
            <p:cNvPicPr>
              <a:picLocks noChangeAspect="1"/>
            </p:cNvPicPr>
            <p:nvPr/>
          </p:nvPicPr>
          <p:blipFill>
            <a:blip r:embed="rId2"/>
            <a:stretch>
              <a:fillRect/>
            </a:stretch>
          </p:blipFill>
          <p:spPr>
            <a:xfrm>
              <a:off x="4654" y="1918"/>
              <a:ext cx="597" cy="1140"/>
            </a:xfrm>
            <a:prstGeom prst="rect">
              <a:avLst/>
            </a:prstGeom>
            <a:noFill/>
            <a:ln w="9525">
              <a:noFill/>
            </a:ln>
          </p:spPr>
        </p:pic>
        <p:sp>
          <p:nvSpPr>
            <p:cNvPr id="60472" name="文本框 60471"/>
            <p:cNvSpPr txBox="1"/>
            <p:nvPr/>
          </p:nvSpPr>
          <p:spPr>
            <a:xfrm>
              <a:off x="4782" y="2283"/>
              <a:ext cx="341" cy="612"/>
            </a:xfrm>
            <a:prstGeom prst="rect">
              <a:avLst/>
            </a:prstGeom>
            <a:noFill/>
            <a:ln w="9525">
              <a:noFill/>
            </a:ln>
          </p:spPr>
          <p:txBody>
            <a:bodyPr>
              <a:spAutoFit/>
            </a:bodyPr>
            <a:lstStyle/>
            <a:p>
              <a:pPr>
                <a:spcBef>
                  <a:spcPct val="50000"/>
                </a:spcBef>
                <a:buClr>
                  <a:schemeClr val="bg1"/>
                </a:buClr>
              </a:pPr>
              <a:r>
                <a:rPr lang="zh-CN" altLang="en-US" sz="3200"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cs typeface="+mn-cs"/>
                </a:rPr>
                <a:t>苏</a:t>
              </a:r>
              <a:endParaRPr lang="zh-CN" altLang="en-US" sz="3200"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grpSp>
      <p:grpSp>
        <p:nvGrpSpPr>
          <p:cNvPr id="60473" name="组合 60472"/>
          <p:cNvGrpSpPr/>
          <p:nvPr/>
        </p:nvGrpSpPr>
        <p:grpSpPr>
          <a:xfrm>
            <a:off x="885825" y="4432300"/>
            <a:ext cx="2979738" cy="1163638"/>
            <a:chOff x="558" y="3099"/>
            <a:chExt cx="1877" cy="733"/>
          </a:xfrm>
        </p:grpSpPr>
        <p:sp>
          <p:nvSpPr>
            <p:cNvPr id="60474" name="任意多边形 60473"/>
            <p:cNvSpPr/>
            <p:nvPr/>
          </p:nvSpPr>
          <p:spPr>
            <a:xfrm flipV="1">
              <a:off x="558" y="3099"/>
              <a:ext cx="1877" cy="733"/>
            </a:xfrm>
            <a:custGeom>
              <a:avLst/>
              <a:gdLst>
                <a:gd name="txL" fmla="*/ 12427 w 21600"/>
                <a:gd name="txT" fmla="*/ 2912 h 21600"/>
                <a:gd name="txR" fmla="*/ 18161 w 21600"/>
                <a:gd name="txB" fmla="*/ 9246 h 21600"/>
              </a:gdLst>
              <a:ahLst/>
              <a:cxnLst>
                <a:cxn ang="270">
                  <a:pos x="15000" y="0"/>
                </a:cxn>
                <a:cxn ang="90">
                  <a:pos x="15000" y="12158"/>
                </a:cxn>
                <a:cxn ang="90">
                  <a:pos x="3237" y="21600"/>
                </a:cxn>
                <a:cxn ang="0">
                  <a:pos x="21600" y="6079"/>
                </a:cxn>
              </a:cxnLst>
              <a:rect l="txL" t="txT" r="txR" b="txB"/>
              <a:pathLst>
                <a:path w="21600" h="21600">
                  <a:moveTo>
                    <a:pt x="21600" y="6079"/>
                  </a:moveTo>
                  <a:lnTo>
                    <a:pt x="15000" y="0"/>
                  </a:lnTo>
                  <a:lnTo>
                    <a:pt x="15000" y="2912"/>
                  </a:lnTo>
                  <a:lnTo>
                    <a:pt x="12427" y="2912"/>
                  </a:lnTo>
                  <a:arcTo wR="12427" hR="9246" stAng="-5400000" swAng="-5400000"/>
                  <a:lnTo>
                    <a:pt x="0" y="21600"/>
                  </a:lnTo>
                  <a:lnTo>
                    <a:pt x="6474" y="21600"/>
                  </a:lnTo>
                  <a:lnTo>
                    <a:pt x="6474" y="12158"/>
                  </a:lnTo>
                  <a:arcTo wR="5953" hR="2912" stAng="10800000" swAng="5400000"/>
                  <a:lnTo>
                    <a:pt x="15000" y="9246"/>
                  </a:lnTo>
                  <a:lnTo>
                    <a:pt x="15000" y="12158"/>
                  </a:lnTo>
                  <a:close/>
                </a:path>
              </a:pathLst>
            </a:custGeom>
            <a:gradFill rotWithShape="0">
              <a:gsLst>
                <a:gs pos="0">
                  <a:srgbClr val="CC0000"/>
                </a:gs>
                <a:gs pos="100000">
                  <a:srgbClr val="FF6600"/>
                </a:gs>
              </a:gsLst>
              <a:lin ang="0" scaled="1"/>
              <a:tileRect/>
            </a:gradFill>
            <a:ln w="9525" cap="flat" cmpd="sng">
              <a:solidFill>
                <a:schemeClr val="tx1"/>
              </a:solidFill>
              <a:prstDash val="solid"/>
              <a:miter/>
              <a:headEnd type="none" w="med" len="med"/>
              <a:tailEnd type="none" w="med" len="med"/>
            </a:ln>
          </p:spPr>
          <p:txBody>
            <a:bodyPr rot="10800000" wrap="none" anchor="ctr"/>
            <a:lstStyle/>
            <a:p>
              <a:pPr fontAlgn="base">
                <a:buClr>
                  <a:schemeClr val="bg1"/>
                </a:buClr>
              </a:pPr>
              <a:endParaRPr sz="2400" strike="noStrike"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75" name="文本框 60474"/>
            <p:cNvSpPr txBox="1"/>
            <p:nvPr/>
          </p:nvSpPr>
          <p:spPr>
            <a:xfrm>
              <a:off x="1560" y="3454"/>
              <a:ext cx="624" cy="288"/>
            </a:xfrm>
            <a:prstGeom prst="rect">
              <a:avLst/>
            </a:prstGeom>
            <a:noFill/>
            <a:ln w="9525">
              <a:noFill/>
            </a:ln>
          </p:spPr>
          <p:txBody>
            <a:bodyPr>
              <a:spAutoFit/>
            </a:bodyPr>
            <a:lstStyle/>
            <a:p>
              <a:pPr>
                <a:spcBef>
                  <a:spcPct val="50000"/>
                </a:spcBef>
                <a:buClr>
                  <a:schemeClr val="bg1"/>
                </a:buClr>
              </a:pPr>
              <a:r>
                <a:rPr lang="zh-CN" altLang="en-US" sz="2400"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cs typeface="+mn-cs"/>
                </a:rPr>
                <a:t>约</a:t>
              </a:r>
              <a:endParaRPr lang="zh-CN" altLang="en-US" sz="2400"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76" name="文本框 60475"/>
            <p:cNvSpPr txBox="1"/>
            <p:nvPr/>
          </p:nvSpPr>
          <p:spPr>
            <a:xfrm rot="1166297">
              <a:off x="802" y="3309"/>
              <a:ext cx="307" cy="288"/>
            </a:xfrm>
            <a:prstGeom prst="rect">
              <a:avLst/>
            </a:prstGeom>
            <a:noFill/>
            <a:ln w="9525">
              <a:noFill/>
            </a:ln>
          </p:spPr>
          <p:txBody>
            <a:bodyPr wrap="none" anchor="t">
              <a:spAutoFit/>
            </a:bodyPr>
            <a:lstStyle/>
            <a:p>
              <a:pPr>
                <a:buClr>
                  <a:schemeClr val="bg1"/>
                </a:buClr>
              </a:pPr>
              <a:r>
                <a:rPr lang="zh-CN" altLang="en-US" sz="2400"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cs typeface="+mn-cs"/>
                </a:rPr>
                <a:t>成</a:t>
              </a:r>
              <a:endParaRPr lang="zh-CN" altLang="en-US" sz="2400"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77" name="文本框 60476"/>
            <p:cNvSpPr txBox="1"/>
            <p:nvPr/>
          </p:nvSpPr>
          <p:spPr>
            <a:xfrm rot="986119">
              <a:off x="1036" y="3403"/>
              <a:ext cx="309" cy="288"/>
            </a:xfrm>
            <a:prstGeom prst="rect">
              <a:avLst/>
            </a:prstGeom>
            <a:noFill/>
            <a:ln w="9525">
              <a:noFill/>
            </a:ln>
          </p:spPr>
          <p:txBody>
            <a:bodyPr wrap="none" anchor="t">
              <a:spAutoFit/>
            </a:bodyPr>
            <a:lstStyle/>
            <a:p>
              <a:pPr>
                <a:buClr>
                  <a:schemeClr val="bg1"/>
                </a:buClr>
              </a:pPr>
              <a:r>
                <a:rPr lang="zh-CN" altLang="en-US" sz="2400"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cs typeface="+mn-cs"/>
                </a:rPr>
                <a:t>立</a:t>
              </a:r>
              <a:endParaRPr lang="zh-CN" altLang="en-US" sz="2400"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78" name="矩形 60477"/>
            <p:cNvSpPr/>
            <p:nvPr/>
          </p:nvSpPr>
          <p:spPr>
            <a:xfrm rot="207910">
              <a:off x="1290" y="3441"/>
              <a:ext cx="308" cy="288"/>
            </a:xfrm>
            <a:prstGeom prst="rect">
              <a:avLst/>
            </a:prstGeom>
            <a:noFill/>
            <a:ln w="9525">
              <a:noFill/>
            </a:ln>
          </p:spPr>
          <p:txBody>
            <a:bodyPr wrap="none" anchor="t">
              <a:spAutoFit/>
            </a:bodyPr>
            <a:lstStyle/>
            <a:p>
              <a:pPr fontAlgn="base">
                <a:buClr>
                  <a:schemeClr val="bg1"/>
                </a:buClr>
              </a:pPr>
              <a:r>
                <a:rPr lang="zh-CN" altLang="en-US" sz="2400" strike="noStrike"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cs typeface="+mn-cs"/>
                </a:rPr>
                <a:t>北</a:t>
              </a:r>
              <a:endParaRPr lang="zh-CN" altLang="en-US" sz="2400" strike="noStrike" noProof="1">
                <a:solidFill>
                  <a:srgbClr val="66FFFF"/>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grpSp>
      <p:grpSp>
        <p:nvGrpSpPr>
          <p:cNvPr id="60479" name="组合 60478"/>
          <p:cNvGrpSpPr/>
          <p:nvPr/>
        </p:nvGrpSpPr>
        <p:grpSpPr>
          <a:xfrm>
            <a:off x="5084763" y="4432300"/>
            <a:ext cx="3251200" cy="1163638"/>
            <a:chOff x="3203" y="3099"/>
            <a:chExt cx="2048" cy="733"/>
          </a:xfrm>
        </p:grpSpPr>
        <p:sp>
          <p:nvSpPr>
            <p:cNvPr id="60480" name="任意多边形 60479"/>
            <p:cNvSpPr/>
            <p:nvPr/>
          </p:nvSpPr>
          <p:spPr>
            <a:xfrm flipH="1" flipV="1">
              <a:off x="3203" y="3099"/>
              <a:ext cx="2048" cy="733"/>
            </a:xfrm>
            <a:custGeom>
              <a:avLst/>
              <a:gdLst>
                <a:gd name="txL" fmla="*/ 12427 w 21600"/>
                <a:gd name="txT" fmla="*/ 2912 h 21600"/>
                <a:gd name="txR" fmla="*/ 18161 w 21600"/>
                <a:gd name="txB" fmla="*/ 9246 h 21600"/>
              </a:gdLst>
              <a:ahLst/>
              <a:cxnLst>
                <a:cxn ang="270">
                  <a:pos x="15000" y="0"/>
                </a:cxn>
                <a:cxn ang="90">
                  <a:pos x="15000" y="12158"/>
                </a:cxn>
                <a:cxn ang="90">
                  <a:pos x="3237" y="21600"/>
                </a:cxn>
                <a:cxn ang="0">
                  <a:pos x="21600" y="6079"/>
                </a:cxn>
              </a:cxnLst>
              <a:rect l="txL" t="txT" r="txR" b="txB"/>
              <a:pathLst>
                <a:path w="21600" h="21600">
                  <a:moveTo>
                    <a:pt x="21600" y="6079"/>
                  </a:moveTo>
                  <a:lnTo>
                    <a:pt x="15000" y="0"/>
                  </a:lnTo>
                  <a:lnTo>
                    <a:pt x="15000" y="2912"/>
                  </a:lnTo>
                  <a:lnTo>
                    <a:pt x="12427" y="2912"/>
                  </a:lnTo>
                  <a:arcTo wR="12427" hR="9246" stAng="-5400000" swAng="-5400000"/>
                  <a:lnTo>
                    <a:pt x="0" y="21600"/>
                  </a:lnTo>
                  <a:lnTo>
                    <a:pt x="6474" y="21600"/>
                  </a:lnTo>
                  <a:lnTo>
                    <a:pt x="6474" y="12158"/>
                  </a:lnTo>
                  <a:arcTo wR="5953" hR="2912" stAng="10800000" swAng="5400000"/>
                  <a:lnTo>
                    <a:pt x="15000" y="9246"/>
                  </a:lnTo>
                  <a:lnTo>
                    <a:pt x="15000" y="12158"/>
                  </a:lnTo>
                  <a:close/>
                </a:path>
              </a:pathLst>
            </a:custGeom>
            <a:gradFill rotWithShape="0">
              <a:gsLst>
                <a:gs pos="0">
                  <a:srgbClr val="CCFFFF"/>
                </a:gs>
                <a:gs pos="100000">
                  <a:schemeClr val="accent1"/>
                </a:gs>
              </a:gsLst>
              <a:lin ang="0" scaled="1"/>
              <a:tileRect/>
            </a:gradFill>
            <a:ln w="9525" cap="flat" cmpd="sng">
              <a:solidFill>
                <a:schemeClr val="tx1"/>
              </a:solidFill>
              <a:prstDash val="solid"/>
              <a:miter/>
              <a:headEnd type="none" w="med" len="med"/>
              <a:tailEnd type="none" w="med" len="med"/>
            </a:ln>
          </p:spPr>
          <p:txBody>
            <a:bodyPr rot="10800000" wrap="none" anchor="ctr"/>
            <a:lstStyle/>
            <a:p>
              <a:pPr algn="r" fontAlgn="base">
                <a:buClr>
                  <a:schemeClr val="bg1"/>
                </a:buClr>
              </a:pPr>
              <a:endParaRPr sz="2400" strike="noStrike" noProof="1">
                <a:solidFill>
                  <a:srgbClr val="FF505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81" name="文本框 60480"/>
            <p:cNvSpPr txBox="1"/>
            <p:nvPr/>
          </p:nvSpPr>
          <p:spPr>
            <a:xfrm>
              <a:off x="3856" y="3467"/>
              <a:ext cx="350" cy="288"/>
            </a:xfrm>
            <a:prstGeom prst="rect">
              <a:avLst/>
            </a:prstGeom>
            <a:noFill/>
            <a:ln w="9525">
              <a:noFill/>
            </a:ln>
          </p:spPr>
          <p:txBody>
            <a:bodyPr>
              <a:spAutoFit/>
            </a:bodyPr>
            <a:lstStyle/>
            <a:p>
              <a:pPr>
                <a:spcBef>
                  <a:spcPct val="50000"/>
                </a:spcBef>
                <a:buClr>
                  <a:schemeClr val="bg1"/>
                </a:buClr>
              </a:pPr>
              <a:r>
                <a:rPr lang="zh-CN" altLang="en-US" sz="2400" b="1"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cs typeface="+mn-cs"/>
                </a:rPr>
                <a:t>成</a:t>
              </a:r>
              <a:endParaRPr lang="zh-CN" altLang="en-US" sz="2400" b="1"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82" name="文本框 60481"/>
            <p:cNvSpPr txBox="1"/>
            <p:nvPr/>
          </p:nvSpPr>
          <p:spPr>
            <a:xfrm rot="-350327">
              <a:off x="4120" y="3467"/>
              <a:ext cx="392" cy="288"/>
            </a:xfrm>
            <a:prstGeom prst="rect">
              <a:avLst/>
            </a:prstGeom>
            <a:noFill/>
            <a:ln w="9525">
              <a:noFill/>
            </a:ln>
          </p:spPr>
          <p:txBody>
            <a:bodyPr>
              <a:spAutoFit/>
            </a:bodyPr>
            <a:lstStyle/>
            <a:p>
              <a:pPr>
                <a:spcBef>
                  <a:spcPct val="50000"/>
                </a:spcBef>
                <a:buClr>
                  <a:schemeClr val="bg1"/>
                </a:buClr>
              </a:pPr>
              <a:r>
                <a:rPr lang="zh-CN" altLang="en-US" sz="2400" b="1"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cs typeface="+mn-cs"/>
                </a:rPr>
                <a:t>立</a:t>
              </a:r>
              <a:endParaRPr lang="zh-CN" altLang="en-US" sz="2400" b="1"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83" name="文本框 60482"/>
            <p:cNvSpPr txBox="1"/>
            <p:nvPr/>
          </p:nvSpPr>
          <p:spPr>
            <a:xfrm rot="-772500">
              <a:off x="4428" y="3424"/>
              <a:ext cx="393" cy="288"/>
            </a:xfrm>
            <a:prstGeom prst="rect">
              <a:avLst/>
            </a:prstGeom>
            <a:noFill/>
            <a:ln w="9525">
              <a:noFill/>
            </a:ln>
          </p:spPr>
          <p:txBody>
            <a:bodyPr>
              <a:spAutoFit/>
            </a:bodyPr>
            <a:lstStyle/>
            <a:p>
              <a:pPr>
                <a:spcBef>
                  <a:spcPct val="50000"/>
                </a:spcBef>
                <a:buClr>
                  <a:schemeClr val="bg1"/>
                </a:buClr>
              </a:pPr>
              <a:r>
                <a:rPr lang="zh-CN" altLang="en-US" sz="2400" b="1"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cs typeface="+mn-cs"/>
                </a:rPr>
                <a:t>华</a:t>
              </a:r>
              <a:endParaRPr lang="zh-CN" altLang="en-US" sz="2400" b="1"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sp>
          <p:nvSpPr>
            <p:cNvPr id="60484" name="文本框 60483"/>
            <p:cNvSpPr txBox="1"/>
            <p:nvPr/>
          </p:nvSpPr>
          <p:spPr>
            <a:xfrm rot="-2033524">
              <a:off x="4696" y="3299"/>
              <a:ext cx="391" cy="288"/>
            </a:xfrm>
            <a:prstGeom prst="rect">
              <a:avLst/>
            </a:prstGeom>
            <a:noFill/>
            <a:ln w="9525">
              <a:noFill/>
            </a:ln>
          </p:spPr>
          <p:txBody>
            <a:bodyPr>
              <a:spAutoFit/>
            </a:bodyPr>
            <a:lstStyle/>
            <a:p>
              <a:pPr>
                <a:spcBef>
                  <a:spcPct val="50000"/>
                </a:spcBef>
                <a:buClr>
                  <a:schemeClr val="bg1"/>
                </a:buClr>
              </a:pPr>
              <a:r>
                <a:rPr lang="zh-CN" altLang="en-US" sz="2400" b="1"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cs typeface="+mn-cs"/>
                </a:rPr>
                <a:t>约</a:t>
              </a:r>
              <a:endParaRPr lang="zh-CN" altLang="en-US" sz="2400" b="1" noProof="1">
                <a:solidFill>
                  <a:srgbClr val="990000"/>
                </a:solidFill>
                <a:effectLst>
                  <a:outerShdw blurRad="38100" dist="38100" dir="2700000">
                    <a:srgbClr val="C0C0C0"/>
                  </a:outerShdw>
                </a:effectLst>
                <a:latin typeface="黑体" panose="02010609060101010101" pitchFamily="49" charset="-122"/>
                <a:ea typeface="黑体" panose="02010609060101010101" pitchFamily="49" charset="-122"/>
              </a:endParaRPr>
            </a:p>
          </p:txBody>
        </p:sp>
      </p:grpSp>
      <p:sp>
        <p:nvSpPr>
          <p:cNvPr id="60486" name="二十四角星 60485"/>
          <p:cNvSpPr/>
          <p:nvPr/>
        </p:nvSpPr>
        <p:spPr>
          <a:xfrm>
            <a:off x="3865563" y="4754563"/>
            <a:ext cx="1219200" cy="1035050"/>
          </a:xfrm>
          <a:prstGeom prst="star24">
            <a:avLst>
              <a:gd name="adj" fmla="val 37500"/>
            </a:avLst>
          </a:prstGeom>
          <a:solidFill>
            <a:srgbClr val="993300"/>
          </a:solidFill>
          <a:ln w="9525" cap="flat" cmpd="sng">
            <a:solidFill>
              <a:schemeClr val="tx1"/>
            </a:solidFill>
            <a:prstDash val="solid"/>
            <a:miter/>
            <a:headEnd type="none" w="med" len="med"/>
            <a:tailEnd type="none" w="med" len="med"/>
          </a:ln>
        </p:spPr>
        <p:txBody>
          <a:bodyPr wrap="none" anchor="ctr"/>
          <a:lstStyle/>
          <a:p>
            <a:pPr algn="ctr" fontAlgn="base">
              <a:buClr>
                <a:schemeClr val="bg1"/>
              </a:buClr>
            </a:pPr>
            <a:r>
              <a:rPr lang="zh-CN" altLang="en-US" sz="2800" strike="noStrike" noProof="1">
                <a:solidFill>
                  <a:srgbClr val="FFFF00"/>
                </a:solidFill>
                <a:effectLst>
                  <a:outerShdw blurRad="38100" dist="38100" dir="2700000">
                    <a:srgbClr val="000000"/>
                  </a:outerShdw>
                </a:effectLst>
                <a:latin typeface="黑体" panose="02010609060101010101" pitchFamily="49" charset="-122"/>
                <a:ea typeface="黑体" panose="02010609060101010101" pitchFamily="49" charset="-122"/>
                <a:cs typeface="+mn-cs"/>
              </a:rPr>
              <a:t>军事</a:t>
            </a:r>
            <a:endParaRPr lang="zh-CN" altLang="en-US" sz="2800" strike="noStrike" noProof="1">
              <a:solidFill>
                <a:srgbClr val="FFFF00"/>
              </a:solidFill>
              <a:effectLst>
                <a:outerShdw blurRad="38100" dist="38100" dir="2700000">
                  <a:srgbClr val="000000"/>
                </a:outerShdw>
              </a:effectLst>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361">
                                            <p:txEl>
                                              <p:pRg st="0" end="0"/>
                                            </p:txEl>
                                          </p:spTgt>
                                        </p:tgtEl>
                                        <p:attrNameLst>
                                          <p:attrName>style.visibility</p:attrName>
                                        </p:attrNameLst>
                                      </p:cBhvr>
                                      <p:to>
                                        <p:strVal val="visible"/>
                                      </p:to>
                                    </p:set>
                                    <p:anim calcmode="lin" valueType="num">
                                      <p:cBhvr additive="base">
                                        <p:cTn id="7" dur="500" fill="hold"/>
                                        <p:tgtEl>
                                          <p:spTgt spid="15361">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36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60460"/>
                                        </p:tgtEl>
                                        <p:attrNameLst>
                                          <p:attrName>style.visibility</p:attrName>
                                        </p:attrNameLst>
                                      </p:cBhvr>
                                      <p:to>
                                        <p:strVal val="visible"/>
                                      </p:to>
                                    </p:set>
                                    <p:animEffect transition="in" filter="wipe(up)">
                                      <p:cBhvr>
                                        <p:cTn id="13" dur="500"/>
                                        <p:tgtEl>
                                          <p:spTgt spid="60460"/>
                                        </p:tgtEl>
                                      </p:cBhvr>
                                    </p:animEffect>
                                  </p:childTnLst>
                                </p:cTn>
                              </p:par>
                              <p:par>
                                <p:cTn id="14" presetID="22" presetClass="entr" presetSubtype="1" fill="hold" nodeType="withEffect">
                                  <p:stCondLst>
                                    <p:cond delay="0"/>
                                  </p:stCondLst>
                                  <p:childTnLst>
                                    <p:set>
                                      <p:cBhvr>
                                        <p:cTn id="15" dur="1" fill="hold">
                                          <p:stCondLst>
                                            <p:cond delay="0"/>
                                          </p:stCondLst>
                                        </p:cTn>
                                        <p:tgtEl>
                                          <p:spTgt spid="60470"/>
                                        </p:tgtEl>
                                        <p:attrNameLst>
                                          <p:attrName>style.visibility</p:attrName>
                                        </p:attrNameLst>
                                      </p:cBhvr>
                                      <p:to>
                                        <p:strVal val="visible"/>
                                      </p:to>
                                    </p:set>
                                    <p:animEffect transition="in" filter="wipe(up)">
                                      <p:cBhvr>
                                        <p:cTn id="16" dur="500"/>
                                        <p:tgtEl>
                                          <p:spTgt spid="60470"/>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0449"/>
                                        </p:tgtEl>
                                        <p:attrNameLst>
                                          <p:attrName>style.visibility</p:attrName>
                                        </p:attrNameLst>
                                      </p:cBhvr>
                                      <p:to>
                                        <p:strVal val="visible"/>
                                      </p:to>
                                    </p:set>
                                    <p:animEffect transition="in" filter="wipe(left)">
                                      <p:cBhvr>
                                        <p:cTn id="21" dur="500"/>
                                        <p:tgtEl>
                                          <p:spTgt spid="6044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0458"/>
                                        </p:tgtEl>
                                        <p:attrNameLst>
                                          <p:attrName>style.visibility</p:attrName>
                                        </p:attrNameLst>
                                      </p:cBhvr>
                                      <p:to>
                                        <p:strVal val="visible"/>
                                      </p:to>
                                    </p:set>
                                    <p:animEffect transition="in" filter="wipe(left)">
                                      <p:cBhvr>
                                        <p:cTn id="26" dur="500"/>
                                        <p:tgtEl>
                                          <p:spTgt spid="60458"/>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0451"/>
                                        </p:tgtEl>
                                        <p:attrNameLst>
                                          <p:attrName>style.visibility</p:attrName>
                                        </p:attrNameLst>
                                      </p:cBhvr>
                                      <p:to>
                                        <p:strVal val="visible"/>
                                      </p:to>
                                    </p:set>
                                    <p:animEffect transition="in" filter="wipe(left)">
                                      <p:cBhvr>
                                        <p:cTn id="31" dur="500"/>
                                        <p:tgtEl>
                                          <p:spTgt spid="6045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60459"/>
                                        </p:tgtEl>
                                        <p:attrNameLst>
                                          <p:attrName>style.visibility</p:attrName>
                                        </p:attrNameLst>
                                      </p:cBhvr>
                                      <p:to>
                                        <p:strVal val="visible"/>
                                      </p:to>
                                    </p:set>
                                    <p:animEffect transition="in" filter="wipe(left)">
                                      <p:cBhvr>
                                        <p:cTn id="36" dur="500"/>
                                        <p:tgtEl>
                                          <p:spTgt spid="6045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2" fill="hold" grpId="0" nodeType="clickEffect">
                                  <p:stCondLst>
                                    <p:cond delay="0"/>
                                  </p:stCondLst>
                                  <p:childTnLst>
                                    <p:set>
                                      <p:cBhvr>
                                        <p:cTn id="40" dur="1" fill="hold">
                                          <p:stCondLst>
                                            <p:cond delay="0"/>
                                          </p:stCondLst>
                                        </p:cTn>
                                        <p:tgtEl>
                                          <p:spTgt spid="60450"/>
                                        </p:tgtEl>
                                        <p:attrNameLst>
                                          <p:attrName>style.visibility</p:attrName>
                                        </p:attrNameLst>
                                      </p:cBhvr>
                                      <p:to>
                                        <p:strVal val="visible"/>
                                      </p:to>
                                    </p:set>
                                    <p:animEffect transition="in" filter="wipe(right)">
                                      <p:cBhvr>
                                        <p:cTn id="41" dur="500"/>
                                        <p:tgtEl>
                                          <p:spTgt spid="6045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2" fill="hold" nodeType="clickEffect">
                                  <p:stCondLst>
                                    <p:cond delay="0"/>
                                  </p:stCondLst>
                                  <p:childTnLst>
                                    <p:set>
                                      <p:cBhvr>
                                        <p:cTn id="45" dur="1" fill="hold">
                                          <p:stCondLst>
                                            <p:cond delay="0"/>
                                          </p:stCondLst>
                                        </p:cTn>
                                        <p:tgtEl>
                                          <p:spTgt spid="60463"/>
                                        </p:tgtEl>
                                        <p:attrNameLst>
                                          <p:attrName>style.visibility</p:attrName>
                                        </p:attrNameLst>
                                      </p:cBhvr>
                                      <p:to>
                                        <p:strVal val="visible"/>
                                      </p:to>
                                    </p:set>
                                    <p:animEffect transition="in" filter="wipe(right)">
                                      <p:cBhvr>
                                        <p:cTn id="46" dur="500"/>
                                        <p:tgtEl>
                                          <p:spTgt spid="60463"/>
                                        </p:tgtEl>
                                      </p:cBhvr>
                                    </p:animEffect>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nodeType="clickEffect">
                                  <p:stCondLst>
                                    <p:cond delay="0"/>
                                  </p:stCondLst>
                                  <p:childTnLst>
                                    <p:set>
                                      <p:cBhvr>
                                        <p:cTn id="50" dur="1" fill="hold">
                                          <p:stCondLst>
                                            <p:cond delay="0"/>
                                          </p:stCondLst>
                                        </p:cTn>
                                        <p:tgtEl>
                                          <p:spTgt spid="60473"/>
                                        </p:tgtEl>
                                        <p:attrNameLst>
                                          <p:attrName>style.visibility</p:attrName>
                                        </p:attrNameLst>
                                      </p:cBhvr>
                                      <p:to>
                                        <p:strVal val="visible"/>
                                      </p:to>
                                    </p:set>
                                    <p:animEffect transition="in" filter="wipe(left)">
                                      <p:cBhvr>
                                        <p:cTn id="51" dur="500"/>
                                        <p:tgtEl>
                                          <p:spTgt spid="60473"/>
                                        </p:tgtEl>
                                      </p:cBhvr>
                                    </p:animEffect>
                                  </p:childTnLst>
                                </p:cTn>
                              </p:par>
                            </p:childTnLst>
                          </p:cTn>
                        </p:par>
                      </p:childTnLst>
                    </p:cTn>
                  </p:par>
                  <p:par>
                    <p:cTn id="52" fill="hold">
                      <p:stCondLst>
                        <p:cond delay="indefinite"/>
                      </p:stCondLst>
                      <p:childTnLst>
                        <p:par>
                          <p:cTn id="53" fill="hold">
                            <p:stCondLst>
                              <p:cond delay="0"/>
                            </p:stCondLst>
                            <p:childTnLst>
                              <p:par>
                                <p:cTn id="54" presetID="22" presetClass="entr" presetSubtype="8" fill="hold" grpId="0" nodeType="clickEffect">
                                  <p:stCondLst>
                                    <p:cond delay="0"/>
                                  </p:stCondLst>
                                  <p:childTnLst>
                                    <p:set>
                                      <p:cBhvr>
                                        <p:cTn id="55" dur="1" fill="hold">
                                          <p:stCondLst>
                                            <p:cond delay="0"/>
                                          </p:stCondLst>
                                        </p:cTn>
                                        <p:tgtEl>
                                          <p:spTgt spid="60486"/>
                                        </p:tgtEl>
                                        <p:attrNameLst>
                                          <p:attrName>style.visibility</p:attrName>
                                        </p:attrNameLst>
                                      </p:cBhvr>
                                      <p:to>
                                        <p:strVal val="visible"/>
                                      </p:to>
                                    </p:set>
                                    <p:animEffect transition="in" filter="wipe(left)">
                                      <p:cBhvr>
                                        <p:cTn id="56" dur="500"/>
                                        <p:tgtEl>
                                          <p:spTgt spid="60486"/>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2" fill="hold" nodeType="clickEffect">
                                  <p:stCondLst>
                                    <p:cond delay="0"/>
                                  </p:stCondLst>
                                  <p:childTnLst>
                                    <p:set>
                                      <p:cBhvr>
                                        <p:cTn id="60" dur="1" fill="hold">
                                          <p:stCondLst>
                                            <p:cond delay="0"/>
                                          </p:stCondLst>
                                        </p:cTn>
                                        <p:tgtEl>
                                          <p:spTgt spid="60479"/>
                                        </p:tgtEl>
                                        <p:attrNameLst>
                                          <p:attrName>style.visibility</p:attrName>
                                        </p:attrNameLst>
                                      </p:cBhvr>
                                      <p:to>
                                        <p:strVal val="visible"/>
                                      </p:to>
                                    </p:set>
                                    <p:animEffect transition="in" filter="wipe(right)">
                                      <p:cBhvr>
                                        <p:cTn id="61" dur="500"/>
                                        <p:tgtEl>
                                          <p:spTgt spid="60479"/>
                                        </p:tgtEl>
                                      </p:cBhvr>
                                    </p:animEffect>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grpId="0" nodeType="clickEffect">
                                  <p:stCondLst>
                                    <p:cond delay="0"/>
                                  </p:stCondLst>
                                  <p:childTnLst>
                                    <p:set>
                                      <p:cBhvr>
                                        <p:cTn id="65" dur="1" fill="hold">
                                          <p:stCondLst>
                                            <p:cond delay="0"/>
                                          </p:stCondLst>
                                        </p:cTn>
                                        <p:tgtEl>
                                          <p:spTgt spid="60448"/>
                                        </p:tgtEl>
                                        <p:attrNameLst>
                                          <p:attrName>style.visibility</p:attrName>
                                        </p:attrNameLst>
                                      </p:cBhvr>
                                      <p:to>
                                        <p:strVal val="visible"/>
                                      </p:to>
                                    </p:set>
                                    <p:anim calcmode="lin" valueType="num">
                                      <p:cBhvr>
                                        <p:cTn id="66" dur="500" fill="hold"/>
                                        <p:tgtEl>
                                          <p:spTgt spid="60448"/>
                                        </p:tgtEl>
                                        <p:attrNameLst>
                                          <p:attrName>ppt_x</p:attrName>
                                        </p:attrNameLst>
                                      </p:cBhvr>
                                      <p:tavLst>
                                        <p:tav tm="0">
                                          <p:val>
                                            <p:strVal val="#ppt_x"/>
                                          </p:val>
                                        </p:tav>
                                        <p:tav tm="100000">
                                          <p:val>
                                            <p:strVal val="#ppt_x"/>
                                          </p:val>
                                        </p:tav>
                                      </p:tavLst>
                                    </p:anim>
                                    <p:anim calcmode="lin" valueType="num">
                                      <p:cBhvr>
                                        <p:cTn id="67" dur="500" fill="hold"/>
                                        <p:tgtEl>
                                          <p:spTgt spid="604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1" grpId="0" build="p"/>
      <p:bldP spid="60448" grpId="0"/>
      <p:bldP spid="60449" grpId="0" bldLvl="0" animBg="1"/>
      <p:bldP spid="60450" grpId="0" bldLvl="0" animBg="1"/>
      <p:bldP spid="60458" grpId="0" bldLvl="0" animBg="1"/>
      <p:bldP spid="60459" grpId="0" bldLvl="0" animBg="1"/>
      <p:bldP spid="60486"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a:xfrm>
            <a:off x="457200" y="274638"/>
            <a:ext cx="8229600" cy="868362"/>
          </a:xfrm>
        </p:spPr>
        <p:txBody>
          <a:bodyPr wrap="square" lIns="91440" tIns="45720" rIns="91440" bIns="45720" anchor="ctr"/>
          <a:lstStyle/>
          <a:p>
            <a:r>
              <a:rPr lang="zh-CN" altLang="en-US" b="1" dirty="0">
                <a:solidFill>
                  <a:srgbClr val="346494"/>
                </a:solidFill>
              </a:rPr>
              <a:t>冷战的全面形成</a:t>
            </a:r>
            <a:endParaRPr lang="zh-CN" altLang="en-US" b="1" dirty="0">
              <a:solidFill>
                <a:srgbClr val="346494"/>
              </a:solidFill>
            </a:endParaRPr>
          </a:p>
        </p:txBody>
      </p:sp>
      <p:sp>
        <p:nvSpPr>
          <p:cNvPr id="16386" name="内容占位符 2"/>
          <p:cNvSpPr>
            <a:spLocks noGrp="1"/>
          </p:cNvSpPr>
          <p:nvPr>
            <p:ph idx="1"/>
          </p:nvPr>
        </p:nvSpPr>
        <p:spPr>
          <a:xfrm>
            <a:off x="4800600" y="5897481"/>
            <a:ext cx="4343400" cy="609600"/>
          </a:xfrm>
        </p:spPr>
        <p:txBody>
          <a:bodyPr wrap="square" lIns="91440" tIns="45720" rIns="91440" bIns="45720" anchor="t"/>
          <a:lstStyle/>
          <a:p>
            <a:pPr algn="ctr">
              <a:buNone/>
            </a:pPr>
            <a:r>
              <a:rPr lang="zh-CN" altLang="en-US" sz="2400" dirty="0">
                <a:solidFill>
                  <a:srgbClr val="346494"/>
                </a:solidFill>
                <a:latin typeface="微软雅黑" panose="020B0503020204020204" pitchFamily="34" charset="-122"/>
                <a:ea typeface="微软雅黑" panose="020B0503020204020204" pitchFamily="34" charset="-122"/>
              </a:rPr>
              <a:t>东、西方的分裂与对峙</a:t>
            </a:r>
            <a:endParaRPr lang="zh-CN" altLang="en-US" sz="2400" dirty="0">
              <a:solidFill>
                <a:srgbClr val="346494"/>
              </a:solidFill>
              <a:latin typeface="微软雅黑" panose="020B0503020204020204" pitchFamily="34" charset="-122"/>
              <a:ea typeface="微软雅黑" panose="020B0503020204020204" pitchFamily="34" charset="-122"/>
            </a:endParaRPr>
          </a:p>
        </p:txBody>
      </p:sp>
      <p:pic>
        <p:nvPicPr>
          <p:cNvPr id="16387" name="Picture 4" descr="C:\timgBMZVUGQR.pngtimgBMZVUGQR"/>
          <p:cNvPicPr>
            <a:picLocks noChangeAspect="1"/>
          </p:cNvPicPr>
          <p:nvPr/>
        </p:nvPicPr>
        <p:blipFill>
          <a:blip r:embed="rId1"/>
          <a:srcRect/>
          <a:stretch>
            <a:fillRect/>
          </a:stretch>
        </p:blipFill>
        <p:spPr>
          <a:xfrm>
            <a:off x="617441" y="2448550"/>
            <a:ext cx="3516630" cy="34346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388" name="Picture 4"/>
          <p:cNvPicPr>
            <a:picLocks noChangeAspect="1"/>
          </p:cNvPicPr>
          <p:nvPr/>
        </p:nvPicPr>
        <p:blipFill>
          <a:blip r:embed="rId2"/>
          <a:stretch>
            <a:fillRect/>
          </a:stretch>
        </p:blipFill>
        <p:spPr>
          <a:xfrm>
            <a:off x="4598243" y="2677093"/>
            <a:ext cx="4268657" cy="3206125"/>
          </a:xfrm>
          <a:prstGeom prst="rect">
            <a:avLst/>
          </a:prstGeom>
          <a:solidFill>
            <a:srgbClr val="00FF00"/>
          </a:solidFill>
          <a:ln w="9525">
            <a:noFill/>
          </a:ln>
        </p:spPr>
      </p:pic>
      <p:sp>
        <p:nvSpPr>
          <p:cNvPr id="2" name="文本框 1"/>
          <p:cNvSpPr txBox="1"/>
          <p:nvPr/>
        </p:nvSpPr>
        <p:spPr>
          <a:xfrm>
            <a:off x="3995936" y="1785614"/>
            <a:ext cx="4896604" cy="369332"/>
          </a:xfrm>
          <a:prstGeom prst="rect">
            <a:avLst/>
          </a:prstGeom>
          <a:solidFill>
            <a:srgbClr val="FF0000"/>
          </a:solidFill>
        </p:spPr>
        <p:txBody>
          <a:bodyPr wrap="square" rtlCol="0">
            <a:spAutoFit/>
          </a:bodyPr>
          <a:lstStyle/>
          <a:p>
            <a:r>
              <a:rPr lang="en-US" altLang="zh-CN" sz="1800" b="1" dirty="0">
                <a:solidFill>
                  <a:schemeClr val="bg1"/>
                </a:solidFill>
                <a:latin typeface="微软雅黑" panose="020B0503020204020204" pitchFamily="34" charset="-122"/>
                <a:ea typeface="微软雅黑" panose="020B0503020204020204" pitchFamily="34" charset="-122"/>
              </a:rPr>
              <a:t>1946</a:t>
            </a:r>
            <a:r>
              <a:rPr lang="zh-CN" altLang="en-US" sz="1800" b="1" dirty="0">
                <a:solidFill>
                  <a:schemeClr val="bg1"/>
                </a:solidFill>
                <a:latin typeface="微软雅黑" panose="020B0503020204020204" pitchFamily="34" charset="-122"/>
                <a:ea typeface="微软雅黑" panose="020B0503020204020204" pitchFamily="34" charset="-122"/>
              </a:rPr>
              <a:t>年序幕→</a:t>
            </a:r>
            <a:r>
              <a:rPr lang="en-US" altLang="zh-CN" sz="1800" b="1" dirty="0">
                <a:solidFill>
                  <a:schemeClr val="bg1"/>
                </a:solidFill>
                <a:latin typeface="微软雅黑" panose="020B0503020204020204" pitchFamily="34" charset="-122"/>
                <a:ea typeface="微软雅黑" panose="020B0503020204020204" pitchFamily="34" charset="-122"/>
              </a:rPr>
              <a:t>1947</a:t>
            </a:r>
            <a:r>
              <a:rPr lang="zh-CN" altLang="en-US" sz="1800" b="1" dirty="0">
                <a:solidFill>
                  <a:schemeClr val="bg1"/>
                </a:solidFill>
                <a:latin typeface="微软雅黑" panose="020B0503020204020204" pitchFamily="34" charset="-122"/>
                <a:ea typeface="微软雅黑" panose="020B0503020204020204" pitchFamily="34" charset="-122"/>
              </a:rPr>
              <a:t>年开始→</a:t>
            </a:r>
            <a:r>
              <a:rPr lang="en-US" altLang="zh-CN" sz="1800" b="1" dirty="0">
                <a:solidFill>
                  <a:schemeClr val="bg1"/>
                </a:solidFill>
                <a:latin typeface="微软雅黑" panose="020B0503020204020204" pitchFamily="34" charset="-122"/>
                <a:ea typeface="微软雅黑" panose="020B0503020204020204" pitchFamily="34" charset="-122"/>
              </a:rPr>
              <a:t>1955</a:t>
            </a:r>
            <a:r>
              <a:rPr lang="zh-CN" altLang="en-US" sz="1800" b="1" dirty="0">
                <a:solidFill>
                  <a:schemeClr val="bg1"/>
                </a:solidFill>
                <a:latin typeface="微软雅黑" panose="020B0503020204020204" pitchFamily="34" charset="-122"/>
                <a:ea typeface="微软雅黑" panose="020B0503020204020204" pitchFamily="34" charset="-122"/>
              </a:rPr>
              <a:t>年全面形成</a:t>
            </a:r>
            <a:endParaRPr lang="zh-CN" altLang="en-US" sz="1800" b="1" dirty="0">
              <a:solidFill>
                <a:schemeClr val="bg1"/>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1079611" y="6136940"/>
            <a:ext cx="2592288" cy="375320"/>
          </a:xfrm>
          <a:prstGeom prst="rect">
            <a:avLst/>
          </a:prstGeom>
          <a:solidFill>
            <a:srgbClr val="346494"/>
          </a:solidFill>
        </p:spPr>
        <p:txBody>
          <a:bodyPr wrap="square" rtlCol="0">
            <a:spAutoFit/>
          </a:bodyPr>
          <a:lstStyle/>
          <a:p>
            <a:pPr algn="ctr"/>
            <a:r>
              <a:rPr lang="zh-CN" altLang="en-US" dirty="0">
                <a:solidFill>
                  <a:schemeClr val="bg1"/>
                </a:solidFill>
                <a:latin typeface="+mj-ea"/>
                <a:ea typeface="+mj-ea"/>
              </a:rPr>
              <a:t>北约和华约</a:t>
            </a:r>
            <a:endParaRPr lang="zh-CN" altLang="en-US" dirty="0">
              <a:solidFill>
                <a:schemeClr val="bg1"/>
              </a:solidFill>
              <a:latin typeface="+mj-ea"/>
              <a:ea typeface="+mj-ea"/>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2890664" cy="562074"/>
          </a:xfrm>
          <a:solidFill>
            <a:srgbClr val="346494"/>
          </a:solidFill>
        </p:spPr>
        <p:txBody>
          <a:bodyPr>
            <a:normAutofit/>
          </a:bodyPr>
          <a:lstStyle/>
          <a:p>
            <a:r>
              <a:rPr lang="zh-CN" altLang="en-US" sz="2800" dirty="0">
                <a:solidFill>
                  <a:srgbClr val="F5F5EB"/>
                </a:solidFill>
              </a:rPr>
              <a:t>真题链接</a:t>
            </a:r>
            <a:endParaRPr lang="zh-CN" altLang="en-US" sz="2800" dirty="0">
              <a:solidFill>
                <a:srgbClr val="F5F5EB"/>
              </a:solidFill>
            </a:endParaRPr>
          </a:p>
        </p:txBody>
      </p:sp>
      <p:sp>
        <p:nvSpPr>
          <p:cNvPr id="3" name="内容占位符 2"/>
          <p:cNvSpPr>
            <a:spLocks noGrp="1"/>
          </p:cNvSpPr>
          <p:nvPr>
            <p:ph idx="1"/>
          </p:nvPr>
        </p:nvSpPr>
        <p:spPr/>
        <p:txBody>
          <a:bodyPr/>
          <a:lstStyle/>
          <a:p>
            <a:pPr marL="0" indent="0">
              <a:buNone/>
            </a:pPr>
            <a:r>
              <a:rPr lang="zh-CN" altLang="en-US" sz="2800" dirty="0">
                <a:latin typeface="+mj-ea"/>
                <a:ea typeface="+mj-ea"/>
              </a:rPr>
              <a:t>（</a:t>
            </a:r>
            <a:r>
              <a:rPr lang="en-US" altLang="zh-CN" sz="2800" dirty="0">
                <a:latin typeface="+mj-ea"/>
                <a:ea typeface="+mj-ea"/>
              </a:rPr>
              <a:t>2017</a:t>
            </a:r>
            <a:r>
              <a:rPr lang="zh-CN" altLang="en-US" sz="2800" dirty="0">
                <a:latin typeface="+mj-ea"/>
                <a:ea typeface="+mj-ea"/>
              </a:rPr>
              <a:t>北京文综，</a:t>
            </a:r>
            <a:r>
              <a:rPr lang="en-US" altLang="zh-CN" sz="2800" dirty="0">
                <a:latin typeface="+mj-ea"/>
                <a:ea typeface="+mj-ea"/>
              </a:rPr>
              <a:t>24</a:t>
            </a:r>
            <a:r>
              <a:rPr lang="zh-CN" altLang="en-US" sz="2800" dirty="0">
                <a:latin typeface="+mj-ea"/>
                <a:ea typeface="+mj-ea"/>
              </a:rPr>
              <a:t>）下图取材于</a:t>
            </a:r>
            <a:r>
              <a:rPr lang="en-US" altLang="zh-CN" sz="2800" dirty="0">
                <a:latin typeface="+mj-ea"/>
                <a:ea typeface="+mj-ea"/>
              </a:rPr>
              <a:t>1949</a:t>
            </a:r>
            <a:r>
              <a:rPr lang="zh-CN" altLang="en-US" sz="2800" dirty="0">
                <a:latin typeface="+mj-ea"/>
                <a:ea typeface="+mj-ea"/>
              </a:rPr>
              <a:t>年美国报纸的一幅图画，题为“他终于上道了”。图中①处应填写（   ）</a:t>
            </a:r>
            <a:endParaRPr lang="en-US" altLang="zh-CN" sz="2800" dirty="0">
              <a:latin typeface="+mj-ea"/>
              <a:ea typeface="+mj-ea"/>
            </a:endParaRPr>
          </a:p>
          <a:p>
            <a:pPr marL="0" indent="0">
              <a:lnSpc>
                <a:spcPct val="150000"/>
              </a:lnSpc>
              <a:buNone/>
            </a:pPr>
            <a:r>
              <a:rPr lang="en-US" altLang="zh-CN" sz="2800" dirty="0">
                <a:latin typeface="+mj-ea"/>
                <a:ea typeface="+mj-ea"/>
              </a:rPr>
              <a:t>A</a:t>
            </a:r>
            <a:r>
              <a:rPr lang="zh-CN" altLang="en-US" sz="2800" dirty="0">
                <a:latin typeface="+mj-ea"/>
                <a:ea typeface="+mj-ea"/>
              </a:rPr>
              <a:t>．罗斯福新政                     </a:t>
            </a:r>
            <a:endParaRPr lang="en-US" altLang="zh-CN" sz="2800" dirty="0">
              <a:latin typeface="+mj-ea"/>
              <a:ea typeface="+mj-ea"/>
            </a:endParaRPr>
          </a:p>
          <a:p>
            <a:pPr marL="0" indent="0">
              <a:lnSpc>
                <a:spcPct val="150000"/>
              </a:lnSpc>
              <a:buNone/>
            </a:pPr>
            <a:r>
              <a:rPr lang="en-US" altLang="zh-CN" sz="2800" dirty="0">
                <a:latin typeface="+mj-ea"/>
                <a:ea typeface="+mj-ea"/>
              </a:rPr>
              <a:t>B</a:t>
            </a:r>
            <a:r>
              <a:rPr lang="zh-CN" altLang="en-US" sz="2800" dirty="0">
                <a:latin typeface="+mj-ea"/>
                <a:ea typeface="+mj-ea"/>
              </a:rPr>
              <a:t>．“铁幕”演说       </a:t>
            </a:r>
            <a:endParaRPr lang="zh-CN" altLang="en-US" sz="2800" dirty="0">
              <a:latin typeface="+mj-ea"/>
              <a:ea typeface="+mj-ea"/>
            </a:endParaRPr>
          </a:p>
          <a:p>
            <a:pPr marL="0" indent="0">
              <a:lnSpc>
                <a:spcPct val="150000"/>
              </a:lnSpc>
              <a:buNone/>
            </a:pPr>
            <a:r>
              <a:rPr lang="en-US" altLang="zh-CN" sz="2800" dirty="0">
                <a:latin typeface="+mj-ea"/>
                <a:ea typeface="+mj-ea"/>
              </a:rPr>
              <a:t>C</a:t>
            </a:r>
            <a:r>
              <a:rPr lang="zh-CN" altLang="en-US" sz="2800" dirty="0">
                <a:latin typeface="+mj-ea"/>
                <a:ea typeface="+mj-ea"/>
              </a:rPr>
              <a:t>．马歇尔计划                     </a:t>
            </a:r>
            <a:endParaRPr lang="en-US" altLang="zh-CN" sz="2800" dirty="0">
              <a:latin typeface="+mj-ea"/>
              <a:ea typeface="+mj-ea"/>
            </a:endParaRPr>
          </a:p>
          <a:p>
            <a:pPr marL="0" indent="0">
              <a:lnSpc>
                <a:spcPct val="150000"/>
              </a:lnSpc>
              <a:buNone/>
            </a:pPr>
            <a:r>
              <a:rPr lang="en-US" altLang="zh-CN" sz="2800" dirty="0">
                <a:latin typeface="+mj-ea"/>
                <a:ea typeface="+mj-ea"/>
              </a:rPr>
              <a:t>D</a:t>
            </a:r>
            <a:r>
              <a:rPr lang="zh-CN" altLang="en-US" sz="2800" dirty="0">
                <a:latin typeface="+mj-ea"/>
                <a:ea typeface="+mj-ea"/>
              </a:rPr>
              <a:t>．欧洲煤钢联营</a:t>
            </a:r>
            <a:endParaRPr lang="zh-CN" altLang="en-US" sz="2800" dirty="0">
              <a:latin typeface="+mj-ea"/>
              <a:ea typeface="+mj-ea"/>
            </a:endParaRPr>
          </a:p>
          <a:p>
            <a:pPr marL="0" indent="0">
              <a:buNone/>
            </a:pPr>
            <a:endParaRPr lang="zh-CN" altLang="en-US" dirty="0"/>
          </a:p>
        </p:txBody>
      </p:sp>
      <p:pic>
        <p:nvPicPr>
          <p:cNvPr id="5" name="图片 4" descr="C:\66.png66"/>
          <p:cNvPicPr>
            <a:picLocks noChangeAspect="1"/>
          </p:cNvPicPr>
          <p:nvPr/>
        </p:nvPicPr>
        <p:blipFill>
          <a:blip r:embed="rId1"/>
          <a:srcRect/>
          <a:stretch>
            <a:fillRect/>
          </a:stretch>
        </p:blipFill>
        <p:spPr>
          <a:xfrm>
            <a:off x="4572486" y="2924944"/>
            <a:ext cx="3167380" cy="2801972"/>
          </a:xfrm>
          <a:prstGeom prst="rect">
            <a:avLst/>
          </a:prstGeom>
        </p:spPr>
      </p:pic>
      <p:sp>
        <p:nvSpPr>
          <p:cNvPr id="6" name="文本框 5"/>
          <p:cNvSpPr txBox="1"/>
          <p:nvPr/>
        </p:nvSpPr>
        <p:spPr>
          <a:xfrm>
            <a:off x="1738279" y="2555612"/>
            <a:ext cx="1271482" cy="369332"/>
          </a:xfrm>
          <a:prstGeom prst="rect">
            <a:avLst/>
          </a:prstGeom>
          <a:noFill/>
        </p:spPr>
        <p:txBody>
          <a:bodyPr wrap="square" rtlCol="0">
            <a:spAutoFit/>
          </a:bodyPr>
          <a:lstStyle/>
          <a:p>
            <a:r>
              <a:rPr lang="en-US" altLang="zh-CN" dirty="0"/>
              <a:t>   </a:t>
            </a:r>
            <a:endParaRPr lang="zh-CN" altLang="en-US" dirty="0"/>
          </a:p>
        </p:txBody>
      </p:sp>
      <p:sp>
        <p:nvSpPr>
          <p:cNvPr id="7" name="矩形 6"/>
          <p:cNvSpPr/>
          <p:nvPr/>
        </p:nvSpPr>
        <p:spPr>
          <a:xfrm>
            <a:off x="1572326" y="2348880"/>
            <a:ext cx="1199474" cy="923330"/>
          </a:xfrm>
          <a:prstGeom prst="rect">
            <a:avLst/>
          </a:prstGeom>
          <a:noFill/>
        </p:spPr>
        <p:txBody>
          <a:bodyPr wrap="square" lIns="91440" tIns="45720" rIns="91440" bIns="45720">
            <a:spAutoFit/>
          </a:bodyPr>
          <a:lstStyle/>
          <a:p>
            <a:pPr algn="ctr"/>
            <a:r>
              <a:rPr lang="en-US" altLang="zh-CN"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c</a:t>
            </a:r>
            <a:endParaRPr lang="zh-CN" altLang="en-US" sz="54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marL="0" indent="0">
              <a:lnSpc>
                <a:spcPts val="3600"/>
              </a:lnSpc>
              <a:buNone/>
            </a:pPr>
            <a:r>
              <a:rPr lang="zh-CN" altLang="en-US" sz="2800" dirty="0">
                <a:latin typeface="微软雅黑" panose="020B0503020204020204" pitchFamily="34" charset="-122"/>
                <a:ea typeface="微软雅黑" panose="020B0503020204020204" pitchFamily="34" charset="-122"/>
                <a:sym typeface="+mn-ea"/>
              </a:rPr>
              <a:t>（201</a:t>
            </a:r>
            <a:r>
              <a:rPr lang="en-US" altLang="zh-CN" sz="2800" dirty="0">
                <a:latin typeface="微软雅黑" panose="020B0503020204020204" pitchFamily="34" charset="-122"/>
                <a:ea typeface="微软雅黑" panose="020B0503020204020204" pitchFamily="34" charset="-122"/>
                <a:sym typeface="+mn-ea"/>
              </a:rPr>
              <a:t>3</a:t>
            </a:r>
            <a:r>
              <a:rPr lang="zh-CN" altLang="en-US" sz="2800" dirty="0">
                <a:latin typeface="微软雅黑" panose="020B0503020204020204" pitchFamily="34" charset="-122"/>
                <a:ea typeface="微软雅黑" panose="020B0503020204020204" pitchFamily="34" charset="-122"/>
                <a:sym typeface="+mn-ea"/>
              </a:rPr>
              <a:t>广东文综</a:t>
            </a:r>
            <a:r>
              <a:rPr lang="en-US" altLang="zh-CN" sz="2800" dirty="0">
                <a:latin typeface="微软雅黑" panose="020B0503020204020204" pitchFamily="34" charset="-122"/>
                <a:ea typeface="微软雅黑" panose="020B0503020204020204" pitchFamily="34" charset="-122"/>
                <a:sym typeface="+mn-ea"/>
              </a:rPr>
              <a:t>,23</a:t>
            </a:r>
            <a:r>
              <a:rPr lang="zh-CN" altLang="en-US" sz="2800" dirty="0">
                <a:latin typeface="微软雅黑" panose="020B0503020204020204" pitchFamily="34" charset="-122"/>
                <a:ea typeface="微软雅黑" panose="020B0503020204020204" pitchFamily="34" charset="-122"/>
                <a:sym typeface="+mn-ea"/>
              </a:rPr>
              <a:t>）杜鲁门在敦促国会尽早通过马歇尔计划的特别咨文中说：“要使经济复兴获得成功，必须采取某种对付内部和外部侵略的保卫性措施。”此后，采取的“保卫性措施”是建立（   ）</a:t>
            </a:r>
            <a:endParaRPr lang="en-US" altLang="zh-CN" sz="2800" dirty="0">
              <a:latin typeface="微软雅黑" panose="020B0503020204020204" pitchFamily="34" charset="-122"/>
              <a:ea typeface="微软雅黑" panose="020B0503020204020204" pitchFamily="34" charset="-122"/>
            </a:endParaRPr>
          </a:p>
          <a:p>
            <a:pPr marL="0" indent="0">
              <a:lnSpc>
                <a:spcPts val="3600"/>
              </a:lnSpc>
              <a:buNone/>
            </a:pPr>
            <a:r>
              <a:rPr lang="en-US" altLang="zh-CN" sz="2800" dirty="0">
                <a:latin typeface="微软雅黑" panose="020B0503020204020204" pitchFamily="34" charset="-122"/>
                <a:ea typeface="微软雅黑" panose="020B0503020204020204" pitchFamily="34" charset="-122"/>
                <a:sym typeface="+mn-ea"/>
              </a:rPr>
              <a:t>A. </a:t>
            </a:r>
            <a:r>
              <a:rPr lang="zh-CN" altLang="en-US" sz="2800" dirty="0">
                <a:latin typeface="微软雅黑" panose="020B0503020204020204" pitchFamily="34" charset="-122"/>
                <a:ea typeface="微软雅黑" panose="020B0503020204020204" pitchFamily="34" charset="-122"/>
                <a:sym typeface="+mn-ea"/>
              </a:rPr>
              <a:t>联合国</a:t>
            </a:r>
            <a:endParaRPr lang="en-US" altLang="zh-CN" sz="2800" dirty="0">
              <a:latin typeface="微软雅黑" panose="020B0503020204020204" pitchFamily="34" charset="-122"/>
              <a:ea typeface="微软雅黑" panose="020B0503020204020204" pitchFamily="34" charset="-122"/>
            </a:endParaRPr>
          </a:p>
          <a:p>
            <a:pPr marL="0" indent="0">
              <a:lnSpc>
                <a:spcPts val="3600"/>
              </a:lnSpc>
              <a:buNone/>
            </a:pPr>
            <a:r>
              <a:rPr lang="en-US" altLang="zh-CN" sz="2800" dirty="0">
                <a:latin typeface="微软雅黑" panose="020B0503020204020204" pitchFamily="34" charset="-122"/>
                <a:ea typeface="微软雅黑" panose="020B0503020204020204" pitchFamily="34" charset="-122"/>
                <a:sym typeface="+mn-ea"/>
              </a:rPr>
              <a:t>B. </a:t>
            </a:r>
            <a:r>
              <a:rPr lang="zh-CN" altLang="en-US" sz="2800" dirty="0">
                <a:latin typeface="微软雅黑" panose="020B0503020204020204" pitchFamily="34" charset="-122"/>
                <a:ea typeface="微软雅黑" panose="020B0503020204020204" pitchFamily="34" charset="-122"/>
                <a:sym typeface="+mn-ea"/>
              </a:rPr>
              <a:t>欧洲共同体</a:t>
            </a:r>
            <a:endParaRPr lang="en-US" altLang="zh-CN" sz="2800" dirty="0">
              <a:latin typeface="微软雅黑" panose="020B0503020204020204" pitchFamily="34" charset="-122"/>
              <a:ea typeface="微软雅黑" panose="020B0503020204020204" pitchFamily="34" charset="-122"/>
            </a:endParaRPr>
          </a:p>
          <a:p>
            <a:pPr marL="0" indent="0">
              <a:lnSpc>
                <a:spcPts val="3600"/>
              </a:lnSpc>
              <a:buNone/>
            </a:pPr>
            <a:r>
              <a:rPr lang="en-US" altLang="zh-CN" sz="2800" dirty="0">
                <a:latin typeface="微软雅黑" panose="020B0503020204020204" pitchFamily="34" charset="-122"/>
                <a:ea typeface="微软雅黑" panose="020B0503020204020204" pitchFamily="34" charset="-122"/>
                <a:sym typeface="+mn-ea"/>
              </a:rPr>
              <a:t>C. </a:t>
            </a:r>
            <a:r>
              <a:rPr lang="zh-CN" altLang="en-US" sz="2800" dirty="0">
                <a:latin typeface="微软雅黑" panose="020B0503020204020204" pitchFamily="34" charset="-122"/>
                <a:ea typeface="微软雅黑" panose="020B0503020204020204" pitchFamily="34" charset="-122"/>
                <a:sym typeface="+mn-ea"/>
              </a:rPr>
              <a:t>华沙条约组织</a:t>
            </a:r>
            <a:endParaRPr lang="en-US" altLang="zh-CN" sz="2800" dirty="0">
              <a:latin typeface="微软雅黑" panose="020B0503020204020204" pitchFamily="34" charset="-122"/>
              <a:ea typeface="微软雅黑" panose="020B0503020204020204" pitchFamily="34" charset="-122"/>
            </a:endParaRPr>
          </a:p>
          <a:p>
            <a:pPr marL="0" indent="0">
              <a:lnSpc>
                <a:spcPts val="3600"/>
              </a:lnSpc>
              <a:buNone/>
            </a:pPr>
            <a:r>
              <a:rPr lang="en-US" altLang="zh-CN" sz="2800" dirty="0">
                <a:latin typeface="微软雅黑" panose="020B0503020204020204" pitchFamily="34" charset="-122"/>
                <a:ea typeface="微软雅黑" panose="020B0503020204020204" pitchFamily="34" charset="-122"/>
                <a:sym typeface="+mn-ea"/>
              </a:rPr>
              <a:t>D. </a:t>
            </a:r>
            <a:r>
              <a:rPr lang="zh-CN" altLang="en-US" sz="2800" dirty="0">
                <a:latin typeface="微软雅黑" panose="020B0503020204020204" pitchFamily="34" charset="-122"/>
                <a:ea typeface="微软雅黑" panose="020B0503020204020204" pitchFamily="34" charset="-122"/>
                <a:sym typeface="+mn-ea"/>
              </a:rPr>
              <a:t>北大西洋公约组织</a:t>
            </a:r>
            <a:endParaRPr lang="zh-CN" altLang="en-US" sz="2800" dirty="0">
              <a:latin typeface="微软雅黑" panose="020B0503020204020204" pitchFamily="34" charset="-122"/>
              <a:ea typeface="微软雅黑" panose="020B0503020204020204" pitchFamily="34" charset="-122"/>
            </a:endParaRPr>
          </a:p>
          <a:p>
            <a:pPr marL="0" indent="0">
              <a:buNone/>
            </a:pPr>
            <a:endParaRPr lang="zh-CN" altLang="en-US" sz="2800" dirty="0"/>
          </a:p>
        </p:txBody>
      </p:sp>
      <p:sp>
        <p:nvSpPr>
          <p:cNvPr id="4" name="标题 1"/>
          <p:cNvSpPr>
            <a:spLocks noGrp="1"/>
          </p:cNvSpPr>
          <p:nvPr/>
        </p:nvSpPr>
        <p:spPr>
          <a:xfrm>
            <a:off x="457200" y="710883"/>
            <a:ext cx="2890664" cy="562074"/>
          </a:xfrm>
          <a:prstGeom prst="rect">
            <a:avLst/>
          </a:prstGeom>
          <a:solidFill>
            <a:srgbClr val="346494"/>
          </a:solidFill>
        </p:spPr>
        <p:txBody>
          <a:bodyPr vert="horz" rtlCol="0" anchor="ctr">
            <a:normAutofit/>
          </a:bodyPr>
          <a:lstStyle>
            <a:lvl1pPr algn="ctr" rtl="0" eaLnBrk="1" latinLnBrk="0" hangingPunct="1">
              <a:spcBef>
                <a:spcPct val="0"/>
              </a:spcBef>
              <a:buNone/>
              <a:defRPr kumimoji="0" sz="4400" kern="1200">
                <a:solidFill>
                  <a:schemeClr val="tx2"/>
                </a:solidFill>
                <a:latin typeface="+mj-lt"/>
                <a:ea typeface="+mj-ea"/>
                <a:cs typeface="+mj-cs"/>
              </a:defRPr>
            </a:lvl1pPr>
            <a:lvl2pPr eaLnBrk="1" latinLnBrk="0" hangingPunct="1">
              <a:defRPr kumimoji="0">
                <a:solidFill>
                  <a:schemeClr val="tx2"/>
                </a:solidFill>
              </a:defRPr>
            </a:lvl2pPr>
            <a:lvl3pPr eaLnBrk="1" latinLnBrk="0" hangingPunct="1">
              <a:defRPr kumimoji="0">
                <a:solidFill>
                  <a:schemeClr val="tx2"/>
                </a:solidFill>
              </a:defRPr>
            </a:lvl3pPr>
            <a:lvl4pPr eaLnBrk="1" latinLnBrk="0" hangingPunct="1">
              <a:defRPr kumimoji="0">
                <a:solidFill>
                  <a:schemeClr val="tx2"/>
                </a:solidFill>
              </a:defRPr>
            </a:lvl4pPr>
            <a:lvl5pPr eaLnBrk="1" latinLnBrk="0" hangingPunct="1">
              <a:defRPr kumimoji="0">
                <a:solidFill>
                  <a:schemeClr val="tx2"/>
                </a:solidFill>
              </a:defRPr>
            </a:lvl5pPr>
            <a:lvl6pPr eaLnBrk="1" latinLnBrk="0" hangingPunct="1">
              <a:defRPr kumimoji="0">
                <a:solidFill>
                  <a:schemeClr val="tx2"/>
                </a:solidFill>
              </a:defRPr>
            </a:lvl6pPr>
            <a:lvl7pPr eaLnBrk="1" latinLnBrk="0" hangingPunct="1">
              <a:defRPr kumimoji="0">
                <a:solidFill>
                  <a:schemeClr val="tx2"/>
                </a:solidFill>
              </a:defRPr>
            </a:lvl7pPr>
            <a:lvl8pPr eaLnBrk="1" latinLnBrk="0" hangingPunct="1">
              <a:defRPr kumimoji="0">
                <a:solidFill>
                  <a:schemeClr val="tx2"/>
                </a:solidFill>
              </a:defRPr>
            </a:lvl8pPr>
            <a:lvl9pPr eaLnBrk="1" latinLnBrk="0" hangingPunct="1">
              <a:defRPr kumimoji="0">
                <a:solidFill>
                  <a:schemeClr val="tx2"/>
                </a:solidFill>
              </a:defRPr>
            </a:lvl9pPr>
          </a:lstStyle>
          <a:p>
            <a:r>
              <a:rPr lang="zh-CN" altLang="en-US" sz="2800" dirty="0">
                <a:solidFill>
                  <a:srgbClr val="F5F5EB"/>
                </a:solidFill>
              </a:rPr>
              <a:t>真题链接</a:t>
            </a:r>
            <a:endParaRPr lang="zh-CN" altLang="en-US" sz="2800" dirty="0">
              <a:solidFill>
                <a:srgbClr val="F5F5EB"/>
              </a:solidFill>
            </a:endParaRPr>
          </a:p>
        </p:txBody>
      </p:sp>
      <p:sp>
        <p:nvSpPr>
          <p:cNvPr id="5" name="矩形 4"/>
          <p:cNvSpPr/>
          <p:nvPr/>
        </p:nvSpPr>
        <p:spPr>
          <a:xfrm>
            <a:off x="7956376" y="3481695"/>
            <a:ext cx="630437" cy="923330"/>
          </a:xfrm>
          <a:prstGeom prst="rect">
            <a:avLst/>
          </a:prstGeom>
          <a:noFill/>
        </p:spPr>
        <p:txBody>
          <a:bodyPr wrap="square" lIns="91440" tIns="45720" rIns="91440" bIns="45720">
            <a:spAutoFit/>
          </a:bodyPr>
          <a:lstStyle/>
          <a:p>
            <a:pPr algn="ctr"/>
            <a:r>
              <a:rPr lang="en-US" altLang="zh-CN" sz="5400" b="1" cap="none" spc="0" dirty="0">
                <a:ln w="0"/>
                <a:effectLst>
                  <a:outerShdw blurRad="38100" dist="19050" dir="2700000" algn="tl" rotWithShape="0">
                    <a:schemeClr val="dk1">
                      <a:alpha val="40000"/>
                    </a:schemeClr>
                  </a:outerShdw>
                </a:effectLst>
              </a:rPr>
              <a:t>D</a:t>
            </a:r>
            <a:endParaRPr lang="zh-CN" altLang="en-US" sz="5400" b="1" cap="none" spc="0" dirty="0">
              <a:ln w="6600">
                <a:solidFill>
                  <a:schemeClr val="accent2"/>
                </a:solidFill>
                <a:prstDash val="solid"/>
              </a:ln>
              <a:effectLst>
                <a:outerShdw dist="38100" dir="2700000" algn="tl" rotWithShape="0">
                  <a:schemeClr val="accent2"/>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标题 1"/>
          <p:cNvSpPr>
            <a:spLocks noGrp="1"/>
          </p:cNvSpPr>
          <p:nvPr>
            <p:ph type="title"/>
          </p:nvPr>
        </p:nvSpPr>
        <p:spPr>
          <a:xfrm>
            <a:off x="457200" y="274638"/>
            <a:ext cx="8229600" cy="868362"/>
          </a:xfrm>
        </p:spPr>
        <p:txBody>
          <a:bodyPr wrap="square" lIns="91440" tIns="45720" rIns="91440" bIns="45720" anchor="ctr"/>
          <a:lstStyle/>
          <a:p>
            <a:r>
              <a:rPr lang="zh-CN" altLang="en-US" b="1" dirty="0">
                <a:solidFill>
                  <a:srgbClr val="346494"/>
                </a:solidFill>
              </a:rPr>
              <a:t>冷战的全面形成</a:t>
            </a:r>
            <a:endParaRPr lang="zh-CN" altLang="en-US" b="1" dirty="0">
              <a:solidFill>
                <a:srgbClr val="346494"/>
              </a:solidFill>
            </a:endParaRPr>
          </a:p>
        </p:txBody>
      </p:sp>
      <p:sp>
        <p:nvSpPr>
          <p:cNvPr id="16386" name="内容占位符 2"/>
          <p:cNvSpPr>
            <a:spLocks noGrp="1"/>
          </p:cNvSpPr>
          <p:nvPr>
            <p:ph idx="1"/>
          </p:nvPr>
        </p:nvSpPr>
        <p:spPr>
          <a:xfrm>
            <a:off x="4800600" y="5897481"/>
            <a:ext cx="4343400" cy="609600"/>
          </a:xfrm>
        </p:spPr>
        <p:txBody>
          <a:bodyPr wrap="square" lIns="91440" tIns="45720" rIns="91440" bIns="45720" anchor="t"/>
          <a:lstStyle/>
          <a:p>
            <a:pPr algn="ctr">
              <a:buNone/>
            </a:pPr>
            <a:r>
              <a:rPr lang="zh-CN" altLang="en-US" sz="2400" dirty="0">
                <a:solidFill>
                  <a:srgbClr val="346494"/>
                </a:solidFill>
                <a:latin typeface="微软雅黑" panose="020B0503020204020204" pitchFamily="34" charset="-122"/>
                <a:ea typeface="微软雅黑" panose="020B0503020204020204" pitchFamily="34" charset="-122"/>
              </a:rPr>
              <a:t>东、西方的分裂与对峙</a:t>
            </a:r>
            <a:endParaRPr lang="zh-CN" altLang="en-US" sz="2400" dirty="0">
              <a:solidFill>
                <a:srgbClr val="346494"/>
              </a:solidFill>
              <a:latin typeface="微软雅黑" panose="020B0503020204020204" pitchFamily="34" charset="-122"/>
              <a:ea typeface="微软雅黑" panose="020B0503020204020204" pitchFamily="34" charset="-122"/>
            </a:endParaRPr>
          </a:p>
        </p:txBody>
      </p:sp>
      <p:pic>
        <p:nvPicPr>
          <p:cNvPr id="16387" name="Picture 4" descr="C:\timgBMZVUGQR.pngtimgBMZVUGQR"/>
          <p:cNvPicPr>
            <a:picLocks noChangeAspect="1"/>
          </p:cNvPicPr>
          <p:nvPr/>
        </p:nvPicPr>
        <p:blipFill>
          <a:blip r:embed="rId1"/>
          <a:srcRect/>
          <a:stretch>
            <a:fillRect/>
          </a:stretch>
        </p:blipFill>
        <p:spPr>
          <a:xfrm>
            <a:off x="617441" y="2448550"/>
            <a:ext cx="3516630" cy="343466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16388" name="Picture 4"/>
          <p:cNvPicPr>
            <a:picLocks noChangeAspect="1"/>
          </p:cNvPicPr>
          <p:nvPr/>
        </p:nvPicPr>
        <p:blipFill>
          <a:blip r:embed="rId2"/>
          <a:stretch>
            <a:fillRect/>
          </a:stretch>
        </p:blipFill>
        <p:spPr>
          <a:xfrm>
            <a:off x="4598243" y="2677093"/>
            <a:ext cx="4268657" cy="3206125"/>
          </a:xfrm>
          <a:prstGeom prst="rect">
            <a:avLst/>
          </a:prstGeom>
          <a:solidFill>
            <a:srgbClr val="00FF00"/>
          </a:solidFill>
          <a:ln w="9525">
            <a:noFill/>
          </a:ln>
        </p:spPr>
      </p:pic>
      <p:sp>
        <p:nvSpPr>
          <p:cNvPr id="2" name="文本框 1"/>
          <p:cNvSpPr txBox="1"/>
          <p:nvPr/>
        </p:nvSpPr>
        <p:spPr>
          <a:xfrm>
            <a:off x="3995936" y="1785614"/>
            <a:ext cx="4896604" cy="369332"/>
          </a:xfrm>
          <a:prstGeom prst="rect">
            <a:avLst/>
          </a:prstGeom>
          <a:solidFill>
            <a:srgbClr val="FF0000"/>
          </a:solid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1946</a:t>
            </a: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年序幕→</a:t>
            </a:r>
            <a:r>
              <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1947</a:t>
            </a: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年开始→</a:t>
            </a:r>
            <a:r>
              <a:rPr kumimoji="0" lang="en-US" altLang="zh-CN"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1955</a:t>
            </a:r>
            <a:r>
              <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年全面形成</a:t>
            </a:r>
            <a:endParaRPr kumimoji="0" lang="zh-CN" altLang="en-US" sz="1800" b="1"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3" name="文本框 2"/>
          <p:cNvSpPr txBox="1"/>
          <p:nvPr/>
        </p:nvSpPr>
        <p:spPr>
          <a:xfrm>
            <a:off x="1079611" y="6136940"/>
            <a:ext cx="2592288" cy="375320"/>
          </a:xfrm>
          <a:prstGeom prst="rect">
            <a:avLst/>
          </a:prstGeom>
          <a:solidFill>
            <a:srgbClr val="346494"/>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北约和华约</a:t>
            </a:r>
            <a:endParaRPr kumimoji="0" lang="zh-CN" altLang="en-US" sz="18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ransition>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6"/>
          <p:cNvSpPr txBox="1"/>
          <p:nvPr/>
        </p:nvSpPr>
        <p:spPr>
          <a:xfrm>
            <a:off x="323528" y="404664"/>
            <a:ext cx="7344816" cy="1261884"/>
          </a:xfrm>
          <a:prstGeom prst="rect">
            <a:avLst/>
          </a:prstGeom>
          <a:noFill/>
          <a:ln w="9525">
            <a:noFill/>
          </a:ln>
        </p:spPr>
        <p:txBody>
          <a:bodyPr wrap="square" anchor="t">
            <a:spAutoFit/>
          </a:bodyPr>
          <a:lstStyle/>
          <a:p>
            <a:r>
              <a:rPr lang="zh-CN" altLang="en-US" sz="36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 </a:t>
            </a:r>
            <a:r>
              <a:rPr lang="zh-CN" altLang="en-US" sz="40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各出奇招齐争锋 </a:t>
            </a:r>
            <a:endParaRPr lang="en-US" altLang="zh-CN" sz="4000" b="1" noProof="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a:p>
            <a:r>
              <a:rPr lang="en-US" altLang="zh-CN" sz="3600" b="1" noProof="1">
                <a:solidFill>
                  <a:srgbClr val="FF0000"/>
                </a:solidFill>
                <a:effectLst>
                  <a:outerShdw blurRad="38100" dist="38100" dir="2700000" algn="tl">
                    <a:srgbClr val="000000">
                      <a:alpha val="43137"/>
                    </a:srgbClr>
                  </a:outerShdw>
                </a:effectLst>
                <a:latin typeface="+mj-ea"/>
                <a:ea typeface="+mj-ea"/>
              </a:rPr>
              <a:t>                      </a:t>
            </a:r>
            <a:r>
              <a:rPr lang="en-US" altLang="zh-CN" sz="3600" b="1" noProof="1">
                <a:solidFill>
                  <a:srgbClr val="346494"/>
                </a:solidFill>
                <a:effectLst>
                  <a:outerShdw blurRad="38100" dist="38100" dir="2700000" algn="tl">
                    <a:srgbClr val="000000">
                      <a:alpha val="43137"/>
                    </a:srgbClr>
                  </a:outerShdw>
                </a:effectLst>
                <a:latin typeface="+mj-ea"/>
                <a:ea typeface="+mj-ea"/>
              </a:rPr>
              <a:t>--</a:t>
            </a:r>
            <a:r>
              <a:rPr lang="zh-CN" altLang="en-US" sz="3600" b="1" noProof="1">
                <a:solidFill>
                  <a:srgbClr val="346494"/>
                </a:solidFill>
                <a:effectLst>
                  <a:outerShdw blurRad="38100" dist="38100" dir="2700000" algn="tl">
                    <a:srgbClr val="000000">
                      <a:alpha val="43137"/>
                    </a:srgbClr>
                  </a:outerShdw>
                </a:effectLst>
                <a:latin typeface="+mj-ea"/>
                <a:ea typeface="+mj-ea"/>
              </a:rPr>
              <a:t>冷战下的国际关系</a:t>
            </a:r>
            <a:endParaRPr lang="zh-CN" altLang="en-US" sz="3600" b="1" noProof="1">
              <a:solidFill>
                <a:srgbClr val="346494"/>
              </a:solidFill>
              <a:effectLst>
                <a:outerShdw blurRad="38100" dist="38100" dir="2700000" algn="tl">
                  <a:srgbClr val="000000">
                    <a:alpha val="43137"/>
                  </a:srgbClr>
                </a:outerShdw>
              </a:effectLst>
              <a:latin typeface="+mj-ea"/>
              <a:ea typeface="+mj-ea"/>
            </a:endParaRPr>
          </a:p>
        </p:txBody>
      </p:sp>
      <p:pic>
        <p:nvPicPr>
          <p:cNvPr id="7" name="内容占位符 6"/>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539552" y="2563812"/>
            <a:ext cx="5442860" cy="3721853"/>
          </a:xfrm>
        </p:spPr>
      </p:pic>
      <p:sp>
        <p:nvSpPr>
          <p:cNvPr id="13" name="文本占位符 12"/>
          <p:cNvSpPr>
            <a:spLocks noGrp="1"/>
          </p:cNvSpPr>
          <p:nvPr>
            <p:ph type="body" idx="4294967295"/>
          </p:nvPr>
        </p:nvSpPr>
        <p:spPr>
          <a:xfrm>
            <a:off x="531812" y="1924050"/>
            <a:ext cx="4040188" cy="639762"/>
          </a:xfrm>
        </p:spPr>
        <p:txBody>
          <a:bodyPr>
            <a:normAutofit lnSpcReduction="10000"/>
          </a:bodyPr>
          <a:lstStyle/>
          <a:p>
            <a:pPr marL="0" lvl="0" indent="0" fontAlgn="base">
              <a:spcBef>
                <a:spcPct val="50000"/>
              </a:spcBef>
              <a:spcAft>
                <a:spcPct val="0"/>
              </a:spcAft>
              <a:buClrTx/>
              <a:buSzTx/>
              <a:buNone/>
            </a:pPr>
            <a:r>
              <a:rPr lang="zh-CN" altLang="en-US" sz="3600" dirty="0">
                <a:solidFill>
                  <a:srgbClr val="FF0000"/>
                </a:solidFill>
                <a:effectLst/>
                <a:latin typeface="微软雅黑" panose="020B0503020204020204" pitchFamily="34" charset="-122"/>
                <a:ea typeface="微软雅黑" panose="020B0503020204020204" pitchFamily="34" charset="-122"/>
              </a:rPr>
              <a:t>表现一、德国分裂</a:t>
            </a:r>
            <a:endParaRPr lang="en-US" altLang="zh-CN" sz="3600" dirty="0">
              <a:solidFill>
                <a:srgbClr val="FF0000"/>
              </a:solidFill>
              <a:effectLst/>
              <a:latin typeface="微软雅黑" panose="020B0503020204020204" pitchFamily="34" charset="-122"/>
              <a:ea typeface="微软雅黑" panose="020B0503020204020204" pitchFamily="34" charset="-122"/>
            </a:endParaRPr>
          </a:p>
        </p:txBody>
      </p:sp>
      <p:sp>
        <p:nvSpPr>
          <p:cNvPr id="20" name="文本框 66562"/>
          <p:cNvSpPr txBox="1"/>
          <p:nvPr/>
        </p:nvSpPr>
        <p:spPr>
          <a:xfrm>
            <a:off x="6300192" y="5517232"/>
            <a:ext cx="2504972" cy="784758"/>
          </a:xfrm>
          <a:prstGeom prst="rect">
            <a:avLst/>
          </a:prstGeom>
          <a:solidFill>
            <a:srgbClr val="E7F03A"/>
          </a:solidFill>
          <a:ln w="9525">
            <a:noFill/>
          </a:ln>
        </p:spPr>
        <p:txBody>
          <a:bodyPr wrap="square" lIns="91368" tIns="45684" rIns="91368" bIns="45684" anchor="t">
            <a:spAutoFit/>
          </a:bodyPr>
          <a:lstStyle/>
          <a:p>
            <a:pPr defTabSz="917575">
              <a:spcBef>
                <a:spcPct val="50000"/>
              </a:spcBef>
              <a:buClr>
                <a:schemeClr val="bg1"/>
              </a:buClr>
            </a:pPr>
            <a:r>
              <a:rPr lang="zh-CN" altLang="en-US" sz="4500" dirty="0">
                <a:latin typeface="Times New Roman" panose="02020603050405020304" pitchFamily="18" charset="0"/>
                <a:ea typeface="华文行楷" panose="02010800040101010101" pitchFamily="2" charset="-122"/>
              </a:rPr>
              <a:t>全面冷战</a:t>
            </a:r>
            <a:endParaRPr lang="zh-CN" altLang="en-US" sz="4500" dirty="0">
              <a:latin typeface="Times New Roman" panose="02020603050405020304" pitchFamily="18" charset="0"/>
              <a:ea typeface="华文行楷" panose="02010800040101010101" pitchFamily="2" charset="-122"/>
            </a:endParaRPr>
          </a:p>
        </p:txBody>
      </p:sp>
      <p:sp>
        <p:nvSpPr>
          <p:cNvPr id="24" name="文本框 66562"/>
          <p:cNvSpPr txBox="1"/>
          <p:nvPr/>
        </p:nvSpPr>
        <p:spPr>
          <a:xfrm>
            <a:off x="6300192" y="5505106"/>
            <a:ext cx="2504972" cy="784758"/>
          </a:xfrm>
          <a:prstGeom prst="rect">
            <a:avLst/>
          </a:prstGeom>
          <a:solidFill>
            <a:srgbClr val="E7F03A"/>
          </a:solidFill>
          <a:ln w="9525">
            <a:noFill/>
          </a:ln>
        </p:spPr>
        <p:txBody>
          <a:bodyPr wrap="square" lIns="91368" tIns="45684" rIns="91368" bIns="45684" anchor="t">
            <a:spAutoFit/>
          </a:bodyPr>
          <a:lstStyle/>
          <a:p>
            <a:pPr defTabSz="917575">
              <a:spcBef>
                <a:spcPct val="50000"/>
              </a:spcBef>
              <a:buClr>
                <a:schemeClr val="bg1"/>
              </a:buClr>
            </a:pPr>
            <a:r>
              <a:rPr lang="zh-CN" altLang="en-US" sz="4500" dirty="0">
                <a:latin typeface="Times New Roman" panose="02020603050405020304" pitchFamily="18" charset="0"/>
                <a:ea typeface="华文行楷" panose="02010800040101010101" pitchFamily="2" charset="-122"/>
              </a:rPr>
              <a:t>全面冷战</a:t>
            </a:r>
            <a:endParaRPr lang="zh-CN" altLang="en-US" sz="4500" dirty="0">
              <a:latin typeface="Times New Roman" panose="02020603050405020304" pitchFamily="18" charset="0"/>
              <a:ea typeface="华文行楷" panose="02010800040101010101" pitchFamily="2" charset="-122"/>
            </a:endParaRPr>
          </a:p>
        </p:txBody>
      </p:sp>
    </p:spTree>
  </p:cSld>
  <p:clrMapOvr>
    <a:masterClrMapping/>
  </p:clrMapOvr>
  <p:transition>
    <p:random/>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367292" y="620688"/>
            <a:ext cx="4748213" cy="5351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 Box 5"/>
          <p:cNvSpPr txBox="1">
            <a:spLocks noChangeArrowheads="1"/>
          </p:cNvSpPr>
          <p:nvPr/>
        </p:nvSpPr>
        <p:spPr bwMode="auto">
          <a:xfrm>
            <a:off x="5115505" y="615002"/>
            <a:ext cx="3816350"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zh-CN" altLang="zh-CN" sz="2800" b="1" dirty="0">
                <a:solidFill>
                  <a:srgbClr val="000000"/>
                </a:solidFill>
              </a:rPr>
              <a:t>柏林墙全长169.5公里。沿墙修建了253个了望塔、136个碉堡、270个警犬桩。此外，还有一接触使会发出信号的铁栅栏119.5公里</a:t>
            </a:r>
            <a:r>
              <a:rPr lang="zh-CN" altLang="zh-CN" sz="2400" b="1" dirty="0">
                <a:solidFill>
                  <a:srgbClr val="000000"/>
                </a:solidFill>
              </a:rPr>
              <a:t>。</a:t>
            </a:r>
            <a:endParaRPr lang="zh-CN" altLang="zh-CN" sz="2400" dirty="0"/>
          </a:p>
        </p:txBody>
      </p:sp>
      <p:sp>
        <p:nvSpPr>
          <p:cNvPr id="2" name="文本框 1"/>
          <p:cNvSpPr txBox="1"/>
          <p:nvPr/>
        </p:nvSpPr>
        <p:spPr>
          <a:xfrm>
            <a:off x="1043608" y="6037257"/>
            <a:ext cx="2304256" cy="707886"/>
          </a:xfrm>
          <a:prstGeom prst="rect">
            <a:avLst/>
          </a:prstGeom>
          <a:solidFill>
            <a:srgbClr val="346494"/>
          </a:solidFill>
        </p:spPr>
        <p:txBody>
          <a:bodyPr wrap="square" rtlCol="0">
            <a:spAutoFit/>
          </a:bodyPr>
          <a:lstStyle/>
          <a:p>
            <a:pPr algn="ctr"/>
            <a:r>
              <a:rPr lang="zh-CN" altLang="en-US" sz="2000" b="1" dirty="0">
                <a:solidFill>
                  <a:schemeClr val="bg1"/>
                </a:solidFill>
                <a:latin typeface="微软雅黑" panose="020B0503020204020204" pitchFamily="34" charset="-122"/>
                <a:ea typeface="微软雅黑" panose="020B0503020204020204" pitchFamily="34" charset="-122"/>
              </a:rPr>
              <a:t>柏林墙危机（</a:t>
            </a:r>
            <a:r>
              <a:rPr lang="en-US" altLang="zh-CN" sz="2000" b="1" dirty="0">
                <a:solidFill>
                  <a:schemeClr val="bg1"/>
                </a:solidFill>
                <a:latin typeface="微软雅黑" panose="020B0503020204020204" pitchFamily="34" charset="-122"/>
                <a:ea typeface="微软雅黑" panose="020B0503020204020204" pitchFamily="34" charset="-122"/>
              </a:rPr>
              <a:t>1964</a:t>
            </a:r>
            <a:r>
              <a:rPr lang="zh-CN" altLang="en-US" sz="2000" b="1" dirty="0">
                <a:solidFill>
                  <a:schemeClr val="bg1"/>
                </a:solidFill>
                <a:latin typeface="微软雅黑" panose="020B0503020204020204" pitchFamily="34" charset="-122"/>
                <a:ea typeface="微软雅黑" panose="020B0503020204020204" pitchFamily="34" charset="-122"/>
              </a:rPr>
              <a:t>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sp>
        <p:nvSpPr>
          <p:cNvPr id="10" name="文本框 66562"/>
          <p:cNvSpPr txBox="1"/>
          <p:nvPr/>
        </p:nvSpPr>
        <p:spPr>
          <a:xfrm>
            <a:off x="6271736" y="5579643"/>
            <a:ext cx="2504972" cy="784758"/>
          </a:xfrm>
          <a:prstGeom prst="rect">
            <a:avLst/>
          </a:prstGeom>
          <a:solidFill>
            <a:srgbClr val="E7F03A"/>
          </a:solidFill>
          <a:ln w="9525">
            <a:noFill/>
          </a:ln>
        </p:spPr>
        <p:txBody>
          <a:bodyPr wrap="square" lIns="91368" tIns="45684" rIns="91368" bIns="45684" anchor="t">
            <a:spAutoFit/>
          </a:bodyPr>
          <a:lstStyle/>
          <a:p>
            <a:pPr defTabSz="917575">
              <a:spcBef>
                <a:spcPct val="50000"/>
              </a:spcBef>
              <a:buClr>
                <a:schemeClr val="bg1"/>
              </a:buClr>
            </a:pPr>
            <a:r>
              <a:rPr lang="zh-CN" altLang="en-US" sz="4500" dirty="0">
                <a:latin typeface="Times New Roman" panose="02020603050405020304" pitchFamily="18" charset="0"/>
                <a:ea typeface="华文行楷" panose="02010800040101010101" pitchFamily="2" charset="-122"/>
              </a:rPr>
              <a:t>全面冷战</a:t>
            </a:r>
            <a:endParaRPr lang="zh-CN" altLang="en-US" sz="4500" dirty="0">
              <a:latin typeface="Times New Roman" panose="02020603050405020304" pitchFamily="18" charset="0"/>
              <a:ea typeface="华文行楷" panose="02010800040101010101" pitchFamily="2"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图片 66561" descr="gb2"/>
          <p:cNvPicPr>
            <a:picLocks noChangeAspect="1"/>
          </p:cNvPicPr>
          <p:nvPr/>
        </p:nvPicPr>
        <p:blipFill>
          <a:blip r:embed="rId1"/>
          <a:srcRect b="8549"/>
          <a:stretch>
            <a:fillRect/>
          </a:stretch>
        </p:blipFill>
        <p:spPr>
          <a:xfrm>
            <a:off x="395536" y="1614023"/>
            <a:ext cx="5832648" cy="4504192"/>
          </a:xfrm>
          <a:prstGeom prst="rect">
            <a:avLst/>
          </a:prstGeom>
          <a:noFill/>
          <a:ln w="9525">
            <a:noFill/>
          </a:ln>
          <a:effectLst>
            <a:softEdge rad="63500"/>
          </a:effectLst>
        </p:spPr>
      </p:pic>
      <p:sp>
        <p:nvSpPr>
          <p:cNvPr id="23554" name="文本框 66562"/>
          <p:cNvSpPr txBox="1"/>
          <p:nvPr/>
        </p:nvSpPr>
        <p:spPr>
          <a:xfrm>
            <a:off x="6483350" y="5157192"/>
            <a:ext cx="2514600" cy="777875"/>
          </a:xfrm>
          <a:prstGeom prst="rect">
            <a:avLst/>
          </a:prstGeom>
          <a:solidFill>
            <a:srgbClr val="E7F03A"/>
          </a:solidFill>
          <a:ln w="9525">
            <a:noFill/>
          </a:ln>
        </p:spPr>
        <p:txBody>
          <a:bodyPr lIns="91368" tIns="45684" rIns="91368" bIns="45684" anchor="t">
            <a:spAutoFit/>
          </a:bodyPr>
          <a:lstStyle/>
          <a:p>
            <a:pPr defTabSz="917575">
              <a:spcBef>
                <a:spcPct val="50000"/>
              </a:spcBef>
              <a:buClr>
                <a:schemeClr val="bg1"/>
              </a:buClr>
            </a:pPr>
            <a:r>
              <a:rPr lang="zh-CN" altLang="en-US" sz="4500" dirty="0">
                <a:latin typeface="Times New Roman" panose="02020603050405020304" pitchFamily="18" charset="0"/>
                <a:ea typeface="华文行楷" panose="02010800040101010101" pitchFamily="2" charset="-122"/>
              </a:rPr>
              <a:t>全面冷战</a:t>
            </a:r>
            <a:endParaRPr lang="zh-CN" altLang="en-US" sz="4500" dirty="0">
              <a:latin typeface="Times New Roman" panose="02020603050405020304" pitchFamily="18" charset="0"/>
              <a:ea typeface="华文行楷" panose="02010800040101010101" pitchFamily="2" charset="-122"/>
            </a:endParaRPr>
          </a:p>
        </p:txBody>
      </p:sp>
      <p:sp>
        <p:nvSpPr>
          <p:cNvPr id="23555" name="文本框 66563"/>
          <p:cNvSpPr txBox="1"/>
          <p:nvPr/>
        </p:nvSpPr>
        <p:spPr>
          <a:xfrm>
            <a:off x="179388" y="115888"/>
            <a:ext cx="7561262" cy="1477328"/>
          </a:xfrm>
          <a:prstGeom prst="rect">
            <a:avLst/>
          </a:prstGeom>
          <a:noFill/>
          <a:ln w="9525">
            <a:noFill/>
          </a:ln>
        </p:spPr>
        <p:txBody>
          <a:bodyPr anchor="t">
            <a:spAutoFit/>
          </a:bodyPr>
          <a:lstStyle/>
          <a:p>
            <a:pPr>
              <a:spcBef>
                <a:spcPct val="50000"/>
              </a:spcBef>
              <a:buClr>
                <a:schemeClr val="bg1"/>
              </a:buClr>
            </a:pPr>
            <a:r>
              <a:rPr lang="zh-CN" altLang="en-US" sz="3600" b="1" dirty="0">
                <a:solidFill>
                  <a:srgbClr val="FF0000"/>
                </a:solidFill>
                <a:latin typeface="微软雅黑" panose="020B0503020204020204" pitchFamily="34" charset="-122"/>
                <a:ea typeface="微软雅黑" panose="020B0503020204020204" pitchFamily="34" charset="-122"/>
              </a:rPr>
              <a:t>表现二、古巴</a:t>
            </a:r>
            <a:endParaRPr lang="en-US" altLang="zh-CN" sz="3600" b="1" dirty="0">
              <a:solidFill>
                <a:srgbClr val="FF0000"/>
              </a:solidFill>
              <a:latin typeface="微软雅黑" panose="020B0503020204020204" pitchFamily="34" charset="-122"/>
              <a:ea typeface="微软雅黑" panose="020B0503020204020204" pitchFamily="34" charset="-122"/>
            </a:endParaRPr>
          </a:p>
          <a:p>
            <a:pPr>
              <a:spcBef>
                <a:spcPct val="50000"/>
              </a:spcBef>
              <a:buClr>
                <a:schemeClr val="bg1"/>
              </a:buClr>
            </a:pPr>
            <a:r>
              <a:rPr lang="en-US" altLang="zh-CN" sz="3600" b="1" dirty="0">
                <a:solidFill>
                  <a:srgbClr val="FF0000"/>
                </a:solidFill>
                <a:latin typeface="微软雅黑" panose="020B0503020204020204" pitchFamily="34" charset="-122"/>
                <a:ea typeface="微软雅黑" panose="020B0503020204020204" pitchFamily="34" charset="-122"/>
              </a:rPr>
              <a:t>                     </a:t>
            </a:r>
            <a:r>
              <a:rPr lang="en-US" altLang="zh-CN" sz="3600" b="1" dirty="0">
                <a:solidFill>
                  <a:srgbClr val="346494"/>
                </a:solidFill>
                <a:latin typeface="微软雅黑" panose="020B0503020204020204" pitchFamily="34" charset="-122"/>
                <a:ea typeface="微软雅黑" panose="020B0503020204020204" pitchFamily="34" charset="-122"/>
              </a:rPr>
              <a:t>--</a:t>
            </a:r>
            <a:r>
              <a:rPr lang="zh-CN" altLang="en-US" sz="3600" b="1" dirty="0">
                <a:solidFill>
                  <a:srgbClr val="346494"/>
                </a:solidFill>
                <a:latin typeface="微软雅黑" panose="020B0503020204020204" pitchFamily="34" charset="-122"/>
                <a:ea typeface="微软雅黑" panose="020B0503020204020204" pitchFamily="34" charset="-122"/>
              </a:rPr>
              <a:t>导弹危机（</a:t>
            </a:r>
            <a:r>
              <a:rPr lang="en-US" altLang="zh-CN" sz="3600" b="1" dirty="0">
                <a:solidFill>
                  <a:srgbClr val="346494"/>
                </a:solidFill>
                <a:latin typeface="微软雅黑" panose="020B0503020204020204" pitchFamily="34" charset="-122"/>
                <a:ea typeface="微软雅黑" panose="020B0503020204020204" pitchFamily="34" charset="-122"/>
              </a:rPr>
              <a:t>1962</a:t>
            </a:r>
            <a:r>
              <a:rPr lang="zh-CN" altLang="en-US" sz="3600" b="1" dirty="0">
                <a:solidFill>
                  <a:srgbClr val="346494"/>
                </a:solidFill>
                <a:latin typeface="微软雅黑" panose="020B0503020204020204" pitchFamily="34" charset="-122"/>
                <a:ea typeface="微软雅黑" panose="020B0503020204020204" pitchFamily="34" charset="-122"/>
              </a:rPr>
              <a:t>年）</a:t>
            </a:r>
            <a:endParaRPr lang="zh-CN" altLang="en-US" sz="3600" b="1" dirty="0">
              <a:solidFill>
                <a:srgbClr val="346494"/>
              </a:solidFill>
              <a:latin typeface="微软雅黑" panose="020B0503020204020204" pitchFamily="34" charset="-122"/>
              <a:ea typeface="微软雅黑" panose="020B0503020204020204" pitchFamily="34" charset="-122"/>
            </a:endParaRPr>
          </a:p>
        </p:txBody>
      </p:sp>
      <p:sp>
        <p:nvSpPr>
          <p:cNvPr id="7" name="TextBox 6"/>
          <p:cNvSpPr txBox="1"/>
          <p:nvPr/>
        </p:nvSpPr>
        <p:spPr>
          <a:xfrm>
            <a:off x="395536" y="6139022"/>
            <a:ext cx="6524625" cy="521970"/>
          </a:xfrm>
          <a:prstGeom prst="rect">
            <a:avLst/>
          </a:prstGeom>
          <a:noFill/>
          <a:ln w="9525">
            <a:noFill/>
          </a:ln>
        </p:spPr>
        <p:txBody>
          <a:bodyPr wrap="square" anchor="t">
            <a:spAutoFit/>
          </a:bodyPr>
          <a:lstStyle/>
          <a:p>
            <a:r>
              <a:rPr lang="zh-CN" altLang="en-US" sz="2800" b="1" dirty="0">
                <a:solidFill>
                  <a:srgbClr val="346494"/>
                </a:solidFill>
                <a:latin typeface="华文隶书" panose="02010800040101010101" pitchFamily="2" charset="-122"/>
                <a:ea typeface="华文隶书" panose="02010800040101010101" pitchFamily="2" charset="-122"/>
              </a:rPr>
              <a:t>人类与第三次世界大战擦肩而过！！！</a:t>
            </a:r>
            <a:endParaRPr lang="zh-CN" altLang="en-US" sz="2800" b="1" dirty="0">
              <a:solidFill>
                <a:srgbClr val="346494"/>
              </a:solidFill>
              <a:latin typeface="华文隶书" panose="02010800040101010101" pitchFamily="2" charset="-122"/>
              <a:ea typeface="华文隶书" panose="02010800040101010101" pitchFamily="2"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标题 65537"/>
          <p:cNvSpPr>
            <a:spLocks noGrp="1"/>
          </p:cNvSpPr>
          <p:nvPr>
            <p:ph type="title"/>
          </p:nvPr>
        </p:nvSpPr>
        <p:spPr>
          <a:xfrm>
            <a:off x="0" y="238760"/>
            <a:ext cx="6156325" cy="957992"/>
          </a:xfrm>
        </p:spPr>
        <p:txBody>
          <a:bodyPr anchor="ctr">
            <a:normAutofit fontScale="90000"/>
          </a:bodyPr>
          <a:lstStyle/>
          <a:p>
            <a:pPr algn="l" fontAlgn="base"/>
            <a:r>
              <a:rPr lang="zh-CN" altLang="en-US" sz="3600" b="1" strike="noStrike" noProof="1">
                <a:solidFill>
                  <a:srgbClr val="FF0000"/>
                </a:solidFill>
                <a:effectLst>
                  <a:outerShdw blurRad="38100" dist="38100" dir="2700000">
                    <a:srgbClr val="C0C0C0"/>
                  </a:outerShdw>
                </a:effectLst>
                <a:latin typeface="微软雅黑" panose="020B0503020204020204" pitchFamily="34" charset="-122"/>
                <a:ea typeface="微软雅黑" panose="020B0503020204020204" pitchFamily="34" charset="-122"/>
              </a:rPr>
              <a:t>表现三、朝鲜分裂</a:t>
            </a:r>
            <a:br>
              <a:rPr lang="en-US" altLang="zh-CN" sz="3600" b="1" strike="noStrike" noProof="1">
                <a:solidFill>
                  <a:srgbClr val="FF0000"/>
                </a:solidFill>
                <a:effectLst>
                  <a:outerShdw blurRad="38100" dist="38100" dir="2700000">
                    <a:srgbClr val="C0C0C0"/>
                  </a:outerShdw>
                </a:effectLst>
                <a:latin typeface="微软雅黑" panose="020B0503020204020204" pitchFamily="34" charset="-122"/>
                <a:ea typeface="微软雅黑" panose="020B0503020204020204" pitchFamily="34" charset="-122"/>
              </a:rPr>
            </a:br>
            <a:r>
              <a:rPr lang="en-US" altLang="zh-CN" sz="3600" b="1" strike="noStrike" noProof="1">
                <a:solidFill>
                  <a:srgbClr val="FF0000"/>
                </a:solidFill>
                <a:effectLst>
                  <a:outerShdw blurRad="38100" dist="38100" dir="2700000">
                    <a:srgbClr val="C0C0C0"/>
                  </a:outerShdw>
                </a:effectLst>
                <a:latin typeface="微软雅黑" panose="020B0503020204020204" pitchFamily="34" charset="-122"/>
                <a:ea typeface="微软雅黑" panose="020B0503020204020204" pitchFamily="34" charset="-122"/>
              </a:rPr>
              <a:t>                       </a:t>
            </a:r>
            <a:r>
              <a:rPr lang="en-US" altLang="zh-CN" sz="3600" b="1" strike="noStrike" noProof="1">
                <a:solidFill>
                  <a:srgbClr val="346494"/>
                </a:solidFill>
                <a:effectLst>
                  <a:outerShdw blurRad="38100" dist="38100" dir="2700000">
                    <a:srgbClr val="C0C0C0"/>
                  </a:outerShdw>
                </a:effectLst>
                <a:latin typeface="微软雅黑" panose="020B0503020204020204" pitchFamily="34" charset="-122"/>
                <a:ea typeface="微软雅黑" panose="020B0503020204020204" pitchFamily="34" charset="-122"/>
              </a:rPr>
              <a:t>--</a:t>
            </a:r>
            <a:r>
              <a:rPr lang="zh-CN" altLang="en-US" sz="3600" b="1" noProof="1">
                <a:solidFill>
                  <a:srgbClr val="346494"/>
                </a:solidFill>
                <a:effectLst>
                  <a:outerShdw blurRad="38100" dist="38100" dir="2700000">
                    <a:srgbClr val="C0C0C0"/>
                  </a:outerShdw>
                </a:effectLst>
                <a:latin typeface="微软雅黑" panose="020B0503020204020204" pitchFamily="34" charset="-122"/>
                <a:ea typeface="微软雅黑" panose="020B0503020204020204" pitchFamily="34" charset="-122"/>
              </a:rPr>
              <a:t>三十八度线</a:t>
            </a:r>
            <a:endParaRPr lang="zh-CN" altLang="en-US" sz="3600" b="1" strike="noStrike" noProof="1">
              <a:solidFill>
                <a:srgbClr val="346494"/>
              </a:solidFill>
              <a:effectLst>
                <a:outerShdw blurRad="38100" dist="38100" dir="2700000">
                  <a:srgbClr val="C0C0C0"/>
                </a:outerShdw>
              </a:effectLst>
              <a:latin typeface="微软雅黑" panose="020B0503020204020204" pitchFamily="34" charset="-122"/>
              <a:ea typeface="微软雅黑" panose="020B0503020204020204" pitchFamily="34" charset="-122"/>
            </a:endParaRPr>
          </a:p>
        </p:txBody>
      </p:sp>
      <p:pic>
        <p:nvPicPr>
          <p:cNvPr id="22530" name="图片 65538" descr="C:\Users\Administrator\Desktop\板门店DMZ非军事区一日游.jpg板门店DMZ非军事区一日游"/>
          <p:cNvPicPr>
            <a:picLocks noChangeAspect="1"/>
          </p:cNvPicPr>
          <p:nvPr/>
        </p:nvPicPr>
        <p:blipFill>
          <a:blip r:embed="rId1"/>
          <a:srcRect/>
          <a:stretch>
            <a:fillRect/>
          </a:stretch>
        </p:blipFill>
        <p:spPr>
          <a:xfrm>
            <a:off x="5089525" y="1842770"/>
            <a:ext cx="3848100" cy="2139315"/>
          </a:xfrm>
          <a:prstGeom prst="rect">
            <a:avLst/>
          </a:prstGeom>
          <a:noFill/>
          <a:ln w="9525">
            <a:noFill/>
          </a:ln>
        </p:spPr>
      </p:pic>
      <p:pic>
        <p:nvPicPr>
          <p:cNvPr id="22531" name="图片 65539" descr="C:\Users\Administrator\Desktop\800px-thumbnail.jpg800px-thumbnail"/>
          <p:cNvPicPr>
            <a:picLocks noChangeAspect="1"/>
          </p:cNvPicPr>
          <p:nvPr/>
        </p:nvPicPr>
        <p:blipFill>
          <a:blip r:embed="rId2"/>
          <a:srcRect/>
          <a:stretch>
            <a:fillRect/>
          </a:stretch>
        </p:blipFill>
        <p:spPr>
          <a:xfrm>
            <a:off x="265430" y="1586072"/>
            <a:ext cx="4257040" cy="2836545"/>
          </a:xfrm>
          <a:prstGeom prst="rect">
            <a:avLst/>
          </a:prstGeom>
          <a:noFill/>
          <a:ln w="9525">
            <a:noFill/>
          </a:ln>
        </p:spPr>
      </p:pic>
      <p:sp>
        <p:nvSpPr>
          <p:cNvPr id="22532" name="文本框 65540"/>
          <p:cNvSpPr txBox="1"/>
          <p:nvPr/>
        </p:nvSpPr>
        <p:spPr>
          <a:xfrm>
            <a:off x="485775" y="5008880"/>
            <a:ext cx="3816350" cy="829945"/>
          </a:xfrm>
          <a:prstGeom prst="rect">
            <a:avLst/>
          </a:prstGeom>
          <a:noFill/>
          <a:ln w="9525">
            <a:noFill/>
          </a:ln>
        </p:spPr>
        <p:txBody>
          <a:bodyPr anchor="t">
            <a:spAutoFit/>
          </a:bodyPr>
          <a:lstStyle/>
          <a:p>
            <a:pPr algn="l">
              <a:spcBef>
                <a:spcPct val="50000"/>
              </a:spcBef>
              <a:buClr>
                <a:schemeClr val="bg1"/>
              </a:buClr>
            </a:pPr>
            <a:r>
              <a:rPr lang="en-US" altLang="zh-CN" sz="2400" b="1" dirty="0">
                <a:latin typeface="Times New Roman" panose="02020603050405020304" pitchFamily="18" charset="0"/>
                <a:ea typeface="微软雅黑" panose="020B0503020204020204" pitchFamily="34" charset="-122"/>
              </a:rPr>
              <a:t>38</a:t>
            </a:r>
            <a:r>
              <a:rPr lang="zh-CN" altLang="en-US" sz="2400" b="1" dirty="0">
                <a:latin typeface="Times New Roman" panose="02020603050405020304" pitchFamily="18" charset="0"/>
                <a:ea typeface="微软雅黑" panose="020B0503020204020204" pitchFamily="34" charset="-122"/>
              </a:rPr>
              <a:t>线朝韩士兵距离不超过</a:t>
            </a:r>
            <a:r>
              <a:rPr lang="en-US" altLang="zh-CN" sz="2400" b="1" dirty="0">
                <a:latin typeface="Times New Roman" panose="02020603050405020304" pitchFamily="18" charset="0"/>
                <a:ea typeface="微软雅黑" panose="020B0503020204020204" pitchFamily="34" charset="-122"/>
              </a:rPr>
              <a:t>5</a:t>
            </a:r>
            <a:r>
              <a:rPr lang="zh-CN" altLang="en-US" sz="2400" b="1" dirty="0">
                <a:latin typeface="Times New Roman" panose="02020603050405020304" pitchFamily="18" charset="0"/>
                <a:ea typeface="微软雅黑" panose="020B0503020204020204" pitchFamily="34" charset="-122"/>
              </a:rPr>
              <a:t>米</a:t>
            </a:r>
            <a:endParaRPr lang="zh-CN" altLang="en-US" sz="2400" b="1" dirty="0">
              <a:latin typeface="Times New Roman" panose="02020603050405020304" pitchFamily="18" charset="0"/>
              <a:ea typeface="微软雅黑" panose="020B0503020204020204" pitchFamily="34" charset="-122"/>
            </a:endParaRPr>
          </a:p>
        </p:txBody>
      </p:sp>
      <p:sp>
        <p:nvSpPr>
          <p:cNvPr id="22533" name="文本框 65541"/>
          <p:cNvSpPr txBox="1"/>
          <p:nvPr/>
        </p:nvSpPr>
        <p:spPr>
          <a:xfrm>
            <a:off x="5089525" y="4255770"/>
            <a:ext cx="3291840" cy="1014730"/>
          </a:xfrm>
          <a:prstGeom prst="rect">
            <a:avLst/>
          </a:prstGeom>
          <a:noFill/>
          <a:ln w="9525">
            <a:noFill/>
          </a:ln>
        </p:spPr>
        <p:txBody>
          <a:bodyPr wrap="square" anchor="t">
            <a:spAutoFit/>
          </a:bodyPr>
          <a:lstStyle/>
          <a:p>
            <a:pPr>
              <a:spcBef>
                <a:spcPct val="50000"/>
              </a:spcBef>
              <a:buClr>
                <a:schemeClr val="bg1"/>
              </a:buClr>
            </a:pPr>
            <a:endParaRPr lang="zh-CN" altLang="en-US" sz="2400" b="1" dirty="0">
              <a:latin typeface="Times New Roman" panose="02020603050405020304" pitchFamily="18" charset="0"/>
              <a:ea typeface="微软雅黑" panose="020B0503020204020204" pitchFamily="34" charset="-122"/>
            </a:endParaRPr>
          </a:p>
          <a:p>
            <a:pPr algn="ctr">
              <a:spcBef>
                <a:spcPct val="50000"/>
              </a:spcBef>
              <a:buClr>
                <a:schemeClr val="bg1"/>
              </a:buClr>
            </a:pPr>
            <a:r>
              <a:rPr lang="zh-CN" altLang="en-US" sz="2400" b="1" dirty="0">
                <a:latin typeface="Times New Roman" panose="02020603050405020304" pitchFamily="18" charset="0"/>
                <a:ea typeface="微软雅黑" panose="020B0503020204020204" pitchFamily="34" charset="-122"/>
              </a:rPr>
              <a:t>不归桥</a:t>
            </a:r>
            <a:endParaRPr lang="zh-CN" altLang="en-US" sz="2400" b="1" dirty="0">
              <a:latin typeface="Times New Roman" panose="02020603050405020304" pitchFamily="18" charset="0"/>
              <a:ea typeface="微软雅黑" panose="020B0503020204020204" pitchFamily="34" charset="-122"/>
            </a:endParaRPr>
          </a:p>
        </p:txBody>
      </p:sp>
      <p:sp>
        <p:nvSpPr>
          <p:cNvPr id="22534" name="文本框 65542"/>
          <p:cNvSpPr txBox="1"/>
          <p:nvPr/>
        </p:nvSpPr>
        <p:spPr>
          <a:xfrm>
            <a:off x="5871704" y="5555977"/>
            <a:ext cx="2514600" cy="777875"/>
          </a:xfrm>
          <a:prstGeom prst="rect">
            <a:avLst/>
          </a:prstGeom>
          <a:solidFill>
            <a:srgbClr val="E7F03A"/>
          </a:solidFill>
          <a:ln w="9525">
            <a:noFill/>
          </a:ln>
        </p:spPr>
        <p:txBody>
          <a:bodyPr lIns="91368" tIns="45684" rIns="91368" bIns="45684" anchor="t">
            <a:spAutoFit/>
          </a:bodyPr>
          <a:lstStyle/>
          <a:p>
            <a:pPr defTabSz="917575">
              <a:spcBef>
                <a:spcPct val="50000"/>
              </a:spcBef>
              <a:buClr>
                <a:schemeClr val="bg1"/>
              </a:buClr>
            </a:pPr>
            <a:r>
              <a:rPr lang="zh-CN" altLang="en-US" sz="4500" dirty="0">
                <a:latin typeface="Times New Roman" panose="02020603050405020304" pitchFamily="18" charset="0"/>
                <a:ea typeface="华文行楷" panose="02010800040101010101" pitchFamily="2" charset="-122"/>
              </a:rPr>
              <a:t>全面冷战</a:t>
            </a:r>
            <a:endParaRPr lang="zh-CN" altLang="en-US" sz="4500" dirty="0">
              <a:latin typeface="Times New Roman" panose="02020603050405020304" pitchFamily="18" charset="0"/>
              <a:ea typeface="华文行楷" panose="02010800040101010101" pitchFamily="2"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标题 2"/>
          <p:cNvSpPr>
            <a:spLocks noGrp="1"/>
          </p:cNvSpPr>
          <p:nvPr>
            <p:ph type="title"/>
          </p:nvPr>
        </p:nvSpPr>
        <p:spPr>
          <a:xfrm>
            <a:off x="457200" y="274638"/>
            <a:ext cx="4546848" cy="850106"/>
          </a:xfrm>
        </p:spPr>
        <p:txBody>
          <a:bodyPr anchor="ctr">
            <a:normAutofit/>
          </a:bodyPr>
          <a:lstStyle/>
          <a:p>
            <a:pPr algn="l"/>
            <a:r>
              <a:rPr lang="zh-CN" altLang="en-US" sz="3200" b="1" dirty="0">
                <a:solidFill>
                  <a:srgbClr val="395F93"/>
                </a:solidFill>
                <a:latin typeface="微软雅黑" panose="020B0503020204020204" pitchFamily="34" charset="-122"/>
                <a:ea typeface="微软雅黑" panose="020B0503020204020204" pitchFamily="34" charset="-122"/>
                <a:sym typeface="+mn-ea"/>
              </a:rPr>
              <a:t>专题九第一节  美苏争锋</a:t>
            </a:r>
            <a:endParaRPr lang="zh-CN" altLang="en-US" sz="3200" b="1" dirty="0">
              <a:solidFill>
                <a:srgbClr val="395F93"/>
              </a:solidFill>
              <a:latin typeface="微软雅黑" panose="020B0503020204020204" pitchFamily="34" charset="-122"/>
              <a:ea typeface="微软雅黑" panose="020B0503020204020204" pitchFamily="34" charset="-122"/>
              <a:sym typeface="+mn-ea"/>
            </a:endParaRPr>
          </a:p>
        </p:txBody>
      </p:sp>
      <p:sp>
        <p:nvSpPr>
          <p:cNvPr id="5122" name="内容占位符 3"/>
          <p:cNvSpPr>
            <a:spLocks noGrp="1"/>
          </p:cNvSpPr>
          <p:nvPr>
            <p:ph idx="1"/>
          </p:nvPr>
        </p:nvSpPr>
        <p:spPr>
          <a:xfrm>
            <a:off x="457200" y="1436689"/>
            <a:ext cx="8726170" cy="5170586"/>
          </a:xfrm>
        </p:spPr>
        <p:txBody>
          <a:bodyPr anchor="t">
            <a:normAutofit lnSpcReduction="10000"/>
          </a:bodyPr>
          <a:lstStyle/>
          <a:p>
            <a:pPr marL="0" indent="0">
              <a:buNone/>
            </a:pPr>
            <a:r>
              <a:rPr lang="zh-CN" altLang="en-US" sz="2000" b="1" dirty="0">
                <a:solidFill>
                  <a:srgbClr val="346494"/>
                </a:solidFill>
                <a:latin typeface="微软雅黑" panose="020B0503020204020204" pitchFamily="34" charset="-122"/>
                <a:ea typeface="微软雅黑" panose="020B0503020204020204" pitchFamily="34" charset="-122"/>
              </a:rPr>
              <a:t>一、本节学习目标</a:t>
            </a:r>
            <a:endParaRPr lang="zh-CN" altLang="en-US" sz="2000" b="1" dirty="0">
              <a:solidFill>
                <a:srgbClr val="346494"/>
              </a:solidFill>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a:latin typeface="微软雅黑" panose="020B0503020204020204" pitchFamily="34" charset="-122"/>
                <a:ea typeface="微软雅黑" panose="020B0503020204020204" pitchFamily="34" charset="-122"/>
              </a:rPr>
              <a:t>1</a:t>
            </a:r>
            <a:r>
              <a:rPr lang="en-US" altLang="zh-CN"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通过阅读教材说出美苏争锋的背景、表现。</a:t>
            </a:r>
            <a:endParaRPr lang="zh-CN" altLang="en-US" sz="1800" dirty="0">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a:latin typeface="微软雅黑" panose="020B0503020204020204" pitchFamily="34" charset="-122"/>
                <a:ea typeface="微软雅黑" panose="020B0503020204020204" pitchFamily="34" charset="-122"/>
              </a:rPr>
              <a:t>2</a:t>
            </a:r>
            <a:r>
              <a:rPr lang="en-US" altLang="zh-CN"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通过材料分析理解“冷战”格局的形成。 （重点）</a:t>
            </a:r>
            <a:endParaRPr lang="zh-CN" altLang="en-US" sz="1800" dirty="0">
              <a:latin typeface="微软雅黑" panose="020B0503020204020204" pitchFamily="34" charset="-122"/>
              <a:ea typeface="微软雅黑" panose="020B0503020204020204" pitchFamily="34" charset="-122"/>
            </a:endParaRPr>
          </a:p>
          <a:p>
            <a:pPr marL="0" indent="0">
              <a:lnSpc>
                <a:spcPct val="150000"/>
              </a:lnSpc>
              <a:buNone/>
            </a:pPr>
            <a:r>
              <a:rPr lang="zh-CN" altLang="en-US" sz="1800" dirty="0">
                <a:latin typeface="微软雅黑" panose="020B0503020204020204" pitchFamily="34" charset="-122"/>
                <a:ea typeface="微软雅黑" panose="020B0503020204020204" pitchFamily="34" charset="-122"/>
              </a:rPr>
              <a:t>3</a:t>
            </a:r>
            <a:r>
              <a:rPr lang="en-US" altLang="zh-CN" sz="1800" dirty="0">
                <a:latin typeface="微软雅黑" panose="020B0503020204020204" pitchFamily="34" charset="-122"/>
                <a:ea typeface="微软雅黑" panose="020B0503020204020204" pitchFamily="34" charset="-122"/>
              </a:rPr>
              <a:t>. </a:t>
            </a:r>
            <a:r>
              <a:rPr lang="zh-CN" altLang="en-US" sz="1800" dirty="0">
                <a:latin typeface="微软雅黑" panose="020B0503020204020204" pitchFamily="34" charset="-122"/>
                <a:ea typeface="微软雅黑" panose="020B0503020204020204" pitchFamily="34" charset="-122"/>
              </a:rPr>
              <a:t>通过小组合作探究认识美苏冷战对二战后世界的影响。（难点）</a:t>
            </a:r>
            <a:endParaRPr lang="en-US" altLang="zh-CN" sz="1800" dirty="0">
              <a:latin typeface="微软雅黑" panose="020B0503020204020204" pitchFamily="34" charset="-122"/>
              <a:ea typeface="微软雅黑" panose="020B0503020204020204" pitchFamily="34" charset="-122"/>
            </a:endParaRPr>
          </a:p>
          <a:p>
            <a:pPr marL="0" indent="0">
              <a:lnSpc>
                <a:spcPct val="150000"/>
              </a:lnSpc>
              <a:buNone/>
            </a:pPr>
            <a:r>
              <a:rPr lang="zh-CN" altLang="en-US" sz="2000" b="1" dirty="0">
                <a:solidFill>
                  <a:srgbClr val="346494"/>
                </a:solidFill>
                <a:latin typeface="微软雅黑" panose="020B0503020204020204" pitchFamily="34" charset="-122"/>
                <a:ea typeface="微软雅黑" panose="020B0503020204020204" pitchFamily="34" charset="-122"/>
              </a:rPr>
              <a:t>二、本节学习环节</a:t>
            </a:r>
            <a:endParaRPr lang="en-US" altLang="zh-CN" sz="2000" b="1" dirty="0">
              <a:solidFill>
                <a:srgbClr val="346494"/>
              </a:solidFill>
              <a:latin typeface="微软雅黑" panose="020B0503020204020204" pitchFamily="34" charset="-122"/>
              <a:ea typeface="微软雅黑" panose="020B0503020204020204" pitchFamily="34" charset="-122"/>
            </a:endParaRPr>
          </a:p>
          <a:p>
            <a:pPr marL="0" indent="0">
              <a:lnSpc>
                <a:spcPct val="150000"/>
              </a:lnSpc>
              <a:buNone/>
            </a:pPr>
            <a:r>
              <a:rPr lang="en-US" altLang="zh-CN" sz="1800" dirty="0">
                <a:latin typeface="微软雅黑" panose="020B0503020204020204" pitchFamily="34" charset="-122"/>
                <a:ea typeface="微软雅黑" panose="020B0503020204020204" pitchFamily="34" charset="-122"/>
              </a:rPr>
              <a:t>1</a:t>
            </a:r>
            <a:r>
              <a:rPr lang="zh-CN" altLang="en-US" sz="1800" dirty="0">
                <a:latin typeface="微软雅黑" panose="020B0503020204020204" pitchFamily="34" charset="-122"/>
                <a:ea typeface="微软雅黑" panose="020B0503020204020204" pitchFamily="34" charset="-122"/>
              </a:rPr>
              <a:t>、新课导入（</a:t>
            </a:r>
            <a:r>
              <a:rPr lang="zh-CN" altLang="en-US" sz="1800" dirty="0">
                <a:latin typeface="微软雅黑" panose="020B0503020204020204" pitchFamily="34" charset="-122"/>
                <a:ea typeface="微软雅黑" panose="020B0503020204020204" pitchFamily="34" charset="-122"/>
                <a:hlinkClick r:id="rId1" action="ppaction://hlinkfile"/>
              </a:rPr>
              <a:t>大国崛起</a:t>
            </a:r>
            <a:r>
              <a:rPr lang="zh-CN" altLang="en-US" sz="1800" dirty="0">
                <a:latin typeface="微软雅黑" panose="020B0503020204020204" pitchFamily="34" charset="-122"/>
                <a:ea typeface="微软雅黑" panose="020B0503020204020204" pitchFamily="34" charset="-122"/>
              </a:rPr>
              <a:t>视频片段）</a:t>
            </a:r>
            <a:endParaRPr lang="en-US" altLang="zh-CN" sz="1800" dirty="0">
              <a:latin typeface="微软雅黑" panose="020B0503020204020204" pitchFamily="34" charset="-122"/>
              <a:ea typeface="微软雅黑" panose="020B0503020204020204" pitchFamily="34" charset="-122"/>
            </a:endParaRPr>
          </a:p>
          <a:p>
            <a:pPr marL="0" indent="0">
              <a:lnSpc>
                <a:spcPct val="150000"/>
              </a:lnSpc>
              <a:buNone/>
            </a:pPr>
            <a:r>
              <a:rPr lang="en-US" altLang="zh-CN" sz="1800" dirty="0">
                <a:latin typeface="微软雅黑" panose="020B0503020204020204" pitchFamily="34" charset="-122"/>
                <a:ea typeface="微软雅黑" panose="020B0503020204020204" pitchFamily="34" charset="-122"/>
              </a:rPr>
              <a:t>2</a:t>
            </a:r>
            <a:r>
              <a:rPr lang="zh-CN" altLang="en-US" sz="1800" dirty="0">
                <a:latin typeface="微软雅黑" panose="020B0503020204020204" pitchFamily="34" charset="-122"/>
                <a:ea typeface="微软雅黑" panose="020B0503020204020204" pitchFamily="34" charset="-122"/>
              </a:rPr>
              <a:t>、新课讲授</a:t>
            </a:r>
            <a:endParaRPr lang="en-US" altLang="zh-CN" sz="1800" dirty="0">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1</a:t>
            </a:r>
            <a:r>
              <a:rPr lang="zh-CN" altLang="en-US" sz="1600" dirty="0">
                <a:latin typeface="微软雅黑" panose="020B0503020204020204" pitchFamily="34" charset="-122"/>
                <a:ea typeface="微软雅黑" panose="020B0503020204020204" pitchFamily="34" charset="-122"/>
              </a:rPr>
              <a:t>）通过导入并结合课本归纳美苏争锋的背景；</a:t>
            </a:r>
            <a:endParaRPr lang="en-US" altLang="zh-CN" sz="1600" dirty="0">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2</a:t>
            </a:r>
            <a:r>
              <a:rPr lang="zh-CN" altLang="en-US" sz="1600" dirty="0">
                <a:latin typeface="微软雅黑" panose="020B0503020204020204" pitchFamily="34" charset="-122"/>
                <a:ea typeface="微软雅黑" panose="020B0503020204020204" pitchFamily="34" charset="-122"/>
              </a:rPr>
              <a:t>）通过史料并结合课本，由学生以小组探究的形式得出美苏争锋的形成过程；</a:t>
            </a:r>
            <a:endParaRPr lang="en-US" altLang="zh-CN" sz="1600" dirty="0">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3</a:t>
            </a:r>
            <a:r>
              <a:rPr lang="zh-CN" altLang="en-US" sz="1600" dirty="0">
                <a:latin typeface="微软雅黑" panose="020B0503020204020204" pitchFamily="34" charset="-122"/>
                <a:ea typeface="微软雅黑" panose="020B0503020204020204" pitchFamily="34" charset="-122"/>
              </a:rPr>
              <a:t>）概述美苏争锋的表现内容；</a:t>
            </a:r>
            <a:endParaRPr lang="en-US" altLang="zh-CN" sz="1600" dirty="0">
              <a:latin typeface="微软雅黑" panose="020B0503020204020204" pitchFamily="34" charset="-122"/>
              <a:ea typeface="微软雅黑" panose="020B0503020204020204" pitchFamily="34" charset="-122"/>
            </a:endParaRPr>
          </a:p>
          <a:p>
            <a:pPr marL="0" indent="0">
              <a:lnSpc>
                <a:spcPct val="150000"/>
              </a:lnSpc>
              <a:buNone/>
            </a:pPr>
            <a:r>
              <a:rPr lang="zh-CN" altLang="en-US" sz="1600" dirty="0">
                <a:latin typeface="微软雅黑" panose="020B0503020204020204" pitchFamily="34" charset="-122"/>
                <a:ea typeface="微软雅黑" panose="020B0503020204020204" pitchFamily="34" charset="-122"/>
              </a:rPr>
              <a:t>（</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）根据美苏争锋的表现并结合相应史料，由学生探究美苏争锋给战后世界造成的影响；</a:t>
            </a:r>
            <a:endParaRPr lang="en-US" altLang="zh-CN" sz="1600" dirty="0">
              <a:latin typeface="微软雅黑" panose="020B0503020204020204" pitchFamily="34" charset="-122"/>
              <a:ea typeface="微软雅黑" panose="020B0503020204020204" pitchFamily="34" charset="-122"/>
            </a:endParaRPr>
          </a:p>
          <a:p>
            <a:pPr marL="0" indent="0">
              <a:lnSpc>
                <a:spcPct val="150000"/>
              </a:lnSpc>
              <a:buNone/>
            </a:pPr>
            <a:r>
              <a:rPr lang="en-US" altLang="zh-CN" sz="1800" dirty="0">
                <a:latin typeface="微软雅黑" panose="020B0503020204020204" pitchFamily="34" charset="-122"/>
                <a:ea typeface="微软雅黑" panose="020B0503020204020204" pitchFamily="34" charset="-122"/>
              </a:rPr>
              <a:t>3</a:t>
            </a:r>
            <a:r>
              <a:rPr lang="zh-CN" altLang="en-US" sz="1800" dirty="0">
                <a:latin typeface="微软雅黑" panose="020B0503020204020204" pitchFamily="34" charset="-122"/>
                <a:ea typeface="微软雅黑" panose="020B0503020204020204" pitchFamily="34" charset="-122"/>
              </a:rPr>
              <a:t>、课堂小结</a:t>
            </a:r>
            <a:endParaRPr lang="en-US" altLang="zh-CN" sz="1800" dirty="0">
              <a:latin typeface="微软雅黑" panose="020B0503020204020204" pitchFamily="34" charset="-122"/>
              <a:ea typeface="微软雅黑" panose="020B0503020204020204" pitchFamily="34" charset="-122"/>
            </a:endParaRPr>
          </a:p>
          <a:p>
            <a:pPr marL="0" indent="0">
              <a:lnSpc>
                <a:spcPct val="150000"/>
              </a:lnSpc>
              <a:buNone/>
            </a:pPr>
            <a:endParaRPr lang="en-US" altLang="zh-CN" sz="1800" dirty="0">
              <a:latin typeface="微软雅黑" panose="020B0503020204020204" pitchFamily="34" charset="-122"/>
              <a:ea typeface="微软雅黑" panose="020B0503020204020204" pitchFamily="34" charset="-122"/>
            </a:endParaRPr>
          </a:p>
          <a:p>
            <a:pPr marL="0" indent="0">
              <a:lnSpc>
                <a:spcPct val="150000"/>
              </a:lnSpc>
              <a:buNone/>
            </a:pPr>
            <a:endParaRPr lang="en-US" altLang="zh-CN" sz="1800" dirty="0">
              <a:latin typeface="微软雅黑" panose="020B0503020204020204" pitchFamily="34" charset="-122"/>
              <a:ea typeface="微软雅黑" panose="020B0503020204020204" pitchFamily="34" charset="-122"/>
            </a:endParaRPr>
          </a:p>
          <a:p>
            <a:pPr marL="0" indent="0">
              <a:lnSpc>
                <a:spcPct val="150000"/>
              </a:lnSpc>
              <a:buNone/>
            </a:pPr>
            <a:endParaRPr lang="zh-CN" altLang="en-US" sz="28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标题 68609"/>
          <p:cNvSpPr>
            <a:spLocks noGrp="1"/>
          </p:cNvSpPr>
          <p:nvPr>
            <p:ph type="title"/>
          </p:nvPr>
        </p:nvSpPr>
        <p:spPr>
          <a:xfrm>
            <a:off x="323850" y="0"/>
            <a:ext cx="5472113" cy="1143000"/>
          </a:xfrm>
        </p:spPr>
        <p:txBody>
          <a:bodyPr anchor="ctr"/>
          <a:lstStyle/>
          <a:p>
            <a:pPr algn="l" fontAlgn="base"/>
            <a:r>
              <a:rPr lang="zh-CN" altLang="en-US" sz="4000" b="1" strike="noStrike" noProof="1">
                <a:solidFill>
                  <a:srgbClr val="FF0000"/>
                </a:solidFill>
                <a:effectLst>
                  <a:outerShdw blurRad="38100" dist="38100" dir="2700000">
                    <a:srgbClr val="C0C0C0"/>
                  </a:outerShdw>
                </a:effectLst>
                <a:latin typeface="微软雅黑" panose="020B0503020204020204" pitchFamily="34" charset="-122"/>
                <a:ea typeface="微软雅黑" panose="020B0503020204020204" pitchFamily="34" charset="-122"/>
              </a:rPr>
              <a:t>表现一、朝鲜战争</a:t>
            </a:r>
            <a:endParaRPr lang="zh-CN" altLang="en-US" sz="4000" b="1" strike="noStrike" noProof="1">
              <a:solidFill>
                <a:srgbClr val="FF0000"/>
              </a:solidFill>
              <a:effectLst>
                <a:outerShdw blurRad="38100" dist="38100" dir="2700000">
                  <a:srgbClr val="C0C0C0"/>
                </a:outerShdw>
              </a:effectLst>
              <a:latin typeface="微软雅黑" panose="020B0503020204020204" pitchFamily="34" charset="-122"/>
              <a:ea typeface="微软雅黑" panose="020B0503020204020204" pitchFamily="34" charset="-122"/>
            </a:endParaRPr>
          </a:p>
        </p:txBody>
      </p:sp>
      <p:sp>
        <p:nvSpPr>
          <p:cNvPr id="25602" name="文本框 68610"/>
          <p:cNvSpPr txBox="1"/>
          <p:nvPr/>
        </p:nvSpPr>
        <p:spPr>
          <a:xfrm>
            <a:off x="5700062" y="5863182"/>
            <a:ext cx="2514600" cy="777875"/>
          </a:xfrm>
          <a:prstGeom prst="rect">
            <a:avLst/>
          </a:prstGeom>
          <a:solidFill>
            <a:srgbClr val="E7F03A"/>
          </a:solidFill>
          <a:ln w="9525">
            <a:noFill/>
          </a:ln>
        </p:spPr>
        <p:txBody>
          <a:bodyPr lIns="91368" tIns="45684" rIns="91368" bIns="45684" anchor="t">
            <a:spAutoFit/>
          </a:bodyPr>
          <a:lstStyle/>
          <a:p>
            <a:pPr defTabSz="917575">
              <a:spcBef>
                <a:spcPct val="50000"/>
              </a:spcBef>
              <a:buClr>
                <a:schemeClr val="bg1"/>
              </a:buClr>
            </a:pPr>
            <a:r>
              <a:rPr lang="zh-CN" altLang="en-US" sz="4500" dirty="0">
                <a:latin typeface="Times New Roman" panose="02020603050405020304" pitchFamily="18" charset="0"/>
                <a:ea typeface="华文行楷" panose="02010800040101010101" pitchFamily="2" charset="-122"/>
              </a:rPr>
              <a:t>局部热战</a:t>
            </a:r>
            <a:endParaRPr lang="zh-CN" altLang="en-US" sz="4500" dirty="0">
              <a:latin typeface="Times New Roman" panose="02020603050405020304" pitchFamily="18" charset="0"/>
              <a:ea typeface="华文行楷" panose="02010800040101010101" pitchFamily="2" charset="-122"/>
            </a:endParaRPr>
          </a:p>
        </p:txBody>
      </p:sp>
      <p:pic>
        <p:nvPicPr>
          <p:cNvPr id="25603" name="图片 68611" descr="朝鲜战争1"/>
          <p:cNvPicPr>
            <a:picLocks noChangeAspect="1"/>
          </p:cNvPicPr>
          <p:nvPr/>
        </p:nvPicPr>
        <p:blipFill>
          <a:blip r:embed="rId1"/>
          <a:stretch>
            <a:fillRect/>
          </a:stretch>
        </p:blipFill>
        <p:spPr>
          <a:xfrm>
            <a:off x="323850" y="1346993"/>
            <a:ext cx="5029200" cy="4392613"/>
          </a:xfrm>
          <a:prstGeom prst="rect">
            <a:avLst/>
          </a:prstGeom>
          <a:noFill/>
          <a:ln w="9525">
            <a:noFill/>
          </a:ln>
        </p:spPr>
      </p:pic>
      <p:pic>
        <p:nvPicPr>
          <p:cNvPr id="25604" name="图片 68612" descr="朝鲜战争2"/>
          <p:cNvPicPr>
            <a:picLocks noChangeAspect="1"/>
          </p:cNvPicPr>
          <p:nvPr/>
        </p:nvPicPr>
        <p:blipFill>
          <a:blip r:embed="rId2"/>
          <a:stretch>
            <a:fillRect/>
          </a:stretch>
        </p:blipFill>
        <p:spPr>
          <a:xfrm>
            <a:off x="4191000" y="2318741"/>
            <a:ext cx="4953000" cy="3403600"/>
          </a:xfrm>
          <a:prstGeom prst="rect">
            <a:avLst/>
          </a:prstGeom>
          <a:noFill/>
          <a:ln w="9525">
            <a:noFill/>
          </a:ln>
        </p:spPr>
      </p:pic>
      <p:sp>
        <p:nvSpPr>
          <p:cNvPr id="3" name="文本框 2"/>
          <p:cNvSpPr txBox="1"/>
          <p:nvPr/>
        </p:nvSpPr>
        <p:spPr>
          <a:xfrm>
            <a:off x="725934" y="5811101"/>
            <a:ext cx="4225032" cy="829945"/>
          </a:xfrm>
          <a:prstGeom prst="rect">
            <a:avLst/>
          </a:prstGeom>
          <a:solidFill>
            <a:srgbClr val="346494"/>
          </a:solidFill>
        </p:spPr>
        <p:txBody>
          <a:bodyPr wrap="square" rtlCol="0">
            <a:spAutoFit/>
          </a:bodyPr>
          <a:lstStyle/>
          <a:p>
            <a:r>
              <a:rPr lang="zh-CN" altLang="en-US" sz="2400" b="1"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二战后以美苏冷战为背景的第一次大规模局部战争。</a:t>
            </a:r>
            <a:endParaRPr lang="zh-CN" altLang="en-US" sz="2400" b="1"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2" name="文本框 1"/>
          <p:cNvSpPr txBox="1"/>
          <p:nvPr/>
        </p:nvSpPr>
        <p:spPr>
          <a:xfrm>
            <a:off x="5709920" y="1513205"/>
            <a:ext cx="3326765" cy="521970"/>
          </a:xfrm>
          <a:prstGeom prst="rect">
            <a:avLst/>
          </a:prstGeom>
          <a:noFill/>
        </p:spPr>
        <p:txBody>
          <a:bodyPr wrap="square" rtlCol="0">
            <a:spAutoFit/>
          </a:bodyPr>
          <a:lstStyle/>
          <a:p>
            <a:r>
              <a:rPr lang="zh-CN" altLang="en-US" sz="2800" dirty="0">
                <a:solidFill>
                  <a:srgbClr val="002060"/>
                </a:solidFill>
                <a:latin typeface="微软雅黑" panose="020B0503020204020204" pitchFamily="34" charset="-122"/>
                <a:ea typeface="微软雅黑" panose="020B0503020204020204" pitchFamily="34" charset="-122"/>
              </a:rPr>
              <a:t>（</a:t>
            </a:r>
            <a:r>
              <a:rPr lang="en-US" altLang="zh-CN" sz="2800" dirty="0">
                <a:solidFill>
                  <a:srgbClr val="002060"/>
                </a:solidFill>
                <a:latin typeface="微软雅黑" panose="020B0503020204020204" pitchFamily="34" charset="-122"/>
                <a:ea typeface="微软雅黑" panose="020B0503020204020204" pitchFamily="34" charset="-122"/>
              </a:rPr>
              <a:t>1950</a:t>
            </a:r>
            <a:r>
              <a:rPr lang="zh-CN" altLang="en-US" sz="2800" dirty="0">
                <a:solidFill>
                  <a:srgbClr val="002060"/>
                </a:solidFill>
                <a:latin typeface="微软雅黑" panose="020B0503020204020204" pitchFamily="34" charset="-122"/>
                <a:ea typeface="微软雅黑" panose="020B0503020204020204" pitchFamily="34" charset="-122"/>
              </a:rPr>
              <a:t>年</a:t>
            </a:r>
            <a:r>
              <a:rPr lang="en-US" altLang="zh-CN" sz="2800" dirty="0">
                <a:solidFill>
                  <a:srgbClr val="002060"/>
                </a:solidFill>
                <a:latin typeface="微软雅黑" panose="020B0503020204020204" pitchFamily="34" charset="-122"/>
                <a:ea typeface="微软雅黑" panose="020B0503020204020204" pitchFamily="34" charset="-122"/>
              </a:rPr>
              <a:t>--1953</a:t>
            </a:r>
            <a:r>
              <a:rPr lang="zh-CN" altLang="en-US" sz="2800" dirty="0">
                <a:solidFill>
                  <a:srgbClr val="002060"/>
                </a:solidFill>
                <a:latin typeface="微软雅黑" panose="020B0503020204020204" pitchFamily="34" charset="-122"/>
                <a:ea typeface="微软雅黑" panose="020B0503020204020204" pitchFamily="34" charset="-122"/>
              </a:rPr>
              <a:t>年）</a:t>
            </a:r>
            <a:endParaRPr lang="zh-CN" altLang="en-US" sz="2800" dirty="0">
              <a:solidFill>
                <a:srgbClr val="00206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2871" y="2301476"/>
            <a:ext cx="7978257" cy="260490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ldLvl="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图片 69634" descr="美国侵略越南南方"/>
          <p:cNvPicPr>
            <a:picLocks noChangeAspect="1"/>
          </p:cNvPicPr>
          <p:nvPr/>
        </p:nvPicPr>
        <p:blipFill>
          <a:blip r:embed="rId1"/>
          <a:stretch>
            <a:fillRect/>
          </a:stretch>
        </p:blipFill>
        <p:spPr>
          <a:xfrm>
            <a:off x="250825" y="1347788"/>
            <a:ext cx="4105275" cy="4097337"/>
          </a:xfrm>
          <a:prstGeom prst="rect">
            <a:avLst/>
          </a:prstGeom>
          <a:noFill/>
          <a:ln w="9525">
            <a:noFill/>
          </a:ln>
        </p:spPr>
      </p:pic>
      <p:sp>
        <p:nvSpPr>
          <p:cNvPr id="26627" name="文本框 69635"/>
          <p:cNvSpPr txBox="1"/>
          <p:nvPr/>
        </p:nvSpPr>
        <p:spPr>
          <a:xfrm>
            <a:off x="468313" y="260350"/>
            <a:ext cx="8077200" cy="706755"/>
          </a:xfrm>
          <a:prstGeom prst="rect">
            <a:avLst/>
          </a:prstGeom>
          <a:noFill/>
          <a:ln w="9525">
            <a:noFill/>
          </a:ln>
        </p:spPr>
        <p:txBody>
          <a:bodyPr anchor="t">
            <a:spAutoFit/>
          </a:bodyPr>
          <a:lstStyle/>
          <a:p>
            <a:pPr eaLnBrk="0" hangingPunct="0">
              <a:spcBef>
                <a:spcPct val="50000"/>
              </a:spcBef>
            </a:pPr>
            <a:r>
              <a:rPr lang="zh-CN" altLang="en-US" sz="4000" b="1" dirty="0">
                <a:solidFill>
                  <a:srgbClr val="FF0000"/>
                </a:solidFill>
                <a:latin typeface="+mj-ea"/>
                <a:ea typeface="+mj-ea"/>
              </a:rPr>
              <a:t>表现二、越南战争</a:t>
            </a:r>
            <a:endParaRPr lang="en-US" altLang="zh-CN" sz="4000" b="1" dirty="0">
              <a:solidFill>
                <a:srgbClr val="FF0000"/>
              </a:solidFill>
              <a:latin typeface="+mj-ea"/>
              <a:ea typeface="+mj-ea"/>
            </a:endParaRPr>
          </a:p>
        </p:txBody>
      </p:sp>
      <p:sp>
        <p:nvSpPr>
          <p:cNvPr id="26628" name="文本框 69636"/>
          <p:cNvSpPr txBox="1"/>
          <p:nvPr/>
        </p:nvSpPr>
        <p:spPr>
          <a:xfrm>
            <a:off x="4932040" y="1344804"/>
            <a:ext cx="3906837" cy="3600986"/>
          </a:xfrm>
          <a:prstGeom prst="rect">
            <a:avLst/>
          </a:prstGeom>
          <a:noFill/>
          <a:ln w="9525">
            <a:noFill/>
          </a:ln>
        </p:spPr>
        <p:txBody>
          <a:bodyPr anchor="t">
            <a:spAutoFit/>
          </a:bodyPr>
          <a:lstStyle/>
          <a:p>
            <a:pPr indent="457200">
              <a:spcBef>
                <a:spcPct val="50000"/>
              </a:spcBef>
            </a:pPr>
            <a:r>
              <a:rPr lang="zh-CN" altLang="en-US" sz="2400" dirty="0">
                <a:solidFill>
                  <a:schemeClr val="tx2"/>
                </a:solidFill>
                <a:latin typeface="微软雅黑" panose="020B0503020204020204" pitchFamily="34" charset="-122"/>
                <a:ea typeface="微软雅黑" panose="020B0503020204020204" pitchFamily="34" charset="-122"/>
              </a:rPr>
              <a:t>投下</a:t>
            </a:r>
            <a:r>
              <a:rPr lang="en-US" altLang="zh-CN" sz="2400" dirty="0">
                <a:solidFill>
                  <a:schemeClr val="tx2"/>
                </a:solidFill>
                <a:latin typeface="微软雅黑" panose="020B0503020204020204" pitchFamily="34" charset="-122"/>
                <a:ea typeface="微软雅黑" panose="020B0503020204020204" pitchFamily="34" charset="-122"/>
              </a:rPr>
              <a:t>800</a:t>
            </a:r>
            <a:r>
              <a:rPr lang="zh-CN" altLang="en-US" sz="2400" dirty="0">
                <a:solidFill>
                  <a:schemeClr val="tx2"/>
                </a:solidFill>
                <a:latin typeface="微软雅黑" panose="020B0503020204020204" pitchFamily="34" charset="-122"/>
                <a:ea typeface="微软雅黑" panose="020B0503020204020204" pitchFamily="34" charset="-122"/>
              </a:rPr>
              <a:t>万吨炸药，超过二战各战场投弹量的总和，造成越南</a:t>
            </a:r>
            <a:r>
              <a:rPr lang="en-US" altLang="zh-CN" sz="2400" dirty="0">
                <a:solidFill>
                  <a:schemeClr val="tx2"/>
                </a:solidFill>
                <a:latin typeface="微软雅黑" panose="020B0503020204020204" pitchFamily="34" charset="-122"/>
                <a:ea typeface="微软雅黑" panose="020B0503020204020204" pitchFamily="34" charset="-122"/>
              </a:rPr>
              <a:t>160</a:t>
            </a:r>
            <a:r>
              <a:rPr lang="zh-CN" altLang="en-US" sz="2400" dirty="0">
                <a:solidFill>
                  <a:schemeClr val="tx2"/>
                </a:solidFill>
                <a:latin typeface="微软雅黑" panose="020B0503020204020204" pitchFamily="34" charset="-122"/>
                <a:ea typeface="微软雅黑" panose="020B0503020204020204" pitchFamily="34" charset="-122"/>
              </a:rPr>
              <a:t>多万人死亡和整个印度支那</a:t>
            </a:r>
            <a:r>
              <a:rPr lang="en-US" altLang="zh-CN" sz="2400" dirty="0">
                <a:solidFill>
                  <a:schemeClr val="tx2"/>
                </a:solidFill>
                <a:latin typeface="微软雅黑" panose="020B0503020204020204" pitchFamily="34" charset="-122"/>
                <a:ea typeface="微软雅黑" panose="020B0503020204020204" pitchFamily="34" charset="-122"/>
              </a:rPr>
              <a:t>1000</a:t>
            </a:r>
            <a:r>
              <a:rPr lang="zh-CN" altLang="en-US" sz="2400" dirty="0">
                <a:solidFill>
                  <a:schemeClr val="tx2"/>
                </a:solidFill>
                <a:latin typeface="微软雅黑" panose="020B0503020204020204" pitchFamily="34" charset="-122"/>
                <a:ea typeface="微软雅黑" panose="020B0503020204020204" pitchFamily="34" charset="-122"/>
              </a:rPr>
              <a:t>多万难民流离失所；</a:t>
            </a:r>
            <a:endParaRPr lang="zh-CN" altLang="en-US" sz="2400" dirty="0">
              <a:solidFill>
                <a:schemeClr val="tx2"/>
              </a:solidFill>
              <a:latin typeface="微软雅黑" panose="020B0503020204020204" pitchFamily="34" charset="-122"/>
              <a:ea typeface="微软雅黑" panose="020B0503020204020204" pitchFamily="34" charset="-122"/>
            </a:endParaRPr>
          </a:p>
          <a:p>
            <a:pPr indent="457200">
              <a:spcBef>
                <a:spcPct val="50000"/>
              </a:spcBef>
            </a:pPr>
            <a:r>
              <a:rPr lang="zh-CN" altLang="en-US" sz="2400" dirty="0">
                <a:solidFill>
                  <a:schemeClr val="tx2"/>
                </a:solidFill>
                <a:latin typeface="微软雅黑" panose="020B0503020204020204" pitchFamily="34" charset="-122"/>
                <a:ea typeface="微软雅黑" panose="020B0503020204020204" pitchFamily="34" charset="-122"/>
              </a:rPr>
              <a:t>美国自己也损失惨重，战争历时十几年，</a:t>
            </a:r>
            <a:r>
              <a:rPr lang="en-US" altLang="zh-CN" sz="2400" dirty="0">
                <a:solidFill>
                  <a:schemeClr val="tx2"/>
                </a:solidFill>
                <a:latin typeface="微软雅黑" panose="020B0503020204020204" pitchFamily="34" charset="-122"/>
                <a:ea typeface="微软雅黑" panose="020B0503020204020204" pitchFamily="34" charset="-122"/>
              </a:rPr>
              <a:t>5.6</a:t>
            </a:r>
            <a:r>
              <a:rPr lang="zh-CN" altLang="en-US" sz="2400" dirty="0">
                <a:solidFill>
                  <a:schemeClr val="tx2"/>
                </a:solidFill>
                <a:latin typeface="微软雅黑" panose="020B0503020204020204" pitchFamily="34" charset="-122"/>
                <a:ea typeface="微软雅黑" panose="020B0503020204020204" pitchFamily="34" charset="-122"/>
              </a:rPr>
              <a:t>万余人丧生，</a:t>
            </a:r>
            <a:r>
              <a:rPr lang="en-US" altLang="zh-CN" sz="2400" dirty="0">
                <a:solidFill>
                  <a:schemeClr val="tx2"/>
                </a:solidFill>
                <a:latin typeface="微软雅黑" panose="020B0503020204020204" pitchFamily="34" charset="-122"/>
                <a:ea typeface="微软雅黑" panose="020B0503020204020204" pitchFamily="34" charset="-122"/>
              </a:rPr>
              <a:t>30</a:t>
            </a:r>
            <a:r>
              <a:rPr lang="zh-CN" altLang="en-US" sz="2400" dirty="0">
                <a:solidFill>
                  <a:schemeClr val="tx2"/>
                </a:solidFill>
                <a:latin typeface="微软雅黑" panose="020B0503020204020204" pitchFamily="34" charset="-122"/>
                <a:ea typeface="微软雅黑" panose="020B0503020204020204" pitchFamily="34" charset="-122"/>
              </a:rPr>
              <a:t>多万人受伤，耗资</a:t>
            </a:r>
            <a:r>
              <a:rPr lang="en-US" altLang="zh-CN" sz="2400" dirty="0">
                <a:solidFill>
                  <a:schemeClr val="tx2"/>
                </a:solidFill>
                <a:latin typeface="微软雅黑" panose="020B0503020204020204" pitchFamily="34" charset="-122"/>
                <a:ea typeface="微软雅黑" panose="020B0503020204020204" pitchFamily="34" charset="-122"/>
              </a:rPr>
              <a:t>4000</a:t>
            </a:r>
            <a:r>
              <a:rPr lang="zh-CN" altLang="en-US" sz="2400" dirty="0">
                <a:solidFill>
                  <a:schemeClr val="tx2"/>
                </a:solidFill>
                <a:latin typeface="微软雅黑" panose="020B0503020204020204" pitchFamily="34" charset="-122"/>
                <a:ea typeface="微软雅黑" panose="020B0503020204020204" pitchFamily="34" charset="-122"/>
              </a:rPr>
              <a:t>多亿美元。</a:t>
            </a:r>
            <a:endParaRPr lang="zh-CN" altLang="en-US" sz="2400" dirty="0">
              <a:solidFill>
                <a:schemeClr val="tx2"/>
              </a:solidFill>
              <a:latin typeface="微软雅黑" panose="020B0503020204020204" pitchFamily="34" charset="-122"/>
              <a:ea typeface="微软雅黑" panose="020B0503020204020204" pitchFamily="34" charset="-122"/>
            </a:endParaRPr>
          </a:p>
        </p:txBody>
      </p:sp>
      <p:sp>
        <p:nvSpPr>
          <p:cNvPr id="26629" name="文本框 69637"/>
          <p:cNvSpPr txBox="1"/>
          <p:nvPr/>
        </p:nvSpPr>
        <p:spPr>
          <a:xfrm>
            <a:off x="6228184" y="4955331"/>
            <a:ext cx="2514600" cy="777875"/>
          </a:xfrm>
          <a:prstGeom prst="rect">
            <a:avLst/>
          </a:prstGeom>
          <a:solidFill>
            <a:srgbClr val="E7F03A"/>
          </a:solidFill>
          <a:ln w="9525">
            <a:noFill/>
          </a:ln>
        </p:spPr>
        <p:txBody>
          <a:bodyPr lIns="91368" tIns="45684" rIns="91368" bIns="45684" anchor="t">
            <a:spAutoFit/>
          </a:bodyPr>
          <a:lstStyle/>
          <a:p>
            <a:pPr defTabSz="917575">
              <a:spcBef>
                <a:spcPct val="50000"/>
              </a:spcBef>
              <a:buClr>
                <a:schemeClr val="bg1"/>
              </a:buClr>
            </a:pPr>
            <a:r>
              <a:rPr lang="zh-CN" altLang="en-US" sz="4500" dirty="0">
                <a:latin typeface="Times New Roman" panose="02020603050405020304" pitchFamily="18" charset="0"/>
                <a:ea typeface="华文行楷" panose="02010800040101010101" pitchFamily="2" charset="-122"/>
              </a:rPr>
              <a:t>局部热战</a:t>
            </a:r>
            <a:endParaRPr lang="zh-CN" altLang="en-US" sz="4500" dirty="0">
              <a:latin typeface="Times New Roman" panose="02020603050405020304" pitchFamily="18" charset="0"/>
              <a:ea typeface="华文行楷" panose="02010800040101010101" pitchFamily="2" charset="-122"/>
            </a:endParaRPr>
          </a:p>
        </p:txBody>
      </p:sp>
      <p:sp>
        <p:nvSpPr>
          <p:cNvPr id="2" name="文本框 1"/>
          <p:cNvSpPr txBox="1"/>
          <p:nvPr/>
        </p:nvSpPr>
        <p:spPr>
          <a:xfrm>
            <a:off x="216303" y="6021288"/>
            <a:ext cx="7933953" cy="461665"/>
          </a:xfrm>
          <a:prstGeom prst="rect">
            <a:avLst/>
          </a:prstGeom>
          <a:solidFill>
            <a:srgbClr val="346494"/>
          </a:solidFill>
        </p:spPr>
        <p:txBody>
          <a:bodyPr wrap="square" rtlCol="0">
            <a:spAutoFit/>
          </a:bodyPr>
          <a:lstStyle/>
          <a:p>
            <a:pPr algn="l"/>
            <a:r>
              <a:rPr lang="zh-CN" altLang="en-US" sz="2400" b="1"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二战后持续时间最长的大规模局部战争（</a:t>
            </a:r>
            <a:r>
              <a:rPr lang="en-US" altLang="zh-CN" sz="2400" b="1"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1961--1973</a:t>
            </a:r>
            <a:r>
              <a:rPr lang="zh-CN" altLang="en-US" sz="2400" b="1"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年）</a:t>
            </a:r>
            <a:endParaRPr lang="zh-CN" altLang="en-US" sz="2400" b="1"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Tree>
  </p:cSld>
  <p:clrMapOvr>
    <a:masterClrMapping/>
  </p:clrMapOvr>
  <p:transition>
    <p:pull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2"/>
          <p:cNvPicPr>
            <a:picLocks noChangeAspect="1"/>
          </p:cNvPicPr>
          <p:nvPr/>
        </p:nvPicPr>
        <p:blipFill>
          <a:blip r:embed="rId1"/>
          <a:stretch>
            <a:fillRect/>
          </a:stretch>
        </p:blipFill>
        <p:spPr>
          <a:xfrm>
            <a:off x="0" y="0"/>
            <a:ext cx="9144000" cy="6867525"/>
          </a:xfrm>
          <a:prstGeom prst="rect">
            <a:avLst/>
          </a:prstGeom>
          <a:solidFill>
            <a:srgbClr val="00FF00"/>
          </a:solidFill>
          <a:ln w="9525">
            <a:noFill/>
          </a:ln>
        </p:spPr>
      </p:pic>
      <p:grpSp>
        <p:nvGrpSpPr>
          <p:cNvPr id="28674" name="Group 3"/>
          <p:cNvGrpSpPr/>
          <p:nvPr/>
        </p:nvGrpSpPr>
        <p:grpSpPr>
          <a:xfrm>
            <a:off x="2286000" y="0"/>
            <a:ext cx="3505200" cy="1295400"/>
            <a:chOff x="1830" y="-5"/>
            <a:chExt cx="1504" cy="759"/>
          </a:xfrm>
        </p:grpSpPr>
        <p:sp>
          <p:nvSpPr>
            <p:cNvPr id="28675" name="AutoShape 4"/>
            <p:cNvSpPr/>
            <p:nvPr/>
          </p:nvSpPr>
          <p:spPr>
            <a:xfrm>
              <a:off x="1882" y="0"/>
              <a:ext cx="1452" cy="663"/>
            </a:xfrm>
            <a:prstGeom prst="wedgeRectCallout">
              <a:avLst>
                <a:gd name="adj1" fmla="val -1750"/>
                <a:gd name="adj2" fmla="val 236231"/>
              </a:avLst>
            </a:prstGeom>
            <a:solidFill>
              <a:srgbClr val="FCA2EF"/>
            </a:solidFill>
            <a:ln w="9525" cap="flat" cmpd="sng">
              <a:solidFill>
                <a:srgbClr val="FFFF00"/>
              </a:solidFill>
              <a:prstDash val="solid"/>
              <a:miter/>
              <a:headEnd type="none" w="med" len="med"/>
              <a:tailEnd type="none" w="med" len="med"/>
            </a:ln>
          </p:spPr>
          <p:txBody>
            <a:bodyPr anchor="t"/>
            <a:lstStyle/>
            <a:p>
              <a:pPr algn="ctr"/>
              <a:endParaRPr lang="zh-CN" altLang="zh-CN" dirty="0">
                <a:latin typeface="Arial" panose="020B0604020202020204" pitchFamily="34" charset="0"/>
                <a:ea typeface="微软雅黑" panose="020B0503020204020204" pitchFamily="34" charset="-122"/>
              </a:endParaRPr>
            </a:p>
          </p:txBody>
        </p:sp>
        <p:pic>
          <p:nvPicPr>
            <p:cNvPr id="28676" name="Picture 5" descr="xin_482070326205370323341">
              <a:hlinkClick r:id="rId2"/>
            </p:cNvPr>
            <p:cNvPicPr>
              <a:picLocks noChangeAspect="1"/>
            </p:cNvPicPr>
            <p:nvPr/>
          </p:nvPicPr>
          <p:blipFill>
            <a:blip r:embed="rId3"/>
            <a:stretch>
              <a:fillRect/>
            </a:stretch>
          </p:blipFill>
          <p:spPr>
            <a:xfrm>
              <a:off x="1837" y="0"/>
              <a:ext cx="1497" cy="754"/>
            </a:xfrm>
            <a:prstGeom prst="rect">
              <a:avLst/>
            </a:prstGeom>
            <a:solidFill>
              <a:srgbClr val="00FF00"/>
            </a:solidFill>
            <a:ln w="9525" cap="flat" cmpd="sng">
              <a:solidFill>
                <a:srgbClr val="FFFF00"/>
              </a:solidFill>
              <a:prstDash val="solid"/>
              <a:miter/>
              <a:headEnd type="none" w="med" len="med"/>
              <a:tailEnd type="none" w="med" len="med"/>
            </a:ln>
          </p:spPr>
        </p:pic>
        <p:sp>
          <p:nvSpPr>
            <p:cNvPr id="28677" name="Text Box 6"/>
            <p:cNvSpPr txBox="1"/>
            <p:nvPr/>
          </p:nvSpPr>
          <p:spPr>
            <a:xfrm>
              <a:off x="1830" y="-5"/>
              <a:ext cx="523" cy="240"/>
            </a:xfrm>
            <a:prstGeom prst="rect">
              <a:avLst/>
            </a:prstGeom>
            <a:solidFill>
              <a:srgbClr val="FCA2EF"/>
            </a:solidFill>
            <a:ln w="12700" cap="flat" cmpd="sng">
              <a:solidFill>
                <a:srgbClr val="FFFF00"/>
              </a:solidFill>
              <a:prstDash val="solid"/>
              <a:miter/>
              <a:headEnd type="none" w="med" len="med"/>
              <a:tailEnd type="none" w="med" len="med"/>
            </a:ln>
          </p:spPr>
          <p:txBody>
            <a:bodyPr wrap="none" anchor="t">
              <a:spAutoFit/>
            </a:bodyPr>
            <a:lstStyle/>
            <a:p>
              <a:pPr eaLnBrk="0" hangingPunct="0"/>
              <a:r>
                <a:rPr lang="zh-CN" altLang="en-US" sz="2000" b="1" dirty="0">
                  <a:latin typeface="Times New Roman" panose="02020603050405020304" pitchFamily="18" charset="0"/>
                  <a:ea typeface="楷体_GB2312" pitchFamily="49" charset="-122"/>
                </a:rPr>
                <a:t>朝鲜战争</a:t>
              </a:r>
              <a:endParaRPr lang="zh-CN" altLang="en-US" sz="2000" b="1" dirty="0">
                <a:latin typeface="Times New Roman" panose="02020603050405020304" pitchFamily="18" charset="0"/>
                <a:ea typeface="楷体_GB2312" pitchFamily="49" charset="-122"/>
              </a:endParaRPr>
            </a:p>
          </p:txBody>
        </p:sp>
      </p:grpSp>
      <p:grpSp>
        <p:nvGrpSpPr>
          <p:cNvPr id="28678" name="Group 7"/>
          <p:cNvGrpSpPr/>
          <p:nvPr/>
        </p:nvGrpSpPr>
        <p:grpSpPr>
          <a:xfrm>
            <a:off x="971550" y="5268913"/>
            <a:ext cx="2533650" cy="1436687"/>
            <a:chOff x="612" y="3319"/>
            <a:chExt cx="1588" cy="837"/>
          </a:xfrm>
        </p:grpSpPr>
        <p:sp>
          <p:nvSpPr>
            <p:cNvPr id="28679" name="AutoShape 8"/>
            <p:cNvSpPr/>
            <p:nvPr/>
          </p:nvSpPr>
          <p:spPr>
            <a:xfrm>
              <a:off x="612" y="3339"/>
              <a:ext cx="1588" cy="817"/>
            </a:xfrm>
            <a:prstGeom prst="wedgeRectCallout">
              <a:avLst>
                <a:gd name="adj1" fmla="val 49620"/>
                <a:gd name="adj2" fmla="val -169708"/>
              </a:avLst>
            </a:prstGeom>
            <a:solidFill>
              <a:srgbClr val="FCA2EF"/>
            </a:solidFill>
            <a:ln w="9525" cap="flat" cmpd="sng">
              <a:solidFill>
                <a:srgbClr val="FF00FF"/>
              </a:solidFill>
              <a:prstDash val="solid"/>
              <a:miter/>
              <a:headEnd type="none" w="med" len="med"/>
              <a:tailEnd type="none" w="med" len="med"/>
            </a:ln>
          </p:spPr>
          <p:txBody>
            <a:bodyPr anchor="t"/>
            <a:lstStyle/>
            <a:p>
              <a:pPr algn="ctr"/>
              <a:endParaRPr lang="zh-CN" altLang="zh-CN" dirty="0">
                <a:latin typeface="Arial" panose="020B0604020202020204" pitchFamily="34" charset="0"/>
                <a:ea typeface="微软雅黑" panose="020B0503020204020204" pitchFamily="34" charset="-122"/>
              </a:endParaRPr>
            </a:p>
          </p:txBody>
        </p:sp>
        <p:pic>
          <p:nvPicPr>
            <p:cNvPr id="28680" name="Picture 9" descr="34-02"/>
            <p:cNvPicPr>
              <a:picLocks noChangeAspect="1"/>
            </p:cNvPicPr>
            <p:nvPr/>
          </p:nvPicPr>
          <p:blipFill>
            <a:blip r:embed="rId4"/>
            <a:stretch>
              <a:fillRect/>
            </a:stretch>
          </p:blipFill>
          <p:spPr>
            <a:xfrm>
              <a:off x="613" y="3319"/>
              <a:ext cx="1587" cy="837"/>
            </a:xfrm>
            <a:prstGeom prst="rect">
              <a:avLst/>
            </a:prstGeom>
            <a:noFill/>
            <a:ln w="9525" cap="flat" cmpd="sng">
              <a:solidFill>
                <a:srgbClr val="FF00FF"/>
              </a:solidFill>
              <a:prstDash val="solid"/>
              <a:miter/>
              <a:headEnd type="none" w="med" len="med"/>
              <a:tailEnd type="none" w="med" len="med"/>
            </a:ln>
          </p:spPr>
        </p:pic>
      </p:grpSp>
      <p:pic>
        <p:nvPicPr>
          <p:cNvPr id="28681" name="Picture 10" descr="图片1"/>
          <p:cNvPicPr>
            <a:picLocks noChangeAspect="1"/>
          </p:cNvPicPr>
          <p:nvPr/>
        </p:nvPicPr>
        <p:blipFill>
          <a:blip r:embed="rId5"/>
          <a:stretch>
            <a:fillRect/>
          </a:stretch>
        </p:blipFill>
        <p:spPr>
          <a:xfrm>
            <a:off x="838200" y="2209800"/>
            <a:ext cx="762000" cy="688975"/>
          </a:xfrm>
          <a:prstGeom prst="rect">
            <a:avLst/>
          </a:prstGeom>
          <a:noFill/>
          <a:ln w="9525">
            <a:noFill/>
          </a:ln>
        </p:spPr>
      </p:pic>
      <p:pic>
        <p:nvPicPr>
          <p:cNvPr id="28682" name="Picture 11" descr="图片1"/>
          <p:cNvPicPr>
            <a:picLocks noChangeAspect="1"/>
          </p:cNvPicPr>
          <p:nvPr/>
        </p:nvPicPr>
        <p:blipFill>
          <a:blip r:embed="rId5"/>
          <a:stretch>
            <a:fillRect/>
          </a:stretch>
        </p:blipFill>
        <p:spPr>
          <a:xfrm>
            <a:off x="3733800" y="2971800"/>
            <a:ext cx="762000" cy="506413"/>
          </a:xfrm>
          <a:prstGeom prst="rect">
            <a:avLst/>
          </a:prstGeom>
          <a:noFill/>
          <a:ln w="9525">
            <a:noFill/>
          </a:ln>
        </p:spPr>
      </p:pic>
      <p:pic>
        <p:nvPicPr>
          <p:cNvPr id="28683" name="Picture 12" descr="图片1"/>
          <p:cNvPicPr>
            <a:picLocks noChangeAspect="1"/>
          </p:cNvPicPr>
          <p:nvPr/>
        </p:nvPicPr>
        <p:blipFill>
          <a:blip r:embed="rId5"/>
          <a:stretch>
            <a:fillRect/>
          </a:stretch>
        </p:blipFill>
        <p:spPr>
          <a:xfrm>
            <a:off x="3124200" y="3429000"/>
            <a:ext cx="688975" cy="688975"/>
          </a:xfrm>
          <a:prstGeom prst="rect">
            <a:avLst/>
          </a:prstGeom>
          <a:noFill/>
          <a:ln w="9525">
            <a:noFill/>
          </a:ln>
        </p:spPr>
      </p:pic>
      <p:sp>
        <p:nvSpPr>
          <p:cNvPr id="28684" name="Oval 28"/>
          <p:cNvSpPr/>
          <p:nvPr/>
        </p:nvSpPr>
        <p:spPr>
          <a:xfrm>
            <a:off x="8077200" y="3657600"/>
            <a:ext cx="228600" cy="228600"/>
          </a:xfrm>
          <a:prstGeom prst="ellipse">
            <a:avLst/>
          </a:prstGeom>
          <a:solidFill>
            <a:srgbClr val="FF0000"/>
          </a:solidFill>
          <a:ln w="15875" cap="flat" cmpd="sng">
            <a:solidFill>
              <a:schemeClr val="tx1"/>
            </a:solidFill>
            <a:prstDash val="solid"/>
            <a:round/>
            <a:headEnd type="none" w="med" len="med"/>
            <a:tailEnd type="none" w="med" len="med"/>
          </a:ln>
        </p:spPr>
        <p:txBody>
          <a:bodyPr wrap="none" anchor="ctr"/>
          <a:lstStyle/>
          <a:p>
            <a:endParaRPr lang="zh-CN" altLang="zh-CN" dirty="0">
              <a:latin typeface="Calibri" panose="020F0502020204030204" charset="0"/>
              <a:ea typeface="微软雅黑" panose="020B0503020204020204" pitchFamily="34" charset="-122"/>
            </a:endParaRPr>
          </a:p>
        </p:txBody>
      </p:sp>
      <p:sp>
        <p:nvSpPr>
          <p:cNvPr id="28685" name="Text Box 14"/>
          <p:cNvSpPr txBox="1"/>
          <p:nvPr/>
        </p:nvSpPr>
        <p:spPr>
          <a:xfrm>
            <a:off x="5562600" y="4800600"/>
            <a:ext cx="1752600" cy="366713"/>
          </a:xfrm>
          <a:prstGeom prst="rect">
            <a:avLst/>
          </a:prstGeom>
          <a:solidFill>
            <a:srgbClr val="FCA2EF"/>
          </a:solidFill>
          <a:ln w="9525">
            <a:noFill/>
          </a:ln>
        </p:spPr>
        <p:txBody>
          <a:bodyPr anchor="t">
            <a:spAutoFit/>
          </a:bodyPr>
          <a:lstStyle/>
          <a:p>
            <a:pPr>
              <a:spcBef>
                <a:spcPct val="50000"/>
              </a:spcBef>
            </a:pPr>
            <a:r>
              <a:rPr lang="zh-CN" altLang="en-US" b="1" dirty="0">
                <a:latin typeface="Arial" panose="020B0604020202020204" pitchFamily="34" charset="0"/>
                <a:ea typeface="楷体_GB2312" pitchFamily="49" charset="-122"/>
              </a:rPr>
              <a:t>古巴导弹危机</a:t>
            </a:r>
            <a:endParaRPr lang="zh-CN" altLang="en-US" b="1" dirty="0">
              <a:latin typeface="Arial" panose="020B0604020202020204" pitchFamily="34" charset="0"/>
              <a:ea typeface="楷体_GB2312" pitchFamily="49" charset="-122"/>
            </a:endParaRPr>
          </a:p>
        </p:txBody>
      </p:sp>
      <p:sp>
        <p:nvSpPr>
          <p:cNvPr id="28686" name="AutoShape 15"/>
          <p:cNvSpPr/>
          <p:nvPr/>
        </p:nvSpPr>
        <p:spPr>
          <a:xfrm>
            <a:off x="5486400" y="5181600"/>
            <a:ext cx="2438400" cy="1676400"/>
          </a:xfrm>
          <a:prstGeom prst="wedgeRectCallout">
            <a:avLst>
              <a:gd name="adj1" fmla="val 58986"/>
              <a:gd name="adj2" fmla="val -128884"/>
            </a:avLst>
          </a:prstGeom>
          <a:solidFill>
            <a:srgbClr val="FCA2EF"/>
          </a:solidFill>
          <a:ln w="9525" cap="flat" cmpd="sng">
            <a:solidFill>
              <a:schemeClr val="tx1"/>
            </a:solidFill>
            <a:prstDash val="solid"/>
            <a:miter/>
            <a:headEnd type="none" w="med" len="med"/>
            <a:tailEnd type="none" w="med" len="med"/>
          </a:ln>
        </p:spPr>
        <p:txBody>
          <a:bodyPr anchor="t"/>
          <a:lstStyle/>
          <a:p>
            <a:pPr algn="ctr"/>
            <a:endParaRPr lang="zh-CN" altLang="zh-CN" dirty="0">
              <a:latin typeface="Arial" panose="020B0604020202020204" pitchFamily="34" charset="0"/>
              <a:ea typeface="微软雅黑" panose="020B0503020204020204" pitchFamily="34" charset="-122"/>
            </a:endParaRPr>
          </a:p>
        </p:txBody>
      </p:sp>
      <p:graphicFrame>
        <p:nvGraphicFramePr>
          <p:cNvPr id="28687" name="Object 16"/>
          <p:cNvGraphicFramePr/>
          <p:nvPr/>
        </p:nvGraphicFramePr>
        <p:xfrm>
          <a:off x="5486400" y="5181600"/>
          <a:ext cx="2438400" cy="1676400"/>
        </p:xfrm>
        <a:graphic>
          <a:graphicData uri="http://schemas.openxmlformats.org/presentationml/2006/ole">
            <mc:AlternateContent xmlns:mc="http://schemas.openxmlformats.org/markup-compatibility/2006">
              <mc:Choice xmlns:v="urn:schemas-microsoft-com:vml" Requires="v">
                <p:oleObj spid="_x0000_s3129" name="" r:id="rId6" imgW="8820150" imgH="5495925" progId="MSPhotoEd.3">
                  <p:embed/>
                </p:oleObj>
              </mc:Choice>
              <mc:Fallback>
                <p:oleObj name="" r:id="rId6" imgW="8820150" imgH="5495925" progId="MSPhotoEd.3">
                  <p:embed/>
                  <p:pic>
                    <p:nvPicPr>
                      <p:cNvPr id="0" name="图片 3075"/>
                      <p:cNvPicPr/>
                      <p:nvPr/>
                    </p:nvPicPr>
                    <p:blipFill>
                      <a:blip r:embed="rId7"/>
                      <a:stretch>
                        <a:fillRect/>
                      </a:stretch>
                    </p:blipFill>
                    <p:spPr>
                      <a:xfrm>
                        <a:off x="5486400" y="5181600"/>
                        <a:ext cx="2438400" cy="1676400"/>
                      </a:xfrm>
                      <a:prstGeom prst="rect">
                        <a:avLst/>
                      </a:prstGeom>
                      <a:noFill/>
                      <a:ln w="38100">
                        <a:noFill/>
                        <a:miter/>
                      </a:ln>
                    </p:spPr>
                  </p:pic>
                </p:oleObj>
              </mc:Fallback>
            </mc:AlternateContent>
          </a:graphicData>
        </a:graphic>
      </p:graphicFrame>
      <p:sp>
        <p:nvSpPr>
          <p:cNvPr id="28688" name="Text Box 17"/>
          <p:cNvSpPr txBox="1"/>
          <p:nvPr/>
        </p:nvSpPr>
        <p:spPr>
          <a:xfrm>
            <a:off x="2057400" y="4876800"/>
            <a:ext cx="1219200" cy="396875"/>
          </a:xfrm>
          <a:prstGeom prst="rect">
            <a:avLst/>
          </a:prstGeom>
          <a:solidFill>
            <a:srgbClr val="FCA2EF"/>
          </a:solidFill>
          <a:ln w="9525">
            <a:noFill/>
          </a:ln>
        </p:spPr>
        <p:txBody>
          <a:bodyPr anchor="t">
            <a:spAutoFit/>
          </a:bodyPr>
          <a:lstStyle/>
          <a:p>
            <a:pPr>
              <a:spcBef>
                <a:spcPct val="50000"/>
              </a:spcBef>
            </a:pPr>
            <a:r>
              <a:rPr lang="zh-CN" altLang="en-US" sz="2000" b="1" dirty="0">
                <a:latin typeface="Arial" panose="020B0604020202020204" pitchFamily="34" charset="0"/>
                <a:ea typeface="楷体_GB2312" pitchFamily="49" charset="-122"/>
              </a:rPr>
              <a:t>越南战争</a:t>
            </a:r>
            <a:endParaRPr lang="zh-CN" altLang="en-US" sz="2000" b="1" dirty="0">
              <a:latin typeface="Arial" panose="020B0604020202020204" pitchFamily="34" charset="0"/>
              <a:ea typeface="楷体_GB2312" pitchFamily="49" charset="-122"/>
            </a:endParaRPr>
          </a:p>
        </p:txBody>
      </p:sp>
      <p:sp>
        <p:nvSpPr>
          <p:cNvPr id="28689" name="AutoShape 18"/>
          <p:cNvSpPr/>
          <p:nvPr/>
        </p:nvSpPr>
        <p:spPr>
          <a:xfrm>
            <a:off x="0" y="228600"/>
            <a:ext cx="1981200" cy="1066800"/>
          </a:xfrm>
          <a:prstGeom prst="wedgeRectCallout">
            <a:avLst>
              <a:gd name="adj1" fmla="val 8736"/>
              <a:gd name="adj2" fmla="val 154315"/>
            </a:avLst>
          </a:prstGeom>
          <a:solidFill>
            <a:srgbClr val="FCA2EF"/>
          </a:solidFill>
          <a:ln w="9525" cap="flat" cmpd="sng">
            <a:solidFill>
              <a:schemeClr val="tx1"/>
            </a:solidFill>
            <a:prstDash val="solid"/>
            <a:miter/>
            <a:headEnd type="none" w="med" len="med"/>
            <a:tailEnd type="none" w="med" len="med"/>
          </a:ln>
        </p:spPr>
        <p:txBody>
          <a:bodyPr anchor="t"/>
          <a:lstStyle/>
          <a:p>
            <a:pPr algn="ctr"/>
            <a:endParaRPr lang="zh-CN" altLang="zh-CN" dirty="0">
              <a:latin typeface="Arial" panose="020B0604020202020204" pitchFamily="34" charset="0"/>
              <a:ea typeface="微软雅黑" panose="020B0503020204020204" pitchFamily="34" charset="-122"/>
            </a:endParaRPr>
          </a:p>
        </p:txBody>
      </p:sp>
      <p:pic>
        <p:nvPicPr>
          <p:cNvPr id="28690" name="Picture 19" descr="两德"/>
          <p:cNvPicPr>
            <a:picLocks noChangeAspect="1"/>
          </p:cNvPicPr>
          <p:nvPr/>
        </p:nvPicPr>
        <p:blipFill>
          <a:blip r:embed="rId8"/>
          <a:stretch>
            <a:fillRect/>
          </a:stretch>
        </p:blipFill>
        <p:spPr>
          <a:xfrm>
            <a:off x="0" y="0"/>
            <a:ext cx="1981200" cy="1493838"/>
          </a:xfrm>
          <a:prstGeom prst="rect">
            <a:avLst/>
          </a:prstGeom>
          <a:noFill/>
          <a:ln w="9525">
            <a:noFill/>
          </a:ln>
        </p:spPr>
      </p:pic>
      <p:sp>
        <p:nvSpPr>
          <p:cNvPr id="28691" name="Text Box 20"/>
          <p:cNvSpPr txBox="1"/>
          <p:nvPr/>
        </p:nvSpPr>
        <p:spPr>
          <a:xfrm>
            <a:off x="0" y="1447800"/>
            <a:ext cx="1219200" cy="376238"/>
          </a:xfrm>
          <a:prstGeom prst="rect">
            <a:avLst/>
          </a:prstGeom>
          <a:solidFill>
            <a:srgbClr val="FCA2EF"/>
          </a:solidFill>
          <a:ln w="9525" cap="flat" cmpd="sng">
            <a:solidFill>
              <a:srgbClr val="66FF33"/>
            </a:solidFill>
            <a:prstDash val="solid"/>
            <a:miter/>
            <a:headEnd type="none" w="med" len="med"/>
            <a:tailEnd type="none" w="med" len="med"/>
          </a:ln>
        </p:spPr>
        <p:txBody>
          <a:bodyPr anchor="t">
            <a:spAutoFit/>
          </a:bodyPr>
          <a:lstStyle/>
          <a:p>
            <a:pPr>
              <a:spcBef>
                <a:spcPct val="50000"/>
              </a:spcBef>
            </a:pPr>
            <a:r>
              <a:rPr lang="zh-CN" altLang="en-US" b="1" dirty="0">
                <a:latin typeface="Arial" panose="020B0604020202020204" pitchFamily="34" charset="0"/>
                <a:ea typeface="楷体_GB2312" pitchFamily="49" charset="-122"/>
              </a:rPr>
              <a:t>德国分裂</a:t>
            </a:r>
            <a:endParaRPr lang="zh-CN" altLang="en-US" b="1" dirty="0">
              <a:latin typeface="Arial" panose="020B0604020202020204" pitchFamily="34" charset="0"/>
              <a:ea typeface="楷体_GB2312" pitchFamily="49" charset="-122"/>
            </a:endParaRPr>
          </a:p>
        </p:txBody>
      </p:sp>
      <p:sp>
        <p:nvSpPr>
          <p:cNvPr id="28692" name="TextBox 25"/>
          <p:cNvSpPr txBox="1"/>
          <p:nvPr/>
        </p:nvSpPr>
        <p:spPr>
          <a:xfrm>
            <a:off x="5867400" y="152400"/>
            <a:ext cx="3124200" cy="701675"/>
          </a:xfrm>
          <a:prstGeom prst="rect">
            <a:avLst/>
          </a:prstGeom>
          <a:gradFill rotWithShape="0">
            <a:gsLst>
              <a:gs pos="0">
                <a:srgbClr val="FBEAC7">
                  <a:alpha val="100000"/>
                </a:srgbClr>
              </a:gs>
              <a:gs pos="17999">
                <a:srgbClr val="FEE7F2">
                  <a:alpha val="100000"/>
                </a:srgbClr>
              </a:gs>
              <a:gs pos="36000">
                <a:srgbClr val="FAC77D">
                  <a:alpha val="100000"/>
                </a:srgbClr>
              </a:gs>
              <a:gs pos="61000">
                <a:srgbClr val="FBA97D">
                  <a:alpha val="100000"/>
                </a:srgbClr>
              </a:gs>
              <a:gs pos="82001">
                <a:srgbClr val="FBD49C">
                  <a:alpha val="100000"/>
                </a:srgbClr>
              </a:gs>
              <a:gs pos="100000">
                <a:srgbClr val="FEE7F2">
                  <a:alpha val="100000"/>
                </a:srgbClr>
              </a:gs>
              <a:gs pos="100000">
                <a:srgbClr val="FEE7F2">
                  <a:alpha val="100000"/>
                </a:srgbClr>
              </a:gs>
              <a:gs pos="100000">
                <a:srgbClr val="FEE7F2">
                  <a:alpha val="100000"/>
                </a:srgbClr>
              </a:gs>
            </a:gsLst>
            <a:lin ang="5400000"/>
            <a:tileRect/>
          </a:gradFill>
          <a:ln w="9525">
            <a:noFill/>
          </a:ln>
        </p:spPr>
        <p:txBody>
          <a:bodyPr anchor="t">
            <a:spAutoFit/>
          </a:bodyPr>
          <a:lstStyle/>
          <a:p>
            <a:r>
              <a:rPr lang="zh-CN" altLang="en-US" sz="2000" b="1" dirty="0">
                <a:latin typeface="微软雅黑" panose="020B0503020204020204" pitchFamily="34" charset="-122"/>
                <a:ea typeface="微软雅黑" panose="020B0503020204020204" pitchFamily="34" charset="-122"/>
              </a:rPr>
              <a:t>思考：冷战对国际关系的影响？</a:t>
            </a:r>
            <a:endParaRPr lang="zh-CN" altLang="en-US" sz="20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1672590" y="1887220"/>
            <a:ext cx="4885055" cy="2676525"/>
          </a:xfrm>
          <a:prstGeom prst="rect">
            <a:avLst/>
          </a:prstGeom>
          <a:solidFill>
            <a:srgbClr val="FFFF00"/>
          </a:solidFill>
        </p:spPr>
        <p:txBody>
          <a:bodyPr wrap="square" rtlCol="0">
            <a:spAutoFit/>
          </a:bodyPr>
          <a:lstStyle/>
          <a:p>
            <a:pPr>
              <a:lnSpc>
                <a:spcPct val="150000"/>
              </a:lnSpc>
            </a:pPr>
            <a:r>
              <a:rPr lang="en-US" altLang="zh-CN" sz="2800" dirty="0">
                <a:solidFill>
                  <a:srgbClr val="FF0000"/>
                </a:solidFill>
                <a:latin typeface="微软雅黑" panose="020B0503020204020204" pitchFamily="34" charset="-122"/>
                <a:ea typeface="微软雅黑" panose="020B0503020204020204" pitchFamily="34" charset="-122"/>
              </a:rPr>
              <a:t>1</a:t>
            </a:r>
            <a:r>
              <a:rPr lang="zh-CN" altLang="en-US" sz="2800" dirty="0">
                <a:solidFill>
                  <a:srgbClr val="FF0000"/>
                </a:solidFill>
                <a:latin typeface="微软雅黑" panose="020B0503020204020204" pitchFamily="34" charset="-122"/>
                <a:ea typeface="微软雅黑" panose="020B0503020204020204" pitchFamily="34" charset="-122"/>
              </a:rPr>
              <a:t>、两个危机</a:t>
            </a:r>
            <a:endParaRPr lang="en-US" altLang="zh-CN" sz="28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800" dirty="0">
                <a:solidFill>
                  <a:srgbClr val="FF0000"/>
                </a:solidFill>
                <a:latin typeface="微软雅黑" panose="020B0503020204020204" pitchFamily="34" charset="-122"/>
                <a:ea typeface="微软雅黑" panose="020B0503020204020204" pitchFamily="34" charset="-122"/>
              </a:rPr>
              <a:t>2</a:t>
            </a:r>
            <a:r>
              <a:rPr lang="zh-CN" altLang="en-US" sz="2800" dirty="0">
                <a:solidFill>
                  <a:srgbClr val="FF0000"/>
                </a:solidFill>
                <a:latin typeface="微软雅黑" panose="020B0503020204020204" pitchFamily="34" charset="-122"/>
                <a:ea typeface="微软雅黑" panose="020B0503020204020204" pitchFamily="34" charset="-122"/>
              </a:rPr>
              <a:t>、两场战争</a:t>
            </a:r>
            <a:endParaRPr lang="en-US" altLang="zh-CN" sz="28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en-US" altLang="zh-CN" sz="2800" dirty="0">
                <a:solidFill>
                  <a:srgbClr val="FF0000"/>
                </a:solidFill>
                <a:latin typeface="微软雅黑" panose="020B0503020204020204" pitchFamily="34" charset="-122"/>
                <a:ea typeface="微软雅黑" panose="020B0503020204020204" pitchFamily="34" charset="-122"/>
              </a:rPr>
              <a:t>3</a:t>
            </a:r>
            <a:r>
              <a:rPr lang="zh-CN" altLang="en-US" sz="2800" dirty="0">
                <a:solidFill>
                  <a:srgbClr val="FF0000"/>
                </a:solidFill>
                <a:latin typeface="微软雅黑" panose="020B0503020204020204" pitchFamily="34" charset="-122"/>
                <a:ea typeface="微软雅黑" panose="020B0503020204020204" pitchFamily="34" charset="-122"/>
              </a:rPr>
              <a:t>、两个国家分裂</a:t>
            </a:r>
            <a:endParaRPr lang="zh-CN" altLang="en-US" sz="2800" dirty="0">
              <a:solidFill>
                <a:srgbClr val="FF0000"/>
              </a:solidFill>
              <a:latin typeface="微软雅黑" panose="020B0503020204020204" pitchFamily="34" charset="-122"/>
              <a:ea typeface="微软雅黑" panose="020B0503020204020204" pitchFamily="34" charset="-122"/>
            </a:endParaRPr>
          </a:p>
          <a:p>
            <a:pPr>
              <a:lnSpc>
                <a:spcPct val="150000"/>
              </a:lnSpc>
            </a:pPr>
            <a:r>
              <a:rPr lang="zh-CN" altLang="en-US" sz="2800" dirty="0">
                <a:solidFill>
                  <a:srgbClr val="FF0000"/>
                </a:solidFill>
                <a:latin typeface="微软雅黑" panose="020B0503020204020204" pitchFamily="34" charset="-122"/>
                <a:ea typeface="微软雅黑" panose="020B0503020204020204" pitchFamily="34" charset="-122"/>
              </a:rPr>
              <a:t>特征：全面冷战，局部热战</a:t>
            </a:r>
            <a:endParaRPr lang="zh-CN" altLang="en-US" sz="2800" dirty="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标题 3"/>
          <p:cNvSpPr>
            <a:spLocks noGrp="1"/>
          </p:cNvSpPr>
          <p:nvPr>
            <p:ph type="title"/>
          </p:nvPr>
        </p:nvSpPr>
        <p:spPr/>
        <p:txBody>
          <a:bodyPr anchor="ctr"/>
          <a:lstStyle/>
          <a:p>
            <a:endParaRPr lang="zh-CN" altLang="en-US"/>
          </a:p>
        </p:txBody>
      </p:sp>
      <p:sp>
        <p:nvSpPr>
          <p:cNvPr id="29698" name="内容占位符 4"/>
          <p:cNvSpPr>
            <a:spLocks noGrp="1"/>
          </p:cNvSpPr>
          <p:nvPr>
            <p:ph idx="1"/>
          </p:nvPr>
        </p:nvSpPr>
        <p:spPr>
          <a:xfrm>
            <a:off x="457200" y="179388"/>
            <a:ext cx="8229600" cy="5946775"/>
          </a:xfrm>
        </p:spPr>
        <p:txBody>
          <a:bodyPr anchor="t">
            <a:normAutofit lnSpcReduction="10000"/>
          </a:bodyPr>
          <a:lstStyle/>
          <a:p>
            <a:pPr marL="0" indent="0">
              <a:spcBef>
                <a:spcPct val="0"/>
              </a:spcBef>
              <a:buNone/>
            </a:pPr>
            <a:r>
              <a:rPr lang="zh-CN" altLang="en-US" sz="1800" dirty="0">
                <a:latin typeface="微软雅黑" panose="020B0503020204020204" pitchFamily="34" charset="-122"/>
                <a:ea typeface="微软雅黑" panose="020B0503020204020204" pitchFamily="34" charset="-122"/>
              </a:rPr>
              <a:t> </a:t>
            </a:r>
            <a:endParaRPr lang="zh-CN" altLang="en-US" sz="1800" dirty="0">
              <a:latin typeface="微软雅黑" panose="020B0503020204020204" pitchFamily="34" charset="-122"/>
              <a:ea typeface="微软雅黑" panose="020B0503020204020204" pitchFamily="34" charset="-122"/>
            </a:endParaRPr>
          </a:p>
          <a:p>
            <a:pPr marL="0" indent="0">
              <a:spcBef>
                <a:spcPct val="0"/>
              </a:spcBef>
              <a:buNone/>
            </a:pPr>
            <a:r>
              <a:rPr lang="en-US" altLang="zh-CN"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探究</a:t>
            </a:r>
            <a:r>
              <a:rPr lang="en-US" altLang="zh-CN"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b="1" dirty="0" err="1">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各抒己见议争锋</a:t>
            </a:r>
            <a:endParaRPr 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0">
              <a:spcBef>
                <a:spcPct val="0"/>
              </a:spcBef>
              <a:buNone/>
            </a:pPr>
            <a:r>
              <a:rPr lang="en-US"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en-US" b="1" dirty="0">
                <a:solidFill>
                  <a:srgbClr val="3464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b="1" dirty="0">
                <a:solidFill>
                  <a:srgbClr val="3464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b="1" dirty="0" err="1">
                <a:solidFill>
                  <a:srgbClr val="3464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美苏</a:t>
            </a:r>
            <a:r>
              <a:rPr lang="zh-CN" b="1" dirty="0">
                <a:solidFill>
                  <a:srgbClr val="3464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冷战</a:t>
            </a:r>
            <a:r>
              <a:rPr b="1" dirty="0" err="1">
                <a:solidFill>
                  <a:srgbClr val="3464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的影响</a:t>
            </a:r>
            <a:endParaRPr lang="zh-CN" altLang="en-US" b="1" dirty="0">
              <a:solidFill>
                <a:srgbClr val="346494"/>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marL="0" indent="0">
              <a:spcBef>
                <a:spcPct val="0"/>
              </a:spcBef>
              <a:buNone/>
            </a:pPr>
            <a:endParaRPr lang="zh-CN" altLang="en-US" sz="1800" dirty="0">
              <a:latin typeface="微软雅黑" panose="020B0503020204020204" pitchFamily="34" charset="-122"/>
              <a:ea typeface="微软雅黑" panose="020B0503020204020204" pitchFamily="34" charset="-122"/>
            </a:endParaRPr>
          </a:p>
          <a:p>
            <a:pPr marL="0" indent="0">
              <a:spcBef>
                <a:spcPct val="0"/>
              </a:spcBef>
              <a:buNone/>
            </a:pPr>
            <a:r>
              <a:rPr lang="zh-CN" altLang="en-US" sz="2400" dirty="0">
                <a:latin typeface="微软雅黑" panose="020B0503020204020204" pitchFamily="34" charset="-122"/>
                <a:ea typeface="微软雅黑" panose="020B0503020204020204" pitchFamily="34" charset="-122"/>
              </a:rPr>
              <a:t>材料一：冷战时期的批评家曾经指责一些军事联盟如北约组织和华约组织推动了高昂的</a:t>
            </a:r>
            <a:r>
              <a:rPr lang="zh-CN" altLang="en-US" sz="2400" dirty="0">
                <a:solidFill>
                  <a:srgbClr val="FF0000"/>
                </a:solidFill>
                <a:latin typeface="微软雅黑" panose="020B0503020204020204" pitchFamily="34" charset="-122"/>
                <a:ea typeface="微软雅黑" panose="020B0503020204020204" pitchFamily="34" charset="-122"/>
              </a:rPr>
              <a:t>军备竞赛,</a:t>
            </a:r>
            <a:r>
              <a:rPr lang="zh-CN" altLang="en-US" sz="2400" dirty="0">
                <a:latin typeface="微软雅黑" panose="020B0503020204020204" pitchFamily="34" charset="-122"/>
                <a:ea typeface="微软雅黑" panose="020B0503020204020204" pitchFamily="34" charset="-122"/>
              </a:rPr>
              <a:t>并使</a:t>
            </a:r>
            <a:r>
              <a:rPr lang="zh-CN" altLang="en-US" sz="2400" dirty="0">
                <a:solidFill>
                  <a:srgbClr val="FF0000"/>
                </a:solidFill>
                <a:latin typeface="微软雅黑" panose="020B0503020204020204" pitchFamily="34" charset="-122"/>
                <a:ea typeface="微软雅黑" panose="020B0503020204020204" pitchFamily="34" charset="-122"/>
              </a:rPr>
              <a:t>地区冲突</a:t>
            </a:r>
            <a:r>
              <a:rPr lang="zh-CN" altLang="en-US" sz="2400" dirty="0">
                <a:latin typeface="微软雅黑" panose="020B0503020204020204" pitchFamily="34" charset="-122"/>
                <a:ea typeface="微软雅黑" panose="020B0503020204020204" pitchFamily="34" charset="-122"/>
              </a:rPr>
              <a:t>一直有转变成超级大国之间</a:t>
            </a:r>
            <a:r>
              <a:rPr lang="zh-CN" altLang="en-US" sz="2400" dirty="0">
                <a:solidFill>
                  <a:srgbClr val="FF0000"/>
                </a:solidFill>
                <a:latin typeface="微软雅黑" panose="020B0503020204020204" pitchFamily="34" charset="-122"/>
                <a:ea typeface="微软雅黑" panose="020B0503020204020204" pitchFamily="34" charset="-122"/>
              </a:rPr>
              <a:t>核对抗的危险</a:t>
            </a:r>
            <a:r>
              <a:rPr lang="zh-CN" altLang="en-US" sz="2400" dirty="0">
                <a:latin typeface="微软雅黑" panose="020B0503020204020204" pitchFamily="34" charset="-122"/>
                <a:ea typeface="微软雅黑" panose="020B0503020204020204" pitchFamily="34" charset="-122"/>
              </a:rPr>
              <a:t>。冷战结束后,赞扬这些军事联盟具有</a:t>
            </a:r>
            <a:r>
              <a:rPr lang="zh-CN" altLang="en-US" sz="2400" dirty="0">
                <a:solidFill>
                  <a:srgbClr val="FF0000"/>
                </a:solidFill>
                <a:latin typeface="微软雅黑" panose="020B0503020204020204" pitchFamily="34" charset="-122"/>
                <a:ea typeface="微软雅黑" panose="020B0503020204020204" pitchFamily="34" charset="-122"/>
              </a:rPr>
              <a:t>控制冲突升级</a:t>
            </a:r>
            <a:r>
              <a:rPr lang="zh-CN" altLang="en-US" sz="2400" dirty="0">
                <a:latin typeface="微软雅黑" panose="020B0503020204020204" pitchFamily="34" charset="-122"/>
                <a:ea typeface="微软雅黑" panose="020B0503020204020204" pitchFamily="34" charset="-122"/>
              </a:rPr>
              <a:t>的能力却成为时尚。</a:t>
            </a:r>
            <a:endParaRPr lang="zh-CN" altLang="en-US" sz="2400" dirty="0">
              <a:latin typeface="微软雅黑" panose="020B0503020204020204" pitchFamily="34" charset="-122"/>
              <a:ea typeface="微软雅黑" panose="020B0503020204020204" pitchFamily="34" charset="-122"/>
            </a:endParaRPr>
          </a:p>
          <a:p>
            <a:pPr marL="0" indent="0">
              <a:spcBef>
                <a:spcPct val="0"/>
              </a:spcBef>
              <a:buNone/>
            </a:pPr>
            <a:endParaRPr lang="zh-CN" altLang="en-US" sz="2400" dirty="0">
              <a:latin typeface="微软雅黑" panose="020B0503020204020204" pitchFamily="34" charset="-122"/>
              <a:ea typeface="微软雅黑" panose="020B0503020204020204" pitchFamily="34" charset="-122"/>
            </a:endParaRPr>
          </a:p>
          <a:p>
            <a:pPr marL="0" indent="0">
              <a:spcBef>
                <a:spcPct val="0"/>
              </a:spcBef>
              <a:buNone/>
            </a:pPr>
            <a:r>
              <a:rPr lang="zh-CN" altLang="en-US" sz="2400" dirty="0">
                <a:latin typeface="微软雅黑" panose="020B0503020204020204" pitchFamily="34" charset="-122"/>
                <a:ea typeface="微软雅黑" panose="020B0503020204020204" pitchFamily="34" charset="-122"/>
              </a:rPr>
              <a:t>                                   ——(美)杰里•本特利等《新全球史》</a:t>
            </a:r>
            <a:endParaRPr lang="zh-CN" altLang="en-US" sz="2400" dirty="0">
              <a:latin typeface="微软雅黑" panose="020B0503020204020204" pitchFamily="34" charset="-122"/>
              <a:ea typeface="微软雅黑" panose="020B0503020204020204" pitchFamily="34" charset="-122"/>
            </a:endParaRPr>
          </a:p>
          <a:p>
            <a:pPr marL="0" indent="0">
              <a:spcBef>
                <a:spcPct val="0"/>
              </a:spcBef>
              <a:buNone/>
            </a:pPr>
            <a:endParaRPr lang="zh-CN" altLang="en-US" sz="2400" dirty="0">
              <a:latin typeface="微软雅黑" panose="020B0503020204020204" pitchFamily="34" charset="-122"/>
              <a:ea typeface="微软雅黑" panose="020B0503020204020204" pitchFamily="34" charset="-122"/>
            </a:endParaRPr>
          </a:p>
          <a:p>
            <a:pPr marL="0" indent="0">
              <a:spcBef>
                <a:spcPct val="0"/>
              </a:spcBef>
              <a:buNone/>
            </a:pPr>
            <a:r>
              <a:rPr lang="zh-CN" altLang="en-US" sz="2400" dirty="0">
                <a:solidFill>
                  <a:schemeClr val="tx1"/>
                </a:solidFill>
                <a:latin typeface="微软雅黑" panose="020B0503020204020204" pitchFamily="34" charset="-122"/>
                <a:ea typeface="微软雅黑" panose="020B0503020204020204" pitchFamily="34" charset="-122"/>
              </a:rPr>
              <a:t>材料二：</a:t>
            </a:r>
            <a:r>
              <a:rPr lang="zh-CN" altLang="en-US" sz="2400" dirty="0">
                <a:solidFill>
                  <a:srgbClr val="FF0000"/>
                </a:solidFill>
                <a:latin typeface="微软雅黑" panose="020B0503020204020204" pitchFamily="34" charset="-122"/>
                <a:ea typeface="微软雅黑" panose="020B0503020204020204" pitchFamily="34" charset="-122"/>
              </a:rPr>
              <a:t>苏联曾经是有用的敌人。</a:t>
            </a:r>
            <a:r>
              <a:rPr lang="zh-CN" altLang="en-US" sz="2400" dirty="0">
                <a:latin typeface="微软雅黑" panose="020B0503020204020204" pitchFamily="34" charset="-122"/>
                <a:ea typeface="微软雅黑" panose="020B0503020204020204" pitchFamily="34" charset="-122"/>
              </a:rPr>
              <a:t>美国相信,不仅要和苏联的军事力量竞赛,还要和苏联的成就竞赛……</a:t>
            </a:r>
            <a:r>
              <a:rPr lang="zh-CN" altLang="en-US" sz="2400" dirty="0">
                <a:solidFill>
                  <a:srgbClr val="FF0000"/>
                </a:solidFill>
                <a:latin typeface="微软雅黑" panose="020B0503020204020204" pitchFamily="34" charset="-122"/>
                <a:ea typeface="微软雅黑" panose="020B0503020204020204" pitchFamily="34" charset="-122"/>
              </a:rPr>
              <a:t>没有苏联的空间计划,美国人就不可能登上月球</a:t>
            </a:r>
            <a:r>
              <a:rPr lang="zh-CN" altLang="en-US" sz="2400" dirty="0">
                <a:latin typeface="微软雅黑" panose="020B0503020204020204" pitchFamily="34" charset="-122"/>
                <a:ea typeface="微软雅黑" panose="020B0503020204020204" pitchFamily="34" charset="-122"/>
              </a:rPr>
              <a:t>……</a:t>
            </a:r>
            <a:endParaRPr lang="zh-CN" altLang="en-US" sz="2400" dirty="0">
              <a:latin typeface="微软雅黑" panose="020B0503020204020204" pitchFamily="34" charset="-122"/>
              <a:ea typeface="微软雅黑" panose="020B0503020204020204" pitchFamily="34" charset="-122"/>
            </a:endParaRPr>
          </a:p>
          <a:p>
            <a:pPr marL="0" indent="0">
              <a:spcBef>
                <a:spcPct val="0"/>
              </a:spcBef>
              <a:buNone/>
            </a:pPr>
            <a:endParaRPr lang="zh-CN" altLang="en-US" sz="2400" dirty="0">
              <a:latin typeface="微软雅黑" panose="020B0503020204020204" pitchFamily="34" charset="-122"/>
              <a:ea typeface="微软雅黑" panose="020B0503020204020204" pitchFamily="34" charset="-122"/>
            </a:endParaRPr>
          </a:p>
          <a:p>
            <a:pPr marL="0" indent="0">
              <a:spcBef>
                <a:spcPct val="0"/>
              </a:spcBef>
              <a:buNone/>
            </a:pPr>
            <a:r>
              <a:rPr lang="zh-CN" altLang="en-US" sz="2400" dirty="0">
                <a:latin typeface="微软雅黑" panose="020B0503020204020204" pitchFamily="34" charset="-122"/>
                <a:ea typeface="微软雅黑" panose="020B0503020204020204" pitchFamily="34" charset="-122"/>
              </a:rPr>
              <a:t>                    ——《美国新闻与世界报道》(1991年9月9日) </a:t>
            </a:r>
            <a:endParaRPr lang="zh-CN" altLang="en-US" sz="2400" dirty="0">
              <a:latin typeface="微软雅黑" panose="020B0503020204020204" pitchFamily="34" charset="-122"/>
              <a:ea typeface="微软雅黑" panose="020B0503020204020204" pitchFamily="34" charset="-122"/>
            </a:endParaRPr>
          </a:p>
          <a:p>
            <a:pPr marL="0" indent="0">
              <a:spcBef>
                <a:spcPct val="0"/>
              </a:spcBef>
              <a:buNone/>
            </a:pPr>
            <a:endParaRPr lang="zh-CN" altLang="en-US" sz="24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1943708" y="2132856"/>
            <a:ext cx="5256584" cy="581057"/>
          </a:xfrm>
          <a:prstGeom prst="rect">
            <a:avLst/>
          </a:prstGeom>
          <a:solidFill>
            <a:srgbClr val="FFFF00"/>
          </a:solidFill>
        </p:spPr>
        <p:txBody>
          <a:bodyPr wrap="square" rtlCol="0">
            <a:spAutoFit/>
          </a:bodyPr>
          <a:lstStyle/>
          <a:p>
            <a:pPr>
              <a:lnSpc>
                <a:spcPct val="150000"/>
              </a:lnSpc>
            </a:pPr>
            <a:r>
              <a:rPr lang="en-US" altLang="zh-CN" sz="2400" b="1" dirty="0">
                <a:solidFill>
                  <a:srgbClr val="346494"/>
                </a:solidFill>
                <a:latin typeface="+mj-ea"/>
                <a:ea typeface="+mj-ea"/>
                <a:sym typeface="+mn-ea"/>
              </a:rPr>
              <a:t>1</a:t>
            </a:r>
            <a:r>
              <a:rPr lang="zh-CN" altLang="en-US" sz="2400" b="1" dirty="0">
                <a:solidFill>
                  <a:srgbClr val="346494"/>
                </a:solidFill>
                <a:latin typeface="+mj-ea"/>
                <a:ea typeface="+mj-ea"/>
                <a:sym typeface="+mn-ea"/>
              </a:rPr>
              <a:t>、实力均势，避免新的世界大战；</a:t>
            </a:r>
            <a:endParaRPr lang="zh-CN" altLang="en-US" sz="2400" b="1" dirty="0">
              <a:solidFill>
                <a:srgbClr val="346494"/>
              </a:solidFill>
              <a:latin typeface="+mj-ea"/>
              <a:ea typeface="+mj-ea"/>
              <a:sym typeface="+mn-ea"/>
            </a:endParaRPr>
          </a:p>
        </p:txBody>
      </p:sp>
      <p:sp>
        <p:nvSpPr>
          <p:cNvPr id="4" name="文本框 3"/>
          <p:cNvSpPr txBox="1"/>
          <p:nvPr/>
        </p:nvSpPr>
        <p:spPr>
          <a:xfrm>
            <a:off x="2267744" y="3933056"/>
            <a:ext cx="5472608" cy="1200329"/>
          </a:xfrm>
          <a:prstGeom prst="rect">
            <a:avLst/>
          </a:prstGeom>
          <a:solidFill>
            <a:srgbClr val="FFFF00"/>
          </a:solidFill>
        </p:spPr>
        <p:txBody>
          <a:bodyPr wrap="square" rtlCol="0">
            <a:spAutoFit/>
          </a:bodyPr>
          <a:lstStyle/>
          <a:p>
            <a:r>
              <a:rPr lang="en-US" altLang="zh-CN" sz="2400" b="1" dirty="0">
                <a:solidFill>
                  <a:srgbClr val="346494"/>
                </a:solidFill>
                <a:latin typeface="+mj-ea"/>
                <a:ea typeface="+mj-ea"/>
              </a:rPr>
              <a:t>2</a:t>
            </a:r>
            <a:r>
              <a:rPr lang="zh-CN" altLang="en-US" sz="2400" b="1" dirty="0">
                <a:solidFill>
                  <a:srgbClr val="346494"/>
                </a:solidFill>
                <a:latin typeface="+mj-ea"/>
                <a:ea typeface="+mj-ea"/>
              </a:rPr>
              <a:t>、不同社会制度的国家在长期共存中都不同程度的从对方身上借鉴经验，推动了世界的整体发展。</a:t>
            </a:r>
            <a:endParaRPr lang="zh-CN" altLang="en-US" sz="2400" b="1" dirty="0">
              <a:solidFill>
                <a:srgbClr val="346494"/>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3"/>
                                        </p:tgtEl>
                                        <p:attrNameLst>
                                          <p:attrName>ppt_x</p:attrName>
                                        </p:attrNameLst>
                                      </p:cBhvr>
                                      <p:tavLst>
                                        <p:tav tm="0">
                                          <p:val>
                                            <p:strVal val="ppt_x"/>
                                          </p:val>
                                        </p:tav>
                                        <p:tav tm="100000">
                                          <p:val>
                                            <p:strVal val="ppt_x"/>
                                          </p:val>
                                        </p:tav>
                                      </p:tavLst>
                                    </p:anim>
                                    <p:anim calcmode="lin" valueType="num">
                                      <p:cBhvr additive="base">
                                        <p:cTn id="13" dur="500"/>
                                        <p:tgtEl>
                                          <p:spTgt spid="3"/>
                                        </p:tgtEl>
                                        <p:attrNameLst>
                                          <p:attrName>ppt_y</p:attrName>
                                        </p:attrNameLst>
                                      </p:cBhvr>
                                      <p:tavLst>
                                        <p:tav tm="0">
                                          <p:val>
                                            <p:strVal val="ppt_y"/>
                                          </p:val>
                                        </p:tav>
                                        <p:tav tm="100000">
                                          <p:val>
                                            <p:strVal val="1+ppt_h/2"/>
                                          </p:val>
                                        </p:tav>
                                      </p:tavLst>
                                    </p:anim>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xit" presetSubtype="4" fill="hold" grpId="1" nodeType="clickEffect">
                                  <p:stCondLst>
                                    <p:cond delay="0"/>
                                  </p:stCondLst>
                                  <p:childTnLst>
                                    <p:anim calcmode="lin" valueType="num">
                                      <p:cBhvr additive="base">
                                        <p:cTn id="24" dur="500"/>
                                        <p:tgtEl>
                                          <p:spTgt spid="4"/>
                                        </p:tgtEl>
                                        <p:attrNameLst>
                                          <p:attrName>ppt_x</p:attrName>
                                        </p:attrNameLst>
                                      </p:cBhvr>
                                      <p:tavLst>
                                        <p:tav tm="0">
                                          <p:val>
                                            <p:strVal val="ppt_x"/>
                                          </p:val>
                                        </p:tav>
                                        <p:tav tm="100000">
                                          <p:val>
                                            <p:strVal val="ppt_x"/>
                                          </p:val>
                                        </p:tav>
                                      </p:tavLst>
                                    </p:anim>
                                    <p:anim calcmode="lin" valueType="num">
                                      <p:cBhvr additive="base">
                                        <p:cTn id="25" dur="500"/>
                                        <p:tgtEl>
                                          <p:spTgt spid="4"/>
                                        </p:tgtEl>
                                        <p:attrNameLst>
                                          <p:attrName>ppt_y</p:attrName>
                                        </p:attrNameLst>
                                      </p:cBhvr>
                                      <p:tavLst>
                                        <p:tav tm="0">
                                          <p:val>
                                            <p:strVal val="ppt_y"/>
                                          </p:val>
                                        </p:tav>
                                        <p:tav tm="100000">
                                          <p:val>
                                            <p:strVal val="1+ppt_h/2"/>
                                          </p:val>
                                        </p:tav>
                                      </p:tavLst>
                                    </p:anim>
                                    <p:set>
                                      <p:cBhvr>
                                        <p:cTn id="26"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4" grpId="0" animBg="1"/>
      <p:bldP spid="4"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539552" y="1628800"/>
            <a:ext cx="8301608" cy="4752193"/>
          </a:xfrm>
        </p:spPr>
        <p:txBody>
          <a:bodyPr/>
          <a:lstStyle/>
          <a:p>
            <a:pPr marL="0" indent="0">
              <a:spcBef>
                <a:spcPct val="0"/>
              </a:spcBef>
              <a:buNone/>
            </a:pPr>
            <a:r>
              <a:rPr lang="zh-CN" altLang="en-US" sz="2400" dirty="0">
                <a:latin typeface="微软雅黑" panose="020B0503020204020204" pitchFamily="34" charset="-122"/>
                <a:ea typeface="微软雅黑" panose="020B0503020204020204" pitchFamily="34" charset="-122"/>
                <a:sym typeface="+mn-ea"/>
              </a:rPr>
              <a:t>材料三“不结盟”一词最早可追溯到1954年印度总理尼赫鲁在斯里兰卡发表的一场演说中</a:t>
            </a:r>
            <a:r>
              <a:rPr lang="en-US" altLang="zh-CN" sz="2400" dirty="0">
                <a:latin typeface="微软雅黑" panose="020B0503020204020204" pitchFamily="34" charset="-122"/>
                <a:ea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sym typeface="+mn-ea"/>
              </a:rPr>
              <a:t>之后在1955年举行的万隆会议上，与会的29个</a:t>
            </a:r>
            <a:r>
              <a:rPr lang="zh-CN" altLang="en-US" sz="2400" dirty="0">
                <a:solidFill>
                  <a:srgbClr val="FF0000"/>
                </a:solidFill>
                <a:latin typeface="微软雅黑" panose="020B0503020204020204" pitchFamily="34" charset="-122"/>
                <a:ea typeface="微软雅黑" panose="020B0503020204020204" pitchFamily="34" charset="-122"/>
                <a:sym typeface="+mn-ea"/>
              </a:rPr>
              <a:t>第三世界国家</a:t>
            </a:r>
            <a:r>
              <a:rPr lang="zh-CN" altLang="en-US" sz="2400" dirty="0">
                <a:latin typeface="微软雅黑" panose="020B0503020204020204" pitchFamily="34" charset="-122"/>
                <a:ea typeface="微软雅黑" panose="020B0503020204020204" pitchFamily="34" charset="-122"/>
                <a:sym typeface="+mn-ea"/>
              </a:rPr>
              <a:t>的领导人向世界表明自己</a:t>
            </a:r>
            <a:r>
              <a:rPr lang="zh-CN" altLang="en-US" sz="2400" dirty="0">
                <a:solidFill>
                  <a:srgbClr val="FF0000"/>
                </a:solidFill>
                <a:latin typeface="微软雅黑" panose="020B0503020204020204" pitchFamily="34" charset="-122"/>
                <a:ea typeface="微软雅黑" panose="020B0503020204020204" pitchFamily="34" charset="-122"/>
                <a:sym typeface="+mn-ea"/>
              </a:rPr>
              <a:t>不愿意卷入美国和苏联之间的冷战</a:t>
            </a:r>
            <a:r>
              <a:rPr lang="zh-CN" altLang="en-US" sz="2400" dirty="0">
                <a:latin typeface="微软雅黑" panose="020B0503020204020204" pitchFamily="34" charset="-122"/>
                <a:ea typeface="微软雅黑" panose="020B0503020204020204" pitchFamily="34" charset="-122"/>
                <a:sym typeface="+mn-ea"/>
              </a:rPr>
              <a:t>，而将</a:t>
            </a:r>
            <a:r>
              <a:rPr lang="zh-CN" altLang="en-US" sz="2400" dirty="0">
                <a:solidFill>
                  <a:srgbClr val="FF0000"/>
                </a:solidFill>
                <a:latin typeface="微软雅黑" panose="020B0503020204020204" pitchFamily="34" charset="-122"/>
                <a:ea typeface="微软雅黑" panose="020B0503020204020204" pitchFamily="34" charset="-122"/>
                <a:sym typeface="+mn-ea"/>
              </a:rPr>
              <a:t>反对殖民主义</a:t>
            </a:r>
            <a:r>
              <a:rPr lang="en-US" altLang="zh-CN" sz="2400" dirty="0">
                <a:latin typeface="微软雅黑" panose="020B0503020204020204" pitchFamily="34" charset="-122"/>
                <a:ea typeface="微软雅黑" panose="020B0503020204020204" pitchFamily="34" charset="-122"/>
                <a:sym typeface="+mn-ea"/>
              </a:rPr>
              <a:t>……</a:t>
            </a:r>
            <a:r>
              <a:rPr lang="zh-CN" altLang="en-US" sz="2400" dirty="0">
                <a:latin typeface="微软雅黑" panose="020B0503020204020204" pitchFamily="34" charset="-122"/>
                <a:ea typeface="微软雅黑" panose="020B0503020204020204" pitchFamily="34" charset="-122"/>
                <a:sym typeface="+mn-ea"/>
              </a:rPr>
              <a:t>作为自己的目标。万隆会议是</a:t>
            </a:r>
            <a:r>
              <a:rPr lang="zh-CN" altLang="en-US" sz="2400" dirty="0">
                <a:solidFill>
                  <a:srgbClr val="FF0000"/>
                </a:solidFill>
                <a:latin typeface="微软雅黑" panose="020B0503020204020204" pitchFamily="34" charset="-122"/>
                <a:ea typeface="微软雅黑" panose="020B0503020204020204" pitchFamily="34" charset="-122"/>
                <a:sym typeface="+mn-ea"/>
              </a:rPr>
              <a:t>不结盟</a:t>
            </a:r>
            <a:r>
              <a:rPr lang="zh-CN" altLang="en-US" sz="2400" dirty="0">
                <a:latin typeface="微软雅黑" panose="020B0503020204020204" pitchFamily="34" charset="-122"/>
                <a:ea typeface="微软雅黑" panose="020B0503020204020204" pitchFamily="34" charset="-122"/>
                <a:sym typeface="+mn-ea"/>
              </a:rPr>
              <a:t>运动发展的重要里程碑。</a:t>
            </a:r>
            <a:endParaRPr lang="en-US" altLang="zh-CN" sz="2400" dirty="0">
              <a:latin typeface="微软雅黑" panose="020B0503020204020204" pitchFamily="34" charset="-122"/>
              <a:ea typeface="微软雅黑" panose="020B0503020204020204" pitchFamily="34" charset="-122"/>
              <a:sym typeface="+mn-ea"/>
            </a:endParaRPr>
          </a:p>
          <a:p>
            <a:pPr marL="0" indent="0">
              <a:spcBef>
                <a:spcPct val="0"/>
              </a:spcBef>
              <a:buNone/>
            </a:pPr>
            <a:r>
              <a:rPr lang="en-US" altLang="zh-CN" sz="2400" dirty="0">
                <a:latin typeface="微软雅黑" panose="020B0503020204020204" pitchFamily="34" charset="-122"/>
                <a:ea typeface="微软雅黑" panose="020B0503020204020204" pitchFamily="34" charset="-122"/>
                <a:sym typeface="+mn-ea"/>
              </a:rPr>
              <a:t>                                                           </a:t>
            </a:r>
            <a:r>
              <a:rPr lang="en-US" altLang="zh-CN" sz="1800" dirty="0">
                <a:latin typeface="微软雅黑" panose="020B0503020204020204" pitchFamily="34" charset="-122"/>
                <a:ea typeface="微软雅黑" panose="020B0503020204020204" pitchFamily="34" charset="-122"/>
                <a:sym typeface="+mn-ea"/>
              </a:rPr>
              <a:t>--</a:t>
            </a:r>
            <a:r>
              <a:rPr lang="zh-CN" altLang="en-US" sz="1800" dirty="0">
                <a:latin typeface="微软雅黑" panose="020B0503020204020204" pitchFamily="34" charset="-122"/>
                <a:ea typeface="微软雅黑" panose="020B0503020204020204" pitchFamily="34" charset="-122"/>
                <a:sym typeface="+mn-ea"/>
              </a:rPr>
              <a:t>郑建邦</a:t>
            </a:r>
            <a:r>
              <a:rPr lang="en-US" altLang="zh-CN" sz="1800" dirty="0">
                <a:latin typeface="微软雅黑" panose="020B0503020204020204" pitchFamily="34" charset="-122"/>
                <a:ea typeface="微软雅黑" panose="020B0503020204020204" pitchFamily="34" charset="-122"/>
                <a:sym typeface="+mn-ea"/>
              </a:rPr>
              <a:t>《</a:t>
            </a:r>
            <a:r>
              <a:rPr lang="zh-CN" altLang="en-US" sz="1800" dirty="0">
                <a:latin typeface="微软雅黑" panose="020B0503020204020204" pitchFamily="34" charset="-122"/>
                <a:ea typeface="微软雅黑" panose="020B0503020204020204" pitchFamily="34" charset="-122"/>
                <a:sym typeface="+mn-ea"/>
              </a:rPr>
              <a:t>国际关系辞典</a:t>
            </a:r>
            <a:r>
              <a:rPr lang="en-US" altLang="zh-CN" sz="1800" dirty="0">
                <a:latin typeface="微软雅黑" panose="020B0503020204020204" pitchFamily="34" charset="-122"/>
                <a:ea typeface="微软雅黑" panose="020B0503020204020204" pitchFamily="34" charset="-122"/>
                <a:sym typeface="+mn-ea"/>
              </a:rPr>
              <a:t>》</a:t>
            </a:r>
            <a:endParaRPr lang="zh-CN" altLang="en-US" sz="1800" dirty="0">
              <a:latin typeface="微软雅黑" panose="020B0503020204020204" pitchFamily="34" charset="-122"/>
              <a:ea typeface="微软雅黑" panose="020B0503020204020204" pitchFamily="34" charset="-122"/>
            </a:endParaRPr>
          </a:p>
          <a:p>
            <a:pPr marL="0" indent="0">
              <a:spcBef>
                <a:spcPct val="0"/>
              </a:spcBef>
              <a:buNone/>
            </a:pPr>
            <a:endParaRPr lang="zh-CN" altLang="en-US" sz="2400" dirty="0">
              <a:latin typeface="微软雅黑" panose="020B0503020204020204" pitchFamily="34" charset="-122"/>
              <a:ea typeface="微软雅黑" panose="020B0503020204020204" pitchFamily="34" charset="-122"/>
            </a:endParaRPr>
          </a:p>
          <a:p>
            <a:pPr marL="0" indent="0">
              <a:spcBef>
                <a:spcPct val="0"/>
              </a:spcBef>
              <a:buNone/>
            </a:pPr>
            <a:r>
              <a:rPr lang="zh-CN" altLang="en-US" sz="2400" dirty="0">
                <a:latin typeface="微软雅黑" panose="020B0503020204020204" pitchFamily="34" charset="-122"/>
                <a:ea typeface="微软雅黑" panose="020B0503020204020204" pitchFamily="34" charset="-122"/>
                <a:sym typeface="+mn-ea"/>
              </a:rPr>
              <a:t>根据材料并阅读课本157页最后一段，概括美苏对峙对二战后世界局势的影响。</a:t>
            </a:r>
            <a:endParaRPr lang="zh-CN" altLang="en-US" sz="2400" dirty="0"/>
          </a:p>
        </p:txBody>
      </p:sp>
      <p:sp>
        <p:nvSpPr>
          <p:cNvPr id="4" name="文本框 3"/>
          <p:cNvSpPr txBox="1"/>
          <p:nvPr/>
        </p:nvSpPr>
        <p:spPr>
          <a:xfrm>
            <a:off x="2339752" y="2564904"/>
            <a:ext cx="4464496" cy="830997"/>
          </a:xfrm>
          <a:prstGeom prst="rect">
            <a:avLst/>
          </a:prstGeom>
          <a:solidFill>
            <a:srgbClr val="FFFF00"/>
          </a:solidFill>
        </p:spPr>
        <p:txBody>
          <a:bodyPr wrap="square" rtlCol="0">
            <a:spAutoFit/>
          </a:bodyPr>
          <a:lstStyle/>
          <a:p>
            <a:r>
              <a:rPr lang="en-US" altLang="zh-CN" sz="2400" b="1" dirty="0">
                <a:solidFill>
                  <a:srgbClr val="346494"/>
                </a:solidFill>
                <a:latin typeface="+mj-ea"/>
                <a:ea typeface="+mj-ea"/>
              </a:rPr>
              <a:t>3</a:t>
            </a:r>
            <a:r>
              <a:rPr lang="zh-CN" altLang="en-US" sz="2400" b="1" dirty="0">
                <a:solidFill>
                  <a:srgbClr val="346494"/>
                </a:solidFill>
                <a:latin typeface="+mj-ea"/>
                <a:ea typeface="+mj-ea"/>
              </a:rPr>
              <a:t>、第三世界国家兴起不结盟运动，第三世界由此崛起。</a:t>
            </a:r>
            <a:endParaRPr lang="zh-CN" altLang="en-US" sz="2400" b="1" dirty="0">
              <a:solidFill>
                <a:srgbClr val="346494"/>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4"/>
                                        </p:tgtEl>
                                        <p:attrNameLst>
                                          <p:attrName>ppt_x</p:attrName>
                                        </p:attrNameLst>
                                      </p:cBhvr>
                                      <p:tavLst>
                                        <p:tav tm="0">
                                          <p:val>
                                            <p:strVal val="ppt_x"/>
                                          </p:val>
                                        </p:tav>
                                        <p:tav tm="100000">
                                          <p:val>
                                            <p:strVal val="ppt_x"/>
                                          </p:val>
                                        </p:tav>
                                      </p:tavLst>
                                    </p:anim>
                                    <p:anim calcmode="lin" valueType="num">
                                      <p:cBhvr additive="base">
                                        <p:cTn id="13" dur="500"/>
                                        <p:tgtEl>
                                          <p:spTgt spid="4"/>
                                        </p:tgtEl>
                                        <p:attrNameLst>
                                          <p:attrName>ppt_y</p:attrName>
                                        </p:attrNameLst>
                                      </p:cBhvr>
                                      <p:tavLst>
                                        <p:tav tm="0">
                                          <p:val>
                                            <p:strVal val="ppt_y"/>
                                          </p:val>
                                        </p:tav>
                                        <p:tav tm="100000">
                                          <p:val>
                                            <p:strVal val="1+ppt_h/2"/>
                                          </p:val>
                                        </p:tav>
                                      </p:tavLst>
                                    </p:anim>
                                    <p:set>
                                      <p:cBhvr>
                                        <p:cTn id="1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404664"/>
            <a:ext cx="6491064" cy="648072"/>
          </a:xfrm>
          <a:solidFill>
            <a:srgbClr val="346494"/>
          </a:solidFill>
        </p:spPr>
        <p:txBody>
          <a:bodyPr>
            <a:noAutofit/>
          </a:bodyPr>
          <a:lstStyle/>
          <a:p>
            <a:pPr algn="l"/>
            <a:r>
              <a:rPr lang="zh-CN" altLang="en-US" sz="3200" b="1" dirty="0">
                <a:solidFill>
                  <a:srgbClr val="F6F6EC"/>
                </a:solidFill>
                <a:effectLst>
                  <a:outerShdw blurRad="38100" dist="38100" dir="2700000" algn="tl">
                    <a:srgbClr val="000000">
                      <a:alpha val="43137"/>
                    </a:srgbClr>
                  </a:outerShdw>
                </a:effectLst>
                <a:latin typeface="+mj-ea"/>
              </a:rPr>
              <a:t>美苏冷战对二战后世界局势的影响</a:t>
            </a:r>
            <a:endParaRPr lang="zh-CN" altLang="en-US" sz="3200" b="1" dirty="0">
              <a:solidFill>
                <a:srgbClr val="F6F6EC"/>
              </a:solidFill>
              <a:effectLst>
                <a:outerShdw blurRad="38100" dist="38100" dir="2700000" algn="tl">
                  <a:srgbClr val="000000">
                    <a:alpha val="43137"/>
                  </a:srgbClr>
                </a:outerShdw>
              </a:effectLst>
              <a:latin typeface="+mj-ea"/>
            </a:endParaRPr>
          </a:p>
        </p:txBody>
      </p:sp>
      <p:sp>
        <p:nvSpPr>
          <p:cNvPr id="3" name="内容占位符 2"/>
          <p:cNvSpPr>
            <a:spLocks noGrp="1"/>
          </p:cNvSpPr>
          <p:nvPr>
            <p:ph idx="1"/>
          </p:nvPr>
        </p:nvSpPr>
        <p:spPr>
          <a:solidFill>
            <a:srgbClr val="FFFF00"/>
          </a:solidFill>
        </p:spPr>
        <p:txBody>
          <a:bodyPr>
            <a:normAutofit fontScale="92500" lnSpcReduction="10000"/>
          </a:bodyPr>
          <a:lstStyle/>
          <a:p>
            <a:pPr marL="0" indent="0">
              <a:lnSpc>
                <a:spcPct val="150000"/>
              </a:lnSpc>
              <a:buNone/>
            </a:pPr>
            <a:r>
              <a:rPr lang="zh-CN" altLang="en-US" b="1" dirty="0">
                <a:solidFill>
                  <a:srgbClr val="346494"/>
                </a:solidFill>
                <a:latin typeface="+mj-ea"/>
                <a:ea typeface="+mj-ea"/>
              </a:rPr>
              <a:t>消极：</a:t>
            </a:r>
            <a:endParaRPr lang="zh-CN" altLang="en-US" b="1" dirty="0">
              <a:solidFill>
                <a:srgbClr val="346494"/>
              </a:solidFill>
              <a:latin typeface="+mj-ea"/>
              <a:ea typeface="+mj-ea"/>
            </a:endParaRPr>
          </a:p>
          <a:p>
            <a:pPr marL="0" indent="0">
              <a:lnSpc>
                <a:spcPct val="150000"/>
              </a:lnSpc>
              <a:buNone/>
            </a:pPr>
            <a:r>
              <a:rPr lang="en-US" altLang="zh-CN" sz="2400" dirty="0">
                <a:latin typeface="+mj-ea"/>
                <a:ea typeface="+mj-ea"/>
                <a:sym typeface="+mn-ea"/>
              </a:rPr>
              <a:t>1</a:t>
            </a:r>
            <a:r>
              <a:rPr lang="zh-CN" altLang="en-US" sz="2400" dirty="0">
                <a:latin typeface="+mj-ea"/>
                <a:ea typeface="+mj-ea"/>
                <a:sym typeface="+mn-ea"/>
              </a:rPr>
              <a:t>、两强相争使世界长期</a:t>
            </a:r>
            <a:r>
              <a:rPr lang="zh-CN" altLang="en-US" sz="2400" dirty="0">
                <a:solidFill>
                  <a:srgbClr val="FF0000"/>
                </a:solidFill>
                <a:latin typeface="+mj-ea"/>
                <a:ea typeface="+mj-ea"/>
                <a:sym typeface="+mn-ea"/>
              </a:rPr>
              <a:t>不得安宁</a:t>
            </a:r>
            <a:r>
              <a:rPr lang="zh-CN" altLang="en-US" sz="2400" dirty="0">
                <a:latin typeface="+mj-ea"/>
                <a:ea typeface="+mj-ea"/>
                <a:sym typeface="+mn-ea"/>
              </a:rPr>
              <a:t>；</a:t>
            </a:r>
            <a:endParaRPr lang="zh-CN" altLang="en-US" sz="2400" dirty="0">
              <a:latin typeface="+mj-ea"/>
              <a:ea typeface="+mj-ea"/>
              <a:sym typeface="+mn-ea"/>
            </a:endParaRPr>
          </a:p>
          <a:p>
            <a:pPr marL="0" indent="0">
              <a:lnSpc>
                <a:spcPct val="150000"/>
              </a:lnSpc>
              <a:buNone/>
            </a:pPr>
            <a:r>
              <a:rPr lang="en-US" altLang="zh-CN" sz="2400" dirty="0">
                <a:latin typeface="+mj-ea"/>
                <a:ea typeface="+mj-ea"/>
                <a:sym typeface="+mn-ea"/>
              </a:rPr>
              <a:t>2</a:t>
            </a:r>
            <a:r>
              <a:rPr lang="zh-CN" altLang="en-US" sz="2400" dirty="0">
                <a:latin typeface="+mj-ea"/>
                <a:ea typeface="+mj-ea"/>
                <a:sym typeface="+mn-ea"/>
              </a:rPr>
              <a:t>、国际局势持续紧张</a:t>
            </a:r>
            <a:r>
              <a:rPr lang="zh-CN" altLang="en-US" sz="2400" dirty="0">
                <a:solidFill>
                  <a:srgbClr val="FF0000"/>
                </a:solidFill>
                <a:latin typeface="+mj-ea"/>
                <a:ea typeface="+mj-ea"/>
                <a:sym typeface="+mn-ea"/>
              </a:rPr>
              <a:t>动荡</a:t>
            </a:r>
            <a:r>
              <a:rPr lang="zh-CN" altLang="en-US" sz="2400" dirty="0">
                <a:latin typeface="+mj-ea"/>
                <a:ea typeface="+mj-ea"/>
                <a:sym typeface="+mn-ea"/>
              </a:rPr>
              <a:t>。</a:t>
            </a:r>
            <a:endParaRPr lang="zh-CN" altLang="en-US" sz="2400" dirty="0">
              <a:latin typeface="+mj-ea"/>
              <a:ea typeface="+mj-ea"/>
              <a:sym typeface="+mn-ea"/>
            </a:endParaRPr>
          </a:p>
          <a:p>
            <a:pPr marL="0" indent="0">
              <a:lnSpc>
                <a:spcPct val="150000"/>
              </a:lnSpc>
              <a:buNone/>
            </a:pPr>
            <a:r>
              <a:rPr lang="zh-CN" altLang="en-US" b="1" dirty="0">
                <a:solidFill>
                  <a:srgbClr val="346494"/>
                </a:solidFill>
                <a:latin typeface="+mj-ea"/>
                <a:ea typeface="+mj-ea"/>
                <a:sym typeface="+mn-ea"/>
              </a:rPr>
              <a:t>积极：</a:t>
            </a:r>
            <a:endParaRPr lang="zh-CN" altLang="en-US" b="1" dirty="0">
              <a:solidFill>
                <a:srgbClr val="346494"/>
              </a:solidFill>
              <a:latin typeface="+mj-ea"/>
              <a:ea typeface="+mj-ea"/>
              <a:sym typeface="+mn-ea"/>
            </a:endParaRPr>
          </a:p>
          <a:p>
            <a:pPr marL="0" indent="0">
              <a:lnSpc>
                <a:spcPct val="150000"/>
              </a:lnSpc>
              <a:buNone/>
            </a:pPr>
            <a:r>
              <a:rPr lang="en-US" altLang="zh-CN" sz="2400" dirty="0">
                <a:latin typeface="+mj-ea"/>
                <a:ea typeface="+mj-ea"/>
                <a:sym typeface="+mn-ea"/>
              </a:rPr>
              <a:t>1</a:t>
            </a:r>
            <a:r>
              <a:rPr lang="zh-CN" altLang="en-US" sz="2400" dirty="0">
                <a:latin typeface="+mj-ea"/>
                <a:ea typeface="+mj-ea"/>
                <a:sym typeface="+mn-ea"/>
              </a:rPr>
              <a:t>、</a:t>
            </a:r>
            <a:r>
              <a:rPr lang="zh-CN" altLang="en-US" sz="2400" dirty="0">
                <a:solidFill>
                  <a:srgbClr val="FF0000"/>
                </a:solidFill>
                <a:latin typeface="+mj-ea"/>
                <a:ea typeface="+mj-ea"/>
                <a:sym typeface="+mn-ea"/>
              </a:rPr>
              <a:t>实力均势</a:t>
            </a:r>
            <a:r>
              <a:rPr lang="zh-CN" altLang="en-US" sz="2400" dirty="0">
                <a:latin typeface="+mj-ea"/>
                <a:ea typeface="+mj-ea"/>
                <a:sym typeface="+mn-ea"/>
              </a:rPr>
              <a:t>，避免新的世界大战；</a:t>
            </a:r>
            <a:endParaRPr lang="zh-CN" altLang="en-US" sz="2400" dirty="0">
              <a:latin typeface="+mj-ea"/>
              <a:ea typeface="+mj-ea"/>
              <a:sym typeface="+mn-ea"/>
            </a:endParaRPr>
          </a:p>
          <a:p>
            <a:pPr marL="0" indent="0">
              <a:lnSpc>
                <a:spcPct val="150000"/>
              </a:lnSpc>
              <a:buNone/>
            </a:pPr>
            <a:r>
              <a:rPr lang="en-US" altLang="zh-CN" sz="2400" dirty="0">
                <a:latin typeface="+mj-ea"/>
                <a:ea typeface="+mj-ea"/>
                <a:sym typeface="+mn-ea"/>
              </a:rPr>
              <a:t>2</a:t>
            </a:r>
            <a:r>
              <a:rPr lang="zh-CN" altLang="en-US" sz="2400" dirty="0">
                <a:latin typeface="+mj-ea"/>
                <a:ea typeface="+mj-ea"/>
                <a:sym typeface="+mn-ea"/>
              </a:rPr>
              <a:t>、不同社会制度的国家在长期共存中都不同程度的从对方身上借鉴经验，推动了世界的</a:t>
            </a:r>
            <a:r>
              <a:rPr lang="zh-CN" altLang="en-US" sz="2400" dirty="0">
                <a:solidFill>
                  <a:srgbClr val="FF0000"/>
                </a:solidFill>
                <a:latin typeface="+mj-ea"/>
                <a:ea typeface="+mj-ea"/>
                <a:sym typeface="+mn-ea"/>
              </a:rPr>
              <a:t>整体发展</a:t>
            </a:r>
            <a:r>
              <a:rPr lang="zh-CN" altLang="en-US" sz="2400" dirty="0">
                <a:latin typeface="+mj-ea"/>
                <a:ea typeface="+mj-ea"/>
                <a:sym typeface="+mn-ea"/>
              </a:rPr>
              <a:t>。</a:t>
            </a:r>
            <a:endParaRPr lang="zh-CN" altLang="en-US" sz="2400" dirty="0">
              <a:latin typeface="+mj-ea"/>
              <a:ea typeface="+mj-ea"/>
              <a:sym typeface="+mn-ea"/>
            </a:endParaRPr>
          </a:p>
          <a:p>
            <a:pPr marL="0" indent="0">
              <a:lnSpc>
                <a:spcPct val="150000"/>
              </a:lnSpc>
              <a:buNone/>
            </a:pPr>
            <a:r>
              <a:rPr lang="en-US" altLang="zh-CN" sz="2400" dirty="0">
                <a:latin typeface="+mj-ea"/>
                <a:ea typeface="+mj-ea"/>
                <a:sym typeface="+mn-ea"/>
              </a:rPr>
              <a:t>3</a:t>
            </a:r>
            <a:r>
              <a:rPr lang="zh-CN" altLang="en-US" sz="2400" dirty="0">
                <a:latin typeface="+mj-ea"/>
                <a:ea typeface="+mj-ea"/>
                <a:sym typeface="+mn-ea"/>
              </a:rPr>
              <a:t>、第三世界国家兴起</a:t>
            </a:r>
            <a:r>
              <a:rPr lang="zh-CN" altLang="en-US" sz="2400" dirty="0">
                <a:solidFill>
                  <a:srgbClr val="FF0000"/>
                </a:solidFill>
                <a:latin typeface="+mj-ea"/>
                <a:ea typeface="+mj-ea"/>
                <a:sym typeface="+mn-ea"/>
              </a:rPr>
              <a:t>不结盟运动</a:t>
            </a:r>
            <a:r>
              <a:rPr lang="zh-CN" altLang="en-US" sz="2400" dirty="0">
                <a:latin typeface="+mj-ea"/>
                <a:ea typeface="+mj-ea"/>
                <a:sym typeface="+mn-ea"/>
              </a:rPr>
              <a:t>，第三世界由此崛起。</a:t>
            </a:r>
            <a:endParaRPr lang="zh-CN" altLang="en-US" sz="2400" dirty="0">
              <a:latin typeface="+mj-ea"/>
              <a:ea typeface="+mj-ea"/>
              <a:sym typeface="+mn-ea"/>
            </a:endParaRPr>
          </a:p>
          <a:p>
            <a:pPr marL="0" indent="0">
              <a:buNone/>
            </a:pPr>
            <a:endParaRPr lang="zh-CN" altLang="en-US" sz="2400" dirty="0">
              <a:latin typeface="+mj-ea"/>
              <a:ea typeface="+mj-ea"/>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ext Box 6"/>
          <p:cNvSpPr txBox="1"/>
          <p:nvPr/>
        </p:nvSpPr>
        <p:spPr>
          <a:xfrm>
            <a:off x="304800" y="0"/>
            <a:ext cx="8686800" cy="3230245"/>
          </a:xfrm>
          <a:prstGeom prst="rect">
            <a:avLst/>
          </a:prstGeom>
          <a:noFill/>
          <a:ln w="9525">
            <a:noFill/>
          </a:ln>
        </p:spPr>
        <p:txBody>
          <a:bodyPr anchor="t">
            <a:spAutoFit/>
          </a:bodyPr>
          <a:lstStyle/>
          <a:p>
            <a:pPr>
              <a:spcBef>
                <a:spcPct val="50000"/>
              </a:spcBef>
            </a:pPr>
            <a:r>
              <a:rPr lang="zh-CN" altLang="en-US" sz="4400" b="1" noProof="1">
                <a:solidFill>
                  <a:srgbClr val="FF0000"/>
                </a:solidFill>
                <a:effectLst>
                  <a:outerShdw blurRad="38100" dist="38100" dir="2700000" algn="tl">
                    <a:srgbClr val="000000">
                      <a:alpha val="43137"/>
                    </a:srgbClr>
                  </a:outerShdw>
                </a:effectLst>
                <a:latin typeface="+mj-ea"/>
                <a:ea typeface="+mj-ea"/>
                <a:sym typeface="Arial" panose="020B0604020202020204" pitchFamily="34" charset="0"/>
              </a:rPr>
              <a:t>冷战的结束</a:t>
            </a:r>
            <a:endParaRPr lang="zh-CN" altLang="en-US" sz="4400" b="1" noProof="1">
              <a:solidFill>
                <a:srgbClr val="FF0000"/>
              </a:solidFill>
              <a:effectLst>
                <a:outerShdw blurRad="38100" dist="38100" dir="2700000" algn="tl">
                  <a:srgbClr val="000000">
                    <a:alpha val="43137"/>
                  </a:srgbClr>
                </a:outerShdw>
              </a:effectLst>
              <a:latin typeface="+mj-ea"/>
              <a:ea typeface="+mj-ea"/>
              <a:sym typeface="Arial" panose="020B0604020202020204" pitchFamily="34" charset="0"/>
            </a:endParaRPr>
          </a:p>
          <a:p>
            <a:pPr>
              <a:spcBef>
                <a:spcPct val="50000"/>
              </a:spcBef>
            </a:pPr>
            <a:r>
              <a:rPr lang="en-US" altLang="zh-CN" sz="3200" b="1" noProof="1">
                <a:solidFill>
                  <a:srgbClr val="3333CC"/>
                </a:solidFill>
                <a:latin typeface="+mj-ea"/>
                <a:ea typeface="+mj-ea"/>
                <a:sym typeface="Arial" panose="020B0604020202020204" pitchFamily="34" charset="0"/>
              </a:rPr>
              <a:t>                        </a:t>
            </a:r>
            <a:r>
              <a:rPr lang="en-US" altLang="zh-CN" sz="3200" b="1" noProof="1">
                <a:solidFill>
                  <a:srgbClr val="346494"/>
                </a:solidFill>
                <a:latin typeface="+mj-ea"/>
                <a:ea typeface="+mj-ea"/>
                <a:sym typeface="Arial" panose="020B0604020202020204" pitchFamily="34" charset="0"/>
              </a:rPr>
              <a:t>--</a:t>
            </a:r>
            <a:r>
              <a:rPr lang="zh-CN" altLang="en-US" sz="3200" b="1" noProof="1">
                <a:solidFill>
                  <a:srgbClr val="346494"/>
                </a:solidFill>
                <a:latin typeface="+mj-ea"/>
                <a:ea typeface="+mj-ea"/>
                <a:sym typeface="Arial" panose="020B0604020202020204" pitchFamily="34" charset="0"/>
              </a:rPr>
              <a:t>“力量暂时失衡，</a:t>
            </a:r>
            <a:endParaRPr lang="en-US" altLang="zh-CN" sz="3200" b="1" noProof="1">
              <a:solidFill>
                <a:srgbClr val="346494"/>
              </a:solidFill>
              <a:latin typeface="+mj-ea"/>
              <a:ea typeface="+mj-ea"/>
              <a:sym typeface="Arial" panose="020B0604020202020204" pitchFamily="34" charset="0"/>
            </a:endParaRPr>
          </a:p>
          <a:p>
            <a:pPr>
              <a:spcBef>
                <a:spcPct val="50000"/>
              </a:spcBef>
            </a:pPr>
            <a:r>
              <a:rPr lang="zh-CN" altLang="en-US" sz="3200" b="1" noProof="1">
                <a:solidFill>
                  <a:srgbClr val="346494"/>
                </a:solidFill>
                <a:latin typeface="黑体" panose="02010609060101010101" pitchFamily="49" charset="-122"/>
                <a:ea typeface="黑体" panose="02010609060101010101" pitchFamily="49" charset="-122"/>
                <a:sym typeface="Arial" panose="020B0604020202020204" pitchFamily="34" charset="0"/>
              </a:rPr>
              <a:t>            </a:t>
            </a:r>
            <a:r>
              <a:rPr lang="zh-CN" altLang="en-US" sz="2400" noProof="1">
                <a:solidFill>
                  <a:srgbClr val="346494"/>
                </a:solidFill>
                <a:latin typeface="+mj-ea"/>
                <a:ea typeface="+mj-ea"/>
                <a:sym typeface="Arial" panose="020B0604020202020204" pitchFamily="34" charset="0"/>
              </a:rPr>
              <a:t>世界的未来少了一种确定性”</a:t>
            </a:r>
            <a:endParaRPr lang="zh-CN" altLang="en-US" sz="2400" noProof="1">
              <a:solidFill>
                <a:srgbClr val="346494"/>
              </a:solidFill>
              <a:latin typeface="+mj-ea"/>
              <a:ea typeface="+mj-ea"/>
              <a:sym typeface="Arial" panose="020B0604020202020204" pitchFamily="34" charset="0"/>
            </a:endParaRPr>
          </a:p>
          <a:p>
            <a:pPr>
              <a:spcBef>
                <a:spcPct val="50000"/>
              </a:spcBef>
            </a:pPr>
            <a:r>
              <a:rPr lang="zh-CN" altLang="en-US" sz="4000" b="1" noProof="1">
                <a:solidFill>
                  <a:srgbClr val="346494"/>
                </a:solidFill>
                <a:latin typeface="Arial" panose="020B0604020202020204" pitchFamily="34" charset="0"/>
                <a:ea typeface="隶书" panose="02010509060101010101" pitchFamily="49" charset="-122"/>
              </a:rPr>
              <a:t>   </a:t>
            </a:r>
            <a:endParaRPr lang="zh-CN" altLang="en-US" sz="4000" b="1" noProof="1">
              <a:solidFill>
                <a:srgbClr val="346494"/>
              </a:solidFill>
              <a:latin typeface="Arial" panose="020B0604020202020204" pitchFamily="34" charset="0"/>
              <a:ea typeface="隶书" panose="02010509060101010101" pitchFamily="49" charset="-122"/>
            </a:endParaRPr>
          </a:p>
        </p:txBody>
      </p:sp>
      <p:pic>
        <p:nvPicPr>
          <p:cNvPr id="30722" name="Picture 9" descr="c:\users\zhangqian\appdata\roaming\360se6\User Data\temp\6d050af1jw1e303fcm0jzj.jpg"/>
          <p:cNvPicPr>
            <a:picLocks noChangeAspect="1"/>
          </p:cNvPicPr>
          <p:nvPr/>
        </p:nvPicPr>
        <p:blipFill>
          <a:blip r:embed="rId1"/>
          <a:stretch>
            <a:fillRect/>
          </a:stretch>
        </p:blipFill>
        <p:spPr>
          <a:xfrm>
            <a:off x="381000" y="2514600"/>
            <a:ext cx="4000500" cy="2863850"/>
          </a:xfrm>
          <a:prstGeom prst="rect">
            <a:avLst/>
          </a:prstGeom>
          <a:noFill/>
          <a:ln w="9525">
            <a:noFill/>
          </a:ln>
        </p:spPr>
      </p:pic>
      <p:sp>
        <p:nvSpPr>
          <p:cNvPr id="30723" name="TextBox 8"/>
          <p:cNvSpPr txBox="1"/>
          <p:nvPr/>
        </p:nvSpPr>
        <p:spPr>
          <a:xfrm>
            <a:off x="609600" y="5562600"/>
            <a:ext cx="3810000" cy="708025"/>
          </a:xfrm>
          <a:prstGeom prst="rect">
            <a:avLst/>
          </a:prstGeom>
          <a:noFill/>
          <a:ln w="9525">
            <a:noFill/>
          </a:ln>
        </p:spPr>
        <p:txBody>
          <a:bodyPr anchor="t">
            <a:spAutoFit/>
          </a:bodyPr>
          <a:lstStyle/>
          <a:p>
            <a:r>
              <a:rPr lang="en-US" altLang="zh-CN" b="1" dirty="0">
                <a:latin typeface="微软雅黑" panose="020B0503020204020204" pitchFamily="34" charset="-122"/>
                <a:ea typeface="微软雅黑" panose="020B0503020204020204" pitchFamily="34" charset="-122"/>
              </a:rPr>
              <a:t>      </a:t>
            </a:r>
            <a:r>
              <a:rPr lang="en-US" altLang="zh-CN" sz="2000" b="1" dirty="0">
                <a:latin typeface="微软雅黑" panose="020B0503020204020204" pitchFamily="34" charset="-122"/>
                <a:ea typeface="微软雅黑" panose="020B0503020204020204" pitchFamily="34" charset="-122"/>
              </a:rPr>
              <a:t>1991</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12</a:t>
            </a:r>
            <a:r>
              <a:rPr lang="zh-CN" altLang="en-US" sz="2000" b="1" dirty="0">
                <a:latin typeface="微软雅黑" panose="020B0503020204020204" pitchFamily="34" charset="-122"/>
                <a:ea typeface="微软雅黑" panose="020B0503020204020204" pitchFamily="34" charset="-122"/>
              </a:rPr>
              <a:t>月</a:t>
            </a:r>
            <a:r>
              <a:rPr lang="en-US" altLang="zh-CN" sz="2000" b="1" dirty="0">
                <a:latin typeface="微软雅黑" panose="020B0503020204020204" pitchFamily="34" charset="-122"/>
                <a:ea typeface="微软雅黑" panose="020B0503020204020204" pitchFamily="34" charset="-122"/>
              </a:rPr>
              <a:t>21</a:t>
            </a:r>
            <a:r>
              <a:rPr lang="zh-CN" altLang="en-US" sz="2000" b="1" dirty="0">
                <a:latin typeface="微软雅黑" panose="020B0503020204020204" pitchFamily="34" charset="-122"/>
                <a:ea typeface="微软雅黑" panose="020B0503020204020204" pitchFamily="34" charset="-122"/>
              </a:rPr>
              <a:t>日</a:t>
            </a:r>
            <a:endParaRPr lang="en-US" altLang="zh-CN"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苏联国旗降下来再也没有升上去</a:t>
            </a:r>
            <a:endParaRPr lang="zh-CN" altLang="en-US" sz="2000" b="1" dirty="0">
              <a:latin typeface="微软雅黑" panose="020B0503020204020204" pitchFamily="34" charset="-122"/>
              <a:ea typeface="微软雅黑" panose="020B0503020204020204" pitchFamily="34" charset="-122"/>
            </a:endParaRPr>
          </a:p>
        </p:txBody>
      </p:sp>
      <p:pic>
        <p:nvPicPr>
          <p:cNvPr id="30724" name="Picture 11" descr="c:\users\zhangqian\appdata\roaming\360se6\User Data\temp\6d050af1jw1e303fdlrj5j.jpg"/>
          <p:cNvPicPr>
            <a:picLocks noChangeAspect="1"/>
          </p:cNvPicPr>
          <p:nvPr/>
        </p:nvPicPr>
        <p:blipFill>
          <a:blip r:embed="rId2"/>
          <a:stretch>
            <a:fillRect/>
          </a:stretch>
        </p:blipFill>
        <p:spPr>
          <a:xfrm>
            <a:off x="5086350" y="2590800"/>
            <a:ext cx="4057650" cy="2819400"/>
          </a:xfrm>
          <a:prstGeom prst="rect">
            <a:avLst/>
          </a:prstGeom>
          <a:noFill/>
          <a:ln w="9525">
            <a:noFill/>
          </a:ln>
        </p:spPr>
      </p:pic>
      <p:sp>
        <p:nvSpPr>
          <p:cNvPr id="30725" name="TextBox 10"/>
          <p:cNvSpPr txBox="1"/>
          <p:nvPr/>
        </p:nvSpPr>
        <p:spPr>
          <a:xfrm>
            <a:off x="4876800" y="5562600"/>
            <a:ext cx="4267200" cy="708025"/>
          </a:xfrm>
          <a:prstGeom prst="rect">
            <a:avLst/>
          </a:prstGeom>
          <a:noFill/>
          <a:ln w="9525">
            <a:noFill/>
          </a:ln>
        </p:spPr>
        <p:txBody>
          <a:bodyPr anchor="t">
            <a:spAutoFit/>
          </a:bodyPr>
          <a:lstStyle/>
          <a:p>
            <a:r>
              <a:rPr lang="en-US" altLang="zh-CN" sz="2000" b="1" dirty="0">
                <a:latin typeface="微软雅黑" panose="020B0503020204020204" pitchFamily="34" charset="-122"/>
                <a:ea typeface="微软雅黑" panose="020B0503020204020204" pitchFamily="34" charset="-122"/>
              </a:rPr>
              <a:t>         1991</a:t>
            </a:r>
            <a:r>
              <a:rPr lang="zh-CN" altLang="en-US" sz="2000" b="1" dirty="0">
                <a:latin typeface="微软雅黑" panose="020B0503020204020204" pitchFamily="34" charset="-122"/>
                <a:ea typeface="微软雅黑" panose="020B0503020204020204" pitchFamily="34" charset="-122"/>
              </a:rPr>
              <a:t>年</a:t>
            </a:r>
            <a:r>
              <a:rPr lang="en-US" altLang="zh-CN" sz="2000" b="1" dirty="0">
                <a:latin typeface="微软雅黑" panose="020B0503020204020204" pitchFamily="34" charset="-122"/>
                <a:ea typeface="微软雅黑" panose="020B0503020204020204" pitchFamily="34" charset="-122"/>
              </a:rPr>
              <a:t>12</a:t>
            </a:r>
            <a:r>
              <a:rPr lang="zh-CN" altLang="en-US" sz="2000" b="1" dirty="0">
                <a:latin typeface="微软雅黑" panose="020B0503020204020204" pitchFamily="34" charset="-122"/>
                <a:ea typeface="微软雅黑" panose="020B0503020204020204" pitchFamily="34" charset="-122"/>
              </a:rPr>
              <a:t>月</a:t>
            </a:r>
            <a:r>
              <a:rPr lang="en-US" altLang="zh-CN" sz="2000" b="1" dirty="0">
                <a:latin typeface="微软雅黑" panose="020B0503020204020204" pitchFamily="34" charset="-122"/>
                <a:ea typeface="微软雅黑" panose="020B0503020204020204" pitchFamily="34" charset="-122"/>
              </a:rPr>
              <a:t>25</a:t>
            </a:r>
            <a:r>
              <a:rPr lang="zh-CN" altLang="en-US" sz="2000" b="1" dirty="0">
                <a:latin typeface="微软雅黑" panose="020B0503020204020204" pitchFamily="34" charset="-122"/>
                <a:ea typeface="微软雅黑" panose="020B0503020204020204" pitchFamily="34" charset="-122"/>
              </a:rPr>
              <a:t>日</a:t>
            </a:r>
            <a:endParaRPr lang="en-US" altLang="zh-CN" sz="2000" b="1" dirty="0">
              <a:latin typeface="微软雅黑" panose="020B0503020204020204" pitchFamily="34" charset="-122"/>
              <a:ea typeface="微软雅黑" panose="020B0503020204020204" pitchFamily="34" charset="-122"/>
            </a:endParaRPr>
          </a:p>
          <a:p>
            <a:r>
              <a:rPr lang="zh-CN" altLang="en-US" sz="2000" b="1" dirty="0">
                <a:latin typeface="微软雅黑" panose="020B0503020204020204" pitchFamily="34" charset="-122"/>
                <a:ea typeface="微软雅黑" panose="020B0503020204020204" pitchFamily="34" charset="-122"/>
              </a:rPr>
              <a:t>一位妇女把包放在苏联国旗塑像上</a:t>
            </a:r>
            <a:endParaRPr lang="zh-CN" altLang="en-US" sz="20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769" name="Group 9"/>
          <p:cNvGrpSpPr/>
          <p:nvPr/>
        </p:nvGrpSpPr>
        <p:grpSpPr>
          <a:xfrm>
            <a:off x="457200" y="2797175"/>
            <a:ext cx="3810000" cy="2732786"/>
            <a:chOff x="1344" y="912"/>
            <a:chExt cx="2544" cy="2133"/>
          </a:xfrm>
        </p:grpSpPr>
        <p:pic>
          <p:nvPicPr>
            <p:cNvPr id="32770" name="Picture 10" descr="柏林墙4"/>
            <p:cNvPicPr>
              <a:picLocks noChangeAspect="1"/>
            </p:cNvPicPr>
            <p:nvPr/>
          </p:nvPicPr>
          <p:blipFill>
            <a:blip r:embed="rId1"/>
            <a:stretch>
              <a:fillRect/>
            </a:stretch>
          </p:blipFill>
          <p:spPr>
            <a:xfrm>
              <a:off x="1344" y="912"/>
              <a:ext cx="2544" cy="2099"/>
            </a:xfrm>
            <a:prstGeom prst="rect">
              <a:avLst/>
            </a:prstGeom>
            <a:noFill/>
            <a:ln w="9525">
              <a:noFill/>
            </a:ln>
          </p:spPr>
        </p:pic>
        <p:sp>
          <p:nvSpPr>
            <p:cNvPr id="32771" name="Text Box 11"/>
            <p:cNvSpPr txBox="1"/>
            <p:nvPr/>
          </p:nvSpPr>
          <p:spPr>
            <a:xfrm>
              <a:off x="2208" y="2685"/>
              <a:ext cx="106" cy="360"/>
            </a:xfrm>
            <a:prstGeom prst="rect">
              <a:avLst/>
            </a:prstGeom>
            <a:noFill/>
            <a:ln w="12700">
              <a:noFill/>
            </a:ln>
          </p:spPr>
          <p:txBody>
            <a:bodyPr anchor="t">
              <a:spAutoFit/>
            </a:bodyPr>
            <a:lstStyle/>
            <a:p>
              <a:pPr eaLnBrk="0" hangingPunct="0"/>
              <a:endParaRPr lang="zh-CN" altLang="zh-CN" sz="2400" b="1" dirty="0">
                <a:solidFill>
                  <a:srgbClr val="FF0000"/>
                </a:solidFill>
                <a:latin typeface="Times New Roman" panose="02020603050405020304" pitchFamily="18" charset="0"/>
                <a:ea typeface="微软雅黑" panose="020B0503020204020204" pitchFamily="34" charset="-122"/>
              </a:endParaRPr>
            </a:p>
          </p:txBody>
        </p:sp>
      </p:grpSp>
      <p:sp>
        <p:nvSpPr>
          <p:cNvPr id="32772" name="Text Box 13"/>
          <p:cNvSpPr txBox="1"/>
          <p:nvPr/>
        </p:nvSpPr>
        <p:spPr>
          <a:xfrm>
            <a:off x="457200" y="476672"/>
            <a:ext cx="8196263" cy="1446550"/>
          </a:xfrm>
          <a:prstGeom prst="rect">
            <a:avLst/>
          </a:prstGeom>
          <a:noFill/>
          <a:ln w="9525">
            <a:noFill/>
          </a:ln>
        </p:spPr>
        <p:txBody>
          <a:bodyPr wrap="square" anchor="t">
            <a:spAutoFit/>
          </a:bodyPr>
          <a:lstStyle/>
          <a:p>
            <a:pPr algn="ctr">
              <a:spcBef>
                <a:spcPct val="50000"/>
              </a:spcBef>
            </a:pPr>
            <a:r>
              <a:rPr lang="zh-CN" altLang="en-US" sz="4000" b="1" dirty="0">
                <a:solidFill>
                  <a:srgbClr val="346494"/>
                </a:solidFill>
                <a:latin typeface="隶书" panose="02010509060101010101" pitchFamily="49" charset="-122"/>
                <a:ea typeface="隶书" panose="02010509060101010101" pitchFamily="49" charset="-122"/>
              </a:rPr>
              <a:t>柏林墙倒塌，德国统一</a:t>
            </a:r>
            <a:endParaRPr lang="zh-CN" altLang="en-US" sz="4000" b="1" dirty="0">
              <a:solidFill>
                <a:srgbClr val="346494"/>
              </a:solidFill>
              <a:latin typeface="隶书" panose="02010509060101010101" pitchFamily="49" charset="-122"/>
              <a:ea typeface="隶书" panose="02010509060101010101" pitchFamily="49" charset="-122"/>
            </a:endParaRPr>
          </a:p>
          <a:p>
            <a:pPr algn="ctr">
              <a:spcBef>
                <a:spcPct val="50000"/>
              </a:spcBef>
            </a:pPr>
            <a:r>
              <a:rPr lang="en-US" altLang="zh-CN" sz="3200" dirty="0">
                <a:latin typeface="+mj-ea"/>
                <a:ea typeface="+mj-ea"/>
              </a:rPr>
              <a:t>                    --</a:t>
            </a:r>
            <a:r>
              <a:rPr lang="zh-CN" altLang="en-US" sz="3200" dirty="0">
                <a:latin typeface="+mj-ea"/>
                <a:ea typeface="+mj-ea"/>
              </a:rPr>
              <a:t>德国的“伤痕”渐渐愈合</a:t>
            </a:r>
            <a:endParaRPr lang="zh-CN" altLang="en-US" sz="3200" dirty="0">
              <a:latin typeface="+mj-ea"/>
              <a:ea typeface="+mj-ea"/>
            </a:endParaRPr>
          </a:p>
        </p:txBody>
      </p:sp>
      <p:sp>
        <p:nvSpPr>
          <p:cNvPr id="32773" name="Text Box 16"/>
          <p:cNvSpPr txBox="1"/>
          <p:nvPr/>
        </p:nvSpPr>
        <p:spPr>
          <a:xfrm>
            <a:off x="1295400" y="5638800"/>
            <a:ext cx="2133600" cy="519113"/>
          </a:xfrm>
          <a:prstGeom prst="rect">
            <a:avLst/>
          </a:prstGeom>
          <a:noFill/>
          <a:ln w="9525">
            <a:noFill/>
          </a:ln>
        </p:spPr>
        <p:txBody>
          <a:bodyPr anchor="t">
            <a:spAutoFit/>
          </a:bodyPr>
          <a:lstStyle/>
          <a:p>
            <a:pPr>
              <a:spcBef>
                <a:spcPct val="50000"/>
              </a:spcBef>
            </a:pPr>
            <a:r>
              <a:rPr lang="zh-CN" altLang="en-US" sz="2800" b="1" dirty="0">
                <a:latin typeface="微软雅黑" panose="020B0503020204020204" pitchFamily="34" charset="-122"/>
                <a:ea typeface="微软雅黑" panose="020B0503020204020204" pitchFamily="34" charset="-122"/>
              </a:rPr>
              <a:t>拆除柏林墙</a:t>
            </a:r>
            <a:endParaRPr lang="zh-CN" altLang="en-US" sz="2800" b="1" dirty="0">
              <a:latin typeface="微软雅黑" panose="020B0503020204020204" pitchFamily="34" charset="-122"/>
              <a:ea typeface="微软雅黑" panose="020B0503020204020204" pitchFamily="34" charset="-122"/>
            </a:endParaRPr>
          </a:p>
        </p:txBody>
      </p:sp>
      <p:pic>
        <p:nvPicPr>
          <p:cNvPr id="32774" name="Picture 4" descr="128464568550939"/>
          <p:cNvPicPr>
            <a:picLocks noChangeAspect="1"/>
          </p:cNvPicPr>
          <p:nvPr/>
        </p:nvPicPr>
        <p:blipFill>
          <a:blip r:embed="rId2"/>
          <a:stretch>
            <a:fillRect/>
          </a:stretch>
        </p:blipFill>
        <p:spPr>
          <a:xfrm>
            <a:off x="4648200" y="2667000"/>
            <a:ext cx="4005263" cy="2809875"/>
          </a:xfrm>
          <a:prstGeom prst="rect">
            <a:avLst/>
          </a:prstGeom>
          <a:noFill/>
          <a:ln w="9525">
            <a:noFill/>
          </a:ln>
        </p:spPr>
      </p:pic>
      <p:sp>
        <p:nvSpPr>
          <p:cNvPr id="32775" name="Text Box 16"/>
          <p:cNvSpPr txBox="1"/>
          <p:nvPr/>
        </p:nvSpPr>
        <p:spPr>
          <a:xfrm>
            <a:off x="5029200" y="5638800"/>
            <a:ext cx="3886200" cy="523875"/>
          </a:xfrm>
          <a:prstGeom prst="rect">
            <a:avLst/>
          </a:prstGeom>
          <a:noFill/>
          <a:ln w="9525">
            <a:noFill/>
          </a:ln>
        </p:spPr>
        <p:txBody>
          <a:bodyPr anchor="t">
            <a:spAutoFit/>
          </a:bodyPr>
          <a:lstStyle/>
          <a:p>
            <a:pPr>
              <a:spcBef>
                <a:spcPct val="50000"/>
              </a:spcBef>
            </a:pPr>
            <a:r>
              <a:rPr lang="zh-CN" altLang="en-US" sz="2800" b="1" dirty="0">
                <a:latin typeface="微软雅黑" panose="020B0503020204020204" pitchFamily="34" charset="-122"/>
                <a:ea typeface="微软雅黑" panose="020B0503020204020204" pitchFamily="34" charset="-122"/>
              </a:rPr>
              <a:t>柏林墙遗址上的画</a:t>
            </a:r>
            <a:endParaRPr lang="zh-CN" altLang="en-US" sz="2800" b="1" dirty="0">
              <a:latin typeface="微软雅黑" panose="020B0503020204020204" pitchFamily="34" charset="-122"/>
              <a:ea typeface="微软雅黑" panose="020B0503020204020204" pitchFamily="34" charset="-122"/>
            </a:endParaRPr>
          </a:p>
        </p:txBody>
      </p:sp>
    </p:spTree>
  </p:cSld>
  <p:clrMapOvr>
    <a:masterClrMapping/>
  </p:clrMapOvr>
  <p:transition>
    <p:random/>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Text Box 8"/>
          <p:cNvSpPr txBox="1"/>
          <p:nvPr/>
        </p:nvSpPr>
        <p:spPr>
          <a:xfrm>
            <a:off x="-228600" y="457200"/>
            <a:ext cx="9372600" cy="706438"/>
          </a:xfrm>
          <a:prstGeom prst="rect">
            <a:avLst/>
          </a:prstGeom>
          <a:noFill/>
          <a:ln w="9525">
            <a:noFill/>
          </a:ln>
        </p:spPr>
        <p:txBody>
          <a:bodyPr anchor="t">
            <a:spAutoFit/>
          </a:bodyPr>
          <a:lstStyle/>
          <a:p>
            <a:pPr algn="ctr">
              <a:spcBef>
                <a:spcPct val="50000"/>
              </a:spcBef>
            </a:pPr>
            <a:r>
              <a:rPr lang="zh-CN" altLang="en-US" sz="4000" b="1" dirty="0">
                <a:solidFill>
                  <a:srgbClr val="346494"/>
                </a:solidFill>
                <a:latin typeface="隶书" panose="02010509060101010101" pitchFamily="49" charset="-122"/>
                <a:ea typeface="隶书" panose="02010509060101010101" pitchFamily="49" charset="-122"/>
              </a:rPr>
              <a:t>“伤痕”依旧</a:t>
            </a:r>
            <a:r>
              <a:rPr lang="en-US" altLang="zh-CN" sz="4000" b="1" dirty="0">
                <a:solidFill>
                  <a:srgbClr val="346494"/>
                </a:solidFill>
                <a:latin typeface="隶书" panose="02010509060101010101" pitchFamily="49" charset="-122"/>
                <a:ea typeface="隶书" panose="02010509060101010101" pitchFamily="49" charset="-122"/>
              </a:rPr>
              <a:t>——</a:t>
            </a:r>
            <a:r>
              <a:rPr lang="zh-CN" altLang="en-US" sz="4000" b="1" dirty="0">
                <a:solidFill>
                  <a:srgbClr val="346494"/>
                </a:solidFill>
                <a:latin typeface="隶书" panose="02010509060101010101" pitchFamily="49" charset="-122"/>
                <a:ea typeface="隶书" panose="02010509060101010101" pitchFamily="49" charset="-122"/>
              </a:rPr>
              <a:t>朝鲜半岛仍不平静</a:t>
            </a:r>
            <a:endParaRPr lang="en-US" altLang="zh-CN" sz="4000" b="1" dirty="0">
              <a:solidFill>
                <a:srgbClr val="346494"/>
              </a:solidFill>
              <a:latin typeface="隶书" panose="02010509060101010101" pitchFamily="49" charset="-122"/>
              <a:ea typeface="隶书" panose="02010509060101010101" pitchFamily="49" charset="-122"/>
            </a:endParaRPr>
          </a:p>
        </p:txBody>
      </p:sp>
      <p:pic>
        <p:nvPicPr>
          <p:cNvPr id="33794" name="Picture 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43400" y="2443382"/>
            <a:ext cx="4576763" cy="2574429"/>
          </a:xfrm>
          <a:prstGeom prst="rect">
            <a:avLst/>
          </a:prstGeom>
          <a:noFill/>
          <a:ln w="9525">
            <a:noFill/>
          </a:ln>
        </p:spPr>
      </p:pic>
      <p:sp>
        <p:nvSpPr>
          <p:cNvPr id="33795" name="TextBox 9"/>
          <p:cNvSpPr txBox="1"/>
          <p:nvPr/>
        </p:nvSpPr>
        <p:spPr>
          <a:xfrm>
            <a:off x="4343400" y="5105400"/>
            <a:ext cx="4419600" cy="400050"/>
          </a:xfrm>
          <a:prstGeom prst="rect">
            <a:avLst/>
          </a:prstGeom>
          <a:noFill/>
          <a:ln w="9525">
            <a:noFill/>
          </a:ln>
        </p:spPr>
        <p:txBody>
          <a:bodyPr anchor="t">
            <a:spAutoFit/>
          </a:bodyPr>
          <a:lstStyle/>
          <a:p>
            <a:r>
              <a:rPr lang="zh-CN" altLang="en-US" sz="2000" b="1" dirty="0">
                <a:latin typeface="微软雅黑" panose="020B0503020204020204" pitchFamily="34" charset="-122"/>
                <a:ea typeface="微软雅黑" panose="020B0503020204020204" pitchFamily="34" charset="-122"/>
              </a:rPr>
              <a:t>美核航母战斗群抵韩， 向朝鲜示警。</a:t>
            </a:r>
            <a:endParaRPr lang="zh-CN" altLang="en-US" sz="2000" b="1" dirty="0">
              <a:latin typeface="微软雅黑" panose="020B0503020204020204" pitchFamily="34" charset="-122"/>
              <a:ea typeface="微软雅黑" panose="020B0503020204020204" pitchFamily="34" charset="-122"/>
            </a:endParaRPr>
          </a:p>
        </p:txBody>
      </p:sp>
      <p:sp>
        <p:nvSpPr>
          <p:cNvPr id="33796" name="TextBox 10"/>
          <p:cNvSpPr txBox="1"/>
          <p:nvPr/>
        </p:nvSpPr>
        <p:spPr>
          <a:xfrm>
            <a:off x="4038600" y="1447800"/>
            <a:ext cx="4876800" cy="457200"/>
          </a:xfrm>
          <a:prstGeom prst="rect">
            <a:avLst/>
          </a:prstGeom>
          <a:noFill/>
          <a:ln w="15875" cap="flat" cmpd="sng">
            <a:solidFill>
              <a:srgbClr val="346494"/>
            </a:solidFill>
            <a:prstDash val="solid"/>
            <a:miter/>
            <a:headEnd type="none" w="med" len="med"/>
            <a:tailEnd type="none" w="med" len="med"/>
          </a:ln>
        </p:spPr>
        <p:txBody>
          <a:bodyPr anchor="t">
            <a:spAutoFit/>
          </a:bodyPr>
          <a:lstStyle/>
          <a:p>
            <a:pPr algn="ctr">
              <a:spcBef>
                <a:spcPct val="50000"/>
              </a:spcBef>
            </a:pP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冷战思维”仍存，对抗继续</a:t>
            </a:r>
            <a:endParaRPr lang="zh-CN" altLang="en-US" sz="2400" b="1" dirty="0">
              <a:latin typeface="微软雅黑" panose="020B0503020204020204" pitchFamily="34" charset="-122"/>
              <a:ea typeface="微软雅黑" panose="020B0503020204020204" pitchFamily="34" charset="-122"/>
            </a:endParaRPr>
          </a:p>
        </p:txBody>
      </p:sp>
      <p:sp>
        <p:nvSpPr>
          <p:cNvPr id="33797" name="TextBox 11"/>
          <p:cNvSpPr txBox="1"/>
          <p:nvPr/>
        </p:nvSpPr>
        <p:spPr>
          <a:xfrm>
            <a:off x="0" y="1447800"/>
            <a:ext cx="4038600" cy="464595"/>
          </a:xfrm>
          <a:prstGeom prst="rect">
            <a:avLst/>
          </a:prstGeom>
          <a:noFill/>
          <a:ln w="15875" cap="flat" cmpd="sng">
            <a:solidFill>
              <a:srgbClr val="346494"/>
            </a:solidFill>
            <a:prstDash val="solid"/>
            <a:miter/>
            <a:headEnd type="none" w="med" len="med"/>
            <a:tailEnd type="none" w="med" len="med"/>
          </a:ln>
        </p:spPr>
        <p:txBody>
          <a:bodyPr wrap="square" anchor="t">
            <a:spAutoFit/>
          </a:bodyPr>
          <a:lstStyle/>
          <a:p>
            <a:pPr algn="ctr">
              <a:spcBef>
                <a:spcPct val="50000"/>
              </a:spcBef>
            </a:pPr>
            <a:r>
              <a:rPr lang="en-US" altLang="zh-CN" sz="2400" b="1" dirty="0">
                <a:latin typeface="微软雅黑" panose="020B0503020204020204" pitchFamily="34" charset="-122"/>
                <a:ea typeface="微软雅黑" panose="020B0503020204020204" pitchFamily="34" charset="-122"/>
              </a:rPr>
              <a:t>“38</a:t>
            </a:r>
            <a:r>
              <a:rPr lang="zh-CN" altLang="en-US" sz="2400" b="1" dirty="0">
                <a:latin typeface="微软雅黑" panose="020B0503020204020204" pitchFamily="34" charset="-122"/>
                <a:ea typeface="微软雅黑" panose="020B0503020204020204" pitchFamily="34" charset="-122"/>
              </a:rPr>
              <a:t>线”两侧的人们盼团圆</a:t>
            </a:r>
            <a:endParaRPr lang="en-US" altLang="zh-CN" sz="2400" b="1" dirty="0">
              <a:latin typeface="微软雅黑" panose="020B0503020204020204" pitchFamily="34" charset="-122"/>
              <a:ea typeface="微软雅黑" panose="020B0503020204020204" pitchFamily="34" charset="-122"/>
            </a:endParaRPr>
          </a:p>
        </p:txBody>
      </p:sp>
      <p:sp>
        <p:nvSpPr>
          <p:cNvPr id="33798" name="矩形 10"/>
          <p:cNvSpPr/>
          <p:nvPr/>
        </p:nvSpPr>
        <p:spPr>
          <a:xfrm>
            <a:off x="0" y="5181600"/>
            <a:ext cx="3962400" cy="923330"/>
          </a:xfrm>
          <a:prstGeom prst="rect">
            <a:avLst/>
          </a:prstGeom>
          <a:noFill/>
          <a:ln w="9525">
            <a:noFill/>
          </a:ln>
        </p:spPr>
        <p:txBody>
          <a:bodyPr anchor="t">
            <a:spAutoFit/>
          </a:bodyPr>
          <a:lstStyle/>
          <a:p>
            <a:r>
              <a:rPr lang="en-US" altLang="zh-CN" b="1" dirty="0">
                <a:latin typeface="微软雅黑" panose="020B0503020204020204" pitchFamily="34" charset="-122"/>
                <a:ea typeface="微软雅黑" panose="020B0503020204020204" pitchFamily="34" charset="-122"/>
              </a:rPr>
              <a:t>2015</a:t>
            </a:r>
            <a:r>
              <a:rPr lang="zh-CN" altLang="en-US" b="1" dirty="0">
                <a:latin typeface="微软雅黑" panose="020B0503020204020204" pitchFamily="34" charset="-122"/>
                <a:ea typeface="微软雅黑" panose="020B0503020204020204" pitchFamily="34" charset="-122"/>
              </a:rPr>
              <a:t>年，韩国的朴养健与分离了</a:t>
            </a:r>
            <a:r>
              <a:rPr lang="en-US" altLang="zh-CN" b="1" dirty="0">
                <a:latin typeface="微软雅黑" panose="020B0503020204020204" pitchFamily="34" charset="-122"/>
                <a:ea typeface="微软雅黑" panose="020B0503020204020204" pitchFamily="34" charset="-122"/>
              </a:rPr>
              <a:t>60</a:t>
            </a:r>
            <a:r>
              <a:rPr lang="zh-CN" altLang="en-US" b="1" dirty="0">
                <a:latin typeface="微软雅黑" panose="020B0503020204020204" pitchFamily="34" charset="-122"/>
                <a:ea typeface="微软雅黑" panose="020B0503020204020204" pitchFamily="34" charset="-122"/>
              </a:rPr>
              <a:t>载在朝鲜的兄弟朴阳洙短暂团聚时相拥</a:t>
            </a:r>
            <a:endParaRPr lang="zh-CN" altLang="en-US" b="1" dirty="0">
              <a:latin typeface="微软雅黑" panose="020B0503020204020204" pitchFamily="34" charset="-122"/>
              <a:ea typeface="微软雅黑" panose="020B0503020204020204" pitchFamily="34" charset="-122"/>
            </a:endParaRPr>
          </a:p>
        </p:txBody>
      </p:sp>
      <p:pic>
        <p:nvPicPr>
          <p:cNvPr id="33799" name="Picture 12" descr="c:\users\zhangqian\appdata\roaming\360se6\User Data\temp\2906ee24-c112-4e0c-ad23-82b16929e172-620x408.jpeg"/>
          <p:cNvPicPr>
            <a:picLocks noChangeAspect="1"/>
          </p:cNvPicPr>
          <p:nvPr/>
        </p:nvPicPr>
        <p:blipFill>
          <a:blip r:embed="rId2"/>
          <a:stretch>
            <a:fillRect/>
          </a:stretch>
        </p:blipFill>
        <p:spPr>
          <a:xfrm>
            <a:off x="0" y="2286000"/>
            <a:ext cx="4117975" cy="2709863"/>
          </a:xfrm>
          <a:prstGeom prst="rect">
            <a:avLst/>
          </a:prstGeom>
          <a:noFill/>
          <a:ln w="9525">
            <a:noFill/>
          </a:ln>
        </p:spPr>
      </p:pic>
    </p:spTree>
  </p:cSld>
  <p:clrMapOvr>
    <a:masterClrMapping/>
  </p:clrMapOvr>
  <p:transition>
    <p:random/>
  </p:transition>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31746" name="Picture 3" descr="FLAG"/>
          <p:cNvPicPr>
            <a:picLocks noChangeAspect="1"/>
          </p:cNvPicPr>
          <p:nvPr/>
        </p:nvPicPr>
        <p:blipFill>
          <a:blip r:embed="rId2"/>
          <a:stretch>
            <a:fillRect/>
          </a:stretch>
        </p:blipFill>
        <p:spPr>
          <a:xfrm>
            <a:off x="1258888" y="981075"/>
            <a:ext cx="1447800" cy="965200"/>
          </a:xfrm>
          <a:prstGeom prst="rect">
            <a:avLst/>
          </a:prstGeom>
          <a:noFill/>
          <a:ln w="9525">
            <a:noFill/>
          </a:ln>
        </p:spPr>
      </p:pic>
      <p:pic>
        <p:nvPicPr>
          <p:cNvPr id="31747" name="Picture 4" descr="FLAG3"/>
          <p:cNvPicPr>
            <a:picLocks noChangeAspect="1"/>
          </p:cNvPicPr>
          <p:nvPr/>
        </p:nvPicPr>
        <p:blipFill>
          <a:blip r:embed="rId3"/>
          <a:stretch>
            <a:fillRect/>
          </a:stretch>
        </p:blipFill>
        <p:spPr>
          <a:xfrm>
            <a:off x="6299200" y="836613"/>
            <a:ext cx="1512888" cy="960437"/>
          </a:xfrm>
          <a:prstGeom prst="rect">
            <a:avLst/>
          </a:prstGeom>
          <a:noFill/>
          <a:ln w="9525">
            <a:noFill/>
          </a:ln>
        </p:spPr>
      </p:pic>
      <p:sp>
        <p:nvSpPr>
          <p:cNvPr id="31748" name="Text Box 5"/>
          <p:cNvSpPr txBox="1"/>
          <p:nvPr/>
        </p:nvSpPr>
        <p:spPr>
          <a:xfrm>
            <a:off x="457200" y="3743325"/>
            <a:ext cx="8229600" cy="1938020"/>
          </a:xfrm>
          <a:prstGeom prst="rect">
            <a:avLst/>
          </a:prstGeom>
          <a:noFill/>
          <a:ln w="9525">
            <a:noFill/>
          </a:ln>
        </p:spPr>
        <p:txBody>
          <a:bodyPr anchor="t">
            <a:spAutoFit/>
          </a:bodyPr>
          <a:lstStyle/>
          <a:p>
            <a:pPr marL="0" marR="0" lvl="0" indent="457200" algn="l" defTabSz="914400" rtl="0" eaLnBrk="0" hangingPunct="0">
              <a:lnSpc>
                <a:spcPct val="100000"/>
              </a:lnSpc>
              <a:spcBef>
                <a:spcPts val="0"/>
              </a:spcBef>
              <a:spcAft>
                <a:spcPct val="0"/>
              </a:spcAft>
              <a:buClrTx/>
              <a:buSzTx/>
              <a:buFontTx/>
              <a:buNone/>
              <a:defRPr/>
            </a:pPr>
            <a:r>
              <a:rPr kumimoji="0" lang="en-US" altLang="zh-CN" sz="40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    </a:t>
            </a:r>
            <a:r>
              <a:rPr kumimoji="0" lang="zh-CN" altLang="en-US" sz="40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rPr>
              <a:t>美苏争锋结束了，和平成为时代的主题，但是局部地区依然动荡，我们该如何维护和平？</a:t>
            </a:r>
            <a:endParaRPr kumimoji="0" lang="zh-CN" altLang="en-US" sz="4000" b="1" i="0" u="none" strike="noStrike" kern="1200" cap="none" spc="0" normalizeH="0" baseline="0" noProof="0" dirty="0">
              <a:ln>
                <a:noFill/>
              </a:ln>
              <a:solidFill>
                <a:srgbClr val="FF0000"/>
              </a:solidFill>
              <a:effectLst/>
              <a:uLnTx/>
              <a:uFillTx/>
              <a:latin typeface="Arial" panose="020B0604020202020204" pitchFamily="34" charset="0"/>
              <a:ea typeface="隶书" panose="02010509060101010101" pitchFamily="49" charset="-122"/>
              <a:cs typeface="+mn-cs"/>
            </a:endParaRPr>
          </a:p>
        </p:txBody>
      </p:sp>
      <p:sp>
        <p:nvSpPr>
          <p:cNvPr id="31749" name="AutoShape 6"/>
          <p:cNvSpPr/>
          <p:nvPr/>
        </p:nvSpPr>
        <p:spPr>
          <a:xfrm>
            <a:off x="3419475" y="981075"/>
            <a:ext cx="2016125" cy="1008063"/>
          </a:xfrm>
          <a:prstGeom prst="irregularSeal1">
            <a:avLst/>
          </a:prstGeom>
          <a:solidFill>
            <a:srgbClr val="FF0000"/>
          </a:solidFill>
          <a:ln w="9525" cap="flat" cmpd="sng">
            <a:solidFill>
              <a:schemeClr val="tx1"/>
            </a:solidFill>
            <a:prstDash val="solid"/>
            <a:miter/>
            <a:headEnd type="none" w="med" len="med"/>
            <a:tailEnd type="none" w="med" len="med"/>
          </a:ln>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zh-CN" altLang="zh-CN" sz="3000" b="0" i="0" u="none" strike="noStrike" kern="1200" cap="none" spc="0" normalizeH="0" baseline="0" noProof="0" dirty="0">
              <a:ln>
                <a:noFill/>
              </a:ln>
              <a:solidFill>
                <a:srgbClr val="E7F03A"/>
              </a:solidFill>
              <a:effectLst/>
              <a:uLnTx/>
              <a:uFillTx/>
              <a:latin typeface="Times New Roman" panose="02020603050405020304" pitchFamily="18" charset="0"/>
              <a:ea typeface="黑体" panose="02010609060101010101" pitchFamily="49" charset="-122"/>
              <a:cs typeface="+mn-cs"/>
            </a:endParaRPr>
          </a:p>
        </p:txBody>
      </p:sp>
      <p:sp>
        <p:nvSpPr>
          <p:cNvPr id="31750" name="Text Box 7"/>
          <p:cNvSpPr txBox="1"/>
          <p:nvPr/>
        </p:nvSpPr>
        <p:spPr>
          <a:xfrm>
            <a:off x="3995738" y="1125538"/>
            <a:ext cx="865187" cy="549275"/>
          </a:xfrm>
          <a:prstGeom prst="rect">
            <a:avLst/>
          </a:prstGeom>
          <a:noFill/>
          <a:ln w="9525">
            <a:noFill/>
          </a:ln>
        </p:spPr>
        <p:txBody>
          <a:bodyPr anchor="t">
            <a:spAutoFit/>
          </a:bodyPr>
          <a:lstStyle/>
          <a:p>
            <a:pPr marL="0" marR="0" lvl="0" indent="0" algn="ctr" defTabSz="914400" rtl="0" eaLnBrk="0" fontAlgn="base" latinLnBrk="0" hangingPunct="0">
              <a:lnSpc>
                <a:spcPct val="100000"/>
              </a:lnSpc>
              <a:spcBef>
                <a:spcPct val="50000"/>
              </a:spcBef>
              <a:spcAft>
                <a:spcPct val="0"/>
              </a:spcAft>
              <a:buClrTx/>
              <a:buSzTx/>
              <a:buFontTx/>
              <a:buNone/>
              <a:defRPr/>
            </a:pPr>
            <a:r>
              <a:rPr kumimoji="0" lang="en-US" altLang="zh-CN" sz="3000" b="1" i="0" u="none" strike="noStrike" kern="1200" cap="none" spc="0" normalizeH="0" baseline="0" noProof="0">
                <a:ln>
                  <a:noFill/>
                </a:ln>
                <a:solidFill>
                  <a:srgbClr val="FFFF00"/>
                </a:solidFill>
                <a:effectLst/>
                <a:uLnTx/>
                <a:uFillTx/>
                <a:latin typeface="黑体" panose="02010609060101010101" pitchFamily="49" charset="-122"/>
                <a:ea typeface="黑体" panose="02010609060101010101" pitchFamily="49" charset="-122"/>
                <a:cs typeface="+mn-cs"/>
              </a:rPr>
              <a:t>VS</a:t>
            </a:r>
            <a:endParaRPr kumimoji="0" lang="en-US" altLang="zh-CN" sz="3000" b="1" i="0" u="none" strike="noStrike" kern="1200" cap="none" spc="0" normalizeH="0" baseline="0" noProof="0">
              <a:ln>
                <a:noFill/>
              </a:ln>
              <a:solidFill>
                <a:srgbClr val="FFFF00"/>
              </a:solidFill>
              <a:effectLst/>
              <a:uLnTx/>
              <a:uFillTx/>
              <a:latin typeface="黑体" panose="02010609060101010101" pitchFamily="49" charset="-122"/>
              <a:ea typeface="黑体" panose="02010609060101010101" pitchFamily="49" charset="-122"/>
              <a:cs typeface="+mn-cs"/>
            </a:endParaRPr>
          </a:p>
        </p:txBody>
      </p:sp>
      <p:cxnSp>
        <p:nvCxnSpPr>
          <p:cNvPr id="13" name="直接连接符 12"/>
          <p:cNvCxnSpPr/>
          <p:nvPr/>
        </p:nvCxnSpPr>
        <p:spPr>
          <a:xfrm>
            <a:off x="1828800" y="533400"/>
            <a:ext cx="5410200" cy="1981200"/>
          </a:xfrm>
          <a:prstGeom prst="line">
            <a:avLst/>
          </a:prstGeom>
          <a:ln>
            <a:solidFill>
              <a:srgbClr val="FF0000"/>
            </a:solidFill>
          </a:ln>
        </p:spPr>
        <p:style>
          <a:lnRef idx="3">
            <a:schemeClr val="accent2"/>
          </a:lnRef>
          <a:fillRef idx="0">
            <a:schemeClr val="accent2"/>
          </a:fillRef>
          <a:effectRef idx="2">
            <a:schemeClr val="accent2"/>
          </a:effectRef>
          <a:fontRef idx="minor">
            <a:schemeClr val="tx1"/>
          </a:fontRef>
        </p:style>
      </p:cxnSp>
      <p:cxnSp>
        <p:nvCxnSpPr>
          <p:cNvPr id="15" name="直接连接符 14"/>
          <p:cNvCxnSpPr/>
          <p:nvPr/>
        </p:nvCxnSpPr>
        <p:spPr>
          <a:xfrm flipH="1">
            <a:off x="1828800" y="381000"/>
            <a:ext cx="5334000" cy="2057400"/>
          </a:xfrm>
          <a:prstGeom prst="line">
            <a:avLst/>
          </a:prstGeom>
          <a:ln>
            <a:solidFill>
              <a:srgbClr val="FF0000"/>
            </a:solidFill>
          </a:ln>
        </p:spPr>
        <p:style>
          <a:lnRef idx="3">
            <a:schemeClr val="accent1"/>
          </a:lnRef>
          <a:fillRef idx="0">
            <a:schemeClr val="accent1"/>
          </a:fillRef>
          <a:effectRef idx="2">
            <a:schemeClr val="accent1"/>
          </a:effectRef>
          <a:fontRef idx="minor">
            <a:schemeClr val="tx1"/>
          </a:fontRef>
        </p:style>
      </p:cxnSp>
    </p:spTree>
  </p:cSld>
  <p:clrMapOvr>
    <a:masterClrMapping/>
  </p:clrMapOvr>
  <p:transition advTm="3838"/>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332656"/>
            <a:ext cx="3976936" cy="634082"/>
          </a:xfrm>
          <a:solidFill>
            <a:srgbClr val="346494"/>
          </a:solidFill>
        </p:spPr>
        <p:txBody>
          <a:bodyPr>
            <a:noAutofit/>
          </a:bodyPr>
          <a:lstStyle/>
          <a:p>
            <a:pPr algn="l"/>
            <a:r>
              <a:rPr lang="zh-CN" altLang="en-US" sz="3200" b="1" dirty="0">
                <a:solidFill>
                  <a:srgbClr val="F5F5EB"/>
                </a:solidFill>
              </a:rPr>
              <a:t>昔日盟友反目</a:t>
            </a:r>
            <a:endParaRPr lang="zh-CN" altLang="en-US" sz="3200" b="1" dirty="0">
              <a:solidFill>
                <a:srgbClr val="F5F5EB"/>
              </a:solidFill>
            </a:endParaRPr>
          </a:p>
        </p:txBody>
      </p:sp>
      <p:pic>
        <p:nvPicPr>
          <p:cNvPr id="7" name="内容占位符 6"/>
          <p:cNvPicPr>
            <a:picLocks noGrp="1" noChangeAspect="1"/>
          </p:cNvPicPr>
          <p:nvPr>
            <p:ph sz="half" idx="1"/>
          </p:nvPr>
        </p:nvPicPr>
        <p:blipFill>
          <a:blip r:embed="rId1">
            <a:extLst>
              <a:ext uri="{28A0092B-C50C-407E-A947-70E740481C1C}">
                <a14:useLocalDpi xmlns:a14="http://schemas.microsoft.com/office/drawing/2010/main" val="0"/>
              </a:ext>
            </a:extLst>
          </a:blip>
          <a:stretch>
            <a:fillRect/>
          </a:stretch>
        </p:blipFill>
        <p:spPr>
          <a:xfrm>
            <a:off x="457200" y="1792021"/>
            <a:ext cx="4038600" cy="3273958"/>
          </a:xfrm>
        </p:spPr>
      </p:pic>
      <p:sp>
        <p:nvSpPr>
          <p:cNvPr id="5" name="内容占位符 4"/>
          <p:cNvSpPr>
            <a:spLocks noGrp="1"/>
          </p:cNvSpPr>
          <p:nvPr>
            <p:ph sz="half" idx="2"/>
          </p:nvPr>
        </p:nvSpPr>
        <p:spPr>
          <a:xfrm>
            <a:off x="4648200" y="1790753"/>
            <a:ext cx="4038600" cy="4525963"/>
          </a:xfrm>
        </p:spPr>
        <p:txBody>
          <a:bodyPr>
            <a:normAutofit fontScale="77500" lnSpcReduction="20000"/>
          </a:bodyPr>
          <a:lstStyle/>
          <a:p>
            <a:pPr marL="0" indent="457200">
              <a:lnSpc>
                <a:spcPct val="160000"/>
              </a:lnSpc>
              <a:buNone/>
            </a:pPr>
            <a:r>
              <a:rPr lang="zh-CN" altLang="en-US" dirty="0">
                <a:latin typeface="+mj-ea"/>
                <a:ea typeface="+mj-ea"/>
              </a:rPr>
              <a:t>二战后美国人对苏联的支持迅速减弱，</a:t>
            </a:r>
            <a:r>
              <a:rPr lang="en-US" altLang="zh-CN" dirty="0">
                <a:latin typeface="+mj-ea"/>
                <a:ea typeface="+mj-ea"/>
              </a:rPr>
              <a:t>1945</a:t>
            </a:r>
            <a:r>
              <a:rPr lang="zh-CN" altLang="en-US" dirty="0">
                <a:latin typeface="+mj-ea"/>
                <a:ea typeface="+mj-ea"/>
              </a:rPr>
              <a:t>年</a:t>
            </a:r>
            <a:r>
              <a:rPr lang="en-US" altLang="zh-CN" dirty="0">
                <a:latin typeface="+mj-ea"/>
                <a:ea typeface="+mj-ea"/>
              </a:rPr>
              <a:t>9</a:t>
            </a:r>
            <a:r>
              <a:rPr lang="zh-CN" altLang="en-US" dirty="0">
                <a:latin typeface="+mj-ea"/>
                <a:ea typeface="+mj-ea"/>
              </a:rPr>
              <a:t>月的一次全国民意调查显示，</a:t>
            </a:r>
            <a:r>
              <a:rPr lang="en-US" altLang="zh-CN" dirty="0">
                <a:solidFill>
                  <a:srgbClr val="FF0000"/>
                </a:solidFill>
                <a:latin typeface="+mj-ea"/>
                <a:ea typeface="+mj-ea"/>
              </a:rPr>
              <a:t>54%</a:t>
            </a:r>
            <a:r>
              <a:rPr lang="zh-CN" altLang="en-US" dirty="0">
                <a:latin typeface="+mj-ea"/>
                <a:ea typeface="+mj-ea"/>
              </a:rPr>
              <a:t>的美国人相信美国和苏联战后能够合作，两个月后，这一数字下降到</a:t>
            </a:r>
            <a:r>
              <a:rPr lang="en-US" altLang="zh-CN" dirty="0">
                <a:solidFill>
                  <a:srgbClr val="FF0000"/>
                </a:solidFill>
                <a:latin typeface="+mj-ea"/>
                <a:ea typeface="+mj-ea"/>
              </a:rPr>
              <a:t>44%</a:t>
            </a:r>
            <a:r>
              <a:rPr lang="zh-CN" altLang="en-US" dirty="0">
                <a:latin typeface="+mj-ea"/>
                <a:ea typeface="+mj-ea"/>
              </a:rPr>
              <a:t>，到了</a:t>
            </a:r>
            <a:r>
              <a:rPr lang="en-US" altLang="zh-CN" dirty="0">
                <a:latin typeface="+mj-ea"/>
                <a:ea typeface="+mj-ea"/>
              </a:rPr>
              <a:t>1946</a:t>
            </a:r>
            <a:r>
              <a:rPr lang="zh-CN" altLang="en-US" dirty="0">
                <a:latin typeface="+mj-ea"/>
                <a:ea typeface="+mj-ea"/>
              </a:rPr>
              <a:t>年</a:t>
            </a:r>
            <a:r>
              <a:rPr lang="en-US" altLang="zh-CN" dirty="0">
                <a:latin typeface="+mj-ea"/>
                <a:ea typeface="+mj-ea"/>
              </a:rPr>
              <a:t>2</a:t>
            </a:r>
            <a:r>
              <a:rPr lang="zh-CN" altLang="en-US" dirty="0">
                <a:latin typeface="+mj-ea"/>
                <a:ea typeface="+mj-ea"/>
              </a:rPr>
              <a:t>月，这一数字下降到</a:t>
            </a:r>
            <a:r>
              <a:rPr lang="en-US" altLang="zh-CN" dirty="0">
                <a:solidFill>
                  <a:srgbClr val="FF0000"/>
                </a:solidFill>
                <a:latin typeface="+mj-ea"/>
                <a:ea typeface="+mj-ea"/>
              </a:rPr>
              <a:t>35%</a:t>
            </a:r>
            <a:r>
              <a:rPr lang="zh-CN" altLang="en-US" dirty="0">
                <a:latin typeface="+mj-ea"/>
                <a:ea typeface="+mj-ea"/>
              </a:rPr>
              <a:t>。</a:t>
            </a:r>
            <a:endParaRPr lang="en-US" altLang="zh-CN" dirty="0">
              <a:latin typeface="+mj-ea"/>
              <a:ea typeface="+mj-ea"/>
            </a:endParaRPr>
          </a:p>
          <a:p>
            <a:pPr marL="0" indent="0">
              <a:lnSpc>
                <a:spcPct val="150000"/>
              </a:lnSpc>
              <a:buNone/>
            </a:pPr>
            <a:r>
              <a:rPr lang="en-US" altLang="zh-CN" sz="2400" dirty="0">
                <a:latin typeface="+mj-ea"/>
                <a:ea typeface="+mj-ea"/>
              </a:rPr>
              <a:t>                  </a:t>
            </a:r>
            <a:r>
              <a:rPr lang="en-US" altLang="zh-CN" sz="2300" dirty="0">
                <a:latin typeface="+mj-ea"/>
                <a:ea typeface="+mj-ea"/>
              </a:rPr>
              <a:t>--</a:t>
            </a:r>
            <a:r>
              <a:rPr lang="zh-CN" altLang="en-US" sz="2300" dirty="0">
                <a:latin typeface="+mj-ea"/>
                <a:ea typeface="+mj-ea"/>
              </a:rPr>
              <a:t>加里</a:t>
            </a:r>
            <a:r>
              <a:rPr lang="en-US" altLang="zh-CN" sz="2300" dirty="0">
                <a:latin typeface="+mj-ea"/>
                <a:ea typeface="+mj-ea"/>
              </a:rPr>
              <a:t>·</a:t>
            </a:r>
            <a:r>
              <a:rPr lang="zh-CN" altLang="en-US" sz="2300" dirty="0">
                <a:latin typeface="+mj-ea"/>
                <a:ea typeface="+mj-ea"/>
              </a:rPr>
              <a:t>纳什</a:t>
            </a:r>
            <a:r>
              <a:rPr lang="en-US" altLang="zh-CN" sz="2300" dirty="0">
                <a:latin typeface="+mj-ea"/>
                <a:ea typeface="+mj-ea"/>
              </a:rPr>
              <a:t>《</a:t>
            </a:r>
            <a:r>
              <a:rPr lang="zh-CN" altLang="en-US" sz="2300" dirty="0">
                <a:latin typeface="+mj-ea"/>
                <a:ea typeface="+mj-ea"/>
              </a:rPr>
              <a:t>美国人民</a:t>
            </a:r>
            <a:r>
              <a:rPr lang="en-US" altLang="zh-CN" sz="2300" dirty="0">
                <a:latin typeface="+mj-ea"/>
                <a:ea typeface="+mj-ea"/>
              </a:rPr>
              <a:t>》</a:t>
            </a:r>
            <a:endParaRPr lang="en-US" altLang="zh-CN" sz="2300" dirty="0">
              <a:latin typeface="+mj-ea"/>
              <a:ea typeface="+mj-ea"/>
            </a:endParaRPr>
          </a:p>
          <a:p>
            <a:pPr marL="0" indent="0">
              <a:buNone/>
            </a:pPr>
            <a:r>
              <a:rPr lang="en-US" altLang="zh-CN" dirty="0"/>
              <a:t>            </a:t>
            </a:r>
            <a:endParaRPr lang="zh-CN" altLang="en-US" dirty="0"/>
          </a:p>
        </p:txBody>
      </p:sp>
      <p:sp>
        <p:nvSpPr>
          <p:cNvPr id="8" name="文本框 7"/>
          <p:cNvSpPr txBox="1"/>
          <p:nvPr/>
        </p:nvSpPr>
        <p:spPr>
          <a:xfrm>
            <a:off x="971600" y="5373216"/>
            <a:ext cx="2880320" cy="461665"/>
          </a:xfrm>
          <a:prstGeom prst="rect">
            <a:avLst/>
          </a:prstGeom>
          <a:noFill/>
        </p:spPr>
        <p:txBody>
          <a:bodyPr wrap="square" rtlCol="0">
            <a:spAutoFit/>
          </a:bodyPr>
          <a:lstStyle/>
          <a:p>
            <a:pPr algn="ctr"/>
            <a:r>
              <a:rPr lang="zh-CN" altLang="en-US" sz="2400" b="1" dirty="0">
                <a:ea typeface="微软雅黑" panose="020B0503020204020204" pitchFamily="34" charset="-122"/>
              </a:rPr>
              <a:t>美苏易北河会师</a:t>
            </a:r>
            <a:endParaRPr lang="zh-CN" altLang="en-US" sz="2400" b="1" dirty="0">
              <a:ea typeface="微软雅黑" panose="020B0503020204020204" pitchFamily="34" charset="-122"/>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r>
              <a:rPr lang="zh-CN" altLang="en-US" sz="3600" b="1" dirty="0">
                <a:solidFill>
                  <a:srgbClr val="FF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所恃何长来争锋</a:t>
            </a:r>
            <a:r>
              <a:rPr lang="en-US" altLang="zh-CN" sz="3600" b="1" dirty="0">
                <a:solidFill>
                  <a:srgbClr val="2E5E9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3600" b="1" dirty="0">
                <a:solidFill>
                  <a:srgbClr val="2E5E9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美苏争锋背景</a:t>
            </a:r>
            <a:endParaRPr lang="zh-CN" altLang="en-US" sz="3600" b="1" dirty="0">
              <a:solidFill>
                <a:srgbClr val="2E5E9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539552" y="1417638"/>
            <a:ext cx="8229600" cy="4526280"/>
          </a:xfrm>
        </p:spPr>
        <p:txBody>
          <a:bodyPr/>
          <a:lstStyle/>
          <a:p>
            <a:pPr marL="0" indent="0">
              <a:buNone/>
            </a:pPr>
            <a:r>
              <a:rPr lang="zh-CN" altLang="en-US" sz="2800" dirty="0">
                <a:latin typeface="微软雅黑" panose="020B0503020204020204" pitchFamily="34" charset="-122"/>
                <a:ea typeface="微软雅黑" panose="020B0503020204020204" pitchFamily="34" charset="-122"/>
              </a:rPr>
              <a:t>二战后初期美苏实力对比表：</a:t>
            </a:r>
            <a:endParaRPr lang="zh-CN" altLang="en-US" sz="2800" dirty="0">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694110" y="1920766"/>
          <a:ext cx="7920990" cy="4534535"/>
        </p:xfrm>
        <a:graphic>
          <a:graphicData uri="http://schemas.openxmlformats.org/drawingml/2006/table">
            <a:tbl>
              <a:tblPr/>
              <a:tblGrid>
                <a:gridCol w="1294761"/>
                <a:gridCol w="3185424"/>
                <a:gridCol w="3440695"/>
              </a:tblGrid>
              <a:tr h="419735">
                <a:tc>
                  <a:txBody>
                    <a:bodyPr/>
                    <a:lstStyle/>
                    <a:p>
                      <a:pPr algn="ctr">
                        <a:spcAft>
                          <a:spcPts val="0"/>
                        </a:spcAft>
                      </a:pPr>
                      <a:r>
                        <a:rPr lang="en-US" sz="1800" dirty="0">
                          <a:effectLst/>
                          <a:latin typeface="微软雅黑" panose="020B0503020204020204" pitchFamily="34" charset="-122"/>
                          <a:ea typeface="微软雅黑" panose="020B0503020204020204" pitchFamily="34" charset="-122"/>
                        </a:rPr>
                        <a:t> </a:t>
                      </a:r>
                      <a:endParaRPr lang="zh-CN" sz="18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zh-CN" sz="1800" dirty="0">
                          <a:effectLst/>
                          <a:latin typeface="微软雅黑" panose="020B0503020204020204" pitchFamily="34" charset="-122"/>
                          <a:ea typeface="微软雅黑" panose="020B0503020204020204" pitchFamily="34" charset="-122"/>
                        </a:rPr>
                        <a:t>美国</a:t>
                      </a:r>
                      <a:endParaRPr lang="zh-CN" sz="18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zh-CN" sz="1800" dirty="0">
                          <a:effectLst/>
                          <a:latin typeface="微软雅黑" panose="020B0503020204020204" pitchFamily="34" charset="-122"/>
                          <a:ea typeface="微软雅黑" panose="020B0503020204020204" pitchFamily="34" charset="-122"/>
                        </a:rPr>
                        <a:t>苏联</a:t>
                      </a:r>
                      <a:endParaRPr lang="zh-CN" sz="18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r>
              <a:tr h="458470">
                <a:tc>
                  <a:txBody>
                    <a:bodyPr/>
                    <a:lstStyle/>
                    <a:p>
                      <a:pPr algn="ctr">
                        <a:spcAft>
                          <a:spcPts val="0"/>
                        </a:spcAft>
                      </a:pPr>
                      <a:r>
                        <a:rPr lang="zh-CN" altLang="zh-CN" sz="1800" dirty="0">
                          <a:effectLst/>
                          <a:latin typeface="微软雅黑" panose="020B0503020204020204" pitchFamily="34" charset="-122"/>
                          <a:ea typeface="微软雅黑" panose="020B0503020204020204" pitchFamily="34" charset="-122"/>
                        </a:rPr>
                        <a:t>政治</a:t>
                      </a:r>
                      <a:endParaRPr lang="zh-CN" altLang="zh-CN" sz="18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ctr">
                        <a:spcAft>
                          <a:spcPts val="0"/>
                        </a:spcAft>
                      </a:pPr>
                      <a:r>
                        <a:rPr lang="zh-CN" sz="1800" dirty="0">
                          <a:effectLst/>
                          <a:latin typeface="微软雅黑" panose="020B0503020204020204" pitchFamily="34" charset="-122"/>
                          <a:ea typeface="微软雅黑" panose="020B0503020204020204" pitchFamily="34" charset="-122"/>
                          <a:sym typeface="+mn-ea"/>
                        </a:rPr>
                        <a:t>力图领导世界</a:t>
                      </a:r>
                      <a:endParaRPr lang="zh-CN" sz="1800" dirty="0">
                        <a:effectLst/>
                        <a:latin typeface="微软雅黑" panose="020B0503020204020204" pitchFamily="34" charset="-122"/>
                        <a:ea typeface="微软雅黑" panose="020B0503020204020204" pitchFamily="34" charset="-122"/>
                        <a:sym typeface="+mn-ea"/>
                      </a:endParaRPr>
                    </a:p>
                    <a:p>
                      <a:pPr algn="just">
                        <a:spcAft>
                          <a:spcPts val="0"/>
                        </a:spcAft>
                      </a:pPr>
                      <a:endParaRPr lang="zh-CN" sz="18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dirty="0">
                          <a:effectLst/>
                          <a:latin typeface="微软雅黑" panose="020B0503020204020204" pitchFamily="34" charset="-122"/>
                          <a:ea typeface="微软雅黑" panose="020B0503020204020204" pitchFamily="34" charset="-122"/>
                          <a:sym typeface="+mn-ea"/>
                        </a:rPr>
                        <a:t>推行大国沙文主义</a:t>
                      </a:r>
                      <a:r>
                        <a:rPr lang="en-US" sz="1800" dirty="0">
                          <a:effectLst/>
                          <a:latin typeface="微软雅黑" panose="020B0503020204020204" pitchFamily="34" charset="-122"/>
                          <a:ea typeface="微软雅黑" panose="020B0503020204020204" pitchFamily="34" charset="-122"/>
                          <a:sym typeface="+mn-ea"/>
                        </a:rPr>
                        <a:t>—</a:t>
                      </a:r>
                      <a:r>
                        <a:rPr lang="zh-CN" sz="1800" dirty="0">
                          <a:effectLst/>
                          <a:latin typeface="微软雅黑" panose="020B0503020204020204" pitchFamily="34" charset="-122"/>
                          <a:ea typeface="微软雅黑" panose="020B0503020204020204" pitchFamily="34" charset="-122"/>
                          <a:sym typeface="+mn-ea"/>
                        </a:rPr>
                        <a:t>扩张政策</a:t>
                      </a:r>
                      <a:r>
                        <a:rPr lang="zh-CN" sz="1800" dirty="0">
                          <a:effectLst/>
                          <a:latin typeface="微软雅黑" panose="020B0503020204020204" pitchFamily="34" charset="-122"/>
                          <a:ea typeface="微软雅黑" panose="020B0503020204020204" pitchFamily="34" charset="-122"/>
                          <a:cs typeface="宋体" panose="02010600030101010101" pitchFamily="2" charset="-122"/>
                        </a:rPr>
                        <a:t>。</a:t>
                      </a:r>
                      <a:endParaRPr lang="zh-CN" sz="18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7950">
                <a:tc>
                  <a:txBody>
                    <a:bodyPr/>
                    <a:lstStyle/>
                    <a:p>
                      <a:pPr algn="ctr">
                        <a:spcAft>
                          <a:spcPts val="0"/>
                        </a:spcAft>
                      </a:pPr>
                      <a:r>
                        <a:rPr lang="zh-CN" sz="1800" dirty="0">
                          <a:effectLst/>
                          <a:latin typeface="微软雅黑" panose="020B0503020204020204" pitchFamily="34" charset="-122"/>
                          <a:ea typeface="微软雅黑" panose="020B0503020204020204" pitchFamily="34" charset="-122"/>
                        </a:rPr>
                        <a:t>经济</a:t>
                      </a:r>
                      <a:endParaRPr lang="zh-CN" sz="18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algn="just">
                        <a:spcAft>
                          <a:spcPts val="0"/>
                        </a:spcAft>
                      </a:pPr>
                      <a:r>
                        <a:rPr lang="en-US" sz="1800" dirty="0">
                          <a:effectLst/>
                          <a:latin typeface="微软雅黑" panose="020B0503020204020204" pitchFamily="34" charset="-122"/>
                          <a:ea typeface="微软雅黑" panose="020B0503020204020204" pitchFamily="34" charset="-122"/>
                          <a:sym typeface="+mn-ea"/>
                        </a:rPr>
                        <a:t>A. </a:t>
                      </a:r>
                      <a:r>
                        <a:rPr lang="zh-CN" sz="1800" dirty="0">
                          <a:effectLst/>
                          <a:latin typeface="微软雅黑" panose="020B0503020204020204" pitchFamily="34" charset="-122"/>
                          <a:ea typeface="微软雅黑" panose="020B0503020204020204" pitchFamily="34" charset="-122"/>
                          <a:sym typeface="+mn-ea"/>
                        </a:rPr>
                        <a:t>二战后工业生产量占世界</a:t>
                      </a:r>
                      <a:r>
                        <a:rPr lang="en-US" sz="1800" dirty="0">
                          <a:effectLst/>
                          <a:latin typeface="微软雅黑" panose="020B0503020204020204" pitchFamily="34" charset="-122"/>
                          <a:ea typeface="微软雅黑" panose="020B0503020204020204" pitchFamily="34" charset="-122"/>
                          <a:sym typeface="+mn-ea"/>
                        </a:rPr>
                        <a:t>2/3 </a:t>
                      </a:r>
                      <a:endParaRPr lang="zh-CN" sz="1800" dirty="0">
                        <a:effectLst/>
                        <a:latin typeface="微软雅黑" panose="020B0503020204020204" pitchFamily="34" charset="-122"/>
                        <a:ea typeface="微软雅黑" panose="020B0503020204020204" pitchFamily="34" charset="-122"/>
                        <a:sym typeface="+mn-ea"/>
                      </a:endParaRPr>
                    </a:p>
                    <a:p>
                      <a:pPr algn="just">
                        <a:spcAft>
                          <a:spcPts val="0"/>
                        </a:spcAft>
                      </a:pPr>
                      <a:r>
                        <a:rPr lang="en-US" sz="1800" dirty="0">
                          <a:effectLst/>
                          <a:latin typeface="微软雅黑" panose="020B0503020204020204" pitchFamily="34" charset="-122"/>
                          <a:ea typeface="微软雅黑" panose="020B0503020204020204" pitchFamily="34" charset="-122"/>
                          <a:sym typeface="+mn-ea"/>
                        </a:rPr>
                        <a:t>B. </a:t>
                      </a:r>
                      <a:r>
                        <a:rPr lang="zh-CN" sz="1800" dirty="0">
                          <a:effectLst/>
                          <a:latin typeface="微软雅黑" panose="020B0503020204020204" pitchFamily="34" charset="-122"/>
                          <a:ea typeface="微软雅黑" panose="020B0503020204020204" pitchFamily="34" charset="-122"/>
                          <a:sym typeface="+mn-ea"/>
                        </a:rPr>
                        <a:t>外贸出口额占世界</a:t>
                      </a:r>
                      <a:r>
                        <a:rPr lang="en-US" sz="1800" dirty="0">
                          <a:effectLst/>
                          <a:latin typeface="微软雅黑" panose="020B0503020204020204" pitchFamily="34" charset="-122"/>
                          <a:ea typeface="微软雅黑" panose="020B0503020204020204" pitchFamily="34" charset="-122"/>
                          <a:sym typeface="+mn-ea"/>
                        </a:rPr>
                        <a:t>1/3 </a:t>
                      </a:r>
                      <a:endParaRPr lang="zh-CN" sz="1800" dirty="0">
                        <a:effectLst/>
                        <a:latin typeface="微软雅黑" panose="020B0503020204020204" pitchFamily="34" charset="-122"/>
                        <a:ea typeface="微软雅黑" panose="020B0503020204020204" pitchFamily="34" charset="-122"/>
                        <a:sym typeface="+mn-ea"/>
                      </a:endParaRPr>
                    </a:p>
                    <a:p>
                      <a:pPr algn="just">
                        <a:spcAft>
                          <a:spcPts val="0"/>
                        </a:spcAft>
                      </a:pPr>
                      <a:r>
                        <a:rPr lang="en-US" sz="1800" dirty="0">
                          <a:effectLst/>
                          <a:latin typeface="微软雅黑" panose="020B0503020204020204" pitchFamily="34" charset="-122"/>
                          <a:ea typeface="微软雅黑" panose="020B0503020204020204" pitchFamily="34" charset="-122"/>
                          <a:sym typeface="+mn-ea"/>
                        </a:rPr>
                        <a:t>C. </a:t>
                      </a:r>
                      <a:r>
                        <a:rPr lang="zh-CN" sz="1800" dirty="0">
                          <a:effectLst/>
                          <a:latin typeface="微软雅黑" panose="020B0503020204020204" pitchFamily="34" charset="-122"/>
                          <a:ea typeface="微软雅黑" panose="020B0503020204020204" pitchFamily="34" charset="-122"/>
                          <a:sym typeface="+mn-ea"/>
                        </a:rPr>
                        <a:t>黄金储备量占世界</a:t>
                      </a:r>
                      <a:r>
                        <a:rPr lang="en-US" sz="1800" dirty="0">
                          <a:effectLst/>
                          <a:latin typeface="微软雅黑" panose="020B0503020204020204" pitchFamily="34" charset="-122"/>
                          <a:ea typeface="微软雅黑" panose="020B0503020204020204" pitchFamily="34" charset="-122"/>
                          <a:sym typeface="+mn-ea"/>
                        </a:rPr>
                        <a:t>3/4</a:t>
                      </a:r>
                      <a:endParaRPr lang="zh-CN" sz="1800" dirty="0">
                        <a:effectLst/>
                        <a:latin typeface="微软雅黑" panose="020B0503020204020204" pitchFamily="34" charset="-122"/>
                        <a:ea typeface="微软雅黑" panose="020B0503020204020204" pitchFamily="34" charset="-122"/>
                        <a:sym typeface="+mn-ea"/>
                      </a:endParaRPr>
                    </a:p>
                    <a:p>
                      <a:pPr algn="just">
                        <a:spcAft>
                          <a:spcPts val="0"/>
                        </a:spcAft>
                      </a:pPr>
                      <a:r>
                        <a:rPr lang="en-US" sz="1800" dirty="0">
                          <a:effectLst/>
                          <a:latin typeface="微软雅黑" panose="020B0503020204020204" pitchFamily="34" charset="-122"/>
                          <a:ea typeface="微软雅黑" panose="020B0503020204020204" pitchFamily="34" charset="-122"/>
                          <a:sym typeface="+mn-ea"/>
                        </a:rPr>
                        <a:t>D. </a:t>
                      </a:r>
                      <a:r>
                        <a:rPr lang="zh-CN" sz="1800" dirty="0">
                          <a:effectLst/>
                          <a:latin typeface="微软雅黑" panose="020B0503020204020204" pitchFamily="34" charset="-122"/>
                          <a:ea typeface="微软雅黑" panose="020B0503020204020204" pitchFamily="34" charset="-122"/>
                          <a:sym typeface="+mn-ea"/>
                        </a:rPr>
                        <a:t>制造出第一台计算机</a:t>
                      </a:r>
                      <a:endParaRPr lang="zh-CN" sz="1800" dirty="0">
                        <a:effectLst/>
                        <a:latin typeface="微软雅黑" panose="020B0503020204020204" pitchFamily="34" charset="-122"/>
                        <a:ea typeface="微软雅黑" panose="020B0503020204020204" pitchFamily="34" charset="-122"/>
                        <a:sym typeface="+mn-ea"/>
                      </a:endParaRPr>
                    </a:p>
                    <a:p>
                      <a:pPr indent="400050">
                        <a:spcAft>
                          <a:spcPts val="0"/>
                        </a:spcAft>
                      </a:pPr>
                      <a:r>
                        <a:rPr lang="en-US" sz="1800" dirty="0">
                          <a:effectLst/>
                          <a:latin typeface="微软雅黑" panose="020B0503020204020204" pitchFamily="34" charset="-122"/>
                          <a:ea typeface="微软雅黑" panose="020B0503020204020204" pitchFamily="34" charset="-122"/>
                        </a:rPr>
                        <a:t> </a:t>
                      </a:r>
                      <a:endParaRPr lang="zh-CN" sz="18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800" dirty="0">
                          <a:effectLst/>
                          <a:latin typeface="微软雅黑" panose="020B0503020204020204" pitchFamily="34" charset="-122"/>
                          <a:ea typeface="微软雅黑" panose="020B0503020204020204" pitchFamily="34" charset="-122"/>
                          <a:cs typeface="宋体" panose="02010600030101010101" pitchFamily="2" charset="-122"/>
                          <a:sym typeface="+mn-ea"/>
                        </a:rPr>
                        <a:t>A. </a:t>
                      </a:r>
                      <a:r>
                        <a:rPr lang="zh-CN" sz="1800" dirty="0">
                          <a:effectLst/>
                          <a:latin typeface="微软雅黑" panose="020B0503020204020204" pitchFamily="34" charset="-122"/>
                          <a:ea typeface="微软雅黑" panose="020B0503020204020204" pitchFamily="34" charset="-122"/>
                          <a:cs typeface="宋体" panose="02010600030101010101" pitchFamily="2" charset="-122"/>
                          <a:sym typeface="+mn-ea"/>
                        </a:rPr>
                        <a:t>苏联的重工业比</a:t>
                      </a:r>
                      <a:r>
                        <a:rPr lang="en-US" sz="1800" dirty="0">
                          <a:effectLst/>
                          <a:latin typeface="微软雅黑" panose="020B0503020204020204" pitchFamily="34" charset="-122"/>
                          <a:ea typeface="微软雅黑" panose="020B0503020204020204" pitchFamily="34" charset="-122"/>
                          <a:cs typeface="宋体" panose="02010600030101010101" pitchFamily="2" charset="-122"/>
                          <a:sym typeface="+mn-ea"/>
                        </a:rPr>
                        <a:t>1940</a:t>
                      </a:r>
                      <a:r>
                        <a:rPr lang="zh-CN" sz="1800" dirty="0">
                          <a:effectLst/>
                          <a:latin typeface="微软雅黑" panose="020B0503020204020204" pitchFamily="34" charset="-122"/>
                          <a:ea typeface="微软雅黑" panose="020B0503020204020204" pitchFamily="34" charset="-122"/>
                          <a:cs typeface="宋体" panose="02010600030101010101" pitchFamily="2" charset="-122"/>
                          <a:sym typeface="+mn-ea"/>
                        </a:rPr>
                        <a:t>年增长了</a:t>
                      </a:r>
                      <a:r>
                        <a:rPr lang="en-US" sz="1800" dirty="0">
                          <a:effectLst/>
                          <a:latin typeface="微软雅黑" panose="020B0503020204020204" pitchFamily="34" charset="-122"/>
                          <a:ea typeface="微软雅黑" panose="020B0503020204020204" pitchFamily="34" charset="-122"/>
                          <a:cs typeface="宋体" panose="02010600030101010101" pitchFamily="2" charset="-122"/>
                          <a:sym typeface="+mn-ea"/>
                        </a:rPr>
                        <a:t>107%</a:t>
                      </a:r>
                      <a:r>
                        <a:rPr lang="zh-CN" sz="1800" dirty="0">
                          <a:effectLst/>
                          <a:latin typeface="微软雅黑" panose="020B0503020204020204" pitchFamily="34" charset="-122"/>
                          <a:ea typeface="微软雅黑" panose="020B0503020204020204" pitchFamily="34" charset="-122"/>
                          <a:cs typeface="宋体" panose="02010600030101010101" pitchFamily="2" charset="-122"/>
                          <a:sym typeface="+mn-ea"/>
                        </a:rPr>
                        <a:t>。</a:t>
                      </a:r>
                      <a:endParaRPr lang="zh-CN" sz="1800" dirty="0">
                        <a:effectLst/>
                        <a:latin typeface="微软雅黑" panose="020B0503020204020204" pitchFamily="34" charset="-122"/>
                        <a:ea typeface="微软雅黑" panose="020B0503020204020204" pitchFamily="34" charset="-122"/>
                        <a:sym typeface="+mn-ea"/>
                      </a:endParaRPr>
                    </a:p>
                    <a:p>
                      <a:pPr>
                        <a:spcAft>
                          <a:spcPts val="0"/>
                        </a:spcAft>
                      </a:pPr>
                      <a:r>
                        <a:rPr lang="en-US" sz="1800" dirty="0">
                          <a:effectLst/>
                          <a:latin typeface="微软雅黑" panose="020B0503020204020204" pitchFamily="34" charset="-122"/>
                          <a:ea typeface="微软雅黑" panose="020B0503020204020204" pitchFamily="34" charset="-122"/>
                          <a:cs typeface="宋体" panose="02010600030101010101" pitchFamily="2" charset="-122"/>
                          <a:sym typeface="+mn-ea"/>
                        </a:rPr>
                        <a:t>B. </a:t>
                      </a:r>
                      <a:r>
                        <a:rPr lang="zh-CN" sz="1800" dirty="0">
                          <a:effectLst/>
                          <a:latin typeface="微软雅黑" panose="020B0503020204020204" pitchFamily="34" charset="-122"/>
                          <a:ea typeface="微软雅黑" panose="020B0503020204020204" pitchFamily="34" charset="-122"/>
                          <a:cs typeface="宋体" panose="02010600030101010101" pitchFamily="2" charset="-122"/>
                          <a:sym typeface="+mn-ea"/>
                        </a:rPr>
                        <a:t>四五计划苏联国民经济总值达到</a:t>
                      </a:r>
                      <a:r>
                        <a:rPr lang="en-US" sz="1800" dirty="0">
                          <a:effectLst/>
                          <a:latin typeface="微软雅黑" panose="020B0503020204020204" pitchFamily="34" charset="-122"/>
                          <a:ea typeface="微软雅黑" panose="020B0503020204020204" pitchFamily="34" charset="-122"/>
                          <a:cs typeface="宋体" panose="02010600030101010101" pitchFamily="2" charset="-122"/>
                          <a:sym typeface="+mn-ea"/>
                        </a:rPr>
                        <a:t>1710</a:t>
                      </a:r>
                      <a:r>
                        <a:rPr lang="zh-CN" sz="1800" dirty="0">
                          <a:effectLst/>
                          <a:latin typeface="微软雅黑" panose="020B0503020204020204" pitchFamily="34" charset="-122"/>
                          <a:ea typeface="微软雅黑" panose="020B0503020204020204" pitchFamily="34" charset="-122"/>
                          <a:cs typeface="宋体" panose="02010600030101010101" pitchFamily="2" charset="-122"/>
                          <a:sym typeface="+mn-ea"/>
                        </a:rPr>
                        <a:t>亿美元，跃居世界第二位</a:t>
                      </a:r>
                      <a:endParaRPr lang="zh-CN" sz="1800" dirty="0">
                        <a:effectLst/>
                        <a:latin typeface="微软雅黑" panose="020B0503020204020204" pitchFamily="34" charset="-122"/>
                        <a:ea typeface="微软雅黑" panose="020B0503020204020204" pitchFamily="34"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96390">
                <a:tc>
                  <a:txBody>
                    <a:bodyPr/>
                    <a:lstStyle/>
                    <a:p>
                      <a:pPr algn="ctr">
                        <a:spcAft>
                          <a:spcPts val="0"/>
                        </a:spcAft>
                      </a:pPr>
                      <a:r>
                        <a:rPr lang="zh-CN" sz="1800" dirty="0">
                          <a:effectLst/>
                          <a:latin typeface="微软雅黑" panose="020B0503020204020204" pitchFamily="34" charset="-122"/>
                          <a:ea typeface="微软雅黑" panose="020B0503020204020204" pitchFamily="34" charset="-122"/>
                        </a:rPr>
                        <a:t>军事</a:t>
                      </a:r>
                      <a:endParaRPr lang="zh-CN" sz="18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65000"/>
                      </a:schemeClr>
                    </a:solidFill>
                  </a:tcPr>
                </a:tc>
                <a:tc>
                  <a:txBody>
                    <a:bodyPr/>
                    <a:lstStyle/>
                    <a:p>
                      <a:pPr indent="400050">
                        <a:spcAft>
                          <a:spcPts val="0"/>
                        </a:spcAft>
                      </a:pPr>
                      <a:endParaRPr lang="zh-CN" sz="1800" dirty="0">
                        <a:effectLst/>
                        <a:latin typeface="微软雅黑" panose="020B0503020204020204" pitchFamily="34" charset="-122"/>
                        <a:ea typeface="微软雅黑" panose="020B0503020204020204" pitchFamily="34" charset="-122"/>
                        <a:sym typeface="+mn-ea"/>
                      </a:endParaRPr>
                    </a:p>
                    <a:p>
                      <a:pPr indent="400050">
                        <a:spcAft>
                          <a:spcPts val="0"/>
                        </a:spcAft>
                      </a:pPr>
                      <a:r>
                        <a:rPr lang="zh-CN" sz="1800" dirty="0">
                          <a:effectLst/>
                          <a:latin typeface="微软雅黑" panose="020B0503020204020204" pitchFamily="34" charset="-122"/>
                          <a:ea typeface="微软雅黑" panose="020B0503020204020204" pitchFamily="34" charset="-122"/>
                          <a:sym typeface="+mn-ea"/>
                        </a:rPr>
                        <a:t>拥有</a:t>
                      </a:r>
                      <a:r>
                        <a:rPr lang="en-US" sz="1800" dirty="0">
                          <a:effectLst/>
                          <a:latin typeface="微软雅黑" panose="020B0503020204020204" pitchFamily="34" charset="-122"/>
                          <a:ea typeface="微软雅黑" panose="020B0503020204020204" pitchFamily="34" charset="-122"/>
                          <a:sym typeface="+mn-ea"/>
                        </a:rPr>
                        <a:t>1200</a:t>
                      </a:r>
                      <a:r>
                        <a:rPr lang="zh-CN" sz="1800" dirty="0">
                          <a:effectLst/>
                          <a:latin typeface="微软雅黑" panose="020B0503020204020204" pitchFamily="34" charset="-122"/>
                          <a:ea typeface="微软雅黑" panose="020B0503020204020204" pitchFamily="34" charset="-122"/>
                          <a:sym typeface="+mn-ea"/>
                        </a:rPr>
                        <a:t>多万军队；</a:t>
                      </a:r>
                      <a:r>
                        <a:rPr lang="en-US" sz="1800" dirty="0">
                          <a:effectLst/>
                          <a:latin typeface="微软雅黑" panose="020B0503020204020204" pitchFamily="34" charset="-122"/>
                          <a:ea typeface="微软雅黑" panose="020B0503020204020204" pitchFamily="34" charset="-122"/>
                          <a:sym typeface="+mn-ea"/>
                        </a:rPr>
                        <a:t>30</a:t>
                      </a:r>
                      <a:r>
                        <a:rPr lang="zh-CN" sz="1800" dirty="0">
                          <a:effectLst/>
                          <a:latin typeface="微软雅黑" panose="020B0503020204020204" pitchFamily="34" charset="-122"/>
                          <a:ea typeface="微软雅黑" panose="020B0503020204020204" pitchFamily="34" charset="-122"/>
                          <a:sym typeface="+mn-ea"/>
                        </a:rPr>
                        <a:t>艘航空母舰</a:t>
                      </a:r>
                      <a:endParaRPr lang="zh-CN" sz="1800" dirty="0">
                        <a:effectLst/>
                        <a:latin typeface="微软雅黑" panose="020B0503020204020204" pitchFamily="34" charset="-122"/>
                        <a:ea typeface="微软雅黑" panose="020B0503020204020204" pitchFamily="34" charset="-122"/>
                        <a:sym typeface="+mn-ea"/>
                      </a:endParaRPr>
                    </a:p>
                    <a:p>
                      <a:pPr indent="400050">
                        <a:spcAft>
                          <a:spcPts val="0"/>
                        </a:spcAft>
                      </a:pPr>
                      <a:r>
                        <a:rPr lang="en-US" sz="1800" dirty="0">
                          <a:effectLst/>
                          <a:latin typeface="微软雅黑" panose="020B0503020204020204" pitchFamily="34" charset="-122"/>
                          <a:ea typeface="微软雅黑" panose="020B0503020204020204" pitchFamily="34" charset="-122"/>
                          <a:sym typeface="+mn-ea"/>
                        </a:rPr>
                        <a:t>1000</a:t>
                      </a:r>
                      <a:r>
                        <a:rPr lang="zh-CN" sz="1800" dirty="0">
                          <a:effectLst/>
                          <a:latin typeface="微软雅黑" panose="020B0503020204020204" pitchFamily="34" charset="-122"/>
                          <a:ea typeface="微软雅黑" panose="020B0503020204020204" pitchFamily="34" charset="-122"/>
                          <a:sym typeface="+mn-ea"/>
                        </a:rPr>
                        <a:t>多艘其他战舰；近</a:t>
                      </a:r>
                      <a:r>
                        <a:rPr lang="en-US" sz="1800" dirty="0">
                          <a:effectLst/>
                          <a:latin typeface="微软雅黑" panose="020B0503020204020204" pitchFamily="34" charset="-122"/>
                          <a:ea typeface="微软雅黑" panose="020B0503020204020204" pitchFamily="34" charset="-122"/>
                          <a:sym typeface="+mn-ea"/>
                        </a:rPr>
                        <a:t>500</a:t>
                      </a:r>
                      <a:r>
                        <a:rPr lang="zh-CN" sz="1800" dirty="0">
                          <a:effectLst/>
                          <a:latin typeface="微软雅黑" panose="020B0503020204020204" pitchFamily="34" charset="-122"/>
                          <a:ea typeface="微软雅黑" panose="020B0503020204020204" pitchFamily="34" charset="-122"/>
                          <a:sym typeface="+mn-ea"/>
                        </a:rPr>
                        <a:t>个军事基地；垄断了原子弹</a:t>
                      </a:r>
                      <a:endParaRPr lang="zh-CN" sz="1800" dirty="0">
                        <a:effectLst/>
                        <a:latin typeface="微软雅黑" panose="020B0503020204020204" pitchFamily="34" charset="-122"/>
                        <a:ea typeface="微软雅黑" panose="020B0503020204020204" pitchFamily="34" charset="-122"/>
                        <a:sym typeface="+mn-ea"/>
                      </a:endParaRPr>
                    </a:p>
                    <a:p>
                      <a:pPr algn="ctr">
                        <a:spcAft>
                          <a:spcPts val="0"/>
                        </a:spcAft>
                      </a:pPr>
                      <a:endParaRPr lang="zh-CN" sz="18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800" dirty="0">
                          <a:effectLst/>
                          <a:latin typeface="微软雅黑" panose="020B0503020204020204" pitchFamily="34" charset="-122"/>
                          <a:ea typeface="微软雅黑" panose="020B0503020204020204" pitchFamily="34" charset="-122"/>
                          <a:sym typeface="+mn-ea"/>
                        </a:rPr>
                        <a:t>军队总数达</a:t>
                      </a:r>
                      <a:r>
                        <a:rPr lang="en-US" sz="1800" dirty="0">
                          <a:effectLst/>
                          <a:latin typeface="微软雅黑" panose="020B0503020204020204" pitchFamily="34" charset="-122"/>
                          <a:ea typeface="微软雅黑" panose="020B0503020204020204" pitchFamily="34" charset="-122"/>
                          <a:sym typeface="+mn-ea"/>
                        </a:rPr>
                        <a:t>1140</a:t>
                      </a:r>
                      <a:r>
                        <a:rPr lang="zh-CN" sz="1800" dirty="0">
                          <a:effectLst/>
                          <a:latin typeface="微软雅黑" panose="020B0503020204020204" pitchFamily="34" charset="-122"/>
                          <a:ea typeface="微软雅黑" panose="020B0503020204020204" pitchFamily="34" charset="-122"/>
                          <a:sym typeface="+mn-ea"/>
                        </a:rPr>
                        <a:t>万；年产作战飞机</a:t>
                      </a:r>
                      <a:r>
                        <a:rPr lang="en-US" sz="1800" dirty="0">
                          <a:effectLst/>
                          <a:latin typeface="微软雅黑" panose="020B0503020204020204" pitchFamily="34" charset="-122"/>
                          <a:ea typeface="微软雅黑" panose="020B0503020204020204" pitchFamily="34" charset="-122"/>
                          <a:sym typeface="+mn-ea"/>
                        </a:rPr>
                        <a:t>40,000</a:t>
                      </a:r>
                      <a:r>
                        <a:rPr lang="zh-CN" sz="1800" dirty="0">
                          <a:effectLst/>
                          <a:latin typeface="微软雅黑" panose="020B0503020204020204" pitchFamily="34" charset="-122"/>
                          <a:ea typeface="微软雅黑" panose="020B0503020204020204" pitchFamily="34" charset="-122"/>
                          <a:sym typeface="+mn-ea"/>
                        </a:rPr>
                        <a:t>架；驻军欧亚许多地区</a:t>
                      </a:r>
                      <a:endParaRPr lang="zh-CN" sz="1800" dirty="0">
                        <a:effectLst/>
                        <a:latin typeface="微软雅黑" panose="020B0503020204020204" pitchFamily="34" charset="-122"/>
                        <a:ea typeface="微软雅黑" panose="020B0503020204020204" pitchFamily="34" charset="-122"/>
                        <a:sym typeface="+mn-ea"/>
                      </a:endParaRPr>
                    </a:p>
                    <a:p>
                      <a:pPr algn="ctr">
                        <a:spcAft>
                          <a:spcPts val="0"/>
                        </a:spcAft>
                      </a:pPr>
                      <a:endParaRPr lang="zh-CN" sz="1800" dirty="0">
                        <a:effectLst/>
                        <a:latin typeface="微软雅黑" panose="020B0503020204020204" pitchFamily="34" charset="-122"/>
                        <a:ea typeface="微软雅黑" panose="020B0503020204020204" pitchFamily="34" charset="-122"/>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a:xfrm>
            <a:off x="755576" y="1844824"/>
            <a:ext cx="7778824" cy="763756"/>
          </a:xfrm>
        </p:spPr>
        <p:txBody>
          <a:bodyPr wrap="square" lIns="91440" tIns="45720" rIns="91440" bIns="45720" anchor="ctr"/>
          <a:lstStyle/>
          <a:p>
            <a:r>
              <a:rPr lang="en-US" altLang="zh-CN" sz="4000" b="1" dirty="0">
                <a:solidFill>
                  <a:schemeClr val="tx1"/>
                </a:solidFill>
                <a:latin typeface="+mj-ea"/>
              </a:rPr>
              <a:t>1.</a:t>
            </a:r>
            <a:r>
              <a:rPr lang="zh-CN" altLang="en-US" sz="4000" b="1" dirty="0">
                <a:solidFill>
                  <a:schemeClr val="tx1"/>
                </a:solidFill>
                <a:latin typeface="+mj-ea"/>
              </a:rPr>
              <a:t> 何为</a:t>
            </a:r>
            <a:r>
              <a:rPr lang="zh-CN" altLang="en-US" sz="4000" b="1" dirty="0">
                <a:solidFill>
                  <a:schemeClr val="tx1"/>
                </a:solidFill>
                <a:latin typeface="+mj-ea"/>
                <a:sym typeface="Arial" panose="020B0604020202020204" pitchFamily="34" charset="0"/>
              </a:rPr>
              <a:t>冷战？</a:t>
            </a:r>
            <a:endParaRPr lang="zh-CN" altLang="en-US" sz="4000" b="1" dirty="0">
              <a:solidFill>
                <a:schemeClr val="tx1"/>
              </a:solidFill>
              <a:latin typeface="+mj-ea"/>
            </a:endParaRPr>
          </a:p>
        </p:txBody>
      </p:sp>
      <p:sp>
        <p:nvSpPr>
          <p:cNvPr id="10242" name="Text Box 9"/>
          <p:cNvSpPr txBox="1"/>
          <p:nvPr/>
        </p:nvSpPr>
        <p:spPr>
          <a:xfrm>
            <a:off x="938530" y="2970530"/>
            <a:ext cx="7058025" cy="1076325"/>
          </a:xfrm>
          <a:prstGeom prst="rect">
            <a:avLst/>
          </a:prstGeom>
          <a:noFill/>
          <a:ln w="38100" cap="flat" cmpd="sng">
            <a:solidFill>
              <a:schemeClr val="tx1"/>
            </a:solidFill>
            <a:prstDash val="solid"/>
            <a:miter/>
            <a:headEnd type="none" w="med" len="med"/>
            <a:tailEnd type="none" w="med" len="med"/>
          </a:ln>
        </p:spPr>
        <p:txBody>
          <a:bodyPr wrap="square" anchor="t">
            <a:spAutoFit/>
          </a:bodyPr>
          <a:lstStyle/>
          <a:p>
            <a:pPr>
              <a:spcBef>
                <a:spcPct val="50000"/>
              </a:spcBef>
            </a:pPr>
            <a:r>
              <a:rPr lang="zh-CN" altLang="en-US" sz="3200" b="1" dirty="0">
                <a:latin typeface="微软雅黑" panose="020B0503020204020204" pitchFamily="34" charset="-122"/>
                <a:ea typeface="微软雅黑" panose="020B0503020204020204" pitchFamily="34" charset="-122"/>
              </a:rPr>
              <a:t>内涵：是指美苏集团进行的除</a:t>
            </a:r>
            <a:r>
              <a:rPr lang="zh-CN" altLang="en-US" sz="3200" b="1" u="sng" dirty="0">
                <a:latin typeface="微软雅黑" panose="020B0503020204020204" pitchFamily="34" charset="-122"/>
                <a:ea typeface="微软雅黑" panose="020B0503020204020204" pitchFamily="34" charset="-122"/>
              </a:rPr>
              <a:t>         </a:t>
            </a:r>
            <a:r>
              <a:rPr lang="zh-CN" altLang="en-US" sz="3200" b="1" dirty="0">
                <a:latin typeface="微软雅黑" panose="020B0503020204020204" pitchFamily="34" charset="-122"/>
                <a:ea typeface="微软雅黑" panose="020B0503020204020204" pitchFamily="34" charset="-122"/>
              </a:rPr>
              <a:t>以外的各种形式的对峙和对抗。</a:t>
            </a:r>
            <a:endParaRPr lang="zh-CN" altLang="en-US" sz="3200" b="1" dirty="0">
              <a:latin typeface="微软雅黑" panose="020B0503020204020204" pitchFamily="34" charset="-122"/>
              <a:ea typeface="微软雅黑" panose="020B0503020204020204" pitchFamily="34" charset="-122"/>
            </a:endParaRPr>
          </a:p>
        </p:txBody>
      </p:sp>
      <p:sp>
        <p:nvSpPr>
          <p:cNvPr id="12291" name="Text Box 22"/>
          <p:cNvSpPr txBox="1"/>
          <p:nvPr/>
        </p:nvSpPr>
        <p:spPr>
          <a:xfrm>
            <a:off x="6660232" y="5368532"/>
            <a:ext cx="8688388" cy="646331"/>
          </a:xfrm>
          <a:prstGeom prst="rect">
            <a:avLst/>
          </a:prstGeom>
          <a:noFill/>
          <a:ln w="9525">
            <a:noFill/>
          </a:ln>
        </p:spPr>
        <p:txBody>
          <a:bodyPr anchor="t">
            <a:spAutoFit/>
          </a:bodyPr>
          <a:lstStyle/>
          <a:p>
            <a:pPr algn="ctr">
              <a:spcBef>
                <a:spcPct val="50000"/>
              </a:spcBef>
            </a:pPr>
            <a:r>
              <a:rPr lang="zh-CN" altLang="en-US" sz="3600" b="1" noProof="1">
                <a:solidFill>
                  <a:srgbClr val="3333CC"/>
                </a:solidFill>
                <a:latin typeface="黑体" panose="02010609060101010101" pitchFamily="49" charset="-122"/>
                <a:ea typeface="黑体" panose="02010609060101010101" pitchFamily="49" charset="-122"/>
                <a:cs typeface="+mn-cs"/>
              </a:rPr>
              <a:t> </a:t>
            </a:r>
            <a:endParaRPr lang="zh-CN" altLang="en-US" sz="3600" b="1" noProof="1">
              <a:solidFill>
                <a:srgbClr val="3333CC"/>
              </a:solidFill>
              <a:latin typeface="黑体" panose="02010609060101010101" pitchFamily="49" charset="-122"/>
              <a:ea typeface="黑体" panose="02010609060101010101" pitchFamily="49" charset="-122"/>
              <a:sym typeface="Arial" panose="020B0604020202020204" pitchFamily="34" charset="0"/>
            </a:endParaRPr>
          </a:p>
        </p:txBody>
      </p:sp>
      <p:sp>
        <p:nvSpPr>
          <p:cNvPr id="5" name="TextBox 4"/>
          <p:cNvSpPr txBox="1"/>
          <p:nvPr/>
        </p:nvSpPr>
        <p:spPr>
          <a:xfrm>
            <a:off x="6300192" y="2967061"/>
            <a:ext cx="1440160" cy="584775"/>
          </a:xfrm>
          <a:prstGeom prst="rect">
            <a:avLst/>
          </a:prstGeom>
          <a:noFill/>
          <a:ln w="9525">
            <a:noFill/>
          </a:ln>
        </p:spPr>
        <p:txBody>
          <a:bodyPr wrap="square" anchor="t">
            <a:spAutoFit/>
          </a:bodyPr>
          <a:lstStyle/>
          <a:p>
            <a:r>
              <a:rPr lang="zh-CN" altLang="en-US" sz="3200" b="1" dirty="0">
                <a:solidFill>
                  <a:srgbClr val="FF0000"/>
                </a:solidFill>
                <a:latin typeface="微软雅黑" panose="020B0503020204020204" pitchFamily="34" charset="-122"/>
                <a:ea typeface="微软雅黑" panose="020B0503020204020204" pitchFamily="34" charset="-122"/>
              </a:rPr>
              <a:t>战争</a:t>
            </a:r>
            <a:endParaRPr lang="zh-CN" altLang="en-US" sz="3200" b="1" dirty="0">
              <a:solidFill>
                <a:srgbClr val="FF00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42628" y="4550347"/>
            <a:ext cx="7058744" cy="707886"/>
          </a:xfrm>
          <a:prstGeom prst="rect">
            <a:avLst/>
          </a:prstGeom>
          <a:noFill/>
        </p:spPr>
        <p:txBody>
          <a:bodyPr wrap="square" rtlCol="0">
            <a:spAutoFit/>
          </a:bodyPr>
          <a:lstStyle/>
          <a:p>
            <a:pPr algn="ctr"/>
            <a:r>
              <a:rPr lang="en-US" altLang="zh-CN" sz="4000" b="1" dirty="0">
                <a:latin typeface="+mj-ea"/>
                <a:ea typeface="+mj-ea"/>
              </a:rPr>
              <a:t>2.</a:t>
            </a:r>
            <a:r>
              <a:rPr lang="zh-CN" altLang="en-US" sz="4000" b="1" dirty="0">
                <a:latin typeface="+mj-ea"/>
                <a:ea typeface="+mj-ea"/>
              </a:rPr>
              <a:t> 为什么采取这种形式？</a:t>
            </a:r>
            <a:endParaRPr lang="zh-CN" altLang="en-US" sz="4000" b="1" dirty="0">
              <a:latin typeface="+mj-ea"/>
              <a:ea typeface="+mj-ea"/>
            </a:endParaRPr>
          </a:p>
        </p:txBody>
      </p:sp>
      <p:sp>
        <p:nvSpPr>
          <p:cNvPr id="3" name="文本框 2"/>
          <p:cNvSpPr txBox="1"/>
          <p:nvPr/>
        </p:nvSpPr>
        <p:spPr>
          <a:xfrm>
            <a:off x="755576" y="479207"/>
            <a:ext cx="4248472" cy="707886"/>
          </a:xfrm>
          <a:prstGeom prst="rect">
            <a:avLst/>
          </a:prstGeom>
          <a:solidFill>
            <a:srgbClr val="346494"/>
          </a:solidFill>
        </p:spPr>
        <p:txBody>
          <a:bodyPr wrap="square" rtlCol="0">
            <a:spAutoFit/>
          </a:bodyPr>
          <a:lstStyle/>
          <a:p>
            <a:r>
              <a:rPr lang="zh-CN" altLang="en-US" sz="4000" b="1" dirty="0">
                <a:solidFill>
                  <a:schemeClr val="bg1"/>
                </a:solidFill>
                <a:latin typeface="+mj-ea"/>
                <a:ea typeface="+mj-ea"/>
              </a:rPr>
              <a:t>冷战  </a:t>
            </a:r>
            <a:r>
              <a:rPr lang="en-US" altLang="zh-CN" sz="4000" b="1" dirty="0">
                <a:solidFill>
                  <a:schemeClr val="bg1"/>
                </a:solidFill>
                <a:latin typeface="+mj-ea"/>
                <a:ea typeface="+mj-ea"/>
              </a:rPr>
              <a:t>Cold  War</a:t>
            </a:r>
            <a:endParaRPr lang="zh-CN" altLang="en-US" sz="4000" b="1" dirty="0">
              <a:solidFill>
                <a:schemeClr val="bg1"/>
              </a:solidFill>
              <a:latin typeface="+mj-ea"/>
              <a:ea typeface="+mj-ea"/>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algn="l">
              <a:spcBef>
                <a:spcPts val="1200"/>
              </a:spcBef>
              <a:spcAft>
                <a:spcPts val="1200"/>
              </a:spcAft>
            </a:pPr>
            <a:r>
              <a:rPr lang="zh-CN" altLang="en-US" sz="3600" b="1" dirty="0">
                <a:solidFill>
                  <a:srgbClr val="2E5E9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冷战形成的原因</a:t>
            </a:r>
            <a:endParaRPr lang="zh-CN" altLang="en-US" sz="3600" b="1" dirty="0">
              <a:solidFill>
                <a:srgbClr val="2E5E96"/>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 name="内容占位符 2"/>
          <p:cNvSpPr>
            <a:spLocks noGrp="1"/>
          </p:cNvSpPr>
          <p:nvPr>
            <p:ph idx="1"/>
          </p:nvPr>
        </p:nvSpPr>
        <p:spPr>
          <a:xfrm>
            <a:off x="457200" y="1556792"/>
            <a:ext cx="8229600" cy="4729728"/>
          </a:xfrm>
          <a:solidFill>
            <a:srgbClr val="FFFF00"/>
          </a:solidFill>
        </p:spPr>
        <p:txBody>
          <a:bodyPr/>
          <a:lstStyle/>
          <a:p>
            <a:pPr marL="0" lvl="0" indent="0">
              <a:lnSpc>
                <a:spcPct val="150000"/>
              </a:lnSpc>
              <a:spcBef>
                <a:spcPts val="0"/>
              </a:spcBef>
              <a:buClr>
                <a:srgbClr val="2F2F2F"/>
              </a:buClr>
              <a:buNone/>
            </a:pPr>
            <a:r>
              <a:rPr lang="en-US" altLang="zh-CN" dirty="0">
                <a:solidFill>
                  <a:srgbClr val="FF0000"/>
                </a:solidFill>
                <a:latin typeface="微软雅黑" panose="020B0503020204020204" pitchFamily="34" charset="-122"/>
                <a:ea typeface="微软雅黑" panose="020B0503020204020204" pitchFamily="34" charset="-122"/>
              </a:rPr>
              <a:t>1. </a:t>
            </a:r>
            <a:r>
              <a:rPr lang="zh-CN" altLang="en-US" dirty="0">
                <a:solidFill>
                  <a:srgbClr val="FF0000"/>
                </a:solidFill>
                <a:latin typeface="微软雅黑" panose="020B0503020204020204" pitchFamily="34" charset="-122"/>
                <a:ea typeface="微软雅黑" panose="020B0503020204020204" pitchFamily="34" charset="-122"/>
              </a:rPr>
              <a:t>战后美苏同盟关系破裂：社会制度和国家利益上矛盾冲突加剧。</a:t>
            </a:r>
            <a:endParaRPr lang="en-US" altLang="zh-CN" dirty="0">
              <a:solidFill>
                <a:srgbClr val="FF0000"/>
              </a:solidFill>
              <a:latin typeface="微软雅黑" panose="020B0503020204020204" pitchFamily="34" charset="-122"/>
              <a:ea typeface="微软雅黑" panose="020B0503020204020204" pitchFamily="34" charset="-122"/>
            </a:endParaRPr>
          </a:p>
          <a:p>
            <a:pPr marL="0" lvl="0" indent="0">
              <a:lnSpc>
                <a:spcPct val="150000"/>
              </a:lnSpc>
              <a:spcBef>
                <a:spcPts val="0"/>
              </a:spcBef>
              <a:buClr>
                <a:srgbClr val="2F2F2F"/>
              </a:buClr>
              <a:buNone/>
            </a:pPr>
            <a:r>
              <a:rPr lang="en-US" altLang="zh-CN">
                <a:solidFill>
                  <a:srgbClr val="FF0000"/>
                </a:solidFill>
                <a:latin typeface="微软雅黑" panose="020B0503020204020204" pitchFamily="34" charset="-122"/>
                <a:ea typeface="微软雅黑" panose="020B0503020204020204" pitchFamily="34" charset="-122"/>
              </a:rPr>
              <a:t>2. </a:t>
            </a:r>
            <a:r>
              <a:rPr lang="zh-CN" altLang="en-US" dirty="0">
                <a:solidFill>
                  <a:srgbClr val="FF0000"/>
                </a:solidFill>
                <a:latin typeface="微软雅黑" panose="020B0503020204020204" pitchFamily="34" charset="-122"/>
                <a:ea typeface="微软雅黑" panose="020B0503020204020204" pitchFamily="34" charset="-122"/>
              </a:rPr>
              <a:t>美苏实力均衡。</a:t>
            </a:r>
            <a:endParaRPr lang="zh-CN" altLang="en-US" dirty="0">
              <a:solidFill>
                <a:srgbClr val="FF0000"/>
              </a:solidFill>
              <a:latin typeface="微软雅黑" panose="020B0503020204020204" pitchFamily="34" charset="-122"/>
              <a:ea typeface="微软雅黑" panose="020B0503020204020204" pitchFamily="34" charset="-122"/>
            </a:endParaRPr>
          </a:p>
          <a:p>
            <a:pPr marL="0" indent="0">
              <a:lnSpc>
                <a:spcPct val="150000"/>
              </a:lnSpc>
              <a:spcBef>
                <a:spcPts val="0"/>
              </a:spcBef>
              <a:buNone/>
            </a:pPr>
            <a:r>
              <a:rPr lang="en-US" altLang="zh-CN" dirty="0">
                <a:solidFill>
                  <a:srgbClr val="FF0000"/>
                </a:solidFill>
                <a:latin typeface="微软雅黑" panose="020B0503020204020204" pitchFamily="34" charset="-122"/>
                <a:ea typeface="微软雅黑" panose="020B0503020204020204" pitchFamily="34" charset="-122"/>
              </a:rPr>
              <a:t>3. </a:t>
            </a:r>
            <a:r>
              <a:rPr lang="zh-CN" altLang="en-US" dirty="0">
                <a:solidFill>
                  <a:srgbClr val="FF0000"/>
                </a:solidFill>
                <a:latin typeface="微软雅黑" panose="020B0503020204020204" pitchFamily="34" charset="-122"/>
                <a:ea typeface="微软雅黑" panose="020B0503020204020204" pitchFamily="34" charset="-122"/>
              </a:rPr>
              <a:t>二战造成巨大的财产和人员损失，人心思和。</a:t>
            </a:r>
            <a:endParaRPr lang="zh-CN" altLang="en-US" dirty="0">
              <a:solidFill>
                <a:srgbClr val="FF0000"/>
              </a:solidFill>
              <a:latin typeface="微软雅黑" panose="020B0503020204020204" pitchFamily="34" charset="-122"/>
              <a:ea typeface="微软雅黑" panose="020B0503020204020204" pitchFamily="34" charset="-122"/>
            </a:endParaRPr>
          </a:p>
          <a:p>
            <a:pPr>
              <a:lnSpc>
                <a:spcPct val="150000"/>
              </a:lnSpc>
              <a:spcBef>
                <a:spcPts val="0"/>
              </a:spcBef>
            </a:pPr>
            <a:endParaRPr lang="zh-CN" altLang="en-US" dirty="0">
              <a:latin typeface="黑体" panose="02010609060101010101" pitchFamily="49" charset="-122"/>
              <a:ea typeface="黑体" panose="02010609060101010101" pitchFamily="49"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pPr lvl="0" algn="l" rtl="0">
              <a:lnSpc>
                <a:spcPct val="200000"/>
              </a:lnSpc>
              <a:spcBef>
                <a:spcPct val="50000"/>
              </a:spcBef>
            </a:pPr>
            <a:br>
              <a:rPr lang="en-US" altLang="zh-CN" sz="3600" b="1" noProof="1">
                <a:solidFill>
                  <a:srgbClr val="FF0000"/>
                </a:solidFill>
                <a:latin typeface="微软雅黑" panose="020B0503020204020204" pitchFamily="34" charset="-122"/>
                <a:ea typeface="微软雅黑" panose="020B0503020204020204" pitchFamily="34" charset="-122"/>
                <a:cs typeface="+mn-cs"/>
              </a:rPr>
            </a:br>
            <a:r>
              <a:rPr lang="zh-CN" altLang="en-US" sz="3100" b="1" noProof="1">
                <a:solidFill>
                  <a:srgbClr val="FF0000"/>
                </a:solidFill>
                <a:latin typeface="微软雅黑" panose="020B0503020204020204" pitchFamily="34" charset="-122"/>
                <a:ea typeface="微软雅黑" panose="020B0503020204020204" pitchFamily="34" charset="-122"/>
                <a:cs typeface="+mn-cs"/>
              </a:rPr>
              <a:t>龙争虎斗起争锋</a:t>
            </a:r>
            <a:br>
              <a:rPr lang="en-US" altLang="zh-CN" sz="3100" b="1" noProof="1">
                <a:solidFill>
                  <a:srgbClr val="FF0000"/>
                </a:solidFill>
                <a:latin typeface="微软雅黑" panose="020B0503020204020204" pitchFamily="34" charset="-122"/>
                <a:ea typeface="微软雅黑" panose="020B0503020204020204" pitchFamily="34" charset="-122"/>
                <a:cs typeface="+mn-cs"/>
              </a:rPr>
            </a:br>
            <a:r>
              <a:rPr lang="en-US" altLang="zh-CN" sz="3100" b="1" noProof="1">
                <a:solidFill>
                  <a:srgbClr val="2E5E96"/>
                </a:solidFill>
                <a:latin typeface="微软雅黑" panose="020B0503020204020204" pitchFamily="34" charset="-122"/>
                <a:ea typeface="微软雅黑" panose="020B0503020204020204" pitchFamily="34" charset="-122"/>
                <a:cs typeface="+mn-cs"/>
              </a:rPr>
              <a:t>                            ---</a:t>
            </a:r>
            <a:r>
              <a:rPr lang="zh-CN" altLang="en-US" sz="3100" b="1" noProof="1">
                <a:solidFill>
                  <a:srgbClr val="2E5E96"/>
                </a:solidFill>
                <a:latin typeface="微软雅黑" panose="020B0503020204020204" pitchFamily="34" charset="-122"/>
                <a:ea typeface="微软雅黑" panose="020B0503020204020204" pitchFamily="34" charset="-122"/>
                <a:cs typeface="+mn-cs"/>
              </a:rPr>
              <a:t>冷战的形成过程</a:t>
            </a:r>
            <a:br>
              <a:rPr lang="zh-CN" altLang="en-US" sz="4000" b="1" noProof="1">
                <a:solidFill>
                  <a:srgbClr val="2E5E96"/>
                </a:solidFill>
                <a:latin typeface="微软雅黑" panose="020B0503020204020204" pitchFamily="34" charset="-122"/>
                <a:ea typeface="微软雅黑" panose="020B0503020204020204" pitchFamily="34" charset="-122"/>
                <a:cs typeface="+mn-cs"/>
              </a:rPr>
            </a:br>
            <a:endParaRPr lang="zh-CN" altLang="en-US" sz="4000" b="1" strike="noStrike" noProof="1">
              <a:solidFill>
                <a:srgbClr val="2E5E96"/>
              </a:solidFill>
              <a:effectLst>
                <a:outerShdw blurRad="38100" dist="38100" dir="2700000" algn="tl">
                  <a:srgbClr val="000000">
                    <a:alpha val="43137"/>
                  </a:srgbClr>
                </a:outerShdw>
              </a:effectLst>
              <a:latin typeface="黑体" panose="02010609060101010101" pitchFamily="49" charset="-122"/>
              <a:ea typeface="黑体" panose="02010609060101010101" pitchFamily="49" charset="-122"/>
            </a:endParaRPr>
          </a:p>
        </p:txBody>
      </p:sp>
      <p:pic>
        <p:nvPicPr>
          <p:cNvPr id="9" name="内容占位符 8"/>
          <p:cNvPicPr>
            <a:picLocks noGrp="1" noChangeAspect="1"/>
          </p:cNvPicPr>
          <p:nvPr>
            <p:ph sz="half" idx="1"/>
          </p:nvPr>
        </p:nvPicPr>
        <p:blipFill>
          <a:blip r:embed="rId1">
            <a:extLst>
              <a:ext uri="{28A0092B-C50C-407E-A947-70E740481C1C}">
                <a14:useLocalDpi xmlns:a14="http://schemas.microsoft.com/office/drawing/2010/main" val="0"/>
              </a:ext>
            </a:extLst>
          </a:blip>
          <a:stretch>
            <a:fillRect/>
          </a:stretch>
        </p:blipFill>
        <p:spPr>
          <a:xfrm>
            <a:off x="457200" y="1926099"/>
            <a:ext cx="4038600" cy="3005801"/>
          </a:xfrm>
        </p:spPr>
      </p:pic>
      <p:sp>
        <p:nvSpPr>
          <p:cNvPr id="7" name="内容占位符 6"/>
          <p:cNvSpPr>
            <a:spLocks noGrp="1"/>
          </p:cNvSpPr>
          <p:nvPr>
            <p:ph sz="half" idx="2"/>
          </p:nvPr>
        </p:nvSpPr>
        <p:spPr/>
        <p:txBody>
          <a:bodyPr>
            <a:normAutofit lnSpcReduction="10000"/>
          </a:bodyPr>
          <a:lstStyle/>
          <a:p>
            <a:pPr marL="0" indent="457200">
              <a:lnSpc>
                <a:spcPct val="150000"/>
              </a:lnSpc>
              <a:spcBef>
                <a:spcPts val="0"/>
              </a:spcBef>
              <a:buNone/>
            </a:pPr>
            <a:r>
              <a:rPr lang="zh-CN" altLang="en-US" sz="2600" noProof="1">
                <a:latin typeface="微软雅黑" panose="020B0503020204020204" pitchFamily="34" charset="-122"/>
                <a:ea typeface="微软雅黑" panose="020B0503020204020204" pitchFamily="34" charset="-122"/>
              </a:rPr>
              <a:t>从波罗的海的什切青到亚德里亚海的的里亚斯特，一幅横贯欧洲大陆的</a:t>
            </a:r>
            <a:r>
              <a:rPr lang="zh-CN" altLang="en-US" sz="2600" noProof="1">
                <a:solidFill>
                  <a:srgbClr val="FF0000"/>
                </a:solidFill>
                <a:latin typeface="微软雅黑" panose="020B0503020204020204" pitchFamily="34" charset="-122"/>
                <a:ea typeface="微软雅黑" panose="020B0503020204020204" pitchFamily="34" charset="-122"/>
              </a:rPr>
              <a:t>铁幕</a:t>
            </a:r>
            <a:r>
              <a:rPr lang="zh-CN" altLang="en-US" sz="2600" noProof="1">
                <a:latin typeface="微软雅黑" panose="020B0503020204020204" pitchFamily="34" charset="-122"/>
                <a:ea typeface="微软雅黑" panose="020B0503020204020204" pitchFamily="34" charset="-122"/>
              </a:rPr>
              <a:t>已经降落下来。……无一不处在</a:t>
            </a:r>
            <a:r>
              <a:rPr lang="zh-CN" altLang="en-US" sz="2600" noProof="1">
                <a:solidFill>
                  <a:srgbClr val="FF0000"/>
                </a:solidFill>
                <a:latin typeface="微软雅黑" panose="020B0503020204020204" pitchFamily="34" charset="-122"/>
                <a:ea typeface="微软雅黑" panose="020B0503020204020204" pitchFamily="34" charset="-122"/>
              </a:rPr>
              <a:t>苏联</a:t>
            </a:r>
            <a:r>
              <a:rPr lang="zh-CN" altLang="en-US" sz="2600" noProof="1">
                <a:latin typeface="微软雅黑" panose="020B0503020204020204" pitchFamily="34" charset="-122"/>
                <a:ea typeface="微软雅黑" panose="020B0503020204020204" pitchFamily="34" charset="-122"/>
              </a:rPr>
              <a:t>的势力范围内。</a:t>
            </a:r>
            <a:endParaRPr lang="en-US" altLang="zh-CN" sz="2600" noProof="1">
              <a:latin typeface="微软雅黑" panose="020B0503020204020204" pitchFamily="34" charset="-122"/>
              <a:ea typeface="微软雅黑" panose="020B0503020204020204" pitchFamily="34" charset="-122"/>
            </a:endParaRPr>
          </a:p>
          <a:p>
            <a:pPr marL="0" lvl="0" indent="457200">
              <a:lnSpc>
                <a:spcPct val="150000"/>
              </a:lnSpc>
              <a:spcBef>
                <a:spcPts val="0"/>
              </a:spcBef>
              <a:buClr>
                <a:srgbClr val="2F2F2F"/>
              </a:buClr>
              <a:buNone/>
            </a:pPr>
            <a:r>
              <a:rPr lang="zh-CN" altLang="en-US" sz="1800" noProof="1">
                <a:solidFill>
                  <a:prstClr val="black"/>
                </a:solidFill>
                <a:latin typeface="微软雅黑" panose="020B0503020204020204" pitchFamily="34" charset="-122"/>
                <a:ea typeface="微软雅黑" panose="020B0503020204020204" pitchFamily="34" charset="-122"/>
              </a:rPr>
              <a:t>       ——丘吉尔在富尔顿的演说</a:t>
            </a:r>
            <a:endParaRPr lang="zh-CN" altLang="en-US" sz="1800" noProof="1">
              <a:solidFill>
                <a:prstClr val="black"/>
              </a:solidFill>
              <a:latin typeface="微软雅黑" panose="020B0503020204020204" pitchFamily="34" charset="-122"/>
              <a:ea typeface="微软雅黑" panose="020B0503020204020204" pitchFamily="34" charset="-122"/>
            </a:endParaRPr>
          </a:p>
          <a:p>
            <a:pPr marL="0" indent="457200">
              <a:lnSpc>
                <a:spcPct val="150000"/>
              </a:lnSpc>
              <a:spcBef>
                <a:spcPts val="0"/>
              </a:spcBef>
              <a:buNone/>
            </a:pPr>
            <a:endParaRPr lang="zh-CN" altLang="en-US" sz="2600" noProof="1">
              <a:latin typeface="微软雅黑" panose="020B0503020204020204" pitchFamily="34" charset="-122"/>
              <a:ea typeface="微软雅黑" panose="020B0503020204020204" pitchFamily="34" charset="-122"/>
            </a:endParaRPr>
          </a:p>
          <a:p>
            <a:pPr marL="0" indent="457200">
              <a:lnSpc>
                <a:spcPct val="150000"/>
              </a:lnSpc>
              <a:spcBef>
                <a:spcPts val="0"/>
              </a:spcBef>
              <a:buNone/>
            </a:pPr>
            <a:r>
              <a:rPr lang="zh-CN" altLang="en-US" noProof="1">
                <a:latin typeface="微软雅黑" panose="020B0503020204020204" pitchFamily="34" charset="-122"/>
                <a:ea typeface="微软雅黑" panose="020B0503020204020204" pitchFamily="34" charset="-122"/>
              </a:rPr>
              <a:t>                                               </a:t>
            </a:r>
            <a:endParaRPr lang="zh-CN" altLang="en-US" dirty="0"/>
          </a:p>
        </p:txBody>
      </p:sp>
      <p:sp>
        <p:nvSpPr>
          <p:cNvPr id="11" name="文本框 10"/>
          <p:cNvSpPr txBox="1"/>
          <p:nvPr/>
        </p:nvSpPr>
        <p:spPr>
          <a:xfrm>
            <a:off x="899592" y="5652993"/>
            <a:ext cx="2880320" cy="398780"/>
          </a:xfrm>
          <a:prstGeom prst="rect">
            <a:avLst/>
          </a:prstGeom>
          <a:solidFill>
            <a:srgbClr val="346494"/>
          </a:solidFill>
        </p:spPr>
        <p:txBody>
          <a:bodyPr wrap="square" rtlCol="0">
            <a:spAutoFit/>
          </a:bodyPr>
          <a:lstStyle/>
          <a:p>
            <a:pPr algn="ctr"/>
            <a:r>
              <a:rPr lang="zh-CN" altLang="en-US" sz="2000" dirty="0">
                <a:solidFill>
                  <a:schemeClr val="bg1"/>
                </a:solidFill>
                <a:latin typeface="+mj-ea"/>
                <a:ea typeface="+mj-ea"/>
              </a:rPr>
              <a:t>冷战的序幕</a:t>
            </a:r>
            <a:r>
              <a:rPr lang="en-US" altLang="zh-CN" sz="2000" dirty="0">
                <a:solidFill>
                  <a:schemeClr val="bg1"/>
                </a:solidFill>
                <a:latin typeface="+mj-ea"/>
                <a:ea typeface="+mj-ea"/>
              </a:rPr>
              <a:t>(1946</a:t>
            </a:r>
            <a:r>
              <a:rPr lang="zh-CN" altLang="zh-CN" sz="2000" dirty="0">
                <a:solidFill>
                  <a:schemeClr val="bg1"/>
                </a:solidFill>
                <a:latin typeface="+mj-ea"/>
                <a:ea typeface="+mj-ea"/>
              </a:rPr>
              <a:t>年）</a:t>
            </a:r>
            <a:endParaRPr lang="zh-CN" altLang="zh-CN" sz="2000" dirty="0">
              <a:solidFill>
                <a:schemeClr val="bg1"/>
              </a:solidFill>
              <a:latin typeface="+mj-ea"/>
              <a:ea typeface="+mj-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sz="half" idx="1"/>
          </p:nvPr>
        </p:nvSpPr>
        <p:spPr>
          <a:xfrm>
            <a:off x="179388" y="188913"/>
            <a:ext cx="8964612" cy="1296987"/>
          </a:xfrm>
        </p:spPr>
        <p:txBody>
          <a:bodyPr>
            <a:normAutofit/>
          </a:bodyPr>
          <a:lstStyle/>
          <a:p>
            <a:pPr eaLnBrk="1" hangingPunct="1">
              <a:lnSpc>
                <a:spcPct val="80000"/>
              </a:lnSpc>
              <a:buFontTx/>
              <a:buNone/>
            </a:pPr>
            <a:r>
              <a:rPr lang="en-US" altLang="zh-CN" b="1" dirty="0">
                <a:effectLst>
                  <a:outerShdw blurRad="38100" dist="38100" dir="2700000" algn="tl">
                    <a:srgbClr val="C0C0C0"/>
                  </a:outerShdw>
                </a:effectLst>
                <a:latin typeface="微软雅黑" panose="020B0503020204020204" pitchFamily="34" charset="-122"/>
                <a:ea typeface="微软雅黑" panose="020B0503020204020204" pitchFamily="34" charset="-122"/>
              </a:rPr>
              <a:t>1.“</a:t>
            </a:r>
            <a:r>
              <a:rPr lang="zh-CN" altLang="en-US" b="1" dirty="0">
                <a:effectLst>
                  <a:outerShdw blurRad="38100" dist="38100" dir="2700000" algn="tl">
                    <a:srgbClr val="C0C0C0"/>
                  </a:outerShdw>
                </a:effectLst>
                <a:latin typeface="微软雅黑" panose="020B0503020204020204" pitchFamily="34" charset="-122"/>
                <a:ea typeface="微软雅黑" panose="020B0503020204020204" pitchFamily="34" charset="-122"/>
              </a:rPr>
              <a:t>冷战”之门的开启</a:t>
            </a:r>
            <a:endParaRPr lang="en-US" altLang="zh-CN"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a:p>
            <a:pPr eaLnBrk="1" hangingPunct="1">
              <a:lnSpc>
                <a:spcPct val="80000"/>
              </a:lnSpc>
              <a:buFontTx/>
              <a:buNone/>
            </a:pPr>
            <a:r>
              <a:rPr lang="en-US" altLang="zh-CN" b="1" dirty="0">
                <a:effectLst>
                  <a:outerShdw blurRad="38100" dist="38100" dir="2700000" algn="tl">
                    <a:srgbClr val="C0C0C0"/>
                  </a:outerShdw>
                </a:effectLst>
                <a:latin typeface="微软雅黑" panose="020B0503020204020204" pitchFamily="34" charset="-122"/>
                <a:ea typeface="微软雅黑" panose="020B0503020204020204" pitchFamily="34" charset="-122"/>
              </a:rPr>
              <a:t>         ——</a:t>
            </a:r>
            <a:r>
              <a:rPr lang="zh-CN" altLang="en-US" b="1" dirty="0">
                <a:effectLst>
                  <a:outerShdw blurRad="38100" dist="38100" dir="2700000" algn="tl">
                    <a:srgbClr val="C0C0C0"/>
                  </a:outerShdw>
                </a:effectLst>
                <a:latin typeface="微软雅黑" panose="020B0503020204020204" pitchFamily="34" charset="-122"/>
                <a:ea typeface="微软雅黑" panose="020B0503020204020204" pitchFamily="34" charset="-122"/>
              </a:rPr>
              <a:t>“杜鲁门主义”的出台（</a:t>
            </a:r>
            <a:r>
              <a:rPr lang="en-US" altLang="zh-CN" b="1" dirty="0">
                <a:effectLst>
                  <a:outerShdw blurRad="38100" dist="38100" dir="2700000" algn="tl">
                    <a:srgbClr val="C0C0C0"/>
                  </a:outerShdw>
                </a:effectLst>
                <a:latin typeface="微软雅黑" panose="020B0503020204020204" pitchFamily="34" charset="-122"/>
                <a:ea typeface="微软雅黑" panose="020B0503020204020204" pitchFamily="34" charset="-122"/>
              </a:rPr>
              <a:t>1947</a:t>
            </a:r>
            <a:r>
              <a:rPr lang="zh-CN" altLang="en-US" b="1" dirty="0">
                <a:effectLst>
                  <a:outerShdw blurRad="38100" dist="38100" dir="2700000" algn="tl">
                    <a:srgbClr val="C0C0C0"/>
                  </a:outerShdw>
                </a:effectLst>
                <a:latin typeface="微软雅黑" panose="020B0503020204020204" pitchFamily="34" charset="-122"/>
                <a:ea typeface="微软雅黑" panose="020B0503020204020204" pitchFamily="34" charset="-122"/>
              </a:rPr>
              <a:t>年）</a:t>
            </a:r>
            <a:endParaRPr lang="zh-CN" altLang="en-US" b="1" dirty="0">
              <a:effectLst>
                <a:outerShdw blurRad="38100" dist="38100" dir="2700000" algn="tl">
                  <a:srgbClr val="C0C0C0"/>
                </a:outerShdw>
              </a:effectLst>
              <a:latin typeface="微软雅黑" panose="020B0503020204020204" pitchFamily="34" charset="-122"/>
              <a:ea typeface="微软雅黑" panose="020B0503020204020204" pitchFamily="34" charset="-122"/>
            </a:endParaRPr>
          </a:p>
        </p:txBody>
      </p:sp>
      <p:pic>
        <p:nvPicPr>
          <p:cNvPr id="11268" name="Picture 4"/>
          <p:cNvPicPr>
            <a:picLocks noChangeAspect="1" noChangeArrowheads="1"/>
          </p:cNvPicPr>
          <p:nvPr/>
        </p:nvPicPr>
        <p:blipFill>
          <a:blip r:embed="rId1" cstate="print">
            <a:extLst>
              <a:ext uri="{28A0092B-C50C-407E-A947-70E740481C1C}">
                <a14:useLocalDpi xmlns:a14="http://schemas.microsoft.com/office/drawing/2010/main" val="0"/>
              </a:ext>
            </a:extLst>
          </a:blip>
          <a:stretch>
            <a:fillRect/>
          </a:stretch>
        </p:blipFill>
        <p:spPr bwMode="auto">
          <a:xfrm>
            <a:off x="402189" y="1689647"/>
            <a:ext cx="3941545" cy="3179513"/>
          </a:xfrm>
          <a:prstGeom prst="rect">
            <a:avLst/>
          </a:prstGeom>
          <a:ln w="190500" cap="sq">
            <a:solidFill>
              <a:srgbClr val="C8C6BD"/>
            </a:solidFill>
            <a:prstDash val="solid"/>
            <a:miter lim="800000"/>
            <a:headEnd/>
            <a:tailEnd/>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11269" name="Text Box 5"/>
          <p:cNvSpPr txBox="1">
            <a:spLocks noChangeArrowheads="1"/>
          </p:cNvSpPr>
          <p:nvPr/>
        </p:nvSpPr>
        <p:spPr bwMode="auto">
          <a:xfrm>
            <a:off x="4661694" y="1689647"/>
            <a:ext cx="4175572" cy="3230245"/>
          </a:xfrm>
          <a:prstGeom prst="rect">
            <a:avLst/>
          </a:prstGeom>
          <a:solidFill>
            <a:srgbClr val="FFFF99"/>
          </a:solidFill>
          <a:ln w="9525">
            <a:noFill/>
            <a:miter lim="800000"/>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indent="457200" eaLnBrk="1" hangingPunct="1">
              <a:lnSpc>
                <a:spcPct val="150000"/>
              </a:lnSpc>
            </a:pPr>
            <a:r>
              <a:rPr lang="zh-CN" altLang="en-US" sz="2400" dirty="0">
                <a:solidFill>
                  <a:srgbClr val="000066"/>
                </a:solidFill>
                <a:latin typeface="微软雅黑" panose="020B0503020204020204" pitchFamily="34" charset="-122"/>
                <a:ea typeface="微软雅黑" panose="020B0503020204020204" pitchFamily="34" charset="-122"/>
              </a:rPr>
              <a:t>我相信，这是美国外交政策的转折点，它现在宣布，不论在什么地方，不论直接或间接侵略威胁了和平，都与美国安全有关 。                                                                        </a:t>
            </a:r>
            <a:endParaRPr lang="zh-CN" altLang="en-US" sz="2400" dirty="0">
              <a:solidFill>
                <a:srgbClr val="000066"/>
              </a:solidFill>
              <a:latin typeface="微软雅黑" panose="020B0503020204020204" pitchFamily="34" charset="-122"/>
              <a:ea typeface="微软雅黑" panose="020B0503020204020204" pitchFamily="34" charset="-122"/>
            </a:endParaRPr>
          </a:p>
          <a:p>
            <a:pPr eaLnBrk="1" hangingPunct="1"/>
            <a:r>
              <a:rPr lang="zh-CN" altLang="en-US" sz="2400" dirty="0">
                <a:solidFill>
                  <a:srgbClr val="000066"/>
                </a:solidFill>
                <a:latin typeface="微软雅黑" panose="020B0503020204020204" pitchFamily="34" charset="-122"/>
                <a:ea typeface="微软雅黑" panose="020B0503020204020204" pitchFamily="34" charset="-122"/>
              </a:rPr>
              <a:t>                             </a:t>
            </a:r>
            <a:r>
              <a:rPr lang="en-US" altLang="zh-CN" sz="2400" dirty="0">
                <a:solidFill>
                  <a:srgbClr val="000066"/>
                </a:solidFill>
                <a:latin typeface="微软雅黑" panose="020B0503020204020204" pitchFamily="34" charset="-122"/>
                <a:ea typeface="微软雅黑" panose="020B0503020204020204" pitchFamily="34" charset="-122"/>
              </a:rPr>
              <a:t>--</a:t>
            </a:r>
            <a:r>
              <a:rPr lang="zh-CN" altLang="en-US" dirty="0">
                <a:solidFill>
                  <a:srgbClr val="000066"/>
                </a:solidFill>
                <a:latin typeface="微软雅黑" panose="020B0503020204020204" pitchFamily="34" charset="-122"/>
                <a:ea typeface="微软雅黑" panose="020B0503020204020204" pitchFamily="34" charset="-122"/>
              </a:rPr>
              <a:t>杜鲁门 </a:t>
            </a:r>
            <a:endParaRPr lang="zh-CN" altLang="en-US" dirty="0">
              <a:solidFill>
                <a:srgbClr val="000066"/>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15616" y="5072907"/>
            <a:ext cx="2016224" cy="369332"/>
          </a:xfrm>
          <a:prstGeom prst="rect">
            <a:avLst/>
          </a:prstGeom>
          <a:noFill/>
        </p:spPr>
        <p:txBody>
          <a:bodyPr wrap="square" rtlCol="0">
            <a:spAutoFit/>
          </a:bodyPr>
          <a:lstStyle/>
          <a:p>
            <a:pPr algn="ctr"/>
            <a:r>
              <a:rPr lang="zh-CN" altLang="en-US" b="1" dirty="0">
                <a:latin typeface="微软雅黑" panose="020B0503020204020204" pitchFamily="34" charset="-122"/>
                <a:ea typeface="微软雅黑" panose="020B0503020204020204" pitchFamily="34" charset="-122"/>
              </a:rPr>
              <a:t>杜鲁门总统</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Rectangle 3"/>
          <p:cNvSpPr>
            <a:spLocks noChangeArrowheads="1"/>
          </p:cNvSpPr>
          <p:nvPr/>
        </p:nvSpPr>
        <p:spPr bwMode="auto">
          <a:xfrm>
            <a:off x="539552" y="1737532"/>
            <a:ext cx="4030024" cy="4540538"/>
          </a:xfrm>
          <a:prstGeom prst="rect">
            <a:avLst/>
          </a:prstGeom>
          <a:noFill/>
          <a:ln>
            <a:noFill/>
          </a:ln>
        </p:spPr>
        <p:txBody>
          <a:bodyPr wrap="square" anchor="ct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457200" algn="l" defTabSz="914400" rtl="0" eaLnBrk="1" fontAlgn="base" latinLnBrk="0" hangingPunct="1">
              <a:lnSpc>
                <a:spcPct val="150000"/>
              </a:lnSpc>
              <a:spcBef>
                <a:spcPct val="0"/>
              </a:spcBef>
              <a:spcAft>
                <a:spcPct val="0"/>
              </a:spcAft>
              <a:buClrTx/>
              <a:buSzTx/>
              <a:buFont typeface="Arial" panose="020B0604020202020204" pitchFamily="34" charset="0"/>
              <a:buNone/>
              <a:defRPr/>
            </a:pPr>
            <a:r>
              <a:rPr kumimoji="0" lang="zh-CN" altLang="en-US" sz="2400" b="1" i="0" u="none" strike="noStrike" kern="1200" cap="none" spc="0" normalizeH="0" baseline="0" noProof="0" dirty="0">
                <a:ln>
                  <a:noFill/>
                </a:ln>
                <a:solidFill>
                  <a:srgbClr val="4D4D4D"/>
                </a:solidFill>
                <a:effectLst/>
                <a:uLnTx/>
                <a:uFillTx/>
                <a:latin typeface="楷体_GB2312" pitchFamily="49" charset="-122"/>
                <a:ea typeface="楷体_GB2312" pitchFamily="49" charset="-122"/>
                <a:cs typeface="+mn-cs"/>
              </a:rPr>
              <a:t>   </a:t>
            </a:r>
            <a:r>
              <a:rPr kumimoji="0" lang="zh-CN" altLang="en-US" sz="2800"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rPr>
              <a:t>1947年6月5日，美国国务卿马歇尔借出席哈佛大学毕业典礼并接受名誉学位的机会，提出美国帮助欧洲复兴的建议，即“马歇尔计划”。</a:t>
            </a:r>
            <a:endParaRPr kumimoji="0" lang="zh-CN" altLang="en-US" sz="2800" i="0" u="none" strike="noStrike" kern="1200" cap="none" spc="0" normalizeH="0" baseline="0" noProof="0" dirty="0">
              <a:ln>
                <a:noFill/>
              </a:ln>
              <a:solidFill>
                <a:srgbClr val="FF3300"/>
              </a:solidFill>
              <a:effectLst/>
              <a:uLnTx/>
              <a:uFillTx/>
              <a:latin typeface="微软雅黑" panose="020B0503020204020204" pitchFamily="34" charset="-122"/>
              <a:ea typeface="微软雅黑" panose="020B0503020204020204" pitchFamily="34" charset="-122"/>
              <a:cs typeface="+mn-cs"/>
            </a:endParaRPr>
          </a:p>
        </p:txBody>
      </p:sp>
      <p:grpSp>
        <p:nvGrpSpPr>
          <p:cNvPr id="15365" name="Group 4"/>
          <p:cNvGrpSpPr/>
          <p:nvPr/>
        </p:nvGrpSpPr>
        <p:grpSpPr bwMode="auto">
          <a:xfrm>
            <a:off x="4788024" y="1542713"/>
            <a:ext cx="3720110" cy="4868863"/>
            <a:chOff x="396" y="37"/>
            <a:chExt cx="1976" cy="2976"/>
          </a:xfrm>
        </p:grpSpPr>
        <p:pic>
          <p:nvPicPr>
            <p:cNvPr id="15366" name="Picture 5">
              <a:hlinkClick r:id="rId1" action="ppaction://hlinksldjump"/>
            </p:cNvPr>
            <p:cNvPicPr>
              <a:picLocks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96" y="37"/>
              <a:ext cx="1707" cy="29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7" name="Text Box 6"/>
            <p:cNvSpPr txBox="1">
              <a:spLocks noChangeArrowheads="1"/>
            </p:cNvSpPr>
            <p:nvPr/>
          </p:nvSpPr>
          <p:spPr bwMode="auto">
            <a:xfrm>
              <a:off x="2110" y="48"/>
              <a:ext cx="262" cy="2928"/>
            </a:xfrm>
            <a:prstGeom prst="rect">
              <a:avLst/>
            </a:prstGeom>
            <a:solidFill>
              <a:srgbClr val="34649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eaVert">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50000"/>
                </a:spcBef>
                <a:spcAft>
                  <a:spcPct val="0"/>
                </a:spcAft>
                <a:buClrTx/>
                <a:buSzTx/>
                <a:buFont typeface="Arial" panose="020B0604020202020204" pitchFamily="34" charset="0"/>
                <a:buNone/>
                <a:defRPr/>
              </a:pPr>
              <a:r>
                <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rPr>
                <a:t>五星上将，美陆军参谋长——乔治马歇尔</a:t>
              </a:r>
              <a:endParaRPr kumimoji="0" lang="zh-CN" altLang="en-US" sz="2000" b="1" i="0" u="none" strike="noStrike" kern="1200" cap="none" spc="0" normalizeH="0" baseline="0" noProof="0" dirty="0">
                <a:ln>
                  <a:noFill/>
                </a:ln>
                <a:solidFill>
                  <a:schemeClr val="bg1"/>
                </a:solidFill>
                <a:effectLst/>
                <a:uLnTx/>
                <a:uFillTx/>
                <a:latin typeface="Arial" panose="020B0604020202020204" pitchFamily="34" charset="0"/>
                <a:ea typeface="微软雅黑" panose="020B0503020204020204" pitchFamily="34" charset="-122"/>
                <a:cs typeface="+mn-cs"/>
              </a:endParaRPr>
            </a:p>
          </p:txBody>
        </p:sp>
      </p:grpSp>
      <p:sp>
        <p:nvSpPr>
          <p:cNvPr id="2" name="文本框 1"/>
          <p:cNvSpPr txBox="1"/>
          <p:nvPr/>
        </p:nvSpPr>
        <p:spPr>
          <a:xfrm>
            <a:off x="539552" y="579930"/>
            <a:ext cx="5544616" cy="584775"/>
          </a:xfrm>
          <a:prstGeom prst="rect">
            <a:avLst/>
          </a:prstGeom>
          <a:noFill/>
        </p:spPr>
        <p:txBody>
          <a:bodyPr wrap="square" rtlCol="0">
            <a:spAutoFit/>
          </a:bodyPr>
          <a:lstStyle/>
          <a:p>
            <a:r>
              <a:rPr lang="en-US" altLang="zh-CN" sz="3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2</a:t>
            </a:r>
            <a:r>
              <a:rPr lang="zh-CN" altLang="en-US" sz="3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、马歇尔计划</a:t>
            </a:r>
            <a:r>
              <a:rPr lang="en-US" altLang="zh-CN" sz="3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(1947</a:t>
            </a:r>
            <a:r>
              <a:rPr lang="zh-CN" altLang="en-US" sz="3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年）</a:t>
            </a:r>
            <a:endParaRPr lang="zh-CN" altLang="en-US" sz="3200" b="1" dirty="0">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transition spd="slow"/>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暗香扑面">
  <a:themeElements>
    <a:clrScheme name="暗香扑面">
      <a:dk1>
        <a:sysClr val="windowText" lastClr="000000"/>
      </a:dk1>
      <a:lt1>
        <a:sysClr val="window" lastClr="FFFFFF"/>
      </a:lt1>
      <a:dk2>
        <a:srgbClr val="2F2F2F"/>
      </a:dk2>
      <a:lt2>
        <a:srgbClr val="FFFFF4"/>
      </a:lt2>
      <a:accent1>
        <a:srgbClr val="918415"/>
      </a:accent1>
      <a:accent2>
        <a:srgbClr val="C47546"/>
      </a:accent2>
      <a:accent3>
        <a:srgbClr val="AFB591"/>
      </a:accent3>
      <a:accent4>
        <a:srgbClr val="B9945B"/>
      </a:accent4>
      <a:accent5>
        <a:srgbClr val="85ADBC"/>
      </a:accent5>
      <a:accent6>
        <a:srgbClr val="E5B440"/>
      </a:accent6>
      <a:hlink>
        <a:srgbClr val="00D5D5"/>
      </a:hlink>
      <a:folHlink>
        <a:srgbClr val="DD00DD"/>
      </a:folHlink>
    </a:clrScheme>
    <a:fontScheme name="暗香扑面">
      <a:majorFont>
        <a:latin typeface="Franklin Gothic Medium"/>
        <a:ea typeface=""/>
        <a:cs typeface=""/>
        <a:font script="Jpan" typeface="HG創英角ｺﾞｼｯｸUB"/>
        <a:font script="Hang" typeface="HY견고딕"/>
        <a:font script="Hans" typeface="微软雅黑"/>
        <a:font script="Hant" typeface="微軟正黑體"/>
        <a:font script="Arab" typeface="Arial Bold"/>
        <a:font script="Hebr" typeface="Arial Bold"/>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Bold"/>
        <a:font script="Uigh" typeface="Microsoft Uighur"/>
      </a:majorFont>
      <a:minorFont>
        <a:latin typeface="Franklin Gothic Book"/>
        <a:ea typeface=""/>
        <a:cs typeface=""/>
        <a:font script="Jpan" typeface="HG創英角ｺﾞｼｯｸUB"/>
        <a:font script="Hang" typeface="맑은 고딕"/>
        <a:font script="Hans" typeface="黑体"/>
        <a:font script="Hant" typeface="新細明體"/>
        <a:font script="Arab" typeface="Arial"/>
        <a:font script="Hebr" typeface="Arial"/>
        <a:font script="Thai" typeface="Cordian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暗香扑面">
      <a:fillStyleLst>
        <a:solidFill>
          <a:schemeClr val="phClr"/>
        </a:solidFill>
        <a:gradFill rotWithShape="1">
          <a:gsLst>
            <a:gs pos="0">
              <a:schemeClr val="phClr">
                <a:tint val="98000"/>
                <a:satMod val="220000"/>
              </a:schemeClr>
            </a:gs>
            <a:gs pos="31000">
              <a:schemeClr val="phClr">
                <a:tint val="30000"/>
                <a:satMod val="150000"/>
              </a:schemeClr>
            </a:gs>
            <a:gs pos="91000">
              <a:schemeClr val="phClr">
                <a:tint val="96000"/>
              </a:schemeClr>
            </a:gs>
          </a:gsLst>
          <a:path path="circle">
            <a:fillToRect l="50000" t="150000" r="50000"/>
          </a:path>
        </a:gradFill>
        <a:blipFill>
          <a:blip xmlns:r="http://schemas.openxmlformats.org/officeDocument/2006/relationships" r:embed="rId1">
            <a:duotone>
              <a:schemeClr val="phClr">
                <a:shade val="28000"/>
                <a:satMod val="100000"/>
              </a:schemeClr>
              <a:schemeClr val="phClr">
                <a:tint val="100000"/>
                <a:satMod val="200000"/>
              </a:schemeClr>
            </a:duotone>
          </a:blip>
          <a:tile tx="0" ty="0" sx="80000" sy="80000" flip="none" algn="tl"/>
        </a:blipFill>
      </a:fillStyleLst>
      <a:lnStyleLst>
        <a:ln w="12700" cap="flat" cmpd="sng" algn="ctr">
          <a:solidFill>
            <a:schemeClr val="phClr"/>
          </a:solidFill>
          <a:prstDash val="solid"/>
        </a:ln>
        <a:ln w="25400" cap="flat" cmpd="sng" algn="ctr">
          <a:solidFill>
            <a:schemeClr val="phClr"/>
          </a:solidFill>
          <a:prstDash val="solid"/>
        </a:ln>
        <a:ln w="38100" cap="flat" cmpd="dbl" algn="ctr">
          <a:solidFill>
            <a:schemeClr val="phClr"/>
          </a:solidFill>
          <a:prstDash val="solid"/>
        </a:ln>
      </a:lnStyleLst>
      <a:effectStyleLst>
        <a:effectStyle>
          <a:effectLst>
            <a:glow rad="63500">
              <a:schemeClr val="phClr">
                <a:alpha val="45000"/>
                <a:satMod val="110000"/>
              </a:schemeClr>
            </a:glow>
          </a:effectLst>
        </a:effectStyle>
        <a:effectStyle>
          <a:effectLst>
            <a:outerShdw blurRad="34925" dist="31750" dir="5400000" algn="tl" rotWithShape="0">
              <a:srgbClr val="000000">
                <a:alpha val="50000"/>
              </a:srgbClr>
            </a:outerShdw>
          </a:effectLst>
          <a:scene3d>
            <a:camera prst="orthographicFront">
              <a:rot lat="0" lon="0" rev="0"/>
            </a:camera>
            <a:lightRig rig="flood" dir="t">
              <a:rot lat="0" lon="0" rev="5400000"/>
            </a:lightRig>
          </a:scene3d>
          <a:sp3d contourW="9525" prstMaterial="dkEdge">
            <a:bevelT w="12000" h="24150"/>
            <a:contourClr>
              <a:schemeClr val="phClr">
                <a:satMod val="110000"/>
              </a:schemeClr>
            </a:contourClr>
          </a:sp3d>
        </a:effectStyle>
        <a:effectStyle>
          <a:effectLst>
            <a:outerShdw blurRad="50800" dist="31750" dir="5400000" algn="tl" rotWithShape="0">
              <a:srgbClr val="000000">
                <a:alpha val="50000"/>
              </a:srgbClr>
            </a:outerShdw>
          </a:effectLst>
          <a:scene3d>
            <a:camera prst="orthographicFront">
              <a:rot lat="0" lon="0" rev="0"/>
            </a:camera>
            <a:lightRig rig="flood" dir="t">
              <a:rot lat="0" lon="0" rev="5400000"/>
            </a:lightRig>
          </a:scene3d>
          <a:sp3d contourW="18700" prstMaterial="dkEdge">
            <a:bevelT w="44450" h="80600"/>
            <a:contourClr>
              <a:schemeClr val="phClr">
                <a:satMod val="110000"/>
              </a:schemeClr>
            </a:contourClr>
          </a:sp3d>
        </a:effectStyle>
      </a:effectStyleLst>
      <a:bgFillStyleLst>
        <a:solidFill>
          <a:schemeClr val="phClr"/>
        </a:solidFill>
        <a:gradFill rotWithShape="1">
          <a:gsLst>
            <a:gs pos="0">
              <a:schemeClr val="phClr">
                <a:shade val="70000"/>
                <a:satMod val="1000000"/>
              </a:schemeClr>
            </a:gs>
            <a:gs pos="31000">
              <a:schemeClr val="phClr">
                <a:shade val="85000"/>
                <a:satMod val="450000"/>
              </a:schemeClr>
            </a:gs>
            <a:gs pos="100000">
              <a:schemeClr val="phClr">
                <a:tint val="70000"/>
                <a:satMod val="300000"/>
              </a:schemeClr>
            </a:gs>
          </a:gsLst>
          <a:path path="circle">
            <a:fillToRect l="50000" t="150000" r="50000"/>
          </a:path>
        </a:gradFill>
        <a:blipFill>
          <a:blip xmlns:r="http://schemas.openxmlformats.org/officeDocument/2006/relationships" r:embed="rId2">
            <a:duotone>
              <a:schemeClr val="phClr">
                <a:tint val="100000"/>
                <a:shade val="70000"/>
                <a:hueMod val="100000"/>
                <a:satMod val="100000"/>
              </a:schemeClr>
              <a:schemeClr val="phClr">
                <a:tint val="90000"/>
                <a:shade val="100000"/>
                <a:hueMod val="100000"/>
                <a:satMod val="100000"/>
              </a:schemeClr>
            </a:duotone>
          </a:blip>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3539</Words>
  <Application>WPS 演示</Application>
  <PresentationFormat>全屏显示(4:3)</PresentationFormat>
  <Paragraphs>340</Paragraphs>
  <Slides>29</Slides>
  <Notes>4</Notes>
  <HiddenSlides>0</HiddenSlides>
  <MMClips>2</MMClips>
  <ScaleCrop>false</ScaleCrop>
  <HeadingPairs>
    <vt:vector size="8" baseType="variant">
      <vt:variant>
        <vt:lpstr>已用的字体</vt:lpstr>
      </vt:variant>
      <vt:variant>
        <vt:i4>19</vt:i4>
      </vt:variant>
      <vt:variant>
        <vt:lpstr>主题</vt:lpstr>
      </vt:variant>
      <vt:variant>
        <vt:i4>1</vt:i4>
      </vt:variant>
      <vt:variant>
        <vt:lpstr>嵌入 OLE 服务器</vt:lpstr>
      </vt:variant>
      <vt:variant>
        <vt:i4>1</vt:i4>
      </vt:variant>
      <vt:variant>
        <vt:lpstr>幻灯片标题</vt:lpstr>
      </vt:variant>
      <vt:variant>
        <vt:i4>29</vt:i4>
      </vt:variant>
    </vt:vector>
  </HeadingPairs>
  <TitlesOfParts>
    <vt:vector size="50" baseType="lpstr">
      <vt:lpstr>Arial</vt:lpstr>
      <vt:lpstr>宋体</vt:lpstr>
      <vt:lpstr>Wingdings</vt:lpstr>
      <vt:lpstr>微软雅黑</vt:lpstr>
      <vt:lpstr>Wingdings 2</vt:lpstr>
      <vt:lpstr>Arial</vt:lpstr>
      <vt:lpstr>Open Sans</vt:lpstr>
      <vt:lpstr>黑体</vt:lpstr>
      <vt:lpstr>楷体_GB2312</vt:lpstr>
      <vt:lpstr>Franklin Gothic Book</vt:lpstr>
      <vt:lpstr>Arial Unicode MS</vt:lpstr>
      <vt:lpstr>Franklin Gothic Medium</vt:lpstr>
      <vt:lpstr>Calibri</vt:lpstr>
      <vt:lpstr>Times New Roman</vt:lpstr>
      <vt:lpstr>华文行楷</vt:lpstr>
      <vt:lpstr>华文隶书</vt:lpstr>
      <vt:lpstr>隶书</vt:lpstr>
      <vt:lpstr>Segoe Print</vt:lpstr>
      <vt:lpstr>新宋体</vt:lpstr>
      <vt:lpstr>暗香扑面</vt:lpstr>
      <vt:lpstr>MSPhotoEd.3</vt:lpstr>
      <vt:lpstr>PowerPoint 演示文稿</vt:lpstr>
      <vt:lpstr>专题九第一节  美苏争锋</vt:lpstr>
      <vt:lpstr>昔日盟友反目</vt:lpstr>
      <vt:lpstr>所恃何长来争锋---美苏争锋背景</vt:lpstr>
      <vt:lpstr>1. 何为冷战？</vt:lpstr>
      <vt:lpstr>冷战形成的原因</vt:lpstr>
      <vt:lpstr> 龙争虎斗起争锋                             ---冷战的形成过程 </vt:lpstr>
      <vt:lpstr>PowerPoint 演示文稿</vt:lpstr>
      <vt:lpstr>PowerPoint 演示文稿</vt:lpstr>
      <vt:lpstr>PowerPoint 演示文稿</vt:lpstr>
      <vt:lpstr>PowerPoint 演示文稿</vt:lpstr>
      <vt:lpstr>冷战的全面形成</vt:lpstr>
      <vt:lpstr>真题链接</vt:lpstr>
      <vt:lpstr>PowerPoint 演示文稿</vt:lpstr>
      <vt:lpstr>冷战的全面形成</vt:lpstr>
      <vt:lpstr>PowerPoint 演示文稿</vt:lpstr>
      <vt:lpstr>PowerPoint 演示文稿</vt:lpstr>
      <vt:lpstr>PowerPoint 演示文稿</vt:lpstr>
      <vt:lpstr>表现三、朝鲜分裂                        --三十八度线</vt:lpstr>
      <vt:lpstr>表现一、朝鲜战争</vt:lpstr>
      <vt:lpstr>PowerPoint 演示文稿</vt:lpstr>
      <vt:lpstr>PowerPoint 演示文稿</vt:lpstr>
      <vt:lpstr>PowerPoint 演示文稿</vt:lpstr>
      <vt:lpstr>PowerPoint 演示文稿</vt:lpstr>
      <vt:lpstr>美苏冷战对二战后世界局势的影响</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Administrator</cp:lastModifiedBy>
  <cp:revision>102</cp:revision>
  <dcterms:created xsi:type="dcterms:W3CDTF">2018-01-04T13:32:00Z</dcterms:created>
  <dcterms:modified xsi:type="dcterms:W3CDTF">2018-11-13T00:18:39Z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2052-10.1.0.7566</vt:lpwstr>
  </property>
</Properties>
</file>