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13"/>
  </p:notesMasterIdLst>
  <p:sldIdLst>
    <p:sldId id="258" r:id="rId3"/>
    <p:sldId id="259" r:id="rId4"/>
    <p:sldId id="260" r:id="rId5"/>
    <p:sldId id="261" r:id="rId6"/>
    <p:sldId id="264" r:id="rId7"/>
    <p:sldId id="262" r:id="rId8"/>
    <p:sldId id="265" r:id="rId9"/>
    <p:sldId id="267" r:id="rId10"/>
    <p:sldId id="268" r:id="rId11"/>
    <p:sldId id="269" r:id="rId1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86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61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notesMaster" Target="notesMasters/notesMaster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25A8C7-CC1A-4A08-9B4B-31F43B054C7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E1B693-632D-4080-9CF6-EA28B66DC801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854199"/>
            <a:ext cx="9144000" cy="1655763"/>
          </a:xfrm>
        </p:spPr>
        <p:txBody>
          <a:bodyPr anchor="b">
            <a:normAutofit/>
          </a:bodyPr>
          <a:lstStyle>
            <a:lvl1pPr algn="ctr">
              <a:defRPr sz="7200" b="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标题和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表格占位符 2"/>
          <p:cNvSpPr>
            <a:spLocks noGrp="1"/>
          </p:cNvSpPr>
          <p:nvPr>
            <p:ph type="tbl" idx="1"/>
          </p:nvPr>
        </p:nvSpPr>
        <p:spPr/>
        <p:txBody>
          <a:bodyPr/>
          <a:lstStyle/>
          <a:p>
            <a:pPr fontAlgn="base"/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fld id="{BB962C8B-B14F-4D97-AF65-F5344CB8AC3E}" type="datetime1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trike="noStrike" noProof="1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strike="noStrike" noProof="1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7636-5BE1-44BC-BB5F-15739D9E18E1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C0E1D-24C4-406F-9615-DBDA8D2D1F93}" type="slidenum">
              <a:rPr lang="zh-CN" altLang="en-US" smtClean="0"/>
            </a:fld>
            <a:endParaRPr lang="zh-CN" altLang="en-US"/>
          </a:p>
        </p:txBody>
      </p:sp>
      <p:sp>
        <p:nvSpPr>
          <p:cNvPr id="5" name="标题 4"/>
          <p:cNvSpPr>
            <a:spLocks noGrp="1"/>
          </p:cNvSpPr>
          <p:nvPr>
            <p:ph type="title" hasCustomPrompt="1"/>
          </p:nvPr>
        </p:nvSpPr>
        <p:spPr>
          <a:xfrm>
            <a:off x="838200" y="2187443"/>
            <a:ext cx="10515600" cy="2483115"/>
          </a:xfrm>
        </p:spPr>
        <p:txBody>
          <a:bodyPr>
            <a:normAutofit/>
          </a:bodyPr>
          <a:lstStyle>
            <a:lvl1pPr algn="ctr">
              <a:defRPr sz="6000" b="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 anchor="ctr" anchorCtr="0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3238500" y="2159000"/>
            <a:ext cx="5715000" cy="1382450"/>
          </a:xfrm>
        </p:spPr>
        <p:txBody>
          <a:bodyPr anchor="b" anchorCtr="0">
            <a:normAutofit/>
          </a:bodyPr>
          <a:lstStyle>
            <a:lvl1pPr algn="ctr">
              <a:defRPr sz="8000" b="0">
                <a:solidFill>
                  <a:schemeClr val="tx1"/>
                </a:solidFill>
              </a:defRPr>
            </a:lvl1pPr>
          </a:lstStyle>
          <a:p>
            <a:r>
              <a:rPr lang="zh-CN" altLang="en-US" dirty="0"/>
              <a:t>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7636-5BE1-44BC-BB5F-15739D9E18E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C0E1D-24C4-406F-9615-DBDA8D2D1F93}" type="slidenum">
              <a:rPr lang="zh-CN" altLang="en-US" smtClean="0"/>
            </a:fld>
            <a:endParaRPr lang="zh-CN" altLang="en-US"/>
          </a:p>
        </p:txBody>
      </p:sp>
      <p:sp>
        <p:nvSpPr>
          <p:cNvPr id="37" name="内容占位符 36"/>
          <p:cNvSpPr>
            <a:spLocks noGrp="1"/>
          </p:cNvSpPr>
          <p:nvPr>
            <p:ph sz="quarter" idx="13" hasCustomPrompt="1"/>
          </p:nvPr>
        </p:nvSpPr>
        <p:spPr>
          <a:xfrm>
            <a:off x="3238500" y="3733201"/>
            <a:ext cx="5715000" cy="1185937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dirty="0"/>
              <a:t>编辑文本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838200" y="713673"/>
            <a:ext cx="4681654" cy="1428161"/>
          </a:xfrm>
        </p:spPr>
        <p:txBody>
          <a:bodyPr anchor="t" anchorCtr="0">
            <a:normAutofit/>
          </a:bodyPr>
          <a:lstStyle>
            <a:lvl1pPr>
              <a:defRPr sz="36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642517" y="713673"/>
            <a:ext cx="5711882" cy="540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8200" y="2313873"/>
            <a:ext cx="4681654" cy="381158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</p:nvPr>
        </p:nvSpPr>
        <p:spPr>
          <a:xfrm>
            <a:off x="10444898" y="365125"/>
            <a:ext cx="908901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9446443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tags" Target="../tags/tag3.xml"/><Relationship Id="rId13" Type="http://schemas.openxmlformats.org/officeDocument/2006/relationships/tags" Target="../tags/tag2.xml"/><Relationship Id="rId12" Type="http://schemas.openxmlformats.org/officeDocument/2006/relationships/tags" Target="../tags/tag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10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endParaRPr lang="zh-CN" altLang="en-US"/>
          </a:p>
        </p:txBody>
      </p:sp>
      <p:sp>
        <p:nvSpPr>
          <p:cNvPr id="11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2" name="KSO_TEMPLATE" hidden="1"/>
          <p:cNvSpPr/>
          <p:nvPr userDrawn="1">
            <p:custDataLst>
              <p:tags r:id="rId1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slide" Target="slid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6866" name="文本框 36865"/>
          <p:cNvSpPr txBox="1"/>
          <p:nvPr/>
        </p:nvSpPr>
        <p:spPr>
          <a:xfrm>
            <a:off x="1524000" y="0"/>
            <a:ext cx="9144000" cy="53721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40000"/>
              </a:spcBef>
            </a:pPr>
            <a:br>
              <a:rPr lang="zh-CN" altLang="en-US" sz="40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4000" b="1" dirty="0">
                <a:latin typeface="黑体" panose="02010609060101010101" pitchFamily="49" charset="-122"/>
                <a:ea typeface="黑体" panose="02010609060101010101" pitchFamily="49" charset="-122"/>
              </a:rPr>
              <a:t> 中国传统文化主流思想的演变</a:t>
            </a:r>
            <a:endParaRPr lang="zh-CN" altLang="en-US" sz="40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spcBef>
                <a:spcPct val="40000"/>
              </a:spcBef>
            </a:pPr>
            <a:r>
              <a:rPr lang="zh-CN" altLang="en-US" sz="3600" b="1" dirty="0">
                <a:latin typeface="Arial" panose="020B0604020202020204" pitchFamily="34" charset="0"/>
                <a:ea typeface="黑体" panose="02010609060101010101" pitchFamily="49" charset="-122"/>
              </a:rPr>
              <a:t>                   百家争鸣</a:t>
            </a:r>
            <a:endParaRPr lang="zh-CN" altLang="en-US" sz="3600" b="1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>
              <a:spcBef>
                <a:spcPct val="40000"/>
              </a:spcBef>
            </a:pPr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含义</a:t>
            </a:r>
            <a:endParaRPr lang="zh-CN" altLang="en-US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Times New Roman" panose="02020603050405020304" pitchFamily="18" charset="0"/>
                <a:ea typeface="仿宋_GB2312" pitchFamily="49" charset="-122"/>
              </a:rPr>
              <a:t>“百家”：泛指数量多。</a:t>
            </a:r>
            <a:r>
              <a:rPr lang="zh-CN" altLang="en-US" sz="2800" b="1" dirty="0"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ea typeface="仿宋_GB2312" pitchFamily="49" charset="-122"/>
              </a:rPr>
              <a:t>产生了儒、道、墨、名、法、阴阳、纵横、农、杂等各家思想流派。</a:t>
            </a:r>
            <a:endParaRPr lang="zh-CN" altLang="en-US" sz="2800" b="1" dirty="0">
              <a:latin typeface="Times New Roman" panose="02020603050405020304" pitchFamily="18" charset="0"/>
              <a:ea typeface="仿宋_GB2312" pitchFamily="49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Times New Roman" panose="02020603050405020304" pitchFamily="18" charset="0"/>
                <a:ea typeface="仿宋_GB2312" pitchFamily="49" charset="-122"/>
              </a:rPr>
              <a:t>“争鸣”：是指春秋战国时诸子百家针对当时社会上和学术上的各种问题，争相发表不同的见解，著书立说，广收门徒，互相诘难批驳，彼此吸收融合，形成百家争鸣局面。</a:t>
            </a:r>
            <a:endParaRPr lang="zh-CN" altLang="en-US" sz="2800" b="1" dirty="0">
              <a:latin typeface="Times New Roman" panose="02020603050405020304" pitchFamily="18" charset="0"/>
              <a:ea typeface="仿宋_GB2312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charRg st="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866">
                                            <p:txEl>
                                              <p:charRg st="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charRg st="20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6866">
                                            <p:txEl>
                                              <p:charRg st="20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charRg st="25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6866">
                                            <p:txEl>
                                              <p:charRg st="25" end="2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charRg st="28" end="7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6866">
                                            <p:txEl>
                                              <p:charRg st="28" end="7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charRg st="70" end="14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6866">
                                            <p:txEl>
                                              <p:charRg st="70" end="14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260648"/>
            <a:ext cx="9144000" cy="6123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   </a:t>
            </a:r>
            <a:r>
              <a:rPr lang="zh-CN" altLang="zh-CN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（</a:t>
            </a:r>
            <a:r>
              <a:rPr lang="en-US" altLang="zh-CN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2018</a:t>
            </a:r>
            <a:r>
              <a:rPr lang="zh-CN" altLang="zh-CN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 ·全国Ⅱ · </a:t>
            </a:r>
            <a:r>
              <a:rPr lang="en-US" altLang="zh-CN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24</a:t>
            </a:r>
            <a:r>
              <a:rPr lang="zh-CN" altLang="zh-CN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）据《史记》记载，商汤见野外有人捕猎鸟兽，张设的罗网四面密实，认为这样便将鸟兽杀绝了，“乃去其三面”，因此获得诸侯的拥护，最终推翻夏桀，创立商朝。这一记载意在说明</a:t>
            </a:r>
            <a:r>
              <a:rPr lang="zh-CN" altLang="en-US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（    ）</a:t>
            </a:r>
            <a:endParaRPr lang="zh-CN" altLang="zh-CN" sz="28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A</a:t>
            </a:r>
            <a:r>
              <a:rPr lang="zh-CN" altLang="zh-CN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．商汤成功缘于他的仁德之心</a:t>
            </a:r>
            <a:r>
              <a:rPr lang="en-US" altLang="zh-CN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         </a:t>
            </a:r>
            <a:endParaRPr lang="en-US" altLang="zh-CN" sz="28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B</a:t>
            </a:r>
            <a:r>
              <a:rPr lang="zh-CN" altLang="zh-CN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．捕猎是夏商时主要经济活动</a:t>
            </a:r>
            <a:endParaRPr lang="zh-CN" altLang="zh-CN" sz="28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C</a:t>
            </a:r>
            <a:r>
              <a:rPr lang="zh-CN" altLang="zh-CN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．商朝已经注重生态环境保护</a:t>
            </a:r>
            <a:r>
              <a:rPr lang="en-US" altLang="zh-CN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         </a:t>
            </a:r>
            <a:endParaRPr lang="en-US" altLang="zh-CN" sz="28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D</a:t>
            </a:r>
            <a:r>
              <a:rPr lang="zh-CN" altLang="zh-CN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．资源争夺是夏商更替的主因</a:t>
            </a:r>
            <a:endParaRPr lang="zh-CN" altLang="zh-CN" sz="28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zh-CN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   （2014·海南高考·1）有先秦思想家认为，“君上之于民也，有难则用其死，安平则尽其力”。据此可知这位思想家强调(　　)</a:t>
            </a:r>
            <a:endParaRPr lang="zh-CN" altLang="zh-CN" sz="28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zh-CN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A．君主无为而治  	B．强化血缘等级</a:t>
            </a:r>
            <a:endParaRPr lang="zh-CN" altLang="zh-CN" sz="28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zh-CN" sz="2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C．推行礼乐仁政   	D．实行严刑峻法</a:t>
            </a:r>
            <a:endParaRPr lang="zh-CN" altLang="zh-CN" sz="28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zh-CN" altLang="en-US" sz="28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8040216" y="1412776"/>
            <a:ext cx="1828800" cy="768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sz="4400" b="1" dirty="0">
                <a:solidFill>
                  <a:srgbClr val="FF0000"/>
                </a:solidFill>
              </a:rPr>
              <a:t>A</a:t>
            </a:r>
            <a:endParaRPr lang="zh-CN" altLang="en-US" sz="4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334260" y="347345"/>
            <a:ext cx="5554980" cy="582295"/>
          </a:xfrm>
          <a:prstGeom prst="rect">
            <a:avLst/>
          </a:prstGeom>
          <a:noFill/>
          <a:ln w="9525">
            <a:noFill/>
          </a:ln>
        </p:spPr>
        <p:txBody>
          <a:bodyPr wrap="none" lIns="91368" tIns="45685" rIns="91368" bIns="45685" anchor="t">
            <a:spAutoFit/>
          </a:bodyPr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zh-CN" sz="3200" dirty="0">
                <a:latin typeface="Arial" panose="020B0604020202020204" pitchFamily="34" charset="0"/>
                <a:ea typeface="宋体" panose="02010600030101010101" pitchFamily="2" charset="-122"/>
              </a:rPr>
              <a:t>2</a:t>
            </a:r>
            <a:r>
              <a:rPr lang="zh-CN" altLang="en-US" sz="3200" dirty="0">
                <a:latin typeface="Arial" panose="020B0604020202020204" pitchFamily="34" charset="0"/>
                <a:ea typeface="宋体" panose="02010600030101010101" pitchFamily="2" charset="-122"/>
              </a:rPr>
              <a:t>、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“</a:t>
            </a:r>
            <a:r>
              <a:rPr lang="en-US" altLang="zh-CN" sz="3200" dirty="0" err="1">
                <a:latin typeface="Arial" panose="020B0604020202020204" pitchFamily="34" charset="0"/>
                <a:ea typeface="宋体" panose="02010600030101010101" pitchFamily="2" charset="-122"/>
              </a:rPr>
              <a:t>百家争鸣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”</a:t>
            </a:r>
            <a:r>
              <a:rPr lang="zh-CN" altLang="en-US" sz="3200" dirty="0">
                <a:latin typeface="Arial" panose="020B0604020202020204" pitchFamily="34" charset="0"/>
                <a:ea typeface="宋体" panose="02010600030101010101" pitchFamily="2" charset="-122"/>
              </a:rPr>
              <a:t>出现的背景因素</a:t>
            </a:r>
            <a:endParaRPr lang="zh-CN" altLang="en-US" sz="32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347470" y="1018540"/>
            <a:ext cx="9333865" cy="1075055"/>
          </a:xfrm>
          <a:prstGeom prst="rect">
            <a:avLst/>
          </a:prstGeom>
          <a:noFill/>
          <a:ln w="9525">
            <a:noFill/>
          </a:ln>
        </p:spPr>
        <p:txBody>
          <a:bodyPr wrap="square" lIns="91368" tIns="45685" rIns="91368" bIns="45685" anchor="t">
            <a:spAutoFit/>
          </a:bodyPr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zh-CN" altLang="en-US" sz="32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_GB2312" pitchFamily="49" charset="-122"/>
                <a:ea typeface="楷体_GB2312" pitchFamily="49" charset="-122"/>
              </a:rPr>
              <a:t>经济上</a:t>
            </a:r>
            <a:r>
              <a:rPr lang="zh-CN" altLang="en-US" sz="3200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，井田制崩溃，封建经济迅速发展，为学术文化的繁荣提供了物质条件。</a:t>
            </a:r>
            <a:r>
              <a:rPr lang="zh-CN" altLang="en-US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 </a:t>
            </a:r>
            <a:endParaRPr lang="zh-CN" altLang="en-US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347470" y="2089785"/>
            <a:ext cx="9862820" cy="582295"/>
          </a:xfrm>
          <a:prstGeom prst="rect">
            <a:avLst/>
          </a:prstGeom>
          <a:noFill/>
          <a:ln w="9525">
            <a:noFill/>
          </a:ln>
        </p:spPr>
        <p:txBody>
          <a:bodyPr wrap="square" lIns="91372" tIns="45687" rIns="91372" bIns="45687" anchor="t">
            <a:spAutoFit/>
          </a:bodyPr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zh-CN" altLang="en-US" sz="32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楷体_GB2312" pitchFamily="49" charset="-122"/>
              </a:rPr>
              <a:t>政治上</a:t>
            </a:r>
            <a:r>
              <a:rPr lang="zh-CN" altLang="en-US" sz="3200" dirty="0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，周王室衰微，诸侯士大夫崛起，分封制瓦解。</a:t>
            </a:r>
            <a:r>
              <a:rPr lang="zh-CN" altLang="en-US" sz="1800" b="0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endParaRPr lang="zh-CN" altLang="en-US" sz="1800" b="0" dirty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13667" name="文本框 113666"/>
          <p:cNvSpPr txBox="1"/>
          <p:nvPr/>
        </p:nvSpPr>
        <p:spPr>
          <a:xfrm>
            <a:off x="1414145" y="2741295"/>
            <a:ext cx="9515475" cy="582295"/>
          </a:xfrm>
          <a:prstGeom prst="rect">
            <a:avLst/>
          </a:prstGeom>
          <a:noFill/>
          <a:ln w="9525">
            <a:noFill/>
          </a:ln>
        </p:spPr>
        <p:txBody>
          <a:bodyPr wrap="square" lIns="91376" tIns="45689" rIns="91376" bIns="45689" anchor="t">
            <a:spAutoFit/>
          </a:bodyPr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zh-CN" altLang="en-US" sz="32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_GB2312" pitchFamily="49" charset="-122"/>
                <a:ea typeface="楷体_GB2312" pitchFamily="49" charset="-122"/>
              </a:rPr>
              <a:t>阶级关系上</a:t>
            </a:r>
            <a:r>
              <a:rPr lang="zh-CN" altLang="en-US" sz="3200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，知识分子“士”阶层的活跃和受重用。 </a:t>
            </a:r>
            <a:endParaRPr lang="zh-CN" altLang="en-US" sz="3200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114691" name="文本框 114690"/>
          <p:cNvSpPr txBox="1"/>
          <p:nvPr/>
        </p:nvSpPr>
        <p:spPr>
          <a:xfrm>
            <a:off x="1347470" y="3323590"/>
            <a:ext cx="10191115" cy="1567180"/>
          </a:xfrm>
          <a:prstGeom prst="rect">
            <a:avLst/>
          </a:prstGeom>
          <a:noFill/>
          <a:ln w="9525">
            <a:noFill/>
          </a:ln>
        </p:spPr>
        <p:txBody>
          <a:bodyPr wrap="square" lIns="91379" tIns="45690" rIns="91379" bIns="45690" anchor="t">
            <a:spAutoFit/>
          </a:bodyPr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zh-CN" altLang="en-US" sz="32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_GB2312" pitchFamily="49" charset="-122"/>
                <a:ea typeface="楷体_GB2312" pitchFamily="49" charset="-122"/>
              </a:rPr>
              <a:t>思想文化上</a:t>
            </a:r>
            <a:r>
              <a:rPr lang="zh-CN" altLang="en-US" sz="3200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，从“学在官府”到“学在民间”。造就了一大批知识渊博和阅历丰富的文士，同时也为学术繁荣提供了舆论阵地。 </a:t>
            </a:r>
            <a:endParaRPr lang="zh-CN" altLang="en-US" sz="3200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114692" name="文本框 114691"/>
          <p:cNvSpPr txBox="1"/>
          <p:nvPr/>
        </p:nvSpPr>
        <p:spPr>
          <a:xfrm>
            <a:off x="1414145" y="4890770"/>
            <a:ext cx="10697210" cy="582295"/>
          </a:xfrm>
          <a:prstGeom prst="rect">
            <a:avLst/>
          </a:prstGeom>
          <a:noFill/>
          <a:ln w="9525">
            <a:noFill/>
          </a:ln>
        </p:spPr>
        <p:txBody>
          <a:bodyPr wrap="none" lIns="91379" tIns="45690" rIns="91379" bIns="45690" anchor="t">
            <a:spAutoFit/>
          </a:bodyPr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zh-CN" altLang="en-US" sz="32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楷体_GB2312" pitchFamily="49" charset="-122"/>
              </a:rPr>
              <a:t>根本原因</a:t>
            </a:r>
            <a:r>
              <a:rPr lang="zh-CN" altLang="en-US" sz="3200" dirty="0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：春秋战国时期，中国社会发生重大变革和转型</a:t>
            </a:r>
            <a:r>
              <a:rPr lang="zh-CN" altLang="en-US" sz="2800" dirty="0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。</a:t>
            </a:r>
            <a:endParaRPr lang="zh-CN" altLang="en-US" sz="2800" dirty="0">
              <a:solidFill>
                <a:srgbClr val="FF0000"/>
              </a:solidFill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5" name="TextBox 2"/>
          <p:cNvSpPr txBox="1"/>
          <p:nvPr/>
        </p:nvSpPr>
        <p:spPr>
          <a:xfrm>
            <a:off x="1520190" y="5594350"/>
            <a:ext cx="1001839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00" b="1" dirty="0" smtClean="0">
                <a:solidFill>
                  <a:schemeClr val="tx2"/>
                </a:solidFill>
                <a:latin typeface="楷体" panose="02010609060101010101" pitchFamily="49" charset="-122"/>
                <a:ea typeface="楷体" panose="02010609060101010101" pitchFamily="49" charset="-122"/>
                <a:sym typeface="Wingdings" panose="05000000000000000000" pitchFamily="2" charset="2"/>
              </a:rPr>
              <a:t>一定时期的思想文化必然是一定时期政治经济的反映</a:t>
            </a:r>
            <a:endParaRPr lang="zh-CN" altLang="en-US" sz="3600" b="1" dirty="0" smtClean="0">
              <a:solidFill>
                <a:schemeClr val="tx2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36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36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46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46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2">
                                            <p:txEl>
                                              <p:charRg st="0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4692">
                                            <p:txEl>
                                              <p:charRg st="0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4692">
                                            <p:txEl>
                                              <p:charRg st="0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113667" grpId="0"/>
      <p:bldP spid="11469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文本框 4097"/>
          <p:cNvSpPr txBox="1"/>
          <p:nvPr/>
        </p:nvSpPr>
        <p:spPr>
          <a:xfrm>
            <a:off x="1524000" y="0"/>
            <a:ext cx="9144000" cy="11684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buClrTx/>
            </a:pPr>
            <a:r>
              <a:rPr lang="zh-CN" altLang="en-US" sz="2800" b="1" dirty="0">
                <a:latin typeface="华文新魏" pitchFamily="2" charset="-122"/>
                <a:ea typeface="黑体" panose="02010609060101010101" pitchFamily="49" charset="-122"/>
              </a:rPr>
              <a:t>一、早期儒学</a:t>
            </a:r>
            <a:endParaRPr lang="zh-CN" altLang="en-US" sz="28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2800" b="1" dirty="0">
                <a:latin typeface="华文新魏" pitchFamily="2" charset="-122"/>
                <a:ea typeface="黑体" panose="02010609060101010101" pitchFamily="49" charset="-122"/>
              </a:rPr>
              <a:t>1</a:t>
            </a:r>
            <a:r>
              <a:rPr lang="zh-CN" altLang="en-US" sz="2800" b="1" dirty="0">
                <a:latin typeface="华文新魏" pitchFamily="2" charset="-122"/>
                <a:ea typeface="黑体" panose="02010609060101010101" pitchFamily="49" charset="-122"/>
              </a:rPr>
              <a:t>、</a:t>
            </a:r>
            <a:r>
              <a:rPr lang="zh-CN" altLang="en-US" sz="2800" b="1" dirty="0">
                <a:latin typeface="华文新魏" pitchFamily="2" charset="-122"/>
                <a:ea typeface="黑体" panose="02010609060101010101" pitchFamily="49" charset="-122"/>
                <a:hlinkClick r:id="" action="ppaction://noaction"/>
              </a:rPr>
              <a:t>孔子</a:t>
            </a:r>
            <a:endParaRPr lang="zh-CN" altLang="en-US" sz="2800" b="1">
              <a:latin typeface="华文新魏" pitchFamily="2" charset="-122"/>
              <a:ea typeface="黑体" panose="02010609060101010101" pitchFamily="49" charset="-122"/>
            </a:endParaRPr>
          </a:p>
        </p:txBody>
      </p:sp>
      <p:sp>
        <p:nvSpPr>
          <p:cNvPr id="4099" name="左大括号 4098"/>
          <p:cNvSpPr/>
          <p:nvPr/>
        </p:nvSpPr>
        <p:spPr>
          <a:xfrm>
            <a:off x="2362200" y="1295400"/>
            <a:ext cx="215900" cy="2057400"/>
          </a:xfrm>
          <a:prstGeom prst="leftBrace">
            <a:avLst>
              <a:gd name="adj1" fmla="val 79411"/>
              <a:gd name="adj2" fmla="val 50000"/>
            </a:avLst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4100" name="文本框 4099"/>
          <p:cNvSpPr txBox="1"/>
          <p:nvPr/>
        </p:nvSpPr>
        <p:spPr>
          <a:xfrm>
            <a:off x="2438400" y="990600"/>
            <a:ext cx="1800225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  <a:buClrTx/>
            </a:pPr>
            <a:r>
              <a:rPr lang="zh-CN" altLang="en-US" sz="2800" b="1" dirty="0">
                <a:latin typeface="Arial" panose="020B0604020202020204" pitchFamily="34" charset="0"/>
                <a:ea typeface="黑体" panose="02010609060101010101" pitchFamily="49" charset="-122"/>
              </a:rPr>
              <a:t>政治思想</a:t>
            </a:r>
            <a:endParaRPr lang="zh-CN" altLang="en-US" sz="2800" b="1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4101" name="左大括号 4100"/>
          <p:cNvSpPr/>
          <p:nvPr/>
        </p:nvSpPr>
        <p:spPr>
          <a:xfrm>
            <a:off x="4114800" y="228600"/>
            <a:ext cx="152400" cy="1447800"/>
          </a:xfrm>
          <a:prstGeom prst="leftBrace">
            <a:avLst>
              <a:gd name="adj1" fmla="val 79166"/>
              <a:gd name="adj2" fmla="val 50000"/>
            </a:avLst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4102" name="文本框 4101"/>
          <p:cNvSpPr txBox="1"/>
          <p:nvPr/>
        </p:nvSpPr>
        <p:spPr>
          <a:xfrm>
            <a:off x="4191000" y="0"/>
            <a:ext cx="4537075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  <a:buClrTx/>
            </a:pPr>
            <a:r>
              <a:rPr lang="en-US" altLang="zh-CN" sz="2400" b="1" dirty="0">
                <a:latin typeface="Arial" panose="020B0604020202020204" pitchFamily="34" charset="0"/>
                <a:ea typeface="仿宋_GB2312" pitchFamily="49" charset="-122"/>
              </a:rPr>
              <a:t>“</a:t>
            </a:r>
            <a:r>
              <a:rPr lang="zh-CN" altLang="en-US" sz="2400" b="1" dirty="0">
                <a:latin typeface="Arial" panose="020B0604020202020204" pitchFamily="34" charset="0"/>
                <a:ea typeface="仿宋_GB2312" pitchFamily="49" charset="-122"/>
              </a:rPr>
              <a:t>礼”：维护周礼，贵贱有序</a:t>
            </a:r>
            <a:endParaRPr lang="zh-CN" altLang="en-US" sz="2400" b="1" dirty="0">
              <a:latin typeface="Arial" panose="020B0604020202020204" pitchFamily="34" charset="0"/>
              <a:ea typeface="仿宋_GB2312" pitchFamily="49" charset="-122"/>
            </a:endParaRPr>
          </a:p>
        </p:txBody>
      </p:sp>
      <p:sp>
        <p:nvSpPr>
          <p:cNvPr id="4103" name="文本框 4102"/>
          <p:cNvSpPr txBox="1"/>
          <p:nvPr/>
        </p:nvSpPr>
        <p:spPr>
          <a:xfrm>
            <a:off x="4191000" y="457200"/>
            <a:ext cx="4876800" cy="101473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  <a:buClrTx/>
            </a:pPr>
            <a:r>
              <a:rPr lang="en-US" altLang="zh-CN" sz="2400" b="1" dirty="0">
                <a:latin typeface="Arial" panose="020B0604020202020204" pitchFamily="34" charset="0"/>
                <a:ea typeface="仿宋_GB2312" pitchFamily="49" charset="-122"/>
              </a:rPr>
              <a:t>“</a:t>
            </a:r>
            <a:r>
              <a:rPr lang="zh-CN" altLang="en-US" sz="2400" b="1" dirty="0">
                <a:latin typeface="Arial" panose="020B0604020202020204" pitchFamily="34" charset="0"/>
                <a:ea typeface="仿宋_GB2312" pitchFamily="49" charset="-122"/>
              </a:rPr>
              <a:t>仁”：仁者爱人，为政以德</a:t>
            </a:r>
            <a:endParaRPr lang="zh-CN" altLang="en-US" sz="2400" b="1" dirty="0">
              <a:latin typeface="Arial" panose="020B0604020202020204" pitchFamily="34" charset="0"/>
              <a:ea typeface="仿宋_GB2312" pitchFamily="49" charset="-122"/>
            </a:endParaRPr>
          </a:p>
          <a:p>
            <a:pPr>
              <a:spcBef>
                <a:spcPct val="50000"/>
              </a:spcBef>
              <a:buClrTx/>
            </a:pPr>
            <a:r>
              <a:rPr lang="zh-CN" altLang="en-US" sz="2400" b="1" dirty="0">
                <a:latin typeface="Arial" panose="020B0604020202020204" pitchFamily="34" charset="0"/>
                <a:ea typeface="仿宋_GB2312" pitchFamily="49" charset="-122"/>
              </a:rPr>
              <a:t>注重政治与人事，对鬼神敬而远之</a:t>
            </a:r>
            <a:endParaRPr lang="zh-CN" altLang="en-US" sz="2400" b="1" dirty="0">
              <a:latin typeface="Arial" panose="020B0604020202020204" pitchFamily="34" charset="0"/>
              <a:ea typeface="仿宋_GB2312" pitchFamily="49" charset="-122"/>
            </a:endParaRPr>
          </a:p>
        </p:txBody>
      </p:sp>
      <p:sp>
        <p:nvSpPr>
          <p:cNvPr id="4104" name="文本框 4103"/>
          <p:cNvSpPr txBox="1"/>
          <p:nvPr/>
        </p:nvSpPr>
        <p:spPr>
          <a:xfrm>
            <a:off x="4267200" y="1471930"/>
            <a:ext cx="16764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  <a:buClrTx/>
            </a:pPr>
            <a:r>
              <a:rPr lang="zh-CN" altLang="en-US" sz="2400" b="1" dirty="0">
                <a:latin typeface="Arial" panose="020B0604020202020204" pitchFamily="34" charset="0"/>
                <a:ea typeface="仿宋_GB2312" pitchFamily="49" charset="-122"/>
              </a:rPr>
              <a:t>逐步改良</a:t>
            </a:r>
            <a:endParaRPr lang="zh-CN" altLang="en-US" sz="2400" b="1" dirty="0">
              <a:latin typeface="Arial" panose="020B0604020202020204" pitchFamily="34" charset="0"/>
              <a:ea typeface="仿宋_GB2312" pitchFamily="49" charset="-122"/>
            </a:endParaRPr>
          </a:p>
        </p:txBody>
      </p:sp>
      <p:sp>
        <p:nvSpPr>
          <p:cNvPr id="4105" name="文本框 4104"/>
          <p:cNvSpPr txBox="1"/>
          <p:nvPr/>
        </p:nvSpPr>
        <p:spPr>
          <a:xfrm>
            <a:off x="8458200" y="0"/>
            <a:ext cx="12192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  <a:buClrTx/>
            </a:pPr>
            <a:r>
              <a:rPr lang="zh-CN" altLang="en-US" sz="2400" b="1" dirty="0">
                <a:solidFill>
                  <a:srgbClr val="0000FF"/>
                </a:solidFill>
                <a:latin typeface="Arial" panose="020B0604020202020204" pitchFamily="34" charset="0"/>
                <a:ea typeface="楷体_GB2312" pitchFamily="49" charset="-122"/>
              </a:rPr>
              <a:t>保守性</a:t>
            </a:r>
            <a:endParaRPr lang="zh-CN" altLang="en-US" sz="2400" b="1" dirty="0">
              <a:solidFill>
                <a:srgbClr val="0000FF"/>
              </a:solidFill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4106" name="文本框 4105"/>
          <p:cNvSpPr txBox="1"/>
          <p:nvPr/>
        </p:nvSpPr>
        <p:spPr>
          <a:xfrm>
            <a:off x="8458200" y="533400"/>
            <a:ext cx="1654175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  <a:buClrTx/>
            </a:pPr>
            <a:r>
              <a:rPr lang="zh-CN" altLang="en-US" sz="2400" b="1" dirty="0">
                <a:solidFill>
                  <a:srgbClr val="0000FF"/>
                </a:solidFill>
                <a:latin typeface="Arial" panose="020B0604020202020204" pitchFamily="34" charset="0"/>
                <a:ea typeface="楷体_GB2312" pitchFamily="49" charset="-122"/>
              </a:rPr>
              <a:t>民本思想</a:t>
            </a:r>
            <a:endParaRPr lang="zh-CN" altLang="en-US" sz="2400" b="1" dirty="0">
              <a:solidFill>
                <a:srgbClr val="0000FF"/>
              </a:solidFill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4107" name="文本框 4106"/>
          <p:cNvSpPr txBox="1"/>
          <p:nvPr/>
        </p:nvSpPr>
        <p:spPr>
          <a:xfrm>
            <a:off x="2438400" y="2133600"/>
            <a:ext cx="2087563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  <a:buClrTx/>
            </a:pPr>
            <a:r>
              <a:rPr lang="zh-CN" altLang="en-US" sz="2800" b="1" dirty="0">
                <a:latin typeface="Arial" panose="020B0604020202020204" pitchFamily="34" charset="0"/>
                <a:ea typeface="黑体" panose="02010609060101010101" pitchFamily="49" charset="-122"/>
              </a:rPr>
              <a:t>教育方面：</a:t>
            </a:r>
            <a:endParaRPr lang="zh-CN" altLang="en-US" sz="2800" b="1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4108" name="矩形 4107"/>
          <p:cNvSpPr/>
          <p:nvPr/>
        </p:nvSpPr>
        <p:spPr>
          <a:xfrm>
            <a:off x="4191000" y="1979295"/>
            <a:ext cx="6273800" cy="95313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buClrTx/>
            </a:pPr>
            <a:r>
              <a:rPr lang="zh-CN" altLang="en-US" sz="2800" b="1" dirty="0">
                <a:latin typeface="Arial" panose="020B0604020202020204" pitchFamily="34" charset="0"/>
                <a:ea typeface="仿宋_GB2312" pitchFamily="49" charset="-122"/>
              </a:rPr>
              <a:t>主张有教无类、因材施教；兴办私学，打破了奴隶主贵族垄断教育的局面。</a:t>
            </a:r>
            <a:endParaRPr lang="zh-CN" altLang="en-US" sz="2800" b="1" dirty="0">
              <a:latin typeface="Arial" panose="020B0604020202020204" pitchFamily="34" charset="0"/>
              <a:ea typeface="仿宋_GB2312" pitchFamily="49" charset="-122"/>
            </a:endParaRPr>
          </a:p>
        </p:txBody>
      </p:sp>
      <p:sp>
        <p:nvSpPr>
          <p:cNvPr id="4109" name="文本框 4108"/>
          <p:cNvSpPr txBox="1"/>
          <p:nvPr/>
        </p:nvSpPr>
        <p:spPr>
          <a:xfrm>
            <a:off x="2514600" y="2971800"/>
            <a:ext cx="17526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  <a:buClrTx/>
            </a:pPr>
            <a:r>
              <a:rPr lang="zh-CN" altLang="en-US" sz="2800" b="1" dirty="0">
                <a:latin typeface="Arial" panose="020B0604020202020204" pitchFamily="34" charset="0"/>
                <a:ea typeface="黑体" panose="02010609060101010101" pitchFamily="49" charset="-122"/>
              </a:rPr>
              <a:t>整理古籍：</a:t>
            </a:r>
            <a:endParaRPr lang="zh-CN" altLang="en-US" sz="2800" b="1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4110" name="文本框 4109"/>
          <p:cNvSpPr txBox="1"/>
          <p:nvPr/>
        </p:nvSpPr>
        <p:spPr>
          <a:xfrm>
            <a:off x="4191000" y="2971800"/>
            <a:ext cx="666877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spcBef>
                <a:spcPct val="50000"/>
              </a:spcBef>
              <a:buClrTx/>
            </a:pPr>
            <a:r>
              <a:rPr lang="zh-CN" altLang="en-US" sz="2800" b="1" dirty="0">
                <a:latin typeface="Arial" panose="020B0604020202020204" pitchFamily="34" charset="0"/>
                <a:ea typeface="仿宋_GB2312" pitchFamily="49" charset="-122"/>
              </a:rPr>
              <a:t>五经：</a:t>
            </a:r>
            <a:r>
              <a:rPr lang="en-US" altLang="zh-CN" sz="2800" b="1" dirty="0">
                <a:latin typeface="Arial" panose="020B0604020202020204" pitchFamily="34" charset="0"/>
                <a:ea typeface="仿宋_GB2312" pitchFamily="49" charset="-122"/>
              </a:rPr>
              <a:t>《</a:t>
            </a:r>
            <a:r>
              <a:rPr lang="zh-CN" altLang="en-US" sz="2800" b="1" dirty="0">
                <a:latin typeface="Arial" panose="020B0604020202020204" pitchFamily="34" charset="0"/>
                <a:ea typeface="仿宋_GB2312" pitchFamily="49" charset="-122"/>
              </a:rPr>
              <a:t>诗</a:t>
            </a:r>
            <a:r>
              <a:rPr lang="en-US" altLang="zh-CN" sz="2800" b="1" dirty="0">
                <a:latin typeface="Arial" panose="020B0604020202020204" pitchFamily="34" charset="0"/>
                <a:ea typeface="仿宋_GB2312" pitchFamily="49" charset="-122"/>
              </a:rPr>
              <a:t>》《</a:t>
            </a:r>
            <a:r>
              <a:rPr lang="zh-CN" altLang="en-US" sz="2800" b="1" dirty="0">
                <a:latin typeface="Arial" panose="020B0604020202020204" pitchFamily="34" charset="0"/>
                <a:ea typeface="仿宋_GB2312" pitchFamily="49" charset="-122"/>
              </a:rPr>
              <a:t>书</a:t>
            </a:r>
            <a:r>
              <a:rPr lang="en-US" altLang="zh-CN" sz="2800" b="1" dirty="0">
                <a:latin typeface="Arial" panose="020B0604020202020204" pitchFamily="34" charset="0"/>
                <a:ea typeface="仿宋_GB2312" pitchFamily="49" charset="-122"/>
              </a:rPr>
              <a:t>》《</a:t>
            </a:r>
            <a:r>
              <a:rPr lang="zh-CN" altLang="en-US" sz="2800" b="1" dirty="0">
                <a:latin typeface="Arial" panose="020B0604020202020204" pitchFamily="34" charset="0"/>
                <a:ea typeface="仿宋_GB2312" pitchFamily="49" charset="-122"/>
              </a:rPr>
              <a:t>礼</a:t>
            </a:r>
            <a:r>
              <a:rPr lang="en-US" altLang="zh-CN" sz="2800" b="1" dirty="0">
                <a:latin typeface="Arial" panose="020B0604020202020204" pitchFamily="34" charset="0"/>
                <a:ea typeface="仿宋_GB2312" pitchFamily="49" charset="-122"/>
              </a:rPr>
              <a:t>》《</a:t>
            </a:r>
            <a:r>
              <a:rPr lang="zh-CN" altLang="en-US" sz="2800" b="1" dirty="0">
                <a:latin typeface="Arial" panose="020B0604020202020204" pitchFamily="34" charset="0"/>
                <a:ea typeface="仿宋_GB2312" pitchFamily="49" charset="-122"/>
              </a:rPr>
              <a:t>易</a:t>
            </a:r>
            <a:r>
              <a:rPr lang="en-US" altLang="zh-CN" sz="2800" b="1" dirty="0">
                <a:latin typeface="Arial" panose="020B0604020202020204" pitchFamily="34" charset="0"/>
                <a:ea typeface="仿宋_GB2312" pitchFamily="49" charset="-122"/>
              </a:rPr>
              <a:t>》《</a:t>
            </a:r>
            <a:r>
              <a:rPr lang="zh-CN" altLang="en-US" sz="2800" b="1" dirty="0">
                <a:latin typeface="Arial" panose="020B0604020202020204" pitchFamily="34" charset="0"/>
                <a:ea typeface="仿宋_GB2312" pitchFamily="49" charset="-122"/>
              </a:rPr>
              <a:t>春秋</a:t>
            </a:r>
            <a:r>
              <a:rPr lang="en-US" altLang="zh-CN" sz="2800" b="1">
                <a:latin typeface="Arial" panose="020B0604020202020204" pitchFamily="34" charset="0"/>
                <a:ea typeface="仿宋_GB2312" pitchFamily="49" charset="-122"/>
              </a:rPr>
              <a:t>》</a:t>
            </a:r>
            <a:endParaRPr lang="en-US" altLang="zh-CN" sz="2800" b="1">
              <a:latin typeface="Arial" panose="020B0604020202020204" pitchFamily="34" charset="0"/>
              <a:ea typeface="仿宋_GB2312" pitchFamily="49" charset="-122"/>
            </a:endParaRPr>
          </a:p>
        </p:txBody>
      </p:sp>
      <p:sp>
        <p:nvSpPr>
          <p:cNvPr id="4111" name="文本框 4110"/>
          <p:cNvSpPr txBox="1"/>
          <p:nvPr/>
        </p:nvSpPr>
        <p:spPr>
          <a:xfrm>
            <a:off x="1524000" y="1219200"/>
            <a:ext cx="914400" cy="22453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思想成就和文化贡献</a:t>
            </a:r>
            <a:endParaRPr lang="zh-CN" altLang="en-US" sz="2800" b="1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113" name="文本框 4112"/>
          <p:cNvSpPr txBox="1"/>
          <p:nvPr/>
        </p:nvSpPr>
        <p:spPr>
          <a:xfrm>
            <a:off x="1209040" y="3505200"/>
            <a:ext cx="10227310" cy="26638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None/>
            </a:pPr>
            <a:r>
              <a:rPr lang="zh-CN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评价：</a:t>
            </a:r>
            <a:r>
              <a:rPr lang="zh-CN" altLang="en-US" sz="2600" b="1" dirty="0">
                <a:latin typeface="楷体_GB2312" pitchFamily="49" charset="-122"/>
                <a:ea typeface="楷体_GB2312" pitchFamily="49" charset="-122"/>
              </a:rPr>
              <a:t>中国古代伟大的思想家、教育家。儒家学派的创始人。</a:t>
            </a:r>
            <a:endParaRPr lang="zh-CN" altLang="en-US" sz="2600" b="1" dirty="0">
              <a:latin typeface="楷体_GB2312" pitchFamily="49" charset="-122"/>
              <a:ea typeface="楷体_GB2312" pitchFamily="49" charset="-122"/>
            </a:endParaRPr>
          </a:p>
          <a:p>
            <a: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None/>
            </a:pPr>
            <a:r>
              <a:rPr lang="en-US" altLang="zh-CN" sz="2400" b="1" dirty="0">
                <a:latin typeface="楷体_GB2312" pitchFamily="49" charset="-122"/>
                <a:ea typeface="楷体_GB2312" pitchFamily="49" charset="-122"/>
              </a:rPr>
              <a:t>1</a:t>
            </a:r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、提出“仁”，具有民本思想，对于和谐社会人际关系具有积极意义。</a:t>
            </a:r>
            <a:endParaRPr lang="zh-CN" altLang="en-US" sz="2400" b="1" dirty="0">
              <a:latin typeface="楷体_GB2312" pitchFamily="49" charset="-122"/>
              <a:ea typeface="楷体_GB2312" pitchFamily="49" charset="-122"/>
            </a:endParaRPr>
          </a:p>
          <a:p>
            <a: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None/>
            </a:pPr>
            <a:r>
              <a:rPr lang="en-US" altLang="zh-CN" sz="2400" b="1" dirty="0">
                <a:latin typeface="楷体_GB2312" pitchFamily="49" charset="-122"/>
                <a:ea typeface="楷体_GB2312" pitchFamily="49" charset="-122"/>
              </a:rPr>
              <a:t>2</a:t>
            </a:r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、他主张维护周礼，强调等级秩序，代表当时没落奴隶主贵族的利益，具有保守性，不可能被当时统治阶级所接受。</a:t>
            </a:r>
            <a:endParaRPr lang="zh-CN" altLang="en-US" sz="2400" b="1" dirty="0">
              <a:latin typeface="楷体_GB2312" pitchFamily="49" charset="-122"/>
              <a:ea typeface="楷体_GB2312" pitchFamily="49" charset="-122"/>
            </a:endParaRPr>
          </a:p>
          <a:p>
            <a: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None/>
            </a:pPr>
            <a:r>
              <a:rPr lang="en-US" altLang="zh-CN" sz="2400" b="1" dirty="0">
                <a:latin typeface="楷体_GB2312" pitchFamily="49" charset="-122"/>
                <a:ea typeface="楷体_GB2312" pitchFamily="49" charset="-122"/>
              </a:rPr>
              <a:t>3</a:t>
            </a:r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、他首倡私学，打破奴隶主贵族对教育的垄断，促进古代教育事业的发展</a:t>
            </a:r>
            <a:endParaRPr lang="zh-CN" altLang="en-US" sz="2400" b="1" dirty="0">
              <a:latin typeface="楷体_GB2312" pitchFamily="49" charset="-122"/>
              <a:ea typeface="楷体_GB2312" pitchFamily="49" charset="-122"/>
            </a:endParaRPr>
          </a:p>
          <a:p>
            <a: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None/>
            </a:pPr>
            <a:r>
              <a:rPr lang="en-US" altLang="zh-CN" sz="2400" b="1" dirty="0">
                <a:latin typeface="楷体_GB2312" pitchFamily="49" charset="-122"/>
                <a:ea typeface="楷体_GB2312" pitchFamily="49" charset="-122"/>
              </a:rPr>
              <a:t>4</a:t>
            </a:r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、他编订古籍，为中华文明的传承和发展作出巨大贡献，传统儒学渊源</a:t>
            </a:r>
            <a:endParaRPr lang="zh-CN" altLang="en-US" sz="2400" b="1"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charRg st="0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>
                                            <p:txEl>
                                              <p:charRg st="0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charRg st="7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098">
                                            <p:txEl>
                                              <p:charRg st="7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>
                                            <p:txEl>
                                              <p:charRg st="0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4113">
                                            <p:txEl>
                                              <p:charRg st="0" end="2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>
                                            <p:txEl>
                                              <p:charRg st="28" end="6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4113">
                                            <p:txEl>
                                              <p:charRg st="28" end="6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>
                                            <p:txEl>
                                              <p:charRg st="61" end="10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4113">
                                            <p:txEl>
                                              <p:charRg st="61" end="10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>
                                            <p:txEl>
                                              <p:charRg st="107" end="14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4113">
                                            <p:txEl>
                                              <p:charRg st="107" end="14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>
                                            <p:txEl>
                                              <p:charRg st="141" end="16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4113">
                                            <p:txEl>
                                              <p:charRg st="141" end="16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build="p"/>
      <p:bldP spid="4100" grpId="0"/>
      <p:bldP spid="4102" grpId="0"/>
      <p:bldP spid="4103" grpId="0"/>
      <p:bldP spid="4104" grpId="0"/>
      <p:bldP spid="4105" grpId="0"/>
      <p:bldP spid="4106" grpId="0"/>
      <p:bldP spid="4107" grpId="0"/>
      <p:bldP spid="4108" grpId="0"/>
      <p:bldP spid="4109" grpId="0"/>
      <p:bldP spid="4110" grpId="0"/>
      <p:bldP spid="4111" grpId="0"/>
      <p:bldP spid="411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文本框 5121"/>
          <p:cNvSpPr txBox="1"/>
          <p:nvPr/>
        </p:nvSpPr>
        <p:spPr>
          <a:xfrm>
            <a:off x="1524000" y="0"/>
            <a:ext cx="1600200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3200" b="1" dirty="0">
                <a:solidFill>
                  <a:schemeClr val="tx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2.</a:t>
            </a:r>
            <a:r>
              <a:rPr lang="zh-CN" altLang="en-US" sz="3200" b="1" dirty="0">
                <a:solidFill>
                  <a:schemeClr val="tx2"/>
                </a:solidFill>
                <a:latin typeface="黑体" panose="02010609060101010101" pitchFamily="49" charset="-122"/>
                <a:ea typeface="黑体" panose="02010609060101010101" pitchFamily="49" charset="-122"/>
                <a:hlinkClick r:id="" action="ppaction://noaction"/>
              </a:rPr>
              <a:t>孟子</a:t>
            </a:r>
            <a:endParaRPr lang="zh-CN" altLang="en-US" sz="3200" b="1">
              <a:solidFill>
                <a:schemeClr val="tx2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5123" name="文本框 5122"/>
          <p:cNvSpPr txBox="1"/>
          <p:nvPr/>
        </p:nvSpPr>
        <p:spPr>
          <a:xfrm>
            <a:off x="1676400" y="762000"/>
            <a:ext cx="1655763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  <a:buClrTx/>
            </a:pPr>
            <a:r>
              <a:rPr lang="zh-CN" altLang="en-US" sz="2800" b="1" dirty="0">
                <a:latin typeface="Arial" panose="020B0604020202020204" pitchFamily="34" charset="0"/>
                <a:ea typeface="黑体" panose="02010609060101010101" pitchFamily="49" charset="-122"/>
              </a:rPr>
              <a:t>主要思想</a:t>
            </a:r>
            <a:endParaRPr lang="zh-CN" altLang="en-US" sz="2800" b="1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5124" name="左大括号 5123"/>
          <p:cNvSpPr/>
          <p:nvPr/>
        </p:nvSpPr>
        <p:spPr>
          <a:xfrm>
            <a:off x="3216275" y="334963"/>
            <a:ext cx="144463" cy="1584325"/>
          </a:xfrm>
          <a:prstGeom prst="leftBrace">
            <a:avLst>
              <a:gd name="adj1" fmla="val 91391"/>
              <a:gd name="adj2" fmla="val 50000"/>
            </a:avLst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5125" name="文本框 5124"/>
          <p:cNvSpPr txBox="1"/>
          <p:nvPr/>
        </p:nvSpPr>
        <p:spPr>
          <a:xfrm>
            <a:off x="3505200" y="152400"/>
            <a:ext cx="6119813" cy="181483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  <a:buClrTx/>
            </a:pPr>
            <a:r>
              <a:rPr lang="zh-CN" altLang="en-US" sz="2800" b="1" dirty="0">
                <a:latin typeface="Arial" panose="020B0604020202020204" pitchFamily="34" charset="0"/>
                <a:ea typeface="黑体" panose="02010609060101010101" pitchFamily="49" charset="-122"/>
              </a:rPr>
              <a:t>仁政：</a:t>
            </a:r>
            <a:r>
              <a:rPr lang="zh-CN" altLang="en-US" sz="2800" b="1" dirty="0">
                <a:latin typeface="Arial" panose="020B0604020202020204" pitchFamily="34" charset="0"/>
                <a:ea typeface="仿宋_GB2312" pitchFamily="49" charset="-122"/>
              </a:rPr>
              <a:t>提出“政在得民”，反对苛政</a:t>
            </a:r>
            <a:endParaRPr lang="zh-CN" altLang="en-US" sz="2800" b="1" dirty="0">
              <a:latin typeface="Arial" panose="020B0604020202020204" pitchFamily="34" charset="0"/>
              <a:ea typeface="仿宋_GB2312" pitchFamily="49" charset="-122"/>
            </a:endParaRPr>
          </a:p>
          <a:p>
            <a:pPr>
              <a:spcBef>
                <a:spcPct val="50000"/>
              </a:spcBef>
              <a:buClrTx/>
            </a:pPr>
            <a:r>
              <a:rPr lang="zh-CN" altLang="en-US" sz="2800" b="1" dirty="0">
                <a:latin typeface="Arial" panose="020B0604020202020204" pitchFamily="34" charset="0"/>
                <a:ea typeface="黑体" panose="02010609060101010101" pitchFamily="49" charset="-122"/>
              </a:rPr>
              <a:t>民本：</a:t>
            </a:r>
            <a:r>
              <a:rPr lang="zh-CN" altLang="en-US" sz="2800" b="1" dirty="0">
                <a:latin typeface="Arial" panose="020B0604020202020204" pitchFamily="34" charset="0"/>
                <a:ea typeface="仿宋_GB2312" pitchFamily="49" charset="-122"/>
              </a:rPr>
              <a:t>提出“民贵君轻”</a:t>
            </a:r>
            <a:endParaRPr lang="zh-CN" altLang="en-US" sz="2800" b="1" dirty="0">
              <a:latin typeface="Arial" panose="020B0604020202020204" pitchFamily="34" charset="0"/>
              <a:ea typeface="仿宋_GB2312" pitchFamily="49" charset="-122"/>
            </a:endParaRPr>
          </a:p>
          <a:p>
            <a:pPr>
              <a:spcBef>
                <a:spcPct val="50000"/>
              </a:spcBef>
              <a:buClrTx/>
            </a:pPr>
            <a:r>
              <a:rPr lang="zh-CN" altLang="en-US" sz="2800" b="1" dirty="0">
                <a:latin typeface="Arial" panose="020B0604020202020204" pitchFamily="34" charset="0"/>
                <a:ea typeface="黑体" panose="02010609060101010101" pitchFamily="49" charset="-122"/>
              </a:rPr>
              <a:t>伦理观：</a:t>
            </a:r>
            <a:r>
              <a:rPr lang="zh-CN" altLang="en-US" sz="2800" b="1" dirty="0">
                <a:latin typeface="Arial" panose="020B0604020202020204" pitchFamily="34" charset="0"/>
                <a:ea typeface="仿宋_GB2312" pitchFamily="49" charset="-122"/>
              </a:rPr>
              <a:t>主张“性本善”</a:t>
            </a:r>
            <a:endParaRPr lang="zh-CN" altLang="en-US" sz="2800" b="1" dirty="0">
              <a:latin typeface="Arial" panose="020B0604020202020204" pitchFamily="34" charset="0"/>
              <a:ea typeface="仿宋_GB2312" pitchFamily="49" charset="-122"/>
            </a:endParaRPr>
          </a:p>
        </p:txBody>
      </p:sp>
      <p:sp>
        <p:nvSpPr>
          <p:cNvPr id="5128" name="文本框 5127"/>
          <p:cNvSpPr txBox="1"/>
          <p:nvPr/>
        </p:nvSpPr>
        <p:spPr>
          <a:xfrm>
            <a:off x="1676400" y="2590800"/>
            <a:ext cx="1069975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  <a:buClrTx/>
            </a:pPr>
            <a:r>
              <a:rPr lang="zh-CN" altLang="en-US" sz="2800" b="1" dirty="0">
                <a:latin typeface="Arial" panose="020B0604020202020204" pitchFamily="34" charset="0"/>
                <a:ea typeface="黑体" panose="02010609060101010101" pitchFamily="49" charset="-122"/>
              </a:rPr>
              <a:t>评价：</a:t>
            </a:r>
            <a:endParaRPr lang="zh-CN" altLang="en-US" sz="2800" b="1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5129" name="文本框 5128"/>
          <p:cNvSpPr txBox="1"/>
          <p:nvPr/>
        </p:nvSpPr>
        <p:spPr>
          <a:xfrm>
            <a:off x="2590800" y="2133600"/>
            <a:ext cx="8077200" cy="18916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600" b="1" dirty="0">
                <a:latin typeface="仿宋_GB2312" pitchFamily="49" charset="-122"/>
                <a:ea typeface="仿宋_GB2312" pitchFamily="49" charset="-122"/>
              </a:rPr>
              <a:t>继承和发展了孔子的儒家思想。代表新兴地主阶级利益，有利于缓和阶级矛盾，促进生产发展，具有进步意义，影响深远。</a:t>
            </a:r>
            <a:endParaRPr lang="zh-CN" altLang="en-US" sz="2600" b="1" dirty="0">
              <a:latin typeface="仿宋_GB2312" pitchFamily="49" charset="-122"/>
              <a:ea typeface="仿宋_GB2312" pitchFamily="49" charset="-122"/>
            </a:endParaRPr>
          </a:p>
          <a:p>
            <a:pPr>
              <a:spcBef>
                <a:spcPct val="50000"/>
              </a:spcBef>
              <a:buClrTx/>
            </a:pPr>
            <a:r>
              <a:rPr lang="zh-CN" altLang="en-US" sz="2600" b="1" dirty="0">
                <a:latin typeface="黑体" panose="02010609060101010101" pitchFamily="49" charset="-122"/>
                <a:ea typeface="黑体" panose="02010609060101010101" pitchFamily="49" charset="-122"/>
              </a:rPr>
              <a:t>孟子是儒家的理想主义代表</a:t>
            </a:r>
            <a:endParaRPr lang="zh-CN" altLang="en-US" sz="2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5130" name="左大括号 5129"/>
          <p:cNvSpPr/>
          <p:nvPr/>
        </p:nvSpPr>
        <p:spPr>
          <a:xfrm>
            <a:off x="1600200" y="914400"/>
            <a:ext cx="144463" cy="2160588"/>
          </a:xfrm>
          <a:prstGeom prst="leftBrace">
            <a:avLst>
              <a:gd name="adj1" fmla="val 124633"/>
              <a:gd name="adj2" fmla="val 50000"/>
            </a:avLst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5131" name="文本框 5130"/>
          <p:cNvSpPr txBox="1"/>
          <p:nvPr/>
        </p:nvSpPr>
        <p:spPr>
          <a:xfrm>
            <a:off x="1524000" y="4267200"/>
            <a:ext cx="1524000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3200" b="1" dirty="0">
                <a:solidFill>
                  <a:schemeClr val="tx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3.</a:t>
            </a:r>
            <a:r>
              <a:rPr lang="zh-CN" altLang="en-US" sz="3200" b="1" dirty="0">
                <a:solidFill>
                  <a:schemeClr val="tx2"/>
                </a:solidFill>
                <a:latin typeface="黑体" panose="02010609060101010101" pitchFamily="49" charset="-122"/>
                <a:ea typeface="黑体" panose="02010609060101010101" pitchFamily="49" charset="-122"/>
                <a:hlinkClick r:id="" action="ppaction://noaction"/>
              </a:rPr>
              <a:t>荀子</a:t>
            </a:r>
            <a:endParaRPr lang="zh-CN" altLang="en-US" sz="3200" b="1">
              <a:solidFill>
                <a:schemeClr val="tx2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5132" name="文本框 5131"/>
          <p:cNvSpPr txBox="1"/>
          <p:nvPr/>
        </p:nvSpPr>
        <p:spPr>
          <a:xfrm>
            <a:off x="1524000" y="4953000"/>
            <a:ext cx="16764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  <a:buClrTx/>
            </a:pPr>
            <a:r>
              <a:rPr lang="zh-CN" altLang="en-US" sz="2800" b="1" dirty="0">
                <a:latin typeface="Arial" panose="020B0604020202020204" pitchFamily="34" charset="0"/>
                <a:ea typeface="黑体" panose="02010609060101010101" pitchFamily="49" charset="-122"/>
              </a:rPr>
              <a:t>主要思想</a:t>
            </a:r>
            <a:endParaRPr lang="zh-CN" altLang="en-US" sz="2800" b="1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5133" name="左大括号 5132"/>
          <p:cNvSpPr/>
          <p:nvPr/>
        </p:nvSpPr>
        <p:spPr>
          <a:xfrm>
            <a:off x="3276600" y="4343400"/>
            <a:ext cx="152400" cy="1752600"/>
          </a:xfrm>
          <a:prstGeom prst="leftBrace">
            <a:avLst>
              <a:gd name="adj1" fmla="val 95833"/>
              <a:gd name="adj2" fmla="val 50000"/>
            </a:avLst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5134" name="文本框 5133"/>
          <p:cNvSpPr txBox="1"/>
          <p:nvPr/>
        </p:nvSpPr>
        <p:spPr>
          <a:xfrm>
            <a:off x="3429000" y="4025265"/>
            <a:ext cx="7239000" cy="24917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spcBef>
                <a:spcPct val="50000"/>
              </a:spcBef>
              <a:buClrTx/>
            </a:pPr>
            <a:r>
              <a:rPr lang="zh-CN" altLang="en-US" sz="2600" b="1" dirty="0">
                <a:latin typeface="Arial" panose="020B0604020202020204" pitchFamily="34" charset="0"/>
                <a:ea typeface="黑体" panose="02010609060101010101" pitchFamily="49" charset="-122"/>
              </a:rPr>
              <a:t>政治：</a:t>
            </a:r>
            <a:r>
              <a:rPr lang="zh-CN" altLang="en-US" sz="2600" b="1" dirty="0">
                <a:latin typeface="仿宋_GB2312" pitchFamily="49" charset="-122"/>
                <a:ea typeface="仿宋_GB2312" pitchFamily="49" charset="-122"/>
              </a:rPr>
              <a:t>主张“仁义”和“王道” ；“君舟民水”；礼法并用。</a:t>
            </a:r>
            <a:endParaRPr lang="zh-CN" altLang="en-US" sz="2600" b="1" dirty="0">
              <a:latin typeface="仿宋_GB2312" pitchFamily="49" charset="-122"/>
              <a:ea typeface="仿宋_GB2312" pitchFamily="49" charset="-122"/>
            </a:endParaRPr>
          </a:p>
          <a:p>
            <a:pPr>
              <a:spcBef>
                <a:spcPct val="50000"/>
              </a:spcBef>
              <a:buClrTx/>
            </a:pPr>
            <a:r>
              <a:rPr lang="zh-CN" altLang="en-US" sz="2600" b="1" dirty="0">
                <a:latin typeface="Arial" panose="020B0604020202020204" pitchFamily="34" charset="0"/>
                <a:ea typeface="黑体" panose="02010609060101010101" pitchFamily="49" charset="-122"/>
              </a:rPr>
              <a:t>哲学：</a:t>
            </a:r>
            <a:r>
              <a:rPr lang="zh-CN" altLang="en-US" sz="2600" b="1" dirty="0">
                <a:latin typeface="Arial" panose="020B0604020202020204" pitchFamily="34" charset="0"/>
                <a:ea typeface="仿宋_GB2312" pitchFamily="49" charset="-122"/>
              </a:rPr>
              <a:t>“天行有常”、“制天命而用之”等唯物思想</a:t>
            </a:r>
            <a:endParaRPr lang="zh-CN" altLang="en-US" sz="2600" b="1" dirty="0">
              <a:latin typeface="Arial" panose="020B0604020202020204" pitchFamily="34" charset="0"/>
              <a:ea typeface="仿宋_GB2312" pitchFamily="49" charset="-122"/>
            </a:endParaRPr>
          </a:p>
          <a:p>
            <a:pPr>
              <a:spcBef>
                <a:spcPct val="50000"/>
              </a:spcBef>
              <a:buClrTx/>
            </a:pPr>
            <a:r>
              <a:rPr lang="zh-CN" altLang="en-US" sz="2600" b="1" dirty="0">
                <a:latin typeface="Arial" panose="020B0604020202020204" pitchFamily="34" charset="0"/>
                <a:ea typeface="黑体" panose="02010609060101010101" pitchFamily="49" charset="-122"/>
              </a:rPr>
              <a:t>伦理观：</a:t>
            </a:r>
            <a:r>
              <a:rPr lang="zh-CN" altLang="en-US" sz="2600" b="1" dirty="0">
                <a:latin typeface="Arial" panose="020B0604020202020204" pitchFamily="34" charset="0"/>
                <a:ea typeface="仿宋_GB2312" pitchFamily="49" charset="-122"/>
              </a:rPr>
              <a:t>主张“性本恶”</a:t>
            </a:r>
            <a:endParaRPr lang="zh-CN" altLang="en-US" sz="2600" b="1" dirty="0">
              <a:latin typeface="仿宋_GB2312" pitchFamily="49" charset="-122"/>
              <a:ea typeface="仿宋_GB2312" pitchFamily="49" charset="-122"/>
            </a:endParaRPr>
          </a:p>
        </p:txBody>
      </p:sp>
      <p:sp>
        <p:nvSpPr>
          <p:cNvPr id="5137" name="文本框 5136"/>
          <p:cNvSpPr txBox="1"/>
          <p:nvPr/>
        </p:nvSpPr>
        <p:spPr>
          <a:xfrm>
            <a:off x="2514600" y="6338888"/>
            <a:ext cx="67818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Arial" panose="020B0604020202020204" pitchFamily="34" charset="0"/>
                <a:ea typeface="黑体" panose="02010609060101010101" pitchFamily="49" charset="-122"/>
              </a:rPr>
              <a:t>荀子是儒家的现实主义代表</a:t>
            </a:r>
            <a:endParaRPr lang="zh-CN" altLang="en-US" sz="2800" b="1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charRg st="0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125">
                                            <p:txEl>
                                              <p:charRg st="0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charRg st="17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125">
                                            <p:txEl>
                                              <p:charRg st="17" end="2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charRg st="29" end="4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125">
                                            <p:txEl>
                                              <p:charRg st="29" end="4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>
                                            <p:txEl>
                                              <p:charRg st="0" end="5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5129">
                                            <p:txEl>
                                              <p:charRg st="0" end="5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>
                                            <p:txEl>
                                              <p:charRg st="55" end="7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5129">
                                            <p:txEl>
                                              <p:charRg st="55" end="7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>
                                            <p:txEl>
                                              <p:charRg st="0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5134">
                                            <p:txEl>
                                              <p:charRg st="0" end="2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>
                                            <p:txEl>
                                              <p:charRg st="29" end="5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5134">
                                            <p:txEl>
                                              <p:charRg st="29" end="5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>
                                            <p:txEl>
                                              <p:charRg st="53" end="6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5134">
                                            <p:txEl>
                                              <p:charRg st="53" end="6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/>
      <p:bldP spid="5125" grpId="0" build="p"/>
      <p:bldP spid="5128" grpId="0"/>
      <p:bldP spid="5129" grpId="0" build="p"/>
      <p:bldP spid="5131" grpId="0"/>
      <p:bldP spid="5132" grpId="0"/>
      <p:bldP spid="5134" grpId="0" build="p"/>
      <p:bldP spid="513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673" name="标题 59393"/>
          <p:cNvSpPr>
            <a:spLocks noGrp="1"/>
          </p:cNvSpPr>
          <p:nvPr>
            <p:ph type="title"/>
          </p:nvPr>
        </p:nvSpPr>
        <p:spPr>
          <a:xfrm>
            <a:off x="1562100" y="0"/>
            <a:ext cx="9144000" cy="836613"/>
          </a:xfrm>
        </p:spPr>
        <p:txBody>
          <a:bodyPr lIns="91365" tIns="45683" rIns="91365" bIns="45683" anchor="ctr"/>
          <a:p>
            <a:r>
              <a:rPr lang="zh-CN" altLang="en-US" sz="3700" b="1" dirty="0">
                <a:solidFill>
                  <a:srgbClr val="FF0000"/>
                </a:solidFill>
              </a:rPr>
              <a:t>探究：孔子、孟子、荀子思想的比较</a:t>
            </a:r>
            <a:endParaRPr lang="zh-CN" altLang="en-US" sz="3700" b="1" dirty="0">
              <a:solidFill>
                <a:srgbClr val="FF0000"/>
              </a:solidFill>
            </a:endParaRPr>
          </a:p>
        </p:txBody>
      </p:sp>
      <p:graphicFrame>
        <p:nvGraphicFramePr>
          <p:cNvPr id="59444" name="表格 59443"/>
          <p:cNvGraphicFramePr/>
          <p:nvPr/>
        </p:nvGraphicFramePr>
        <p:xfrm>
          <a:off x="1558925" y="836613"/>
          <a:ext cx="9074150" cy="3433445"/>
        </p:xfrm>
        <a:graphic>
          <a:graphicData uri="http://schemas.openxmlformats.org/drawingml/2006/table">
            <a:tbl>
              <a:tblPr/>
              <a:tblGrid>
                <a:gridCol w="565150"/>
                <a:gridCol w="2018030"/>
                <a:gridCol w="2133600"/>
                <a:gridCol w="2273300"/>
                <a:gridCol w="2084070"/>
              </a:tblGrid>
              <a:tr h="688975">
                <a:tc gridSpan="2">
                  <a:txBody>
                    <a:bodyPr/>
                    <a:lstStyle>
                      <a:lvl1pPr marL="344805" lvl="0" indent="-344805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5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algn="ctr" defTabSz="514350">
                        <a:buNone/>
                      </a:pPr>
                      <a:endParaRPr lang="zh-CN" altLang="en-US" sz="3200" b="1" dirty="0">
                        <a:latin typeface="楷体_GB2312" pitchFamily="49" charset="-122"/>
                        <a:ea typeface="楷体_GB2312" pitchFamily="49" charset="-122"/>
                      </a:endParaRPr>
                    </a:p>
                  </a:txBody>
                  <a:tcPr marL="91415" marR="91415" marT="45708" marB="45708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344805" lvl="0" indent="-344805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5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algn="ctr" defTabSz="514350">
                        <a:buNone/>
                      </a:pPr>
                      <a:r>
                        <a:rPr lang="zh-CN" altLang="en-US" sz="3200" b="1">
                          <a:ea typeface="楷体_GB2312" pitchFamily="49" charset="-122"/>
                        </a:rPr>
                        <a:t>孔子</a:t>
                      </a:r>
                      <a:endParaRPr lang="zh-CN" altLang="en-US" sz="3200" b="1">
                        <a:ea typeface="楷体_GB2312" pitchFamily="49" charset="-122"/>
                      </a:endParaRPr>
                    </a:p>
                  </a:txBody>
                  <a:tcPr marL="91415" marR="91415" marT="45708" marB="45708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4805" lvl="0" indent="-344805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5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algn="ctr" defTabSz="514350">
                        <a:buNone/>
                      </a:pPr>
                      <a:r>
                        <a:rPr lang="zh-CN" altLang="en-US" sz="3200" b="1">
                          <a:ea typeface="楷体_GB2312" pitchFamily="49" charset="-122"/>
                        </a:rPr>
                        <a:t>孟子</a:t>
                      </a:r>
                      <a:endParaRPr lang="zh-CN" altLang="en-US" sz="3200" b="1">
                        <a:ea typeface="楷体_GB2312" pitchFamily="49" charset="-122"/>
                      </a:endParaRPr>
                    </a:p>
                  </a:txBody>
                  <a:tcPr marL="91415" marR="91415" marT="45708" marB="45708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4805" lvl="0" indent="-344805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5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algn="ctr" defTabSz="514350">
                        <a:buNone/>
                      </a:pPr>
                      <a:r>
                        <a:rPr lang="zh-CN" altLang="en-US" sz="3200" b="1">
                          <a:ea typeface="楷体_GB2312" pitchFamily="49" charset="-122"/>
                        </a:rPr>
                        <a:t>荀子</a:t>
                      </a:r>
                      <a:endParaRPr lang="zh-CN" altLang="en-US" sz="3200" b="1">
                        <a:ea typeface="楷体_GB2312" pitchFamily="49" charset="-122"/>
                      </a:endParaRPr>
                    </a:p>
                  </a:txBody>
                  <a:tcPr marL="91415" marR="91415" marT="45708" marB="45708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8975">
                <a:tc gridSpan="2">
                  <a:txBody>
                    <a:bodyPr/>
                    <a:lstStyle>
                      <a:lvl1pPr marL="344805" lvl="0" indent="-344805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5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algn="ctr" defTabSz="514350">
                        <a:buNone/>
                      </a:pPr>
                      <a:r>
                        <a:rPr lang="zh-CN" altLang="en-US" sz="3200" b="1">
                          <a:latin typeface="楷体_GB2312" pitchFamily="49" charset="-122"/>
                          <a:ea typeface="楷体_GB2312" pitchFamily="49" charset="-122"/>
                        </a:rPr>
                        <a:t>时  期</a:t>
                      </a:r>
                      <a:endParaRPr lang="zh-CN" altLang="en-US" sz="3200" b="1">
                        <a:latin typeface="楷体_GB2312" pitchFamily="49" charset="-122"/>
                        <a:ea typeface="楷体_GB2312" pitchFamily="49" charset="-122"/>
                      </a:endParaRPr>
                    </a:p>
                  </a:txBody>
                  <a:tcPr marL="91415" marR="91415" marT="45708" marB="45708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344805" lvl="0" indent="-344805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5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algn="ctr" defTabSz="514350">
                        <a:buNone/>
                      </a:pPr>
                      <a:r>
                        <a:rPr lang="zh-CN" altLang="en-US" sz="3200" b="1" dirty="0">
                          <a:latin typeface="楷体_GB2312" pitchFamily="49" charset="-122"/>
                          <a:ea typeface="楷体_GB2312" pitchFamily="49" charset="-122"/>
                        </a:rPr>
                        <a:t>春秋</a:t>
                      </a:r>
                      <a:endParaRPr lang="zh-CN" altLang="en-US" sz="3200" b="1" dirty="0">
                        <a:latin typeface="楷体_GB2312" pitchFamily="49" charset="-122"/>
                        <a:ea typeface="楷体_GB2312" pitchFamily="49" charset="-122"/>
                      </a:endParaRPr>
                    </a:p>
                  </a:txBody>
                  <a:tcPr marL="91415" marR="91415" marT="45708" marB="45708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4805" lvl="0" indent="-344805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5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algn="ctr" defTabSz="514350">
                        <a:buNone/>
                      </a:pPr>
                      <a:r>
                        <a:rPr lang="zh-CN" altLang="en-US" sz="3200" b="1" dirty="0">
                          <a:latin typeface="楷体_GB2312" pitchFamily="49" charset="-122"/>
                          <a:ea typeface="楷体_GB2312" pitchFamily="49" charset="-122"/>
                        </a:rPr>
                        <a:t>战国中期</a:t>
                      </a:r>
                      <a:endParaRPr lang="zh-CN" altLang="en-US" sz="3200" b="1" dirty="0">
                        <a:latin typeface="楷体_GB2312" pitchFamily="49" charset="-122"/>
                        <a:ea typeface="楷体_GB2312" pitchFamily="49" charset="-122"/>
                      </a:endParaRPr>
                    </a:p>
                  </a:txBody>
                  <a:tcPr marL="91415" marR="91415" marT="45708" marB="45708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4805" lvl="0" indent="-344805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5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algn="ctr" defTabSz="514350">
                        <a:buNone/>
                      </a:pPr>
                      <a:r>
                        <a:rPr lang="zh-CN" altLang="en-US" sz="3200" b="1" dirty="0">
                          <a:latin typeface="楷体_GB2312" pitchFamily="49" charset="-122"/>
                          <a:ea typeface="楷体_GB2312" pitchFamily="49" charset="-122"/>
                        </a:rPr>
                        <a:t>战国末期</a:t>
                      </a:r>
                      <a:endParaRPr lang="zh-CN" altLang="en-US" sz="3200" b="1" dirty="0">
                        <a:latin typeface="楷体_GB2312" pitchFamily="49" charset="-122"/>
                        <a:ea typeface="楷体_GB2312" pitchFamily="49" charset="-122"/>
                      </a:endParaRPr>
                    </a:p>
                  </a:txBody>
                  <a:tcPr marL="91415" marR="91415" marT="45708" marB="45708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8340">
                <a:tc rowSpan="2">
                  <a:txBody>
                    <a:bodyPr/>
                    <a:lstStyle>
                      <a:lvl1pPr marL="344805" lvl="0" indent="-344805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5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algn="ctr" defTabSz="514350">
                        <a:buNone/>
                      </a:pPr>
                      <a:endParaRPr lang="zh-CN" altLang="en-US" sz="3200" b="1" dirty="0">
                        <a:ea typeface="楷体_GB2312" pitchFamily="49" charset="-122"/>
                      </a:endParaRPr>
                    </a:p>
                    <a:p>
                      <a:pPr marL="0" lvl="0" indent="0" algn="ctr" defTabSz="514350">
                        <a:buNone/>
                      </a:pPr>
                      <a:r>
                        <a:rPr lang="zh-CN" altLang="en-US" sz="3200" b="1" dirty="0">
                          <a:ea typeface="楷体_GB2312" pitchFamily="49" charset="-122"/>
                        </a:rPr>
                        <a:t>同</a:t>
                      </a:r>
                      <a:endParaRPr lang="zh-CN" altLang="en-US" sz="3200" b="1" dirty="0">
                        <a:ea typeface="楷体_GB2312" pitchFamily="49" charset="-122"/>
                      </a:endParaRPr>
                    </a:p>
                  </a:txBody>
                  <a:tcPr marL="91415" marR="91415" marT="45708" marB="45708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4805" lvl="0" indent="-344805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5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algn="ctr" defTabSz="514350">
                        <a:buNone/>
                      </a:pPr>
                      <a:r>
                        <a:rPr lang="zh-CN" altLang="en-US" sz="3200" b="1">
                          <a:ea typeface="楷体_GB2312" pitchFamily="49" charset="-122"/>
                        </a:rPr>
                        <a:t>仁的思想</a:t>
                      </a:r>
                      <a:endParaRPr lang="zh-CN" altLang="en-US" sz="3200" b="1">
                        <a:ea typeface="楷体_GB2312" pitchFamily="49" charset="-122"/>
                      </a:endParaRPr>
                    </a:p>
                  </a:txBody>
                  <a:tcPr marL="91415" marR="91415" marT="45708" marB="45708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4805" lvl="0" indent="-344805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5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algn="ctr" defTabSz="514350">
                        <a:buNone/>
                      </a:pPr>
                      <a:endParaRPr lang="zh-CN" altLang="en-US" sz="3200" b="1" dirty="0">
                        <a:latin typeface="楷体_GB2312" pitchFamily="49" charset="-122"/>
                        <a:ea typeface="楷体_GB2312" pitchFamily="49" charset="-122"/>
                      </a:endParaRPr>
                    </a:p>
                  </a:txBody>
                  <a:tcPr marL="91415" marR="91415" marT="45708" marB="45708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4805" lvl="0" indent="-344805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5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algn="ctr" defTabSz="514350">
                        <a:buNone/>
                      </a:pPr>
                      <a:endParaRPr lang="zh-CN" altLang="en-US" sz="3200" b="1" dirty="0">
                        <a:latin typeface="楷体_GB2312" pitchFamily="49" charset="-122"/>
                        <a:ea typeface="楷体_GB2312" pitchFamily="49" charset="-122"/>
                      </a:endParaRPr>
                    </a:p>
                  </a:txBody>
                  <a:tcPr marL="91415" marR="91415" marT="45708" marB="45708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4805" lvl="0" indent="-344805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5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algn="ctr" defTabSz="514350">
                        <a:buNone/>
                      </a:pPr>
                      <a:endParaRPr lang="zh-CN" altLang="en-US" sz="3200" b="1" dirty="0">
                        <a:latin typeface="楷体_GB2312" pitchFamily="49" charset="-122"/>
                        <a:ea typeface="楷体_GB2312" pitchFamily="49" charset="-122"/>
                      </a:endParaRPr>
                    </a:p>
                  </a:txBody>
                  <a:tcPr marL="91415" marR="91415" marT="45708" marB="45708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8180">
                <a:tc vMerge="1"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344805" lvl="0" indent="-344805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5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algn="ctr" defTabSz="514350">
                        <a:buNone/>
                      </a:pPr>
                      <a:r>
                        <a:rPr lang="zh-CN" altLang="en-US" sz="3200" b="1">
                          <a:ea typeface="楷体_GB2312" pitchFamily="49" charset="-122"/>
                        </a:rPr>
                        <a:t>民本思想</a:t>
                      </a:r>
                      <a:endParaRPr lang="zh-CN" altLang="en-US" sz="3200" b="1">
                        <a:ea typeface="楷体_GB2312" pitchFamily="49" charset="-122"/>
                      </a:endParaRPr>
                    </a:p>
                  </a:txBody>
                  <a:tcPr marL="91415" marR="91415" marT="45708" marB="45708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4805" lvl="0" indent="-344805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5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algn="ctr" defTabSz="514350">
                        <a:buNone/>
                      </a:pPr>
                      <a:endParaRPr lang="zh-CN" altLang="en-US" sz="3200" b="1" dirty="0">
                        <a:latin typeface="楷体_GB2312" pitchFamily="49" charset="-122"/>
                        <a:ea typeface="楷体_GB2312" pitchFamily="49" charset="-122"/>
                      </a:endParaRPr>
                    </a:p>
                  </a:txBody>
                  <a:tcPr marL="91415" marR="91415" marT="45708" marB="45708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4805" lvl="0" indent="-344805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5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algn="ctr" defTabSz="514350">
                        <a:buNone/>
                      </a:pPr>
                      <a:endParaRPr lang="zh-CN" altLang="en-US" sz="3200" b="1" dirty="0">
                        <a:latin typeface="楷体_GB2312" pitchFamily="49" charset="-122"/>
                        <a:ea typeface="楷体_GB2312" pitchFamily="49" charset="-122"/>
                      </a:endParaRPr>
                    </a:p>
                  </a:txBody>
                  <a:tcPr marL="91415" marR="91415" marT="45708" marB="45708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4805" lvl="0" indent="-344805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5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algn="ctr" defTabSz="514350">
                        <a:buNone/>
                      </a:pPr>
                      <a:endParaRPr lang="zh-CN" altLang="en-US" sz="3200" b="1" dirty="0">
                        <a:latin typeface="楷体_GB2312" pitchFamily="49" charset="-122"/>
                        <a:ea typeface="楷体_GB2312" pitchFamily="49" charset="-122"/>
                      </a:endParaRPr>
                    </a:p>
                  </a:txBody>
                  <a:tcPr marL="91415" marR="91415" marT="45708" marB="45708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8975">
                <a:tc>
                  <a:txBody>
                    <a:bodyPr/>
                    <a:lstStyle>
                      <a:lvl1pPr marL="344805" lvl="0" indent="-344805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5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algn="ctr" defTabSz="514350">
                        <a:buNone/>
                      </a:pPr>
                      <a:r>
                        <a:rPr lang="zh-CN" altLang="en-US" sz="3200" b="1" dirty="0">
                          <a:ea typeface="楷体_GB2312" pitchFamily="49" charset="-122"/>
                        </a:rPr>
                        <a:t>异</a:t>
                      </a:r>
                      <a:endParaRPr lang="zh-CN" altLang="en-US" sz="3200" b="1" dirty="0">
                        <a:ea typeface="楷体_GB2312" pitchFamily="49" charset="-122"/>
                      </a:endParaRPr>
                    </a:p>
                  </a:txBody>
                  <a:tcPr marL="91415" marR="91415" marT="45708" marB="45708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4805" lvl="0" indent="-344805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5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algn="ctr" defTabSz="514350">
                        <a:buNone/>
                      </a:pPr>
                      <a:r>
                        <a:rPr lang="zh-CN" altLang="en-US" sz="3200" b="1">
                          <a:ea typeface="楷体_GB2312" pitchFamily="49" charset="-122"/>
                        </a:rPr>
                        <a:t>人性论</a:t>
                      </a:r>
                      <a:endParaRPr lang="zh-CN" altLang="en-US" sz="3200" b="1">
                        <a:ea typeface="楷体_GB2312" pitchFamily="49" charset="-122"/>
                      </a:endParaRPr>
                    </a:p>
                  </a:txBody>
                  <a:tcPr marL="91415" marR="91415" marT="45708" marB="45708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4805" lvl="0" indent="-344805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5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algn="ctr" defTabSz="514350">
                        <a:buNone/>
                      </a:pPr>
                      <a:endParaRPr lang="zh-CN" altLang="en-US" sz="3200" b="1" dirty="0">
                        <a:latin typeface="楷体_GB2312" pitchFamily="49" charset="-122"/>
                        <a:ea typeface="楷体_GB2312" pitchFamily="49" charset="-122"/>
                      </a:endParaRPr>
                    </a:p>
                  </a:txBody>
                  <a:tcPr marL="91415" marR="91415" marT="45708" marB="45708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4805" lvl="0" indent="-344805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5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algn="ctr" defTabSz="514350">
                        <a:buNone/>
                      </a:pPr>
                      <a:endParaRPr lang="zh-CN" altLang="en-US" sz="3200" b="1" dirty="0">
                        <a:latin typeface="楷体_GB2312" pitchFamily="49" charset="-122"/>
                        <a:ea typeface="楷体_GB2312" pitchFamily="49" charset="-122"/>
                      </a:endParaRPr>
                    </a:p>
                  </a:txBody>
                  <a:tcPr marL="91415" marR="91415" marT="45708" marB="45708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4805" lvl="0" indent="-344805" algn="l" defTabSz="91440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5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algn="ctr" defTabSz="514350">
                        <a:buNone/>
                      </a:pPr>
                      <a:endParaRPr lang="zh-CN" altLang="en-US" sz="3200" b="1" dirty="0">
                        <a:latin typeface="楷体_GB2312" pitchFamily="49" charset="-122"/>
                        <a:ea typeface="楷体_GB2312" pitchFamily="49" charset="-122"/>
                      </a:endParaRPr>
                    </a:p>
                  </a:txBody>
                  <a:tcPr marL="91415" marR="91415" marT="45708" marB="45708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9432" name="文本框 59431"/>
          <p:cNvSpPr txBox="1"/>
          <p:nvPr/>
        </p:nvSpPr>
        <p:spPr>
          <a:xfrm>
            <a:off x="4724400" y="2362200"/>
            <a:ext cx="994410" cy="582295"/>
          </a:xfrm>
          <a:prstGeom prst="rect">
            <a:avLst/>
          </a:prstGeom>
          <a:noFill/>
          <a:ln w="9525">
            <a:noFill/>
          </a:ln>
        </p:spPr>
        <p:txBody>
          <a:bodyPr wrap="none" lIns="91415" tIns="45708" rIns="91415" bIns="45708" anchor="t">
            <a:spAutoFit/>
          </a:bodyPr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zh-CN" altLang="en-US" sz="3200" dirty="0">
                <a:solidFill>
                  <a:srgbClr val="990033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爱人</a:t>
            </a:r>
            <a:endParaRPr lang="zh-CN" altLang="en-US" sz="3200" dirty="0">
              <a:solidFill>
                <a:srgbClr val="990033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9433" name="文本框 59432"/>
          <p:cNvSpPr txBox="1"/>
          <p:nvPr/>
        </p:nvSpPr>
        <p:spPr>
          <a:xfrm>
            <a:off x="6781800" y="2286000"/>
            <a:ext cx="994410" cy="582295"/>
          </a:xfrm>
          <a:prstGeom prst="rect">
            <a:avLst/>
          </a:prstGeom>
          <a:noFill/>
          <a:ln w="9525">
            <a:noFill/>
          </a:ln>
        </p:spPr>
        <p:txBody>
          <a:bodyPr wrap="none" lIns="91415" tIns="45708" rIns="91415" bIns="45708" anchor="t">
            <a:spAutoFit/>
          </a:bodyPr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zh-CN" altLang="en-US" sz="3200" dirty="0">
                <a:solidFill>
                  <a:srgbClr val="990033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仁政</a:t>
            </a:r>
            <a:endParaRPr lang="zh-CN" altLang="en-US" sz="3200" dirty="0">
              <a:solidFill>
                <a:srgbClr val="990033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9434" name="文本框 59433"/>
          <p:cNvSpPr txBox="1"/>
          <p:nvPr/>
        </p:nvSpPr>
        <p:spPr>
          <a:xfrm>
            <a:off x="8991600" y="2362200"/>
            <a:ext cx="994410" cy="582295"/>
          </a:xfrm>
          <a:prstGeom prst="rect">
            <a:avLst/>
          </a:prstGeom>
          <a:noFill/>
          <a:ln w="9525">
            <a:noFill/>
          </a:ln>
        </p:spPr>
        <p:txBody>
          <a:bodyPr wrap="none" lIns="91415" tIns="45708" rIns="91415" bIns="45708" anchor="t">
            <a:spAutoFit/>
          </a:bodyPr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zh-CN" altLang="en-US" sz="3200" dirty="0">
                <a:solidFill>
                  <a:srgbClr val="990033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仁义</a:t>
            </a:r>
            <a:endParaRPr lang="zh-CN" altLang="en-US" sz="3200" dirty="0">
              <a:solidFill>
                <a:srgbClr val="990033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9435" name="文本框 59434"/>
          <p:cNvSpPr txBox="1"/>
          <p:nvPr/>
        </p:nvSpPr>
        <p:spPr>
          <a:xfrm>
            <a:off x="4267200" y="3048000"/>
            <a:ext cx="1981200" cy="582295"/>
          </a:xfrm>
          <a:prstGeom prst="rect">
            <a:avLst/>
          </a:prstGeom>
          <a:noFill/>
          <a:ln w="9525">
            <a:noFill/>
          </a:ln>
        </p:spPr>
        <p:txBody>
          <a:bodyPr lIns="91415" tIns="45708" rIns="91415" bIns="45708" anchor="t">
            <a:spAutoFit/>
          </a:bodyPr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zh-CN" altLang="en-US" sz="32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以德治民</a:t>
            </a:r>
            <a:endParaRPr lang="zh-CN" altLang="en-US" sz="320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9436" name="文本框 59435"/>
          <p:cNvSpPr txBox="1"/>
          <p:nvPr/>
        </p:nvSpPr>
        <p:spPr>
          <a:xfrm>
            <a:off x="6553200" y="3048000"/>
            <a:ext cx="1935163" cy="582295"/>
          </a:xfrm>
          <a:prstGeom prst="rect">
            <a:avLst/>
          </a:prstGeom>
          <a:noFill/>
          <a:ln w="9525">
            <a:noFill/>
          </a:ln>
        </p:spPr>
        <p:txBody>
          <a:bodyPr lIns="91415" tIns="45708" rIns="91415" bIns="45708" anchor="t">
            <a:spAutoFit/>
          </a:bodyPr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zh-CN" altLang="en-US" sz="32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民贵君轻</a:t>
            </a:r>
            <a:r>
              <a:rPr lang="zh-CN" altLang="en-US" sz="3200">
                <a:solidFill>
                  <a:srgbClr val="FF0000"/>
                </a:solidFill>
                <a:latin typeface="宋体" panose="02010600030101010101" pitchFamily="2" charset="-122"/>
                <a:ea typeface="黑体" panose="02010609060101010101" pitchFamily="49" charset="-122"/>
              </a:rPr>
              <a:t> </a:t>
            </a:r>
            <a:endParaRPr lang="zh-CN" altLang="en-US" sz="3200">
              <a:solidFill>
                <a:srgbClr val="FF0000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59437" name="文本框 59436"/>
          <p:cNvSpPr txBox="1"/>
          <p:nvPr/>
        </p:nvSpPr>
        <p:spPr>
          <a:xfrm>
            <a:off x="8686800" y="2971800"/>
            <a:ext cx="1807210" cy="582295"/>
          </a:xfrm>
          <a:prstGeom prst="rect">
            <a:avLst/>
          </a:prstGeom>
          <a:noFill/>
          <a:ln w="9525">
            <a:noFill/>
          </a:ln>
        </p:spPr>
        <p:txBody>
          <a:bodyPr wrap="none" lIns="91415" tIns="45708" rIns="91415" bIns="45708" anchor="t">
            <a:spAutoFit/>
          </a:bodyPr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zh-CN" altLang="en-US" sz="32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民水君舟</a:t>
            </a:r>
            <a:endParaRPr lang="zh-CN" altLang="en-US" sz="320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9438" name="文本框 59437"/>
          <p:cNvSpPr txBox="1"/>
          <p:nvPr/>
        </p:nvSpPr>
        <p:spPr>
          <a:xfrm>
            <a:off x="4419600" y="3657600"/>
            <a:ext cx="1604010" cy="582295"/>
          </a:xfrm>
          <a:prstGeom prst="rect">
            <a:avLst/>
          </a:prstGeom>
          <a:noFill/>
          <a:ln w="9525">
            <a:noFill/>
          </a:ln>
        </p:spPr>
        <p:txBody>
          <a:bodyPr wrap="none" lIns="91415" tIns="45708" rIns="91415" bIns="45708" anchor="t">
            <a:spAutoFit/>
          </a:bodyPr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zh-CN" altLang="en-US" sz="3200">
                <a:solidFill>
                  <a:srgbClr val="0000FF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性相近</a:t>
            </a:r>
            <a:r>
              <a:rPr lang="zh-CN" altLang="en-US" sz="3200">
                <a:solidFill>
                  <a:srgbClr val="0000FF"/>
                </a:solidFill>
                <a:latin typeface="宋体" panose="02010600030101010101" pitchFamily="2" charset="-122"/>
                <a:ea typeface="黑体" panose="02010609060101010101" pitchFamily="49" charset="-122"/>
              </a:rPr>
              <a:t> </a:t>
            </a:r>
            <a:endParaRPr lang="zh-CN" altLang="en-US" sz="3200">
              <a:solidFill>
                <a:srgbClr val="0000FF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59439" name="文本框 59438"/>
          <p:cNvSpPr txBox="1"/>
          <p:nvPr/>
        </p:nvSpPr>
        <p:spPr>
          <a:xfrm>
            <a:off x="6629400" y="3733800"/>
            <a:ext cx="1400810" cy="582295"/>
          </a:xfrm>
          <a:prstGeom prst="rect">
            <a:avLst/>
          </a:prstGeom>
          <a:noFill/>
          <a:ln w="9525">
            <a:noFill/>
          </a:ln>
        </p:spPr>
        <p:txBody>
          <a:bodyPr wrap="none" lIns="91415" tIns="45708" rIns="91415" bIns="45708" anchor="t">
            <a:spAutoFit/>
          </a:bodyPr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zh-CN" altLang="en-US" sz="3200">
                <a:solidFill>
                  <a:srgbClr val="0000FF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性善论</a:t>
            </a:r>
            <a:endParaRPr lang="zh-CN" altLang="en-US" sz="3200">
              <a:solidFill>
                <a:srgbClr val="0000FF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9440" name="文本框 59439"/>
          <p:cNvSpPr txBox="1"/>
          <p:nvPr/>
        </p:nvSpPr>
        <p:spPr>
          <a:xfrm>
            <a:off x="8763000" y="3733800"/>
            <a:ext cx="1604010" cy="582295"/>
          </a:xfrm>
          <a:prstGeom prst="rect">
            <a:avLst/>
          </a:prstGeom>
          <a:noFill/>
          <a:ln w="9525">
            <a:noFill/>
          </a:ln>
        </p:spPr>
        <p:txBody>
          <a:bodyPr wrap="none" lIns="91415" tIns="45708" rIns="91415" bIns="45708" anchor="t">
            <a:spAutoFit/>
          </a:bodyPr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zh-CN" altLang="en-US" sz="3200">
                <a:solidFill>
                  <a:srgbClr val="0000FF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性恶论</a:t>
            </a:r>
            <a:r>
              <a:rPr lang="zh-CN" altLang="en-US" sz="3200">
                <a:solidFill>
                  <a:srgbClr val="0000FF"/>
                </a:solidFill>
                <a:latin typeface="宋体" panose="02010600030101010101" pitchFamily="2" charset="-122"/>
                <a:ea typeface="黑体" panose="02010609060101010101" pitchFamily="49" charset="-122"/>
              </a:rPr>
              <a:t> </a:t>
            </a:r>
            <a:endParaRPr lang="zh-CN" altLang="en-US" sz="3200">
              <a:solidFill>
                <a:srgbClr val="0000FF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59441" name="文本框 59440"/>
          <p:cNvSpPr txBox="1"/>
          <p:nvPr/>
        </p:nvSpPr>
        <p:spPr>
          <a:xfrm>
            <a:off x="4267200" y="3962400"/>
            <a:ext cx="2093913" cy="643890"/>
          </a:xfrm>
          <a:prstGeom prst="rect">
            <a:avLst/>
          </a:prstGeom>
          <a:solidFill>
            <a:schemeClr val="tx1"/>
          </a:solidFill>
          <a:ln w="2540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15" tIns="45708" rIns="91415" bIns="45708" anchor="t">
            <a:spAutoFit/>
          </a:bodyPr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zh-CN" altLang="en-US" sz="3600" dirty="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奠定基</a:t>
            </a:r>
            <a:r>
              <a:rPr lang="zh-CN" altLang="en-US" sz="36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础</a:t>
            </a:r>
            <a:endParaRPr lang="zh-CN" altLang="en-US" sz="36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9442" name="文本框 59441"/>
          <p:cNvSpPr txBox="1"/>
          <p:nvPr/>
        </p:nvSpPr>
        <p:spPr>
          <a:xfrm>
            <a:off x="7391400" y="3733800"/>
            <a:ext cx="3276600" cy="1197610"/>
          </a:xfrm>
          <a:prstGeom prst="rect">
            <a:avLst/>
          </a:prstGeom>
          <a:solidFill>
            <a:schemeClr val="tx1"/>
          </a:solidFill>
          <a:ln w="2540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15" tIns="45708" rIns="91415" bIns="45708" anchor="t">
            <a:spAutoFit/>
          </a:bodyPr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zh-CN" altLang="en-US" sz="3600" dirty="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体</a:t>
            </a:r>
            <a:r>
              <a:rPr lang="zh-CN" altLang="en-US" sz="36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系完整，</a:t>
            </a:r>
            <a:endParaRPr lang="zh-CN" altLang="en-US" sz="36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zh-CN" altLang="en-US" sz="36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成为大宗。</a:t>
            </a:r>
            <a:endParaRPr lang="zh-CN" altLang="en-US" sz="36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9443" name="文本框 59442"/>
          <p:cNvSpPr txBox="1"/>
          <p:nvPr/>
        </p:nvSpPr>
        <p:spPr>
          <a:xfrm>
            <a:off x="1524000" y="4949825"/>
            <a:ext cx="9144000" cy="1813560"/>
          </a:xfrm>
          <a:prstGeom prst="rect">
            <a:avLst/>
          </a:prstGeom>
          <a:noFill/>
          <a:ln w="9525">
            <a:noFill/>
          </a:ln>
        </p:spPr>
        <p:txBody>
          <a:bodyPr lIns="91415" tIns="45708" rIns="91415" bIns="45708" anchor="t">
            <a:spAutoFit/>
          </a:bodyPr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zh-CN" altLang="en-US" sz="28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宋体" panose="02010600030101010101" pitchFamily="2" charset="-122"/>
              </a:rPr>
              <a:t>所处时代：孔子处于奴隶制瓦解的春秋时期，孟子、荀子处于封建社会形成的战国时期。</a:t>
            </a:r>
            <a:endParaRPr lang="zh-CN" altLang="en-US" sz="2800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zh-CN" altLang="en-US" sz="28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宋体" panose="02010600030101010101" pitchFamily="2" charset="-122"/>
              </a:rPr>
              <a:t>目的不同：孔子－维护奴隶制为目的；孟子、荀子－维护新兴地主阶级利益</a:t>
            </a:r>
            <a:endParaRPr lang="zh-CN" altLang="en-US" sz="2800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59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9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9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9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94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94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94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94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94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94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94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94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9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9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9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94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94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94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94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94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94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94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94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94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94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9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9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9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9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594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94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594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594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594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594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4" dur="2000"/>
                                        <p:tgtEl>
                                          <p:spTgt spid="59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594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594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59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59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32" grpId="0" bldLvl="0"/>
      <p:bldP spid="59433" grpId="0" bldLvl="0"/>
      <p:bldP spid="59434" grpId="0" bldLvl="0"/>
      <p:bldP spid="59435" grpId="0"/>
      <p:bldP spid="59436" grpId="0"/>
      <p:bldP spid="59437" grpId="0"/>
      <p:bldP spid="59438" grpId="0"/>
      <p:bldP spid="59439" grpId="0"/>
      <p:bldP spid="59440" grpId="0"/>
      <p:bldP spid="59441" grpId="0" bldLvl="0" animBg="1"/>
      <p:bldP spid="59442" grpId="0" bldLvl="0" animBg="1"/>
      <p:bldP spid="5944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4" name="文本框 8193"/>
          <p:cNvSpPr txBox="1"/>
          <p:nvPr/>
        </p:nvSpPr>
        <p:spPr>
          <a:xfrm>
            <a:off x="1524000" y="0"/>
            <a:ext cx="9144000" cy="510794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endParaRPr lang="zh-CN" altLang="en-US" sz="3200" b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>
              <a:spcBef>
                <a:spcPct val="50000"/>
              </a:spcBef>
            </a:pPr>
            <a:endParaRPr lang="zh-CN" altLang="en-US" sz="3200" b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32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黑体" panose="02010609060101010101" pitchFamily="49" charset="-122"/>
              </a:rPr>
              <a:t>          早期儒家思想有何特点？</a:t>
            </a:r>
            <a:endParaRPr lang="zh-CN" altLang="en-US" sz="2800" b="1" dirty="0">
              <a:solidFill>
                <a:srgbClr val="0000FF"/>
              </a:solidFill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  <a:ea typeface="仿宋_GB2312" pitchFamily="49" charset="-122"/>
            </a:endParaRPr>
          </a:p>
          <a:p>
            <a:pPr>
              <a:spcBef>
                <a:spcPct val="50000"/>
              </a:spcBef>
              <a:buClrTx/>
            </a:pPr>
            <a:r>
              <a:rPr lang="zh-CN" altLang="en-US" sz="3200" b="1" dirty="0">
                <a:solidFill>
                  <a:srgbClr val="990033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黑体" panose="02010609060101010101" pitchFamily="49" charset="-122"/>
              </a:rPr>
              <a:t>特点：</a:t>
            </a:r>
            <a:r>
              <a:rPr lang="zh-CN" altLang="en-US" sz="3600" b="1" dirty="0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仿宋_GB2312" pitchFamily="49" charset="-122"/>
              </a:rPr>
              <a:t>儒家思想较为完整，但带有浓厚的理想化色彩；没有严密的理论，大多是关于思想修养方面的道德规范和政治思想方面的治国原则；思想开始与政治相结合，但因脱离现实而遭冷遇。</a:t>
            </a:r>
            <a:endParaRPr lang="zh-CN" altLang="en-US" sz="3600" b="1">
              <a:solidFill>
                <a:srgbClr val="0000FF"/>
              </a:solidFill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  <a:ea typeface="仿宋_GB2312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charRg st="175" end="25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94">
                                            <p:txEl>
                                              <p:charRg st="175" end="25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491490" y="310515"/>
            <a:ext cx="11343640" cy="64928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defRPr/>
            </a:pPr>
            <a:r>
              <a:rPr lang="zh-CN" altLang="en-US" sz="3200" b="1" dirty="0" smtClean="0">
                <a:solidFill>
                  <a:srgbClr val="FF0000"/>
                </a:solidFill>
                <a:latin typeface="PMingLiU" pitchFamily="18" charset="-120"/>
                <a:ea typeface="PMingLiU" pitchFamily="18" charset="-120"/>
                <a:sym typeface="+mn-ea"/>
              </a:rPr>
              <a:t>（</a:t>
            </a:r>
            <a:r>
              <a:rPr lang="en-US" altLang="zh-CN" sz="3200" b="1" dirty="0" smtClean="0">
                <a:solidFill>
                  <a:srgbClr val="FF0000"/>
                </a:solidFill>
                <a:latin typeface="PMingLiU" pitchFamily="18" charset="-120"/>
                <a:ea typeface="PMingLiU" pitchFamily="18" charset="-120"/>
                <a:sym typeface="+mn-ea"/>
              </a:rPr>
              <a:t>2</a:t>
            </a:r>
            <a:r>
              <a:rPr lang="zh-CN" altLang="en-US" sz="3200" b="1" dirty="0" smtClean="0">
                <a:solidFill>
                  <a:srgbClr val="FF0000"/>
                </a:solidFill>
                <a:latin typeface="PMingLiU" pitchFamily="18" charset="-120"/>
                <a:ea typeface="PMingLiU" pitchFamily="18" charset="-120"/>
                <a:sym typeface="+mn-ea"/>
              </a:rPr>
              <a:t>）道家</a:t>
            </a:r>
            <a:endParaRPr lang="en-US" altLang="zh-CN" sz="3200" b="1" dirty="0" smtClean="0">
              <a:solidFill>
                <a:srgbClr val="FF0000"/>
              </a:solidFill>
              <a:latin typeface="PMingLiU" pitchFamily="18" charset="-120"/>
              <a:ea typeface="PMingLiU" pitchFamily="18" charset="-120"/>
            </a:endParaRPr>
          </a:p>
          <a:p>
            <a:pPr>
              <a:defRPr/>
            </a:pPr>
            <a:r>
              <a:rPr lang="zh-CN" altLang="en-US" sz="3200" b="1" dirty="0" smtClean="0">
                <a:latin typeface="PMingLiU" pitchFamily="18" charset="-120"/>
                <a:ea typeface="PMingLiU" pitchFamily="18" charset="-120"/>
                <a:sym typeface="+mn-ea"/>
              </a:rPr>
              <a:t>①老子（春秋）：“道”是世界的根本（道本论）；朴素辩证法思想（矛盾对立面及转化）；无为而治（</a:t>
            </a:r>
            <a:r>
              <a:rPr lang="zh-CN" altLang="en-US" sz="2800" b="1" dirty="0">
                <a:latin typeface="Arial" panose="020B0604020202020204" pitchFamily="34" charset="0"/>
                <a:sym typeface="+mn-ea"/>
              </a:rPr>
              <a:t>不妄为，不随意而为，不违道而为</a:t>
            </a:r>
            <a:r>
              <a:rPr lang="zh-CN" altLang="en-US" sz="3200" b="1" dirty="0" smtClean="0">
                <a:latin typeface="PMingLiU" pitchFamily="18" charset="-120"/>
                <a:ea typeface="PMingLiU" pitchFamily="18" charset="-120"/>
                <a:sym typeface="+mn-ea"/>
              </a:rPr>
              <a:t>）、小国寡民 、（奴隶主阶级）</a:t>
            </a:r>
            <a:endParaRPr lang="zh-CN" altLang="en-US" sz="3200" b="1" dirty="0" smtClean="0">
              <a:latin typeface="PMingLiU" pitchFamily="18" charset="-120"/>
              <a:ea typeface="PMingLiU" pitchFamily="18" charset="-120"/>
            </a:endParaRPr>
          </a:p>
          <a:p>
            <a:pPr>
              <a:defRPr/>
            </a:pPr>
            <a:r>
              <a:rPr lang="zh-CN" altLang="en-US" sz="3200" b="1" dirty="0" smtClean="0">
                <a:latin typeface="PMingLiU" pitchFamily="18" charset="-120"/>
                <a:ea typeface="PMingLiU" pitchFamily="18" charset="-120"/>
                <a:sym typeface="+mn-ea"/>
              </a:rPr>
              <a:t>②庄子： “齐物”论（任何事物本质上相同</a:t>
            </a:r>
            <a:r>
              <a:rPr lang="en-US" altLang="zh-CN" sz="3200" b="1" dirty="0" smtClean="0">
                <a:latin typeface="PMingLiU" pitchFamily="18" charset="-120"/>
                <a:ea typeface="PMingLiU" pitchFamily="18" charset="-120"/>
                <a:sym typeface="+mn-ea"/>
              </a:rPr>
              <a:t>)</a:t>
            </a:r>
            <a:endParaRPr lang="en-US" altLang="zh-CN" sz="3200" b="1" dirty="0" smtClean="0">
              <a:latin typeface="PMingLiU" pitchFamily="18" charset="-120"/>
              <a:ea typeface="PMingLiU" pitchFamily="18" charset="-120"/>
            </a:endParaRPr>
          </a:p>
          <a:p>
            <a:pPr>
              <a:defRPr/>
            </a:pPr>
            <a:r>
              <a:rPr lang="zh-CN" altLang="en-US" sz="3200" b="1" dirty="0" smtClean="0">
                <a:solidFill>
                  <a:srgbClr val="FF0000"/>
                </a:solidFill>
                <a:latin typeface="PMingLiU" pitchFamily="18" charset="-120"/>
                <a:ea typeface="PMingLiU" pitchFamily="18" charset="-120"/>
                <a:sym typeface="+mn-ea"/>
              </a:rPr>
              <a:t>（</a:t>
            </a:r>
            <a:r>
              <a:rPr lang="zh-CN" altLang="en-US" sz="32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崇尚自然，超越功利，放弃差别观念、追求精神自由</a:t>
            </a:r>
            <a:r>
              <a:rPr lang="zh-CN" altLang="en-US" sz="3200" b="1" dirty="0" smtClean="0">
                <a:solidFill>
                  <a:srgbClr val="FF0000"/>
                </a:solidFill>
                <a:latin typeface="PMingLiU" pitchFamily="18" charset="-120"/>
                <a:ea typeface="PMingLiU" pitchFamily="18" charset="-120"/>
                <a:sym typeface="+mn-ea"/>
              </a:rPr>
              <a:t>）</a:t>
            </a:r>
            <a:endParaRPr lang="en-US" altLang="zh-CN" sz="3200" b="1" dirty="0" smtClean="0">
              <a:solidFill>
                <a:srgbClr val="FF0000"/>
              </a:solidFill>
              <a:latin typeface="PMingLiU" pitchFamily="18" charset="-120"/>
              <a:ea typeface="PMingLiU" pitchFamily="18" charset="-120"/>
            </a:endParaRPr>
          </a:p>
          <a:p>
            <a:pPr>
              <a:defRPr/>
            </a:pPr>
            <a:r>
              <a:rPr lang="zh-CN" altLang="en-US" sz="3200" b="1" dirty="0" smtClean="0">
                <a:solidFill>
                  <a:srgbClr val="FF0000"/>
                </a:solidFill>
                <a:latin typeface="PMingLiU" pitchFamily="18" charset="-120"/>
                <a:ea typeface="PMingLiU" pitchFamily="18" charset="-120"/>
                <a:sym typeface="+mn-ea"/>
              </a:rPr>
              <a:t>（</a:t>
            </a:r>
            <a:r>
              <a:rPr lang="en-US" altLang="zh-CN" sz="3200" b="1" dirty="0" smtClean="0">
                <a:solidFill>
                  <a:srgbClr val="FF0000"/>
                </a:solidFill>
                <a:latin typeface="PMingLiU" pitchFamily="18" charset="-120"/>
                <a:ea typeface="PMingLiU" pitchFamily="18" charset="-120"/>
                <a:sym typeface="+mn-ea"/>
              </a:rPr>
              <a:t>3</a:t>
            </a:r>
            <a:r>
              <a:rPr lang="zh-CN" altLang="en-US" sz="3200" b="1" dirty="0" smtClean="0">
                <a:solidFill>
                  <a:srgbClr val="FF0000"/>
                </a:solidFill>
                <a:latin typeface="PMingLiU" pitchFamily="18" charset="-120"/>
                <a:ea typeface="PMingLiU" pitchFamily="18" charset="-120"/>
                <a:sym typeface="+mn-ea"/>
              </a:rPr>
              <a:t>）</a:t>
            </a:r>
            <a:r>
              <a:rPr lang="zh-CN" altLang="en-US" sz="3200" b="1" dirty="0" smtClean="0">
                <a:solidFill>
                  <a:srgbClr val="FF0000"/>
                </a:solidFill>
                <a:latin typeface="PMingLiU" pitchFamily="18" charset="-120"/>
                <a:ea typeface="PMingLiU" pitchFamily="18" charset="-120"/>
                <a:sym typeface="+mn-ea"/>
                <a:hlinkClick r:id="rId1" action="ppaction://hlinksldjump"/>
              </a:rPr>
              <a:t>墨家</a:t>
            </a:r>
            <a:r>
              <a:rPr lang="zh-CN" altLang="en-US" sz="3200" b="1" dirty="0" smtClean="0">
                <a:latin typeface="PMingLiU" pitchFamily="18" charset="-120"/>
                <a:ea typeface="PMingLiU" pitchFamily="18" charset="-120"/>
                <a:sym typeface="+mn-ea"/>
              </a:rPr>
              <a:t>：墨子（代表小生产者的利益）</a:t>
            </a:r>
            <a:r>
              <a:rPr lang="zh-CN" alt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PMingLiU" pitchFamily="18" charset="-120"/>
                <a:ea typeface="PMingLiU" pitchFamily="18" charset="-120"/>
                <a:sym typeface="+mn-ea"/>
              </a:rPr>
              <a:t>兼爱、非攻、尚贤、节用。价值取向：刻苦简朴、实干自我牺牲、讲求功利（实用）。</a:t>
            </a:r>
            <a:endParaRPr lang="en-US" altLang="zh-CN" sz="32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PMingLiU" pitchFamily="18" charset="-120"/>
              <a:ea typeface="PMingLiU" pitchFamily="18" charset="-120"/>
            </a:endParaRPr>
          </a:p>
          <a:p>
            <a:pPr>
              <a:defRPr/>
            </a:pPr>
            <a:r>
              <a:rPr lang="zh-CN" altLang="en-US" sz="3200" b="1" dirty="0" smtClean="0">
                <a:latin typeface="+mn-ea"/>
                <a:sym typeface="+mn-ea"/>
              </a:rPr>
              <a:t>（</a:t>
            </a:r>
            <a:r>
              <a:rPr lang="en-US" altLang="zh-CN" sz="3200" b="1" dirty="0" smtClean="0">
                <a:latin typeface="+mn-ea"/>
                <a:sym typeface="+mn-ea"/>
              </a:rPr>
              <a:t>4</a:t>
            </a:r>
            <a:r>
              <a:rPr lang="zh-CN" altLang="en-US" sz="3200" b="1" dirty="0" smtClean="0">
                <a:latin typeface="+mn-ea"/>
                <a:sym typeface="+mn-ea"/>
              </a:rPr>
              <a:t>）</a:t>
            </a:r>
            <a:r>
              <a:rPr lang="zh-CN" alt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ea"/>
                <a:sym typeface="+mn-ea"/>
              </a:rPr>
              <a:t>法家</a:t>
            </a:r>
            <a:r>
              <a:rPr lang="en-US" altLang="zh-CN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ea"/>
                <a:sym typeface="+mn-ea"/>
              </a:rPr>
              <a:t>:</a:t>
            </a:r>
            <a:r>
              <a:rPr lang="zh-CN" alt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ea"/>
                <a:sym typeface="+mn-ea"/>
              </a:rPr>
              <a:t>韩非子（代表新兴地主的利益）奖励耕织；严刑峻法（人性恶）；</a:t>
            </a:r>
            <a:r>
              <a:rPr lang="zh-CN" altLang="en-US" sz="3200" b="1" dirty="0" smtClean="0">
                <a:latin typeface="+mn-ea"/>
                <a:sym typeface="+mn-ea"/>
              </a:rPr>
              <a:t>建立君主专制中央集权国家；主张变法革新。</a:t>
            </a:r>
            <a:endParaRPr lang="en-US" altLang="zh-CN" sz="3200" b="1" dirty="0" smtClean="0">
              <a:latin typeface="+mn-ea"/>
            </a:endParaRPr>
          </a:p>
          <a:p>
            <a:pPr>
              <a:defRPr/>
            </a:pPr>
            <a:r>
              <a:rPr lang="zh-CN" altLang="en-US" sz="32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（以法为本，以吏为师，法、术、势三者结合，主张变革，符合社会发展趋势）</a:t>
            </a:r>
            <a:endParaRPr lang="zh-CN" altLang="en-US" sz="32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6739" name="矩形 116738"/>
          <p:cNvSpPr/>
          <p:nvPr/>
        </p:nvSpPr>
        <p:spPr>
          <a:xfrm>
            <a:off x="1524000" y="1257935"/>
            <a:ext cx="8904288" cy="1075055"/>
          </a:xfrm>
          <a:prstGeom prst="rect">
            <a:avLst/>
          </a:prstGeom>
          <a:noFill/>
          <a:ln w="9525">
            <a:noFill/>
          </a:ln>
        </p:spPr>
        <p:txBody>
          <a:bodyPr wrap="square" lIns="91386" tIns="45694" rIns="91386" bIns="45694" anchor="ctr">
            <a:spAutoFit/>
          </a:bodyPr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zh-CN" altLang="en-US" sz="3200" u="sng" dirty="0">
                <a:latin typeface="楷体_GB2312" pitchFamily="49" charset="-122"/>
                <a:ea typeface="楷体_GB2312" pitchFamily="49" charset="-122"/>
              </a:rPr>
              <a:t>是中国历史上第一次思想解放运动，对当时和后来社会历史的发展，起了巨大的推动作用。</a:t>
            </a:r>
            <a:r>
              <a:rPr lang="zh-CN" altLang="en-US" sz="3200" dirty="0">
                <a:latin typeface="楷体_GB2312" pitchFamily="49" charset="-122"/>
                <a:ea typeface="楷体_GB2312" pitchFamily="49" charset="-122"/>
              </a:rPr>
              <a:t> </a:t>
            </a:r>
            <a:endParaRPr lang="zh-CN" altLang="en-US" sz="3200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116740" name="矩形 116739"/>
          <p:cNvSpPr/>
          <p:nvPr/>
        </p:nvSpPr>
        <p:spPr>
          <a:xfrm>
            <a:off x="1524000" y="2675573"/>
            <a:ext cx="8904288" cy="1075055"/>
          </a:xfrm>
          <a:prstGeom prst="rect">
            <a:avLst/>
          </a:prstGeom>
          <a:noFill/>
          <a:ln w="9525">
            <a:noFill/>
          </a:ln>
        </p:spPr>
        <p:txBody>
          <a:bodyPr wrap="square" lIns="91386" tIns="45694" rIns="91386" bIns="45694" anchor="ctr">
            <a:spAutoFit/>
          </a:bodyPr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zh-CN" altLang="en-US" sz="3200" dirty="0">
                <a:latin typeface="楷体_GB2312" pitchFamily="49" charset="-122"/>
                <a:ea typeface="楷体_GB2312" pitchFamily="49" charset="-122"/>
              </a:rPr>
              <a:t>是中国学术文化、思想道德发展的重要阶段，奠定了中国传统文化体系的基础。</a:t>
            </a:r>
            <a:r>
              <a:rPr lang="zh-CN" altLang="en-US" b="0" dirty="0">
                <a:latin typeface="楷体_GB2312" pitchFamily="49" charset="-122"/>
                <a:ea typeface="楷体_GB2312" pitchFamily="49" charset="-122"/>
              </a:rPr>
              <a:t> </a:t>
            </a:r>
            <a:endParaRPr lang="zh-CN" altLang="en-US" b="0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116741" name="矩形 116740"/>
          <p:cNvSpPr/>
          <p:nvPr/>
        </p:nvSpPr>
        <p:spPr>
          <a:xfrm>
            <a:off x="1537335" y="3902710"/>
            <a:ext cx="8891270" cy="1075055"/>
          </a:xfrm>
          <a:prstGeom prst="rect">
            <a:avLst/>
          </a:prstGeom>
          <a:noFill/>
          <a:ln w="9525">
            <a:noFill/>
          </a:ln>
        </p:spPr>
        <p:txBody>
          <a:bodyPr wrap="square" lIns="91386" tIns="45694" rIns="91386" bIns="45694" anchor="ctr">
            <a:spAutoFit/>
          </a:bodyPr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zh-CN" altLang="en-US" sz="3200" dirty="0">
                <a:latin typeface="楷体_GB2312" pitchFamily="49" charset="-122"/>
                <a:ea typeface="楷体_GB2312" pitchFamily="49" charset="-122"/>
              </a:rPr>
              <a:t>形成了中国思想文化兼容并包和宽容开放的特点，推动了中国主流文化思想儒家思想的形成。</a:t>
            </a:r>
            <a:r>
              <a:rPr lang="zh-CN" altLang="en-US" sz="2800" dirty="0">
                <a:latin typeface="楷体_GB2312" pitchFamily="49" charset="-122"/>
                <a:ea typeface="楷体_GB2312" pitchFamily="49" charset="-122"/>
              </a:rPr>
              <a:t> </a:t>
            </a:r>
            <a:endParaRPr lang="zh-CN" altLang="en-US" sz="2800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116742" name="矩形 116741"/>
          <p:cNvSpPr/>
          <p:nvPr/>
        </p:nvSpPr>
        <p:spPr>
          <a:xfrm>
            <a:off x="1524000" y="4946651"/>
            <a:ext cx="8904288" cy="1567180"/>
          </a:xfrm>
          <a:prstGeom prst="rect">
            <a:avLst/>
          </a:prstGeom>
          <a:noFill/>
          <a:ln w="9525">
            <a:noFill/>
          </a:ln>
        </p:spPr>
        <p:txBody>
          <a:bodyPr wrap="square" lIns="91386" tIns="45694" rIns="91386" bIns="45694" anchor="ctr">
            <a:spAutoFit/>
          </a:bodyPr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zh-CN" altLang="en-US" sz="3200" dirty="0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推动了古代社会进步，促使奴隶社会向封建社会的变革</a:t>
            </a:r>
            <a:r>
              <a:rPr lang="zh-CN" altLang="en-US" sz="2800" dirty="0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。</a:t>
            </a:r>
            <a:r>
              <a:rPr lang="zh-CN" altLang="en-US" sz="3200" dirty="0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思想传播到西方，对世界文明的发展起到了推动作用。</a:t>
            </a:r>
            <a:endParaRPr lang="zh-CN" altLang="en-US" sz="3200" dirty="0">
              <a:solidFill>
                <a:srgbClr val="FF0000"/>
              </a:solidFill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21509" name="Rectangle 6"/>
          <p:cNvSpPr/>
          <p:nvPr/>
        </p:nvSpPr>
        <p:spPr>
          <a:xfrm>
            <a:off x="1481614" y="500063"/>
            <a:ext cx="572516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 algn="ctr" eaLnBrk="0" hangingPunct="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zh-CN" sz="2800" b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2800" b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、百家争鸣局面形成的重要意义：</a:t>
            </a:r>
            <a:endParaRPr lang="zh-CN" altLang="en-US" sz="2800" b="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67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67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67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67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67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67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2">
                                            <p:txEl>
                                              <p:charRg st="0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6742">
                                            <p:txEl>
                                              <p:charRg st="0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6742">
                                            <p:txEl>
                                              <p:charRg st="0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39" grpId="0"/>
      <p:bldP spid="116740" grpId="0"/>
      <p:bldP spid="11674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995680" y="688975"/>
            <a:ext cx="9923780" cy="45231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b="1" smtClean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   </a:t>
            </a:r>
            <a:r>
              <a:rPr lang="zh-CN" altLang="en-US" sz="3200" b="1" smtClean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（</a:t>
            </a:r>
            <a:r>
              <a:rPr lang="en-US" altLang="zh-CN" sz="3200" b="1" smtClean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2012·</a:t>
            </a:r>
            <a:r>
              <a:rPr lang="zh-CN" altLang="en-US" sz="3200" b="1" smtClean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海南卷历史</a:t>
            </a:r>
            <a:r>
              <a:rPr lang="en-US" altLang="zh-CN" sz="3200" b="1" smtClean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·2</a:t>
            </a:r>
            <a:r>
              <a:rPr lang="zh-CN" altLang="en-US" sz="3200" b="1" smtClean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）儒家经典强调：“上好礼，则民莫敢不敬；上好义，则民莫敢不服；上好信，则民莫敢不用情。”这段话体现的是</a:t>
            </a:r>
            <a:r>
              <a:rPr lang="en-US" altLang="zh-CN" sz="3200" b="1" smtClean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(</a:t>
            </a:r>
            <a:r>
              <a:rPr lang="zh-CN" altLang="en-US" sz="3200" b="1" smtClean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　　</a:t>
            </a:r>
            <a:r>
              <a:rPr lang="en-US" altLang="zh-CN" sz="3200" b="1" smtClean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)</a:t>
            </a:r>
            <a:endParaRPr lang="zh-CN" altLang="en-US" sz="3200" b="1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3200" b="1" smtClean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A.</a:t>
            </a:r>
            <a:r>
              <a:rPr lang="zh-CN" altLang="en-US" sz="3200" b="1" smtClean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民本思想</a:t>
            </a:r>
            <a:r>
              <a:rPr lang="en-US" altLang="en-US" sz="3200" b="1" smtClean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        </a:t>
            </a:r>
            <a:r>
              <a:rPr lang="en-US" altLang="zh-CN" sz="3200" b="1" smtClean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B.</a:t>
            </a:r>
            <a:r>
              <a:rPr lang="zh-CN" altLang="en-US" sz="3200" b="1" smtClean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仁政思</a:t>
            </a:r>
            <a:r>
              <a:rPr lang="zh-CN" altLang="en-US" sz="2800" b="1" smtClean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想</a:t>
            </a:r>
            <a:r>
              <a:rPr lang="en-US" altLang="en-US" sz="3200" b="1" smtClean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        </a:t>
            </a:r>
            <a:endParaRPr lang="en-US" altLang="en-US" sz="3200" b="1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defRPr/>
            </a:pPr>
            <a:r>
              <a:rPr lang="en-US" altLang="zh-CN" sz="3200" b="1" smtClean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C.</a:t>
            </a:r>
            <a:r>
              <a:rPr lang="zh-CN" altLang="en-US" sz="3200" b="1" smtClean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礼法并重</a:t>
            </a:r>
            <a:r>
              <a:rPr lang="en-US" altLang="en-US" sz="3200" b="1" smtClean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        </a:t>
            </a:r>
            <a:r>
              <a:rPr lang="en-US" altLang="zh-CN" sz="3200" b="1" smtClean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D.</a:t>
            </a:r>
            <a:r>
              <a:rPr lang="zh-CN" altLang="en-US" sz="3200" b="1" smtClean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礼治为先</a:t>
            </a:r>
            <a:endParaRPr lang="zh-CN" altLang="en-US" sz="3200" b="1" smtClean="0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>
              <a:defRPr/>
            </a:pP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   （</a:t>
            </a:r>
            <a:r>
              <a:rPr lang="en-US" altLang="zh-CN" sz="3200" b="1" dirty="0" smtClean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2007 ·</a:t>
            </a:r>
            <a:r>
              <a:rPr lang="zh-CN" altLang="en-US" sz="3200" b="1" dirty="0" smtClean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全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国文综</a:t>
            </a:r>
            <a:r>
              <a:rPr lang="en-US" altLang="zh-CN" sz="3200" b="1" dirty="0" smtClean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Ⅱ · 12</a:t>
            </a:r>
            <a:r>
              <a:rPr lang="zh-CN" altLang="en-US" sz="3200" b="1" dirty="0" smtClean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）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古人所谓“慎终追远，民德归厚矣”强调的是祭祀祖先、悼念死者的教化作用。这一主张属于</a:t>
            </a: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(    )</a:t>
            </a:r>
            <a:endParaRPr lang="zh-CN" altLang="en-US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defRPr/>
            </a:pP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A.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儒家思想</a:t>
            </a: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  B.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道家思想</a:t>
            </a: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  C.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墨家思想</a:t>
            </a: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  D.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法家思想</a:t>
            </a:r>
            <a:endParaRPr lang="zh-CN" altLang="en-US" sz="3200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TAG_VERSION" val="1.0"/>
  <p:tag name="KSO_WM_TEMPLATE_CATEGORY" val="custom"/>
  <p:tag name="KSO_WM_TEMPLATE_INDEX" val="20184553"/>
</p:tagLst>
</file>

<file path=ppt/tags/tag2.xml><?xml version="1.0" encoding="utf-8"?>
<p:tagLst xmlns:p="http://schemas.openxmlformats.org/presentationml/2006/main">
  <p:tag name="KSO_WM_TAG_VERSION" val="1.0"/>
  <p:tag name="KSO_WM_TEMPLATE_CATEGORY" val="custom"/>
  <p:tag name="KSO_WM_TEMPLATE_INDEX" val="20184553"/>
</p:tagLst>
</file>

<file path=ppt/tags/tag3.xml><?xml version="1.0" encoding="utf-8"?>
<p:tagLst xmlns:p="http://schemas.openxmlformats.org/presentationml/2006/main">
  <p:tag name="KSO_WM_TEMPLATE_TOPIC_DEFAULT" val="1"/>
  <p:tag name="KSO_WM_TEMPLATE_JOB_ID" val="2"/>
  <p:tag name="KSO_WM_TEMPLATE_SCENE_ID" val="1"/>
  <p:tag name="KSO_WM_TEMPLATE_OUTLINE_ID" val="15"/>
  <p:tag name="KSO_WM_TEMPLATE_TOPIC_ID" val="2869567"/>
  <p:tag name="KSO_WM_BEAUTIFY_FLAG" val="#wm#"/>
  <p:tag name="KSO_WM_TAG_VERSION" val="1.0"/>
  <p:tag name="KSO_WM_TEMPLATE_INDEX" val="20184553"/>
  <p:tag name="KSO_WM_TEMPLATE_CATEGORY" val="custom"/>
  <p:tag name="KSO_WM_TEMPLATE_THUMBS_INDEX" val="1、6、10、14、20、26、27、28、29、31"/>
</p:tagLst>
</file>

<file path=ppt/theme/theme1.xml><?xml version="1.0" encoding="utf-8"?>
<a:theme xmlns:a="http://schemas.openxmlformats.org/drawingml/2006/main" name="Office 主题">
  <a:themeElements>
    <a:clrScheme name="自定义 214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1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2107</Words>
  <Application>WPS 演示</Application>
  <PresentationFormat>宽屏</PresentationFormat>
  <Paragraphs>171</Paragraphs>
  <Slides>10</Slides>
  <Notes>31</Notes>
  <HiddenSlides>0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27" baseType="lpstr">
      <vt:lpstr>Arial</vt:lpstr>
      <vt:lpstr>宋体</vt:lpstr>
      <vt:lpstr>Wingdings</vt:lpstr>
      <vt:lpstr>黑体</vt:lpstr>
      <vt:lpstr>Times New Roman</vt:lpstr>
      <vt:lpstr>仿宋_GB2312</vt:lpstr>
      <vt:lpstr>楷体_GB2312</vt:lpstr>
      <vt:lpstr>楷体</vt:lpstr>
      <vt:lpstr>华文新魏</vt:lpstr>
      <vt:lpstr>PMingLiU</vt:lpstr>
      <vt:lpstr>微软雅黑</vt:lpstr>
      <vt:lpstr>仿宋</vt:lpstr>
      <vt:lpstr>Arial Unicode MS</vt:lpstr>
      <vt:lpstr>Calibri</vt:lpstr>
      <vt:lpstr>新宋体</vt:lpstr>
      <vt:lpstr>MingLiU-ExtB</vt:lpstr>
      <vt:lpstr>Office 主题</vt:lpstr>
      <vt:lpstr>PowerPoint 演示文稿</vt:lpstr>
      <vt:lpstr>PowerPoint 演示文稿</vt:lpstr>
      <vt:lpstr>PowerPoint 演示文稿</vt:lpstr>
      <vt:lpstr>PowerPoint 演示文稿</vt:lpstr>
      <vt:lpstr>探究：孔子、孟子、荀子思想的比较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曹彦忠</cp:lastModifiedBy>
  <cp:revision>16</cp:revision>
  <dcterms:created xsi:type="dcterms:W3CDTF">2018-03-01T02:03:00Z</dcterms:created>
  <dcterms:modified xsi:type="dcterms:W3CDTF">2018-11-09T06:37:53Z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2052-11.1.0.7949</vt:lpwstr>
  </property>
</Properties>
</file>