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tags/tag1.xml" ContentType="application/vnd.openxmlformats-officedocument.presentationml.tags+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48"/>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4" r:id="rId20"/>
    <p:sldId id="273" r:id="rId21"/>
    <p:sldId id="275" r:id="rId22"/>
    <p:sldId id="276"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5" r:id="rId46"/>
    <p:sldId id="304"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554"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8211E9-5352-4D46-AC6E-D3759CE953B0}" type="datetimeFigureOut">
              <a:rPr lang="zh-CN" altLang="en-US" smtClean="0"/>
              <a:pPr/>
              <a:t>2018/4/25 Wednesday</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5F9EDF-77D6-452A-9588-53A7CF7A8ED0}"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baidu.com/s?wd=%E9%A6%99%E6%B8%AF%E7%89%B9%E5%88%AB%E8%A1%8C%E6%94%BF%E5%8C%BA%E5%9F%BA%E6%9C%AC%E6%B3%95&amp;from=1012015a&amp;fenlei=mv6quAkxTZn0IZRqIHckPjm4nH00T1YLmhm1nhu9PWIWuWDYnHcL0ZwV5Hcvrjm3rH6sPfKWUMw85HfYnjn4nH6sgvPsT6KdThsqpZwYTjCEQLGCpyw9Uz4Bmy-bIi4WUvYETgN-TLwGUv3EnHnvPWDvP1bdP10dn1bsnjnLrf"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围绕三大主题，拆分成五大篇章</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zh-CN" dirty="0" smtClean="0">
                <a:ln>
                  <a:noFill/>
                </a:ln>
                <a:solidFill>
                  <a:srgbClr val="333333"/>
                </a:solidFill>
                <a:effectLst/>
                <a:latin typeface="Arial Unicode MS"/>
                <a:ea typeface="PingFang SC"/>
                <a:cs typeface="宋体" panose="02010600030101010101" pitchFamily="2" charset="-122"/>
                <a:sym typeface="+mn-ea"/>
              </a:rPr>
              <a:t>1997</a:t>
            </a:r>
            <a:r>
              <a:rPr lang="zh-CN" dirty="0" smtClean="0">
                <a:ln>
                  <a:noFill/>
                </a:ln>
                <a:solidFill>
                  <a:srgbClr val="333333"/>
                </a:solidFill>
                <a:effectLst/>
                <a:latin typeface="Arial Unicode MS"/>
                <a:ea typeface="PingFang SC"/>
                <a:cs typeface="宋体" panose="02010600030101010101" pitchFamily="2" charset="-122"/>
                <a:sym typeface="+mn-ea"/>
              </a:rPr>
              <a:t>年</a:t>
            </a:r>
            <a:r>
              <a:rPr lang="zh-CN" altLang="zh-CN" dirty="0" smtClean="0">
                <a:ln>
                  <a:noFill/>
                </a:ln>
                <a:solidFill>
                  <a:srgbClr val="333333"/>
                </a:solidFill>
                <a:effectLst/>
                <a:latin typeface="Arial Unicode MS"/>
                <a:ea typeface="PingFang SC"/>
                <a:cs typeface="宋体" panose="02010600030101010101" pitchFamily="2" charset="-122"/>
                <a:sym typeface="+mn-ea"/>
              </a:rPr>
              <a:t>6</a:t>
            </a:r>
            <a:r>
              <a:rPr lang="zh-CN" dirty="0" smtClean="0">
                <a:ln>
                  <a:noFill/>
                </a:ln>
                <a:solidFill>
                  <a:srgbClr val="333333"/>
                </a:solidFill>
                <a:effectLst/>
                <a:latin typeface="Arial Unicode MS"/>
                <a:ea typeface="PingFang SC"/>
                <a:cs typeface="宋体" panose="02010600030101010101" pitchFamily="2" charset="-122"/>
                <a:sym typeface="+mn-ea"/>
              </a:rPr>
              <a:t>月</a:t>
            </a:r>
            <a:r>
              <a:rPr lang="zh-CN" altLang="zh-CN" dirty="0" smtClean="0">
                <a:ln>
                  <a:noFill/>
                </a:ln>
                <a:solidFill>
                  <a:srgbClr val="333333"/>
                </a:solidFill>
                <a:effectLst/>
                <a:latin typeface="Arial Unicode MS"/>
                <a:ea typeface="PingFang SC"/>
                <a:cs typeface="宋体" panose="02010600030101010101" pitchFamily="2" charset="-122"/>
                <a:sym typeface="+mn-ea"/>
              </a:rPr>
              <a:t>30</a:t>
            </a:r>
            <a:r>
              <a:rPr lang="zh-CN" dirty="0" smtClean="0">
                <a:ln>
                  <a:noFill/>
                </a:ln>
                <a:solidFill>
                  <a:srgbClr val="333333"/>
                </a:solidFill>
                <a:effectLst/>
                <a:latin typeface="Arial Unicode MS"/>
                <a:ea typeface="PingFang SC"/>
                <a:cs typeface="宋体" panose="02010600030101010101" pitchFamily="2" charset="-122"/>
                <a:sym typeface="+mn-ea"/>
              </a:rPr>
              <a:t>日午夜至</a:t>
            </a:r>
            <a:r>
              <a:rPr lang="zh-CN" altLang="zh-CN" dirty="0" smtClean="0">
                <a:ln>
                  <a:noFill/>
                </a:ln>
                <a:solidFill>
                  <a:srgbClr val="333333"/>
                </a:solidFill>
                <a:effectLst/>
                <a:latin typeface="Arial Unicode MS"/>
                <a:ea typeface="PingFang SC"/>
                <a:cs typeface="宋体" panose="02010600030101010101" pitchFamily="2" charset="-122"/>
                <a:sym typeface="+mn-ea"/>
              </a:rPr>
              <a:t>7</a:t>
            </a:r>
            <a:r>
              <a:rPr lang="zh-CN" dirty="0" smtClean="0">
                <a:ln>
                  <a:noFill/>
                </a:ln>
                <a:solidFill>
                  <a:srgbClr val="333333"/>
                </a:solidFill>
                <a:effectLst/>
                <a:latin typeface="Arial Unicode MS"/>
                <a:ea typeface="PingFang SC"/>
                <a:cs typeface="宋体" panose="02010600030101010101" pitchFamily="2" charset="-122"/>
                <a:sym typeface="+mn-ea"/>
              </a:rPr>
              <a:t>月</a:t>
            </a:r>
            <a:r>
              <a:rPr lang="zh-CN" altLang="zh-CN" dirty="0" smtClean="0">
                <a:ln>
                  <a:noFill/>
                </a:ln>
                <a:solidFill>
                  <a:srgbClr val="333333"/>
                </a:solidFill>
                <a:effectLst/>
                <a:latin typeface="Arial Unicode MS"/>
                <a:ea typeface="PingFang SC"/>
                <a:cs typeface="宋体" panose="02010600030101010101" pitchFamily="2" charset="-122"/>
                <a:sym typeface="+mn-ea"/>
              </a:rPr>
              <a:t>1</a:t>
            </a:r>
            <a:r>
              <a:rPr lang="zh-CN" dirty="0" smtClean="0">
                <a:ln>
                  <a:noFill/>
                </a:ln>
                <a:solidFill>
                  <a:srgbClr val="333333"/>
                </a:solidFill>
                <a:effectLst/>
                <a:latin typeface="Arial Unicode MS"/>
                <a:ea typeface="PingFang SC"/>
                <a:cs typeface="宋体" panose="02010600030101010101" pitchFamily="2" charset="-122"/>
                <a:sym typeface="+mn-ea"/>
              </a:rPr>
              <a:t>日凌晨，坐落在香港维多利亚海湾的香港会议展览中心，举世瞩目的中英香港政权交接仪式隆重举行。</a:t>
            </a:r>
            <a:r>
              <a:rPr lang="zh-CN" altLang="zh-CN" dirty="0" smtClean="0">
                <a:ln>
                  <a:noFill/>
                </a:ln>
                <a:solidFill>
                  <a:srgbClr val="333333"/>
                </a:solidFill>
                <a:effectLst/>
                <a:latin typeface="Arial Unicode MS"/>
                <a:ea typeface="PingFang SC"/>
                <a:cs typeface="宋体" panose="02010600030101010101" pitchFamily="2" charset="-122"/>
                <a:sym typeface="+mn-ea"/>
              </a:rPr>
              <a:t>6</a:t>
            </a:r>
            <a:r>
              <a:rPr lang="zh-CN" dirty="0" smtClean="0">
                <a:ln>
                  <a:noFill/>
                </a:ln>
                <a:solidFill>
                  <a:srgbClr val="333333"/>
                </a:solidFill>
                <a:effectLst/>
                <a:latin typeface="Arial Unicode MS"/>
                <a:ea typeface="PingFang SC"/>
                <a:cs typeface="宋体" panose="02010600030101010101" pitchFamily="2" charset="-122"/>
                <a:sym typeface="+mn-ea"/>
              </a:rPr>
              <a:t>月</a:t>
            </a:r>
            <a:r>
              <a:rPr lang="zh-CN" altLang="zh-CN" dirty="0" smtClean="0">
                <a:ln>
                  <a:noFill/>
                </a:ln>
                <a:solidFill>
                  <a:srgbClr val="333333"/>
                </a:solidFill>
                <a:effectLst/>
                <a:latin typeface="Arial Unicode MS"/>
                <a:ea typeface="PingFang SC"/>
                <a:cs typeface="宋体" panose="02010600030101010101" pitchFamily="2" charset="-122"/>
                <a:sym typeface="+mn-ea"/>
              </a:rPr>
              <a:t>30</a:t>
            </a:r>
            <a:r>
              <a:rPr lang="zh-CN" dirty="0" smtClean="0">
                <a:ln>
                  <a:noFill/>
                </a:ln>
                <a:solidFill>
                  <a:srgbClr val="333333"/>
                </a:solidFill>
                <a:effectLst/>
                <a:latin typeface="Arial Unicode MS"/>
                <a:ea typeface="PingFang SC"/>
                <a:cs typeface="宋体" panose="02010600030101010101" pitchFamily="2" charset="-122"/>
                <a:sym typeface="+mn-ea"/>
              </a:rPr>
              <a:t>日</a:t>
            </a:r>
            <a:r>
              <a:rPr lang="zh-CN" altLang="zh-CN" dirty="0" smtClean="0">
                <a:ln>
                  <a:noFill/>
                </a:ln>
                <a:solidFill>
                  <a:srgbClr val="333333"/>
                </a:solidFill>
                <a:effectLst/>
                <a:latin typeface="Arial Unicode MS"/>
                <a:ea typeface="PingFang SC"/>
                <a:cs typeface="宋体" panose="02010600030101010101" pitchFamily="2" charset="-122"/>
                <a:sym typeface="+mn-ea"/>
              </a:rPr>
              <a:t>23</a:t>
            </a:r>
            <a:r>
              <a:rPr lang="zh-CN" dirty="0" smtClean="0">
                <a:ln>
                  <a:noFill/>
                </a:ln>
                <a:solidFill>
                  <a:srgbClr val="333333"/>
                </a:solidFill>
                <a:effectLst/>
                <a:latin typeface="Arial Unicode MS"/>
                <a:ea typeface="PingFang SC"/>
                <a:cs typeface="宋体" panose="02010600030101010101" pitchFamily="2" charset="-122"/>
                <a:sym typeface="+mn-ea"/>
              </a:rPr>
              <a:t>点</a:t>
            </a:r>
            <a:r>
              <a:rPr lang="zh-CN" altLang="zh-CN" dirty="0" smtClean="0">
                <a:ln>
                  <a:noFill/>
                </a:ln>
                <a:solidFill>
                  <a:srgbClr val="333333"/>
                </a:solidFill>
                <a:effectLst/>
                <a:latin typeface="Arial Unicode MS"/>
                <a:ea typeface="PingFang SC"/>
                <a:cs typeface="宋体" panose="02010600030101010101" pitchFamily="2" charset="-122"/>
                <a:sym typeface="+mn-ea"/>
              </a:rPr>
              <a:t>59</a:t>
            </a:r>
            <a:r>
              <a:rPr lang="zh-CN" dirty="0" smtClean="0">
                <a:ln>
                  <a:noFill/>
                </a:ln>
                <a:solidFill>
                  <a:srgbClr val="333333"/>
                </a:solidFill>
                <a:effectLst/>
                <a:latin typeface="Arial Unicode MS"/>
                <a:ea typeface="PingFang SC"/>
                <a:cs typeface="宋体" panose="02010600030101010101" pitchFamily="2" charset="-122"/>
                <a:sym typeface="+mn-ea"/>
              </a:rPr>
              <a:t>分，英国蓝底米字国旗和绘有皇冠狮子米字图案的英治港旗缓缓降落，一个半世纪的英国殖民统治宣告结束；</a:t>
            </a:r>
            <a:r>
              <a:rPr lang="zh-CN" altLang="zh-CN" dirty="0" smtClean="0">
                <a:ln>
                  <a:noFill/>
                </a:ln>
                <a:solidFill>
                  <a:srgbClr val="333333"/>
                </a:solidFill>
                <a:effectLst/>
                <a:latin typeface="Arial Unicode MS"/>
                <a:ea typeface="PingFang SC"/>
                <a:cs typeface="宋体" panose="02010600030101010101" pitchFamily="2" charset="-122"/>
                <a:sym typeface="+mn-ea"/>
              </a:rPr>
              <a:t>7</a:t>
            </a:r>
            <a:r>
              <a:rPr lang="zh-CN" dirty="0" smtClean="0">
                <a:ln>
                  <a:noFill/>
                </a:ln>
                <a:solidFill>
                  <a:srgbClr val="333333"/>
                </a:solidFill>
                <a:effectLst/>
                <a:latin typeface="Arial Unicode MS"/>
                <a:ea typeface="PingFang SC"/>
                <a:cs typeface="宋体" panose="02010600030101010101" pitchFamily="2" charset="-122"/>
                <a:sym typeface="+mn-ea"/>
              </a:rPr>
              <a:t>月</a:t>
            </a:r>
            <a:r>
              <a:rPr lang="zh-CN" altLang="zh-CN" dirty="0" smtClean="0">
                <a:ln>
                  <a:noFill/>
                </a:ln>
                <a:solidFill>
                  <a:srgbClr val="333333"/>
                </a:solidFill>
                <a:effectLst/>
                <a:latin typeface="Arial Unicode MS"/>
                <a:ea typeface="PingFang SC"/>
                <a:cs typeface="宋体" panose="02010600030101010101" pitchFamily="2" charset="-122"/>
                <a:sym typeface="+mn-ea"/>
              </a:rPr>
              <a:t>1</a:t>
            </a:r>
            <a:r>
              <a:rPr lang="zh-CN" dirty="0" smtClean="0">
                <a:ln>
                  <a:noFill/>
                </a:ln>
                <a:solidFill>
                  <a:srgbClr val="333333"/>
                </a:solidFill>
                <a:effectLst/>
                <a:latin typeface="Arial Unicode MS"/>
                <a:ea typeface="PingFang SC"/>
                <a:cs typeface="宋体" panose="02010600030101010101" pitchFamily="2" charset="-122"/>
                <a:sym typeface="+mn-ea"/>
              </a:rPr>
              <a:t>日零时零分，在中华人民共和国国歌声中，鲜艳的五星红旗和盛开着紫荆花的香港特别行政区区旗徐徐升起，中国从此恢复对香港行使主权。 </a:t>
            </a:r>
            <a:br>
              <a:rPr lang="zh-CN" dirty="0" smtClean="0">
                <a:ln>
                  <a:noFill/>
                </a:ln>
                <a:solidFill>
                  <a:srgbClr val="333333"/>
                </a:solidFill>
                <a:effectLst/>
                <a:latin typeface="Arial Unicode MS"/>
                <a:ea typeface="PingFang SC"/>
                <a:cs typeface="宋体" panose="02010600030101010101" pitchFamily="2" charset="-122"/>
                <a:sym typeface="+mn-ea"/>
              </a:rPr>
            </a:br>
            <a:r>
              <a:rPr lang="zh-CN" dirty="0" smtClean="0">
                <a:ln>
                  <a:noFill/>
                </a:ln>
                <a:solidFill>
                  <a:srgbClr val="333333"/>
                </a:solidFill>
                <a:effectLst/>
                <a:latin typeface="Arial Unicode MS"/>
                <a:ea typeface="PingFang SC"/>
                <a:cs typeface="宋体" panose="02010600030101010101" pitchFamily="2" charset="-122"/>
                <a:sym typeface="+mn-ea"/>
              </a:rPr>
              <a:t/>
            </a:r>
            <a:br>
              <a:rPr lang="zh-CN" dirty="0" smtClean="0">
                <a:ln>
                  <a:noFill/>
                </a:ln>
                <a:solidFill>
                  <a:srgbClr val="333333"/>
                </a:solidFill>
                <a:effectLst/>
                <a:latin typeface="Arial Unicode MS"/>
                <a:ea typeface="PingFang SC"/>
                <a:cs typeface="宋体" panose="02010600030101010101" pitchFamily="2" charset="-122"/>
                <a:sym typeface="+mn-ea"/>
              </a:rPr>
            </a:br>
            <a:r>
              <a:rPr lang="zh-CN" dirty="0" smtClean="0">
                <a:ln>
                  <a:noFill/>
                </a:ln>
                <a:solidFill>
                  <a:srgbClr val="333333"/>
                </a:solidFill>
                <a:effectLst/>
                <a:latin typeface="Arial Unicode MS"/>
                <a:ea typeface="PingFang SC"/>
                <a:cs typeface="宋体" panose="02010600030101010101" pitchFamily="2" charset="-122"/>
                <a:sym typeface="+mn-ea"/>
              </a:rPr>
              <a:t>交接仪式后，查尔斯王子和刚刚去职的末代港督彭定康，在茫茫夜色中，登上即将退役的</a:t>
            </a:r>
            <a:r>
              <a:rPr lang="zh-CN" dirty="0" smtClean="0">
                <a:ln>
                  <a:noFill/>
                </a:ln>
                <a:solidFill>
                  <a:srgbClr val="333333"/>
                </a:solidFill>
                <a:effectLst/>
                <a:latin typeface="Arial" panose="020B0604020202020204"/>
                <a:ea typeface="PingFang SC"/>
                <a:cs typeface="宋体" panose="02010600030101010101" pitchFamily="2" charset="-122"/>
                <a:sym typeface="+mn-ea"/>
              </a:rPr>
              <a:t>“</a:t>
            </a:r>
            <a:r>
              <a:rPr lang="zh-CN" dirty="0" smtClean="0">
                <a:ln>
                  <a:noFill/>
                </a:ln>
                <a:solidFill>
                  <a:srgbClr val="333333"/>
                </a:solidFill>
                <a:effectLst/>
                <a:latin typeface="Arial Unicode MS"/>
                <a:ea typeface="PingFang SC"/>
                <a:cs typeface="宋体" panose="02010600030101010101" pitchFamily="2" charset="-122"/>
                <a:sym typeface="+mn-ea"/>
              </a:rPr>
              <a:t>不列颠尼亚号</a:t>
            </a:r>
            <a:r>
              <a:rPr lang="zh-CN" dirty="0" smtClean="0">
                <a:ln>
                  <a:noFill/>
                </a:ln>
                <a:solidFill>
                  <a:srgbClr val="333333"/>
                </a:solidFill>
                <a:effectLst/>
                <a:latin typeface="Arial" panose="020B0604020202020204"/>
                <a:ea typeface="PingFang SC"/>
                <a:cs typeface="宋体" panose="02010600030101010101" pitchFamily="2" charset="-122"/>
                <a:sym typeface="+mn-ea"/>
              </a:rPr>
              <a:t>”</a:t>
            </a:r>
            <a:r>
              <a:rPr lang="zh-CN" dirty="0" smtClean="0">
                <a:ln>
                  <a:noFill/>
                </a:ln>
                <a:solidFill>
                  <a:srgbClr val="333333"/>
                </a:solidFill>
                <a:effectLst/>
                <a:latin typeface="Arial Unicode MS"/>
                <a:ea typeface="PingFang SC"/>
                <a:cs typeface="宋体" panose="02010600030101010101" pitchFamily="2" charset="-122"/>
                <a:sym typeface="+mn-ea"/>
              </a:rPr>
              <a:t>皇家游轮，驶离香港。轮船起锚处，正是</a:t>
            </a:r>
            <a:r>
              <a:rPr lang="zh-CN" altLang="zh-CN" dirty="0" smtClean="0">
                <a:ln>
                  <a:noFill/>
                </a:ln>
                <a:solidFill>
                  <a:srgbClr val="333333"/>
                </a:solidFill>
                <a:effectLst/>
                <a:latin typeface="Arial Unicode MS"/>
                <a:ea typeface="PingFang SC"/>
                <a:cs typeface="宋体" panose="02010600030101010101" pitchFamily="2" charset="-122"/>
                <a:sym typeface="+mn-ea"/>
              </a:rPr>
              <a:t>154</a:t>
            </a:r>
            <a:r>
              <a:rPr lang="zh-CN" dirty="0" smtClean="0">
                <a:ln>
                  <a:noFill/>
                </a:ln>
                <a:solidFill>
                  <a:srgbClr val="333333"/>
                </a:solidFill>
                <a:effectLst/>
                <a:latin typeface="Arial Unicode MS"/>
                <a:ea typeface="PingFang SC"/>
                <a:cs typeface="宋体" panose="02010600030101010101" pitchFamily="2" charset="-122"/>
                <a:sym typeface="+mn-ea"/>
              </a:rPr>
              <a:t>年前第一任港督璞鼎查登陆香港的地点。</a:t>
            </a:r>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dirty="0" smtClean="0">
                <a:ln>
                  <a:noFill/>
                </a:ln>
                <a:solidFill>
                  <a:srgbClr val="333333"/>
                </a:solidFill>
                <a:effectLst/>
                <a:latin typeface="Arial Unicode MS"/>
                <a:ea typeface="PingFang SC"/>
                <a:cs typeface="宋体" panose="02010600030101010101" pitchFamily="2" charset="-122"/>
                <a:sym typeface="+mn-ea"/>
              </a:rPr>
              <a:t>背靠祖国，面向世界，香港具有得天独厚的区位优势，正面临着实现更大发展的难得机遇；抓住机遇，乘势而上，毫不动摇地坚持</a:t>
            </a:r>
            <a:r>
              <a:rPr lang="zh-CN" dirty="0" smtClean="0">
                <a:ln>
                  <a:noFill/>
                </a:ln>
                <a:solidFill>
                  <a:srgbClr val="333333"/>
                </a:solidFill>
                <a:effectLst/>
                <a:latin typeface="Arial" panose="020B0604020202020204"/>
                <a:ea typeface="PingFang SC"/>
                <a:cs typeface="宋体" panose="02010600030101010101" pitchFamily="2" charset="-122"/>
                <a:sym typeface="+mn-ea"/>
              </a:rPr>
              <a:t>“</a:t>
            </a:r>
            <a:r>
              <a:rPr lang="zh-CN" dirty="0" smtClean="0">
                <a:ln>
                  <a:noFill/>
                </a:ln>
                <a:solidFill>
                  <a:srgbClr val="333333"/>
                </a:solidFill>
                <a:effectLst/>
                <a:latin typeface="Arial Unicode MS"/>
                <a:ea typeface="PingFang SC"/>
                <a:cs typeface="宋体" panose="02010600030101010101" pitchFamily="2" charset="-122"/>
                <a:sym typeface="+mn-ea"/>
              </a:rPr>
              <a:t>一国两制</a:t>
            </a:r>
            <a:r>
              <a:rPr lang="zh-CN" dirty="0" smtClean="0">
                <a:ln>
                  <a:noFill/>
                </a:ln>
                <a:solidFill>
                  <a:srgbClr val="333333"/>
                </a:solidFill>
                <a:effectLst/>
                <a:latin typeface="Arial" panose="020B0604020202020204"/>
                <a:ea typeface="PingFang SC"/>
                <a:cs typeface="宋体" panose="02010600030101010101" pitchFamily="2" charset="-122"/>
                <a:sym typeface="+mn-ea"/>
              </a:rPr>
              <a:t>”</a:t>
            </a:r>
            <a:r>
              <a:rPr lang="zh-CN" dirty="0" smtClean="0">
                <a:ln>
                  <a:noFill/>
                </a:ln>
                <a:solidFill>
                  <a:srgbClr val="333333"/>
                </a:solidFill>
                <a:effectLst/>
                <a:latin typeface="Arial Unicode MS"/>
                <a:ea typeface="PingFang SC"/>
                <a:cs typeface="宋体" panose="02010600030101010101" pitchFamily="2" charset="-122"/>
                <a:sym typeface="+mn-ea"/>
              </a:rPr>
              <a:t>方针，毫不动摇地落实</a:t>
            </a:r>
            <a:r>
              <a:rPr lang="zh-CN" dirty="0" smtClean="0">
                <a:ln>
                  <a:noFill/>
                </a:ln>
                <a:solidFill>
                  <a:srgbClr val="3F88BF"/>
                </a:solidFill>
                <a:effectLst/>
                <a:latin typeface="Arial Unicode MS"/>
                <a:ea typeface="PingFang SC"/>
                <a:cs typeface="宋体" panose="02010600030101010101" pitchFamily="2" charset="-122"/>
                <a:sym typeface="+mn-ea"/>
                <a:hlinkClick r:id="rId3"/>
              </a:rPr>
              <a:t>香港特别行政区基本法</a:t>
            </a:r>
            <a:r>
              <a:rPr lang="zh-CN" dirty="0" smtClean="0">
                <a:ln>
                  <a:noFill/>
                </a:ln>
                <a:solidFill>
                  <a:srgbClr val="333333"/>
                </a:solidFill>
                <a:effectLst/>
                <a:latin typeface="Arial Unicode MS"/>
                <a:ea typeface="PingFang SC"/>
                <a:cs typeface="宋体" panose="02010600030101010101" pitchFamily="2" charset="-122"/>
                <a:sym typeface="+mn-ea"/>
              </a:rPr>
              <a:t>，巩固和发展香港政通人和、繁荣稳定的良好局面，是中央政府和祖国人民的共同心愿，也是广大香港同胞的共同利益。现在，求发展、求稳定、求和谐已越来越成为香港社会的共识。</a:t>
            </a:r>
            <a:endParaRPr lang="zh-CN" altLang="en-US" dirty="0"/>
          </a:p>
          <a:p>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28</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4/25/2018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4/25/2018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4/25/2018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4/25/2018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4/25/2018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4/25/2018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4/25/2018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4/25/2018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4/25/2018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4/25/2018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4/25/2018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4/25/2018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3.gif"/><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9.xml"/><Relationship Id="rId1" Type="http://schemas.openxmlformats.org/officeDocument/2006/relationships/tags" Target="../tags/tag5.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6.png"/><Relationship Id="rId2" Type="http://schemas.openxmlformats.org/officeDocument/2006/relationships/image" Target="../media/image13.jpeg"/><Relationship Id="rId1" Type="http://schemas.openxmlformats.org/officeDocument/2006/relationships/slideLayout" Target="../slideLayouts/slideLayout29.xml"/><Relationship Id="rId6" Type="http://schemas.openxmlformats.org/officeDocument/2006/relationships/hyperlink" Target="&#31062;&#22269;&#32479;&#19968;22/kejian/&#24433;&#29255;&#65306;&#20013;&#33521;&#20250;&#35848;.MPG" TargetMode="External"/><Relationship Id="rId5" Type="http://schemas.openxmlformats.org/officeDocument/2006/relationships/slide" Target="slide16.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9.xml"/><Relationship Id="rId1" Type="http://schemas.openxmlformats.org/officeDocument/2006/relationships/video" Target="file:///C:\Users\Administrator\Desktop\&#24405;&#25773;&#35838;\&#24863;&#21160;%2097&#24180;&#39321;&#28207;&#22238;&#24402;&#20132;&#25509;&#20202;&#24335;_&#26631;&#28165;(1).mp4" TargetMode="Externa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9.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24.xml"/><Relationship Id="rId1" Type="http://schemas.openxmlformats.org/officeDocument/2006/relationships/audio" Target="file:///C:\Users\Administrator\Desktop\&#24405;&#25773;&#35838;\&#22478;&#24066;&#23459;&#20256;&#38899;&#25928;.mp3" TargetMode="Externa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9.xml"/><Relationship Id="rId5" Type="http://schemas.openxmlformats.org/officeDocument/2006/relationships/image" Target="../media/image33.jpeg"/><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9.xml"/><Relationship Id="rId5" Type="http://schemas.openxmlformats.org/officeDocument/2006/relationships/image" Target="../media/image39.jpeg"/><Relationship Id="rId4" Type="http://schemas.openxmlformats.org/officeDocument/2006/relationships/image" Target="../media/image38.jpe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4.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slideLayout" Target="../slideLayouts/slideLayout29.xml"/><Relationship Id="rId1" Type="http://schemas.openxmlformats.org/officeDocument/2006/relationships/video" Target="file:///C:\Users\Administrator\Desktop\&#24405;&#25773;&#35838;\&#28023;&#23777;&#20004;&#23736;&#29255;&#22836;.mp4"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slideLayout" Target="../slideLayouts/slideLayout29.xml"/><Relationship Id="rId1" Type="http://schemas.openxmlformats.org/officeDocument/2006/relationships/video" Target="file:///C:\Users\Administrator\Desktop\&#24405;&#25773;&#35838;\%5b&#28023;&#23777;&#20004;&#23736;%5d&#32654;&#22269;&#8220;&#19982;&#21488;&#28286;&#20132;&#24448;&#27861;&#26696;&#8221;&#29983;&#25928;&#21453;&#23545;&#22768;&#28010;&#19981;&#26029;.mp4"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2.jpe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3.xml"/><Relationship Id="rId5" Type="http://schemas.openxmlformats.org/officeDocument/2006/relationships/image" Target="../media/image6.jpeg"/><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8.jpeg"/><Relationship Id="rId1" Type="http://schemas.openxmlformats.org/officeDocument/2006/relationships/slideLayout" Target="../slideLayouts/slideLayout29.xml"/><Relationship Id="rId4" Type="http://schemas.openxmlformats.org/officeDocument/2006/relationships/image" Target="../media/image54.jpeg"/></Relationships>
</file>

<file path=ppt/slides/_rels/slide41.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image" Target="../media/image55.gif"/><Relationship Id="rId7" Type="http://schemas.openxmlformats.org/officeDocument/2006/relationships/image" Target="../media/image59.jpeg"/><Relationship Id="rId2" Type="http://schemas.openxmlformats.org/officeDocument/2006/relationships/image" Target="../media/image8.jpeg"/><Relationship Id="rId1" Type="http://schemas.openxmlformats.org/officeDocument/2006/relationships/slideLayout" Target="../slideLayouts/slideLayout29.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 Id="rId9" Type="http://schemas.openxmlformats.org/officeDocument/2006/relationships/image" Target="../media/image61.jpeg"/></Relationships>
</file>

<file path=ppt/slides/_rels/slide4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audio" Target="../media/audio1.wav"/><Relationship Id="rId1" Type="http://schemas.openxmlformats.org/officeDocument/2006/relationships/slideLayout" Target="../slideLayouts/slideLayout24.xml"/><Relationship Id="rId4" Type="http://schemas.openxmlformats.org/officeDocument/2006/relationships/image" Target="../media/image65.jpe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9.xml"/><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9.xml"/><Relationship Id="rId1" Type="http://schemas.openxmlformats.org/officeDocument/2006/relationships/tags" Target="../tags/tag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timg (36)"/>
          <p:cNvPicPr>
            <a:picLocks noChangeAspect="1"/>
          </p:cNvPicPr>
          <p:nvPr/>
        </p:nvPicPr>
        <p:blipFill>
          <a:blip r:embed="rId4" cstate="print"/>
          <a:stretch>
            <a:fillRect/>
          </a:stretch>
        </p:blipFill>
        <p:spPr>
          <a:xfrm>
            <a:off x="-635" y="-635"/>
            <a:ext cx="9145270" cy="6859270"/>
          </a:xfrm>
          <a:prstGeom prst="rect">
            <a:avLst/>
          </a:prstGeom>
        </p:spPr>
      </p:pic>
      <p:sp>
        <p:nvSpPr>
          <p:cNvPr id="2" name="标题 1"/>
          <p:cNvSpPr>
            <a:spLocks noGrp="1"/>
          </p:cNvSpPr>
          <p:nvPr>
            <p:ph type="title"/>
          </p:nvPr>
        </p:nvSpPr>
        <p:spPr/>
        <p:txBody>
          <a:bodyPr/>
          <a:lstStyle/>
          <a:p>
            <a:endParaRPr lang="zh-CN" altLang="en-US"/>
          </a:p>
        </p:txBody>
      </p:sp>
      <p:pic>
        <p:nvPicPr>
          <p:cNvPr id="4" name="图片 3" descr="timg (33)"/>
          <p:cNvPicPr>
            <a:picLocks noChangeAspect="1"/>
          </p:cNvPicPr>
          <p:nvPr/>
        </p:nvPicPr>
        <p:blipFill>
          <a:blip r:embed="rId5" cstate="print">
            <a:lum bright="-24000"/>
          </a:blip>
          <a:stretch>
            <a:fillRect/>
          </a:stretch>
        </p:blipFill>
        <p:spPr>
          <a:xfrm>
            <a:off x="124460" y="1210310"/>
            <a:ext cx="4254500" cy="5513705"/>
          </a:xfrm>
          <a:prstGeom prst="rect">
            <a:avLst/>
          </a:prstGeom>
          <a:effectLst>
            <a:softEdge rad="127000"/>
          </a:effectLst>
        </p:spPr>
      </p:pic>
      <p:pic>
        <p:nvPicPr>
          <p:cNvPr id="10" name="内容占位符 9" descr="454bce170501d39285cf4a56322e902b"/>
          <p:cNvPicPr>
            <a:picLocks noGrp="1" noChangeAspect="1"/>
          </p:cNvPicPr>
          <p:nvPr>
            <p:ph idx="1"/>
          </p:nvPr>
        </p:nvPicPr>
        <p:blipFill>
          <a:blip r:embed="rId6" cstate="print"/>
          <a:stretch>
            <a:fillRect/>
          </a:stretch>
        </p:blipFill>
        <p:spPr>
          <a:xfrm>
            <a:off x="124460" y="-635"/>
            <a:ext cx="8895080" cy="1087755"/>
          </a:xfrm>
          <a:prstGeom prst="rect">
            <a:avLst/>
          </a:prstGeom>
        </p:spPr>
      </p:pic>
      <p:pic>
        <p:nvPicPr>
          <p:cNvPr id="12" name="图片 11" descr="timg (35)"/>
          <p:cNvPicPr>
            <a:picLocks noChangeAspect="1"/>
          </p:cNvPicPr>
          <p:nvPr/>
        </p:nvPicPr>
        <p:blipFill>
          <a:blip r:embed="rId7" cstate="print">
            <a:lum bright="-24000"/>
          </a:blip>
          <a:stretch>
            <a:fillRect/>
          </a:stretch>
        </p:blipFill>
        <p:spPr>
          <a:xfrm>
            <a:off x="4747260" y="1210945"/>
            <a:ext cx="4164965" cy="5513070"/>
          </a:xfrm>
          <a:prstGeom prst="rect">
            <a:avLst/>
          </a:prstGeom>
          <a:effectLst>
            <a:softEdge rad="127000"/>
          </a:effec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ox(i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xianggang"/>
          <p:cNvPicPr>
            <a:picLocks noChangeAspect="1" noChangeArrowheads="1"/>
          </p:cNvPicPr>
          <p:nvPr/>
        </p:nvPicPr>
        <p:blipFill>
          <a:blip r:embed="rId3" cstate="print"/>
          <a:srcRect l="30556"/>
          <a:stretch>
            <a:fillRect/>
          </a:stretch>
        </p:blipFill>
        <p:spPr bwMode="auto">
          <a:xfrm>
            <a:off x="1092200" y="784860"/>
            <a:ext cx="7162800" cy="5978525"/>
          </a:xfrm>
          <a:prstGeom prst="rect">
            <a:avLst/>
          </a:prstGeom>
          <a:noFill/>
          <a:ln w="9525">
            <a:noFill/>
            <a:miter lim="800000"/>
            <a:headEnd/>
            <a:tailEnd/>
          </a:ln>
        </p:spPr>
      </p:pic>
      <p:sp>
        <p:nvSpPr>
          <p:cNvPr id="37891" name="Freeform 3"/>
          <p:cNvSpPr/>
          <p:nvPr/>
        </p:nvSpPr>
        <p:spPr bwMode="auto">
          <a:xfrm>
            <a:off x="4191000" y="4114800"/>
            <a:ext cx="1600200" cy="1219200"/>
          </a:xfrm>
          <a:custGeom>
            <a:avLst/>
            <a:gdLst>
              <a:gd name="T0" fmla="*/ 339 w 917"/>
              <a:gd name="T1" fmla="*/ 87 h 680"/>
              <a:gd name="T2" fmla="*/ 432 w 917"/>
              <a:gd name="T3" fmla="*/ 75 h 680"/>
              <a:gd name="T4" fmla="*/ 450 w 917"/>
              <a:gd name="T5" fmla="*/ 48 h 680"/>
              <a:gd name="T6" fmla="*/ 570 w 917"/>
              <a:gd name="T7" fmla="*/ 3 h 680"/>
              <a:gd name="T8" fmla="*/ 723 w 917"/>
              <a:gd name="T9" fmla="*/ 51 h 680"/>
              <a:gd name="T10" fmla="*/ 777 w 917"/>
              <a:gd name="T11" fmla="*/ 78 h 680"/>
              <a:gd name="T12" fmla="*/ 864 w 917"/>
              <a:gd name="T13" fmla="*/ 171 h 680"/>
              <a:gd name="T14" fmla="*/ 879 w 917"/>
              <a:gd name="T15" fmla="*/ 195 h 680"/>
              <a:gd name="T16" fmla="*/ 870 w 917"/>
              <a:gd name="T17" fmla="*/ 309 h 680"/>
              <a:gd name="T18" fmla="*/ 849 w 917"/>
              <a:gd name="T19" fmla="*/ 354 h 680"/>
              <a:gd name="T20" fmla="*/ 894 w 917"/>
              <a:gd name="T21" fmla="*/ 426 h 680"/>
              <a:gd name="T22" fmla="*/ 879 w 917"/>
              <a:gd name="T23" fmla="*/ 516 h 680"/>
              <a:gd name="T24" fmla="*/ 909 w 917"/>
              <a:gd name="T25" fmla="*/ 579 h 680"/>
              <a:gd name="T26" fmla="*/ 855 w 917"/>
              <a:gd name="T27" fmla="*/ 600 h 680"/>
              <a:gd name="T28" fmla="*/ 774 w 917"/>
              <a:gd name="T29" fmla="*/ 564 h 680"/>
              <a:gd name="T30" fmla="*/ 774 w 917"/>
              <a:gd name="T31" fmla="*/ 507 h 680"/>
              <a:gd name="T32" fmla="*/ 753 w 917"/>
              <a:gd name="T33" fmla="*/ 465 h 680"/>
              <a:gd name="T34" fmla="*/ 744 w 917"/>
              <a:gd name="T35" fmla="*/ 399 h 680"/>
              <a:gd name="T36" fmla="*/ 708 w 917"/>
              <a:gd name="T37" fmla="*/ 351 h 680"/>
              <a:gd name="T38" fmla="*/ 684 w 917"/>
              <a:gd name="T39" fmla="*/ 339 h 680"/>
              <a:gd name="T40" fmla="*/ 720 w 917"/>
              <a:gd name="T41" fmla="*/ 414 h 680"/>
              <a:gd name="T42" fmla="*/ 669 w 917"/>
              <a:gd name="T43" fmla="*/ 432 h 680"/>
              <a:gd name="T44" fmla="*/ 621 w 917"/>
              <a:gd name="T45" fmla="*/ 498 h 680"/>
              <a:gd name="T46" fmla="*/ 660 w 917"/>
              <a:gd name="T47" fmla="*/ 549 h 680"/>
              <a:gd name="T48" fmla="*/ 672 w 917"/>
              <a:gd name="T49" fmla="*/ 612 h 680"/>
              <a:gd name="T50" fmla="*/ 651 w 917"/>
              <a:gd name="T51" fmla="*/ 675 h 680"/>
              <a:gd name="T52" fmla="*/ 603 w 917"/>
              <a:gd name="T53" fmla="*/ 600 h 680"/>
              <a:gd name="T54" fmla="*/ 609 w 917"/>
              <a:gd name="T55" fmla="*/ 540 h 680"/>
              <a:gd name="T56" fmla="*/ 570 w 917"/>
              <a:gd name="T57" fmla="*/ 537 h 680"/>
              <a:gd name="T58" fmla="*/ 504 w 917"/>
              <a:gd name="T59" fmla="*/ 558 h 680"/>
              <a:gd name="T60" fmla="*/ 519 w 917"/>
              <a:gd name="T61" fmla="*/ 516 h 680"/>
              <a:gd name="T62" fmla="*/ 501 w 917"/>
              <a:gd name="T63" fmla="*/ 471 h 680"/>
              <a:gd name="T64" fmla="*/ 513 w 917"/>
              <a:gd name="T65" fmla="*/ 462 h 680"/>
              <a:gd name="T66" fmla="*/ 489 w 917"/>
              <a:gd name="T67" fmla="*/ 387 h 680"/>
              <a:gd name="T68" fmla="*/ 444 w 917"/>
              <a:gd name="T69" fmla="*/ 342 h 680"/>
              <a:gd name="T70" fmla="*/ 396 w 917"/>
              <a:gd name="T71" fmla="*/ 357 h 680"/>
              <a:gd name="T72" fmla="*/ 372 w 917"/>
              <a:gd name="T73" fmla="*/ 393 h 680"/>
              <a:gd name="T74" fmla="*/ 330 w 917"/>
              <a:gd name="T75" fmla="*/ 423 h 680"/>
              <a:gd name="T76" fmla="*/ 318 w 917"/>
              <a:gd name="T77" fmla="*/ 360 h 680"/>
              <a:gd name="T78" fmla="*/ 147 w 917"/>
              <a:gd name="T79" fmla="*/ 309 h 680"/>
              <a:gd name="T80" fmla="*/ 102 w 917"/>
              <a:gd name="T81" fmla="*/ 282 h 680"/>
              <a:gd name="T82" fmla="*/ 27 w 917"/>
              <a:gd name="T83" fmla="*/ 171 h 680"/>
              <a:gd name="T84" fmla="*/ 3 w 917"/>
              <a:gd name="T85" fmla="*/ 102 h 680"/>
              <a:gd name="T86" fmla="*/ 96 w 917"/>
              <a:gd name="T87" fmla="*/ 75 h 680"/>
              <a:gd name="T88" fmla="*/ 258 w 917"/>
              <a:gd name="T89" fmla="*/ 60 h 680"/>
              <a:gd name="T90" fmla="*/ 267 w 917"/>
              <a:gd name="T91" fmla="*/ 24 h 680"/>
              <a:gd name="T92" fmla="*/ 285 w 917"/>
              <a:gd name="T93" fmla="*/ 69 h 6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17"/>
              <a:gd name="T142" fmla="*/ 0 h 680"/>
              <a:gd name="T143" fmla="*/ 917 w 917"/>
              <a:gd name="T144" fmla="*/ 680 h 6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17" h="680">
                <a:moveTo>
                  <a:pt x="285" y="60"/>
                </a:moveTo>
                <a:cubicBezTo>
                  <a:pt x="297" y="72"/>
                  <a:pt x="322" y="81"/>
                  <a:pt x="339" y="87"/>
                </a:cubicBezTo>
                <a:cubicBezTo>
                  <a:pt x="367" y="83"/>
                  <a:pt x="371" y="81"/>
                  <a:pt x="402" y="84"/>
                </a:cubicBezTo>
                <a:cubicBezTo>
                  <a:pt x="415" y="88"/>
                  <a:pt x="423" y="86"/>
                  <a:pt x="432" y="75"/>
                </a:cubicBezTo>
                <a:cubicBezTo>
                  <a:pt x="436" y="69"/>
                  <a:pt x="440" y="63"/>
                  <a:pt x="444" y="57"/>
                </a:cubicBezTo>
                <a:cubicBezTo>
                  <a:pt x="446" y="54"/>
                  <a:pt x="450" y="48"/>
                  <a:pt x="450" y="48"/>
                </a:cubicBezTo>
                <a:cubicBezTo>
                  <a:pt x="460" y="9"/>
                  <a:pt x="484" y="11"/>
                  <a:pt x="516" y="0"/>
                </a:cubicBezTo>
                <a:cubicBezTo>
                  <a:pt x="534" y="1"/>
                  <a:pt x="552" y="1"/>
                  <a:pt x="570" y="3"/>
                </a:cubicBezTo>
                <a:cubicBezTo>
                  <a:pt x="576" y="4"/>
                  <a:pt x="588" y="9"/>
                  <a:pt x="588" y="9"/>
                </a:cubicBezTo>
                <a:cubicBezTo>
                  <a:pt x="613" y="34"/>
                  <a:pt x="688" y="46"/>
                  <a:pt x="723" y="51"/>
                </a:cubicBezTo>
                <a:cubicBezTo>
                  <a:pt x="732" y="54"/>
                  <a:pt x="752" y="61"/>
                  <a:pt x="759" y="66"/>
                </a:cubicBezTo>
                <a:cubicBezTo>
                  <a:pt x="765" y="70"/>
                  <a:pt x="777" y="78"/>
                  <a:pt x="777" y="78"/>
                </a:cubicBezTo>
                <a:cubicBezTo>
                  <a:pt x="797" y="107"/>
                  <a:pt x="807" y="133"/>
                  <a:pt x="837" y="153"/>
                </a:cubicBezTo>
                <a:cubicBezTo>
                  <a:pt x="846" y="159"/>
                  <a:pt x="855" y="165"/>
                  <a:pt x="864" y="171"/>
                </a:cubicBezTo>
                <a:cubicBezTo>
                  <a:pt x="867" y="173"/>
                  <a:pt x="873" y="177"/>
                  <a:pt x="873" y="177"/>
                </a:cubicBezTo>
                <a:cubicBezTo>
                  <a:pt x="875" y="183"/>
                  <a:pt x="877" y="189"/>
                  <a:pt x="879" y="195"/>
                </a:cubicBezTo>
                <a:cubicBezTo>
                  <a:pt x="880" y="198"/>
                  <a:pt x="882" y="204"/>
                  <a:pt x="882" y="204"/>
                </a:cubicBezTo>
                <a:cubicBezTo>
                  <a:pt x="887" y="241"/>
                  <a:pt x="877" y="273"/>
                  <a:pt x="870" y="309"/>
                </a:cubicBezTo>
                <a:cubicBezTo>
                  <a:pt x="869" y="316"/>
                  <a:pt x="856" y="313"/>
                  <a:pt x="849" y="315"/>
                </a:cubicBezTo>
                <a:cubicBezTo>
                  <a:pt x="826" y="330"/>
                  <a:pt x="822" y="336"/>
                  <a:pt x="849" y="354"/>
                </a:cubicBezTo>
                <a:cubicBezTo>
                  <a:pt x="853" y="366"/>
                  <a:pt x="860" y="366"/>
                  <a:pt x="864" y="378"/>
                </a:cubicBezTo>
                <a:cubicBezTo>
                  <a:pt x="859" y="424"/>
                  <a:pt x="837" y="421"/>
                  <a:pt x="894" y="426"/>
                </a:cubicBezTo>
                <a:cubicBezTo>
                  <a:pt x="917" y="441"/>
                  <a:pt x="871" y="448"/>
                  <a:pt x="858" y="456"/>
                </a:cubicBezTo>
                <a:cubicBezTo>
                  <a:pt x="865" y="476"/>
                  <a:pt x="875" y="494"/>
                  <a:pt x="879" y="516"/>
                </a:cubicBezTo>
                <a:cubicBezTo>
                  <a:pt x="881" y="539"/>
                  <a:pt x="876" y="554"/>
                  <a:pt x="897" y="561"/>
                </a:cubicBezTo>
                <a:cubicBezTo>
                  <a:pt x="901" y="567"/>
                  <a:pt x="915" y="575"/>
                  <a:pt x="909" y="579"/>
                </a:cubicBezTo>
                <a:cubicBezTo>
                  <a:pt x="898" y="587"/>
                  <a:pt x="886" y="590"/>
                  <a:pt x="873" y="594"/>
                </a:cubicBezTo>
                <a:cubicBezTo>
                  <a:pt x="867" y="596"/>
                  <a:pt x="855" y="600"/>
                  <a:pt x="855" y="600"/>
                </a:cubicBezTo>
                <a:cubicBezTo>
                  <a:pt x="828" y="591"/>
                  <a:pt x="838" y="591"/>
                  <a:pt x="795" y="588"/>
                </a:cubicBezTo>
                <a:cubicBezTo>
                  <a:pt x="779" y="583"/>
                  <a:pt x="777" y="581"/>
                  <a:pt x="774" y="564"/>
                </a:cubicBezTo>
                <a:cubicBezTo>
                  <a:pt x="777" y="550"/>
                  <a:pt x="778" y="542"/>
                  <a:pt x="786" y="531"/>
                </a:cubicBezTo>
                <a:cubicBezTo>
                  <a:pt x="783" y="516"/>
                  <a:pt x="786" y="516"/>
                  <a:pt x="774" y="507"/>
                </a:cubicBezTo>
                <a:cubicBezTo>
                  <a:pt x="768" y="503"/>
                  <a:pt x="756" y="495"/>
                  <a:pt x="756" y="495"/>
                </a:cubicBezTo>
                <a:cubicBezTo>
                  <a:pt x="746" y="481"/>
                  <a:pt x="758" y="482"/>
                  <a:pt x="753" y="465"/>
                </a:cubicBezTo>
                <a:cubicBezTo>
                  <a:pt x="751" y="459"/>
                  <a:pt x="747" y="447"/>
                  <a:pt x="747" y="447"/>
                </a:cubicBezTo>
                <a:cubicBezTo>
                  <a:pt x="750" y="425"/>
                  <a:pt x="756" y="417"/>
                  <a:pt x="744" y="399"/>
                </a:cubicBezTo>
                <a:cubicBezTo>
                  <a:pt x="750" y="371"/>
                  <a:pt x="766" y="369"/>
                  <a:pt x="726" y="363"/>
                </a:cubicBezTo>
                <a:cubicBezTo>
                  <a:pt x="720" y="359"/>
                  <a:pt x="714" y="355"/>
                  <a:pt x="708" y="351"/>
                </a:cubicBezTo>
                <a:cubicBezTo>
                  <a:pt x="705" y="349"/>
                  <a:pt x="699" y="345"/>
                  <a:pt x="699" y="345"/>
                </a:cubicBezTo>
                <a:cubicBezTo>
                  <a:pt x="696" y="335"/>
                  <a:pt x="690" y="322"/>
                  <a:pt x="684" y="339"/>
                </a:cubicBezTo>
                <a:cubicBezTo>
                  <a:pt x="686" y="359"/>
                  <a:pt x="683" y="368"/>
                  <a:pt x="699" y="378"/>
                </a:cubicBezTo>
                <a:cubicBezTo>
                  <a:pt x="707" y="390"/>
                  <a:pt x="715" y="400"/>
                  <a:pt x="720" y="414"/>
                </a:cubicBezTo>
                <a:cubicBezTo>
                  <a:pt x="719" y="424"/>
                  <a:pt x="720" y="435"/>
                  <a:pt x="717" y="444"/>
                </a:cubicBezTo>
                <a:cubicBezTo>
                  <a:pt x="713" y="455"/>
                  <a:pt x="675" y="434"/>
                  <a:pt x="669" y="432"/>
                </a:cubicBezTo>
                <a:cubicBezTo>
                  <a:pt x="656" y="436"/>
                  <a:pt x="643" y="459"/>
                  <a:pt x="633" y="471"/>
                </a:cubicBezTo>
                <a:cubicBezTo>
                  <a:pt x="627" y="479"/>
                  <a:pt x="621" y="498"/>
                  <a:pt x="621" y="498"/>
                </a:cubicBezTo>
                <a:cubicBezTo>
                  <a:pt x="636" y="508"/>
                  <a:pt x="648" y="519"/>
                  <a:pt x="666" y="525"/>
                </a:cubicBezTo>
                <a:cubicBezTo>
                  <a:pt x="674" y="538"/>
                  <a:pt x="672" y="541"/>
                  <a:pt x="660" y="549"/>
                </a:cubicBezTo>
                <a:cubicBezTo>
                  <a:pt x="656" y="555"/>
                  <a:pt x="646" y="560"/>
                  <a:pt x="648" y="567"/>
                </a:cubicBezTo>
                <a:cubicBezTo>
                  <a:pt x="655" y="587"/>
                  <a:pt x="657" y="597"/>
                  <a:pt x="672" y="612"/>
                </a:cubicBezTo>
                <a:cubicBezTo>
                  <a:pt x="679" y="633"/>
                  <a:pt x="674" y="625"/>
                  <a:pt x="684" y="639"/>
                </a:cubicBezTo>
                <a:cubicBezTo>
                  <a:pt x="677" y="659"/>
                  <a:pt x="672" y="668"/>
                  <a:pt x="651" y="675"/>
                </a:cubicBezTo>
                <a:cubicBezTo>
                  <a:pt x="638" y="674"/>
                  <a:pt x="602" y="680"/>
                  <a:pt x="609" y="660"/>
                </a:cubicBezTo>
                <a:cubicBezTo>
                  <a:pt x="599" y="630"/>
                  <a:pt x="599" y="650"/>
                  <a:pt x="603" y="600"/>
                </a:cubicBezTo>
                <a:cubicBezTo>
                  <a:pt x="598" y="581"/>
                  <a:pt x="598" y="585"/>
                  <a:pt x="603" y="558"/>
                </a:cubicBezTo>
                <a:cubicBezTo>
                  <a:pt x="604" y="552"/>
                  <a:pt x="609" y="540"/>
                  <a:pt x="609" y="540"/>
                </a:cubicBezTo>
                <a:cubicBezTo>
                  <a:pt x="605" y="528"/>
                  <a:pt x="601" y="523"/>
                  <a:pt x="591" y="516"/>
                </a:cubicBezTo>
                <a:cubicBezTo>
                  <a:pt x="579" y="520"/>
                  <a:pt x="579" y="528"/>
                  <a:pt x="570" y="537"/>
                </a:cubicBezTo>
                <a:cubicBezTo>
                  <a:pt x="564" y="555"/>
                  <a:pt x="547" y="547"/>
                  <a:pt x="531" y="552"/>
                </a:cubicBezTo>
                <a:cubicBezTo>
                  <a:pt x="520" y="563"/>
                  <a:pt x="517" y="567"/>
                  <a:pt x="504" y="558"/>
                </a:cubicBezTo>
                <a:cubicBezTo>
                  <a:pt x="497" y="537"/>
                  <a:pt x="493" y="544"/>
                  <a:pt x="507" y="534"/>
                </a:cubicBezTo>
                <a:cubicBezTo>
                  <a:pt x="511" y="528"/>
                  <a:pt x="515" y="522"/>
                  <a:pt x="519" y="516"/>
                </a:cubicBezTo>
                <a:cubicBezTo>
                  <a:pt x="521" y="513"/>
                  <a:pt x="525" y="507"/>
                  <a:pt x="525" y="507"/>
                </a:cubicBezTo>
                <a:cubicBezTo>
                  <a:pt x="520" y="492"/>
                  <a:pt x="510" y="484"/>
                  <a:pt x="501" y="471"/>
                </a:cubicBezTo>
                <a:cubicBezTo>
                  <a:pt x="502" y="466"/>
                  <a:pt x="500" y="459"/>
                  <a:pt x="504" y="456"/>
                </a:cubicBezTo>
                <a:cubicBezTo>
                  <a:pt x="507" y="454"/>
                  <a:pt x="512" y="465"/>
                  <a:pt x="513" y="462"/>
                </a:cubicBezTo>
                <a:cubicBezTo>
                  <a:pt x="515" y="456"/>
                  <a:pt x="507" y="444"/>
                  <a:pt x="507" y="444"/>
                </a:cubicBezTo>
                <a:cubicBezTo>
                  <a:pt x="515" y="420"/>
                  <a:pt x="517" y="396"/>
                  <a:pt x="489" y="387"/>
                </a:cubicBezTo>
                <a:cubicBezTo>
                  <a:pt x="478" y="394"/>
                  <a:pt x="474" y="397"/>
                  <a:pt x="462" y="393"/>
                </a:cubicBezTo>
                <a:cubicBezTo>
                  <a:pt x="453" y="379"/>
                  <a:pt x="457" y="350"/>
                  <a:pt x="444" y="342"/>
                </a:cubicBezTo>
                <a:cubicBezTo>
                  <a:pt x="436" y="337"/>
                  <a:pt x="417" y="333"/>
                  <a:pt x="417" y="333"/>
                </a:cubicBezTo>
                <a:cubicBezTo>
                  <a:pt x="391" y="350"/>
                  <a:pt x="431" y="322"/>
                  <a:pt x="396" y="357"/>
                </a:cubicBezTo>
                <a:cubicBezTo>
                  <a:pt x="390" y="363"/>
                  <a:pt x="378" y="375"/>
                  <a:pt x="378" y="375"/>
                </a:cubicBezTo>
                <a:cubicBezTo>
                  <a:pt x="376" y="381"/>
                  <a:pt x="376" y="388"/>
                  <a:pt x="372" y="393"/>
                </a:cubicBezTo>
                <a:cubicBezTo>
                  <a:pt x="368" y="399"/>
                  <a:pt x="360" y="411"/>
                  <a:pt x="360" y="411"/>
                </a:cubicBezTo>
                <a:cubicBezTo>
                  <a:pt x="355" y="434"/>
                  <a:pt x="348" y="435"/>
                  <a:pt x="330" y="423"/>
                </a:cubicBezTo>
                <a:cubicBezTo>
                  <a:pt x="321" y="409"/>
                  <a:pt x="326" y="397"/>
                  <a:pt x="312" y="387"/>
                </a:cubicBezTo>
                <a:cubicBezTo>
                  <a:pt x="314" y="378"/>
                  <a:pt x="319" y="369"/>
                  <a:pt x="318" y="360"/>
                </a:cubicBezTo>
                <a:cubicBezTo>
                  <a:pt x="316" y="338"/>
                  <a:pt x="299" y="317"/>
                  <a:pt x="279" y="312"/>
                </a:cubicBezTo>
                <a:cubicBezTo>
                  <a:pt x="235" y="315"/>
                  <a:pt x="190" y="319"/>
                  <a:pt x="147" y="309"/>
                </a:cubicBezTo>
                <a:cubicBezTo>
                  <a:pt x="135" y="306"/>
                  <a:pt x="132" y="302"/>
                  <a:pt x="120" y="294"/>
                </a:cubicBezTo>
                <a:cubicBezTo>
                  <a:pt x="114" y="290"/>
                  <a:pt x="102" y="282"/>
                  <a:pt x="102" y="282"/>
                </a:cubicBezTo>
                <a:cubicBezTo>
                  <a:pt x="93" y="254"/>
                  <a:pt x="86" y="230"/>
                  <a:pt x="60" y="213"/>
                </a:cubicBezTo>
                <a:cubicBezTo>
                  <a:pt x="50" y="198"/>
                  <a:pt x="42" y="181"/>
                  <a:pt x="27" y="171"/>
                </a:cubicBezTo>
                <a:cubicBezTo>
                  <a:pt x="17" y="156"/>
                  <a:pt x="13" y="139"/>
                  <a:pt x="0" y="126"/>
                </a:cubicBezTo>
                <a:cubicBezTo>
                  <a:pt x="1" y="118"/>
                  <a:pt x="0" y="109"/>
                  <a:pt x="3" y="102"/>
                </a:cubicBezTo>
                <a:cubicBezTo>
                  <a:pt x="5" y="97"/>
                  <a:pt x="17" y="95"/>
                  <a:pt x="21" y="93"/>
                </a:cubicBezTo>
                <a:cubicBezTo>
                  <a:pt x="50" y="78"/>
                  <a:pt x="62" y="78"/>
                  <a:pt x="96" y="75"/>
                </a:cubicBezTo>
                <a:cubicBezTo>
                  <a:pt x="124" y="47"/>
                  <a:pt x="109" y="42"/>
                  <a:pt x="156" y="36"/>
                </a:cubicBezTo>
                <a:cubicBezTo>
                  <a:pt x="190" y="39"/>
                  <a:pt x="229" y="41"/>
                  <a:pt x="258" y="60"/>
                </a:cubicBezTo>
                <a:cubicBezTo>
                  <a:pt x="273" y="37"/>
                  <a:pt x="259" y="64"/>
                  <a:pt x="261" y="42"/>
                </a:cubicBezTo>
                <a:cubicBezTo>
                  <a:pt x="262" y="36"/>
                  <a:pt x="267" y="24"/>
                  <a:pt x="267" y="24"/>
                </a:cubicBezTo>
                <a:cubicBezTo>
                  <a:pt x="270" y="25"/>
                  <a:pt x="275" y="24"/>
                  <a:pt x="276" y="27"/>
                </a:cubicBezTo>
                <a:cubicBezTo>
                  <a:pt x="284" y="50"/>
                  <a:pt x="273" y="69"/>
                  <a:pt x="285" y="69"/>
                </a:cubicBezTo>
                <a:cubicBezTo>
                  <a:pt x="288" y="69"/>
                  <a:pt x="285" y="63"/>
                  <a:pt x="285" y="60"/>
                </a:cubicBezTo>
                <a:close/>
              </a:path>
            </a:pathLst>
          </a:custGeom>
          <a:gradFill rotWithShape="0">
            <a:gsLst>
              <a:gs pos="0">
                <a:srgbClr val="000082"/>
              </a:gs>
              <a:gs pos="30000">
                <a:srgbClr val="66008F"/>
              </a:gs>
              <a:gs pos="64999">
                <a:srgbClr val="BA0066"/>
              </a:gs>
              <a:gs pos="89999">
                <a:srgbClr val="FF0000"/>
              </a:gs>
              <a:gs pos="100000">
                <a:srgbClr val="FF8200"/>
              </a:gs>
            </a:gsLst>
            <a:lin ang="5400000" scaled="1"/>
          </a:gradFill>
          <a:ln w="9525" cap="flat" cmpd="sng">
            <a:solidFill>
              <a:schemeClr val="tx1"/>
            </a:solidFill>
            <a:prstDash val="solid"/>
            <a:round/>
            <a:headEnd type="none" w="med" len="med"/>
            <a:tailEnd type="none" w="med" len="med"/>
          </a:ln>
        </p:spPr>
        <p:txBody>
          <a:bodyPr wrap="none"/>
          <a:lstStyle/>
          <a:p>
            <a:endParaRPr lang="zh-CN" altLang="en-US"/>
          </a:p>
        </p:txBody>
      </p:sp>
      <p:sp>
        <p:nvSpPr>
          <p:cNvPr id="37892" name="AutoShape 4"/>
          <p:cNvSpPr>
            <a:spLocks noChangeArrowheads="1"/>
          </p:cNvSpPr>
          <p:nvPr/>
        </p:nvSpPr>
        <p:spPr bwMode="auto">
          <a:xfrm flipH="1">
            <a:off x="6337935" y="4816475"/>
            <a:ext cx="2819400" cy="533400"/>
          </a:xfrm>
          <a:prstGeom prst="wedgeRoundRectCallout">
            <a:avLst>
              <a:gd name="adj1" fmla="val 96227"/>
              <a:gd name="adj2" fmla="val -127681"/>
              <a:gd name="adj3" fmla="val 16667"/>
            </a:avLst>
          </a:prstGeom>
          <a:noFill/>
          <a:ln w="28575" cap="rnd">
            <a:solidFill>
              <a:schemeClr val="tx1"/>
            </a:solidFill>
            <a:prstDash val="sysDot"/>
            <a:miter lim="800000"/>
          </a:ln>
        </p:spPr>
        <p:txBody>
          <a:bodyPr/>
          <a:lstStyle/>
          <a:p>
            <a:pPr algn="ctr"/>
            <a:r>
              <a:rPr kumimoji="1" lang="en-US" altLang="zh-CN" sz="2400" b="1">
                <a:solidFill>
                  <a:srgbClr val="000000"/>
                </a:solidFill>
                <a:latin typeface="华文中宋" pitchFamily="2" charset="-122"/>
                <a:ea typeface="华文中宋" pitchFamily="2" charset="-122"/>
              </a:rPr>
              <a:t>1842《</a:t>
            </a:r>
            <a:r>
              <a:rPr kumimoji="1" lang="zh-CN" altLang="en-US" sz="2400" b="1">
                <a:solidFill>
                  <a:srgbClr val="000000"/>
                </a:solidFill>
                <a:latin typeface="华文中宋" pitchFamily="2" charset="-122"/>
                <a:ea typeface="华文中宋" pitchFamily="2" charset="-122"/>
              </a:rPr>
              <a:t>南京条约</a:t>
            </a:r>
            <a:r>
              <a:rPr kumimoji="1" lang="en-US" altLang="zh-CN" sz="2400">
                <a:solidFill>
                  <a:srgbClr val="000000"/>
                </a:solidFill>
                <a:latin typeface="华文中宋" pitchFamily="2" charset="-122"/>
                <a:ea typeface="华文中宋" pitchFamily="2" charset="-122"/>
              </a:rPr>
              <a:t>》</a:t>
            </a:r>
          </a:p>
        </p:txBody>
      </p:sp>
      <p:sp>
        <p:nvSpPr>
          <p:cNvPr id="37893" name="Freeform 5"/>
          <p:cNvSpPr/>
          <p:nvPr/>
        </p:nvSpPr>
        <p:spPr bwMode="auto">
          <a:xfrm>
            <a:off x="4343400" y="3581400"/>
            <a:ext cx="914400" cy="609600"/>
          </a:xfrm>
          <a:custGeom>
            <a:avLst/>
            <a:gdLst>
              <a:gd name="T0" fmla="*/ 443 w 596"/>
              <a:gd name="T1" fmla="*/ 205 h 331"/>
              <a:gd name="T2" fmla="*/ 449 w 596"/>
              <a:gd name="T3" fmla="*/ 163 h 331"/>
              <a:gd name="T4" fmla="*/ 458 w 596"/>
              <a:gd name="T5" fmla="*/ 166 h 331"/>
              <a:gd name="T6" fmla="*/ 470 w 596"/>
              <a:gd name="T7" fmla="*/ 184 h 331"/>
              <a:gd name="T8" fmla="*/ 497 w 596"/>
              <a:gd name="T9" fmla="*/ 202 h 331"/>
              <a:gd name="T10" fmla="*/ 515 w 596"/>
              <a:gd name="T11" fmla="*/ 214 h 331"/>
              <a:gd name="T12" fmla="*/ 524 w 596"/>
              <a:gd name="T13" fmla="*/ 220 h 331"/>
              <a:gd name="T14" fmla="*/ 557 w 596"/>
              <a:gd name="T15" fmla="*/ 244 h 331"/>
              <a:gd name="T16" fmla="*/ 581 w 596"/>
              <a:gd name="T17" fmla="*/ 265 h 331"/>
              <a:gd name="T18" fmla="*/ 587 w 596"/>
              <a:gd name="T19" fmla="*/ 250 h 331"/>
              <a:gd name="T20" fmla="*/ 560 w 596"/>
              <a:gd name="T21" fmla="*/ 235 h 331"/>
              <a:gd name="T22" fmla="*/ 551 w 596"/>
              <a:gd name="T23" fmla="*/ 229 h 331"/>
              <a:gd name="T24" fmla="*/ 509 w 596"/>
              <a:gd name="T25" fmla="*/ 178 h 331"/>
              <a:gd name="T26" fmla="*/ 485 w 596"/>
              <a:gd name="T27" fmla="*/ 157 h 331"/>
              <a:gd name="T28" fmla="*/ 482 w 596"/>
              <a:gd name="T29" fmla="*/ 148 h 331"/>
              <a:gd name="T30" fmla="*/ 491 w 596"/>
              <a:gd name="T31" fmla="*/ 145 h 331"/>
              <a:gd name="T32" fmla="*/ 473 w 596"/>
              <a:gd name="T33" fmla="*/ 133 h 331"/>
              <a:gd name="T34" fmla="*/ 449 w 596"/>
              <a:gd name="T35" fmla="*/ 97 h 331"/>
              <a:gd name="T36" fmla="*/ 428 w 596"/>
              <a:gd name="T37" fmla="*/ 52 h 331"/>
              <a:gd name="T38" fmla="*/ 401 w 596"/>
              <a:gd name="T39" fmla="*/ 34 h 331"/>
              <a:gd name="T40" fmla="*/ 383 w 596"/>
              <a:gd name="T41" fmla="*/ 28 h 331"/>
              <a:gd name="T42" fmla="*/ 251 w 596"/>
              <a:gd name="T43" fmla="*/ 31 h 331"/>
              <a:gd name="T44" fmla="*/ 212 w 596"/>
              <a:gd name="T45" fmla="*/ 13 h 331"/>
              <a:gd name="T46" fmla="*/ 185 w 596"/>
              <a:gd name="T47" fmla="*/ 16 h 331"/>
              <a:gd name="T48" fmla="*/ 158 w 596"/>
              <a:gd name="T49" fmla="*/ 25 h 331"/>
              <a:gd name="T50" fmla="*/ 128 w 596"/>
              <a:gd name="T51" fmla="*/ 22 h 331"/>
              <a:gd name="T52" fmla="*/ 110 w 596"/>
              <a:gd name="T53" fmla="*/ 16 h 331"/>
              <a:gd name="T54" fmla="*/ 83 w 596"/>
              <a:gd name="T55" fmla="*/ 10 h 331"/>
              <a:gd name="T56" fmla="*/ 59 w 596"/>
              <a:gd name="T57" fmla="*/ 16 h 331"/>
              <a:gd name="T58" fmla="*/ 41 w 596"/>
              <a:gd name="T59" fmla="*/ 40 h 331"/>
              <a:gd name="T60" fmla="*/ 23 w 596"/>
              <a:gd name="T61" fmla="*/ 52 h 331"/>
              <a:gd name="T62" fmla="*/ 14 w 596"/>
              <a:gd name="T63" fmla="*/ 58 h 331"/>
              <a:gd name="T64" fmla="*/ 56 w 596"/>
              <a:gd name="T65" fmla="*/ 100 h 331"/>
              <a:gd name="T66" fmla="*/ 62 w 596"/>
              <a:gd name="T67" fmla="*/ 109 h 331"/>
              <a:gd name="T68" fmla="*/ 47 w 596"/>
              <a:gd name="T69" fmla="*/ 121 h 331"/>
              <a:gd name="T70" fmla="*/ 11 w 596"/>
              <a:gd name="T71" fmla="*/ 142 h 331"/>
              <a:gd name="T72" fmla="*/ 26 w 596"/>
              <a:gd name="T73" fmla="*/ 172 h 331"/>
              <a:gd name="T74" fmla="*/ 80 w 596"/>
              <a:gd name="T75" fmla="*/ 160 h 331"/>
              <a:gd name="T76" fmla="*/ 119 w 596"/>
              <a:gd name="T77" fmla="*/ 190 h 331"/>
              <a:gd name="T78" fmla="*/ 146 w 596"/>
              <a:gd name="T79" fmla="*/ 154 h 331"/>
              <a:gd name="T80" fmla="*/ 125 w 596"/>
              <a:gd name="T81" fmla="*/ 136 h 331"/>
              <a:gd name="T82" fmla="*/ 146 w 596"/>
              <a:gd name="T83" fmla="*/ 112 h 331"/>
              <a:gd name="T84" fmla="*/ 179 w 596"/>
              <a:gd name="T85" fmla="*/ 142 h 331"/>
              <a:gd name="T86" fmla="*/ 206 w 596"/>
              <a:gd name="T87" fmla="*/ 184 h 331"/>
              <a:gd name="T88" fmla="*/ 221 w 596"/>
              <a:gd name="T89" fmla="*/ 229 h 331"/>
              <a:gd name="T90" fmla="*/ 197 w 596"/>
              <a:gd name="T91" fmla="*/ 274 h 331"/>
              <a:gd name="T92" fmla="*/ 209 w 596"/>
              <a:gd name="T93" fmla="*/ 292 h 331"/>
              <a:gd name="T94" fmla="*/ 239 w 596"/>
              <a:gd name="T95" fmla="*/ 283 h 331"/>
              <a:gd name="T96" fmla="*/ 260 w 596"/>
              <a:gd name="T97" fmla="*/ 316 h 331"/>
              <a:gd name="T98" fmla="*/ 287 w 596"/>
              <a:gd name="T99" fmla="*/ 331 h 331"/>
              <a:gd name="T100" fmla="*/ 386 w 596"/>
              <a:gd name="T101" fmla="*/ 295 h 331"/>
              <a:gd name="T102" fmla="*/ 413 w 596"/>
              <a:gd name="T103" fmla="*/ 286 h 331"/>
              <a:gd name="T104" fmla="*/ 431 w 596"/>
              <a:gd name="T105" fmla="*/ 280 h 331"/>
              <a:gd name="T106" fmla="*/ 446 w 596"/>
              <a:gd name="T107" fmla="*/ 253 h 331"/>
              <a:gd name="T108" fmla="*/ 443 w 596"/>
              <a:gd name="T109" fmla="*/ 217 h 331"/>
              <a:gd name="T110" fmla="*/ 443 w 596"/>
              <a:gd name="T111" fmla="*/ 205 h 33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96"/>
              <a:gd name="T169" fmla="*/ 0 h 331"/>
              <a:gd name="T170" fmla="*/ 596 w 596"/>
              <a:gd name="T171" fmla="*/ 331 h 33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96" h="331">
                <a:moveTo>
                  <a:pt x="443" y="205"/>
                </a:moveTo>
                <a:cubicBezTo>
                  <a:pt x="440" y="187"/>
                  <a:pt x="439" y="178"/>
                  <a:pt x="449" y="163"/>
                </a:cubicBezTo>
                <a:cubicBezTo>
                  <a:pt x="452" y="164"/>
                  <a:pt x="456" y="164"/>
                  <a:pt x="458" y="166"/>
                </a:cubicBezTo>
                <a:cubicBezTo>
                  <a:pt x="463" y="171"/>
                  <a:pt x="464" y="180"/>
                  <a:pt x="470" y="184"/>
                </a:cubicBezTo>
                <a:cubicBezTo>
                  <a:pt x="475" y="187"/>
                  <a:pt x="490" y="197"/>
                  <a:pt x="497" y="202"/>
                </a:cubicBezTo>
                <a:cubicBezTo>
                  <a:pt x="503" y="206"/>
                  <a:pt x="509" y="210"/>
                  <a:pt x="515" y="214"/>
                </a:cubicBezTo>
                <a:cubicBezTo>
                  <a:pt x="518" y="216"/>
                  <a:pt x="524" y="220"/>
                  <a:pt x="524" y="220"/>
                </a:cubicBezTo>
                <a:cubicBezTo>
                  <a:pt x="532" y="233"/>
                  <a:pt x="543" y="239"/>
                  <a:pt x="557" y="244"/>
                </a:cubicBezTo>
                <a:cubicBezTo>
                  <a:pt x="563" y="253"/>
                  <a:pt x="581" y="265"/>
                  <a:pt x="581" y="265"/>
                </a:cubicBezTo>
                <a:cubicBezTo>
                  <a:pt x="587" y="261"/>
                  <a:pt x="596" y="259"/>
                  <a:pt x="587" y="250"/>
                </a:cubicBezTo>
                <a:cubicBezTo>
                  <a:pt x="580" y="243"/>
                  <a:pt x="569" y="241"/>
                  <a:pt x="560" y="235"/>
                </a:cubicBezTo>
                <a:cubicBezTo>
                  <a:pt x="557" y="233"/>
                  <a:pt x="551" y="229"/>
                  <a:pt x="551" y="229"/>
                </a:cubicBezTo>
                <a:cubicBezTo>
                  <a:pt x="538" y="210"/>
                  <a:pt x="529" y="191"/>
                  <a:pt x="509" y="178"/>
                </a:cubicBezTo>
                <a:cubicBezTo>
                  <a:pt x="503" y="169"/>
                  <a:pt x="485" y="157"/>
                  <a:pt x="485" y="157"/>
                </a:cubicBezTo>
                <a:cubicBezTo>
                  <a:pt x="484" y="154"/>
                  <a:pt x="481" y="151"/>
                  <a:pt x="482" y="148"/>
                </a:cubicBezTo>
                <a:cubicBezTo>
                  <a:pt x="483" y="145"/>
                  <a:pt x="493" y="148"/>
                  <a:pt x="491" y="145"/>
                </a:cubicBezTo>
                <a:cubicBezTo>
                  <a:pt x="487" y="139"/>
                  <a:pt x="473" y="133"/>
                  <a:pt x="473" y="133"/>
                </a:cubicBezTo>
                <a:cubicBezTo>
                  <a:pt x="468" y="125"/>
                  <a:pt x="453" y="108"/>
                  <a:pt x="449" y="97"/>
                </a:cubicBezTo>
                <a:cubicBezTo>
                  <a:pt x="442" y="76"/>
                  <a:pt x="440" y="70"/>
                  <a:pt x="428" y="52"/>
                </a:cubicBezTo>
                <a:cubicBezTo>
                  <a:pt x="422" y="43"/>
                  <a:pt x="411" y="37"/>
                  <a:pt x="401" y="34"/>
                </a:cubicBezTo>
                <a:cubicBezTo>
                  <a:pt x="395" y="32"/>
                  <a:pt x="383" y="28"/>
                  <a:pt x="383" y="28"/>
                </a:cubicBezTo>
                <a:cubicBezTo>
                  <a:pt x="334" y="31"/>
                  <a:pt x="303" y="33"/>
                  <a:pt x="251" y="31"/>
                </a:cubicBezTo>
                <a:cubicBezTo>
                  <a:pt x="235" y="26"/>
                  <a:pt x="227" y="17"/>
                  <a:pt x="212" y="13"/>
                </a:cubicBezTo>
                <a:cubicBezTo>
                  <a:pt x="203" y="14"/>
                  <a:pt x="194" y="14"/>
                  <a:pt x="185" y="16"/>
                </a:cubicBezTo>
                <a:cubicBezTo>
                  <a:pt x="176" y="18"/>
                  <a:pt x="158" y="25"/>
                  <a:pt x="158" y="25"/>
                </a:cubicBezTo>
                <a:cubicBezTo>
                  <a:pt x="148" y="24"/>
                  <a:pt x="138" y="24"/>
                  <a:pt x="128" y="22"/>
                </a:cubicBezTo>
                <a:cubicBezTo>
                  <a:pt x="122" y="21"/>
                  <a:pt x="110" y="16"/>
                  <a:pt x="110" y="16"/>
                </a:cubicBezTo>
                <a:cubicBezTo>
                  <a:pt x="105" y="0"/>
                  <a:pt x="110" y="5"/>
                  <a:pt x="83" y="10"/>
                </a:cubicBezTo>
                <a:cubicBezTo>
                  <a:pt x="75" y="12"/>
                  <a:pt x="59" y="16"/>
                  <a:pt x="59" y="16"/>
                </a:cubicBezTo>
                <a:cubicBezTo>
                  <a:pt x="48" y="23"/>
                  <a:pt x="49" y="32"/>
                  <a:pt x="41" y="40"/>
                </a:cubicBezTo>
                <a:cubicBezTo>
                  <a:pt x="36" y="45"/>
                  <a:pt x="29" y="48"/>
                  <a:pt x="23" y="52"/>
                </a:cubicBezTo>
                <a:cubicBezTo>
                  <a:pt x="20" y="54"/>
                  <a:pt x="14" y="58"/>
                  <a:pt x="14" y="58"/>
                </a:cubicBezTo>
                <a:cubicBezTo>
                  <a:pt x="1" y="96"/>
                  <a:pt x="24" y="94"/>
                  <a:pt x="56" y="100"/>
                </a:cubicBezTo>
                <a:cubicBezTo>
                  <a:pt x="58" y="103"/>
                  <a:pt x="62" y="105"/>
                  <a:pt x="62" y="109"/>
                </a:cubicBezTo>
                <a:cubicBezTo>
                  <a:pt x="62" y="119"/>
                  <a:pt x="53" y="118"/>
                  <a:pt x="47" y="121"/>
                </a:cubicBezTo>
                <a:cubicBezTo>
                  <a:pt x="36" y="127"/>
                  <a:pt x="22" y="135"/>
                  <a:pt x="11" y="142"/>
                </a:cubicBezTo>
                <a:cubicBezTo>
                  <a:pt x="0" y="159"/>
                  <a:pt x="9" y="166"/>
                  <a:pt x="26" y="172"/>
                </a:cubicBezTo>
                <a:cubicBezTo>
                  <a:pt x="52" y="170"/>
                  <a:pt x="61" y="173"/>
                  <a:pt x="80" y="160"/>
                </a:cubicBezTo>
                <a:cubicBezTo>
                  <a:pt x="97" y="166"/>
                  <a:pt x="100" y="184"/>
                  <a:pt x="119" y="190"/>
                </a:cubicBezTo>
                <a:cubicBezTo>
                  <a:pt x="149" y="183"/>
                  <a:pt x="120" y="163"/>
                  <a:pt x="146" y="154"/>
                </a:cubicBezTo>
                <a:cubicBezTo>
                  <a:pt x="151" y="138"/>
                  <a:pt x="139" y="139"/>
                  <a:pt x="125" y="136"/>
                </a:cubicBezTo>
                <a:cubicBezTo>
                  <a:pt x="117" y="112"/>
                  <a:pt x="121" y="108"/>
                  <a:pt x="146" y="112"/>
                </a:cubicBezTo>
                <a:cubicBezTo>
                  <a:pt x="159" y="121"/>
                  <a:pt x="166" y="133"/>
                  <a:pt x="179" y="142"/>
                </a:cubicBezTo>
                <a:cubicBezTo>
                  <a:pt x="190" y="158"/>
                  <a:pt x="189" y="173"/>
                  <a:pt x="206" y="184"/>
                </a:cubicBezTo>
                <a:cubicBezTo>
                  <a:pt x="223" y="210"/>
                  <a:pt x="217" y="195"/>
                  <a:pt x="221" y="229"/>
                </a:cubicBezTo>
                <a:cubicBezTo>
                  <a:pt x="215" y="246"/>
                  <a:pt x="203" y="257"/>
                  <a:pt x="197" y="274"/>
                </a:cubicBezTo>
                <a:cubicBezTo>
                  <a:pt x="199" y="282"/>
                  <a:pt x="198" y="290"/>
                  <a:pt x="209" y="292"/>
                </a:cubicBezTo>
                <a:cubicBezTo>
                  <a:pt x="219" y="293"/>
                  <a:pt x="239" y="283"/>
                  <a:pt x="239" y="283"/>
                </a:cubicBezTo>
                <a:cubicBezTo>
                  <a:pt x="258" y="289"/>
                  <a:pt x="251" y="302"/>
                  <a:pt x="260" y="316"/>
                </a:cubicBezTo>
                <a:cubicBezTo>
                  <a:pt x="266" y="325"/>
                  <a:pt x="287" y="331"/>
                  <a:pt x="287" y="331"/>
                </a:cubicBezTo>
                <a:cubicBezTo>
                  <a:pt x="322" y="322"/>
                  <a:pt x="353" y="310"/>
                  <a:pt x="386" y="295"/>
                </a:cubicBezTo>
                <a:cubicBezTo>
                  <a:pt x="395" y="291"/>
                  <a:pt x="404" y="289"/>
                  <a:pt x="413" y="286"/>
                </a:cubicBezTo>
                <a:cubicBezTo>
                  <a:pt x="419" y="284"/>
                  <a:pt x="431" y="280"/>
                  <a:pt x="431" y="280"/>
                </a:cubicBezTo>
                <a:cubicBezTo>
                  <a:pt x="445" y="259"/>
                  <a:pt x="441" y="269"/>
                  <a:pt x="446" y="253"/>
                </a:cubicBezTo>
                <a:cubicBezTo>
                  <a:pt x="445" y="241"/>
                  <a:pt x="444" y="229"/>
                  <a:pt x="443" y="217"/>
                </a:cubicBezTo>
                <a:cubicBezTo>
                  <a:pt x="441" y="200"/>
                  <a:pt x="437" y="192"/>
                  <a:pt x="443" y="205"/>
                </a:cubicBezTo>
                <a:close/>
              </a:path>
            </a:pathLst>
          </a:custGeom>
          <a:gradFill rotWithShape="0">
            <a:gsLst>
              <a:gs pos="0">
                <a:srgbClr val="D6B19C"/>
              </a:gs>
              <a:gs pos="30000">
                <a:srgbClr val="D49E6C"/>
              </a:gs>
              <a:gs pos="70000">
                <a:srgbClr val="A65528"/>
              </a:gs>
              <a:gs pos="100000">
                <a:srgbClr val="663012"/>
              </a:gs>
            </a:gsLst>
            <a:path path="rect">
              <a:fillToRect r="100000" b="100000"/>
            </a:path>
          </a:gradFill>
          <a:ln w="9525" cap="flat" cmpd="sng">
            <a:solidFill>
              <a:schemeClr val="tx1"/>
            </a:solidFill>
            <a:prstDash val="solid"/>
            <a:round/>
            <a:headEnd type="none" w="med" len="med"/>
            <a:tailEnd type="none" w="med" len="med"/>
          </a:ln>
        </p:spPr>
        <p:txBody>
          <a:bodyPr wrap="none"/>
          <a:lstStyle/>
          <a:p>
            <a:endParaRPr lang="zh-CN" altLang="en-US"/>
          </a:p>
        </p:txBody>
      </p:sp>
      <p:sp>
        <p:nvSpPr>
          <p:cNvPr id="37894" name="AutoShape 6"/>
          <p:cNvSpPr>
            <a:spLocks noChangeArrowheads="1"/>
          </p:cNvSpPr>
          <p:nvPr/>
        </p:nvSpPr>
        <p:spPr bwMode="auto">
          <a:xfrm>
            <a:off x="2286000" y="5105400"/>
            <a:ext cx="2209800" cy="685800"/>
          </a:xfrm>
          <a:prstGeom prst="wedgeRectCallout">
            <a:avLst>
              <a:gd name="adj1" fmla="val 62213"/>
              <a:gd name="adj2" fmla="val -240278"/>
            </a:avLst>
          </a:prstGeom>
          <a:noFill/>
          <a:ln w="9525">
            <a:solidFill>
              <a:schemeClr val="tx1"/>
            </a:solidFill>
            <a:miter lim="800000"/>
          </a:ln>
        </p:spPr>
        <p:txBody>
          <a:bodyPr lIns="0" tIns="0" rIns="0" bIns="36000"/>
          <a:lstStyle/>
          <a:p>
            <a:pPr algn="ctr"/>
            <a:r>
              <a:rPr kumimoji="1" lang="en-US" altLang="zh-CN" sz="2000" b="1">
                <a:solidFill>
                  <a:srgbClr val="000000"/>
                </a:solidFill>
                <a:latin typeface="华文中宋" pitchFamily="2" charset="-122"/>
                <a:ea typeface="华文中宋" pitchFamily="2" charset="-122"/>
              </a:rPr>
              <a:t>1860《</a:t>
            </a:r>
            <a:r>
              <a:rPr kumimoji="1" lang="zh-CN" altLang="en-US" sz="2000" b="1">
                <a:solidFill>
                  <a:srgbClr val="000000"/>
                </a:solidFill>
                <a:latin typeface="华文中宋" pitchFamily="2" charset="-122"/>
                <a:ea typeface="华文中宋" pitchFamily="2" charset="-122"/>
              </a:rPr>
              <a:t>北京条约</a:t>
            </a:r>
            <a:r>
              <a:rPr kumimoji="1" lang="en-US" altLang="zh-CN" sz="2000">
                <a:solidFill>
                  <a:srgbClr val="000000"/>
                </a:solidFill>
                <a:latin typeface="华文中宋" pitchFamily="2" charset="-122"/>
                <a:ea typeface="华文中宋" pitchFamily="2" charset="-122"/>
              </a:rPr>
              <a:t>》</a:t>
            </a:r>
          </a:p>
        </p:txBody>
      </p:sp>
      <p:grpSp>
        <p:nvGrpSpPr>
          <p:cNvPr id="2" name="Group 7"/>
          <p:cNvGrpSpPr/>
          <p:nvPr/>
        </p:nvGrpSpPr>
        <p:grpSpPr bwMode="auto">
          <a:xfrm>
            <a:off x="1600200" y="1295400"/>
            <a:ext cx="5943600" cy="4419600"/>
            <a:chOff x="930" y="672"/>
            <a:chExt cx="3692" cy="2702"/>
          </a:xfrm>
        </p:grpSpPr>
        <p:sp>
          <p:nvSpPr>
            <p:cNvPr id="9230" name="Freeform 8"/>
            <p:cNvSpPr/>
            <p:nvPr/>
          </p:nvSpPr>
          <p:spPr bwMode="auto">
            <a:xfrm>
              <a:off x="3873" y="1894"/>
              <a:ext cx="78" cy="89"/>
            </a:xfrm>
            <a:custGeom>
              <a:avLst/>
              <a:gdLst>
                <a:gd name="T0" fmla="*/ 27 w 78"/>
                <a:gd name="T1" fmla="*/ 32 h 89"/>
                <a:gd name="T2" fmla="*/ 6 w 78"/>
                <a:gd name="T3" fmla="*/ 35 h 89"/>
                <a:gd name="T4" fmla="*/ 18 w 78"/>
                <a:gd name="T5" fmla="*/ 2 h 89"/>
                <a:gd name="T6" fmla="*/ 54 w 78"/>
                <a:gd name="T7" fmla="*/ 20 h 89"/>
                <a:gd name="T8" fmla="*/ 72 w 78"/>
                <a:gd name="T9" fmla="*/ 26 h 89"/>
                <a:gd name="T10" fmla="*/ 57 w 78"/>
                <a:gd name="T11" fmla="*/ 80 h 89"/>
                <a:gd name="T12" fmla="*/ 45 w 78"/>
                <a:gd name="T13" fmla="*/ 38 h 89"/>
                <a:gd name="T14" fmla="*/ 27 w 78"/>
                <a:gd name="T15" fmla="*/ 32 h 89"/>
                <a:gd name="T16" fmla="*/ 0 60000 65536"/>
                <a:gd name="T17" fmla="*/ 0 60000 65536"/>
                <a:gd name="T18" fmla="*/ 0 60000 65536"/>
                <a:gd name="T19" fmla="*/ 0 60000 65536"/>
                <a:gd name="T20" fmla="*/ 0 60000 65536"/>
                <a:gd name="T21" fmla="*/ 0 60000 65536"/>
                <a:gd name="T22" fmla="*/ 0 60000 65536"/>
                <a:gd name="T23" fmla="*/ 0 60000 65536"/>
                <a:gd name="T24" fmla="*/ 0 w 78"/>
                <a:gd name="T25" fmla="*/ 0 h 89"/>
                <a:gd name="T26" fmla="*/ 78 w 78"/>
                <a:gd name="T27" fmla="*/ 89 h 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8" h="89">
                  <a:moveTo>
                    <a:pt x="27" y="32"/>
                  </a:moveTo>
                  <a:cubicBezTo>
                    <a:pt x="23" y="54"/>
                    <a:pt x="13" y="57"/>
                    <a:pt x="6" y="35"/>
                  </a:cubicBezTo>
                  <a:cubicBezTo>
                    <a:pt x="7" y="28"/>
                    <a:pt x="0" y="0"/>
                    <a:pt x="18" y="2"/>
                  </a:cubicBezTo>
                  <a:cubicBezTo>
                    <a:pt x="33" y="4"/>
                    <a:pt x="42" y="12"/>
                    <a:pt x="54" y="20"/>
                  </a:cubicBezTo>
                  <a:cubicBezTo>
                    <a:pt x="59" y="24"/>
                    <a:pt x="72" y="26"/>
                    <a:pt x="72" y="26"/>
                  </a:cubicBezTo>
                  <a:cubicBezTo>
                    <a:pt x="78" y="45"/>
                    <a:pt x="74" y="69"/>
                    <a:pt x="57" y="80"/>
                  </a:cubicBezTo>
                  <a:cubicBezTo>
                    <a:pt x="35" y="58"/>
                    <a:pt x="62" y="89"/>
                    <a:pt x="45" y="38"/>
                  </a:cubicBezTo>
                  <a:cubicBezTo>
                    <a:pt x="43" y="32"/>
                    <a:pt x="33" y="34"/>
                    <a:pt x="27" y="32"/>
                  </a:cubicBezTo>
                  <a:close/>
                </a:path>
              </a:pathLst>
            </a:custGeom>
            <a:gradFill rotWithShape="0">
              <a:gsLst>
                <a:gs pos="0">
                  <a:srgbClr val="FFFFFF"/>
                </a:gs>
                <a:gs pos="7001">
                  <a:srgbClr val="E6E6E6"/>
                </a:gs>
                <a:gs pos="32001">
                  <a:srgbClr val="7D8496"/>
                </a:gs>
                <a:gs pos="47000">
                  <a:srgbClr val="E6E6E6"/>
                </a:gs>
                <a:gs pos="85001">
                  <a:srgbClr val="7D8496"/>
                </a:gs>
                <a:gs pos="100000">
                  <a:srgbClr val="E6E6E6"/>
                </a:gs>
              </a:gsLst>
              <a:path path="rect">
                <a:fillToRect l="50000" t="50000" r="50000" b="50000"/>
              </a:path>
            </a:gradFill>
            <a:ln w="9525" cap="flat" cmpd="sng">
              <a:solidFill>
                <a:schemeClr val="tx1"/>
              </a:solidFill>
              <a:prstDash val="solid"/>
              <a:round/>
              <a:headEnd type="none" w="med" len="med"/>
              <a:tailEnd type="none" w="med" len="med"/>
            </a:ln>
          </p:spPr>
          <p:txBody>
            <a:bodyPr wrap="none"/>
            <a:lstStyle/>
            <a:p>
              <a:endParaRPr lang="zh-CN" altLang="en-US"/>
            </a:p>
          </p:txBody>
        </p:sp>
        <p:sp>
          <p:nvSpPr>
            <p:cNvPr id="9231" name="Freeform 9"/>
            <p:cNvSpPr/>
            <p:nvPr/>
          </p:nvSpPr>
          <p:spPr bwMode="auto">
            <a:xfrm>
              <a:off x="2152" y="2646"/>
              <a:ext cx="87" cy="45"/>
            </a:xfrm>
            <a:custGeom>
              <a:avLst/>
              <a:gdLst>
                <a:gd name="T0" fmla="*/ 26 w 87"/>
                <a:gd name="T1" fmla="*/ 12 h 45"/>
                <a:gd name="T2" fmla="*/ 53 w 87"/>
                <a:gd name="T3" fmla="*/ 0 h 45"/>
                <a:gd name="T4" fmla="*/ 74 w 87"/>
                <a:gd name="T5" fmla="*/ 21 h 45"/>
                <a:gd name="T6" fmla="*/ 47 w 87"/>
                <a:gd name="T7" fmla="*/ 36 h 45"/>
                <a:gd name="T8" fmla="*/ 20 w 87"/>
                <a:gd name="T9" fmla="*/ 45 h 45"/>
                <a:gd name="T10" fmla="*/ 23 w 87"/>
                <a:gd name="T11" fmla="*/ 27 h 45"/>
                <a:gd name="T12" fmla="*/ 26 w 87"/>
                <a:gd name="T13" fmla="*/ 12 h 45"/>
                <a:gd name="T14" fmla="*/ 0 60000 65536"/>
                <a:gd name="T15" fmla="*/ 0 60000 65536"/>
                <a:gd name="T16" fmla="*/ 0 60000 65536"/>
                <a:gd name="T17" fmla="*/ 0 60000 65536"/>
                <a:gd name="T18" fmla="*/ 0 60000 65536"/>
                <a:gd name="T19" fmla="*/ 0 60000 65536"/>
                <a:gd name="T20" fmla="*/ 0 60000 65536"/>
                <a:gd name="T21" fmla="*/ 0 w 87"/>
                <a:gd name="T22" fmla="*/ 0 h 45"/>
                <a:gd name="T23" fmla="*/ 87 w 87"/>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 h="45">
                  <a:moveTo>
                    <a:pt x="26" y="12"/>
                  </a:moveTo>
                  <a:cubicBezTo>
                    <a:pt x="34" y="7"/>
                    <a:pt x="53" y="0"/>
                    <a:pt x="53" y="0"/>
                  </a:cubicBezTo>
                  <a:cubicBezTo>
                    <a:pt x="61" y="1"/>
                    <a:pt x="87" y="4"/>
                    <a:pt x="74" y="21"/>
                  </a:cubicBezTo>
                  <a:cubicBezTo>
                    <a:pt x="70" y="26"/>
                    <a:pt x="53" y="33"/>
                    <a:pt x="47" y="36"/>
                  </a:cubicBezTo>
                  <a:cubicBezTo>
                    <a:pt x="38" y="40"/>
                    <a:pt x="20" y="45"/>
                    <a:pt x="20" y="45"/>
                  </a:cubicBezTo>
                  <a:cubicBezTo>
                    <a:pt x="0" y="40"/>
                    <a:pt x="11" y="35"/>
                    <a:pt x="23" y="27"/>
                  </a:cubicBezTo>
                  <a:cubicBezTo>
                    <a:pt x="37" y="6"/>
                    <a:pt x="42" y="7"/>
                    <a:pt x="26" y="12"/>
                  </a:cubicBezTo>
                  <a:close/>
                </a:path>
              </a:pathLst>
            </a:custGeom>
            <a:gradFill rotWithShape="0">
              <a:gsLst>
                <a:gs pos="0">
                  <a:srgbClr val="FFFFFF"/>
                </a:gs>
                <a:gs pos="7001">
                  <a:srgbClr val="E6E6E6"/>
                </a:gs>
                <a:gs pos="32001">
                  <a:srgbClr val="7D8496"/>
                </a:gs>
                <a:gs pos="47000">
                  <a:srgbClr val="E6E6E6"/>
                </a:gs>
                <a:gs pos="85001">
                  <a:srgbClr val="7D8496"/>
                </a:gs>
                <a:gs pos="100000">
                  <a:srgbClr val="E6E6E6"/>
                </a:gs>
              </a:gsLst>
              <a:path path="rect">
                <a:fillToRect l="50000" t="50000" r="50000" b="50000"/>
              </a:path>
            </a:gradFill>
            <a:ln w="9525" cap="flat" cmpd="sng">
              <a:solidFill>
                <a:schemeClr val="tx1"/>
              </a:solidFill>
              <a:prstDash val="solid"/>
              <a:round/>
              <a:headEnd type="none" w="med" len="med"/>
              <a:tailEnd type="none" w="med" len="med"/>
            </a:ln>
          </p:spPr>
          <p:txBody>
            <a:bodyPr wrap="none"/>
            <a:lstStyle/>
            <a:p>
              <a:endParaRPr lang="zh-CN" altLang="en-US"/>
            </a:p>
          </p:txBody>
        </p:sp>
        <p:grpSp>
          <p:nvGrpSpPr>
            <p:cNvPr id="3" name="Group 10"/>
            <p:cNvGrpSpPr/>
            <p:nvPr/>
          </p:nvGrpSpPr>
          <p:grpSpPr bwMode="auto">
            <a:xfrm>
              <a:off x="930" y="672"/>
              <a:ext cx="3692" cy="2702"/>
              <a:chOff x="930" y="672"/>
              <a:chExt cx="3692" cy="2702"/>
            </a:xfrm>
          </p:grpSpPr>
          <p:sp>
            <p:nvSpPr>
              <p:cNvPr id="9233" name="Freeform 11"/>
              <p:cNvSpPr/>
              <p:nvPr/>
            </p:nvSpPr>
            <p:spPr bwMode="auto">
              <a:xfrm>
                <a:off x="930" y="672"/>
                <a:ext cx="3476" cy="2419"/>
              </a:xfrm>
              <a:custGeom>
                <a:avLst/>
                <a:gdLst>
                  <a:gd name="T0" fmla="*/ 2760 w 3476"/>
                  <a:gd name="T1" fmla="*/ 348 h 2419"/>
                  <a:gd name="T2" fmla="*/ 2880 w 3476"/>
                  <a:gd name="T3" fmla="*/ 486 h 2419"/>
                  <a:gd name="T4" fmla="*/ 2586 w 3476"/>
                  <a:gd name="T5" fmla="*/ 654 h 2419"/>
                  <a:gd name="T6" fmla="*/ 2274 w 3476"/>
                  <a:gd name="T7" fmla="*/ 600 h 2419"/>
                  <a:gd name="T8" fmla="*/ 2166 w 3476"/>
                  <a:gd name="T9" fmla="*/ 804 h 2419"/>
                  <a:gd name="T10" fmla="*/ 2220 w 3476"/>
                  <a:gd name="T11" fmla="*/ 1110 h 2419"/>
                  <a:gd name="T12" fmla="*/ 2268 w 3476"/>
                  <a:gd name="T13" fmla="*/ 1086 h 2419"/>
                  <a:gd name="T14" fmla="*/ 2484 w 3476"/>
                  <a:gd name="T15" fmla="*/ 852 h 2419"/>
                  <a:gd name="T16" fmla="*/ 2718 w 3476"/>
                  <a:gd name="T17" fmla="*/ 858 h 2419"/>
                  <a:gd name="T18" fmla="*/ 2814 w 3476"/>
                  <a:gd name="T19" fmla="*/ 690 h 2419"/>
                  <a:gd name="T20" fmla="*/ 2994 w 3476"/>
                  <a:gd name="T21" fmla="*/ 654 h 2419"/>
                  <a:gd name="T22" fmla="*/ 3084 w 3476"/>
                  <a:gd name="T23" fmla="*/ 750 h 2419"/>
                  <a:gd name="T24" fmla="*/ 3132 w 3476"/>
                  <a:gd name="T25" fmla="*/ 888 h 2419"/>
                  <a:gd name="T26" fmla="*/ 3246 w 3476"/>
                  <a:gd name="T27" fmla="*/ 726 h 2419"/>
                  <a:gd name="T28" fmla="*/ 3468 w 3476"/>
                  <a:gd name="T29" fmla="*/ 990 h 2419"/>
                  <a:gd name="T30" fmla="*/ 3276 w 3476"/>
                  <a:gd name="T31" fmla="*/ 1104 h 2419"/>
                  <a:gd name="T32" fmla="*/ 3312 w 3476"/>
                  <a:gd name="T33" fmla="*/ 1290 h 2419"/>
                  <a:gd name="T34" fmla="*/ 3096 w 3476"/>
                  <a:gd name="T35" fmla="*/ 1416 h 2419"/>
                  <a:gd name="T36" fmla="*/ 2994 w 3476"/>
                  <a:gd name="T37" fmla="*/ 1206 h 2419"/>
                  <a:gd name="T38" fmla="*/ 2730 w 3476"/>
                  <a:gd name="T39" fmla="*/ 1110 h 2419"/>
                  <a:gd name="T40" fmla="*/ 2658 w 3476"/>
                  <a:gd name="T41" fmla="*/ 1332 h 2419"/>
                  <a:gd name="T42" fmla="*/ 2538 w 3476"/>
                  <a:gd name="T43" fmla="*/ 1344 h 2419"/>
                  <a:gd name="T44" fmla="*/ 2772 w 3476"/>
                  <a:gd name="T45" fmla="*/ 1662 h 2419"/>
                  <a:gd name="T46" fmla="*/ 2766 w 3476"/>
                  <a:gd name="T47" fmla="*/ 1800 h 2419"/>
                  <a:gd name="T48" fmla="*/ 2820 w 3476"/>
                  <a:gd name="T49" fmla="*/ 1980 h 2419"/>
                  <a:gd name="T50" fmla="*/ 2646 w 3476"/>
                  <a:gd name="T51" fmla="*/ 1782 h 2419"/>
                  <a:gd name="T52" fmla="*/ 2442 w 3476"/>
                  <a:gd name="T53" fmla="*/ 1794 h 2419"/>
                  <a:gd name="T54" fmla="*/ 2136 w 3476"/>
                  <a:gd name="T55" fmla="*/ 1488 h 2419"/>
                  <a:gd name="T56" fmla="*/ 1626 w 3476"/>
                  <a:gd name="T57" fmla="*/ 1344 h 2419"/>
                  <a:gd name="T58" fmla="*/ 1476 w 3476"/>
                  <a:gd name="T59" fmla="*/ 1392 h 2419"/>
                  <a:gd name="T60" fmla="*/ 1296 w 3476"/>
                  <a:gd name="T61" fmla="*/ 1596 h 2419"/>
                  <a:gd name="T62" fmla="*/ 1056 w 3476"/>
                  <a:gd name="T63" fmla="*/ 1680 h 2419"/>
                  <a:gd name="T64" fmla="*/ 960 w 3476"/>
                  <a:gd name="T65" fmla="*/ 1956 h 2419"/>
                  <a:gd name="T66" fmla="*/ 1020 w 3476"/>
                  <a:gd name="T67" fmla="*/ 2262 h 2419"/>
                  <a:gd name="T68" fmla="*/ 852 w 3476"/>
                  <a:gd name="T69" fmla="*/ 2250 h 2419"/>
                  <a:gd name="T70" fmla="*/ 582 w 3476"/>
                  <a:gd name="T71" fmla="*/ 2220 h 2419"/>
                  <a:gd name="T72" fmla="*/ 384 w 3476"/>
                  <a:gd name="T73" fmla="*/ 2310 h 2419"/>
                  <a:gd name="T74" fmla="*/ 210 w 3476"/>
                  <a:gd name="T75" fmla="*/ 2334 h 2419"/>
                  <a:gd name="T76" fmla="*/ 54 w 3476"/>
                  <a:gd name="T77" fmla="*/ 2388 h 2419"/>
                  <a:gd name="T78" fmla="*/ 138 w 3476"/>
                  <a:gd name="T79" fmla="*/ 2082 h 2419"/>
                  <a:gd name="T80" fmla="*/ 360 w 3476"/>
                  <a:gd name="T81" fmla="*/ 1686 h 2419"/>
                  <a:gd name="T82" fmla="*/ 888 w 3476"/>
                  <a:gd name="T83" fmla="*/ 1650 h 2419"/>
                  <a:gd name="T84" fmla="*/ 1266 w 3476"/>
                  <a:gd name="T85" fmla="*/ 1452 h 2419"/>
                  <a:gd name="T86" fmla="*/ 1584 w 3476"/>
                  <a:gd name="T87" fmla="*/ 1266 h 2419"/>
                  <a:gd name="T88" fmla="*/ 894 w 3476"/>
                  <a:gd name="T89" fmla="*/ 1314 h 2419"/>
                  <a:gd name="T90" fmla="*/ 618 w 3476"/>
                  <a:gd name="T91" fmla="*/ 1326 h 2419"/>
                  <a:gd name="T92" fmla="*/ 486 w 3476"/>
                  <a:gd name="T93" fmla="*/ 960 h 2419"/>
                  <a:gd name="T94" fmla="*/ 930 w 3476"/>
                  <a:gd name="T95" fmla="*/ 498 h 2419"/>
                  <a:gd name="T96" fmla="*/ 1260 w 3476"/>
                  <a:gd name="T97" fmla="*/ 750 h 2419"/>
                  <a:gd name="T98" fmla="*/ 1290 w 3476"/>
                  <a:gd name="T99" fmla="*/ 534 h 2419"/>
                  <a:gd name="T100" fmla="*/ 1458 w 3476"/>
                  <a:gd name="T101" fmla="*/ 222 h 2419"/>
                  <a:gd name="T102" fmla="*/ 1698 w 3476"/>
                  <a:gd name="T103" fmla="*/ 168 h 2419"/>
                  <a:gd name="T104" fmla="*/ 2310 w 3476"/>
                  <a:gd name="T105" fmla="*/ 42 h 2419"/>
                  <a:gd name="T106" fmla="*/ 2430 w 3476"/>
                  <a:gd name="T107" fmla="*/ 174 h 2419"/>
                  <a:gd name="T108" fmla="*/ 2586 w 3476"/>
                  <a:gd name="T109" fmla="*/ 216 h 2419"/>
                  <a:gd name="T110" fmla="*/ 2724 w 3476"/>
                  <a:gd name="T111" fmla="*/ 234 h 241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476"/>
                  <a:gd name="T169" fmla="*/ 0 h 2419"/>
                  <a:gd name="T170" fmla="*/ 3476 w 3476"/>
                  <a:gd name="T171" fmla="*/ 2419 h 241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476" h="2419">
                    <a:moveTo>
                      <a:pt x="2724" y="234"/>
                    </a:moveTo>
                    <a:cubicBezTo>
                      <a:pt x="2696" y="275"/>
                      <a:pt x="2705" y="256"/>
                      <a:pt x="2694" y="288"/>
                    </a:cubicBezTo>
                    <a:cubicBezTo>
                      <a:pt x="2652" y="274"/>
                      <a:pt x="2662" y="264"/>
                      <a:pt x="2652" y="294"/>
                    </a:cubicBezTo>
                    <a:cubicBezTo>
                      <a:pt x="2656" y="300"/>
                      <a:pt x="2663" y="305"/>
                      <a:pt x="2664" y="312"/>
                    </a:cubicBezTo>
                    <a:cubicBezTo>
                      <a:pt x="2668" y="347"/>
                      <a:pt x="2638" y="347"/>
                      <a:pt x="2682" y="336"/>
                    </a:cubicBezTo>
                    <a:cubicBezTo>
                      <a:pt x="2688" y="332"/>
                      <a:pt x="2693" y="324"/>
                      <a:pt x="2700" y="324"/>
                    </a:cubicBezTo>
                    <a:cubicBezTo>
                      <a:pt x="2707" y="324"/>
                      <a:pt x="2711" y="333"/>
                      <a:pt x="2718" y="336"/>
                    </a:cubicBezTo>
                    <a:cubicBezTo>
                      <a:pt x="2731" y="342"/>
                      <a:pt x="2746" y="343"/>
                      <a:pt x="2760" y="348"/>
                    </a:cubicBezTo>
                    <a:cubicBezTo>
                      <a:pt x="2794" y="325"/>
                      <a:pt x="2772" y="348"/>
                      <a:pt x="2808" y="360"/>
                    </a:cubicBezTo>
                    <a:cubicBezTo>
                      <a:pt x="2816" y="385"/>
                      <a:pt x="2829" y="382"/>
                      <a:pt x="2850" y="396"/>
                    </a:cubicBezTo>
                    <a:cubicBezTo>
                      <a:pt x="2890" y="383"/>
                      <a:pt x="2907" y="372"/>
                      <a:pt x="2952" y="366"/>
                    </a:cubicBezTo>
                    <a:cubicBezTo>
                      <a:pt x="2976" y="350"/>
                      <a:pt x="2995" y="355"/>
                      <a:pt x="3012" y="330"/>
                    </a:cubicBezTo>
                    <a:cubicBezTo>
                      <a:pt x="3055" y="344"/>
                      <a:pt x="3010" y="371"/>
                      <a:pt x="2988" y="378"/>
                    </a:cubicBezTo>
                    <a:cubicBezTo>
                      <a:pt x="2978" y="407"/>
                      <a:pt x="2951" y="426"/>
                      <a:pt x="2928" y="444"/>
                    </a:cubicBezTo>
                    <a:cubicBezTo>
                      <a:pt x="2917" y="453"/>
                      <a:pt x="2892" y="468"/>
                      <a:pt x="2892" y="468"/>
                    </a:cubicBezTo>
                    <a:cubicBezTo>
                      <a:pt x="2888" y="474"/>
                      <a:pt x="2883" y="480"/>
                      <a:pt x="2880" y="486"/>
                    </a:cubicBezTo>
                    <a:cubicBezTo>
                      <a:pt x="2877" y="492"/>
                      <a:pt x="2879" y="500"/>
                      <a:pt x="2874" y="504"/>
                    </a:cubicBezTo>
                    <a:lnTo>
                      <a:pt x="2820" y="522"/>
                    </a:lnTo>
                    <a:cubicBezTo>
                      <a:pt x="2820" y="522"/>
                      <a:pt x="2820" y="522"/>
                      <a:pt x="2820" y="522"/>
                    </a:cubicBezTo>
                    <a:cubicBezTo>
                      <a:pt x="2804" y="533"/>
                      <a:pt x="2766" y="546"/>
                      <a:pt x="2766" y="546"/>
                    </a:cubicBezTo>
                    <a:cubicBezTo>
                      <a:pt x="2734" y="593"/>
                      <a:pt x="2699" y="594"/>
                      <a:pt x="2646" y="600"/>
                    </a:cubicBezTo>
                    <a:cubicBezTo>
                      <a:pt x="2650" y="606"/>
                      <a:pt x="2663" y="612"/>
                      <a:pt x="2658" y="618"/>
                    </a:cubicBezTo>
                    <a:cubicBezTo>
                      <a:pt x="2650" y="628"/>
                      <a:pt x="2633" y="623"/>
                      <a:pt x="2622" y="630"/>
                    </a:cubicBezTo>
                    <a:cubicBezTo>
                      <a:pt x="2610" y="638"/>
                      <a:pt x="2586" y="654"/>
                      <a:pt x="2586" y="654"/>
                    </a:cubicBezTo>
                    <a:cubicBezTo>
                      <a:pt x="2569" y="679"/>
                      <a:pt x="2569" y="704"/>
                      <a:pt x="2538" y="714"/>
                    </a:cubicBezTo>
                    <a:cubicBezTo>
                      <a:pt x="2524" y="712"/>
                      <a:pt x="2507" y="717"/>
                      <a:pt x="2496" y="708"/>
                    </a:cubicBezTo>
                    <a:cubicBezTo>
                      <a:pt x="2486" y="700"/>
                      <a:pt x="2495" y="679"/>
                      <a:pt x="2484" y="672"/>
                    </a:cubicBezTo>
                    <a:cubicBezTo>
                      <a:pt x="2466" y="660"/>
                      <a:pt x="2448" y="648"/>
                      <a:pt x="2430" y="636"/>
                    </a:cubicBezTo>
                    <a:cubicBezTo>
                      <a:pt x="2424" y="632"/>
                      <a:pt x="2412" y="624"/>
                      <a:pt x="2412" y="624"/>
                    </a:cubicBezTo>
                    <a:cubicBezTo>
                      <a:pt x="2408" y="603"/>
                      <a:pt x="2414" y="588"/>
                      <a:pt x="2388" y="588"/>
                    </a:cubicBezTo>
                    <a:cubicBezTo>
                      <a:pt x="2367" y="588"/>
                      <a:pt x="2328" y="606"/>
                      <a:pt x="2328" y="606"/>
                    </a:cubicBezTo>
                    <a:cubicBezTo>
                      <a:pt x="2304" y="590"/>
                      <a:pt x="2299" y="583"/>
                      <a:pt x="2274" y="600"/>
                    </a:cubicBezTo>
                    <a:cubicBezTo>
                      <a:pt x="2263" y="633"/>
                      <a:pt x="2262" y="664"/>
                      <a:pt x="2292" y="684"/>
                    </a:cubicBezTo>
                    <a:cubicBezTo>
                      <a:pt x="2305" y="704"/>
                      <a:pt x="2321" y="712"/>
                      <a:pt x="2334" y="732"/>
                    </a:cubicBezTo>
                    <a:cubicBezTo>
                      <a:pt x="2309" y="740"/>
                      <a:pt x="2301" y="734"/>
                      <a:pt x="2280" y="720"/>
                    </a:cubicBezTo>
                    <a:cubicBezTo>
                      <a:pt x="2293" y="682"/>
                      <a:pt x="2251" y="670"/>
                      <a:pt x="2220" y="660"/>
                    </a:cubicBezTo>
                    <a:cubicBezTo>
                      <a:pt x="2213" y="671"/>
                      <a:pt x="2210" y="686"/>
                      <a:pt x="2202" y="696"/>
                    </a:cubicBezTo>
                    <a:cubicBezTo>
                      <a:pt x="2182" y="721"/>
                      <a:pt x="2109" y="721"/>
                      <a:pt x="2076" y="732"/>
                    </a:cubicBezTo>
                    <a:cubicBezTo>
                      <a:pt x="2078" y="748"/>
                      <a:pt x="2076" y="765"/>
                      <a:pt x="2082" y="780"/>
                    </a:cubicBezTo>
                    <a:cubicBezTo>
                      <a:pt x="2090" y="801"/>
                      <a:pt x="2158" y="803"/>
                      <a:pt x="2166" y="804"/>
                    </a:cubicBezTo>
                    <a:cubicBezTo>
                      <a:pt x="2178" y="808"/>
                      <a:pt x="2190" y="812"/>
                      <a:pt x="2202" y="816"/>
                    </a:cubicBezTo>
                    <a:cubicBezTo>
                      <a:pt x="2212" y="819"/>
                      <a:pt x="2216" y="845"/>
                      <a:pt x="2220" y="852"/>
                    </a:cubicBezTo>
                    <a:cubicBezTo>
                      <a:pt x="2231" y="874"/>
                      <a:pt x="2246" y="881"/>
                      <a:pt x="2268" y="888"/>
                    </a:cubicBezTo>
                    <a:cubicBezTo>
                      <a:pt x="2294" y="927"/>
                      <a:pt x="2283" y="970"/>
                      <a:pt x="2298" y="1014"/>
                    </a:cubicBezTo>
                    <a:cubicBezTo>
                      <a:pt x="2296" y="1024"/>
                      <a:pt x="2298" y="1036"/>
                      <a:pt x="2292" y="1044"/>
                    </a:cubicBezTo>
                    <a:cubicBezTo>
                      <a:pt x="2288" y="1049"/>
                      <a:pt x="2278" y="1046"/>
                      <a:pt x="2274" y="1050"/>
                    </a:cubicBezTo>
                    <a:cubicBezTo>
                      <a:pt x="2274" y="1050"/>
                      <a:pt x="2244" y="1095"/>
                      <a:pt x="2238" y="1104"/>
                    </a:cubicBezTo>
                    <a:cubicBezTo>
                      <a:pt x="2234" y="1109"/>
                      <a:pt x="2226" y="1107"/>
                      <a:pt x="2220" y="1110"/>
                    </a:cubicBezTo>
                    <a:cubicBezTo>
                      <a:pt x="2207" y="1117"/>
                      <a:pt x="2184" y="1134"/>
                      <a:pt x="2184" y="1134"/>
                    </a:cubicBezTo>
                    <a:cubicBezTo>
                      <a:pt x="2170" y="1156"/>
                      <a:pt x="2157" y="1156"/>
                      <a:pt x="2136" y="1170"/>
                    </a:cubicBezTo>
                    <a:cubicBezTo>
                      <a:pt x="2123" y="1189"/>
                      <a:pt x="2107" y="1205"/>
                      <a:pt x="2094" y="1224"/>
                    </a:cubicBezTo>
                    <a:cubicBezTo>
                      <a:pt x="2110" y="1271"/>
                      <a:pt x="2134" y="1205"/>
                      <a:pt x="2160" y="1188"/>
                    </a:cubicBezTo>
                    <a:cubicBezTo>
                      <a:pt x="2168" y="1176"/>
                      <a:pt x="2192" y="1149"/>
                      <a:pt x="2202" y="1140"/>
                    </a:cubicBezTo>
                    <a:cubicBezTo>
                      <a:pt x="2213" y="1131"/>
                      <a:pt x="2226" y="1124"/>
                      <a:pt x="2238" y="1116"/>
                    </a:cubicBezTo>
                    <a:cubicBezTo>
                      <a:pt x="2244" y="1112"/>
                      <a:pt x="2256" y="1104"/>
                      <a:pt x="2256" y="1104"/>
                    </a:cubicBezTo>
                    <a:cubicBezTo>
                      <a:pt x="2260" y="1098"/>
                      <a:pt x="2263" y="1091"/>
                      <a:pt x="2268" y="1086"/>
                    </a:cubicBezTo>
                    <a:cubicBezTo>
                      <a:pt x="2279" y="1077"/>
                      <a:pt x="2304" y="1062"/>
                      <a:pt x="2304" y="1062"/>
                    </a:cubicBezTo>
                    <a:cubicBezTo>
                      <a:pt x="2326" y="1029"/>
                      <a:pt x="2335" y="1003"/>
                      <a:pt x="2346" y="966"/>
                    </a:cubicBezTo>
                    <a:cubicBezTo>
                      <a:pt x="2350" y="954"/>
                      <a:pt x="2358" y="930"/>
                      <a:pt x="2358" y="930"/>
                    </a:cubicBezTo>
                    <a:cubicBezTo>
                      <a:pt x="2360" y="914"/>
                      <a:pt x="2357" y="897"/>
                      <a:pt x="2364" y="882"/>
                    </a:cubicBezTo>
                    <a:cubicBezTo>
                      <a:pt x="2367" y="876"/>
                      <a:pt x="2376" y="878"/>
                      <a:pt x="2382" y="876"/>
                    </a:cubicBezTo>
                    <a:cubicBezTo>
                      <a:pt x="2398" y="872"/>
                      <a:pt x="2430" y="864"/>
                      <a:pt x="2430" y="864"/>
                    </a:cubicBezTo>
                    <a:cubicBezTo>
                      <a:pt x="2445" y="818"/>
                      <a:pt x="2427" y="820"/>
                      <a:pt x="2490" y="828"/>
                    </a:cubicBezTo>
                    <a:cubicBezTo>
                      <a:pt x="2488" y="836"/>
                      <a:pt x="2477" y="848"/>
                      <a:pt x="2484" y="852"/>
                    </a:cubicBezTo>
                    <a:cubicBezTo>
                      <a:pt x="2494" y="858"/>
                      <a:pt x="2508" y="846"/>
                      <a:pt x="2520" y="846"/>
                    </a:cubicBezTo>
                    <a:cubicBezTo>
                      <a:pt x="2552" y="846"/>
                      <a:pt x="2584" y="850"/>
                      <a:pt x="2616" y="852"/>
                    </a:cubicBezTo>
                    <a:cubicBezTo>
                      <a:pt x="2645" y="895"/>
                      <a:pt x="2618" y="849"/>
                      <a:pt x="2634" y="948"/>
                    </a:cubicBezTo>
                    <a:cubicBezTo>
                      <a:pt x="2636" y="960"/>
                      <a:pt x="2646" y="984"/>
                      <a:pt x="2646" y="984"/>
                    </a:cubicBezTo>
                    <a:cubicBezTo>
                      <a:pt x="2653" y="973"/>
                      <a:pt x="2656" y="958"/>
                      <a:pt x="2664" y="948"/>
                    </a:cubicBezTo>
                    <a:cubicBezTo>
                      <a:pt x="2673" y="937"/>
                      <a:pt x="2705" y="924"/>
                      <a:pt x="2718" y="918"/>
                    </a:cubicBezTo>
                    <a:cubicBezTo>
                      <a:pt x="2730" y="913"/>
                      <a:pt x="2754" y="906"/>
                      <a:pt x="2754" y="906"/>
                    </a:cubicBezTo>
                    <a:cubicBezTo>
                      <a:pt x="2746" y="882"/>
                      <a:pt x="2739" y="872"/>
                      <a:pt x="2718" y="858"/>
                    </a:cubicBezTo>
                    <a:cubicBezTo>
                      <a:pt x="2708" y="829"/>
                      <a:pt x="2722" y="803"/>
                      <a:pt x="2712" y="774"/>
                    </a:cubicBezTo>
                    <a:cubicBezTo>
                      <a:pt x="2704" y="776"/>
                      <a:pt x="2696" y="783"/>
                      <a:pt x="2688" y="780"/>
                    </a:cubicBezTo>
                    <a:cubicBezTo>
                      <a:pt x="2658" y="768"/>
                      <a:pt x="2703" y="741"/>
                      <a:pt x="2712" y="738"/>
                    </a:cubicBezTo>
                    <a:cubicBezTo>
                      <a:pt x="2731" y="710"/>
                      <a:pt x="2738" y="713"/>
                      <a:pt x="2748" y="744"/>
                    </a:cubicBezTo>
                    <a:cubicBezTo>
                      <a:pt x="2756" y="742"/>
                      <a:pt x="2768" y="745"/>
                      <a:pt x="2772" y="738"/>
                    </a:cubicBezTo>
                    <a:cubicBezTo>
                      <a:pt x="2776" y="731"/>
                      <a:pt x="2766" y="722"/>
                      <a:pt x="2766" y="714"/>
                    </a:cubicBezTo>
                    <a:cubicBezTo>
                      <a:pt x="2766" y="695"/>
                      <a:pt x="2776" y="693"/>
                      <a:pt x="2790" y="684"/>
                    </a:cubicBezTo>
                    <a:cubicBezTo>
                      <a:pt x="2798" y="686"/>
                      <a:pt x="2806" y="688"/>
                      <a:pt x="2814" y="690"/>
                    </a:cubicBezTo>
                    <a:cubicBezTo>
                      <a:pt x="2820" y="692"/>
                      <a:pt x="2827" y="700"/>
                      <a:pt x="2832" y="696"/>
                    </a:cubicBezTo>
                    <a:cubicBezTo>
                      <a:pt x="2844" y="687"/>
                      <a:pt x="2837" y="667"/>
                      <a:pt x="2844" y="654"/>
                    </a:cubicBezTo>
                    <a:cubicBezTo>
                      <a:pt x="2861" y="624"/>
                      <a:pt x="2881" y="589"/>
                      <a:pt x="2910" y="570"/>
                    </a:cubicBezTo>
                    <a:cubicBezTo>
                      <a:pt x="2911" y="569"/>
                      <a:pt x="2931" y="533"/>
                      <a:pt x="2940" y="540"/>
                    </a:cubicBezTo>
                    <a:cubicBezTo>
                      <a:pt x="2950" y="548"/>
                      <a:pt x="2948" y="564"/>
                      <a:pt x="2952" y="576"/>
                    </a:cubicBezTo>
                    <a:cubicBezTo>
                      <a:pt x="2955" y="584"/>
                      <a:pt x="2964" y="588"/>
                      <a:pt x="2970" y="594"/>
                    </a:cubicBezTo>
                    <a:cubicBezTo>
                      <a:pt x="3006" y="585"/>
                      <a:pt x="3007" y="561"/>
                      <a:pt x="3018" y="594"/>
                    </a:cubicBezTo>
                    <a:cubicBezTo>
                      <a:pt x="2989" y="614"/>
                      <a:pt x="2987" y="618"/>
                      <a:pt x="2994" y="654"/>
                    </a:cubicBezTo>
                    <a:cubicBezTo>
                      <a:pt x="3050" y="645"/>
                      <a:pt x="3019" y="647"/>
                      <a:pt x="3054" y="612"/>
                    </a:cubicBezTo>
                    <a:cubicBezTo>
                      <a:pt x="3050" y="573"/>
                      <a:pt x="3034" y="529"/>
                      <a:pt x="3084" y="546"/>
                    </a:cubicBezTo>
                    <a:cubicBezTo>
                      <a:pt x="3088" y="558"/>
                      <a:pt x="3094" y="570"/>
                      <a:pt x="3096" y="582"/>
                    </a:cubicBezTo>
                    <a:cubicBezTo>
                      <a:pt x="3098" y="592"/>
                      <a:pt x="3099" y="602"/>
                      <a:pt x="3102" y="612"/>
                    </a:cubicBezTo>
                    <a:cubicBezTo>
                      <a:pt x="3105" y="624"/>
                      <a:pt x="3114" y="648"/>
                      <a:pt x="3114" y="648"/>
                    </a:cubicBezTo>
                    <a:cubicBezTo>
                      <a:pt x="3110" y="654"/>
                      <a:pt x="3109" y="665"/>
                      <a:pt x="3102" y="666"/>
                    </a:cubicBezTo>
                    <a:cubicBezTo>
                      <a:pt x="3089" y="668"/>
                      <a:pt x="3066" y="654"/>
                      <a:pt x="3066" y="654"/>
                    </a:cubicBezTo>
                    <a:cubicBezTo>
                      <a:pt x="3054" y="690"/>
                      <a:pt x="3050" y="728"/>
                      <a:pt x="3084" y="750"/>
                    </a:cubicBezTo>
                    <a:cubicBezTo>
                      <a:pt x="3077" y="784"/>
                      <a:pt x="3074" y="787"/>
                      <a:pt x="3042" y="798"/>
                    </a:cubicBezTo>
                    <a:cubicBezTo>
                      <a:pt x="3040" y="804"/>
                      <a:pt x="3035" y="810"/>
                      <a:pt x="3036" y="816"/>
                    </a:cubicBezTo>
                    <a:cubicBezTo>
                      <a:pt x="3037" y="829"/>
                      <a:pt x="3048" y="852"/>
                      <a:pt x="3048" y="852"/>
                    </a:cubicBezTo>
                    <a:cubicBezTo>
                      <a:pt x="3039" y="889"/>
                      <a:pt x="3045" y="883"/>
                      <a:pt x="3078" y="894"/>
                    </a:cubicBezTo>
                    <a:cubicBezTo>
                      <a:pt x="3067" y="862"/>
                      <a:pt x="3046" y="867"/>
                      <a:pt x="3078" y="846"/>
                    </a:cubicBezTo>
                    <a:cubicBezTo>
                      <a:pt x="3082" y="834"/>
                      <a:pt x="3086" y="822"/>
                      <a:pt x="3090" y="810"/>
                    </a:cubicBezTo>
                    <a:cubicBezTo>
                      <a:pt x="3092" y="804"/>
                      <a:pt x="3096" y="792"/>
                      <a:pt x="3096" y="792"/>
                    </a:cubicBezTo>
                    <a:cubicBezTo>
                      <a:pt x="3105" y="827"/>
                      <a:pt x="3121" y="855"/>
                      <a:pt x="3132" y="888"/>
                    </a:cubicBezTo>
                    <a:cubicBezTo>
                      <a:pt x="3119" y="927"/>
                      <a:pt x="3134" y="924"/>
                      <a:pt x="3174" y="930"/>
                    </a:cubicBezTo>
                    <a:cubicBezTo>
                      <a:pt x="3182" y="905"/>
                      <a:pt x="3170" y="900"/>
                      <a:pt x="3162" y="876"/>
                    </a:cubicBezTo>
                    <a:cubicBezTo>
                      <a:pt x="3165" y="844"/>
                      <a:pt x="3191" y="782"/>
                      <a:pt x="3150" y="768"/>
                    </a:cubicBezTo>
                    <a:cubicBezTo>
                      <a:pt x="3152" y="756"/>
                      <a:pt x="3148" y="741"/>
                      <a:pt x="3156" y="732"/>
                    </a:cubicBezTo>
                    <a:cubicBezTo>
                      <a:pt x="3164" y="722"/>
                      <a:pt x="3192" y="720"/>
                      <a:pt x="3192" y="720"/>
                    </a:cubicBezTo>
                    <a:cubicBezTo>
                      <a:pt x="3235" y="734"/>
                      <a:pt x="3205" y="700"/>
                      <a:pt x="3198" y="678"/>
                    </a:cubicBezTo>
                    <a:cubicBezTo>
                      <a:pt x="3210" y="643"/>
                      <a:pt x="3223" y="663"/>
                      <a:pt x="3246" y="678"/>
                    </a:cubicBezTo>
                    <a:cubicBezTo>
                      <a:pt x="3264" y="705"/>
                      <a:pt x="3275" y="706"/>
                      <a:pt x="3246" y="726"/>
                    </a:cubicBezTo>
                    <a:cubicBezTo>
                      <a:pt x="3231" y="749"/>
                      <a:pt x="3234" y="791"/>
                      <a:pt x="3258" y="810"/>
                    </a:cubicBezTo>
                    <a:cubicBezTo>
                      <a:pt x="3274" y="823"/>
                      <a:pt x="3305" y="822"/>
                      <a:pt x="3324" y="828"/>
                    </a:cubicBezTo>
                    <a:cubicBezTo>
                      <a:pt x="3336" y="824"/>
                      <a:pt x="3348" y="820"/>
                      <a:pt x="3360" y="816"/>
                    </a:cubicBezTo>
                    <a:cubicBezTo>
                      <a:pt x="3374" y="811"/>
                      <a:pt x="3396" y="792"/>
                      <a:pt x="3396" y="792"/>
                    </a:cubicBezTo>
                    <a:cubicBezTo>
                      <a:pt x="3405" y="818"/>
                      <a:pt x="3418" y="815"/>
                      <a:pt x="3444" y="822"/>
                    </a:cubicBezTo>
                    <a:cubicBezTo>
                      <a:pt x="3454" y="853"/>
                      <a:pt x="3438" y="844"/>
                      <a:pt x="3420" y="870"/>
                    </a:cubicBezTo>
                    <a:cubicBezTo>
                      <a:pt x="3431" y="904"/>
                      <a:pt x="3429" y="918"/>
                      <a:pt x="3456" y="936"/>
                    </a:cubicBezTo>
                    <a:cubicBezTo>
                      <a:pt x="3464" y="960"/>
                      <a:pt x="3476" y="965"/>
                      <a:pt x="3468" y="990"/>
                    </a:cubicBezTo>
                    <a:cubicBezTo>
                      <a:pt x="3441" y="985"/>
                      <a:pt x="3440" y="988"/>
                      <a:pt x="3420" y="972"/>
                    </a:cubicBezTo>
                    <a:cubicBezTo>
                      <a:pt x="3413" y="967"/>
                      <a:pt x="3410" y="958"/>
                      <a:pt x="3402" y="954"/>
                    </a:cubicBezTo>
                    <a:cubicBezTo>
                      <a:pt x="3387" y="947"/>
                      <a:pt x="3370" y="947"/>
                      <a:pt x="3354" y="942"/>
                    </a:cubicBezTo>
                    <a:cubicBezTo>
                      <a:pt x="3346" y="944"/>
                      <a:pt x="3337" y="943"/>
                      <a:pt x="3330" y="948"/>
                    </a:cubicBezTo>
                    <a:cubicBezTo>
                      <a:pt x="3318" y="956"/>
                      <a:pt x="3308" y="995"/>
                      <a:pt x="3306" y="1002"/>
                    </a:cubicBezTo>
                    <a:cubicBezTo>
                      <a:pt x="3303" y="1010"/>
                      <a:pt x="3290" y="1006"/>
                      <a:pt x="3282" y="1008"/>
                    </a:cubicBezTo>
                    <a:cubicBezTo>
                      <a:pt x="3277" y="1039"/>
                      <a:pt x="3282" y="1058"/>
                      <a:pt x="3252" y="1068"/>
                    </a:cubicBezTo>
                    <a:cubicBezTo>
                      <a:pt x="3231" y="1099"/>
                      <a:pt x="3247" y="1094"/>
                      <a:pt x="3276" y="1104"/>
                    </a:cubicBezTo>
                    <a:cubicBezTo>
                      <a:pt x="3288" y="1100"/>
                      <a:pt x="3300" y="1092"/>
                      <a:pt x="3312" y="1104"/>
                    </a:cubicBezTo>
                    <a:cubicBezTo>
                      <a:pt x="3316" y="1108"/>
                      <a:pt x="3313" y="1118"/>
                      <a:pt x="3318" y="1122"/>
                    </a:cubicBezTo>
                    <a:cubicBezTo>
                      <a:pt x="3328" y="1129"/>
                      <a:pt x="3354" y="1134"/>
                      <a:pt x="3354" y="1134"/>
                    </a:cubicBezTo>
                    <a:cubicBezTo>
                      <a:pt x="3370" y="1159"/>
                      <a:pt x="3373" y="1165"/>
                      <a:pt x="3366" y="1194"/>
                    </a:cubicBezTo>
                    <a:cubicBezTo>
                      <a:pt x="3376" y="1223"/>
                      <a:pt x="3400" y="1225"/>
                      <a:pt x="3366" y="1236"/>
                    </a:cubicBezTo>
                    <a:cubicBezTo>
                      <a:pt x="3376" y="1266"/>
                      <a:pt x="3404" y="1281"/>
                      <a:pt x="3360" y="1296"/>
                    </a:cubicBezTo>
                    <a:cubicBezTo>
                      <a:pt x="3343" y="1271"/>
                      <a:pt x="3354" y="1258"/>
                      <a:pt x="3324" y="1248"/>
                    </a:cubicBezTo>
                    <a:cubicBezTo>
                      <a:pt x="3296" y="1257"/>
                      <a:pt x="3296" y="1267"/>
                      <a:pt x="3312" y="1290"/>
                    </a:cubicBezTo>
                    <a:cubicBezTo>
                      <a:pt x="3310" y="1300"/>
                      <a:pt x="3313" y="1313"/>
                      <a:pt x="3306" y="1320"/>
                    </a:cubicBezTo>
                    <a:cubicBezTo>
                      <a:pt x="3299" y="1327"/>
                      <a:pt x="3277" y="1316"/>
                      <a:pt x="3276" y="1326"/>
                    </a:cubicBezTo>
                    <a:cubicBezTo>
                      <a:pt x="3274" y="1340"/>
                      <a:pt x="3300" y="1362"/>
                      <a:pt x="3300" y="1362"/>
                    </a:cubicBezTo>
                    <a:cubicBezTo>
                      <a:pt x="3241" y="1402"/>
                      <a:pt x="3278" y="1385"/>
                      <a:pt x="3180" y="1392"/>
                    </a:cubicBezTo>
                    <a:cubicBezTo>
                      <a:pt x="3158" y="1424"/>
                      <a:pt x="3165" y="1441"/>
                      <a:pt x="3198" y="1452"/>
                    </a:cubicBezTo>
                    <a:cubicBezTo>
                      <a:pt x="3189" y="1479"/>
                      <a:pt x="3193" y="1492"/>
                      <a:pt x="3162" y="1482"/>
                    </a:cubicBezTo>
                    <a:cubicBezTo>
                      <a:pt x="3152" y="1452"/>
                      <a:pt x="3149" y="1424"/>
                      <a:pt x="3132" y="1398"/>
                    </a:cubicBezTo>
                    <a:cubicBezTo>
                      <a:pt x="3119" y="1402"/>
                      <a:pt x="3109" y="1416"/>
                      <a:pt x="3096" y="1416"/>
                    </a:cubicBezTo>
                    <a:cubicBezTo>
                      <a:pt x="3083" y="1416"/>
                      <a:pt x="3060" y="1404"/>
                      <a:pt x="3060" y="1404"/>
                    </a:cubicBezTo>
                    <a:cubicBezTo>
                      <a:pt x="3062" y="1398"/>
                      <a:pt x="3061" y="1390"/>
                      <a:pt x="3066" y="1386"/>
                    </a:cubicBezTo>
                    <a:cubicBezTo>
                      <a:pt x="3090" y="1370"/>
                      <a:pt x="3114" y="1392"/>
                      <a:pt x="3078" y="1368"/>
                    </a:cubicBezTo>
                    <a:cubicBezTo>
                      <a:pt x="3063" y="1323"/>
                      <a:pt x="3085" y="1377"/>
                      <a:pt x="3054" y="1338"/>
                    </a:cubicBezTo>
                    <a:cubicBezTo>
                      <a:pt x="3046" y="1328"/>
                      <a:pt x="3043" y="1313"/>
                      <a:pt x="3036" y="1302"/>
                    </a:cubicBezTo>
                    <a:cubicBezTo>
                      <a:pt x="3044" y="1279"/>
                      <a:pt x="3066" y="1262"/>
                      <a:pt x="3048" y="1236"/>
                    </a:cubicBezTo>
                    <a:cubicBezTo>
                      <a:pt x="3044" y="1231"/>
                      <a:pt x="3036" y="1233"/>
                      <a:pt x="3030" y="1230"/>
                    </a:cubicBezTo>
                    <a:cubicBezTo>
                      <a:pt x="3017" y="1223"/>
                      <a:pt x="2994" y="1206"/>
                      <a:pt x="2994" y="1206"/>
                    </a:cubicBezTo>
                    <a:cubicBezTo>
                      <a:pt x="2983" y="1174"/>
                      <a:pt x="2967" y="1176"/>
                      <a:pt x="2934" y="1170"/>
                    </a:cubicBezTo>
                    <a:cubicBezTo>
                      <a:pt x="2942" y="1136"/>
                      <a:pt x="2959" y="1139"/>
                      <a:pt x="2940" y="1110"/>
                    </a:cubicBezTo>
                    <a:cubicBezTo>
                      <a:pt x="2924" y="1112"/>
                      <a:pt x="2905" y="1107"/>
                      <a:pt x="2892" y="1116"/>
                    </a:cubicBezTo>
                    <a:cubicBezTo>
                      <a:pt x="2882" y="1123"/>
                      <a:pt x="2884" y="1140"/>
                      <a:pt x="2880" y="1152"/>
                    </a:cubicBezTo>
                    <a:cubicBezTo>
                      <a:pt x="2876" y="1163"/>
                      <a:pt x="2845" y="1168"/>
                      <a:pt x="2838" y="1170"/>
                    </a:cubicBezTo>
                    <a:cubicBezTo>
                      <a:pt x="2795" y="1156"/>
                      <a:pt x="2847" y="1176"/>
                      <a:pt x="2802" y="1146"/>
                    </a:cubicBezTo>
                    <a:cubicBezTo>
                      <a:pt x="2797" y="1142"/>
                      <a:pt x="2790" y="1143"/>
                      <a:pt x="2784" y="1140"/>
                    </a:cubicBezTo>
                    <a:cubicBezTo>
                      <a:pt x="2722" y="1106"/>
                      <a:pt x="2771" y="1124"/>
                      <a:pt x="2730" y="1110"/>
                    </a:cubicBezTo>
                    <a:cubicBezTo>
                      <a:pt x="2716" y="1112"/>
                      <a:pt x="2699" y="1108"/>
                      <a:pt x="2688" y="1116"/>
                    </a:cubicBezTo>
                    <a:cubicBezTo>
                      <a:pt x="2680" y="1122"/>
                      <a:pt x="2685" y="1136"/>
                      <a:pt x="2682" y="1146"/>
                    </a:cubicBezTo>
                    <a:cubicBezTo>
                      <a:pt x="2679" y="1158"/>
                      <a:pt x="2674" y="1170"/>
                      <a:pt x="2670" y="1182"/>
                    </a:cubicBezTo>
                    <a:cubicBezTo>
                      <a:pt x="2665" y="1196"/>
                      <a:pt x="2634" y="1206"/>
                      <a:pt x="2634" y="1206"/>
                    </a:cubicBezTo>
                    <a:cubicBezTo>
                      <a:pt x="2636" y="1212"/>
                      <a:pt x="2636" y="1220"/>
                      <a:pt x="2640" y="1224"/>
                    </a:cubicBezTo>
                    <a:cubicBezTo>
                      <a:pt x="2644" y="1228"/>
                      <a:pt x="2657" y="1224"/>
                      <a:pt x="2658" y="1230"/>
                    </a:cubicBezTo>
                    <a:cubicBezTo>
                      <a:pt x="2662" y="1252"/>
                      <a:pt x="2654" y="1274"/>
                      <a:pt x="2652" y="1296"/>
                    </a:cubicBezTo>
                    <a:cubicBezTo>
                      <a:pt x="2654" y="1308"/>
                      <a:pt x="2653" y="1321"/>
                      <a:pt x="2658" y="1332"/>
                    </a:cubicBezTo>
                    <a:cubicBezTo>
                      <a:pt x="2661" y="1338"/>
                      <a:pt x="2671" y="1338"/>
                      <a:pt x="2676" y="1344"/>
                    </a:cubicBezTo>
                    <a:cubicBezTo>
                      <a:pt x="2680" y="1349"/>
                      <a:pt x="2680" y="1356"/>
                      <a:pt x="2682" y="1362"/>
                    </a:cubicBezTo>
                    <a:cubicBezTo>
                      <a:pt x="2682" y="1362"/>
                      <a:pt x="2670" y="1403"/>
                      <a:pt x="2664" y="1398"/>
                    </a:cubicBezTo>
                    <a:cubicBezTo>
                      <a:pt x="2654" y="1390"/>
                      <a:pt x="2656" y="1374"/>
                      <a:pt x="2652" y="1362"/>
                    </a:cubicBezTo>
                    <a:cubicBezTo>
                      <a:pt x="2648" y="1350"/>
                      <a:pt x="2616" y="1350"/>
                      <a:pt x="2616" y="1350"/>
                    </a:cubicBezTo>
                    <a:cubicBezTo>
                      <a:pt x="2626" y="1319"/>
                      <a:pt x="2663" y="1284"/>
                      <a:pt x="2610" y="1266"/>
                    </a:cubicBezTo>
                    <a:cubicBezTo>
                      <a:pt x="2602" y="1291"/>
                      <a:pt x="2589" y="1288"/>
                      <a:pt x="2568" y="1302"/>
                    </a:cubicBezTo>
                    <a:cubicBezTo>
                      <a:pt x="2554" y="1344"/>
                      <a:pt x="2568" y="1334"/>
                      <a:pt x="2538" y="1344"/>
                    </a:cubicBezTo>
                    <a:cubicBezTo>
                      <a:pt x="2536" y="1350"/>
                      <a:pt x="2528" y="1358"/>
                      <a:pt x="2532" y="1362"/>
                    </a:cubicBezTo>
                    <a:cubicBezTo>
                      <a:pt x="2541" y="1371"/>
                      <a:pt x="2568" y="1374"/>
                      <a:pt x="2568" y="1374"/>
                    </a:cubicBezTo>
                    <a:cubicBezTo>
                      <a:pt x="2601" y="1363"/>
                      <a:pt x="2583" y="1381"/>
                      <a:pt x="2616" y="1392"/>
                    </a:cubicBezTo>
                    <a:cubicBezTo>
                      <a:pt x="2624" y="1417"/>
                      <a:pt x="2618" y="1425"/>
                      <a:pt x="2604" y="1446"/>
                    </a:cubicBezTo>
                    <a:cubicBezTo>
                      <a:pt x="2618" y="1467"/>
                      <a:pt x="2629" y="1477"/>
                      <a:pt x="2634" y="1500"/>
                    </a:cubicBezTo>
                    <a:cubicBezTo>
                      <a:pt x="2640" y="1530"/>
                      <a:pt x="2632" y="1573"/>
                      <a:pt x="2658" y="1590"/>
                    </a:cubicBezTo>
                    <a:cubicBezTo>
                      <a:pt x="2679" y="1604"/>
                      <a:pt x="2744" y="1606"/>
                      <a:pt x="2760" y="1608"/>
                    </a:cubicBezTo>
                    <a:cubicBezTo>
                      <a:pt x="2752" y="1633"/>
                      <a:pt x="2764" y="1638"/>
                      <a:pt x="2772" y="1662"/>
                    </a:cubicBezTo>
                    <a:cubicBezTo>
                      <a:pt x="2763" y="1689"/>
                      <a:pt x="2774" y="1695"/>
                      <a:pt x="2796" y="1710"/>
                    </a:cubicBezTo>
                    <a:cubicBezTo>
                      <a:pt x="2809" y="1672"/>
                      <a:pt x="2831" y="1688"/>
                      <a:pt x="2862" y="1698"/>
                    </a:cubicBezTo>
                    <a:cubicBezTo>
                      <a:pt x="2875" y="1718"/>
                      <a:pt x="2890" y="1723"/>
                      <a:pt x="2898" y="1746"/>
                    </a:cubicBezTo>
                    <a:cubicBezTo>
                      <a:pt x="2853" y="1776"/>
                      <a:pt x="2909" y="1732"/>
                      <a:pt x="2874" y="1794"/>
                    </a:cubicBezTo>
                    <a:cubicBezTo>
                      <a:pt x="2871" y="1799"/>
                      <a:pt x="2862" y="1797"/>
                      <a:pt x="2856" y="1800"/>
                    </a:cubicBezTo>
                    <a:cubicBezTo>
                      <a:pt x="2809" y="1823"/>
                      <a:pt x="2865" y="1803"/>
                      <a:pt x="2820" y="1818"/>
                    </a:cubicBezTo>
                    <a:cubicBezTo>
                      <a:pt x="2808" y="1814"/>
                      <a:pt x="2796" y="1810"/>
                      <a:pt x="2784" y="1806"/>
                    </a:cubicBezTo>
                    <a:cubicBezTo>
                      <a:pt x="2778" y="1804"/>
                      <a:pt x="2766" y="1800"/>
                      <a:pt x="2766" y="1800"/>
                    </a:cubicBezTo>
                    <a:cubicBezTo>
                      <a:pt x="2739" y="1827"/>
                      <a:pt x="2727" y="1845"/>
                      <a:pt x="2772" y="1860"/>
                    </a:cubicBezTo>
                    <a:cubicBezTo>
                      <a:pt x="2786" y="1902"/>
                      <a:pt x="2772" y="1892"/>
                      <a:pt x="2802" y="1902"/>
                    </a:cubicBezTo>
                    <a:cubicBezTo>
                      <a:pt x="2808" y="1898"/>
                      <a:pt x="2813" y="1889"/>
                      <a:pt x="2820" y="1890"/>
                    </a:cubicBezTo>
                    <a:cubicBezTo>
                      <a:pt x="2832" y="1892"/>
                      <a:pt x="2833" y="1919"/>
                      <a:pt x="2838" y="1926"/>
                    </a:cubicBezTo>
                    <a:cubicBezTo>
                      <a:pt x="2843" y="1932"/>
                      <a:pt x="2850" y="1934"/>
                      <a:pt x="2856" y="1938"/>
                    </a:cubicBezTo>
                    <a:cubicBezTo>
                      <a:pt x="2868" y="1973"/>
                      <a:pt x="2864" y="1947"/>
                      <a:pt x="2844" y="1950"/>
                    </a:cubicBezTo>
                    <a:cubicBezTo>
                      <a:pt x="2837" y="1951"/>
                      <a:pt x="2832" y="1958"/>
                      <a:pt x="2826" y="1962"/>
                    </a:cubicBezTo>
                    <a:cubicBezTo>
                      <a:pt x="2824" y="1968"/>
                      <a:pt x="2826" y="1981"/>
                      <a:pt x="2820" y="1980"/>
                    </a:cubicBezTo>
                    <a:cubicBezTo>
                      <a:pt x="2806" y="1978"/>
                      <a:pt x="2798" y="1961"/>
                      <a:pt x="2784" y="1956"/>
                    </a:cubicBezTo>
                    <a:cubicBezTo>
                      <a:pt x="2759" y="1948"/>
                      <a:pt x="2771" y="1954"/>
                      <a:pt x="2748" y="1938"/>
                    </a:cubicBezTo>
                    <a:cubicBezTo>
                      <a:pt x="2738" y="1940"/>
                      <a:pt x="2728" y="1940"/>
                      <a:pt x="2718" y="1944"/>
                    </a:cubicBezTo>
                    <a:cubicBezTo>
                      <a:pt x="2711" y="1947"/>
                      <a:pt x="2707" y="1955"/>
                      <a:pt x="2700" y="1956"/>
                    </a:cubicBezTo>
                    <a:cubicBezTo>
                      <a:pt x="2676" y="1960"/>
                      <a:pt x="2645" y="1920"/>
                      <a:pt x="2628" y="1908"/>
                    </a:cubicBezTo>
                    <a:cubicBezTo>
                      <a:pt x="2613" y="1886"/>
                      <a:pt x="2607" y="1886"/>
                      <a:pt x="2628" y="1854"/>
                    </a:cubicBezTo>
                    <a:cubicBezTo>
                      <a:pt x="2636" y="1842"/>
                      <a:pt x="2652" y="1818"/>
                      <a:pt x="2652" y="1818"/>
                    </a:cubicBezTo>
                    <a:cubicBezTo>
                      <a:pt x="2650" y="1806"/>
                      <a:pt x="2652" y="1793"/>
                      <a:pt x="2646" y="1782"/>
                    </a:cubicBezTo>
                    <a:cubicBezTo>
                      <a:pt x="2643" y="1777"/>
                      <a:pt x="2632" y="1780"/>
                      <a:pt x="2628" y="1776"/>
                    </a:cubicBezTo>
                    <a:cubicBezTo>
                      <a:pt x="2624" y="1772"/>
                      <a:pt x="2626" y="1763"/>
                      <a:pt x="2622" y="1758"/>
                    </a:cubicBezTo>
                    <a:cubicBezTo>
                      <a:pt x="2609" y="1739"/>
                      <a:pt x="2589" y="1729"/>
                      <a:pt x="2568" y="1722"/>
                    </a:cubicBezTo>
                    <a:cubicBezTo>
                      <a:pt x="2529" y="1735"/>
                      <a:pt x="2567" y="1717"/>
                      <a:pt x="2544" y="1746"/>
                    </a:cubicBezTo>
                    <a:cubicBezTo>
                      <a:pt x="2536" y="1757"/>
                      <a:pt x="2520" y="1760"/>
                      <a:pt x="2508" y="1764"/>
                    </a:cubicBezTo>
                    <a:cubicBezTo>
                      <a:pt x="2501" y="1792"/>
                      <a:pt x="2502" y="1802"/>
                      <a:pt x="2478" y="1818"/>
                    </a:cubicBezTo>
                    <a:cubicBezTo>
                      <a:pt x="2468" y="1816"/>
                      <a:pt x="2456" y="1818"/>
                      <a:pt x="2448" y="1812"/>
                    </a:cubicBezTo>
                    <a:cubicBezTo>
                      <a:pt x="2443" y="1808"/>
                      <a:pt x="2446" y="1799"/>
                      <a:pt x="2442" y="1794"/>
                    </a:cubicBezTo>
                    <a:cubicBezTo>
                      <a:pt x="2431" y="1781"/>
                      <a:pt x="2414" y="1774"/>
                      <a:pt x="2400" y="1764"/>
                    </a:cubicBezTo>
                    <a:cubicBezTo>
                      <a:pt x="2402" y="1758"/>
                      <a:pt x="2402" y="1750"/>
                      <a:pt x="2406" y="1746"/>
                    </a:cubicBezTo>
                    <a:cubicBezTo>
                      <a:pt x="2421" y="1731"/>
                      <a:pt x="2441" y="1751"/>
                      <a:pt x="2406" y="1728"/>
                    </a:cubicBezTo>
                    <a:cubicBezTo>
                      <a:pt x="2400" y="1730"/>
                      <a:pt x="2392" y="1738"/>
                      <a:pt x="2388" y="1734"/>
                    </a:cubicBezTo>
                    <a:cubicBezTo>
                      <a:pt x="2379" y="1725"/>
                      <a:pt x="2380" y="1710"/>
                      <a:pt x="2376" y="1698"/>
                    </a:cubicBezTo>
                    <a:cubicBezTo>
                      <a:pt x="2375" y="1696"/>
                      <a:pt x="2327" y="1659"/>
                      <a:pt x="2322" y="1656"/>
                    </a:cubicBezTo>
                    <a:cubicBezTo>
                      <a:pt x="2304" y="1629"/>
                      <a:pt x="2254" y="1601"/>
                      <a:pt x="2220" y="1590"/>
                    </a:cubicBezTo>
                    <a:cubicBezTo>
                      <a:pt x="2189" y="1559"/>
                      <a:pt x="2175" y="1514"/>
                      <a:pt x="2136" y="1488"/>
                    </a:cubicBezTo>
                    <a:cubicBezTo>
                      <a:pt x="2103" y="1439"/>
                      <a:pt x="2013" y="1454"/>
                      <a:pt x="1968" y="1452"/>
                    </a:cubicBezTo>
                    <a:cubicBezTo>
                      <a:pt x="1918" y="1450"/>
                      <a:pt x="1868" y="1448"/>
                      <a:pt x="1818" y="1446"/>
                    </a:cubicBezTo>
                    <a:cubicBezTo>
                      <a:pt x="1766" y="1433"/>
                      <a:pt x="1776" y="1452"/>
                      <a:pt x="1740" y="1476"/>
                    </a:cubicBezTo>
                    <a:cubicBezTo>
                      <a:pt x="1715" y="1468"/>
                      <a:pt x="1707" y="1460"/>
                      <a:pt x="1716" y="1434"/>
                    </a:cubicBezTo>
                    <a:cubicBezTo>
                      <a:pt x="1702" y="1412"/>
                      <a:pt x="1688" y="1414"/>
                      <a:pt x="1674" y="1392"/>
                    </a:cubicBezTo>
                    <a:cubicBezTo>
                      <a:pt x="1685" y="1359"/>
                      <a:pt x="1695" y="1377"/>
                      <a:pt x="1722" y="1386"/>
                    </a:cubicBezTo>
                    <a:cubicBezTo>
                      <a:pt x="1705" y="1361"/>
                      <a:pt x="1684" y="1347"/>
                      <a:pt x="1656" y="1338"/>
                    </a:cubicBezTo>
                    <a:cubicBezTo>
                      <a:pt x="1646" y="1340"/>
                      <a:pt x="1632" y="1336"/>
                      <a:pt x="1626" y="1344"/>
                    </a:cubicBezTo>
                    <a:cubicBezTo>
                      <a:pt x="1620" y="1352"/>
                      <a:pt x="1630" y="1364"/>
                      <a:pt x="1632" y="1374"/>
                    </a:cubicBezTo>
                    <a:cubicBezTo>
                      <a:pt x="1634" y="1386"/>
                      <a:pt x="1636" y="1398"/>
                      <a:pt x="1638" y="1410"/>
                    </a:cubicBezTo>
                    <a:cubicBezTo>
                      <a:pt x="1631" y="1496"/>
                      <a:pt x="1652" y="1534"/>
                      <a:pt x="1566" y="1548"/>
                    </a:cubicBezTo>
                    <a:cubicBezTo>
                      <a:pt x="1548" y="1546"/>
                      <a:pt x="1529" y="1548"/>
                      <a:pt x="1512" y="1542"/>
                    </a:cubicBezTo>
                    <a:cubicBezTo>
                      <a:pt x="1479" y="1530"/>
                      <a:pt x="1514" y="1501"/>
                      <a:pt x="1524" y="1494"/>
                    </a:cubicBezTo>
                    <a:cubicBezTo>
                      <a:pt x="1509" y="1449"/>
                      <a:pt x="1531" y="1503"/>
                      <a:pt x="1500" y="1464"/>
                    </a:cubicBezTo>
                    <a:cubicBezTo>
                      <a:pt x="1492" y="1454"/>
                      <a:pt x="1489" y="1439"/>
                      <a:pt x="1482" y="1428"/>
                    </a:cubicBezTo>
                    <a:cubicBezTo>
                      <a:pt x="1480" y="1416"/>
                      <a:pt x="1485" y="1401"/>
                      <a:pt x="1476" y="1392"/>
                    </a:cubicBezTo>
                    <a:cubicBezTo>
                      <a:pt x="1470" y="1386"/>
                      <a:pt x="1460" y="1396"/>
                      <a:pt x="1452" y="1398"/>
                    </a:cubicBezTo>
                    <a:cubicBezTo>
                      <a:pt x="1411" y="1410"/>
                      <a:pt x="1362" y="1416"/>
                      <a:pt x="1326" y="1440"/>
                    </a:cubicBezTo>
                    <a:cubicBezTo>
                      <a:pt x="1324" y="1446"/>
                      <a:pt x="1324" y="1453"/>
                      <a:pt x="1320" y="1458"/>
                    </a:cubicBezTo>
                    <a:cubicBezTo>
                      <a:pt x="1315" y="1464"/>
                      <a:pt x="1305" y="1464"/>
                      <a:pt x="1302" y="1470"/>
                    </a:cubicBezTo>
                    <a:cubicBezTo>
                      <a:pt x="1295" y="1485"/>
                      <a:pt x="1290" y="1518"/>
                      <a:pt x="1290" y="1518"/>
                    </a:cubicBezTo>
                    <a:cubicBezTo>
                      <a:pt x="1304" y="1572"/>
                      <a:pt x="1286" y="1571"/>
                      <a:pt x="1320" y="1560"/>
                    </a:cubicBezTo>
                    <a:cubicBezTo>
                      <a:pt x="1318" y="1570"/>
                      <a:pt x="1320" y="1582"/>
                      <a:pt x="1314" y="1590"/>
                    </a:cubicBezTo>
                    <a:cubicBezTo>
                      <a:pt x="1310" y="1595"/>
                      <a:pt x="1302" y="1593"/>
                      <a:pt x="1296" y="1596"/>
                    </a:cubicBezTo>
                    <a:cubicBezTo>
                      <a:pt x="1234" y="1630"/>
                      <a:pt x="1283" y="1612"/>
                      <a:pt x="1242" y="1626"/>
                    </a:cubicBezTo>
                    <a:cubicBezTo>
                      <a:pt x="1210" y="1615"/>
                      <a:pt x="1228" y="1625"/>
                      <a:pt x="1200" y="1584"/>
                    </a:cubicBezTo>
                    <a:cubicBezTo>
                      <a:pt x="1196" y="1578"/>
                      <a:pt x="1188" y="1566"/>
                      <a:pt x="1188" y="1566"/>
                    </a:cubicBezTo>
                    <a:cubicBezTo>
                      <a:pt x="1150" y="1579"/>
                      <a:pt x="1176" y="1563"/>
                      <a:pt x="1176" y="1626"/>
                    </a:cubicBezTo>
                    <a:cubicBezTo>
                      <a:pt x="1176" y="1642"/>
                      <a:pt x="1172" y="1658"/>
                      <a:pt x="1170" y="1674"/>
                    </a:cubicBezTo>
                    <a:cubicBezTo>
                      <a:pt x="1158" y="1666"/>
                      <a:pt x="1146" y="1658"/>
                      <a:pt x="1134" y="1650"/>
                    </a:cubicBezTo>
                    <a:cubicBezTo>
                      <a:pt x="1129" y="1646"/>
                      <a:pt x="1122" y="1654"/>
                      <a:pt x="1116" y="1656"/>
                    </a:cubicBezTo>
                    <a:cubicBezTo>
                      <a:pt x="1092" y="1663"/>
                      <a:pt x="1077" y="1666"/>
                      <a:pt x="1056" y="1680"/>
                    </a:cubicBezTo>
                    <a:cubicBezTo>
                      <a:pt x="1046" y="1710"/>
                      <a:pt x="1025" y="1744"/>
                      <a:pt x="1068" y="1758"/>
                    </a:cubicBezTo>
                    <a:cubicBezTo>
                      <a:pt x="1076" y="1756"/>
                      <a:pt x="1084" y="1752"/>
                      <a:pt x="1092" y="1752"/>
                    </a:cubicBezTo>
                    <a:cubicBezTo>
                      <a:pt x="1138" y="1752"/>
                      <a:pt x="1124" y="1773"/>
                      <a:pt x="1098" y="1782"/>
                    </a:cubicBezTo>
                    <a:cubicBezTo>
                      <a:pt x="1089" y="1809"/>
                      <a:pt x="1095" y="1825"/>
                      <a:pt x="1110" y="1848"/>
                    </a:cubicBezTo>
                    <a:cubicBezTo>
                      <a:pt x="1088" y="1881"/>
                      <a:pt x="1092" y="1887"/>
                      <a:pt x="1098" y="1932"/>
                    </a:cubicBezTo>
                    <a:cubicBezTo>
                      <a:pt x="1080" y="1987"/>
                      <a:pt x="1012" y="1937"/>
                      <a:pt x="978" y="1926"/>
                    </a:cubicBezTo>
                    <a:cubicBezTo>
                      <a:pt x="970" y="1928"/>
                      <a:pt x="958" y="1925"/>
                      <a:pt x="954" y="1932"/>
                    </a:cubicBezTo>
                    <a:cubicBezTo>
                      <a:pt x="950" y="1939"/>
                      <a:pt x="956" y="1949"/>
                      <a:pt x="960" y="1956"/>
                    </a:cubicBezTo>
                    <a:cubicBezTo>
                      <a:pt x="988" y="2012"/>
                      <a:pt x="974" y="1974"/>
                      <a:pt x="1002" y="2010"/>
                    </a:cubicBezTo>
                    <a:cubicBezTo>
                      <a:pt x="1011" y="2021"/>
                      <a:pt x="1026" y="2046"/>
                      <a:pt x="1026" y="2046"/>
                    </a:cubicBezTo>
                    <a:cubicBezTo>
                      <a:pt x="1006" y="2053"/>
                      <a:pt x="992" y="2063"/>
                      <a:pt x="972" y="2070"/>
                    </a:cubicBezTo>
                    <a:cubicBezTo>
                      <a:pt x="952" y="2090"/>
                      <a:pt x="939" y="2115"/>
                      <a:pt x="930" y="2142"/>
                    </a:cubicBezTo>
                    <a:cubicBezTo>
                      <a:pt x="958" y="2151"/>
                      <a:pt x="979" y="2166"/>
                      <a:pt x="1008" y="2172"/>
                    </a:cubicBezTo>
                    <a:cubicBezTo>
                      <a:pt x="1028" y="2176"/>
                      <a:pt x="1068" y="2184"/>
                      <a:pt x="1068" y="2184"/>
                    </a:cubicBezTo>
                    <a:cubicBezTo>
                      <a:pt x="1055" y="2223"/>
                      <a:pt x="1073" y="2185"/>
                      <a:pt x="1044" y="2208"/>
                    </a:cubicBezTo>
                    <a:cubicBezTo>
                      <a:pt x="1031" y="2218"/>
                      <a:pt x="1024" y="2251"/>
                      <a:pt x="1020" y="2262"/>
                    </a:cubicBezTo>
                    <a:cubicBezTo>
                      <a:pt x="1018" y="2268"/>
                      <a:pt x="1008" y="2265"/>
                      <a:pt x="1002" y="2268"/>
                    </a:cubicBezTo>
                    <a:cubicBezTo>
                      <a:pt x="996" y="2271"/>
                      <a:pt x="990" y="2276"/>
                      <a:pt x="984" y="2280"/>
                    </a:cubicBezTo>
                    <a:cubicBezTo>
                      <a:pt x="975" y="2308"/>
                      <a:pt x="965" y="2308"/>
                      <a:pt x="942" y="2292"/>
                    </a:cubicBezTo>
                    <a:cubicBezTo>
                      <a:pt x="928" y="2294"/>
                      <a:pt x="913" y="2292"/>
                      <a:pt x="900" y="2298"/>
                    </a:cubicBezTo>
                    <a:cubicBezTo>
                      <a:pt x="868" y="2314"/>
                      <a:pt x="924" y="2326"/>
                      <a:pt x="876" y="2310"/>
                    </a:cubicBezTo>
                    <a:cubicBezTo>
                      <a:pt x="870" y="2304"/>
                      <a:pt x="865" y="2297"/>
                      <a:pt x="858" y="2292"/>
                    </a:cubicBezTo>
                    <a:cubicBezTo>
                      <a:pt x="853" y="2288"/>
                      <a:pt x="841" y="2292"/>
                      <a:pt x="840" y="2286"/>
                    </a:cubicBezTo>
                    <a:cubicBezTo>
                      <a:pt x="838" y="2273"/>
                      <a:pt x="852" y="2250"/>
                      <a:pt x="852" y="2250"/>
                    </a:cubicBezTo>
                    <a:cubicBezTo>
                      <a:pt x="810" y="2222"/>
                      <a:pt x="836" y="2189"/>
                      <a:pt x="846" y="2148"/>
                    </a:cubicBezTo>
                    <a:cubicBezTo>
                      <a:pt x="835" y="2115"/>
                      <a:pt x="827" y="2133"/>
                      <a:pt x="804" y="2148"/>
                    </a:cubicBezTo>
                    <a:cubicBezTo>
                      <a:pt x="790" y="2139"/>
                      <a:pt x="780" y="2126"/>
                      <a:pt x="762" y="2142"/>
                    </a:cubicBezTo>
                    <a:cubicBezTo>
                      <a:pt x="751" y="2151"/>
                      <a:pt x="752" y="2177"/>
                      <a:pt x="738" y="2178"/>
                    </a:cubicBezTo>
                    <a:cubicBezTo>
                      <a:pt x="710" y="2180"/>
                      <a:pt x="682" y="2182"/>
                      <a:pt x="654" y="2184"/>
                    </a:cubicBezTo>
                    <a:cubicBezTo>
                      <a:pt x="638" y="2189"/>
                      <a:pt x="620" y="2187"/>
                      <a:pt x="606" y="2196"/>
                    </a:cubicBezTo>
                    <a:cubicBezTo>
                      <a:pt x="601" y="2200"/>
                      <a:pt x="604" y="2210"/>
                      <a:pt x="600" y="2214"/>
                    </a:cubicBezTo>
                    <a:cubicBezTo>
                      <a:pt x="596" y="2218"/>
                      <a:pt x="588" y="2217"/>
                      <a:pt x="582" y="2220"/>
                    </a:cubicBezTo>
                    <a:cubicBezTo>
                      <a:pt x="550" y="2238"/>
                      <a:pt x="550" y="2240"/>
                      <a:pt x="528" y="2262"/>
                    </a:cubicBezTo>
                    <a:cubicBezTo>
                      <a:pt x="522" y="2260"/>
                      <a:pt x="516" y="2256"/>
                      <a:pt x="510" y="2256"/>
                    </a:cubicBezTo>
                    <a:cubicBezTo>
                      <a:pt x="505" y="2256"/>
                      <a:pt x="464" y="2267"/>
                      <a:pt x="498" y="2286"/>
                    </a:cubicBezTo>
                    <a:cubicBezTo>
                      <a:pt x="512" y="2294"/>
                      <a:pt x="530" y="2290"/>
                      <a:pt x="546" y="2292"/>
                    </a:cubicBezTo>
                    <a:cubicBezTo>
                      <a:pt x="555" y="2318"/>
                      <a:pt x="551" y="2325"/>
                      <a:pt x="528" y="2340"/>
                    </a:cubicBezTo>
                    <a:cubicBezTo>
                      <a:pt x="487" y="2333"/>
                      <a:pt x="473" y="2323"/>
                      <a:pt x="438" y="2346"/>
                    </a:cubicBezTo>
                    <a:cubicBezTo>
                      <a:pt x="426" y="2338"/>
                      <a:pt x="414" y="2330"/>
                      <a:pt x="402" y="2322"/>
                    </a:cubicBezTo>
                    <a:cubicBezTo>
                      <a:pt x="396" y="2318"/>
                      <a:pt x="384" y="2310"/>
                      <a:pt x="384" y="2310"/>
                    </a:cubicBezTo>
                    <a:cubicBezTo>
                      <a:pt x="376" y="2298"/>
                      <a:pt x="368" y="2286"/>
                      <a:pt x="360" y="2274"/>
                    </a:cubicBezTo>
                    <a:cubicBezTo>
                      <a:pt x="356" y="2269"/>
                      <a:pt x="358" y="2260"/>
                      <a:pt x="354" y="2256"/>
                    </a:cubicBezTo>
                    <a:cubicBezTo>
                      <a:pt x="350" y="2252"/>
                      <a:pt x="342" y="2252"/>
                      <a:pt x="336" y="2250"/>
                    </a:cubicBezTo>
                    <a:cubicBezTo>
                      <a:pt x="295" y="2256"/>
                      <a:pt x="257" y="2266"/>
                      <a:pt x="216" y="2274"/>
                    </a:cubicBezTo>
                    <a:cubicBezTo>
                      <a:pt x="218" y="2284"/>
                      <a:pt x="216" y="2296"/>
                      <a:pt x="222" y="2304"/>
                    </a:cubicBezTo>
                    <a:cubicBezTo>
                      <a:pt x="226" y="2309"/>
                      <a:pt x="236" y="2306"/>
                      <a:pt x="240" y="2310"/>
                    </a:cubicBezTo>
                    <a:cubicBezTo>
                      <a:pt x="244" y="2314"/>
                      <a:pt x="244" y="2322"/>
                      <a:pt x="246" y="2328"/>
                    </a:cubicBezTo>
                    <a:cubicBezTo>
                      <a:pt x="234" y="2330"/>
                      <a:pt x="221" y="2329"/>
                      <a:pt x="210" y="2334"/>
                    </a:cubicBezTo>
                    <a:cubicBezTo>
                      <a:pt x="197" y="2340"/>
                      <a:pt x="174" y="2358"/>
                      <a:pt x="174" y="2358"/>
                    </a:cubicBezTo>
                    <a:cubicBezTo>
                      <a:pt x="172" y="2364"/>
                      <a:pt x="174" y="2373"/>
                      <a:pt x="168" y="2376"/>
                    </a:cubicBezTo>
                    <a:cubicBezTo>
                      <a:pt x="162" y="2379"/>
                      <a:pt x="156" y="2370"/>
                      <a:pt x="150" y="2370"/>
                    </a:cubicBezTo>
                    <a:cubicBezTo>
                      <a:pt x="134" y="2370"/>
                      <a:pt x="118" y="2374"/>
                      <a:pt x="102" y="2376"/>
                    </a:cubicBezTo>
                    <a:cubicBezTo>
                      <a:pt x="100" y="2382"/>
                      <a:pt x="100" y="2390"/>
                      <a:pt x="96" y="2394"/>
                    </a:cubicBezTo>
                    <a:cubicBezTo>
                      <a:pt x="86" y="2404"/>
                      <a:pt x="60" y="2418"/>
                      <a:pt x="60" y="2418"/>
                    </a:cubicBezTo>
                    <a:cubicBezTo>
                      <a:pt x="50" y="2416"/>
                      <a:pt x="37" y="2419"/>
                      <a:pt x="30" y="2412"/>
                    </a:cubicBezTo>
                    <a:cubicBezTo>
                      <a:pt x="15" y="2397"/>
                      <a:pt x="44" y="2391"/>
                      <a:pt x="54" y="2388"/>
                    </a:cubicBezTo>
                    <a:cubicBezTo>
                      <a:pt x="64" y="2357"/>
                      <a:pt x="51" y="2361"/>
                      <a:pt x="24" y="2352"/>
                    </a:cubicBezTo>
                    <a:cubicBezTo>
                      <a:pt x="10" y="2309"/>
                      <a:pt x="24" y="2363"/>
                      <a:pt x="24" y="2310"/>
                    </a:cubicBezTo>
                    <a:cubicBezTo>
                      <a:pt x="24" y="2278"/>
                      <a:pt x="9" y="2265"/>
                      <a:pt x="0" y="2238"/>
                    </a:cubicBezTo>
                    <a:cubicBezTo>
                      <a:pt x="5" y="2213"/>
                      <a:pt x="10" y="2190"/>
                      <a:pt x="18" y="2166"/>
                    </a:cubicBezTo>
                    <a:cubicBezTo>
                      <a:pt x="32" y="2187"/>
                      <a:pt x="42" y="2194"/>
                      <a:pt x="66" y="2202"/>
                    </a:cubicBezTo>
                    <a:cubicBezTo>
                      <a:pt x="103" y="2190"/>
                      <a:pt x="81" y="2170"/>
                      <a:pt x="72" y="2142"/>
                    </a:cubicBezTo>
                    <a:cubicBezTo>
                      <a:pt x="74" y="2130"/>
                      <a:pt x="68" y="2113"/>
                      <a:pt x="78" y="2106"/>
                    </a:cubicBezTo>
                    <a:cubicBezTo>
                      <a:pt x="154" y="2053"/>
                      <a:pt x="121" y="2133"/>
                      <a:pt x="138" y="2082"/>
                    </a:cubicBezTo>
                    <a:cubicBezTo>
                      <a:pt x="143" y="2044"/>
                      <a:pt x="150" y="2015"/>
                      <a:pt x="162" y="1980"/>
                    </a:cubicBezTo>
                    <a:cubicBezTo>
                      <a:pt x="165" y="1972"/>
                      <a:pt x="209" y="1953"/>
                      <a:pt x="216" y="1950"/>
                    </a:cubicBezTo>
                    <a:cubicBezTo>
                      <a:pt x="228" y="1945"/>
                      <a:pt x="252" y="1938"/>
                      <a:pt x="252" y="1938"/>
                    </a:cubicBezTo>
                    <a:cubicBezTo>
                      <a:pt x="323" y="1956"/>
                      <a:pt x="257" y="1890"/>
                      <a:pt x="312" y="1872"/>
                    </a:cubicBezTo>
                    <a:cubicBezTo>
                      <a:pt x="326" y="1829"/>
                      <a:pt x="317" y="1847"/>
                      <a:pt x="336" y="1818"/>
                    </a:cubicBezTo>
                    <a:cubicBezTo>
                      <a:pt x="346" y="1780"/>
                      <a:pt x="349" y="1755"/>
                      <a:pt x="336" y="1716"/>
                    </a:cubicBezTo>
                    <a:cubicBezTo>
                      <a:pt x="338" y="1708"/>
                      <a:pt x="337" y="1698"/>
                      <a:pt x="342" y="1692"/>
                    </a:cubicBezTo>
                    <a:cubicBezTo>
                      <a:pt x="346" y="1687"/>
                      <a:pt x="354" y="1689"/>
                      <a:pt x="360" y="1686"/>
                    </a:cubicBezTo>
                    <a:cubicBezTo>
                      <a:pt x="384" y="1674"/>
                      <a:pt x="371" y="1673"/>
                      <a:pt x="396" y="1668"/>
                    </a:cubicBezTo>
                    <a:cubicBezTo>
                      <a:pt x="426" y="1662"/>
                      <a:pt x="459" y="1664"/>
                      <a:pt x="486" y="1650"/>
                    </a:cubicBezTo>
                    <a:cubicBezTo>
                      <a:pt x="508" y="1639"/>
                      <a:pt x="517" y="1622"/>
                      <a:pt x="540" y="1614"/>
                    </a:cubicBezTo>
                    <a:cubicBezTo>
                      <a:pt x="564" y="1622"/>
                      <a:pt x="568" y="1632"/>
                      <a:pt x="576" y="1656"/>
                    </a:cubicBezTo>
                    <a:cubicBezTo>
                      <a:pt x="580" y="1698"/>
                      <a:pt x="578" y="1768"/>
                      <a:pt x="618" y="1794"/>
                    </a:cubicBezTo>
                    <a:cubicBezTo>
                      <a:pt x="655" y="1782"/>
                      <a:pt x="699" y="1774"/>
                      <a:pt x="732" y="1752"/>
                    </a:cubicBezTo>
                    <a:cubicBezTo>
                      <a:pt x="766" y="1700"/>
                      <a:pt x="825" y="1694"/>
                      <a:pt x="876" y="1668"/>
                    </a:cubicBezTo>
                    <a:cubicBezTo>
                      <a:pt x="880" y="1662"/>
                      <a:pt x="883" y="1655"/>
                      <a:pt x="888" y="1650"/>
                    </a:cubicBezTo>
                    <a:cubicBezTo>
                      <a:pt x="899" y="1641"/>
                      <a:pt x="924" y="1626"/>
                      <a:pt x="924" y="1626"/>
                    </a:cubicBezTo>
                    <a:cubicBezTo>
                      <a:pt x="940" y="1602"/>
                      <a:pt x="964" y="1595"/>
                      <a:pt x="990" y="1578"/>
                    </a:cubicBezTo>
                    <a:cubicBezTo>
                      <a:pt x="1042" y="1543"/>
                      <a:pt x="1083" y="1536"/>
                      <a:pt x="1146" y="1530"/>
                    </a:cubicBezTo>
                    <a:cubicBezTo>
                      <a:pt x="1143" y="1526"/>
                      <a:pt x="1125" y="1502"/>
                      <a:pt x="1128" y="1494"/>
                    </a:cubicBezTo>
                    <a:cubicBezTo>
                      <a:pt x="1134" y="1478"/>
                      <a:pt x="1176" y="1474"/>
                      <a:pt x="1188" y="1470"/>
                    </a:cubicBezTo>
                    <a:cubicBezTo>
                      <a:pt x="1200" y="1466"/>
                      <a:pt x="1224" y="1458"/>
                      <a:pt x="1224" y="1458"/>
                    </a:cubicBezTo>
                    <a:cubicBezTo>
                      <a:pt x="1226" y="1452"/>
                      <a:pt x="1224" y="1441"/>
                      <a:pt x="1230" y="1440"/>
                    </a:cubicBezTo>
                    <a:cubicBezTo>
                      <a:pt x="1243" y="1438"/>
                      <a:pt x="1266" y="1452"/>
                      <a:pt x="1266" y="1452"/>
                    </a:cubicBezTo>
                    <a:cubicBezTo>
                      <a:pt x="1331" y="1439"/>
                      <a:pt x="1267" y="1443"/>
                      <a:pt x="1296" y="1386"/>
                    </a:cubicBezTo>
                    <a:cubicBezTo>
                      <a:pt x="1303" y="1373"/>
                      <a:pt x="1324" y="1378"/>
                      <a:pt x="1338" y="1374"/>
                    </a:cubicBezTo>
                    <a:cubicBezTo>
                      <a:pt x="1336" y="1380"/>
                      <a:pt x="1336" y="1387"/>
                      <a:pt x="1332" y="1392"/>
                    </a:cubicBezTo>
                    <a:cubicBezTo>
                      <a:pt x="1317" y="1410"/>
                      <a:pt x="1300" y="1399"/>
                      <a:pt x="1332" y="1410"/>
                    </a:cubicBezTo>
                    <a:cubicBezTo>
                      <a:pt x="1360" y="1392"/>
                      <a:pt x="1396" y="1392"/>
                      <a:pt x="1422" y="1374"/>
                    </a:cubicBezTo>
                    <a:cubicBezTo>
                      <a:pt x="1444" y="1360"/>
                      <a:pt x="1470" y="1334"/>
                      <a:pt x="1494" y="1326"/>
                    </a:cubicBezTo>
                    <a:cubicBezTo>
                      <a:pt x="1564" y="1331"/>
                      <a:pt x="1598" y="1338"/>
                      <a:pt x="1668" y="1332"/>
                    </a:cubicBezTo>
                    <a:cubicBezTo>
                      <a:pt x="1657" y="1277"/>
                      <a:pt x="1632" y="1278"/>
                      <a:pt x="1584" y="1266"/>
                    </a:cubicBezTo>
                    <a:cubicBezTo>
                      <a:pt x="1514" y="1274"/>
                      <a:pt x="1548" y="1268"/>
                      <a:pt x="1482" y="1284"/>
                    </a:cubicBezTo>
                    <a:cubicBezTo>
                      <a:pt x="1462" y="1289"/>
                      <a:pt x="1428" y="1314"/>
                      <a:pt x="1428" y="1314"/>
                    </a:cubicBezTo>
                    <a:cubicBezTo>
                      <a:pt x="1334" y="1309"/>
                      <a:pt x="1315" y="1294"/>
                      <a:pt x="1248" y="1338"/>
                    </a:cubicBezTo>
                    <a:cubicBezTo>
                      <a:pt x="1237" y="1346"/>
                      <a:pt x="1202" y="1356"/>
                      <a:pt x="1188" y="1362"/>
                    </a:cubicBezTo>
                    <a:cubicBezTo>
                      <a:pt x="1176" y="1367"/>
                      <a:pt x="1152" y="1374"/>
                      <a:pt x="1152" y="1374"/>
                    </a:cubicBezTo>
                    <a:cubicBezTo>
                      <a:pt x="1083" y="1367"/>
                      <a:pt x="1086" y="1373"/>
                      <a:pt x="1050" y="1320"/>
                    </a:cubicBezTo>
                    <a:cubicBezTo>
                      <a:pt x="1043" y="1309"/>
                      <a:pt x="1014" y="1308"/>
                      <a:pt x="1014" y="1308"/>
                    </a:cubicBezTo>
                    <a:cubicBezTo>
                      <a:pt x="961" y="1315"/>
                      <a:pt x="949" y="1320"/>
                      <a:pt x="894" y="1314"/>
                    </a:cubicBezTo>
                    <a:cubicBezTo>
                      <a:pt x="924" y="1269"/>
                      <a:pt x="878" y="1264"/>
                      <a:pt x="846" y="1248"/>
                    </a:cubicBezTo>
                    <a:cubicBezTo>
                      <a:pt x="824" y="1237"/>
                      <a:pt x="815" y="1220"/>
                      <a:pt x="792" y="1212"/>
                    </a:cubicBezTo>
                    <a:cubicBezTo>
                      <a:pt x="782" y="1214"/>
                      <a:pt x="770" y="1212"/>
                      <a:pt x="762" y="1218"/>
                    </a:cubicBezTo>
                    <a:cubicBezTo>
                      <a:pt x="744" y="1230"/>
                      <a:pt x="770" y="1264"/>
                      <a:pt x="762" y="1272"/>
                    </a:cubicBezTo>
                    <a:cubicBezTo>
                      <a:pt x="753" y="1281"/>
                      <a:pt x="738" y="1268"/>
                      <a:pt x="726" y="1266"/>
                    </a:cubicBezTo>
                    <a:cubicBezTo>
                      <a:pt x="692" y="1275"/>
                      <a:pt x="702" y="1286"/>
                      <a:pt x="672" y="1296"/>
                    </a:cubicBezTo>
                    <a:cubicBezTo>
                      <a:pt x="666" y="1302"/>
                      <a:pt x="661" y="1310"/>
                      <a:pt x="654" y="1314"/>
                    </a:cubicBezTo>
                    <a:cubicBezTo>
                      <a:pt x="643" y="1320"/>
                      <a:pt x="618" y="1326"/>
                      <a:pt x="618" y="1326"/>
                    </a:cubicBezTo>
                    <a:cubicBezTo>
                      <a:pt x="588" y="1316"/>
                      <a:pt x="590" y="1282"/>
                      <a:pt x="558" y="1278"/>
                    </a:cubicBezTo>
                    <a:cubicBezTo>
                      <a:pt x="530" y="1275"/>
                      <a:pt x="502" y="1274"/>
                      <a:pt x="474" y="1272"/>
                    </a:cubicBezTo>
                    <a:cubicBezTo>
                      <a:pt x="465" y="1245"/>
                      <a:pt x="468" y="1234"/>
                      <a:pt x="492" y="1218"/>
                    </a:cubicBezTo>
                    <a:cubicBezTo>
                      <a:pt x="505" y="1179"/>
                      <a:pt x="474" y="1157"/>
                      <a:pt x="462" y="1122"/>
                    </a:cubicBezTo>
                    <a:cubicBezTo>
                      <a:pt x="460" y="1108"/>
                      <a:pt x="464" y="1092"/>
                      <a:pt x="456" y="1080"/>
                    </a:cubicBezTo>
                    <a:cubicBezTo>
                      <a:pt x="445" y="1063"/>
                      <a:pt x="406" y="1045"/>
                      <a:pt x="384" y="1038"/>
                    </a:cubicBezTo>
                    <a:cubicBezTo>
                      <a:pt x="374" y="1008"/>
                      <a:pt x="386" y="1003"/>
                      <a:pt x="414" y="996"/>
                    </a:cubicBezTo>
                    <a:cubicBezTo>
                      <a:pt x="461" y="965"/>
                      <a:pt x="436" y="977"/>
                      <a:pt x="486" y="960"/>
                    </a:cubicBezTo>
                    <a:cubicBezTo>
                      <a:pt x="500" y="955"/>
                      <a:pt x="510" y="944"/>
                      <a:pt x="522" y="936"/>
                    </a:cubicBezTo>
                    <a:cubicBezTo>
                      <a:pt x="531" y="930"/>
                      <a:pt x="569" y="921"/>
                      <a:pt x="582" y="918"/>
                    </a:cubicBezTo>
                    <a:cubicBezTo>
                      <a:pt x="635" y="883"/>
                      <a:pt x="622" y="795"/>
                      <a:pt x="660" y="762"/>
                    </a:cubicBezTo>
                    <a:cubicBezTo>
                      <a:pt x="691" y="734"/>
                      <a:pt x="730" y="727"/>
                      <a:pt x="768" y="714"/>
                    </a:cubicBezTo>
                    <a:cubicBezTo>
                      <a:pt x="782" y="709"/>
                      <a:pt x="804" y="690"/>
                      <a:pt x="804" y="690"/>
                    </a:cubicBezTo>
                    <a:cubicBezTo>
                      <a:pt x="813" y="664"/>
                      <a:pt x="794" y="636"/>
                      <a:pt x="810" y="612"/>
                    </a:cubicBezTo>
                    <a:cubicBezTo>
                      <a:pt x="821" y="596"/>
                      <a:pt x="864" y="588"/>
                      <a:pt x="864" y="588"/>
                    </a:cubicBezTo>
                    <a:cubicBezTo>
                      <a:pt x="879" y="565"/>
                      <a:pt x="902" y="513"/>
                      <a:pt x="930" y="498"/>
                    </a:cubicBezTo>
                    <a:cubicBezTo>
                      <a:pt x="941" y="492"/>
                      <a:pt x="966" y="486"/>
                      <a:pt x="966" y="486"/>
                    </a:cubicBezTo>
                    <a:cubicBezTo>
                      <a:pt x="994" y="492"/>
                      <a:pt x="1012" y="497"/>
                      <a:pt x="1038" y="510"/>
                    </a:cubicBezTo>
                    <a:cubicBezTo>
                      <a:pt x="1025" y="548"/>
                      <a:pt x="1018" y="521"/>
                      <a:pt x="1008" y="570"/>
                    </a:cubicBezTo>
                    <a:cubicBezTo>
                      <a:pt x="1032" y="641"/>
                      <a:pt x="1043" y="618"/>
                      <a:pt x="1140" y="624"/>
                    </a:cubicBezTo>
                    <a:cubicBezTo>
                      <a:pt x="1160" y="654"/>
                      <a:pt x="1157" y="668"/>
                      <a:pt x="1146" y="702"/>
                    </a:cubicBezTo>
                    <a:cubicBezTo>
                      <a:pt x="1197" y="736"/>
                      <a:pt x="1115" y="685"/>
                      <a:pt x="1206" y="720"/>
                    </a:cubicBezTo>
                    <a:cubicBezTo>
                      <a:pt x="1219" y="725"/>
                      <a:pt x="1228" y="739"/>
                      <a:pt x="1242" y="744"/>
                    </a:cubicBezTo>
                    <a:cubicBezTo>
                      <a:pt x="1248" y="746"/>
                      <a:pt x="1254" y="748"/>
                      <a:pt x="1260" y="750"/>
                    </a:cubicBezTo>
                    <a:cubicBezTo>
                      <a:pt x="1246" y="709"/>
                      <a:pt x="1236" y="696"/>
                      <a:pt x="1272" y="660"/>
                    </a:cubicBezTo>
                    <a:cubicBezTo>
                      <a:pt x="1284" y="624"/>
                      <a:pt x="1280" y="656"/>
                      <a:pt x="1260" y="636"/>
                    </a:cubicBezTo>
                    <a:cubicBezTo>
                      <a:pt x="1256" y="632"/>
                      <a:pt x="1258" y="622"/>
                      <a:pt x="1254" y="618"/>
                    </a:cubicBezTo>
                    <a:cubicBezTo>
                      <a:pt x="1245" y="609"/>
                      <a:pt x="1229" y="607"/>
                      <a:pt x="1218" y="600"/>
                    </a:cubicBezTo>
                    <a:cubicBezTo>
                      <a:pt x="1216" y="588"/>
                      <a:pt x="1212" y="576"/>
                      <a:pt x="1212" y="564"/>
                    </a:cubicBezTo>
                    <a:cubicBezTo>
                      <a:pt x="1212" y="540"/>
                      <a:pt x="1210" y="515"/>
                      <a:pt x="1218" y="492"/>
                    </a:cubicBezTo>
                    <a:cubicBezTo>
                      <a:pt x="1220" y="486"/>
                      <a:pt x="1230" y="495"/>
                      <a:pt x="1236" y="498"/>
                    </a:cubicBezTo>
                    <a:cubicBezTo>
                      <a:pt x="1258" y="509"/>
                      <a:pt x="1267" y="526"/>
                      <a:pt x="1290" y="534"/>
                    </a:cubicBezTo>
                    <a:cubicBezTo>
                      <a:pt x="1300" y="532"/>
                      <a:pt x="1314" y="536"/>
                      <a:pt x="1320" y="528"/>
                    </a:cubicBezTo>
                    <a:cubicBezTo>
                      <a:pt x="1331" y="513"/>
                      <a:pt x="1272" y="498"/>
                      <a:pt x="1272" y="498"/>
                    </a:cubicBezTo>
                    <a:cubicBezTo>
                      <a:pt x="1270" y="492"/>
                      <a:pt x="1264" y="486"/>
                      <a:pt x="1266" y="480"/>
                    </a:cubicBezTo>
                    <a:cubicBezTo>
                      <a:pt x="1274" y="456"/>
                      <a:pt x="1316" y="433"/>
                      <a:pt x="1338" y="426"/>
                    </a:cubicBezTo>
                    <a:cubicBezTo>
                      <a:pt x="1423" y="435"/>
                      <a:pt x="1370" y="437"/>
                      <a:pt x="1422" y="402"/>
                    </a:cubicBezTo>
                    <a:cubicBezTo>
                      <a:pt x="1411" y="370"/>
                      <a:pt x="1409" y="338"/>
                      <a:pt x="1398" y="306"/>
                    </a:cubicBezTo>
                    <a:cubicBezTo>
                      <a:pt x="1418" y="292"/>
                      <a:pt x="1434" y="288"/>
                      <a:pt x="1458" y="282"/>
                    </a:cubicBezTo>
                    <a:cubicBezTo>
                      <a:pt x="1488" y="262"/>
                      <a:pt x="1488" y="242"/>
                      <a:pt x="1458" y="222"/>
                    </a:cubicBezTo>
                    <a:cubicBezTo>
                      <a:pt x="1460" y="212"/>
                      <a:pt x="1457" y="199"/>
                      <a:pt x="1464" y="192"/>
                    </a:cubicBezTo>
                    <a:cubicBezTo>
                      <a:pt x="1473" y="183"/>
                      <a:pt x="1500" y="180"/>
                      <a:pt x="1500" y="180"/>
                    </a:cubicBezTo>
                    <a:cubicBezTo>
                      <a:pt x="1530" y="182"/>
                      <a:pt x="1561" y="179"/>
                      <a:pt x="1590" y="186"/>
                    </a:cubicBezTo>
                    <a:cubicBezTo>
                      <a:pt x="1598" y="188"/>
                      <a:pt x="1600" y="201"/>
                      <a:pt x="1608" y="204"/>
                    </a:cubicBezTo>
                    <a:cubicBezTo>
                      <a:pt x="1619" y="209"/>
                      <a:pt x="1632" y="208"/>
                      <a:pt x="1644" y="210"/>
                    </a:cubicBezTo>
                    <a:cubicBezTo>
                      <a:pt x="1656" y="208"/>
                      <a:pt x="1669" y="210"/>
                      <a:pt x="1680" y="204"/>
                    </a:cubicBezTo>
                    <a:cubicBezTo>
                      <a:pt x="1685" y="201"/>
                      <a:pt x="1683" y="192"/>
                      <a:pt x="1686" y="186"/>
                    </a:cubicBezTo>
                    <a:cubicBezTo>
                      <a:pt x="1689" y="180"/>
                      <a:pt x="1695" y="175"/>
                      <a:pt x="1698" y="168"/>
                    </a:cubicBezTo>
                    <a:cubicBezTo>
                      <a:pt x="1717" y="124"/>
                      <a:pt x="1695" y="137"/>
                      <a:pt x="1728" y="126"/>
                    </a:cubicBezTo>
                    <a:cubicBezTo>
                      <a:pt x="1770" y="128"/>
                      <a:pt x="1812" y="132"/>
                      <a:pt x="1854" y="132"/>
                    </a:cubicBezTo>
                    <a:cubicBezTo>
                      <a:pt x="1895" y="132"/>
                      <a:pt x="1886" y="74"/>
                      <a:pt x="1908" y="48"/>
                    </a:cubicBezTo>
                    <a:cubicBezTo>
                      <a:pt x="1929" y="23"/>
                      <a:pt x="1949" y="16"/>
                      <a:pt x="1980" y="6"/>
                    </a:cubicBezTo>
                    <a:cubicBezTo>
                      <a:pt x="1986" y="4"/>
                      <a:pt x="1998" y="0"/>
                      <a:pt x="1998" y="0"/>
                    </a:cubicBezTo>
                    <a:cubicBezTo>
                      <a:pt x="2014" y="2"/>
                      <a:pt x="2031" y="0"/>
                      <a:pt x="2046" y="6"/>
                    </a:cubicBezTo>
                    <a:cubicBezTo>
                      <a:pt x="2088" y="21"/>
                      <a:pt x="2041" y="27"/>
                      <a:pt x="2082" y="30"/>
                    </a:cubicBezTo>
                    <a:cubicBezTo>
                      <a:pt x="2158" y="36"/>
                      <a:pt x="2234" y="38"/>
                      <a:pt x="2310" y="42"/>
                    </a:cubicBezTo>
                    <a:cubicBezTo>
                      <a:pt x="2334" y="58"/>
                      <a:pt x="2354" y="84"/>
                      <a:pt x="2370" y="108"/>
                    </a:cubicBezTo>
                    <a:cubicBezTo>
                      <a:pt x="2347" y="116"/>
                      <a:pt x="2335" y="108"/>
                      <a:pt x="2310" y="114"/>
                    </a:cubicBezTo>
                    <a:cubicBezTo>
                      <a:pt x="2296" y="156"/>
                      <a:pt x="2310" y="146"/>
                      <a:pt x="2280" y="156"/>
                    </a:cubicBezTo>
                    <a:cubicBezTo>
                      <a:pt x="2274" y="162"/>
                      <a:pt x="2266" y="167"/>
                      <a:pt x="2262" y="174"/>
                    </a:cubicBezTo>
                    <a:cubicBezTo>
                      <a:pt x="2256" y="185"/>
                      <a:pt x="2250" y="210"/>
                      <a:pt x="2250" y="210"/>
                    </a:cubicBezTo>
                    <a:cubicBezTo>
                      <a:pt x="2264" y="251"/>
                      <a:pt x="2291" y="227"/>
                      <a:pt x="2316" y="210"/>
                    </a:cubicBezTo>
                    <a:cubicBezTo>
                      <a:pt x="2339" y="176"/>
                      <a:pt x="2341" y="204"/>
                      <a:pt x="2376" y="192"/>
                    </a:cubicBezTo>
                    <a:cubicBezTo>
                      <a:pt x="2397" y="160"/>
                      <a:pt x="2390" y="184"/>
                      <a:pt x="2430" y="174"/>
                    </a:cubicBezTo>
                    <a:cubicBezTo>
                      <a:pt x="2442" y="139"/>
                      <a:pt x="2438" y="97"/>
                      <a:pt x="2478" y="84"/>
                    </a:cubicBezTo>
                    <a:cubicBezTo>
                      <a:pt x="2494" y="108"/>
                      <a:pt x="2484" y="105"/>
                      <a:pt x="2514" y="96"/>
                    </a:cubicBezTo>
                    <a:cubicBezTo>
                      <a:pt x="2526" y="92"/>
                      <a:pt x="2550" y="84"/>
                      <a:pt x="2550" y="84"/>
                    </a:cubicBezTo>
                    <a:cubicBezTo>
                      <a:pt x="2577" y="124"/>
                      <a:pt x="2535" y="112"/>
                      <a:pt x="2574" y="138"/>
                    </a:cubicBezTo>
                    <a:cubicBezTo>
                      <a:pt x="2615" y="124"/>
                      <a:pt x="2577" y="132"/>
                      <a:pt x="2586" y="150"/>
                    </a:cubicBezTo>
                    <a:cubicBezTo>
                      <a:pt x="2589" y="156"/>
                      <a:pt x="2598" y="154"/>
                      <a:pt x="2604" y="156"/>
                    </a:cubicBezTo>
                    <a:cubicBezTo>
                      <a:pt x="2602" y="162"/>
                      <a:pt x="2602" y="169"/>
                      <a:pt x="2598" y="174"/>
                    </a:cubicBezTo>
                    <a:cubicBezTo>
                      <a:pt x="2588" y="187"/>
                      <a:pt x="2556" y="186"/>
                      <a:pt x="2586" y="216"/>
                    </a:cubicBezTo>
                    <a:cubicBezTo>
                      <a:pt x="2595" y="225"/>
                      <a:pt x="2622" y="228"/>
                      <a:pt x="2622" y="228"/>
                    </a:cubicBezTo>
                    <a:cubicBezTo>
                      <a:pt x="2628" y="226"/>
                      <a:pt x="2634" y="222"/>
                      <a:pt x="2640" y="222"/>
                    </a:cubicBezTo>
                    <a:cubicBezTo>
                      <a:pt x="2646" y="222"/>
                      <a:pt x="2652" y="231"/>
                      <a:pt x="2658" y="228"/>
                    </a:cubicBezTo>
                    <a:cubicBezTo>
                      <a:pt x="2664" y="225"/>
                      <a:pt x="2660" y="214"/>
                      <a:pt x="2664" y="210"/>
                    </a:cubicBezTo>
                    <a:cubicBezTo>
                      <a:pt x="2668" y="206"/>
                      <a:pt x="2676" y="206"/>
                      <a:pt x="2682" y="204"/>
                    </a:cubicBezTo>
                    <a:cubicBezTo>
                      <a:pt x="2713" y="214"/>
                      <a:pt x="2709" y="225"/>
                      <a:pt x="2688" y="246"/>
                    </a:cubicBezTo>
                    <a:cubicBezTo>
                      <a:pt x="2690" y="252"/>
                      <a:pt x="2688" y="261"/>
                      <a:pt x="2694" y="264"/>
                    </a:cubicBezTo>
                    <a:cubicBezTo>
                      <a:pt x="2709" y="272"/>
                      <a:pt x="2724" y="244"/>
                      <a:pt x="2724" y="234"/>
                    </a:cubicBezTo>
                    <a:close/>
                  </a:path>
                </a:pathLst>
              </a:custGeom>
              <a:gradFill rotWithShape="0">
                <a:gsLst>
                  <a:gs pos="0">
                    <a:srgbClr val="FFFFFF"/>
                  </a:gs>
                  <a:gs pos="7001">
                    <a:srgbClr val="E6E6E6"/>
                  </a:gs>
                  <a:gs pos="32001">
                    <a:srgbClr val="7D8496"/>
                  </a:gs>
                  <a:gs pos="47000">
                    <a:srgbClr val="E6E6E6"/>
                  </a:gs>
                  <a:gs pos="85001">
                    <a:srgbClr val="7D8496"/>
                  </a:gs>
                  <a:gs pos="100000">
                    <a:srgbClr val="E6E6E6"/>
                  </a:gs>
                </a:gsLst>
                <a:path path="rect">
                  <a:fillToRect l="50000" t="50000" r="50000" b="50000"/>
                </a:path>
              </a:gradFill>
              <a:ln w="9525" cap="flat" cmpd="sng">
                <a:solidFill>
                  <a:schemeClr val="tx1"/>
                </a:solidFill>
                <a:prstDash val="solid"/>
                <a:round/>
                <a:headEnd type="none" w="med" len="med"/>
                <a:tailEnd type="none" w="med" len="med"/>
              </a:ln>
            </p:spPr>
            <p:txBody>
              <a:bodyPr wrap="none"/>
              <a:lstStyle/>
              <a:p>
                <a:endParaRPr lang="zh-CN" altLang="en-US"/>
              </a:p>
            </p:txBody>
          </p:sp>
          <p:sp>
            <p:nvSpPr>
              <p:cNvPr id="9234" name="Freeform 12"/>
              <p:cNvSpPr/>
              <p:nvPr/>
            </p:nvSpPr>
            <p:spPr bwMode="auto">
              <a:xfrm>
                <a:off x="2514" y="2790"/>
                <a:ext cx="353" cy="431"/>
              </a:xfrm>
              <a:custGeom>
                <a:avLst/>
                <a:gdLst>
                  <a:gd name="T0" fmla="*/ 107 w 353"/>
                  <a:gd name="T1" fmla="*/ 0 h 431"/>
                  <a:gd name="T2" fmla="*/ 125 w 353"/>
                  <a:gd name="T3" fmla="*/ 12 h 431"/>
                  <a:gd name="T4" fmla="*/ 143 w 353"/>
                  <a:gd name="T5" fmla="*/ 18 h 431"/>
                  <a:gd name="T6" fmla="*/ 119 w 353"/>
                  <a:gd name="T7" fmla="*/ 84 h 431"/>
                  <a:gd name="T8" fmla="*/ 155 w 353"/>
                  <a:gd name="T9" fmla="*/ 138 h 431"/>
                  <a:gd name="T10" fmla="*/ 161 w 353"/>
                  <a:gd name="T11" fmla="*/ 156 h 431"/>
                  <a:gd name="T12" fmla="*/ 179 w 353"/>
                  <a:gd name="T13" fmla="*/ 162 h 431"/>
                  <a:gd name="T14" fmla="*/ 227 w 353"/>
                  <a:gd name="T15" fmla="*/ 144 h 431"/>
                  <a:gd name="T16" fmla="*/ 173 w 353"/>
                  <a:gd name="T17" fmla="*/ 204 h 431"/>
                  <a:gd name="T18" fmla="*/ 161 w 353"/>
                  <a:gd name="T19" fmla="*/ 252 h 431"/>
                  <a:gd name="T20" fmla="*/ 197 w 353"/>
                  <a:gd name="T21" fmla="*/ 246 h 431"/>
                  <a:gd name="T22" fmla="*/ 281 w 353"/>
                  <a:gd name="T23" fmla="*/ 216 h 431"/>
                  <a:gd name="T24" fmla="*/ 353 w 353"/>
                  <a:gd name="T25" fmla="*/ 234 h 431"/>
                  <a:gd name="T26" fmla="*/ 323 w 353"/>
                  <a:gd name="T27" fmla="*/ 246 h 431"/>
                  <a:gd name="T28" fmla="*/ 299 w 353"/>
                  <a:gd name="T29" fmla="*/ 252 h 431"/>
                  <a:gd name="T30" fmla="*/ 293 w 353"/>
                  <a:gd name="T31" fmla="*/ 270 h 431"/>
                  <a:gd name="T32" fmla="*/ 257 w 353"/>
                  <a:gd name="T33" fmla="*/ 282 h 431"/>
                  <a:gd name="T34" fmla="*/ 275 w 353"/>
                  <a:gd name="T35" fmla="*/ 366 h 431"/>
                  <a:gd name="T36" fmla="*/ 293 w 353"/>
                  <a:gd name="T37" fmla="*/ 402 h 431"/>
                  <a:gd name="T38" fmla="*/ 257 w 353"/>
                  <a:gd name="T39" fmla="*/ 396 h 431"/>
                  <a:gd name="T40" fmla="*/ 221 w 353"/>
                  <a:gd name="T41" fmla="*/ 354 h 431"/>
                  <a:gd name="T42" fmla="*/ 209 w 353"/>
                  <a:gd name="T43" fmla="*/ 372 h 431"/>
                  <a:gd name="T44" fmla="*/ 221 w 353"/>
                  <a:gd name="T45" fmla="*/ 408 h 431"/>
                  <a:gd name="T46" fmla="*/ 149 w 353"/>
                  <a:gd name="T47" fmla="*/ 426 h 431"/>
                  <a:gd name="T48" fmla="*/ 101 w 353"/>
                  <a:gd name="T49" fmla="*/ 402 h 431"/>
                  <a:gd name="T50" fmla="*/ 83 w 353"/>
                  <a:gd name="T51" fmla="*/ 366 h 431"/>
                  <a:gd name="T52" fmla="*/ 119 w 353"/>
                  <a:gd name="T53" fmla="*/ 294 h 431"/>
                  <a:gd name="T54" fmla="*/ 71 w 353"/>
                  <a:gd name="T55" fmla="*/ 144 h 431"/>
                  <a:gd name="T56" fmla="*/ 23 w 353"/>
                  <a:gd name="T57" fmla="*/ 162 h 431"/>
                  <a:gd name="T58" fmla="*/ 23 w 353"/>
                  <a:gd name="T59" fmla="*/ 126 h 431"/>
                  <a:gd name="T60" fmla="*/ 59 w 353"/>
                  <a:gd name="T61" fmla="*/ 114 h 431"/>
                  <a:gd name="T62" fmla="*/ 47 w 353"/>
                  <a:gd name="T63" fmla="*/ 78 h 431"/>
                  <a:gd name="T64" fmla="*/ 23 w 353"/>
                  <a:gd name="T65" fmla="*/ 42 h 431"/>
                  <a:gd name="T66" fmla="*/ 59 w 353"/>
                  <a:gd name="T67" fmla="*/ 18 h 431"/>
                  <a:gd name="T68" fmla="*/ 77 w 353"/>
                  <a:gd name="T69" fmla="*/ 6 h 431"/>
                  <a:gd name="T70" fmla="*/ 107 w 353"/>
                  <a:gd name="T71" fmla="*/ 0 h 43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53"/>
                  <a:gd name="T109" fmla="*/ 0 h 431"/>
                  <a:gd name="T110" fmla="*/ 353 w 353"/>
                  <a:gd name="T111" fmla="*/ 431 h 43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53" h="431">
                    <a:moveTo>
                      <a:pt x="107" y="0"/>
                    </a:moveTo>
                    <a:cubicBezTo>
                      <a:pt x="113" y="4"/>
                      <a:pt x="119" y="9"/>
                      <a:pt x="125" y="12"/>
                    </a:cubicBezTo>
                    <a:cubicBezTo>
                      <a:pt x="131" y="15"/>
                      <a:pt x="141" y="12"/>
                      <a:pt x="143" y="18"/>
                    </a:cubicBezTo>
                    <a:cubicBezTo>
                      <a:pt x="150" y="38"/>
                      <a:pt x="125" y="66"/>
                      <a:pt x="119" y="84"/>
                    </a:cubicBezTo>
                    <a:cubicBezTo>
                      <a:pt x="131" y="102"/>
                      <a:pt x="143" y="120"/>
                      <a:pt x="155" y="138"/>
                    </a:cubicBezTo>
                    <a:cubicBezTo>
                      <a:pt x="159" y="143"/>
                      <a:pt x="157" y="152"/>
                      <a:pt x="161" y="156"/>
                    </a:cubicBezTo>
                    <a:cubicBezTo>
                      <a:pt x="165" y="160"/>
                      <a:pt x="173" y="160"/>
                      <a:pt x="179" y="162"/>
                    </a:cubicBezTo>
                    <a:cubicBezTo>
                      <a:pt x="212" y="151"/>
                      <a:pt x="194" y="133"/>
                      <a:pt x="227" y="144"/>
                    </a:cubicBezTo>
                    <a:cubicBezTo>
                      <a:pt x="218" y="179"/>
                      <a:pt x="207" y="193"/>
                      <a:pt x="173" y="204"/>
                    </a:cubicBezTo>
                    <a:cubicBezTo>
                      <a:pt x="166" y="211"/>
                      <a:pt x="132" y="235"/>
                      <a:pt x="161" y="252"/>
                    </a:cubicBezTo>
                    <a:cubicBezTo>
                      <a:pt x="172" y="258"/>
                      <a:pt x="185" y="248"/>
                      <a:pt x="197" y="246"/>
                    </a:cubicBezTo>
                    <a:cubicBezTo>
                      <a:pt x="209" y="210"/>
                      <a:pt x="243" y="220"/>
                      <a:pt x="281" y="216"/>
                    </a:cubicBezTo>
                    <a:cubicBezTo>
                      <a:pt x="312" y="206"/>
                      <a:pt x="325" y="225"/>
                      <a:pt x="353" y="234"/>
                    </a:cubicBezTo>
                    <a:cubicBezTo>
                      <a:pt x="346" y="254"/>
                      <a:pt x="336" y="286"/>
                      <a:pt x="323" y="246"/>
                    </a:cubicBezTo>
                    <a:cubicBezTo>
                      <a:pt x="315" y="248"/>
                      <a:pt x="305" y="247"/>
                      <a:pt x="299" y="252"/>
                    </a:cubicBezTo>
                    <a:cubicBezTo>
                      <a:pt x="294" y="256"/>
                      <a:pt x="298" y="266"/>
                      <a:pt x="293" y="270"/>
                    </a:cubicBezTo>
                    <a:cubicBezTo>
                      <a:pt x="283" y="277"/>
                      <a:pt x="257" y="282"/>
                      <a:pt x="257" y="282"/>
                    </a:cubicBezTo>
                    <a:cubicBezTo>
                      <a:pt x="234" y="316"/>
                      <a:pt x="254" y="335"/>
                      <a:pt x="275" y="366"/>
                    </a:cubicBezTo>
                    <a:cubicBezTo>
                      <a:pt x="285" y="382"/>
                      <a:pt x="299" y="400"/>
                      <a:pt x="293" y="402"/>
                    </a:cubicBezTo>
                    <a:cubicBezTo>
                      <a:pt x="282" y="407"/>
                      <a:pt x="269" y="398"/>
                      <a:pt x="257" y="396"/>
                    </a:cubicBezTo>
                    <a:cubicBezTo>
                      <a:pt x="243" y="375"/>
                      <a:pt x="246" y="362"/>
                      <a:pt x="221" y="354"/>
                    </a:cubicBezTo>
                    <a:cubicBezTo>
                      <a:pt x="217" y="360"/>
                      <a:pt x="209" y="365"/>
                      <a:pt x="209" y="372"/>
                    </a:cubicBezTo>
                    <a:cubicBezTo>
                      <a:pt x="209" y="385"/>
                      <a:pt x="221" y="408"/>
                      <a:pt x="221" y="408"/>
                    </a:cubicBezTo>
                    <a:cubicBezTo>
                      <a:pt x="186" y="420"/>
                      <a:pt x="188" y="400"/>
                      <a:pt x="149" y="426"/>
                    </a:cubicBezTo>
                    <a:cubicBezTo>
                      <a:pt x="122" y="385"/>
                      <a:pt x="158" y="431"/>
                      <a:pt x="101" y="402"/>
                    </a:cubicBezTo>
                    <a:cubicBezTo>
                      <a:pt x="92" y="397"/>
                      <a:pt x="86" y="375"/>
                      <a:pt x="83" y="366"/>
                    </a:cubicBezTo>
                    <a:cubicBezTo>
                      <a:pt x="92" y="340"/>
                      <a:pt x="110" y="320"/>
                      <a:pt x="119" y="294"/>
                    </a:cubicBezTo>
                    <a:cubicBezTo>
                      <a:pt x="116" y="224"/>
                      <a:pt x="150" y="128"/>
                      <a:pt x="71" y="144"/>
                    </a:cubicBezTo>
                    <a:cubicBezTo>
                      <a:pt x="56" y="167"/>
                      <a:pt x="49" y="171"/>
                      <a:pt x="23" y="162"/>
                    </a:cubicBezTo>
                    <a:cubicBezTo>
                      <a:pt x="14" y="148"/>
                      <a:pt x="0" y="140"/>
                      <a:pt x="23" y="126"/>
                    </a:cubicBezTo>
                    <a:cubicBezTo>
                      <a:pt x="34" y="119"/>
                      <a:pt x="59" y="114"/>
                      <a:pt x="59" y="114"/>
                    </a:cubicBezTo>
                    <a:cubicBezTo>
                      <a:pt x="55" y="102"/>
                      <a:pt x="54" y="89"/>
                      <a:pt x="47" y="78"/>
                    </a:cubicBezTo>
                    <a:cubicBezTo>
                      <a:pt x="39" y="66"/>
                      <a:pt x="23" y="42"/>
                      <a:pt x="23" y="42"/>
                    </a:cubicBezTo>
                    <a:cubicBezTo>
                      <a:pt x="35" y="34"/>
                      <a:pt x="47" y="26"/>
                      <a:pt x="59" y="18"/>
                    </a:cubicBezTo>
                    <a:cubicBezTo>
                      <a:pt x="65" y="14"/>
                      <a:pt x="77" y="6"/>
                      <a:pt x="77" y="6"/>
                    </a:cubicBezTo>
                    <a:cubicBezTo>
                      <a:pt x="105" y="13"/>
                      <a:pt x="97" y="19"/>
                      <a:pt x="107" y="0"/>
                    </a:cubicBezTo>
                    <a:close/>
                  </a:path>
                </a:pathLst>
              </a:custGeom>
              <a:gradFill rotWithShape="0">
                <a:gsLst>
                  <a:gs pos="0">
                    <a:srgbClr val="FFFFFF"/>
                  </a:gs>
                  <a:gs pos="7001">
                    <a:srgbClr val="E6E6E6"/>
                  </a:gs>
                  <a:gs pos="32001">
                    <a:srgbClr val="7D8496"/>
                  </a:gs>
                  <a:gs pos="47000">
                    <a:srgbClr val="E6E6E6"/>
                  </a:gs>
                  <a:gs pos="85001">
                    <a:srgbClr val="7D8496"/>
                  </a:gs>
                  <a:gs pos="100000">
                    <a:srgbClr val="E6E6E6"/>
                  </a:gs>
                </a:gsLst>
                <a:path path="rect">
                  <a:fillToRect l="50000" t="50000" r="50000" b="50000"/>
                </a:path>
              </a:gradFill>
              <a:ln w="9525" cap="flat" cmpd="sng">
                <a:solidFill>
                  <a:schemeClr val="tx1"/>
                </a:solidFill>
                <a:prstDash val="solid"/>
                <a:round/>
                <a:headEnd type="none" w="med" len="med"/>
                <a:tailEnd type="none" w="med" len="med"/>
              </a:ln>
            </p:spPr>
            <p:txBody>
              <a:bodyPr wrap="none"/>
              <a:lstStyle/>
              <a:p>
                <a:endParaRPr lang="zh-CN" altLang="en-US"/>
              </a:p>
            </p:txBody>
          </p:sp>
          <p:sp>
            <p:nvSpPr>
              <p:cNvPr id="9235" name="Freeform 13"/>
              <p:cNvSpPr/>
              <p:nvPr/>
            </p:nvSpPr>
            <p:spPr bwMode="auto">
              <a:xfrm>
                <a:off x="3655" y="694"/>
                <a:ext cx="191" cy="160"/>
              </a:xfrm>
              <a:custGeom>
                <a:avLst/>
                <a:gdLst>
                  <a:gd name="T0" fmla="*/ 38 w 191"/>
                  <a:gd name="T1" fmla="*/ 11 h 160"/>
                  <a:gd name="T2" fmla="*/ 71 w 191"/>
                  <a:gd name="T3" fmla="*/ 26 h 160"/>
                  <a:gd name="T4" fmla="*/ 104 w 191"/>
                  <a:gd name="T5" fmla="*/ 29 h 160"/>
                  <a:gd name="T6" fmla="*/ 137 w 191"/>
                  <a:gd name="T7" fmla="*/ 32 h 160"/>
                  <a:gd name="T8" fmla="*/ 164 w 191"/>
                  <a:gd name="T9" fmla="*/ 26 h 160"/>
                  <a:gd name="T10" fmla="*/ 191 w 191"/>
                  <a:gd name="T11" fmla="*/ 44 h 160"/>
                  <a:gd name="T12" fmla="*/ 140 w 191"/>
                  <a:gd name="T13" fmla="*/ 62 h 160"/>
                  <a:gd name="T14" fmla="*/ 122 w 191"/>
                  <a:gd name="T15" fmla="*/ 68 h 160"/>
                  <a:gd name="T16" fmla="*/ 95 w 191"/>
                  <a:gd name="T17" fmla="*/ 53 h 160"/>
                  <a:gd name="T18" fmla="*/ 71 w 191"/>
                  <a:gd name="T19" fmla="*/ 71 h 160"/>
                  <a:gd name="T20" fmla="*/ 74 w 191"/>
                  <a:gd name="T21" fmla="*/ 80 h 160"/>
                  <a:gd name="T22" fmla="*/ 83 w 191"/>
                  <a:gd name="T23" fmla="*/ 83 h 160"/>
                  <a:gd name="T24" fmla="*/ 89 w 191"/>
                  <a:gd name="T25" fmla="*/ 101 h 160"/>
                  <a:gd name="T26" fmla="*/ 107 w 191"/>
                  <a:gd name="T27" fmla="*/ 107 h 160"/>
                  <a:gd name="T28" fmla="*/ 134 w 191"/>
                  <a:gd name="T29" fmla="*/ 125 h 160"/>
                  <a:gd name="T30" fmla="*/ 134 w 191"/>
                  <a:gd name="T31" fmla="*/ 143 h 160"/>
                  <a:gd name="T32" fmla="*/ 116 w 191"/>
                  <a:gd name="T33" fmla="*/ 149 h 160"/>
                  <a:gd name="T34" fmla="*/ 104 w 191"/>
                  <a:gd name="T35" fmla="*/ 146 h 160"/>
                  <a:gd name="T36" fmla="*/ 101 w 191"/>
                  <a:gd name="T37" fmla="*/ 134 h 160"/>
                  <a:gd name="T38" fmla="*/ 74 w 191"/>
                  <a:gd name="T39" fmla="*/ 146 h 160"/>
                  <a:gd name="T40" fmla="*/ 44 w 191"/>
                  <a:gd name="T41" fmla="*/ 152 h 160"/>
                  <a:gd name="T42" fmla="*/ 17 w 191"/>
                  <a:gd name="T43" fmla="*/ 155 h 160"/>
                  <a:gd name="T44" fmla="*/ 8 w 191"/>
                  <a:gd name="T45" fmla="*/ 125 h 160"/>
                  <a:gd name="T46" fmla="*/ 41 w 191"/>
                  <a:gd name="T47" fmla="*/ 113 h 160"/>
                  <a:gd name="T48" fmla="*/ 29 w 191"/>
                  <a:gd name="T49" fmla="*/ 80 h 160"/>
                  <a:gd name="T50" fmla="*/ 38 w 191"/>
                  <a:gd name="T51" fmla="*/ 53 h 160"/>
                  <a:gd name="T52" fmla="*/ 35 w 191"/>
                  <a:gd name="T53" fmla="*/ 38 h 160"/>
                  <a:gd name="T54" fmla="*/ 29 w 191"/>
                  <a:gd name="T55" fmla="*/ 20 h 160"/>
                  <a:gd name="T56" fmla="*/ 38 w 191"/>
                  <a:gd name="T57" fmla="*/ 11 h 1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91"/>
                  <a:gd name="T88" fmla="*/ 0 h 160"/>
                  <a:gd name="T89" fmla="*/ 191 w 191"/>
                  <a:gd name="T90" fmla="*/ 160 h 1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91" h="160">
                    <a:moveTo>
                      <a:pt x="38" y="11"/>
                    </a:moveTo>
                    <a:cubicBezTo>
                      <a:pt x="70" y="0"/>
                      <a:pt x="51" y="22"/>
                      <a:pt x="71" y="26"/>
                    </a:cubicBezTo>
                    <a:cubicBezTo>
                      <a:pt x="82" y="28"/>
                      <a:pt x="93" y="28"/>
                      <a:pt x="104" y="29"/>
                    </a:cubicBezTo>
                    <a:cubicBezTo>
                      <a:pt x="127" y="37"/>
                      <a:pt x="116" y="36"/>
                      <a:pt x="137" y="32"/>
                    </a:cubicBezTo>
                    <a:cubicBezTo>
                      <a:pt x="148" y="25"/>
                      <a:pt x="152" y="22"/>
                      <a:pt x="164" y="26"/>
                    </a:cubicBezTo>
                    <a:cubicBezTo>
                      <a:pt x="173" y="35"/>
                      <a:pt x="179" y="40"/>
                      <a:pt x="191" y="44"/>
                    </a:cubicBezTo>
                    <a:cubicBezTo>
                      <a:pt x="176" y="54"/>
                      <a:pt x="158" y="56"/>
                      <a:pt x="140" y="62"/>
                    </a:cubicBezTo>
                    <a:cubicBezTo>
                      <a:pt x="134" y="64"/>
                      <a:pt x="122" y="68"/>
                      <a:pt x="122" y="68"/>
                    </a:cubicBezTo>
                    <a:cubicBezTo>
                      <a:pt x="112" y="65"/>
                      <a:pt x="95" y="53"/>
                      <a:pt x="95" y="53"/>
                    </a:cubicBezTo>
                    <a:cubicBezTo>
                      <a:pt x="81" y="56"/>
                      <a:pt x="76" y="57"/>
                      <a:pt x="71" y="71"/>
                    </a:cubicBezTo>
                    <a:cubicBezTo>
                      <a:pt x="72" y="74"/>
                      <a:pt x="72" y="78"/>
                      <a:pt x="74" y="80"/>
                    </a:cubicBezTo>
                    <a:cubicBezTo>
                      <a:pt x="76" y="82"/>
                      <a:pt x="81" y="80"/>
                      <a:pt x="83" y="83"/>
                    </a:cubicBezTo>
                    <a:cubicBezTo>
                      <a:pt x="87" y="88"/>
                      <a:pt x="83" y="99"/>
                      <a:pt x="89" y="101"/>
                    </a:cubicBezTo>
                    <a:cubicBezTo>
                      <a:pt x="95" y="103"/>
                      <a:pt x="107" y="107"/>
                      <a:pt x="107" y="107"/>
                    </a:cubicBezTo>
                    <a:cubicBezTo>
                      <a:pt x="112" y="122"/>
                      <a:pt x="119" y="122"/>
                      <a:pt x="134" y="125"/>
                    </a:cubicBezTo>
                    <a:cubicBezTo>
                      <a:pt x="136" y="130"/>
                      <a:pt x="140" y="138"/>
                      <a:pt x="134" y="143"/>
                    </a:cubicBezTo>
                    <a:cubicBezTo>
                      <a:pt x="129" y="147"/>
                      <a:pt x="116" y="149"/>
                      <a:pt x="116" y="149"/>
                    </a:cubicBezTo>
                    <a:cubicBezTo>
                      <a:pt x="112" y="148"/>
                      <a:pt x="107" y="149"/>
                      <a:pt x="104" y="146"/>
                    </a:cubicBezTo>
                    <a:cubicBezTo>
                      <a:pt x="101" y="143"/>
                      <a:pt x="105" y="135"/>
                      <a:pt x="101" y="134"/>
                    </a:cubicBezTo>
                    <a:cubicBezTo>
                      <a:pt x="91" y="131"/>
                      <a:pt x="82" y="142"/>
                      <a:pt x="74" y="146"/>
                    </a:cubicBezTo>
                    <a:cubicBezTo>
                      <a:pt x="66" y="150"/>
                      <a:pt x="52" y="151"/>
                      <a:pt x="44" y="152"/>
                    </a:cubicBezTo>
                    <a:cubicBezTo>
                      <a:pt x="23" y="159"/>
                      <a:pt x="32" y="160"/>
                      <a:pt x="17" y="155"/>
                    </a:cubicBezTo>
                    <a:cubicBezTo>
                      <a:pt x="9" y="147"/>
                      <a:pt x="0" y="138"/>
                      <a:pt x="8" y="125"/>
                    </a:cubicBezTo>
                    <a:cubicBezTo>
                      <a:pt x="14" y="115"/>
                      <a:pt x="41" y="113"/>
                      <a:pt x="41" y="113"/>
                    </a:cubicBezTo>
                    <a:cubicBezTo>
                      <a:pt x="68" y="95"/>
                      <a:pt x="44" y="90"/>
                      <a:pt x="29" y="80"/>
                    </a:cubicBezTo>
                    <a:cubicBezTo>
                      <a:pt x="14" y="58"/>
                      <a:pt x="8" y="60"/>
                      <a:pt x="38" y="53"/>
                    </a:cubicBezTo>
                    <a:cubicBezTo>
                      <a:pt x="50" y="36"/>
                      <a:pt x="43" y="51"/>
                      <a:pt x="35" y="38"/>
                    </a:cubicBezTo>
                    <a:cubicBezTo>
                      <a:pt x="32" y="33"/>
                      <a:pt x="29" y="20"/>
                      <a:pt x="29" y="20"/>
                    </a:cubicBezTo>
                    <a:cubicBezTo>
                      <a:pt x="35" y="16"/>
                      <a:pt x="58" y="11"/>
                      <a:pt x="38" y="11"/>
                    </a:cubicBezTo>
                    <a:close/>
                  </a:path>
                </a:pathLst>
              </a:custGeom>
              <a:gradFill rotWithShape="0">
                <a:gsLst>
                  <a:gs pos="0">
                    <a:srgbClr val="FFFFFF"/>
                  </a:gs>
                  <a:gs pos="7001">
                    <a:srgbClr val="E6E6E6"/>
                  </a:gs>
                  <a:gs pos="32001">
                    <a:srgbClr val="7D8496"/>
                  </a:gs>
                  <a:gs pos="47000">
                    <a:srgbClr val="E6E6E6"/>
                  </a:gs>
                  <a:gs pos="85001">
                    <a:srgbClr val="7D8496"/>
                  </a:gs>
                  <a:gs pos="100000">
                    <a:srgbClr val="E6E6E6"/>
                  </a:gs>
                </a:gsLst>
                <a:path path="rect">
                  <a:fillToRect l="50000" t="50000" r="50000" b="50000"/>
                </a:path>
              </a:gradFill>
              <a:ln w="9525" cap="flat" cmpd="sng">
                <a:solidFill>
                  <a:schemeClr val="tx1"/>
                </a:solidFill>
                <a:prstDash val="solid"/>
                <a:round/>
                <a:headEnd type="none" w="med" len="med"/>
                <a:tailEnd type="none" w="med" len="med"/>
              </a:ln>
            </p:spPr>
            <p:txBody>
              <a:bodyPr wrap="none"/>
              <a:lstStyle/>
              <a:p>
                <a:endParaRPr lang="zh-CN" altLang="en-US"/>
              </a:p>
            </p:txBody>
          </p:sp>
          <p:sp>
            <p:nvSpPr>
              <p:cNvPr id="9236" name="Freeform 14"/>
              <p:cNvSpPr/>
              <p:nvPr/>
            </p:nvSpPr>
            <p:spPr bwMode="auto">
              <a:xfrm>
                <a:off x="3801" y="813"/>
                <a:ext cx="93" cy="107"/>
              </a:xfrm>
              <a:custGeom>
                <a:avLst/>
                <a:gdLst>
                  <a:gd name="T0" fmla="*/ 63 w 93"/>
                  <a:gd name="T1" fmla="*/ 48 h 107"/>
                  <a:gd name="T2" fmla="*/ 66 w 93"/>
                  <a:gd name="T3" fmla="*/ 9 h 107"/>
                  <a:gd name="T4" fmla="*/ 75 w 93"/>
                  <a:gd name="T5" fmla="*/ 3 h 107"/>
                  <a:gd name="T6" fmla="*/ 69 w 93"/>
                  <a:gd name="T7" fmla="*/ 36 h 107"/>
                  <a:gd name="T8" fmla="*/ 93 w 93"/>
                  <a:gd name="T9" fmla="*/ 93 h 107"/>
                  <a:gd name="T10" fmla="*/ 45 w 93"/>
                  <a:gd name="T11" fmla="*/ 75 h 107"/>
                  <a:gd name="T12" fmla="*/ 15 w 93"/>
                  <a:gd name="T13" fmla="*/ 66 h 107"/>
                  <a:gd name="T14" fmla="*/ 6 w 93"/>
                  <a:gd name="T15" fmla="*/ 27 h 107"/>
                  <a:gd name="T16" fmla="*/ 39 w 93"/>
                  <a:gd name="T17" fmla="*/ 54 h 107"/>
                  <a:gd name="T18" fmla="*/ 63 w 93"/>
                  <a:gd name="T19" fmla="*/ 48 h 1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
                  <a:gd name="T31" fmla="*/ 0 h 107"/>
                  <a:gd name="T32" fmla="*/ 93 w 93"/>
                  <a:gd name="T33" fmla="*/ 107 h 1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 h="107">
                    <a:moveTo>
                      <a:pt x="63" y="48"/>
                    </a:moveTo>
                    <a:cubicBezTo>
                      <a:pt x="64" y="35"/>
                      <a:pt x="63" y="22"/>
                      <a:pt x="66" y="9"/>
                    </a:cubicBezTo>
                    <a:cubicBezTo>
                      <a:pt x="67" y="6"/>
                      <a:pt x="74" y="0"/>
                      <a:pt x="75" y="3"/>
                    </a:cubicBezTo>
                    <a:cubicBezTo>
                      <a:pt x="77" y="7"/>
                      <a:pt x="71" y="29"/>
                      <a:pt x="69" y="36"/>
                    </a:cubicBezTo>
                    <a:cubicBezTo>
                      <a:pt x="74" y="57"/>
                      <a:pt x="86" y="73"/>
                      <a:pt x="93" y="93"/>
                    </a:cubicBezTo>
                    <a:cubicBezTo>
                      <a:pt x="71" y="107"/>
                      <a:pt x="62" y="84"/>
                      <a:pt x="45" y="75"/>
                    </a:cubicBezTo>
                    <a:cubicBezTo>
                      <a:pt x="39" y="72"/>
                      <a:pt x="23" y="68"/>
                      <a:pt x="15" y="66"/>
                    </a:cubicBezTo>
                    <a:cubicBezTo>
                      <a:pt x="0" y="51"/>
                      <a:pt x="3" y="49"/>
                      <a:pt x="6" y="27"/>
                    </a:cubicBezTo>
                    <a:cubicBezTo>
                      <a:pt x="21" y="32"/>
                      <a:pt x="26" y="45"/>
                      <a:pt x="39" y="54"/>
                    </a:cubicBezTo>
                    <a:cubicBezTo>
                      <a:pt x="59" y="51"/>
                      <a:pt x="52" y="54"/>
                      <a:pt x="63" y="48"/>
                    </a:cubicBezTo>
                    <a:close/>
                  </a:path>
                </a:pathLst>
              </a:custGeom>
              <a:gradFill rotWithShape="0">
                <a:gsLst>
                  <a:gs pos="0">
                    <a:srgbClr val="FFFFFF"/>
                  </a:gs>
                  <a:gs pos="7001">
                    <a:srgbClr val="E6E6E6"/>
                  </a:gs>
                  <a:gs pos="32001">
                    <a:srgbClr val="7D8496"/>
                  </a:gs>
                  <a:gs pos="47000">
                    <a:srgbClr val="E6E6E6"/>
                  </a:gs>
                  <a:gs pos="85001">
                    <a:srgbClr val="7D8496"/>
                  </a:gs>
                  <a:gs pos="100000">
                    <a:srgbClr val="E6E6E6"/>
                  </a:gs>
                </a:gsLst>
                <a:path path="rect">
                  <a:fillToRect l="50000" t="50000" r="50000" b="50000"/>
                </a:path>
              </a:gradFill>
              <a:ln w="9525" cap="flat" cmpd="sng">
                <a:solidFill>
                  <a:schemeClr val="tx1"/>
                </a:solidFill>
                <a:prstDash val="solid"/>
                <a:round/>
                <a:headEnd type="none" w="med" len="med"/>
                <a:tailEnd type="none" w="med" len="med"/>
              </a:ln>
            </p:spPr>
            <p:txBody>
              <a:bodyPr wrap="none"/>
              <a:lstStyle/>
              <a:p>
                <a:endParaRPr lang="zh-CN" altLang="en-US"/>
              </a:p>
            </p:txBody>
          </p:sp>
          <p:sp>
            <p:nvSpPr>
              <p:cNvPr id="9237" name="Freeform 15"/>
              <p:cNvSpPr/>
              <p:nvPr/>
            </p:nvSpPr>
            <p:spPr bwMode="auto">
              <a:xfrm>
                <a:off x="3717" y="891"/>
                <a:ext cx="163" cy="147"/>
              </a:xfrm>
              <a:custGeom>
                <a:avLst/>
                <a:gdLst>
                  <a:gd name="T0" fmla="*/ 102 w 163"/>
                  <a:gd name="T1" fmla="*/ 0 h 147"/>
                  <a:gd name="T2" fmla="*/ 135 w 163"/>
                  <a:gd name="T3" fmla="*/ 30 h 147"/>
                  <a:gd name="T4" fmla="*/ 159 w 163"/>
                  <a:gd name="T5" fmla="*/ 54 h 147"/>
                  <a:gd name="T6" fmla="*/ 147 w 163"/>
                  <a:gd name="T7" fmla="*/ 69 h 147"/>
                  <a:gd name="T8" fmla="*/ 120 w 163"/>
                  <a:gd name="T9" fmla="*/ 108 h 147"/>
                  <a:gd name="T10" fmla="*/ 87 w 163"/>
                  <a:gd name="T11" fmla="*/ 120 h 147"/>
                  <a:gd name="T12" fmla="*/ 45 w 163"/>
                  <a:gd name="T13" fmla="*/ 147 h 147"/>
                  <a:gd name="T14" fmla="*/ 27 w 163"/>
                  <a:gd name="T15" fmla="*/ 144 h 147"/>
                  <a:gd name="T16" fmla="*/ 9 w 163"/>
                  <a:gd name="T17" fmla="*/ 111 h 147"/>
                  <a:gd name="T18" fmla="*/ 15 w 163"/>
                  <a:gd name="T19" fmla="*/ 84 h 147"/>
                  <a:gd name="T20" fmla="*/ 39 w 163"/>
                  <a:gd name="T21" fmla="*/ 84 h 147"/>
                  <a:gd name="T22" fmla="*/ 66 w 163"/>
                  <a:gd name="T23" fmla="*/ 102 h 147"/>
                  <a:gd name="T24" fmla="*/ 93 w 163"/>
                  <a:gd name="T25" fmla="*/ 69 h 147"/>
                  <a:gd name="T26" fmla="*/ 105 w 163"/>
                  <a:gd name="T27" fmla="*/ 24 h 147"/>
                  <a:gd name="T28" fmla="*/ 96 w 163"/>
                  <a:gd name="T29" fmla="*/ 3 h 147"/>
                  <a:gd name="T30" fmla="*/ 102 w 163"/>
                  <a:gd name="T31" fmla="*/ 0 h 1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3"/>
                  <a:gd name="T49" fmla="*/ 0 h 147"/>
                  <a:gd name="T50" fmla="*/ 163 w 163"/>
                  <a:gd name="T51" fmla="*/ 147 h 14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3" h="147">
                    <a:moveTo>
                      <a:pt x="102" y="0"/>
                    </a:moveTo>
                    <a:cubicBezTo>
                      <a:pt x="119" y="11"/>
                      <a:pt x="121" y="16"/>
                      <a:pt x="135" y="30"/>
                    </a:cubicBezTo>
                    <a:cubicBezTo>
                      <a:pt x="139" y="53"/>
                      <a:pt x="139" y="49"/>
                      <a:pt x="159" y="54"/>
                    </a:cubicBezTo>
                    <a:cubicBezTo>
                      <a:pt x="151" y="77"/>
                      <a:pt x="163" y="50"/>
                      <a:pt x="147" y="69"/>
                    </a:cubicBezTo>
                    <a:cubicBezTo>
                      <a:pt x="136" y="83"/>
                      <a:pt x="139" y="102"/>
                      <a:pt x="120" y="108"/>
                    </a:cubicBezTo>
                    <a:cubicBezTo>
                      <a:pt x="109" y="124"/>
                      <a:pt x="107" y="123"/>
                      <a:pt x="87" y="120"/>
                    </a:cubicBezTo>
                    <a:cubicBezTo>
                      <a:pt x="56" y="124"/>
                      <a:pt x="66" y="133"/>
                      <a:pt x="45" y="147"/>
                    </a:cubicBezTo>
                    <a:cubicBezTo>
                      <a:pt x="39" y="146"/>
                      <a:pt x="32" y="147"/>
                      <a:pt x="27" y="144"/>
                    </a:cubicBezTo>
                    <a:cubicBezTo>
                      <a:pt x="15" y="138"/>
                      <a:pt x="25" y="122"/>
                      <a:pt x="9" y="111"/>
                    </a:cubicBezTo>
                    <a:cubicBezTo>
                      <a:pt x="1" y="99"/>
                      <a:pt x="0" y="89"/>
                      <a:pt x="15" y="84"/>
                    </a:cubicBezTo>
                    <a:cubicBezTo>
                      <a:pt x="27" y="92"/>
                      <a:pt x="30" y="97"/>
                      <a:pt x="39" y="84"/>
                    </a:cubicBezTo>
                    <a:cubicBezTo>
                      <a:pt x="48" y="93"/>
                      <a:pt x="54" y="98"/>
                      <a:pt x="66" y="102"/>
                    </a:cubicBezTo>
                    <a:cubicBezTo>
                      <a:pt x="60" y="77"/>
                      <a:pt x="76" y="80"/>
                      <a:pt x="93" y="69"/>
                    </a:cubicBezTo>
                    <a:cubicBezTo>
                      <a:pt x="95" y="48"/>
                      <a:pt x="94" y="40"/>
                      <a:pt x="105" y="24"/>
                    </a:cubicBezTo>
                    <a:cubicBezTo>
                      <a:pt x="100" y="10"/>
                      <a:pt x="91" y="18"/>
                      <a:pt x="96" y="3"/>
                    </a:cubicBezTo>
                    <a:cubicBezTo>
                      <a:pt x="111" y="7"/>
                      <a:pt x="111" y="9"/>
                      <a:pt x="102" y="0"/>
                    </a:cubicBezTo>
                    <a:close/>
                  </a:path>
                </a:pathLst>
              </a:custGeom>
              <a:gradFill rotWithShape="0">
                <a:gsLst>
                  <a:gs pos="0">
                    <a:srgbClr val="FFFFFF"/>
                  </a:gs>
                  <a:gs pos="7001">
                    <a:srgbClr val="E6E6E6"/>
                  </a:gs>
                  <a:gs pos="32001">
                    <a:srgbClr val="7D8496"/>
                  </a:gs>
                  <a:gs pos="47000">
                    <a:srgbClr val="E6E6E6"/>
                  </a:gs>
                  <a:gs pos="85001">
                    <a:srgbClr val="7D8496"/>
                  </a:gs>
                  <a:gs pos="100000">
                    <a:srgbClr val="E6E6E6"/>
                  </a:gs>
                </a:gsLst>
                <a:path path="rect">
                  <a:fillToRect l="50000" t="50000" r="50000" b="50000"/>
                </a:path>
              </a:gradFill>
              <a:ln w="9525" cap="flat" cmpd="sng">
                <a:solidFill>
                  <a:schemeClr val="tx1"/>
                </a:solidFill>
                <a:prstDash val="solid"/>
                <a:round/>
                <a:headEnd type="none" w="med" len="med"/>
                <a:tailEnd type="none" w="med" len="med"/>
              </a:ln>
            </p:spPr>
            <p:txBody>
              <a:bodyPr wrap="none"/>
              <a:lstStyle/>
              <a:p>
                <a:endParaRPr lang="zh-CN" altLang="en-US"/>
              </a:p>
            </p:txBody>
          </p:sp>
          <p:sp>
            <p:nvSpPr>
              <p:cNvPr id="9238" name="Freeform 16"/>
              <p:cNvSpPr/>
              <p:nvPr/>
            </p:nvSpPr>
            <p:spPr bwMode="auto">
              <a:xfrm>
                <a:off x="4074" y="1158"/>
                <a:ext cx="99" cy="147"/>
              </a:xfrm>
              <a:custGeom>
                <a:avLst/>
                <a:gdLst>
                  <a:gd name="T0" fmla="*/ 21 w 99"/>
                  <a:gd name="T1" fmla="*/ 27 h 147"/>
                  <a:gd name="T2" fmla="*/ 33 w 99"/>
                  <a:gd name="T3" fmla="*/ 9 h 147"/>
                  <a:gd name="T4" fmla="*/ 39 w 99"/>
                  <a:gd name="T5" fmla="*/ 0 h 147"/>
                  <a:gd name="T6" fmla="*/ 69 w 99"/>
                  <a:gd name="T7" fmla="*/ 18 h 147"/>
                  <a:gd name="T8" fmla="*/ 87 w 99"/>
                  <a:gd name="T9" fmla="*/ 60 h 147"/>
                  <a:gd name="T10" fmla="*/ 90 w 99"/>
                  <a:gd name="T11" fmla="*/ 84 h 147"/>
                  <a:gd name="T12" fmla="*/ 72 w 99"/>
                  <a:gd name="T13" fmla="*/ 96 h 147"/>
                  <a:gd name="T14" fmla="*/ 75 w 99"/>
                  <a:gd name="T15" fmla="*/ 123 h 147"/>
                  <a:gd name="T16" fmla="*/ 42 w 99"/>
                  <a:gd name="T17" fmla="*/ 147 h 147"/>
                  <a:gd name="T18" fmla="*/ 51 w 99"/>
                  <a:gd name="T19" fmla="*/ 111 h 147"/>
                  <a:gd name="T20" fmla="*/ 54 w 99"/>
                  <a:gd name="T21" fmla="*/ 102 h 147"/>
                  <a:gd name="T22" fmla="*/ 33 w 99"/>
                  <a:gd name="T23" fmla="*/ 99 h 147"/>
                  <a:gd name="T24" fmla="*/ 27 w 99"/>
                  <a:gd name="T25" fmla="*/ 81 h 147"/>
                  <a:gd name="T26" fmla="*/ 24 w 99"/>
                  <a:gd name="T27" fmla="*/ 60 h 147"/>
                  <a:gd name="T28" fmla="*/ 15 w 99"/>
                  <a:gd name="T29" fmla="*/ 54 h 147"/>
                  <a:gd name="T30" fmla="*/ 0 w 99"/>
                  <a:gd name="T31" fmla="*/ 27 h 147"/>
                  <a:gd name="T32" fmla="*/ 21 w 99"/>
                  <a:gd name="T33" fmla="*/ 27 h 1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9"/>
                  <a:gd name="T52" fmla="*/ 0 h 147"/>
                  <a:gd name="T53" fmla="*/ 99 w 99"/>
                  <a:gd name="T54" fmla="*/ 147 h 14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9" h="147">
                    <a:moveTo>
                      <a:pt x="21" y="27"/>
                    </a:moveTo>
                    <a:cubicBezTo>
                      <a:pt x="25" y="21"/>
                      <a:pt x="29" y="15"/>
                      <a:pt x="33" y="9"/>
                    </a:cubicBezTo>
                    <a:cubicBezTo>
                      <a:pt x="35" y="6"/>
                      <a:pt x="39" y="0"/>
                      <a:pt x="39" y="0"/>
                    </a:cubicBezTo>
                    <a:cubicBezTo>
                      <a:pt x="53" y="4"/>
                      <a:pt x="59" y="8"/>
                      <a:pt x="69" y="18"/>
                    </a:cubicBezTo>
                    <a:cubicBezTo>
                      <a:pt x="74" y="34"/>
                      <a:pt x="69" y="54"/>
                      <a:pt x="87" y="60"/>
                    </a:cubicBezTo>
                    <a:cubicBezTo>
                      <a:pt x="92" y="68"/>
                      <a:pt x="99" y="73"/>
                      <a:pt x="90" y="84"/>
                    </a:cubicBezTo>
                    <a:cubicBezTo>
                      <a:pt x="86" y="90"/>
                      <a:pt x="72" y="96"/>
                      <a:pt x="72" y="96"/>
                    </a:cubicBezTo>
                    <a:cubicBezTo>
                      <a:pt x="69" y="105"/>
                      <a:pt x="75" y="123"/>
                      <a:pt x="75" y="123"/>
                    </a:cubicBezTo>
                    <a:cubicBezTo>
                      <a:pt x="67" y="136"/>
                      <a:pt x="56" y="142"/>
                      <a:pt x="42" y="147"/>
                    </a:cubicBezTo>
                    <a:cubicBezTo>
                      <a:pt x="38" y="134"/>
                      <a:pt x="46" y="125"/>
                      <a:pt x="51" y="111"/>
                    </a:cubicBezTo>
                    <a:cubicBezTo>
                      <a:pt x="52" y="108"/>
                      <a:pt x="54" y="102"/>
                      <a:pt x="54" y="102"/>
                    </a:cubicBezTo>
                    <a:cubicBezTo>
                      <a:pt x="47" y="101"/>
                      <a:pt x="39" y="103"/>
                      <a:pt x="33" y="99"/>
                    </a:cubicBezTo>
                    <a:cubicBezTo>
                      <a:pt x="28" y="95"/>
                      <a:pt x="27" y="81"/>
                      <a:pt x="27" y="81"/>
                    </a:cubicBezTo>
                    <a:cubicBezTo>
                      <a:pt x="26" y="74"/>
                      <a:pt x="27" y="66"/>
                      <a:pt x="24" y="60"/>
                    </a:cubicBezTo>
                    <a:cubicBezTo>
                      <a:pt x="23" y="57"/>
                      <a:pt x="17" y="57"/>
                      <a:pt x="15" y="54"/>
                    </a:cubicBezTo>
                    <a:cubicBezTo>
                      <a:pt x="4" y="41"/>
                      <a:pt x="4" y="39"/>
                      <a:pt x="0" y="27"/>
                    </a:cubicBezTo>
                    <a:cubicBezTo>
                      <a:pt x="13" y="19"/>
                      <a:pt x="6" y="19"/>
                      <a:pt x="21" y="27"/>
                    </a:cubicBezTo>
                    <a:close/>
                  </a:path>
                </a:pathLst>
              </a:custGeom>
              <a:gradFill rotWithShape="0">
                <a:gsLst>
                  <a:gs pos="0">
                    <a:srgbClr val="FFFFFF"/>
                  </a:gs>
                  <a:gs pos="7001">
                    <a:srgbClr val="E6E6E6"/>
                  </a:gs>
                  <a:gs pos="32001">
                    <a:srgbClr val="7D8496"/>
                  </a:gs>
                  <a:gs pos="47000">
                    <a:srgbClr val="E6E6E6"/>
                  </a:gs>
                  <a:gs pos="85001">
                    <a:srgbClr val="7D8496"/>
                  </a:gs>
                  <a:gs pos="100000">
                    <a:srgbClr val="E6E6E6"/>
                  </a:gs>
                </a:gsLst>
                <a:path path="rect">
                  <a:fillToRect l="50000" t="50000" r="50000" b="50000"/>
                </a:path>
              </a:gradFill>
              <a:ln w="9525" cap="flat" cmpd="sng">
                <a:solidFill>
                  <a:schemeClr val="tx1"/>
                </a:solidFill>
                <a:prstDash val="solid"/>
                <a:round/>
                <a:headEnd type="none" w="med" len="med"/>
                <a:tailEnd type="none" w="med" len="med"/>
              </a:ln>
            </p:spPr>
            <p:txBody>
              <a:bodyPr wrap="none"/>
              <a:lstStyle/>
              <a:p>
                <a:endParaRPr lang="zh-CN" altLang="en-US"/>
              </a:p>
            </p:txBody>
          </p:sp>
          <p:sp>
            <p:nvSpPr>
              <p:cNvPr id="9239" name="Freeform 17"/>
              <p:cNvSpPr/>
              <p:nvPr/>
            </p:nvSpPr>
            <p:spPr bwMode="auto">
              <a:xfrm>
                <a:off x="3282" y="1341"/>
                <a:ext cx="57" cy="77"/>
              </a:xfrm>
              <a:custGeom>
                <a:avLst/>
                <a:gdLst>
                  <a:gd name="T0" fmla="*/ 27 w 57"/>
                  <a:gd name="T1" fmla="*/ 18 h 77"/>
                  <a:gd name="T2" fmla="*/ 6 w 57"/>
                  <a:gd name="T3" fmla="*/ 42 h 77"/>
                  <a:gd name="T4" fmla="*/ 0 w 57"/>
                  <a:gd name="T5" fmla="*/ 60 h 77"/>
                  <a:gd name="T6" fmla="*/ 57 w 57"/>
                  <a:gd name="T7" fmla="*/ 21 h 77"/>
                  <a:gd name="T8" fmla="*/ 24 w 57"/>
                  <a:gd name="T9" fmla="*/ 6 h 77"/>
                  <a:gd name="T10" fmla="*/ 27 w 57"/>
                  <a:gd name="T11" fmla="*/ 18 h 77"/>
                  <a:gd name="T12" fmla="*/ 0 60000 65536"/>
                  <a:gd name="T13" fmla="*/ 0 60000 65536"/>
                  <a:gd name="T14" fmla="*/ 0 60000 65536"/>
                  <a:gd name="T15" fmla="*/ 0 60000 65536"/>
                  <a:gd name="T16" fmla="*/ 0 60000 65536"/>
                  <a:gd name="T17" fmla="*/ 0 60000 65536"/>
                  <a:gd name="T18" fmla="*/ 0 w 57"/>
                  <a:gd name="T19" fmla="*/ 0 h 77"/>
                  <a:gd name="T20" fmla="*/ 57 w 57"/>
                  <a:gd name="T21" fmla="*/ 77 h 77"/>
                </a:gdLst>
                <a:ahLst/>
                <a:cxnLst>
                  <a:cxn ang="T12">
                    <a:pos x="T0" y="T1"/>
                  </a:cxn>
                  <a:cxn ang="T13">
                    <a:pos x="T2" y="T3"/>
                  </a:cxn>
                  <a:cxn ang="T14">
                    <a:pos x="T4" y="T5"/>
                  </a:cxn>
                  <a:cxn ang="T15">
                    <a:pos x="T6" y="T7"/>
                  </a:cxn>
                  <a:cxn ang="T16">
                    <a:pos x="T8" y="T9"/>
                  </a:cxn>
                  <a:cxn ang="T17">
                    <a:pos x="T10" y="T11"/>
                  </a:cxn>
                </a:cxnLst>
                <a:rect l="T18" t="T19" r="T20" b="T21"/>
                <a:pathLst>
                  <a:path w="57" h="77">
                    <a:moveTo>
                      <a:pt x="27" y="18"/>
                    </a:moveTo>
                    <a:cubicBezTo>
                      <a:pt x="21" y="27"/>
                      <a:pt x="11" y="32"/>
                      <a:pt x="6" y="42"/>
                    </a:cubicBezTo>
                    <a:cubicBezTo>
                      <a:pt x="3" y="48"/>
                      <a:pt x="0" y="60"/>
                      <a:pt x="0" y="60"/>
                    </a:cubicBezTo>
                    <a:cubicBezTo>
                      <a:pt x="26" y="77"/>
                      <a:pt x="49" y="44"/>
                      <a:pt x="57" y="21"/>
                    </a:cubicBezTo>
                    <a:cubicBezTo>
                      <a:pt x="52" y="0"/>
                      <a:pt x="46" y="3"/>
                      <a:pt x="24" y="6"/>
                    </a:cubicBezTo>
                    <a:cubicBezTo>
                      <a:pt x="17" y="27"/>
                      <a:pt x="13" y="28"/>
                      <a:pt x="27" y="18"/>
                    </a:cubicBezTo>
                    <a:close/>
                  </a:path>
                </a:pathLst>
              </a:custGeom>
              <a:gradFill rotWithShape="0">
                <a:gsLst>
                  <a:gs pos="0">
                    <a:srgbClr val="FFFFFF"/>
                  </a:gs>
                  <a:gs pos="7001">
                    <a:srgbClr val="E6E6E6"/>
                  </a:gs>
                  <a:gs pos="32001">
                    <a:srgbClr val="7D8496"/>
                  </a:gs>
                  <a:gs pos="47000">
                    <a:srgbClr val="E6E6E6"/>
                  </a:gs>
                  <a:gs pos="85001">
                    <a:srgbClr val="7D8496"/>
                  </a:gs>
                  <a:gs pos="100000">
                    <a:srgbClr val="E6E6E6"/>
                  </a:gs>
                </a:gsLst>
                <a:path path="rect">
                  <a:fillToRect l="50000" t="50000" r="50000" b="50000"/>
                </a:path>
              </a:gradFill>
              <a:ln w="9525" cap="flat" cmpd="sng">
                <a:solidFill>
                  <a:schemeClr val="tx1"/>
                </a:solidFill>
                <a:prstDash val="solid"/>
                <a:round/>
                <a:headEnd type="none" w="med" len="med"/>
                <a:tailEnd type="none" w="med" len="med"/>
              </a:ln>
            </p:spPr>
            <p:txBody>
              <a:bodyPr wrap="none"/>
              <a:lstStyle/>
              <a:p>
                <a:endParaRPr lang="zh-CN" altLang="en-US"/>
              </a:p>
            </p:txBody>
          </p:sp>
          <p:sp>
            <p:nvSpPr>
              <p:cNvPr id="9240" name="Freeform 18"/>
              <p:cNvSpPr/>
              <p:nvPr/>
            </p:nvSpPr>
            <p:spPr bwMode="auto">
              <a:xfrm>
                <a:off x="4519" y="723"/>
                <a:ext cx="103" cy="84"/>
              </a:xfrm>
              <a:custGeom>
                <a:avLst/>
                <a:gdLst>
                  <a:gd name="T0" fmla="*/ 35 w 103"/>
                  <a:gd name="T1" fmla="*/ 0 h 84"/>
                  <a:gd name="T2" fmla="*/ 41 w 103"/>
                  <a:gd name="T3" fmla="*/ 36 h 84"/>
                  <a:gd name="T4" fmla="*/ 59 w 103"/>
                  <a:gd name="T5" fmla="*/ 42 h 84"/>
                  <a:gd name="T6" fmla="*/ 98 w 103"/>
                  <a:gd name="T7" fmla="*/ 60 h 84"/>
                  <a:gd name="T8" fmla="*/ 89 w 103"/>
                  <a:gd name="T9" fmla="*/ 84 h 84"/>
                  <a:gd name="T10" fmla="*/ 47 w 103"/>
                  <a:gd name="T11" fmla="*/ 78 h 84"/>
                  <a:gd name="T12" fmla="*/ 20 w 103"/>
                  <a:gd name="T13" fmla="*/ 60 h 84"/>
                  <a:gd name="T14" fmla="*/ 5 w 103"/>
                  <a:gd name="T15" fmla="*/ 42 h 84"/>
                  <a:gd name="T16" fmla="*/ 35 w 103"/>
                  <a:gd name="T17" fmla="*/ 0 h 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3"/>
                  <a:gd name="T28" fmla="*/ 0 h 84"/>
                  <a:gd name="T29" fmla="*/ 103 w 103"/>
                  <a:gd name="T30" fmla="*/ 84 h 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3" h="84">
                    <a:moveTo>
                      <a:pt x="35" y="0"/>
                    </a:moveTo>
                    <a:cubicBezTo>
                      <a:pt x="36" y="12"/>
                      <a:pt x="31" y="29"/>
                      <a:pt x="41" y="36"/>
                    </a:cubicBezTo>
                    <a:cubicBezTo>
                      <a:pt x="46" y="40"/>
                      <a:pt x="59" y="42"/>
                      <a:pt x="59" y="42"/>
                    </a:cubicBezTo>
                    <a:cubicBezTo>
                      <a:pt x="70" y="59"/>
                      <a:pt x="76" y="57"/>
                      <a:pt x="98" y="60"/>
                    </a:cubicBezTo>
                    <a:cubicBezTo>
                      <a:pt x="102" y="73"/>
                      <a:pt x="103" y="79"/>
                      <a:pt x="89" y="84"/>
                    </a:cubicBezTo>
                    <a:cubicBezTo>
                      <a:pt x="85" y="84"/>
                      <a:pt x="57" y="84"/>
                      <a:pt x="47" y="78"/>
                    </a:cubicBezTo>
                    <a:cubicBezTo>
                      <a:pt x="38" y="73"/>
                      <a:pt x="20" y="60"/>
                      <a:pt x="20" y="60"/>
                    </a:cubicBezTo>
                    <a:cubicBezTo>
                      <a:pt x="16" y="54"/>
                      <a:pt x="7" y="50"/>
                      <a:pt x="5" y="42"/>
                    </a:cubicBezTo>
                    <a:cubicBezTo>
                      <a:pt x="0" y="20"/>
                      <a:pt x="19" y="8"/>
                      <a:pt x="35" y="0"/>
                    </a:cubicBezTo>
                    <a:close/>
                  </a:path>
                </a:pathLst>
              </a:custGeom>
              <a:gradFill rotWithShape="0">
                <a:gsLst>
                  <a:gs pos="0">
                    <a:srgbClr val="FFFFFF"/>
                  </a:gs>
                  <a:gs pos="7001">
                    <a:srgbClr val="E6E6E6"/>
                  </a:gs>
                  <a:gs pos="32001">
                    <a:srgbClr val="7D8496"/>
                  </a:gs>
                  <a:gs pos="47000">
                    <a:srgbClr val="E6E6E6"/>
                  </a:gs>
                  <a:gs pos="85001">
                    <a:srgbClr val="7D8496"/>
                  </a:gs>
                  <a:gs pos="100000">
                    <a:srgbClr val="E6E6E6"/>
                  </a:gs>
                </a:gsLst>
                <a:path path="rect">
                  <a:fillToRect l="50000" t="50000" r="50000" b="50000"/>
                </a:path>
              </a:gradFill>
              <a:ln w="9525" cap="flat" cmpd="sng">
                <a:solidFill>
                  <a:schemeClr val="tx1"/>
                </a:solidFill>
                <a:prstDash val="solid"/>
                <a:round/>
                <a:headEnd type="none" w="med" len="med"/>
                <a:tailEnd type="none" w="med" len="med"/>
              </a:ln>
            </p:spPr>
            <p:txBody>
              <a:bodyPr wrap="none"/>
              <a:lstStyle/>
              <a:p>
                <a:endParaRPr lang="zh-CN" altLang="en-US"/>
              </a:p>
            </p:txBody>
          </p:sp>
          <p:sp>
            <p:nvSpPr>
              <p:cNvPr id="9241" name="Freeform 19"/>
              <p:cNvSpPr/>
              <p:nvPr/>
            </p:nvSpPr>
            <p:spPr bwMode="auto">
              <a:xfrm>
                <a:off x="4083" y="1029"/>
                <a:ext cx="76" cy="63"/>
              </a:xfrm>
              <a:custGeom>
                <a:avLst/>
                <a:gdLst>
                  <a:gd name="T0" fmla="*/ 27 w 76"/>
                  <a:gd name="T1" fmla="*/ 9 h 63"/>
                  <a:gd name="T2" fmla="*/ 69 w 76"/>
                  <a:gd name="T3" fmla="*/ 6 h 63"/>
                  <a:gd name="T4" fmla="*/ 75 w 76"/>
                  <a:gd name="T5" fmla="*/ 15 h 63"/>
                  <a:gd name="T6" fmla="*/ 48 w 76"/>
                  <a:gd name="T7" fmla="*/ 27 h 63"/>
                  <a:gd name="T8" fmla="*/ 24 w 76"/>
                  <a:gd name="T9" fmla="*/ 63 h 63"/>
                  <a:gd name="T10" fmla="*/ 0 w 76"/>
                  <a:gd name="T11" fmla="*/ 33 h 63"/>
                  <a:gd name="T12" fmla="*/ 21 w 76"/>
                  <a:gd name="T13" fmla="*/ 27 h 63"/>
                  <a:gd name="T14" fmla="*/ 27 w 76"/>
                  <a:gd name="T15" fmla="*/ 9 h 63"/>
                  <a:gd name="T16" fmla="*/ 39 w 76"/>
                  <a:gd name="T17" fmla="*/ 12 h 63"/>
                  <a:gd name="T18" fmla="*/ 27 w 76"/>
                  <a:gd name="T19" fmla="*/ 9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6"/>
                  <a:gd name="T31" fmla="*/ 0 h 63"/>
                  <a:gd name="T32" fmla="*/ 76 w 76"/>
                  <a:gd name="T33" fmla="*/ 63 h 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6" h="63">
                    <a:moveTo>
                      <a:pt x="27" y="9"/>
                    </a:moveTo>
                    <a:cubicBezTo>
                      <a:pt x="53" y="0"/>
                      <a:pt x="39" y="2"/>
                      <a:pt x="69" y="6"/>
                    </a:cubicBezTo>
                    <a:cubicBezTo>
                      <a:pt x="71" y="9"/>
                      <a:pt x="76" y="11"/>
                      <a:pt x="75" y="15"/>
                    </a:cubicBezTo>
                    <a:cubicBezTo>
                      <a:pt x="73" y="25"/>
                      <a:pt x="48" y="27"/>
                      <a:pt x="48" y="27"/>
                    </a:cubicBezTo>
                    <a:cubicBezTo>
                      <a:pt x="41" y="47"/>
                      <a:pt x="45" y="56"/>
                      <a:pt x="24" y="63"/>
                    </a:cubicBezTo>
                    <a:cubicBezTo>
                      <a:pt x="9" y="58"/>
                      <a:pt x="4" y="46"/>
                      <a:pt x="0" y="33"/>
                    </a:cubicBezTo>
                    <a:cubicBezTo>
                      <a:pt x="7" y="31"/>
                      <a:pt x="16" y="33"/>
                      <a:pt x="21" y="27"/>
                    </a:cubicBezTo>
                    <a:cubicBezTo>
                      <a:pt x="25" y="22"/>
                      <a:pt x="27" y="9"/>
                      <a:pt x="27" y="9"/>
                    </a:cubicBezTo>
                    <a:cubicBezTo>
                      <a:pt x="31" y="10"/>
                      <a:pt x="39" y="12"/>
                      <a:pt x="39" y="12"/>
                    </a:cubicBezTo>
                    <a:cubicBezTo>
                      <a:pt x="39" y="12"/>
                      <a:pt x="31" y="10"/>
                      <a:pt x="27" y="9"/>
                    </a:cubicBezTo>
                    <a:close/>
                  </a:path>
                </a:pathLst>
              </a:custGeom>
              <a:gradFill rotWithShape="0">
                <a:gsLst>
                  <a:gs pos="0">
                    <a:srgbClr val="FFFFFF"/>
                  </a:gs>
                  <a:gs pos="7001">
                    <a:srgbClr val="E6E6E6"/>
                  </a:gs>
                  <a:gs pos="32001">
                    <a:srgbClr val="7D8496"/>
                  </a:gs>
                  <a:gs pos="47000">
                    <a:srgbClr val="E6E6E6"/>
                  </a:gs>
                  <a:gs pos="85001">
                    <a:srgbClr val="7D8496"/>
                  </a:gs>
                  <a:gs pos="100000">
                    <a:srgbClr val="E6E6E6"/>
                  </a:gs>
                </a:gsLst>
                <a:path path="rect">
                  <a:fillToRect l="50000" t="50000" r="50000" b="50000"/>
                </a:path>
              </a:gradFill>
              <a:ln w="9525" cap="flat" cmpd="sng">
                <a:solidFill>
                  <a:schemeClr val="tx1"/>
                </a:solidFill>
                <a:prstDash val="solid"/>
                <a:round/>
                <a:headEnd type="none" w="med" len="med"/>
                <a:tailEnd type="none" w="med" len="med"/>
              </a:ln>
            </p:spPr>
            <p:txBody>
              <a:bodyPr wrap="none"/>
              <a:lstStyle/>
              <a:p>
                <a:endParaRPr lang="zh-CN" altLang="en-US"/>
              </a:p>
            </p:txBody>
          </p:sp>
          <p:sp>
            <p:nvSpPr>
              <p:cNvPr id="9242" name="Freeform 20"/>
              <p:cNvSpPr/>
              <p:nvPr/>
            </p:nvSpPr>
            <p:spPr bwMode="auto">
              <a:xfrm>
                <a:off x="3750" y="1869"/>
                <a:ext cx="177" cy="252"/>
              </a:xfrm>
              <a:custGeom>
                <a:avLst/>
                <a:gdLst>
                  <a:gd name="T0" fmla="*/ 75 w 177"/>
                  <a:gd name="T1" fmla="*/ 3 h 252"/>
                  <a:gd name="T2" fmla="*/ 87 w 177"/>
                  <a:gd name="T3" fmla="*/ 36 h 252"/>
                  <a:gd name="T4" fmla="*/ 108 w 177"/>
                  <a:gd name="T5" fmla="*/ 18 h 252"/>
                  <a:gd name="T6" fmla="*/ 126 w 177"/>
                  <a:gd name="T7" fmla="*/ 87 h 252"/>
                  <a:gd name="T8" fmla="*/ 123 w 177"/>
                  <a:gd name="T9" fmla="*/ 135 h 252"/>
                  <a:gd name="T10" fmla="*/ 144 w 177"/>
                  <a:gd name="T11" fmla="*/ 144 h 252"/>
                  <a:gd name="T12" fmla="*/ 177 w 177"/>
                  <a:gd name="T13" fmla="*/ 165 h 252"/>
                  <a:gd name="T14" fmla="*/ 150 w 177"/>
                  <a:gd name="T15" fmla="*/ 219 h 252"/>
                  <a:gd name="T16" fmla="*/ 135 w 177"/>
                  <a:gd name="T17" fmla="*/ 252 h 252"/>
                  <a:gd name="T18" fmla="*/ 81 w 177"/>
                  <a:gd name="T19" fmla="*/ 228 h 252"/>
                  <a:gd name="T20" fmla="*/ 51 w 177"/>
                  <a:gd name="T21" fmla="*/ 234 h 252"/>
                  <a:gd name="T22" fmla="*/ 39 w 177"/>
                  <a:gd name="T23" fmla="*/ 207 h 252"/>
                  <a:gd name="T24" fmla="*/ 33 w 177"/>
                  <a:gd name="T25" fmla="*/ 189 h 252"/>
                  <a:gd name="T26" fmla="*/ 36 w 177"/>
                  <a:gd name="T27" fmla="*/ 144 h 252"/>
                  <a:gd name="T28" fmla="*/ 45 w 177"/>
                  <a:gd name="T29" fmla="*/ 147 h 252"/>
                  <a:gd name="T30" fmla="*/ 42 w 177"/>
                  <a:gd name="T31" fmla="*/ 135 h 252"/>
                  <a:gd name="T32" fmla="*/ 27 w 177"/>
                  <a:gd name="T33" fmla="*/ 90 h 252"/>
                  <a:gd name="T34" fmla="*/ 24 w 177"/>
                  <a:gd name="T35" fmla="*/ 72 h 252"/>
                  <a:gd name="T36" fmla="*/ 45 w 177"/>
                  <a:gd name="T37" fmla="*/ 42 h 252"/>
                  <a:gd name="T38" fmla="*/ 72 w 177"/>
                  <a:gd name="T39" fmla="*/ 0 h 252"/>
                  <a:gd name="T40" fmla="*/ 75 w 177"/>
                  <a:gd name="T41" fmla="*/ 3 h 25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7"/>
                  <a:gd name="T64" fmla="*/ 0 h 252"/>
                  <a:gd name="T65" fmla="*/ 177 w 177"/>
                  <a:gd name="T66" fmla="*/ 252 h 25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7" h="252">
                    <a:moveTo>
                      <a:pt x="75" y="3"/>
                    </a:moveTo>
                    <a:cubicBezTo>
                      <a:pt x="75" y="3"/>
                      <a:pt x="66" y="67"/>
                      <a:pt x="87" y="36"/>
                    </a:cubicBezTo>
                    <a:cubicBezTo>
                      <a:pt x="90" y="21"/>
                      <a:pt x="91" y="12"/>
                      <a:pt x="108" y="18"/>
                    </a:cubicBezTo>
                    <a:cubicBezTo>
                      <a:pt x="116" y="41"/>
                      <a:pt x="95" y="77"/>
                      <a:pt x="126" y="87"/>
                    </a:cubicBezTo>
                    <a:cubicBezTo>
                      <a:pt x="131" y="103"/>
                      <a:pt x="127" y="119"/>
                      <a:pt x="123" y="135"/>
                    </a:cubicBezTo>
                    <a:cubicBezTo>
                      <a:pt x="128" y="149"/>
                      <a:pt x="131" y="140"/>
                      <a:pt x="144" y="144"/>
                    </a:cubicBezTo>
                    <a:cubicBezTo>
                      <a:pt x="156" y="156"/>
                      <a:pt x="168" y="151"/>
                      <a:pt x="177" y="165"/>
                    </a:cubicBezTo>
                    <a:cubicBezTo>
                      <a:pt x="172" y="184"/>
                      <a:pt x="166" y="208"/>
                      <a:pt x="150" y="219"/>
                    </a:cubicBezTo>
                    <a:cubicBezTo>
                      <a:pt x="148" y="236"/>
                      <a:pt x="151" y="247"/>
                      <a:pt x="135" y="252"/>
                    </a:cubicBezTo>
                    <a:cubicBezTo>
                      <a:pt x="115" y="245"/>
                      <a:pt x="100" y="234"/>
                      <a:pt x="81" y="228"/>
                    </a:cubicBezTo>
                    <a:cubicBezTo>
                      <a:pt x="63" y="240"/>
                      <a:pt x="76" y="251"/>
                      <a:pt x="51" y="234"/>
                    </a:cubicBezTo>
                    <a:cubicBezTo>
                      <a:pt x="41" y="220"/>
                      <a:pt x="46" y="228"/>
                      <a:pt x="39" y="207"/>
                    </a:cubicBezTo>
                    <a:cubicBezTo>
                      <a:pt x="37" y="201"/>
                      <a:pt x="33" y="189"/>
                      <a:pt x="33" y="189"/>
                    </a:cubicBezTo>
                    <a:cubicBezTo>
                      <a:pt x="34" y="174"/>
                      <a:pt x="32" y="158"/>
                      <a:pt x="36" y="144"/>
                    </a:cubicBezTo>
                    <a:cubicBezTo>
                      <a:pt x="37" y="141"/>
                      <a:pt x="43" y="150"/>
                      <a:pt x="45" y="147"/>
                    </a:cubicBezTo>
                    <a:cubicBezTo>
                      <a:pt x="47" y="144"/>
                      <a:pt x="43" y="139"/>
                      <a:pt x="42" y="135"/>
                    </a:cubicBezTo>
                    <a:cubicBezTo>
                      <a:pt x="39" y="119"/>
                      <a:pt x="45" y="96"/>
                      <a:pt x="27" y="90"/>
                    </a:cubicBezTo>
                    <a:cubicBezTo>
                      <a:pt x="2" y="98"/>
                      <a:pt x="0" y="78"/>
                      <a:pt x="24" y="72"/>
                    </a:cubicBezTo>
                    <a:cubicBezTo>
                      <a:pt x="33" y="59"/>
                      <a:pt x="30" y="47"/>
                      <a:pt x="45" y="42"/>
                    </a:cubicBezTo>
                    <a:cubicBezTo>
                      <a:pt x="50" y="26"/>
                      <a:pt x="58" y="9"/>
                      <a:pt x="72" y="0"/>
                    </a:cubicBezTo>
                    <a:cubicBezTo>
                      <a:pt x="76" y="11"/>
                      <a:pt x="75" y="12"/>
                      <a:pt x="75" y="3"/>
                    </a:cubicBezTo>
                    <a:close/>
                  </a:path>
                </a:pathLst>
              </a:custGeom>
              <a:gradFill rotWithShape="0">
                <a:gsLst>
                  <a:gs pos="0">
                    <a:srgbClr val="FFFFFF"/>
                  </a:gs>
                  <a:gs pos="7001">
                    <a:srgbClr val="E6E6E6"/>
                  </a:gs>
                  <a:gs pos="32001">
                    <a:srgbClr val="7D8496"/>
                  </a:gs>
                  <a:gs pos="47000">
                    <a:srgbClr val="E6E6E6"/>
                  </a:gs>
                  <a:gs pos="85001">
                    <a:srgbClr val="7D8496"/>
                  </a:gs>
                  <a:gs pos="100000">
                    <a:srgbClr val="E6E6E6"/>
                  </a:gs>
                </a:gsLst>
                <a:path path="rect">
                  <a:fillToRect l="50000" t="50000" r="50000" b="50000"/>
                </a:path>
              </a:gradFill>
              <a:ln w="9525" cap="flat" cmpd="sng">
                <a:solidFill>
                  <a:schemeClr val="tx1"/>
                </a:solidFill>
                <a:prstDash val="solid"/>
                <a:round/>
                <a:headEnd type="none" w="med" len="med"/>
                <a:tailEnd type="none" w="med" len="med"/>
              </a:ln>
            </p:spPr>
            <p:txBody>
              <a:bodyPr wrap="none"/>
              <a:lstStyle/>
              <a:p>
                <a:endParaRPr lang="zh-CN" altLang="en-US"/>
              </a:p>
            </p:txBody>
          </p:sp>
          <p:sp>
            <p:nvSpPr>
              <p:cNvPr id="9243" name="Freeform 21"/>
              <p:cNvSpPr/>
              <p:nvPr/>
            </p:nvSpPr>
            <p:spPr bwMode="auto">
              <a:xfrm>
                <a:off x="3842" y="2136"/>
                <a:ext cx="103" cy="103"/>
              </a:xfrm>
              <a:custGeom>
                <a:avLst/>
                <a:gdLst>
                  <a:gd name="T0" fmla="*/ 10 w 103"/>
                  <a:gd name="T1" fmla="*/ 12 h 103"/>
                  <a:gd name="T2" fmla="*/ 40 w 103"/>
                  <a:gd name="T3" fmla="*/ 0 h 103"/>
                  <a:gd name="T4" fmla="*/ 76 w 103"/>
                  <a:gd name="T5" fmla="*/ 15 h 103"/>
                  <a:gd name="T6" fmla="*/ 85 w 103"/>
                  <a:gd name="T7" fmla="*/ 21 h 103"/>
                  <a:gd name="T8" fmla="*/ 103 w 103"/>
                  <a:gd name="T9" fmla="*/ 66 h 103"/>
                  <a:gd name="T10" fmla="*/ 88 w 103"/>
                  <a:gd name="T11" fmla="*/ 99 h 103"/>
                  <a:gd name="T12" fmla="*/ 28 w 103"/>
                  <a:gd name="T13" fmla="*/ 84 h 103"/>
                  <a:gd name="T14" fmla="*/ 10 w 103"/>
                  <a:gd name="T15" fmla="*/ 30 h 103"/>
                  <a:gd name="T16" fmla="*/ 16 w 103"/>
                  <a:gd name="T17" fmla="*/ 9 h 103"/>
                  <a:gd name="T18" fmla="*/ 10 w 103"/>
                  <a:gd name="T19" fmla="*/ 12 h 1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103"/>
                  <a:gd name="T32" fmla="*/ 103 w 103"/>
                  <a:gd name="T33" fmla="*/ 103 h 10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103">
                    <a:moveTo>
                      <a:pt x="10" y="12"/>
                    </a:moveTo>
                    <a:cubicBezTo>
                      <a:pt x="21" y="8"/>
                      <a:pt x="29" y="3"/>
                      <a:pt x="40" y="0"/>
                    </a:cubicBezTo>
                    <a:cubicBezTo>
                      <a:pt x="65" y="4"/>
                      <a:pt x="53" y="0"/>
                      <a:pt x="76" y="15"/>
                    </a:cubicBezTo>
                    <a:cubicBezTo>
                      <a:pt x="79" y="17"/>
                      <a:pt x="85" y="21"/>
                      <a:pt x="85" y="21"/>
                    </a:cubicBezTo>
                    <a:cubicBezTo>
                      <a:pt x="90" y="37"/>
                      <a:pt x="98" y="51"/>
                      <a:pt x="103" y="66"/>
                    </a:cubicBezTo>
                    <a:cubicBezTo>
                      <a:pt x="100" y="83"/>
                      <a:pt x="102" y="90"/>
                      <a:pt x="88" y="99"/>
                    </a:cubicBezTo>
                    <a:cubicBezTo>
                      <a:pt x="70" y="97"/>
                      <a:pt x="34" y="103"/>
                      <a:pt x="28" y="84"/>
                    </a:cubicBezTo>
                    <a:cubicBezTo>
                      <a:pt x="26" y="62"/>
                      <a:pt x="29" y="42"/>
                      <a:pt x="10" y="30"/>
                    </a:cubicBezTo>
                    <a:cubicBezTo>
                      <a:pt x="5" y="22"/>
                      <a:pt x="0" y="9"/>
                      <a:pt x="16" y="9"/>
                    </a:cubicBezTo>
                    <a:cubicBezTo>
                      <a:pt x="18" y="9"/>
                      <a:pt x="12" y="11"/>
                      <a:pt x="10" y="12"/>
                    </a:cubicBezTo>
                    <a:close/>
                  </a:path>
                </a:pathLst>
              </a:custGeom>
              <a:gradFill rotWithShape="0">
                <a:gsLst>
                  <a:gs pos="0">
                    <a:srgbClr val="FFFFFF"/>
                  </a:gs>
                  <a:gs pos="7001">
                    <a:srgbClr val="E6E6E6"/>
                  </a:gs>
                  <a:gs pos="32001">
                    <a:srgbClr val="7D8496"/>
                  </a:gs>
                  <a:gs pos="47000">
                    <a:srgbClr val="E6E6E6"/>
                  </a:gs>
                  <a:gs pos="85001">
                    <a:srgbClr val="7D8496"/>
                  </a:gs>
                  <a:gs pos="100000">
                    <a:srgbClr val="E6E6E6"/>
                  </a:gs>
                </a:gsLst>
                <a:path path="rect">
                  <a:fillToRect l="50000" t="50000" r="50000" b="50000"/>
                </a:path>
              </a:gradFill>
              <a:ln w="9525" cap="flat" cmpd="sng">
                <a:solidFill>
                  <a:schemeClr val="tx1"/>
                </a:solidFill>
                <a:prstDash val="solid"/>
                <a:round/>
                <a:headEnd type="none" w="med" len="med"/>
                <a:tailEnd type="none" w="med" len="med"/>
              </a:ln>
            </p:spPr>
            <p:txBody>
              <a:bodyPr wrap="none"/>
              <a:lstStyle/>
              <a:p>
                <a:endParaRPr lang="zh-CN" altLang="en-US"/>
              </a:p>
            </p:txBody>
          </p:sp>
          <p:sp>
            <p:nvSpPr>
              <p:cNvPr id="9244" name="Freeform 22"/>
              <p:cNvSpPr/>
              <p:nvPr/>
            </p:nvSpPr>
            <p:spPr bwMode="auto">
              <a:xfrm>
                <a:off x="3708" y="2199"/>
                <a:ext cx="70" cy="61"/>
              </a:xfrm>
              <a:custGeom>
                <a:avLst/>
                <a:gdLst>
                  <a:gd name="T0" fmla="*/ 18 w 70"/>
                  <a:gd name="T1" fmla="*/ 0 h 61"/>
                  <a:gd name="T2" fmla="*/ 39 w 70"/>
                  <a:gd name="T3" fmla="*/ 15 h 61"/>
                  <a:gd name="T4" fmla="*/ 48 w 70"/>
                  <a:gd name="T5" fmla="*/ 18 h 61"/>
                  <a:gd name="T6" fmla="*/ 48 w 70"/>
                  <a:gd name="T7" fmla="*/ 60 h 61"/>
                  <a:gd name="T8" fmla="*/ 0 w 70"/>
                  <a:gd name="T9" fmla="*/ 45 h 61"/>
                  <a:gd name="T10" fmla="*/ 12 w 70"/>
                  <a:gd name="T11" fmla="*/ 3 h 61"/>
                  <a:gd name="T12" fmla="*/ 18 w 70"/>
                  <a:gd name="T13" fmla="*/ 0 h 61"/>
                  <a:gd name="T14" fmla="*/ 0 60000 65536"/>
                  <a:gd name="T15" fmla="*/ 0 60000 65536"/>
                  <a:gd name="T16" fmla="*/ 0 60000 65536"/>
                  <a:gd name="T17" fmla="*/ 0 60000 65536"/>
                  <a:gd name="T18" fmla="*/ 0 60000 65536"/>
                  <a:gd name="T19" fmla="*/ 0 60000 65536"/>
                  <a:gd name="T20" fmla="*/ 0 60000 65536"/>
                  <a:gd name="T21" fmla="*/ 0 w 70"/>
                  <a:gd name="T22" fmla="*/ 0 h 61"/>
                  <a:gd name="T23" fmla="*/ 70 w 70"/>
                  <a:gd name="T24" fmla="*/ 61 h 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61">
                    <a:moveTo>
                      <a:pt x="18" y="0"/>
                    </a:moveTo>
                    <a:cubicBezTo>
                      <a:pt x="23" y="15"/>
                      <a:pt x="18" y="8"/>
                      <a:pt x="39" y="15"/>
                    </a:cubicBezTo>
                    <a:cubicBezTo>
                      <a:pt x="42" y="16"/>
                      <a:pt x="48" y="18"/>
                      <a:pt x="48" y="18"/>
                    </a:cubicBezTo>
                    <a:cubicBezTo>
                      <a:pt x="60" y="30"/>
                      <a:pt x="70" y="53"/>
                      <a:pt x="48" y="60"/>
                    </a:cubicBezTo>
                    <a:cubicBezTo>
                      <a:pt x="23" y="57"/>
                      <a:pt x="16" y="61"/>
                      <a:pt x="0" y="45"/>
                    </a:cubicBezTo>
                    <a:cubicBezTo>
                      <a:pt x="2" y="26"/>
                      <a:pt x="2" y="18"/>
                      <a:pt x="12" y="3"/>
                    </a:cubicBezTo>
                    <a:cubicBezTo>
                      <a:pt x="24" y="15"/>
                      <a:pt x="22" y="16"/>
                      <a:pt x="18" y="0"/>
                    </a:cubicBezTo>
                    <a:close/>
                  </a:path>
                </a:pathLst>
              </a:custGeom>
              <a:gradFill rotWithShape="0">
                <a:gsLst>
                  <a:gs pos="0">
                    <a:srgbClr val="FFFFFF"/>
                  </a:gs>
                  <a:gs pos="7001">
                    <a:srgbClr val="E6E6E6"/>
                  </a:gs>
                  <a:gs pos="32001">
                    <a:srgbClr val="7D8496"/>
                  </a:gs>
                  <a:gs pos="47000">
                    <a:srgbClr val="E6E6E6"/>
                  </a:gs>
                  <a:gs pos="85001">
                    <a:srgbClr val="7D8496"/>
                  </a:gs>
                  <a:gs pos="100000">
                    <a:srgbClr val="E6E6E6"/>
                  </a:gs>
                </a:gsLst>
                <a:path path="rect">
                  <a:fillToRect l="50000" t="50000" r="50000" b="50000"/>
                </a:path>
              </a:gradFill>
              <a:ln w="9525" cap="flat" cmpd="sng">
                <a:solidFill>
                  <a:schemeClr val="tx1"/>
                </a:solidFill>
                <a:prstDash val="solid"/>
                <a:round/>
                <a:headEnd type="none" w="med" len="med"/>
                <a:tailEnd type="none" w="med" len="med"/>
              </a:ln>
            </p:spPr>
            <p:txBody>
              <a:bodyPr wrap="none"/>
              <a:lstStyle/>
              <a:p>
                <a:endParaRPr lang="zh-CN" altLang="en-US"/>
              </a:p>
            </p:txBody>
          </p:sp>
          <p:sp>
            <p:nvSpPr>
              <p:cNvPr id="9245" name="Freeform 23"/>
              <p:cNvSpPr/>
              <p:nvPr/>
            </p:nvSpPr>
            <p:spPr bwMode="auto">
              <a:xfrm>
                <a:off x="3690" y="1898"/>
                <a:ext cx="53" cy="160"/>
              </a:xfrm>
              <a:custGeom>
                <a:avLst/>
                <a:gdLst>
                  <a:gd name="T0" fmla="*/ 6 w 53"/>
                  <a:gd name="T1" fmla="*/ 13 h 160"/>
                  <a:gd name="T2" fmla="*/ 30 w 53"/>
                  <a:gd name="T3" fmla="*/ 13 h 160"/>
                  <a:gd name="T4" fmla="*/ 42 w 53"/>
                  <a:gd name="T5" fmla="*/ 61 h 160"/>
                  <a:gd name="T6" fmla="*/ 51 w 53"/>
                  <a:gd name="T7" fmla="*/ 121 h 160"/>
                  <a:gd name="T8" fmla="*/ 30 w 53"/>
                  <a:gd name="T9" fmla="*/ 160 h 160"/>
                  <a:gd name="T10" fmla="*/ 18 w 53"/>
                  <a:gd name="T11" fmla="*/ 115 h 160"/>
                  <a:gd name="T12" fmla="*/ 0 w 53"/>
                  <a:gd name="T13" fmla="*/ 79 h 160"/>
                  <a:gd name="T14" fmla="*/ 9 w 53"/>
                  <a:gd name="T15" fmla="*/ 10 h 160"/>
                  <a:gd name="T16" fmla="*/ 21 w 53"/>
                  <a:gd name="T17" fmla="*/ 7 h 160"/>
                  <a:gd name="T18" fmla="*/ 27 w 53"/>
                  <a:gd name="T19" fmla="*/ 25 h 1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
                  <a:gd name="T31" fmla="*/ 0 h 160"/>
                  <a:gd name="T32" fmla="*/ 53 w 53"/>
                  <a:gd name="T33" fmla="*/ 160 h 1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 h="160">
                    <a:moveTo>
                      <a:pt x="6" y="13"/>
                    </a:moveTo>
                    <a:cubicBezTo>
                      <a:pt x="18" y="5"/>
                      <a:pt x="21" y="0"/>
                      <a:pt x="30" y="13"/>
                    </a:cubicBezTo>
                    <a:cubicBezTo>
                      <a:pt x="24" y="31"/>
                      <a:pt x="26" y="50"/>
                      <a:pt x="42" y="61"/>
                    </a:cubicBezTo>
                    <a:cubicBezTo>
                      <a:pt x="49" y="81"/>
                      <a:pt x="44" y="101"/>
                      <a:pt x="51" y="121"/>
                    </a:cubicBezTo>
                    <a:cubicBezTo>
                      <a:pt x="48" y="150"/>
                      <a:pt x="53" y="152"/>
                      <a:pt x="30" y="160"/>
                    </a:cubicBezTo>
                    <a:cubicBezTo>
                      <a:pt x="33" y="139"/>
                      <a:pt x="32" y="129"/>
                      <a:pt x="18" y="115"/>
                    </a:cubicBezTo>
                    <a:cubicBezTo>
                      <a:pt x="14" y="79"/>
                      <a:pt x="14" y="100"/>
                      <a:pt x="0" y="79"/>
                    </a:cubicBezTo>
                    <a:cubicBezTo>
                      <a:pt x="2" y="65"/>
                      <a:pt x="3" y="22"/>
                      <a:pt x="9" y="10"/>
                    </a:cubicBezTo>
                    <a:cubicBezTo>
                      <a:pt x="11" y="6"/>
                      <a:pt x="17" y="8"/>
                      <a:pt x="21" y="7"/>
                    </a:cubicBezTo>
                    <a:cubicBezTo>
                      <a:pt x="29" y="18"/>
                      <a:pt x="27" y="12"/>
                      <a:pt x="27" y="25"/>
                    </a:cubicBezTo>
                  </a:path>
                </a:pathLst>
              </a:custGeom>
              <a:gradFill rotWithShape="0">
                <a:gsLst>
                  <a:gs pos="0">
                    <a:srgbClr val="FFFFFF"/>
                  </a:gs>
                  <a:gs pos="7001">
                    <a:srgbClr val="E6E6E6"/>
                  </a:gs>
                  <a:gs pos="32001">
                    <a:srgbClr val="7D8496"/>
                  </a:gs>
                  <a:gs pos="47000">
                    <a:srgbClr val="E6E6E6"/>
                  </a:gs>
                  <a:gs pos="85001">
                    <a:srgbClr val="7D8496"/>
                  </a:gs>
                  <a:gs pos="100000">
                    <a:srgbClr val="E6E6E6"/>
                  </a:gs>
                </a:gsLst>
                <a:path path="rect">
                  <a:fillToRect l="50000" t="50000" r="50000" b="50000"/>
                </a:path>
              </a:gradFill>
              <a:ln w="9525" cap="flat" cmpd="sng">
                <a:solidFill>
                  <a:schemeClr val="tx1"/>
                </a:solidFill>
                <a:prstDash val="solid"/>
                <a:round/>
                <a:headEnd type="none" w="med" len="med"/>
                <a:tailEnd type="none" w="med" len="med"/>
              </a:ln>
            </p:spPr>
            <p:txBody>
              <a:bodyPr wrap="none"/>
              <a:lstStyle/>
              <a:p>
                <a:endParaRPr lang="zh-CN" altLang="en-US"/>
              </a:p>
            </p:txBody>
          </p:sp>
          <p:sp>
            <p:nvSpPr>
              <p:cNvPr id="9246" name="Freeform 24"/>
              <p:cNvSpPr/>
              <p:nvPr/>
            </p:nvSpPr>
            <p:spPr bwMode="auto">
              <a:xfrm>
                <a:off x="4118" y="2268"/>
                <a:ext cx="71" cy="109"/>
              </a:xfrm>
              <a:custGeom>
                <a:avLst/>
                <a:gdLst>
                  <a:gd name="T0" fmla="*/ 10 w 71"/>
                  <a:gd name="T1" fmla="*/ 9 h 109"/>
                  <a:gd name="T2" fmla="*/ 52 w 71"/>
                  <a:gd name="T3" fmla="*/ 6 h 109"/>
                  <a:gd name="T4" fmla="*/ 64 w 71"/>
                  <a:gd name="T5" fmla="*/ 24 h 109"/>
                  <a:gd name="T6" fmla="*/ 58 w 71"/>
                  <a:gd name="T7" fmla="*/ 42 h 109"/>
                  <a:gd name="T8" fmla="*/ 55 w 71"/>
                  <a:gd name="T9" fmla="*/ 51 h 109"/>
                  <a:gd name="T10" fmla="*/ 58 w 71"/>
                  <a:gd name="T11" fmla="*/ 69 h 109"/>
                  <a:gd name="T12" fmla="*/ 67 w 71"/>
                  <a:gd name="T13" fmla="*/ 72 h 109"/>
                  <a:gd name="T14" fmla="*/ 55 w 71"/>
                  <a:gd name="T15" fmla="*/ 90 h 109"/>
                  <a:gd name="T16" fmla="*/ 37 w 71"/>
                  <a:gd name="T17" fmla="*/ 93 h 109"/>
                  <a:gd name="T18" fmla="*/ 16 w 71"/>
                  <a:gd name="T19" fmla="*/ 54 h 109"/>
                  <a:gd name="T20" fmla="*/ 10 w 71"/>
                  <a:gd name="T21" fmla="*/ 12 h 109"/>
                  <a:gd name="T22" fmla="*/ 19 w 71"/>
                  <a:gd name="T23" fmla="*/ 9 h 109"/>
                  <a:gd name="T24" fmla="*/ 10 w 71"/>
                  <a:gd name="T25" fmla="*/ 9 h 1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1"/>
                  <a:gd name="T40" fmla="*/ 0 h 109"/>
                  <a:gd name="T41" fmla="*/ 71 w 71"/>
                  <a:gd name="T42" fmla="*/ 109 h 10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1" h="109">
                    <a:moveTo>
                      <a:pt x="10" y="9"/>
                    </a:moveTo>
                    <a:cubicBezTo>
                      <a:pt x="36" y="0"/>
                      <a:pt x="22" y="2"/>
                      <a:pt x="52" y="6"/>
                    </a:cubicBezTo>
                    <a:cubicBezTo>
                      <a:pt x="56" y="10"/>
                      <a:pt x="65" y="16"/>
                      <a:pt x="64" y="24"/>
                    </a:cubicBezTo>
                    <a:cubicBezTo>
                      <a:pt x="63" y="30"/>
                      <a:pt x="60" y="36"/>
                      <a:pt x="58" y="42"/>
                    </a:cubicBezTo>
                    <a:cubicBezTo>
                      <a:pt x="57" y="45"/>
                      <a:pt x="55" y="51"/>
                      <a:pt x="55" y="51"/>
                    </a:cubicBezTo>
                    <a:cubicBezTo>
                      <a:pt x="56" y="57"/>
                      <a:pt x="55" y="64"/>
                      <a:pt x="58" y="69"/>
                    </a:cubicBezTo>
                    <a:cubicBezTo>
                      <a:pt x="60" y="72"/>
                      <a:pt x="66" y="69"/>
                      <a:pt x="67" y="72"/>
                    </a:cubicBezTo>
                    <a:cubicBezTo>
                      <a:pt x="71" y="82"/>
                      <a:pt x="60" y="86"/>
                      <a:pt x="55" y="90"/>
                    </a:cubicBezTo>
                    <a:cubicBezTo>
                      <a:pt x="48" y="100"/>
                      <a:pt x="42" y="109"/>
                      <a:pt x="37" y="93"/>
                    </a:cubicBezTo>
                    <a:cubicBezTo>
                      <a:pt x="34" y="69"/>
                      <a:pt x="35" y="66"/>
                      <a:pt x="16" y="54"/>
                    </a:cubicBezTo>
                    <a:cubicBezTo>
                      <a:pt x="10" y="37"/>
                      <a:pt x="0" y="34"/>
                      <a:pt x="10" y="12"/>
                    </a:cubicBezTo>
                    <a:cubicBezTo>
                      <a:pt x="11" y="9"/>
                      <a:pt x="19" y="12"/>
                      <a:pt x="19" y="9"/>
                    </a:cubicBezTo>
                    <a:cubicBezTo>
                      <a:pt x="19" y="6"/>
                      <a:pt x="13" y="9"/>
                      <a:pt x="10" y="9"/>
                    </a:cubicBezTo>
                    <a:close/>
                  </a:path>
                </a:pathLst>
              </a:custGeom>
              <a:gradFill rotWithShape="0">
                <a:gsLst>
                  <a:gs pos="0">
                    <a:srgbClr val="FFFFFF"/>
                  </a:gs>
                  <a:gs pos="7001">
                    <a:srgbClr val="E6E6E6"/>
                  </a:gs>
                  <a:gs pos="32001">
                    <a:srgbClr val="7D8496"/>
                  </a:gs>
                  <a:gs pos="47000">
                    <a:srgbClr val="E6E6E6"/>
                  </a:gs>
                  <a:gs pos="85001">
                    <a:srgbClr val="7D8496"/>
                  </a:gs>
                  <a:gs pos="100000">
                    <a:srgbClr val="E6E6E6"/>
                  </a:gs>
                </a:gsLst>
                <a:path path="rect">
                  <a:fillToRect l="50000" t="50000" r="50000" b="50000"/>
                </a:path>
              </a:gradFill>
              <a:ln w="9525" cap="flat" cmpd="sng">
                <a:solidFill>
                  <a:schemeClr val="tx1"/>
                </a:solidFill>
                <a:prstDash val="solid"/>
                <a:round/>
                <a:headEnd type="none" w="med" len="med"/>
                <a:tailEnd type="none" w="med" len="med"/>
              </a:ln>
            </p:spPr>
            <p:txBody>
              <a:bodyPr wrap="none"/>
              <a:lstStyle/>
              <a:p>
                <a:endParaRPr lang="zh-CN" altLang="en-US"/>
              </a:p>
            </p:txBody>
          </p:sp>
          <p:sp>
            <p:nvSpPr>
              <p:cNvPr id="9247" name="Freeform 25"/>
              <p:cNvSpPr/>
              <p:nvPr/>
            </p:nvSpPr>
            <p:spPr bwMode="auto">
              <a:xfrm>
                <a:off x="4032" y="2232"/>
                <a:ext cx="76" cy="110"/>
              </a:xfrm>
              <a:custGeom>
                <a:avLst/>
                <a:gdLst>
                  <a:gd name="T0" fmla="*/ 66 w 76"/>
                  <a:gd name="T1" fmla="*/ 0 h 110"/>
                  <a:gd name="T2" fmla="*/ 21 w 76"/>
                  <a:gd name="T3" fmla="*/ 15 h 110"/>
                  <a:gd name="T4" fmla="*/ 0 w 76"/>
                  <a:gd name="T5" fmla="*/ 69 h 110"/>
                  <a:gd name="T6" fmla="*/ 21 w 76"/>
                  <a:gd name="T7" fmla="*/ 96 h 110"/>
                  <a:gd name="T8" fmla="*/ 30 w 76"/>
                  <a:gd name="T9" fmla="*/ 69 h 110"/>
                  <a:gd name="T10" fmla="*/ 66 w 76"/>
                  <a:gd name="T11" fmla="*/ 54 h 110"/>
                  <a:gd name="T12" fmla="*/ 69 w 76"/>
                  <a:gd name="T13" fmla="*/ 18 h 110"/>
                  <a:gd name="T14" fmla="*/ 75 w 76"/>
                  <a:gd name="T15" fmla="*/ 9 h 110"/>
                  <a:gd name="T16" fmla="*/ 66 w 76"/>
                  <a:gd name="T17" fmla="*/ 3 h 110"/>
                  <a:gd name="T18" fmla="*/ 54 w 76"/>
                  <a:gd name="T19" fmla="*/ 6 h 110"/>
                  <a:gd name="T20" fmla="*/ 66 w 76"/>
                  <a:gd name="T21" fmla="*/ 0 h 1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6"/>
                  <a:gd name="T34" fmla="*/ 0 h 110"/>
                  <a:gd name="T35" fmla="*/ 76 w 76"/>
                  <a:gd name="T36" fmla="*/ 110 h 1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6" h="110">
                    <a:moveTo>
                      <a:pt x="66" y="0"/>
                    </a:moveTo>
                    <a:cubicBezTo>
                      <a:pt x="50" y="5"/>
                      <a:pt x="38" y="12"/>
                      <a:pt x="21" y="15"/>
                    </a:cubicBezTo>
                    <a:cubicBezTo>
                      <a:pt x="17" y="37"/>
                      <a:pt x="7" y="49"/>
                      <a:pt x="0" y="69"/>
                    </a:cubicBezTo>
                    <a:cubicBezTo>
                      <a:pt x="2" y="87"/>
                      <a:pt x="0" y="110"/>
                      <a:pt x="21" y="96"/>
                    </a:cubicBezTo>
                    <a:cubicBezTo>
                      <a:pt x="26" y="88"/>
                      <a:pt x="24" y="76"/>
                      <a:pt x="30" y="69"/>
                    </a:cubicBezTo>
                    <a:cubicBezTo>
                      <a:pt x="34" y="65"/>
                      <a:pt x="58" y="59"/>
                      <a:pt x="66" y="54"/>
                    </a:cubicBezTo>
                    <a:cubicBezTo>
                      <a:pt x="43" y="31"/>
                      <a:pt x="42" y="36"/>
                      <a:pt x="69" y="18"/>
                    </a:cubicBezTo>
                    <a:cubicBezTo>
                      <a:pt x="71" y="15"/>
                      <a:pt x="76" y="13"/>
                      <a:pt x="75" y="9"/>
                    </a:cubicBezTo>
                    <a:cubicBezTo>
                      <a:pt x="74" y="5"/>
                      <a:pt x="70" y="4"/>
                      <a:pt x="66" y="3"/>
                    </a:cubicBezTo>
                    <a:cubicBezTo>
                      <a:pt x="62" y="2"/>
                      <a:pt x="54" y="10"/>
                      <a:pt x="54" y="6"/>
                    </a:cubicBezTo>
                    <a:cubicBezTo>
                      <a:pt x="54" y="2"/>
                      <a:pt x="62" y="2"/>
                      <a:pt x="66" y="0"/>
                    </a:cubicBezTo>
                    <a:close/>
                  </a:path>
                </a:pathLst>
              </a:custGeom>
              <a:gradFill rotWithShape="0">
                <a:gsLst>
                  <a:gs pos="0">
                    <a:srgbClr val="FFFFFF"/>
                  </a:gs>
                  <a:gs pos="7001">
                    <a:srgbClr val="E6E6E6"/>
                  </a:gs>
                  <a:gs pos="32001">
                    <a:srgbClr val="7D8496"/>
                  </a:gs>
                  <a:gs pos="47000">
                    <a:srgbClr val="E6E6E6"/>
                  </a:gs>
                  <a:gs pos="85001">
                    <a:srgbClr val="7D8496"/>
                  </a:gs>
                  <a:gs pos="100000">
                    <a:srgbClr val="E6E6E6"/>
                  </a:gs>
                </a:gsLst>
                <a:path path="rect">
                  <a:fillToRect l="50000" t="50000" r="50000" b="50000"/>
                </a:path>
              </a:gradFill>
              <a:ln w="9525" cap="flat" cmpd="sng">
                <a:solidFill>
                  <a:schemeClr val="tx1"/>
                </a:solidFill>
                <a:prstDash val="solid"/>
                <a:round/>
                <a:headEnd type="none" w="med" len="med"/>
                <a:tailEnd type="none" w="med" len="med"/>
              </a:ln>
            </p:spPr>
            <p:txBody>
              <a:bodyPr wrap="none"/>
              <a:lstStyle/>
              <a:p>
                <a:endParaRPr lang="zh-CN" altLang="en-US"/>
              </a:p>
            </p:txBody>
          </p:sp>
          <p:sp>
            <p:nvSpPr>
              <p:cNvPr id="9248" name="Freeform 26"/>
              <p:cNvSpPr/>
              <p:nvPr/>
            </p:nvSpPr>
            <p:spPr bwMode="auto">
              <a:xfrm>
                <a:off x="3617" y="2682"/>
                <a:ext cx="142" cy="141"/>
              </a:xfrm>
              <a:custGeom>
                <a:avLst/>
                <a:gdLst>
                  <a:gd name="T0" fmla="*/ 118 w 142"/>
                  <a:gd name="T1" fmla="*/ 18 h 141"/>
                  <a:gd name="T2" fmla="*/ 133 w 142"/>
                  <a:gd name="T3" fmla="*/ 42 h 141"/>
                  <a:gd name="T4" fmla="*/ 121 w 142"/>
                  <a:gd name="T5" fmla="*/ 60 h 141"/>
                  <a:gd name="T6" fmla="*/ 85 w 142"/>
                  <a:gd name="T7" fmla="*/ 114 h 141"/>
                  <a:gd name="T8" fmla="*/ 52 w 142"/>
                  <a:gd name="T9" fmla="*/ 126 h 141"/>
                  <a:gd name="T10" fmla="*/ 22 w 142"/>
                  <a:gd name="T11" fmla="*/ 102 h 141"/>
                  <a:gd name="T12" fmla="*/ 34 w 142"/>
                  <a:gd name="T13" fmla="*/ 24 h 141"/>
                  <a:gd name="T14" fmla="*/ 76 w 142"/>
                  <a:gd name="T15" fmla="*/ 0 h 141"/>
                  <a:gd name="T16" fmla="*/ 115 w 142"/>
                  <a:gd name="T17" fmla="*/ 18 h 141"/>
                  <a:gd name="T18" fmla="*/ 124 w 142"/>
                  <a:gd name="T19" fmla="*/ 45 h 1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2"/>
                  <a:gd name="T31" fmla="*/ 0 h 141"/>
                  <a:gd name="T32" fmla="*/ 142 w 142"/>
                  <a:gd name="T33" fmla="*/ 141 h 1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2" h="141">
                    <a:moveTo>
                      <a:pt x="118" y="18"/>
                    </a:moveTo>
                    <a:cubicBezTo>
                      <a:pt x="110" y="42"/>
                      <a:pt x="110" y="36"/>
                      <a:pt x="133" y="42"/>
                    </a:cubicBezTo>
                    <a:cubicBezTo>
                      <a:pt x="142" y="56"/>
                      <a:pt x="134" y="56"/>
                      <a:pt x="121" y="60"/>
                    </a:cubicBezTo>
                    <a:cubicBezTo>
                      <a:pt x="114" y="82"/>
                      <a:pt x="109" y="106"/>
                      <a:pt x="85" y="114"/>
                    </a:cubicBezTo>
                    <a:cubicBezTo>
                      <a:pt x="76" y="141"/>
                      <a:pt x="82" y="136"/>
                      <a:pt x="52" y="126"/>
                    </a:cubicBezTo>
                    <a:cubicBezTo>
                      <a:pt x="46" y="108"/>
                      <a:pt x="39" y="108"/>
                      <a:pt x="22" y="102"/>
                    </a:cubicBezTo>
                    <a:cubicBezTo>
                      <a:pt x="0" y="80"/>
                      <a:pt x="10" y="40"/>
                      <a:pt x="34" y="24"/>
                    </a:cubicBezTo>
                    <a:cubicBezTo>
                      <a:pt x="66" y="32"/>
                      <a:pt x="55" y="14"/>
                      <a:pt x="76" y="0"/>
                    </a:cubicBezTo>
                    <a:cubicBezTo>
                      <a:pt x="82" y="17"/>
                      <a:pt x="98" y="14"/>
                      <a:pt x="115" y="18"/>
                    </a:cubicBezTo>
                    <a:cubicBezTo>
                      <a:pt x="118" y="44"/>
                      <a:pt x="111" y="38"/>
                      <a:pt x="124" y="45"/>
                    </a:cubicBezTo>
                  </a:path>
                </a:pathLst>
              </a:custGeom>
              <a:gradFill rotWithShape="0">
                <a:gsLst>
                  <a:gs pos="0">
                    <a:srgbClr val="FFFFFF"/>
                  </a:gs>
                  <a:gs pos="7001">
                    <a:srgbClr val="E6E6E6"/>
                  </a:gs>
                  <a:gs pos="32001">
                    <a:srgbClr val="7D8496"/>
                  </a:gs>
                  <a:gs pos="47000">
                    <a:srgbClr val="E6E6E6"/>
                  </a:gs>
                  <a:gs pos="85001">
                    <a:srgbClr val="7D8496"/>
                  </a:gs>
                  <a:gs pos="100000">
                    <a:srgbClr val="E6E6E6"/>
                  </a:gs>
                </a:gsLst>
                <a:path path="rect">
                  <a:fillToRect l="50000" t="50000" r="50000" b="50000"/>
                </a:path>
              </a:gradFill>
              <a:ln w="9525" cap="flat" cmpd="sng">
                <a:solidFill>
                  <a:schemeClr val="tx1"/>
                </a:solidFill>
                <a:prstDash val="solid"/>
                <a:round/>
                <a:headEnd type="none" w="med" len="med"/>
                <a:tailEnd type="none" w="med" len="med"/>
              </a:ln>
            </p:spPr>
            <p:txBody>
              <a:bodyPr wrap="none"/>
              <a:lstStyle/>
              <a:p>
                <a:endParaRPr lang="zh-CN" altLang="en-US"/>
              </a:p>
            </p:txBody>
          </p:sp>
          <p:sp>
            <p:nvSpPr>
              <p:cNvPr id="9249" name="Freeform 27"/>
              <p:cNvSpPr/>
              <p:nvPr/>
            </p:nvSpPr>
            <p:spPr bwMode="auto">
              <a:xfrm>
                <a:off x="3386" y="3141"/>
                <a:ext cx="97" cy="69"/>
              </a:xfrm>
              <a:custGeom>
                <a:avLst/>
                <a:gdLst>
                  <a:gd name="T0" fmla="*/ 19 w 97"/>
                  <a:gd name="T1" fmla="*/ 9 h 69"/>
                  <a:gd name="T2" fmla="*/ 49 w 97"/>
                  <a:gd name="T3" fmla="*/ 6 h 69"/>
                  <a:gd name="T4" fmla="*/ 73 w 97"/>
                  <a:gd name="T5" fmla="*/ 0 h 69"/>
                  <a:gd name="T6" fmla="*/ 97 w 97"/>
                  <a:gd name="T7" fmla="*/ 30 h 69"/>
                  <a:gd name="T8" fmla="*/ 88 w 97"/>
                  <a:gd name="T9" fmla="*/ 57 h 69"/>
                  <a:gd name="T10" fmla="*/ 61 w 97"/>
                  <a:gd name="T11" fmla="*/ 69 h 69"/>
                  <a:gd name="T12" fmla="*/ 22 w 97"/>
                  <a:gd name="T13" fmla="*/ 63 h 69"/>
                  <a:gd name="T14" fmla="*/ 4 w 97"/>
                  <a:gd name="T15" fmla="*/ 69 h 69"/>
                  <a:gd name="T16" fmla="*/ 10 w 97"/>
                  <a:gd name="T17" fmla="*/ 51 h 69"/>
                  <a:gd name="T18" fmla="*/ 13 w 97"/>
                  <a:gd name="T19" fmla="*/ 42 h 69"/>
                  <a:gd name="T20" fmla="*/ 19 w 97"/>
                  <a:gd name="T21" fmla="*/ 6 h 69"/>
                  <a:gd name="T22" fmla="*/ 19 w 97"/>
                  <a:gd name="T23" fmla="*/ 9 h 6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7"/>
                  <a:gd name="T37" fmla="*/ 0 h 69"/>
                  <a:gd name="T38" fmla="*/ 97 w 97"/>
                  <a:gd name="T39" fmla="*/ 69 h 6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7" h="69">
                    <a:moveTo>
                      <a:pt x="19" y="9"/>
                    </a:moveTo>
                    <a:cubicBezTo>
                      <a:pt x="31" y="13"/>
                      <a:pt x="37" y="9"/>
                      <a:pt x="49" y="6"/>
                    </a:cubicBezTo>
                    <a:cubicBezTo>
                      <a:pt x="57" y="4"/>
                      <a:pt x="73" y="0"/>
                      <a:pt x="73" y="0"/>
                    </a:cubicBezTo>
                    <a:cubicBezTo>
                      <a:pt x="88" y="5"/>
                      <a:pt x="93" y="17"/>
                      <a:pt x="97" y="30"/>
                    </a:cubicBezTo>
                    <a:cubicBezTo>
                      <a:pt x="95" y="42"/>
                      <a:pt x="96" y="49"/>
                      <a:pt x="88" y="57"/>
                    </a:cubicBezTo>
                    <a:cubicBezTo>
                      <a:pt x="81" y="64"/>
                      <a:pt x="61" y="69"/>
                      <a:pt x="61" y="69"/>
                    </a:cubicBezTo>
                    <a:cubicBezTo>
                      <a:pt x="48" y="68"/>
                      <a:pt x="35" y="62"/>
                      <a:pt x="22" y="63"/>
                    </a:cubicBezTo>
                    <a:cubicBezTo>
                      <a:pt x="16" y="64"/>
                      <a:pt x="4" y="69"/>
                      <a:pt x="4" y="69"/>
                    </a:cubicBezTo>
                    <a:cubicBezTo>
                      <a:pt x="6" y="63"/>
                      <a:pt x="8" y="57"/>
                      <a:pt x="10" y="51"/>
                    </a:cubicBezTo>
                    <a:cubicBezTo>
                      <a:pt x="11" y="48"/>
                      <a:pt x="13" y="42"/>
                      <a:pt x="13" y="42"/>
                    </a:cubicBezTo>
                    <a:cubicBezTo>
                      <a:pt x="10" y="27"/>
                      <a:pt x="0" y="12"/>
                      <a:pt x="19" y="6"/>
                    </a:cubicBezTo>
                    <a:cubicBezTo>
                      <a:pt x="31" y="14"/>
                      <a:pt x="31" y="13"/>
                      <a:pt x="19" y="9"/>
                    </a:cubicBezTo>
                    <a:close/>
                  </a:path>
                </a:pathLst>
              </a:custGeom>
              <a:gradFill rotWithShape="0">
                <a:gsLst>
                  <a:gs pos="0">
                    <a:srgbClr val="FFFFFF"/>
                  </a:gs>
                  <a:gs pos="7001">
                    <a:srgbClr val="E6E6E6"/>
                  </a:gs>
                  <a:gs pos="32001">
                    <a:srgbClr val="7D8496"/>
                  </a:gs>
                  <a:gs pos="47000">
                    <a:srgbClr val="E6E6E6"/>
                  </a:gs>
                  <a:gs pos="85001">
                    <a:srgbClr val="7D8496"/>
                  </a:gs>
                  <a:gs pos="100000">
                    <a:srgbClr val="E6E6E6"/>
                  </a:gs>
                </a:gsLst>
                <a:path path="rect">
                  <a:fillToRect l="50000" t="50000" r="50000" b="50000"/>
                </a:path>
              </a:gradFill>
              <a:ln w="9525" cap="flat" cmpd="sng">
                <a:solidFill>
                  <a:schemeClr val="tx1"/>
                </a:solidFill>
                <a:prstDash val="solid"/>
                <a:round/>
                <a:headEnd type="none" w="med" len="med"/>
                <a:tailEnd type="none" w="med" len="med"/>
              </a:ln>
            </p:spPr>
            <p:txBody>
              <a:bodyPr wrap="none"/>
              <a:lstStyle/>
              <a:p>
                <a:endParaRPr lang="zh-CN" altLang="en-US"/>
              </a:p>
            </p:txBody>
          </p:sp>
          <p:sp>
            <p:nvSpPr>
              <p:cNvPr id="9250" name="Freeform 28"/>
              <p:cNvSpPr/>
              <p:nvPr/>
            </p:nvSpPr>
            <p:spPr bwMode="auto">
              <a:xfrm>
                <a:off x="3428" y="3209"/>
                <a:ext cx="154" cy="165"/>
              </a:xfrm>
              <a:custGeom>
                <a:avLst/>
                <a:gdLst>
                  <a:gd name="T0" fmla="*/ 70 w 154"/>
                  <a:gd name="T1" fmla="*/ 10 h 165"/>
                  <a:gd name="T2" fmla="*/ 109 w 154"/>
                  <a:gd name="T3" fmla="*/ 4 h 165"/>
                  <a:gd name="T4" fmla="*/ 133 w 154"/>
                  <a:gd name="T5" fmla="*/ 22 h 165"/>
                  <a:gd name="T6" fmla="*/ 136 w 154"/>
                  <a:gd name="T7" fmla="*/ 88 h 165"/>
                  <a:gd name="T8" fmla="*/ 154 w 154"/>
                  <a:gd name="T9" fmla="*/ 115 h 165"/>
                  <a:gd name="T10" fmla="*/ 94 w 154"/>
                  <a:gd name="T11" fmla="*/ 103 h 165"/>
                  <a:gd name="T12" fmla="*/ 82 w 154"/>
                  <a:gd name="T13" fmla="*/ 106 h 165"/>
                  <a:gd name="T14" fmla="*/ 79 w 154"/>
                  <a:gd name="T15" fmla="*/ 133 h 165"/>
                  <a:gd name="T16" fmla="*/ 61 w 154"/>
                  <a:gd name="T17" fmla="*/ 160 h 165"/>
                  <a:gd name="T18" fmla="*/ 49 w 154"/>
                  <a:gd name="T19" fmla="*/ 136 h 165"/>
                  <a:gd name="T20" fmla="*/ 22 w 154"/>
                  <a:gd name="T21" fmla="*/ 130 h 165"/>
                  <a:gd name="T22" fmla="*/ 31 w 154"/>
                  <a:gd name="T23" fmla="*/ 112 h 165"/>
                  <a:gd name="T24" fmla="*/ 4 w 154"/>
                  <a:gd name="T25" fmla="*/ 100 h 165"/>
                  <a:gd name="T26" fmla="*/ 13 w 154"/>
                  <a:gd name="T27" fmla="*/ 76 h 165"/>
                  <a:gd name="T28" fmla="*/ 31 w 154"/>
                  <a:gd name="T29" fmla="*/ 40 h 165"/>
                  <a:gd name="T30" fmla="*/ 88 w 154"/>
                  <a:gd name="T31" fmla="*/ 7 h 16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4"/>
                  <a:gd name="T49" fmla="*/ 0 h 165"/>
                  <a:gd name="T50" fmla="*/ 154 w 154"/>
                  <a:gd name="T51" fmla="*/ 165 h 16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4" h="165">
                    <a:moveTo>
                      <a:pt x="70" y="10"/>
                    </a:moveTo>
                    <a:cubicBezTo>
                      <a:pt x="88" y="6"/>
                      <a:pt x="91" y="0"/>
                      <a:pt x="109" y="4"/>
                    </a:cubicBezTo>
                    <a:cubicBezTo>
                      <a:pt x="116" y="15"/>
                      <a:pt x="122" y="15"/>
                      <a:pt x="133" y="22"/>
                    </a:cubicBezTo>
                    <a:cubicBezTo>
                      <a:pt x="134" y="44"/>
                      <a:pt x="132" y="66"/>
                      <a:pt x="136" y="88"/>
                    </a:cubicBezTo>
                    <a:cubicBezTo>
                      <a:pt x="138" y="99"/>
                      <a:pt x="154" y="115"/>
                      <a:pt x="154" y="115"/>
                    </a:cubicBezTo>
                    <a:cubicBezTo>
                      <a:pt x="136" y="141"/>
                      <a:pt x="107" y="123"/>
                      <a:pt x="94" y="103"/>
                    </a:cubicBezTo>
                    <a:cubicBezTo>
                      <a:pt x="90" y="104"/>
                      <a:pt x="84" y="102"/>
                      <a:pt x="82" y="106"/>
                    </a:cubicBezTo>
                    <a:cubicBezTo>
                      <a:pt x="78" y="114"/>
                      <a:pt x="80" y="124"/>
                      <a:pt x="79" y="133"/>
                    </a:cubicBezTo>
                    <a:cubicBezTo>
                      <a:pt x="77" y="144"/>
                      <a:pt x="67" y="151"/>
                      <a:pt x="61" y="160"/>
                    </a:cubicBezTo>
                    <a:cubicBezTo>
                      <a:pt x="39" y="153"/>
                      <a:pt x="67" y="165"/>
                      <a:pt x="49" y="136"/>
                    </a:cubicBezTo>
                    <a:cubicBezTo>
                      <a:pt x="44" y="128"/>
                      <a:pt x="31" y="132"/>
                      <a:pt x="22" y="130"/>
                    </a:cubicBezTo>
                    <a:cubicBezTo>
                      <a:pt x="24" y="124"/>
                      <a:pt x="32" y="119"/>
                      <a:pt x="31" y="112"/>
                    </a:cubicBezTo>
                    <a:cubicBezTo>
                      <a:pt x="29" y="102"/>
                      <a:pt x="4" y="100"/>
                      <a:pt x="4" y="100"/>
                    </a:cubicBezTo>
                    <a:cubicBezTo>
                      <a:pt x="0" y="87"/>
                      <a:pt x="2" y="84"/>
                      <a:pt x="13" y="76"/>
                    </a:cubicBezTo>
                    <a:cubicBezTo>
                      <a:pt x="16" y="66"/>
                      <a:pt x="23" y="47"/>
                      <a:pt x="31" y="40"/>
                    </a:cubicBezTo>
                    <a:cubicBezTo>
                      <a:pt x="48" y="25"/>
                      <a:pt x="72" y="23"/>
                      <a:pt x="88" y="7"/>
                    </a:cubicBezTo>
                  </a:path>
                </a:pathLst>
              </a:custGeom>
              <a:gradFill rotWithShape="0">
                <a:gsLst>
                  <a:gs pos="0">
                    <a:srgbClr val="FFFFFF"/>
                  </a:gs>
                  <a:gs pos="7001">
                    <a:srgbClr val="E6E6E6"/>
                  </a:gs>
                  <a:gs pos="32001">
                    <a:srgbClr val="7D8496"/>
                  </a:gs>
                  <a:gs pos="47000">
                    <a:srgbClr val="E6E6E6"/>
                  </a:gs>
                  <a:gs pos="85001">
                    <a:srgbClr val="7D8496"/>
                  </a:gs>
                  <a:gs pos="100000">
                    <a:srgbClr val="E6E6E6"/>
                  </a:gs>
                </a:gsLst>
                <a:path path="rect">
                  <a:fillToRect l="50000" t="50000" r="50000" b="50000"/>
                </a:path>
              </a:gradFill>
              <a:ln w="9525" cap="flat" cmpd="sng">
                <a:solidFill>
                  <a:schemeClr val="tx1"/>
                </a:solidFill>
                <a:prstDash val="solid"/>
                <a:round/>
                <a:headEnd type="none" w="med" len="med"/>
                <a:tailEnd type="none" w="med" len="med"/>
              </a:ln>
            </p:spPr>
            <p:txBody>
              <a:bodyPr wrap="none"/>
              <a:lstStyle/>
              <a:p>
                <a:endParaRPr lang="zh-CN" altLang="en-US"/>
              </a:p>
            </p:txBody>
          </p:sp>
          <p:sp>
            <p:nvSpPr>
              <p:cNvPr id="9251" name="Freeform 29"/>
              <p:cNvSpPr/>
              <p:nvPr/>
            </p:nvSpPr>
            <p:spPr bwMode="auto">
              <a:xfrm>
                <a:off x="2789" y="2763"/>
                <a:ext cx="100" cy="75"/>
              </a:xfrm>
              <a:custGeom>
                <a:avLst/>
                <a:gdLst>
                  <a:gd name="T0" fmla="*/ 85 w 100"/>
                  <a:gd name="T1" fmla="*/ 15 h 75"/>
                  <a:gd name="T2" fmla="*/ 10 w 100"/>
                  <a:gd name="T3" fmla="*/ 0 h 75"/>
                  <a:gd name="T4" fmla="*/ 1 w 100"/>
                  <a:gd name="T5" fmla="*/ 3 h 75"/>
                  <a:gd name="T6" fmla="*/ 16 w 100"/>
                  <a:gd name="T7" fmla="*/ 39 h 75"/>
                  <a:gd name="T8" fmla="*/ 34 w 100"/>
                  <a:gd name="T9" fmla="*/ 51 h 75"/>
                  <a:gd name="T10" fmla="*/ 67 w 100"/>
                  <a:gd name="T11" fmla="*/ 75 h 75"/>
                  <a:gd name="T12" fmla="*/ 91 w 100"/>
                  <a:gd name="T13" fmla="*/ 42 h 75"/>
                  <a:gd name="T14" fmla="*/ 67 w 100"/>
                  <a:gd name="T15" fmla="*/ 21 h 75"/>
                  <a:gd name="T16" fmla="*/ 0 60000 65536"/>
                  <a:gd name="T17" fmla="*/ 0 60000 65536"/>
                  <a:gd name="T18" fmla="*/ 0 60000 65536"/>
                  <a:gd name="T19" fmla="*/ 0 60000 65536"/>
                  <a:gd name="T20" fmla="*/ 0 60000 65536"/>
                  <a:gd name="T21" fmla="*/ 0 60000 65536"/>
                  <a:gd name="T22" fmla="*/ 0 60000 65536"/>
                  <a:gd name="T23" fmla="*/ 0 60000 65536"/>
                  <a:gd name="T24" fmla="*/ 0 w 100"/>
                  <a:gd name="T25" fmla="*/ 0 h 75"/>
                  <a:gd name="T26" fmla="*/ 100 w 100"/>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0" h="75">
                    <a:moveTo>
                      <a:pt x="85" y="15"/>
                    </a:moveTo>
                    <a:cubicBezTo>
                      <a:pt x="60" y="12"/>
                      <a:pt x="34" y="8"/>
                      <a:pt x="10" y="0"/>
                    </a:cubicBezTo>
                    <a:cubicBezTo>
                      <a:pt x="7" y="1"/>
                      <a:pt x="1" y="0"/>
                      <a:pt x="1" y="3"/>
                    </a:cubicBezTo>
                    <a:cubicBezTo>
                      <a:pt x="0" y="9"/>
                      <a:pt x="10" y="33"/>
                      <a:pt x="16" y="39"/>
                    </a:cubicBezTo>
                    <a:cubicBezTo>
                      <a:pt x="21" y="44"/>
                      <a:pt x="34" y="51"/>
                      <a:pt x="34" y="51"/>
                    </a:cubicBezTo>
                    <a:cubicBezTo>
                      <a:pt x="42" y="64"/>
                      <a:pt x="53" y="70"/>
                      <a:pt x="67" y="75"/>
                    </a:cubicBezTo>
                    <a:cubicBezTo>
                      <a:pt x="97" y="71"/>
                      <a:pt x="100" y="69"/>
                      <a:pt x="91" y="42"/>
                    </a:cubicBezTo>
                    <a:cubicBezTo>
                      <a:pt x="88" y="13"/>
                      <a:pt x="91" y="9"/>
                      <a:pt x="67" y="21"/>
                    </a:cubicBezTo>
                  </a:path>
                </a:pathLst>
              </a:custGeom>
              <a:gradFill rotWithShape="0">
                <a:gsLst>
                  <a:gs pos="0">
                    <a:srgbClr val="FFFFFF"/>
                  </a:gs>
                  <a:gs pos="7001">
                    <a:srgbClr val="E6E6E6"/>
                  </a:gs>
                  <a:gs pos="32001">
                    <a:srgbClr val="7D8496"/>
                  </a:gs>
                  <a:gs pos="47000">
                    <a:srgbClr val="E6E6E6"/>
                  </a:gs>
                  <a:gs pos="85001">
                    <a:srgbClr val="7D8496"/>
                  </a:gs>
                  <a:gs pos="100000">
                    <a:srgbClr val="E6E6E6"/>
                  </a:gs>
                </a:gsLst>
                <a:path path="rect">
                  <a:fillToRect l="50000" t="50000" r="50000" b="50000"/>
                </a:path>
              </a:gradFill>
              <a:ln w="9525" cap="flat" cmpd="sng">
                <a:solidFill>
                  <a:schemeClr val="tx1"/>
                </a:solidFill>
                <a:prstDash val="solid"/>
                <a:round/>
                <a:headEnd type="none" w="med" len="med"/>
                <a:tailEnd type="none" w="med" len="med"/>
              </a:ln>
            </p:spPr>
            <p:txBody>
              <a:bodyPr wrap="none"/>
              <a:lstStyle/>
              <a:p>
                <a:endParaRPr lang="zh-CN" altLang="en-US"/>
              </a:p>
            </p:txBody>
          </p:sp>
          <p:sp>
            <p:nvSpPr>
              <p:cNvPr id="9252" name="Freeform 30"/>
              <p:cNvSpPr/>
              <p:nvPr/>
            </p:nvSpPr>
            <p:spPr bwMode="auto">
              <a:xfrm>
                <a:off x="2049" y="2683"/>
                <a:ext cx="120" cy="107"/>
              </a:xfrm>
              <a:custGeom>
                <a:avLst/>
                <a:gdLst>
                  <a:gd name="T0" fmla="*/ 12 w 120"/>
                  <a:gd name="T1" fmla="*/ 2 h 107"/>
                  <a:gd name="T2" fmla="*/ 96 w 120"/>
                  <a:gd name="T3" fmla="*/ 5 h 107"/>
                  <a:gd name="T4" fmla="*/ 111 w 120"/>
                  <a:gd name="T5" fmla="*/ 62 h 107"/>
                  <a:gd name="T6" fmla="*/ 120 w 120"/>
                  <a:gd name="T7" fmla="*/ 89 h 107"/>
                  <a:gd name="T8" fmla="*/ 117 w 120"/>
                  <a:gd name="T9" fmla="*/ 101 h 107"/>
                  <a:gd name="T10" fmla="*/ 99 w 120"/>
                  <a:gd name="T11" fmla="*/ 107 h 107"/>
                  <a:gd name="T12" fmla="*/ 69 w 120"/>
                  <a:gd name="T13" fmla="*/ 65 h 107"/>
                  <a:gd name="T14" fmla="*/ 45 w 120"/>
                  <a:gd name="T15" fmla="*/ 56 h 107"/>
                  <a:gd name="T16" fmla="*/ 42 w 120"/>
                  <a:gd name="T17" fmla="*/ 41 h 107"/>
                  <a:gd name="T18" fmla="*/ 30 w 120"/>
                  <a:gd name="T19" fmla="*/ 38 h 107"/>
                  <a:gd name="T20" fmla="*/ 12 w 120"/>
                  <a:gd name="T21" fmla="*/ 32 h 107"/>
                  <a:gd name="T22" fmla="*/ 12 w 120"/>
                  <a:gd name="T23" fmla="*/ 5 h 107"/>
                  <a:gd name="T24" fmla="*/ 33 w 120"/>
                  <a:gd name="T25" fmla="*/ 8 h 107"/>
                  <a:gd name="T26" fmla="*/ 24 w 120"/>
                  <a:gd name="T27" fmla="*/ 5 h 107"/>
                  <a:gd name="T28" fmla="*/ 12 w 120"/>
                  <a:gd name="T29" fmla="*/ 2 h 10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0"/>
                  <a:gd name="T46" fmla="*/ 0 h 107"/>
                  <a:gd name="T47" fmla="*/ 120 w 120"/>
                  <a:gd name="T48" fmla="*/ 107 h 10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0" h="107">
                    <a:moveTo>
                      <a:pt x="12" y="2"/>
                    </a:moveTo>
                    <a:cubicBezTo>
                      <a:pt x="39" y="11"/>
                      <a:pt x="68" y="0"/>
                      <a:pt x="96" y="5"/>
                    </a:cubicBezTo>
                    <a:cubicBezTo>
                      <a:pt x="108" y="23"/>
                      <a:pt x="106" y="41"/>
                      <a:pt x="111" y="62"/>
                    </a:cubicBezTo>
                    <a:cubicBezTo>
                      <a:pt x="113" y="71"/>
                      <a:pt x="120" y="89"/>
                      <a:pt x="120" y="89"/>
                    </a:cubicBezTo>
                    <a:cubicBezTo>
                      <a:pt x="119" y="93"/>
                      <a:pt x="120" y="98"/>
                      <a:pt x="117" y="101"/>
                    </a:cubicBezTo>
                    <a:cubicBezTo>
                      <a:pt x="112" y="105"/>
                      <a:pt x="99" y="107"/>
                      <a:pt x="99" y="107"/>
                    </a:cubicBezTo>
                    <a:cubicBezTo>
                      <a:pt x="63" y="100"/>
                      <a:pt x="85" y="85"/>
                      <a:pt x="69" y="65"/>
                    </a:cubicBezTo>
                    <a:cubicBezTo>
                      <a:pt x="63" y="58"/>
                      <a:pt x="53" y="58"/>
                      <a:pt x="45" y="56"/>
                    </a:cubicBezTo>
                    <a:cubicBezTo>
                      <a:pt x="44" y="51"/>
                      <a:pt x="45" y="45"/>
                      <a:pt x="42" y="41"/>
                    </a:cubicBezTo>
                    <a:cubicBezTo>
                      <a:pt x="39" y="38"/>
                      <a:pt x="34" y="39"/>
                      <a:pt x="30" y="38"/>
                    </a:cubicBezTo>
                    <a:cubicBezTo>
                      <a:pt x="24" y="36"/>
                      <a:pt x="12" y="32"/>
                      <a:pt x="12" y="32"/>
                    </a:cubicBezTo>
                    <a:cubicBezTo>
                      <a:pt x="3" y="19"/>
                      <a:pt x="0" y="17"/>
                      <a:pt x="12" y="5"/>
                    </a:cubicBezTo>
                    <a:cubicBezTo>
                      <a:pt x="19" y="6"/>
                      <a:pt x="26" y="8"/>
                      <a:pt x="33" y="8"/>
                    </a:cubicBezTo>
                    <a:cubicBezTo>
                      <a:pt x="36" y="8"/>
                      <a:pt x="27" y="6"/>
                      <a:pt x="24" y="5"/>
                    </a:cubicBezTo>
                    <a:cubicBezTo>
                      <a:pt x="20" y="4"/>
                      <a:pt x="16" y="3"/>
                      <a:pt x="12" y="2"/>
                    </a:cubicBezTo>
                    <a:close/>
                  </a:path>
                </a:pathLst>
              </a:custGeom>
              <a:gradFill rotWithShape="0">
                <a:gsLst>
                  <a:gs pos="0">
                    <a:srgbClr val="FFFFFF"/>
                  </a:gs>
                  <a:gs pos="7001">
                    <a:srgbClr val="E6E6E6"/>
                  </a:gs>
                  <a:gs pos="32001">
                    <a:srgbClr val="7D8496"/>
                  </a:gs>
                  <a:gs pos="47000">
                    <a:srgbClr val="E6E6E6"/>
                  </a:gs>
                  <a:gs pos="85001">
                    <a:srgbClr val="7D8496"/>
                  </a:gs>
                  <a:gs pos="100000">
                    <a:srgbClr val="E6E6E6"/>
                  </a:gs>
                </a:gsLst>
                <a:path path="rect">
                  <a:fillToRect l="50000" t="50000" r="50000" b="50000"/>
                </a:path>
              </a:gradFill>
              <a:ln w="9525" cap="flat" cmpd="sng">
                <a:solidFill>
                  <a:schemeClr val="tx1"/>
                </a:solidFill>
                <a:prstDash val="solid"/>
                <a:round/>
                <a:headEnd type="none" w="med" len="med"/>
                <a:tailEnd type="none" w="med" len="med"/>
              </a:ln>
            </p:spPr>
            <p:txBody>
              <a:bodyPr wrap="none"/>
              <a:lstStyle/>
              <a:p>
                <a:endParaRPr lang="zh-CN" altLang="en-US"/>
              </a:p>
            </p:txBody>
          </p:sp>
          <p:sp>
            <p:nvSpPr>
              <p:cNvPr id="9253" name="Freeform 31"/>
              <p:cNvSpPr/>
              <p:nvPr/>
            </p:nvSpPr>
            <p:spPr bwMode="auto">
              <a:xfrm>
                <a:off x="1992" y="2911"/>
                <a:ext cx="132" cy="188"/>
              </a:xfrm>
              <a:custGeom>
                <a:avLst/>
                <a:gdLst>
                  <a:gd name="T0" fmla="*/ 51 w 132"/>
                  <a:gd name="T1" fmla="*/ 14 h 188"/>
                  <a:gd name="T2" fmla="*/ 111 w 132"/>
                  <a:gd name="T3" fmla="*/ 23 h 188"/>
                  <a:gd name="T4" fmla="*/ 108 w 132"/>
                  <a:gd name="T5" fmla="*/ 53 h 188"/>
                  <a:gd name="T6" fmla="*/ 90 w 132"/>
                  <a:gd name="T7" fmla="*/ 62 h 188"/>
                  <a:gd name="T8" fmla="*/ 84 w 132"/>
                  <a:gd name="T9" fmla="*/ 80 h 188"/>
                  <a:gd name="T10" fmla="*/ 99 w 132"/>
                  <a:gd name="T11" fmla="*/ 119 h 188"/>
                  <a:gd name="T12" fmla="*/ 132 w 132"/>
                  <a:gd name="T13" fmla="*/ 116 h 188"/>
                  <a:gd name="T14" fmla="*/ 117 w 132"/>
                  <a:gd name="T15" fmla="*/ 164 h 188"/>
                  <a:gd name="T16" fmla="*/ 90 w 132"/>
                  <a:gd name="T17" fmla="*/ 149 h 188"/>
                  <a:gd name="T18" fmla="*/ 39 w 132"/>
                  <a:gd name="T19" fmla="*/ 188 h 188"/>
                  <a:gd name="T20" fmla="*/ 12 w 132"/>
                  <a:gd name="T21" fmla="*/ 179 h 188"/>
                  <a:gd name="T22" fmla="*/ 0 w 132"/>
                  <a:gd name="T23" fmla="*/ 161 h 188"/>
                  <a:gd name="T24" fmla="*/ 30 w 132"/>
                  <a:gd name="T25" fmla="*/ 137 h 188"/>
                  <a:gd name="T26" fmla="*/ 48 w 132"/>
                  <a:gd name="T27" fmla="*/ 131 h 188"/>
                  <a:gd name="T28" fmla="*/ 57 w 132"/>
                  <a:gd name="T29" fmla="*/ 128 h 188"/>
                  <a:gd name="T30" fmla="*/ 60 w 132"/>
                  <a:gd name="T31" fmla="*/ 98 h 188"/>
                  <a:gd name="T32" fmla="*/ 42 w 132"/>
                  <a:gd name="T33" fmla="*/ 89 h 188"/>
                  <a:gd name="T34" fmla="*/ 24 w 132"/>
                  <a:gd name="T35" fmla="*/ 77 h 188"/>
                  <a:gd name="T36" fmla="*/ 54 w 132"/>
                  <a:gd name="T37" fmla="*/ 56 h 188"/>
                  <a:gd name="T38" fmla="*/ 78 w 132"/>
                  <a:gd name="T39" fmla="*/ 17 h 188"/>
                  <a:gd name="T40" fmla="*/ 87 w 132"/>
                  <a:gd name="T41" fmla="*/ 8 h 1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2"/>
                  <a:gd name="T64" fmla="*/ 0 h 188"/>
                  <a:gd name="T65" fmla="*/ 132 w 132"/>
                  <a:gd name="T66" fmla="*/ 188 h 1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2" h="188">
                    <a:moveTo>
                      <a:pt x="51" y="14"/>
                    </a:moveTo>
                    <a:cubicBezTo>
                      <a:pt x="69" y="12"/>
                      <a:pt x="103" y="0"/>
                      <a:pt x="111" y="23"/>
                    </a:cubicBezTo>
                    <a:cubicBezTo>
                      <a:pt x="97" y="32"/>
                      <a:pt x="103" y="39"/>
                      <a:pt x="108" y="53"/>
                    </a:cubicBezTo>
                    <a:cubicBezTo>
                      <a:pt x="102" y="57"/>
                      <a:pt x="94" y="57"/>
                      <a:pt x="90" y="62"/>
                    </a:cubicBezTo>
                    <a:cubicBezTo>
                      <a:pt x="86" y="67"/>
                      <a:pt x="84" y="80"/>
                      <a:pt x="84" y="80"/>
                    </a:cubicBezTo>
                    <a:cubicBezTo>
                      <a:pt x="86" y="100"/>
                      <a:pt x="83" y="109"/>
                      <a:pt x="99" y="119"/>
                    </a:cubicBezTo>
                    <a:cubicBezTo>
                      <a:pt x="113" y="116"/>
                      <a:pt x="118" y="112"/>
                      <a:pt x="132" y="116"/>
                    </a:cubicBezTo>
                    <a:cubicBezTo>
                      <a:pt x="126" y="133"/>
                      <a:pt x="120" y="145"/>
                      <a:pt x="117" y="164"/>
                    </a:cubicBezTo>
                    <a:cubicBezTo>
                      <a:pt x="103" y="160"/>
                      <a:pt x="103" y="153"/>
                      <a:pt x="90" y="149"/>
                    </a:cubicBezTo>
                    <a:cubicBezTo>
                      <a:pt x="78" y="167"/>
                      <a:pt x="56" y="176"/>
                      <a:pt x="39" y="188"/>
                    </a:cubicBezTo>
                    <a:cubicBezTo>
                      <a:pt x="29" y="186"/>
                      <a:pt x="19" y="187"/>
                      <a:pt x="12" y="179"/>
                    </a:cubicBezTo>
                    <a:cubicBezTo>
                      <a:pt x="7" y="174"/>
                      <a:pt x="0" y="161"/>
                      <a:pt x="0" y="161"/>
                    </a:cubicBezTo>
                    <a:cubicBezTo>
                      <a:pt x="4" y="148"/>
                      <a:pt x="17" y="143"/>
                      <a:pt x="30" y="137"/>
                    </a:cubicBezTo>
                    <a:cubicBezTo>
                      <a:pt x="36" y="134"/>
                      <a:pt x="42" y="133"/>
                      <a:pt x="48" y="131"/>
                    </a:cubicBezTo>
                    <a:cubicBezTo>
                      <a:pt x="51" y="130"/>
                      <a:pt x="57" y="128"/>
                      <a:pt x="57" y="128"/>
                    </a:cubicBezTo>
                    <a:cubicBezTo>
                      <a:pt x="65" y="117"/>
                      <a:pt x="68" y="116"/>
                      <a:pt x="60" y="98"/>
                    </a:cubicBezTo>
                    <a:cubicBezTo>
                      <a:pt x="57" y="92"/>
                      <a:pt x="47" y="92"/>
                      <a:pt x="42" y="89"/>
                    </a:cubicBezTo>
                    <a:cubicBezTo>
                      <a:pt x="36" y="85"/>
                      <a:pt x="24" y="77"/>
                      <a:pt x="24" y="77"/>
                    </a:cubicBezTo>
                    <a:cubicBezTo>
                      <a:pt x="29" y="58"/>
                      <a:pt x="35" y="59"/>
                      <a:pt x="54" y="56"/>
                    </a:cubicBezTo>
                    <a:cubicBezTo>
                      <a:pt x="48" y="22"/>
                      <a:pt x="36" y="22"/>
                      <a:pt x="78" y="17"/>
                    </a:cubicBezTo>
                    <a:cubicBezTo>
                      <a:pt x="88" y="10"/>
                      <a:pt x="87" y="15"/>
                      <a:pt x="87" y="8"/>
                    </a:cubicBezTo>
                  </a:path>
                </a:pathLst>
              </a:custGeom>
              <a:gradFill rotWithShape="0">
                <a:gsLst>
                  <a:gs pos="0">
                    <a:srgbClr val="FFFFFF"/>
                  </a:gs>
                  <a:gs pos="7001">
                    <a:srgbClr val="E6E6E6"/>
                  </a:gs>
                  <a:gs pos="32001">
                    <a:srgbClr val="7D8496"/>
                  </a:gs>
                  <a:gs pos="47000">
                    <a:srgbClr val="E6E6E6"/>
                  </a:gs>
                  <a:gs pos="85001">
                    <a:srgbClr val="7D8496"/>
                  </a:gs>
                  <a:gs pos="100000">
                    <a:srgbClr val="E6E6E6"/>
                  </a:gs>
                </a:gsLst>
                <a:path path="rect">
                  <a:fillToRect l="50000" t="50000" r="50000" b="50000"/>
                </a:path>
              </a:gradFill>
              <a:ln w="9525" cap="flat" cmpd="sng">
                <a:solidFill>
                  <a:schemeClr val="tx1"/>
                </a:solidFill>
                <a:prstDash val="solid"/>
                <a:round/>
                <a:headEnd type="none" w="med" len="med"/>
                <a:tailEnd type="none" w="med" len="med"/>
              </a:ln>
            </p:spPr>
            <p:txBody>
              <a:bodyPr wrap="none"/>
              <a:lstStyle/>
              <a:p>
                <a:endParaRPr lang="zh-CN" altLang="en-US"/>
              </a:p>
            </p:txBody>
          </p:sp>
          <p:sp>
            <p:nvSpPr>
              <p:cNvPr id="9254" name="Freeform 32"/>
              <p:cNvSpPr/>
              <p:nvPr/>
            </p:nvSpPr>
            <p:spPr bwMode="auto">
              <a:xfrm>
                <a:off x="1767" y="3057"/>
                <a:ext cx="82" cy="94"/>
              </a:xfrm>
              <a:custGeom>
                <a:avLst/>
                <a:gdLst>
                  <a:gd name="T0" fmla="*/ 6 w 82"/>
                  <a:gd name="T1" fmla="*/ 27 h 94"/>
                  <a:gd name="T2" fmla="*/ 33 w 82"/>
                  <a:gd name="T3" fmla="*/ 0 h 94"/>
                  <a:gd name="T4" fmla="*/ 51 w 82"/>
                  <a:gd name="T5" fmla="*/ 33 h 94"/>
                  <a:gd name="T6" fmla="*/ 78 w 82"/>
                  <a:gd name="T7" fmla="*/ 54 h 94"/>
                  <a:gd name="T8" fmla="*/ 69 w 82"/>
                  <a:gd name="T9" fmla="*/ 78 h 94"/>
                  <a:gd name="T10" fmla="*/ 36 w 82"/>
                  <a:gd name="T11" fmla="*/ 90 h 94"/>
                  <a:gd name="T12" fmla="*/ 30 w 82"/>
                  <a:gd name="T13" fmla="*/ 72 h 94"/>
                  <a:gd name="T14" fmla="*/ 6 w 82"/>
                  <a:gd name="T15" fmla="*/ 66 h 94"/>
                  <a:gd name="T16" fmla="*/ 18 w 82"/>
                  <a:gd name="T17" fmla="*/ 9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94"/>
                  <a:gd name="T29" fmla="*/ 82 w 82"/>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94">
                    <a:moveTo>
                      <a:pt x="6" y="27"/>
                    </a:moveTo>
                    <a:cubicBezTo>
                      <a:pt x="15" y="13"/>
                      <a:pt x="16" y="6"/>
                      <a:pt x="33" y="0"/>
                    </a:cubicBezTo>
                    <a:cubicBezTo>
                      <a:pt x="58" y="5"/>
                      <a:pt x="59" y="9"/>
                      <a:pt x="51" y="33"/>
                    </a:cubicBezTo>
                    <a:cubicBezTo>
                      <a:pt x="55" y="54"/>
                      <a:pt x="60" y="48"/>
                      <a:pt x="78" y="54"/>
                    </a:cubicBezTo>
                    <a:cubicBezTo>
                      <a:pt x="82" y="67"/>
                      <a:pt x="80" y="70"/>
                      <a:pt x="69" y="78"/>
                    </a:cubicBezTo>
                    <a:cubicBezTo>
                      <a:pt x="58" y="94"/>
                      <a:pt x="56" y="93"/>
                      <a:pt x="36" y="90"/>
                    </a:cubicBezTo>
                    <a:cubicBezTo>
                      <a:pt x="34" y="84"/>
                      <a:pt x="32" y="78"/>
                      <a:pt x="30" y="72"/>
                    </a:cubicBezTo>
                    <a:cubicBezTo>
                      <a:pt x="27" y="64"/>
                      <a:pt x="6" y="66"/>
                      <a:pt x="6" y="66"/>
                    </a:cubicBezTo>
                    <a:cubicBezTo>
                      <a:pt x="3" y="57"/>
                      <a:pt x="0" y="9"/>
                      <a:pt x="18" y="9"/>
                    </a:cubicBezTo>
                  </a:path>
                </a:pathLst>
              </a:custGeom>
              <a:gradFill rotWithShape="0">
                <a:gsLst>
                  <a:gs pos="0">
                    <a:srgbClr val="FFFFFF"/>
                  </a:gs>
                  <a:gs pos="7001">
                    <a:srgbClr val="E6E6E6"/>
                  </a:gs>
                  <a:gs pos="32001">
                    <a:srgbClr val="7D8496"/>
                  </a:gs>
                  <a:gs pos="47000">
                    <a:srgbClr val="E6E6E6"/>
                  </a:gs>
                  <a:gs pos="85001">
                    <a:srgbClr val="7D8496"/>
                  </a:gs>
                  <a:gs pos="100000">
                    <a:srgbClr val="E6E6E6"/>
                  </a:gs>
                </a:gsLst>
                <a:path path="rect">
                  <a:fillToRect l="50000" t="50000" r="50000" b="50000"/>
                </a:path>
              </a:gradFill>
              <a:ln w="9525" cap="flat" cmpd="sng">
                <a:solidFill>
                  <a:schemeClr val="tx1"/>
                </a:solidFill>
                <a:prstDash val="solid"/>
                <a:round/>
                <a:headEnd type="none" w="med" len="med"/>
                <a:tailEnd type="none" w="med" len="med"/>
              </a:ln>
            </p:spPr>
            <p:txBody>
              <a:bodyPr wrap="none"/>
              <a:lstStyle/>
              <a:p>
                <a:endParaRPr lang="zh-CN" altLang="en-US"/>
              </a:p>
            </p:txBody>
          </p:sp>
          <p:sp>
            <p:nvSpPr>
              <p:cNvPr id="9255" name="Freeform 33"/>
              <p:cNvSpPr/>
              <p:nvPr/>
            </p:nvSpPr>
            <p:spPr bwMode="auto">
              <a:xfrm>
                <a:off x="2106" y="2460"/>
                <a:ext cx="63" cy="88"/>
              </a:xfrm>
              <a:custGeom>
                <a:avLst/>
                <a:gdLst>
                  <a:gd name="T0" fmla="*/ 33 w 63"/>
                  <a:gd name="T1" fmla="*/ 0 h 88"/>
                  <a:gd name="T2" fmla="*/ 0 w 63"/>
                  <a:gd name="T3" fmla="*/ 30 h 88"/>
                  <a:gd name="T4" fmla="*/ 6 w 63"/>
                  <a:gd name="T5" fmla="*/ 48 h 88"/>
                  <a:gd name="T6" fmla="*/ 9 w 63"/>
                  <a:gd name="T7" fmla="*/ 57 h 88"/>
                  <a:gd name="T8" fmla="*/ 42 w 63"/>
                  <a:gd name="T9" fmla="*/ 81 h 88"/>
                  <a:gd name="T10" fmla="*/ 63 w 63"/>
                  <a:gd name="T11" fmla="*/ 63 h 88"/>
                  <a:gd name="T12" fmla="*/ 27 w 63"/>
                  <a:gd name="T13" fmla="*/ 39 h 88"/>
                  <a:gd name="T14" fmla="*/ 36 w 63"/>
                  <a:gd name="T15" fmla="*/ 30 h 88"/>
                  <a:gd name="T16" fmla="*/ 45 w 63"/>
                  <a:gd name="T17" fmla="*/ 27 h 88"/>
                  <a:gd name="T18" fmla="*/ 51 w 63"/>
                  <a:gd name="T19" fmla="*/ 9 h 88"/>
                  <a:gd name="T20" fmla="*/ 12 w 63"/>
                  <a:gd name="T21" fmla="*/ 12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3"/>
                  <a:gd name="T34" fmla="*/ 0 h 88"/>
                  <a:gd name="T35" fmla="*/ 63 w 63"/>
                  <a:gd name="T36" fmla="*/ 88 h 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3" h="88">
                    <a:moveTo>
                      <a:pt x="33" y="0"/>
                    </a:moveTo>
                    <a:cubicBezTo>
                      <a:pt x="12" y="4"/>
                      <a:pt x="6" y="11"/>
                      <a:pt x="0" y="30"/>
                    </a:cubicBezTo>
                    <a:cubicBezTo>
                      <a:pt x="2" y="36"/>
                      <a:pt x="4" y="42"/>
                      <a:pt x="6" y="48"/>
                    </a:cubicBezTo>
                    <a:cubicBezTo>
                      <a:pt x="7" y="51"/>
                      <a:pt x="9" y="57"/>
                      <a:pt x="9" y="57"/>
                    </a:cubicBezTo>
                    <a:cubicBezTo>
                      <a:pt x="13" y="88"/>
                      <a:pt x="12" y="85"/>
                      <a:pt x="42" y="81"/>
                    </a:cubicBezTo>
                    <a:cubicBezTo>
                      <a:pt x="54" y="77"/>
                      <a:pt x="59" y="75"/>
                      <a:pt x="63" y="63"/>
                    </a:cubicBezTo>
                    <a:cubicBezTo>
                      <a:pt x="59" y="37"/>
                      <a:pt x="54" y="42"/>
                      <a:pt x="27" y="39"/>
                    </a:cubicBezTo>
                    <a:cubicBezTo>
                      <a:pt x="30" y="36"/>
                      <a:pt x="32" y="32"/>
                      <a:pt x="36" y="30"/>
                    </a:cubicBezTo>
                    <a:cubicBezTo>
                      <a:pt x="39" y="28"/>
                      <a:pt x="43" y="30"/>
                      <a:pt x="45" y="27"/>
                    </a:cubicBezTo>
                    <a:cubicBezTo>
                      <a:pt x="49" y="22"/>
                      <a:pt x="51" y="9"/>
                      <a:pt x="51" y="9"/>
                    </a:cubicBezTo>
                    <a:cubicBezTo>
                      <a:pt x="38" y="0"/>
                      <a:pt x="24" y="0"/>
                      <a:pt x="12" y="12"/>
                    </a:cubicBezTo>
                  </a:path>
                </a:pathLst>
              </a:custGeom>
              <a:gradFill rotWithShape="0">
                <a:gsLst>
                  <a:gs pos="0">
                    <a:srgbClr val="FFFFFF"/>
                  </a:gs>
                  <a:gs pos="7001">
                    <a:srgbClr val="E6E6E6"/>
                  </a:gs>
                  <a:gs pos="32001">
                    <a:srgbClr val="7D8496"/>
                  </a:gs>
                  <a:gs pos="47000">
                    <a:srgbClr val="E6E6E6"/>
                  </a:gs>
                  <a:gs pos="85001">
                    <a:srgbClr val="7D8496"/>
                  </a:gs>
                  <a:gs pos="100000">
                    <a:srgbClr val="E6E6E6"/>
                  </a:gs>
                </a:gsLst>
                <a:path path="rect">
                  <a:fillToRect l="50000" t="50000" r="50000" b="50000"/>
                </a:path>
              </a:gradFill>
              <a:ln w="9525" cap="flat" cmpd="sng">
                <a:solidFill>
                  <a:schemeClr val="tx1"/>
                </a:solidFill>
                <a:prstDash val="solid"/>
                <a:round/>
                <a:headEnd type="none" w="med" len="med"/>
                <a:tailEnd type="none" w="med" len="med"/>
              </a:ln>
            </p:spPr>
            <p:txBody>
              <a:bodyPr wrap="none"/>
              <a:lstStyle/>
              <a:p>
                <a:endParaRPr lang="zh-CN" altLang="en-US"/>
              </a:p>
            </p:txBody>
          </p:sp>
          <p:sp>
            <p:nvSpPr>
              <p:cNvPr id="9256" name="Freeform 34"/>
              <p:cNvSpPr/>
              <p:nvPr/>
            </p:nvSpPr>
            <p:spPr bwMode="auto">
              <a:xfrm>
                <a:off x="1290" y="3261"/>
                <a:ext cx="115" cy="98"/>
              </a:xfrm>
              <a:custGeom>
                <a:avLst/>
                <a:gdLst>
                  <a:gd name="T0" fmla="*/ 51 w 115"/>
                  <a:gd name="T1" fmla="*/ 24 h 98"/>
                  <a:gd name="T2" fmla="*/ 111 w 115"/>
                  <a:gd name="T3" fmla="*/ 18 h 98"/>
                  <a:gd name="T4" fmla="*/ 99 w 115"/>
                  <a:gd name="T5" fmla="*/ 39 h 98"/>
                  <a:gd name="T6" fmla="*/ 99 w 115"/>
                  <a:gd name="T7" fmla="*/ 63 h 98"/>
                  <a:gd name="T8" fmla="*/ 105 w 115"/>
                  <a:gd name="T9" fmla="*/ 81 h 98"/>
                  <a:gd name="T10" fmla="*/ 78 w 115"/>
                  <a:gd name="T11" fmla="*/ 84 h 98"/>
                  <a:gd name="T12" fmla="*/ 0 w 115"/>
                  <a:gd name="T13" fmla="*/ 75 h 98"/>
                  <a:gd name="T14" fmla="*/ 12 w 115"/>
                  <a:gd name="T15" fmla="*/ 51 h 98"/>
                  <a:gd name="T16" fmla="*/ 30 w 115"/>
                  <a:gd name="T17" fmla="*/ 57 h 98"/>
                  <a:gd name="T18" fmla="*/ 60 w 115"/>
                  <a:gd name="T19" fmla="*/ 48 h 98"/>
                  <a:gd name="T20" fmla="*/ 81 w 115"/>
                  <a:gd name="T21" fmla="*/ 54 h 98"/>
                  <a:gd name="T22" fmla="*/ 78 w 115"/>
                  <a:gd name="T23" fmla="*/ 45 h 98"/>
                  <a:gd name="T24" fmla="*/ 51 w 115"/>
                  <a:gd name="T25" fmla="*/ 30 h 98"/>
                  <a:gd name="T26" fmla="*/ 102 w 115"/>
                  <a:gd name="T27" fmla="*/ 15 h 9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5"/>
                  <a:gd name="T43" fmla="*/ 0 h 98"/>
                  <a:gd name="T44" fmla="*/ 115 w 115"/>
                  <a:gd name="T45" fmla="*/ 98 h 9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5" h="98">
                    <a:moveTo>
                      <a:pt x="51" y="24"/>
                    </a:moveTo>
                    <a:cubicBezTo>
                      <a:pt x="81" y="14"/>
                      <a:pt x="61" y="14"/>
                      <a:pt x="111" y="18"/>
                    </a:cubicBezTo>
                    <a:cubicBezTo>
                      <a:pt x="115" y="31"/>
                      <a:pt x="112" y="35"/>
                      <a:pt x="99" y="39"/>
                    </a:cubicBezTo>
                    <a:cubicBezTo>
                      <a:pt x="95" y="51"/>
                      <a:pt x="95" y="47"/>
                      <a:pt x="99" y="63"/>
                    </a:cubicBezTo>
                    <a:cubicBezTo>
                      <a:pt x="101" y="69"/>
                      <a:pt x="105" y="81"/>
                      <a:pt x="105" y="81"/>
                    </a:cubicBezTo>
                    <a:cubicBezTo>
                      <a:pt x="96" y="94"/>
                      <a:pt x="93" y="88"/>
                      <a:pt x="78" y="84"/>
                    </a:cubicBezTo>
                    <a:cubicBezTo>
                      <a:pt x="63" y="85"/>
                      <a:pt x="8" y="98"/>
                      <a:pt x="0" y="75"/>
                    </a:cubicBezTo>
                    <a:cubicBezTo>
                      <a:pt x="1" y="69"/>
                      <a:pt x="0" y="51"/>
                      <a:pt x="12" y="51"/>
                    </a:cubicBezTo>
                    <a:cubicBezTo>
                      <a:pt x="18" y="51"/>
                      <a:pt x="30" y="57"/>
                      <a:pt x="30" y="57"/>
                    </a:cubicBezTo>
                    <a:cubicBezTo>
                      <a:pt x="40" y="54"/>
                      <a:pt x="60" y="48"/>
                      <a:pt x="60" y="48"/>
                    </a:cubicBezTo>
                    <a:cubicBezTo>
                      <a:pt x="65" y="55"/>
                      <a:pt x="68" y="67"/>
                      <a:pt x="81" y="54"/>
                    </a:cubicBezTo>
                    <a:cubicBezTo>
                      <a:pt x="83" y="52"/>
                      <a:pt x="80" y="47"/>
                      <a:pt x="78" y="45"/>
                    </a:cubicBezTo>
                    <a:cubicBezTo>
                      <a:pt x="68" y="35"/>
                      <a:pt x="62" y="34"/>
                      <a:pt x="51" y="30"/>
                    </a:cubicBezTo>
                    <a:cubicBezTo>
                      <a:pt x="57" y="0"/>
                      <a:pt x="77" y="15"/>
                      <a:pt x="102" y="15"/>
                    </a:cubicBezTo>
                  </a:path>
                </a:pathLst>
              </a:custGeom>
              <a:gradFill rotWithShape="0">
                <a:gsLst>
                  <a:gs pos="0">
                    <a:srgbClr val="FFFFFF"/>
                  </a:gs>
                  <a:gs pos="7001">
                    <a:srgbClr val="E6E6E6"/>
                  </a:gs>
                  <a:gs pos="32001">
                    <a:srgbClr val="7D8496"/>
                  </a:gs>
                  <a:gs pos="47000">
                    <a:srgbClr val="E6E6E6"/>
                  </a:gs>
                  <a:gs pos="85001">
                    <a:srgbClr val="7D8496"/>
                  </a:gs>
                  <a:gs pos="100000">
                    <a:srgbClr val="E6E6E6"/>
                  </a:gs>
                </a:gsLst>
                <a:path path="rect">
                  <a:fillToRect l="50000" t="50000" r="50000" b="50000"/>
                </a:path>
              </a:gradFill>
              <a:ln w="9525" cap="flat" cmpd="sng">
                <a:solidFill>
                  <a:schemeClr val="tx1"/>
                </a:solidFill>
                <a:prstDash val="solid"/>
                <a:round/>
                <a:headEnd type="none" w="med" len="med"/>
                <a:tailEnd type="none" w="med" len="med"/>
              </a:ln>
            </p:spPr>
            <p:txBody>
              <a:bodyPr wrap="none"/>
              <a:lstStyle/>
              <a:p>
                <a:endParaRPr lang="zh-CN" altLang="en-US"/>
              </a:p>
            </p:txBody>
          </p:sp>
        </p:grpSp>
      </p:grpSp>
      <p:sp>
        <p:nvSpPr>
          <p:cNvPr id="37923" name="AutoShape 35"/>
          <p:cNvSpPr>
            <a:spLocks noChangeArrowheads="1"/>
          </p:cNvSpPr>
          <p:nvPr/>
        </p:nvSpPr>
        <p:spPr bwMode="auto">
          <a:xfrm>
            <a:off x="762000" y="2895600"/>
            <a:ext cx="4114800" cy="609600"/>
          </a:xfrm>
          <a:prstGeom prst="wedgeRoundRectCallout">
            <a:avLst>
              <a:gd name="adj1" fmla="val 39352"/>
              <a:gd name="adj2" fmla="val -147917"/>
              <a:gd name="adj3" fmla="val 16667"/>
            </a:avLst>
          </a:prstGeom>
          <a:noFill/>
          <a:ln w="9525">
            <a:solidFill>
              <a:schemeClr val="tx1"/>
            </a:solidFill>
            <a:miter lim="800000"/>
          </a:ln>
        </p:spPr>
        <p:txBody>
          <a:bodyPr/>
          <a:lstStyle/>
          <a:p>
            <a:pPr algn="ctr"/>
            <a:r>
              <a:rPr kumimoji="1" lang="en-US" altLang="zh-CN" sz="2400" b="1">
                <a:solidFill>
                  <a:srgbClr val="000000"/>
                </a:solidFill>
                <a:latin typeface="华文中宋" pitchFamily="2" charset="-122"/>
                <a:ea typeface="华文中宋" pitchFamily="2" charset="-122"/>
              </a:rPr>
              <a:t>1898《</a:t>
            </a:r>
            <a:r>
              <a:rPr kumimoji="1" lang="zh-CN" altLang="en-US" sz="2400" b="1">
                <a:solidFill>
                  <a:srgbClr val="000000"/>
                </a:solidFill>
                <a:latin typeface="华文中宋" pitchFamily="2" charset="-122"/>
                <a:ea typeface="华文中宋" pitchFamily="2" charset="-122"/>
              </a:rPr>
              <a:t>展拓香港界址专条</a:t>
            </a:r>
            <a:r>
              <a:rPr kumimoji="1" lang="en-US" altLang="zh-CN" sz="2400" b="1">
                <a:solidFill>
                  <a:srgbClr val="000000"/>
                </a:solidFill>
                <a:latin typeface="华文中宋" pitchFamily="2" charset="-122"/>
                <a:ea typeface="华文中宋" pitchFamily="2" charset="-122"/>
              </a:rPr>
              <a:t>》</a:t>
            </a:r>
          </a:p>
        </p:txBody>
      </p:sp>
      <p:sp>
        <p:nvSpPr>
          <p:cNvPr id="9225" name="Text Box 36"/>
          <p:cNvSpPr txBox="1">
            <a:spLocks noChangeArrowheads="1"/>
          </p:cNvSpPr>
          <p:nvPr/>
        </p:nvSpPr>
        <p:spPr bwMode="auto">
          <a:xfrm>
            <a:off x="3657600" y="2057400"/>
            <a:ext cx="1524000" cy="457200"/>
          </a:xfrm>
          <a:prstGeom prst="rect">
            <a:avLst/>
          </a:prstGeom>
          <a:noFill/>
          <a:ln w="9525">
            <a:noFill/>
            <a:miter lim="800000"/>
          </a:ln>
        </p:spPr>
        <p:txBody>
          <a:bodyPr>
            <a:spAutoFit/>
          </a:bodyPr>
          <a:lstStyle/>
          <a:p>
            <a:pPr>
              <a:spcBef>
                <a:spcPct val="50000"/>
              </a:spcBef>
            </a:pPr>
            <a:r>
              <a:rPr kumimoji="1" lang="zh-CN" altLang="en-US" sz="2400">
                <a:solidFill>
                  <a:srgbClr val="000000"/>
                </a:solidFill>
                <a:latin typeface="Times New Roman" panose="02020603050405020304" pitchFamily="18" charset="0"/>
              </a:rPr>
              <a:t>新      界</a:t>
            </a:r>
          </a:p>
        </p:txBody>
      </p:sp>
      <p:sp>
        <p:nvSpPr>
          <p:cNvPr id="9226" name="Text Box 37"/>
          <p:cNvSpPr txBox="1">
            <a:spLocks noChangeArrowheads="1"/>
          </p:cNvSpPr>
          <p:nvPr/>
        </p:nvSpPr>
        <p:spPr bwMode="auto">
          <a:xfrm>
            <a:off x="4648200" y="4267200"/>
            <a:ext cx="1371600" cy="457200"/>
          </a:xfrm>
          <a:prstGeom prst="rect">
            <a:avLst/>
          </a:prstGeom>
          <a:noFill/>
          <a:ln w="9525">
            <a:noFill/>
            <a:miter lim="800000"/>
          </a:ln>
        </p:spPr>
        <p:txBody>
          <a:bodyPr>
            <a:spAutoFit/>
          </a:bodyPr>
          <a:lstStyle/>
          <a:p>
            <a:pPr>
              <a:spcBef>
                <a:spcPct val="50000"/>
              </a:spcBef>
            </a:pPr>
            <a:r>
              <a:rPr kumimoji="1" lang="zh-CN" altLang="en-US" sz="2400" b="0">
                <a:solidFill>
                  <a:srgbClr val="000000"/>
                </a:solidFill>
                <a:latin typeface="Times New Roman" panose="02020603050405020304" pitchFamily="18" charset="0"/>
              </a:rPr>
              <a:t>香港岛</a:t>
            </a:r>
          </a:p>
        </p:txBody>
      </p:sp>
      <p:sp>
        <p:nvSpPr>
          <p:cNvPr id="9227" name="Text Box 38"/>
          <p:cNvSpPr txBox="1">
            <a:spLocks noChangeArrowheads="1"/>
          </p:cNvSpPr>
          <p:nvPr/>
        </p:nvSpPr>
        <p:spPr bwMode="auto">
          <a:xfrm>
            <a:off x="4495800" y="3657600"/>
            <a:ext cx="1231900" cy="396875"/>
          </a:xfrm>
          <a:prstGeom prst="rect">
            <a:avLst/>
          </a:prstGeom>
          <a:noFill/>
          <a:ln w="9525">
            <a:noFill/>
            <a:miter lim="800000"/>
          </a:ln>
        </p:spPr>
        <p:txBody>
          <a:bodyPr>
            <a:spAutoFit/>
          </a:bodyPr>
          <a:lstStyle/>
          <a:p>
            <a:pPr>
              <a:spcBef>
                <a:spcPct val="50000"/>
              </a:spcBef>
            </a:pPr>
            <a:r>
              <a:rPr kumimoji="1" lang="zh-CN" altLang="en-US" sz="2000" b="0">
                <a:solidFill>
                  <a:srgbClr val="000000"/>
                </a:solidFill>
                <a:latin typeface="Times New Roman" panose="02020603050405020304" pitchFamily="18" charset="0"/>
              </a:rPr>
              <a:t>九龙</a:t>
            </a:r>
          </a:p>
        </p:txBody>
      </p:sp>
      <p:sp>
        <p:nvSpPr>
          <p:cNvPr id="17415" name="Text Box 7"/>
          <p:cNvSpPr txBox="1">
            <a:spLocks noChangeArrowheads="1"/>
          </p:cNvSpPr>
          <p:nvPr/>
        </p:nvSpPr>
        <p:spPr bwMode="auto">
          <a:xfrm>
            <a:off x="5925820" y="102235"/>
            <a:ext cx="2743200" cy="583565"/>
          </a:xfrm>
          <a:prstGeom prst="rect">
            <a:avLst/>
          </a:prstGeom>
          <a:solidFill>
            <a:schemeClr val="tx2"/>
          </a:solidFill>
          <a:ln w="9525" cmpd="sng">
            <a:solidFill>
              <a:schemeClr val="tx1"/>
            </a:solidFill>
            <a:miter lim="800000"/>
          </a:ln>
          <a:effectLst/>
        </p:spPr>
        <p:txBody>
          <a:bodyPr>
            <a:spAutoFit/>
          </a:bodyPr>
          <a:lstStyle/>
          <a:p>
            <a:pPr>
              <a:defRPr/>
            </a:pPr>
            <a:r>
              <a:rPr lang="zh-CN" altLang="en-US" sz="3200" dirty="0">
                <a:solidFill>
                  <a:srgbClr val="FFFF00"/>
                </a:solidFill>
                <a:effectLst>
                  <a:outerShdw blurRad="38100" dist="38100" dir="2700000" algn="tl">
                    <a:srgbClr val="FFFFFF"/>
                  </a:outerShdw>
                </a:effectLst>
                <a:latin typeface="楷体_GB2312" panose="02010609030101010101" charset="-122"/>
                <a:ea typeface="楷体_GB2312" panose="02010609030101010101" charset="-122"/>
              </a:rPr>
              <a:t>失去香港</a:t>
            </a:r>
            <a:r>
              <a:rPr lang="en-US" sz="3200" dirty="0">
                <a:solidFill>
                  <a:srgbClr val="FFFF00"/>
                </a:solidFill>
                <a:effectLst>
                  <a:outerShdw blurRad="38100" dist="38100" dir="2700000" algn="tl">
                    <a:srgbClr val="FFFFFF"/>
                  </a:outerShdw>
                </a:effectLst>
                <a:latin typeface="楷体_GB2312" panose="02010609030101010101" charset="-122"/>
                <a:ea typeface="楷体_GB2312" panose="02010609030101010101" charset="-122"/>
              </a:rPr>
              <a:t>…</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7891"/>
                                        </p:tgtEl>
                                        <p:attrNameLst>
                                          <p:attrName>style.visibility</p:attrName>
                                        </p:attrNameLst>
                                      </p:cBhvr>
                                      <p:to>
                                        <p:strVal val="visible"/>
                                      </p:to>
                                    </p:set>
                                    <p:animEffect transition="in" filter="box(out)">
                                      <p:cBhvr>
                                        <p:cTn id="7" dur="500"/>
                                        <p:tgtEl>
                                          <p:spTgt spid="3789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7892"/>
                                        </p:tgtEl>
                                        <p:attrNameLst>
                                          <p:attrName>style.visibility</p:attrName>
                                        </p:attrNameLst>
                                      </p:cBhvr>
                                      <p:to>
                                        <p:strVal val="visible"/>
                                      </p:to>
                                    </p:set>
                                    <p:animEffect transition="in" filter="blinds(horizontal)">
                                      <p:cBhvr>
                                        <p:cTn id="12" dur="500"/>
                                        <p:tgtEl>
                                          <p:spTgt spid="3789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7893"/>
                                        </p:tgtEl>
                                        <p:attrNameLst>
                                          <p:attrName>style.visibility</p:attrName>
                                        </p:attrNameLst>
                                      </p:cBhvr>
                                      <p:to>
                                        <p:strVal val="visible"/>
                                      </p:to>
                                    </p:set>
                                    <p:animEffect transition="in" filter="box(out)">
                                      <p:cBhvr>
                                        <p:cTn id="17" dur="500"/>
                                        <p:tgtEl>
                                          <p:spTgt spid="3789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7894"/>
                                        </p:tgtEl>
                                        <p:attrNameLst>
                                          <p:attrName>style.visibility</p:attrName>
                                        </p:attrNameLst>
                                      </p:cBhvr>
                                      <p:to>
                                        <p:strVal val="visible"/>
                                      </p:to>
                                    </p:set>
                                    <p:animEffect transition="in" filter="dissolve">
                                      <p:cBhvr>
                                        <p:cTn id="22" dur="500"/>
                                        <p:tgtEl>
                                          <p:spTgt spid="37894"/>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37923"/>
                                        </p:tgtEl>
                                        <p:attrNameLst>
                                          <p:attrName>style.visibility</p:attrName>
                                        </p:attrNameLst>
                                      </p:cBhvr>
                                      <p:to>
                                        <p:strVal val="visible"/>
                                      </p:to>
                                    </p:set>
                                    <p:anim calcmode="lin" valueType="num">
                                      <p:cBhvr>
                                        <p:cTn id="33" dur="500" fill="hold"/>
                                        <p:tgtEl>
                                          <p:spTgt spid="37923"/>
                                        </p:tgtEl>
                                        <p:attrNameLst>
                                          <p:attrName>ppt_w</p:attrName>
                                        </p:attrNameLst>
                                      </p:cBhvr>
                                      <p:tavLst>
                                        <p:tav tm="0">
                                          <p:val>
                                            <p:fltVal val="0"/>
                                          </p:val>
                                        </p:tav>
                                        <p:tav tm="100000">
                                          <p:val>
                                            <p:strVal val="#ppt_w"/>
                                          </p:val>
                                        </p:tav>
                                      </p:tavLst>
                                    </p:anim>
                                    <p:anim calcmode="lin" valueType="num">
                                      <p:cBhvr>
                                        <p:cTn id="34" dur="500" fill="hold"/>
                                        <p:tgtEl>
                                          <p:spTgt spid="379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ldLvl="0" animBg="1"/>
      <p:bldP spid="37892" grpId="0" bldLvl="0" animBg="1" autoUpdateAnimBg="0"/>
      <p:bldP spid="37893" grpId="0" bldLvl="0" animBg="1"/>
      <p:bldP spid="37894" grpId="0" bldLvl="0" animBg="1" autoUpdateAnimBg="0"/>
      <p:bldP spid="37923" grpId="0" bldLvl="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1143000"/>
            <a:ext cx="3171825" cy="4666719"/>
            <a:chOff x="-288" y="0"/>
            <a:chExt cx="1998" cy="3024"/>
          </a:xfrm>
        </p:grpSpPr>
        <p:grpSp>
          <p:nvGrpSpPr>
            <p:cNvPr id="3" name="Group 3"/>
            <p:cNvGrpSpPr>
              <a:grpSpLocks/>
            </p:cNvGrpSpPr>
            <p:nvPr/>
          </p:nvGrpSpPr>
          <p:grpSpPr bwMode="auto">
            <a:xfrm>
              <a:off x="0" y="0"/>
              <a:ext cx="1651" cy="3024"/>
              <a:chOff x="0" y="0"/>
              <a:chExt cx="1363" cy="2653"/>
            </a:xfrm>
          </p:grpSpPr>
          <p:sp>
            <p:nvSpPr>
              <p:cNvPr id="28718" name="AutoShape 48"/>
              <p:cNvSpPr>
                <a:spLocks noChangeArrowheads="1"/>
              </p:cNvSpPr>
              <p:nvPr/>
            </p:nvSpPr>
            <p:spPr bwMode="auto">
              <a:xfrm>
                <a:off x="0" y="191"/>
                <a:ext cx="1363" cy="1800"/>
              </a:xfrm>
              <a:prstGeom prst="roundRect">
                <a:avLst>
                  <a:gd name="adj" fmla="val 17509"/>
                </a:avLst>
              </a:prstGeom>
              <a:gradFill rotWithShape="1">
                <a:gsLst>
                  <a:gs pos="0">
                    <a:srgbClr val="4E91D4"/>
                  </a:gs>
                  <a:gs pos="100000">
                    <a:srgbClr val="3477A4"/>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zh-CN" altLang="en-US"/>
              </a:p>
            </p:txBody>
          </p:sp>
          <p:sp>
            <p:nvSpPr>
              <p:cNvPr id="28719" name="AutoShape 49"/>
              <p:cNvSpPr>
                <a:spLocks noChangeArrowheads="1"/>
              </p:cNvSpPr>
              <p:nvPr/>
            </p:nvSpPr>
            <p:spPr bwMode="auto">
              <a:xfrm>
                <a:off x="21" y="196"/>
                <a:ext cx="1322" cy="1766"/>
              </a:xfrm>
              <a:prstGeom prst="roundRect">
                <a:avLst>
                  <a:gd name="adj" fmla="val 16667"/>
                </a:avLst>
              </a:prstGeom>
              <a:solidFill>
                <a:srgbClr val="3CA1E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zh-CN" altLang="en-US"/>
              </a:p>
            </p:txBody>
          </p:sp>
          <p:sp>
            <p:nvSpPr>
              <p:cNvPr id="28720" name="AutoShape 50"/>
              <p:cNvSpPr>
                <a:spLocks noChangeArrowheads="1"/>
              </p:cNvSpPr>
              <p:nvPr/>
            </p:nvSpPr>
            <p:spPr bwMode="auto">
              <a:xfrm>
                <a:off x="32" y="1496"/>
                <a:ext cx="1304" cy="447"/>
              </a:xfrm>
              <a:prstGeom prst="roundRect">
                <a:avLst>
                  <a:gd name="adj" fmla="val 50000"/>
                </a:avLst>
              </a:prstGeom>
              <a:gradFill rotWithShape="1">
                <a:gsLst>
                  <a:gs pos="0">
                    <a:srgbClr val="3CA1E6">
                      <a:alpha val="0"/>
                    </a:srgbClr>
                  </a:gs>
                  <a:gs pos="100000">
                    <a:srgbClr val="9BCFF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zh-CN" altLang="en-US"/>
              </a:p>
            </p:txBody>
          </p:sp>
          <p:sp>
            <p:nvSpPr>
              <p:cNvPr id="28721" name="AutoShape 51"/>
              <p:cNvSpPr>
                <a:spLocks noChangeArrowheads="1"/>
              </p:cNvSpPr>
              <p:nvPr/>
            </p:nvSpPr>
            <p:spPr bwMode="auto">
              <a:xfrm>
                <a:off x="32" y="210"/>
                <a:ext cx="1304" cy="446"/>
              </a:xfrm>
              <a:prstGeom prst="roundRect">
                <a:avLst>
                  <a:gd name="adj" fmla="val 50000"/>
                </a:avLst>
              </a:prstGeom>
              <a:gradFill rotWithShape="1">
                <a:gsLst>
                  <a:gs pos="0">
                    <a:srgbClr val="BEE0F7"/>
                  </a:gs>
                  <a:gs pos="100000">
                    <a:srgbClr val="3CA1E6">
                      <a:alpha val="0"/>
                    </a:srgb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zh-CN" altLang="en-US"/>
              </a:p>
            </p:txBody>
          </p:sp>
          <p:sp>
            <p:nvSpPr>
              <p:cNvPr id="28722" name="AutoShape 52"/>
              <p:cNvSpPr>
                <a:spLocks noChangeArrowheads="1"/>
              </p:cNvSpPr>
              <p:nvPr/>
            </p:nvSpPr>
            <p:spPr bwMode="auto">
              <a:xfrm>
                <a:off x="0" y="2063"/>
                <a:ext cx="1363" cy="548"/>
              </a:xfrm>
              <a:prstGeom prst="roundRect">
                <a:avLst>
                  <a:gd name="adj" fmla="val 40389"/>
                </a:avLst>
              </a:prstGeom>
              <a:gradFill rotWithShape="1">
                <a:gsLst>
                  <a:gs pos="0">
                    <a:srgbClr val="729EB4"/>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zh-CN" altLang="en-US"/>
              </a:p>
            </p:txBody>
          </p:sp>
          <p:sp>
            <p:nvSpPr>
              <p:cNvPr id="28723" name="AutoShape 53"/>
              <p:cNvSpPr>
                <a:spLocks noChangeArrowheads="1"/>
              </p:cNvSpPr>
              <p:nvPr/>
            </p:nvSpPr>
            <p:spPr bwMode="auto">
              <a:xfrm>
                <a:off x="40" y="2166"/>
                <a:ext cx="1304" cy="487"/>
              </a:xfrm>
              <a:prstGeom prst="roundRect">
                <a:avLst>
                  <a:gd name="adj" fmla="val 50000"/>
                </a:avLst>
              </a:prstGeom>
              <a:gradFill rotWithShape="1">
                <a:gsLst>
                  <a:gs pos="0">
                    <a:srgbClr val="7DAFD4"/>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zh-CN" altLang="en-US"/>
              </a:p>
            </p:txBody>
          </p:sp>
          <p:grpSp>
            <p:nvGrpSpPr>
              <p:cNvPr id="4" name="Group 10"/>
              <p:cNvGrpSpPr>
                <a:grpSpLocks/>
              </p:cNvGrpSpPr>
              <p:nvPr/>
            </p:nvGrpSpPr>
            <p:grpSpPr bwMode="auto">
              <a:xfrm>
                <a:off x="469" y="0"/>
                <a:ext cx="405" cy="392"/>
                <a:chOff x="0" y="0"/>
                <a:chExt cx="668" cy="647"/>
              </a:xfrm>
            </p:grpSpPr>
            <p:sp>
              <p:nvSpPr>
                <p:cNvPr id="28726" name="Oval 55"/>
                <p:cNvSpPr>
                  <a:spLocks noChangeArrowheads="1"/>
                </p:cNvSpPr>
                <p:nvPr/>
              </p:nvSpPr>
              <p:spPr bwMode="auto">
                <a:xfrm>
                  <a:off x="0" y="109"/>
                  <a:ext cx="668" cy="438"/>
                </a:xfrm>
                <a:prstGeom prst="ellipse">
                  <a:avLst/>
                </a:prstGeom>
                <a:solidFill>
                  <a:srgbClr val="333333"/>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zh-CN" altLang="en-US"/>
                </a:p>
              </p:txBody>
            </p:sp>
            <p:sp>
              <p:nvSpPr>
                <p:cNvPr id="28727" name="Oval 56"/>
                <p:cNvSpPr>
                  <a:spLocks noChangeArrowheads="1"/>
                </p:cNvSpPr>
                <p:nvPr/>
              </p:nvSpPr>
              <p:spPr bwMode="auto">
                <a:xfrm>
                  <a:off x="7" y="0"/>
                  <a:ext cx="646" cy="647"/>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vert="eaVert"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zh-CN" altLang="en-US"/>
                </a:p>
              </p:txBody>
            </p:sp>
            <p:sp>
              <p:nvSpPr>
                <p:cNvPr id="28728" name="Oval 57"/>
                <p:cNvSpPr>
                  <a:spLocks noChangeArrowheads="1"/>
                </p:cNvSpPr>
                <p:nvPr/>
              </p:nvSpPr>
              <p:spPr bwMode="auto">
                <a:xfrm>
                  <a:off x="15" y="4"/>
                  <a:ext cx="631" cy="63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vert="eaVert"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zh-CN" altLang="en-US"/>
                </a:p>
              </p:txBody>
            </p:sp>
            <p:sp>
              <p:nvSpPr>
                <p:cNvPr id="28729" name="Oval 58"/>
                <p:cNvSpPr>
                  <a:spLocks noChangeArrowheads="1"/>
                </p:cNvSpPr>
                <p:nvPr/>
              </p:nvSpPr>
              <p:spPr bwMode="auto">
                <a:xfrm>
                  <a:off x="22" y="10"/>
                  <a:ext cx="600" cy="589"/>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vert="eaVert"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zh-CN" altLang="en-US"/>
                </a:p>
              </p:txBody>
            </p:sp>
            <p:sp>
              <p:nvSpPr>
                <p:cNvPr id="28730" name="Oval 59"/>
                <p:cNvSpPr>
                  <a:spLocks noChangeArrowheads="1"/>
                </p:cNvSpPr>
                <p:nvPr/>
              </p:nvSpPr>
              <p:spPr bwMode="auto">
                <a:xfrm>
                  <a:off x="57" y="26"/>
                  <a:ext cx="533" cy="479"/>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vert="eaVert"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zh-CN" altLang="en-US"/>
                </a:p>
              </p:txBody>
            </p:sp>
          </p:grpSp>
          <p:sp>
            <p:nvSpPr>
              <p:cNvPr id="28725" name="Text Box 60"/>
              <p:cNvSpPr txBox="1">
                <a:spLocks noChangeArrowheads="1"/>
              </p:cNvSpPr>
              <p:nvPr/>
            </p:nvSpPr>
            <p:spPr bwMode="auto">
              <a:xfrm>
                <a:off x="575" y="55"/>
                <a:ext cx="184" cy="2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en-US" altLang="zh-CN" sz="2400"/>
                  <a:t>1</a:t>
                </a:r>
                <a:endParaRPr lang="en-US" altLang="zh-CN"/>
              </a:p>
            </p:txBody>
          </p:sp>
        </p:grpSp>
        <p:pic>
          <p:nvPicPr>
            <p:cNvPr id="28716" name="Picture 12" descr="香港谈判"/>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 y="453"/>
              <a:ext cx="1542" cy="16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717" name="Text Box 3"/>
            <p:cNvSpPr txBox="1">
              <a:spLocks noChangeArrowheads="1"/>
            </p:cNvSpPr>
            <p:nvPr/>
          </p:nvSpPr>
          <p:spPr bwMode="auto">
            <a:xfrm>
              <a:off x="-288" y="2256"/>
              <a:ext cx="1998" cy="7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en-US" altLang="zh-CN" dirty="0">
                  <a:solidFill>
                    <a:srgbClr val="FF0000"/>
                  </a:solidFill>
                  <a:latin typeface="黑体" pitchFamily="49" charset="-122"/>
                  <a:ea typeface="黑体" pitchFamily="49" charset="-122"/>
                </a:rPr>
                <a:t>1982</a:t>
              </a:r>
              <a:r>
                <a:rPr lang="zh-CN" altLang="en-US" dirty="0">
                  <a:solidFill>
                    <a:srgbClr val="FF0000"/>
                  </a:solidFill>
                  <a:latin typeface="黑体" pitchFamily="49" charset="-122"/>
                  <a:ea typeface="黑体" pitchFamily="49" charset="-122"/>
                </a:rPr>
                <a:t>年</a:t>
              </a:r>
              <a:endParaRPr lang="en-US" altLang="zh-CN" dirty="0">
                <a:solidFill>
                  <a:srgbClr val="FF0000"/>
                </a:solidFill>
                <a:latin typeface="黑体" pitchFamily="49" charset="-122"/>
                <a:ea typeface="黑体" pitchFamily="49" charset="-122"/>
              </a:endParaRPr>
            </a:p>
            <a:p>
              <a:pPr algn="ctr" eaLnBrk="1" hangingPunct="1"/>
              <a:r>
                <a:rPr lang="zh-CN" altLang="en-US" dirty="0">
                  <a:solidFill>
                    <a:srgbClr val="FF0000"/>
                  </a:solidFill>
                  <a:latin typeface="黑体" pitchFamily="49" charset="-122"/>
                  <a:ea typeface="黑体" pitchFamily="49" charset="-122"/>
                </a:rPr>
                <a:t>中英首次谈判</a:t>
              </a:r>
              <a:endParaRPr lang="en-US" altLang="zh-CN" dirty="0">
                <a:solidFill>
                  <a:srgbClr val="FF0000"/>
                </a:solidFill>
                <a:latin typeface="黑体" pitchFamily="49" charset="-122"/>
                <a:ea typeface="黑体" pitchFamily="49" charset="-122"/>
              </a:endParaRPr>
            </a:p>
            <a:p>
              <a:pPr algn="ctr" eaLnBrk="1" hangingPunct="1"/>
              <a:r>
                <a:rPr lang="zh-CN" altLang="en-US" dirty="0">
                  <a:solidFill>
                    <a:srgbClr val="FF0000"/>
                  </a:solidFill>
                  <a:ea typeface="黑体" pitchFamily="49" charset="-122"/>
                </a:rPr>
                <a:t>英：主权换治权</a:t>
              </a:r>
              <a:endParaRPr lang="en-US" altLang="zh-CN" dirty="0">
                <a:solidFill>
                  <a:srgbClr val="FF0000"/>
                </a:solidFill>
                <a:ea typeface="黑体" pitchFamily="49" charset="-122"/>
              </a:endParaRPr>
            </a:p>
            <a:p>
              <a:pPr algn="ctr" eaLnBrk="1" hangingPunct="1"/>
              <a:r>
                <a:rPr lang="zh-CN" altLang="en-US" dirty="0">
                  <a:solidFill>
                    <a:srgbClr val="FF0000"/>
                  </a:solidFill>
                  <a:ea typeface="黑体" pitchFamily="49" charset="-122"/>
                </a:rPr>
                <a:t>中：主权没商量</a:t>
              </a:r>
            </a:p>
          </p:txBody>
        </p:sp>
      </p:grpSp>
      <p:sp>
        <p:nvSpPr>
          <p:cNvPr id="27667" name="AutoShape 4"/>
          <p:cNvSpPr>
            <a:spLocks noChangeArrowheads="1"/>
          </p:cNvSpPr>
          <p:nvPr/>
        </p:nvSpPr>
        <p:spPr bwMode="auto">
          <a:xfrm rot="-5400000">
            <a:off x="3124200" y="5181600"/>
            <a:ext cx="152400" cy="457200"/>
          </a:xfrm>
          <a:prstGeom prst="downArrow">
            <a:avLst>
              <a:gd name="adj1" fmla="val 50000"/>
              <a:gd name="adj2" fmla="val 75000"/>
            </a:avLst>
          </a:prstGeom>
          <a:solidFill>
            <a:srgbClr val="0E4D6D"/>
          </a:solidFill>
          <a:ln w="9525">
            <a:solidFill>
              <a:schemeClr val="bg1"/>
            </a:solidFill>
            <a:miter lim="800000"/>
            <a:headEnd/>
            <a:tailEnd/>
          </a:ln>
        </p:spPr>
        <p:txBody>
          <a:bodyPr vert="eaVert"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endParaRPr lang="zh-CN" altLang="en-US">
              <a:solidFill>
                <a:schemeClr val="bg1"/>
              </a:solidFill>
            </a:endParaRPr>
          </a:p>
        </p:txBody>
      </p:sp>
      <p:grpSp>
        <p:nvGrpSpPr>
          <p:cNvPr id="5" name="Group 20"/>
          <p:cNvGrpSpPr>
            <a:grpSpLocks/>
          </p:cNvGrpSpPr>
          <p:nvPr/>
        </p:nvGrpSpPr>
        <p:grpSpPr bwMode="auto">
          <a:xfrm>
            <a:off x="3429000" y="1143000"/>
            <a:ext cx="2560638" cy="4773613"/>
            <a:chOff x="0" y="0"/>
            <a:chExt cx="1613" cy="3007"/>
          </a:xfrm>
        </p:grpSpPr>
        <p:grpSp>
          <p:nvGrpSpPr>
            <p:cNvPr id="6" name="Group 21"/>
            <p:cNvGrpSpPr>
              <a:grpSpLocks/>
            </p:cNvGrpSpPr>
            <p:nvPr/>
          </p:nvGrpSpPr>
          <p:grpSpPr bwMode="auto">
            <a:xfrm>
              <a:off x="0" y="0"/>
              <a:ext cx="1613" cy="3007"/>
              <a:chOff x="0" y="0"/>
              <a:chExt cx="1387" cy="2517"/>
            </a:xfrm>
          </p:grpSpPr>
          <p:sp>
            <p:nvSpPr>
              <p:cNvPr id="28703" name="AutoShape 63"/>
              <p:cNvSpPr>
                <a:spLocks noChangeArrowheads="1"/>
              </p:cNvSpPr>
              <p:nvPr/>
            </p:nvSpPr>
            <p:spPr bwMode="auto">
              <a:xfrm>
                <a:off x="0" y="191"/>
                <a:ext cx="1321" cy="1467"/>
              </a:xfrm>
              <a:prstGeom prst="roundRect">
                <a:avLst>
                  <a:gd name="adj" fmla="val 17509"/>
                </a:avLst>
              </a:prstGeom>
              <a:gradFill rotWithShape="1">
                <a:gsLst>
                  <a:gs pos="0">
                    <a:srgbClr val="34B034"/>
                  </a:gs>
                  <a:gs pos="100000">
                    <a:srgbClr val="3F8B4A"/>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zh-CN" altLang="en-US"/>
              </a:p>
            </p:txBody>
          </p:sp>
          <p:sp>
            <p:nvSpPr>
              <p:cNvPr id="28704" name="AutoShape 64"/>
              <p:cNvSpPr>
                <a:spLocks noChangeArrowheads="1"/>
              </p:cNvSpPr>
              <p:nvPr/>
            </p:nvSpPr>
            <p:spPr bwMode="auto">
              <a:xfrm>
                <a:off x="21" y="196"/>
                <a:ext cx="1300" cy="1622"/>
              </a:xfrm>
              <a:prstGeom prst="roundRect">
                <a:avLst>
                  <a:gd name="adj" fmla="val 16667"/>
                </a:avLst>
              </a:prstGeom>
              <a:solidFill>
                <a:srgbClr val="73E77E"/>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zh-CN" altLang="en-US"/>
              </a:p>
            </p:txBody>
          </p:sp>
          <p:sp>
            <p:nvSpPr>
              <p:cNvPr id="28705" name="AutoShape 65"/>
              <p:cNvSpPr>
                <a:spLocks noChangeArrowheads="1"/>
              </p:cNvSpPr>
              <p:nvPr/>
            </p:nvSpPr>
            <p:spPr bwMode="auto">
              <a:xfrm>
                <a:off x="32" y="1496"/>
                <a:ext cx="1304" cy="403"/>
              </a:xfrm>
              <a:prstGeom prst="roundRect">
                <a:avLst>
                  <a:gd name="adj" fmla="val 50000"/>
                </a:avLst>
              </a:prstGeom>
              <a:gradFill rotWithShape="1">
                <a:gsLst>
                  <a:gs pos="0">
                    <a:srgbClr val="73E77E"/>
                  </a:gs>
                  <a:gs pos="100000">
                    <a:srgbClr val="B3F2B9"/>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zh-CN" altLang="en-US"/>
              </a:p>
            </p:txBody>
          </p:sp>
          <p:sp>
            <p:nvSpPr>
              <p:cNvPr id="28706" name="AutoShape 66"/>
              <p:cNvSpPr>
                <a:spLocks noChangeArrowheads="1"/>
              </p:cNvSpPr>
              <p:nvPr/>
            </p:nvSpPr>
            <p:spPr bwMode="auto">
              <a:xfrm>
                <a:off x="32" y="210"/>
                <a:ext cx="1304" cy="446"/>
              </a:xfrm>
              <a:prstGeom prst="roundRect">
                <a:avLst>
                  <a:gd name="adj" fmla="val 50000"/>
                </a:avLst>
              </a:prstGeom>
              <a:gradFill rotWithShape="1">
                <a:gsLst>
                  <a:gs pos="0">
                    <a:srgbClr val="D0F7D4"/>
                  </a:gs>
                  <a:gs pos="100000">
                    <a:srgbClr val="73E77E"/>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zh-CN" altLang="en-US"/>
              </a:p>
            </p:txBody>
          </p:sp>
          <p:sp>
            <p:nvSpPr>
              <p:cNvPr id="28707" name="Oval 67"/>
              <p:cNvSpPr>
                <a:spLocks noChangeArrowheads="1"/>
              </p:cNvSpPr>
              <p:nvPr/>
            </p:nvSpPr>
            <p:spPr bwMode="auto">
              <a:xfrm>
                <a:off x="469" y="74"/>
                <a:ext cx="405" cy="253"/>
              </a:xfrm>
              <a:prstGeom prst="ellipse">
                <a:avLst/>
              </a:prstGeom>
              <a:solidFill>
                <a:srgbClr val="333333"/>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zh-CN" altLang="en-US"/>
              </a:p>
            </p:txBody>
          </p:sp>
          <p:sp>
            <p:nvSpPr>
              <p:cNvPr id="28708" name="Oval 68"/>
              <p:cNvSpPr>
                <a:spLocks noChangeArrowheads="1"/>
              </p:cNvSpPr>
              <p:nvPr/>
            </p:nvSpPr>
            <p:spPr bwMode="auto">
              <a:xfrm>
                <a:off x="473" y="0"/>
                <a:ext cx="392" cy="39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vert="eaVert"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zh-CN" altLang="en-US"/>
              </a:p>
            </p:txBody>
          </p:sp>
          <p:sp>
            <p:nvSpPr>
              <p:cNvPr id="28709" name="Oval 69"/>
              <p:cNvSpPr>
                <a:spLocks noChangeArrowheads="1"/>
              </p:cNvSpPr>
              <p:nvPr/>
            </p:nvSpPr>
            <p:spPr bwMode="auto">
              <a:xfrm>
                <a:off x="478" y="2"/>
                <a:ext cx="383" cy="383"/>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vert="eaVert"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zh-CN" altLang="en-US"/>
              </a:p>
            </p:txBody>
          </p:sp>
          <p:sp>
            <p:nvSpPr>
              <p:cNvPr id="28710" name="Oval 70"/>
              <p:cNvSpPr>
                <a:spLocks noChangeArrowheads="1"/>
              </p:cNvSpPr>
              <p:nvPr/>
            </p:nvSpPr>
            <p:spPr bwMode="auto">
              <a:xfrm>
                <a:off x="482" y="6"/>
                <a:ext cx="364" cy="357"/>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vert="eaVert"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zh-CN" altLang="en-US"/>
              </a:p>
            </p:txBody>
          </p:sp>
          <p:sp>
            <p:nvSpPr>
              <p:cNvPr id="28711" name="Oval 71"/>
              <p:cNvSpPr>
                <a:spLocks noChangeArrowheads="1"/>
              </p:cNvSpPr>
              <p:nvPr/>
            </p:nvSpPr>
            <p:spPr bwMode="auto">
              <a:xfrm>
                <a:off x="504" y="16"/>
                <a:ext cx="323" cy="290"/>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vert="eaVert"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zh-CN" altLang="en-US"/>
              </a:p>
            </p:txBody>
          </p:sp>
          <p:sp>
            <p:nvSpPr>
              <p:cNvPr id="28712" name="Text Box 72"/>
              <p:cNvSpPr txBox="1">
                <a:spLocks noChangeArrowheads="1"/>
              </p:cNvSpPr>
              <p:nvPr/>
            </p:nvSpPr>
            <p:spPr bwMode="auto">
              <a:xfrm>
                <a:off x="571" y="55"/>
                <a:ext cx="192" cy="2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en-US" altLang="zh-CN" sz="2400"/>
                  <a:t>2</a:t>
                </a:r>
                <a:endParaRPr lang="en-US" altLang="zh-CN"/>
              </a:p>
            </p:txBody>
          </p:sp>
          <p:sp>
            <p:nvSpPr>
              <p:cNvPr id="28713" name="AutoShape 74"/>
              <p:cNvSpPr>
                <a:spLocks noChangeArrowheads="1"/>
              </p:cNvSpPr>
              <p:nvPr/>
            </p:nvSpPr>
            <p:spPr bwMode="auto">
              <a:xfrm>
                <a:off x="0" y="1969"/>
                <a:ext cx="1363" cy="548"/>
              </a:xfrm>
              <a:prstGeom prst="roundRect">
                <a:avLst>
                  <a:gd name="adj" fmla="val 40389"/>
                </a:avLst>
              </a:prstGeom>
              <a:gradFill rotWithShape="1">
                <a:gsLst>
                  <a:gs pos="0">
                    <a:srgbClr val="58A4AE"/>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zh-CN" altLang="en-US"/>
              </a:p>
            </p:txBody>
          </p:sp>
          <p:sp>
            <p:nvSpPr>
              <p:cNvPr id="28714" name="AutoShape 75"/>
              <p:cNvSpPr>
                <a:spLocks noChangeArrowheads="1"/>
              </p:cNvSpPr>
              <p:nvPr/>
            </p:nvSpPr>
            <p:spPr bwMode="auto">
              <a:xfrm>
                <a:off x="83" y="1889"/>
                <a:ext cx="1304" cy="487"/>
              </a:xfrm>
              <a:prstGeom prst="roundRect">
                <a:avLst>
                  <a:gd name="adj" fmla="val 50000"/>
                </a:avLst>
              </a:prstGeom>
              <a:gradFill rotWithShape="1">
                <a:gsLst>
                  <a:gs pos="0">
                    <a:srgbClr val="72B2BB"/>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zh-CN" altLang="en-US"/>
              </a:p>
            </p:txBody>
          </p:sp>
        </p:grpSp>
        <p:pic>
          <p:nvPicPr>
            <p:cNvPr id="28701" name="Picture 15"/>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0" y="499"/>
              <a:ext cx="1451" cy="15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702" name="Text Box 5"/>
            <p:cNvSpPr txBox="1">
              <a:spLocks noChangeArrowheads="1"/>
            </p:cNvSpPr>
            <p:nvPr/>
          </p:nvSpPr>
          <p:spPr bwMode="auto">
            <a:xfrm>
              <a:off x="144" y="2400"/>
              <a:ext cx="1353" cy="4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en-US" altLang="zh-CN" dirty="0">
                  <a:solidFill>
                    <a:srgbClr val="FF0000"/>
                  </a:solidFill>
                  <a:ea typeface="黑体" pitchFamily="49" charset="-122"/>
                </a:rPr>
                <a:t>1984</a:t>
              </a:r>
              <a:r>
                <a:rPr lang="zh-CN" altLang="en-US" dirty="0">
                  <a:solidFill>
                    <a:srgbClr val="FF0000"/>
                  </a:solidFill>
                  <a:ea typeface="黑体" pitchFamily="49" charset="-122"/>
                </a:rPr>
                <a:t>年签署</a:t>
              </a:r>
              <a:endParaRPr lang="en-US" altLang="zh-CN" dirty="0">
                <a:solidFill>
                  <a:srgbClr val="FF0000"/>
                </a:solidFill>
                <a:ea typeface="黑体" pitchFamily="49" charset="-122"/>
              </a:endParaRPr>
            </a:p>
            <a:p>
              <a:pPr algn="ctr" eaLnBrk="1" hangingPunct="1"/>
              <a:r>
                <a:rPr lang="en-US" altLang="zh-CN" dirty="0">
                  <a:solidFill>
                    <a:srgbClr val="FF0000"/>
                  </a:solidFill>
                  <a:ea typeface="黑体" pitchFamily="49" charset="-122"/>
                </a:rPr>
                <a:t>《</a:t>
              </a:r>
              <a:r>
                <a:rPr lang="zh-CN" altLang="en-US" dirty="0">
                  <a:solidFill>
                    <a:srgbClr val="FF0000"/>
                  </a:solidFill>
                  <a:ea typeface="黑体" pitchFamily="49" charset="-122"/>
                </a:rPr>
                <a:t>中英联合声明</a:t>
              </a:r>
              <a:r>
                <a:rPr lang="en-US" altLang="zh-CN" dirty="0">
                  <a:solidFill>
                    <a:srgbClr val="FF0000"/>
                  </a:solidFill>
                  <a:ea typeface="黑体" pitchFamily="49" charset="-122"/>
                </a:rPr>
                <a:t>》</a:t>
              </a:r>
            </a:p>
          </p:txBody>
        </p:sp>
      </p:grpSp>
      <p:grpSp>
        <p:nvGrpSpPr>
          <p:cNvPr id="7" name="Group 36"/>
          <p:cNvGrpSpPr>
            <a:grpSpLocks/>
          </p:cNvGrpSpPr>
          <p:nvPr/>
        </p:nvGrpSpPr>
        <p:grpSpPr bwMode="auto">
          <a:xfrm>
            <a:off x="5943600" y="990600"/>
            <a:ext cx="2854326" cy="4941888"/>
            <a:chOff x="138" y="-39"/>
            <a:chExt cx="1798" cy="3113"/>
          </a:xfrm>
        </p:grpSpPr>
        <p:grpSp>
          <p:nvGrpSpPr>
            <p:cNvPr id="8" name="Group 37"/>
            <p:cNvGrpSpPr>
              <a:grpSpLocks/>
            </p:cNvGrpSpPr>
            <p:nvPr/>
          </p:nvGrpSpPr>
          <p:grpSpPr bwMode="auto">
            <a:xfrm>
              <a:off x="277" y="-39"/>
              <a:ext cx="1659" cy="3113"/>
              <a:chOff x="4" y="-32"/>
              <a:chExt cx="1389" cy="2563"/>
            </a:xfrm>
          </p:grpSpPr>
          <p:sp>
            <p:nvSpPr>
              <p:cNvPr id="28687" name="AutoShape 77"/>
              <p:cNvSpPr>
                <a:spLocks noChangeArrowheads="1"/>
              </p:cNvSpPr>
              <p:nvPr/>
            </p:nvSpPr>
            <p:spPr bwMode="auto">
              <a:xfrm>
                <a:off x="4" y="205"/>
                <a:ext cx="1363" cy="1660"/>
              </a:xfrm>
              <a:prstGeom prst="roundRect">
                <a:avLst>
                  <a:gd name="adj" fmla="val 17509"/>
                </a:avLst>
              </a:prstGeom>
              <a:gradFill rotWithShape="1">
                <a:gsLst>
                  <a:gs pos="0">
                    <a:srgbClr val="B59F43"/>
                  </a:gs>
                  <a:gs pos="100000">
                    <a:srgbClr val="8F8849"/>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zh-CN" altLang="en-US"/>
              </a:p>
            </p:txBody>
          </p:sp>
          <p:sp>
            <p:nvSpPr>
              <p:cNvPr id="28688" name="AutoShape 78"/>
              <p:cNvSpPr>
                <a:spLocks noChangeArrowheads="1"/>
              </p:cNvSpPr>
              <p:nvPr/>
            </p:nvSpPr>
            <p:spPr bwMode="auto">
              <a:xfrm>
                <a:off x="25" y="284"/>
                <a:ext cx="1322" cy="1581"/>
              </a:xfrm>
              <a:prstGeom prst="roundRect">
                <a:avLst>
                  <a:gd name="adj" fmla="val 16667"/>
                </a:avLst>
              </a:prstGeom>
              <a:solidFill>
                <a:srgbClr val="E9E065"/>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zh-CN" altLang="en-US"/>
              </a:p>
            </p:txBody>
          </p:sp>
          <p:sp>
            <p:nvSpPr>
              <p:cNvPr id="28689" name="AutoShape 79"/>
              <p:cNvSpPr>
                <a:spLocks noChangeArrowheads="1"/>
              </p:cNvSpPr>
              <p:nvPr/>
            </p:nvSpPr>
            <p:spPr bwMode="auto">
              <a:xfrm>
                <a:off x="36" y="1496"/>
                <a:ext cx="1304" cy="408"/>
              </a:xfrm>
              <a:prstGeom prst="roundRect">
                <a:avLst>
                  <a:gd name="adj" fmla="val 50000"/>
                </a:avLst>
              </a:prstGeom>
              <a:gradFill rotWithShape="1">
                <a:gsLst>
                  <a:gs pos="0">
                    <a:srgbClr val="E9E065"/>
                  </a:gs>
                  <a:gs pos="100000">
                    <a:srgbClr val="F2EDA6"/>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zh-CN" altLang="en-US"/>
              </a:p>
            </p:txBody>
          </p:sp>
          <p:sp>
            <p:nvSpPr>
              <p:cNvPr id="28690" name="AutoShape 80"/>
              <p:cNvSpPr>
                <a:spLocks noChangeArrowheads="1"/>
              </p:cNvSpPr>
              <p:nvPr/>
            </p:nvSpPr>
            <p:spPr bwMode="auto">
              <a:xfrm>
                <a:off x="36" y="210"/>
                <a:ext cx="1304" cy="446"/>
              </a:xfrm>
              <a:prstGeom prst="roundRect">
                <a:avLst>
                  <a:gd name="adj" fmla="val 50000"/>
                </a:avLst>
              </a:prstGeom>
              <a:gradFill rotWithShape="1">
                <a:gsLst>
                  <a:gs pos="0">
                    <a:srgbClr val="F8F5CC"/>
                  </a:gs>
                  <a:gs pos="100000">
                    <a:srgbClr val="E9E065"/>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zh-CN" altLang="en-US"/>
              </a:p>
            </p:txBody>
          </p:sp>
          <p:grpSp>
            <p:nvGrpSpPr>
              <p:cNvPr id="9" name="Group 42"/>
              <p:cNvGrpSpPr>
                <a:grpSpLocks/>
              </p:cNvGrpSpPr>
              <p:nvPr/>
            </p:nvGrpSpPr>
            <p:grpSpPr bwMode="auto">
              <a:xfrm>
                <a:off x="473" y="-32"/>
                <a:ext cx="409" cy="417"/>
                <a:chOff x="0" y="-53"/>
                <a:chExt cx="675" cy="688"/>
              </a:xfrm>
            </p:grpSpPr>
            <p:sp>
              <p:nvSpPr>
                <p:cNvPr id="28695" name="Oval 82"/>
                <p:cNvSpPr>
                  <a:spLocks noChangeArrowheads="1"/>
                </p:cNvSpPr>
                <p:nvPr/>
              </p:nvSpPr>
              <p:spPr bwMode="auto">
                <a:xfrm>
                  <a:off x="0" y="122"/>
                  <a:ext cx="668" cy="412"/>
                </a:xfrm>
                <a:prstGeom prst="ellipse">
                  <a:avLst/>
                </a:prstGeom>
                <a:solidFill>
                  <a:srgbClr val="333333"/>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zh-CN" altLang="en-US"/>
                </a:p>
              </p:txBody>
            </p:sp>
            <p:sp>
              <p:nvSpPr>
                <p:cNvPr id="28696" name="Oval 83"/>
                <p:cNvSpPr>
                  <a:spLocks noChangeArrowheads="1"/>
                </p:cNvSpPr>
                <p:nvPr/>
              </p:nvSpPr>
              <p:spPr bwMode="auto">
                <a:xfrm>
                  <a:off x="29" y="-53"/>
                  <a:ext cx="646" cy="647"/>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vert="eaVert"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zh-CN" altLang="en-US"/>
                </a:p>
              </p:txBody>
            </p:sp>
            <p:sp>
              <p:nvSpPr>
                <p:cNvPr id="28697" name="Oval 84"/>
                <p:cNvSpPr>
                  <a:spLocks noChangeArrowheads="1"/>
                </p:cNvSpPr>
                <p:nvPr/>
              </p:nvSpPr>
              <p:spPr bwMode="auto">
                <a:xfrm>
                  <a:off x="15" y="4"/>
                  <a:ext cx="631" cy="63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vert="eaVert"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zh-CN" altLang="en-US"/>
                </a:p>
              </p:txBody>
            </p:sp>
            <p:sp>
              <p:nvSpPr>
                <p:cNvPr id="28698" name="Oval 85"/>
                <p:cNvSpPr>
                  <a:spLocks noChangeArrowheads="1"/>
                </p:cNvSpPr>
                <p:nvPr/>
              </p:nvSpPr>
              <p:spPr bwMode="auto">
                <a:xfrm>
                  <a:off x="22" y="10"/>
                  <a:ext cx="600" cy="589"/>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vert="eaVert"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zh-CN" altLang="en-US"/>
                </a:p>
              </p:txBody>
            </p:sp>
            <p:sp>
              <p:nvSpPr>
                <p:cNvPr id="28699" name="Oval 86"/>
                <p:cNvSpPr>
                  <a:spLocks noChangeArrowheads="1"/>
                </p:cNvSpPr>
                <p:nvPr/>
              </p:nvSpPr>
              <p:spPr bwMode="auto">
                <a:xfrm>
                  <a:off x="57" y="26"/>
                  <a:ext cx="533" cy="479"/>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vert="eaVert"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zh-CN" altLang="en-US"/>
                </a:p>
              </p:txBody>
            </p:sp>
          </p:grpSp>
          <p:sp>
            <p:nvSpPr>
              <p:cNvPr id="28692" name="Text Box 87"/>
              <p:cNvSpPr txBox="1">
                <a:spLocks noChangeArrowheads="1"/>
              </p:cNvSpPr>
              <p:nvPr/>
            </p:nvSpPr>
            <p:spPr bwMode="auto">
              <a:xfrm>
                <a:off x="578" y="55"/>
                <a:ext cx="186" cy="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en-US" altLang="zh-CN" sz="2400" dirty="0"/>
                  <a:t>3</a:t>
                </a:r>
                <a:endParaRPr lang="en-US" altLang="zh-CN" dirty="0"/>
              </a:p>
            </p:txBody>
          </p:sp>
          <p:sp>
            <p:nvSpPr>
              <p:cNvPr id="28693" name="AutoShape 89"/>
              <p:cNvSpPr>
                <a:spLocks noChangeArrowheads="1"/>
              </p:cNvSpPr>
              <p:nvPr/>
            </p:nvSpPr>
            <p:spPr bwMode="auto">
              <a:xfrm>
                <a:off x="8" y="1983"/>
                <a:ext cx="1363" cy="548"/>
              </a:xfrm>
              <a:prstGeom prst="roundRect">
                <a:avLst>
                  <a:gd name="adj" fmla="val 40389"/>
                </a:avLst>
              </a:prstGeom>
              <a:gradFill rotWithShape="1">
                <a:gsLst>
                  <a:gs pos="0">
                    <a:srgbClr val="6F9DB7"/>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zh-CN" altLang="en-US"/>
              </a:p>
            </p:txBody>
          </p:sp>
          <p:sp>
            <p:nvSpPr>
              <p:cNvPr id="28694" name="AutoShape 90"/>
              <p:cNvSpPr>
                <a:spLocks noChangeArrowheads="1"/>
              </p:cNvSpPr>
              <p:nvPr/>
            </p:nvSpPr>
            <p:spPr bwMode="auto">
              <a:xfrm>
                <a:off x="89" y="1904"/>
                <a:ext cx="1304" cy="487"/>
              </a:xfrm>
              <a:prstGeom prst="roundRect">
                <a:avLst>
                  <a:gd name="adj" fmla="val 50000"/>
                </a:avLst>
              </a:prstGeom>
              <a:gradFill rotWithShape="1">
                <a:gsLst>
                  <a:gs pos="0">
                    <a:srgbClr val="98BAAF"/>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zh-CN" altLang="en-US"/>
              </a:p>
            </p:txBody>
          </p:sp>
        </p:grpSp>
        <p:pic>
          <p:nvPicPr>
            <p:cNvPr id="28684" name="Picture 18" descr="01-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30" y="441"/>
              <a:ext cx="1514" cy="16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685" name="AutoShape 4"/>
            <p:cNvSpPr>
              <a:spLocks noChangeArrowheads="1"/>
            </p:cNvSpPr>
            <p:nvPr/>
          </p:nvSpPr>
          <p:spPr bwMode="auto">
            <a:xfrm rot="16200000">
              <a:off x="234" y="2505"/>
              <a:ext cx="96" cy="288"/>
            </a:xfrm>
            <a:prstGeom prst="downArrow">
              <a:avLst>
                <a:gd name="adj1" fmla="val 50000"/>
                <a:gd name="adj2" fmla="val 75000"/>
              </a:avLst>
            </a:prstGeom>
            <a:solidFill>
              <a:srgbClr val="0E4D6D"/>
            </a:solidFill>
            <a:ln w="9525">
              <a:solidFill>
                <a:schemeClr val="bg1"/>
              </a:solidFill>
              <a:miter lim="800000"/>
              <a:headEnd/>
              <a:tailEnd/>
            </a:ln>
          </p:spPr>
          <p:txBody>
            <a:bodyPr vert="eaVert"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endParaRPr lang="zh-CN" altLang="en-US">
                <a:solidFill>
                  <a:schemeClr val="bg1"/>
                </a:solidFill>
              </a:endParaRPr>
            </a:p>
          </p:txBody>
        </p:sp>
        <p:sp>
          <p:nvSpPr>
            <p:cNvPr id="28686" name="Text Box 10">
              <a:hlinkClick r:id="rId5" action="ppaction://hlinksldjump"/>
            </p:cNvPr>
            <p:cNvSpPr txBox="1">
              <a:spLocks noChangeArrowheads="1"/>
            </p:cNvSpPr>
            <p:nvPr/>
          </p:nvSpPr>
          <p:spPr bwMode="auto">
            <a:xfrm>
              <a:off x="453" y="2540"/>
              <a:ext cx="1215" cy="4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en-US" altLang="zh-CN" dirty="0">
                  <a:solidFill>
                    <a:srgbClr val="FF0000"/>
                  </a:solidFill>
                  <a:ea typeface="黑体" pitchFamily="49" charset="-122"/>
                </a:rPr>
                <a:t>1997</a:t>
              </a:r>
              <a:r>
                <a:rPr lang="zh-CN" altLang="en-US" dirty="0">
                  <a:solidFill>
                    <a:srgbClr val="FF0000"/>
                  </a:solidFill>
                  <a:ea typeface="黑体" pitchFamily="49" charset="-122"/>
                </a:rPr>
                <a:t>年</a:t>
              </a:r>
              <a:r>
                <a:rPr lang="en-US" altLang="zh-CN" dirty="0">
                  <a:solidFill>
                    <a:srgbClr val="FF0000"/>
                  </a:solidFill>
                  <a:ea typeface="黑体" pitchFamily="49" charset="-122"/>
                </a:rPr>
                <a:t>7</a:t>
              </a:r>
              <a:r>
                <a:rPr lang="zh-CN" altLang="en-US" dirty="0">
                  <a:solidFill>
                    <a:srgbClr val="FF0000"/>
                  </a:solidFill>
                  <a:ea typeface="黑体" pitchFamily="49" charset="-122"/>
                </a:rPr>
                <a:t>月</a:t>
              </a:r>
              <a:r>
                <a:rPr lang="en-US" altLang="zh-CN" dirty="0">
                  <a:solidFill>
                    <a:srgbClr val="FF0000"/>
                  </a:solidFill>
                  <a:ea typeface="黑体" pitchFamily="49" charset="-122"/>
                </a:rPr>
                <a:t>1</a:t>
              </a:r>
              <a:r>
                <a:rPr lang="zh-CN" altLang="en-US" dirty="0">
                  <a:solidFill>
                    <a:srgbClr val="FF0000"/>
                  </a:solidFill>
                  <a:ea typeface="黑体" pitchFamily="49" charset="-122"/>
                </a:rPr>
                <a:t>日</a:t>
              </a:r>
              <a:endParaRPr lang="en-US" altLang="zh-CN" dirty="0">
                <a:solidFill>
                  <a:srgbClr val="FF0000"/>
                </a:solidFill>
                <a:ea typeface="黑体" pitchFamily="49" charset="-122"/>
              </a:endParaRPr>
            </a:p>
            <a:p>
              <a:pPr algn="ctr" eaLnBrk="1" hangingPunct="1"/>
              <a:r>
                <a:rPr lang="zh-CN" altLang="en-US" dirty="0">
                  <a:solidFill>
                    <a:srgbClr val="FF0000"/>
                  </a:solidFill>
                  <a:ea typeface="黑体" pitchFamily="49" charset="-122"/>
                </a:rPr>
                <a:t>香港顺利回归</a:t>
              </a:r>
              <a:endParaRPr lang="en-US" altLang="zh-CN" sz="2400" dirty="0">
                <a:solidFill>
                  <a:srgbClr val="FF0000"/>
                </a:solidFill>
                <a:ea typeface="黑体" pitchFamily="49" charset="-122"/>
              </a:endParaRPr>
            </a:p>
          </p:txBody>
        </p:sp>
      </p:grpSp>
      <p:pic>
        <p:nvPicPr>
          <p:cNvPr id="28682" name="Picture 58" descr="12">
            <a:hlinkClick r:id="rId6" action="ppaction://hlinkfile"/>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0" y="6072188"/>
            <a:ext cx="1258888" cy="698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6" name="Text Box 7"/>
          <p:cNvSpPr txBox="1">
            <a:spLocks noChangeArrowheads="1"/>
          </p:cNvSpPr>
          <p:nvPr/>
        </p:nvSpPr>
        <p:spPr bwMode="auto">
          <a:xfrm>
            <a:off x="0" y="152400"/>
            <a:ext cx="8915400" cy="584775"/>
          </a:xfrm>
          <a:prstGeom prst="rect">
            <a:avLst/>
          </a:prstGeom>
          <a:solidFill>
            <a:schemeClr val="tx2"/>
          </a:solidFill>
          <a:ln w="9525" cmpd="sng">
            <a:solidFill>
              <a:schemeClr val="tx1"/>
            </a:solidFill>
            <a:miter lim="800000"/>
          </a:ln>
          <a:effectLst/>
        </p:spPr>
        <p:txBody>
          <a:bodyPr wrap="square">
            <a:spAutoFit/>
          </a:bodyPr>
          <a:lstStyle/>
          <a:p>
            <a:pPr>
              <a:defRPr/>
            </a:pPr>
            <a:r>
              <a:rPr lang="en-US" altLang="zh-CN" sz="3200" dirty="0" smtClean="0">
                <a:solidFill>
                  <a:srgbClr val="FFFF00"/>
                </a:solidFill>
                <a:effectLst>
                  <a:outerShdw blurRad="38100" dist="38100" dir="2700000" algn="tl">
                    <a:srgbClr val="FFFFFF"/>
                  </a:outerShdw>
                </a:effectLst>
                <a:latin typeface="楷体_GB2312" panose="02010609030101010101" charset="-122"/>
                <a:ea typeface="楷体_GB2312" panose="02010609030101010101" charset="-122"/>
              </a:rPr>
              <a:t>20</a:t>
            </a:r>
            <a:r>
              <a:rPr lang="zh-CN" altLang="en-US" sz="3200" dirty="0" smtClean="0">
                <a:solidFill>
                  <a:srgbClr val="FFFF00"/>
                </a:solidFill>
                <a:effectLst>
                  <a:outerShdw blurRad="38100" dist="38100" dir="2700000" algn="tl">
                    <a:srgbClr val="FFFFFF"/>
                  </a:outerShdw>
                </a:effectLst>
                <a:latin typeface="楷体_GB2312" panose="02010609030101010101" charset="-122"/>
                <a:ea typeface="楷体_GB2312" panose="02010609030101010101" charset="-122"/>
              </a:rPr>
              <a:t>世纪</a:t>
            </a:r>
            <a:r>
              <a:rPr lang="en-US" altLang="zh-CN" sz="3200" dirty="0" smtClean="0">
                <a:solidFill>
                  <a:srgbClr val="FFFF00"/>
                </a:solidFill>
                <a:effectLst>
                  <a:outerShdw blurRad="38100" dist="38100" dir="2700000" algn="tl">
                    <a:srgbClr val="FFFFFF"/>
                  </a:outerShdw>
                </a:effectLst>
                <a:latin typeface="楷体_GB2312" panose="02010609030101010101" charset="-122"/>
                <a:ea typeface="楷体_GB2312" panose="02010609030101010101" charset="-122"/>
              </a:rPr>
              <a:t>80</a:t>
            </a:r>
            <a:r>
              <a:rPr lang="zh-CN" altLang="en-US" sz="3200" dirty="0" smtClean="0">
                <a:solidFill>
                  <a:srgbClr val="FFFF00"/>
                </a:solidFill>
                <a:effectLst>
                  <a:outerShdw blurRad="38100" dist="38100" dir="2700000" algn="tl">
                    <a:srgbClr val="FFFFFF"/>
                  </a:outerShdw>
                </a:effectLst>
                <a:latin typeface="楷体_GB2312" panose="02010609030101010101" charset="-122"/>
                <a:ea typeface="楷体_GB2312" panose="02010609030101010101" charset="-122"/>
              </a:rPr>
              <a:t>年代，解决香港问题的条件日渐成熟</a:t>
            </a:r>
            <a:r>
              <a:rPr lang="en-US" altLang="zh-CN" sz="3200" dirty="0" smtClean="0">
                <a:solidFill>
                  <a:srgbClr val="FFFF00"/>
                </a:solidFill>
                <a:effectLst>
                  <a:outerShdw blurRad="38100" dist="38100" dir="2700000" algn="tl">
                    <a:srgbClr val="FFFFFF"/>
                  </a:outerShdw>
                </a:effectLst>
                <a:latin typeface="楷体_GB2312" panose="02010609030101010101" charset="-122"/>
                <a:ea typeface="楷体_GB2312" panose="02010609030101010101" charset="-122"/>
              </a:rPr>
              <a:t>…</a:t>
            </a:r>
            <a:endParaRPr lang="en-US" sz="3200" dirty="0">
              <a:solidFill>
                <a:srgbClr val="FFFF00"/>
              </a:solidFill>
              <a:effectLst>
                <a:outerShdw blurRad="38100" dist="38100" dir="2700000" algn="tl">
                  <a:srgbClr val="FFFFFF"/>
                </a:outerShdw>
              </a:effectLst>
              <a:latin typeface="楷体_GB2312" panose="02010609030101010101" charset="-122"/>
              <a:ea typeface="楷体_GB2312" panose="0201060903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nodeType="withGroup">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27667"/>
                                        </p:tgtEl>
                                        <p:attrNameLst>
                                          <p:attrName>style.visibility</p:attrName>
                                        </p:attrNameLst>
                                      </p:cBhvr>
                                      <p:to>
                                        <p:strVal val="visible"/>
                                      </p:to>
                                    </p:set>
                                  </p:childTnLst>
                                </p:cTn>
                              </p:par>
                            </p:childTnLst>
                          </p:cTn>
                        </p:par>
                        <p:par>
                          <p:cTn id="13" fill="hold" nodeType="afterGroup">
                            <p:stCondLst>
                              <p:cond delay="1000"/>
                            </p:stCondLst>
                            <p:childTnLst>
                              <p:par>
                                <p:cTn id="14" presetID="55"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strVal val="#ppt_w*0.70"/>
                                          </p:val>
                                        </p:tav>
                                        <p:tav tm="100000">
                                          <p:val>
                                            <p:strVal val="#ppt_w"/>
                                          </p:val>
                                        </p:tav>
                                      </p:tavLst>
                                    </p:anim>
                                    <p:anim calcmode="lin" valueType="num">
                                      <p:cBhvr>
                                        <p:cTn id="17" dur="1000" fill="hold"/>
                                        <p:tgtEl>
                                          <p:spTgt spid="5"/>
                                        </p:tgtEl>
                                        <p:attrNameLst>
                                          <p:attrName>ppt_h</p:attrName>
                                        </p:attrNameLst>
                                      </p:cBhvr>
                                      <p:tavLst>
                                        <p:tav tm="0">
                                          <p:val>
                                            <p:strVal val="#ppt_h"/>
                                          </p:val>
                                        </p:tav>
                                        <p:tav tm="100000">
                                          <p:val>
                                            <p:strVal val="#ppt_h"/>
                                          </p:val>
                                        </p:tav>
                                      </p:tavLst>
                                    </p:anim>
                                    <p:animEffect transition="in" filter="fade">
                                      <p:cBhvr>
                                        <p:cTn id="18" dur="1000"/>
                                        <p:tgtEl>
                                          <p:spTgt spid="5"/>
                                        </p:tgtEl>
                                      </p:cBhvr>
                                    </p:animEffect>
                                  </p:childTnLst>
                                </p:cTn>
                              </p:par>
                            </p:childTnLst>
                          </p:cTn>
                        </p:par>
                        <p:par>
                          <p:cTn id="19" fill="hold" nodeType="withGroup">
                            <p:stCondLst>
                              <p:cond delay="2000"/>
                            </p:stCondLst>
                            <p:childTnLst>
                              <p:par>
                                <p:cTn id="20" presetID="55"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ppt_w</p:attrName>
                                        </p:attrNameLst>
                                      </p:cBhvr>
                                      <p:tavLst>
                                        <p:tav tm="0">
                                          <p:val>
                                            <p:strVal val="#ppt_w*0.70"/>
                                          </p:val>
                                        </p:tav>
                                        <p:tav tm="100000">
                                          <p:val>
                                            <p:strVal val="#ppt_w"/>
                                          </p:val>
                                        </p:tav>
                                      </p:tavLst>
                                    </p:anim>
                                    <p:anim calcmode="lin" valueType="num">
                                      <p:cBhvr>
                                        <p:cTn id="23" dur="1000" fill="hold"/>
                                        <p:tgtEl>
                                          <p:spTgt spid="7"/>
                                        </p:tgtEl>
                                        <p:attrNameLst>
                                          <p:attrName>ppt_h</p:attrName>
                                        </p:attrNameLst>
                                      </p:cBhvr>
                                      <p:tavLst>
                                        <p:tav tm="0">
                                          <p:val>
                                            <p:strVal val="#ppt_h"/>
                                          </p:val>
                                        </p:tav>
                                        <p:tav tm="100000">
                                          <p:val>
                                            <p:strVal val="#ppt_h"/>
                                          </p:val>
                                        </p:tav>
                                      </p:tavLst>
                                    </p:anim>
                                    <p:animEffect transition="in" filter="fade">
                                      <p:cBhvr>
                                        <p:cTn id="2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67"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04800" y="228600"/>
            <a:ext cx="7002780" cy="706755"/>
          </a:xfrm>
          <a:prstGeom prst="rect">
            <a:avLst/>
          </a:prstGeom>
          <a:noFill/>
        </p:spPr>
        <p:txBody>
          <a:bodyPr wrap="square" rtlCol="0" anchor="t">
            <a:spAutoFit/>
            <a:scene3d>
              <a:camera prst="orthographicFront"/>
              <a:lightRig rig="threePt" dir="t"/>
            </a:scene3d>
          </a:bodyPr>
          <a:lstStyle/>
          <a:p>
            <a:r>
              <a:rPr lang="zh-CN" altLang="en-US" sz="4000" b="1" dirty="0" smtClean="0">
                <a:gradFill>
                  <a:gsLst>
                    <a:gs pos="0">
                      <a:schemeClr val="accent5">
                        <a:lumMod val="50000"/>
                      </a:schemeClr>
                    </a:gs>
                    <a:gs pos="50000">
                      <a:schemeClr val="accent5"/>
                    </a:gs>
                    <a:gs pos="100000">
                      <a:schemeClr val="accent5">
                        <a:lumMod val="60000"/>
                        <a:lumOff val="40000"/>
                      </a:schemeClr>
                    </a:gs>
                  </a:gsLst>
                  <a:lin ang="5400000"/>
                </a:gradFill>
                <a:effectLst>
                  <a:outerShdw blurRad="38100" dist="38100" dir="2700000" algn="tl">
                    <a:srgbClr val="000000">
                      <a:alpha val="43137"/>
                    </a:srgbClr>
                  </a:outerShdw>
                  <a:reflection blurRad="6350" stA="53000" endA="300" endPos="35500" dir="5400000" sy="-90000" algn="bl" rotWithShape="0"/>
                </a:effectLst>
                <a:latin typeface="黑体" panose="02010600030101010101" pitchFamily="49" charset="-122"/>
                <a:ea typeface="黑体" panose="02010600030101010101" pitchFamily="49" charset="-122"/>
                <a:sym typeface="+mn-ea"/>
              </a:rPr>
              <a:t>亲临历史现场，感受历史脉动</a:t>
            </a:r>
          </a:p>
        </p:txBody>
      </p:sp>
      <p:pic>
        <p:nvPicPr>
          <p:cNvPr id="4" name="感动 97年香港回归交接仪式_标清(1).mp4">
            <a:hlinkClick r:id="" action="ppaction://media"/>
          </p:cNvPr>
          <p:cNvPicPr>
            <a:picLocks noRot="1" noChangeAspect="1"/>
          </p:cNvPicPr>
          <p:nvPr>
            <a:videoFile r:link="rId1"/>
          </p:nvPr>
        </p:nvPicPr>
        <p:blipFill>
          <a:blip r:embed="rId4" cstate="print"/>
          <a:stretch>
            <a:fillRect/>
          </a:stretch>
        </p:blipFill>
        <p:spPr>
          <a:xfrm>
            <a:off x="0" y="1143000"/>
            <a:ext cx="9144000" cy="54102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738b4710b912c8fcb3f495ffff039245d68821f8"/>
          <p:cNvPicPr>
            <a:picLocks noChangeAspect="1"/>
          </p:cNvPicPr>
          <p:nvPr/>
        </p:nvPicPr>
        <p:blipFill>
          <a:blip r:embed="rId2" cstate="print"/>
          <a:stretch>
            <a:fillRect/>
          </a:stretch>
        </p:blipFill>
        <p:spPr>
          <a:xfrm>
            <a:off x="154940" y="1481455"/>
            <a:ext cx="3716655" cy="5201285"/>
          </a:xfrm>
          <a:prstGeom prst="rect">
            <a:avLst/>
          </a:prstGeom>
        </p:spPr>
      </p:pic>
      <p:pic>
        <p:nvPicPr>
          <p:cNvPr id="6" name="图片 5" descr="f603918fa0ec08fad086832353ee3d6d54fbdab4"/>
          <p:cNvPicPr>
            <a:picLocks noChangeAspect="1"/>
          </p:cNvPicPr>
          <p:nvPr/>
        </p:nvPicPr>
        <p:blipFill>
          <a:blip r:embed="rId3" cstate="print"/>
          <a:srcRect l="3369" t="34517" r="5716" b="41416"/>
          <a:stretch>
            <a:fillRect/>
          </a:stretch>
        </p:blipFill>
        <p:spPr>
          <a:xfrm>
            <a:off x="5029200" y="1066800"/>
            <a:ext cx="2878455" cy="762000"/>
          </a:xfrm>
          <a:prstGeom prst="rect">
            <a:avLst/>
          </a:prstGeom>
        </p:spPr>
      </p:pic>
      <p:sp>
        <p:nvSpPr>
          <p:cNvPr id="7" name="文本框 6"/>
          <p:cNvSpPr txBox="1"/>
          <p:nvPr/>
        </p:nvSpPr>
        <p:spPr>
          <a:xfrm>
            <a:off x="3948430" y="1774190"/>
            <a:ext cx="5171440" cy="2308324"/>
          </a:xfrm>
          <a:prstGeom prst="rect">
            <a:avLst/>
          </a:prstGeom>
          <a:noFill/>
        </p:spPr>
        <p:txBody>
          <a:bodyPr wrap="square" rtlCol="0" anchor="t">
            <a:spAutoFit/>
          </a:bodyPr>
          <a:lstStyle/>
          <a:p>
            <a:endParaRPr lang="zh-CN" altLang="en-US" dirty="0"/>
          </a:p>
          <a:p>
            <a:r>
              <a:rPr lang="zh-CN" altLang="en-US" b="1" dirty="0">
                <a:latin typeface="黑体" panose="02010600030101010101" pitchFamily="49" charset="-122"/>
                <a:ea typeface="黑体" panose="02010600030101010101" pitchFamily="49" charset="-122"/>
              </a:rPr>
              <a:t>第二条</a:t>
            </a:r>
            <a:r>
              <a:rPr lang="zh-CN" altLang="en-US" dirty="0">
                <a:latin typeface="黑体" panose="02010600030101010101" pitchFamily="49" charset="-122"/>
                <a:ea typeface="黑体" panose="02010600030101010101" pitchFamily="49" charset="-122"/>
              </a:rPr>
              <a:t> </a:t>
            </a:r>
            <a:r>
              <a:rPr lang="zh-CN" altLang="en-US" dirty="0"/>
              <a:t>全国人民代表大会授权香港特别行政区依照本法的规定实行高度自治，享有行政管理权、立法权、独立的司法权和终审权</a:t>
            </a:r>
            <a:r>
              <a:rPr lang="zh-CN" altLang="en-US" dirty="0" smtClean="0"/>
              <a:t>。</a:t>
            </a:r>
            <a:endParaRPr lang="en-US" altLang="zh-CN" dirty="0" smtClean="0"/>
          </a:p>
          <a:p>
            <a:r>
              <a:rPr lang="zh-CN" altLang="en-US" b="1" dirty="0" smtClean="0">
                <a:latin typeface="黑体" panose="02010600030101010101" pitchFamily="49" charset="-122"/>
                <a:ea typeface="黑体" panose="02010600030101010101" pitchFamily="49" charset="-122"/>
              </a:rPr>
              <a:t>第五条 </a:t>
            </a:r>
            <a:r>
              <a:rPr lang="zh-CN" altLang="en-US" dirty="0" smtClean="0"/>
              <a:t>香港特别行政区不实行社会主义制度和政策，保持原有的资本主义制度和生活方式，五十年不变。</a:t>
            </a:r>
          </a:p>
          <a:p>
            <a:endParaRPr lang="zh-CN" altLang="en-US" dirty="0"/>
          </a:p>
        </p:txBody>
      </p:sp>
      <p:sp>
        <p:nvSpPr>
          <p:cNvPr id="10" name="文本框 9"/>
          <p:cNvSpPr txBox="1"/>
          <p:nvPr/>
        </p:nvSpPr>
        <p:spPr>
          <a:xfrm>
            <a:off x="3962400" y="5105400"/>
            <a:ext cx="4975225" cy="1477328"/>
          </a:xfrm>
          <a:prstGeom prst="rect">
            <a:avLst/>
          </a:prstGeom>
          <a:noFill/>
        </p:spPr>
        <p:txBody>
          <a:bodyPr wrap="square" rtlCol="0" anchor="t">
            <a:spAutoFit/>
          </a:bodyPr>
          <a:lstStyle/>
          <a:p>
            <a:r>
              <a:rPr lang="zh-CN" altLang="en-US" b="1" dirty="0" smtClean="0">
                <a:latin typeface="黑体" panose="02010600030101010101" pitchFamily="49" charset="-122"/>
                <a:ea typeface="黑体" panose="02010600030101010101" pitchFamily="49" charset="-122"/>
              </a:rPr>
              <a:t>第十三条</a:t>
            </a:r>
            <a:r>
              <a:rPr lang="zh-CN" altLang="en-US" dirty="0" smtClean="0"/>
              <a:t> 中央人民政府负责管理与香港特别行政区有关的外交事务。</a:t>
            </a:r>
            <a:endParaRPr lang="en-US" altLang="zh-CN" dirty="0" smtClean="0"/>
          </a:p>
          <a:p>
            <a:r>
              <a:rPr lang="zh-CN" altLang="en-US" b="1" dirty="0" smtClean="0">
                <a:latin typeface="黑体" panose="02010600030101010101" pitchFamily="49" charset="-122"/>
                <a:ea typeface="黑体" panose="02010600030101010101" pitchFamily="49" charset="-122"/>
              </a:rPr>
              <a:t>第十四条 </a:t>
            </a:r>
            <a:r>
              <a:rPr lang="zh-CN" altLang="en-US" dirty="0" smtClean="0"/>
              <a:t>中央人民政府负责管理香港特别行政区的防务。</a:t>
            </a:r>
          </a:p>
          <a:p>
            <a:endParaRPr lang="zh-CN" altLang="en-US" dirty="0"/>
          </a:p>
        </p:txBody>
      </p:sp>
      <p:pic>
        <p:nvPicPr>
          <p:cNvPr id="9" name="图片 8" descr="logo.jpg"/>
          <p:cNvPicPr>
            <a:picLocks noChangeAspect="1"/>
          </p:cNvPicPr>
          <p:nvPr/>
        </p:nvPicPr>
        <p:blipFill>
          <a:blip r:embed="rId4" cstate="print"/>
          <a:stretch>
            <a:fillRect/>
          </a:stretch>
        </p:blipFill>
        <p:spPr>
          <a:xfrm>
            <a:off x="6858000" y="152400"/>
            <a:ext cx="2286000" cy="685800"/>
          </a:xfrm>
          <a:prstGeom prst="rect">
            <a:avLst/>
          </a:prstGeom>
        </p:spPr>
      </p:pic>
      <p:pic>
        <p:nvPicPr>
          <p:cNvPr id="12" name="图片 11" descr="site_logo.png"/>
          <p:cNvPicPr>
            <a:picLocks noChangeAspect="1"/>
          </p:cNvPicPr>
          <p:nvPr/>
        </p:nvPicPr>
        <p:blipFill>
          <a:blip r:embed="rId5" cstate="print"/>
          <a:stretch>
            <a:fillRect/>
          </a:stretch>
        </p:blipFill>
        <p:spPr>
          <a:xfrm>
            <a:off x="3962400" y="0"/>
            <a:ext cx="2438400" cy="914400"/>
          </a:xfrm>
          <a:prstGeom prst="rect">
            <a:avLst/>
          </a:prstGeom>
        </p:spPr>
      </p:pic>
      <p:pic>
        <p:nvPicPr>
          <p:cNvPr id="13" name="图片 12" descr="main_r25_c4.jpg"/>
          <p:cNvPicPr>
            <a:picLocks noChangeAspect="1"/>
          </p:cNvPicPr>
          <p:nvPr/>
        </p:nvPicPr>
        <p:blipFill>
          <a:blip r:embed="rId6" cstate="print"/>
          <a:stretch>
            <a:fillRect/>
          </a:stretch>
        </p:blipFill>
        <p:spPr>
          <a:xfrm>
            <a:off x="0" y="228600"/>
            <a:ext cx="3619500" cy="736600"/>
          </a:xfrm>
          <a:prstGeom prst="rect">
            <a:avLst/>
          </a:prstGeom>
        </p:spPr>
      </p:pic>
      <p:cxnSp>
        <p:nvCxnSpPr>
          <p:cNvPr id="16" name="直接连接符 15"/>
          <p:cNvCxnSpPr/>
          <p:nvPr/>
        </p:nvCxnSpPr>
        <p:spPr>
          <a:xfrm>
            <a:off x="7391400" y="2667000"/>
            <a:ext cx="1219200"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3962400" y="2895600"/>
            <a:ext cx="838200"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5638800" y="2895600"/>
            <a:ext cx="685800"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5715000" y="2667000"/>
            <a:ext cx="1219200"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5562600" y="3505200"/>
            <a:ext cx="2590800"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4495800" y="6248400"/>
            <a:ext cx="533400"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5105400" y="5715000"/>
            <a:ext cx="533400"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09600" y="3657600"/>
            <a:ext cx="7696200" cy="1569660"/>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zh-CN" altLang="en-US" sz="3200" b="1" dirty="0" smtClean="0"/>
              <a:t>除外交和防务，特别行政区享有高度自治权，保持原有的资本主义制度与生活方式长期不变，体现一国两制的基本内涵</a:t>
            </a:r>
            <a:endParaRPr lang="zh-CN" altLang="en-US" sz="3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ppt_x"/>
                                          </p:val>
                                        </p:tav>
                                        <p:tav tm="100000">
                                          <p:val>
                                            <p:strVal val="#ppt_x"/>
                                          </p:val>
                                        </p:tav>
                                      </p:tavLst>
                                    </p:anim>
                                    <p:anim calcmode="lin" valueType="num">
                                      <p:cBhvr additive="base">
                                        <p:cTn id="2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ppt_x"/>
                                          </p:val>
                                        </p:tav>
                                        <p:tav tm="100000">
                                          <p:val>
                                            <p:strVal val="#ppt_x"/>
                                          </p:val>
                                        </p:tav>
                                      </p:tavLst>
                                    </p:anim>
                                    <p:anim calcmode="lin" valueType="num">
                                      <p:cBhvr additive="base">
                                        <p:cTn id="3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ppt_x"/>
                                          </p:val>
                                        </p:tav>
                                        <p:tav tm="100000">
                                          <p:val>
                                            <p:strVal val="#ppt_x"/>
                                          </p:val>
                                        </p:tav>
                                      </p:tavLst>
                                    </p:anim>
                                    <p:anim calcmode="lin" valueType="num">
                                      <p:cBhvr additive="base">
                                        <p:cTn id="4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500" fill="hold"/>
                                        <p:tgtEl>
                                          <p:spTgt spid="23"/>
                                        </p:tgtEl>
                                        <p:attrNameLst>
                                          <p:attrName>ppt_x</p:attrName>
                                        </p:attrNameLst>
                                      </p:cBhvr>
                                      <p:tavLst>
                                        <p:tav tm="0">
                                          <p:val>
                                            <p:strVal val="#ppt_x"/>
                                          </p:val>
                                        </p:tav>
                                        <p:tav tm="100000">
                                          <p:val>
                                            <p:strVal val="#ppt_x"/>
                                          </p:val>
                                        </p:tav>
                                      </p:tavLst>
                                    </p:anim>
                                    <p:anim calcmode="lin" valueType="num">
                                      <p:cBhvr additive="base">
                                        <p:cTn id="4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33"/>
                                        </p:tgtEl>
                                        <p:attrNameLst>
                                          <p:attrName>style.visibility</p:attrName>
                                        </p:attrNameLst>
                                      </p:cBhvr>
                                      <p:to>
                                        <p:strVal val="visible"/>
                                      </p:to>
                                    </p:set>
                                    <p:anim calcmode="lin" valueType="num">
                                      <p:cBhvr additive="base">
                                        <p:cTn id="57" dur="500" fill="hold"/>
                                        <p:tgtEl>
                                          <p:spTgt spid="33"/>
                                        </p:tgtEl>
                                        <p:attrNameLst>
                                          <p:attrName>ppt_x</p:attrName>
                                        </p:attrNameLst>
                                      </p:cBhvr>
                                      <p:tavLst>
                                        <p:tav tm="0">
                                          <p:val>
                                            <p:strVal val="#ppt_x"/>
                                          </p:val>
                                        </p:tav>
                                        <p:tav tm="100000">
                                          <p:val>
                                            <p:strVal val="#ppt_x"/>
                                          </p:val>
                                        </p:tav>
                                      </p:tavLst>
                                    </p:anim>
                                    <p:anim calcmode="lin" valueType="num">
                                      <p:cBhvr additive="base">
                                        <p:cTn id="5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ppt_x"/>
                                          </p:val>
                                        </p:tav>
                                        <p:tav tm="100000">
                                          <p:val>
                                            <p:strVal val="#ppt_x"/>
                                          </p:val>
                                        </p:tav>
                                      </p:tavLst>
                                    </p:anim>
                                    <p:anim calcmode="lin" valueType="num">
                                      <p:cBhvr additive="base">
                                        <p:cTn id="6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5" presetClass="entr" presetSubtype="10" fill="hold" grpId="0" nodeType="click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checkerboard(across)">
                                      <p:cBhvr>
                                        <p:cTn id="6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descr="4_fK-fyhskrp9063228"/>
          <p:cNvPicPr>
            <a:picLocks noGrp="1" noChangeAspect="1"/>
          </p:cNvPicPr>
          <p:nvPr>
            <p:ph idx="1"/>
          </p:nvPr>
        </p:nvPicPr>
        <p:blipFill>
          <a:blip r:embed="rId3" cstate="print"/>
          <a:stretch>
            <a:fillRect/>
          </a:stretch>
        </p:blipFill>
        <p:spPr>
          <a:xfrm>
            <a:off x="36830" y="1417955"/>
            <a:ext cx="9008110" cy="5305425"/>
          </a:xfrm>
          <a:prstGeom prst="rect">
            <a:avLst/>
          </a:prstGeom>
        </p:spPr>
      </p:pic>
      <p:pic>
        <p:nvPicPr>
          <p:cNvPr id="6" name="内容占位符 5" descr="timg (14)"/>
          <p:cNvPicPr>
            <a:picLocks noChangeAspect="1"/>
          </p:cNvPicPr>
          <p:nvPr/>
        </p:nvPicPr>
        <p:blipFill>
          <a:blip r:embed="rId4" cstate="print"/>
          <a:stretch>
            <a:fillRect/>
          </a:stretch>
        </p:blipFill>
        <p:spPr>
          <a:xfrm>
            <a:off x="53975" y="43180"/>
            <a:ext cx="8928100" cy="1679575"/>
          </a:xfrm>
          <a:prstGeom prst="rect">
            <a:avLst/>
          </a:prstGeom>
        </p:spPr>
      </p:pic>
      <p:pic>
        <p:nvPicPr>
          <p:cNvPr id="5" name="内容占位符 3" descr="timg (71)"/>
          <p:cNvPicPr>
            <a:picLocks noChangeAspect="1"/>
          </p:cNvPicPr>
          <p:nvPr/>
        </p:nvPicPr>
        <p:blipFill>
          <a:blip r:embed="rId5" cstate="print"/>
          <a:srcRect r="2301" b="54756"/>
          <a:stretch>
            <a:fillRect/>
          </a:stretch>
        </p:blipFill>
        <p:spPr>
          <a:xfrm>
            <a:off x="59690" y="43180"/>
            <a:ext cx="8962390" cy="1950720"/>
          </a:xfrm>
          <a:prstGeom prst="rect">
            <a:avLst/>
          </a:prstGeom>
        </p:spPr>
      </p:pic>
      <p:pic>
        <p:nvPicPr>
          <p:cNvPr id="7" name="城市宣传音效.mp3">
            <a:hlinkClick r:id="" action="ppaction://media"/>
          </p:cNvPr>
          <p:cNvPicPr>
            <a:picLocks noRot="1" noChangeAspect="1"/>
          </p:cNvPicPr>
          <p:nvPr>
            <a:audioFile r:link="rId1"/>
          </p:nvPr>
        </p:nvPicPr>
        <p:blipFill>
          <a:blip r:embed="rId6" cstate="print"/>
          <a:stretch>
            <a:fillRect/>
          </a:stretch>
        </p:blipFill>
        <p:spPr>
          <a:xfrm>
            <a:off x="8458200" y="6172200"/>
            <a:ext cx="304800" cy="304800"/>
          </a:xfrm>
          <a:prstGeom prst="rect">
            <a:avLst/>
          </a:prstGeom>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6"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descr="a88H-fyhskrp9063250"/>
          <p:cNvPicPr>
            <a:picLocks noGrp="1" noChangeAspect="1"/>
          </p:cNvPicPr>
          <p:nvPr>
            <p:ph idx="1"/>
          </p:nvPr>
        </p:nvPicPr>
        <p:blipFill>
          <a:blip r:embed="rId2" cstate="print"/>
          <a:stretch>
            <a:fillRect/>
          </a:stretch>
        </p:blipFill>
        <p:spPr>
          <a:xfrm>
            <a:off x="213360" y="23495"/>
            <a:ext cx="8610600" cy="6997065"/>
          </a:xfrm>
          <a:prstGeom prst="rect">
            <a:avLst/>
          </a:prstGeom>
        </p:spPr>
      </p:pic>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timg (70)"/>
          <p:cNvPicPr>
            <a:picLocks noChangeAspect="1"/>
          </p:cNvPicPr>
          <p:nvPr/>
        </p:nvPicPr>
        <p:blipFill>
          <a:blip r:embed="rId2" cstate="print"/>
          <a:stretch>
            <a:fillRect/>
          </a:stretch>
        </p:blipFill>
        <p:spPr>
          <a:xfrm>
            <a:off x="5080" y="76200"/>
            <a:ext cx="9133205" cy="4204970"/>
          </a:xfrm>
          <a:prstGeom prst="rect">
            <a:avLst/>
          </a:prstGeom>
        </p:spPr>
      </p:pic>
      <p:pic>
        <p:nvPicPr>
          <p:cNvPr id="7" name="图片 6" descr="timg (25)"/>
          <p:cNvPicPr>
            <a:picLocks noChangeAspect="1"/>
          </p:cNvPicPr>
          <p:nvPr/>
        </p:nvPicPr>
        <p:blipFill>
          <a:blip r:embed="rId3" cstate="print"/>
          <a:stretch>
            <a:fillRect/>
          </a:stretch>
        </p:blipFill>
        <p:spPr>
          <a:xfrm>
            <a:off x="4445" y="4281170"/>
            <a:ext cx="9133840" cy="2580005"/>
          </a:xfrm>
          <a:prstGeom prst="rect">
            <a:avLst/>
          </a:prstGeom>
          <a:effectLst>
            <a:softEdge rad="317500"/>
          </a:effectLst>
        </p:spPr>
      </p:pic>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timg (10).jpg"/>
          <p:cNvPicPr>
            <a:picLocks noChangeAspect="1"/>
          </p:cNvPicPr>
          <p:nvPr/>
        </p:nvPicPr>
        <p:blipFill>
          <a:blip r:embed="rId2" cstate="print"/>
          <a:stretch>
            <a:fillRect/>
          </a:stretch>
        </p:blipFill>
        <p:spPr>
          <a:xfrm>
            <a:off x="140970" y="66040"/>
            <a:ext cx="9070975" cy="4854575"/>
          </a:xfrm>
          <a:prstGeom prst="rect">
            <a:avLst/>
          </a:prstGeom>
        </p:spPr>
      </p:pic>
      <p:pic>
        <p:nvPicPr>
          <p:cNvPr id="2" name="图片 1" descr="timg (9)"/>
          <p:cNvPicPr>
            <a:picLocks noChangeAspect="1"/>
          </p:cNvPicPr>
          <p:nvPr/>
        </p:nvPicPr>
        <p:blipFill>
          <a:blip r:embed="rId3" cstate="print"/>
          <a:stretch>
            <a:fillRect/>
          </a:stretch>
        </p:blipFill>
        <p:spPr>
          <a:xfrm>
            <a:off x="48260" y="913765"/>
            <a:ext cx="9047480" cy="5601335"/>
          </a:xfrm>
          <a:prstGeom prst="rect">
            <a:avLst/>
          </a:prstGeom>
        </p:spPr>
      </p:pic>
      <p:pic>
        <p:nvPicPr>
          <p:cNvPr id="5" name="图片 4" descr="u=1082409377,2783403568&amp;fm=27&amp;gp=0"/>
          <p:cNvPicPr>
            <a:picLocks noChangeAspect="1"/>
          </p:cNvPicPr>
          <p:nvPr/>
        </p:nvPicPr>
        <p:blipFill>
          <a:blip r:embed="rId4" cstate="print"/>
          <a:stretch>
            <a:fillRect/>
          </a:stretch>
        </p:blipFill>
        <p:spPr>
          <a:xfrm rot="900000">
            <a:off x="560871" y="362610"/>
            <a:ext cx="7626615" cy="5338145"/>
          </a:xfrm>
          <a:prstGeom prst="rect">
            <a:avLst/>
          </a:prstGeom>
          <a:effectLst>
            <a:softEdge rad="63500"/>
          </a:effectLst>
        </p:spPr>
      </p:pic>
      <p:pic>
        <p:nvPicPr>
          <p:cNvPr id="6" name="图片 5" descr="timg (74)"/>
          <p:cNvPicPr>
            <a:picLocks noChangeAspect="1"/>
          </p:cNvPicPr>
          <p:nvPr/>
        </p:nvPicPr>
        <p:blipFill>
          <a:blip r:embed="rId5" cstate="print"/>
          <a:stretch>
            <a:fillRect/>
          </a:stretch>
        </p:blipFill>
        <p:spPr>
          <a:xfrm rot="21060000">
            <a:off x="426085" y="1530985"/>
            <a:ext cx="8291195" cy="5035550"/>
          </a:xfrm>
          <a:prstGeom prst="rect">
            <a:avLst/>
          </a:prstGeom>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84" decel="100000"/>
                                        <p:tgtEl>
                                          <p:spTgt spid="7"/>
                                        </p:tgtEl>
                                      </p:cBhvr>
                                    </p:animEffect>
                                    <p:animScale>
                                      <p:cBhvr>
                                        <p:cTn id="8" dur="384" decel="100000"/>
                                        <p:tgtEl>
                                          <p:spTgt spid="7"/>
                                        </p:tgtEl>
                                      </p:cBhvr>
                                      <p:from x="10000" y="10000"/>
                                      <p:to x="200000" y="450000"/>
                                    </p:animScale>
                                    <p:animScale>
                                      <p:cBhvr>
                                        <p:cTn id="9" dur="616" accel="100000" fill="hold">
                                          <p:stCondLst>
                                            <p:cond delay="384"/>
                                          </p:stCondLst>
                                        </p:cTn>
                                        <p:tgtEl>
                                          <p:spTgt spid="7"/>
                                        </p:tgtEl>
                                      </p:cBhvr>
                                      <p:from x="200000" y="450000"/>
                                      <p:to x="100000" y="100000"/>
                                    </p:animScale>
                                    <p:set>
                                      <p:cBhvr>
                                        <p:cTn id="10" dur="384" fill="hold"/>
                                        <p:tgtEl>
                                          <p:spTgt spid="7"/>
                                        </p:tgtEl>
                                        <p:attrNameLst>
                                          <p:attrName>ppt_x</p:attrName>
                                        </p:attrNameLst>
                                      </p:cBhvr>
                                      <p:to>
                                        <p:strVal val="(0.5)"/>
                                      </p:to>
                                    </p:set>
                                    <p:anim from="(0.5)" to="(#ppt_x)" calcmode="lin" valueType="num">
                                      <p:cBhvr>
                                        <p:cTn id="11" dur="616" accel="100000" fill="hold">
                                          <p:stCondLst>
                                            <p:cond delay="384"/>
                                          </p:stCondLst>
                                        </p:cTn>
                                        <p:tgtEl>
                                          <p:spTgt spid="7"/>
                                        </p:tgtEl>
                                        <p:attrNameLst>
                                          <p:attrName>ppt_x</p:attrName>
                                        </p:attrNameLst>
                                      </p:cBhvr>
                                    </p:anim>
                                    <p:set>
                                      <p:cBhvr>
                                        <p:cTn id="12" dur="384" fill="hold"/>
                                        <p:tgtEl>
                                          <p:spTgt spid="7"/>
                                        </p:tgtEl>
                                        <p:attrNameLst>
                                          <p:attrName>ppt_y</p:attrName>
                                        </p:attrNameLst>
                                      </p:cBhvr>
                                      <p:to>
                                        <p:strVal val="(#ppt_y+0.4)"/>
                                      </p:to>
                                    </p:set>
                                    <p:anim from="(#ppt_y+0.4)" to="(#ppt_y)" calcmode="lin" valueType="num">
                                      <p:cBhvr>
                                        <p:cTn id="13" dur="616" accel="100000" fill="hold">
                                          <p:stCondLst>
                                            <p:cond delay="384"/>
                                          </p:stCondLst>
                                        </p:cTn>
                                        <p:tgtEl>
                                          <p:spTgt spid="7"/>
                                        </p:tgtEl>
                                        <p:attrNameLst>
                                          <p:attrName>ppt_y</p:attrName>
                                        </p:attrNameLst>
                                      </p:cBhvr>
                                    </p:anim>
                                  </p:childTnLst>
                                </p:cTn>
                              </p:par>
                            </p:childTnLst>
                          </p:cTn>
                        </p:par>
                        <p:par>
                          <p:cTn id="14" fill="hold">
                            <p:stCondLst>
                              <p:cond delay="1000"/>
                            </p:stCondLst>
                            <p:childTnLst>
                              <p:par>
                                <p:cTn id="15" presetID="54" presetClass="entr" presetSubtype="0" accel="10000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strVal val="#ppt_w*0.05"/>
                                          </p:val>
                                        </p:tav>
                                        <p:tav tm="100000">
                                          <p:val>
                                            <p:strVal val="#ppt_w"/>
                                          </p:val>
                                        </p:tav>
                                      </p:tavLst>
                                    </p:anim>
                                    <p:anim calcmode="lin" valueType="num">
                                      <p:cBhvr>
                                        <p:cTn id="18" dur="1000" fill="hold"/>
                                        <p:tgtEl>
                                          <p:spTgt spid="2"/>
                                        </p:tgtEl>
                                        <p:attrNameLst>
                                          <p:attrName>ppt_h</p:attrName>
                                        </p:attrNameLst>
                                      </p:cBhvr>
                                      <p:tavLst>
                                        <p:tav tm="0">
                                          <p:val>
                                            <p:strVal val="#ppt_h"/>
                                          </p:val>
                                        </p:tav>
                                        <p:tav tm="100000">
                                          <p:val>
                                            <p:strVal val="#ppt_h"/>
                                          </p:val>
                                        </p:tav>
                                      </p:tavLst>
                                    </p:anim>
                                    <p:anim calcmode="lin" valueType="num">
                                      <p:cBhvr>
                                        <p:cTn id="19" dur="1000" fill="hold"/>
                                        <p:tgtEl>
                                          <p:spTgt spid="2"/>
                                        </p:tgtEl>
                                        <p:attrNameLst>
                                          <p:attrName>ppt_x</p:attrName>
                                        </p:attrNameLst>
                                      </p:cBhvr>
                                      <p:tavLst>
                                        <p:tav tm="0">
                                          <p:val>
                                            <p:strVal val="#ppt_x-.2"/>
                                          </p:val>
                                        </p:tav>
                                        <p:tav tm="100000">
                                          <p:val>
                                            <p:strVal val="#ppt_x"/>
                                          </p:val>
                                        </p:tav>
                                      </p:tavLst>
                                    </p:anim>
                                    <p:anim calcmode="lin" valueType="num">
                                      <p:cBhvr>
                                        <p:cTn id="20" dur="1000" fill="hold"/>
                                        <p:tgtEl>
                                          <p:spTgt spid="2"/>
                                        </p:tgtEl>
                                        <p:attrNameLst>
                                          <p:attrName>ppt_y</p:attrName>
                                        </p:attrNameLst>
                                      </p:cBhvr>
                                      <p:tavLst>
                                        <p:tav tm="0">
                                          <p:val>
                                            <p:strVal val="#ppt_y"/>
                                          </p:val>
                                        </p:tav>
                                        <p:tav tm="100000">
                                          <p:val>
                                            <p:strVal val="#ppt_y"/>
                                          </p:val>
                                        </p:tav>
                                      </p:tavLst>
                                    </p:anim>
                                    <p:animEffect transition="in" filter="fade">
                                      <p:cBhvr>
                                        <p:cTn id="21" dur="1000"/>
                                        <p:tgtEl>
                                          <p:spTgt spid="2"/>
                                        </p:tgtEl>
                                      </p:cBhvr>
                                    </p:animEffect>
                                  </p:childTnLst>
                                </p:cTn>
                              </p:par>
                            </p:childTnLst>
                          </p:cTn>
                        </p:par>
                        <p:par>
                          <p:cTn id="22" fill="hold">
                            <p:stCondLst>
                              <p:cond delay="2000"/>
                            </p:stCondLst>
                            <p:childTnLst>
                              <p:par>
                                <p:cTn id="23" presetID="15"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3000"/>
                            </p:stCondLst>
                            <p:childTnLst>
                              <p:par>
                                <p:cTn id="30" presetID="52" presetClass="entr" presetSubtype="0"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Scale>
                                      <p:cBhvr>
                                        <p:cTn id="32"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6"/>
                                        </p:tgtEl>
                                        <p:attrNameLst>
                                          <p:attrName>ppt_x</p:attrName>
                                          <p:attrName>ppt_y</p:attrName>
                                        </p:attrNameLst>
                                      </p:cBhvr>
                                    </p:animMotion>
                                    <p:animEffect transition="in" filter="fade">
                                      <p:cBhvr>
                                        <p:cTn id="3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descr="timg (26)"/>
          <p:cNvPicPr>
            <a:picLocks noGrp="1" noChangeAspect="1"/>
          </p:cNvPicPr>
          <p:nvPr>
            <p:ph idx="1"/>
          </p:nvPr>
        </p:nvPicPr>
        <p:blipFill>
          <a:blip r:embed="rId2" cstate="print"/>
          <a:stretch>
            <a:fillRect/>
          </a:stretch>
        </p:blipFill>
        <p:spPr>
          <a:xfrm>
            <a:off x="-17780" y="5100320"/>
            <a:ext cx="9178925" cy="2867660"/>
          </a:xfrm>
          <a:prstGeom prst="rect">
            <a:avLst/>
          </a:prstGeom>
        </p:spPr>
      </p:pic>
      <p:pic>
        <p:nvPicPr>
          <p:cNvPr id="6" name="图片 5" descr="timg (72)"/>
          <p:cNvPicPr>
            <a:picLocks noChangeAspect="1"/>
          </p:cNvPicPr>
          <p:nvPr/>
        </p:nvPicPr>
        <p:blipFill>
          <a:blip r:embed="rId3" cstate="print"/>
          <a:stretch>
            <a:fillRect/>
          </a:stretch>
        </p:blipFill>
        <p:spPr>
          <a:xfrm>
            <a:off x="-17780" y="635"/>
            <a:ext cx="8970645" cy="5806440"/>
          </a:xfrm>
          <a:prstGeom prst="rect">
            <a:avLst/>
          </a:prstGeom>
        </p:spPr>
      </p:pic>
    </p:spTree>
  </p:cSld>
  <p:clrMapOvr>
    <a:masterClrMapping/>
  </p:clrMapOvr>
  <p:transition>
    <p:whee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timg (75)"/>
          <p:cNvPicPr>
            <a:picLocks noChangeAspect="1"/>
          </p:cNvPicPr>
          <p:nvPr/>
        </p:nvPicPr>
        <p:blipFill>
          <a:blip r:embed="rId2" cstate="print"/>
          <a:srcRect l="3736" t="2710" r="5269" b="39651"/>
          <a:stretch>
            <a:fillRect/>
          </a:stretch>
        </p:blipFill>
        <p:spPr>
          <a:xfrm rot="21060000">
            <a:off x="273685" y="236855"/>
            <a:ext cx="6820535" cy="3876040"/>
          </a:xfrm>
          <a:prstGeom prst="rect">
            <a:avLst/>
          </a:prstGeom>
        </p:spPr>
      </p:pic>
      <p:pic>
        <p:nvPicPr>
          <p:cNvPr id="6" name="图片 5" descr="u=509073392,1090950926&amp;fm=200&amp;gp=0"/>
          <p:cNvPicPr>
            <a:picLocks noChangeAspect="1"/>
          </p:cNvPicPr>
          <p:nvPr/>
        </p:nvPicPr>
        <p:blipFill>
          <a:blip r:embed="rId3" cstate="print"/>
          <a:stretch>
            <a:fillRect/>
          </a:stretch>
        </p:blipFill>
        <p:spPr>
          <a:xfrm rot="20280000">
            <a:off x="238125" y="1669415"/>
            <a:ext cx="5676900" cy="3780790"/>
          </a:xfrm>
          <a:prstGeom prst="rect">
            <a:avLst/>
          </a:prstGeom>
        </p:spPr>
      </p:pic>
      <p:pic>
        <p:nvPicPr>
          <p:cNvPr id="7" name="图片 6" descr="u=1472040858,2399675520&amp;fm=200&amp;gp=0"/>
          <p:cNvPicPr>
            <a:picLocks noChangeAspect="1"/>
          </p:cNvPicPr>
          <p:nvPr/>
        </p:nvPicPr>
        <p:blipFill>
          <a:blip r:embed="rId4" cstate="print"/>
          <a:stretch>
            <a:fillRect/>
          </a:stretch>
        </p:blipFill>
        <p:spPr>
          <a:xfrm>
            <a:off x="587375" y="2249170"/>
            <a:ext cx="8522970" cy="4275455"/>
          </a:xfrm>
          <a:prstGeom prst="rect">
            <a:avLst/>
          </a:prstGeom>
        </p:spPr>
      </p:pic>
      <p:pic>
        <p:nvPicPr>
          <p:cNvPr id="2" name="图片 1" descr="timg (76)"/>
          <p:cNvPicPr>
            <a:picLocks noChangeAspect="1"/>
          </p:cNvPicPr>
          <p:nvPr/>
        </p:nvPicPr>
        <p:blipFill>
          <a:blip r:embed="rId5" cstate="print"/>
          <a:stretch>
            <a:fillRect/>
          </a:stretch>
        </p:blipFill>
        <p:spPr>
          <a:xfrm>
            <a:off x="1219200" y="304800"/>
            <a:ext cx="7467600" cy="5958868"/>
          </a:xfrm>
          <a:prstGeom prst="rect">
            <a:avLst/>
          </a:prstGeom>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35"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style.rotation</p:attrName>
                                        </p:attrNameLst>
                                      </p:cBhvr>
                                      <p:tavLst>
                                        <p:tav tm="0">
                                          <p:val>
                                            <p:fltVal val="720"/>
                                          </p:val>
                                        </p:tav>
                                        <p:tav tm="100000">
                                          <p:val>
                                            <p:fltVal val="0"/>
                                          </p:val>
                                        </p:tav>
                                      </p:tavLst>
                                    </p:anim>
                                    <p:anim calcmode="lin" valueType="num">
                                      <p:cBhvr>
                                        <p:cTn id="21" dur="1000" fill="hold"/>
                                        <p:tgtEl>
                                          <p:spTgt spid="7"/>
                                        </p:tgtEl>
                                        <p:attrNameLst>
                                          <p:attrName>ppt_h</p:attrName>
                                        </p:attrNameLst>
                                      </p:cBhvr>
                                      <p:tavLst>
                                        <p:tav tm="0">
                                          <p:val>
                                            <p:fltVal val="0"/>
                                          </p:val>
                                        </p:tav>
                                        <p:tav tm="100000">
                                          <p:val>
                                            <p:strVal val="#ppt_h"/>
                                          </p:val>
                                        </p:tav>
                                      </p:tavLst>
                                    </p:anim>
                                    <p:anim calcmode="lin" valueType="num">
                                      <p:cBhvr>
                                        <p:cTn id="22" dur="1000" fill="hold"/>
                                        <p:tgtEl>
                                          <p:spTgt spid="7"/>
                                        </p:tgtEl>
                                        <p:attrNameLst>
                                          <p:attrName>ppt_w</p:attrName>
                                        </p:attrNameLst>
                                      </p:cBhvr>
                                      <p:tavLst>
                                        <p:tav tm="0">
                                          <p:val>
                                            <p:fltVal val="0"/>
                                          </p:val>
                                        </p:tav>
                                        <p:tav tm="100000">
                                          <p:val>
                                            <p:strVal val="#ppt_w"/>
                                          </p:val>
                                        </p:tav>
                                      </p:tavLst>
                                    </p:anim>
                                  </p:childTnLst>
                                </p:cTn>
                              </p:par>
                            </p:childTnLst>
                          </p:cTn>
                        </p:par>
                        <p:par>
                          <p:cTn id="23" fill="hold">
                            <p:stCondLst>
                              <p:cond delay="3000"/>
                            </p:stCondLst>
                            <p:childTnLst>
                              <p:par>
                                <p:cTn id="24" presetID="15" presetClass="entr" presetSubtype="0"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1000" fill="hold"/>
                                        <p:tgtEl>
                                          <p:spTgt spid="2"/>
                                        </p:tgtEl>
                                        <p:attrNameLst>
                                          <p:attrName>ppt_w</p:attrName>
                                        </p:attrNameLst>
                                      </p:cBhvr>
                                      <p:tavLst>
                                        <p:tav tm="0">
                                          <p:val>
                                            <p:fltVal val="0"/>
                                          </p:val>
                                        </p:tav>
                                        <p:tav tm="100000">
                                          <p:val>
                                            <p:strVal val="#ppt_w"/>
                                          </p:val>
                                        </p:tav>
                                      </p:tavLst>
                                    </p:anim>
                                    <p:anim calcmode="lin" valueType="num">
                                      <p:cBhvr>
                                        <p:cTn id="27" dur="1000" fill="hold"/>
                                        <p:tgtEl>
                                          <p:spTgt spid="2"/>
                                        </p:tgtEl>
                                        <p:attrNameLst>
                                          <p:attrName>ppt_h</p:attrName>
                                        </p:attrNameLst>
                                      </p:cBhvr>
                                      <p:tavLst>
                                        <p:tav tm="0">
                                          <p:val>
                                            <p:fltVal val="0"/>
                                          </p:val>
                                        </p:tav>
                                        <p:tav tm="100000">
                                          <p:val>
                                            <p:strVal val="#ppt_h"/>
                                          </p:val>
                                        </p:tav>
                                      </p:tavLst>
                                    </p:anim>
                                    <p:anim calcmode="lin" valueType="num">
                                      <p:cBhvr>
                                        <p:cTn id="2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dirty="0"/>
          </a:p>
        </p:txBody>
      </p:sp>
      <p:sp>
        <p:nvSpPr>
          <p:cNvPr id="3" name="副标题 2"/>
          <p:cNvSpPr>
            <a:spLocks noGrp="1"/>
          </p:cNvSpPr>
          <p:nvPr>
            <p:ph type="subTitle" idx="1"/>
          </p:nvPr>
        </p:nvSpPr>
        <p:spPr>
          <a:xfrm>
            <a:off x="2057400" y="5224780"/>
            <a:ext cx="7150735" cy="1292860"/>
          </a:xfrm>
        </p:spPr>
        <p:txBody>
          <a:bodyPr>
            <a:noAutofit/>
          </a:bodyPr>
          <a:lstStyle/>
          <a:p>
            <a:r>
              <a:rPr lang="zh-CN" altLang="en-US" sz="4400" b="1" dirty="0">
                <a:ln w="22225">
                  <a:solidFill>
                    <a:schemeClr val="accent2"/>
                  </a:solidFill>
                  <a:prstDash val="solid"/>
                </a:ln>
                <a:solidFill>
                  <a:srgbClr val="FFFF00"/>
                </a:solidFill>
                <a:effectLst/>
                <a:latin typeface="微软雅黑" panose="020B0503020204020204" pitchFamily="34" charset="-122"/>
                <a:ea typeface="微软雅黑" panose="020B0503020204020204" pitchFamily="34" charset="-122"/>
              </a:rPr>
              <a:t>黄山中学历史组    王梦杰</a:t>
            </a:r>
          </a:p>
        </p:txBody>
      </p:sp>
      <p:sp>
        <p:nvSpPr>
          <p:cNvPr id="6" name="矩形 5"/>
          <p:cNvSpPr/>
          <p:nvPr/>
        </p:nvSpPr>
        <p:spPr>
          <a:xfrm>
            <a:off x="838200" y="866775"/>
            <a:ext cx="8305800" cy="1107996"/>
          </a:xfrm>
          <a:prstGeom prst="rect">
            <a:avLst/>
          </a:prstGeom>
          <a:noFill/>
        </p:spPr>
        <p:txBody>
          <a:bodyPr wrap="square" lIns="91440" tIns="45720" rIns="91440" bIns="45720">
            <a:spAutoFit/>
          </a:bodyPr>
          <a:lstStyle/>
          <a:p>
            <a:pPr algn="ctr"/>
            <a:r>
              <a:rPr lang="zh-CN" altLang="en-US" sz="6600" b="1" dirty="0" smtClean="0">
                <a:ln w="18415" cmpd="sng">
                  <a:solidFill>
                    <a:srgbClr val="FFFF00"/>
                  </a:solidFill>
                  <a:prstDash val="solid"/>
                </a:ln>
                <a:solidFill>
                  <a:srgbClr val="FFFFFF"/>
                </a:solidFill>
                <a:effectLst>
                  <a:outerShdw blurRad="63500" dir="3600000" algn="tl" rotWithShape="0">
                    <a:srgbClr val="000000">
                      <a:alpha val="70000"/>
                    </a:srgbClr>
                  </a:outerShdw>
                  <a:reflection blurRad="6350" stA="60000" endA="900" endPos="58000" dir="5400000" sy="-100000" algn="bl" rotWithShape="0"/>
                </a:effectLst>
              </a:rPr>
              <a:t>祖国统一的历史潮流</a:t>
            </a:r>
            <a:endParaRPr lang="zh-CN" altLang="en-US" sz="6600" b="1" dirty="0">
              <a:ln w="18415" cmpd="sng">
                <a:solidFill>
                  <a:srgbClr val="FFFF00"/>
                </a:solidFill>
                <a:prstDash val="solid"/>
              </a:ln>
              <a:solidFill>
                <a:srgbClr val="FFFFFF"/>
              </a:solidFill>
              <a:effectLst>
                <a:outerShdw blurRad="63500" dir="3600000" algn="tl" rotWithShape="0">
                  <a:srgbClr val="000000">
                    <a:alpha val="70000"/>
                  </a:srgbClr>
                </a:outerShdw>
                <a:reflection blurRad="6350" stA="60000" endA="900" endPos="58000" dir="5400000" sy="-100000" algn="bl" rotWithShape="0"/>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9"/>
          <p:cNvGrpSpPr/>
          <p:nvPr/>
        </p:nvGrpSpPr>
        <p:grpSpPr>
          <a:xfrm>
            <a:off x="152236" y="114136"/>
            <a:ext cx="1643074" cy="1524864"/>
            <a:chOff x="0" y="-1"/>
            <a:chExt cx="2428860" cy="2289726"/>
          </a:xfrm>
        </p:grpSpPr>
        <p:pic>
          <p:nvPicPr>
            <p:cNvPr id="3" name="图片 5" descr="11734492_062601582142_2.jpg"/>
            <p:cNvPicPr>
              <a:picLocks noChangeAspect="1"/>
            </p:cNvPicPr>
            <p:nvPr/>
          </p:nvPicPr>
          <p:blipFill>
            <a:blip r:embed="rId2" cstate="print">
              <a:clrChange>
                <a:clrFrom>
                  <a:srgbClr val="FFFFFF"/>
                </a:clrFrom>
                <a:clrTo>
                  <a:srgbClr val="FFFFFF">
                    <a:alpha val="0"/>
                  </a:srgbClr>
                </a:clrTo>
              </a:clrChange>
            </a:blip>
            <a:srcRect l="1111" t="4443" r="2222" b="4443"/>
            <a:stretch>
              <a:fillRect/>
            </a:stretch>
          </p:blipFill>
          <p:spPr bwMode="auto">
            <a:xfrm>
              <a:off x="0" y="-1"/>
              <a:ext cx="2428860" cy="2289726"/>
            </a:xfrm>
            <a:prstGeom prst="rect">
              <a:avLst/>
            </a:prstGeom>
            <a:noFill/>
            <a:ln w="9525">
              <a:noFill/>
              <a:miter lim="800000"/>
              <a:headEnd/>
              <a:tailEnd/>
            </a:ln>
          </p:spPr>
        </p:pic>
        <p:sp>
          <p:nvSpPr>
            <p:cNvPr id="4" name="矩形 3"/>
            <p:cNvSpPr/>
            <p:nvPr/>
          </p:nvSpPr>
          <p:spPr>
            <a:xfrm>
              <a:off x="676094" y="743985"/>
              <a:ext cx="1256307" cy="600803"/>
            </a:xfrm>
            <a:prstGeom prst="rect">
              <a:avLst/>
            </a:prstGeom>
            <a:noFill/>
          </p:spPr>
          <p:txBody>
            <a:bodyPr wrap="square" lIns="91440" tIns="45720" rIns="91440" bIns="45720">
              <a:spAutoFit/>
            </a:bodyPr>
            <a:lstStyle/>
            <a:p>
              <a:pPr algn="ctr"/>
              <a:r>
                <a:rPr lang="zh-CN" altLang="en-US" sz="2000" b="1" dirty="0" smtClean="0">
                  <a:ln w="1905"/>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合作</a:t>
              </a:r>
              <a:endParaRPr lang="zh-CN" altLang="en-US" sz="2000" b="1" cap="none" spc="0" dirty="0" smtClean="0">
                <a:ln w="1905"/>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33795" name="Text Box 3"/>
          <p:cNvSpPr txBox="1">
            <a:spLocks noChangeArrowheads="1"/>
          </p:cNvSpPr>
          <p:nvPr/>
        </p:nvSpPr>
        <p:spPr bwMode="auto">
          <a:xfrm>
            <a:off x="1995170" y="284480"/>
            <a:ext cx="6938010" cy="2308324"/>
          </a:xfrm>
          <a:prstGeom prst="rect">
            <a:avLst/>
          </a:prstGeom>
          <a:solidFill>
            <a:schemeClr val="tx2"/>
          </a:solidFill>
          <a:ln w="9525">
            <a:solidFill>
              <a:schemeClr val="bg1"/>
            </a:solidFill>
            <a:miter lim="800000"/>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3200" b="1" dirty="0" smtClean="0">
                <a:solidFill>
                  <a:schemeClr val="bg1"/>
                </a:solidFill>
                <a:sym typeface="+mn-ea"/>
              </a:rPr>
              <a:t>阅读材料一结合所学知识，分析港澳顺利回归的原因有哪些？</a:t>
            </a:r>
            <a:endParaRPr lang="en-US" altLang="zh-CN" sz="3200" b="1" dirty="0" smtClean="0">
              <a:solidFill>
                <a:schemeClr val="bg1"/>
              </a:solidFill>
              <a:sym typeface="+mn-ea"/>
            </a:endParaRPr>
          </a:p>
          <a:p>
            <a:pPr eaLnBrk="1" hangingPunct="1">
              <a:spcBef>
                <a:spcPct val="50000"/>
              </a:spcBef>
            </a:pPr>
            <a:r>
              <a:rPr lang="zh-CN" altLang="en-US" sz="3200" b="1" dirty="0" smtClean="0">
                <a:solidFill>
                  <a:schemeClr val="bg1"/>
                </a:solidFill>
                <a:sym typeface="+mn-ea"/>
              </a:rPr>
              <a:t>阅读材料二、三，概括香港能持续保持繁荣稳定发展的原因。</a:t>
            </a:r>
            <a:r>
              <a:rPr lang="zh-CN" altLang="zh-CN" sz="2800" dirty="0" smtClean="0">
                <a:solidFill>
                  <a:schemeClr val="bg1"/>
                </a:solidFill>
                <a:latin typeface="黑体" panose="02010600030101010101" pitchFamily="49" charset="-122"/>
                <a:ea typeface="黑体" panose="02010600030101010101" pitchFamily="49" charset="-122"/>
              </a:rPr>
              <a:t> </a:t>
            </a:r>
            <a:endParaRPr lang="zh-CN" altLang="zh-CN" sz="2800" dirty="0">
              <a:solidFill>
                <a:schemeClr val="bg1"/>
              </a:solidFill>
              <a:latin typeface="黑体" panose="02010600030101010101" pitchFamily="49" charset="-122"/>
              <a:ea typeface="黑体" panose="0201060003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3795"/>
                                        </p:tgtEl>
                                        <p:attrNameLst>
                                          <p:attrName>style.visibility</p:attrName>
                                        </p:attrNameLst>
                                      </p:cBhvr>
                                      <p:to>
                                        <p:strVal val="visible"/>
                                      </p:to>
                                    </p:set>
                                    <p:animEffect transition="in" filter="checkerboard(across)">
                                      <p:cBhvr>
                                        <p:cTn id="7" dur="500"/>
                                        <p:tgtEl>
                                          <p:spTgt spid="337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Rectangle 3"/>
          <p:cNvSpPr>
            <a:spLocks noGrp="1" noChangeArrowheads="1"/>
          </p:cNvSpPr>
          <p:nvPr>
            <p:ph idx="1"/>
          </p:nvPr>
        </p:nvSpPr>
        <p:spPr>
          <a:xfrm>
            <a:off x="457200" y="1828800"/>
            <a:ext cx="8229600" cy="3733800"/>
          </a:xfrm>
        </p:spPr>
        <p:txBody>
          <a:bodyPr>
            <a:noAutofit/>
          </a:bodyPr>
          <a:lstStyle/>
          <a:p>
            <a:r>
              <a:rPr lang="zh-CN" altLang="en-US" sz="2800" b="1" dirty="0" smtClean="0">
                <a:solidFill>
                  <a:srgbClr val="FF0000"/>
                </a:solidFill>
              </a:rPr>
              <a:t>根本原因：</a:t>
            </a:r>
            <a:r>
              <a:rPr lang="zh-CN" altLang="en-US" sz="2800" b="1" dirty="0" smtClean="0"/>
              <a:t>中国综合国力增强，国际地位提高；</a:t>
            </a:r>
            <a:endParaRPr lang="en-US" altLang="zh-CN" sz="2800" b="1" dirty="0" smtClean="0"/>
          </a:p>
          <a:p>
            <a:pPr>
              <a:buNone/>
            </a:pPr>
            <a:r>
              <a:rPr lang="en-US" altLang="zh-CN" sz="2800" b="1" dirty="0" smtClean="0"/>
              <a:t>    </a:t>
            </a:r>
            <a:r>
              <a:rPr lang="zh-CN" altLang="en-US" sz="2800" b="1" dirty="0" smtClean="0"/>
              <a:t>内地经济的发展为港澳经济增添活力和动力。</a:t>
            </a:r>
          </a:p>
          <a:p>
            <a:r>
              <a:rPr lang="zh-CN" altLang="en-US" sz="2800" b="1" dirty="0" smtClean="0">
                <a:solidFill>
                  <a:srgbClr val="FF0000"/>
                </a:solidFill>
              </a:rPr>
              <a:t>关键因素:</a:t>
            </a:r>
            <a:r>
              <a:rPr lang="zh-CN" altLang="en-US" sz="2800" b="1" dirty="0" smtClean="0"/>
              <a:t>“一国两制”伟大构想；</a:t>
            </a:r>
          </a:p>
          <a:p>
            <a:r>
              <a:rPr lang="zh-CN" altLang="en-US" sz="2800" b="1" dirty="0" smtClean="0">
                <a:solidFill>
                  <a:srgbClr val="FF0000"/>
                </a:solidFill>
              </a:rPr>
              <a:t>群众基础:  </a:t>
            </a:r>
            <a:r>
              <a:rPr lang="zh-CN" altLang="en-US" sz="2800" b="1" dirty="0" smtClean="0"/>
              <a:t>港澳同胞渴望回归；</a:t>
            </a:r>
          </a:p>
          <a:p>
            <a:r>
              <a:rPr lang="zh-CN" altLang="en-US" sz="2800" b="1" dirty="0" smtClean="0">
                <a:solidFill>
                  <a:srgbClr val="FF0000"/>
                </a:solidFill>
              </a:rPr>
              <a:t>法律依据:</a:t>
            </a:r>
            <a:r>
              <a:rPr lang="en-US" altLang="zh-CN" sz="2800" b="1" dirty="0" smtClean="0"/>
              <a:t>《</a:t>
            </a:r>
            <a:r>
              <a:rPr lang="zh-CN" altLang="en-US" sz="2800" b="1" dirty="0" smtClean="0"/>
              <a:t>中英联合声明</a:t>
            </a:r>
            <a:r>
              <a:rPr lang="en-US" altLang="zh-CN" sz="2800" b="1" dirty="0" smtClean="0"/>
              <a:t>》</a:t>
            </a:r>
            <a:r>
              <a:rPr lang="zh-CN" altLang="en-US" sz="2800" b="1" dirty="0" smtClean="0"/>
              <a:t>和</a:t>
            </a:r>
            <a:r>
              <a:rPr lang="en-US" altLang="zh-CN" sz="2800" b="1" dirty="0" smtClean="0"/>
              <a:t>《</a:t>
            </a:r>
            <a:r>
              <a:rPr lang="zh-CN" altLang="en-US" sz="2800" b="1" dirty="0" smtClean="0"/>
              <a:t>特别行政区基本法</a:t>
            </a:r>
            <a:r>
              <a:rPr lang="en-US" altLang="zh-CN" sz="2800" b="1" dirty="0" smtClean="0"/>
              <a:t>》</a:t>
            </a:r>
            <a:r>
              <a:rPr lang="zh-CN" altLang="en-US" sz="2800" b="1" dirty="0" smtClean="0"/>
              <a:t>。</a:t>
            </a:r>
          </a:p>
          <a:p>
            <a:pPr>
              <a:buNone/>
            </a:pPr>
            <a:r>
              <a:rPr lang="zh-CN" altLang="en-US" sz="2800" b="1" dirty="0" smtClean="0"/>
              <a:t> </a:t>
            </a:r>
            <a:endParaRPr lang="zh-CN" altLang="en-US" sz="2800" b="1" dirty="0" smtClean="0">
              <a:latin typeface="宋体" panose="02010600030101010101" pitchFamily="2" charset="-122"/>
              <a:ea typeface="宋体" panose="02010600030101010101" pitchFamily="2" charset="-122"/>
            </a:endParaRPr>
          </a:p>
          <a:p>
            <a:endParaRPr lang="zh-CN" altLang="en-US" sz="2800" dirty="0" smtClean="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宋体" panose="02010600030101010101" pitchFamily="2" charset="-122"/>
              <a:ea typeface="宋体" panose="02010600030101010101" pitchFamily="2" charset="-122"/>
              <a:sym typeface="+mn-ea"/>
            </a:endParaRPr>
          </a:p>
          <a:p>
            <a:endParaRPr lang="zh-CN" altLang="en-US" sz="2800" b="1" dirty="0" smtClean="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宋体" panose="02010600030101010101" pitchFamily="2" charset="-122"/>
              <a:ea typeface="宋体" panose="02010600030101010101" pitchFamily="2" charset="-122"/>
              <a:sym typeface="+mn-ea"/>
            </a:endParaRPr>
          </a:p>
        </p:txBody>
      </p:sp>
      <p:sp>
        <p:nvSpPr>
          <p:cNvPr id="34818" name="Rectangle 2"/>
          <p:cNvSpPr>
            <a:spLocks noGrp="1" noChangeArrowheads="1"/>
          </p:cNvSpPr>
          <p:nvPr>
            <p:ph type="title"/>
          </p:nvPr>
        </p:nvSpPr>
        <p:spPr/>
        <p:txBody>
          <a:bodyPr/>
          <a:lstStyle/>
          <a:p>
            <a:pPr>
              <a:defRPr/>
            </a:pPr>
            <a:endParaRPr lang="zh-CN" altLang="en-US" dirty="0">
              <a:solidFill>
                <a:schemeClr val="tx1">
                  <a:lumMod val="95000"/>
                  <a:lumOff val="5000"/>
                </a:schemeClr>
              </a:solidFill>
            </a:endParaRPr>
          </a:p>
        </p:txBody>
      </p:sp>
      <p:grpSp>
        <p:nvGrpSpPr>
          <p:cNvPr id="2" name="组合 1"/>
          <p:cNvGrpSpPr/>
          <p:nvPr/>
        </p:nvGrpSpPr>
        <p:grpSpPr>
          <a:xfrm>
            <a:off x="-152400" y="0"/>
            <a:ext cx="2495550" cy="1293495"/>
            <a:chOff x="-551" y="101"/>
            <a:chExt cx="4608" cy="2414"/>
          </a:xfrm>
        </p:grpSpPr>
        <p:pic>
          <p:nvPicPr>
            <p:cNvPr id="29" name="图片 28" descr="知识梳理.jpg"/>
            <p:cNvPicPr>
              <a:picLocks noChangeAspect="1"/>
            </p:cNvPicPr>
            <p:nvPr/>
          </p:nvPicPr>
          <p:blipFill>
            <a:blip r:embed="rId3" cstate="print"/>
            <a:srcRect r="1746" b="7051"/>
            <a:stretch>
              <a:fillRect/>
            </a:stretch>
          </p:blipFill>
          <p:spPr>
            <a:xfrm>
              <a:off x="570" y="101"/>
              <a:ext cx="2110" cy="2077"/>
            </a:xfrm>
            <a:prstGeom prst="rect">
              <a:avLst/>
            </a:prstGeom>
          </p:spPr>
        </p:pic>
        <p:sp>
          <p:nvSpPr>
            <p:cNvPr id="32" name="矩形 31"/>
            <p:cNvSpPr/>
            <p:nvPr/>
          </p:nvSpPr>
          <p:spPr>
            <a:xfrm>
              <a:off x="-551" y="1089"/>
              <a:ext cx="4608" cy="1426"/>
            </a:xfrm>
            <a:prstGeom prst="rect">
              <a:avLst/>
            </a:prstGeom>
            <a:noFill/>
          </p:spPr>
          <p:txBody>
            <a:bodyPr wrap="square" lIns="91440" tIns="45720" rIns="91440" bIns="45720">
              <a:prstTxWarp prst="textArchDown">
                <a:avLst/>
              </a:prstTxWarp>
              <a:spAutoFit/>
              <a:scene3d>
                <a:camera prst="orthographicFront"/>
                <a:lightRig rig="soft" dir="t">
                  <a:rot lat="0" lon="0" rev="10800000"/>
                </a:lightRig>
              </a:scene3d>
              <a:sp3d>
                <a:bevelT w="27940" h="12700"/>
                <a:contourClr>
                  <a:srgbClr val="DDDDDD"/>
                </a:contourClr>
              </a:sp3d>
            </a:bodyPr>
            <a:lstStyle/>
            <a:p>
              <a:pPr algn="ctr"/>
              <a:r>
                <a:rPr lang="zh-CN" altLang="en-US" sz="3200" b="1" spc="150" dirty="0" smtClean="0">
                  <a:ln w="11430"/>
                  <a:solidFill>
                    <a:srgbClr val="FF0000"/>
                  </a:solidFill>
                  <a:effectLst>
                    <a:outerShdw blurRad="25400" algn="tl" rotWithShape="0">
                      <a:srgbClr val="000000">
                        <a:alpha val="43000"/>
                      </a:srgbClr>
                    </a:outerShdw>
                  </a:effectLst>
                  <a:latin typeface="微软雅黑" panose="020B0503020204020204" pitchFamily="34" charset="-122"/>
                  <a:ea typeface="微软雅黑" panose="020B0503020204020204" pitchFamily="34" charset="-122"/>
                </a:rPr>
                <a:t>知 识 整 合</a:t>
              </a:r>
              <a:endParaRPr lang="zh-CN" altLang="en-US" sz="3200" b="1" cap="none" spc="150" dirty="0">
                <a:ln w="11430"/>
                <a:solidFill>
                  <a:srgbClr val="FF0000"/>
                </a:solidFill>
                <a:effectLst>
                  <a:outerShdw blurRad="25400" algn="tl" rotWithShape="0">
                    <a:srgbClr val="000000">
                      <a:alpha val="43000"/>
                    </a:srgbClr>
                  </a:outerShdw>
                </a:effectLst>
                <a:latin typeface="微软雅黑" panose="020B0503020204020204" pitchFamily="34" charset="-122"/>
                <a:ea typeface="微软雅黑" panose="020B0503020204020204" pitchFamily="34" charset="-122"/>
              </a:endParaRPr>
            </a:p>
          </p:txBody>
        </p:sp>
      </p:grpSp>
      <p:sp>
        <p:nvSpPr>
          <p:cNvPr id="33795" name="Text Box 3"/>
          <p:cNvSpPr txBox="1">
            <a:spLocks noChangeArrowheads="1"/>
          </p:cNvSpPr>
          <p:nvPr/>
        </p:nvSpPr>
        <p:spPr bwMode="auto">
          <a:xfrm>
            <a:off x="2205990" y="304800"/>
            <a:ext cx="6938010" cy="1076325"/>
          </a:xfrm>
          <a:prstGeom prst="rect">
            <a:avLst/>
          </a:prstGeom>
          <a:solidFill>
            <a:schemeClr val="tx2"/>
          </a:solidFill>
          <a:ln w="9525">
            <a:solidFill>
              <a:schemeClr val="bg1"/>
            </a:solidFill>
            <a:miter lim="800000"/>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3200" b="1" dirty="0" smtClean="0">
                <a:solidFill>
                  <a:schemeClr val="bg1"/>
                </a:solidFill>
                <a:sym typeface="+mn-ea"/>
              </a:rPr>
              <a:t>港澳顺利回归并持续繁荣稳定发展的原因</a:t>
            </a:r>
            <a:endParaRPr lang="zh-CN" altLang="zh-CN" sz="2800" dirty="0">
              <a:solidFill>
                <a:schemeClr val="bg1"/>
              </a:solidFill>
              <a:latin typeface="黑体" panose="02010600030101010101" pitchFamily="49" charset="-122"/>
              <a:ea typeface="黑体" panose="0201060003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5845">
                                            <p:txEl>
                                              <p:pRg st="0" end="0"/>
                                            </p:txEl>
                                          </p:spTgt>
                                        </p:tgtEl>
                                        <p:attrNameLst>
                                          <p:attrName>style.visibility</p:attrName>
                                        </p:attrNameLst>
                                      </p:cBhvr>
                                      <p:to>
                                        <p:strVal val="visible"/>
                                      </p:to>
                                    </p:set>
                                    <p:animEffect transition="in" filter="fade">
                                      <p:cBhvr>
                                        <p:cTn id="7" dur="1000"/>
                                        <p:tgtEl>
                                          <p:spTgt spid="35845">
                                            <p:txEl>
                                              <p:pRg st="0" end="0"/>
                                            </p:txEl>
                                          </p:spTgt>
                                        </p:tgtEl>
                                      </p:cBhvr>
                                    </p:animEffect>
                                    <p:anim calcmode="lin" valueType="num">
                                      <p:cBhvr>
                                        <p:cTn id="8" dur="1000" fill="hold"/>
                                        <p:tgtEl>
                                          <p:spTgt spid="35845">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5845">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5845">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35845">
                                            <p:txEl>
                                              <p:pRg st="1" end="1"/>
                                            </p:txEl>
                                          </p:spTgt>
                                        </p:tgtEl>
                                        <p:attrNameLst>
                                          <p:attrName>style.visibility</p:attrName>
                                        </p:attrNameLst>
                                      </p:cBhvr>
                                      <p:to>
                                        <p:strVal val="visible"/>
                                      </p:to>
                                    </p:set>
                                    <p:animEffect transition="in" filter="fade">
                                      <p:cBhvr>
                                        <p:cTn id="13" dur="1000"/>
                                        <p:tgtEl>
                                          <p:spTgt spid="35845">
                                            <p:txEl>
                                              <p:pRg st="1" end="1"/>
                                            </p:txEl>
                                          </p:spTgt>
                                        </p:tgtEl>
                                      </p:cBhvr>
                                    </p:animEffect>
                                    <p:anim calcmode="lin" valueType="num">
                                      <p:cBhvr>
                                        <p:cTn id="14" dur="1000" fill="hold"/>
                                        <p:tgtEl>
                                          <p:spTgt spid="35845">
                                            <p:txEl>
                                              <p:pRg st="1" end="1"/>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35845">
                                            <p:txEl>
                                              <p:pRg st="1" end="1"/>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5845">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35845">
                                            <p:txEl>
                                              <p:pRg st="2" end="2"/>
                                            </p:txEl>
                                          </p:spTgt>
                                        </p:tgtEl>
                                        <p:attrNameLst>
                                          <p:attrName>style.visibility</p:attrName>
                                        </p:attrNameLst>
                                      </p:cBhvr>
                                      <p:to>
                                        <p:strVal val="visible"/>
                                      </p:to>
                                    </p:set>
                                    <p:animEffect transition="in" filter="fade">
                                      <p:cBhvr>
                                        <p:cTn id="21" dur="1000"/>
                                        <p:tgtEl>
                                          <p:spTgt spid="35845">
                                            <p:txEl>
                                              <p:pRg st="2" end="2"/>
                                            </p:txEl>
                                          </p:spTgt>
                                        </p:tgtEl>
                                      </p:cBhvr>
                                    </p:animEffect>
                                    <p:anim calcmode="lin" valueType="num">
                                      <p:cBhvr>
                                        <p:cTn id="22" dur="1000" fill="hold"/>
                                        <p:tgtEl>
                                          <p:spTgt spid="35845">
                                            <p:txEl>
                                              <p:pRg st="2" end="2"/>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35845">
                                            <p:txEl>
                                              <p:pRg st="2" end="2"/>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5845">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nodeType="clickEffect">
                                  <p:stCondLst>
                                    <p:cond delay="0"/>
                                  </p:stCondLst>
                                  <p:childTnLst>
                                    <p:set>
                                      <p:cBhvr>
                                        <p:cTn id="28" dur="1" fill="hold">
                                          <p:stCondLst>
                                            <p:cond delay="0"/>
                                          </p:stCondLst>
                                        </p:cTn>
                                        <p:tgtEl>
                                          <p:spTgt spid="35845">
                                            <p:txEl>
                                              <p:pRg st="3" end="3"/>
                                            </p:txEl>
                                          </p:spTgt>
                                        </p:tgtEl>
                                        <p:attrNameLst>
                                          <p:attrName>style.visibility</p:attrName>
                                        </p:attrNameLst>
                                      </p:cBhvr>
                                      <p:to>
                                        <p:strVal val="visible"/>
                                      </p:to>
                                    </p:set>
                                    <p:animEffect transition="in" filter="fade">
                                      <p:cBhvr>
                                        <p:cTn id="29" dur="1000"/>
                                        <p:tgtEl>
                                          <p:spTgt spid="35845">
                                            <p:txEl>
                                              <p:pRg st="3" end="3"/>
                                            </p:txEl>
                                          </p:spTgt>
                                        </p:tgtEl>
                                      </p:cBhvr>
                                    </p:animEffect>
                                    <p:anim calcmode="lin" valueType="num">
                                      <p:cBhvr>
                                        <p:cTn id="30" dur="1000" fill="hold"/>
                                        <p:tgtEl>
                                          <p:spTgt spid="35845">
                                            <p:txEl>
                                              <p:pRg st="3" end="3"/>
                                            </p:txEl>
                                          </p:spTgt>
                                        </p:tgtEl>
                                        <p:attrNameLst>
                                          <p:attrName>ppt_x</p:attrName>
                                        </p:attrNameLst>
                                      </p:cBhvr>
                                      <p:tavLst>
                                        <p:tav tm="0">
                                          <p:val>
                                            <p:strVal val="#ppt_x"/>
                                          </p:val>
                                        </p:tav>
                                        <p:tav tm="100000">
                                          <p:val>
                                            <p:strVal val="#ppt_x"/>
                                          </p:val>
                                        </p:tav>
                                      </p:tavLst>
                                    </p:anim>
                                    <p:anim calcmode="lin" valueType="num">
                                      <p:cBhvr>
                                        <p:cTn id="31" dur="900" decel="100000" fill="hold"/>
                                        <p:tgtEl>
                                          <p:spTgt spid="35845">
                                            <p:txEl>
                                              <p:pRg st="3" end="3"/>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35845">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7" presetClass="entr" presetSubtype="0" fill="hold" nodeType="clickEffect">
                                  <p:stCondLst>
                                    <p:cond delay="0"/>
                                  </p:stCondLst>
                                  <p:childTnLst>
                                    <p:set>
                                      <p:cBhvr>
                                        <p:cTn id="36" dur="1" fill="hold">
                                          <p:stCondLst>
                                            <p:cond delay="0"/>
                                          </p:stCondLst>
                                        </p:cTn>
                                        <p:tgtEl>
                                          <p:spTgt spid="35845">
                                            <p:txEl>
                                              <p:pRg st="4" end="4"/>
                                            </p:txEl>
                                          </p:spTgt>
                                        </p:tgtEl>
                                        <p:attrNameLst>
                                          <p:attrName>style.visibility</p:attrName>
                                        </p:attrNameLst>
                                      </p:cBhvr>
                                      <p:to>
                                        <p:strVal val="visible"/>
                                      </p:to>
                                    </p:set>
                                    <p:animEffect transition="in" filter="fade">
                                      <p:cBhvr>
                                        <p:cTn id="37" dur="1000"/>
                                        <p:tgtEl>
                                          <p:spTgt spid="35845">
                                            <p:txEl>
                                              <p:pRg st="4" end="4"/>
                                            </p:txEl>
                                          </p:spTgt>
                                        </p:tgtEl>
                                      </p:cBhvr>
                                    </p:animEffect>
                                    <p:anim calcmode="lin" valueType="num">
                                      <p:cBhvr>
                                        <p:cTn id="38" dur="1000" fill="hold"/>
                                        <p:tgtEl>
                                          <p:spTgt spid="35845">
                                            <p:txEl>
                                              <p:pRg st="4" end="4"/>
                                            </p:txEl>
                                          </p:spTgt>
                                        </p:tgtEl>
                                        <p:attrNameLst>
                                          <p:attrName>ppt_x</p:attrName>
                                        </p:attrNameLst>
                                      </p:cBhvr>
                                      <p:tavLst>
                                        <p:tav tm="0">
                                          <p:val>
                                            <p:strVal val="#ppt_x"/>
                                          </p:val>
                                        </p:tav>
                                        <p:tav tm="100000">
                                          <p:val>
                                            <p:strVal val="#ppt_x"/>
                                          </p:val>
                                        </p:tav>
                                      </p:tavLst>
                                    </p:anim>
                                    <p:anim calcmode="lin" valueType="num">
                                      <p:cBhvr>
                                        <p:cTn id="39" dur="900" decel="100000" fill="hold"/>
                                        <p:tgtEl>
                                          <p:spTgt spid="35845">
                                            <p:txEl>
                                              <p:pRg st="4" end="4"/>
                                            </p:tx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35845">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timg (56)"/>
          <p:cNvPicPr>
            <a:picLocks noGrp="1" noChangeAspect="1"/>
          </p:cNvPicPr>
          <p:nvPr>
            <p:ph idx="1"/>
          </p:nvPr>
        </p:nvPicPr>
        <p:blipFill>
          <a:blip r:embed="rId2" cstate="print"/>
          <a:stretch>
            <a:fillRect/>
          </a:stretch>
        </p:blipFill>
        <p:spPr>
          <a:xfrm>
            <a:off x="-13970" y="-17145"/>
            <a:ext cx="9144635" cy="6871970"/>
          </a:xfrm>
          <a:prstGeom prst="rect">
            <a:avLst/>
          </a:prstGeom>
        </p:spPr>
      </p:pic>
      <p:sp>
        <p:nvSpPr>
          <p:cNvPr id="2" name="标题 1"/>
          <p:cNvSpPr>
            <a:spLocks noGrp="1"/>
          </p:cNvSpPr>
          <p:nvPr>
            <p:ph type="title"/>
          </p:nvPr>
        </p:nvSpPr>
        <p:spPr>
          <a:xfrm>
            <a:off x="152400" y="2514600"/>
            <a:ext cx="8839200" cy="1143000"/>
          </a:xfrm>
        </p:spPr>
        <p:txBody>
          <a:bodyPr>
            <a:noAutofit/>
          </a:bodyPr>
          <a:lstStyle/>
          <a:p>
            <a:r>
              <a:rPr lang="zh-CN" altLang="en-US" sz="4800" b="1" dirty="0" smtClean="0">
                <a:solidFill>
                  <a:srgbClr val="FFFF00"/>
                </a:solidFill>
                <a:effectLst>
                  <a:glow rad="139700">
                    <a:schemeClr val="accent2">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统一之盼</a:t>
            </a:r>
            <a:r>
              <a:rPr lang="en-US" altLang="zh-CN" sz="4800" b="1" dirty="0" smtClean="0">
                <a:solidFill>
                  <a:srgbClr val="FFFF00"/>
                </a:solidFill>
                <a:effectLst>
                  <a:glow rad="139700">
                    <a:schemeClr val="accent2">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a:t>
            </a:r>
            <a:r>
              <a:rPr lang="zh-CN" altLang="en-US" sz="4800" b="1" dirty="0" smtClean="0">
                <a:solidFill>
                  <a:srgbClr val="FFFF00"/>
                </a:solidFill>
                <a:effectLst>
                  <a:glow rad="139700">
                    <a:schemeClr val="accent2">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和平解决台湾问题</a:t>
            </a:r>
            <a:endParaRPr lang="zh-CN" altLang="en-US" sz="4800" b="1" dirty="0">
              <a:solidFill>
                <a:srgbClr val="FFFF00"/>
              </a:solidFill>
              <a:effectLst>
                <a:glow rad="139700">
                  <a:schemeClr val="accent2">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spTree>
  </p:cSld>
  <p:clrMapOvr>
    <a:masterClrMapping/>
  </p:clrMapOvr>
  <p:transition>
    <p:wedg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日期占位符 3"/>
          <p:cNvSpPr>
            <a:spLocks noGrp="1"/>
          </p:cNvSpPr>
          <p:nvPr>
            <p:ph type="dt" sz="half" idx="10"/>
          </p:nvPr>
        </p:nvSpPr>
        <p:spPr/>
        <p:txBody>
          <a:bodyPr/>
          <a:lstStyle/>
          <a:p>
            <a:pPr>
              <a:defRPr/>
            </a:pPr>
            <a:fld id="{363000DB-D93C-4AD2-B46A-941C9929FBF3}" type="datetime1">
              <a:rPr lang="zh-CN" altLang="en-US"/>
              <a:pPr>
                <a:defRPr/>
              </a:pPr>
              <a:t>2018/4/25 Wednesday</a:t>
            </a:fld>
            <a:endParaRPr lang="en-US"/>
          </a:p>
        </p:txBody>
      </p:sp>
      <p:sp>
        <p:nvSpPr>
          <p:cNvPr id="9" name="灯片编号占位符 5"/>
          <p:cNvSpPr>
            <a:spLocks noGrp="1"/>
          </p:cNvSpPr>
          <p:nvPr>
            <p:ph type="sldNum" sz="quarter" idx="12"/>
          </p:nvPr>
        </p:nvSpPr>
        <p:spPr/>
        <p:txBody>
          <a:bodyPr/>
          <a:lstStyle/>
          <a:p>
            <a:pPr>
              <a:defRPr/>
            </a:pPr>
            <a:fld id="{4CDD5891-E958-4875-9729-89F2F3B2E60F}" type="slidenum">
              <a:rPr lang="zh-CN" altLang="en-US"/>
              <a:pPr>
                <a:defRPr/>
              </a:pPr>
              <a:t>23</a:t>
            </a:fld>
            <a:endParaRPr lang="en-US"/>
          </a:p>
        </p:txBody>
      </p:sp>
      <p:pic>
        <p:nvPicPr>
          <p:cNvPr id="14340" name="Picture 2" descr="图片1——22 拷贝"/>
          <p:cNvPicPr>
            <a:picLocks noChangeAspect="1" noChangeArrowheads="1"/>
          </p:cNvPicPr>
          <p:nvPr/>
        </p:nvPicPr>
        <p:blipFill>
          <a:blip r:embed="rId2" cstate="print">
            <a:lum bright="18000" contrast="-12000"/>
            <a:extLst>
              <a:ext uri="{28A0092B-C50C-407E-A947-70E740481C1C}">
                <a14:useLocalDpi xmlns:a14="http://schemas.microsoft.com/office/drawing/2010/main" xmlns=""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1" name="Picture 3" descr="200353115404641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35052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6" name="Text Box 4"/>
          <p:cNvSpPr txBox="1">
            <a:spLocks noChangeArrowheads="1"/>
          </p:cNvSpPr>
          <p:nvPr/>
        </p:nvSpPr>
        <p:spPr bwMode="auto">
          <a:xfrm>
            <a:off x="3810000" y="1446213"/>
            <a:ext cx="5029200" cy="1382712"/>
          </a:xfrm>
          <a:prstGeom prst="rect">
            <a:avLst/>
          </a:prstGeom>
          <a:solidFill>
            <a:schemeClr val="tx2"/>
          </a:solidFill>
          <a:ln w="9525">
            <a:solidFill>
              <a:schemeClr val="tx1"/>
            </a:solidFill>
            <a:miter lim="800000"/>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800" dirty="0">
                <a:latin typeface="黑体" panose="02010600030101010101" pitchFamily="49" charset="-122"/>
                <a:ea typeface="黑体" panose="02010600030101010101" pitchFamily="49" charset="-122"/>
              </a:rPr>
              <a:t>  </a:t>
            </a:r>
            <a:r>
              <a:rPr lang="zh-CN" altLang="en-US" sz="2800" dirty="0">
                <a:solidFill>
                  <a:schemeClr val="bg1"/>
                </a:solidFill>
                <a:latin typeface="黑体" panose="02010600030101010101" pitchFamily="49" charset="-122"/>
                <a:ea typeface="黑体" panose="02010600030101010101" pitchFamily="49" charset="-122"/>
              </a:rPr>
              <a:t>1895年日本强迫清政府签订</a:t>
            </a:r>
            <a:r>
              <a:rPr lang="en-US" altLang="zh-CN" sz="2800" dirty="0">
                <a:solidFill>
                  <a:schemeClr val="bg1"/>
                </a:solidFill>
                <a:latin typeface="黑体" panose="02010600030101010101" pitchFamily="49" charset="-122"/>
                <a:ea typeface="黑体" panose="02010600030101010101" pitchFamily="49" charset="-122"/>
              </a:rPr>
              <a:t>《</a:t>
            </a:r>
            <a:r>
              <a:rPr lang="zh-CN" altLang="en-US" sz="2800" dirty="0">
                <a:solidFill>
                  <a:schemeClr val="bg1"/>
                </a:solidFill>
                <a:latin typeface="黑体" panose="02010600030101010101" pitchFamily="49" charset="-122"/>
                <a:ea typeface="黑体" panose="02010600030101010101" pitchFamily="49" charset="-122"/>
              </a:rPr>
              <a:t>马关条约》，占领我国台湾及其附属岛屿。</a:t>
            </a:r>
          </a:p>
        </p:txBody>
      </p:sp>
      <p:sp>
        <p:nvSpPr>
          <p:cNvPr id="13317" name="Text Box 5"/>
          <p:cNvSpPr txBox="1">
            <a:spLocks noChangeArrowheads="1"/>
          </p:cNvSpPr>
          <p:nvPr/>
        </p:nvSpPr>
        <p:spPr bwMode="auto">
          <a:xfrm>
            <a:off x="3779838" y="3284538"/>
            <a:ext cx="4953000" cy="955675"/>
          </a:xfrm>
          <a:prstGeom prst="rect">
            <a:avLst/>
          </a:prstGeom>
          <a:solidFill>
            <a:schemeClr val="tx2"/>
          </a:solidFill>
          <a:ln w="9525">
            <a:solidFill>
              <a:schemeClr val="tx1"/>
            </a:solidFill>
            <a:miter lim="800000"/>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800">
                <a:latin typeface="黑体" panose="02010600030101010101" pitchFamily="49" charset="-122"/>
                <a:ea typeface="黑体" panose="02010600030101010101" pitchFamily="49" charset="-122"/>
              </a:rPr>
              <a:t>  </a:t>
            </a:r>
            <a:r>
              <a:rPr lang="zh-CN" altLang="en-US" sz="2800">
                <a:solidFill>
                  <a:schemeClr val="bg1"/>
                </a:solidFill>
                <a:latin typeface="黑体" panose="02010600030101010101" pitchFamily="49" charset="-122"/>
                <a:ea typeface="黑体" panose="02010600030101010101" pitchFamily="49" charset="-122"/>
              </a:rPr>
              <a:t>1945年抗日战争胜利，日本无条件投降，中国收回台湾。</a:t>
            </a:r>
          </a:p>
        </p:txBody>
      </p:sp>
      <p:sp>
        <p:nvSpPr>
          <p:cNvPr id="13318" name="Text Box 6"/>
          <p:cNvSpPr txBox="1">
            <a:spLocks noChangeArrowheads="1"/>
          </p:cNvSpPr>
          <p:nvPr/>
        </p:nvSpPr>
        <p:spPr bwMode="auto">
          <a:xfrm>
            <a:off x="3851275" y="4724400"/>
            <a:ext cx="4953000" cy="1809750"/>
          </a:xfrm>
          <a:prstGeom prst="rect">
            <a:avLst/>
          </a:prstGeom>
          <a:solidFill>
            <a:schemeClr val="tx2"/>
          </a:solidFill>
          <a:ln w="9525">
            <a:solidFill>
              <a:schemeClr val="tx1"/>
            </a:solidFill>
            <a:miter lim="800000"/>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800" dirty="0">
                <a:solidFill>
                  <a:schemeClr val="bg1"/>
                </a:solidFill>
                <a:latin typeface="黑体" panose="02010600030101010101" pitchFamily="49" charset="-122"/>
                <a:ea typeface="黑体" panose="02010600030101010101" pitchFamily="49" charset="-122"/>
              </a:rPr>
              <a:t>  1949年蒋介石集团败退台湾，在美国的庇护下维持所谓</a:t>
            </a:r>
            <a:r>
              <a:rPr lang="zh-CN" altLang="en-US" sz="2800" dirty="0">
                <a:solidFill>
                  <a:schemeClr val="bg1"/>
                </a:solidFill>
                <a:latin typeface="Times New Roman" panose="02020603050405020304" pitchFamily="18" charset="0"/>
                <a:ea typeface="黑体" panose="02010600030101010101" pitchFamily="49" charset="-122"/>
              </a:rPr>
              <a:t>“</a:t>
            </a:r>
            <a:r>
              <a:rPr lang="zh-CN" altLang="en-US" sz="2800" dirty="0">
                <a:solidFill>
                  <a:schemeClr val="bg1"/>
                </a:solidFill>
                <a:latin typeface="黑体" panose="02010600030101010101" pitchFamily="49" charset="-122"/>
                <a:ea typeface="黑体" panose="02010600030101010101" pitchFamily="49" charset="-122"/>
              </a:rPr>
              <a:t>中华民国</a:t>
            </a:r>
            <a:r>
              <a:rPr lang="zh-CN" altLang="en-US" sz="2800" dirty="0">
                <a:solidFill>
                  <a:schemeClr val="bg1"/>
                </a:solidFill>
                <a:latin typeface="Times New Roman" panose="02020603050405020304" pitchFamily="18" charset="0"/>
                <a:ea typeface="黑体" panose="02010600030101010101" pitchFamily="49" charset="-122"/>
              </a:rPr>
              <a:t>”</a:t>
            </a:r>
            <a:r>
              <a:rPr lang="zh-CN" altLang="en-US" sz="2800" dirty="0">
                <a:solidFill>
                  <a:schemeClr val="bg1"/>
                </a:solidFill>
                <a:latin typeface="黑体" panose="02010600030101010101" pitchFamily="49" charset="-122"/>
                <a:ea typeface="黑体" panose="02010600030101010101" pitchFamily="49" charset="-122"/>
              </a:rPr>
              <a:t>，造成两岸的</a:t>
            </a:r>
            <a:r>
              <a:rPr lang="zh-CN" altLang="en-US" sz="2800" dirty="0">
                <a:solidFill>
                  <a:srgbClr val="FF0000"/>
                </a:solidFill>
                <a:latin typeface="黑体" panose="02010600030101010101" pitchFamily="49" charset="-122"/>
                <a:ea typeface="黑体" panose="02010600030101010101" pitchFamily="49" charset="-122"/>
              </a:rPr>
              <a:t>分离与隔绝</a:t>
            </a:r>
            <a:r>
              <a:rPr lang="zh-CN" altLang="en-US" sz="2800" dirty="0">
                <a:solidFill>
                  <a:schemeClr val="bg1"/>
                </a:solidFill>
                <a:latin typeface="黑体" panose="02010600030101010101" pitchFamily="49" charset="-122"/>
                <a:ea typeface="黑体" panose="02010600030101010101" pitchFamily="49" charset="-122"/>
              </a:rPr>
              <a:t>，形成</a:t>
            </a:r>
            <a:r>
              <a:rPr lang="zh-CN" altLang="en-US" sz="2800" dirty="0">
                <a:solidFill>
                  <a:schemeClr val="bg1"/>
                </a:solidFill>
                <a:latin typeface="Times New Roman" panose="02020603050405020304" pitchFamily="18" charset="0"/>
                <a:ea typeface="黑体" panose="02010600030101010101" pitchFamily="49" charset="-122"/>
              </a:rPr>
              <a:t>“</a:t>
            </a:r>
            <a:r>
              <a:rPr lang="zh-CN" altLang="en-US" sz="2800" dirty="0">
                <a:solidFill>
                  <a:schemeClr val="bg1"/>
                </a:solidFill>
                <a:latin typeface="黑体" panose="02010600030101010101" pitchFamily="49" charset="-122"/>
                <a:ea typeface="黑体" panose="02010600030101010101" pitchFamily="49" charset="-122"/>
              </a:rPr>
              <a:t>台湾问题</a:t>
            </a:r>
            <a:r>
              <a:rPr lang="zh-CN" altLang="en-US" sz="2800" dirty="0">
                <a:solidFill>
                  <a:schemeClr val="bg1"/>
                </a:solidFill>
                <a:latin typeface="Times New Roman" panose="02020603050405020304" pitchFamily="18" charset="0"/>
                <a:ea typeface="黑体" panose="02010600030101010101" pitchFamily="49" charset="-122"/>
              </a:rPr>
              <a:t>”</a:t>
            </a:r>
            <a:r>
              <a:rPr lang="zh-CN" altLang="en-US" sz="2800" dirty="0">
                <a:solidFill>
                  <a:schemeClr val="bg1"/>
                </a:solidFill>
                <a:latin typeface="黑体" panose="02010600030101010101" pitchFamily="49" charset="-122"/>
                <a:ea typeface="黑体" panose="02010600030101010101" pitchFamily="49" charset="-122"/>
              </a:rPr>
              <a:t>。</a:t>
            </a:r>
          </a:p>
        </p:txBody>
      </p:sp>
      <p:sp>
        <p:nvSpPr>
          <p:cNvPr id="13319" name="Text Box 7"/>
          <p:cNvSpPr txBox="1">
            <a:spLocks noChangeArrowheads="1"/>
          </p:cNvSpPr>
          <p:nvPr/>
        </p:nvSpPr>
        <p:spPr bwMode="auto">
          <a:xfrm>
            <a:off x="4572000" y="304800"/>
            <a:ext cx="3581400" cy="584775"/>
          </a:xfrm>
          <a:prstGeom prst="rect">
            <a:avLst/>
          </a:prstGeom>
          <a:solidFill>
            <a:schemeClr val="tx2"/>
          </a:solidFill>
          <a:ln w="9525" cmpd="sng">
            <a:solidFill>
              <a:schemeClr val="tx1"/>
            </a:solidFill>
            <a:miter lim="800000"/>
          </a:ln>
          <a:effectLst/>
        </p:spPr>
        <p:txBody>
          <a:bodyPr wrap="square">
            <a:spAutoFit/>
          </a:bodyPr>
          <a:lstStyle/>
          <a:p>
            <a:pPr>
              <a:defRPr/>
            </a:pPr>
            <a:r>
              <a:rPr lang="zh-CN" altLang="en-US" sz="3200" dirty="0">
                <a:solidFill>
                  <a:srgbClr val="FFFF00"/>
                </a:solidFill>
                <a:effectLst>
                  <a:outerShdw blurRad="38100" dist="38100" dir="2700000" algn="tl">
                    <a:srgbClr val="FFFFFF"/>
                  </a:outerShdw>
                </a:effectLst>
                <a:latin typeface="Arial" panose="020B0604020202020204" pitchFamily="34" charset="0"/>
              </a:rPr>
              <a:t>台</a:t>
            </a:r>
            <a:r>
              <a:rPr lang="zh-CN" altLang="en-US" sz="3200" dirty="0" smtClean="0">
                <a:solidFill>
                  <a:srgbClr val="FFFF00"/>
                </a:solidFill>
                <a:effectLst>
                  <a:outerShdw blurRad="38100" dist="38100" dir="2700000" algn="tl">
                    <a:srgbClr val="FFFFFF"/>
                  </a:outerShdw>
                </a:effectLst>
                <a:latin typeface="Arial" panose="020B0604020202020204" pitchFamily="34" charset="0"/>
              </a:rPr>
              <a:t>湾</a:t>
            </a:r>
            <a:r>
              <a:rPr lang="zh-CN" altLang="en-US" sz="3200" dirty="0">
                <a:solidFill>
                  <a:srgbClr val="FFFF00"/>
                </a:solidFill>
                <a:effectLst>
                  <a:outerShdw blurRad="38100" dist="38100" dir="2700000" algn="tl">
                    <a:srgbClr val="FFFFFF"/>
                  </a:outerShdw>
                </a:effectLst>
                <a:latin typeface="Arial" panose="020B0604020202020204" pitchFamily="34" charset="0"/>
              </a:rPr>
              <a:t>问题</a:t>
            </a:r>
            <a:r>
              <a:rPr lang="zh-CN" altLang="en-US" sz="3200" dirty="0" smtClean="0">
                <a:solidFill>
                  <a:srgbClr val="FFFF00"/>
                </a:solidFill>
                <a:effectLst>
                  <a:outerShdw blurRad="38100" dist="38100" dir="2700000" algn="tl">
                    <a:srgbClr val="FFFFFF"/>
                  </a:outerShdw>
                </a:effectLst>
                <a:latin typeface="Arial" panose="020B0604020202020204" pitchFamily="34" charset="0"/>
              </a:rPr>
              <a:t>的由来</a:t>
            </a:r>
            <a:endParaRPr lang="en-US" sz="3200" dirty="0">
              <a:solidFill>
                <a:srgbClr val="FFFF00"/>
              </a:solidFill>
              <a:effectLst>
                <a:outerShdw blurRad="38100" dist="38100" dir="2700000" algn="tl">
                  <a:srgbClr val="FFFFFF"/>
                </a:outerShdw>
              </a:effectLst>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6"/>
                                        </p:tgtEl>
                                        <p:attrNameLst>
                                          <p:attrName>style.visibility</p:attrName>
                                        </p:attrNameLst>
                                      </p:cBhvr>
                                      <p:to>
                                        <p:strVal val="visible"/>
                                      </p:to>
                                    </p:set>
                                    <p:anim calcmode="lin" valueType="num">
                                      <p:cBhvr additive="base">
                                        <p:cTn id="7" dur="500" fill="hold"/>
                                        <p:tgtEl>
                                          <p:spTgt spid="13316"/>
                                        </p:tgtEl>
                                        <p:attrNameLst>
                                          <p:attrName>ppt_x</p:attrName>
                                        </p:attrNameLst>
                                      </p:cBhvr>
                                      <p:tavLst>
                                        <p:tav tm="0">
                                          <p:val>
                                            <p:strVal val="#ppt_x"/>
                                          </p:val>
                                        </p:tav>
                                        <p:tav tm="100000">
                                          <p:val>
                                            <p:strVal val="#ppt_x"/>
                                          </p:val>
                                        </p:tav>
                                      </p:tavLst>
                                    </p:anim>
                                    <p:anim calcmode="lin" valueType="num">
                                      <p:cBhvr additive="base">
                                        <p:cTn id="8" dur="500" fill="hold"/>
                                        <p:tgtEl>
                                          <p:spTgt spid="133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13317"/>
                                        </p:tgtEl>
                                        <p:attrNameLst>
                                          <p:attrName>style.visibility</p:attrName>
                                        </p:attrNameLst>
                                      </p:cBhvr>
                                      <p:to>
                                        <p:strVal val="visible"/>
                                      </p:to>
                                    </p:set>
                                    <p:animEffect transition="in" filter="box(in)">
                                      <p:cBhvr>
                                        <p:cTn id="13" dur="500"/>
                                        <p:tgtEl>
                                          <p:spTgt spid="13317"/>
                                        </p:tgtEl>
                                      </p:cBhvr>
                                    </p:animEffect>
                                  </p:childTnLst>
                                </p:cTn>
                              </p:par>
                            </p:childTnLst>
                          </p:cTn>
                        </p:par>
                      </p:childTnLst>
                    </p:cTn>
                  </p:par>
                  <p:par>
                    <p:cTn id="14" fill="hold">
                      <p:stCondLst>
                        <p:cond delay="indefinite"/>
                      </p:stCondLst>
                      <p:childTnLst>
                        <p:par>
                          <p:cTn id="15" fill="hold">
                            <p:stCondLst>
                              <p:cond delay="0"/>
                            </p:stCondLst>
                            <p:childTnLst>
                              <p:par>
                                <p:cTn id="16" presetID="17" presetClass="entr" presetSubtype="10" fill="hold" grpId="0" nodeType="clickEffect">
                                  <p:stCondLst>
                                    <p:cond delay="0"/>
                                  </p:stCondLst>
                                  <p:childTnLst>
                                    <p:set>
                                      <p:cBhvr>
                                        <p:cTn id="17" dur="1" fill="hold">
                                          <p:stCondLst>
                                            <p:cond delay="0"/>
                                          </p:stCondLst>
                                        </p:cTn>
                                        <p:tgtEl>
                                          <p:spTgt spid="13318"/>
                                        </p:tgtEl>
                                        <p:attrNameLst>
                                          <p:attrName>style.visibility</p:attrName>
                                        </p:attrNameLst>
                                      </p:cBhvr>
                                      <p:to>
                                        <p:strVal val="visible"/>
                                      </p:to>
                                    </p:set>
                                    <p:anim calcmode="lin" valueType="num">
                                      <p:cBhvr>
                                        <p:cTn id="18" dur="500" fill="hold"/>
                                        <p:tgtEl>
                                          <p:spTgt spid="13318"/>
                                        </p:tgtEl>
                                        <p:attrNameLst>
                                          <p:attrName>ppt_w</p:attrName>
                                        </p:attrNameLst>
                                      </p:cBhvr>
                                      <p:tavLst>
                                        <p:tav tm="0">
                                          <p:val>
                                            <p:fltVal val="0"/>
                                          </p:val>
                                        </p:tav>
                                        <p:tav tm="100000">
                                          <p:val>
                                            <p:strVal val="#ppt_w"/>
                                          </p:val>
                                        </p:tav>
                                      </p:tavLst>
                                    </p:anim>
                                    <p:anim calcmode="lin" valueType="num">
                                      <p:cBhvr>
                                        <p:cTn id="19" dur="500" fill="hold"/>
                                        <p:tgtEl>
                                          <p:spTgt spid="133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bldLvl="0" animBg="1" autoUpdateAnimBg="0"/>
      <p:bldP spid="13317" grpId="0" bldLvl="0" animBg="1" autoUpdateAnimBg="0"/>
      <p:bldP spid="1331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9" name="Text Box 7"/>
          <p:cNvSpPr txBox="1">
            <a:spLocks noChangeArrowheads="1"/>
          </p:cNvSpPr>
          <p:nvPr/>
        </p:nvSpPr>
        <p:spPr bwMode="auto">
          <a:xfrm>
            <a:off x="2590800" y="0"/>
            <a:ext cx="6379845" cy="706755"/>
          </a:xfrm>
          <a:prstGeom prst="rect">
            <a:avLst/>
          </a:prstGeom>
          <a:solidFill>
            <a:schemeClr val="tx2"/>
          </a:solidFill>
          <a:ln w="9525" cmpd="sng">
            <a:solidFill>
              <a:schemeClr val="tx1"/>
            </a:solidFill>
            <a:miter lim="800000"/>
          </a:ln>
          <a:effectLst/>
        </p:spPr>
        <p:txBody>
          <a:bodyPr wrap="square">
            <a:spAutoFit/>
          </a:bodyPr>
          <a:lstStyle/>
          <a:p>
            <a:pPr>
              <a:defRPr/>
            </a:pPr>
            <a:r>
              <a:rPr lang="zh-CN" altLang="en-US" sz="4000" dirty="0">
                <a:solidFill>
                  <a:srgbClr val="FFFF00"/>
                </a:solidFill>
                <a:effectLst>
                  <a:outerShdw blurRad="38100" dist="38100" dir="2700000" algn="tl">
                    <a:srgbClr val="FFFFFF"/>
                  </a:outerShdw>
                </a:effectLst>
                <a:latin typeface="Arial" panose="020B0604020202020204" pitchFamily="34" charset="0"/>
              </a:rPr>
              <a:t>台湾问题与港澳问题的性质</a:t>
            </a:r>
          </a:p>
        </p:txBody>
      </p:sp>
      <p:pic>
        <p:nvPicPr>
          <p:cNvPr id="10" name="图片 1"/>
          <p:cNvPicPr>
            <a:picLocks noChangeAspect="1"/>
          </p:cNvPicPr>
          <p:nvPr/>
        </p:nvPicPr>
        <p:blipFill>
          <a:blip r:embed="rId2" cstate="print"/>
          <a:srcRect/>
          <a:stretch>
            <a:fillRect/>
          </a:stretch>
        </p:blipFill>
        <p:spPr bwMode="auto">
          <a:xfrm>
            <a:off x="0" y="-152400"/>
            <a:ext cx="2046283" cy="1676400"/>
          </a:xfrm>
          <a:prstGeom prst="rect">
            <a:avLst/>
          </a:prstGeom>
          <a:noFill/>
          <a:ln w="9525">
            <a:noFill/>
            <a:miter lim="800000"/>
            <a:headEnd/>
            <a:tailEnd/>
          </a:ln>
        </p:spPr>
      </p:pic>
      <p:sp>
        <p:nvSpPr>
          <p:cNvPr id="2" name="矩形 1"/>
          <p:cNvSpPr/>
          <p:nvPr/>
        </p:nvSpPr>
        <p:spPr>
          <a:xfrm rot="20832629">
            <a:off x="408869" y="121069"/>
            <a:ext cx="1214446" cy="1076325"/>
          </a:xfrm>
          <a:prstGeom prst="rect">
            <a:avLst/>
          </a:prstGeom>
          <a:noFill/>
        </p:spPr>
        <p:txBody>
          <a:bodyPr wrap="square" lIns="91440" tIns="45720" rIns="91440" bIns="45720">
            <a:spAutoFit/>
          </a:bodyPr>
          <a:lstStyle/>
          <a:p>
            <a:pPr algn="ctr"/>
            <a:r>
              <a:rPr lang="zh-CN" altLang="en-US" sz="3200" b="1" cap="none" spc="0" dirty="0">
                <a:ln w="1905"/>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重点辨析</a:t>
            </a:r>
          </a:p>
        </p:txBody>
      </p:sp>
      <p:graphicFrame>
        <p:nvGraphicFramePr>
          <p:cNvPr id="6" name="表格 5"/>
          <p:cNvGraphicFramePr>
            <a:graphicFrameLocks noGrp="1"/>
          </p:cNvGraphicFramePr>
          <p:nvPr/>
        </p:nvGraphicFramePr>
        <p:xfrm>
          <a:off x="457200" y="762000"/>
          <a:ext cx="8229601" cy="5837162"/>
        </p:xfrm>
        <a:graphic>
          <a:graphicData uri="http://schemas.openxmlformats.org/drawingml/2006/table">
            <a:tbl>
              <a:tblPr/>
              <a:tblGrid>
                <a:gridCol w="750445"/>
                <a:gridCol w="1764155"/>
                <a:gridCol w="3221949"/>
                <a:gridCol w="2493052"/>
              </a:tblGrid>
              <a:tr h="769346">
                <a:tc gridSpan="2">
                  <a:txBody>
                    <a:bodyPr/>
                    <a:lstStyle/>
                    <a:p>
                      <a:pPr algn="ctr">
                        <a:lnSpc>
                          <a:spcPct val="150000"/>
                        </a:lnSpc>
                        <a:spcAft>
                          <a:spcPts val="0"/>
                        </a:spcAft>
                      </a:pPr>
                      <a:endParaRPr lang="zh-CN" sz="800" kern="100" dirty="0">
                        <a:latin typeface="宋体"/>
                        <a:ea typeface="宋体"/>
                        <a:cs typeface="Courier New"/>
                      </a:endParaRPr>
                    </a:p>
                  </a:txBody>
                  <a:tcPr marL="59500" marR="59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a:lnSpc>
                          <a:spcPct val="150000"/>
                        </a:lnSpc>
                        <a:spcAft>
                          <a:spcPts val="0"/>
                        </a:spcAft>
                      </a:pPr>
                      <a:r>
                        <a:rPr lang="zh-CN" sz="3200" b="1" kern="100" dirty="0">
                          <a:latin typeface="宋体"/>
                          <a:ea typeface="宋体"/>
                          <a:cs typeface="Courier New"/>
                        </a:rPr>
                        <a:t>台湾问题</a:t>
                      </a:r>
                      <a:endParaRPr lang="zh-CN" sz="3200" kern="100" dirty="0">
                        <a:latin typeface="宋体"/>
                        <a:ea typeface="宋体"/>
                        <a:cs typeface="Courier New"/>
                      </a:endParaRPr>
                    </a:p>
                  </a:txBody>
                  <a:tcPr marL="59500" marR="59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3200" b="1" kern="100" dirty="0">
                          <a:latin typeface="宋体"/>
                          <a:ea typeface="宋体"/>
                          <a:cs typeface="Courier New"/>
                        </a:rPr>
                        <a:t>港澳问题</a:t>
                      </a:r>
                      <a:endParaRPr lang="zh-CN" sz="3200" kern="100" dirty="0">
                        <a:latin typeface="宋体"/>
                        <a:ea typeface="宋体"/>
                        <a:cs typeface="Courier New"/>
                      </a:endParaRPr>
                    </a:p>
                  </a:txBody>
                  <a:tcPr marL="59500" marR="59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0296">
                <a:tc rowSpan="2">
                  <a:txBody>
                    <a:bodyPr/>
                    <a:lstStyle/>
                    <a:p>
                      <a:pPr algn="ctr">
                        <a:lnSpc>
                          <a:spcPct val="150000"/>
                        </a:lnSpc>
                        <a:spcAft>
                          <a:spcPts val="0"/>
                        </a:spcAft>
                      </a:pPr>
                      <a:r>
                        <a:rPr lang="zh-CN" sz="2800" b="1" kern="100" dirty="0">
                          <a:solidFill>
                            <a:srgbClr val="FF0000"/>
                          </a:solidFill>
                          <a:latin typeface="宋体"/>
                          <a:ea typeface="宋体"/>
                          <a:cs typeface="Courier New"/>
                        </a:rPr>
                        <a:t>不同点</a:t>
                      </a:r>
                      <a:endParaRPr lang="zh-CN" sz="2800" kern="100" dirty="0">
                        <a:solidFill>
                          <a:srgbClr val="FF0000"/>
                        </a:solidFill>
                        <a:latin typeface="宋体"/>
                        <a:ea typeface="宋体"/>
                        <a:cs typeface="Courier New"/>
                      </a:endParaRPr>
                    </a:p>
                  </a:txBody>
                  <a:tcPr marL="59500" marR="59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3200" b="1" kern="100" dirty="0">
                          <a:latin typeface="宋体"/>
                          <a:ea typeface="宋体"/>
                          <a:cs typeface="Courier New"/>
                        </a:rPr>
                        <a:t>本质</a:t>
                      </a:r>
                      <a:endParaRPr lang="zh-CN" sz="3200" kern="100" dirty="0">
                        <a:latin typeface="宋体"/>
                        <a:ea typeface="宋体"/>
                        <a:cs typeface="Courier New"/>
                      </a:endParaRPr>
                    </a:p>
                  </a:txBody>
                  <a:tcPr marL="59500" marR="59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b="1" kern="100" dirty="0">
                          <a:latin typeface="宋体"/>
                          <a:ea typeface="宋体"/>
                          <a:cs typeface="Courier New"/>
                        </a:rPr>
                        <a:t>台湾问题是内战遗留问题，属内政问题，反对外国势力插手干涉</a:t>
                      </a:r>
                      <a:endParaRPr lang="zh-CN" sz="2400" kern="100" dirty="0">
                        <a:latin typeface="宋体"/>
                        <a:ea typeface="宋体"/>
                        <a:cs typeface="Courier New"/>
                      </a:endParaRPr>
                    </a:p>
                  </a:txBody>
                  <a:tcPr marL="59500" marR="59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b="1" kern="100" dirty="0">
                          <a:latin typeface="宋体"/>
                          <a:ea typeface="宋体"/>
                          <a:cs typeface="Courier New"/>
                        </a:rPr>
                        <a:t>港澳则是殖民主义遗留问题，涉及国际关系</a:t>
                      </a:r>
                      <a:endParaRPr lang="zh-CN" sz="2800" kern="100" dirty="0">
                        <a:latin typeface="宋体"/>
                        <a:ea typeface="宋体"/>
                        <a:cs typeface="Courier New"/>
                      </a:endParaRPr>
                    </a:p>
                  </a:txBody>
                  <a:tcPr marL="59500" marR="59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4158">
                <a:tc vMerge="1">
                  <a:txBody>
                    <a:bodyPr/>
                    <a:lstStyle/>
                    <a:p>
                      <a:endParaRPr lang="zh-CN" altLang="en-US"/>
                    </a:p>
                  </a:txBody>
                  <a:tcPr/>
                </a:tc>
                <a:tc>
                  <a:txBody>
                    <a:bodyPr/>
                    <a:lstStyle/>
                    <a:p>
                      <a:pPr algn="ctr">
                        <a:lnSpc>
                          <a:spcPct val="150000"/>
                        </a:lnSpc>
                        <a:spcAft>
                          <a:spcPts val="0"/>
                        </a:spcAft>
                      </a:pPr>
                      <a:r>
                        <a:rPr lang="zh-CN" sz="3200" b="1" kern="100" dirty="0">
                          <a:latin typeface="宋体"/>
                          <a:ea typeface="宋体"/>
                          <a:cs typeface="Courier New"/>
                        </a:rPr>
                        <a:t>权利</a:t>
                      </a:r>
                      <a:endParaRPr lang="zh-CN" sz="3200" kern="100" dirty="0">
                        <a:latin typeface="宋体"/>
                        <a:ea typeface="宋体"/>
                        <a:cs typeface="Courier New"/>
                      </a:endParaRPr>
                    </a:p>
                  </a:txBody>
                  <a:tcPr marL="59500" marR="59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b="1" kern="100" dirty="0">
                          <a:latin typeface="宋体"/>
                          <a:ea typeface="宋体"/>
                          <a:cs typeface="Courier New"/>
                        </a:rPr>
                        <a:t>台湾可以保留自己的军队</a:t>
                      </a:r>
                      <a:endParaRPr lang="zh-CN" sz="2400" kern="100" dirty="0">
                        <a:latin typeface="宋体"/>
                        <a:ea typeface="宋体"/>
                        <a:cs typeface="Courier New"/>
                      </a:endParaRPr>
                    </a:p>
                  </a:txBody>
                  <a:tcPr marL="59500" marR="59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b="1" kern="100" dirty="0">
                          <a:latin typeface="宋体"/>
                          <a:ea typeface="宋体"/>
                          <a:cs typeface="Courier New"/>
                        </a:rPr>
                        <a:t>港澳则派驻中国人民解放军</a:t>
                      </a:r>
                      <a:endParaRPr lang="zh-CN" sz="2400" kern="100" dirty="0">
                        <a:latin typeface="宋体"/>
                        <a:ea typeface="宋体"/>
                        <a:cs typeface="Courier New"/>
                      </a:endParaRPr>
                    </a:p>
                  </a:txBody>
                  <a:tcPr marL="59500" marR="59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8381">
                <a:tc rowSpan="2">
                  <a:txBody>
                    <a:bodyPr/>
                    <a:lstStyle/>
                    <a:p>
                      <a:pPr algn="ctr">
                        <a:lnSpc>
                          <a:spcPct val="150000"/>
                        </a:lnSpc>
                        <a:spcAft>
                          <a:spcPts val="0"/>
                        </a:spcAft>
                      </a:pPr>
                      <a:r>
                        <a:rPr lang="zh-CN" sz="2800" b="1" kern="100" dirty="0">
                          <a:solidFill>
                            <a:srgbClr val="FF0000"/>
                          </a:solidFill>
                          <a:latin typeface="宋体"/>
                          <a:ea typeface="宋体"/>
                          <a:cs typeface="Courier New"/>
                        </a:rPr>
                        <a:t>相同点</a:t>
                      </a:r>
                      <a:endParaRPr lang="zh-CN" sz="2800" kern="100" dirty="0">
                        <a:solidFill>
                          <a:srgbClr val="FF0000"/>
                        </a:solidFill>
                        <a:latin typeface="宋体"/>
                        <a:ea typeface="宋体"/>
                        <a:cs typeface="Courier New"/>
                      </a:endParaRPr>
                    </a:p>
                  </a:txBody>
                  <a:tcPr marL="59500" marR="59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b="1" kern="100" dirty="0">
                          <a:latin typeface="宋体"/>
                          <a:ea typeface="宋体"/>
                          <a:cs typeface="Courier New"/>
                        </a:rPr>
                        <a:t>措施</a:t>
                      </a:r>
                      <a:endParaRPr lang="zh-CN" sz="2800" kern="100" dirty="0">
                        <a:latin typeface="宋体"/>
                        <a:ea typeface="宋体"/>
                        <a:cs typeface="Courier New"/>
                      </a:endParaRPr>
                    </a:p>
                  </a:txBody>
                  <a:tcPr marL="59500" marR="59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50000"/>
                        </a:lnSpc>
                        <a:spcAft>
                          <a:spcPts val="0"/>
                        </a:spcAft>
                      </a:pPr>
                      <a:r>
                        <a:rPr lang="zh-CN" sz="2400" b="1" kern="100" dirty="0">
                          <a:latin typeface="宋体"/>
                          <a:ea typeface="宋体"/>
                          <a:cs typeface="Courier New"/>
                        </a:rPr>
                        <a:t>设立特别行政区，享有高度自治权</a:t>
                      </a:r>
                      <a:endParaRPr lang="zh-CN" sz="2400" kern="100" dirty="0">
                        <a:latin typeface="宋体"/>
                        <a:ea typeface="宋体"/>
                        <a:cs typeface="Courier New"/>
                      </a:endParaRPr>
                    </a:p>
                  </a:txBody>
                  <a:tcPr marL="59500" marR="59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r>
              <a:tr h="1127760">
                <a:tc vMerge="1">
                  <a:txBody>
                    <a:bodyPr/>
                    <a:lstStyle/>
                    <a:p>
                      <a:endParaRPr lang="zh-CN" altLang="en-US"/>
                    </a:p>
                  </a:txBody>
                  <a:tcPr/>
                </a:tc>
                <a:tc>
                  <a:txBody>
                    <a:bodyPr/>
                    <a:lstStyle/>
                    <a:p>
                      <a:pPr algn="ctr">
                        <a:lnSpc>
                          <a:spcPct val="150000"/>
                        </a:lnSpc>
                        <a:spcAft>
                          <a:spcPts val="0"/>
                        </a:spcAft>
                      </a:pPr>
                      <a:r>
                        <a:rPr lang="zh-CN" sz="2800" b="1" kern="100" dirty="0">
                          <a:latin typeface="宋体"/>
                          <a:ea typeface="宋体"/>
                          <a:cs typeface="Courier New"/>
                        </a:rPr>
                        <a:t>权利</a:t>
                      </a:r>
                      <a:endParaRPr lang="zh-CN" sz="2800" kern="100" dirty="0">
                        <a:latin typeface="宋体"/>
                        <a:ea typeface="宋体"/>
                        <a:cs typeface="Courier New"/>
                      </a:endParaRPr>
                    </a:p>
                  </a:txBody>
                  <a:tcPr marL="59500" marR="59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50000"/>
                        </a:lnSpc>
                        <a:spcAft>
                          <a:spcPts val="0"/>
                        </a:spcAft>
                      </a:pPr>
                      <a:r>
                        <a:rPr lang="zh-CN" sz="2400" b="1" kern="100" dirty="0">
                          <a:latin typeface="宋体"/>
                          <a:ea typeface="宋体"/>
                          <a:cs typeface="Courier New"/>
                        </a:rPr>
                        <a:t>现行的社会、经济制度不变，生活方式不变</a:t>
                      </a:r>
                      <a:endParaRPr lang="zh-CN" sz="2400" kern="100" dirty="0">
                        <a:latin typeface="宋体"/>
                        <a:ea typeface="宋体"/>
                        <a:cs typeface="Courier New"/>
                      </a:endParaRPr>
                    </a:p>
                  </a:txBody>
                  <a:tcPr marL="59500" marR="59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r>
            </a:tbl>
          </a:graphicData>
        </a:graphic>
      </p:graphicFrame>
      <p:cxnSp>
        <p:nvCxnSpPr>
          <p:cNvPr id="7" name="直接连接符 6"/>
          <p:cNvCxnSpPr/>
          <p:nvPr/>
        </p:nvCxnSpPr>
        <p:spPr>
          <a:xfrm>
            <a:off x="4648200" y="2286000"/>
            <a:ext cx="1143000" cy="0"/>
          </a:xfrm>
          <a:prstGeom prst="line">
            <a:avLst/>
          </a:prstGeom>
          <a:ln w="57150"/>
        </p:spPr>
        <p:style>
          <a:lnRef idx="3">
            <a:schemeClr val="accent2"/>
          </a:lnRef>
          <a:fillRef idx="0">
            <a:schemeClr val="accent2"/>
          </a:fillRef>
          <a:effectRef idx="2">
            <a:schemeClr val="accent2"/>
          </a:effectRef>
          <a:fontRef idx="minor">
            <a:schemeClr val="tx1"/>
          </a:fontRef>
        </p:style>
      </p:cxnSp>
      <p:cxnSp>
        <p:nvCxnSpPr>
          <p:cNvPr id="9" name="直接连接符 8"/>
          <p:cNvCxnSpPr/>
          <p:nvPr/>
        </p:nvCxnSpPr>
        <p:spPr>
          <a:xfrm>
            <a:off x="7620000" y="2209800"/>
            <a:ext cx="914400" cy="0"/>
          </a:xfrm>
          <a:prstGeom prst="line">
            <a:avLst/>
          </a:prstGeom>
          <a:ln w="57150"/>
        </p:spPr>
        <p:style>
          <a:lnRef idx="3">
            <a:schemeClr val="accent2"/>
          </a:lnRef>
          <a:fillRef idx="0">
            <a:schemeClr val="accent2"/>
          </a:fillRef>
          <a:effectRef idx="2">
            <a:schemeClr val="accent2"/>
          </a:effectRef>
          <a:fontRef idx="minor">
            <a:schemeClr val="tx1"/>
          </a:fontRef>
        </p:style>
      </p:cxnSp>
      <p:cxnSp>
        <p:nvCxnSpPr>
          <p:cNvPr id="11" name="直接连接符 10"/>
          <p:cNvCxnSpPr/>
          <p:nvPr/>
        </p:nvCxnSpPr>
        <p:spPr>
          <a:xfrm>
            <a:off x="6248400" y="2819400"/>
            <a:ext cx="1371600" cy="0"/>
          </a:xfrm>
          <a:prstGeom prst="line">
            <a:avLst/>
          </a:prstGeom>
          <a:ln w="57150"/>
        </p:spPr>
        <p:style>
          <a:lnRef idx="3">
            <a:schemeClr val="accent2"/>
          </a:lnRef>
          <a:fillRef idx="0">
            <a:schemeClr val="accent2"/>
          </a:fillRef>
          <a:effectRef idx="2">
            <a:schemeClr val="accent2"/>
          </a:effectRef>
          <a:fontRef idx="minor">
            <a:schemeClr val="tx1"/>
          </a:fontRef>
        </p:style>
      </p:cxnSp>
      <p:cxnSp>
        <p:nvCxnSpPr>
          <p:cNvPr id="13" name="直接连接符 12"/>
          <p:cNvCxnSpPr/>
          <p:nvPr/>
        </p:nvCxnSpPr>
        <p:spPr>
          <a:xfrm>
            <a:off x="5791200" y="4038600"/>
            <a:ext cx="304800" cy="0"/>
          </a:xfrm>
          <a:prstGeom prst="line">
            <a:avLst/>
          </a:prstGeom>
          <a:ln w="57150"/>
        </p:spPr>
        <p:style>
          <a:lnRef idx="3">
            <a:schemeClr val="accent2"/>
          </a:lnRef>
          <a:fillRef idx="0">
            <a:schemeClr val="accent2"/>
          </a:fillRef>
          <a:effectRef idx="2">
            <a:schemeClr val="accent2"/>
          </a:effectRef>
          <a:fontRef idx="minor">
            <a:schemeClr val="tx1"/>
          </a:fontRef>
        </p:style>
      </p:cxnSp>
      <p:cxnSp>
        <p:nvCxnSpPr>
          <p:cNvPr id="15" name="直接连接符 14"/>
          <p:cNvCxnSpPr/>
          <p:nvPr/>
        </p:nvCxnSpPr>
        <p:spPr>
          <a:xfrm>
            <a:off x="4343400" y="4572000"/>
            <a:ext cx="381000" cy="0"/>
          </a:xfrm>
          <a:prstGeom prst="line">
            <a:avLst/>
          </a:prstGeom>
          <a:ln w="57150"/>
        </p:spPr>
        <p:style>
          <a:lnRef idx="3">
            <a:schemeClr val="accent2"/>
          </a:lnRef>
          <a:fillRef idx="0">
            <a:schemeClr val="accent2"/>
          </a:fillRef>
          <a:effectRef idx="2">
            <a:schemeClr val="accent2"/>
          </a:effectRef>
          <a:fontRef idx="minor">
            <a:schemeClr val="tx1"/>
          </a:fontRef>
        </p:style>
      </p:cxnSp>
      <p:cxnSp>
        <p:nvCxnSpPr>
          <p:cNvPr id="19" name="直接连接符 18"/>
          <p:cNvCxnSpPr/>
          <p:nvPr/>
        </p:nvCxnSpPr>
        <p:spPr>
          <a:xfrm>
            <a:off x="7620000" y="4038600"/>
            <a:ext cx="304800" cy="0"/>
          </a:xfrm>
          <a:prstGeom prst="line">
            <a:avLst/>
          </a:prstGeom>
          <a:ln w="57150"/>
        </p:spPr>
        <p:style>
          <a:lnRef idx="3">
            <a:schemeClr val="accent2"/>
          </a:lnRef>
          <a:fillRef idx="0">
            <a:schemeClr val="accent2"/>
          </a:fillRef>
          <a:effectRef idx="2">
            <a:schemeClr val="accent2"/>
          </a:effectRef>
          <a:fontRef idx="minor">
            <a:schemeClr val="tx1"/>
          </a:fontRef>
        </p:style>
      </p:cxnSp>
      <p:cxnSp>
        <p:nvCxnSpPr>
          <p:cNvPr id="20" name="直接连接符 19"/>
          <p:cNvCxnSpPr/>
          <p:nvPr/>
        </p:nvCxnSpPr>
        <p:spPr>
          <a:xfrm>
            <a:off x="7924800" y="4572000"/>
            <a:ext cx="304800" cy="0"/>
          </a:xfrm>
          <a:prstGeom prst="line">
            <a:avLst/>
          </a:prstGeom>
          <a:ln w="57150"/>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ppt_x"/>
                                          </p:val>
                                        </p:tav>
                                        <p:tav tm="100000">
                                          <p:val>
                                            <p:strVal val="#ppt_x"/>
                                          </p:val>
                                        </p:tav>
                                      </p:tavLst>
                                    </p:anim>
                                    <p:anim calcmode="lin" valueType="num">
                                      <p:cBhvr additive="base">
                                        <p:cTn id="29" dur="500" fill="hold"/>
                                        <p:tgtEl>
                                          <p:spTgt spid="15"/>
                                        </p:tgtEl>
                                        <p:attrNameLst>
                                          <p:attrName>ppt_y</p:attrName>
                                        </p:attrNameLst>
                                      </p:cBhvr>
                                      <p:tavLst>
                                        <p:tav tm="0">
                                          <p:val>
                                            <p:strVal val="1+#ppt_h/2"/>
                                          </p:val>
                                        </p:tav>
                                        <p:tav tm="100000">
                                          <p:val>
                                            <p:strVal val="#ppt_y"/>
                                          </p:val>
                                        </p:tav>
                                      </p:tavLst>
                                    </p:anim>
                                  </p:childTnLst>
                                </p:cTn>
                              </p:par>
                            </p:childTnLst>
                          </p:cTn>
                        </p:par>
                        <p:par>
                          <p:cTn id="30" fill="hold">
                            <p:stCondLst>
                              <p:cond delay="1000"/>
                            </p:stCondLst>
                            <p:childTnLst>
                              <p:par>
                                <p:cTn id="31" presetID="2" presetClass="entr" presetSubtype="4"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ppt_x"/>
                                          </p:val>
                                        </p:tav>
                                        <p:tav tm="100000">
                                          <p:val>
                                            <p:strVal val="#ppt_x"/>
                                          </p:val>
                                        </p:tav>
                                      </p:tavLst>
                                    </p:anim>
                                    <p:anim calcmode="lin" valueType="num">
                                      <p:cBhvr additive="base">
                                        <p:cTn id="34" dur="500" fill="hold"/>
                                        <p:tgtEl>
                                          <p:spTgt spid="19"/>
                                        </p:tgtEl>
                                        <p:attrNameLst>
                                          <p:attrName>ppt_y</p:attrName>
                                        </p:attrNameLst>
                                      </p:cBhvr>
                                      <p:tavLst>
                                        <p:tav tm="0">
                                          <p:val>
                                            <p:strVal val="1+#ppt_h/2"/>
                                          </p:val>
                                        </p:tav>
                                        <p:tav tm="100000">
                                          <p:val>
                                            <p:strVal val="#ppt_y"/>
                                          </p:val>
                                        </p:tav>
                                      </p:tavLst>
                                    </p:anim>
                                  </p:childTnLst>
                                </p:cTn>
                              </p:par>
                            </p:childTnLst>
                          </p:cTn>
                        </p:par>
                        <p:par>
                          <p:cTn id="35" fill="hold">
                            <p:stCondLst>
                              <p:cond delay="1500"/>
                            </p:stCondLst>
                            <p:childTnLst>
                              <p:par>
                                <p:cTn id="36" presetID="2" presetClass="entr" presetSubtype="4" fill="hold" nodeType="after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additive="base">
                                        <p:cTn id="38" dur="500" fill="hold"/>
                                        <p:tgtEl>
                                          <p:spTgt spid="20"/>
                                        </p:tgtEl>
                                        <p:attrNameLst>
                                          <p:attrName>ppt_x</p:attrName>
                                        </p:attrNameLst>
                                      </p:cBhvr>
                                      <p:tavLst>
                                        <p:tav tm="0">
                                          <p:val>
                                            <p:strVal val="#ppt_x"/>
                                          </p:val>
                                        </p:tav>
                                        <p:tav tm="100000">
                                          <p:val>
                                            <p:strVal val="#ppt_x"/>
                                          </p:val>
                                        </p:tav>
                                      </p:tavLst>
                                    </p:anim>
                                    <p:anim calcmode="lin" valueType="num">
                                      <p:cBhvr additive="base">
                                        <p:cTn id="3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10"/>
          <p:cNvGrpSpPr/>
          <p:nvPr/>
        </p:nvGrpSpPr>
        <p:grpSpPr>
          <a:xfrm>
            <a:off x="-37465" y="-1270"/>
            <a:ext cx="1692275" cy="1326805"/>
            <a:chOff x="357158" y="1571612"/>
            <a:chExt cx="1755826" cy="1714512"/>
          </a:xfrm>
        </p:grpSpPr>
        <p:pic>
          <p:nvPicPr>
            <p:cNvPr id="6" name="图片 5" descr="看书.jpg"/>
            <p:cNvPicPr>
              <a:picLocks noChangeAspect="1"/>
            </p:cNvPicPr>
            <p:nvPr/>
          </p:nvPicPr>
          <p:blipFill>
            <a:blip r:embed="rId2" cstate="print">
              <a:clrChange>
                <a:clrFrom>
                  <a:srgbClr val="F9F9F9"/>
                </a:clrFrom>
                <a:clrTo>
                  <a:srgbClr val="F9F9F9">
                    <a:alpha val="0"/>
                  </a:srgbClr>
                </a:clrTo>
              </a:clrChange>
            </a:blip>
            <a:srcRect l="13969" t="3125" r="19452" b="10416"/>
            <a:stretch>
              <a:fillRect/>
            </a:stretch>
          </p:blipFill>
          <p:spPr>
            <a:xfrm>
              <a:off x="357158" y="1571612"/>
              <a:ext cx="1755826" cy="1714512"/>
            </a:xfrm>
            <a:prstGeom prst="rect">
              <a:avLst/>
            </a:prstGeom>
          </p:spPr>
        </p:pic>
        <p:sp>
          <p:nvSpPr>
            <p:cNvPr id="7" name="矩形 6"/>
            <p:cNvSpPr/>
            <p:nvPr/>
          </p:nvSpPr>
          <p:spPr>
            <a:xfrm>
              <a:off x="428596" y="1571612"/>
              <a:ext cx="543739" cy="674495"/>
            </a:xfrm>
            <a:prstGeom prst="rect">
              <a:avLst/>
            </a:prstGeom>
            <a:noFill/>
          </p:spPr>
          <p:txBody>
            <a:bodyPr wrap="square" lIns="91440" tIns="45720" rIns="91440" bIns="45720">
              <a:spAutoFit/>
            </a:bodyPr>
            <a:lstStyle/>
            <a:p>
              <a:pPr algn="ctr"/>
              <a:r>
                <a:rPr lang="zh-CN" altLang="en-US" sz="2800" b="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anose="020B0503020204020204" pitchFamily="34" charset="-122"/>
                  <a:ea typeface="微软雅黑" panose="020B0503020204020204" pitchFamily="34" charset="-122"/>
                </a:rPr>
                <a:t>自</a:t>
              </a:r>
              <a:endParaRPr lang="zh-CN" altLang="en-US" sz="2800" b="1"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anose="020B0503020204020204" pitchFamily="34" charset="-122"/>
                <a:ea typeface="微软雅黑" panose="020B0503020204020204" pitchFamily="34" charset="-122"/>
              </a:endParaRPr>
            </a:p>
          </p:txBody>
        </p:sp>
        <p:sp>
          <p:nvSpPr>
            <p:cNvPr id="8" name="矩形 7"/>
            <p:cNvSpPr/>
            <p:nvPr/>
          </p:nvSpPr>
          <p:spPr>
            <a:xfrm>
              <a:off x="1500166" y="1571612"/>
              <a:ext cx="543740" cy="674495"/>
            </a:xfrm>
            <a:prstGeom prst="rect">
              <a:avLst/>
            </a:prstGeom>
            <a:noFill/>
          </p:spPr>
          <p:txBody>
            <a:bodyPr wrap="square" lIns="91440" tIns="45720" rIns="91440" bIns="45720">
              <a:spAutoFit/>
            </a:bodyPr>
            <a:lstStyle/>
            <a:p>
              <a:pPr algn="ctr"/>
              <a:r>
                <a:rPr lang="zh-CN" altLang="en-US" sz="2800" b="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anose="020B0503020204020204" pitchFamily="34" charset="-122"/>
                  <a:ea typeface="微软雅黑" panose="020B0503020204020204" pitchFamily="34" charset="-122"/>
                </a:rPr>
                <a:t>主</a:t>
              </a:r>
              <a:endParaRPr lang="zh-CN" altLang="en-US" sz="2800" b="1"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anose="020B0503020204020204" pitchFamily="34" charset="-122"/>
                <a:ea typeface="微软雅黑" panose="020B0503020204020204" pitchFamily="34" charset="-122"/>
              </a:endParaRPr>
            </a:p>
          </p:txBody>
        </p:sp>
        <p:sp>
          <p:nvSpPr>
            <p:cNvPr id="9" name="矩形 8"/>
            <p:cNvSpPr/>
            <p:nvPr/>
          </p:nvSpPr>
          <p:spPr>
            <a:xfrm>
              <a:off x="1500166" y="2611230"/>
              <a:ext cx="543740" cy="674495"/>
            </a:xfrm>
            <a:prstGeom prst="rect">
              <a:avLst/>
            </a:prstGeom>
            <a:noFill/>
          </p:spPr>
          <p:txBody>
            <a:bodyPr wrap="square" lIns="91440" tIns="45720" rIns="91440" bIns="45720">
              <a:spAutoFit/>
            </a:bodyPr>
            <a:lstStyle/>
            <a:p>
              <a:pPr algn="ctr"/>
              <a:r>
                <a:rPr lang="zh-CN" altLang="en-US" sz="2800" b="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anose="020B0503020204020204" pitchFamily="34" charset="-122"/>
                  <a:ea typeface="微软雅黑" panose="020B0503020204020204" pitchFamily="34" charset="-122"/>
                </a:rPr>
                <a:t>究</a:t>
              </a:r>
              <a:endParaRPr lang="zh-CN" altLang="en-US" sz="2800" b="1"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anose="020B0503020204020204" pitchFamily="34" charset="-122"/>
                <a:ea typeface="微软雅黑" panose="020B0503020204020204" pitchFamily="34" charset="-122"/>
              </a:endParaRPr>
            </a:p>
          </p:txBody>
        </p:sp>
        <p:sp>
          <p:nvSpPr>
            <p:cNvPr id="10" name="矩形 9"/>
            <p:cNvSpPr/>
            <p:nvPr/>
          </p:nvSpPr>
          <p:spPr>
            <a:xfrm>
              <a:off x="428596" y="2611230"/>
              <a:ext cx="543740" cy="674495"/>
            </a:xfrm>
            <a:prstGeom prst="rect">
              <a:avLst/>
            </a:prstGeom>
            <a:noFill/>
          </p:spPr>
          <p:txBody>
            <a:bodyPr wrap="square" lIns="91440" tIns="45720" rIns="91440" bIns="45720">
              <a:spAutoFit/>
            </a:bodyPr>
            <a:lstStyle/>
            <a:p>
              <a:pPr algn="ctr"/>
              <a:r>
                <a:rPr lang="zh-CN" altLang="en-US" sz="2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anose="020B0503020204020204" pitchFamily="34" charset="-122"/>
                  <a:ea typeface="微软雅黑" panose="020B0503020204020204" pitchFamily="34" charset="-122"/>
                </a:rPr>
                <a:t>探</a:t>
              </a:r>
              <a:endParaRPr lang="zh-CN" altLang="en-US" sz="2800" b="1"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anose="020B0503020204020204" pitchFamily="34" charset="-122"/>
                <a:ea typeface="微软雅黑" panose="020B0503020204020204" pitchFamily="34" charset="-122"/>
              </a:endParaRPr>
            </a:p>
          </p:txBody>
        </p:sp>
      </p:grpSp>
      <p:sp>
        <p:nvSpPr>
          <p:cNvPr id="2" name="文本框 1"/>
          <p:cNvSpPr txBox="1"/>
          <p:nvPr/>
        </p:nvSpPr>
        <p:spPr>
          <a:xfrm>
            <a:off x="1930400" y="308610"/>
            <a:ext cx="6938645" cy="706755"/>
          </a:xfrm>
          <a:prstGeom prst="rect">
            <a:avLst/>
          </a:prstGeom>
          <a:solidFill>
            <a:schemeClr val="tx2">
              <a:lumMod val="60000"/>
              <a:lumOff val="40000"/>
            </a:schemeClr>
          </a:solidFill>
        </p:spPr>
        <p:txBody>
          <a:bodyPr wrap="square" rtlCol="0">
            <a:spAutoFit/>
          </a:bodyPr>
          <a:lstStyle/>
          <a:p>
            <a:r>
              <a:rPr lang="zh-CN" altLang="en-US" sz="4000" b="1">
                <a:latin typeface="黑体" panose="02010600030101010101" pitchFamily="49" charset="-122"/>
                <a:ea typeface="黑体" panose="02010600030101010101" pitchFamily="49" charset="-122"/>
              </a:rPr>
              <a:t>两岸关系的发展历程？</a:t>
            </a:r>
          </a:p>
        </p:txBody>
      </p:sp>
      <p:sp>
        <p:nvSpPr>
          <p:cNvPr id="12" name="Rectangle 3"/>
          <p:cNvSpPr txBox="1">
            <a:spLocks noChangeArrowheads="1"/>
          </p:cNvSpPr>
          <p:nvPr/>
        </p:nvSpPr>
        <p:spPr>
          <a:xfrm>
            <a:off x="228600" y="1447800"/>
            <a:ext cx="9144000" cy="5192395"/>
          </a:xfrm>
          <a:prstGeom prst="rect">
            <a:avLst/>
          </a:prstGeom>
        </p:spPr>
        <p:txBody>
          <a:bodyPr>
            <a:normAutofit/>
          </a:bodyPr>
          <a:lstStyle/>
          <a:p>
            <a:pPr marL="685800" marR="0" lvl="0" indent="-685800" algn="l" defTabSz="914400" rtl="0" eaLnBrk="1" fontAlgn="auto" latinLnBrk="0" hangingPunct="1">
              <a:lnSpc>
                <a:spcPct val="100000"/>
              </a:lnSpc>
              <a:spcBef>
                <a:spcPct val="20000"/>
              </a:spcBef>
              <a:spcAft>
                <a:spcPts val="0"/>
              </a:spcAft>
              <a:buClrTx/>
              <a:buSzTx/>
              <a:buFontTx/>
              <a:buNone/>
              <a:tabLst/>
              <a:defRPr/>
            </a:pPr>
            <a:r>
              <a:rPr kumimoji="0" lang="en-US" altLang="zh-CN" sz="3600" b="1" i="0" u="none" strike="noStrike" kern="1200" cap="none" spc="0" normalizeH="0" baseline="0" noProof="0" dirty="0" smtClean="0">
                <a:ln>
                  <a:noFill/>
                </a:ln>
                <a:solidFill>
                  <a:schemeClr val="tx1"/>
                </a:solidFill>
                <a:effectLst/>
                <a:uLnTx/>
                <a:uFillTx/>
                <a:latin typeface="+mn-lt"/>
                <a:ea typeface="+mn-ea"/>
                <a:cs typeface="+mn-cs"/>
              </a:rPr>
              <a:t>①1979</a:t>
            </a:r>
            <a:r>
              <a:rPr kumimoji="0" lang="zh-CN" altLang="en-US" sz="3600" b="1" i="0" u="none" strike="noStrike" kern="1200" cap="none" spc="0" normalizeH="0" baseline="0" noProof="0" dirty="0" smtClean="0">
                <a:ln>
                  <a:noFill/>
                </a:ln>
                <a:solidFill>
                  <a:schemeClr val="tx1"/>
                </a:solidFill>
                <a:effectLst/>
                <a:uLnTx/>
                <a:uFillTx/>
                <a:latin typeface="+mn-lt"/>
                <a:ea typeface="+mn-ea"/>
                <a:cs typeface="+mn-cs"/>
              </a:rPr>
              <a:t>年</a:t>
            </a:r>
            <a:r>
              <a:rPr kumimoji="0" lang="en-US" altLang="zh-CN" sz="3600" b="1" i="0" u="none" strike="noStrike" kern="1200" cap="none" spc="0" normalizeH="0" baseline="0" noProof="0" dirty="0" smtClean="0">
                <a:ln>
                  <a:noFill/>
                </a:ln>
                <a:solidFill>
                  <a:schemeClr val="tx1"/>
                </a:solidFill>
                <a:effectLst/>
                <a:uLnTx/>
                <a:uFillTx/>
                <a:latin typeface="+mn-lt"/>
                <a:ea typeface="+mn-ea"/>
                <a:cs typeface="+mn-cs"/>
              </a:rPr>
              <a:t>,</a:t>
            </a:r>
            <a:r>
              <a:rPr kumimoji="0" lang="zh-CN" altLang="en-US" sz="3600" b="1" i="0" u="none" strike="noStrike" kern="1200" cap="none" spc="0" normalizeH="0" baseline="0" noProof="0" dirty="0" smtClean="0">
                <a:ln>
                  <a:noFill/>
                </a:ln>
                <a:solidFill>
                  <a:schemeClr val="tx1"/>
                </a:solidFill>
                <a:effectLst/>
                <a:uLnTx/>
                <a:uFillTx/>
                <a:latin typeface="+mn-lt"/>
                <a:ea typeface="+mn-ea"/>
                <a:cs typeface="+mn-cs"/>
              </a:rPr>
              <a:t>大陆停止对金门的炮击</a:t>
            </a:r>
            <a:r>
              <a:rPr kumimoji="0" lang="en-US" altLang="zh-CN" sz="3600" b="1" i="0" u="none" strike="noStrike" kern="1200" cap="none" spc="0" normalizeH="0" baseline="0" noProof="0" dirty="0" smtClean="0">
                <a:ln>
                  <a:noFill/>
                </a:ln>
                <a:solidFill>
                  <a:schemeClr val="tx1"/>
                </a:solidFill>
                <a:effectLst/>
                <a:uLnTx/>
                <a:uFillTx/>
                <a:latin typeface="+mn-lt"/>
                <a:ea typeface="+mn-ea"/>
                <a:cs typeface="+mn-cs"/>
              </a:rPr>
              <a:t>,</a:t>
            </a:r>
            <a:r>
              <a:rPr kumimoji="0" lang="zh-CN" altLang="en-US" sz="3600" b="1" i="0" u="none" strike="noStrike" kern="1200" cap="none" spc="0" normalizeH="0" baseline="0" noProof="0" dirty="0" smtClean="0">
                <a:ln>
                  <a:noFill/>
                </a:ln>
                <a:solidFill>
                  <a:schemeClr val="tx1"/>
                </a:solidFill>
                <a:effectLst/>
                <a:uLnTx/>
                <a:uFillTx/>
                <a:latin typeface="+mn-lt"/>
                <a:ea typeface="+mn-ea"/>
                <a:cs typeface="+mn-cs"/>
              </a:rPr>
              <a:t>实现了两岸的</a:t>
            </a:r>
            <a:r>
              <a:rPr kumimoji="0" lang="en-US" altLang="zh-CN" sz="3600" b="1" i="0" u="none" strike="noStrike" kern="1200" cap="none" spc="0" normalizeH="0" baseline="0" noProof="0" dirty="0" smtClean="0">
                <a:ln>
                  <a:noFill/>
                </a:ln>
                <a:solidFill>
                  <a:schemeClr val="tx1"/>
                </a:solidFill>
                <a:effectLst/>
                <a:uLnTx/>
                <a:uFillTx/>
                <a:latin typeface="+mn-lt"/>
                <a:ea typeface="+mn-ea"/>
                <a:cs typeface="+mn-cs"/>
              </a:rPr>
              <a:t>_________</a:t>
            </a:r>
            <a:r>
              <a:rPr kumimoji="0" lang="zh-CN" altLang="en-US" sz="3600" b="1" i="0" u="none" strike="noStrike" kern="1200" cap="none" spc="0" normalizeH="0" baseline="0" noProof="0" dirty="0" smtClean="0">
                <a:ln>
                  <a:noFill/>
                </a:ln>
                <a:solidFill>
                  <a:schemeClr val="tx1"/>
                </a:solidFill>
                <a:effectLst/>
                <a:uLnTx/>
                <a:uFillTx/>
                <a:latin typeface="+mn-lt"/>
                <a:ea typeface="+mn-ea"/>
                <a:cs typeface="+mn-cs"/>
              </a:rPr>
              <a:t>；</a:t>
            </a:r>
          </a:p>
          <a:p>
            <a:pPr marL="685800" marR="0" lvl="0" indent="-685800" algn="l" defTabSz="914400" rtl="0" eaLnBrk="1" fontAlgn="auto" latinLnBrk="0" hangingPunct="1">
              <a:lnSpc>
                <a:spcPct val="100000"/>
              </a:lnSpc>
              <a:spcBef>
                <a:spcPct val="20000"/>
              </a:spcBef>
              <a:spcAft>
                <a:spcPts val="0"/>
              </a:spcAft>
              <a:buClrTx/>
              <a:buSzTx/>
              <a:buFontTx/>
              <a:buNone/>
              <a:tabLst/>
              <a:defRPr/>
            </a:pPr>
            <a:r>
              <a:rPr kumimoji="0" lang="en-US" altLang="zh-CN" sz="3600" b="1" i="0" u="none" strike="noStrike" kern="1200" cap="none" spc="0" normalizeH="0" baseline="0" noProof="0" dirty="0" smtClean="0">
                <a:ln>
                  <a:noFill/>
                </a:ln>
                <a:solidFill>
                  <a:schemeClr val="tx1"/>
                </a:solidFill>
                <a:effectLst/>
                <a:uLnTx/>
                <a:uFillTx/>
                <a:latin typeface="+mn-lt"/>
                <a:ea typeface="+mn-ea"/>
                <a:cs typeface="+mn-cs"/>
              </a:rPr>
              <a:t>②80</a:t>
            </a:r>
            <a:r>
              <a:rPr kumimoji="0" lang="zh-CN" altLang="en-US" sz="3600" b="1" i="0" u="none" strike="noStrike" kern="1200" cap="none" spc="0" normalizeH="0" baseline="0" noProof="0" dirty="0" smtClean="0">
                <a:ln>
                  <a:noFill/>
                </a:ln>
                <a:solidFill>
                  <a:schemeClr val="tx1"/>
                </a:solidFill>
                <a:effectLst/>
                <a:uLnTx/>
                <a:uFillTx/>
                <a:latin typeface="+mn-lt"/>
                <a:ea typeface="+mn-ea"/>
                <a:cs typeface="+mn-cs"/>
              </a:rPr>
              <a:t>年代初</a:t>
            </a:r>
            <a:r>
              <a:rPr kumimoji="0" lang="en-US" altLang="zh-CN" sz="3600" b="1" i="0" u="none" strike="noStrike" kern="1200" cap="none" spc="0" normalizeH="0" baseline="0" noProof="0" dirty="0" smtClean="0">
                <a:ln>
                  <a:noFill/>
                </a:ln>
                <a:solidFill>
                  <a:schemeClr val="tx1"/>
                </a:solidFill>
                <a:effectLst/>
                <a:uLnTx/>
                <a:uFillTx/>
                <a:latin typeface="+mn-lt"/>
                <a:ea typeface="+mn-ea"/>
                <a:cs typeface="+mn-cs"/>
              </a:rPr>
              <a:t>,</a:t>
            </a:r>
            <a:r>
              <a:rPr kumimoji="0" lang="zh-CN" altLang="en-US" sz="3600" b="1" i="0" u="none" strike="noStrike" kern="1200" cap="none" spc="0" normalizeH="0" baseline="0" noProof="0" dirty="0" smtClean="0">
                <a:ln>
                  <a:noFill/>
                </a:ln>
                <a:solidFill>
                  <a:schemeClr val="tx1"/>
                </a:solidFill>
                <a:effectLst/>
                <a:uLnTx/>
                <a:uFillTx/>
                <a:latin typeface="+mn-lt"/>
                <a:ea typeface="+mn-ea"/>
                <a:cs typeface="+mn-cs"/>
              </a:rPr>
              <a:t>两岸实行“</a:t>
            </a:r>
            <a:r>
              <a:rPr kumimoji="0" lang="en-US" altLang="zh-CN" sz="3600" b="1" i="0" u="none" strike="noStrike" kern="1200" cap="none" spc="0" normalizeH="0" baseline="0" noProof="0" dirty="0" smtClean="0">
                <a:ln>
                  <a:noFill/>
                </a:ln>
                <a:solidFill>
                  <a:schemeClr val="tx1"/>
                </a:solidFill>
                <a:effectLst/>
                <a:uLnTx/>
                <a:uFillTx/>
                <a:latin typeface="+mn-lt"/>
                <a:ea typeface="+mn-ea"/>
                <a:cs typeface="+mn-cs"/>
              </a:rPr>
              <a:t>_______</a:t>
            </a:r>
            <a:r>
              <a:rPr kumimoji="0" lang="zh-CN" altLang="en-US" sz="3600" b="1" i="0" u="none" strike="noStrike" kern="1200" cap="none" spc="0" normalizeH="0" baseline="0" noProof="0" dirty="0" smtClean="0">
                <a:ln>
                  <a:noFill/>
                </a:ln>
                <a:solidFill>
                  <a:schemeClr val="tx1"/>
                </a:solidFill>
                <a:effectLst/>
                <a:uLnTx/>
                <a:uFillTx/>
                <a:latin typeface="+mn-lt"/>
                <a:ea typeface="+mn-ea"/>
                <a:cs typeface="+mn-cs"/>
              </a:rPr>
              <a:t>”（通邮、通航、通商）打破了两岸的隔绝状态；</a:t>
            </a:r>
          </a:p>
          <a:p>
            <a:pPr marL="685800" lvl="0" indent="-685800">
              <a:spcBef>
                <a:spcPct val="20000"/>
              </a:spcBef>
            </a:pPr>
            <a:r>
              <a:rPr kumimoji="0" lang="en-US" altLang="zh-CN" sz="3600" b="1" i="0" u="none" strike="noStrike" kern="1200" cap="none" spc="0" normalizeH="0" baseline="0" noProof="0" dirty="0" smtClean="0">
                <a:ln>
                  <a:noFill/>
                </a:ln>
                <a:solidFill>
                  <a:schemeClr val="tx1"/>
                </a:solidFill>
                <a:effectLst/>
                <a:uLnTx/>
                <a:uFillTx/>
                <a:latin typeface="+mn-lt"/>
                <a:ea typeface="+mn-ea"/>
                <a:cs typeface="+mn-cs"/>
              </a:rPr>
              <a:t>③92</a:t>
            </a:r>
            <a:r>
              <a:rPr lang="zh-CN" altLang="en-US" sz="3600" b="1" dirty="0" smtClean="0"/>
              <a:t>年“汪辜会谈”达成了“九二共识” ， 即</a:t>
            </a:r>
            <a:r>
              <a:rPr kumimoji="0" lang="zh-CN" altLang="en-US" sz="3600" b="1" i="0" u="none" strike="noStrike" kern="1200" cap="none" spc="0" normalizeH="0" baseline="0" noProof="0" dirty="0" smtClean="0">
                <a:ln>
                  <a:noFill/>
                </a:ln>
                <a:solidFill>
                  <a:schemeClr val="tx1"/>
                </a:solidFill>
                <a:effectLst/>
                <a:uLnTx/>
                <a:uFillTx/>
                <a:latin typeface="+mn-lt"/>
                <a:ea typeface="+mn-ea"/>
                <a:cs typeface="+mn-cs"/>
              </a:rPr>
              <a:t>海峡两岸均坚持</a:t>
            </a:r>
            <a:r>
              <a:rPr kumimoji="0" lang="en-US" altLang="zh-CN" sz="3600" b="1" i="0" u="none" strike="noStrike" kern="1200" cap="none" spc="0" normalizeH="0" baseline="0" noProof="0" dirty="0" smtClean="0">
                <a:ln>
                  <a:noFill/>
                </a:ln>
                <a:solidFill>
                  <a:schemeClr val="tx1"/>
                </a:solidFill>
                <a:effectLst/>
                <a:uLnTx/>
                <a:uFillTx/>
                <a:latin typeface="+mn-lt"/>
                <a:ea typeface="+mn-ea"/>
                <a:cs typeface="+mn-cs"/>
              </a:rPr>
              <a:t>_________</a:t>
            </a:r>
            <a:r>
              <a:rPr kumimoji="0" lang="zh-CN" altLang="en-US" sz="3600" b="1" i="0" u="none" strike="noStrike" kern="1200" cap="none" spc="0" normalizeH="0" baseline="0" noProof="0" dirty="0" smtClean="0">
                <a:ln>
                  <a:noFill/>
                </a:ln>
                <a:solidFill>
                  <a:schemeClr val="tx1"/>
                </a:solidFill>
                <a:effectLst/>
                <a:uLnTx/>
                <a:uFillTx/>
                <a:latin typeface="+mn-lt"/>
                <a:ea typeface="+mn-ea"/>
                <a:cs typeface="+mn-cs"/>
              </a:rPr>
              <a:t>的原则；</a:t>
            </a:r>
          </a:p>
          <a:p>
            <a:pPr marL="685800" marR="0" lvl="0" indent="-685800" algn="l" defTabSz="914400" rtl="0" eaLnBrk="1" fontAlgn="auto" latinLnBrk="0" hangingPunct="1">
              <a:lnSpc>
                <a:spcPct val="100000"/>
              </a:lnSpc>
              <a:spcBef>
                <a:spcPct val="20000"/>
              </a:spcBef>
              <a:spcAft>
                <a:spcPts val="0"/>
              </a:spcAft>
              <a:buClrTx/>
              <a:buSzTx/>
              <a:buFontTx/>
              <a:buNone/>
              <a:tabLst/>
              <a:defRPr/>
            </a:pPr>
            <a:r>
              <a:rPr kumimoji="0" lang="en-US" altLang="zh-CN" sz="3600" b="1" i="0" u="none" strike="noStrike" kern="1200" cap="none" spc="0" normalizeH="0" baseline="0" noProof="0" dirty="0" smtClean="0">
                <a:ln>
                  <a:noFill/>
                </a:ln>
                <a:solidFill>
                  <a:schemeClr val="tx1"/>
                </a:solidFill>
                <a:effectLst/>
                <a:uLnTx/>
                <a:uFillTx/>
                <a:latin typeface="+mn-lt"/>
                <a:ea typeface="+mn-ea"/>
                <a:cs typeface="+mn-cs"/>
              </a:rPr>
              <a:t>④</a:t>
            </a:r>
            <a:r>
              <a:rPr kumimoji="0" lang="zh-CN" altLang="en-US" sz="3600" b="1" i="0" u="none" strike="noStrike" kern="1200" cap="none" spc="0" normalizeH="0" baseline="0" noProof="0" dirty="0" smtClean="0">
                <a:ln>
                  <a:noFill/>
                </a:ln>
                <a:solidFill>
                  <a:schemeClr val="tx1"/>
                </a:solidFill>
                <a:effectLst/>
                <a:uLnTx/>
                <a:uFillTx/>
                <a:latin typeface="+mn-lt"/>
                <a:ea typeface="+mn-ea"/>
                <a:cs typeface="+mn-cs"/>
              </a:rPr>
              <a:t> </a:t>
            </a:r>
            <a:r>
              <a:rPr kumimoji="0" lang="en-US" altLang="zh-CN" sz="3600" b="1" i="0" u="none" strike="noStrike" kern="1200" cap="none" spc="0" normalizeH="0" baseline="0" noProof="0" dirty="0" smtClean="0">
                <a:ln>
                  <a:noFill/>
                </a:ln>
                <a:solidFill>
                  <a:schemeClr val="tx1"/>
                </a:solidFill>
                <a:effectLst/>
                <a:uLnTx/>
                <a:uFillTx/>
                <a:latin typeface="+mn-lt"/>
                <a:ea typeface="+mn-ea"/>
                <a:cs typeface="+mn-cs"/>
              </a:rPr>
              <a:t>95</a:t>
            </a:r>
            <a:r>
              <a:rPr kumimoji="0" lang="zh-CN" altLang="en-US" sz="3600" b="1" i="0" u="none" strike="noStrike" kern="1200" cap="none" spc="0" normalizeH="0" baseline="0" noProof="0" dirty="0" smtClean="0">
                <a:ln>
                  <a:noFill/>
                </a:ln>
                <a:solidFill>
                  <a:schemeClr val="tx1"/>
                </a:solidFill>
                <a:effectLst/>
                <a:uLnTx/>
                <a:uFillTx/>
                <a:latin typeface="+mn-lt"/>
                <a:ea typeface="+mn-ea"/>
                <a:cs typeface="+mn-cs"/>
              </a:rPr>
              <a:t>年，江泽民的“</a:t>
            </a:r>
            <a:r>
              <a:rPr kumimoji="0" lang="en-US" altLang="zh-CN" sz="3600" b="1" i="0" u="none" strike="noStrike" kern="1200" cap="none" spc="0" normalizeH="0" baseline="0" noProof="0" dirty="0" smtClean="0">
                <a:ln>
                  <a:noFill/>
                </a:ln>
                <a:solidFill>
                  <a:schemeClr val="tx1"/>
                </a:solidFill>
                <a:effectLst/>
                <a:uLnTx/>
                <a:uFillTx/>
                <a:latin typeface="+mn-lt"/>
                <a:ea typeface="+mn-ea"/>
                <a:cs typeface="+mn-cs"/>
              </a:rPr>
              <a:t>________</a:t>
            </a:r>
            <a:r>
              <a:rPr kumimoji="0" lang="zh-CN" altLang="en-US" sz="3600" b="1" i="0" u="none" strike="noStrike" kern="1200" cap="none" spc="0" normalizeH="0" baseline="0" noProof="0" dirty="0" smtClean="0">
                <a:ln>
                  <a:noFill/>
                </a:ln>
                <a:solidFill>
                  <a:schemeClr val="tx1"/>
                </a:solidFill>
                <a:effectLst/>
                <a:uLnTx/>
                <a:uFillTx/>
                <a:latin typeface="+mn-lt"/>
                <a:ea typeface="+mn-ea"/>
                <a:cs typeface="+mn-cs"/>
              </a:rPr>
              <a:t>”</a:t>
            </a:r>
            <a:r>
              <a:rPr kumimoji="0" lang="en-US" altLang="zh-CN" sz="3600" b="1" i="0" u="none" strike="noStrike" kern="1200" cap="none" spc="0" normalizeH="0" baseline="0" noProof="0" dirty="0" smtClean="0">
                <a:ln>
                  <a:noFill/>
                </a:ln>
                <a:solidFill>
                  <a:schemeClr val="tx1"/>
                </a:solidFill>
                <a:effectLst/>
                <a:uLnTx/>
                <a:uFillTx/>
                <a:latin typeface="+mn-lt"/>
                <a:ea typeface="+mn-ea"/>
                <a:cs typeface="+mn-cs"/>
              </a:rPr>
              <a:t>——</a:t>
            </a:r>
            <a:r>
              <a:rPr kumimoji="0" lang="zh-CN" altLang="en-US" sz="3600" b="1" i="0" u="none" strike="noStrike" kern="1200" cap="none" spc="0" normalizeH="0" baseline="0" noProof="0" dirty="0" smtClean="0">
                <a:ln>
                  <a:noFill/>
                </a:ln>
                <a:solidFill>
                  <a:schemeClr val="tx1"/>
                </a:solidFill>
                <a:effectLst/>
                <a:uLnTx/>
                <a:uFillTx/>
                <a:latin typeface="+mn-lt"/>
                <a:ea typeface="+mn-ea"/>
                <a:cs typeface="+mn-cs"/>
              </a:rPr>
              <a:t>解决台湾问题的纲领性文件。</a:t>
            </a:r>
          </a:p>
          <a:p>
            <a:pPr marL="685800" marR="0" lvl="0" indent="-685800" algn="l" defTabSz="914400" rtl="0" eaLnBrk="1" fontAlgn="auto" latinLnBrk="0" hangingPunct="1">
              <a:lnSpc>
                <a:spcPct val="100000"/>
              </a:lnSpc>
              <a:spcBef>
                <a:spcPct val="20000"/>
              </a:spcBef>
              <a:spcAft>
                <a:spcPts val="0"/>
              </a:spcAft>
              <a:buClrTx/>
              <a:buSzTx/>
              <a:buFontTx/>
              <a:buNone/>
              <a:tabLst/>
              <a:defRPr/>
            </a:pPr>
            <a:endParaRPr kumimoji="0" lang="zh-CN" altLang="en-US" sz="3600" b="1" i="0" u="none" strike="noStrike" kern="1200" cap="none" spc="0" normalizeH="0" baseline="0" noProof="0" dirty="0" smtClean="0">
              <a:ln>
                <a:noFill/>
              </a:ln>
              <a:solidFill>
                <a:schemeClr val="tx1"/>
              </a:solidFill>
              <a:effectLst/>
              <a:uLnTx/>
              <a:uFillTx/>
              <a:latin typeface="+mn-lt"/>
              <a:ea typeface="+mn-ea"/>
              <a:cs typeface="+mn-cs"/>
              <a:sym typeface="Wingdings" panose="05000000000000000000" charset="0"/>
            </a:endParaRPr>
          </a:p>
        </p:txBody>
      </p:sp>
      <p:sp>
        <p:nvSpPr>
          <p:cNvPr id="13" name="文本框 1"/>
          <p:cNvSpPr txBox="1"/>
          <p:nvPr/>
        </p:nvSpPr>
        <p:spPr>
          <a:xfrm>
            <a:off x="1905000" y="1905000"/>
            <a:ext cx="2196465" cy="645160"/>
          </a:xfrm>
          <a:prstGeom prst="rect">
            <a:avLst/>
          </a:prstGeom>
          <a:noFill/>
        </p:spPr>
        <p:txBody>
          <a:bodyPr wrap="square" rtlCol="0">
            <a:spAutoFit/>
          </a:bodyPr>
          <a:lstStyle/>
          <a:p>
            <a:r>
              <a:rPr lang="zh-CN" altLang="en-US" sz="3600" b="1" dirty="0" smtClean="0">
                <a:solidFill>
                  <a:srgbClr val="FF0000"/>
                </a:solidFill>
                <a:sym typeface="+mn-ea"/>
              </a:rPr>
              <a:t>真正停火</a:t>
            </a:r>
          </a:p>
        </p:txBody>
      </p:sp>
      <p:sp>
        <p:nvSpPr>
          <p:cNvPr id="14" name="文本框 2"/>
          <p:cNvSpPr txBox="1"/>
          <p:nvPr/>
        </p:nvSpPr>
        <p:spPr>
          <a:xfrm>
            <a:off x="5181600" y="2514600"/>
            <a:ext cx="1231265" cy="645160"/>
          </a:xfrm>
          <a:prstGeom prst="rect">
            <a:avLst/>
          </a:prstGeom>
          <a:noFill/>
        </p:spPr>
        <p:txBody>
          <a:bodyPr wrap="square" rtlCol="0">
            <a:spAutoFit/>
          </a:bodyPr>
          <a:lstStyle/>
          <a:p>
            <a:pPr algn="l"/>
            <a:r>
              <a:rPr lang="zh-CN" altLang="en-US" sz="3600" b="1" dirty="0" smtClean="0">
                <a:solidFill>
                  <a:srgbClr val="FF0000"/>
                </a:solidFill>
                <a:sym typeface="+mn-ea"/>
              </a:rPr>
              <a:t>三通</a:t>
            </a:r>
          </a:p>
        </p:txBody>
      </p:sp>
      <p:sp>
        <p:nvSpPr>
          <p:cNvPr id="15" name="文本框 1"/>
          <p:cNvSpPr txBox="1"/>
          <p:nvPr/>
        </p:nvSpPr>
        <p:spPr>
          <a:xfrm>
            <a:off x="4648200" y="4343400"/>
            <a:ext cx="2196465" cy="645160"/>
          </a:xfrm>
          <a:prstGeom prst="rect">
            <a:avLst/>
          </a:prstGeom>
          <a:noFill/>
        </p:spPr>
        <p:txBody>
          <a:bodyPr wrap="square" rtlCol="0">
            <a:spAutoFit/>
          </a:bodyPr>
          <a:lstStyle/>
          <a:p>
            <a:r>
              <a:rPr lang="zh-CN" altLang="en-US" sz="3600" b="1" dirty="0" smtClean="0">
                <a:solidFill>
                  <a:srgbClr val="FF0000"/>
                </a:solidFill>
                <a:sym typeface="+mn-ea"/>
              </a:rPr>
              <a:t>一个中国</a:t>
            </a:r>
          </a:p>
        </p:txBody>
      </p:sp>
      <p:sp>
        <p:nvSpPr>
          <p:cNvPr id="16" name="文本框 1"/>
          <p:cNvSpPr txBox="1"/>
          <p:nvPr/>
        </p:nvSpPr>
        <p:spPr>
          <a:xfrm>
            <a:off x="4419600" y="4953000"/>
            <a:ext cx="2196465" cy="645160"/>
          </a:xfrm>
          <a:prstGeom prst="rect">
            <a:avLst/>
          </a:prstGeom>
          <a:noFill/>
        </p:spPr>
        <p:txBody>
          <a:bodyPr wrap="square" rtlCol="0">
            <a:spAutoFit/>
          </a:bodyPr>
          <a:lstStyle/>
          <a:p>
            <a:r>
              <a:rPr lang="zh-CN" altLang="en-US" sz="3600" b="1" dirty="0" smtClean="0">
                <a:solidFill>
                  <a:srgbClr val="FF0000"/>
                </a:solidFill>
                <a:sym typeface="+mn-ea"/>
              </a:rPr>
              <a:t>八项主张</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28600" y="0"/>
            <a:ext cx="8153400" cy="1143000"/>
          </a:xfrm>
        </p:spPr>
        <p:txBody>
          <a:bodyPr>
            <a:normAutofit/>
          </a:bodyPr>
          <a:lstStyle/>
          <a:p>
            <a:pPr algn="l"/>
            <a:r>
              <a:rPr lang="zh-CN" altLang="en-US" sz="3600" dirty="0" smtClean="0"/>
              <a:t>⑤ </a:t>
            </a:r>
            <a:r>
              <a:rPr lang="en-US" altLang="zh-CN" sz="3600" b="1" dirty="0" smtClean="0">
                <a:latin typeface="黑体" panose="02010600030101010101" pitchFamily="49" charset="-122"/>
                <a:ea typeface="黑体" panose="02010600030101010101" pitchFamily="49" charset="-122"/>
                <a:sym typeface="+mn-ea"/>
              </a:rPr>
              <a:t>2005</a:t>
            </a:r>
            <a:r>
              <a:rPr lang="zh-CN" altLang="en-US" sz="3600" b="1" dirty="0">
                <a:latin typeface="黑体" panose="02010600030101010101" pitchFamily="49" charset="-122"/>
                <a:ea typeface="黑体" panose="02010600030101010101" pitchFamily="49" charset="-122"/>
                <a:sym typeface="+mn-ea"/>
              </a:rPr>
              <a:t>年通</a:t>
            </a:r>
            <a:r>
              <a:rPr lang="zh-CN" altLang="en-US" sz="3600" b="1" dirty="0" smtClean="0">
                <a:latin typeface="黑体" panose="02010600030101010101" pitchFamily="49" charset="-122"/>
                <a:ea typeface="黑体" panose="02010600030101010101" pitchFamily="49" charset="-122"/>
                <a:sym typeface="+mn-ea"/>
              </a:rPr>
              <a:t>过</a:t>
            </a:r>
            <a:r>
              <a:rPr lang="en-US" altLang="zh-CN" sz="3600" b="1" dirty="0" smtClean="0">
                <a:latin typeface="黑体" panose="02010600030101010101" pitchFamily="49" charset="-122"/>
                <a:ea typeface="黑体" panose="02010600030101010101" pitchFamily="49" charset="-122"/>
                <a:sym typeface="+mn-ea"/>
              </a:rPr>
              <a:t>《____________》</a:t>
            </a:r>
            <a:endParaRPr lang="en-US" altLang="zh-CN" sz="3600" b="1" dirty="0">
              <a:latin typeface="黑体" panose="02010600030101010101" pitchFamily="49" charset="-122"/>
              <a:ea typeface="黑体" panose="02010600030101010101" pitchFamily="49" charset="-122"/>
              <a:sym typeface="+mn-ea"/>
            </a:endParaRPr>
          </a:p>
        </p:txBody>
      </p:sp>
      <p:pic>
        <p:nvPicPr>
          <p:cNvPr id="4" name="内容占位符 3" descr="timg (41)"/>
          <p:cNvPicPr>
            <a:picLocks noGrp="1" noChangeAspect="1"/>
          </p:cNvPicPr>
          <p:nvPr>
            <p:ph idx="1"/>
          </p:nvPr>
        </p:nvPicPr>
        <p:blipFill>
          <a:blip r:embed="rId3" cstate="print"/>
          <a:stretch>
            <a:fillRect/>
          </a:stretch>
        </p:blipFill>
        <p:spPr>
          <a:xfrm>
            <a:off x="0" y="990600"/>
            <a:ext cx="4038600" cy="5638800"/>
          </a:xfrm>
          <a:prstGeom prst="rect">
            <a:avLst/>
          </a:prstGeom>
        </p:spPr>
      </p:pic>
      <p:sp>
        <p:nvSpPr>
          <p:cNvPr id="6" name="文本框 5"/>
          <p:cNvSpPr txBox="1"/>
          <p:nvPr/>
        </p:nvSpPr>
        <p:spPr>
          <a:xfrm>
            <a:off x="4077335" y="1083945"/>
            <a:ext cx="4641215" cy="923330"/>
          </a:xfrm>
          <a:prstGeom prst="rect">
            <a:avLst/>
          </a:prstGeom>
          <a:solidFill>
            <a:schemeClr val="accent1">
              <a:lumMod val="40000"/>
              <a:lumOff val="60000"/>
            </a:schemeClr>
          </a:solidFill>
        </p:spPr>
        <p:txBody>
          <a:bodyPr wrap="square" rtlCol="0" anchor="t">
            <a:spAutoFit/>
          </a:bodyPr>
          <a:lstStyle/>
          <a:p>
            <a:r>
              <a:rPr lang="zh-CN" altLang="en-US" dirty="0">
                <a:latin typeface="黑体" panose="02010600030101010101" pitchFamily="49" charset="-122"/>
                <a:ea typeface="黑体" panose="02010600030101010101" pitchFamily="49" charset="-122"/>
              </a:rPr>
              <a:t>　</a:t>
            </a:r>
            <a:r>
              <a:rPr lang="zh-CN" altLang="en-US" b="1" dirty="0">
                <a:latin typeface="黑体" panose="02010600030101010101" pitchFamily="49" charset="-122"/>
                <a:ea typeface="黑体" panose="02010600030101010101" pitchFamily="49" charset="-122"/>
              </a:rPr>
              <a:t>第二条 世界上只有一个中国，大陆和台湾同属一个中国，中国的主权和领土完整不容分割</a:t>
            </a:r>
            <a:r>
              <a:rPr lang="zh-CN" altLang="en-US" b="1" dirty="0" smtClean="0">
                <a:latin typeface="黑体" panose="02010600030101010101" pitchFamily="49" charset="-122"/>
                <a:ea typeface="黑体" panose="02010600030101010101" pitchFamily="49" charset="-122"/>
              </a:rPr>
              <a:t>。</a:t>
            </a:r>
            <a:endParaRPr lang="zh-CN" altLang="en-US" b="1" dirty="0">
              <a:latin typeface="黑体" panose="02010600030101010101" pitchFamily="49" charset="-122"/>
              <a:ea typeface="黑体" panose="02010600030101010101" pitchFamily="49" charset="-122"/>
            </a:endParaRPr>
          </a:p>
        </p:txBody>
      </p:sp>
      <p:sp>
        <p:nvSpPr>
          <p:cNvPr id="7" name="文本框 6"/>
          <p:cNvSpPr txBox="1"/>
          <p:nvPr/>
        </p:nvSpPr>
        <p:spPr>
          <a:xfrm>
            <a:off x="4077335" y="2433320"/>
            <a:ext cx="4708525" cy="923330"/>
          </a:xfrm>
          <a:prstGeom prst="rect">
            <a:avLst/>
          </a:prstGeom>
          <a:solidFill>
            <a:schemeClr val="accent1">
              <a:lumMod val="40000"/>
              <a:lumOff val="60000"/>
            </a:schemeClr>
          </a:solidFill>
        </p:spPr>
        <p:txBody>
          <a:bodyPr wrap="square" rtlCol="0" anchor="t">
            <a:spAutoFit/>
          </a:bodyPr>
          <a:lstStyle/>
          <a:p>
            <a:r>
              <a:rPr lang="zh-CN" altLang="en-US" b="1" dirty="0">
                <a:latin typeface="黑体" panose="02010600030101010101" pitchFamily="49" charset="-122"/>
                <a:ea typeface="黑体" panose="02010600030101010101" pitchFamily="49" charset="-122"/>
              </a:rPr>
              <a:t>　第五条 </a:t>
            </a:r>
            <a:r>
              <a:rPr lang="zh-CN" altLang="en-US" b="1" dirty="0" smtClean="0">
                <a:latin typeface="黑体" panose="02010600030101010101" pitchFamily="49" charset="-122"/>
                <a:ea typeface="黑体" panose="02010600030101010101" pitchFamily="49" charset="-122"/>
              </a:rPr>
              <a:t>国</a:t>
            </a:r>
            <a:r>
              <a:rPr lang="zh-CN" altLang="en-US" b="1" dirty="0">
                <a:latin typeface="黑体" panose="02010600030101010101" pitchFamily="49" charset="-122"/>
                <a:ea typeface="黑体" panose="02010600030101010101" pitchFamily="49" charset="-122"/>
              </a:rPr>
              <a:t>家以最大的诚意，尽最大的努力，实现和平统一。 </a:t>
            </a:r>
          </a:p>
          <a:p>
            <a:endParaRPr lang="zh-CN" altLang="en-US" b="1" dirty="0">
              <a:latin typeface="黑体" panose="02010600030101010101" pitchFamily="49" charset="-122"/>
              <a:ea typeface="黑体" panose="02010600030101010101" pitchFamily="49" charset="-122"/>
            </a:endParaRPr>
          </a:p>
        </p:txBody>
      </p:sp>
      <p:sp>
        <p:nvSpPr>
          <p:cNvPr id="8" name="文本框 7"/>
          <p:cNvSpPr txBox="1"/>
          <p:nvPr/>
        </p:nvSpPr>
        <p:spPr>
          <a:xfrm>
            <a:off x="4114800" y="3810000"/>
            <a:ext cx="4574540" cy="1753235"/>
          </a:xfrm>
          <a:prstGeom prst="rect">
            <a:avLst/>
          </a:prstGeom>
          <a:solidFill>
            <a:schemeClr val="accent1">
              <a:lumMod val="40000"/>
              <a:lumOff val="60000"/>
            </a:schemeClr>
          </a:solidFill>
        </p:spPr>
        <p:txBody>
          <a:bodyPr wrap="square" rtlCol="0" anchor="t">
            <a:spAutoFit/>
          </a:bodyPr>
          <a:lstStyle/>
          <a:p>
            <a:r>
              <a:rPr lang="zh-CN" altLang="en-US" b="1" dirty="0">
                <a:latin typeface="黑体" panose="02010600030101010101" pitchFamily="49" charset="-122"/>
                <a:ea typeface="黑体" panose="02010600030101010101" pitchFamily="49" charset="-122"/>
              </a:rPr>
              <a:t>　第八条 “台独”分裂势力以任何名义、任何方式造成台湾从中国分裂出去的事实，或者发生将会导致台湾从中国分裂出去的重大事变，或者和平统一的可能性完全丧失，国家得采取非和平方式及其他必要措施，捍卫国家主权和领土完整。 </a:t>
            </a:r>
          </a:p>
        </p:txBody>
      </p:sp>
      <p:sp>
        <p:nvSpPr>
          <p:cNvPr id="12" name="文本框 11"/>
          <p:cNvSpPr txBox="1"/>
          <p:nvPr/>
        </p:nvSpPr>
        <p:spPr>
          <a:xfrm>
            <a:off x="5029200" y="1219200"/>
            <a:ext cx="2686685" cy="583565"/>
          </a:xfrm>
          <a:prstGeom prst="rect">
            <a:avLst/>
          </a:prstGeom>
          <a:solidFill>
            <a:srgbClr val="C00000"/>
          </a:solidFill>
        </p:spPr>
        <p:txBody>
          <a:bodyPr wrap="square" rtlCol="0">
            <a:spAutoFit/>
          </a:bodyPr>
          <a:lstStyle/>
          <a:p>
            <a:r>
              <a:rPr lang="zh-CN" altLang="en-US" sz="3200" b="1" dirty="0">
                <a:latin typeface="黑体" panose="02010600030101010101" pitchFamily="49" charset="-122"/>
                <a:ea typeface="黑体" panose="02010600030101010101" pitchFamily="49" charset="-122"/>
              </a:rPr>
              <a:t>坚持一个中国</a:t>
            </a:r>
          </a:p>
        </p:txBody>
      </p:sp>
      <p:sp>
        <p:nvSpPr>
          <p:cNvPr id="14" name="文本框 13"/>
          <p:cNvSpPr txBox="1"/>
          <p:nvPr/>
        </p:nvSpPr>
        <p:spPr>
          <a:xfrm>
            <a:off x="5181600" y="2667001"/>
            <a:ext cx="3124199" cy="646331"/>
          </a:xfrm>
          <a:prstGeom prst="rect">
            <a:avLst/>
          </a:prstGeom>
          <a:solidFill>
            <a:srgbClr val="C00000"/>
          </a:solidFill>
        </p:spPr>
        <p:txBody>
          <a:bodyPr wrap="square" rtlCol="0">
            <a:spAutoFit/>
          </a:bodyPr>
          <a:lstStyle/>
          <a:p>
            <a:r>
              <a:rPr lang="zh-CN" altLang="en-US" sz="3600" b="1" dirty="0">
                <a:latin typeface="黑体" panose="02010600030101010101" pitchFamily="49" charset="-122"/>
                <a:ea typeface="黑体" panose="02010600030101010101" pitchFamily="49" charset="-122"/>
              </a:rPr>
              <a:t>和平统一</a:t>
            </a:r>
          </a:p>
        </p:txBody>
      </p:sp>
      <p:sp>
        <p:nvSpPr>
          <p:cNvPr id="15" name="文本框 14"/>
          <p:cNvSpPr txBox="1"/>
          <p:nvPr/>
        </p:nvSpPr>
        <p:spPr>
          <a:xfrm>
            <a:off x="4800600" y="4267200"/>
            <a:ext cx="3907155" cy="583565"/>
          </a:xfrm>
          <a:prstGeom prst="rect">
            <a:avLst/>
          </a:prstGeom>
          <a:solidFill>
            <a:srgbClr val="C00000"/>
          </a:solidFill>
        </p:spPr>
        <p:txBody>
          <a:bodyPr wrap="square" rtlCol="0">
            <a:spAutoFit/>
          </a:bodyPr>
          <a:lstStyle/>
          <a:p>
            <a:r>
              <a:rPr lang="zh-CN" altLang="en-US" sz="3200" b="1" dirty="0">
                <a:latin typeface="黑体" panose="02010600030101010101" pitchFamily="49" charset="-122"/>
                <a:ea typeface="黑体" panose="02010600030101010101" pitchFamily="49" charset="-122"/>
              </a:rPr>
              <a:t>不承诺放弃使用武力</a:t>
            </a:r>
          </a:p>
        </p:txBody>
      </p:sp>
      <p:sp>
        <p:nvSpPr>
          <p:cNvPr id="10" name="文本框 1"/>
          <p:cNvSpPr txBox="1"/>
          <p:nvPr/>
        </p:nvSpPr>
        <p:spPr>
          <a:xfrm>
            <a:off x="3505200" y="152400"/>
            <a:ext cx="3048000" cy="646331"/>
          </a:xfrm>
          <a:prstGeom prst="rect">
            <a:avLst/>
          </a:prstGeom>
          <a:noFill/>
        </p:spPr>
        <p:txBody>
          <a:bodyPr wrap="square" rtlCol="0">
            <a:spAutoFit/>
          </a:bodyPr>
          <a:lstStyle/>
          <a:p>
            <a:r>
              <a:rPr lang="zh-CN" altLang="en-US" sz="3600" b="1" dirty="0" smtClean="0">
                <a:solidFill>
                  <a:srgbClr val="FF0000"/>
                </a:solidFill>
                <a:sym typeface="+mn-ea"/>
              </a:rPr>
              <a:t>反分裂国家法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900" decel="100000" fill="hold"/>
                                        <p:tgtEl>
                                          <p:spTgt spid="1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linds(horizontal)">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linds(horizont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linds(horizontal)">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p:cNvPicPr>
            <a:picLocks noGrp="1" noChangeAspect="1"/>
          </p:cNvPicPr>
          <p:nvPr>
            <p:ph idx="1"/>
          </p:nvPr>
        </p:nvPicPr>
        <p:blipFill>
          <a:blip r:embed="rId2" cstate="print"/>
          <a:stretch>
            <a:fillRect/>
          </a:stretch>
        </p:blipFill>
        <p:spPr>
          <a:xfrm>
            <a:off x="17780" y="228600"/>
            <a:ext cx="9126220" cy="6364605"/>
          </a:xfrm>
          <a:prstGeom prst="rect">
            <a:avLst/>
          </a:prstGeom>
        </p:spPr>
      </p:pic>
      <p:sp>
        <p:nvSpPr>
          <p:cNvPr id="5" name="椭圆 4"/>
          <p:cNvSpPr/>
          <p:nvPr/>
        </p:nvSpPr>
        <p:spPr>
          <a:xfrm>
            <a:off x="1295400" y="228600"/>
            <a:ext cx="1981200" cy="533400"/>
          </a:xfrm>
          <a:prstGeom prst="ellipse">
            <a:avLst/>
          </a:prstGeom>
          <a:noFill/>
          <a:ln w="69850">
            <a:solidFill>
              <a:srgbClr val="FF0000">
                <a:alpha val="7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scene3d>
              <a:camera prst="orthographicFront"/>
              <a:lightRig rig="threePt" dir="t"/>
            </a:scene3d>
          </a:bodyPr>
          <a:lstStyle/>
          <a:p>
            <a:endParaRPr lang="zh-CN" altLang="en-US">
              <a:solidFill>
                <a:schemeClr val="accent1"/>
              </a:solidFill>
              <a:effectLst>
                <a:outerShdw blurRad="38100" dist="25400" dir="5400000" algn="ctr" rotWithShape="0">
                  <a:srgbClr val="6E747A">
                    <a:alpha val="43000"/>
                  </a:srgbClr>
                </a:outerShdw>
              </a:effectLst>
            </a:endParaRPr>
          </a:p>
        </p:txBody>
      </p:sp>
      <p:pic>
        <p:nvPicPr>
          <p:cNvPr id="4" name="内容占位符 3" descr="timg (32)"/>
          <p:cNvPicPr>
            <a:picLocks noGrp="1" noChangeAspect="1"/>
          </p:cNvPicPr>
          <p:nvPr>
            <p:ph idx="1"/>
          </p:nvPr>
        </p:nvPicPr>
        <p:blipFill>
          <a:blip r:embed="rId3" cstate="print"/>
          <a:stretch>
            <a:fillRect/>
          </a:stretch>
        </p:blipFill>
        <p:spPr>
          <a:xfrm>
            <a:off x="5140960" y="1417955"/>
            <a:ext cx="4035425" cy="5210175"/>
          </a:xfrm>
          <a:prstGeom prst="rect">
            <a:avLst/>
          </a:prstGeom>
        </p:spPr>
      </p:pic>
      <p:sp>
        <p:nvSpPr>
          <p:cNvPr id="7" name="文本框 6"/>
          <p:cNvSpPr txBox="1"/>
          <p:nvPr/>
        </p:nvSpPr>
        <p:spPr>
          <a:xfrm>
            <a:off x="304800" y="1828800"/>
            <a:ext cx="4669790" cy="4031873"/>
          </a:xfrm>
          <a:prstGeom prst="rect">
            <a:avLst/>
          </a:prstGeom>
          <a:noFill/>
        </p:spPr>
        <p:txBody>
          <a:bodyPr wrap="square" rtlCol="0" anchor="t">
            <a:spAutoFit/>
          </a:bodyPr>
          <a:lstStyle/>
          <a:p>
            <a:r>
              <a:rPr lang="en-US" altLang="zh-CN" sz="3200" b="1" dirty="0">
                <a:latin typeface="楷体" pitchFamily="49" charset="-122"/>
                <a:ea typeface="楷体" pitchFamily="49" charset="-122"/>
              </a:rPr>
              <a:t>   </a:t>
            </a:r>
            <a:r>
              <a:rPr lang="zh-CN" altLang="en-US" sz="3200" b="1" dirty="0">
                <a:latin typeface="楷体" pitchFamily="49" charset="-122"/>
                <a:ea typeface="楷体" pitchFamily="49" charset="-122"/>
              </a:rPr>
              <a:t>3月16日，美国总统特朗普签署了国会此前通过的鼓励美国与台湾“官员”互访的“与台湾交往法案”，鼓励美台「所有级别官员」互</a:t>
            </a:r>
            <a:r>
              <a:rPr lang="zh-CN" altLang="en-US" sz="3200" b="1" dirty="0" smtClean="0">
                <a:latin typeface="楷体" pitchFamily="49" charset="-122"/>
                <a:ea typeface="楷体" pitchFamily="49" charset="-122"/>
              </a:rPr>
              <a:t>访，此举引起中美关系的震荡。</a:t>
            </a:r>
            <a:endParaRPr lang="zh-CN" altLang="en-US" sz="3200" b="1" dirty="0">
              <a:latin typeface="楷体" pitchFamily="49" charset="-122"/>
              <a:ea typeface="楷体" pitchFamily="49" charset="-122"/>
            </a:endParaRPr>
          </a:p>
        </p:txBody>
      </p:sp>
      <p:grpSp>
        <p:nvGrpSpPr>
          <p:cNvPr id="3" name="组合 32"/>
          <p:cNvGrpSpPr/>
          <p:nvPr/>
        </p:nvGrpSpPr>
        <p:grpSpPr>
          <a:xfrm>
            <a:off x="58420" y="6985"/>
            <a:ext cx="2151380" cy="1133475"/>
            <a:chOff x="-214346" y="500042"/>
            <a:chExt cx="3044424" cy="1780586"/>
          </a:xfrm>
        </p:grpSpPr>
        <p:pic>
          <p:nvPicPr>
            <p:cNvPr id="30" name="图片 29" descr="知识链接.png"/>
            <p:cNvPicPr>
              <a:picLocks noChangeAspect="1"/>
            </p:cNvPicPr>
            <p:nvPr/>
          </p:nvPicPr>
          <p:blipFill>
            <a:blip r:embed="rId4" cstate="print"/>
            <a:stretch>
              <a:fillRect/>
            </a:stretch>
          </p:blipFill>
          <p:spPr>
            <a:xfrm>
              <a:off x="428596" y="500042"/>
              <a:ext cx="1714512" cy="1714512"/>
            </a:xfrm>
            <a:prstGeom prst="rect">
              <a:avLst/>
            </a:prstGeom>
          </p:spPr>
        </p:pic>
        <p:sp>
          <p:nvSpPr>
            <p:cNvPr id="32" name="矩形 31"/>
            <p:cNvSpPr/>
            <p:nvPr/>
          </p:nvSpPr>
          <p:spPr>
            <a:xfrm>
              <a:off x="-214346" y="1357298"/>
              <a:ext cx="3044424" cy="923330"/>
            </a:xfrm>
            <a:prstGeom prst="rect">
              <a:avLst/>
            </a:prstGeom>
            <a:noFill/>
          </p:spPr>
          <p:txBody>
            <a:bodyPr wrap="square" lIns="91440" tIns="45720" rIns="91440" bIns="45720">
              <a:prstTxWarp prst="textArchDown">
                <a:avLst/>
              </a:prstTxWarp>
              <a:spAutoFit/>
              <a:scene3d>
                <a:camera prst="orthographicFront"/>
                <a:lightRig rig="soft" dir="t">
                  <a:rot lat="0" lon="0" rev="10800000"/>
                </a:lightRig>
              </a:scene3d>
              <a:sp3d>
                <a:bevelT w="27940" h="12700"/>
                <a:contourClr>
                  <a:srgbClr val="DDDDDD"/>
                </a:contourClr>
              </a:sp3d>
            </a:bodyPr>
            <a:lstStyle/>
            <a:p>
              <a:pPr algn="ctr"/>
              <a:r>
                <a:rPr lang="zh-CN" altLang="en-US" sz="3200" b="1" spc="150" dirty="0" smtClean="0">
                  <a:ln w="11430"/>
                  <a:solidFill>
                    <a:srgbClr val="FF0000"/>
                  </a:solidFill>
                  <a:effectLst>
                    <a:outerShdw blurRad="25400" algn="tl" rotWithShape="0">
                      <a:srgbClr val="000000">
                        <a:alpha val="43000"/>
                      </a:srgbClr>
                    </a:outerShdw>
                  </a:effectLst>
                  <a:latin typeface="微软雅黑" panose="020B0503020204020204" pitchFamily="34" charset="-122"/>
                  <a:ea typeface="微软雅黑" panose="020B0503020204020204" pitchFamily="34" charset="-122"/>
                </a:rPr>
                <a:t>时 政 链 接</a:t>
              </a:r>
              <a:endParaRPr lang="zh-CN" altLang="en-US" sz="3200" b="1" cap="none" spc="150" dirty="0">
                <a:ln w="11430"/>
                <a:solidFill>
                  <a:srgbClr val="FF0000"/>
                </a:solidFill>
                <a:effectLst>
                  <a:outerShdw blurRad="25400" algn="tl" rotWithShape="0">
                    <a:srgbClr val="000000">
                      <a:alpha val="43000"/>
                    </a:srgbClr>
                  </a:outerShdw>
                </a:effectLst>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9"/>
          <p:cNvGrpSpPr/>
          <p:nvPr/>
        </p:nvGrpSpPr>
        <p:grpSpPr>
          <a:xfrm>
            <a:off x="110326" y="229706"/>
            <a:ext cx="1643074" cy="1524864"/>
            <a:chOff x="0" y="-1"/>
            <a:chExt cx="2428860" cy="2289726"/>
          </a:xfrm>
        </p:grpSpPr>
        <p:pic>
          <p:nvPicPr>
            <p:cNvPr id="3" name="图片 5" descr="11734492_062601582142_2.jpg"/>
            <p:cNvPicPr>
              <a:picLocks noChangeAspect="1"/>
            </p:cNvPicPr>
            <p:nvPr/>
          </p:nvPicPr>
          <p:blipFill>
            <a:blip r:embed="rId2" cstate="print">
              <a:clrChange>
                <a:clrFrom>
                  <a:srgbClr val="FFFFFF"/>
                </a:clrFrom>
                <a:clrTo>
                  <a:srgbClr val="FFFFFF">
                    <a:alpha val="0"/>
                  </a:srgbClr>
                </a:clrTo>
              </a:clrChange>
            </a:blip>
            <a:srcRect l="1111" t="4443" r="2222" b="4443"/>
            <a:stretch>
              <a:fillRect/>
            </a:stretch>
          </p:blipFill>
          <p:spPr bwMode="auto">
            <a:xfrm>
              <a:off x="0" y="-1"/>
              <a:ext cx="2428860" cy="2289726"/>
            </a:xfrm>
            <a:prstGeom prst="rect">
              <a:avLst/>
            </a:prstGeom>
            <a:noFill/>
            <a:ln w="9525">
              <a:noFill/>
              <a:miter lim="800000"/>
              <a:headEnd/>
              <a:tailEnd/>
            </a:ln>
          </p:spPr>
        </p:pic>
        <p:sp>
          <p:nvSpPr>
            <p:cNvPr id="4" name="矩形 3"/>
            <p:cNvSpPr/>
            <p:nvPr/>
          </p:nvSpPr>
          <p:spPr>
            <a:xfrm>
              <a:off x="670031" y="533340"/>
              <a:ext cx="1256307" cy="1061259"/>
            </a:xfrm>
            <a:prstGeom prst="rect">
              <a:avLst/>
            </a:prstGeom>
            <a:noFill/>
          </p:spPr>
          <p:txBody>
            <a:bodyPr wrap="square" lIns="91440" tIns="45720" rIns="91440" bIns="45720">
              <a:spAutoFit/>
            </a:bodyPr>
            <a:lstStyle/>
            <a:p>
              <a:pPr algn="ctr"/>
              <a:r>
                <a:rPr lang="zh-CN" altLang="en-US" sz="2000" b="1" cap="none" spc="0" dirty="0" smtClean="0">
                  <a:ln w="1905"/>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合作</a:t>
              </a:r>
            </a:p>
            <a:p>
              <a:pPr algn="ctr"/>
              <a:r>
                <a:rPr lang="zh-CN" altLang="en-US" sz="2000" b="1" dirty="0" smtClean="0">
                  <a:ln w="1905"/>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探究</a:t>
              </a:r>
              <a:endParaRPr lang="zh-CN" altLang="en-US" sz="2000" b="1" cap="none" spc="0" dirty="0">
                <a:ln w="1905"/>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2" name="文本框 1"/>
          <p:cNvSpPr txBox="1"/>
          <p:nvPr/>
        </p:nvSpPr>
        <p:spPr>
          <a:xfrm>
            <a:off x="1795145" y="469265"/>
            <a:ext cx="6717030" cy="1076325"/>
          </a:xfrm>
          <a:prstGeom prst="rect">
            <a:avLst/>
          </a:prstGeom>
          <a:noFill/>
        </p:spPr>
        <p:txBody>
          <a:bodyPr wrap="square" rtlCol="0" anchor="t">
            <a:spAutoFit/>
          </a:bodyPr>
          <a:lstStyle/>
          <a:p>
            <a:r>
              <a:rPr lang="zh-CN" altLang="en-US" sz="3200">
                <a:sym typeface="+mn-ea"/>
              </a:rPr>
              <a:t/>
            </a:r>
            <a:br>
              <a:rPr lang="zh-CN" altLang="en-US" sz="3200">
                <a:sym typeface="+mn-ea"/>
              </a:rPr>
            </a:br>
            <a:endParaRPr lang="zh-CN" altLang="en-US" sz="3200">
              <a:sym typeface="+mn-ea"/>
            </a:endParaRPr>
          </a:p>
        </p:txBody>
      </p:sp>
      <p:sp>
        <p:nvSpPr>
          <p:cNvPr id="33795" name="Text Box 3"/>
          <p:cNvSpPr txBox="1">
            <a:spLocks noChangeArrowheads="1"/>
          </p:cNvSpPr>
          <p:nvPr/>
        </p:nvSpPr>
        <p:spPr bwMode="auto">
          <a:xfrm>
            <a:off x="1910080" y="400050"/>
            <a:ext cx="7081520" cy="1077218"/>
          </a:xfrm>
          <a:prstGeom prst="rect">
            <a:avLst/>
          </a:prstGeom>
          <a:solidFill>
            <a:schemeClr val="tx2"/>
          </a:solidFill>
          <a:ln w="9525">
            <a:solidFill>
              <a:schemeClr val="bg1"/>
            </a:solidFill>
            <a:miter lim="800000"/>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3200" b="1" dirty="0">
                <a:solidFill>
                  <a:schemeClr val="bg1"/>
                </a:solidFill>
                <a:latin typeface="黑体" panose="02010600030101010101" pitchFamily="49" charset="-122"/>
                <a:ea typeface="黑体" panose="02010600030101010101" pitchFamily="49" charset="-122"/>
                <a:sym typeface="+mn-ea"/>
              </a:rPr>
              <a:t>探究</a:t>
            </a:r>
            <a:r>
              <a:rPr lang="en-US" altLang="zh-CN" sz="3200" b="1" dirty="0">
                <a:solidFill>
                  <a:schemeClr val="bg1"/>
                </a:solidFill>
                <a:latin typeface="黑体" panose="02010600030101010101" pitchFamily="49" charset="-122"/>
                <a:ea typeface="黑体" panose="02010600030101010101" pitchFamily="49" charset="-122"/>
                <a:sym typeface="+mn-ea"/>
              </a:rPr>
              <a:t>2</a:t>
            </a:r>
            <a:r>
              <a:rPr lang="zh-CN" altLang="en-US" sz="3200" b="1" dirty="0">
                <a:solidFill>
                  <a:schemeClr val="bg1"/>
                </a:solidFill>
                <a:latin typeface="黑体" panose="02010600030101010101" pitchFamily="49" charset="-122"/>
                <a:ea typeface="黑体" panose="02010600030101010101" pitchFamily="49" charset="-122"/>
                <a:sym typeface="+mn-ea"/>
              </a:rPr>
              <a:t>：结合教材</a:t>
            </a:r>
            <a:r>
              <a:rPr lang="zh-CN" altLang="en-US" sz="3200" b="1" dirty="0" smtClean="0">
                <a:solidFill>
                  <a:schemeClr val="bg1"/>
                </a:solidFill>
                <a:latin typeface="黑体" panose="02010600030101010101" pitchFamily="49" charset="-122"/>
                <a:ea typeface="黑体" panose="02010600030101010101" pitchFamily="49" charset="-122"/>
                <a:sym typeface="+mn-ea"/>
              </a:rPr>
              <a:t>与学案探究二，分析和</a:t>
            </a:r>
            <a:r>
              <a:rPr lang="zh-CN" altLang="en-US" sz="3200" b="1" dirty="0">
                <a:solidFill>
                  <a:schemeClr val="bg1"/>
                </a:solidFill>
                <a:latin typeface="黑体" panose="02010600030101010101" pitchFamily="49" charset="-122"/>
                <a:ea typeface="黑体" panose="02010600030101010101" pitchFamily="49" charset="-122"/>
                <a:sym typeface="+mn-ea"/>
              </a:rPr>
              <a:t>平解决台湾问题的有利和不利因</a:t>
            </a:r>
            <a:r>
              <a:rPr lang="zh-CN" altLang="en-US" sz="3200" b="1" dirty="0" smtClean="0">
                <a:solidFill>
                  <a:schemeClr val="bg1"/>
                </a:solidFill>
                <a:latin typeface="黑体" panose="02010600030101010101" pitchFamily="49" charset="-122"/>
                <a:ea typeface="黑体" panose="02010600030101010101" pitchFamily="49" charset="-122"/>
                <a:sym typeface="+mn-ea"/>
              </a:rPr>
              <a:t>素。</a:t>
            </a:r>
            <a:endParaRPr lang="zh-CN" altLang="en-US" sz="3200" b="1" dirty="0">
              <a:solidFill>
                <a:schemeClr val="bg1"/>
              </a:solidFill>
              <a:latin typeface="黑体" panose="02010600030101010101" pitchFamily="49" charset="-122"/>
              <a:ea typeface="黑体" panose="02010600030101010101" pitchFamily="49" charset="-122"/>
              <a:sym typeface="+mn-ea"/>
            </a:endParaRPr>
          </a:p>
        </p:txBody>
      </p:sp>
      <p:sp>
        <p:nvSpPr>
          <p:cNvPr id="8" name="TextBox 7"/>
          <p:cNvSpPr txBox="1"/>
          <p:nvPr/>
        </p:nvSpPr>
        <p:spPr>
          <a:xfrm>
            <a:off x="533400" y="2362200"/>
            <a:ext cx="7772400" cy="2123658"/>
          </a:xfrm>
          <a:prstGeom prst="rect">
            <a:avLst/>
          </a:prstGeom>
          <a:noFill/>
        </p:spPr>
        <p:txBody>
          <a:bodyPr wrap="square" rtlCol="0">
            <a:spAutoFit/>
          </a:bodyPr>
          <a:lstStyle/>
          <a:p>
            <a:r>
              <a:rPr lang="zh-CN" altLang="en-US" sz="4400" b="1" dirty="0" smtClean="0"/>
              <a:t>时间：三分钟</a:t>
            </a:r>
            <a:endParaRPr lang="en-US" altLang="zh-CN" sz="4400" b="1" dirty="0" smtClean="0"/>
          </a:p>
          <a:p>
            <a:r>
              <a:rPr lang="zh-CN" altLang="en-US" sz="4400" b="1" dirty="0" smtClean="0"/>
              <a:t>方式：组内合作讨论为主</a:t>
            </a:r>
            <a:endParaRPr lang="en-US" altLang="zh-CN" sz="4400" b="1" dirty="0" smtClean="0"/>
          </a:p>
          <a:p>
            <a:r>
              <a:rPr lang="zh-CN" altLang="en-US" sz="4400" b="1" dirty="0" smtClean="0"/>
              <a:t>展示：模拟政论节目</a:t>
            </a:r>
            <a:endParaRPr lang="zh-CN" altLang="en-US" sz="4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3795"/>
                                        </p:tgtEl>
                                        <p:attrNameLst>
                                          <p:attrName>style.visibility</p:attrName>
                                        </p:attrNameLst>
                                      </p:cBhvr>
                                      <p:to>
                                        <p:strVal val="visible"/>
                                      </p:to>
                                    </p:set>
                                    <p:animEffect transition="in" filter="blinds(horizontal)">
                                      <p:cBhvr>
                                        <p:cTn id="7" dur="500"/>
                                        <p:tgtEl>
                                          <p:spTgt spid="3379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ldLvl="0" animBg="1" autoUpdateAnimBg="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600200"/>
            <a:ext cx="2743200" cy="914400"/>
          </a:xfrm>
          <a:solidFill>
            <a:schemeClr val="accent1">
              <a:lumMod val="60000"/>
              <a:lumOff val="40000"/>
            </a:schemeClr>
          </a:solidFill>
          <a:ln>
            <a:solidFill>
              <a:schemeClr val="accent1"/>
            </a:solidFill>
          </a:ln>
        </p:spPr>
        <p:txBody>
          <a:bodyPr/>
          <a:lstStyle/>
          <a:p>
            <a:r>
              <a:rPr lang="zh-CN" altLang="en-US" b="1" dirty="0">
                <a:latin typeface="黑体" pitchFamily="49" charset="-122"/>
                <a:ea typeface="黑体" pitchFamily="49" charset="-122"/>
              </a:rPr>
              <a:t>课程标</a:t>
            </a:r>
            <a:r>
              <a:rPr lang="zh-CN" altLang="en-US" b="1" dirty="0" smtClean="0">
                <a:latin typeface="黑体" pitchFamily="49" charset="-122"/>
                <a:ea typeface="黑体" pitchFamily="49" charset="-122"/>
              </a:rPr>
              <a:t>准：</a:t>
            </a:r>
            <a:endParaRPr lang="zh-CN" altLang="en-US" b="1" dirty="0">
              <a:latin typeface="黑体" pitchFamily="49" charset="-122"/>
              <a:ea typeface="黑体" pitchFamily="49" charset="-122"/>
            </a:endParaRPr>
          </a:p>
        </p:txBody>
      </p:sp>
      <p:pic>
        <p:nvPicPr>
          <p:cNvPr id="4" name="内容占位符 3" descr="mtop.jpg"/>
          <p:cNvPicPr>
            <a:picLocks noGrp="1" noChangeAspect="1"/>
          </p:cNvPicPr>
          <p:nvPr>
            <p:ph idx="1"/>
          </p:nvPr>
        </p:nvPicPr>
        <p:blipFill>
          <a:blip r:embed="rId3" cstate="print"/>
          <a:stretch>
            <a:fillRect/>
          </a:stretch>
        </p:blipFill>
        <p:spPr>
          <a:xfrm>
            <a:off x="0" y="0"/>
            <a:ext cx="9144000" cy="609600"/>
          </a:xfrm>
        </p:spPr>
      </p:pic>
      <p:sp>
        <p:nvSpPr>
          <p:cNvPr id="3" name="文本框 2"/>
          <p:cNvSpPr txBox="1"/>
          <p:nvPr/>
        </p:nvSpPr>
        <p:spPr>
          <a:xfrm>
            <a:off x="457200" y="3276600"/>
            <a:ext cx="8458200" cy="1754326"/>
          </a:xfrm>
          <a:prstGeom prst="rect">
            <a:avLst/>
          </a:prstGeom>
          <a:noFill/>
          <a:ln>
            <a:solidFill>
              <a:schemeClr val="accent1"/>
            </a:solidFill>
          </a:ln>
        </p:spPr>
        <p:txBody>
          <a:bodyPr wrap="square" rtlCol="0">
            <a:spAutoFit/>
          </a:bodyPr>
          <a:lstStyle/>
          <a:p>
            <a:r>
              <a:rPr lang="zh-CN" altLang="en-US" sz="3600" b="1" dirty="0" smtClean="0">
                <a:solidFill>
                  <a:prstClr val="black"/>
                </a:solidFill>
              </a:rPr>
              <a:t>简述“一国两制”的理论和实践，认识实现祖国完全统一对中华民族复兴的重大历史意义。</a:t>
            </a:r>
            <a:endParaRPr lang="zh-CN" altLang="en-US" sz="3600" b="1" dirty="0">
              <a:solidFill>
                <a:prstClr val="black"/>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海峡两岸片头.mp4">
            <a:hlinkClick r:id="" action="ppaction://media"/>
          </p:cNvPr>
          <p:cNvPicPr>
            <a:picLocks noRot="1" noChangeAspect="1"/>
          </p:cNvPicPr>
          <p:nvPr>
            <a:videoFile r:link="rId1"/>
          </p:nvPr>
        </p:nvPicPr>
        <p:blipFill>
          <a:blip r:embed="rId3" cstate="print"/>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timg (60)"/>
          <p:cNvPicPr>
            <a:picLocks noChangeAspect="1"/>
          </p:cNvPicPr>
          <p:nvPr/>
        </p:nvPicPr>
        <p:blipFill>
          <a:blip r:embed="rId2" cstate="print"/>
          <a:stretch>
            <a:fillRect/>
          </a:stretch>
        </p:blipFill>
        <p:spPr>
          <a:xfrm>
            <a:off x="-457200" y="-342900"/>
            <a:ext cx="10058400" cy="7543800"/>
          </a:xfrm>
          <a:prstGeom prst="rect">
            <a:avLst/>
          </a:prstGeom>
        </p:spPr>
      </p:pic>
      <p:pic>
        <p:nvPicPr>
          <p:cNvPr id="5" name="图片 4" descr="16411664-d000076e0fa55631f6850bdf2f514709-1"/>
          <p:cNvPicPr>
            <a:picLocks noChangeAspect="1"/>
          </p:cNvPicPr>
          <p:nvPr/>
        </p:nvPicPr>
        <p:blipFill>
          <a:blip r:embed="rId3" cstate="print"/>
          <a:srcRect t="12522" b="51767"/>
          <a:stretch>
            <a:fillRect/>
          </a:stretch>
        </p:blipFill>
        <p:spPr>
          <a:xfrm>
            <a:off x="-558165" y="5801360"/>
            <a:ext cx="10031095" cy="1223010"/>
          </a:xfrm>
          <a:prstGeom prst="roundRect">
            <a:avLst/>
          </a:prstGeom>
        </p:spPr>
      </p:pic>
      <p:sp>
        <p:nvSpPr>
          <p:cNvPr id="6" name="文本框 5"/>
          <p:cNvSpPr txBox="1"/>
          <p:nvPr/>
        </p:nvSpPr>
        <p:spPr>
          <a:xfrm>
            <a:off x="991235" y="6266180"/>
            <a:ext cx="8143875" cy="645160"/>
          </a:xfrm>
          <a:prstGeom prst="rect">
            <a:avLst/>
          </a:prstGeom>
          <a:noFill/>
        </p:spPr>
        <p:txBody>
          <a:bodyPr wrap="square" rtlCol="0">
            <a:spAutoFit/>
          </a:bodyPr>
          <a:lstStyle/>
          <a:p>
            <a:r>
              <a:rPr lang="zh-CN" altLang="en-US" sz="3600"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rPr>
              <a:t>和平解决台湾问题的有利和不利因素？</a:t>
            </a:r>
            <a:endParaRPr lang="zh-CN" altLang="en-US" sz="3600" b="1">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海峡两岸]美国“与台湾交往法案”生效反对声浪不断.mp4">
            <a:hlinkClick r:id="" action="ppaction://media"/>
          </p:cNvPr>
          <p:cNvPicPr>
            <a:picLocks noRot="1" noChangeAspect="1"/>
          </p:cNvPicPr>
          <p:nvPr>
            <a:videoFile r:link="rId1"/>
          </p:nvPr>
        </p:nvPicPr>
        <p:blipFill>
          <a:blip r:embed="rId3" cstate="print"/>
          <a:stretch>
            <a:fillRect/>
          </a:stretch>
        </p:blipFill>
        <p:spPr>
          <a:xfrm>
            <a:off x="381000" y="381000"/>
            <a:ext cx="8305800" cy="6096000"/>
          </a:xfrm>
          <a:prstGeom prst="rect">
            <a:avLst/>
          </a:prstGeom>
        </p:spPr>
      </p:pic>
    </p:spTree>
  </p:cSld>
  <p:clrMapOvr>
    <a:masterClrMapping/>
  </p:clrMapOvr>
  <p:timing>
    <p:tnLst>
      <p:par>
        <p:cTn id="1" dur="indefinite" restart="never" nodeType="tmRoot">
          <p:childTnLst>
            <p:video>
              <p:cMediaNode>
                <p:cTn id="2"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timg (60)"/>
          <p:cNvPicPr>
            <a:picLocks noChangeAspect="1"/>
          </p:cNvPicPr>
          <p:nvPr/>
        </p:nvPicPr>
        <p:blipFill>
          <a:blip r:embed="rId2" cstate="print"/>
          <a:stretch>
            <a:fillRect/>
          </a:stretch>
        </p:blipFill>
        <p:spPr>
          <a:xfrm>
            <a:off x="-457200" y="-342900"/>
            <a:ext cx="10058400" cy="7543800"/>
          </a:xfrm>
          <a:prstGeom prst="rect">
            <a:avLst/>
          </a:prstGeom>
        </p:spPr>
      </p:pic>
      <p:pic>
        <p:nvPicPr>
          <p:cNvPr id="5" name="图片 4" descr="16411664-d000076e0fa55631f6850bdf2f514709-1"/>
          <p:cNvPicPr>
            <a:picLocks noChangeAspect="1"/>
          </p:cNvPicPr>
          <p:nvPr/>
        </p:nvPicPr>
        <p:blipFill>
          <a:blip r:embed="rId3" cstate="print"/>
          <a:srcRect t="12522" b="51767"/>
          <a:stretch>
            <a:fillRect/>
          </a:stretch>
        </p:blipFill>
        <p:spPr>
          <a:xfrm>
            <a:off x="-558165" y="5801360"/>
            <a:ext cx="10031095" cy="1223010"/>
          </a:xfrm>
          <a:prstGeom prst="roundRect">
            <a:avLst/>
          </a:prstGeom>
        </p:spPr>
      </p:pic>
      <p:sp>
        <p:nvSpPr>
          <p:cNvPr id="6" name="文本框 5"/>
          <p:cNvSpPr txBox="1"/>
          <p:nvPr/>
        </p:nvSpPr>
        <p:spPr>
          <a:xfrm>
            <a:off x="991235" y="6266180"/>
            <a:ext cx="8143875" cy="645160"/>
          </a:xfrm>
          <a:prstGeom prst="rect">
            <a:avLst/>
          </a:prstGeom>
          <a:noFill/>
        </p:spPr>
        <p:txBody>
          <a:bodyPr wrap="square" rtlCol="0">
            <a:spAutoFit/>
          </a:bodyPr>
          <a:lstStyle/>
          <a:p>
            <a:r>
              <a:rPr lang="zh-CN" altLang="en-US" sz="3600"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rPr>
              <a:t>和平解决台湾问题的有利和不利因素？</a:t>
            </a:r>
            <a:endParaRPr lang="zh-CN" altLang="en-US" sz="3600" b="1">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15"/>
          <p:cNvSpPr/>
          <p:nvPr/>
        </p:nvSpPr>
        <p:spPr>
          <a:xfrm>
            <a:off x="132080" y="1385253"/>
            <a:ext cx="8967470" cy="3538220"/>
          </a:xfrm>
          <a:prstGeom prst="rect">
            <a:avLst/>
          </a:prstGeom>
          <a:solidFill>
            <a:srgbClr val="0070C0"/>
          </a:solidFill>
          <a:ln w="9525">
            <a:noFill/>
          </a:ln>
        </p:spPr>
        <p:txBody>
          <a:bodyPr wrap="square" anchor="ctr">
            <a:spAutoFit/>
          </a:bodyPr>
          <a:lstStyle/>
          <a:p>
            <a:r>
              <a:rPr lang="en-US" altLang="zh-CN" sz="2400" b="0" dirty="0">
                <a:latin typeface="Arial" panose="020B0604020202020204" pitchFamily="34" charset="0"/>
              </a:rPr>
              <a:t>   </a:t>
            </a:r>
            <a:r>
              <a:rPr lang="zh-CN" altLang="en-US" sz="2800" b="1" dirty="0">
                <a:solidFill>
                  <a:srgbClr val="000000"/>
                </a:solidFill>
                <a:latin typeface="黑体" panose="02010600030101010101" pitchFamily="49" charset="-122"/>
                <a:ea typeface="黑体" panose="02010600030101010101" pitchFamily="49" charset="-122"/>
              </a:rPr>
              <a:t>材料一：</a:t>
            </a:r>
            <a:r>
              <a:rPr lang="zh-CN" altLang="en-US" sz="2800" b="1" dirty="0">
                <a:solidFill>
                  <a:srgbClr val="000000"/>
                </a:solidFill>
                <a:latin typeface="楷体_GB2312" panose="02010609030101010101" charset="-122"/>
                <a:ea typeface="楷体_GB2312" panose="02010609030101010101" charset="-122"/>
              </a:rPr>
              <a:t>自李登辉执政和陈水扁上台以来， 台湾当局在岛内大搞“渐进式台独”和 “去中国化”活动，在国际上大肆制造 “两个中国”、“一中一台”，不断给两 岸关系发展设置障碍、制造危机 </a:t>
            </a:r>
            <a:r>
              <a:rPr lang="en-US" altLang="zh-CN" sz="2800" b="1" dirty="0">
                <a:solidFill>
                  <a:srgbClr val="000000"/>
                </a:solidFill>
                <a:latin typeface="楷体_GB2312" panose="02010609030101010101" charset="-122"/>
                <a:ea typeface="楷体_GB2312" panose="02010609030101010101" charset="-122"/>
              </a:rPr>
              <a:t>……</a:t>
            </a:r>
            <a:r>
              <a:rPr lang="zh-CN" altLang="en-US" sz="2800" b="1" dirty="0">
                <a:solidFill>
                  <a:srgbClr val="000000"/>
                </a:solidFill>
                <a:latin typeface="楷体_GB2312" panose="02010609030101010101" charset="-122"/>
                <a:ea typeface="楷体_GB2312" panose="02010609030101010101" charset="-122"/>
              </a:rPr>
              <a:t>鼓吹 “与中国对抗”，甚至提出了在</a:t>
            </a:r>
            <a:r>
              <a:rPr lang="en-US" altLang="zh-CN" sz="2800" b="1" dirty="0">
                <a:solidFill>
                  <a:srgbClr val="000000"/>
                </a:solidFill>
                <a:latin typeface="楷体_GB2312" panose="02010609030101010101" charset="-122"/>
                <a:ea typeface="楷体_GB2312" panose="02010609030101010101" charset="-122"/>
              </a:rPr>
              <a:t>2006</a:t>
            </a:r>
            <a:r>
              <a:rPr lang="zh-CN" altLang="en-US" sz="2800" b="1" dirty="0">
                <a:solidFill>
                  <a:srgbClr val="000000"/>
                </a:solidFill>
                <a:latin typeface="楷体_GB2312" panose="02010609030101010101" charset="-122"/>
                <a:ea typeface="楷体_GB2312" panose="02010609030101010101" charset="-122"/>
              </a:rPr>
              <a:t>年搞 “公投制宪”、</a:t>
            </a:r>
            <a:r>
              <a:rPr lang="en-US" altLang="zh-CN" sz="2800" b="1" dirty="0">
                <a:solidFill>
                  <a:srgbClr val="000000"/>
                </a:solidFill>
                <a:latin typeface="楷体_GB2312" panose="02010609030101010101" charset="-122"/>
                <a:ea typeface="楷体_GB2312" panose="02010609030101010101" charset="-122"/>
              </a:rPr>
              <a:t>2008</a:t>
            </a:r>
            <a:r>
              <a:rPr lang="zh-CN" altLang="en-US" sz="2800" b="1" dirty="0">
                <a:solidFill>
                  <a:srgbClr val="000000"/>
                </a:solidFill>
                <a:latin typeface="楷体_GB2312" panose="02010609030101010101" charset="-122"/>
                <a:ea typeface="楷体_GB2312" panose="02010609030101010101" charset="-122"/>
              </a:rPr>
              <a:t>年实施“新宪法”并 岛内“台独”势 使台湾成为“正常、完整的国家”的“台独”时间表…</a:t>
            </a:r>
            <a:r>
              <a:rPr lang="en-US" altLang="zh-CN" sz="2800" b="1" dirty="0">
                <a:solidFill>
                  <a:srgbClr val="000000"/>
                </a:solidFill>
                <a:latin typeface="楷体_GB2312" panose="02010609030101010101" charset="-122"/>
                <a:ea typeface="楷体_GB2312" panose="02010609030101010101" charset="-122"/>
              </a:rPr>
              <a:t>         </a:t>
            </a:r>
          </a:p>
          <a:p>
            <a:r>
              <a:rPr lang="en-US" altLang="zh-CN" sz="2800" b="1" dirty="0">
                <a:solidFill>
                  <a:srgbClr val="000000"/>
                </a:solidFill>
                <a:latin typeface="楷体_GB2312" panose="02010609030101010101" charset="-122"/>
                <a:ea typeface="楷体_GB2312" panose="02010609030101010101" charset="-122"/>
              </a:rPr>
              <a:t>                             </a:t>
            </a:r>
            <a:r>
              <a:rPr lang="en-US" altLang="zh-CN" sz="2800" b="1" dirty="0" smtClean="0">
                <a:solidFill>
                  <a:srgbClr val="000000"/>
                </a:solidFill>
                <a:latin typeface="楷体_GB2312" panose="02010609030101010101" charset="-122"/>
                <a:ea typeface="楷体_GB2312" panose="02010609030101010101" charset="-122"/>
              </a:rPr>
              <a:t>                </a:t>
            </a:r>
            <a:r>
              <a:rPr lang="en-US" altLang="zh-CN" sz="2800" b="1" dirty="0">
                <a:solidFill>
                  <a:srgbClr val="000000"/>
                </a:solidFill>
                <a:latin typeface="楷体_GB2312" panose="02010609030101010101" charset="-122"/>
                <a:ea typeface="楷体_GB2312" panose="02010609030101010101" charset="-122"/>
              </a:rPr>
              <a:t>——</a:t>
            </a:r>
            <a:r>
              <a:rPr lang="zh-CN" altLang="en-US" sz="2800" b="1" dirty="0">
                <a:solidFill>
                  <a:srgbClr val="000000"/>
                </a:solidFill>
                <a:latin typeface="楷体_GB2312" panose="02010609030101010101" charset="-122"/>
                <a:ea typeface="楷体_GB2312" panose="02010609030101010101" charset="-122"/>
              </a:rPr>
              <a:t>据人民网</a:t>
            </a:r>
          </a:p>
        </p:txBody>
      </p:sp>
      <p:grpSp>
        <p:nvGrpSpPr>
          <p:cNvPr id="2" name="组合 8"/>
          <p:cNvGrpSpPr/>
          <p:nvPr/>
        </p:nvGrpSpPr>
        <p:grpSpPr>
          <a:xfrm>
            <a:off x="-137795" y="-104775"/>
            <a:ext cx="9205595" cy="892810"/>
            <a:chOff x="0" y="0"/>
            <a:chExt cx="9116786" cy="714380"/>
          </a:xfrm>
        </p:grpSpPr>
        <p:pic>
          <p:nvPicPr>
            <p:cNvPr id="10" name="图片 9" descr="教育内页.jpg"/>
            <p:cNvPicPr>
              <a:picLocks noChangeAspect="1"/>
            </p:cNvPicPr>
            <p:nvPr/>
          </p:nvPicPr>
          <p:blipFill>
            <a:blip r:embed="rId2" cstate="print">
              <a:clrChange>
                <a:clrFrom>
                  <a:srgbClr val="FBFBFB"/>
                </a:clrFrom>
                <a:clrTo>
                  <a:srgbClr val="FBFBFB">
                    <a:alpha val="0"/>
                  </a:srgbClr>
                </a:clrTo>
              </a:clrChange>
            </a:blip>
            <a:srcRect t="2083" r="-299" b="87500"/>
            <a:stretch>
              <a:fillRect/>
            </a:stretch>
          </p:blipFill>
          <p:spPr>
            <a:xfrm>
              <a:off x="0" y="0"/>
              <a:ext cx="9116786" cy="714380"/>
            </a:xfrm>
            <a:prstGeom prst="rect">
              <a:avLst/>
            </a:prstGeom>
          </p:spPr>
        </p:pic>
        <p:sp>
          <p:nvSpPr>
            <p:cNvPr id="11" name="矩形 10"/>
            <p:cNvSpPr/>
            <p:nvPr/>
          </p:nvSpPr>
          <p:spPr>
            <a:xfrm>
              <a:off x="1207327" y="148847"/>
              <a:ext cx="7000924" cy="565508"/>
            </a:xfrm>
            <a:prstGeom prst="rect">
              <a:avLst/>
            </a:prstGeom>
            <a:noFill/>
          </p:spPr>
          <p:txBody>
            <a:bodyPr wrap="square" lIns="91440" tIns="45720" rIns="91440" bIns="45720">
              <a:spAutoFit/>
            </a:bodyPr>
            <a:lstStyle/>
            <a:p>
              <a:r>
                <a:rPr lang="zh-CN" altLang="en-US" sz="4000" b="1" cap="none" spc="0" dirty="0">
                  <a:ln w="1905"/>
                  <a:solidFill>
                    <a:srgbClr val="0000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影响统一的不利因素</a:t>
              </a:r>
            </a:p>
          </p:txBody>
        </p:sp>
      </p:grpSp>
      <p:sp>
        <p:nvSpPr>
          <p:cNvPr id="6" name="TextBox 5"/>
          <p:cNvSpPr txBox="1"/>
          <p:nvPr/>
        </p:nvSpPr>
        <p:spPr>
          <a:xfrm>
            <a:off x="914400" y="5181600"/>
            <a:ext cx="7239000" cy="954107"/>
          </a:xfrm>
          <a:prstGeom prst="rect">
            <a:avLst/>
          </a:prstGeom>
          <a:solidFill>
            <a:srgbClr val="FF0000"/>
          </a:solidFill>
        </p:spPr>
        <p:txBody>
          <a:bodyPr wrap="square" rtlCol="0">
            <a:spAutoFit/>
          </a:bodyPr>
          <a:lstStyle/>
          <a:p>
            <a:r>
              <a:rPr lang="zh-CN" altLang="en-US" sz="2800" b="1" dirty="0" smtClean="0">
                <a:latin typeface="黑体" pitchFamily="49" charset="-122"/>
                <a:ea typeface="黑体" pitchFamily="49" charset="-122"/>
              </a:rPr>
              <a:t>岛内台独势力炮制台独理论，不断触碰大陆底线</a:t>
            </a:r>
            <a:endParaRPr lang="zh-CN" altLang="en-US" sz="2800" b="1" dirty="0">
              <a:latin typeface="黑体" pitchFamily="49" charset="-122"/>
              <a:ea typeface="黑体"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Rot="1" noChangeArrowheads="1"/>
          </p:cNvSpPr>
          <p:nvPr/>
        </p:nvSpPr>
        <p:spPr>
          <a:xfrm>
            <a:off x="158750" y="1165860"/>
            <a:ext cx="8646160" cy="4228465"/>
          </a:xfrm>
          <a:prstGeom prst="rect">
            <a:avLst/>
          </a:prstGeom>
          <a:solidFill>
            <a:srgbClr val="0070C0"/>
          </a:solidFill>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lnSpc>
                <a:spcPct val="150000"/>
              </a:lnSpc>
              <a:spcBef>
                <a:spcPts val="0"/>
              </a:spcBef>
              <a:buNone/>
            </a:pPr>
            <a:r>
              <a:rPr lang="zh-CN" altLang="en-US" sz="2800" b="1" dirty="0">
                <a:solidFill>
                  <a:schemeClr val="tx1"/>
                </a:solidFill>
                <a:latin typeface="黑体" panose="02010600030101010101" pitchFamily="49" charset="-122"/>
                <a:ea typeface="黑体" panose="02010600030101010101" pitchFamily="49" charset="-122"/>
              </a:rPr>
              <a:t>材料二：</a:t>
            </a:r>
            <a:r>
              <a:rPr lang="zh-CN" altLang="en-US" sz="2800" b="1" dirty="0">
                <a:solidFill>
                  <a:schemeClr val="tx1"/>
                </a:solidFill>
                <a:latin typeface="楷体_GB2312" panose="02010609030101010101" charset="-122"/>
                <a:ea typeface="楷体_GB2312" panose="02010609030101010101" charset="-122"/>
              </a:rPr>
              <a:t>第二次世界大战后中华人民共和国诞生以前，美国支持国民党打内战； </a:t>
            </a:r>
            <a:r>
              <a:rPr lang="en-US" altLang="zh-CN" sz="2800" b="1" dirty="0">
                <a:solidFill>
                  <a:schemeClr val="tx1"/>
                </a:solidFill>
                <a:latin typeface="楷体_GB2312" panose="02010609030101010101" charset="-122"/>
                <a:ea typeface="楷体_GB2312" panose="02010609030101010101" charset="-122"/>
              </a:rPr>
              <a:t>1950</a:t>
            </a:r>
            <a:r>
              <a:rPr lang="zh-CN" altLang="en-US" sz="2800" b="1" dirty="0">
                <a:solidFill>
                  <a:schemeClr val="tx1"/>
                </a:solidFill>
                <a:latin typeface="楷体_GB2312" panose="02010609030101010101" charset="-122"/>
                <a:ea typeface="楷体_GB2312" panose="02010609030101010101" charset="-122"/>
              </a:rPr>
              <a:t>年</a:t>
            </a:r>
            <a:r>
              <a:rPr lang="en-US" altLang="zh-CN" sz="2800" b="1" dirty="0">
                <a:solidFill>
                  <a:schemeClr val="tx1"/>
                </a:solidFill>
                <a:latin typeface="楷体_GB2312" panose="02010609030101010101" charset="-122"/>
                <a:ea typeface="楷体_GB2312" panose="02010609030101010101" charset="-122"/>
              </a:rPr>
              <a:t>6</a:t>
            </a:r>
            <a:r>
              <a:rPr lang="zh-CN" altLang="en-US" sz="2800" b="1" dirty="0">
                <a:solidFill>
                  <a:schemeClr val="tx1"/>
                </a:solidFill>
                <a:latin typeface="楷体_GB2312" panose="02010609030101010101" charset="-122"/>
                <a:ea typeface="楷体_GB2312" panose="02010609030101010101" charset="-122"/>
              </a:rPr>
              <a:t>月</a:t>
            </a:r>
            <a:r>
              <a:rPr lang="en-US" altLang="zh-CN" sz="2800" b="1" dirty="0">
                <a:solidFill>
                  <a:schemeClr val="tx1"/>
                </a:solidFill>
                <a:latin typeface="楷体_GB2312" panose="02010609030101010101" charset="-122"/>
                <a:ea typeface="楷体_GB2312" panose="02010609030101010101" charset="-122"/>
              </a:rPr>
              <a:t>25</a:t>
            </a:r>
            <a:r>
              <a:rPr lang="zh-CN" altLang="en-US" sz="2800" b="1" dirty="0">
                <a:solidFill>
                  <a:schemeClr val="tx1"/>
                </a:solidFill>
                <a:latin typeface="楷体_GB2312" panose="02010609030101010101" charset="-122"/>
                <a:ea typeface="楷体_GB2312" panose="02010609030101010101" charset="-122"/>
              </a:rPr>
              <a:t>日，朝鲜战争爆发，</a:t>
            </a:r>
            <a:r>
              <a:rPr lang="en-US" altLang="zh-CN" sz="2800" b="1" dirty="0">
                <a:solidFill>
                  <a:schemeClr val="tx1"/>
                </a:solidFill>
                <a:latin typeface="楷体_GB2312" panose="02010609030101010101" charset="-122"/>
                <a:ea typeface="楷体_GB2312" panose="02010609030101010101" charset="-122"/>
              </a:rPr>
              <a:t>6</a:t>
            </a:r>
            <a:r>
              <a:rPr lang="zh-CN" altLang="en-US" sz="2800" b="1" dirty="0">
                <a:solidFill>
                  <a:schemeClr val="tx1"/>
                </a:solidFill>
                <a:latin typeface="楷体_GB2312" panose="02010609030101010101" charset="-122"/>
                <a:ea typeface="楷体_GB2312" panose="02010609030101010101" charset="-122"/>
              </a:rPr>
              <a:t>月</a:t>
            </a:r>
            <a:r>
              <a:rPr lang="en-US" altLang="zh-CN" sz="2800" b="1" dirty="0">
                <a:solidFill>
                  <a:schemeClr val="tx1"/>
                </a:solidFill>
                <a:latin typeface="楷体_GB2312" panose="02010609030101010101" charset="-122"/>
                <a:ea typeface="楷体_GB2312" panose="02010609030101010101" charset="-122"/>
              </a:rPr>
              <a:t>29</a:t>
            </a:r>
            <a:r>
              <a:rPr lang="zh-CN" altLang="en-US" sz="2800" b="1" dirty="0">
                <a:solidFill>
                  <a:schemeClr val="tx1"/>
                </a:solidFill>
                <a:latin typeface="楷体_GB2312" panose="02010609030101010101" charset="-122"/>
                <a:ea typeface="楷体_GB2312" panose="02010609030101010101" charset="-122"/>
              </a:rPr>
              <a:t>日，美国第七舰队侵入了台湾海峡；</a:t>
            </a:r>
            <a:r>
              <a:rPr lang="en-US" altLang="zh-CN" sz="2800" b="1" dirty="0">
                <a:solidFill>
                  <a:schemeClr val="tx1"/>
                </a:solidFill>
                <a:latin typeface="楷体_GB2312" panose="02010609030101010101" charset="-122"/>
                <a:ea typeface="楷体_GB2312" panose="02010609030101010101" charset="-122"/>
              </a:rPr>
              <a:t>1954</a:t>
            </a:r>
            <a:r>
              <a:rPr lang="zh-CN" altLang="en-US" sz="2800" b="1" dirty="0">
                <a:solidFill>
                  <a:schemeClr val="tx1"/>
                </a:solidFill>
                <a:latin typeface="楷体_GB2312" panose="02010609030101010101" charset="-122"/>
                <a:ea typeface="楷体_GB2312" panose="02010609030101010101" charset="-122"/>
              </a:rPr>
              <a:t>年</a:t>
            </a:r>
            <a:r>
              <a:rPr lang="en-US" altLang="zh-CN" sz="2800" b="1" dirty="0">
                <a:solidFill>
                  <a:schemeClr val="tx1"/>
                </a:solidFill>
                <a:latin typeface="楷体_GB2312" panose="02010609030101010101" charset="-122"/>
                <a:ea typeface="楷体_GB2312" panose="02010609030101010101" charset="-122"/>
              </a:rPr>
              <a:t>12</a:t>
            </a:r>
            <a:r>
              <a:rPr lang="zh-CN" altLang="en-US" sz="2800" b="1" dirty="0">
                <a:solidFill>
                  <a:schemeClr val="tx1"/>
                </a:solidFill>
                <a:latin typeface="楷体_GB2312" panose="02010609030101010101" charset="-122"/>
                <a:ea typeface="楷体_GB2312" panose="02010609030101010101" charset="-122"/>
              </a:rPr>
              <a:t>月，美国又与台湾当局签订了所谓</a:t>
            </a:r>
            <a:r>
              <a:rPr lang="en-US" altLang="zh-CN" sz="2800" b="1" dirty="0">
                <a:solidFill>
                  <a:schemeClr val="tx1"/>
                </a:solidFill>
                <a:latin typeface="楷体_GB2312" panose="02010609030101010101" charset="-122"/>
                <a:ea typeface="楷体_GB2312" panose="02010609030101010101" charset="-122"/>
              </a:rPr>
              <a:t>《</a:t>
            </a:r>
            <a:r>
              <a:rPr lang="zh-CN" altLang="en-US" sz="2800" b="1" dirty="0">
                <a:solidFill>
                  <a:schemeClr val="tx1"/>
                </a:solidFill>
                <a:latin typeface="楷体_GB2312" panose="02010609030101010101" charset="-122"/>
                <a:ea typeface="楷体_GB2312" panose="02010609030101010101" charset="-122"/>
              </a:rPr>
              <a:t>同防御条约</a:t>
            </a:r>
            <a:r>
              <a:rPr lang="en-US" altLang="zh-CN" sz="2800" b="1" dirty="0">
                <a:solidFill>
                  <a:schemeClr val="tx1"/>
                </a:solidFill>
                <a:latin typeface="楷体_GB2312" panose="02010609030101010101" charset="-122"/>
                <a:ea typeface="楷体_GB2312" panose="02010609030101010101" charset="-122"/>
              </a:rPr>
              <a:t>》</a:t>
            </a:r>
            <a:r>
              <a:rPr lang="zh-CN" altLang="en-US" sz="2800" b="1" dirty="0">
                <a:solidFill>
                  <a:schemeClr val="tx1"/>
                </a:solidFill>
                <a:latin typeface="楷体_GB2312" panose="02010609030101010101" charset="-122"/>
                <a:ea typeface="楷体_GB2312" panose="02010609030101010101" charset="-122"/>
              </a:rPr>
              <a:t>；</a:t>
            </a:r>
            <a:r>
              <a:rPr lang="en-US" altLang="zh-CN" sz="2800" b="1" dirty="0">
                <a:solidFill>
                  <a:schemeClr val="tx1"/>
                </a:solidFill>
                <a:latin typeface="楷体_GB2312" panose="02010609030101010101" charset="-122"/>
                <a:ea typeface="楷体_GB2312" panose="02010609030101010101" charset="-122"/>
              </a:rPr>
              <a:t>1979</a:t>
            </a:r>
            <a:r>
              <a:rPr lang="zh-CN" altLang="en-US" sz="2800" b="1" dirty="0">
                <a:solidFill>
                  <a:schemeClr val="tx1"/>
                </a:solidFill>
                <a:latin typeface="楷体_GB2312" panose="02010609030101010101" charset="-122"/>
                <a:ea typeface="楷体_GB2312" panose="02010609030101010101" charset="-122"/>
              </a:rPr>
              <a:t>年</a:t>
            </a:r>
            <a:r>
              <a:rPr lang="en-US" altLang="zh-CN" sz="2800" b="1" dirty="0">
                <a:solidFill>
                  <a:schemeClr val="tx1"/>
                </a:solidFill>
                <a:latin typeface="楷体_GB2312" panose="02010609030101010101" charset="-122"/>
                <a:ea typeface="楷体_GB2312" panose="02010609030101010101" charset="-122"/>
              </a:rPr>
              <a:t>1</a:t>
            </a:r>
            <a:r>
              <a:rPr lang="zh-CN" altLang="en-US" sz="2800" b="1" dirty="0">
                <a:solidFill>
                  <a:schemeClr val="tx1"/>
                </a:solidFill>
                <a:latin typeface="楷体_GB2312" panose="02010609030101010101" charset="-122"/>
                <a:ea typeface="楷体_GB2312" panose="02010609030101010101" charset="-122"/>
              </a:rPr>
              <a:t>月中美建交，但美国对台湾问题政策的本质并未改变，仍然把台湾作为其全球战略中“一艘不沉的航空母舰”扶植台湾，阻挠中国完全统一。 </a:t>
            </a:r>
          </a:p>
          <a:p>
            <a:pPr marL="0" indent="0">
              <a:buNone/>
            </a:pPr>
            <a:endParaRPr lang="zh-CN" altLang="en-US" sz="2800" b="1" dirty="0">
              <a:solidFill>
                <a:schemeClr val="tx1"/>
              </a:solidFill>
              <a:latin typeface="楷体_GB2312" panose="02010609030101010101" charset="-122"/>
              <a:ea typeface="楷体_GB2312" panose="02010609030101010101" charset="-122"/>
              <a:sym typeface="Wingdings" panose="05000000000000000000" charset="0"/>
            </a:endParaRPr>
          </a:p>
        </p:txBody>
      </p:sp>
      <p:grpSp>
        <p:nvGrpSpPr>
          <p:cNvPr id="3" name="组合 8"/>
          <p:cNvGrpSpPr/>
          <p:nvPr/>
        </p:nvGrpSpPr>
        <p:grpSpPr>
          <a:xfrm>
            <a:off x="-137795" y="-104775"/>
            <a:ext cx="9205595" cy="892810"/>
            <a:chOff x="0" y="0"/>
            <a:chExt cx="9116786" cy="714380"/>
          </a:xfrm>
        </p:grpSpPr>
        <p:pic>
          <p:nvPicPr>
            <p:cNvPr id="2" name="图片 1" descr="教育内页.jpg"/>
            <p:cNvPicPr>
              <a:picLocks noChangeAspect="1"/>
            </p:cNvPicPr>
            <p:nvPr/>
          </p:nvPicPr>
          <p:blipFill>
            <a:blip r:embed="rId2" cstate="print">
              <a:clrChange>
                <a:clrFrom>
                  <a:srgbClr val="FBFBFB"/>
                </a:clrFrom>
                <a:clrTo>
                  <a:srgbClr val="FBFBFB">
                    <a:alpha val="0"/>
                  </a:srgbClr>
                </a:clrTo>
              </a:clrChange>
            </a:blip>
            <a:srcRect t="2083" r="-299" b="87500"/>
            <a:stretch>
              <a:fillRect/>
            </a:stretch>
          </p:blipFill>
          <p:spPr>
            <a:xfrm>
              <a:off x="0" y="0"/>
              <a:ext cx="9116786" cy="714380"/>
            </a:xfrm>
            <a:prstGeom prst="rect">
              <a:avLst/>
            </a:prstGeom>
          </p:spPr>
        </p:pic>
        <p:sp>
          <p:nvSpPr>
            <p:cNvPr id="11" name="矩形 10"/>
            <p:cNvSpPr/>
            <p:nvPr/>
          </p:nvSpPr>
          <p:spPr>
            <a:xfrm>
              <a:off x="1207327" y="148847"/>
              <a:ext cx="7000924" cy="565508"/>
            </a:xfrm>
            <a:prstGeom prst="rect">
              <a:avLst/>
            </a:prstGeom>
            <a:noFill/>
          </p:spPr>
          <p:txBody>
            <a:bodyPr wrap="square" lIns="91440" tIns="45720" rIns="91440" bIns="45720">
              <a:spAutoFit/>
            </a:bodyPr>
            <a:lstStyle/>
            <a:p>
              <a:r>
                <a:rPr lang="zh-CN" altLang="en-US" sz="4000" b="1" cap="none" spc="0" dirty="0">
                  <a:ln w="1905"/>
                  <a:solidFill>
                    <a:srgbClr val="0000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影响统一的不利因素</a:t>
              </a:r>
            </a:p>
          </p:txBody>
        </p:sp>
      </p:grpSp>
      <p:sp>
        <p:nvSpPr>
          <p:cNvPr id="6" name="TextBox 5"/>
          <p:cNvSpPr txBox="1"/>
          <p:nvPr/>
        </p:nvSpPr>
        <p:spPr>
          <a:xfrm>
            <a:off x="1143000" y="5486400"/>
            <a:ext cx="6629400" cy="1077218"/>
          </a:xfrm>
          <a:prstGeom prst="rect">
            <a:avLst/>
          </a:prstGeom>
          <a:solidFill>
            <a:srgbClr val="FF0000"/>
          </a:solidFill>
        </p:spPr>
        <p:txBody>
          <a:bodyPr wrap="square" rtlCol="0">
            <a:spAutoFit/>
          </a:bodyPr>
          <a:lstStyle/>
          <a:p>
            <a:r>
              <a:rPr lang="zh-CN" altLang="en-US" sz="3200" b="1" dirty="0" smtClean="0">
                <a:latin typeface="黑体" pitchFamily="49" charset="-122"/>
                <a:ea typeface="黑体" pitchFamily="49" charset="-122"/>
              </a:rPr>
              <a:t>美国将台湾视为推行全球战略、遏制中国的棋子。</a:t>
            </a:r>
            <a:endParaRPr lang="zh-CN" altLang="en-US" sz="3200" b="1" dirty="0">
              <a:latin typeface="黑体" pitchFamily="49" charset="-122"/>
              <a:ea typeface="黑体"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6"/>
          <p:cNvSpPr/>
          <p:nvPr/>
        </p:nvSpPr>
        <p:spPr>
          <a:xfrm>
            <a:off x="3987800" y="905510"/>
            <a:ext cx="4124960" cy="5477510"/>
          </a:xfrm>
          <a:prstGeom prst="rect">
            <a:avLst/>
          </a:prstGeom>
          <a:solidFill>
            <a:srgbClr val="0070C0"/>
          </a:solidFill>
          <a:ln w="9525">
            <a:noFill/>
          </a:ln>
        </p:spPr>
        <p:txBody>
          <a:bodyPr wrap="square">
            <a:spAutoFit/>
          </a:bodyPr>
          <a:lstStyle/>
          <a:p>
            <a:pPr>
              <a:spcBef>
                <a:spcPct val="50000"/>
              </a:spcBef>
              <a:buClr>
                <a:schemeClr val="hlink"/>
              </a:buClr>
              <a:buSzPct val="70000"/>
              <a:buFont typeface="Wingdings" panose="05000000000000000000" pitchFamily="2" charset="2"/>
              <a:buNone/>
            </a:pPr>
            <a:r>
              <a:rPr lang="en-US" altLang="zh-CN" sz="2800" b="0" dirty="0">
                <a:solidFill>
                  <a:srgbClr val="000000"/>
                </a:solidFill>
                <a:latin typeface="Arial" panose="020B0604020202020204" pitchFamily="34" charset="0"/>
              </a:rPr>
              <a:t>    </a:t>
            </a:r>
            <a:r>
              <a:rPr lang="zh-CN" altLang="en-US" sz="2800" b="1" dirty="0">
                <a:solidFill>
                  <a:srgbClr val="000000"/>
                </a:solidFill>
                <a:latin typeface="黑体" panose="02010600030101010101" pitchFamily="49" charset="-122"/>
                <a:ea typeface="黑体" panose="02010600030101010101" pitchFamily="49" charset="-122"/>
              </a:rPr>
              <a:t>材料三：</a:t>
            </a:r>
            <a:r>
              <a:rPr lang="en-US" altLang="zh-CN" sz="2800" b="1" dirty="0">
                <a:solidFill>
                  <a:srgbClr val="000000"/>
                </a:solidFill>
                <a:latin typeface="楷体_GB2312" panose="02010609030101010101" charset="-122"/>
                <a:ea typeface="楷体_GB2312" panose="02010609030101010101" charset="-122"/>
              </a:rPr>
              <a:t>2000</a:t>
            </a:r>
            <a:r>
              <a:rPr lang="zh-CN" altLang="en-US" sz="2800" b="1" dirty="0">
                <a:solidFill>
                  <a:srgbClr val="000000"/>
                </a:solidFill>
                <a:latin typeface="楷体_GB2312" panose="02010609030101010101" charset="-122"/>
                <a:ea typeface="楷体_GB2312" panose="02010609030101010101" charset="-122"/>
              </a:rPr>
              <a:t>年</a:t>
            </a:r>
            <a:r>
              <a:rPr lang="en-US" altLang="zh-CN" sz="2800" b="1" dirty="0">
                <a:solidFill>
                  <a:srgbClr val="000000"/>
                </a:solidFill>
                <a:latin typeface="楷体_GB2312" panose="02010609030101010101" charset="-122"/>
                <a:ea typeface="楷体_GB2312" panose="02010609030101010101" charset="-122"/>
              </a:rPr>
              <a:t>5</a:t>
            </a:r>
            <a:r>
              <a:rPr lang="zh-CN" altLang="en-US" sz="2800" b="1" dirty="0">
                <a:solidFill>
                  <a:srgbClr val="000000"/>
                </a:solidFill>
                <a:latin typeface="楷体_GB2312" panose="02010609030101010101" charset="-122"/>
                <a:ea typeface="楷体_GB2312" panose="02010609030101010101" charset="-122"/>
              </a:rPr>
              <a:t>月</a:t>
            </a:r>
            <a:r>
              <a:rPr lang="en-US" altLang="zh-CN" sz="2800" b="1" dirty="0">
                <a:solidFill>
                  <a:srgbClr val="000000"/>
                </a:solidFill>
                <a:latin typeface="楷体_GB2312" panose="02010609030101010101" charset="-122"/>
                <a:ea typeface="楷体_GB2312" panose="02010609030101010101" charset="-122"/>
              </a:rPr>
              <a:t>20</a:t>
            </a:r>
            <a:r>
              <a:rPr lang="zh-CN" altLang="en-US" sz="2800" b="1" dirty="0">
                <a:solidFill>
                  <a:srgbClr val="000000"/>
                </a:solidFill>
                <a:latin typeface="楷体_GB2312" panose="02010609030101010101" charset="-122"/>
                <a:ea typeface="楷体_GB2312" panose="02010609030101010101" charset="-122"/>
              </a:rPr>
              <a:t>日，陈水扁执政上台。半个月之后，美国批准售台价值</a:t>
            </a:r>
            <a:r>
              <a:rPr lang="en-US" altLang="zh-CN" sz="2800" b="1" dirty="0">
                <a:solidFill>
                  <a:srgbClr val="000000"/>
                </a:solidFill>
                <a:latin typeface="楷体_GB2312" panose="02010609030101010101" charset="-122"/>
                <a:ea typeface="楷体_GB2312" panose="02010609030101010101" charset="-122"/>
              </a:rPr>
              <a:t>3.56</a:t>
            </a:r>
            <a:r>
              <a:rPr lang="zh-CN" altLang="en-US" sz="2800" b="1" dirty="0">
                <a:solidFill>
                  <a:srgbClr val="000000"/>
                </a:solidFill>
                <a:latin typeface="楷体_GB2312" panose="02010609030101010101" charset="-122"/>
                <a:ea typeface="楷体_GB2312" panose="02010609030101010101" charset="-122"/>
              </a:rPr>
              <a:t>亿美元的</a:t>
            </a:r>
            <a:r>
              <a:rPr lang="en-US" altLang="zh-CN" sz="2800" b="1" dirty="0">
                <a:solidFill>
                  <a:srgbClr val="000000"/>
                </a:solidFill>
                <a:latin typeface="楷体_GB2312" panose="02010609030101010101" charset="-122"/>
                <a:ea typeface="楷体_GB2312" panose="02010609030101010101" charset="-122"/>
              </a:rPr>
              <a:t>F</a:t>
            </a:r>
            <a:r>
              <a:rPr lang="zh-CN" altLang="en-US" sz="2800" b="1" dirty="0">
                <a:solidFill>
                  <a:srgbClr val="000000"/>
                </a:solidFill>
                <a:latin typeface="楷体_GB2312" panose="02010609030101010101" charset="-122"/>
                <a:ea typeface="楷体_GB2312" panose="02010609030101010101" charset="-122"/>
              </a:rPr>
              <a:t>－</a:t>
            </a:r>
            <a:r>
              <a:rPr lang="en-US" altLang="zh-CN" sz="2800" b="1" dirty="0">
                <a:solidFill>
                  <a:srgbClr val="000000"/>
                </a:solidFill>
                <a:latin typeface="楷体_GB2312" panose="02010609030101010101" charset="-122"/>
                <a:ea typeface="楷体_GB2312" panose="02010609030101010101" charset="-122"/>
              </a:rPr>
              <a:t>16</a:t>
            </a:r>
            <a:r>
              <a:rPr lang="zh-CN" altLang="en-US" sz="2800" b="1" dirty="0">
                <a:solidFill>
                  <a:srgbClr val="000000"/>
                </a:solidFill>
                <a:latin typeface="楷体_GB2312" panose="02010609030101010101" charset="-122"/>
                <a:ea typeface="楷体_GB2312" panose="02010609030101010101" charset="-122"/>
              </a:rPr>
              <a:t>战机装备的先进导航和电子反制系统。</a:t>
            </a:r>
            <a:r>
              <a:rPr lang="en-US" altLang="zh-CN" sz="2800" b="1" dirty="0">
                <a:solidFill>
                  <a:srgbClr val="000000"/>
                </a:solidFill>
                <a:latin typeface="楷体_GB2312" panose="02010609030101010101" charset="-122"/>
                <a:ea typeface="楷体_GB2312" panose="02010609030101010101" charset="-122"/>
              </a:rPr>
              <a:t>9</a:t>
            </a:r>
            <a:r>
              <a:rPr lang="zh-CN" altLang="en-US" sz="2800" b="1" dirty="0">
                <a:solidFill>
                  <a:srgbClr val="000000"/>
                </a:solidFill>
                <a:latin typeface="楷体_GB2312" panose="02010609030101010101" charset="-122"/>
                <a:ea typeface="楷体_GB2312" panose="02010609030101010101" charset="-122"/>
              </a:rPr>
              <a:t>月</a:t>
            </a:r>
            <a:r>
              <a:rPr lang="en-US" altLang="zh-CN" sz="2800" b="1" dirty="0">
                <a:solidFill>
                  <a:srgbClr val="000000"/>
                </a:solidFill>
                <a:latin typeface="楷体_GB2312" panose="02010609030101010101" charset="-122"/>
                <a:ea typeface="楷体_GB2312" panose="02010609030101010101" charset="-122"/>
              </a:rPr>
              <a:t>28</a:t>
            </a:r>
            <a:r>
              <a:rPr lang="zh-CN" altLang="en-US" sz="2800" b="1" dirty="0">
                <a:solidFill>
                  <a:srgbClr val="000000"/>
                </a:solidFill>
                <a:latin typeface="楷体_GB2312" panose="02010609030101010101" charset="-122"/>
                <a:ea typeface="楷体_GB2312" panose="02010609030101010101" charset="-122"/>
              </a:rPr>
              <a:t>日，美国又售台价值</a:t>
            </a:r>
            <a:r>
              <a:rPr lang="en-US" altLang="zh-CN" sz="2800" b="1" dirty="0">
                <a:solidFill>
                  <a:srgbClr val="000000"/>
                </a:solidFill>
                <a:latin typeface="楷体_GB2312" panose="02010609030101010101" charset="-122"/>
                <a:ea typeface="楷体_GB2312" panose="02010609030101010101" charset="-122"/>
              </a:rPr>
              <a:t>13.66</a:t>
            </a:r>
            <a:r>
              <a:rPr lang="zh-CN" altLang="en-US" sz="2800" b="1" dirty="0">
                <a:solidFill>
                  <a:srgbClr val="000000"/>
                </a:solidFill>
                <a:latin typeface="楷体_GB2312" panose="02010609030101010101" charset="-122"/>
                <a:ea typeface="楷体_GB2312" panose="02010609030101010101" charset="-122"/>
              </a:rPr>
              <a:t>亿美元的中程空对空导弹、 “鱼叉”舰对舰导弹等。这一年美国对台三次军售就达</a:t>
            </a:r>
            <a:r>
              <a:rPr lang="en-US" altLang="zh-CN" sz="2800" b="1" dirty="0">
                <a:solidFill>
                  <a:srgbClr val="000000"/>
                </a:solidFill>
                <a:latin typeface="楷体_GB2312" panose="02010609030101010101" charset="-122"/>
                <a:ea typeface="楷体_GB2312" panose="02010609030101010101" charset="-122"/>
              </a:rPr>
              <a:t>19.82</a:t>
            </a:r>
            <a:r>
              <a:rPr lang="zh-CN" altLang="en-US" sz="2800" b="1" dirty="0">
                <a:solidFill>
                  <a:srgbClr val="000000"/>
                </a:solidFill>
                <a:latin typeface="楷体_GB2312" panose="02010609030101010101" charset="-122"/>
                <a:ea typeface="楷体_GB2312" panose="02010609030101010101" charset="-122"/>
              </a:rPr>
              <a:t>亿美元。</a:t>
            </a:r>
          </a:p>
          <a:p>
            <a:pPr>
              <a:spcBef>
                <a:spcPct val="50000"/>
              </a:spcBef>
              <a:buClr>
                <a:schemeClr val="hlink"/>
              </a:buClr>
              <a:buSzPct val="70000"/>
              <a:buFont typeface="Wingdings" panose="05000000000000000000" pitchFamily="2" charset="2"/>
              <a:buChar char="v"/>
            </a:pPr>
            <a:endParaRPr lang="en-US" altLang="zh-CN" sz="2800" b="1" dirty="0">
              <a:solidFill>
                <a:srgbClr val="000000"/>
              </a:solidFill>
              <a:latin typeface="楷体_GB2312" panose="02010609030101010101" charset="-122"/>
              <a:ea typeface="楷体_GB2312" panose="02010609030101010101" charset="-122"/>
            </a:endParaRPr>
          </a:p>
        </p:txBody>
      </p:sp>
      <p:pic>
        <p:nvPicPr>
          <p:cNvPr id="5" name="内容占位符 4" descr="timg (51)"/>
          <p:cNvPicPr>
            <a:picLocks noGrp="1" noChangeAspect="1"/>
          </p:cNvPicPr>
          <p:nvPr>
            <p:ph idx="1"/>
          </p:nvPr>
        </p:nvPicPr>
        <p:blipFill>
          <a:blip r:embed="rId2" cstate="print"/>
          <a:stretch>
            <a:fillRect/>
          </a:stretch>
        </p:blipFill>
        <p:spPr>
          <a:xfrm>
            <a:off x="64770" y="905510"/>
            <a:ext cx="3769360" cy="5365115"/>
          </a:xfrm>
          <a:prstGeom prst="rect">
            <a:avLst/>
          </a:prstGeom>
        </p:spPr>
      </p:pic>
      <p:grpSp>
        <p:nvGrpSpPr>
          <p:cNvPr id="3" name="组合 8"/>
          <p:cNvGrpSpPr/>
          <p:nvPr/>
        </p:nvGrpSpPr>
        <p:grpSpPr>
          <a:xfrm>
            <a:off x="-137795" y="-104775"/>
            <a:ext cx="9205595" cy="892810"/>
            <a:chOff x="0" y="0"/>
            <a:chExt cx="9116786" cy="714380"/>
          </a:xfrm>
        </p:grpSpPr>
        <p:pic>
          <p:nvPicPr>
            <p:cNvPr id="2" name="图片 1" descr="教育内页.jpg"/>
            <p:cNvPicPr>
              <a:picLocks noChangeAspect="1"/>
            </p:cNvPicPr>
            <p:nvPr/>
          </p:nvPicPr>
          <p:blipFill>
            <a:blip r:embed="rId3" cstate="print">
              <a:clrChange>
                <a:clrFrom>
                  <a:srgbClr val="FBFBFB"/>
                </a:clrFrom>
                <a:clrTo>
                  <a:srgbClr val="FBFBFB">
                    <a:alpha val="0"/>
                  </a:srgbClr>
                </a:clrTo>
              </a:clrChange>
            </a:blip>
            <a:srcRect t="2083" r="-299" b="87500"/>
            <a:stretch>
              <a:fillRect/>
            </a:stretch>
          </p:blipFill>
          <p:spPr>
            <a:xfrm>
              <a:off x="0" y="0"/>
              <a:ext cx="9116786" cy="714380"/>
            </a:xfrm>
            <a:prstGeom prst="rect">
              <a:avLst/>
            </a:prstGeom>
          </p:spPr>
        </p:pic>
        <p:sp>
          <p:nvSpPr>
            <p:cNvPr id="11" name="矩形 10"/>
            <p:cNvSpPr/>
            <p:nvPr/>
          </p:nvSpPr>
          <p:spPr>
            <a:xfrm>
              <a:off x="1207327" y="148847"/>
              <a:ext cx="7000924" cy="565508"/>
            </a:xfrm>
            <a:prstGeom prst="rect">
              <a:avLst/>
            </a:prstGeom>
            <a:noFill/>
          </p:spPr>
          <p:txBody>
            <a:bodyPr wrap="square" lIns="91440" tIns="45720" rIns="91440" bIns="45720">
              <a:spAutoFit/>
            </a:bodyPr>
            <a:lstStyle/>
            <a:p>
              <a:r>
                <a:rPr lang="zh-CN" altLang="en-US" sz="4000" b="1" cap="none" spc="0" dirty="0">
                  <a:ln w="1905"/>
                  <a:solidFill>
                    <a:srgbClr val="0000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影响统一的不利因素</a:t>
              </a:r>
            </a:p>
          </p:txBody>
        </p:sp>
      </p:grpSp>
      <p:sp>
        <p:nvSpPr>
          <p:cNvPr id="7" name="TextBox 6"/>
          <p:cNvSpPr txBox="1"/>
          <p:nvPr/>
        </p:nvSpPr>
        <p:spPr>
          <a:xfrm>
            <a:off x="4114800" y="2438400"/>
            <a:ext cx="4191000" cy="1323439"/>
          </a:xfrm>
          <a:prstGeom prst="rect">
            <a:avLst/>
          </a:prstGeom>
          <a:solidFill>
            <a:srgbClr val="FF0000"/>
          </a:solidFill>
        </p:spPr>
        <p:txBody>
          <a:bodyPr wrap="square" rtlCol="0">
            <a:spAutoFit/>
          </a:bodyPr>
          <a:lstStyle/>
          <a:p>
            <a:r>
              <a:rPr lang="zh-CN" altLang="en-US" sz="4000" b="1" dirty="0" smtClean="0">
                <a:latin typeface="黑体" pitchFamily="49" charset="-122"/>
                <a:ea typeface="黑体" pitchFamily="49" charset="-122"/>
              </a:rPr>
              <a:t>美国对台军售，实现其国家利益</a:t>
            </a:r>
            <a:endParaRPr lang="zh-CN" altLang="en-US" sz="4000" b="1" dirty="0">
              <a:latin typeface="黑体" pitchFamily="49" charset="-122"/>
              <a:ea typeface="黑体"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8"/>
          <p:cNvGrpSpPr/>
          <p:nvPr/>
        </p:nvGrpSpPr>
        <p:grpSpPr>
          <a:xfrm>
            <a:off x="-227965" y="-120015"/>
            <a:ext cx="9205595" cy="892810"/>
            <a:chOff x="0" y="0"/>
            <a:chExt cx="9116786" cy="714380"/>
          </a:xfrm>
        </p:grpSpPr>
        <p:pic>
          <p:nvPicPr>
            <p:cNvPr id="10" name="图片 9" descr="教育内页.jpg"/>
            <p:cNvPicPr>
              <a:picLocks noChangeAspect="1"/>
            </p:cNvPicPr>
            <p:nvPr/>
          </p:nvPicPr>
          <p:blipFill>
            <a:blip r:embed="rId2" cstate="print">
              <a:clrChange>
                <a:clrFrom>
                  <a:srgbClr val="FBFBFB"/>
                </a:clrFrom>
                <a:clrTo>
                  <a:srgbClr val="FBFBFB">
                    <a:alpha val="0"/>
                  </a:srgbClr>
                </a:clrTo>
              </a:clrChange>
            </a:blip>
            <a:srcRect t="2083" r="-299" b="87500"/>
            <a:stretch>
              <a:fillRect/>
            </a:stretch>
          </p:blipFill>
          <p:spPr>
            <a:xfrm>
              <a:off x="0" y="0"/>
              <a:ext cx="9116786" cy="714380"/>
            </a:xfrm>
            <a:prstGeom prst="rect">
              <a:avLst/>
            </a:prstGeom>
          </p:spPr>
        </p:pic>
        <p:sp>
          <p:nvSpPr>
            <p:cNvPr id="11" name="矩形 10"/>
            <p:cNvSpPr/>
            <p:nvPr/>
          </p:nvSpPr>
          <p:spPr>
            <a:xfrm>
              <a:off x="1207327" y="148847"/>
              <a:ext cx="7000924" cy="565508"/>
            </a:xfrm>
            <a:prstGeom prst="rect">
              <a:avLst/>
            </a:prstGeom>
            <a:noFill/>
          </p:spPr>
          <p:txBody>
            <a:bodyPr wrap="square" lIns="91440" tIns="45720" rIns="91440" bIns="45720">
              <a:spAutoFit/>
            </a:bodyPr>
            <a:lstStyle/>
            <a:p>
              <a:r>
                <a:rPr lang="zh-CN" altLang="en-US" sz="4000" b="1" cap="none" spc="0" dirty="0">
                  <a:ln w="1905"/>
                  <a:solidFill>
                    <a:srgbClr val="0000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促进统一的有利因素</a:t>
              </a:r>
            </a:p>
          </p:txBody>
        </p:sp>
      </p:grpSp>
      <p:sp>
        <p:nvSpPr>
          <p:cNvPr id="22530" name="Rectangle 4"/>
          <p:cNvSpPr/>
          <p:nvPr/>
        </p:nvSpPr>
        <p:spPr>
          <a:xfrm>
            <a:off x="200660" y="1239520"/>
            <a:ext cx="8742680" cy="3107690"/>
          </a:xfrm>
          <a:prstGeom prst="rect">
            <a:avLst/>
          </a:prstGeom>
          <a:solidFill>
            <a:schemeClr val="accent1">
              <a:lumMod val="75000"/>
            </a:schemeClr>
          </a:solidFill>
          <a:ln w="9525">
            <a:noFill/>
          </a:ln>
        </p:spPr>
        <p:txBody>
          <a:bodyPr wrap="square" anchor="ctr">
            <a:spAutoFit/>
          </a:bodyPr>
          <a:lstStyle/>
          <a:p>
            <a:r>
              <a:rPr lang="en-US" altLang="zh-CN" sz="3600" b="1" dirty="0">
                <a:solidFill>
                  <a:srgbClr val="000000"/>
                </a:solidFill>
                <a:latin typeface="Arial" panose="020B0604020202020204" pitchFamily="34" charset="0"/>
              </a:rPr>
              <a:t> </a:t>
            </a:r>
            <a:r>
              <a:rPr lang="zh-CN" altLang="en-US" sz="3600" b="1" dirty="0">
                <a:solidFill>
                  <a:srgbClr val="000000"/>
                </a:solidFill>
                <a:latin typeface="Arial" panose="020B0604020202020204" pitchFamily="34" charset="0"/>
              </a:rPr>
              <a:t>材料一：</a:t>
            </a:r>
            <a:r>
              <a:rPr lang="zh-CN" altLang="en-US" sz="3200" b="1" dirty="0">
                <a:solidFill>
                  <a:srgbClr val="000000"/>
                </a:solidFill>
                <a:latin typeface="楷体_GB2312" panose="02010609030101010101" charset="-122"/>
                <a:ea typeface="楷体_GB2312" panose="02010609030101010101" charset="-122"/>
              </a:rPr>
              <a:t>中华文化根深蒂固、源远流长。福 建人民和台湾人民讲的都是闽南话、住的 房子也是闽南式的，药材都是同样的药材。情同兄弟姐妹，血同缘，根同宗，大家同日同月，共同传承中华民族的文化。</a:t>
            </a:r>
          </a:p>
          <a:p>
            <a:r>
              <a:rPr lang="zh-CN" altLang="en-US" sz="3200" b="1" dirty="0">
                <a:solidFill>
                  <a:srgbClr val="000000"/>
                </a:solidFill>
                <a:latin typeface="楷体_GB2312" panose="02010609030101010101" charset="-122"/>
                <a:ea typeface="楷体_GB2312" panose="02010609030101010101" charset="-122"/>
              </a:rPr>
              <a:t>             </a:t>
            </a:r>
            <a:r>
              <a:rPr lang="en-US" altLang="zh-CN" sz="3200" b="1" dirty="0">
                <a:solidFill>
                  <a:srgbClr val="000000"/>
                </a:solidFill>
                <a:latin typeface="楷体_GB2312" panose="02010609030101010101" charset="-122"/>
                <a:ea typeface="楷体_GB2312" panose="02010609030101010101" charset="-122"/>
              </a:rPr>
              <a:t>——</a:t>
            </a:r>
            <a:r>
              <a:rPr lang="zh-CN" altLang="en-US" sz="3200" b="1" dirty="0">
                <a:solidFill>
                  <a:srgbClr val="000000"/>
                </a:solidFill>
                <a:latin typeface="楷体_GB2312" panose="02010609030101010101" charset="-122"/>
                <a:ea typeface="楷体_GB2312" panose="02010609030101010101" charset="-122"/>
              </a:rPr>
              <a:t>摘自连战在厦门大学的讲演</a:t>
            </a:r>
          </a:p>
        </p:txBody>
      </p:sp>
      <p:sp>
        <p:nvSpPr>
          <p:cNvPr id="6" name="TextBox 5"/>
          <p:cNvSpPr txBox="1"/>
          <p:nvPr/>
        </p:nvSpPr>
        <p:spPr>
          <a:xfrm>
            <a:off x="1295400" y="4648200"/>
            <a:ext cx="7010400" cy="1323439"/>
          </a:xfrm>
          <a:prstGeom prst="rect">
            <a:avLst/>
          </a:prstGeom>
          <a:solidFill>
            <a:schemeClr val="accent2">
              <a:lumMod val="75000"/>
            </a:schemeClr>
          </a:solidFill>
        </p:spPr>
        <p:txBody>
          <a:bodyPr wrap="square" rtlCol="0">
            <a:spAutoFit/>
          </a:bodyPr>
          <a:lstStyle/>
          <a:p>
            <a:r>
              <a:rPr lang="zh-CN" altLang="en-US" sz="4000" b="1" dirty="0" smtClean="0">
                <a:latin typeface="黑体" pitchFamily="49" charset="-122"/>
                <a:ea typeface="黑体" pitchFamily="49" charset="-122"/>
              </a:rPr>
              <a:t>两岸同文同祖，割舍不断的血脉亲情与文化基因</a:t>
            </a:r>
            <a:endParaRPr lang="zh-CN" altLang="en-US" sz="4000" b="1" dirty="0">
              <a:latin typeface="黑体" pitchFamily="49" charset="-122"/>
              <a:ea typeface="黑体"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p:nvPr/>
        </p:nvSpPr>
        <p:spPr>
          <a:xfrm>
            <a:off x="243840" y="930593"/>
            <a:ext cx="8656320" cy="5754370"/>
          </a:xfrm>
          <a:prstGeom prst="rect">
            <a:avLst/>
          </a:prstGeom>
          <a:solidFill>
            <a:schemeClr val="accent1">
              <a:lumMod val="75000"/>
            </a:schemeClr>
          </a:solidFill>
          <a:ln w="9525">
            <a:noFill/>
          </a:ln>
        </p:spPr>
        <p:txBody>
          <a:bodyPr wrap="square" anchor="ctr">
            <a:spAutoFit/>
          </a:bodyPr>
          <a:lstStyle/>
          <a:p>
            <a:r>
              <a:rPr lang="en-US" altLang="zh-CN" sz="3200" b="0" dirty="0">
                <a:solidFill>
                  <a:srgbClr val="000000"/>
                </a:solidFill>
                <a:latin typeface="Arial" panose="020B0604020202020204" pitchFamily="34" charset="0"/>
              </a:rPr>
              <a:t> </a:t>
            </a:r>
            <a:r>
              <a:rPr lang="zh-CN" altLang="en-US" sz="2800" b="1" dirty="0">
                <a:solidFill>
                  <a:srgbClr val="000000"/>
                </a:solidFill>
                <a:latin typeface="黑体" panose="02010600030101010101" pitchFamily="49" charset="-122"/>
                <a:ea typeface="黑体" panose="02010600030101010101" pitchFamily="49" charset="-122"/>
              </a:rPr>
              <a:t>材料二：</a:t>
            </a:r>
            <a:r>
              <a:rPr lang="zh-CN" altLang="en-US" sz="2800" b="1" dirty="0">
                <a:solidFill>
                  <a:srgbClr val="000000"/>
                </a:solidFill>
                <a:latin typeface="黑体" panose="02010600030101010101" pitchFamily="49" charset="-122"/>
                <a:ea typeface="黑体" panose="02010600030101010101" pitchFamily="49" charset="-122"/>
                <a:sym typeface="Wingdings" panose="05000000000000000000" charset="0"/>
              </a:rPr>
              <a:t></a:t>
            </a:r>
            <a:r>
              <a:rPr lang="zh-CN" altLang="en-US" sz="2800" b="1" dirty="0">
                <a:solidFill>
                  <a:srgbClr val="000000"/>
                </a:solidFill>
                <a:latin typeface="楷体_GB2312" panose="02010609030101010101" charset="-122"/>
                <a:ea typeface="楷体_GB2312" panose="02010609030101010101" charset="-122"/>
              </a:rPr>
              <a:t>近年来，两岸经贸关系进入了一 个新的发展时期。以台湾“经济部”公 布的数字，今年前三季度，两岸贸易额 达</a:t>
            </a:r>
            <a:r>
              <a:rPr lang="en-US" altLang="zh-CN" sz="2800" b="1" dirty="0">
                <a:solidFill>
                  <a:srgbClr val="000000"/>
                </a:solidFill>
                <a:latin typeface="楷体_GB2312" panose="02010609030101010101" charset="-122"/>
                <a:ea typeface="楷体_GB2312" panose="02010609030101010101" charset="-122"/>
              </a:rPr>
              <a:t>292</a:t>
            </a:r>
            <a:r>
              <a:rPr lang="zh-CN" altLang="en-US" sz="2800" b="1" dirty="0">
                <a:solidFill>
                  <a:srgbClr val="000000"/>
                </a:solidFill>
                <a:latin typeface="楷体_GB2312" panose="02010609030101010101" charset="-122"/>
                <a:ea typeface="楷体_GB2312" panose="02010609030101010101" charset="-122"/>
              </a:rPr>
              <a:t>亿美元，较上年同期增长</a:t>
            </a:r>
            <a:r>
              <a:rPr lang="en-US" altLang="zh-CN" sz="2800" b="1" dirty="0">
                <a:solidFill>
                  <a:srgbClr val="000000"/>
                </a:solidFill>
                <a:latin typeface="楷体_GB2312" panose="02010609030101010101" charset="-122"/>
                <a:ea typeface="楷体_GB2312" panose="02010609030101010101" charset="-122"/>
              </a:rPr>
              <a:t>35</a:t>
            </a:r>
            <a:r>
              <a:rPr lang="zh-CN" altLang="en-US" sz="2800" b="1" dirty="0">
                <a:solidFill>
                  <a:srgbClr val="000000"/>
                </a:solidFill>
                <a:latin typeface="楷体_GB2312" panose="02010609030101010101" charset="-122"/>
                <a:ea typeface="楷体_GB2312" panose="02010609030101010101" charset="-122"/>
              </a:rPr>
              <a:t>％， 占台湾对外贸易总额的</a:t>
            </a:r>
            <a:r>
              <a:rPr lang="en-US" altLang="zh-CN" sz="2800" b="1" dirty="0">
                <a:solidFill>
                  <a:srgbClr val="000000"/>
                </a:solidFill>
                <a:latin typeface="楷体_GB2312" panose="02010609030101010101" charset="-122"/>
                <a:ea typeface="楷体_GB2312" panose="02010609030101010101" charset="-122"/>
              </a:rPr>
              <a:t>16</a:t>
            </a:r>
            <a:r>
              <a:rPr lang="zh-CN" altLang="en-US" sz="2800" b="1" dirty="0">
                <a:solidFill>
                  <a:srgbClr val="000000"/>
                </a:solidFill>
                <a:latin typeface="楷体_GB2312" panose="02010609030101010101" charset="-122"/>
                <a:ea typeface="楷体_GB2312" panose="02010609030101010101" charset="-122"/>
              </a:rPr>
              <a:t>％</a:t>
            </a:r>
            <a:r>
              <a:rPr lang="en-US" altLang="zh-CN" sz="2800" b="1" dirty="0">
                <a:solidFill>
                  <a:srgbClr val="000000"/>
                </a:solidFill>
                <a:latin typeface="楷体_GB2312" panose="02010609030101010101" charset="-122"/>
                <a:ea typeface="楷体_GB2312" panose="02010609030101010101" charset="-122"/>
              </a:rPr>
              <a:t>……</a:t>
            </a:r>
            <a:r>
              <a:rPr lang="zh-CN" altLang="en-US" sz="2800" b="1" dirty="0">
                <a:solidFill>
                  <a:srgbClr val="000000"/>
                </a:solidFill>
                <a:latin typeface="楷体_GB2312" panose="02010609030101010101" charset="-122"/>
                <a:ea typeface="楷体_GB2312" panose="02010609030101010101" charset="-122"/>
              </a:rPr>
              <a:t>两岸 “三通”有望获得重要进展。 海峡两岸交流日益频繁。 </a:t>
            </a:r>
          </a:p>
          <a:p>
            <a:r>
              <a:rPr lang="zh-CN" altLang="en-US" sz="2800" b="1" dirty="0">
                <a:solidFill>
                  <a:srgbClr val="000000"/>
                </a:solidFill>
                <a:latin typeface="楷体_GB2312" panose="02010609030101010101" charset="-122"/>
                <a:ea typeface="楷体_GB2312" panose="02010609030101010101" charset="-122"/>
              </a:rPr>
              <a:t>                            </a:t>
            </a:r>
            <a:r>
              <a:rPr lang="zh-CN" altLang="en-US" sz="2800" b="1" dirty="0" smtClean="0">
                <a:solidFill>
                  <a:srgbClr val="000000"/>
                </a:solidFill>
                <a:latin typeface="楷体_GB2312" panose="02010609030101010101" charset="-122"/>
                <a:ea typeface="楷体_GB2312" panose="02010609030101010101" charset="-122"/>
              </a:rPr>
              <a:t>                    </a:t>
            </a:r>
            <a:r>
              <a:rPr lang="en-US" altLang="zh-CN" sz="2800" b="1" dirty="0">
                <a:solidFill>
                  <a:srgbClr val="000000"/>
                </a:solidFill>
                <a:latin typeface="楷体_GB2312" panose="02010609030101010101" charset="-122"/>
                <a:ea typeface="楷体_GB2312" panose="02010609030101010101" charset="-122"/>
              </a:rPr>
              <a:t>——</a:t>
            </a:r>
            <a:r>
              <a:rPr lang="zh-CN" altLang="en-US" sz="2800" b="1" dirty="0">
                <a:solidFill>
                  <a:srgbClr val="000000"/>
                </a:solidFill>
                <a:latin typeface="楷体_GB2312" panose="02010609030101010101" charset="-122"/>
                <a:ea typeface="楷体_GB2312" panose="02010609030101010101" charset="-122"/>
              </a:rPr>
              <a:t>据人民网</a:t>
            </a:r>
          </a:p>
          <a:p>
            <a:r>
              <a:rPr lang="zh-CN" altLang="en-US" sz="2800" b="1" dirty="0">
                <a:latin typeface="楷体_GB2312" panose="02010609030101010101" charset="-122"/>
                <a:ea typeface="楷体_GB2312" panose="02010609030101010101" charset="-122"/>
                <a:sym typeface="Wingdings" panose="05000000000000000000" charset="0"/>
              </a:rPr>
              <a:t></a:t>
            </a:r>
            <a:r>
              <a:rPr lang="zh-CN" altLang="en-US" sz="2800" b="1" dirty="0">
                <a:latin typeface="楷体_GB2312" panose="02010609030101010101" charset="-122"/>
                <a:ea typeface="楷体_GB2312" panose="02010609030101010101" charset="-122"/>
                <a:sym typeface="+mn-ea"/>
              </a:rPr>
              <a:t>台湾自1992年正式开放企业赴大陆投资以来，两岸经贸往来日益密切，目前大陆已成为台湾第一大贸易伙伴、第一大出口地区与第二大进口来源地。2014年两岸贸易总额达1744亿美元，其中台湾出口大陆1247亿美元，台湾自大陆进口497亿美元，台湾享有750亿美元的贸易顺差，对台湾经济增长贡献良多。</a:t>
            </a:r>
          </a:p>
          <a:p>
            <a:r>
              <a:rPr lang="zh-CN" altLang="en-US" sz="2800" b="1" dirty="0">
                <a:latin typeface="楷体_GB2312" panose="02010609030101010101" charset="-122"/>
                <a:ea typeface="楷体_GB2312" panose="02010609030101010101" charset="-122"/>
                <a:sym typeface="+mn-ea"/>
              </a:rPr>
              <a:t>                            </a:t>
            </a:r>
            <a:r>
              <a:rPr lang="zh-CN" altLang="en-US" sz="2800" b="1" dirty="0" smtClean="0">
                <a:latin typeface="楷体_GB2312" panose="02010609030101010101" charset="-122"/>
                <a:ea typeface="楷体_GB2312" panose="02010609030101010101" charset="-122"/>
                <a:sym typeface="+mn-ea"/>
              </a:rPr>
              <a:t>                    </a:t>
            </a:r>
            <a:r>
              <a:rPr lang="en-US" altLang="zh-CN" sz="2800" b="1" dirty="0">
                <a:latin typeface="楷体_GB2312" panose="02010609030101010101" charset="-122"/>
                <a:ea typeface="楷体_GB2312" panose="02010609030101010101" charset="-122"/>
                <a:sym typeface="+mn-ea"/>
              </a:rPr>
              <a:t>——</a:t>
            </a:r>
            <a:r>
              <a:rPr lang="zh-CN" altLang="en-US" sz="2800" b="1" dirty="0">
                <a:latin typeface="楷体_GB2312" panose="02010609030101010101" charset="-122"/>
                <a:ea typeface="楷体_GB2312" panose="02010609030101010101" charset="-122"/>
                <a:sym typeface="+mn-ea"/>
              </a:rPr>
              <a:t>据观察者网</a:t>
            </a:r>
            <a:endParaRPr lang="zh-CN" altLang="en-US" sz="2800" b="1" dirty="0">
              <a:solidFill>
                <a:srgbClr val="000000"/>
              </a:solidFill>
              <a:latin typeface="楷体_GB2312" panose="02010609030101010101" charset="-122"/>
              <a:ea typeface="楷体_GB2312" panose="02010609030101010101" charset="-122"/>
              <a:sym typeface="+mn-ea"/>
            </a:endParaRPr>
          </a:p>
        </p:txBody>
      </p:sp>
      <p:grpSp>
        <p:nvGrpSpPr>
          <p:cNvPr id="2" name="组合 8"/>
          <p:cNvGrpSpPr/>
          <p:nvPr/>
        </p:nvGrpSpPr>
        <p:grpSpPr>
          <a:xfrm>
            <a:off x="-305435" y="-126365"/>
            <a:ext cx="9205595" cy="892810"/>
            <a:chOff x="0" y="0"/>
            <a:chExt cx="9116786" cy="714380"/>
          </a:xfrm>
        </p:grpSpPr>
        <p:pic>
          <p:nvPicPr>
            <p:cNvPr id="10" name="图片 9" descr="教育内页.jpg"/>
            <p:cNvPicPr>
              <a:picLocks noChangeAspect="1"/>
            </p:cNvPicPr>
            <p:nvPr/>
          </p:nvPicPr>
          <p:blipFill>
            <a:blip r:embed="rId2" cstate="print">
              <a:clrChange>
                <a:clrFrom>
                  <a:srgbClr val="FBFBFB"/>
                </a:clrFrom>
                <a:clrTo>
                  <a:srgbClr val="FBFBFB">
                    <a:alpha val="0"/>
                  </a:srgbClr>
                </a:clrTo>
              </a:clrChange>
            </a:blip>
            <a:srcRect t="2083" r="-299" b="87500"/>
            <a:stretch>
              <a:fillRect/>
            </a:stretch>
          </p:blipFill>
          <p:spPr>
            <a:xfrm>
              <a:off x="0" y="0"/>
              <a:ext cx="9116786" cy="714380"/>
            </a:xfrm>
            <a:prstGeom prst="rect">
              <a:avLst/>
            </a:prstGeom>
          </p:spPr>
        </p:pic>
        <p:sp>
          <p:nvSpPr>
            <p:cNvPr id="11" name="矩形 10"/>
            <p:cNvSpPr/>
            <p:nvPr/>
          </p:nvSpPr>
          <p:spPr>
            <a:xfrm>
              <a:off x="1207327" y="148847"/>
              <a:ext cx="7000924" cy="565508"/>
            </a:xfrm>
            <a:prstGeom prst="rect">
              <a:avLst/>
            </a:prstGeom>
            <a:noFill/>
          </p:spPr>
          <p:txBody>
            <a:bodyPr wrap="square" lIns="91440" tIns="45720" rIns="91440" bIns="45720">
              <a:spAutoFit/>
            </a:bodyPr>
            <a:lstStyle/>
            <a:p>
              <a:r>
                <a:rPr lang="zh-CN" altLang="en-US" sz="4000" b="1" cap="none" spc="0" dirty="0">
                  <a:ln w="1905"/>
                  <a:solidFill>
                    <a:srgbClr val="0000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促进统一的有利因素</a:t>
              </a:r>
            </a:p>
          </p:txBody>
        </p:sp>
      </p:grpSp>
      <p:sp>
        <p:nvSpPr>
          <p:cNvPr id="6" name="TextBox 5"/>
          <p:cNvSpPr txBox="1"/>
          <p:nvPr/>
        </p:nvSpPr>
        <p:spPr>
          <a:xfrm>
            <a:off x="1066800" y="2209800"/>
            <a:ext cx="6934200" cy="2123658"/>
          </a:xfrm>
          <a:prstGeom prst="rect">
            <a:avLst/>
          </a:prstGeom>
          <a:solidFill>
            <a:schemeClr val="accent2">
              <a:lumMod val="75000"/>
            </a:schemeClr>
          </a:solidFill>
        </p:spPr>
        <p:txBody>
          <a:bodyPr wrap="square" rtlCol="0">
            <a:spAutoFit/>
          </a:bodyPr>
          <a:lstStyle/>
          <a:p>
            <a:r>
              <a:rPr lang="zh-CN" altLang="en-US" sz="4400" b="1" dirty="0" smtClean="0">
                <a:latin typeface="黑体" pitchFamily="49" charset="-122"/>
                <a:ea typeface="黑体" pitchFamily="49" charset="-122"/>
              </a:rPr>
              <a:t>两岸经贸往来日益密切，祖国大陆综合国力的提升带动助推台湾经济繁荣</a:t>
            </a:r>
            <a:endParaRPr lang="zh-CN" altLang="en-US" sz="4400" b="1" dirty="0">
              <a:latin typeface="黑体" pitchFamily="49" charset="-122"/>
              <a:ea typeface="黑体"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27965" y="-120015"/>
            <a:ext cx="9205595" cy="892810"/>
            <a:chOff x="0" y="0"/>
            <a:chExt cx="9116786" cy="714380"/>
          </a:xfrm>
        </p:grpSpPr>
        <p:pic>
          <p:nvPicPr>
            <p:cNvPr id="3" name="图片 2" descr="教育内页.jpg"/>
            <p:cNvPicPr>
              <a:picLocks noChangeAspect="1"/>
            </p:cNvPicPr>
            <p:nvPr/>
          </p:nvPicPr>
          <p:blipFill>
            <a:blip r:embed="rId2" cstate="print">
              <a:clrChange>
                <a:clrFrom>
                  <a:srgbClr val="FBFBFB"/>
                </a:clrFrom>
                <a:clrTo>
                  <a:srgbClr val="FBFBFB">
                    <a:alpha val="0"/>
                  </a:srgbClr>
                </a:clrTo>
              </a:clrChange>
            </a:blip>
            <a:srcRect t="2083" r="-299" b="87500"/>
            <a:stretch>
              <a:fillRect/>
            </a:stretch>
          </p:blipFill>
          <p:spPr>
            <a:xfrm>
              <a:off x="0" y="0"/>
              <a:ext cx="9116786" cy="714380"/>
            </a:xfrm>
            <a:prstGeom prst="rect">
              <a:avLst/>
            </a:prstGeom>
          </p:spPr>
        </p:pic>
        <p:sp>
          <p:nvSpPr>
            <p:cNvPr id="4" name="矩形 3"/>
            <p:cNvSpPr/>
            <p:nvPr/>
          </p:nvSpPr>
          <p:spPr>
            <a:xfrm>
              <a:off x="1207327" y="148847"/>
              <a:ext cx="7000924" cy="565508"/>
            </a:xfrm>
            <a:prstGeom prst="rect">
              <a:avLst/>
            </a:prstGeom>
            <a:noFill/>
          </p:spPr>
          <p:txBody>
            <a:bodyPr wrap="square" lIns="91440" tIns="45720" rIns="91440" bIns="45720">
              <a:spAutoFit/>
            </a:bodyPr>
            <a:lstStyle/>
            <a:p>
              <a:r>
                <a:rPr lang="zh-CN" altLang="en-US" sz="4000" b="1" cap="none" spc="0" dirty="0">
                  <a:ln w="1905"/>
                  <a:solidFill>
                    <a:srgbClr val="0000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促进统一的有利因素</a:t>
              </a:r>
            </a:p>
          </p:txBody>
        </p:sp>
      </p:grpSp>
      <p:sp>
        <p:nvSpPr>
          <p:cNvPr id="7" name="Rectangle 4"/>
          <p:cNvSpPr/>
          <p:nvPr/>
        </p:nvSpPr>
        <p:spPr>
          <a:xfrm>
            <a:off x="152400" y="1066800"/>
            <a:ext cx="8742680" cy="5016758"/>
          </a:xfrm>
          <a:prstGeom prst="rect">
            <a:avLst/>
          </a:prstGeom>
          <a:solidFill>
            <a:schemeClr val="accent1">
              <a:lumMod val="75000"/>
            </a:schemeClr>
          </a:solidFill>
          <a:ln w="9525">
            <a:noFill/>
          </a:ln>
        </p:spPr>
        <p:txBody>
          <a:bodyPr wrap="square" anchor="ctr">
            <a:spAutoFit/>
          </a:bodyPr>
          <a:lstStyle/>
          <a:p>
            <a:pPr>
              <a:spcBef>
                <a:spcPct val="50000"/>
              </a:spcBef>
            </a:pPr>
            <a:r>
              <a:rPr lang="zh-CN" altLang="en-US" sz="2000" dirty="0" smtClean="0">
                <a:solidFill>
                  <a:srgbClr val="FF0000"/>
                </a:solidFill>
                <a:latin typeface="黑体" panose="02010600030101010101" pitchFamily="49" charset="-122"/>
                <a:ea typeface="黑体" panose="02010600030101010101" pitchFamily="49" charset="-122"/>
                <a:sym typeface="+mn-ea"/>
              </a:rPr>
              <a:t>材料三：  </a:t>
            </a:r>
            <a:r>
              <a:rPr lang="zh-CN" altLang="en-US" sz="2000" b="1" dirty="0" smtClean="0">
                <a:latin typeface="黑体" panose="02010600030101010101" pitchFamily="49" charset="-122"/>
                <a:ea typeface="黑体" panose="02010600030101010101" pitchFamily="49" charset="-122"/>
                <a:sym typeface="+mn-ea"/>
              </a:rPr>
              <a:t>1661年郑成功打败荷兰殖民者，1662年台湾回到祖国的怀抱；</a:t>
            </a:r>
            <a:r>
              <a:rPr lang="zh-CN" altLang="en-US" sz="2000" b="1" dirty="0" smtClean="0">
                <a:latin typeface="黑体" panose="02010600030101010101" pitchFamily="49" charset="-122"/>
                <a:ea typeface="黑体" panose="02010600030101010101" pitchFamily="49" charset="-122"/>
              </a:rPr>
              <a:t>元朝设澎湖巡检司加强对琉球的管辖；清朝1684年设台湾府，隶属福建，1885年设台湾省。</a:t>
            </a:r>
            <a:endParaRPr lang="en-US" altLang="zh-CN" sz="2000" b="1" dirty="0" smtClean="0">
              <a:latin typeface="黑体" panose="02010600030101010101" pitchFamily="49" charset="-122"/>
              <a:ea typeface="黑体" panose="02010600030101010101" pitchFamily="49" charset="-122"/>
            </a:endParaRPr>
          </a:p>
          <a:p>
            <a:pPr>
              <a:spcBef>
                <a:spcPct val="50000"/>
              </a:spcBef>
            </a:pPr>
            <a:r>
              <a:rPr lang="en-US" altLang="zh-CN" sz="2000" b="1" dirty="0" smtClean="0">
                <a:latin typeface="黑体" panose="02010600030101010101" pitchFamily="49" charset="-122"/>
                <a:ea typeface="黑体" panose="02010600030101010101" pitchFamily="49" charset="-122"/>
              </a:rPr>
              <a:t>  </a:t>
            </a:r>
            <a:r>
              <a:rPr lang="zh-CN" altLang="en-US" sz="2000" b="1" dirty="0" smtClean="0">
                <a:latin typeface="黑体" panose="02010600030101010101" pitchFamily="49" charset="-122"/>
                <a:ea typeface="黑体" panose="02010600030101010101" pitchFamily="49" charset="-122"/>
              </a:rPr>
              <a:t>1943年《开罗宣言》规定日本窃取中国的东北、台湾、澎湖等领土必需归返；</a:t>
            </a:r>
          </a:p>
          <a:p>
            <a:pPr>
              <a:spcBef>
                <a:spcPct val="50000"/>
              </a:spcBef>
            </a:pPr>
            <a:r>
              <a:rPr lang="zh-CN" altLang="en-US" sz="2000" b="1" dirty="0" smtClean="0">
                <a:latin typeface="黑体" panose="02010600030101010101" pitchFamily="49" charset="-122"/>
                <a:ea typeface="黑体" panose="02010600030101010101" pitchFamily="49" charset="-122"/>
              </a:rPr>
              <a:t>  1945年敦促日本无条件投降的《波茨坦公告》</a:t>
            </a:r>
            <a:r>
              <a:rPr lang="zh-CN" altLang="en-US" sz="2000" b="1" dirty="0" smtClean="0">
                <a:latin typeface="黑体" panose="02010600030101010101" pitchFamily="49" charset="-122"/>
                <a:ea typeface="黑体" panose="02010600030101010101" pitchFamily="49" charset="-122"/>
                <a:sym typeface="+mn-ea"/>
              </a:rPr>
              <a:t>进一步重申：</a:t>
            </a:r>
            <a:r>
              <a:rPr lang="zh-CN" altLang="en-US" sz="2000" b="1" dirty="0" smtClean="0">
                <a:latin typeface="Times New Roman" panose="02020603050405020304" pitchFamily="18" charset="0"/>
                <a:ea typeface="黑体" panose="02010600030101010101" pitchFamily="49" charset="-122"/>
                <a:sym typeface="+mn-ea"/>
              </a:rPr>
              <a:t>“</a:t>
            </a:r>
            <a:r>
              <a:rPr lang="zh-CN" altLang="en-US" sz="2000" b="1" dirty="0" smtClean="0">
                <a:latin typeface="黑体" panose="02010600030101010101" pitchFamily="49" charset="-122"/>
                <a:ea typeface="黑体" panose="02010600030101010101" pitchFamily="49" charset="-122"/>
                <a:sym typeface="+mn-ea"/>
              </a:rPr>
              <a:t>《开罗宣言》之条件必须实施</a:t>
            </a:r>
            <a:r>
              <a:rPr lang="zh-CN" altLang="en-US" sz="2000" b="1" dirty="0" smtClean="0">
                <a:latin typeface="Times New Roman" panose="02020603050405020304" pitchFamily="18" charset="0"/>
                <a:ea typeface="黑体" panose="02010600030101010101" pitchFamily="49" charset="-122"/>
                <a:sym typeface="+mn-ea"/>
              </a:rPr>
              <a:t>”</a:t>
            </a:r>
            <a:r>
              <a:rPr lang="zh-CN" altLang="en-US" sz="2000" b="1" dirty="0" smtClean="0">
                <a:latin typeface="黑体" panose="02010600030101010101" pitchFamily="49" charset="-122"/>
                <a:ea typeface="黑体" panose="02010600030101010101" pitchFamily="49" charset="-122"/>
              </a:rPr>
              <a:t>；</a:t>
            </a:r>
          </a:p>
          <a:p>
            <a:pPr>
              <a:spcBef>
                <a:spcPct val="50000"/>
              </a:spcBef>
            </a:pPr>
            <a:r>
              <a:rPr lang="zh-CN" altLang="en-US" sz="2000" b="1" dirty="0" smtClean="0">
                <a:latin typeface="黑体" panose="02010600030101010101" pitchFamily="49" charset="-122"/>
                <a:ea typeface="黑体" panose="02010600030101010101" pitchFamily="49" charset="-122"/>
              </a:rPr>
              <a:t>  1972年中美上海《联合公报》承认台湾是中国领土的一部分。</a:t>
            </a:r>
            <a:r>
              <a:rPr lang="zh-CN" altLang="en-US" sz="2000" b="1" dirty="0" smtClean="0">
                <a:latin typeface="黑体" panose="02010600030101010101" pitchFamily="49" charset="-122"/>
                <a:ea typeface="黑体" panose="02010600030101010101" pitchFamily="49" charset="-122"/>
                <a:sym typeface="+mn-ea"/>
              </a:rPr>
              <a:t>1978年《中美建交联合公报》中美国承认中华人民共和国是中国的唯一合法政府；</a:t>
            </a:r>
            <a:endParaRPr lang="en-US" altLang="zh-CN" sz="2000" b="1" dirty="0" smtClean="0">
              <a:latin typeface="黑体" panose="02010600030101010101" pitchFamily="49" charset="-122"/>
              <a:ea typeface="黑体" panose="02010600030101010101" pitchFamily="49" charset="-122"/>
              <a:sym typeface="+mn-ea"/>
            </a:endParaRPr>
          </a:p>
          <a:p>
            <a:pPr>
              <a:spcBef>
                <a:spcPct val="50000"/>
              </a:spcBef>
            </a:pPr>
            <a:r>
              <a:rPr lang="zh-CN" altLang="en-US" sz="2000" b="1" dirty="0" smtClean="0">
                <a:latin typeface="黑体" panose="02010600030101010101" pitchFamily="49" charset="-122"/>
                <a:ea typeface="黑体" panose="02010600030101010101" pitchFamily="49" charset="-122"/>
                <a:sym typeface="+mn-ea"/>
              </a:rPr>
              <a:t>1971年联合国恢复中华人民共和国的合法席位，证明世界上最权威的国际组织承认了</a:t>
            </a:r>
            <a:r>
              <a:rPr lang="zh-CN" altLang="en-US" sz="2000" b="1" dirty="0" smtClean="0">
                <a:latin typeface="Times New Roman" panose="02020603050405020304" pitchFamily="18" charset="0"/>
                <a:ea typeface="黑体" panose="02010600030101010101" pitchFamily="49" charset="-122"/>
                <a:sym typeface="+mn-ea"/>
              </a:rPr>
              <a:t>“</a:t>
            </a:r>
            <a:r>
              <a:rPr lang="zh-CN" altLang="en-US" sz="2000" b="1" dirty="0" smtClean="0">
                <a:latin typeface="黑体" panose="02010600030101010101" pitchFamily="49" charset="-122"/>
                <a:ea typeface="黑体" panose="02010600030101010101" pitchFamily="49" charset="-122"/>
                <a:sym typeface="+mn-ea"/>
              </a:rPr>
              <a:t>一个中国</a:t>
            </a:r>
            <a:r>
              <a:rPr lang="zh-CN" altLang="en-US" sz="2000" b="1" dirty="0" smtClean="0">
                <a:latin typeface="Times New Roman" panose="02020603050405020304" pitchFamily="18" charset="0"/>
                <a:ea typeface="黑体" panose="02010600030101010101" pitchFamily="49" charset="-122"/>
                <a:sym typeface="+mn-ea"/>
              </a:rPr>
              <a:t>”</a:t>
            </a:r>
            <a:r>
              <a:rPr lang="zh-CN" altLang="en-US" sz="2000" b="1" dirty="0" smtClean="0">
                <a:latin typeface="黑体" panose="02010600030101010101" pitchFamily="49" charset="-122"/>
                <a:ea typeface="黑体" panose="02010600030101010101" pitchFamily="49" charset="-122"/>
                <a:sym typeface="+mn-ea"/>
              </a:rPr>
              <a:t>的原则；</a:t>
            </a:r>
          </a:p>
          <a:p>
            <a:pPr>
              <a:spcBef>
                <a:spcPct val="50000"/>
              </a:spcBef>
            </a:pPr>
            <a:r>
              <a:rPr lang="zh-CN" altLang="en-US" sz="2000" b="1" dirty="0" smtClean="0">
                <a:latin typeface="黑体" panose="02010600030101010101" pitchFamily="49" charset="-122"/>
                <a:ea typeface="黑体" panose="02010600030101010101" pitchFamily="49" charset="-122"/>
                <a:sym typeface="+mn-ea"/>
              </a:rPr>
              <a:t>⑤与中国建交的国家都承认世界上只有一个中国，台湾是中国的组成部</a:t>
            </a:r>
          </a:p>
          <a:p>
            <a:pPr>
              <a:spcBef>
                <a:spcPct val="50000"/>
              </a:spcBef>
            </a:pPr>
            <a:endParaRPr lang="zh-CN" altLang="en-US" sz="2000" b="1" dirty="0">
              <a:latin typeface="黑体" panose="02010600030101010101" pitchFamily="49" charset="-122"/>
              <a:ea typeface="黑体" panose="02010600030101010101" pitchFamily="49" charset="-122"/>
            </a:endParaRPr>
          </a:p>
        </p:txBody>
      </p:sp>
      <p:sp>
        <p:nvSpPr>
          <p:cNvPr id="8" name="TextBox 7"/>
          <p:cNvSpPr txBox="1"/>
          <p:nvPr/>
        </p:nvSpPr>
        <p:spPr>
          <a:xfrm>
            <a:off x="2286000" y="1066800"/>
            <a:ext cx="4038600" cy="830997"/>
          </a:xfrm>
          <a:prstGeom prst="rect">
            <a:avLst/>
          </a:prstGeom>
          <a:solidFill>
            <a:schemeClr val="accent2">
              <a:lumMod val="75000"/>
            </a:schemeClr>
          </a:solidFill>
        </p:spPr>
        <p:txBody>
          <a:bodyPr wrap="square" rtlCol="0">
            <a:spAutoFit/>
          </a:bodyPr>
          <a:lstStyle/>
          <a:p>
            <a:r>
              <a:rPr lang="zh-CN" altLang="en-US" sz="2400" b="1" dirty="0" smtClean="0">
                <a:latin typeface="黑体" pitchFamily="49" charset="-122"/>
                <a:ea typeface="黑体" pitchFamily="49" charset="-122"/>
              </a:rPr>
              <a:t>台湾自古以来就是中国不可分割的领土</a:t>
            </a:r>
            <a:endParaRPr lang="zh-CN" altLang="en-US" sz="2400" b="1" dirty="0">
              <a:latin typeface="黑体" pitchFamily="49" charset="-122"/>
              <a:ea typeface="黑体" pitchFamily="49" charset="-122"/>
            </a:endParaRPr>
          </a:p>
        </p:txBody>
      </p:sp>
      <p:sp>
        <p:nvSpPr>
          <p:cNvPr id="9" name="TextBox 8"/>
          <p:cNvSpPr txBox="1"/>
          <p:nvPr/>
        </p:nvSpPr>
        <p:spPr>
          <a:xfrm>
            <a:off x="5105400" y="2057400"/>
            <a:ext cx="2667000" cy="3416320"/>
          </a:xfrm>
          <a:prstGeom prst="rect">
            <a:avLst/>
          </a:prstGeom>
          <a:solidFill>
            <a:schemeClr val="accent2">
              <a:lumMod val="75000"/>
            </a:schemeClr>
          </a:solidFill>
        </p:spPr>
        <p:txBody>
          <a:bodyPr wrap="square" rtlCol="0">
            <a:spAutoFit/>
          </a:bodyPr>
          <a:lstStyle/>
          <a:p>
            <a:r>
              <a:rPr lang="zh-CN" altLang="en-US" sz="3600" b="1" dirty="0" smtClean="0">
                <a:latin typeface="黑体" pitchFamily="49" charset="-122"/>
                <a:ea typeface="黑体" pitchFamily="49" charset="-122"/>
              </a:rPr>
              <a:t>一个中国的原则具有国际法基础，得到了国际社会的广泛认可</a:t>
            </a:r>
            <a:endParaRPr lang="zh-CN" altLang="en-US" sz="3600" b="1" dirty="0">
              <a:latin typeface="黑体" pitchFamily="49" charset="-122"/>
              <a:ea typeface="黑体"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descr="博士主题页.jpg"/>
          <p:cNvPicPr>
            <a:picLocks noChangeAspect="1"/>
          </p:cNvPicPr>
          <p:nvPr/>
        </p:nvPicPr>
        <p:blipFill>
          <a:blip r:embed="rId3" cstate="print"/>
          <a:stretch>
            <a:fillRect/>
          </a:stretch>
        </p:blipFill>
        <p:spPr>
          <a:xfrm>
            <a:off x="4057" y="228600"/>
            <a:ext cx="9139943" cy="6858000"/>
          </a:xfrm>
          <a:prstGeom prst="rect">
            <a:avLst/>
          </a:prstGeom>
        </p:spPr>
      </p:pic>
      <p:grpSp>
        <p:nvGrpSpPr>
          <p:cNvPr id="2" name="组合 23"/>
          <p:cNvGrpSpPr/>
          <p:nvPr/>
        </p:nvGrpSpPr>
        <p:grpSpPr>
          <a:xfrm>
            <a:off x="2355394" y="1857364"/>
            <a:ext cx="6572296" cy="918489"/>
            <a:chOff x="2428860" y="1285860"/>
            <a:chExt cx="6429420" cy="928694"/>
          </a:xfrm>
          <a:noFill/>
        </p:grpSpPr>
        <p:sp>
          <p:nvSpPr>
            <p:cNvPr id="23" name="矩形 22"/>
            <p:cNvSpPr/>
            <p:nvPr/>
          </p:nvSpPr>
          <p:spPr>
            <a:xfrm>
              <a:off x="3214678" y="1285860"/>
              <a:ext cx="5643602" cy="928694"/>
            </a:xfrm>
            <a:prstGeom prst="rect">
              <a:avLst/>
            </a:prstGeom>
            <a:grp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dirty="0" smtClean="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统一之策</a:t>
              </a:r>
              <a:r>
                <a:rPr lang="en-US" altLang="zh-CN" sz="3600" b="1" dirty="0" smtClean="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b="1" dirty="0" smtClean="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“一国两制”构想</a:t>
              </a:r>
              <a:endParaRPr lang="zh-CN" altLang="en-US" sz="2800" b="1" dirty="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2" name="矩形 21"/>
            <p:cNvSpPr/>
            <p:nvPr/>
          </p:nvSpPr>
          <p:spPr>
            <a:xfrm>
              <a:off x="2428860" y="1285860"/>
              <a:ext cx="785818" cy="92869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 name="组合 31"/>
          <p:cNvGrpSpPr/>
          <p:nvPr/>
        </p:nvGrpSpPr>
        <p:grpSpPr>
          <a:xfrm>
            <a:off x="2355394" y="3357562"/>
            <a:ext cx="6572296" cy="918489"/>
            <a:chOff x="2428860" y="1285860"/>
            <a:chExt cx="6429420" cy="928694"/>
          </a:xfrm>
          <a:noFill/>
        </p:grpSpPr>
        <p:sp>
          <p:nvSpPr>
            <p:cNvPr id="33" name="矩形 32"/>
            <p:cNvSpPr/>
            <p:nvPr/>
          </p:nvSpPr>
          <p:spPr>
            <a:xfrm>
              <a:off x="3214678" y="1285860"/>
              <a:ext cx="5643602" cy="928694"/>
            </a:xfrm>
            <a:prstGeom prst="rect">
              <a:avLst/>
            </a:prstGeom>
            <a:grp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dirty="0" smtClean="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统一之路</a:t>
              </a:r>
              <a:r>
                <a:rPr lang="en-US" altLang="zh-CN" sz="3600" b="1" dirty="0" smtClean="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b="1" dirty="0" smtClean="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香港澳门回归祖国</a:t>
              </a:r>
            </a:p>
          </p:txBody>
        </p:sp>
        <p:sp>
          <p:nvSpPr>
            <p:cNvPr id="34" name="矩形 33"/>
            <p:cNvSpPr/>
            <p:nvPr/>
          </p:nvSpPr>
          <p:spPr>
            <a:xfrm>
              <a:off x="2428860" y="1285860"/>
              <a:ext cx="785818" cy="92869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34"/>
          <p:cNvGrpSpPr/>
          <p:nvPr/>
        </p:nvGrpSpPr>
        <p:grpSpPr>
          <a:xfrm>
            <a:off x="2355394" y="4929198"/>
            <a:ext cx="6615431" cy="857256"/>
            <a:chOff x="2428860" y="1285860"/>
            <a:chExt cx="6471617" cy="928694"/>
          </a:xfrm>
          <a:noFill/>
        </p:grpSpPr>
        <p:sp>
          <p:nvSpPr>
            <p:cNvPr id="36" name="矩形 35"/>
            <p:cNvSpPr/>
            <p:nvPr/>
          </p:nvSpPr>
          <p:spPr>
            <a:xfrm>
              <a:off x="3214673" y="1285860"/>
              <a:ext cx="5685804" cy="928688"/>
            </a:xfrm>
            <a:prstGeom prst="rect">
              <a:avLst/>
            </a:prstGeom>
            <a:grp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dirty="0" smtClean="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统一之盼</a:t>
              </a:r>
              <a:r>
                <a:rPr lang="en-US" altLang="zh-CN" sz="3600" b="1" dirty="0" smtClean="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b="1" dirty="0" smtClean="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和平解决台湾问题</a:t>
              </a:r>
            </a:p>
          </p:txBody>
        </p:sp>
        <p:sp>
          <p:nvSpPr>
            <p:cNvPr id="37" name="矩形 36"/>
            <p:cNvSpPr/>
            <p:nvPr/>
          </p:nvSpPr>
          <p:spPr>
            <a:xfrm>
              <a:off x="2428860" y="1285860"/>
              <a:ext cx="785818" cy="92869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685800" y="1066800"/>
            <a:ext cx="1143008" cy="5002248"/>
            <a:chOff x="857224" y="1142984"/>
            <a:chExt cx="1143008" cy="5002248"/>
          </a:xfrm>
        </p:grpSpPr>
        <p:sp>
          <p:nvSpPr>
            <p:cNvPr id="13" name="矩形 12"/>
            <p:cNvSpPr/>
            <p:nvPr/>
          </p:nvSpPr>
          <p:spPr>
            <a:xfrm>
              <a:off x="857224" y="1285860"/>
              <a:ext cx="1143008" cy="471490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连接符 14"/>
            <p:cNvCxnSpPr/>
            <p:nvPr/>
          </p:nvCxnSpPr>
          <p:spPr>
            <a:xfrm>
              <a:off x="857224" y="1142984"/>
              <a:ext cx="1143008" cy="158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857224" y="6143644"/>
              <a:ext cx="1143008" cy="158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38" name="矩形 37"/>
            <p:cNvSpPr/>
            <p:nvPr/>
          </p:nvSpPr>
          <p:spPr>
            <a:xfrm>
              <a:off x="932904" y="2143116"/>
              <a:ext cx="868680" cy="2584450"/>
            </a:xfrm>
            <a:prstGeom prst="rect">
              <a:avLst/>
            </a:prstGeom>
            <a:noFill/>
          </p:spPr>
          <p:txBody>
            <a:bodyPr wrap="none" lIns="91440" tIns="45720" rIns="91440" bIns="45720">
              <a:spAutoFit/>
            </a:bodyPr>
            <a:lstStyle/>
            <a:p>
              <a:pPr algn="ctr"/>
              <a:r>
                <a:rPr lang="zh-CN" altLang="en-US" sz="5400" b="1"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anose="020B0503020204020204" pitchFamily="34" charset="-122"/>
                  <a:ea typeface="微软雅黑" panose="020B0503020204020204" pitchFamily="34" charset="-122"/>
                </a:rPr>
                <a:t>主</a:t>
              </a:r>
            </a:p>
            <a:p>
              <a:pPr algn="ctr"/>
              <a:endParaRPr lang="zh-CN" altLang="en-US" sz="5400" b="1"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anose="020B0503020204020204" pitchFamily="34" charset="-122"/>
                <a:ea typeface="微软雅黑" panose="020B0503020204020204" pitchFamily="34" charset="-122"/>
              </a:endParaRPr>
            </a:p>
            <a:p>
              <a:pPr algn="ctr"/>
              <a:r>
                <a:rPr lang="zh-CN" altLang="en-US" sz="5400" b="1"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anose="020B0503020204020204" pitchFamily="34" charset="-122"/>
                  <a:ea typeface="微软雅黑" panose="020B0503020204020204" pitchFamily="34" charset="-122"/>
                </a:rPr>
                <a:t>题</a:t>
              </a:r>
            </a:p>
          </p:txBody>
        </p:sp>
      </p:grpSp>
      <p:sp>
        <p:nvSpPr>
          <p:cNvPr id="39" name="矩形 38"/>
          <p:cNvSpPr/>
          <p:nvPr/>
        </p:nvSpPr>
        <p:spPr>
          <a:xfrm>
            <a:off x="2428860" y="1857364"/>
            <a:ext cx="716408" cy="923330"/>
          </a:xfrm>
          <a:prstGeom prst="rect">
            <a:avLst/>
          </a:prstGeom>
          <a:solidFill>
            <a:srgbClr val="FF0000"/>
          </a:solidFill>
        </p:spPr>
        <p:txBody>
          <a:bodyPr wrap="square" lIns="91440" tIns="45720" rIns="91440" bIns="45720">
            <a:spAutoFit/>
          </a:bodyPr>
          <a:lstStyle/>
          <a:p>
            <a:pPr algn="ctr"/>
            <a:r>
              <a:rPr lang="en-US" altLang="zh-CN" sz="5400" b="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anose="020B0503020204020204" pitchFamily="34" charset="-122"/>
                <a:ea typeface="微软雅黑" panose="020B0503020204020204" pitchFamily="34" charset="-122"/>
              </a:rPr>
              <a:t>1</a:t>
            </a:r>
            <a:endParaRPr lang="zh-CN" altLang="en-US" sz="5400" b="1"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anose="020B0503020204020204" pitchFamily="34" charset="-122"/>
              <a:ea typeface="微软雅黑" panose="020B0503020204020204" pitchFamily="34" charset="-122"/>
            </a:endParaRPr>
          </a:p>
        </p:txBody>
      </p:sp>
      <p:sp>
        <p:nvSpPr>
          <p:cNvPr id="40" name="矩形 39"/>
          <p:cNvSpPr/>
          <p:nvPr/>
        </p:nvSpPr>
        <p:spPr>
          <a:xfrm>
            <a:off x="2426832" y="3357562"/>
            <a:ext cx="716408" cy="923330"/>
          </a:xfrm>
          <a:prstGeom prst="rect">
            <a:avLst/>
          </a:prstGeom>
          <a:solidFill>
            <a:srgbClr val="FF0000"/>
          </a:solidFill>
        </p:spPr>
        <p:txBody>
          <a:bodyPr wrap="square" lIns="91440" tIns="45720" rIns="91440" bIns="45720">
            <a:spAutoFit/>
          </a:bodyPr>
          <a:lstStyle/>
          <a:p>
            <a:pPr algn="ctr"/>
            <a:r>
              <a:rPr lang="en-US" altLang="zh-CN" sz="5400" b="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anose="020B0503020204020204" pitchFamily="34" charset="-122"/>
                <a:ea typeface="微软雅黑" panose="020B0503020204020204" pitchFamily="34" charset="-122"/>
              </a:rPr>
              <a:t>2</a:t>
            </a:r>
            <a:endParaRPr lang="zh-CN" altLang="en-US" sz="5400" b="1"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anose="020B0503020204020204" pitchFamily="34" charset="-122"/>
              <a:ea typeface="微软雅黑" panose="020B0503020204020204" pitchFamily="34" charset="-122"/>
            </a:endParaRPr>
          </a:p>
        </p:txBody>
      </p:sp>
      <p:sp>
        <p:nvSpPr>
          <p:cNvPr id="41" name="矩形 40"/>
          <p:cNvSpPr/>
          <p:nvPr/>
        </p:nvSpPr>
        <p:spPr>
          <a:xfrm>
            <a:off x="2426832" y="4857760"/>
            <a:ext cx="716408" cy="923330"/>
          </a:xfrm>
          <a:prstGeom prst="rect">
            <a:avLst/>
          </a:prstGeom>
          <a:solidFill>
            <a:srgbClr val="FF0000"/>
          </a:solidFill>
        </p:spPr>
        <p:txBody>
          <a:bodyPr wrap="square" lIns="91440" tIns="45720" rIns="91440" bIns="45720">
            <a:spAutoFit/>
          </a:bodyPr>
          <a:lstStyle/>
          <a:p>
            <a:pPr algn="ctr"/>
            <a:r>
              <a:rPr lang="en-US" altLang="zh-CN" sz="5400" b="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anose="020B0503020204020204" pitchFamily="34" charset="-122"/>
                <a:ea typeface="微软雅黑" panose="020B0503020204020204" pitchFamily="34" charset="-122"/>
              </a:rPr>
              <a:t>3</a:t>
            </a:r>
            <a:endParaRPr lang="zh-CN" altLang="en-US" sz="5400" b="1"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anose="020B0503020204020204" pitchFamily="34" charset="-122"/>
              <a:ea typeface="微软雅黑" panose="020B0503020204020204" pitchFamily="34" charset="-122"/>
            </a:endParaRPr>
          </a:p>
        </p:txBody>
      </p:sp>
      <p:pic>
        <p:nvPicPr>
          <p:cNvPr id="24" name="图片 23" descr="教育内页.jpg"/>
          <p:cNvPicPr>
            <a:picLocks noChangeAspect="1"/>
          </p:cNvPicPr>
          <p:nvPr/>
        </p:nvPicPr>
        <p:blipFill>
          <a:blip r:embed="rId4" cstate="print">
            <a:clrChange>
              <a:clrFrom>
                <a:srgbClr val="FBFBFB"/>
              </a:clrFrom>
              <a:clrTo>
                <a:srgbClr val="FBFBFB">
                  <a:alpha val="0"/>
                </a:srgbClr>
              </a:clrTo>
            </a:clrChange>
          </a:blip>
          <a:srcRect r="-299" b="87500"/>
          <a:stretch>
            <a:fillRect/>
          </a:stretch>
        </p:blipFill>
        <p:spPr>
          <a:xfrm>
            <a:off x="27214" y="-228600"/>
            <a:ext cx="9116786" cy="857232"/>
          </a:xfrm>
          <a:prstGeom prst="rect">
            <a:avLst/>
          </a:prstGeom>
        </p:spPr>
      </p:pic>
      <p:pic>
        <p:nvPicPr>
          <p:cNvPr id="26" name="内容占位符 3" descr="mtop.jpg"/>
          <p:cNvPicPr>
            <a:picLocks noChangeAspect="1"/>
          </p:cNvPicPr>
          <p:nvPr/>
        </p:nvPicPr>
        <p:blipFill>
          <a:blip r:embed="rId5" cstate="print"/>
          <a:stretch>
            <a:fillRect/>
          </a:stretch>
        </p:blipFill>
        <p:spPr>
          <a:xfrm>
            <a:off x="0" y="0"/>
            <a:ext cx="91440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300" fill="hold">
                                          <p:stCondLst>
                                            <p:cond delay="0"/>
                                          </p:stCondLst>
                                        </p:cTn>
                                        <p:tgtEl>
                                          <p:spTgt spid="2"/>
                                        </p:tgtEl>
                                        <p:attrNameLst>
                                          <p:attrName>ppt_x</p:attrName>
                                        </p:attrNameLst>
                                      </p:cBhvr>
                                    </p:anim>
                                    <p:anim from="0" to="-1.0" calcmode="lin" valueType="num">
                                      <p:cBhvr>
                                        <p:cTn id="8" dur="100" decel="50000" autoRev="1" fill="hold">
                                          <p:stCondLst>
                                            <p:cond delay="300"/>
                                          </p:stCondLst>
                                        </p:cTn>
                                        <p:tgtEl>
                                          <p:spTgt spid="2"/>
                                        </p:tgtEl>
                                        <p:attrNameLst>
                                          <p:attrName>xshear</p:attrName>
                                        </p:attrNameLst>
                                      </p:cBhvr>
                                    </p:anim>
                                    <p:animScale>
                                      <p:cBhvr>
                                        <p:cTn id="9" dur="100" decel="100000" autoRev="1" fill="hold">
                                          <p:stCondLst>
                                            <p:cond delay="300"/>
                                          </p:stCondLst>
                                        </p:cTn>
                                        <p:tgtEl>
                                          <p:spTgt spid="2"/>
                                        </p:tgtEl>
                                      </p:cBhvr>
                                      <p:from x="100000" y="100000"/>
                                      <p:to x="80000" y="100000"/>
                                    </p:animScale>
                                    <p:anim by="(#ppt_h/3+#ppt_w*0.1)" calcmode="lin" valueType="num">
                                      <p:cBhvr additive="sum">
                                        <p:cTn id="10" dur="100" decel="100000" autoRev="1" fill="hold">
                                          <p:stCondLst>
                                            <p:cond delay="300"/>
                                          </p:stCondLst>
                                        </p:cTn>
                                        <p:tgtEl>
                                          <p:spTgt spid="2"/>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from="(-#ppt_w/2)" to="(#ppt_x)" calcmode="lin" valueType="num">
                                      <p:cBhvr>
                                        <p:cTn id="15" dur="300" fill="hold">
                                          <p:stCondLst>
                                            <p:cond delay="0"/>
                                          </p:stCondLst>
                                        </p:cTn>
                                        <p:tgtEl>
                                          <p:spTgt spid="3"/>
                                        </p:tgtEl>
                                        <p:attrNameLst>
                                          <p:attrName>ppt_x</p:attrName>
                                        </p:attrNameLst>
                                      </p:cBhvr>
                                    </p:anim>
                                    <p:anim from="0" to="-1.0" calcmode="lin" valueType="num">
                                      <p:cBhvr>
                                        <p:cTn id="16" dur="100" decel="50000" autoRev="1" fill="hold">
                                          <p:stCondLst>
                                            <p:cond delay="300"/>
                                          </p:stCondLst>
                                        </p:cTn>
                                        <p:tgtEl>
                                          <p:spTgt spid="3"/>
                                        </p:tgtEl>
                                        <p:attrNameLst>
                                          <p:attrName>xshear</p:attrName>
                                        </p:attrNameLst>
                                      </p:cBhvr>
                                    </p:anim>
                                    <p:animScale>
                                      <p:cBhvr>
                                        <p:cTn id="17" dur="100" decel="100000" autoRev="1" fill="hold">
                                          <p:stCondLst>
                                            <p:cond delay="300"/>
                                          </p:stCondLst>
                                        </p:cTn>
                                        <p:tgtEl>
                                          <p:spTgt spid="3"/>
                                        </p:tgtEl>
                                      </p:cBhvr>
                                      <p:from x="100000" y="100000"/>
                                      <p:to x="80000" y="100000"/>
                                    </p:animScale>
                                    <p:anim by="(#ppt_h/3+#ppt_w*0.1)" calcmode="lin" valueType="num">
                                      <p:cBhvr additive="sum">
                                        <p:cTn id="18" dur="100" decel="100000" autoRev="1" fill="hold">
                                          <p:stCondLst>
                                            <p:cond delay="300"/>
                                          </p:stCondLst>
                                        </p:cTn>
                                        <p:tgtEl>
                                          <p:spTgt spid="3"/>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from="(-#ppt_w/2)" to="(#ppt_x)" calcmode="lin" valueType="num">
                                      <p:cBhvr>
                                        <p:cTn id="23" dur="300" fill="hold">
                                          <p:stCondLst>
                                            <p:cond delay="0"/>
                                          </p:stCondLst>
                                        </p:cTn>
                                        <p:tgtEl>
                                          <p:spTgt spid="4"/>
                                        </p:tgtEl>
                                        <p:attrNameLst>
                                          <p:attrName>ppt_x</p:attrName>
                                        </p:attrNameLst>
                                      </p:cBhvr>
                                    </p:anim>
                                    <p:anim from="0" to="-1.0" calcmode="lin" valueType="num">
                                      <p:cBhvr>
                                        <p:cTn id="24" dur="100" decel="50000" autoRev="1" fill="hold">
                                          <p:stCondLst>
                                            <p:cond delay="300"/>
                                          </p:stCondLst>
                                        </p:cTn>
                                        <p:tgtEl>
                                          <p:spTgt spid="4"/>
                                        </p:tgtEl>
                                        <p:attrNameLst>
                                          <p:attrName>xshear</p:attrName>
                                        </p:attrNameLst>
                                      </p:cBhvr>
                                    </p:anim>
                                    <p:animScale>
                                      <p:cBhvr>
                                        <p:cTn id="25" dur="100" decel="100000" autoRev="1" fill="hold">
                                          <p:stCondLst>
                                            <p:cond delay="300"/>
                                          </p:stCondLst>
                                        </p:cTn>
                                        <p:tgtEl>
                                          <p:spTgt spid="4"/>
                                        </p:tgtEl>
                                      </p:cBhvr>
                                      <p:from x="100000" y="100000"/>
                                      <p:to x="80000" y="100000"/>
                                    </p:animScale>
                                    <p:anim by="(#ppt_h/3+#ppt_w*0.1)" calcmode="lin" valueType="num">
                                      <p:cBhvr additive="sum">
                                        <p:cTn id="26" dur="100" decel="100000" autoRev="1" fill="hold">
                                          <p:stCondLst>
                                            <p:cond delay="3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8"/>
          <p:cNvGrpSpPr/>
          <p:nvPr/>
        </p:nvGrpSpPr>
        <p:grpSpPr>
          <a:xfrm>
            <a:off x="-227965" y="-120015"/>
            <a:ext cx="9205595" cy="892810"/>
            <a:chOff x="0" y="0"/>
            <a:chExt cx="9116786" cy="714380"/>
          </a:xfrm>
        </p:grpSpPr>
        <p:pic>
          <p:nvPicPr>
            <p:cNvPr id="10" name="图片 9" descr="教育内页.jpg"/>
            <p:cNvPicPr>
              <a:picLocks noChangeAspect="1"/>
            </p:cNvPicPr>
            <p:nvPr/>
          </p:nvPicPr>
          <p:blipFill>
            <a:blip r:embed="rId2" cstate="print">
              <a:clrChange>
                <a:clrFrom>
                  <a:srgbClr val="FBFBFB"/>
                </a:clrFrom>
                <a:clrTo>
                  <a:srgbClr val="FBFBFB">
                    <a:alpha val="0"/>
                  </a:srgbClr>
                </a:clrTo>
              </a:clrChange>
            </a:blip>
            <a:srcRect t="2083" r="-299" b="87500"/>
            <a:stretch>
              <a:fillRect/>
            </a:stretch>
          </p:blipFill>
          <p:spPr>
            <a:xfrm>
              <a:off x="0" y="0"/>
              <a:ext cx="9116786" cy="714380"/>
            </a:xfrm>
            <a:prstGeom prst="rect">
              <a:avLst/>
            </a:prstGeom>
          </p:spPr>
        </p:pic>
        <p:sp>
          <p:nvSpPr>
            <p:cNvPr id="11" name="矩形 10"/>
            <p:cNvSpPr/>
            <p:nvPr/>
          </p:nvSpPr>
          <p:spPr>
            <a:xfrm>
              <a:off x="1207327" y="148847"/>
              <a:ext cx="7000924" cy="565508"/>
            </a:xfrm>
            <a:prstGeom prst="rect">
              <a:avLst/>
            </a:prstGeom>
            <a:noFill/>
          </p:spPr>
          <p:txBody>
            <a:bodyPr wrap="square" lIns="91440" tIns="45720" rIns="91440" bIns="45720">
              <a:spAutoFit/>
            </a:bodyPr>
            <a:lstStyle/>
            <a:p>
              <a:r>
                <a:rPr lang="zh-CN" altLang="en-US" sz="4000" b="1" cap="none" spc="0" dirty="0">
                  <a:ln w="1905"/>
                  <a:solidFill>
                    <a:srgbClr val="0000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促进统一的有利因素</a:t>
              </a:r>
            </a:p>
          </p:txBody>
        </p:sp>
      </p:grpSp>
      <p:pic>
        <p:nvPicPr>
          <p:cNvPr id="2" name="图片 1" descr="胡锦涛连战"/>
          <p:cNvPicPr>
            <a:picLocks noChangeAspect="1"/>
          </p:cNvPicPr>
          <p:nvPr/>
        </p:nvPicPr>
        <p:blipFill>
          <a:blip r:embed="rId3" cstate="print"/>
          <a:stretch>
            <a:fillRect/>
          </a:stretch>
        </p:blipFill>
        <p:spPr>
          <a:xfrm>
            <a:off x="133985" y="795655"/>
            <a:ext cx="4114800" cy="3410585"/>
          </a:xfrm>
          <a:prstGeom prst="rect">
            <a:avLst/>
          </a:prstGeom>
        </p:spPr>
      </p:pic>
      <p:pic>
        <p:nvPicPr>
          <p:cNvPr id="7" name="图片 6" descr="习马会"/>
          <p:cNvPicPr>
            <a:picLocks noChangeAspect="1"/>
          </p:cNvPicPr>
          <p:nvPr/>
        </p:nvPicPr>
        <p:blipFill>
          <a:blip r:embed="rId4" cstate="print"/>
          <a:stretch>
            <a:fillRect/>
          </a:stretch>
        </p:blipFill>
        <p:spPr>
          <a:xfrm>
            <a:off x="4577080" y="795655"/>
            <a:ext cx="4400550" cy="3409950"/>
          </a:xfrm>
          <a:prstGeom prst="rect">
            <a:avLst/>
          </a:prstGeom>
        </p:spPr>
      </p:pic>
      <p:sp>
        <p:nvSpPr>
          <p:cNvPr id="3" name="文本框 2"/>
          <p:cNvSpPr txBox="1"/>
          <p:nvPr/>
        </p:nvSpPr>
        <p:spPr>
          <a:xfrm>
            <a:off x="133350" y="4460240"/>
            <a:ext cx="4116070" cy="1938020"/>
          </a:xfrm>
          <a:prstGeom prst="rect">
            <a:avLst/>
          </a:prstGeom>
          <a:noFill/>
        </p:spPr>
        <p:txBody>
          <a:bodyPr wrap="square" rtlCol="0" anchor="t">
            <a:spAutoFit/>
          </a:bodyPr>
          <a:lstStyle/>
          <a:p>
            <a:r>
              <a:rPr lang="zh-CN" altLang="en-US" sz="2000" b="1" dirty="0">
                <a:latin typeface="黑体" panose="02010600030101010101" pitchFamily="49" charset="-122"/>
                <a:ea typeface="黑体" panose="02010600030101010101" pitchFamily="49" charset="-122"/>
              </a:rPr>
              <a:t>二00五年四月二十六日至五月三日胡锦涛与中国国民党主席连战会谈，基于两党对促进两岸关系和平稳定发展的承诺和对人民利益的关切，胡总书记与连主席决定共同发布“两岸和平发展共同愿景”。</a:t>
            </a:r>
          </a:p>
        </p:txBody>
      </p:sp>
      <p:sp>
        <p:nvSpPr>
          <p:cNvPr id="4" name="文本框 3"/>
          <p:cNvSpPr txBox="1"/>
          <p:nvPr/>
        </p:nvSpPr>
        <p:spPr>
          <a:xfrm>
            <a:off x="4804410" y="4460240"/>
            <a:ext cx="4173220" cy="1630045"/>
          </a:xfrm>
          <a:prstGeom prst="rect">
            <a:avLst/>
          </a:prstGeom>
          <a:noFill/>
        </p:spPr>
        <p:txBody>
          <a:bodyPr wrap="square" rtlCol="0" anchor="t">
            <a:spAutoFit/>
          </a:bodyPr>
          <a:lstStyle/>
          <a:p>
            <a:r>
              <a:rPr lang="zh-CN" altLang="en-US" sz="2000" b="1">
                <a:latin typeface="黑体" panose="02010600030101010101" pitchFamily="49" charset="-122"/>
                <a:ea typeface="黑体" panose="02010600030101010101" pitchFamily="49" charset="-122"/>
              </a:rPr>
              <a:t>习近平于</a:t>
            </a:r>
            <a:r>
              <a:rPr lang="en-US" altLang="zh-CN" sz="2000" b="1">
                <a:latin typeface="黑体" panose="02010600030101010101" pitchFamily="49" charset="-122"/>
                <a:ea typeface="黑体" panose="02010600030101010101" pitchFamily="49" charset="-122"/>
              </a:rPr>
              <a:t>2015</a:t>
            </a:r>
            <a:r>
              <a:rPr lang="zh-CN" altLang="en-US" sz="2000" b="1">
                <a:latin typeface="黑体" panose="02010600030101010101" pitchFamily="49" charset="-122"/>
                <a:ea typeface="黑体" panose="02010600030101010101" pitchFamily="49" charset="-122"/>
              </a:rPr>
              <a:t>年11月7日下午同台湾方面领导人马英九在新加坡会面，就进一步推进两岸关系和平发展交换意见。这是1949年以来两岸领导人的首次会面。</a:t>
            </a:r>
          </a:p>
        </p:txBody>
      </p:sp>
      <p:sp>
        <p:nvSpPr>
          <p:cNvPr id="12" name="TextBox 11"/>
          <p:cNvSpPr txBox="1"/>
          <p:nvPr/>
        </p:nvSpPr>
        <p:spPr>
          <a:xfrm>
            <a:off x="1066800" y="4876800"/>
            <a:ext cx="7239000" cy="1323439"/>
          </a:xfrm>
          <a:prstGeom prst="rect">
            <a:avLst/>
          </a:prstGeom>
          <a:solidFill>
            <a:schemeClr val="accent2">
              <a:lumMod val="75000"/>
            </a:schemeClr>
          </a:solidFill>
        </p:spPr>
        <p:txBody>
          <a:bodyPr wrap="square" rtlCol="0">
            <a:spAutoFit/>
          </a:bodyPr>
          <a:lstStyle/>
          <a:p>
            <a:r>
              <a:rPr lang="zh-CN" altLang="en-US" sz="4000" b="1" dirty="0" smtClean="0">
                <a:latin typeface="黑体" pitchFamily="49" charset="-122"/>
                <a:ea typeface="黑体" pitchFamily="49" charset="-122"/>
              </a:rPr>
              <a:t>近年来两岸高层互动日益频繁，传递出友好往来的信号</a:t>
            </a:r>
            <a:endParaRPr lang="zh-CN" altLang="en-US" sz="4000" b="1" dirty="0">
              <a:latin typeface="黑体" pitchFamily="49" charset="-122"/>
              <a:ea typeface="黑体"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8"/>
          <p:cNvGrpSpPr/>
          <p:nvPr/>
        </p:nvGrpSpPr>
        <p:grpSpPr>
          <a:xfrm>
            <a:off x="-227965" y="-120015"/>
            <a:ext cx="9205595" cy="892810"/>
            <a:chOff x="0" y="0"/>
            <a:chExt cx="9116786" cy="714380"/>
          </a:xfrm>
        </p:grpSpPr>
        <p:pic>
          <p:nvPicPr>
            <p:cNvPr id="10" name="图片 9" descr="教育内页.jpg"/>
            <p:cNvPicPr>
              <a:picLocks noChangeAspect="1"/>
            </p:cNvPicPr>
            <p:nvPr/>
          </p:nvPicPr>
          <p:blipFill>
            <a:blip r:embed="rId2" cstate="print">
              <a:clrChange>
                <a:clrFrom>
                  <a:srgbClr val="FBFBFB"/>
                </a:clrFrom>
                <a:clrTo>
                  <a:srgbClr val="FBFBFB">
                    <a:alpha val="0"/>
                  </a:srgbClr>
                </a:clrTo>
              </a:clrChange>
            </a:blip>
            <a:srcRect t="2083" r="-299" b="87500"/>
            <a:stretch>
              <a:fillRect/>
            </a:stretch>
          </p:blipFill>
          <p:spPr>
            <a:xfrm>
              <a:off x="0" y="0"/>
              <a:ext cx="9116786" cy="714380"/>
            </a:xfrm>
            <a:prstGeom prst="rect">
              <a:avLst/>
            </a:prstGeom>
          </p:spPr>
        </p:pic>
        <p:sp>
          <p:nvSpPr>
            <p:cNvPr id="11" name="矩形 10"/>
            <p:cNvSpPr/>
            <p:nvPr/>
          </p:nvSpPr>
          <p:spPr>
            <a:xfrm>
              <a:off x="1207327" y="148847"/>
              <a:ext cx="7000924" cy="565508"/>
            </a:xfrm>
            <a:prstGeom prst="rect">
              <a:avLst/>
            </a:prstGeom>
            <a:noFill/>
          </p:spPr>
          <p:txBody>
            <a:bodyPr wrap="square" lIns="91440" tIns="45720" rIns="91440" bIns="45720">
              <a:spAutoFit/>
            </a:bodyPr>
            <a:lstStyle/>
            <a:p>
              <a:r>
                <a:rPr lang="zh-CN" altLang="en-US" sz="4000" b="1" cap="none" spc="0" dirty="0">
                  <a:ln w="1905"/>
                  <a:solidFill>
                    <a:srgbClr val="0000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促进统一的有利因素</a:t>
              </a:r>
            </a:p>
          </p:txBody>
        </p:sp>
      </p:grpSp>
      <p:pic>
        <p:nvPicPr>
          <p:cNvPr id="5" name="图片 4" descr="两岸交流"/>
          <p:cNvPicPr>
            <a:picLocks noChangeAspect="1"/>
          </p:cNvPicPr>
          <p:nvPr/>
        </p:nvPicPr>
        <p:blipFill>
          <a:blip r:embed="rId3" cstate="print"/>
          <a:stretch>
            <a:fillRect/>
          </a:stretch>
        </p:blipFill>
        <p:spPr>
          <a:xfrm>
            <a:off x="457200" y="838200"/>
            <a:ext cx="4717415" cy="3265170"/>
          </a:xfrm>
          <a:prstGeom prst="rect">
            <a:avLst/>
          </a:prstGeom>
        </p:spPr>
      </p:pic>
      <p:pic>
        <p:nvPicPr>
          <p:cNvPr id="6" name="图片 5" descr="海峡两岸交流"/>
          <p:cNvPicPr>
            <a:picLocks noChangeAspect="1"/>
          </p:cNvPicPr>
          <p:nvPr/>
        </p:nvPicPr>
        <p:blipFill>
          <a:blip r:embed="rId4" cstate="print"/>
          <a:stretch>
            <a:fillRect/>
          </a:stretch>
        </p:blipFill>
        <p:spPr>
          <a:xfrm>
            <a:off x="4343400" y="838200"/>
            <a:ext cx="3856990" cy="2893060"/>
          </a:xfrm>
          <a:prstGeom prst="rect">
            <a:avLst/>
          </a:prstGeom>
        </p:spPr>
      </p:pic>
      <p:pic>
        <p:nvPicPr>
          <p:cNvPr id="7" name="图片 6" descr="两岸交流3.jpg"/>
          <p:cNvPicPr>
            <a:picLocks noChangeAspect="1"/>
          </p:cNvPicPr>
          <p:nvPr/>
        </p:nvPicPr>
        <p:blipFill>
          <a:blip r:embed="rId5" cstate="print"/>
          <a:stretch>
            <a:fillRect/>
          </a:stretch>
        </p:blipFill>
        <p:spPr>
          <a:xfrm>
            <a:off x="2057400" y="1447800"/>
            <a:ext cx="6199615" cy="3406172"/>
          </a:xfrm>
          <a:prstGeom prst="rect">
            <a:avLst/>
          </a:prstGeom>
        </p:spPr>
      </p:pic>
      <p:pic>
        <p:nvPicPr>
          <p:cNvPr id="8" name="图片 7" descr="timg (87).jpg"/>
          <p:cNvPicPr>
            <a:picLocks noChangeAspect="1"/>
          </p:cNvPicPr>
          <p:nvPr/>
        </p:nvPicPr>
        <p:blipFill>
          <a:blip r:embed="rId6" cstate="print"/>
          <a:stretch>
            <a:fillRect/>
          </a:stretch>
        </p:blipFill>
        <p:spPr>
          <a:xfrm rot="980705">
            <a:off x="406362" y="1207556"/>
            <a:ext cx="4762500" cy="3571875"/>
          </a:xfrm>
          <a:prstGeom prst="rect">
            <a:avLst/>
          </a:prstGeom>
        </p:spPr>
      </p:pic>
      <p:pic>
        <p:nvPicPr>
          <p:cNvPr id="12" name="图片 11" descr="u=1508196487,2594762480&amp;fm=27&amp;gp=0.jpg"/>
          <p:cNvPicPr>
            <a:picLocks noChangeAspect="1"/>
          </p:cNvPicPr>
          <p:nvPr/>
        </p:nvPicPr>
        <p:blipFill>
          <a:blip r:embed="rId7" cstate="print"/>
          <a:stretch>
            <a:fillRect/>
          </a:stretch>
        </p:blipFill>
        <p:spPr>
          <a:xfrm rot="20548737">
            <a:off x="3314588" y="1155979"/>
            <a:ext cx="4675949" cy="3504032"/>
          </a:xfrm>
          <a:prstGeom prst="rect">
            <a:avLst/>
          </a:prstGeom>
        </p:spPr>
      </p:pic>
      <p:pic>
        <p:nvPicPr>
          <p:cNvPr id="13" name="图片 12" descr="timg (89).jpg"/>
          <p:cNvPicPr>
            <a:picLocks noChangeAspect="1"/>
          </p:cNvPicPr>
          <p:nvPr/>
        </p:nvPicPr>
        <p:blipFill>
          <a:blip r:embed="rId8" cstate="print"/>
          <a:stretch>
            <a:fillRect/>
          </a:stretch>
        </p:blipFill>
        <p:spPr>
          <a:xfrm>
            <a:off x="304800" y="1828800"/>
            <a:ext cx="6286500" cy="4191000"/>
          </a:xfrm>
          <a:prstGeom prst="rect">
            <a:avLst/>
          </a:prstGeom>
        </p:spPr>
      </p:pic>
      <p:pic>
        <p:nvPicPr>
          <p:cNvPr id="14" name="图片 13" descr="u=19838370,3959202721&amp;fm=27&amp;gp=0.jpg"/>
          <p:cNvPicPr>
            <a:picLocks noChangeAspect="1"/>
          </p:cNvPicPr>
          <p:nvPr/>
        </p:nvPicPr>
        <p:blipFill>
          <a:blip r:embed="rId9" cstate="print"/>
          <a:stretch>
            <a:fillRect/>
          </a:stretch>
        </p:blipFill>
        <p:spPr>
          <a:xfrm>
            <a:off x="3352800" y="1828800"/>
            <a:ext cx="5791200" cy="3871582"/>
          </a:xfrm>
          <a:prstGeom prst="rect">
            <a:avLst/>
          </a:prstGeom>
        </p:spPr>
      </p:pic>
      <p:sp>
        <p:nvSpPr>
          <p:cNvPr id="15" name="TextBox 14"/>
          <p:cNvSpPr txBox="1"/>
          <p:nvPr/>
        </p:nvSpPr>
        <p:spPr>
          <a:xfrm>
            <a:off x="1219200" y="2971800"/>
            <a:ext cx="7315200" cy="2062103"/>
          </a:xfrm>
          <a:prstGeom prst="rect">
            <a:avLst/>
          </a:prstGeom>
          <a:solidFill>
            <a:schemeClr val="accent2">
              <a:lumMod val="75000"/>
            </a:schemeClr>
          </a:solidFill>
        </p:spPr>
        <p:txBody>
          <a:bodyPr wrap="square" rtlCol="0">
            <a:spAutoFit/>
          </a:bodyPr>
          <a:lstStyle/>
          <a:p>
            <a:r>
              <a:rPr lang="zh-CN" altLang="en-US" sz="3200" b="1" dirty="0" smtClean="0">
                <a:latin typeface="黑体" pitchFamily="49" charset="-122"/>
                <a:ea typeface="黑体" pitchFamily="49" charset="-122"/>
              </a:rPr>
              <a:t>两岸民间在政治、工商、经贸、学术文化、教育等各个领域的交流成果丰硕。多领域更为深入的交流与合作成为两岸民众的共识与期望。</a:t>
            </a:r>
            <a:endParaRPr lang="zh-CN" altLang="en-US" sz="3200" b="1" dirty="0">
              <a:latin typeface="黑体" pitchFamily="49" charset="-122"/>
              <a:ea typeface="黑体"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heckerboard(across)">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ox(in)">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7" presetClass="entr" presetSubtype="1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35"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anim calcmode="lin" valueType="num">
                                      <p:cBhvr>
                                        <p:cTn id="36" dur="500" fill="hold"/>
                                        <p:tgtEl>
                                          <p:spTgt spid="13"/>
                                        </p:tgtEl>
                                        <p:attrNameLst>
                                          <p:attrName>style.rotation</p:attrName>
                                        </p:attrNameLst>
                                      </p:cBhvr>
                                      <p:tavLst>
                                        <p:tav tm="0">
                                          <p:val>
                                            <p:fltVal val="720"/>
                                          </p:val>
                                        </p:tav>
                                        <p:tav tm="100000">
                                          <p:val>
                                            <p:fltVal val="0"/>
                                          </p:val>
                                        </p:tav>
                                      </p:tavLst>
                                    </p:anim>
                                    <p:anim calcmode="lin" valueType="num">
                                      <p:cBhvr>
                                        <p:cTn id="37" dur="500" fill="hold"/>
                                        <p:tgtEl>
                                          <p:spTgt spid="13"/>
                                        </p:tgtEl>
                                        <p:attrNameLst>
                                          <p:attrName>ppt_h</p:attrName>
                                        </p:attrNameLst>
                                      </p:cBhvr>
                                      <p:tavLst>
                                        <p:tav tm="0">
                                          <p:val>
                                            <p:fltVal val="0"/>
                                          </p:val>
                                        </p:tav>
                                        <p:tav tm="100000">
                                          <p:val>
                                            <p:strVal val="#ppt_h"/>
                                          </p:val>
                                        </p:tav>
                                      </p:tavLst>
                                    </p:anim>
                                    <p:anim calcmode="lin" valueType="num">
                                      <p:cBhvr>
                                        <p:cTn id="38" dur="500" fill="hold"/>
                                        <p:tgtEl>
                                          <p:spTgt spid="13"/>
                                        </p:tgtEl>
                                        <p:attrNameLst>
                                          <p:attrName>ppt_w</p:attrName>
                                        </p:attrNameLst>
                                      </p:cBhvr>
                                      <p:tavLst>
                                        <p:tav tm="0">
                                          <p:val>
                                            <p:fltVal val="0"/>
                                          </p:val>
                                        </p:tav>
                                        <p:tav tm="100000">
                                          <p:val>
                                            <p:strVal val="#ppt_w"/>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ppt_w</p:attrName>
                                        </p:attrNameLst>
                                      </p:cBhvr>
                                      <p:tavLst>
                                        <p:tav tm="0">
                                          <p:val>
                                            <p:fltVal val="0"/>
                                          </p:val>
                                        </p:tav>
                                        <p:tav tm="100000">
                                          <p:val>
                                            <p:strVal val="#ppt_w"/>
                                          </p:val>
                                        </p:tav>
                                      </p:tavLst>
                                    </p:anim>
                                    <p:anim calcmode="lin" valueType="num">
                                      <p:cBhvr>
                                        <p:cTn id="44"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blinds(horizontal)">
                                      <p:cBhvr>
                                        <p:cTn id="4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descr="6364227813203412506536438"/>
          <p:cNvPicPr>
            <a:picLocks noGrp="1" noChangeAspect="1"/>
          </p:cNvPicPr>
          <p:nvPr>
            <p:ph idx="1"/>
          </p:nvPr>
        </p:nvPicPr>
        <p:blipFill>
          <a:blip r:embed="rId2" cstate="print"/>
          <a:srcRect l="5745" t="16358" r="6525" b="6201"/>
          <a:stretch>
            <a:fillRect/>
          </a:stretch>
        </p:blipFill>
        <p:spPr>
          <a:xfrm>
            <a:off x="0" y="5181600"/>
            <a:ext cx="9187815" cy="1981200"/>
          </a:xfrm>
          <a:prstGeom prst="rect">
            <a:avLst/>
          </a:prstGeom>
          <a:effectLst>
            <a:softEdge rad="127000"/>
          </a:effectLst>
        </p:spPr>
      </p:pic>
      <p:pic>
        <p:nvPicPr>
          <p:cNvPr id="6" name="图片 5" descr="timg (77)"/>
          <p:cNvPicPr>
            <a:picLocks noChangeAspect="1"/>
          </p:cNvPicPr>
          <p:nvPr/>
        </p:nvPicPr>
        <p:blipFill>
          <a:blip r:embed="rId3" cstate="print"/>
          <a:stretch>
            <a:fillRect/>
          </a:stretch>
        </p:blipFill>
        <p:spPr>
          <a:xfrm>
            <a:off x="129540" y="65405"/>
            <a:ext cx="1996440" cy="1123950"/>
          </a:xfrm>
          <a:prstGeom prst="rect">
            <a:avLst/>
          </a:prstGeom>
        </p:spPr>
      </p:pic>
      <p:sp>
        <p:nvSpPr>
          <p:cNvPr id="7" name="文本框 6"/>
          <p:cNvSpPr txBox="1"/>
          <p:nvPr/>
        </p:nvSpPr>
        <p:spPr>
          <a:xfrm>
            <a:off x="152400" y="1219200"/>
            <a:ext cx="8991600" cy="3046988"/>
          </a:xfrm>
          <a:prstGeom prst="rect">
            <a:avLst/>
          </a:prstGeom>
          <a:noFill/>
        </p:spPr>
        <p:txBody>
          <a:bodyPr wrap="square" rtlCol="0">
            <a:spAutoFit/>
          </a:bodyPr>
          <a:lstStyle/>
          <a:p>
            <a:r>
              <a:rPr lang="zh-CN" altLang="en-US" sz="3200" b="1" dirty="0" smtClean="0">
                <a:latin typeface="+mn-ea"/>
              </a:rPr>
              <a:t>    历史与实践证明：在新的历史发展机遇期，在实现中华民族伟大复兴中国梦的历史征程上，港澳台与大陆，不仅是打断骨头连着筋的血浓于水的同胞兄弟，更结成了休戚与共，一荣俱荣一损俱损的命运共同体，两岸三地同胞不能缺席也不会缺席。</a:t>
            </a:r>
            <a:endParaRPr lang="zh-CN" altLang="en-US" sz="3200" b="1" dirty="0">
              <a:latin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anim calcmode="lin" valueType="num">
                                      <p:cBhvr>
                                        <p:cTn id="8" dur="500" fill="hold"/>
                                        <p:tgtEl>
                                          <p:spTgt spid="7">
                                            <p:txEl>
                                              <p:pRg st="0" end="0"/>
                                            </p:txEl>
                                          </p:spTgt>
                                        </p:tgtEl>
                                        <p:attrNameLst>
                                          <p:attrName>ppt_x</p:attrName>
                                        </p:attrNameLst>
                                      </p:cBhvr>
                                      <p:tavLst>
                                        <p:tav tm="0">
                                          <p:val>
                                            <p:strVal val="#ppt_x-.1"/>
                                          </p:val>
                                        </p:tav>
                                        <p:tav tm="100000">
                                          <p:val>
                                            <p:strVal val="#ppt_x"/>
                                          </p:val>
                                        </p:tav>
                                      </p:tavLst>
                                    </p:anim>
                                    <p:anim calcmode="lin" valueType="num">
                                      <p:cBhvr>
                                        <p:cTn id="9"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28600" y="152400"/>
            <a:ext cx="2971800" cy="914400"/>
          </a:xfrm>
          <a:solidFill>
            <a:schemeClr val="tx2">
              <a:lumMod val="60000"/>
              <a:lumOff val="40000"/>
            </a:schemeClr>
          </a:solidFill>
        </p:spPr>
        <p:txBody>
          <a:bodyPr/>
          <a:lstStyle/>
          <a:p>
            <a:r>
              <a:rPr lang="zh-CN" altLang="en-US" b="1" dirty="0" smtClean="0">
                <a:solidFill>
                  <a:schemeClr val="bg1"/>
                </a:solidFill>
                <a:latin typeface="黑体" pitchFamily="49" charset="-122"/>
                <a:ea typeface="黑体" pitchFamily="49" charset="-122"/>
              </a:rPr>
              <a:t>活动建议</a:t>
            </a:r>
            <a:endParaRPr lang="zh-CN" altLang="en-US" b="1" dirty="0">
              <a:solidFill>
                <a:schemeClr val="bg1"/>
              </a:solidFill>
              <a:latin typeface="黑体" pitchFamily="49" charset="-122"/>
              <a:ea typeface="黑体" pitchFamily="49" charset="-122"/>
            </a:endParaRPr>
          </a:p>
        </p:txBody>
      </p:sp>
      <p:sp>
        <p:nvSpPr>
          <p:cNvPr id="3" name="内容占位符 2"/>
          <p:cNvSpPr>
            <a:spLocks noGrp="1"/>
          </p:cNvSpPr>
          <p:nvPr>
            <p:ph idx="1"/>
          </p:nvPr>
        </p:nvSpPr>
        <p:spPr>
          <a:xfrm>
            <a:off x="-152400" y="1219200"/>
            <a:ext cx="9296400" cy="2819400"/>
          </a:xfrm>
        </p:spPr>
        <p:txBody>
          <a:bodyPr>
            <a:normAutofit lnSpcReduction="10000"/>
          </a:bodyPr>
          <a:lstStyle/>
          <a:p>
            <a:pPr>
              <a:buNone/>
            </a:pPr>
            <a:r>
              <a:rPr lang="en-US" altLang="zh-CN" dirty="0" smtClean="0"/>
              <a:t>            </a:t>
            </a:r>
            <a:r>
              <a:rPr lang="zh-CN" altLang="zh-CN" b="1" dirty="0" smtClean="0"/>
              <a:t>天下兴亡，匹夫有责。作为新时代的中学生，不应局限于书斋，两耳不闻窗外事，一心只读圣贤书。社会是最好的课堂。虽不能至，亦可以心向往之。那么，在当下，我们可以为祖国做些什么？在祖国统一的历史潮流中，我们的责任与担当是什么？</a:t>
            </a:r>
            <a:endParaRPr lang="zh-CN" altLang="en-US" b="1" dirty="0"/>
          </a:p>
        </p:txBody>
      </p:sp>
      <p:pic>
        <p:nvPicPr>
          <p:cNvPr id="4" name="图片 3" descr="u=3988277295,3976551121&amp;fm=27&amp;gp=0.jpg"/>
          <p:cNvPicPr>
            <a:picLocks noChangeAspect="1"/>
          </p:cNvPicPr>
          <p:nvPr/>
        </p:nvPicPr>
        <p:blipFill>
          <a:blip r:embed="rId2" cstate="print"/>
          <a:stretch>
            <a:fillRect/>
          </a:stretch>
        </p:blipFill>
        <p:spPr>
          <a:xfrm>
            <a:off x="3276600" y="3733800"/>
            <a:ext cx="5867400" cy="3124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Text Box 4"/>
          <p:cNvSpPr txBox="1">
            <a:spLocks noChangeArrowheads="1"/>
          </p:cNvSpPr>
          <p:nvPr/>
        </p:nvSpPr>
        <p:spPr bwMode="auto">
          <a:xfrm>
            <a:off x="1219200" y="1524000"/>
            <a:ext cx="7493000" cy="1754326"/>
          </a:xfrm>
          <a:prstGeom prst="rect">
            <a:avLst/>
          </a:prstGeom>
          <a:noFill/>
          <a:ln>
            <a:noFill/>
          </a:ln>
          <a:effectLst/>
        </p:spPr>
        <p:txBody>
          <a:bodyPr>
            <a:spAutoFit/>
          </a:bodyPr>
          <a:lstStyle/>
          <a:p>
            <a:pPr eaLnBrk="1" hangingPunct="1">
              <a:lnSpc>
                <a:spcPct val="150000"/>
              </a:lnSpc>
              <a:spcBef>
                <a:spcPts val="600"/>
              </a:spcBef>
            </a:pPr>
            <a:r>
              <a:rPr lang="zh-CN" altLang="en-US" sz="3600" b="1" dirty="0">
                <a:effectLst>
                  <a:outerShdw blurRad="38100" dist="38100" dir="2700000" algn="tl">
                    <a:srgbClr val="C0C0C0"/>
                  </a:outerShdw>
                </a:effectLst>
                <a:latin typeface="微软雅黑" panose="020B0503020204020204" pitchFamily="34" charset="-122"/>
                <a:ea typeface="微软雅黑" panose="020B0503020204020204" pitchFamily="34" charset="-122"/>
              </a:rPr>
              <a:t>        请大家在周末登陆微博，参与话题 </a:t>
            </a:r>
            <a:r>
              <a:rPr lang="en-US" altLang="zh-CN" sz="3600" b="1" dirty="0" smtClean="0">
                <a:solidFill>
                  <a:srgbClr val="FF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a:t>
            </a:r>
            <a:r>
              <a:rPr lang="zh-CN" altLang="en-US" sz="3600" b="1" dirty="0" smtClean="0">
                <a:solidFill>
                  <a:srgbClr val="FF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国家统一潮流</a:t>
            </a:r>
            <a:r>
              <a:rPr lang="en-US" altLang="zh-CN" sz="3600" b="1" dirty="0" smtClean="0">
                <a:solidFill>
                  <a:srgbClr val="FF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 </a:t>
            </a:r>
            <a:r>
              <a:rPr lang="zh-CN" altLang="en-US" sz="3600" b="1" dirty="0">
                <a:effectLst>
                  <a:outerShdw blurRad="38100" dist="38100" dir="2700000" algn="tl">
                    <a:srgbClr val="C0C0C0"/>
                  </a:outerShdw>
                </a:effectLst>
                <a:latin typeface="微软雅黑" panose="020B0503020204020204" pitchFamily="34" charset="-122"/>
                <a:ea typeface="微软雅黑" panose="020B0503020204020204" pitchFamily="34" charset="-122"/>
              </a:rPr>
              <a:t>的讨论。</a:t>
            </a:r>
            <a:endParaRPr kumimoji="1" lang="zh-CN" altLang="en-US" sz="3600" b="1" dirty="0">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pic>
        <p:nvPicPr>
          <p:cNvPr id="56323" name="图片 1"/>
          <p:cNvPicPr>
            <a:picLocks noChangeAspect="1"/>
          </p:cNvPicPr>
          <p:nvPr/>
        </p:nvPicPr>
        <p:blipFill>
          <a:blip r:embed="rId3" cstate="print"/>
          <a:srcRect/>
          <a:stretch>
            <a:fillRect/>
          </a:stretch>
        </p:blipFill>
        <p:spPr bwMode="auto">
          <a:xfrm>
            <a:off x="-228600" y="0"/>
            <a:ext cx="1651000" cy="1651000"/>
          </a:xfrm>
          <a:prstGeom prst="rect">
            <a:avLst/>
          </a:prstGeom>
          <a:noFill/>
          <a:ln w="9525">
            <a:noFill/>
            <a:miter lim="800000"/>
            <a:headEnd/>
            <a:tailEnd/>
          </a:ln>
        </p:spPr>
      </p:pic>
      <p:sp>
        <p:nvSpPr>
          <p:cNvPr id="5" name="Text Box 5"/>
          <p:cNvSpPr txBox="1">
            <a:spLocks noChangeArrowheads="1"/>
          </p:cNvSpPr>
          <p:nvPr/>
        </p:nvSpPr>
        <p:spPr bwMode="auto">
          <a:xfrm>
            <a:off x="0" y="260350"/>
            <a:ext cx="9144000" cy="769938"/>
          </a:xfrm>
          <a:prstGeom prst="rect">
            <a:avLst/>
          </a:prstGeom>
          <a:noFill/>
          <a:ln>
            <a:noFill/>
          </a:ln>
          <a:effectLst/>
        </p:spPr>
        <p:txBody>
          <a:bodyPr>
            <a:spAutoFit/>
          </a:bodyPr>
          <a:lstStyle/>
          <a:p>
            <a:r>
              <a:rPr lang="zh-CN" altLang="en-US" sz="4400" b="1" dirty="0">
                <a:solidFill>
                  <a:srgbClr val="0000CC"/>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          课后思考：我的</a:t>
            </a:r>
            <a:r>
              <a:rPr lang="zh-CN" altLang="en-US" sz="4400" b="1" dirty="0" smtClean="0">
                <a:solidFill>
                  <a:srgbClr val="0000CC"/>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历史责任？</a:t>
            </a:r>
            <a:endParaRPr lang="zh-CN" altLang="en-US" sz="4400" b="1" dirty="0">
              <a:solidFill>
                <a:srgbClr val="0000CC"/>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sp>
        <p:nvSpPr>
          <p:cNvPr id="6" name="矩形 10"/>
          <p:cNvSpPr>
            <a:spLocks noChangeArrowheads="1"/>
          </p:cNvSpPr>
          <p:nvPr/>
        </p:nvSpPr>
        <p:spPr bwMode="auto">
          <a:xfrm>
            <a:off x="2362200" y="5105400"/>
            <a:ext cx="6477000" cy="1384995"/>
          </a:xfrm>
          <a:prstGeom prst="rect">
            <a:avLst/>
          </a:prstGeom>
          <a:noFill/>
          <a:ln w="38100">
            <a:solidFill>
              <a:srgbClr val="0000CC"/>
            </a:solidFill>
            <a:miter lim="800000"/>
          </a:ln>
        </p:spPr>
        <p:txBody>
          <a:bodyPr wrap="square">
            <a:spAutoFit/>
          </a:bodyPr>
          <a:lstStyle/>
          <a:p>
            <a:pPr marL="215900"/>
            <a:r>
              <a:rPr lang="en-US" altLang="zh-CN" sz="2800" b="1" dirty="0">
                <a:effectLst>
                  <a:outerShdw blurRad="38100" dist="38100" dir="2700000" algn="tl">
                    <a:srgbClr val="C0C0C0"/>
                  </a:outerShdw>
                </a:effectLst>
                <a:latin typeface="微软雅黑" panose="020B0503020204020204" pitchFamily="34" charset="-122"/>
                <a:ea typeface="微软雅黑" panose="020B0503020204020204" pitchFamily="34" charset="-122"/>
              </a:rPr>
              <a:t>1</a:t>
            </a:r>
            <a:r>
              <a:rPr lang="en-US" altLang="zh-CN" sz="2800" b="1" dirty="0" smtClean="0">
                <a:effectLst>
                  <a:outerShdw blurRad="38100" dist="38100" dir="2700000" algn="tl">
                    <a:srgbClr val="C0C0C0"/>
                  </a:outerShdw>
                </a:effectLst>
                <a:latin typeface="微软雅黑" panose="020B0503020204020204" pitchFamily="34" charset="-122"/>
                <a:ea typeface="微软雅黑" panose="020B0503020204020204" pitchFamily="34" charset="-122"/>
              </a:rPr>
              <a:t>.</a:t>
            </a:r>
            <a:r>
              <a:rPr lang="zh-CN" altLang="en-US" sz="2800" b="1" dirty="0" smtClean="0">
                <a:effectLst>
                  <a:outerShdw blurRad="38100" dist="38100" dir="2700000" algn="tl">
                    <a:srgbClr val="C0C0C0"/>
                  </a:outerShdw>
                </a:effectLst>
                <a:latin typeface="微软雅黑" panose="020B0503020204020204" pitchFamily="34" charset="-122"/>
                <a:ea typeface="微软雅黑" panose="020B0503020204020204" pitchFamily="34" charset="-122"/>
              </a:rPr>
              <a:t> 文体</a:t>
            </a:r>
            <a:r>
              <a:rPr lang="zh-CN" altLang="en-US" sz="2800" b="1" dirty="0">
                <a:effectLst>
                  <a:outerShdw blurRad="38100" dist="38100" dir="2700000" algn="tl">
                    <a:srgbClr val="C0C0C0"/>
                  </a:outerShdw>
                </a:effectLst>
                <a:latin typeface="微软雅黑" panose="020B0503020204020204" pitchFamily="34" charset="-122"/>
                <a:ea typeface="微软雅黑" panose="020B0503020204020204" pitchFamily="34" charset="-122"/>
              </a:rPr>
              <a:t>不限，内容不限，图文均可；</a:t>
            </a:r>
          </a:p>
          <a:p>
            <a:pPr marL="215900"/>
            <a:r>
              <a:rPr lang="en-US" altLang="zh-CN" sz="2800" b="1" dirty="0" smtClean="0">
                <a:effectLst>
                  <a:outerShdw blurRad="38100" dist="38100" dir="2700000" algn="tl">
                    <a:srgbClr val="C0C0C0"/>
                  </a:outerShdw>
                </a:effectLst>
                <a:latin typeface="微软雅黑" panose="020B0503020204020204" pitchFamily="34" charset="-122"/>
                <a:ea typeface="微软雅黑" panose="020B0503020204020204" pitchFamily="34" charset="-122"/>
              </a:rPr>
              <a:t>2. </a:t>
            </a:r>
            <a:r>
              <a:rPr lang="zh-CN" altLang="en-US" sz="2800" b="1" dirty="0" smtClean="0">
                <a:effectLst>
                  <a:outerShdw blurRad="38100" dist="38100" dir="2700000" algn="tl">
                    <a:srgbClr val="C0C0C0"/>
                  </a:outerShdw>
                </a:effectLst>
                <a:latin typeface="微软雅黑" panose="020B0503020204020204" pitchFamily="34" charset="-122"/>
                <a:ea typeface="微软雅黑" panose="020B0503020204020204" pitchFamily="34" charset="-122"/>
              </a:rPr>
              <a:t>兼</a:t>
            </a:r>
            <a:r>
              <a:rPr lang="zh-CN" altLang="en-US" sz="2800" b="1" dirty="0">
                <a:effectLst>
                  <a:outerShdw blurRad="38100" dist="38100" dir="2700000" algn="tl">
                    <a:srgbClr val="C0C0C0"/>
                  </a:outerShdw>
                </a:effectLst>
                <a:latin typeface="微软雅黑" panose="020B0503020204020204" pitchFamily="34" charset="-122"/>
                <a:ea typeface="微软雅黑" panose="020B0503020204020204" pitchFamily="34" charset="-122"/>
              </a:rPr>
              <a:t>容并包，欢迎讨</a:t>
            </a:r>
            <a:r>
              <a:rPr lang="zh-CN" altLang="en-US" sz="2800" b="1" dirty="0" smtClean="0">
                <a:effectLst>
                  <a:outerShdw blurRad="38100" dist="38100" dir="2700000" algn="tl">
                    <a:srgbClr val="C0C0C0"/>
                  </a:outerShdw>
                </a:effectLst>
                <a:latin typeface="微软雅黑" panose="020B0503020204020204" pitchFamily="34" charset="-122"/>
                <a:ea typeface="微软雅黑" panose="020B0503020204020204" pitchFamily="34" charset="-122"/>
              </a:rPr>
              <a:t>论；</a:t>
            </a:r>
            <a:endParaRPr lang="en-US" altLang="zh-CN" sz="2800" b="1" dirty="0" smtClean="0">
              <a:effectLst>
                <a:outerShdw blurRad="38100" dist="38100" dir="2700000" algn="tl">
                  <a:srgbClr val="C0C0C0"/>
                </a:outerShdw>
              </a:effectLst>
              <a:latin typeface="微软雅黑" panose="020B0503020204020204" pitchFamily="34" charset="-122"/>
              <a:ea typeface="微软雅黑" panose="020B0503020204020204" pitchFamily="34" charset="-122"/>
            </a:endParaRPr>
          </a:p>
          <a:p>
            <a:pPr marL="215900"/>
            <a:r>
              <a:rPr lang="en-US" altLang="zh-CN" sz="2800" b="1" dirty="0" smtClean="0">
                <a:effectLst>
                  <a:outerShdw blurRad="38100" dist="38100" dir="2700000" algn="tl">
                    <a:srgbClr val="C0C0C0"/>
                  </a:outerShdw>
                </a:effectLst>
                <a:latin typeface="微软雅黑" panose="020B0503020204020204" pitchFamily="34" charset="-122"/>
                <a:ea typeface="微软雅黑" panose="020B0503020204020204" pitchFamily="34" charset="-122"/>
              </a:rPr>
              <a:t>3. </a:t>
            </a:r>
            <a:r>
              <a:rPr lang="zh-CN" altLang="en-US" sz="2800" b="1" dirty="0" smtClean="0">
                <a:effectLst>
                  <a:outerShdw blurRad="38100" dist="38100" dir="2700000" algn="tl">
                    <a:srgbClr val="C0C0C0"/>
                  </a:outerShdw>
                </a:effectLst>
                <a:latin typeface="微软雅黑" panose="020B0503020204020204" pitchFamily="34" charset="-122"/>
                <a:ea typeface="微软雅黑" panose="020B0503020204020204" pitchFamily="34" charset="-122"/>
              </a:rPr>
              <a:t>理智发言，以理服人</a:t>
            </a:r>
            <a:endParaRPr lang="zh-CN" altLang="en-US" sz="2800" b="1" dirty="0">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sp>
        <p:nvSpPr>
          <p:cNvPr id="7" name="Text Box 9"/>
          <p:cNvSpPr txBox="1">
            <a:spLocks noChangeArrowheads="1"/>
          </p:cNvSpPr>
          <p:nvPr/>
        </p:nvSpPr>
        <p:spPr bwMode="auto">
          <a:xfrm>
            <a:off x="381000" y="5105400"/>
            <a:ext cx="1558925" cy="947632"/>
          </a:xfrm>
          <a:prstGeom prst="rect">
            <a:avLst/>
          </a:prstGeom>
          <a:noFill/>
          <a:ln w="38100">
            <a:noFill/>
            <a:miter lim="800000"/>
          </a:ln>
        </p:spPr>
        <p:txBody>
          <a:bodyPr>
            <a:spAutoFit/>
          </a:bodyPr>
          <a:lstStyle/>
          <a:p>
            <a:pPr>
              <a:lnSpc>
                <a:spcPct val="150000"/>
              </a:lnSpc>
              <a:defRPr/>
            </a:pPr>
            <a:r>
              <a:rPr lang="zh-CN" altLang="en-US" sz="42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要求</a:t>
            </a:r>
          </a:p>
        </p:txBody>
      </p:sp>
      <p:sp>
        <p:nvSpPr>
          <p:cNvPr id="8" name="Oval 10"/>
          <p:cNvSpPr>
            <a:spLocks noChangeArrowheads="1"/>
          </p:cNvSpPr>
          <p:nvPr/>
        </p:nvSpPr>
        <p:spPr bwMode="auto">
          <a:xfrm>
            <a:off x="152400" y="4876800"/>
            <a:ext cx="1890713" cy="1546225"/>
          </a:xfrm>
          <a:prstGeom prst="ellipse">
            <a:avLst/>
          </a:prstGeom>
          <a:noFill/>
          <a:ln w="38100">
            <a:solidFill>
              <a:srgbClr val="0000CC"/>
            </a:solidFill>
            <a:prstDash val="sysDash"/>
            <a:round/>
          </a:ln>
          <a:effectLst>
            <a:outerShdw dist="38100" dir="2700000" algn="ctr" rotWithShape="0">
              <a:srgbClr val="000000">
                <a:alpha val="25000"/>
              </a:srgbClr>
            </a:outerShdw>
          </a:effectLst>
        </p:spPr>
        <p:txBody>
          <a:bodyPr anchor="ctr"/>
          <a:lstStyle/>
          <a:p>
            <a:pPr>
              <a:defRPr/>
            </a:pPr>
            <a:endParaRPr lang="zh-CN" altLang="en-US"/>
          </a:p>
        </p:txBody>
      </p:sp>
      <p:pic>
        <p:nvPicPr>
          <p:cNvPr id="56328" name="图片 8" descr="45531.jpg"/>
          <p:cNvPicPr>
            <a:picLocks noChangeAspect="1"/>
          </p:cNvPicPr>
          <p:nvPr/>
        </p:nvPicPr>
        <p:blipFill>
          <a:blip r:embed="rId4" cstate="print">
            <a:clrChange>
              <a:clrFrom>
                <a:srgbClr val="FFFFFF"/>
              </a:clrFrom>
              <a:clrTo>
                <a:srgbClr val="FFFFFF">
                  <a:alpha val="0"/>
                </a:srgbClr>
              </a:clrTo>
            </a:clrChange>
          </a:blip>
          <a:srcRect t="50000" b="24445"/>
          <a:stretch>
            <a:fillRect/>
          </a:stretch>
        </p:blipFill>
        <p:spPr bwMode="auto">
          <a:xfrm>
            <a:off x="1676400" y="3733800"/>
            <a:ext cx="6629400" cy="1270000"/>
          </a:xfrm>
          <a:prstGeom prst="rect">
            <a:avLst/>
          </a:prstGeom>
          <a:noFill/>
          <a:ln w="9525">
            <a:noFill/>
            <a:miter lim="800000"/>
            <a:headEnd/>
            <a:tailEnd/>
          </a:ln>
        </p:spPr>
      </p:pic>
      <p:cxnSp>
        <p:nvCxnSpPr>
          <p:cNvPr id="3" name="直接连接符 2"/>
          <p:cNvCxnSpPr/>
          <p:nvPr/>
        </p:nvCxnSpPr>
        <p:spPr>
          <a:xfrm>
            <a:off x="1422400" y="1196752"/>
            <a:ext cx="72898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sndAc>
      <p:stSnd>
        <p:snd r:embed="rId2" name="水滴.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timg (56)"/>
          <p:cNvPicPr>
            <a:picLocks noGrp="1" noChangeAspect="1"/>
          </p:cNvPicPr>
          <p:nvPr>
            <p:ph idx="1"/>
          </p:nvPr>
        </p:nvPicPr>
        <p:blipFill>
          <a:blip r:embed="rId2" cstate="print"/>
          <a:stretch>
            <a:fillRect/>
          </a:stretch>
        </p:blipFill>
        <p:spPr>
          <a:xfrm>
            <a:off x="-13970" y="-17145"/>
            <a:ext cx="9144635" cy="6871970"/>
          </a:xfrm>
          <a:prstGeom prst="rect">
            <a:avLst/>
          </a:prstGeom>
        </p:spPr>
      </p:pic>
      <p:sp>
        <p:nvSpPr>
          <p:cNvPr id="2" name="标题 1"/>
          <p:cNvSpPr>
            <a:spLocks noGrp="1"/>
          </p:cNvSpPr>
          <p:nvPr>
            <p:ph type="title"/>
          </p:nvPr>
        </p:nvSpPr>
        <p:spPr>
          <a:xfrm>
            <a:off x="457200" y="2514600"/>
            <a:ext cx="8229600" cy="1143000"/>
          </a:xfrm>
        </p:spPr>
        <p:txBody>
          <a:bodyPr>
            <a:noAutofit/>
          </a:bodyPr>
          <a:lstStyle/>
          <a:p>
            <a:r>
              <a:rPr lang="zh-CN" altLang="en-US" sz="4800" b="1" dirty="0" smtClean="0">
                <a:solidFill>
                  <a:srgbClr val="FFFF00"/>
                </a:solidFill>
                <a:effectLst>
                  <a:glow rad="139700">
                    <a:schemeClr val="accent2">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统一之策</a:t>
            </a:r>
            <a:r>
              <a:rPr lang="en-US" altLang="zh-CN" sz="4800" b="1" dirty="0" smtClean="0">
                <a:solidFill>
                  <a:srgbClr val="FFFF00"/>
                </a:solidFill>
                <a:effectLst>
                  <a:glow rad="139700">
                    <a:schemeClr val="accent2">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a:t>
            </a:r>
            <a:r>
              <a:rPr lang="zh-CN" altLang="en-US" sz="4800" b="1" dirty="0" smtClean="0">
                <a:solidFill>
                  <a:srgbClr val="FFFF00"/>
                </a:solidFill>
                <a:effectLst>
                  <a:glow rad="139700">
                    <a:schemeClr val="accent2">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一国两制的构想</a:t>
            </a:r>
            <a:endParaRPr lang="zh-CN" altLang="en-US" sz="4800" b="1" dirty="0">
              <a:solidFill>
                <a:srgbClr val="FFFF00"/>
              </a:solidFill>
              <a:effectLst>
                <a:glow rad="139700">
                  <a:schemeClr val="accent2">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grpSp>
        <p:nvGrpSpPr>
          <p:cNvPr id="3" name="组合 10"/>
          <p:cNvGrpSpPr/>
          <p:nvPr/>
        </p:nvGrpSpPr>
        <p:grpSpPr>
          <a:xfrm>
            <a:off x="-37465" y="-1270"/>
            <a:ext cx="1692275" cy="1326805"/>
            <a:chOff x="357158" y="1571612"/>
            <a:chExt cx="1755826" cy="1714512"/>
          </a:xfrm>
        </p:grpSpPr>
        <p:pic>
          <p:nvPicPr>
            <p:cNvPr id="6" name="图片 5" descr="看书.jpg"/>
            <p:cNvPicPr>
              <a:picLocks noChangeAspect="1"/>
            </p:cNvPicPr>
            <p:nvPr/>
          </p:nvPicPr>
          <p:blipFill>
            <a:blip r:embed="rId2" cstate="print">
              <a:clrChange>
                <a:clrFrom>
                  <a:srgbClr val="F9F9F9"/>
                </a:clrFrom>
                <a:clrTo>
                  <a:srgbClr val="F9F9F9">
                    <a:alpha val="0"/>
                  </a:srgbClr>
                </a:clrTo>
              </a:clrChange>
            </a:blip>
            <a:srcRect l="13969" t="3125" r="19452" b="10416"/>
            <a:stretch>
              <a:fillRect/>
            </a:stretch>
          </p:blipFill>
          <p:spPr>
            <a:xfrm>
              <a:off x="357158" y="1571612"/>
              <a:ext cx="1755826" cy="1714512"/>
            </a:xfrm>
            <a:prstGeom prst="rect">
              <a:avLst/>
            </a:prstGeom>
          </p:spPr>
        </p:pic>
        <p:sp>
          <p:nvSpPr>
            <p:cNvPr id="7" name="矩形 6"/>
            <p:cNvSpPr/>
            <p:nvPr/>
          </p:nvSpPr>
          <p:spPr>
            <a:xfrm>
              <a:off x="428596" y="1571612"/>
              <a:ext cx="543739" cy="674495"/>
            </a:xfrm>
            <a:prstGeom prst="rect">
              <a:avLst/>
            </a:prstGeom>
            <a:noFill/>
          </p:spPr>
          <p:txBody>
            <a:bodyPr wrap="square" lIns="91440" tIns="45720" rIns="91440" bIns="45720">
              <a:spAutoFit/>
            </a:bodyPr>
            <a:lstStyle/>
            <a:p>
              <a:pPr algn="ctr"/>
              <a:r>
                <a:rPr lang="zh-CN" altLang="en-US" sz="2800" b="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anose="020B0503020204020204" pitchFamily="34" charset="-122"/>
                  <a:ea typeface="微软雅黑" panose="020B0503020204020204" pitchFamily="34" charset="-122"/>
                </a:rPr>
                <a:t>自</a:t>
              </a:r>
              <a:endParaRPr lang="zh-CN" altLang="en-US" sz="2800" b="1"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anose="020B0503020204020204" pitchFamily="34" charset="-122"/>
                <a:ea typeface="微软雅黑" panose="020B0503020204020204" pitchFamily="34" charset="-122"/>
              </a:endParaRPr>
            </a:p>
          </p:txBody>
        </p:sp>
        <p:sp>
          <p:nvSpPr>
            <p:cNvPr id="8" name="矩形 7"/>
            <p:cNvSpPr/>
            <p:nvPr/>
          </p:nvSpPr>
          <p:spPr>
            <a:xfrm>
              <a:off x="1500166" y="1571612"/>
              <a:ext cx="543740" cy="674495"/>
            </a:xfrm>
            <a:prstGeom prst="rect">
              <a:avLst/>
            </a:prstGeom>
            <a:noFill/>
          </p:spPr>
          <p:txBody>
            <a:bodyPr wrap="square" lIns="91440" tIns="45720" rIns="91440" bIns="45720">
              <a:spAutoFit/>
            </a:bodyPr>
            <a:lstStyle/>
            <a:p>
              <a:pPr algn="ctr"/>
              <a:r>
                <a:rPr lang="zh-CN" altLang="en-US" sz="2800" b="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anose="020B0503020204020204" pitchFamily="34" charset="-122"/>
                  <a:ea typeface="微软雅黑" panose="020B0503020204020204" pitchFamily="34" charset="-122"/>
                </a:rPr>
                <a:t>主</a:t>
              </a:r>
              <a:endParaRPr lang="zh-CN" altLang="en-US" sz="2800" b="1"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anose="020B0503020204020204" pitchFamily="34" charset="-122"/>
                <a:ea typeface="微软雅黑" panose="020B0503020204020204" pitchFamily="34" charset="-122"/>
              </a:endParaRPr>
            </a:p>
          </p:txBody>
        </p:sp>
        <p:sp>
          <p:nvSpPr>
            <p:cNvPr id="9" name="矩形 8"/>
            <p:cNvSpPr/>
            <p:nvPr/>
          </p:nvSpPr>
          <p:spPr>
            <a:xfrm>
              <a:off x="1500166" y="2611230"/>
              <a:ext cx="543740" cy="674495"/>
            </a:xfrm>
            <a:prstGeom prst="rect">
              <a:avLst/>
            </a:prstGeom>
            <a:noFill/>
          </p:spPr>
          <p:txBody>
            <a:bodyPr wrap="square" lIns="91440" tIns="45720" rIns="91440" bIns="45720">
              <a:spAutoFit/>
            </a:bodyPr>
            <a:lstStyle/>
            <a:p>
              <a:pPr algn="ctr"/>
              <a:r>
                <a:rPr lang="zh-CN" altLang="en-US" sz="2800" b="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anose="020B0503020204020204" pitchFamily="34" charset="-122"/>
                  <a:ea typeface="微软雅黑" panose="020B0503020204020204" pitchFamily="34" charset="-122"/>
                </a:rPr>
                <a:t>究</a:t>
              </a:r>
              <a:endParaRPr lang="zh-CN" altLang="en-US" sz="2800" b="1"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anose="020B0503020204020204" pitchFamily="34" charset="-122"/>
                <a:ea typeface="微软雅黑" panose="020B0503020204020204" pitchFamily="34" charset="-122"/>
              </a:endParaRPr>
            </a:p>
          </p:txBody>
        </p:sp>
        <p:sp>
          <p:nvSpPr>
            <p:cNvPr id="10" name="矩形 9"/>
            <p:cNvSpPr/>
            <p:nvPr/>
          </p:nvSpPr>
          <p:spPr>
            <a:xfrm>
              <a:off x="428596" y="2611230"/>
              <a:ext cx="543740" cy="674495"/>
            </a:xfrm>
            <a:prstGeom prst="rect">
              <a:avLst/>
            </a:prstGeom>
            <a:noFill/>
          </p:spPr>
          <p:txBody>
            <a:bodyPr wrap="square" lIns="91440" tIns="45720" rIns="91440" bIns="45720">
              <a:spAutoFit/>
            </a:bodyPr>
            <a:lstStyle/>
            <a:p>
              <a:pPr algn="ctr"/>
              <a:r>
                <a:rPr lang="zh-CN" altLang="en-US" sz="2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anose="020B0503020204020204" pitchFamily="34" charset="-122"/>
                  <a:ea typeface="微软雅黑" panose="020B0503020204020204" pitchFamily="34" charset="-122"/>
                </a:rPr>
                <a:t>探</a:t>
              </a:r>
              <a:endParaRPr lang="zh-CN" altLang="en-US" sz="2800" b="1"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anose="020B0503020204020204" pitchFamily="34" charset="-122"/>
                <a:ea typeface="微软雅黑" panose="020B0503020204020204" pitchFamily="34" charset="-122"/>
              </a:endParaRPr>
            </a:p>
          </p:txBody>
        </p:sp>
      </p:grpSp>
      <p:sp>
        <p:nvSpPr>
          <p:cNvPr id="5" name="内容占位符 4"/>
          <p:cNvSpPr>
            <a:spLocks noGrp="1"/>
          </p:cNvSpPr>
          <p:nvPr>
            <p:ph idx="1"/>
          </p:nvPr>
        </p:nvSpPr>
        <p:spPr>
          <a:xfrm>
            <a:off x="-38100" y="1600200"/>
            <a:ext cx="9187815" cy="4526280"/>
          </a:xfrm>
        </p:spPr>
        <p:txBody>
          <a:bodyPr/>
          <a:lstStyle/>
          <a:p>
            <a:r>
              <a:rPr lang="en-US" altLang="zh-CN" sz="4800" b="1">
                <a:latin typeface="黑体" panose="02010600030101010101" pitchFamily="49" charset="-122"/>
                <a:ea typeface="黑体" panose="02010600030101010101" pitchFamily="49" charset="-122"/>
              </a:rPr>
              <a:t>1.</a:t>
            </a:r>
            <a:r>
              <a:rPr lang="zh-CN" altLang="en-US" sz="4800" b="1">
                <a:latin typeface="黑体" panose="02010600030101010101" pitchFamily="49" charset="-122"/>
                <a:ea typeface="黑体" panose="02010600030101010101" pitchFamily="49" charset="-122"/>
              </a:rPr>
              <a:t>一国两制构想最初是为了解决什么问题提出来的？</a:t>
            </a:r>
          </a:p>
          <a:p>
            <a:r>
              <a:rPr lang="en-US" altLang="zh-CN" sz="4800" b="1">
                <a:latin typeface="黑体" panose="02010600030101010101" pitchFamily="49" charset="-122"/>
                <a:ea typeface="黑体" panose="02010600030101010101" pitchFamily="49" charset="-122"/>
              </a:rPr>
              <a:t>2.</a:t>
            </a:r>
            <a:r>
              <a:rPr lang="zh-CN" altLang="en-US" sz="4800" b="1">
                <a:latin typeface="黑体" panose="02010600030101010101" pitchFamily="49" charset="-122"/>
                <a:ea typeface="黑体" panose="02010600030101010101" pitchFamily="49" charset="-122"/>
              </a:rPr>
              <a:t>经历了哪几步？</a:t>
            </a:r>
          </a:p>
          <a:p>
            <a:r>
              <a:rPr lang="en-US" altLang="zh-CN" sz="4800" b="1">
                <a:latin typeface="黑体" panose="02010600030101010101" pitchFamily="49" charset="-122"/>
                <a:ea typeface="黑体" panose="02010600030101010101" pitchFamily="49" charset="-122"/>
              </a:rPr>
              <a:t>3.</a:t>
            </a:r>
            <a:r>
              <a:rPr lang="zh-CN" altLang="en-US" sz="4800" b="1">
                <a:latin typeface="黑体" panose="02010600030101010101" pitchFamily="49" charset="-122"/>
                <a:ea typeface="黑体" panose="02010600030101010101" pitchFamily="49" charset="-122"/>
              </a:rPr>
              <a:t>一国两制的主要含义是什么？</a:t>
            </a:r>
          </a:p>
        </p:txBody>
      </p:sp>
      <p:sp>
        <p:nvSpPr>
          <p:cNvPr id="12" name="文本框 11"/>
          <p:cNvSpPr txBox="1"/>
          <p:nvPr/>
        </p:nvSpPr>
        <p:spPr>
          <a:xfrm>
            <a:off x="1588135" y="286385"/>
            <a:ext cx="7785735" cy="645160"/>
          </a:xfrm>
          <a:prstGeom prst="rect">
            <a:avLst/>
          </a:prstGeom>
          <a:noFill/>
        </p:spPr>
        <p:txBody>
          <a:bodyPr wrap="square" rtlCol="0">
            <a:spAutoFit/>
          </a:bodyPr>
          <a:lstStyle/>
          <a:p>
            <a:r>
              <a:rPr lang="zh-CN" altLang="en-US" sz="3600" b="1">
                <a:solidFill>
                  <a:srgbClr val="0070C0"/>
                </a:solidFill>
                <a:latin typeface="黑体" panose="02010600030101010101" pitchFamily="49" charset="-122"/>
                <a:ea typeface="黑体" panose="02010600030101010101" pitchFamily="49" charset="-122"/>
              </a:rPr>
              <a:t>一国两制伟大构想的形成与发展过程</a:t>
            </a:r>
          </a:p>
        </p:txBody>
      </p:sp>
    </p:spTree>
  </p:cSld>
  <p:clrMapOvr>
    <a:masterClrMapping/>
  </p:clrMapOvr>
  <p:transition>
    <p:wheel spokes="2"/>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Text Box 2"/>
          <p:cNvSpPr txBox="1">
            <a:spLocks noChangeArrowheads="1"/>
          </p:cNvSpPr>
          <p:nvPr/>
        </p:nvSpPr>
        <p:spPr bwMode="auto">
          <a:xfrm>
            <a:off x="228600" y="1765300"/>
            <a:ext cx="671513" cy="295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endParaRPr lang="zh-CN" altLang="en-US" sz="3200">
              <a:solidFill>
                <a:srgbClr val="0000CC"/>
              </a:solidFill>
            </a:endParaRPr>
          </a:p>
        </p:txBody>
      </p:sp>
      <p:sp>
        <p:nvSpPr>
          <p:cNvPr id="24579" name="WordArt 3"/>
          <p:cNvSpPr>
            <a:spLocks noChangeArrowheads="1" noChangeShapeType="1"/>
          </p:cNvSpPr>
          <p:nvPr/>
        </p:nvSpPr>
        <p:spPr bwMode="auto">
          <a:xfrm rot="5400000">
            <a:off x="-756443" y="3421856"/>
            <a:ext cx="3168650" cy="719137"/>
          </a:xfrm>
          <a:prstGeom prst="rect">
            <a:avLst/>
          </a:prstGeom>
        </p:spPr>
        <p:txBody>
          <a:bodyPr vert="eaVert" wrap="none" fromWordArt="1">
            <a:prstTxWarp prst="textPlain">
              <a:avLst>
                <a:gd name="adj" fmla="val 50000"/>
              </a:avLst>
            </a:prstTxWarp>
            <a:scene3d>
              <a:camera prst="legacyPerspectiveFront">
                <a:rot lat="20639996" lon="20699996" rev="0"/>
              </a:camera>
              <a:lightRig rig="legacyNormal3" dir="l"/>
            </a:scene3d>
            <a:sp3d extrusionH="201600" prstMaterial="legacyPlastic">
              <a:extrusionClr>
                <a:srgbClr val="FF9966"/>
              </a:extrusionClr>
            </a:sp3d>
          </a:bodyPr>
          <a:lstStyle/>
          <a:p>
            <a:pPr algn="ctr" fontAlgn="auto"/>
            <a:endParaRPr lang="zh-CN" altLang="en-US" sz="3600" kern="10">
              <a:ln w="9525">
                <a:round/>
              </a:ln>
              <a:solidFill>
                <a:srgbClr val="FF0000"/>
              </a:solidFill>
              <a:latin typeface="宋体" panose="02010600030101010101" pitchFamily="2" charset="-122"/>
              <a:ea typeface="宋体" panose="02010600030101010101" pitchFamily="2" charset="-122"/>
            </a:endParaRPr>
          </a:p>
        </p:txBody>
      </p:sp>
      <p:sp>
        <p:nvSpPr>
          <p:cNvPr id="24580" name="Text Box 4"/>
          <p:cNvSpPr txBox="1">
            <a:spLocks noChangeArrowheads="1"/>
          </p:cNvSpPr>
          <p:nvPr/>
        </p:nvSpPr>
        <p:spPr bwMode="auto">
          <a:xfrm>
            <a:off x="304800" y="1752600"/>
            <a:ext cx="1223963" cy="583565"/>
          </a:xfrm>
          <a:prstGeom prst="rect">
            <a:avLst/>
          </a:prstGeom>
          <a:noFill/>
          <a:ln w="9525">
            <a:solidFill>
              <a:srgbClr val="FF3300"/>
            </a:solidFill>
            <a:miter lim="800000"/>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zh-CN" altLang="en-US" sz="3200" b="1" dirty="0">
                <a:solidFill>
                  <a:srgbClr val="0000CC"/>
                </a:solidFill>
              </a:rPr>
              <a:t>萌芽</a:t>
            </a:r>
          </a:p>
        </p:txBody>
      </p:sp>
      <p:sp>
        <p:nvSpPr>
          <p:cNvPr id="24581" name="Text Box 5"/>
          <p:cNvSpPr txBox="1">
            <a:spLocks noChangeArrowheads="1"/>
          </p:cNvSpPr>
          <p:nvPr/>
        </p:nvSpPr>
        <p:spPr bwMode="auto">
          <a:xfrm>
            <a:off x="381000" y="2667000"/>
            <a:ext cx="1152525" cy="583565"/>
          </a:xfrm>
          <a:prstGeom prst="rect">
            <a:avLst/>
          </a:prstGeom>
          <a:noFill/>
          <a:ln w="9525">
            <a:solidFill>
              <a:srgbClr val="FF3300"/>
            </a:solidFill>
            <a:miter lim="800000"/>
          </a:ln>
          <a:extLst>
            <a:ext uri="{909E8E84-426E-40DD-AFC4-6F175D3DCCD1}">
              <a14:hiddenFill xmlns:a14="http://schemas.microsoft.com/office/drawing/2010/main" xmlns="">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zh-CN" altLang="en-US" sz="3200" b="1" dirty="0">
                <a:solidFill>
                  <a:srgbClr val="0000CC"/>
                </a:solidFill>
              </a:rPr>
              <a:t>酝酿</a:t>
            </a:r>
          </a:p>
        </p:txBody>
      </p:sp>
      <p:sp>
        <p:nvSpPr>
          <p:cNvPr id="24582" name="Text Box 6"/>
          <p:cNvSpPr txBox="1">
            <a:spLocks noChangeArrowheads="1"/>
          </p:cNvSpPr>
          <p:nvPr/>
        </p:nvSpPr>
        <p:spPr bwMode="auto">
          <a:xfrm>
            <a:off x="381000" y="3581400"/>
            <a:ext cx="1152525" cy="583565"/>
          </a:xfrm>
          <a:prstGeom prst="rect">
            <a:avLst/>
          </a:prstGeom>
          <a:noFill/>
          <a:ln w="9525">
            <a:solidFill>
              <a:srgbClr val="FF3300"/>
            </a:solidFill>
            <a:miter lim="800000"/>
          </a:ln>
          <a:extLst>
            <a:ext uri="{909E8E84-426E-40DD-AFC4-6F175D3DCCD1}">
              <a14:hiddenFill xmlns:a14="http://schemas.microsoft.com/office/drawing/2010/main" xmlns="">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3200" b="1" dirty="0">
                <a:solidFill>
                  <a:srgbClr val="0000CC"/>
                </a:solidFill>
              </a:rPr>
              <a:t>形成</a:t>
            </a:r>
          </a:p>
        </p:txBody>
      </p:sp>
      <p:sp>
        <p:nvSpPr>
          <p:cNvPr id="24583" name="Text Box 7"/>
          <p:cNvSpPr txBox="1">
            <a:spLocks noChangeArrowheads="1"/>
          </p:cNvSpPr>
          <p:nvPr/>
        </p:nvSpPr>
        <p:spPr bwMode="auto">
          <a:xfrm>
            <a:off x="381000" y="4572000"/>
            <a:ext cx="1151255" cy="583565"/>
          </a:xfrm>
          <a:prstGeom prst="rect">
            <a:avLst/>
          </a:prstGeom>
          <a:noFill/>
          <a:ln w="9525">
            <a:solidFill>
              <a:srgbClr val="FF3300"/>
            </a:solidFill>
            <a:miter lim="800000"/>
          </a:ln>
          <a:extLst>
            <a:ext uri="{909E8E84-426E-40DD-AFC4-6F175D3DCCD1}">
              <a14:hiddenFill xmlns:a14="http://schemas.microsoft.com/office/drawing/2010/main" xmlns="">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3200" b="1" dirty="0">
                <a:solidFill>
                  <a:srgbClr val="0000CC"/>
                </a:solidFill>
              </a:rPr>
              <a:t>保证</a:t>
            </a:r>
          </a:p>
        </p:txBody>
      </p:sp>
      <p:sp>
        <p:nvSpPr>
          <p:cNvPr id="24584" name="Text Box 8"/>
          <p:cNvSpPr txBox="1">
            <a:spLocks noChangeArrowheads="1"/>
          </p:cNvSpPr>
          <p:nvPr/>
        </p:nvSpPr>
        <p:spPr bwMode="auto">
          <a:xfrm>
            <a:off x="381000" y="5562600"/>
            <a:ext cx="1150620" cy="583565"/>
          </a:xfrm>
          <a:prstGeom prst="rect">
            <a:avLst/>
          </a:prstGeom>
          <a:noFill/>
          <a:ln w="9525">
            <a:solidFill>
              <a:srgbClr val="FF3300"/>
            </a:solidFill>
            <a:miter lim="800000"/>
          </a:ln>
          <a:extLst>
            <a:ext uri="{909E8E84-426E-40DD-AFC4-6F175D3DCCD1}">
              <a14:hiddenFill xmlns:a14="http://schemas.microsoft.com/office/drawing/2010/main" xmlns="">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3200" b="1">
                <a:solidFill>
                  <a:srgbClr val="0000CC"/>
                </a:solidFill>
              </a:rPr>
              <a:t>确立</a:t>
            </a:r>
          </a:p>
        </p:txBody>
      </p:sp>
      <p:sp>
        <p:nvSpPr>
          <p:cNvPr id="24585" name="Text Box 9"/>
          <p:cNvSpPr txBox="1">
            <a:spLocks noChangeArrowheads="1"/>
          </p:cNvSpPr>
          <p:nvPr/>
        </p:nvSpPr>
        <p:spPr bwMode="auto">
          <a:xfrm>
            <a:off x="2362200" y="3581400"/>
            <a:ext cx="6629400" cy="584775"/>
          </a:xfrm>
          <a:prstGeom prst="rect">
            <a:avLst/>
          </a:prstGeom>
          <a:noFill/>
          <a:ln w="9525">
            <a:solidFill>
              <a:srgbClr val="FF3300"/>
            </a:solidFill>
            <a:miter lim="800000"/>
          </a:ln>
          <a:extLst>
            <a:ext uri="{909E8E84-426E-40DD-AFC4-6F175D3DCCD1}">
              <a14:hiddenFill xmlns:a14="http://schemas.microsoft.com/office/drawing/2010/main" xmlns="">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b="1" dirty="0" smtClean="0">
                <a:solidFill>
                  <a:srgbClr val="0000CC"/>
                </a:solidFill>
              </a:rPr>
              <a:t>50</a:t>
            </a:r>
            <a:r>
              <a:rPr lang="zh-CN" altLang="en-US" sz="3200" b="1" dirty="0" smtClean="0">
                <a:solidFill>
                  <a:srgbClr val="0000CC"/>
                </a:solidFill>
              </a:rPr>
              <a:t>年代“和</a:t>
            </a:r>
            <a:r>
              <a:rPr lang="zh-CN" altLang="en-US" sz="3200" b="1" dirty="0">
                <a:solidFill>
                  <a:srgbClr val="0000CC"/>
                </a:solidFill>
              </a:rPr>
              <a:t>平解决台湾问题的设想”</a:t>
            </a:r>
          </a:p>
        </p:txBody>
      </p:sp>
      <p:sp>
        <p:nvSpPr>
          <p:cNvPr id="24586" name="Text Box 10"/>
          <p:cNvSpPr txBox="1">
            <a:spLocks noChangeArrowheads="1"/>
          </p:cNvSpPr>
          <p:nvPr/>
        </p:nvSpPr>
        <p:spPr bwMode="auto">
          <a:xfrm>
            <a:off x="2286000" y="5562600"/>
            <a:ext cx="6858000" cy="584775"/>
          </a:xfrm>
          <a:prstGeom prst="rect">
            <a:avLst/>
          </a:prstGeom>
          <a:noFill/>
          <a:ln w="9525">
            <a:solidFill>
              <a:srgbClr val="FF3300"/>
            </a:solidFill>
            <a:miter lim="800000"/>
          </a:ln>
          <a:extLst>
            <a:ext uri="{909E8E84-426E-40DD-AFC4-6F175D3DCCD1}">
              <a14:hiddenFill xmlns:a14="http://schemas.microsoft.com/office/drawing/2010/main" xmlns="">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en-US" altLang="zh-CN" sz="3200" b="1" dirty="0" smtClean="0">
                <a:solidFill>
                  <a:srgbClr val="0000CC"/>
                </a:solidFill>
              </a:rPr>
              <a:t>1981</a:t>
            </a:r>
            <a:r>
              <a:rPr lang="zh-CN" altLang="en-US" sz="3200" b="1" dirty="0" smtClean="0">
                <a:solidFill>
                  <a:srgbClr val="0000CC"/>
                </a:solidFill>
              </a:rPr>
              <a:t>年，和平统一祖国的“</a:t>
            </a:r>
            <a:r>
              <a:rPr lang="zh-CN" altLang="en-US" sz="3200" b="1" dirty="0">
                <a:solidFill>
                  <a:srgbClr val="0000CC"/>
                </a:solidFill>
              </a:rPr>
              <a:t>九条方针”</a:t>
            </a:r>
          </a:p>
        </p:txBody>
      </p:sp>
      <p:sp>
        <p:nvSpPr>
          <p:cNvPr id="24588" name="Text Box 12"/>
          <p:cNvSpPr txBox="1">
            <a:spLocks noChangeArrowheads="1"/>
          </p:cNvSpPr>
          <p:nvPr/>
        </p:nvSpPr>
        <p:spPr bwMode="auto">
          <a:xfrm>
            <a:off x="2438400" y="1752600"/>
            <a:ext cx="6324600" cy="583565"/>
          </a:xfrm>
          <a:prstGeom prst="rect">
            <a:avLst/>
          </a:prstGeom>
          <a:noFill/>
          <a:ln w="9525">
            <a:solidFill>
              <a:srgbClr val="FF3300"/>
            </a:solidFill>
            <a:miter lim="800000"/>
          </a:ln>
          <a:extLst>
            <a:ext uri="{909E8E84-426E-40DD-AFC4-6F175D3DCCD1}">
              <a14:hiddenFill xmlns:a14="http://schemas.microsoft.com/office/drawing/2010/main" xmlns="">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zh-CN" altLang="en-US" sz="3200" b="1" dirty="0">
                <a:solidFill>
                  <a:srgbClr val="0000CC"/>
                </a:solidFill>
              </a:rPr>
              <a:t>80年</a:t>
            </a:r>
            <a:r>
              <a:rPr lang="zh-CN" altLang="en-US" sz="3200" b="1" dirty="0" smtClean="0">
                <a:solidFill>
                  <a:srgbClr val="0000CC"/>
                </a:solidFill>
              </a:rPr>
              <a:t>代邓</a:t>
            </a:r>
            <a:r>
              <a:rPr lang="zh-CN" altLang="en-US" sz="3200" b="1" dirty="0">
                <a:solidFill>
                  <a:srgbClr val="0000CC"/>
                </a:solidFill>
              </a:rPr>
              <a:t>小平全面阐述</a:t>
            </a:r>
          </a:p>
        </p:txBody>
      </p:sp>
      <p:sp>
        <p:nvSpPr>
          <p:cNvPr id="24589" name="Text Box 13"/>
          <p:cNvSpPr txBox="1">
            <a:spLocks noChangeArrowheads="1"/>
          </p:cNvSpPr>
          <p:nvPr/>
        </p:nvSpPr>
        <p:spPr bwMode="auto">
          <a:xfrm>
            <a:off x="2362200" y="2590800"/>
            <a:ext cx="6400800" cy="584775"/>
          </a:xfrm>
          <a:prstGeom prst="rect">
            <a:avLst/>
          </a:prstGeom>
          <a:noFill/>
          <a:ln w="9525">
            <a:solidFill>
              <a:srgbClr val="FF3300"/>
            </a:solidFill>
            <a:miter lim="800000"/>
          </a:ln>
          <a:extLst>
            <a:ext uri="{909E8E84-426E-40DD-AFC4-6F175D3DCCD1}">
              <a14:hiddenFill xmlns:a14="http://schemas.microsoft.com/office/drawing/2010/main" xmlns="">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en-US" altLang="zh-CN" sz="3200" b="1" dirty="0" smtClean="0">
                <a:solidFill>
                  <a:srgbClr val="0000CC"/>
                </a:solidFill>
              </a:rPr>
              <a:t>1982</a:t>
            </a:r>
            <a:r>
              <a:rPr lang="zh-CN" altLang="en-US" sz="3200" b="1" dirty="0" smtClean="0">
                <a:solidFill>
                  <a:srgbClr val="0000CC"/>
                </a:solidFill>
              </a:rPr>
              <a:t>年</a:t>
            </a:r>
            <a:r>
              <a:rPr lang="en-US" altLang="zh-CN" sz="3200" b="1" dirty="0" smtClean="0">
                <a:solidFill>
                  <a:srgbClr val="0000CC"/>
                </a:solidFill>
              </a:rPr>
              <a:t>《</a:t>
            </a:r>
            <a:r>
              <a:rPr lang="zh-CN" altLang="en-US" sz="3200" b="1" dirty="0">
                <a:solidFill>
                  <a:srgbClr val="0000CC"/>
                </a:solidFill>
              </a:rPr>
              <a:t>中华人民共和国宪法</a:t>
            </a:r>
            <a:r>
              <a:rPr lang="en-US" altLang="zh-CN" sz="3200" b="1" dirty="0">
                <a:solidFill>
                  <a:srgbClr val="0000CC"/>
                </a:solidFill>
              </a:rPr>
              <a:t>》</a:t>
            </a:r>
          </a:p>
        </p:txBody>
      </p:sp>
      <p:sp>
        <p:nvSpPr>
          <p:cNvPr id="24591" name="Text Box 15"/>
          <p:cNvSpPr txBox="1">
            <a:spLocks noChangeArrowheads="1"/>
          </p:cNvSpPr>
          <p:nvPr/>
        </p:nvSpPr>
        <p:spPr bwMode="auto">
          <a:xfrm>
            <a:off x="2362200" y="4572000"/>
            <a:ext cx="6629400" cy="584775"/>
          </a:xfrm>
          <a:prstGeom prst="rect">
            <a:avLst/>
          </a:prstGeom>
          <a:noFill/>
          <a:ln w="9525">
            <a:solidFill>
              <a:srgbClr val="FF3300"/>
            </a:solidFill>
            <a:miter lim="800000"/>
          </a:ln>
          <a:extLst>
            <a:ext uri="{909E8E84-426E-40DD-AFC4-6F175D3DCCD1}">
              <a14:hiddenFill xmlns:a14="http://schemas.microsoft.com/office/drawing/2010/main" xmlns="">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en-US" altLang="zh-CN" sz="3200" b="1" dirty="0" smtClean="0">
                <a:solidFill>
                  <a:srgbClr val="0000CC"/>
                </a:solidFill>
              </a:rPr>
              <a:t>1984</a:t>
            </a:r>
            <a:r>
              <a:rPr lang="zh-CN" altLang="en-US" sz="3200" b="1" dirty="0" smtClean="0">
                <a:solidFill>
                  <a:srgbClr val="0000CC"/>
                </a:solidFill>
              </a:rPr>
              <a:t>年全</a:t>
            </a:r>
            <a:r>
              <a:rPr lang="zh-CN" altLang="en-US" sz="3200" b="1" dirty="0">
                <a:solidFill>
                  <a:srgbClr val="0000CC"/>
                </a:solidFill>
              </a:rPr>
              <a:t>国人大六届二次会议通过</a:t>
            </a:r>
          </a:p>
        </p:txBody>
      </p:sp>
      <p:sp>
        <p:nvSpPr>
          <p:cNvPr id="24592" name="Line 16"/>
          <p:cNvSpPr>
            <a:spLocks noChangeShapeType="1"/>
          </p:cNvSpPr>
          <p:nvPr/>
        </p:nvSpPr>
        <p:spPr bwMode="auto">
          <a:xfrm>
            <a:off x="1524000" y="2057400"/>
            <a:ext cx="838200" cy="1828800"/>
          </a:xfrm>
          <a:prstGeom prst="line">
            <a:avLst/>
          </a:prstGeom>
          <a:noFill/>
          <a:ln w="9525">
            <a:solidFill>
              <a:srgbClr val="FF3300"/>
            </a:solidFill>
            <a:round/>
            <a:tailEnd type="triangle" w="med" len="med"/>
          </a:ln>
          <a:extLst>
            <a:ext uri="{909E8E84-426E-40DD-AFC4-6F175D3DCCD1}">
              <a14:hiddenFill xmlns:a14="http://schemas.microsoft.com/office/drawing/2010/main" xmlns="">
                <a:noFill/>
              </a14:hiddenFill>
            </a:ext>
          </a:extLst>
        </p:spPr>
        <p:txBody>
          <a:bodyPr/>
          <a:lstStyle/>
          <a:p>
            <a:endParaRPr lang="zh-CN" altLang="en-US"/>
          </a:p>
        </p:txBody>
      </p:sp>
      <p:sp>
        <p:nvSpPr>
          <p:cNvPr id="24593" name="Line 17"/>
          <p:cNvSpPr>
            <a:spLocks noChangeShapeType="1"/>
          </p:cNvSpPr>
          <p:nvPr/>
        </p:nvSpPr>
        <p:spPr bwMode="auto">
          <a:xfrm>
            <a:off x="1524000" y="2971800"/>
            <a:ext cx="762000" cy="2743200"/>
          </a:xfrm>
          <a:prstGeom prst="line">
            <a:avLst/>
          </a:prstGeom>
          <a:noFill/>
          <a:ln w="9525">
            <a:solidFill>
              <a:srgbClr val="FF3300"/>
            </a:solidFill>
            <a:round/>
            <a:tailEnd type="triangle" w="med" len="med"/>
          </a:ln>
          <a:extLst>
            <a:ext uri="{909E8E84-426E-40DD-AFC4-6F175D3DCCD1}">
              <a14:hiddenFill xmlns:a14="http://schemas.microsoft.com/office/drawing/2010/main" xmlns="">
                <a:noFill/>
              </a14:hiddenFill>
            </a:ext>
          </a:extLst>
        </p:spPr>
        <p:txBody>
          <a:bodyPr/>
          <a:lstStyle/>
          <a:p>
            <a:endParaRPr lang="zh-CN" altLang="en-US"/>
          </a:p>
        </p:txBody>
      </p:sp>
      <p:sp>
        <p:nvSpPr>
          <p:cNvPr id="24594" name="Line 18"/>
          <p:cNvSpPr>
            <a:spLocks noChangeShapeType="1"/>
          </p:cNvSpPr>
          <p:nvPr/>
        </p:nvSpPr>
        <p:spPr bwMode="auto">
          <a:xfrm flipV="1">
            <a:off x="1524000" y="2133599"/>
            <a:ext cx="914400" cy="1711325"/>
          </a:xfrm>
          <a:prstGeom prst="line">
            <a:avLst/>
          </a:prstGeom>
          <a:noFill/>
          <a:ln w="9525">
            <a:solidFill>
              <a:srgbClr val="FF3300"/>
            </a:solidFill>
            <a:round/>
            <a:tailEnd type="triangle" w="med" len="med"/>
          </a:ln>
          <a:extLst>
            <a:ext uri="{909E8E84-426E-40DD-AFC4-6F175D3DCCD1}">
              <a14:hiddenFill xmlns:a14="http://schemas.microsoft.com/office/drawing/2010/main" xmlns="">
                <a:noFill/>
              </a14:hiddenFill>
            </a:ext>
          </a:extLst>
        </p:spPr>
        <p:txBody>
          <a:bodyPr/>
          <a:lstStyle/>
          <a:p>
            <a:endParaRPr lang="zh-CN" altLang="en-US"/>
          </a:p>
        </p:txBody>
      </p:sp>
      <p:sp>
        <p:nvSpPr>
          <p:cNvPr id="24595" name="Line 19"/>
          <p:cNvSpPr>
            <a:spLocks noChangeShapeType="1"/>
          </p:cNvSpPr>
          <p:nvPr/>
        </p:nvSpPr>
        <p:spPr bwMode="auto">
          <a:xfrm flipV="1">
            <a:off x="1524000" y="2971800"/>
            <a:ext cx="838200" cy="1949450"/>
          </a:xfrm>
          <a:prstGeom prst="line">
            <a:avLst/>
          </a:prstGeom>
          <a:noFill/>
          <a:ln w="9525">
            <a:solidFill>
              <a:srgbClr val="FF3300"/>
            </a:solidFill>
            <a:round/>
            <a:tailEnd type="triangle" w="med" len="med"/>
          </a:ln>
          <a:extLst>
            <a:ext uri="{909E8E84-426E-40DD-AFC4-6F175D3DCCD1}">
              <a14:hiddenFill xmlns:a14="http://schemas.microsoft.com/office/drawing/2010/main" xmlns="">
                <a:noFill/>
              </a14:hiddenFill>
            </a:ext>
          </a:extLst>
        </p:spPr>
        <p:txBody>
          <a:bodyPr/>
          <a:lstStyle/>
          <a:p>
            <a:endParaRPr lang="zh-CN" altLang="en-US"/>
          </a:p>
        </p:txBody>
      </p:sp>
      <p:sp>
        <p:nvSpPr>
          <p:cNvPr id="24596" name="Line 20"/>
          <p:cNvSpPr>
            <a:spLocks noChangeShapeType="1"/>
          </p:cNvSpPr>
          <p:nvPr/>
        </p:nvSpPr>
        <p:spPr bwMode="auto">
          <a:xfrm flipV="1">
            <a:off x="1524000" y="4724400"/>
            <a:ext cx="838200" cy="1107440"/>
          </a:xfrm>
          <a:prstGeom prst="line">
            <a:avLst/>
          </a:prstGeom>
          <a:noFill/>
          <a:ln w="9525">
            <a:solidFill>
              <a:srgbClr val="FF3300"/>
            </a:solidFill>
            <a:round/>
            <a:tailEnd type="triangle" w="med" len="med"/>
          </a:ln>
          <a:extLst>
            <a:ext uri="{909E8E84-426E-40DD-AFC4-6F175D3DCCD1}">
              <a14:hiddenFill xmlns:a14="http://schemas.microsoft.com/office/drawing/2010/main" xmlns="">
                <a:noFill/>
              </a14:hiddenFill>
            </a:ext>
          </a:extLst>
        </p:spPr>
        <p:txBody>
          <a:bodyPr/>
          <a:lstStyle/>
          <a:p>
            <a:endParaRPr lang="zh-CN" altLang="en-US"/>
          </a:p>
        </p:txBody>
      </p:sp>
      <p:grpSp>
        <p:nvGrpSpPr>
          <p:cNvPr id="2" name="组合 1"/>
          <p:cNvGrpSpPr/>
          <p:nvPr/>
        </p:nvGrpSpPr>
        <p:grpSpPr>
          <a:xfrm>
            <a:off x="-304631" y="10160"/>
            <a:ext cx="2895314" cy="1372870"/>
            <a:chOff x="-603" y="101"/>
            <a:chExt cx="4967" cy="2414"/>
          </a:xfrm>
        </p:grpSpPr>
        <p:pic>
          <p:nvPicPr>
            <p:cNvPr id="29" name="图片 28" descr="知识梳理.jpg"/>
            <p:cNvPicPr>
              <a:picLocks noChangeAspect="1"/>
            </p:cNvPicPr>
            <p:nvPr/>
          </p:nvPicPr>
          <p:blipFill>
            <a:blip r:embed="rId3" cstate="print"/>
            <a:srcRect r="1746" b="7051"/>
            <a:stretch>
              <a:fillRect/>
            </a:stretch>
          </p:blipFill>
          <p:spPr>
            <a:xfrm>
              <a:off x="570" y="101"/>
              <a:ext cx="2110" cy="2077"/>
            </a:xfrm>
            <a:prstGeom prst="rect">
              <a:avLst/>
            </a:prstGeom>
          </p:spPr>
        </p:pic>
        <p:sp>
          <p:nvSpPr>
            <p:cNvPr id="32" name="矩形 31"/>
            <p:cNvSpPr/>
            <p:nvPr/>
          </p:nvSpPr>
          <p:spPr>
            <a:xfrm>
              <a:off x="-603" y="1089"/>
              <a:ext cx="4967" cy="1426"/>
            </a:xfrm>
            <a:prstGeom prst="rect">
              <a:avLst/>
            </a:prstGeom>
            <a:noFill/>
          </p:spPr>
          <p:txBody>
            <a:bodyPr wrap="square" lIns="91440" tIns="45720" rIns="91440" bIns="45720">
              <a:prstTxWarp prst="textArchDown">
                <a:avLst/>
              </a:prstTxWarp>
              <a:spAutoFit/>
              <a:scene3d>
                <a:camera prst="orthographicFront"/>
                <a:lightRig rig="soft" dir="t">
                  <a:rot lat="0" lon="0" rev="10800000"/>
                </a:lightRig>
              </a:scene3d>
              <a:sp3d>
                <a:bevelT w="27940" h="12700"/>
                <a:contourClr>
                  <a:srgbClr val="DDDDDD"/>
                </a:contourClr>
              </a:sp3d>
            </a:bodyPr>
            <a:lstStyle/>
            <a:p>
              <a:pPr algn="ctr"/>
              <a:r>
                <a:rPr lang="zh-CN" altLang="en-US" sz="3200" b="1" spc="150" dirty="0" smtClean="0">
                  <a:ln w="11430"/>
                  <a:solidFill>
                    <a:srgbClr val="FF0000"/>
                  </a:solidFill>
                  <a:effectLst>
                    <a:outerShdw blurRad="25400" algn="tl" rotWithShape="0">
                      <a:srgbClr val="000000">
                        <a:alpha val="43000"/>
                      </a:srgbClr>
                    </a:outerShdw>
                  </a:effectLst>
                  <a:latin typeface="微软雅黑" panose="020B0503020204020204" pitchFamily="34" charset="-122"/>
                  <a:ea typeface="微软雅黑" panose="020B0503020204020204" pitchFamily="34" charset="-122"/>
                </a:rPr>
                <a:t>自我检测</a:t>
              </a:r>
              <a:endParaRPr lang="zh-CN" altLang="en-US" sz="3200" b="1" cap="none" spc="150" dirty="0">
                <a:ln w="11430"/>
                <a:solidFill>
                  <a:srgbClr val="FF0000"/>
                </a:solidFill>
                <a:effectLst>
                  <a:outerShdw blurRad="25400" algn="tl" rotWithShape="0">
                    <a:srgbClr val="000000">
                      <a:alpha val="43000"/>
                    </a:srgbClr>
                  </a:outerShdw>
                </a:effectLst>
                <a:latin typeface="微软雅黑" panose="020B0503020204020204" pitchFamily="34" charset="-122"/>
                <a:ea typeface="微软雅黑" panose="020B0503020204020204" pitchFamily="34" charset="-122"/>
              </a:endParaRPr>
            </a:p>
          </p:txBody>
        </p:sp>
      </p:grpSp>
      <p:sp>
        <p:nvSpPr>
          <p:cNvPr id="3" name="矩形 2"/>
          <p:cNvSpPr/>
          <p:nvPr/>
        </p:nvSpPr>
        <p:spPr>
          <a:xfrm>
            <a:off x="1952625" y="236855"/>
            <a:ext cx="7157720" cy="829945"/>
          </a:xfrm>
          <a:prstGeom prst="rect">
            <a:avLst/>
          </a:prstGeom>
          <a:noFill/>
          <a:ln>
            <a:noFill/>
          </a:ln>
        </p:spPr>
        <p:txBody>
          <a:bodyPr wrap="square" rtlCol="0" anchor="t">
            <a:spAutoFit/>
            <a:scene3d>
              <a:camera prst="orthographicFront"/>
              <a:lightRig rig="threePt" dir="t"/>
            </a:scene3d>
          </a:bodyPr>
          <a:lstStyle/>
          <a:p>
            <a:pPr algn="ctr"/>
            <a:r>
              <a:rPr lang="zh-CN" altLang="en-US" sz="4800" b="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一国两制构想的发展过程</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4579"/>
                                        </p:tgtEl>
                                        <p:attrNameLst>
                                          <p:attrName>style.visibility</p:attrName>
                                        </p:attrNameLst>
                                      </p:cBhvr>
                                      <p:to>
                                        <p:strVal val="visible"/>
                                      </p:to>
                                    </p:set>
                                    <p:animEffect transition="in" filter="blinds(horizontal)">
                                      <p:cBhvr>
                                        <p:cTn id="7" dur="500"/>
                                        <p:tgtEl>
                                          <p:spTgt spid="2457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4580"/>
                                        </p:tgtEl>
                                        <p:attrNameLst>
                                          <p:attrName>style.visibility</p:attrName>
                                        </p:attrNameLst>
                                      </p:cBhvr>
                                      <p:to>
                                        <p:strVal val="visible"/>
                                      </p:to>
                                    </p:set>
                                    <p:animEffect transition="in" filter="blinds(horizontal)">
                                      <p:cBhvr>
                                        <p:cTn id="10" dur="500"/>
                                        <p:tgtEl>
                                          <p:spTgt spid="2458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4581"/>
                                        </p:tgtEl>
                                        <p:attrNameLst>
                                          <p:attrName>style.visibility</p:attrName>
                                        </p:attrNameLst>
                                      </p:cBhvr>
                                      <p:to>
                                        <p:strVal val="visible"/>
                                      </p:to>
                                    </p:set>
                                    <p:animEffect transition="in" filter="blinds(horizontal)">
                                      <p:cBhvr>
                                        <p:cTn id="13" dur="500"/>
                                        <p:tgtEl>
                                          <p:spTgt spid="24581"/>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4582"/>
                                        </p:tgtEl>
                                        <p:attrNameLst>
                                          <p:attrName>style.visibility</p:attrName>
                                        </p:attrNameLst>
                                      </p:cBhvr>
                                      <p:to>
                                        <p:strVal val="visible"/>
                                      </p:to>
                                    </p:set>
                                    <p:animEffect transition="in" filter="blinds(horizontal)">
                                      <p:cBhvr>
                                        <p:cTn id="16" dur="500"/>
                                        <p:tgtEl>
                                          <p:spTgt spid="24582"/>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4583"/>
                                        </p:tgtEl>
                                        <p:attrNameLst>
                                          <p:attrName>style.visibility</p:attrName>
                                        </p:attrNameLst>
                                      </p:cBhvr>
                                      <p:to>
                                        <p:strVal val="visible"/>
                                      </p:to>
                                    </p:set>
                                    <p:animEffect transition="in" filter="blinds(horizontal)">
                                      <p:cBhvr>
                                        <p:cTn id="19" dur="500"/>
                                        <p:tgtEl>
                                          <p:spTgt spid="24583"/>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4584"/>
                                        </p:tgtEl>
                                        <p:attrNameLst>
                                          <p:attrName>style.visibility</p:attrName>
                                        </p:attrNameLst>
                                      </p:cBhvr>
                                      <p:to>
                                        <p:strVal val="visible"/>
                                      </p:to>
                                    </p:set>
                                    <p:animEffect transition="in" filter="blinds(horizontal)">
                                      <p:cBhvr>
                                        <p:cTn id="22" dur="500"/>
                                        <p:tgtEl>
                                          <p:spTgt spid="24584"/>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24588"/>
                                        </p:tgtEl>
                                        <p:attrNameLst>
                                          <p:attrName>style.visibility</p:attrName>
                                        </p:attrNameLst>
                                      </p:cBhvr>
                                      <p:to>
                                        <p:strVal val="visible"/>
                                      </p:to>
                                    </p:set>
                                    <p:animEffect transition="in" filter="blinds(horizontal)">
                                      <p:cBhvr>
                                        <p:cTn id="25" dur="500"/>
                                        <p:tgtEl>
                                          <p:spTgt spid="24588"/>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24589"/>
                                        </p:tgtEl>
                                        <p:attrNameLst>
                                          <p:attrName>style.visibility</p:attrName>
                                        </p:attrNameLst>
                                      </p:cBhvr>
                                      <p:to>
                                        <p:strVal val="visible"/>
                                      </p:to>
                                    </p:set>
                                    <p:animEffect transition="in" filter="blinds(horizontal)">
                                      <p:cBhvr>
                                        <p:cTn id="28" dur="500"/>
                                        <p:tgtEl>
                                          <p:spTgt spid="24589"/>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24585"/>
                                        </p:tgtEl>
                                        <p:attrNameLst>
                                          <p:attrName>style.visibility</p:attrName>
                                        </p:attrNameLst>
                                      </p:cBhvr>
                                      <p:to>
                                        <p:strVal val="visible"/>
                                      </p:to>
                                    </p:set>
                                    <p:animEffect transition="in" filter="blinds(horizontal)">
                                      <p:cBhvr>
                                        <p:cTn id="31" dur="500"/>
                                        <p:tgtEl>
                                          <p:spTgt spid="24585"/>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24591"/>
                                        </p:tgtEl>
                                        <p:attrNameLst>
                                          <p:attrName>style.visibility</p:attrName>
                                        </p:attrNameLst>
                                      </p:cBhvr>
                                      <p:to>
                                        <p:strVal val="visible"/>
                                      </p:to>
                                    </p:set>
                                    <p:animEffect transition="in" filter="blinds(horizontal)">
                                      <p:cBhvr>
                                        <p:cTn id="34" dur="500"/>
                                        <p:tgtEl>
                                          <p:spTgt spid="24591"/>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24586"/>
                                        </p:tgtEl>
                                        <p:attrNameLst>
                                          <p:attrName>style.visibility</p:attrName>
                                        </p:attrNameLst>
                                      </p:cBhvr>
                                      <p:to>
                                        <p:strVal val="visible"/>
                                      </p:to>
                                    </p:set>
                                    <p:animEffect transition="in" filter="blinds(horizontal)">
                                      <p:cBhvr>
                                        <p:cTn id="37" dur="500"/>
                                        <p:tgtEl>
                                          <p:spTgt spid="2458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4592"/>
                                        </p:tgtEl>
                                        <p:attrNameLst>
                                          <p:attrName>style.visibility</p:attrName>
                                        </p:attrNameLst>
                                      </p:cBhvr>
                                      <p:to>
                                        <p:strVal val="visible"/>
                                      </p:to>
                                    </p:set>
                                    <p:animEffect transition="in" filter="blinds(horizontal)">
                                      <p:cBhvr>
                                        <p:cTn id="42" dur="500"/>
                                        <p:tgtEl>
                                          <p:spTgt spid="2459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4593"/>
                                        </p:tgtEl>
                                        <p:attrNameLst>
                                          <p:attrName>style.visibility</p:attrName>
                                        </p:attrNameLst>
                                      </p:cBhvr>
                                      <p:to>
                                        <p:strVal val="visible"/>
                                      </p:to>
                                    </p:set>
                                    <p:animEffect transition="in" filter="blinds(horizontal)">
                                      <p:cBhvr>
                                        <p:cTn id="47" dur="500"/>
                                        <p:tgtEl>
                                          <p:spTgt spid="24593"/>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4594"/>
                                        </p:tgtEl>
                                        <p:attrNameLst>
                                          <p:attrName>style.visibility</p:attrName>
                                        </p:attrNameLst>
                                      </p:cBhvr>
                                      <p:to>
                                        <p:strVal val="visible"/>
                                      </p:to>
                                    </p:set>
                                    <p:animEffect transition="in" filter="blinds(horizontal)">
                                      <p:cBhvr>
                                        <p:cTn id="52" dur="500"/>
                                        <p:tgtEl>
                                          <p:spTgt spid="24594"/>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4595"/>
                                        </p:tgtEl>
                                        <p:attrNameLst>
                                          <p:attrName>style.visibility</p:attrName>
                                        </p:attrNameLst>
                                      </p:cBhvr>
                                      <p:to>
                                        <p:strVal val="visible"/>
                                      </p:to>
                                    </p:set>
                                    <p:animEffect transition="in" filter="blinds(horizontal)">
                                      <p:cBhvr>
                                        <p:cTn id="57" dur="500"/>
                                        <p:tgtEl>
                                          <p:spTgt spid="24595"/>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4596"/>
                                        </p:tgtEl>
                                        <p:attrNameLst>
                                          <p:attrName>style.visibility</p:attrName>
                                        </p:attrNameLst>
                                      </p:cBhvr>
                                      <p:to>
                                        <p:strVal val="visible"/>
                                      </p:to>
                                    </p:set>
                                    <p:animEffect transition="in" filter="blinds(horizontal)">
                                      <p:cBhvr>
                                        <p:cTn id="62" dur="500"/>
                                        <p:tgtEl>
                                          <p:spTgt spid="245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animBg="1"/>
      <p:bldP spid="24580" grpId="0" bldLvl="0" animBg="1" autoUpdateAnimBg="0"/>
      <p:bldP spid="24581" grpId="0" bldLvl="0" animBg="1" autoUpdateAnimBg="0"/>
      <p:bldP spid="24582" grpId="0" bldLvl="0" animBg="1" autoUpdateAnimBg="0"/>
      <p:bldP spid="24583" grpId="0" bldLvl="0" animBg="1" autoUpdateAnimBg="0"/>
      <p:bldP spid="24584" grpId="0" bldLvl="0" animBg="1" autoUpdateAnimBg="0"/>
      <p:bldP spid="24585" grpId="0" bldLvl="0" animBg="1" autoUpdateAnimBg="0"/>
      <p:bldP spid="24586" grpId="0" bldLvl="0" animBg="1" autoUpdateAnimBg="0"/>
      <p:bldP spid="24588" grpId="0" bldLvl="0" animBg="1" autoUpdateAnimBg="0"/>
      <p:bldP spid="24589" grpId="0" bldLvl="0" animBg="1" autoUpdateAnimBg="0"/>
      <p:bldP spid="24591" grpId="0" bldLvl="0" animBg="1" autoUpdateAnimBg="0"/>
      <p:bldP spid="24592" grpId="0" bldLvl="0" animBg="1"/>
      <p:bldP spid="24593" grpId="0" bldLvl="0" animBg="1"/>
      <p:bldP spid="24594" grpId="0" bldLvl="0" animBg="1"/>
      <p:bldP spid="24595" grpId="0" bldLvl="0" animBg="1"/>
      <p:bldP spid="24596"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3"/>
          <p:cNvSpPr txBox="1">
            <a:spLocks noChangeArrowheads="1"/>
          </p:cNvSpPr>
          <p:nvPr/>
        </p:nvSpPr>
        <p:spPr bwMode="auto">
          <a:xfrm>
            <a:off x="304800" y="2058988"/>
            <a:ext cx="2971800" cy="531812"/>
          </a:xfrm>
          <a:prstGeom prst="rect">
            <a:avLst/>
          </a:prstGeom>
          <a:solidFill>
            <a:schemeClr val="accent1"/>
          </a:solidFill>
          <a:ln w="12700">
            <a:solidFill>
              <a:schemeClr val="tx2"/>
            </a:solidFill>
            <a:miter lim="800000"/>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dirty="0">
                <a:solidFill>
                  <a:schemeClr val="bg1"/>
                </a:solidFill>
                <a:latin typeface="华文中宋" pitchFamily="2" charset="-122"/>
                <a:ea typeface="华文中宋" pitchFamily="2" charset="-122"/>
              </a:rPr>
              <a:t>1</a:t>
            </a:r>
            <a:r>
              <a:rPr lang="zh-CN" altLang="en-US" sz="2800" dirty="0">
                <a:solidFill>
                  <a:schemeClr val="bg1"/>
                </a:solidFill>
                <a:latin typeface="华文中宋" pitchFamily="2" charset="-122"/>
                <a:ea typeface="华文中宋" pitchFamily="2" charset="-122"/>
              </a:rPr>
              <a:t>、前提与基础？</a:t>
            </a:r>
          </a:p>
        </p:txBody>
      </p:sp>
      <p:sp>
        <p:nvSpPr>
          <p:cNvPr id="25604" name="AutoShape 4"/>
          <p:cNvSpPr>
            <a:spLocks noChangeArrowheads="1"/>
          </p:cNvSpPr>
          <p:nvPr/>
        </p:nvSpPr>
        <p:spPr bwMode="auto">
          <a:xfrm>
            <a:off x="3309620" y="2244090"/>
            <a:ext cx="838200" cy="152400"/>
          </a:xfrm>
          <a:prstGeom prst="rightArrow">
            <a:avLst>
              <a:gd name="adj1" fmla="val 50000"/>
              <a:gd name="adj2" fmla="val 137500"/>
            </a:avLst>
          </a:prstGeom>
          <a:solidFill>
            <a:schemeClr val="accent1"/>
          </a:solidFill>
          <a:ln w="9525">
            <a:solidFill>
              <a:schemeClr val="tx1"/>
            </a:solidFill>
            <a:miter lim="800000"/>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5605" name="Text Box 5"/>
          <p:cNvSpPr txBox="1">
            <a:spLocks noChangeArrowheads="1"/>
          </p:cNvSpPr>
          <p:nvPr/>
        </p:nvSpPr>
        <p:spPr bwMode="auto">
          <a:xfrm>
            <a:off x="4147820" y="2059305"/>
            <a:ext cx="4860290" cy="521970"/>
          </a:xfrm>
          <a:prstGeom prst="rect">
            <a:avLst/>
          </a:prstGeom>
          <a:solidFill>
            <a:schemeClr val="accent1"/>
          </a:solidFill>
          <a:ln w="12700">
            <a:solidFill>
              <a:schemeClr val="tx2"/>
            </a:solidFill>
            <a:miter lim="800000"/>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800" dirty="0">
                <a:solidFill>
                  <a:schemeClr val="bg1"/>
                </a:solidFill>
                <a:ea typeface="华文新魏" pitchFamily="2" charset="-122"/>
              </a:rPr>
              <a:t>“</a:t>
            </a:r>
            <a:r>
              <a:rPr lang="zh-CN" altLang="en-US" sz="2800" dirty="0">
                <a:solidFill>
                  <a:schemeClr val="bg1"/>
                </a:solidFill>
                <a:latin typeface="华文新魏" pitchFamily="2" charset="-122"/>
                <a:ea typeface="华文新魏" pitchFamily="2" charset="-122"/>
              </a:rPr>
              <a:t>一国</a:t>
            </a:r>
            <a:r>
              <a:rPr lang="zh-CN" altLang="en-US" sz="2800" dirty="0">
                <a:solidFill>
                  <a:schemeClr val="bg1"/>
                </a:solidFill>
                <a:ea typeface="华文新魏" pitchFamily="2" charset="-122"/>
              </a:rPr>
              <a:t>”</a:t>
            </a:r>
            <a:r>
              <a:rPr lang="zh-CN" altLang="en-US" sz="2800" dirty="0">
                <a:solidFill>
                  <a:schemeClr val="bg1"/>
                </a:solidFill>
                <a:latin typeface="华文新魏" pitchFamily="2" charset="-122"/>
                <a:ea typeface="华文新魏" pitchFamily="2" charset="-122"/>
              </a:rPr>
              <a:t>，即中华人民共和国</a:t>
            </a:r>
          </a:p>
        </p:txBody>
      </p:sp>
      <p:sp>
        <p:nvSpPr>
          <p:cNvPr id="25606" name="Text Box 6"/>
          <p:cNvSpPr txBox="1">
            <a:spLocks noChangeArrowheads="1"/>
          </p:cNvSpPr>
          <p:nvPr/>
        </p:nvSpPr>
        <p:spPr bwMode="auto">
          <a:xfrm>
            <a:off x="304800" y="2895600"/>
            <a:ext cx="4411663" cy="531813"/>
          </a:xfrm>
          <a:prstGeom prst="rect">
            <a:avLst/>
          </a:prstGeom>
          <a:solidFill>
            <a:schemeClr val="accent1"/>
          </a:solidFill>
          <a:ln w="12700">
            <a:solidFill>
              <a:schemeClr val="tx2"/>
            </a:solidFill>
            <a:miter lim="800000"/>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dirty="0">
                <a:solidFill>
                  <a:schemeClr val="bg1"/>
                </a:solidFill>
                <a:latin typeface="华文中宋" pitchFamily="2" charset="-122"/>
                <a:ea typeface="华文中宋" pitchFamily="2" charset="-122"/>
              </a:rPr>
              <a:t>2</a:t>
            </a:r>
            <a:r>
              <a:rPr lang="zh-CN" altLang="en-US" sz="2800" dirty="0">
                <a:solidFill>
                  <a:schemeClr val="bg1"/>
                </a:solidFill>
                <a:latin typeface="华文中宋" pitchFamily="2" charset="-122"/>
                <a:ea typeface="华文中宋" pitchFamily="2" charset="-122"/>
              </a:rPr>
              <a:t>、国家主体的社会制度？</a:t>
            </a:r>
          </a:p>
        </p:txBody>
      </p:sp>
      <p:sp>
        <p:nvSpPr>
          <p:cNvPr id="25607" name="Text Box 7"/>
          <p:cNvSpPr txBox="1">
            <a:spLocks noChangeArrowheads="1"/>
          </p:cNvSpPr>
          <p:nvPr/>
        </p:nvSpPr>
        <p:spPr bwMode="auto">
          <a:xfrm>
            <a:off x="304800" y="3735388"/>
            <a:ext cx="4122738" cy="531812"/>
          </a:xfrm>
          <a:prstGeom prst="rect">
            <a:avLst/>
          </a:prstGeom>
          <a:solidFill>
            <a:schemeClr val="accent1"/>
          </a:solidFill>
          <a:ln w="12700">
            <a:solidFill>
              <a:schemeClr val="tx2"/>
            </a:solidFill>
            <a:miter lim="800000"/>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dirty="0">
                <a:solidFill>
                  <a:schemeClr val="bg1"/>
                </a:solidFill>
                <a:latin typeface="华文中宋" pitchFamily="2" charset="-122"/>
                <a:ea typeface="华文中宋" pitchFamily="2" charset="-122"/>
              </a:rPr>
              <a:t>3</a:t>
            </a:r>
            <a:r>
              <a:rPr lang="zh-CN" altLang="en-US" sz="2800" dirty="0">
                <a:solidFill>
                  <a:schemeClr val="bg1"/>
                </a:solidFill>
                <a:latin typeface="华文中宋" pitchFamily="2" charset="-122"/>
                <a:ea typeface="华文中宋" pitchFamily="2" charset="-122"/>
              </a:rPr>
              <a:t>、台湾、香港、澳门？</a:t>
            </a:r>
          </a:p>
        </p:txBody>
      </p:sp>
      <p:sp>
        <p:nvSpPr>
          <p:cNvPr id="25608" name="AutoShape 8"/>
          <p:cNvSpPr>
            <a:spLocks noChangeArrowheads="1"/>
          </p:cNvSpPr>
          <p:nvPr/>
        </p:nvSpPr>
        <p:spPr bwMode="auto">
          <a:xfrm>
            <a:off x="4724400" y="3124200"/>
            <a:ext cx="838200" cy="152400"/>
          </a:xfrm>
          <a:prstGeom prst="rightArrow">
            <a:avLst>
              <a:gd name="adj1" fmla="val 50000"/>
              <a:gd name="adj2" fmla="val 137500"/>
            </a:avLst>
          </a:prstGeom>
          <a:solidFill>
            <a:schemeClr val="accent1"/>
          </a:solidFill>
          <a:ln w="9525">
            <a:solidFill>
              <a:schemeClr val="tx1"/>
            </a:solidFill>
            <a:miter lim="800000"/>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5609" name="AutoShape 9"/>
          <p:cNvSpPr>
            <a:spLocks noChangeArrowheads="1"/>
          </p:cNvSpPr>
          <p:nvPr/>
        </p:nvSpPr>
        <p:spPr bwMode="auto">
          <a:xfrm>
            <a:off x="4495800" y="3924935"/>
            <a:ext cx="838200" cy="152400"/>
          </a:xfrm>
          <a:prstGeom prst="rightArrow">
            <a:avLst>
              <a:gd name="adj1" fmla="val 50000"/>
              <a:gd name="adj2" fmla="val 137500"/>
            </a:avLst>
          </a:prstGeom>
          <a:solidFill>
            <a:schemeClr val="accent1"/>
          </a:solidFill>
          <a:ln w="9525">
            <a:solidFill>
              <a:schemeClr val="tx1"/>
            </a:solidFill>
            <a:miter lim="800000"/>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5610" name="Text Box 10"/>
          <p:cNvSpPr txBox="1">
            <a:spLocks noChangeArrowheads="1"/>
          </p:cNvSpPr>
          <p:nvPr/>
        </p:nvSpPr>
        <p:spPr bwMode="auto">
          <a:xfrm>
            <a:off x="5562600" y="2895600"/>
            <a:ext cx="2362200" cy="531813"/>
          </a:xfrm>
          <a:prstGeom prst="rect">
            <a:avLst/>
          </a:prstGeom>
          <a:solidFill>
            <a:schemeClr val="accent1"/>
          </a:solidFill>
          <a:ln w="12700">
            <a:solidFill>
              <a:schemeClr val="tx2"/>
            </a:solidFill>
            <a:miter lim="800000"/>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800" dirty="0">
                <a:solidFill>
                  <a:schemeClr val="bg1"/>
                </a:solidFill>
                <a:latin typeface="华文新魏" pitchFamily="2" charset="-122"/>
                <a:ea typeface="华文新魏" pitchFamily="2" charset="-122"/>
              </a:rPr>
              <a:t>社会主义制度</a:t>
            </a:r>
          </a:p>
        </p:txBody>
      </p:sp>
      <p:sp>
        <p:nvSpPr>
          <p:cNvPr id="25611" name="Text Box 11"/>
          <p:cNvSpPr txBox="1">
            <a:spLocks noChangeArrowheads="1"/>
          </p:cNvSpPr>
          <p:nvPr/>
        </p:nvSpPr>
        <p:spPr bwMode="auto">
          <a:xfrm>
            <a:off x="5334000" y="3734753"/>
            <a:ext cx="3429000" cy="531812"/>
          </a:xfrm>
          <a:prstGeom prst="rect">
            <a:avLst/>
          </a:prstGeom>
          <a:solidFill>
            <a:schemeClr val="accent1"/>
          </a:solidFill>
          <a:ln w="12700">
            <a:solidFill>
              <a:schemeClr val="tx2"/>
            </a:solidFill>
            <a:miter lim="800000"/>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800" dirty="0">
                <a:solidFill>
                  <a:schemeClr val="bg1"/>
                </a:solidFill>
                <a:latin typeface="华文新魏" pitchFamily="2" charset="-122"/>
                <a:ea typeface="华文新魏" pitchFamily="2" charset="-122"/>
              </a:rPr>
              <a:t>原有的资本主义制度</a:t>
            </a:r>
          </a:p>
        </p:txBody>
      </p:sp>
      <p:sp>
        <p:nvSpPr>
          <p:cNvPr id="25612" name="Text Box 12"/>
          <p:cNvSpPr txBox="1">
            <a:spLocks noChangeArrowheads="1"/>
          </p:cNvSpPr>
          <p:nvPr/>
        </p:nvSpPr>
        <p:spPr bwMode="auto">
          <a:xfrm>
            <a:off x="4572000" y="4572000"/>
            <a:ext cx="3505200" cy="531813"/>
          </a:xfrm>
          <a:prstGeom prst="rect">
            <a:avLst/>
          </a:prstGeom>
          <a:solidFill>
            <a:schemeClr val="accent1"/>
          </a:solidFill>
          <a:ln w="12700">
            <a:solidFill>
              <a:schemeClr val="tx2"/>
            </a:solidFill>
            <a:miter lim="800000"/>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800" dirty="0">
                <a:solidFill>
                  <a:schemeClr val="bg1"/>
                </a:solidFill>
                <a:latin typeface="华文新魏" pitchFamily="2" charset="-122"/>
                <a:ea typeface="华文新魏" pitchFamily="2" charset="-122"/>
              </a:rPr>
              <a:t>长期不变，长期共存</a:t>
            </a:r>
          </a:p>
        </p:txBody>
      </p:sp>
      <p:sp>
        <p:nvSpPr>
          <p:cNvPr id="25613" name="Text Box 13"/>
          <p:cNvSpPr txBox="1">
            <a:spLocks noChangeArrowheads="1"/>
          </p:cNvSpPr>
          <p:nvPr/>
        </p:nvSpPr>
        <p:spPr bwMode="auto">
          <a:xfrm>
            <a:off x="3276600" y="5411153"/>
            <a:ext cx="1752600" cy="531812"/>
          </a:xfrm>
          <a:prstGeom prst="rect">
            <a:avLst/>
          </a:prstGeom>
          <a:solidFill>
            <a:schemeClr val="accent1"/>
          </a:solidFill>
          <a:ln w="12700">
            <a:solidFill>
              <a:schemeClr val="tx2"/>
            </a:solidFill>
            <a:miter lim="800000"/>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800" dirty="0">
                <a:solidFill>
                  <a:schemeClr val="bg1"/>
                </a:solidFill>
                <a:latin typeface="华文新魏" pitchFamily="2" charset="-122"/>
                <a:ea typeface="华文新魏" pitchFamily="2" charset="-122"/>
              </a:rPr>
              <a:t>祖国统一</a:t>
            </a:r>
          </a:p>
        </p:txBody>
      </p:sp>
      <p:sp>
        <p:nvSpPr>
          <p:cNvPr id="25614" name="Text Box 14"/>
          <p:cNvSpPr txBox="1">
            <a:spLocks noChangeArrowheads="1"/>
          </p:cNvSpPr>
          <p:nvPr/>
        </p:nvSpPr>
        <p:spPr bwMode="auto">
          <a:xfrm>
            <a:off x="304800" y="4573588"/>
            <a:ext cx="3352800" cy="531812"/>
          </a:xfrm>
          <a:prstGeom prst="rect">
            <a:avLst/>
          </a:prstGeom>
          <a:solidFill>
            <a:schemeClr val="accent1"/>
          </a:solidFill>
          <a:ln w="12700">
            <a:solidFill>
              <a:schemeClr val="tx2"/>
            </a:solidFill>
            <a:miter lim="800000"/>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dirty="0">
                <a:solidFill>
                  <a:schemeClr val="bg1"/>
                </a:solidFill>
                <a:latin typeface="华文中宋" pitchFamily="2" charset="-122"/>
                <a:ea typeface="华文中宋" pitchFamily="2" charset="-122"/>
              </a:rPr>
              <a:t>4</a:t>
            </a:r>
            <a:r>
              <a:rPr lang="zh-CN" altLang="en-US" sz="2800" dirty="0">
                <a:solidFill>
                  <a:schemeClr val="bg1"/>
                </a:solidFill>
                <a:latin typeface="华文中宋" pitchFamily="2" charset="-122"/>
                <a:ea typeface="华文中宋" pitchFamily="2" charset="-122"/>
              </a:rPr>
              <a:t>、</a:t>
            </a:r>
            <a:r>
              <a:rPr lang="zh-CN" altLang="en-US" sz="2800" dirty="0">
                <a:solidFill>
                  <a:schemeClr val="bg1"/>
                </a:solidFill>
                <a:ea typeface="华文中宋" pitchFamily="2" charset="-122"/>
              </a:rPr>
              <a:t>“</a:t>
            </a:r>
            <a:r>
              <a:rPr lang="zh-CN" altLang="en-US" sz="2800" dirty="0">
                <a:solidFill>
                  <a:schemeClr val="bg1"/>
                </a:solidFill>
                <a:latin typeface="华文中宋" pitchFamily="2" charset="-122"/>
                <a:ea typeface="华文中宋" pitchFamily="2" charset="-122"/>
              </a:rPr>
              <a:t>两制</a:t>
            </a:r>
            <a:r>
              <a:rPr lang="zh-CN" altLang="en-US" sz="2800" dirty="0">
                <a:solidFill>
                  <a:schemeClr val="bg1"/>
                </a:solidFill>
                <a:ea typeface="华文中宋" pitchFamily="2" charset="-122"/>
              </a:rPr>
              <a:t>”</a:t>
            </a:r>
            <a:r>
              <a:rPr lang="zh-CN" altLang="en-US" sz="2800" dirty="0">
                <a:solidFill>
                  <a:schemeClr val="bg1"/>
                </a:solidFill>
                <a:latin typeface="华文中宋" pitchFamily="2" charset="-122"/>
                <a:ea typeface="华文中宋" pitchFamily="2" charset="-122"/>
              </a:rPr>
              <a:t>的发展？</a:t>
            </a:r>
          </a:p>
        </p:txBody>
      </p:sp>
      <p:sp>
        <p:nvSpPr>
          <p:cNvPr id="25615" name="AutoShape 15"/>
          <p:cNvSpPr>
            <a:spLocks noChangeArrowheads="1"/>
          </p:cNvSpPr>
          <p:nvPr/>
        </p:nvSpPr>
        <p:spPr bwMode="auto">
          <a:xfrm>
            <a:off x="3733800" y="4724400"/>
            <a:ext cx="838200" cy="152400"/>
          </a:xfrm>
          <a:prstGeom prst="rightArrow">
            <a:avLst>
              <a:gd name="adj1" fmla="val 50000"/>
              <a:gd name="adj2" fmla="val 137500"/>
            </a:avLst>
          </a:prstGeom>
          <a:solidFill>
            <a:schemeClr val="accent1"/>
          </a:solidFill>
          <a:ln w="9525">
            <a:solidFill>
              <a:schemeClr val="tx1"/>
            </a:solidFill>
            <a:miter lim="800000"/>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5616" name="Text Box 16"/>
          <p:cNvSpPr txBox="1">
            <a:spLocks noChangeArrowheads="1"/>
          </p:cNvSpPr>
          <p:nvPr/>
        </p:nvSpPr>
        <p:spPr bwMode="auto">
          <a:xfrm>
            <a:off x="304800" y="5411788"/>
            <a:ext cx="1905000" cy="531812"/>
          </a:xfrm>
          <a:prstGeom prst="rect">
            <a:avLst/>
          </a:prstGeom>
          <a:solidFill>
            <a:schemeClr val="accent1"/>
          </a:solidFill>
          <a:ln w="12700">
            <a:solidFill>
              <a:schemeClr val="tx2"/>
            </a:solidFill>
            <a:miter lim="800000"/>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dirty="0">
                <a:solidFill>
                  <a:schemeClr val="bg1"/>
                </a:solidFill>
                <a:latin typeface="华文中宋" pitchFamily="2" charset="-122"/>
                <a:ea typeface="华文中宋" pitchFamily="2" charset="-122"/>
              </a:rPr>
              <a:t>5</a:t>
            </a:r>
            <a:r>
              <a:rPr lang="zh-CN" altLang="en-US" sz="2800" dirty="0">
                <a:solidFill>
                  <a:schemeClr val="bg1"/>
                </a:solidFill>
                <a:latin typeface="华文中宋" pitchFamily="2" charset="-122"/>
                <a:ea typeface="华文中宋" pitchFamily="2" charset="-122"/>
              </a:rPr>
              <a:t>、目的？</a:t>
            </a:r>
          </a:p>
        </p:txBody>
      </p:sp>
      <p:sp>
        <p:nvSpPr>
          <p:cNvPr id="25617" name="AutoShape 17"/>
          <p:cNvSpPr>
            <a:spLocks noChangeArrowheads="1"/>
          </p:cNvSpPr>
          <p:nvPr/>
        </p:nvSpPr>
        <p:spPr bwMode="auto">
          <a:xfrm>
            <a:off x="2324100" y="5601970"/>
            <a:ext cx="838200" cy="152400"/>
          </a:xfrm>
          <a:prstGeom prst="rightArrow">
            <a:avLst>
              <a:gd name="adj1" fmla="val 50000"/>
              <a:gd name="adj2" fmla="val 137500"/>
            </a:avLst>
          </a:prstGeom>
          <a:solidFill>
            <a:schemeClr val="accent1"/>
          </a:solidFill>
          <a:ln w="9525">
            <a:solidFill>
              <a:schemeClr val="tx1"/>
            </a:solidFill>
            <a:miter lim="800000"/>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grpSp>
        <p:nvGrpSpPr>
          <p:cNvPr id="3" name="组合 10"/>
          <p:cNvGrpSpPr/>
          <p:nvPr/>
        </p:nvGrpSpPr>
        <p:grpSpPr>
          <a:xfrm>
            <a:off x="-13335" y="41910"/>
            <a:ext cx="1898650" cy="1435524"/>
            <a:chOff x="357158" y="1571612"/>
            <a:chExt cx="1755826" cy="1796080"/>
          </a:xfrm>
        </p:grpSpPr>
        <p:pic>
          <p:nvPicPr>
            <p:cNvPr id="6" name="图片 5" descr="看书.jpg"/>
            <p:cNvPicPr>
              <a:picLocks noChangeAspect="1"/>
            </p:cNvPicPr>
            <p:nvPr/>
          </p:nvPicPr>
          <p:blipFill>
            <a:blip r:embed="rId3" cstate="print">
              <a:clrChange>
                <a:clrFrom>
                  <a:srgbClr val="F9F9F9"/>
                </a:clrFrom>
                <a:clrTo>
                  <a:srgbClr val="F9F9F9">
                    <a:alpha val="0"/>
                  </a:srgbClr>
                </a:clrTo>
              </a:clrChange>
            </a:blip>
            <a:srcRect l="13969" t="3125" r="19452" b="10416"/>
            <a:stretch>
              <a:fillRect/>
            </a:stretch>
          </p:blipFill>
          <p:spPr>
            <a:xfrm>
              <a:off x="357158" y="1571612"/>
              <a:ext cx="1755826" cy="1714512"/>
            </a:xfrm>
            <a:prstGeom prst="rect">
              <a:avLst/>
            </a:prstGeom>
          </p:spPr>
        </p:pic>
        <p:sp>
          <p:nvSpPr>
            <p:cNvPr id="7" name="矩形 6"/>
            <p:cNvSpPr/>
            <p:nvPr/>
          </p:nvSpPr>
          <p:spPr>
            <a:xfrm>
              <a:off x="428596" y="1571612"/>
              <a:ext cx="543739" cy="653072"/>
            </a:xfrm>
            <a:prstGeom prst="rect">
              <a:avLst/>
            </a:prstGeom>
            <a:noFill/>
          </p:spPr>
          <p:txBody>
            <a:bodyPr wrap="square" lIns="91440" tIns="45720" rIns="91440" bIns="45720">
              <a:spAutoFit/>
            </a:bodyPr>
            <a:lstStyle/>
            <a:p>
              <a:pPr algn="ctr"/>
              <a:r>
                <a:rPr lang="zh-CN" altLang="en-US" sz="2800" b="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anose="020B0503020204020204" pitchFamily="34" charset="-122"/>
                  <a:ea typeface="微软雅黑" panose="020B0503020204020204" pitchFamily="34" charset="-122"/>
                </a:rPr>
                <a:t>自</a:t>
              </a:r>
              <a:endParaRPr lang="zh-CN" altLang="en-US" sz="2800" b="1"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anose="020B0503020204020204" pitchFamily="34" charset="-122"/>
                <a:ea typeface="微软雅黑" panose="020B0503020204020204" pitchFamily="34" charset="-122"/>
              </a:endParaRPr>
            </a:p>
          </p:txBody>
        </p:sp>
        <p:sp>
          <p:nvSpPr>
            <p:cNvPr id="8" name="矩形 7"/>
            <p:cNvSpPr/>
            <p:nvPr/>
          </p:nvSpPr>
          <p:spPr>
            <a:xfrm>
              <a:off x="1500166" y="1571612"/>
              <a:ext cx="543740" cy="653072"/>
            </a:xfrm>
            <a:prstGeom prst="rect">
              <a:avLst/>
            </a:prstGeom>
            <a:noFill/>
          </p:spPr>
          <p:txBody>
            <a:bodyPr wrap="square" lIns="91440" tIns="45720" rIns="91440" bIns="45720">
              <a:spAutoFit/>
            </a:bodyPr>
            <a:lstStyle/>
            <a:p>
              <a:pPr algn="ctr"/>
              <a:r>
                <a:rPr lang="zh-CN" altLang="en-US" sz="2800" b="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anose="020B0503020204020204" pitchFamily="34" charset="-122"/>
                  <a:ea typeface="微软雅黑" panose="020B0503020204020204" pitchFamily="34" charset="-122"/>
                </a:rPr>
                <a:t>主</a:t>
              </a:r>
              <a:endParaRPr lang="zh-CN" altLang="en-US" sz="2800" b="1"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anose="020B0503020204020204" pitchFamily="34" charset="-122"/>
                <a:ea typeface="微软雅黑" panose="020B0503020204020204" pitchFamily="34" charset="-122"/>
              </a:endParaRPr>
            </a:p>
          </p:txBody>
        </p:sp>
        <p:sp>
          <p:nvSpPr>
            <p:cNvPr id="9" name="矩形 8"/>
            <p:cNvSpPr/>
            <p:nvPr/>
          </p:nvSpPr>
          <p:spPr>
            <a:xfrm>
              <a:off x="1500166" y="2714620"/>
              <a:ext cx="543740" cy="653072"/>
            </a:xfrm>
            <a:prstGeom prst="rect">
              <a:avLst/>
            </a:prstGeom>
            <a:noFill/>
          </p:spPr>
          <p:txBody>
            <a:bodyPr wrap="square" lIns="91440" tIns="45720" rIns="91440" bIns="45720">
              <a:spAutoFit/>
            </a:bodyPr>
            <a:lstStyle/>
            <a:p>
              <a:pPr algn="ctr"/>
              <a:r>
                <a:rPr lang="zh-CN" altLang="en-US" sz="2800" b="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anose="020B0503020204020204" pitchFamily="34" charset="-122"/>
                  <a:ea typeface="微软雅黑" panose="020B0503020204020204" pitchFamily="34" charset="-122"/>
                </a:rPr>
                <a:t>究</a:t>
              </a:r>
              <a:endParaRPr lang="zh-CN" altLang="en-US" sz="2800" b="1"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anose="020B0503020204020204" pitchFamily="34" charset="-122"/>
                <a:ea typeface="微软雅黑" panose="020B0503020204020204" pitchFamily="34" charset="-122"/>
              </a:endParaRPr>
            </a:p>
          </p:txBody>
        </p:sp>
        <p:sp>
          <p:nvSpPr>
            <p:cNvPr id="10" name="矩形 9"/>
            <p:cNvSpPr/>
            <p:nvPr/>
          </p:nvSpPr>
          <p:spPr>
            <a:xfrm>
              <a:off x="428596" y="2714620"/>
              <a:ext cx="543740" cy="653072"/>
            </a:xfrm>
            <a:prstGeom prst="rect">
              <a:avLst/>
            </a:prstGeom>
            <a:noFill/>
          </p:spPr>
          <p:txBody>
            <a:bodyPr wrap="square" lIns="91440" tIns="45720" rIns="91440" bIns="45720">
              <a:spAutoFit/>
            </a:bodyPr>
            <a:lstStyle/>
            <a:p>
              <a:pPr algn="ctr"/>
              <a:r>
                <a:rPr lang="zh-CN" altLang="en-US" sz="2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anose="020B0503020204020204" pitchFamily="34" charset="-122"/>
                  <a:ea typeface="微软雅黑" panose="020B0503020204020204" pitchFamily="34" charset="-122"/>
                </a:rPr>
                <a:t>探</a:t>
              </a:r>
              <a:endParaRPr lang="zh-CN" altLang="en-US" sz="2800" b="1"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anose="020B0503020204020204" pitchFamily="34" charset="-122"/>
                <a:ea typeface="微软雅黑" panose="020B0503020204020204" pitchFamily="34" charset="-122"/>
              </a:endParaRPr>
            </a:p>
          </p:txBody>
        </p:sp>
      </p:grpSp>
      <p:sp>
        <p:nvSpPr>
          <p:cNvPr id="2" name="矩形 1"/>
          <p:cNvSpPr/>
          <p:nvPr/>
        </p:nvSpPr>
        <p:spPr>
          <a:xfrm>
            <a:off x="2082800" y="182245"/>
            <a:ext cx="6610350" cy="829945"/>
          </a:xfrm>
          <a:prstGeom prst="rect">
            <a:avLst/>
          </a:prstGeom>
          <a:noFill/>
          <a:ln>
            <a:noFill/>
          </a:ln>
        </p:spPr>
        <p:txBody>
          <a:bodyPr wrap="square" rtlCol="0" anchor="t">
            <a:spAutoFit/>
          </a:bodyPr>
          <a:lstStyle/>
          <a:p>
            <a:pPr algn="ctr"/>
            <a:r>
              <a:rPr lang="zh-CN" altLang="en-US" sz="4800" b="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一国两制的主要含义</a:t>
            </a:r>
          </a:p>
        </p:txBody>
      </p:sp>
    </p:spTree>
    <p:custDataLst>
      <p:tags r:id="rId1"/>
    </p:custData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5603"/>
                                        </p:tgtEl>
                                        <p:attrNameLst>
                                          <p:attrName>style.visibility</p:attrName>
                                        </p:attrNameLst>
                                      </p:cBhvr>
                                      <p:to>
                                        <p:strVal val="visible"/>
                                      </p:to>
                                    </p:set>
                                    <p:anim calcmode="lin" valueType="num">
                                      <p:cBhvr additive="base">
                                        <p:cTn id="7" dur="500" fill="hold"/>
                                        <p:tgtEl>
                                          <p:spTgt spid="25603"/>
                                        </p:tgtEl>
                                        <p:attrNameLst>
                                          <p:attrName>ppt_x</p:attrName>
                                        </p:attrNameLst>
                                      </p:cBhvr>
                                      <p:tavLst>
                                        <p:tav tm="0">
                                          <p:val>
                                            <p:strVal val="0-#ppt_w/2"/>
                                          </p:val>
                                        </p:tav>
                                        <p:tav tm="100000">
                                          <p:val>
                                            <p:strVal val="#ppt_x"/>
                                          </p:val>
                                        </p:tav>
                                      </p:tavLst>
                                    </p:anim>
                                    <p:anim calcmode="lin" valueType="num">
                                      <p:cBhvr additive="base">
                                        <p:cTn id="8" dur="500" fill="hold"/>
                                        <p:tgtEl>
                                          <p:spTgt spid="2560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5604"/>
                                        </p:tgtEl>
                                        <p:attrNameLst>
                                          <p:attrName>style.visibility</p:attrName>
                                        </p:attrNameLst>
                                      </p:cBhvr>
                                      <p:to>
                                        <p:strVal val="visible"/>
                                      </p:to>
                                    </p:set>
                                    <p:anim calcmode="lin" valueType="num">
                                      <p:cBhvr additive="base">
                                        <p:cTn id="13" dur="500" fill="hold"/>
                                        <p:tgtEl>
                                          <p:spTgt spid="25604"/>
                                        </p:tgtEl>
                                        <p:attrNameLst>
                                          <p:attrName>ppt_x</p:attrName>
                                        </p:attrNameLst>
                                      </p:cBhvr>
                                      <p:tavLst>
                                        <p:tav tm="0">
                                          <p:val>
                                            <p:strVal val="0-#ppt_w/2"/>
                                          </p:val>
                                        </p:tav>
                                        <p:tav tm="100000">
                                          <p:val>
                                            <p:strVal val="#ppt_x"/>
                                          </p:val>
                                        </p:tav>
                                      </p:tavLst>
                                    </p:anim>
                                    <p:anim calcmode="lin" valueType="num">
                                      <p:cBhvr additive="base">
                                        <p:cTn id="14" dur="500" fill="hold"/>
                                        <p:tgtEl>
                                          <p:spTgt spid="2560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5605"/>
                                        </p:tgtEl>
                                        <p:attrNameLst>
                                          <p:attrName>style.visibility</p:attrName>
                                        </p:attrNameLst>
                                      </p:cBhvr>
                                      <p:to>
                                        <p:strVal val="visible"/>
                                      </p:to>
                                    </p:set>
                                    <p:anim calcmode="lin" valueType="num">
                                      <p:cBhvr additive="base">
                                        <p:cTn id="19" dur="500" fill="hold"/>
                                        <p:tgtEl>
                                          <p:spTgt spid="25605"/>
                                        </p:tgtEl>
                                        <p:attrNameLst>
                                          <p:attrName>ppt_x</p:attrName>
                                        </p:attrNameLst>
                                      </p:cBhvr>
                                      <p:tavLst>
                                        <p:tav tm="0">
                                          <p:val>
                                            <p:strVal val="0-#ppt_w/2"/>
                                          </p:val>
                                        </p:tav>
                                        <p:tav tm="100000">
                                          <p:val>
                                            <p:strVal val="#ppt_x"/>
                                          </p:val>
                                        </p:tav>
                                      </p:tavLst>
                                    </p:anim>
                                    <p:anim calcmode="lin" valueType="num">
                                      <p:cBhvr additive="base">
                                        <p:cTn id="20" dur="500" fill="hold"/>
                                        <p:tgtEl>
                                          <p:spTgt spid="2560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5606"/>
                                        </p:tgtEl>
                                        <p:attrNameLst>
                                          <p:attrName>style.visibility</p:attrName>
                                        </p:attrNameLst>
                                      </p:cBhvr>
                                      <p:to>
                                        <p:strVal val="visible"/>
                                      </p:to>
                                    </p:set>
                                    <p:anim calcmode="lin" valueType="num">
                                      <p:cBhvr additive="base">
                                        <p:cTn id="25" dur="500" fill="hold"/>
                                        <p:tgtEl>
                                          <p:spTgt spid="25606"/>
                                        </p:tgtEl>
                                        <p:attrNameLst>
                                          <p:attrName>ppt_x</p:attrName>
                                        </p:attrNameLst>
                                      </p:cBhvr>
                                      <p:tavLst>
                                        <p:tav tm="0">
                                          <p:val>
                                            <p:strVal val="0-#ppt_w/2"/>
                                          </p:val>
                                        </p:tav>
                                        <p:tav tm="100000">
                                          <p:val>
                                            <p:strVal val="#ppt_x"/>
                                          </p:val>
                                        </p:tav>
                                      </p:tavLst>
                                    </p:anim>
                                    <p:anim calcmode="lin" valueType="num">
                                      <p:cBhvr additive="base">
                                        <p:cTn id="26" dur="500" fill="hold"/>
                                        <p:tgtEl>
                                          <p:spTgt spid="2560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5608"/>
                                        </p:tgtEl>
                                        <p:attrNameLst>
                                          <p:attrName>style.visibility</p:attrName>
                                        </p:attrNameLst>
                                      </p:cBhvr>
                                      <p:to>
                                        <p:strVal val="visible"/>
                                      </p:to>
                                    </p:set>
                                    <p:anim calcmode="lin" valueType="num">
                                      <p:cBhvr additive="base">
                                        <p:cTn id="31" dur="500" fill="hold"/>
                                        <p:tgtEl>
                                          <p:spTgt spid="25608"/>
                                        </p:tgtEl>
                                        <p:attrNameLst>
                                          <p:attrName>ppt_x</p:attrName>
                                        </p:attrNameLst>
                                      </p:cBhvr>
                                      <p:tavLst>
                                        <p:tav tm="0">
                                          <p:val>
                                            <p:strVal val="0-#ppt_w/2"/>
                                          </p:val>
                                        </p:tav>
                                        <p:tav tm="100000">
                                          <p:val>
                                            <p:strVal val="#ppt_x"/>
                                          </p:val>
                                        </p:tav>
                                      </p:tavLst>
                                    </p:anim>
                                    <p:anim calcmode="lin" valueType="num">
                                      <p:cBhvr additive="base">
                                        <p:cTn id="32" dur="500" fill="hold"/>
                                        <p:tgtEl>
                                          <p:spTgt spid="2560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5610"/>
                                        </p:tgtEl>
                                        <p:attrNameLst>
                                          <p:attrName>style.visibility</p:attrName>
                                        </p:attrNameLst>
                                      </p:cBhvr>
                                      <p:to>
                                        <p:strVal val="visible"/>
                                      </p:to>
                                    </p:set>
                                    <p:anim calcmode="lin" valueType="num">
                                      <p:cBhvr additive="base">
                                        <p:cTn id="37" dur="500" fill="hold"/>
                                        <p:tgtEl>
                                          <p:spTgt spid="25610"/>
                                        </p:tgtEl>
                                        <p:attrNameLst>
                                          <p:attrName>ppt_x</p:attrName>
                                        </p:attrNameLst>
                                      </p:cBhvr>
                                      <p:tavLst>
                                        <p:tav tm="0">
                                          <p:val>
                                            <p:strVal val="0-#ppt_w/2"/>
                                          </p:val>
                                        </p:tav>
                                        <p:tav tm="100000">
                                          <p:val>
                                            <p:strVal val="#ppt_x"/>
                                          </p:val>
                                        </p:tav>
                                      </p:tavLst>
                                    </p:anim>
                                    <p:anim calcmode="lin" valueType="num">
                                      <p:cBhvr additive="base">
                                        <p:cTn id="38" dur="500" fill="hold"/>
                                        <p:tgtEl>
                                          <p:spTgt spid="25610"/>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5607"/>
                                        </p:tgtEl>
                                        <p:attrNameLst>
                                          <p:attrName>style.visibility</p:attrName>
                                        </p:attrNameLst>
                                      </p:cBhvr>
                                      <p:to>
                                        <p:strVal val="visible"/>
                                      </p:to>
                                    </p:set>
                                    <p:anim calcmode="lin" valueType="num">
                                      <p:cBhvr additive="base">
                                        <p:cTn id="43" dur="500" fill="hold"/>
                                        <p:tgtEl>
                                          <p:spTgt spid="25607"/>
                                        </p:tgtEl>
                                        <p:attrNameLst>
                                          <p:attrName>ppt_x</p:attrName>
                                        </p:attrNameLst>
                                      </p:cBhvr>
                                      <p:tavLst>
                                        <p:tav tm="0">
                                          <p:val>
                                            <p:strVal val="0-#ppt_w/2"/>
                                          </p:val>
                                        </p:tav>
                                        <p:tav tm="100000">
                                          <p:val>
                                            <p:strVal val="#ppt_x"/>
                                          </p:val>
                                        </p:tav>
                                      </p:tavLst>
                                    </p:anim>
                                    <p:anim calcmode="lin" valueType="num">
                                      <p:cBhvr additive="base">
                                        <p:cTn id="44" dur="500" fill="hold"/>
                                        <p:tgtEl>
                                          <p:spTgt spid="25607"/>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5609"/>
                                        </p:tgtEl>
                                        <p:attrNameLst>
                                          <p:attrName>style.visibility</p:attrName>
                                        </p:attrNameLst>
                                      </p:cBhvr>
                                      <p:to>
                                        <p:strVal val="visible"/>
                                      </p:to>
                                    </p:set>
                                    <p:anim calcmode="lin" valueType="num">
                                      <p:cBhvr additive="base">
                                        <p:cTn id="49" dur="500" fill="hold"/>
                                        <p:tgtEl>
                                          <p:spTgt spid="25609"/>
                                        </p:tgtEl>
                                        <p:attrNameLst>
                                          <p:attrName>ppt_x</p:attrName>
                                        </p:attrNameLst>
                                      </p:cBhvr>
                                      <p:tavLst>
                                        <p:tav tm="0">
                                          <p:val>
                                            <p:strVal val="0-#ppt_w/2"/>
                                          </p:val>
                                        </p:tav>
                                        <p:tav tm="100000">
                                          <p:val>
                                            <p:strVal val="#ppt_x"/>
                                          </p:val>
                                        </p:tav>
                                      </p:tavLst>
                                    </p:anim>
                                    <p:anim calcmode="lin" valueType="num">
                                      <p:cBhvr additive="base">
                                        <p:cTn id="50" dur="500" fill="hold"/>
                                        <p:tgtEl>
                                          <p:spTgt spid="25609"/>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25611"/>
                                        </p:tgtEl>
                                        <p:attrNameLst>
                                          <p:attrName>style.visibility</p:attrName>
                                        </p:attrNameLst>
                                      </p:cBhvr>
                                      <p:to>
                                        <p:strVal val="visible"/>
                                      </p:to>
                                    </p:set>
                                    <p:anim calcmode="lin" valueType="num">
                                      <p:cBhvr additive="base">
                                        <p:cTn id="55" dur="500" fill="hold"/>
                                        <p:tgtEl>
                                          <p:spTgt spid="25611"/>
                                        </p:tgtEl>
                                        <p:attrNameLst>
                                          <p:attrName>ppt_x</p:attrName>
                                        </p:attrNameLst>
                                      </p:cBhvr>
                                      <p:tavLst>
                                        <p:tav tm="0">
                                          <p:val>
                                            <p:strVal val="0-#ppt_w/2"/>
                                          </p:val>
                                        </p:tav>
                                        <p:tav tm="100000">
                                          <p:val>
                                            <p:strVal val="#ppt_x"/>
                                          </p:val>
                                        </p:tav>
                                      </p:tavLst>
                                    </p:anim>
                                    <p:anim calcmode="lin" valueType="num">
                                      <p:cBhvr additive="base">
                                        <p:cTn id="56" dur="500" fill="hold"/>
                                        <p:tgtEl>
                                          <p:spTgt spid="25611"/>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25614"/>
                                        </p:tgtEl>
                                        <p:attrNameLst>
                                          <p:attrName>style.visibility</p:attrName>
                                        </p:attrNameLst>
                                      </p:cBhvr>
                                      <p:to>
                                        <p:strVal val="visible"/>
                                      </p:to>
                                    </p:set>
                                    <p:anim calcmode="lin" valueType="num">
                                      <p:cBhvr additive="base">
                                        <p:cTn id="61" dur="500" fill="hold"/>
                                        <p:tgtEl>
                                          <p:spTgt spid="25614"/>
                                        </p:tgtEl>
                                        <p:attrNameLst>
                                          <p:attrName>ppt_x</p:attrName>
                                        </p:attrNameLst>
                                      </p:cBhvr>
                                      <p:tavLst>
                                        <p:tav tm="0">
                                          <p:val>
                                            <p:strVal val="0-#ppt_w/2"/>
                                          </p:val>
                                        </p:tav>
                                        <p:tav tm="100000">
                                          <p:val>
                                            <p:strVal val="#ppt_x"/>
                                          </p:val>
                                        </p:tav>
                                      </p:tavLst>
                                    </p:anim>
                                    <p:anim calcmode="lin" valueType="num">
                                      <p:cBhvr additive="base">
                                        <p:cTn id="62" dur="500" fill="hold"/>
                                        <p:tgtEl>
                                          <p:spTgt spid="25614"/>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25615"/>
                                        </p:tgtEl>
                                        <p:attrNameLst>
                                          <p:attrName>style.visibility</p:attrName>
                                        </p:attrNameLst>
                                      </p:cBhvr>
                                      <p:to>
                                        <p:strVal val="visible"/>
                                      </p:to>
                                    </p:set>
                                    <p:anim calcmode="lin" valueType="num">
                                      <p:cBhvr additive="base">
                                        <p:cTn id="67" dur="500" fill="hold"/>
                                        <p:tgtEl>
                                          <p:spTgt spid="25615"/>
                                        </p:tgtEl>
                                        <p:attrNameLst>
                                          <p:attrName>ppt_x</p:attrName>
                                        </p:attrNameLst>
                                      </p:cBhvr>
                                      <p:tavLst>
                                        <p:tav tm="0">
                                          <p:val>
                                            <p:strVal val="0-#ppt_w/2"/>
                                          </p:val>
                                        </p:tav>
                                        <p:tav tm="100000">
                                          <p:val>
                                            <p:strVal val="#ppt_x"/>
                                          </p:val>
                                        </p:tav>
                                      </p:tavLst>
                                    </p:anim>
                                    <p:anim calcmode="lin" valueType="num">
                                      <p:cBhvr additive="base">
                                        <p:cTn id="68" dur="500" fill="hold"/>
                                        <p:tgtEl>
                                          <p:spTgt spid="25615"/>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25612"/>
                                        </p:tgtEl>
                                        <p:attrNameLst>
                                          <p:attrName>style.visibility</p:attrName>
                                        </p:attrNameLst>
                                      </p:cBhvr>
                                      <p:to>
                                        <p:strVal val="visible"/>
                                      </p:to>
                                    </p:set>
                                    <p:anim calcmode="lin" valueType="num">
                                      <p:cBhvr additive="base">
                                        <p:cTn id="73" dur="500" fill="hold"/>
                                        <p:tgtEl>
                                          <p:spTgt spid="25612"/>
                                        </p:tgtEl>
                                        <p:attrNameLst>
                                          <p:attrName>ppt_x</p:attrName>
                                        </p:attrNameLst>
                                      </p:cBhvr>
                                      <p:tavLst>
                                        <p:tav tm="0">
                                          <p:val>
                                            <p:strVal val="0-#ppt_w/2"/>
                                          </p:val>
                                        </p:tav>
                                        <p:tav tm="100000">
                                          <p:val>
                                            <p:strVal val="#ppt_x"/>
                                          </p:val>
                                        </p:tav>
                                      </p:tavLst>
                                    </p:anim>
                                    <p:anim calcmode="lin" valueType="num">
                                      <p:cBhvr additive="base">
                                        <p:cTn id="74" dur="500" fill="hold"/>
                                        <p:tgtEl>
                                          <p:spTgt spid="25612"/>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25616"/>
                                        </p:tgtEl>
                                        <p:attrNameLst>
                                          <p:attrName>style.visibility</p:attrName>
                                        </p:attrNameLst>
                                      </p:cBhvr>
                                      <p:to>
                                        <p:strVal val="visible"/>
                                      </p:to>
                                    </p:set>
                                    <p:anim calcmode="lin" valueType="num">
                                      <p:cBhvr additive="base">
                                        <p:cTn id="79" dur="500" fill="hold"/>
                                        <p:tgtEl>
                                          <p:spTgt spid="25616"/>
                                        </p:tgtEl>
                                        <p:attrNameLst>
                                          <p:attrName>ppt_x</p:attrName>
                                        </p:attrNameLst>
                                      </p:cBhvr>
                                      <p:tavLst>
                                        <p:tav tm="0">
                                          <p:val>
                                            <p:strVal val="0-#ppt_w/2"/>
                                          </p:val>
                                        </p:tav>
                                        <p:tav tm="100000">
                                          <p:val>
                                            <p:strVal val="#ppt_x"/>
                                          </p:val>
                                        </p:tav>
                                      </p:tavLst>
                                    </p:anim>
                                    <p:anim calcmode="lin" valueType="num">
                                      <p:cBhvr additive="base">
                                        <p:cTn id="80" dur="500" fill="hold"/>
                                        <p:tgtEl>
                                          <p:spTgt spid="25616"/>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25617"/>
                                        </p:tgtEl>
                                        <p:attrNameLst>
                                          <p:attrName>style.visibility</p:attrName>
                                        </p:attrNameLst>
                                      </p:cBhvr>
                                      <p:to>
                                        <p:strVal val="visible"/>
                                      </p:to>
                                    </p:set>
                                    <p:anim calcmode="lin" valueType="num">
                                      <p:cBhvr additive="base">
                                        <p:cTn id="85" dur="500" fill="hold"/>
                                        <p:tgtEl>
                                          <p:spTgt spid="25617"/>
                                        </p:tgtEl>
                                        <p:attrNameLst>
                                          <p:attrName>ppt_x</p:attrName>
                                        </p:attrNameLst>
                                      </p:cBhvr>
                                      <p:tavLst>
                                        <p:tav tm="0">
                                          <p:val>
                                            <p:strVal val="0-#ppt_w/2"/>
                                          </p:val>
                                        </p:tav>
                                        <p:tav tm="100000">
                                          <p:val>
                                            <p:strVal val="#ppt_x"/>
                                          </p:val>
                                        </p:tav>
                                      </p:tavLst>
                                    </p:anim>
                                    <p:anim calcmode="lin" valueType="num">
                                      <p:cBhvr additive="base">
                                        <p:cTn id="86" dur="500" fill="hold"/>
                                        <p:tgtEl>
                                          <p:spTgt spid="25617"/>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8" fill="hold" grpId="0" nodeType="clickEffect">
                                  <p:stCondLst>
                                    <p:cond delay="0"/>
                                  </p:stCondLst>
                                  <p:childTnLst>
                                    <p:set>
                                      <p:cBhvr>
                                        <p:cTn id="90" dur="1" fill="hold">
                                          <p:stCondLst>
                                            <p:cond delay="0"/>
                                          </p:stCondLst>
                                        </p:cTn>
                                        <p:tgtEl>
                                          <p:spTgt spid="25613"/>
                                        </p:tgtEl>
                                        <p:attrNameLst>
                                          <p:attrName>style.visibility</p:attrName>
                                        </p:attrNameLst>
                                      </p:cBhvr>
                                      <p:to>
                                        <p:strVal val="visible"/>
                                      </p:to>
                                    </p:set>
                                    <p:anim calcmode="lin" valueType="num">
                                      <p:cBhvr additive="base">
                                        <p:cTn id="91" dur="500" fill="hold"/>
                                        <p:tgtEl>
                                          <p:spTgt spid="25613"/>
                                        </p:tgtEl>
                                        <p:attrNameLst>
                                          <p:attrName>ppt_x</p:attrName>
                                        </p:attrNameLst>
                                      </p:cBhvr>
                                      <p:tavLst>
                                        <p:tav tm="0">
                                          <p:val>
                                            <p:strVal val="0-#ppt_w/2"/>
                                          </p:val>
                                        </p:tav>
                                        <p:tav tm="100000">
                                          <p:val>
                                            <p:strVal val="#ppt_x"/>
                                          </p:val>
                                        </p:tav>
                                      </p:tavLst>
                                    </p:anim>
                                    <p:anim calcmode="lin" valueType="num">
                                      <p:cBhvr additive="base">
                                        <p:cTn id="92" dur="500" fill="hold"/>
                                        <p:tgtEl>
                                          <p:spTgt spid="256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animBg="1" autoUpdateAnimBg="0"/>
      <p:bldP spid="25604" grpId="0" bldLvl="0" animBg="1"/>
      <p:bldP spid="25605" grpId="0" bldLvl="0" animBg="1" autoUpdateAnimBg="0"/>
      <p:bldP spid="25606" grpId="0" animBg="1" autoUpdateAnimBg="0"/>
      <p:bldP spid="25607" grpId="0" animBg="1" autoUpdateAnimBg="0"/>
      <p:bldP spid="25608" grpId="0" bldLvl="0" animBg="1"/>
      <p:bldP spid="25609" grpId="0" bldLvl="0" animBg="1"/>
      <p:bldP spid="25610" grpId="0" bldLvl="0" animBg="1" autoUpdateAnimBg="0"/>
      <p:bldP spid="25611" grpId="0" bldLvl="0" animBg="1" autoUpdateAnimBg="0"/>
      <p:bldP spid="25612" grpId="0" animBg="1" autoUpdateAnimBg="0"/>
      <p:bldP spid="25613" grpId="0" bldLvl="0" animBg="1" autoUpdateAnimBg="0"/>
      <p:bldP spid="25614" grpId="0" animBg="1" autoUpdateAnimBg="0"/>
      <p:bldP spid="25615" grpId="0" animBg="1"/>
      <p:bldP spid="25616" grpId="0" animBg="1" autoUpdateAnimBg="0"/>
      <p:bldP spid="25617"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timg (56)"/>
          <p:cNvPicPr>
            <a:picLocks noGrp="1" noChangeAspect="1"/>
          </p:cNvPicPr>
          <p:nvPr>
            <p:ph idx="1"/>
          </p:nvPr>
        </p:nvPicPr>
        <p:blipFill>
          <a:blip r:embed="rId2" cstate="print"/>
          <a:stretch>
            <a:fillRect/>
          </a:stretch>
        </p:blipFill>
        <p:spPr>
          <a:xfrm>
            <a:off x="-13970" y="-17145"/>
            <a:ext cx="9144635" cy="6871970"/>
          </a:xfrm>
          <a:prstGeom prst="rect">
            <a:avLst/>
          </a:prstGeom>
        </p:spPr>
      </p:pic>
      <p:sp>
        <p:nvSpPr>
          <p:cNvPr id="2" name="标题 1"/>
          <p:cNvSpPr>
            <a:spLocks noGrp="1"/>
          </p:cNvSpPr>
          <p:nvPr>
            <p:ph type="title"/>
          </p:nvPr>
        </p:nvSpPr>
        <p:spPr>
          <a:xfrm>
            <a:off x="152400" y="2514600"/>
            <a:ext cx="8839200" cy="1143000"/>
          </a:xfrm>
        </p:spPr>
        <p:txBody>
          <a:bodyPr>
            <a:noAutofit/>
          </a:bodyPr>
          <a:lstStyle/>
          <a:p>
            <a:r>
              <a:rPr lang="zh-CN" altLang="en-US" sz="4800" b="1" dirty="0" smtClean="0">
                <a:solidFill>
                  <a:srgbClr val="FFFF00"/>
                </a:solidFill>
                <a:effectLst>
                  <a:glow rad="139700">
                    <a:schemeClr val="accent2">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统一之路</a:t>
            </a:r>
            <a:r>
              <a:rPr lang="en-US" altLang="zh-CN" sz="4800" b="1" dirty="0" smtClean="0">
                <a:solidFill>
                  <a:srgbClr val="FFFF00"/>
                </a:solidFill>
                <a:effectLst>
                  <a:glow rad="139700">
                    <a:schemeClr val="accent2">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a:t>
            </a:r>
            <a:r>
              <a:rPr lang="zh-CN" altLang="en-US" sz="4800" b="1" dirty="0" smtClean="0">
                <a:solidFill>
                  <a:srgbClr val="FFFF00"/>
                </a:solidFill>
                <a:effectLst>
                  <a:glow rad="139700">
                    <a:schemeClr val="accent2">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香港澳门回归祖国</a:t>
            </a:r>
            <a:endParaRPr lang="zh-CN" altLang="en-US" sz="4800" b="1" dirty="0">
              <a:solidFill>
                <a:srgbClr val="FFFF00"/>
              </a:solidFill>
              <a:effectLst>
                <a:glow rad="139700">
                  <a:schemeClr val="accent2">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spTree>
  </p:cSld>
  <p:clrMapOvr>
    <a:masterClrMapping/>
  </p:clrMapOvr>
  <p:transition>
    <p:wedg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8|0.6"/>
</p:tagLst>
</file>

<file path=ppt/tags/tag2.xml><?xml version="1.0" encoding="utf-8"?>
<p:tagLst xmlns:a="http://schemas.openxmlformats.org/drawingml/2006/main" xmlns:r="http://schemas.openxmlformats.org/officeDocument/2006/relationships" xmlns:p="http://schemas.openxmlformats.org/presentationml/2006/main">
  <p:tag name="TIMING" val="|1.9|0.9|6.4|3.4"/>
</p:tagLst>
</file>

<file path=ppt/tags/tag3.xml><?xml version="1.0" encoding="utf-8"?>
<p:tagLst xmlns:a="http://schemas.openxmlformats.org/drawingml/2006/main" xmlns:r="http://schemas.openxmlformats.org/officeDocument/2006/relationships" xmlns:p="http://schemas.openxmlformats.org/presentationml/2006/main">
  <p:tag name="TIMING" val="|22.9|2.1|21.7|4.5|9.1"/>
</p:tagLst>
</file>

<file path=ppt/tags/tag4.xml><?xml version="1.0" encoding="utf-8"?>
<p:tagLst xmlns:a="http://schemas.openxmlformats.org/drawingml/2006/main" xmlns:r="http://schemas.openxmlformats.org/officeDocument/2006/relationships" xmlns:p="http://schemas.openxmlformats.org/presentationml/2006/main">
  <p:tag name="TIMING" val="|1.4|5.1|0.9|1.7|1|0.7|6.5|0.6|0.8|0.7|0.8|0.6|2|0.7|0.7"/>
</p:tagLst>
</file>

<file path=ppt/tags/tag5.xml><?xml version="1.0" encoding="utf-8"?>
<p:tagLst xmlns:a="http://schemas.openxmlformats.org/drawingml/2006/main" xmlns:r="http://schemas.openxmlformats.org/officeDocument/2006/relationships" xmlns:p="http://schemas.openxmlformats.org/presentationml/2006/main">
  <p:tag name="TIMING" val="|1.8|0.9|4.3|1.7|4.3|4.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76200">
          <a:solidFill>
            <a:srgbClr val="0000FF"/>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76200">
          <a:solidFill>
            <a:srgbClr val="0000FF"/>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TotalTime>
  <Words>3701</Words>
  <Application>Microsoft Office PowerPoint</Application>
  <PresentationFormat>全屏显示(4:3)</PresentationFormat>
  <Paragraphs>190</Paragraphs>
  <Slides>44</Slides>
  <Notes>6</Notes>
  <HiddenSlides>0</HiddenSlides>
  <MMClips>4</MMClips>
  <ScaleCrop>false</ScaleCrop>
  <HeadingPairs>
    <vt:vector size="4" baseType="variant">
      <vt:variant>
        <vt:lpstr>主题</vt:lpstr>
      </vt:variant>
      <vt:variant>
        <vt:i4>3</vt:i4>
      </vt:variant>
      <vt:variant>
        <vt:lpstr>幻灯片标题</vt:lpstr>
      </vt:variant>
      <vt:variant>
        <vt:i4>44</vt:i4>
      </vt:variant>
    </vt:vector>
  </HeadingPairs>
  <TitlesOfParts>
    <vt:vector size="47" baseType="lpstr">
      <vt:lpstr>Office Theme</vt:lpstr>
      <vt:lpstr>1_Office Theme</vt:lpstr>
      <vt:lpstr>2_Office Theme</vt:lpstr>
      <vt:lpstr>幻灯片 1</vt:lpstr>
      <vt:lpstr>幻灯片 2</vt:lpstr>
      <vt:lpstr>课程标准：</vt:lpstr>
      <vt:lpstr>幻灯片 4</vt:lpstr>
      <vt:lpstr>统一之策——一国两制的构想</vt:lpstr>
      <vt:lpstr>幻灯片 6</vt:lpstr>
      <vt:lpstr>幻灯片 7</vt:lpstr>
      <vt:lpstr>幻灯片 8</vt:lpstr>
      <vt:lpstr>统一之路——香港澳门回归祖国</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统一之盼——和平解决台湾问题</vt:lpstr>
      <vt:lpstr>幻灯片 23</vt:lpstr>
      <vt:lpstr>幻灯片 24</vt:lpstr>
      <vt:lpstr>幻灯片 25</vt:lpstr>
      <vt:lpstr>⑤ 2005年通过《____________》</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活动建议</vt:lpstr>
      <vt:lpstr>幻灯片 44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
  <cp:lastModifiedBy>xbany</cp:lastModifiedBy>
  <cp:revision>33</cp:revision>
  <dcterms:created xsi:type="dcterms:W3CDTF">2006-08-16T00:00:00Z</dcterms:created>
  <dcterms:modified xsi:type="dcterms:W3CDTF">2018-04-25T07:26:43Z</dcterms:modified>
</cp:coreProperties>
</file>