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76" r:id="rId3"/>
    <p:sldId id="290" r:id="rId4"/>
    <p:sldId id="264" r:id="rId5"/>
    <p:sldId id="267" r:id="rId6"/>
    <p:sldId id="268" r:id="rId7"/>
    <p:sldId id="262" r:id="rId8"/>
    <p:sldId id="277" r:id="rId9"/>
    <p:sldId id="289" r:id="rId10"/>
    <p:sldId id="303" r:id="rId11"/>
    <p:sldId id="305" r:id="rId12"/>
    <p:sldId id="306" r:id="rId13"/>
    <p:sldId id="330" r:id="rId14"/>
    <p:sldId id="329" r:id="rId15"/>
    <p:sldId id="307" r:id="rId16"/>
    <p:sldId id="304" r:id="rId17"/>
    <p:sldId id="308" r:id="rId18"/>
    <p:sldId id="309" r:id="rId19"/>
    <p:sldId id="311" r:id="rId20"/>
    <p:sldId id="291" r:id="rId21"/>
    <p:sldId id="295" r:id="rId22"/>
    <p:sldId id="287" r:id="rId23"/>
    <p:sldId id="296" r:id="rId24"/>
    <p:sldId id="312" r:id="rId25"/>
    <p:sldId id="279" r:id="rId26"/>
    <p:sldId id="280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新课导入" id="{5EA3B94D-6909-4162-A5B2-EECCC32963E2}">
          <p14:sldIdLst>
            <p14:sldId id="257"/>
            <p14:sldId id="276"/>
          </p14:sldIdLst>
        </p14:section>
        <p14:section name="第一子目" id="{31167BFB-5EE8-4853-AF0C-195DE3D2BB95}">
          <p14:sldIdLst>
            <p14:sldId id="290"/>
            <p14:sldId id="264"/>
            <p14:sldId id="267"/>
            <p14:sldId id="268"/>
            <p14:sldId id="262"/>
            <p14:sldId id="277"/>
          </p14:sldIdLst>
        </p14:section>
        <p14:section name="第二子目" id="{84543051-731F-45B4-9878-13045A56C210}">
          <p14:sldIdLst>
            <p14:sldId id="289"/>
            <p14:sldId id="303"/>
            <p14:sldId id="305"/>
            <p14:sldId id="306"/>
            <p14:sldId id="330"/>
            <p14:sldId id="329"/>
            <p14:sldId id="307"/>
            <p14:sldId id="304"/>
            <p14:sldId id="308"/>
            <p14:sldId id="309"/>
            <p14:sldId id="311"/>
          </p14:sldIdLst>
        </p14:section>
        <p14:section name="第三子目" id="{B88ACC43-B183-4EE8-8958-76FDC0778BBA}">
          <p14:sldIdLst>
            <p14:sldId id="291"/>
            <p14:sldId id="295"/>
            <p14:sldId id="287"/>
            <p14:sldId id="296"/>
          </p14:sldIdLst>
        </p14:section>
        <p14:section name="结语" id="{7F359F28-ADF0-4981-9B72-B64AF30C543A}">
          <p14:sldIdLst>
            <p14:sldId id="312"/>
          </p14:sldIdLst>
        </p14:section>
        <p14:section name="课堂检测" id="{E2D1AAB4-C6E4-41C7-8E9F-8E7AEE1C28B1}">
          <p14:sldIdLst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2" pos="4679" userDrawn="1">
          <p15:clr>
            <a:srgbClr val="A4A3A4"/>
          </p15:clr>
        </p15:guide>
        <p15:guide id="3" orient="horz" pos="30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03C"/>
    <a:srgbClr val="F9F7F5"/>
    <a:srgbClr val="FFFFFF"/>
    <a:srgbClr val="F6F6F6"/>
    <a:srgbClr val="30344E"/>
    <a:srgbClr val="FDFDFD"/>
    <a:srgbClr val="4D517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89286" autoAdjust="0"/>
  </p:normalViewPr>
  <p:slideViewPr>
    <p:cSldViewPr snapToGrid="0">
      <p:cViewPr varScale="1">
        <p:scale>
          <a:sx n="78" d="100"/>
          <a:sy n="78" d="100"/>
        </p:scale>
        <p:origin x="907" y="67"/>
      </p:cViewPr>
      <p:guideLst>
        <p:guide pos="4679"/>
        <p:guide orient="horz" pos="30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C5A57-0B18-4E80-A412-C6B85F3C3D65}" type="datetimeFigureOut">
              <a:rPr lang="zh-CN" altLang="en-US" smtClean="0"/>
              <a:t>2018/11/9 Friday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934E5-AE13-445F-BA75-85A23BF9B2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4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022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8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430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28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901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831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95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163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797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975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399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38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189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021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934E5-AE13-445F-BA75-85A23BF9B2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70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904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67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692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14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934E5-AE13-445F-BA75-85A23BF9B22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605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934E5-AE13-445F-BA75-85A23BF9B2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41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89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91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12119-FA18-41ED-8FE4-EE9BF529E285}" type="datetimeFigureOut">
              <a:rPr lang="zh-CN" altLang="en-US" smtClean="0"/>
              <a:t>2018/11/9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63930-6A62-4DF8-AEFB-A5FC9BBDD7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12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11"/>
          <a:stretch/>
        </p:blipFill>
        <p:spPr>
          <a:xfrm>
            <a:off x="0" y="-1"/>
            <a:ext cx="12192000" cy="46754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08496" y="3106520"/>
            <a:ext cx="31432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24453" y="4675443"/>
            <a:ext cx="78427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北美</a:t>
            </a:r>
            <a:r>
              <a:rPr lang="zh-CN" altLang="en-US" sz="4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大陆上的新体制</a:t>
            </a:r>
            <a:endParaRPr lang="en-US" altLang="zh-CN" sz="4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50000"/>
              </a:lnSpc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United States of America 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/>
          <a:stretch/>
        </p:blipFill>
        <p:spPr>
          <a:xfrm>
            <a:off x="-1" y="4676775"/>
            <a:ext cx="1990725" cy="21812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18"/>
          <a:stretch/>
        </p:blipFill>
        <p:spPr>
          <a:xfrm>
            <a:off x="10182225" y="4675443"/>
            <a:ext cx="2012707" cy="218255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281651" y="2694236"/>
            <a:ext cx="2812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岭南师范学院</a:t>
            </a:r>
            <a:endParaRPr lang="en-US" altLang="zh-CN" sz="2400" b="1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法政学</a:t>
            </a:r>
            <a:r>
              <a:rPr lang="zh-CN" altLang="en-US" sz="24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院  康敦博</a:t>
            </a:r>
            <a:endParaRPr lang="en-US" altLang="zh-CN" sz="2400" b="1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2018.11.12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14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4764" y="161300"/>
            <a:ext cx="563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新体制的确立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203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0606" y="99746"/>
            <a:ext cx="432006" cy="745828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454" y="99745"/>
            <a:ext cx="45228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47147"/>
              </p:ext>
            </p:extLst>
          </p:nvPr>
        </p:nvGraphicFramePr>
        <p:xfrm>
          <a:off x="483969" y="1388259"/>
          <a:ext cx="2556000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000">
                  <a:extLst>
                    <a:ext uri="{9D8B030D-6E8A-4147-A177-3AD203B41FA5}">
                      <a16:colId xmlns:a16="http://schemas.microsoft.com/office/drawing/2014/main" val="379213681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32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    央</a:t>
                      </a:r>
                      <a:endParaRPr lang="zh-CN" altLang="en-US" sz="3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1E20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24258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3200" b="1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    方</a:t>
                      </a:r>
                      <a:endParaRPr lang="zh-CN" altLang="en-US" sz="32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03539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328454" y="3370944"/>
            <a:ext cx="2867030" cy="2400657"/>
          </a:xfrm>
          <a:prstGeom prst="rect">
            <a:avLst/>
          </a:prstGeom>
          <a:noFill/>
          <a:ln>
            <a:solidFill>
              <a:srgbClr val="1E203C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400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当时的政府）是一个头脑听从四肢指挥的怪物</a:t>
            </a:r>
            <a:r>
              <a:rPr lang="zh-CN" altLang="en-US" sz="24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dirty="0">
              <a:solidFill>
                <a:srgbClr val="1E203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——</a:t>
            </a:r>
            <a:r>
              <a:rPr lang="zh-CN" altLang="en-US" sz="24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麦</a:t>
            </a:r>
            <a:r>
              <a:rPr lang="zh-CN" altLang="en-US" sz="2400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迪逊</a:t>
            </a:r>
          </a:p>
        </p:txBody>
      </p:sp>
      <p:sp>
        <p:nvSpPr>
          <p:cNvPr id="13" name="矩形 12"/>
          <p:cNvSpPr/>
          <p:nvPr/>
        </p:nvSpPr>
        <p:spPr>
          <a:xfrm>
            <a:off x="10746658" y="0"/>
            <a:ext cx="1445342" cy="6858000"/>
          </a:xfrm>
          <a:prstGeom prst="rect">
            <a:avLst/>
          </a:prstGeom>
          <a:solidFill>
            <a:srgbClr val="1E203C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88549" y="4384515"/>
            <a:ext cx="0" cy="12954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0855200" y="5556090"/>
            <a:ext cx="962024" cy="952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11944572" y="1193184"/>
            <a:ext cx="0" cy="126682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11140137" y="1388259"/>
            <a:ext cx="962024" cy="952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1140137" y="1569186"/>
            <a:ext cx="738664" cy="3834581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 algn="dist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美国联邦制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91521" y="845574"/>
            <a:ext cx="68577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加强联邦政府权力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邦政府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拥有一系列主权权力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，如立法权、征税权、管理州际和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国际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贸易、发行货币、统领全国军队、对外宣战和缔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约；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邦法律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是全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国的最高法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律，联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邦政府有权强制各州实行联邦法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437375" y="4023841"/>
            <a:ext cx="6857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保留各州部分权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力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拥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有自主管理各州范围事务的权力，各州拥有自己的立法机关、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机关、司法机关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宪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法中未列举的联邦权力属于各州或人民。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306"/>
            <a:ext cx="3244094" cy="19464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9468"/>
            <a:ext cx="3265745" cy="352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5218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4764" y="116077"/>
            <a:ext cx="5648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新体制的确立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203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0606" y="99746"/>
            <a:ext cx="432006" cy="707885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454" y="54521"/>
            <a:ext cx="45228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746658" y="0"/>
            <a:ext cx="1445342" cy="6858000"/>
          </a:xfrm>
          <a:prstGeom prst="rect">
            <a:avLst/>
          </a:prstGeom>
          <a:solidFill>
            <a:srgbClr val="1E203C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0961435" y="4689315"/>
            <a:ext cx="0" cy="12954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0828086" y="5860890"/>
            <a:ext cx="962024" cy="952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11944572" y="976874"/>
            <a:ext cx="0" cy="126682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11140137" y="1171949"/>
            <a:ext cx="962024" cy="952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1140137" y="1397784"/>
            <a:ext cx="738664" cy="431072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美国总统共和制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925290"/>
              </p:ext>
            </p:extLst>
          </p:nvPr>
        </p:nvGraphicFramePr>
        <p:xfrm>
          <a:off x="265748" y="1397784"/>
          <a:ext cx="10214676" cy="4603680"/>
        </p:xfrm>
        <a:graphic>
          <a:graphicData uri="http://schemas.openxmlformats.org/drawingml/2006/table">
            <a:tbl>
              <a:tblPr/>
              <a:tblGrid>
                <a:gridCol w="1796970">
                  <a:extLst>
                    <a:ext uri="{9D8B030D-6E8A-4147-A177-3AD203B41FA5}">
                      <a16:colId xmlns:a16="http://schemas.microsoft.com/office/drawing/2014/main" val="1223217681"/>
                    </a:ext>
                  </a:extLst>
                </a:gridCol>
                <a:gridCol w="3106994">
                  <a:extLst>
                    <a:ext uri="{9D8B030D-6E8A-4147-A177-3AD203B41FA5}">
                      <a16:colId xmlns:a16="http://schemas.microsoft.com/office/drawing/2014/main" val="4121982457"/>
                    </a:ext>
                  </a:extLst>
                </a:gridCol>
                <a:gridCol w="5310712">
                  <a:extLst>
                    <a:ext uri="{9D8B030D-6E8A-4147-A177-3AD203B41FA5}">
                      <a16:colId xmlns:a16="http://schemas.microsoft.com/office/drawing/2014/main" val="1753422243"/>
                    </a:ext>
                  </a:extLst>
                </a:gridCol>
              </a:tblGrid>
              <a:tr h="86400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政体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英国君主立宪制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C00000"/>
                      </a:solidFill>
                      <a:prstDash val="soli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美国总统共和制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C00000"/>
                      </a:solidFill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0550277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政府首脑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C00000"/>
                      </a:solidFill>
                      <a:prstDash val="soli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首相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C00000"/>
                      </a:solidFill>
                      <a:prstDash val="soli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2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C00000"/>
                      </a:solidFill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011442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国家元首</a:t>
                      </a:r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及产生方法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C00000"/>
                      </a:solidFill>
                      <a:prstDash val="soli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国王，</a:t>
                      </a:r>
                      <a:endParaRPr lang="en-US" altLang="zh-CN" sz="2400" b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世袭制、终身制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2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58518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国家元首</a:t>
                      </a:r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地位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C00000"/>
                      </a:solidFill>
                      <a:prstDash val="soli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国家象征，统而不治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2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928903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共同点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2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165507"/>
                  </a:ext>
                </a:extLst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5188759" y="2443811"/>
            <a:ext cx="5291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总统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169712" y="3111720"/>
            <a:ext cx="52911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总统，选民间接选举产生，实行任期制，每届任期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年，最多连任两届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88759" y="4388579"/>
            <a:ext cx="5324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政府首脑，总揽行政权、军权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062718" y="5334921"/>
            <a:ext cx="8417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都属于资产阶级民主政体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60" y="937944"/>
            <a:ext cx="3488424" cy="4465824"/>
          </a:xfrm>
          <a:prstGeom prst="rect">
            <a:avLst/>
          </a:prstGeom>
        </p:spPr>
      </p:pic>
      <p:sp>
        <p:nvSpPr>
          <p:cNvPr id="7" name="矩形 6" hidden="1"/>
          <p:cNvSpPr/>
          <p:nvPr/>
        </p:nvSpPr>
        <p:spPr>
          <a:xfrm>
            <a:off x="559978" y="5402410"/>
            <a:ext cx="46474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英国第一任首相 </a:t>
            </a:r>
            <a:r>
              <a:rPr lang="zh-CN" altLang="en-US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 罗</a:t>
            </a:r>
            <a:r>
              <a:rPr lang="zh-CN" altLang="en-US" sz="2400" b="1" dirty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伯特</a:t>
            </a:r>
            <a:r>
              <a:rPr lang="en-US" altLang="zh-CN" sz="2400" b="1" dirty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·</a:t>
            </a:r>
            <a:r>
              <a:rPr lang="zh-CN" altLang="en-US" sz="2400" b="1" dirty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沃波尔</a:t>
            </a:r>
            <a:endParaRPr lang="en-US" altLang="zh-CN" sz="2400" b="1" dirty="0">
              <a:solidFill>
                <a:srgbClr val="1E203C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en-US" altLang="zh-CN" sz="2400" b="1" dirty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1676</a:t>
            </a:r>
            <a:r>
              <a:rPr lang="zh-CN" altLang="en-US" sz="2400" b="1" dirty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年</a:t>
            </a:r>
            <a:r>
              <a:rPr lang="en-US" altLang="zh-CN" sz="2400" b="1" dirty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——1745</a:t>
            </a:r>
            <a:r>
              <a:rPr lang="zh-CN" altLang="en-US" sz="2400" b="1" dirty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年</a:t>
            </a:r>
            <a:r>
              <a:rPr lang="zh-CN" altLang="en-US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endParaRPr lang="zh-CN" altLang="en-US" sz="2400" b="1" dirty="0">
              <a:solidFill>
                <a:srgbClr val="1E203C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25" name="矩形 24" hidden="1"/>
          <p:cNvSpPr/>
          <p:nvPr/>
        </p:nvSpPr>
        <p:spPr>
          <a:xfrm>
            <a:off x="6003947" y="5442020"/>
            <a:ext cx="43396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美国第一任总统  乔治</a:t>
            </a:r>
            <a:r>
              <a:rPr lang="en-US" altLang="zh-CN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·</a:t>
            </a:r>
            <a:r>
              <a:rPr lang="zh-CN" altLang="en-US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华盛顿</a:t>
            </a:r>
            <a:endParaRPr lang="en-US" altLang="zh-CN" sz="2400" b="1" dirty="0" smtClean="0">
              <a:solidFill>
                <a:srgbClr val="1E203C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en-US" altLang="zh-CN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1732</a:t>
            </a:r>
            <a:r>
              <a:rPr lang="zh-CN" altLang="en-US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年</a:t>
            </a:r>
            <a:r>
              <a:rPr lang="en-US" altLang="zh-CN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——1799</a:t>
            </a:r>
            <a:r>
              <a:rPr lang="zh-CN" altLang="en-US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年）</a:t>
            </a:r>
            <a:endParaRPr lang="zh-CN" altLang="en-US" sz="2400" b="1" dirty="0">
              <a:solidFill>
                <a:srgbClr val="1E203C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8" name="图片 7" hidden="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>
          <a:xfrm>
            <a:off x="1082916" y="938623"/>
            <a:ext cx="3466396" cy="44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3" grpId="0"/>
      <p:bldP spid="7" grpId="0"/>
      <p:bldP spid="7" grpId="1"/>
      <p:bldP spid="25" grpId="0"/>
      <p:bldP spid="2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0600953" y="0"/>
            <a:ext cx="1591048" cy="6858000"/>
            <a:chOff x="10600953" y="0"/>
            <a:chExt cx="1591048" cy="6858000"/>
          </a:xfrm>
        </p:grpSpPr>
        <p:sp>
          <p:nvSpPr>
            <p:cNvPr id="13" name="矩形 12"/>
            <p:cNvSpPr/>
            <p:nvPr/>
          </p:nvSpPr>
          <p:spPr>
            <a:xfrm>
              <a:off x="10600953" y="0"/>
              <a:ext cx="1591048" cy="6858000"/>
            </a:xfrm>
            <a:prstGeom prst="rect">
              <a:avLst/>
            </a:prstGeom>
            <a:solidFill>
              <a:srgbClr val="1E203C"/>
            </a:solidFill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842428" y="5054044"/>
              <a:ext cx="0" cy="129540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10709079" y="6225619"/>
              <a:ext cx="962024" cy="9525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11888647" y="496269"/>
              <a:ext cx="0" cy="1266827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11084212" y="691344"/>
              <a:ext cx="962024" cy="9525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11030573" y="845574"/>
              <a:ext cx="738664" cy="5265746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三权分立</a:t>
              </a:r>
              <a:r>
                <a:rPr lang="zh-CN" altLang="en-US" sz="3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</a:t>
              </a:r>
              <a:r>
                <a:rPr lang="zh-CN" altLang="en-US" sz="36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人民主权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521229" y="2366819"/>
            <a:ext cx="7962847" cy="267765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设计一个由人来统治人的政府时，最大的困难在于：你必须首先使政府有能力控制；</a:t>
            </a:r>
            <a:r>
              <a:rPr lang="zh-CN" altLang="en-US" sz="2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其次，要强调政府控制自己</a:t>
            </a:r>
            <a:r>
              <a:rPr lang="zh-CN" altLang="en-US" sz="28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——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美国宪法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之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父 詹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姆斯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麦迪逊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75858" y="0"/>
            <a:ext cx="1723548" cy="1590989"/>
            <a:chOff x="4609843" y="633772"/>
            <a:chExt cx="1960130" cy="159098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7" r="2453" b="25240"/>
            <a:stretch/>
          </p:blipFill>
          <p:spPr>
            <a:xfrm>
              <a:off x="4609843" y="633772"/>
              <a:ext cx="1960130" cy="112932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4609843" y="1763096"/>
              <a:ext cx="19601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1E203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总统</a:t>
              </a:r>
              <a:endParaRPr lang="en-US" altLang="zh-CN" sz="24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50606" y="4542504"/>
            <a:ext cx="1770162" cy="1794847"/>
            <a:chOff x="328454" y="4396830"/>
            <a:chExt cx="1844476" cy="194344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6" t="2896" r="7280" b="27788"/>
            <a:stretch/>
          </p:blipFill>
          <p:spPr>
            <a:xfrm>
              <a:off x="426821" y="4396830"/>
              <a:ext cx="1555886" cy="143761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28454" y="5840386"/>
              <a:ext cx="1844476" cy="49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1E203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国会</a:t>
              </a:r>
              <a:endParaRPr lang="en-US" altLang="zh-CN" sz="24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770188" y="4542504"/>
            <a:ext cx="1711355" cy="1794847"/>
            <a:chOff x="8573729" y="4396830"/>
            <a:chExt cx="1878765" cy="194344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1" t="1906" r="5820" b="27765"/>
            <a:stretch/>
          </p:blipFill>
          <p:spPr>
            <a:xfrm>
              <a:off x="8689229" y="4396830"/>
              <a:ext cx="1579913" cy="1438729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8573729" y="5840386"/>
              <a:ext cx="1878765" cy="49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1E203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联邦</a:t>
              </a:r>
              <a:r>
                <a:rPr lang="zh-CN" altLang="en-US" sz="2400" b="1" dirty="0" smtClean="0">
                  <a:solidFill>
                    <a:srgbClr val="1E203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法院</a:t>
              </a:r>
              <a:endParaRPr lang="zh-CN" altLang="en-US" sz="24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487" b="99555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" t="28037" r="20152" b="5451"/>
          <a:stretch/>
        </p:blipFill>
        <p:spPr>
          <a:xfrm>
            <a:off x="280223" y="1250572"/>
            <a:ext cx="3245618" cy="42303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777220" y="1532263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（行政权）</a:t>
            </a:r>
          </a:p>
        </p:txBody>
      </p:sp>
      <p:sp>
        <p:nvSpPr>
          <p:cNvPr id="10" name="矩形 9"/>
          <p:cNvSpPr/>
          <p:nvPr/>
        </p:nvSpPr>
        <p:spPr>
          <a:xfrm>
            <a:off x="8866754" y="6235144"/>
            <a:ext cx="1614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4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（司法权）</a:t>
            </a:r>
          </a:p>
        </p:txBody>
      </p:sp>
      <p:sp>
        <p:nvSpPr>
          <p:cNvPr id="24" name="矩形 23"/>
          <p:cNvSpPr/>
          <p:nvPr/>
        </p:nvSpPr>
        <p:spPr>
          <a:xfrm>
            <a:off x="633643" y="6235144"/>
            <a:ext cx="1515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4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（立法权）</a:t>
            </a:r>
          </a:p>
        </p:txBody>
      </p:sp>
      <p:sp>
        <p:nvSpPr>
          <p:cNvPr id="27" name="矩形 26"/>
          <p:cNvSpPr/>
          <p:nvPr/>
        </p:nvSpPr>
        <p:spPr>
          <a:xfrm>
            <a:off x="120313" y="3962400"/>
            <a:ext cx="553998" cy="259571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 algn="ctr"/>
            <a:r>
              <a:rPr lang="zh-CN" altLang="en-US" sz="24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（分为参、众两院）</a:t>
            </a:r>
            <a:endParaRPr lang="zh-CN" altLang="en-US" sz="2400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Line 31"/>
          <p:cNvSpPr>
            <a:spLocks noChangeShapeType="1"/>
          </p:cNvSpPr>
          <p:nvPr/>
        </p:nvSpPr>
        <p:spPr bwMode="auto">
          <a:xfrm flipH="1">
            <a:off x="1361593" y="943897"/>
            <a:ext cx="3089391" cy="3488019"/>
          </a:xfrm>
          <a:prstGeom prst="line">
            <a:avLst/>
          </a:prstGeom>
          <a:noFill/>
          <a:ln w="38100">
            <a:solidFill>
              <a:srgbClr val="1E203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593387"/>
            <a:endParaRPr lang="zh-CN" altLang="en-US" sz="3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9" name="Line 32"/>
          <p:cNvSpPr>
            <a:spLocks noChangeShapeType="1"/>
          </p:cNvSpPr>
          <p:nvPr/>
        </p:nvSpPr>
        <p:spPr bwMode="auto">
          <a:xfrm flipV="1">
            <a:off x="1877710" y="1404048"/>
            <a:ext cx="2515880" cy="2901723"/>
          </a:xfrm>
          <a:prstGeom prst="line">
            <a:avLst/>
          </a:prstGeom>
          <a:noFill/>
          <a:ln w="38100">
            <a:solidFill>
              <a:srgbClr val="1E203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593387"/>
            <a:endParaRPr lang="zh-CN" altLang="en-US" sz="3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0" name="Line 39"/>
          <p:cNvSpPr>
            <a:spLocks noChangeShapeType="1"/>
          </p:cNvSpPr>
          <p:nvPr/>
        </p:nvSpPr>
        <p:spPr bwMode="auto">
          <a:xfrm>
            <a:off x="6836389" y="1411870"/>
            <a:ext cx="2240646" cy="2886078"/>
          </a:xfrm>
          <a:prstGeom prst="line">
            <a:avLst/>
          </a:prstGeom>
          <a:noFill/>
          <a:ln w="38100">
            <a:solidFill>
              <a:srgbClr val="1E203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593387"/>
            <a:endParaRPr lang="zh-CN" altLang="en-US" sz="3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1" name="Line 40"/>
          <p:cNvSpPr>
            <a:spLocks noChangeShapeType="1"/>
          </p:cNvSpPr>
          <p:nvPr/>
        </p:nvSpPr>
        <p:spPr bwMode="auto">
          <a:xfrm flipH="1" flipV="1">
            <a:off x="6815258" y="943895"/>
            <a:ext cx="2709140" cy="3488021"/>
          </a:xfrm>
          <a:prstGeom prst="line">
            <a:avLst/>
          </a:prstGeom>
          <a:noFill/>
          <a:ln w="38100">
            <a:solidFill>
              <a:srgbClr val="1E203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593387"/>
            <a:endParaRPr lang="zh-CN" altLang="en-US" sz="3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2" name="Line 35"/>
          <p:cNvSpPr>
            <a:spLocks noChangeShapeType="1"/>
          </p:cNvSpPr>
          <p:nvPr/>
        </p:nvSpPr>
        <p:spPr bwMode="auto">
          <a:xfrm>
            <a:off x="2372323" y="5449279"/>
            <a:ext cx="6216649" cy="19051"/>
          </a:xfrm>
          <a:prstGeom prst="line">
            <a:avLst/>
          </a:prstGeom>
          <a:noFill/>
          <a:ln w="38100">
            <a:solidFill>
              <a:srgbClr val="1E203C"/>
            </a:solidFill>
            <a:rou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593387"/>
            <a:endParaRPr lang="zh-CN" altLang="en-US" sz="3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 flipH="1">
            <a:off x="2343050" y="5701744"/>
            <a:ext cx="6235700" cy="0"/>
          </a:xfrm>
          <a:prstGeom prst="line">
            <a:avLst/>
          </a:prstGeom>
          <a:noFill/>
          <a:ln w="38100">
            <a:solidFill>
              <a:srgbClr val="1E203C"/>
            </a:solidFill>
            <a:rou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593387"/>
            <a:endParaRPr lang="zh-CN" altLang="en-US" sz="3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 rot="18691891">
            <a:off x="307053" y="2258663"/>
            <a:ext cx="45127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593387"/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总统可否决国会通过的法律</a:t>
            </a:r>
          </a:p>
        </p:txBody>
      </p:sp>
      <p:sp>
        <p:nvSpPr>
          <p:cNvPr id="35" name="Rectangle 37"/>
          <p:cNvSpPr>
            <a:spLocks noChangeArrowheads="1"/>
          </p:cNvSpPr>
          <p:nvPr/>
        </p:nvSpPr>
        <p:spPr bwMode="auto">
          <a:xfrm>
            <a:off x="3191951" y="5711150"/>
            <a:ext cx="50545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1593387"/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最高法院可宣布法律不合宪法 </a:t>
            </a:r>
          </a:p>
        </p:txBody>
      </p:sp>
      <p:sp>
        <p:nvSpPr>
          <p:cNvPr id="36" name="Rectangle 38"/>
          <p:cNvSpPr>
            <a:spLocks noChangeArrowheads="1"/>
          </p:cNvSpPr>
          <p:nvPr/>
        </p:nvSpPr>
        <p:spPr bwMode="auto">
          <a:xfrm>
            <a:off x="2343050" y="4829285"/>
            <a:ext cx="64604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1593387"/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总统任命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的司法官员必须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经参议院确认</a:t>
            </a: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 rot="18659217">
            <a:off x="1599847" y="2698751"/>
            <a:ext cx="382380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1593387"/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国会可以三分之二多数通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过总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统所否决的法律</a:t>
            </a: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 rot="3150450">
            <a:off x="6046543" y="2327726"/>
            <a:ext cx="4873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1593387"/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最高法院可宣布总统法令违宪</a:t>
            </a: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 rot="3132607">
            <a:off x="6013482" y="2652557"/>
            <a:ext cx="31399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1593387"/>
            <a:r>
              <a:rPr lang="zh-CN" altLang="en-US" sz="2800" dirty="0">
                <a:solidFill>
                  <a:srgbClr val="C00000"/>
                </a:solidFill>
                <a:latin typeface="Calibri"/>
                <a:ea typeface="黑体" panose="02010609060101010101" pitchFamily="49" charset="-122"/>
              </a:rPr>
              <a:t>总统任命联邦法官</a:t>
            </a:r>
          </a:p>
        </p:txBody>
      </p:sp>
    </p:spTree>
    <p:extLst>
      <p:ext uri="{BB962C8B-B14F-4D97-AF65-F5344CB8AC3E}">
        <p14:creationId xmlns:p14="http://schemas.microsoft.com/office/powerpoint/2010/main" val="132655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24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" y="127819"/>
            <a:ext cx="12191999" cy="523220"/>
          </a:xfrm>
          <a:prstGeom prst="rect">
            <a:avLst/>
          </a:prstGeom>
          <a:solidFill>
            <a:srgbClr val="1E20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岭南师院附中东方实验学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校于本月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日召开记者招待会</a:t>
            </a:r>
            <a:endParaRPr lang="en-US" altLang="zh-CN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925" y="712871"/>
            <a:ext cx="635366" cy="6353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41" y="706666"/>
            <a:ext cx="626426" cy="6178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48" y="710726"/>
            <a:ext cx="626426" cy="6264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459" y="1337152"/>
            <a:ext cx="1550658" cy="21147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101442" y="3488357"/>
            <a:ext cx="3768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美</a:t>
            </a:r>
            <a:r>
              <a:rPr lang="en-US" altLang="zh-CN" dirty="0"/>
              <a:t>·</a:t>
            </a:r>
            <a:r>
              <a:rPr lang="zh-CN" altLang="en-US" dirty="0"/>
              <a:t>最高法院首席大法官</a:t>
            </a:r>
            <a:endParaRPr lang="en-US" altLang="zh-CN" dirty="0"/>
          </a:p>
          <a:p>
            <a:r>
              <a:rPr lang="zh-CN" altLang="en-US" dirty="0"/>
              <a:t>约翰</a:t>
            </a:r>
            <a:r>
              <a:rPr lang="en-US" altLang="zh-CN" dirty="0"/>
              <a:t>·</a:t>
            </a:r>
            <a:r>
              <a:rPr lang="zh-CN" altLang="en-US" dirty="0"/>
              <a:t>罗伯茨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85" y="1337152"/>
            <a:ext cx="1480054" cy="21147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55" y="1337152"/>
            <a:ext cx="1540462" cy="21147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9744" y="3451862"/>
            <a:ext cx="430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</a:t>
            </a:r>
            <a:r>
              <a:rPr lang="en-US" altLang="zh-CN" sz="2400" b="1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国会参议院与众议院议长</a:t>
            </a:r>
            <a:endParaRPr lang="en-US" altLang="zh-CN" sz="2400" b="1" dirty="0" smtClean="0">
              <a:solidFill>
                <a:srgbClr val="1E203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麦克</a:t>
            </a:r>
            <a:r>
              <a:rPr lang="en-US" altLang="zh-CN" sz="2400" b="1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彭斯、保罗</a:t>
            </a:r>
            <a:r>
              <a:rPr lang="en-US" altLang="zh-CN" sz="2400" b="1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瑞恩</a:t>
            </a:r>
            <a:endParaRPr lang="en-US" altLang="zh-CN" sz="2400" b="1" dirty="0" smtClean="0">
              <a:solidFill>
                <a:srgbClr val="1E203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r="15635" b="4229"/>
          <a:stretch/>
        </p:blipFill>
        <p:spPr>
          <a:xfrm>
            <a:off x="5467154" y="1337152"/>
            <a:ext cx="2029654" cy="211471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057767" y="3451861"/>
            <a:ext cx="2723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美</a:t>
            </a:r>
            <a:r>
              <a:rPr lang="en-US" altLang="zh-CN" dirty="0"/>
              <a:t>·</a:t>
            </a:r>
            <a:r>
              <a:rPr lang="zh-CN" altLang="en-US" dirty="0"/>
              <a:t>第</a:t>
            </a:r>
            <a:r>
              <a:rPr lang="en-US" altLang="zh-CN" dirty="0"/>
              <a:t>45</a:t>
            </a:r>
            <a:r>
              <a:rPr lang="zh-CN" altLang="en-US" dirty="0"/>
              <a:t>任总统</a:t>
            </a:r>
            <a:endParaRPr lang="en-US" altLang="zh-CN" dirty="0"/>
          </a:p>
          <a:p>
            <a:r>
              <a:rPr lang="zh-CN" altLang="en-US" dirty="0"/>
              <a:t>唐纳德</a:t>
            </a:r>
            <a:r>
              <a:rPr lang="en-US" altLang="zh-CN" dirty="0"/>
              <a:t>·</a:t>
            </a:r>
            <a:r>
              <a:rPr lang="zh-CN" altLang="en-US" dirty="0"/>
              <a:t>特朗普</a:t>
            </a:r>
            <a:endParaRPr lang="en-US" altLang="zh-CN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10"/>
          <a:stretch/>
        </p:blipFill>
        <p:spPr>
          <a:xfrm>
            <a:off x="0" y="4041058"/>
            <a:ext cx="1567226" cy="343015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6" b="13405"/>
          <a:stretch/>
        </p:blipFill>
        <p:spPr>
          <a:xfrm>
            <a:off x="10602651" y="3932903"/>
            <a:ext cx="1563329" cy="3175819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759974" y="4384880"/>
            <a:ext cx="8770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提问一：</a:t>
            </a:r>
            <a:endParaRPr lang="en-US" altLang="zh-CN" sz="2800" b="1" dirty="0" smtClean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请问两位议长先生，总统先生有权利否决你们通过的法律吗？法律被否决之后你们还可以怎么做呢？</a:t>
            </a:r>
            <a:endParaRPr lang="zh-CN" altLang="en-US" sz="2800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649994" y="684255"/>
            <a:ext cx="4251694" cy="3539430"/>
          </a:xfrm>
          <a:prstGeom prst="rect">
            <a:avLst/>
          </a:prstGeom>
          <a:solidFill>
            <a:srgbClr val="1E203C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总统有权利否决我们通过的法律；但是，呵呵，我们可以以三分之二的多数票通过他所否决的法律。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https://timgsa.baidu.com/timg?image&amp;quality=80&amp;size=b9999_10000&amp;sec=1541782755305&amp;di=eb265538ca2e6cab8eb473c959d3427a&amp;imgtype=0&amp;src=http%3A%2F%2Fww2.sinaimg.cn%2Fthumb180%2Fc508e261gw1f2yvmsxg0oj20c80c3q3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23" y="684255"/>
            <a:ext cx="3145534" cy="354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文本框 31"/>
          <p:cNvSpPr txBox="1"/>
          <p:nvPr/>
        </p:nvSpPr>
        <p:spPr>
          <a:xfrm>
            <a:off x="1796126" y="4378393"/>
            <a:ext cx="8770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提问二：</a:t>
            </a:r>
            <a:endParaRPr lang="en-US" altLang="zh-CN" sz="2800" b="1" dirty="0" smtClean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请问总统先生，</a:t>
            </a:r>
            <a:r>
              <a:rPr lang="en-US" altLang="zh-CN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日晚正式宣誓就</a:t>
            </a:r>
            <a:r>
              <a:rPr lang="zh-CN" altLang="en-US" sz="28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职的卡瓦</a:t>
            </a: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诺大法官是选举产生的吗？</a:t>
            </a:r>
            <a:endParaRPr lang="zh-CN" altLang="en-US" sz="2800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069434" y="698989"/>
            <a:ext cx="3955327" cy="3539430"/>
          </a:xfrm>
          <a:prstGeom prst="rect">
            <a:avLst/>
          </a:prstGeom>
          <a:solidFill>
            <a:srgbClr val="1E203C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emmm…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我作为总统，可以任命联邦法官，虽然最高法院可以宣布我的法令违反宪法。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0" name="Picture 6" descr="https://timgsa.baidu.com/timg?image&amp;quality=80&amp;size=b9999_10000&amp;sec=1541783407001&amp;di=c981f6575ff29752c6c9e6cb10e6d928&amp;imgtype=0&amp;src=http%3A%2F%2Fs9.rr.itc.cn%2Fr%2FwapChange%2F20169_28_12%2Fa0ue7i6086885984352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61" y="706666"/>
            <a:ext cx="4992995" cy="353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35"/>
          <p:cNvSpPr txBox="1"/>
          <p:nvPr/>
        </p:nvSpPr>
        <p:spPr>
          <a:xfrm>
            <a:off x="1521364" y="4185555"/>
            <a:ext cx="912715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提问三：</a:t>
            </a:r>
            <a:endParaRPr lang="en-US" altLang="zh-CN" sz="2600" b="1" dirty="0" smtClean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6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请问首席大法官先生，您作</a:t>
            </a:r>
            <a:r>
              <a:rPr lang="zh-CN" altLang="en-US" sz="26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为美国两个世纪以来最年轻的首席大法</a:t>
            </a:r>
            <a:r>
              <a:rPr lang="zh-CN" altLang="en-US" sz="26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官，请问您是怎样当上这一职务？作为最高司法官员，您有什么想对旁边的两位议长说的吗？</a:t>
            </a:r>
            <a:endParaRPr lang="zh-CN" altLang="en-US" sz="2600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11629" y="706666"/>
            <a:ext cx="7086600" cy="3539430"/>
          </a:xfrm>
          <a:prstGeom prst="rect">
            <a:avLst/>
          </a:prstGeom>
          <a:solidFill>
            <a:srgbClr val="1E203C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由总统提名，并经参议院批准确认。</a:t>
            </a:r>
            <a:endParaRPr lang="en-US" altLang="zh-CN" sz="2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虽然对我的任命需要你们的确认，但我们是最高法院，可以宣布你们通过的法律不合宪法。（微笑脸）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417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30" grpId="0" animBg="1"/>
      <p:bldP spid="30" grpId="1" animBg="1"/>
      <p:bldP spid="32" grpId="0"/>
      <p:bldP spid="32" grpId="1"/>
      <p:bldP spid="33" grpId="0" animBg="1"/>
      <p:bldP spid="33" grpId="1" animBg="1"/>
      <p:bldP spid="36" grpId="0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5146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  体  制  的  确  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11445" y="833390"/>
            <a:ext cx="370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“新”在哪？</a:t>
            </a:r>
            <a:endParaRPr lang="zh-CN" altLang="en-US" sz="2800" b="1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6813" y="1219141"/>
            <a:ext cx="118478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“新</a:t>
            </a:r>
            <a:r>
              <a:rPr lang="zh-CN" altLang="en-US" sz="28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在它</a:t>
            </a:r>
            <a:r>
              <a:rPr lang="zh-CN" altLang="en-US" sz="28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是一</a:t>
            </a: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种新的、世</a:t>
            </a:r>
            <a:r>
              <a:rPr lang="zh-CN" altLang="en-US" sz="28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界各国所没有建</a:t>
            </a: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立过的</a:t>
            </a:r>
            <a:r>
              <a:rPr lang="zh-CN" altLang="en-US" sz="28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体制</a:t>
            </a:r>
            <a:endParaRPr lang="en-US" altLang="zh-CN" sz="2800" dirty="0" smtClean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“新</a:t>
            </a:r>
            <a:r>
              <a:rPr lang="zh-CN" altLang="en-US" sz="28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在它的联</a:t>
            </a:r>
            <a:r>
              <a:rPr lang="zh-CN" altLang="en-US" sz="28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邦</a:t>
            </a: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制、总统共和制、“三权分立”与“人民主权”原则</a:t>
            </a:r>
            <a:endParaRPr lang="en-US" altLang="zh-CN" sz="2800" dirty="0" smtClean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“新”在它是一</a:t>
            </a:r>
            <a:r>
              <a:rPr lang="zh-CN" altLang="en-US" sz="28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种新型的民主共和制度</a:t>
            </a:r>
            <a:r>
              <a:rPr lang="zh-CN" altLang="en-US" sz="28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，也是世</a:t>
            </a:r>
            <a:r>
              <a:rPr lang="zh-CN" altLang="en-US" sz="28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界上最早的资产阶级民主共和制度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95120"/>
            <a:ext cx="3962401" cy="2862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12" y="3995120"/>
            <a:ext cx="4080387" cy="2862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995120"/>
            <a:ext cx="4149212" cy="286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180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4764" y="161300"/>
            <a:ext cx="53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新体制的确立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203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0606" y="99746"/>
            <a:ext cx="432006" cy="745828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454" y="99745"/>
            <a:ext cx="45228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956787"/>
              </p:ext>
            </p:extLst>
          </p:nvPr>
        </p:nvGraphicFramePr>
        <p:xfrm>
          <a:off x="6233651" y="1634602"/>
          <a:ext cx="5260257" cy="4701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257">
                  <a:extLst>
                    <a:ext uri="{9D8B030D-6E8A-4147-A177-3AD203B41FA5}">
                      <a16:colId xmlns:a16="http://schemas.microsoft.com/office/drawing/2014/main" val="4281344770"/>
                    </a:ext>
                  </a:extLst>
                </a:gridCol>
              </a:tblGrid>
              <a:tr h="470127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1E20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193191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640368"/>
              </p:ext>
            </p:extLst>
          </p:nvPr>
        </p:nvGraphicFramePr>
        <p:xfrm>
          <a:off x="639097" y="1634602"/>
          <a:ext cx="5309419" cy="4701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9419">
                  <a:extLst>
                    <a:ext uri="{9D8B030D-6E8A-4147-A177-3AD203B41FA5}">
                      <a16:colId xmlns:a16="http://schemas.microsoft.com/office/drawing/2014/main" val="1546906580"/>
                    </a:ext>
                  </a:extLst>
                </a:gridCol>
              </a:tblGrid>
              <a:tr h="470127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331020"/>
                  </a:ext>
                </a:extLst>
              </a:tr>
            </a:tbl>
          </a:graphicData>
        </a:graphic>
      </p:graphicFrame>
      <p:sp>
        <p:nvSpPr>
          <p:cNvPr id="26" name="任意多边形 25"/>
          <p:cNvSpPr/>
          <p:nvPr/>
        </p:nvSpPr>
        <p:spPr>
          <a:xfrm>
            <a:off x="4876802" y="2802440"/>
            <a:ext cx="1219198" cy="2428074"/>
          </a:xfrm>
          <a:custGeom>
            <a:avLst/>
            <a:gdLst>
              <a:gd name="connsiteX0" fmla="*/ 1219198 w 1219198"/>
              <a:gd name="connsiteY0" fmla="*/ 0 h 2428074"/>
              <a:gd name="connsiteX1" fmla="*/ 1219198 w 1219198"/>
              <a:gd name="connsiteY1" fmla="*/ 2428074 h 2428074"/>
              <a:gd name="connsiteX2" fmla="*/ 1098957 w 1219198"/>
              <a:gd name="connsiteY2" fmla="*/ 2422051 h 2428074"/>
              <a:gd name="connsiteX3" fmla="*/ 0 w 1219198"/>
              <a:gd name="connsiteY3" fmla="*/ 1214037 h 2428074"/>
              <a:gd name="connsiteX4" fmla="*/ 1098957 w 1219198"/>
              <a:gd name="connsiteY4" fmla="*/ 6023 h 24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8" h="2428074">
                <a:moveTo>
                  <a:pt x="1219198" y="0"/>
                </a:moveTo>
                <a:lnTo>
                  <a:pt x="1219198" y="2428074"/>
                </a:lnTo>
                <a:lnTo>
                  <a:pt x="1098957" y="2422051"/>
                </a:lnTo>
                <a:cubicBezTo>
                  <a:pt x="481689" y="2359868"/>
                  <a:pt x="0" y="1842753"/>
                  <a:pt x="0" y="1214037"/>
                </a:cubicBezTo>
                <a:cubicBezTo>
                  <a:pt x="0" y="585322"/>
                  <a:pt x="481689" y="68207"/>
                  <a:pt x="1098957" y="6023"/>
                </a:cubicBezTo>
                <a:close/>
              </a:path>
            </a:pathLst>
          </a:custGeom>
          <a:solidFill>
            <a:srgbClr val="C00000"/>
          </a:solidFill>
          <a:ln w="38100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6096000" y="2802440"/>
            <a:ext cx="1219198" cy="2428074"/>
          </a:xfrm>
          <a:custGeom>
            <a:avLst/>
            <a:gdLst>
              <a:gd name="connsiteX0" fmla="*/ 0 w 1219198"/>
              <a:gd name="connsiteY0" fmla="*/ 0 h 2428074"/>
              <a:gd name="connsiteX1" fmla="*/ 120242 w 1219198"/>
              <a:gd name="connsiteY1" fmla="*/ 6023 h 2428074"/>
              <a:gd name="connsiteX2" fmla="*/ 1219198 w 1219198"/>
              <a:gd name="connsiteY2" fmla="*/ 1214037 h 2428074"/>
              <a:gd name="connsiteX3" fmla="*/ 120242 w 1219198"/>
              <a:gd name="connsiteY3" fmla="*/ 2422051 h 2428074"/>
              <a:gd name="connsiteX4" fmla="*/ 0 w 1219198"/>
              <a:gd name="connsiteY4" fmla="*/ 2428074 h 24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8" h="2428074">
                <a:moveTo>
                  <a:pt x="0" y="0"/>
                </a:moveTo>
                <a:lnTo>
                  <a:pt x="120242" y="6023"/>
                </a:lnTo>
                <a:cubicBezTo>
                  <a:pt x="737509" y="68207"/>
                  <a:pt x="1219198" y="585322"/>
                  <a:pt x="1219198" y="1214037"/>
                </a:cubicBezTo>
                <a:cubicBezTo>
                  <a:pt x="1219198" y="1842753"/>
                  <a:pt x="737509" y="2359868"/>
                  <a:pt x="120242" y="2422051"/>
                </a:cubicBezTo>
                <a:lnTo>
                  <a:pt x="0" y="2428074"/>
                </a:lnTo>
                <a:close/>
              </a:path>
            </a:pathLst>
          </a:custGeom>
          <a:solidFill>
            <a:srgbClr val="1E203C"/>
          </a:solidFill>
          <a:ln w="38100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280628" y="3323654"/>
            <a:ext cx="677108" cy="13470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大州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87248" y="3323654"/>
            <a:ext cx="677108" cy="13470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州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2901" y="1634602"/>
            <a:ext cx="435639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弗吉尼亚州：</a:t>
            </a:r>
            <a:endParaRPr lang="en-US" altLang="zh-CN" sz="26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6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这是权力争夺</a:t>
            </a:r>
            <a:r>
              <a:rPr lang="en-US" altLang="zh-CN" sz="26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  <a:r>
              <a:rPr lang="zh-CN" altLang="en-US" sz="26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小州在国会里的权利一定小于大州。</a:t>
            </a:r>
            <a:endParaRPr lang="zh-CN" altLang="en-US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102007" y="1616253"/>
            <a:ext cx="428091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特拉华州：</a:t>
            </a:r>
            <a:endParaRPr lang="en-US" altLang="zh-CN" sz="26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6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先生们！要是你们想压制小州，你们就会毁掉邦联。</a:t>
            </a:r>
            <a:endParaRPr lang="zh-CN" altLang="en-US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05395" y="4025229"/>
            <a:ext cx="4038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国会议员名额按人口比例分配给各州</a:t>
            </a:r>
            <a:endParaRPr lang="en-US" altLang="zh-CN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——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弗吉尼亚州 等大州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454447" y="4025229"/>
            <a:ext cx="3928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各州无论大小、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人口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多寡，都有等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额的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</a:t>
            </a:r>
            <a:endParaRPr lang="en-US" altLang="zh-CN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——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特拉华州 等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州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9097" y="845574"/>
            <a:ext cx="1085481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争执点：国会议员名额的分配</a:t>
            </a:r>
            <a:r>
              <a:rPr lang="en-US" altLang="zh-CN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2600" b="1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51997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41674290214&amp;di=ca1ca8278ec7fa30420c19608caec9eb&amp;imgtype=0&amp;src=http%3A%2F%2Fotzhr2xm1.bkt.clouddn.com%2Farticle%2Feditorimg%2F0%2F153196631052691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03" y="1140542"/>
            <a:ext cx="10539882" cy="500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204764" y="161300"/>
            <a:ext cx="53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新体制的确立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203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0606" y="99746"/>
            <a:ext cx="432006" cy="745828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454" y="99745"/>
            <a:ext cx="45228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906892"/>
              </p:ext>
            </p:extLst>
          </p:nvPr>
        </p:nvGraphicFramePr>
        <p:xfrm>
          <a:off x="6076028" y="1140542"/>
          <a:ext cx="5260257" cy="5007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257">
                  <a:extLst>
                    <a:ext uri="{9D8B030D-6E8A-4147-A177-3AD203B41FA5}">
                      <a16:colId xmlns:a16="http://schemas.microsoft.com/office/drawing/2014/main" val="4281344770"/>
                    </a:ext>
                  </a:extLst>
                </a:gridCol>
              </a:tblGrid>
              <a:tr h="5007318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203C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193191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78957"/>
              </p:ext>
            </p:extLst>
          </p:nvPr>
        </p:nvGraphicFramePr>
        <p:xfrm>
          <a:off x="796403" y="1140542"/>
          <a:ext cx="5309419" cy="5007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9419">
                  <a:extLst>
                    <a:ext uri="{9D8B030D-6E8A-4147-A177-3AD203B41FA5}">
                      <a16:colId xmlns:a16="http://schemas.microsoft.com/office/drawing/2014/main" val="1546906580"/>
                    </a:ext>
                  </a:extLst>
                </a:gridCol>
              </a:tblGrid>
              <a:tr h="5007318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331020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766609" y="1441973"/>
            <a:ext cx="10569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妥    协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H="1">
            <a:off x="5107603" y="1940484"/>
            <a:ext cx="255" cy="34145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5019113" y="2215729"/>
            <a:ext cx="45835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7005510" y="1522613"/>
            <a:ext cx="255" cy="34145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6685988" y="1611045"/>
            <a:ext cx="45835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03467" y="2490975"/>
            <a:ext cx="5295290" cy="254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800" b="1" u="heavy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众议院</a:t>
            </a:r>
            <a:endParaRPr lang="en-US" altLang="zh-CN" sz="2800" b="1" u="heavy" dirty="0" smtClean="0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按各州人口比例选出，</a:t>
            </a:r>
            <a:endParaRPr lang="en-US" altLang="zh-CN" sz="2800" b="1" dirty="0" smtClean="0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800" b="1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任</a:t>
            </a:r>
            <a:r>
              <a:rPr lang="zh-CN" altLang="en-US" sz="2800" b="1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期两年</a:t>
            </a:r>
            <a:endParaRPr lang="zh-CN" altLang="en-US" sz="2800" b="1" dirty="0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087392" y="2567938"/>
            <a:ext cx="52375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800" b="1" u="heavy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参</a:t>
            </a:r>
            <a:r>
              <a:rPr lang="zh-CN" altLang="en-US" sz="2800" b="1" u="heavy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议院</a:t>
            </a:r>
            <a:endParaRPr lang="en-US" altLang="zh-CN" sz="2800" b="1" u="heavy" dirty="0" smtClean="0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参议员每州两名，</a:t>
            </a:r>
            <a:endParaRPr lang="en-US" altLang="zh-CN" sz="2800" b="1" dirty="0" smtClean="0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800" b="1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任</a:t>
            </a:r>
            <a:r>
              <a:rPr lang="zh-CN" altLang="en-US" sz="2800" b="1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期六年</a:t>
            </a:r>
            <a:endParaRPr lang="zh-CN" altLang="en-US" sz="2800" b="1" dirty="0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156875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4764" y="161300"/>
            <a:ext cx="53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新体制的确立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203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0606" y="99746"/>
            <a:ext cx="432006" cy="745828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454" y="99745"/>
            <a:ext cx="45228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85007"/>
              </p:ext>
            </p:extLst>
          </p:nvPr>
        </p:nvGraphicFramePr>
        <p:xfrm>
          <a:off x="1866955" y="4055313"/>
          <a:ext cx="9912090" cy="2445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2090">
                  <a:extLst>
                    <a:ext uri="{9D8B030D-6E8A-4147-A177-3AD203B41FA5}">
                      <a16:colId xmlns:a16="http://schemas.microsoft.com/office/drawing/2014/main" val="4281344770"/>
                    </a:ext>
                  </a:extLst>
                </a:gridCol>
              </a:tblGrid>
              <a:tr h="244592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1E20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193191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072893"/>
              </p:ext>
            </p:extLst>
          </p:nvPr>
        </p:nvGraphicFramePr>
        <p:xfrm>
          <a:off x="1866954" y="1529848"/>
          <a:ext cx="9912091" cy="2483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2091">
                  <a:extLst>
                    <a:ext uri="{9D8B030D-6E8A-4147-A177-3AD203B41FA5}">
                      <a16:colId xmlns:a16="http://schemas.microsoft.com/office/drawing/2014/main" val="1546906580"/>
                    </a:ext>
                  </a:extLst>
                </a:gridCol>
              </a:tblGrid>
              <a:tr h="248381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331020"/>
                  </a:ext>
                </a:extLst>
              </a:tr>
            </a:tbl>
          </a:graphicData>
        </a:graphic>
      </p:graphicFrame>
      <p:sp>
        <p:nvSpPr>
          <p:cNvPr id="26" name="任意多边形 25"/>
          <p:cNvSpPr/>
          <p:nvPr/>
        </p:nvSpPr>
        <p:spPr>
          <a:xfrm rot="5400000">
            <a:off x="795241" y="2190025"/>
            <a:ext cx="1219198" cy="2428074"/>
          </a:xfrm>
          <a:custGeom>
            <a:avLst/>
            <a:gdLst>
              <a:gd name="connsiteX0" fmla="*/ 1219198 w 1219198"/>
              <a:gd name="connsiteY0" fmla="*/ 0 h 2428074"/>
              <a:gd name="connsiteX1" fmla="*/ 1219198 w 1219198"/>
              <a:gd name="connsiteY1" fmla="*/ 2428074 h 2428074"/>
              <a:gd name="connsiteX2" fmla="*/ 1098957 w 1219198"/>
              <a:gd name="connsiteY2" fmla="*/ 2422051 h 2428074"/>
              <a:gd name="connsiteX3" fmla="*/ 0 w 1219198"/>
              <a:gd name="connsiteY3" fmla="*/ 1214037 h 2428074"/>
              <a:gd name="connsiteX4" fmla="*/ 1098957 w 1219198"/>
              <a:gd name="connsiteY4" fmla="*/ 6023 h 24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8" h="2428074">
                <a:moveTo>
                  <a:pt x="1219198" y="0"/>
                </a:moveTo>
                <a:lnTo>
                  <a:pt x="1219198" y="2428074"/>
                </a:lnTo>
                <a:lnTo>
                  <a:pt x="1098957" y="2422051"/>
                </a:lnTo>
                <a:cubicBezTo>
                  <a:pt x="481689" y="2359868"/>
                  <a:pt x="0" y="1842753"/>
                  <a:pt x="0" y="1214037"/>
                </a:cubicBezTo>
                <a:cubicBezTo>
                  <a:pt x="0" y="585322"/>
                  <a:pt x="481689" y="68207"/>
                  <a:pt x="1098957" y="6023"/>
                </a:cubicBezTo>
                <a:close/>
              </a:path>
            </a:pathLst>
          </a:custGeom>
          <a:solidFill>
            <a:srgbClr val="C00000"/>
          </a:solidFill>
          <a:ln w="76200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任意多边形 26"/>
          <p:cNvSpPr/>
          <p:nvPr/>
        </p:nvSpPr>
        <p:spPr>
          <a:xfrm rot="5400000">
            <a:off x="795241" y="3409223"/>
            <a:ext cx="1219198" cy="2428074"/>
          </a:xfrm>
          <a:custGeom>
            <a:avLst/>
            <a:gdLst>
              <a:gd name="connsiteX0" fmla="*/ 0 w 1219198"/>
              <a:gd name="connsiteY0" fmla="*/ 0 h 2428074"/>
              <a:gd name="connsiteX1" fmla="*/ 120242 w 1219198"/>
              <a:gd name="connsiteY1" fmla="*/ 6023 h 2428074"/>
              <a:gd name="connsiteX2" fmla="*/ 1219198 w 1219198"/>
              <a:gd name="connsiteY2" fmla="*/ 1214037 h 2428074"/>
              <a:gd name="connsiteX3" fmla="*/ 120242 w 1219198"/>
              <a:gd name="connsiteY3" fmla="*/ 2422051 h 2428074"/>
              <a:gd name="connsiteX4" fmla="*/ 0 w 1219198"/>
              <a:gd name="connsiteY4" fmla="*/ 2428074 h 24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8" h="2428074">
                <a:moveTo>
                  <a:pt x="0" y="0"/>
                </a:moveTo>
                <a:lnTo>
                  <a:pt x="120242" y="6023"/>
                </a:lnTo>
                <a:cubicBezTo>
                  <a:pt x="737509" y="68207"/>
                  <a:pt x="1219198" y="585322"/>
                  <a:pt x="1219198" y="1214037"/>
                </a:cubicBezTo>
                <a:cubicBezTo>
                  <a:pt x="1219198" y="1842753"/>
                  <a:pt x="737509" y="2359868"/>
                  <a:pt x="120242" y="2422051"/>
                </a:cubicBezTo>
                <a:lnTo>
                  <a:pt x="0" y="2428074"/>
                </a:lnTo>
                <a:close/>
              </a:path>
            </a:pathLst>
          </a:custGeom>
          <a:solidFill>
            <a:srgbClr val="1E203C"/>
          </a:solidFill>
          <a:ln w="76200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9741" y="3094861"/>
            <a:ext cx="119019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北方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618876" y="1430349"/>
            <a:ext cx="84817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宾夕法尼亚州（北方州）：</a:t>
            </a:r>
            <a:endParaRPr kumimoji="0" lang="en-US" altLang="zh-CN" sz="2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>
              <a:lnSpc>
                <a:spcPct val="200000"/>
              </a:lnSpc>
            </a:pPr>
            <a:r>
              <a:rPr lang="zh-CN" altLang="en-US" sz="2600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奴隶制是邪恶的制度，给蓄奴州带来了巨</a:t>
            </a:r>
            <a:r>
              <a:rPr lang="zh-CN" altLang="en-US" sz="26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  <a:r>
              <a:rPr lang="zh-CN" altLang="en-US" sz="2600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的悲哀和贫困。应该禁止输入奴隶。</a:t>
            </a:r>
            <a:endParaRPr kumimoji="0" lang="en-US" altLang="zh-CN" sz="2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866953" y="845574"/>
            <a:ext cx="99120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【</a:t>
            </a: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争执点：奴隶制的存废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】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1E203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09741" y="4136198"/>
            <a:ext cx="119019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方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51862" y="3964991"/>
            <a:ext cx="80439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zh-CN" altLang="en-US" sz="26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</a:t>
            </a:r>
            <a:r>
              <a:rPr lang="zh-CN" altLang="en-US" sz="26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卡罗来纳州（</a:t>
            </a:r>
            <a:r>
              <a:rPr lang="zh-CN" altLang="en-US" sz="26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</a:t>
            </a: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方州）：</a:t>
            </a:r>
            <a:endParaRPr kumimoji="0" lang="en-US" altLang="zh-CN" sz="2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>
              <a:lnSpc>
                <a:spcPct val="200000"/>
              </a:lnSpc>
            </a:pPr>
            <a:r>
              <a:rPr lang="zh-CN" altLang="en-US" sz="26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600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有史以来，</a:t>
            </a:r>
            <a:r>
              <a:rPr lang="zh-CN" altLang="en-US" sz="26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总</a:t>
            </a:r>
            <a:r>
              <a:rPr lang="zh-CN" altLang="en-US" sz="2600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一半人是奴隶。如果废除奴隶制，我们就退出</a:t>
            </a:r>
            <a:r>
              <a:rPr lang="zh-CN" altLang="en-US" sz="26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邦</a:t>
            </a:r>
            <a:r>
              <a:rPr lang="zh-CN" altLang="en-US" sz="2600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联。</a:t>
            </a:r>
            <a:endParaRPr kumimoji="0" lang="en-US" altLang="zh-CN" sz="2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18877" y="1919529"/>
            <a:ext cx="91601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黑人奴隶是奴隶主的财产，非但不应计算人口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奴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隶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主还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应为这部分财产缴纳财产税。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取消奴隶贸易。</a:t>
            </a:r>
          </a:p>
        </p:txBody>
      </p:sp>
      <p:sp>
        <p:nvSpPr>
          <p:cNvPr id="20" name="矩形 19"/>
          <p:cNvSpPr/>
          <p:nvPr/>
        </p:nvSpPr>
        <p:spPr>
          <a:xfrm>
            <a:off x="2618877" y="4401112"/>
            <a:ext cx="91601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按人口比例分配众议院议员名额时，黑人奴隶应计算在内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在纳税时，应排除在外。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保留奴隶贸易。</a:t>
            </a:r>
          </a:p>
        </p:txBody>
      </p:sp>
    </p:spTree>
    <p:extLst>
      <p:ext uri="{BB962C8B-B14F-4D97-AF65-F5344CB8AC3E}">
        <p14:creationId xmlns:p14="http://schemas.microsoft.com/office/powerpoint/2010/main" val="88853393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7" grpId="0"/>
      <p:bldP spid="5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s1.bdstatic.com/70cFvXSh_Q1YnxGkpoWK1HF6hhy/it/u=1859073708,1594149967&amp;fm=26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33" y="968110"/>
            <a:ext cx="9912094" cy="55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204764" y="161300"/>
            <a:ext cx="53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新体制的确立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203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0606" y="99746"/>
            <a:ext cx="432006" cy="745828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454" y="99745"/>
            <a:ext cx="45228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995452"/>
              </p:ext>
            </p:extLst>
          </p:nvPr>
        </p:nvGraphicFramePr>
        <p:xfrm>
          <a:off x="1592237" y="3771587"/>
          <a:ext cx="9912090" cy="2737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2090">
                  <a:extLst>
                    <a:ext uri="{9D8B030D-6E8A-4147-A177-3AD203B41FA5}">
                      <a16:colId xmlns:a16="http://schemas.microsoft.com/office/drawing/2014/main" val="4281344770"/>
                    </a:ext>
                  </a:extLst>
                </a:gridCol>
              </a:tblGrid>
              <a:tr h="2737368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203C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193191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369687"/>
              </p:ext>
            </p:extLst>
          </p:nvPr>
        </p:nvGraphicFramePr>
        <p:xfrm>
          <a:off x="1592236" y="953731"/>
          <a:ext cx="9912091" cy="2845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2091">
                  <a:extLst>
                    <a:ext uri="{9D8B030D-6E8A-4147-A177-3AD203B41FA5}">
                      <a16:colId xmlns:a16="http://schemas.microsoft.com/office/drawing/2014/main" val="1546906580"/>
                    </a:ext>
                  </a:extLst>
                </a:gridCol>
              </a:tblGrid>
              <a:tr h="284500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331020"/>
                  </a:ext>
                </a:extLst>
              </a:tr>
            </a:tbl>
          </a:graphicData>
        </a:graphic>
      </p:graphicFrame>
      <p:sp>
        <p:nvSpPr>
          <p:cNvPr id="26" name="任意多边形 25"/>
          <p:cNvSpPr/>
          <p:nvPr/>
        </p:nvSpPr>
        <p:spPr>
          <a:xfrm rot="5400000">
            <a:off x="932892" y="1975100"/>
            <a:ext cx="1219198" cy="2428074"/>
          </a:xfrm>
          <a:custGeom>
            <a:avLst/>
            <a:gdLst>
              <a:gd name="connsiteX0" fmla="*/ 1219198 w 1219198"/>
              <a:gd name="connsiteY0" fmla="*/ 0 h 2428074"/>
              <a:gd name="connsiteX1" fmla="*/ 1219198 w 1219198"/>
              <a:gd name="connsiteY1" fmla="*/ 2428074 h 2428074"/>
              <a:gd name="connsiteX2" fmla="*/ 1098957 w 1219198"/>
              <a:gd name="connsiteY2" fmla="*/ 2422051 h 2428074"/>
              <a:gd name="connsiteX3" fmla="*/ 0 w 1219198"/>
              <a:gd name="connsiteY3" fmla="*/ 1214037 h 2428074"/>
              <a:gd name="connsiteX4" fmla="*/ 1098957 w 1219198"/>
              <a:gd name="connsiteY4" fmla="*/ 6023 h 24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8" h="2428074">
                <a:moveTo>
                  <a:pt x="1219198" y="0"/>
                </a:moveTo>
                <a:lnTo>
                  <a:pt x="1219198" y="2428074"/>
                </a:lnTo>
                <a:lnTo>
                  <a:pt x="1098957" y="2422051"/>
                </a:lnTo>
                <a:cubicBezTo>
                  <a:pt x="481689" y="2359868"/>
                  <a:pt x="0" y="1842753"/>
                  <a:pt x="0" y="1214037"/>
                </a:cubicBezTo>
                <a:cubicBezTo>
                  <a:pt x="0" y="585322"/>
                  <a:pt x="481689" y="68207"/>
                  <a:pt x="1098957" y="6023"/>
                </a:cubicBezTo>
                <a:close/>
              </a:path>
            </a:pathLst>
          </a:custGeom>
          <a:solidFill>
            <a:srgbClr val="C00000">
              <a:alpha val="8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任意多边形 26"/>
          <p:cNvSpPr/>
          <p:nvPr/>
        </p:nvSpPr>
        <p:spPr>
          <a:xfrm rot="5400000">
            <a:off x="932892" y="3194298"/>
            <a:ext cx="1219198" cy="2428074"/>
          </a:xfrm>
          <a:custGeom>
            <a:avLst/>
            <a:gdLst>
              <a:gd name="connsiteX0" fmla="*/ 0 w 1219198"/>
              <a:gd name="connsiteY0" fmla="*/ 0 h 2428074"/>
              <a:gd name="connsiteX1" fmla="*/ 120242 w 1219198"/>
              <a:gd name="connsiteY1" fmla="*/ 6023 h 2428074"/>
              <a:gd name="connsiteX2" fmla="*/ 1219198 w 1219198"/>
              <a:gd name="connsiteY2" fmla="*/ 1214037 h 2428074"/>
              <a:gd name="connsiteX3" fmla="*/ 120242 w 1219198"/>
              <a:gd name="connsiteY3" fmla="*/ 2422051 h 2428074"/>
              <a:gd name="connsiteX4" fmla="*/ 0 w 1219198"/>
              <a:gd name="connsiteY4" fmla="*/ 2428074 h 24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8" h="2428074">
                <a:moveTo>
                  <a:pt x="0" y="0"/>
                </a:moveTo>
                <a:lnTo>
                  <a:pt x="120242" y="6023"/>
                </a:lnTo>
                <a:cubicBezTo>
                  <a:pt x="737509" y="68207"/>
                  <a:pt x="1219198" y="585322"/>
                  <a:pt x="1219198" y="1214037"/>
                </a:cubicBezTo>
                <a:cubicBezTo>
                  <a:pt x="1219198" y="1842753"/>
                  <a:pt x="737509" y="2359868"/>
                  <a:pt x="120242" y="2422051"/>
                </a:cubicBezTo>
                <a:lnTo>
                  <a:pt x="0" y="2428074"/>
                </a:lnTo>
                <a:close/>
              </a:path>
            </a:pathLst>
          </a:custGeom>
          <a:solidFill>
            <a:srgbClr val="1E203C">
              <a:alpha val="8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7392" y="2879936"/>
            <a:ext cx="119019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北方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47392" y="3921273"/>
            <a:ext cx="119019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方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92234" y="968110"/>
            <a:ext cx="9758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保留奴隶制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5131564" y="1549981"/>
            <a:ext cx="255" cy="34145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5003745" y="1799804"/>
            <a:ext cx="45835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7776723" y="1088316"/>
            <a:ext cx="255" cy="34145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7447369" y="1166679"/>
            <a:ext cx="45835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2309159" y="4293298"/>
            <a:ext cx="203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五分之</a:t>
            </a: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三妥协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08904" y="4817806"/>
            <a:ext cx="806244" cy="121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2408904" y="4831474"/>
            <a:ext cx="1769806" cy="246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2309159" y="5009654"/>
            <a:ext cx="8545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将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奴隶人口乘以五分之三，以作为税收分配与美国众议院成员分配的代表性用途。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7" b="95987" l="5686" r="90970">
                        <a14:foregroundMark x1="32776" y1="6689" x2="65552" y2="8361"/>
                        <a14:foregroundMark x1="28094" y1="59532" x2="66555" y2="63211"/>
                        <a14:foregroundMark x1="11706" y1="73913" x2="85284" y2="73913"/>
                        <a14:foregroundMark x1="16388" y1="89298" x2="80602" y2="9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0" t="2637" r="8571" b="4148"/>
          <a:stretch/>
        </p:blipFill>
        <p:spPr>
          <a:xfrm>
            <a:off x="2832962" y="2103950"/>
            <a:ext cx="816175" cy="91343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" b="100000" l="0" r="99495">
                        <a14:foregroundMark x1="48990" y1="7521" x2="50000" y2="16435"/>
                        <a14:foregroundMark x1="30808" y1="83844" x2="33333" y2="87744"/>
                        <a14:foregroundMark x1="35354" y1="93036" x2="42424" y2="95543"/>
                        <a14:backgroundMark x1="14141" y1="79944" x2="14141" y2="89972"/>
                        <a14:backgroundMark x1="88384" y1="76880" x2="88384" y2="86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722" y="2077195"/>
            <a:ext cx="1185635" cy="214971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7" b="95987" l="5686" r="90970">
                        <a14:foregroundMark x1="32776" y1="6689" x2="65552" y2="8361"/>
                        <a14:foregroundMark x1="28094" y1="59532" x2="66555" y2="63211"/>
                        <a14:foregroundMark x1="11706" y1="73913" x2="85284" y2="73913"/>
                        <a14:foregroundMark x1="16388" y1="89298" x2="80602" y2="9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0" t="2637" r="8571" b="4148"/>
          <a:stretch/>
        </p:blipFill>
        <p:spPr>
          <a:xfrm>
            <a:off x="3875143" y="2103950"/>
            <a:ext cx="816175" cy="91343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7" b="95987" l="5686" r="90970">
                        <a14:foregroundMark x1="32776" y1="6689" x2="65552" y2="8361"/>
                        <a14:foregroundMark x1="28094" y1="59532" x2="66555" y2="63211"/>
                        <a14:foregroundMark x1="11706" y1="73913" x2="85284" y2="73913"/>
                        <a14:foregroundMark x1="16388" y1="89298" x2="80602" y2="9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0" t="2637" r="8571" b="4148"/>
          <a:stretch/>
        </p:blipFill>
        <p:spPr>
          <a:xfrm>
            <a:off x="4889863" y="2120537"/>
            <a:ext cx="816175" cy="91343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7" b="95987" l="5686" r="90970">
                        <a14:foregroundMark x1="32776" y1="6689" x2="65552" y2="8361"/>
                        <a14:foregroundMark x1="28094" y1="59532" x2="66555" y2="63211"/>
                        <a14:foregroundMark x1="11706" y1="73913" x2="85284" y2="73913"/>
                        <a14:foregroundMark x1="16388" y1="89298" x2="80602" y2="9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0" t="2637" r="8571" b="4148"/>
          <a:stretch/>
        </p:blipFill>
        <p:spPr>
          <a:xfrm>
            <a:off x="3292071" y="3183143"/>
            <a:ext cx="816175" cy="91343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7" b="95987" l="5686" r="90970">
                        <a14:foregroundMark x1="32776" y1="6689" x2="65552" y2="8361"/>
                        <a14:foregroundMark x1="28094" y1="59532" x2="66555" y2="63211"/>
                        <a14:foregroundMark x1="11706" y1="73913" x2="85284" y2="73913"/>
                        <a14:foregroundMark x1="16388" y1="89298" x2="80602" y2="9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0" t="2637" r="8571" b="4148"/>
          <a:stretch/>
        </p:blipFill>
        <p:spPr>
          <a:xfrm>
            <a:off x="4416745" y="3211213"/>
            <a:ext cx="816175" cy="913439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6192426" y="1877569"/>
            <a:ext cx="11901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=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" b="100000" l="0" r="99495">
                        <a14:foregroundMark x1="48990" y1="7521" x2="50000" y2="16435"/>
                        <a14:foregroundMark x1="30808" y1="83844" x2="33333" y2="87744"/>
                        <a14:foregroundMark x1="35354" y1="93036" x2="42424" y2="95543"/>
                        <a14:backgroundMark x1="14141" y1="79944" x2="14141" y2="89972"/>
                        <a14:backgroundMark x1="88384" y1="76880" x2="88384" y2="86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58" y="2113475"/>
            <a:ext cx="1185635" cy="214971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" b="100000" l="0" r="99495">
                        <a14:foregroundMark x1="48990" y1="7521" x2="50000" y2="16435"/>
                        <a14:foregroundMark x1="30808" y1="83844" x2="33333" y2="87744"/>
                        <a14:foregroundMark x1="35354" y1="93036" x2="42424" y2="95543"/>
                        <a14:backgroundMark x1="14141" y1="79944" x2="14141" y2="89972"/>
                        <a14:backgroundMark x1="88384" y1="76880" x2="88384" y2="86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711" y="2136357"/>
            <a:ext cx="1185635" cy="21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7184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9357" y="308783"/>
            <a:ext cx="5569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评价：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1787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年联邦宪法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9358" y="1103105"/>
            <a:ext cx="650372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（一）地</a:t>
            </a:r>
            <a:r>
              <a:rPr lang="zh-CN" altLang="en-US" sz="26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位： </a:t>
            </a:r>
            <a:r>
              <a:rPr lang="zh-CN" altLang="en-US" sz="26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近代世界第一部成文宪</a:t>
            </a:r>
            <a:r>
              <a:rPr lang="zh-CN" altLang="en-US" sz="26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</a:t>
            </a:r>
            <a:endParaRPr lang="zh-CN" altLang="en-US" sz="2600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9358" y="1595548"/>
            <a:ext cx="1138052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（二）进步性：</a:t>
            </a:r>
            <a:endParaRPr lang="en-US" altLang="zh-CN" sz="2600" b="1" dirty="0" smtClean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① </a:t>
            </a:r>
            <a:r>
              <a:rPr lang="zh-CN" altLang="en-US" sz="26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避免了绝对权力的出现，保障了资产阶级民主政治</a:t>
            </a:r>
          </a:p>
          <a:p>
            <a:pPr>
              <a:lnSpc>
                <a:spcPct val="150000"/>
              </a:lnSpc>
            </a:pPr>
            <a:r>
              <a:rPr lang="zh-CN" altLang="en-US" sz="26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② </a:t>
            </a:r>
            <a:r>
              <a:rPr lang="zh-CN" altLang="en-US" sz="26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维护了独立战争的成果，巩固了政权，保证了美国的长治久安</a:t>
            </a:r>
          </a:p>
          <a:p>
            <a:pPr>
              <a:lnSpc>
                <a:spcPct val="150000"/>
              </a:lnSpc>
            </a:pPr>
            <a:r>
              <a:rPr lang="zh-CN" altLang="en-US" sz="26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③ </a:t>
            </a:r>
            <a:r>
              <a:rPr lang="zh-CN" altLang="en-US" sz="26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促进了美国社会经济的发展</a:t>
            </a:r>
          </a:p>
          <a:p>
            <a:pPr>
              <a:lnSpc>
                <a:spcPct val="150000"/>
              </a:lnSpc>
            </a:pPr>
            <a:r>
              <a:rPr lang="zh-CN" altLang="en-US" sz="26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④ </a:t>
            </a:r>
            <a:r>
              <a:rPr lang="zh-CN" altLang="en-US" sz="26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创立的新体制为其他国家仿效借鉴</a:t>
            </a:r>
          </a:p>
        </p:txBody>
      </p:sp>
      <p:sp>
        <p:nvSpPr>
          <p:cNvPr id="7" name="矩形 6"/>
          <p:cNvSpPr/>
          <p:nvPr/>
        </p:nvSpPr>
        <p:spPr>
          <a:xfrm>
            <a:off x="349358" y="4558801"/>
            <a:ext cx="1138052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（三）局限性：</a:t>
            </a:r>
            <a:endParaRPr lang="en-US" altLang="zh-CN" sz="2600" b="1" dirty="0" smtClean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26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允许奴隶制度的存</a:t>
            </a:r>
            <a:r>
              <a:rPr lang="zh-CN" altLang="en-US" sz="26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在，明文规定了保留种族歧视的条款，不承认黑人</a:t>
            </a:r>
            <a:r>
              <a:rPr lang="zh-CN" altLang="en-US" sz="26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、土著印</a:t>
            </a:r>
            <a:r>
              <a:rPr lang="zh-CN" altLang="en-US" sz="2600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第安人、妇女具有和白人男子相等的权</a:t>
            </a:r>
            <a:r>
              <a:rPr lang="zh-CN" altLang="en-US" sz="26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利。</a:t>
            </a:r>
            <a:endParaRPr lang="zh-CN" altLang="en-US" sz="2600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427753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美国起源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9972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71763" y="259790"/>
            <a:ext cx="764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3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新体制的发展</a:t>
            </a:r>
          </a:p>
        </p:txBody>
      </p:sp>
      <p:sp>
        <p:nvSpPr>
          <p:cNvPr id="5" name="矩形 4"/>
          <p:cNvSpPr/>
          <p:nvPr/>
        </p:nvSpPr>
        <p:spPr>
          <a:xfrm>
            <a:off x="1957386" y="319766"/>
            <a:ext cx="500064" cy="861566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96929" y="881324"/>
            <a:ext cx="545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defRPr/>
            </a:pPr>
            <a:r>
              <a:rPr lang="en-US" altLang="zh-CN" sz="2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Maintenance &amp; Perfection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655"/>
            <a:ext cx="12192000" cy="53303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68217" y="259790"/>
            <a:ext cx="578338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i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000" b="1" i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527083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454560" y="3111568"/>
            <a:ext cx="5186038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驴象之争</a:t>
            </a:r>
            <a:endParaRPr lang="en-US" altLang="zh-CN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4764" y="161300"/>
            <a:ext cx="5137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32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新体制的</a:t>
            </a:r>
            <a:r>
              <a:rPr lang="zh-CN" altLang="en-US" sz="32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</a:t>
            </a:r>
            <a:r>
              <a:rPr lang="zh-CN" altLang="en-US" sz="32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</a:t>
            </a:r>
            <a:endParaRPr lang="zh-CN" altLang="en-US" sz="3200" b="1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0606" y="99746"/>
            <a:ext cx="432006" cy="745828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454" y="99745"/>
            <a:ext cx="45228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i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600" b="1" i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半闭框 6"/>
          <p:cNvSpPr/>
          <p:nvPr/>
        </p:nvSpPr>
        <p:spPr>
          <a:xfrm>
            <a:off x="550274" y="1113229"/>
            <a:ext cx="264977" cy="202355"/>
          </a:xfrm>
          <a:prstGeom prst="halfFrame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4246" y="1212487"/>
            <a:ext cx="677108" cy="1484408"/>
          </a:xfrm>
          <a:prstGeom prst="rect">
            <a:avLst/>
          </a:prstGeom>
          <a:solidFill>
            <a:srgbClr val="1E203C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两党制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79830" y="1557875"/>
            <a:ext cx="580103" cy="117987"/>
          </a:xfrm>
          <a:prstGeom prst="rect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2079830" y="1557874"/>
            <a:ext cx="1179871" cy="1"/>
          </a:xfrm>
          <a:prstGeom prst="line">
            <a:avLst/>
          </a:prstGeom>
          <a:ln w="12700">
            <a:solidFill>
              <a:srgbClr val="1E2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079829" y="1034654"/>
            <a:ext cx="90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</a:t>
            </a:r>
            <a:endParaRPr lang="zh-CN" altLang="en-US" sz="2800" b="1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58764" y="1595824"/>
            <a:ext cx="2948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萌芽于联邦成立之际，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形成于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世纪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355201" y="1034654"/>
            <a:ext cx="9832" cy="1732588"/>
          </a:xfrm>
          <a:prstGeom prst="line">
            <a:avLst/>
          </a:prstGeom>
          <a:ln w="12700">
            <a:solidFill>
              <a:srgbClr val="1E2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7450701" y="1034653"/>
            <a:ext cx="9832" cy="1732588"/>
          </a:xfrm>
          <a:prstGeom prst="line">
            <a:avLst/>
          </a:prstGeom>
          <a:ln w="12700">
            <a:solidFill>
              <a:srgbClr val="1E2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5691956" y="1557874"/>
            <a:ext cx="580103" cy="117987"/>
          </a:xfrm>
          <a:prstGeom prst="rect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/>
          <p:cNvCxnSpPr/>
          <p:nvPr/>
        </p:nvCxnSpPr>
        <p:spPr>
          <a:xfrm flipV="1">
            <a:off x="5691956" y="1550259"/>
            <a:ext cx="1179871" cy="1"/>
          </a:xfrm>
          <a:prstGeom prst="line">
            <a:avLst/>
          </a:prstGeom>
          <a:ln w="12700">
            <a:solidFill>
              <a:srgbClr val="1E2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645250" y="1019129"/>
            <a:ext cx="898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629582" y="1595823"/>
            <a:ext cx="1582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两党对垒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替执政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半闭框 24"/>
          <p:cNvSpPr/>
          <p:nvPr/>
        </p:nvSpPr>
        <p:spPr>
          <a:xfrm flipH="1" flipV="1">
            <a:off x="1152515" y="2553621"/>
            <a:ext cx="274069" cy="242532"/>
          </a:xfrm>
          <a:prstGeom prst="halfFrame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770" y="3832992"/>
            <a:ext cx="5069530" cy="2811092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96648" y="3058487"/>
            <a:ext cx="3242614" cy="3416320"/>
          </a:xfrm>
          <a:prstGeom prst="rect">
            <a:avLst/>
          </a:prstGeom>
          <a:solidFill>
            <a:srgbClr val="1E203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民主党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Democratic Party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成立于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1828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世纪中期主要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代表南方种植园主，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南北战争后发生变化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640598" y="3058487"/>
            <a:ext cx="3374420" cy="3416320"/>
          </a:xfrm>
          <a:prstGeom prst="rect">
            <a:avLst/>
          </a:prstGeom>
          <a:solidFill>
            <a:srgbClr val="1E203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共和党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Republican Party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成立于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1854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世纪中期主要代表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北方工业集团等，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南北战争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后发生变化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711870" y="1299115"/>
            <a:ext cx="4075776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美国分权制衡体制中的重要组成部分。</a:t>
            </a:r>
            <a:endParaRPr lang="zh-CN" altLang="en-US" sz="2400" b="1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6648" y="2957389"/>
            <a:ext cx="11818370" cy="3754874"/>
          </a:xfrm>
          <a:prstGeom prst="rect">
            <a:avLst/>
          </a:prstGeom>
          <a:solidFill>
            <a:schemeClr val="bg1"/>
          </a:solidFill>
          <a:ln w="19050">
            <a:solidFill>
              <a:srgbClr val="1E203C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</a:t>
            </a: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algn="ctr">
              <a:lnSpc>
                <a:spcPct val="125000"/>
              </a:lnSpc>
            </a:pP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 资 产 阶 级 政 党 ， 维 护 资 产 阶 级 利 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益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/>
              <a:t>       </a:t>
            </a:r>
            <a:r>
              <a:rPr lang="zh-CN" altLang="en-US" sz="28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</a:t>
            </a:r>
            <a:r>
              <a:rPr lang="zh-CN" altLang="en-US" sz="2800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谁都差不多，恰恰是两党激烈</a:t>
            </a:r>
            <a:r>
              <a:rPr lang="zh-CN" altLang="en-US" sz="28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竞争</a:t>
            </a:r>
            <a:r>
              <a:rPr lang="zh-CN" altLang="en-US" sz="2800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的结果。正是因为</a:t>
            </a:r>
            <a:r>
              <a:rPr lang="zh-CN" altLang="en-US" sz="2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两个政党在</a:t>
            </a:r>
            <a:r>
              <a:rPr lang="zh-CN" altLang="en-US" sz="28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竞争</a:t>
            </a:r>
            <a:r>
              <a:rPr lang="zh-CN" altLang="en-US" sz="2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中都要争取大量的“中间选民”</a:t>
            </a:r>
            <a:r>
              <a:rPr lang="zh-CN" altLang="en-US" sz="28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，所</a:t>
            </a:r>
            <a:r>
              <a:rPr lang="zh-CN" altLang="en-US" sz="2800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以它们的政见日渐“趋中”</a:t>
            </a:r>
            <a:r>
              <a:rPr lang="en-US" altLang="zh-CN" sz="28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代</a:t>
            </a:r>
            <a:r>
              <a:rPr lang="zh-CN" altLang="en-US" sz="2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表多数人利益，恰是民主的含义</a:t>
            </a:r>
            <a:r>
              <a:rPr lang="zh-CN" altLang="en-US" sz="28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dirty="0" smtClean="0">
              <a:solidFill>
                <a:srgbClr val="1E203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兰尼；肯德</a:t>
            </a:r>
            <a:r>
              <a:rPr lang="zh-CN" altLang="en-US" sz="28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尔：</a:t>
            </a:r>
            <a:r>
              <a:rPr lang="en-US" altLang="zh-CN" sz="28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民主与美国政党制度</a:t>
            </a:r>
            <a:r>
              <a:rPr lang="en-US" altLang="zh-CN" sz="28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》[M].1956</a:t>
            </a:r>
            <a:r>
              <a:rPr lang="zh-CN" altLang="en-US" sz="2800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endParaRPr lang="zh-CN" altLang="en-US" sz="2800" dirty="0">
              <a:solidFill>
                <a:srgbClr val="1E203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844207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8" y="-38100"/>
            <a:ext cx="3641539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82" y="-38100"/>
            <a:ext cx="8768176" cy="69342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五边形 4"/>
          <p:cNvSpPr/>
          <p:nvPr/>
        </p:nvSpPr>
        <p:spPr>
          <a:xfrm flipH="1">
            <a:off x="6683828" y="293914"/>
            <a:ext cx="5508171" cy="729343"/>
          </a:xfrm>
          <a:prstGeom prst="homePlate">
            <a:avLst/>
          </a:prstGeom>
          <a:solidFill>
            <a:srgbClr val="1E2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21286" y="427752"/>
            <a:ext cx="51707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1861</a:t>
            </a:r>
            <a:r>
              <a:rPr lang="zh-CN" altLang="en-US" sz="2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年美国南北战争（美国内战）</a:t>
            </a:r>
            <a:endParaRPr lang="zh-CN" altLang="en-US" sz="2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549071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4764" y="161300"/>
            <a:ext cx="5137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新体制的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0606" y="99746"/>
            <a:ext cx="432006" cy="64632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454" y="99745"/>
            <a:ext cx="45228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i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600" b="1" i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6" y="920408"/>
            <a:ext cx="3517302" cy="17762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3" b="12442"/>
          <a:stretch/>
        </p:blipFill>
        <p:spPr>
          <a:xfrm>
            <a:off x="550606" y="2870961"/>
            <a:ext cx="3517302" cy="17762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0606" y="919230"/>
            <a:ext cx="3517302" cy="177622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50606" y="2870962"/>
            <a:ext cx="3517302" cy="177622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6" y="4822693"/>
            <a:ext cx="3517302" cy="17762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50606" y="4822693"/>
            <a:ext cx="3517302" cy="177622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85373" y="1562296"/>
            <a:ext cx="36477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美国内战</a:t>
            </a:r>
            <a:r>
              <a:rPr lang="en-US" altLang="zh-CN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南北战争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0606" y="3528238"/>
            <a:ext cx="35173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美国女权运动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0606" y="5464580"/>
            <a:ext cx="35173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美国黑人民权运动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燕尾形 20"/>
          <p:cNvSpPr/>
          <p:nvPr/>
        </p:nvSpPr>
        <p:spPr>
          <a:xfrm>
            <a:off x="4414682" y="1562296"/>
            <a:ext cx="485375" cy="649962"/>
          </a:xfrm>
          <a:prstGeom prst="chevron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燕尾形 21"/>
          <p:cNvSpPr/>
          <p:nvPr/>
        </p:nvSpPr>
        <p:spPr>
          <a:xfrm>
            <a:off x="4761456" y="1562296"/>
            <a:ext cx="485375" cy="649962"/>
          </a:xfrm>
          <a:prstGeom prst="chevron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燕尾形 23"/>
          <p:cNvSpPr/>
          <p:nvPr/>
        </p:nvSpPr>
        <p:spPr>
          <a:xfrm>
            <a:off x="4414681" y="3449478"/>
            <a:ext cx="485375" cy="649962"/>
          </a:xfrm>
          <a:prstGeom prst="chevron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燕尾形 24"/>
          <p:cNvSpPr/>
          <p:nvPr/>
        </p:nvSpPr>
        <p:spPr>
          <a:xfrm>
            <a:off x="4761454" y="3449478"/>
            <a:ext cx="485375" cy="649962"/>
          </a:xfrm>
          <a:prstGeom prst="chevron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燕尾形 25"/>
          <p:cNvSpPr/>
          <p:nvPr/>
        </p:nvSpPr>
        <p:spPr>
          <a:xfrm>
            <a:off x="4414681" y="5385109"/>
            <a:ext cx="485375" cy="649962"/>
          </a:xfrm>
          <a:prstGeom prst="chevron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燕尾形 26"/>
          <p:cNvSpPr/>
          <p:nvPr/>
        </p:nvSpPr>
        <p:spPr>
          <a:xfrm>
            <a:off x="4761454" y="5385109"/>
            <a:ext cx="485375" cy="649962"/>
          </a:xfrm>
          <a:prstGeom prst="chevron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922536" y="1166334"/>
            <a:ext cx="52075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条修正案</a:t>
            </a:r>
            <a:r>
              <a:rPr lang="zh-CN" altLang="en-US" sz="2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6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废</a:t>
            </a: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除奴隶制、肯定联邦法律至上</a:t>
            </a:r>
            <a:r>
              <a:rPr lang="zh-CN" altLang="en-US" sz="2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  <a:endParaRPr lang="en-US" altLang="zh-CN" sz="26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922536" y="3512849"/>
            <a:ext cx="494562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条修正案：给予妇女选举权</a:t>
            </a:r>
          </a:p>
        </p:txBody>
      </p:sp>
      <p:sp>
        <p:nvSpPr>
          <p:cNvPr id="30" name="矩形 29"/>
          <p:cNvSpPr/>
          <p:nvPr/>
        </p:nvSpPr>
        <p:spPr>
          <a:xfrm>
            <a:off x="5922536" y="5464580"/>
            <a:ext cx="54457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23-24</a:t>
            </a: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条修正案：保障黑人选举权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922536" y="1232685"/>
            <a:ext cx="5561541" cy="122193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</a:t>
            </a: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lang="zh-CN" altLang="en-US" sz="2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，“统</a:t>
            </a: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一与稳</a:t>
            </a:r>
            <a:r>
              <a:rPr lang="zh-CN" altLang="en-US" sz="2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定”成</a:t>
            </a: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为美国社会经济迅速发展的一个重要政治前提。</a:t>
            </a:r>
          </a:p>
        </p:txBody>
      </p:sp>
    </p:spTree>
    <p:extLst>
      <p:ext uri="{BB962C8B-B14F-4D97-AF65-F5344CB8AC3E}">
        <p14:creationId xmlns:p14="http://schemas.microsoft.com/office/powerpoint/2010/main" val="320178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706011" y="3190594"/>
            <a:ext cx="0" cy="1295400"/>
          </a:xfrm>
          <a:prstGeom prst="line">
            <a:avLst/>
          </a:prstGeom>
          <a:ln w="28575">
            <a:solidFill>
              <a:srgbClr val="1E203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572662" y="4362169"/>
            <a:ext cx="962024" cy="9525"/>
          </a:xfrm>
          <a:prstGeom prst="line">
            <a:avLst/>
          </a:prstGeom>
          <a:ln w="28575">
            <a:solidFill>
              <a:srgbClr val="1E203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1570948" y="826309"/>
            <a:ext cx="0" cy="1266827"/>
          </a:xfrm>
          <a:prstGeom prst="line">
            <a:avLst/>
          </a:prstGeom>
          <a:ln w="28575">
            <a:solidFill>
              <a:srgbClr val="1E203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10766513" y="1021384"/>
            <a:ext cx="962024" cy="9525"/>
          </a:xfrm>
          <a:prstGeom prst="line">
            <a:avLst/>
          </a:prstGeom>
          <a:ln w="28575">
            <a:solidFill>
              <a:srgbClr val="1E203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965183" y="826309"/>
            <a:ext cx="10517274" cy="35394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美</a:t>
            </a:r>
            <a:r>
              <a:rPr lang="zh-CN" altLang="en-US" sz="28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国成功的秘密不在于华尔街和硅谷，不在于空军和海军，不在于言论自由和自由市场</a:t>
            </a:r>
            <a:r>
              <a:rPr lang="en-US" altLang="zh-CN" sz="28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8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美国成功在于长盛不衰的法治及其背后的制度。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美国强大的真正力量在于，我们所继承的良好的法律与制度体系。</a:t>
            </a:r>
          </a:p>
        </p:txBody>
      </p:sp>
      <p:sp>
        <p:nvSpPr>
          <p:cNvPr id="10" name="矩形 9"/>
          <p:cNvSpPr/>
          <p:nvPr/>
        </p:nvSpPr>
        <p:spPr>
          <a:xfrm>
            <a:off x="287526" y="303089"/>
            <a:ext cx="680506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《纽约时报》专栏作家汤姆斯</a:t>
            </a:r>
            <a:r>
              <a:rPr lang="en-US" altLang="zh-CN" sz="28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zh-CN" sz="28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弗里德</a:t>
            </a:r>
            <a:r>
              <a:rPr lang="zh-CN" altLang="zh-CN" sz="28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曼</a:t>
            </a:r>
            <a:r>
              <a:rPr lang="zh-CN" altLang="en-US" sz="28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zh-CN" altLang="en-US" sz="4000" b="1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3825"/>
            <a:ext cx="12192000" cy="15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3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7"/>
          <a:stretch/>
        </p:blipFill>
        <p:spPr>
          <a:xfrm>
            <a:off x="-20098" y="0"/>
            <a:ext cx="5395373" cy="103463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91885" y="1661101"/>
            <a:ext cx="113546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美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国政治家麦迪逊说：“如果人都是天使，就不需要任何政府了；如果天使统治人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，就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不需要对政府有外来的或内在的控制了。”为此，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1787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年美国制定宪法确立民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主政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治，选择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了（         ）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20098" y="3795674"/>
            <a:ext cx="12178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①君主立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宪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制   ②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共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制   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总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统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制   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邦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联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制   ⑤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联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邦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制   ⑥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责任内阁制</a:t>
            </a:r>
          </a:p>
        </p:txBody>
      </p:sp>
      <p:sp>
        <p:nvSpPr>
          <p:cNvPr id="5" name="矩形 4"/>
          <p:cNvSpPr/>
          <p:nvPr/>
        </p:nvSpPr>
        <p:spPr>
          <a:xfrm>
            <a:off x="391884" y="4318894"/>
            <a:ext cx="113546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、①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⑤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⑥                                    </a:t>
            </a: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、③④⑤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、②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③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⑤                                    </a:t>
            </a: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、②⑤⑥</a:t>
            </a:r>
          </a:p>
        </p:txBody>
      </p:sp>
      <p:sp>
        <p:nvSpPr>
          <p:cNvPr id="6" name="矩形 5"/>
          <p:cNvSpPr/>
          <p:nvPr/>
        </p:nvSpPr>
        <p:spPr>
          <a:xfrm>
            <a:off x="391884" y="1034634"/>
            <a:ext cx="11354639" cy="523220"/>
          </a:xfrm>
          <a:prstGeom prst="rect">
            <a:avLst/>
          </a:prstGeom>
          <a:solidFill>
            <a:srgbClr val="30344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练习题一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99515" y="2883228"/>
            <a:ext cx="685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6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7"/>
          <a:stretch/>
        </p:blipFill>
        <p:spPr>
          <a:xfrm>
            <a:off x="6816725" y="5617029"/>
            <a:ext cx="5341779" cy="124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2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1884" y="1627681"/>
            <a:ext cx="113546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有人把近代西方资产阶级民主政体形象比喻为“两个魔鬼胜过一个圣人”，意思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是让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两个魔鬼友好地相处并相互制约，把恶作剧减少到最低的程度。这说明这种政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体的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8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280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         </a:t>
            </a: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1883" y="1034634"/>
            <a:ext cx="11354639" cy="523220"/>
          </a:xfrm>
          <a:prstGeom prst="rect">
            <a:avLst/>
          </a:prstGeom>
          <a:solidFill>
            <a:srgbClr val="30344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练习题二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1883" y="3728833"/>
            <a:ext cx="113546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、全体公民的参与</a:t>
            </a:r>
            <a:r>
              <a:rPr lang="zh-CN" altLang="en-US" sz="28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</a:t>
            </a:r>
            <a:r>
              <a:rPr lang="zh-CN" altLang="en-US" sz="280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               </a:t>
            </a:r>
            <a:r>
              <a:rPr lang="en-US" altLang="zh-CN" sz="280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、权力的制约与平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</a:t>
            </a:r>
            <a:endParaRPr lang="en-US" altLang="zh-CN" sz="28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80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C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、市民的整体</a:t>
            </a:r>
            <a:r>
              <a:rPr lang="zh-CN" altLang="en-US" sz="28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</a:t>
            </a:r>
            <a:r>
              <a:rPr lang="zh-CN" altLang="en-US" sz="280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                      </a:t>
            </a:r>
            <a:r>
              <a:rPr lang="en-US" altLang="zh-CN" sz="280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、革命的彻底性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270172" y="2850571"/>
            <a:ext cx="685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6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7"/>
          <a:stretch/>
        </p:blipFill>
        <p:spPr>
          <a:xfrm>
            <a:off x="-20098" y="0"/>
            <a:ext cx="5395373" cy="10346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7"/>
          <a:stretch/>
        </p:blipFill>
        <p:spPr>
          <a:xfrm>
            <a:off x="6816725" y="5617029"/>
            <a:ext cx="5341779" cy="124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9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65754" y="827981"/>
            <a:ext cx="571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2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Ideality &amp; Reality</a:t>
            </a:r>
          </a:p>
        </p:txBody>
      </p:sp>
      <p:sp>
        <p:nvSpPr>
          <p:cNvPr id="5" name="矩形 4"/>
          <p:cNvSpPr/>
          <p:nvPr/>
        </p:nvSpPr>
        <p:spPr>
          <a:xfrm>
            <a:off x="1996715" y="329598"/>
            <a:ext cx="500064" cy="801112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58714" y="255049"/>
            <a:ext cx="7770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defRPr/>
            </a:pPr>
            <a:r>
              <a:rPr lang="zh-CN" altLang="en-US" sz="3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新体制的尝试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201"/>
            <a:ext cx="12192000" cy="550679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70573" y="329598"/>
            <a:ext cx="452284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24751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2"/>
          <a:stretch/>
        </p:blipFill>
        <p:spPr>
          <a:xfrm>
            <a:off x="-1" y="-61546"/>
            <a:ext cx="12191999" cy="69195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-61545"/>
            <a:ext cx="12192001" cy="1609148"/>
          </a:xfrm>
          <a:prstGeom prst="rect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28572" y="127696"/>
            <a:ext cx="208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美国独立战争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半闭框 10"/>
          <p:cNvSpPr/>
          <p:nvPr/>
        </p:nvSpPr>
        <p:spPr>
          <a:xfrm>
            <a:off x="228572" y="91199"/>
            <a:ext cx="211025" cy="155893"/>
          </a:xfrm>
          <a:prstGeom prst="halfFra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半闭框 11"/>
          <p:cNvSpPr/>
          <p:nvPr/>
        </p:nvSpPr>
        <p:spPr>
          <a:xfrm flipH="1" flipV="1">
            <a:off x="2092553" y="426135"/>
            <a:ext cx="175839" cy="149745"/>
          </a:xfrm>
          <a:prstGeom prst="halfFra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8572" y="531940"/>
            <a:ext cx="11863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1775</a:t>
            </a:r>
            <a:r>
              <a:rPr lang="zh-CN" altLang="en-US" sz="2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，美国独立战争爆发。</a:t>
            </a:r>
            <a:r>
              <a:rPr lang="en-US" altLang="zh-CN" sz="2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1776</a:t>
            </a:r>
            <a:r>
              <a:rPr lang="zh-CN" altLang="en-US" sz="2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独立宣言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通过，英属北美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个殖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地宣布独立，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组成松散的邦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联，美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坚合众国诞生。</a:t>
            </a:r>
            <a:r>
              <a:rPr lang="en-US" altLang="zh-CN" sz="2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1783</a:t>
            </a:r>
            <a:r>
              <a:rPr lang="zh-CN" altLang="en-US" sz="2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，独立战争胜利结束。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608846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6169" y="190538"/>
            <a:ext cx="439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dist">
              <a:buFont typeface="Wingdings" panose="05000000000000000000" pitchFamily="2" charset="2"/>
              <a:buChar char="u"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新生美国的困境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4554" y="698736"/>
            <a:ext cx="32708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政治</a:t>
            </a:r>
            <a:r>
              <a:rPr lang="zh-CN" altLang="en-US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上，一</a:t>
            </a:r>
            <a:r>
              <a:rPr lang="zh-CN" altLang="en-US" sz="26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盘散</a:t>
            </a:r>
            <a:r>
              <a:rPr lang="zh-CN" altLang="en-US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沙</a:t>
            </a:r>
            <a:endParaRPr lang="en-US" altLang="zh-CN" sz="2600" dirty="0" smtClean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8" b="100000" l="0" r="100000">
                        <a14:foregroundMark x1="35636" y1="44737" x2="71455" y2="77193"/>
                        <a14:backgroundMark x1="909" y1="25219" x2="0" y2="34649"/>
                        <a14:backgroundMark x1="545" y1="74342" x2="545" y2="83772"/>
                        <a14:backgroundMark x1="727" y1="55921" x2="1091" y2="64693"/>
                        <a14:backgroundMark x1="99273" y1="16447" x2="99818" y2="19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26" y="919703"/>
            <a:ext cx="3229752" cy="429758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8221151" y="5422884"/>
            <a:ext cx="3323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美国</a:t>
            </a:r>
            <a:r>
              <a:rPr lang="en-US" altLang="zh-CN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lang="zh-CN" altLang="en-US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邦联条例</a:t>
            </a:r>
            <a:r>
              <a:rPr lang="en-US" altLang="zh-CN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</a:p>
          <a:p>
            <a:pPr lvl="0" algn="ctr"/>
            <a:r>
              <a:rPr lang="zh-CN" altLang="en-US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en-US" altLang="zh-CN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1781——1789</a:t>
            </a:r>
            <a:r>
              <a:rPr lang="zh-CN" altLang="en-US" sz="2400" b="1" dirty="0" smtClean="0">
                <a:solidFill>
                  <a:srgbClr val="1E203C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endParaRPr lang="zh-CN" altLang="en-US" sz="2400" b="1" dirty="0">
              <a:solidFill>
                <a:srgbClr val="1E203C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8101780" y="864267"/>
            <a:ext cx="3726426" cy="5355312"/>
          </a:xfrm>
          <a:prstGeom prst="rect">
            <a:avLst/>
          </a:prstGeom>
          <a:solidFill>
            <a:schemeClr val="bg1"/>
          </a:solidFill>
          <a:ln w="19050">
            <a:solidFill>
              <a:srgbClr val="1E203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邦联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 b="1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邦联是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若干独立国家</a:t>
            </a:r>
            <a:r>
              <a:rPr lang="zh-CN" altLang="en-US" sz="2800" b="1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为军事、外交或贸易等方面的利益组成的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联合体</a:t>
            </a:r>
            <a:r>
              <a:rPr lang="zh-CN" altLang="en-US" sz="2800" b="1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各成员国保有主权</a:t>
            </a:r>
            <a:r>
              <a:rPr lang="zh-CN" altLang="en-US" sz="2800" b="1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b="1" dirty="0" smtClean="0">
              <a:solidFill>
                <a:srgbClr val="1E203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现</a:t>
            </a:r>
            <a:r>
              <a:rPr lang="zh-CN" altLang="en-US" sz="2800" b="1" dirty="0">
                <a:solidFill>
                  <a:srgbClr val="1E203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在世界上最著名的邦联是欧盟。</a:t>
            </a:r>
          </a:p>
        </p:txBody>
      </p:sp>
      <p:sp>
        <p:nvSpPr>
          <p:cNvPr id="11" name="矩形 10"/>
          <p:cNvSpPr/>
          <p:nvPr/>
        </p:nvSpPr>
        <p:spPr>
          <a:xfrm>
            <a:off x="4486242" y="698736"/>
            <a:ext cx="32842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经济上，形势混</a:t>
            </a:r>
            <a:r>
              <a:rPr lang="zh-CN" altLang="en-US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乱</a:t>
            </a:r>
            <a:endParaRPr lang="en-US" altLang="zh-CN" sz="2600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7927" y="1591288"/>
            <a:ext cx="32708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6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军事上，力量不</a:t>
            </a:r>
            <a:r>
              <a:rPr lang="zh-CN" altLang="en-US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足</a:t>
            </a:r>
            <a:endParaRPr lang="en-US" altLang="zh-CN" sz="2600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92927" y="1591288"/>
            <a:ext cx="32708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6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外交上，难以统</a:t>
            </a:r>
            <a:r>
              <a:rPr lang="zh-CN" altLang="en-US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en-US" altLang="zh-CN" sz="2600" dirty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44104" y="1056411"/>
            <a:ext cx="2482588" cy="1077218"/>
          </a:xfrm>
          <a:prstGeom prst="rect">
            <a:avLst/>
          </a:prstGeom>
          <a:solidFill>
            <a:srgbClr val="1E20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中央政府</a:t>
            </a:r>
            <a:endParaRPr lang="en-US" altLang="zh-CN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软弱无力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63" y="2560416"/>
            <a:ext cx="3167638" cy="35588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6168" y="5863205"/>
            <a:ext cx="377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美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国国父 乔治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·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华盛顿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1E203C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  <a:cs typeface="+mn-cs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（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1732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年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—1799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203C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年）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E203C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317266" y="5214976"/>
            <a:ext cx="0" cy="1295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4183917" y="6386551"/>
            <a:ext cx="962024" cy="952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10542206" y="2370346"/>
            <a:ext cx="814387" cy="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11256581" y="2275096"/>
            <a:ext cx="0" cy="126682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542274" y="2293123"/>
            <a:ext cx="66312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50000"/>
              </a:lnSpc>
            </a:pPr>
            <a:r>
              <a:rPr lang="zh-CN" altLang="en-US" sz="26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6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en-US" sz="26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英格兰出现的骚乱、我们商业上的不景气以及笼罩全国各地的那种普遍低迷消沉情绪，在很大程度上（如果不是完全的话）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归咎于最高权力机构的无权</a:t>
            </a:r>
            <a:r>
              <a:rPr lang="zh-CN" altLang="en-US" sz="26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1E203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333587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11" grpId="0"/>
      <p:bldP spid="12" grpId="0"/>
      <p:bldP spid="13" grpId="0"/>
      <p:bldP spid="3" grpId="0" animBg="1"/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61950" y="320453"/>
            <a:ext cx="5048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dist">
              <a:buFont typeface="Wingdings" panose="05000000000000000000" pitchFamily="2" charset="2"/>
              <a:buChar char="u"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联邦宪法的制定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5374" y="2134863"/>
            <a:ext cx="615553" cy="3173040"/>
          </a:xfrm>
          <a:prstGeom prst="rect">
            <a:avLst/>
          </a:prstGeom>
          <a:solidFill>
            <a:srgbClr val="1E203C"/>
          </a:solidFill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800" b="1" dirty="0" smtClean="0">
                <a:solidFill>
                  <a:schemeClr val="bg1"/>
                </a:solidFill>
              </a:rPr>
              <a:t>制定背景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29902" y="809978"/>
            <a:ext cx="74634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松散</a:t>
            </a:r>
            <a:r>
              <a:rPr lang="zh-CN" altLang="en-US" sz="24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邦联的弊端：</a:t>
            </a:r>
            <a:r>
              <a:rPr lang="zh-CN" altLang="en-US" sz="24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难以形成强有力的中央政府，使新生的美国面临巨大困境</a:t>
            </a:r>
            <a:endParaRPr lang="en-US" altLang="zh-CN" sz="2400" dirty="0" smtClean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启蒙思想的传播：</a:t>
            </a:r>
            <a:r>
              <a:rPr lang="zh-CN" altLang="en-US" sz="2400" dirty="0" smtClean="0">
                <a:solidFill>
                  <a:srgbClr val="1E20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启蒙思想在北美大陆广为传播，尤其是民主自由、三权分立思想</a:t>
            </a:r>
            <a:endParaRPr lang="en-US" altLang="zh-CN" sz="2400" dirty="0" smtClean="0">
              <a:solidFill>
                <a:srgbClr val="1E20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政治领袖的共识：</a:t>
            </a:r>
            <a:r>
              <a:rPr lang="zh-CN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变革政治体制，形成强有力的中央政府来稳定统治秩序，保护国家的利益与主权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959" y="1823839"/>
            <a:ext cx="3609658" cy="360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0148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382000" y="2"/>
            <a:ext cx="3809999" cy="6857997"/>
          </a:xfrm>
          <a:prstGeom prst="rect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899"/>
            <a:ext cx="8382000" cy="6126100"/>
          </a:xfrm>
          <a:prstGeom prst="rect">
            <a:avLst/>
          </a:prstGeom>
          <a:effectLst/>
        </p:spPr>
      </p:pic>
      <p:sp>
        <p:nvSpPr>
          <p:cNvPr id="6" name="文本框 5"/>
          <p:cNvSpPr txBox="1"/>
          <p:nvPr/>
        </p:nvSpPr>
        <p:spPr>
          <a:xfrm>
            <a:off x="8270914" y="627560"/>
            <a:ext cx="3810000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会议持续</a:t>
            </a:r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长达</a:t>
            </a:r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116 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共进行了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569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次表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决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1" y="1"/>
            <a:ext cx="8454904" cy="731898"/>
          </a:xfrm>
          <a:prstGeom prst="rect">
            <a:avLst/>
          </a:prstGeom>
          <a:solidFill>
            <a:srgbClr val="1E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135117"/>
            <a:ext cx="121919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1787</a:t>
            </a:r>
            <a:r>
              <a:rPr lang="zh-CN" altLang="en-US" sz="2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年费</a:t>
            </a:r>
            <a:r>
              <a:rPr lang="zh-CN" altLang="en-US" sz="2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城制宪会</a:t>
            </a:r>
            <a:r>
              <a:rPr lang="zh-CN" altLang="en-US" sz="2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议：制定出</a:t>
            </a:r>
            <a:r>
              <a:rPr lang="en-US" altLang="zh-CN" sz="2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《1787</a:t>
            </a:r>
            <a:r>
              <a:rPr lang="zh-CN" altLang="en-US" sz="2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年联邦宪法</a:t>
            </a:r>
            <a:r>
              <a:rPr lang="en-US" altLang="zh-CN" sz="2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2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104" y="2508343"/>
            <a:ext cx="2623791" cy="318030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750139" y="5820086"/>
            <a:ext cx="3073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《1787</a:t>
            </a:r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年联邦宪法</a:t>
            </a:r>
            <a:r>
              <a:rPr lang="en-US" altLang="zh-CN" sz="24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（部分）</a:t>
            </a:r>
            <a:endParaRPr lang="zh-CN" altLang="en-US" sz="24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550130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487" b="99555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" t="28037" r="20152" b="5451"/>
          <a:stretch/>
        </p:blipFill>
        <p:spPr>
          <a:xfrm>
            <a:off x="211225" y="1120894"/>
            <a:ext cx="3245618" cy="4230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3418" y="5341329"/>
            <a:ext cx="3112269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美国宪法之父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詹姆斯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麦迪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逊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30344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 smtClean="0">
                <a:solidFill>
                  <a:srgbClr val="30344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dirty="0" smtClean="0">
                <a:solidFill>
                  <a:srgbClr val="30344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1751—1836</a:t>
            </a:r>
            <a:r>
              <a:rPr lang="zh-CN" altLang="en-US" sz="2400" dirty="0" smtClean="0">
                <a:solidFill>
                  <a:srgbClr val="30344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30344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1225" y="410888"/>
            <a:ext cx="721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拓展：孟德斯鸠“三权分立”学说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" b="100000" l="13828" r="80313">
                        <a14:foregroundMark x1="32734" y1="88372" x2="32734" y2="96366"/>
                        <a14:foregroundMark x1="53125" y1="90988" x2="56641" y2="98983"/>
                        <a14:foregroundMark x1="63516" y1="90552" x2="75938" y2="96366"/>
                        <a14:foregroundMark x1="62656" y1="87209" x2="62266" y2="97965"/>
                        <a14:foregroundMark x1="67500" y1="18314" x2="69531" y2="31541"/>
                        <a14:foregroundMark x1="63125" y1="9302" x2="67969" y2="15262"/>
                        <a14:foregroundMark x1="58516" y1="5378" x2="53828" y2="9448"/>
                        <a14:foregroundMark x1="51250" y1="9593" x2="45078" y2="27326"/>
                        <a14:foregroundMark x1="48125" y1="13372" x2="44844" y2="21512"/>
                        <a14:foregroundMark x1="58750" y1="4215" x2="62422" y2="8140"/>
                        <a14:foregroundMark x1="65156" y1="8721" x2="68828" y2="19041"/>
                        <a14:foregroundMark x1="45781" y1="27907" x2="45859" y2="32267"/>
                        <a14:foregroundMark x1="44688" y1="23547" x2="43984" y2="25291"/>
                        <a14:foregroundMark x1="47578" y1="58721" x2="47031" y2="60756"/>
                        <a14:foregroundMark x1="51016" y1="7413" x2="49531" y2="10901"/>
                        <a14:foregroundMark x1="52344" y1="6250" x2="47656" y2="11628"/>
                        <a14:backgroundMark x1="15547" y1="87209" x2="22891" y2="70785"/>
                        <a14:backgroundMark x1="17266" y1="86773" x2="21016" y2="81541"/>
                        <a14:backgroundMark x1="36484" y1="63227" x2="39766" y2="6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2376" r="19427"/>
          <a:stretch/>
        </p:blipFill>
        <p:spPr>
          <a:xfrm>
            <a:off x="8518141" y="1120894"/>
            <a:ext cx="3445877" cy="42303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14146" y="5351249"/>
            <a:ext cx="3877854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“三权分立”学说创立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者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30344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查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理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路易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孟德斯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鸠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30344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 smtClean="0">
                <a:solidFill>
                  <a:srgbClr val="30344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dirty="0" smtClean="0">
                <a:solidFill>
                  <a:srgbClr val="30344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1689—1755</a:t>
            </a:r>
            <a:r>
              <a:rPr lang="zh-CN" altLang="en-US" sz="2400" dirty="0" smtClean="0">
                <a:solidFill>
                  <a:srgbClr val="30344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30344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71756" y="1118664"/>
            <a:ext cx="3999244" cy="513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家的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立法、行政、司法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三种权力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分别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应该由议会、内阁和法院掌握，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各自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独立行使职权，又相互制衡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的制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44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度。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30344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srgbClr val="3034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3034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孟德斯鸠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30344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824614" y="4957096"/>
            <a:ext cx="0" cy="1295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3691265" y="6128671"/>
            <a:ext cx="962024" cy="952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8312521" y="925819"/>
            <a:ext cx="0" cy="126682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7508086" y="1120894"/>
            <a:ext cx="962024" cy="952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48113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23840" y="296149"/>
            <a:ext cx="764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新体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制的确立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47554" y="339430"/>
            <a:ext cx="500064" cy="83060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73910" y="908429"/>
            <a:ext cx="5506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defRPr/>
            </a:pPr>
            <a:r>
              <a:rPr lang="en-US" altLang="zh-CN" sz="2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Principle &amp; Compromise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770573" y="329598"/>
            <a:ext cx="452284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648"/>
            <a:ext cx="12192000" cy="542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6298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2880</TotalTime>
  <Words>3063</Words>
  <Application>Microsoft Office PowerPoint</Application>
  <PresentationFormat>宽屏</PresentationFormat>
  <Paragraphs>251</Paragraphs>
  <Slides>26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等线</vt:lpstr>
      <vt:lpstr>等线 Light</vt:lpstr>
      <vt:lpstr>仿宋</vt:lpstr>
      <vt:lpstr>黑体</vt:lpstr>
      <vt:lpstr>华文仿宋</vt:lpstr>
      <vt:lpstr>楷体</vt:lpstr>
      <vt:lpstr>宋体</vt:lpstr>
      <vt:lpstr>微软雅黑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康敦博</dc:creator>
  <cp:lastModifiedBy>康敦博</cp:lastModifiedBy>
  <cp:revision>456</cp:revision>
  <dcterms:created xsi:type="dcterms:W3CDTF">2018-11-03T02:06:02Z</dcterms:created>
  <dcterms:modified xsi:type="dcterms:W3CDTF">2018-11-09T14:52:18Z</dcterms:modified>
</cp:coreProperties>
</file>