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5"/>
  </p:notesMasterIdLst>
  <p:sldIdLst>
    <p:sldId id="340" r:id="rId3"/>
    <p:sldId id="298" r:id="rId4"/>
    <p:sldId id="305" r:id="rId5"/>
    <p:sldId id="337" r:id="rId6"/>
    <p:sldId id="388" r:id="rId7"/>
    <p:sldId id="257" r:id="rId8"/>
    <p:sldId id="258" r:id="rId9"/>
    <p:sldId id="269" r:id="rId10"/>
    <p:sldId id="395" r:id="rId11"/>
    <p:sldId id="266" r:id="rId12"/>
    <p:sldId id="270" r:id="rId13"/>
    <p:sldId id="348" r:id="rId14"/>
    <p:sldId id="346" r:id="rId15"/>
    <p:sldId id="342" r:id="rId16"/>
    <p:sldId id="343" r:id="rId17"/>
    <p:sldId id="344" r:id="rId18"/>
    <p:sldId id="347" r:id="rId19"/>
    <p:sldId id="267" r:id="rId20"/>
    <p:sldId id="261" r:id="rId21"/>
    <p:sldId id="396" r:id="rId22"/>
    <p:sldId id="429" r:id="rId23"/>
    <p:sldId id="430" r:id="rId24"/>
    <p:sldId id="431" r:id="rId25"/>
    <p:sldId id="293" r:id="rId26"/>
    <p:sldId id="296" r:id="rId27"/>
    <p:sldId id="278" r:id="rId28"/>
    <p:sldId id="279" r:id="rId29"/>
    <p:sldId id="280" r:id="rId30"/>
    <p:sldId id="284" r:id="rId31"/>
    <p:sldId id="381" r:id="rId32"/>
    <p:sldId id="285" r:id="rId33"/>
    <p:sldId id="286" r:id="rId34"/>
    <p:sldId id="288" r:id="rId35"/>
    <p:sldId id="283" r:id="rId36"/>
    <p:sldId id="302" r:id="rId37"/>
    <p:sldId id="389" r:id="rId38"/>
    <p:sldId id="390" r:id="rId39"/>
    <p:sldId id="391" r:id="rId40"/>
    <p:sldId id="392" r:id="rId41"/>
    <p:sldId id="393" r:id="rId42"/>
    <p:sldId id="394" r:id="rId43"/>
    <p:sldId id="307" r:id="rId44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692" y="-78"/>
      </p:cViewPr>
      <p:guideLst>
        <p:guide orient="horz" pos="220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8" Type="http://schemas.openxmlformats.org/officeDocument/2006/relationships/tableStyles" Target="tableStyles.xml"/><Relationship Id="rId47" Type="http://schemas.openxmlformats.org/officeDocument/2006/relationships/viewProps" Target="viewProps.xml"/><Relationship Id="rId46" Type="http://schemas.openxmlformats.org/officeDocument/2006/relationships/presProps" Target="presProps.xml"/><Relationship Id="rId45" Type="http://schemas.openxmlformats.org/officeDocument/2006/relationships/notesMaster" Target="notesMasters/notesMaster1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标题和图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表占位符 2"/>
          <p:cNvSpPr>
            <a:spLocks noGrp="1"/>
          </p:cNvSpPr>
          <p:nvPr>
            <p:ph type="chart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GI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GI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jpeg"/><Relationship Id="rId1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GI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hyperlink" Target="https://baike.so.com/doc/1847188-1953334.html" TargetMode="External"/><Relationship Id="rId4" Type="http://schemas.openxmlformats.org/officeDocument/2006/relationships/hyperlink" Target="https://baike.so.com/doc/2060168-2179653.html" TargetMode="External"/><Relationship Id="rId3" Type="http://schemas.openxmlformats.org/officeDocument/2006/relationships/hyperlink" Target="https://baike.so.com/doc/81543-86065.html" TargetMode="External"/><Relationship Id="rId2" Type="http://schemas.openxmlformats.org/officeDocument/2006/relationships/hyperlink" Target="https://baike.so.com/doc/249326-263880.html" TargetMode="External"/><Relationship Id="rId1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图片 62465" descr="shigetuhu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2004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1908810" y="1036320"/>
            <a:ext cx="6803390" cy="3538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32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</a:t>
            </a:r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竹帛烟销帝业虚，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algn="l"/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关河空锁祖龙居。 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/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坑灰未冷山东乱，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algn="l"/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刘项原来不读书。</a:t>
            </a:r>
            <a:endParaRPr lang="zh-CN" altLang="en-US" sz="32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just"/>
            <a:r>
              <a:rPr lang="zh-CN" altLang="en-US" sz="32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     </a:t>
            </a:r>
            <a:r>
              <a:rPr lang="en-US" altLang="zh-CN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---</a:t>
            </a:r>
            <a:r>
              <a:rPr lang="zh-CN" altLang="en-US" sz="3200" b="1" dirty="0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（唐）章碣</a:t>
            </a:r>
            <a:endParaRPr lang="zh-CN" altLang="en-US" sz="3200" b="1" dirty="0">
              <a:solidFill>
                <a:srgbClr val="FF33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r"/>
            <a:endParaRPr lang="zh-CN" altLang="en-US" sz="3200" b="1" dirty="0">
              <a:solidFill>
                <a:srgbClr val="FF33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algn="l"/>
            <a:r>
              <a:rPr lang="zh-CN" altLang="en-US" sz="3200" b="1" dirty="0">
                <a:solidFill>
                  <a:srgbClr val="0033CC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</a:t>
            </a:r>
            <a:r>
              <a:rPr lang="zh-CN" altLang="en-US" sz="3200" b="1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这首诗讽刺了哪一历史事件？</a:t>
            </a:r>
            <a:endParaRPr lang="zh-CN" altLang="en-US" sz="3200" b="1" dirty="0">
              <a:solidFill>
                <a:srgbClr val="FF33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4337"/>
          <p:cNvSpPr>
            <a:spLocks noGrp="1"/>
          </p:cNvSpPr>
          <p:nvPr>
            <p:ph type="title"/>
          </p:nvPr>
        </p:nvSpPr>
        <p:spPr>
          <a:xfrm>
            <a:off x="457200" y="155258"/>
            <a:ext cx="8229600" cy="1143000"/>
          </a:xfrm>
        </p:spPr>
        <p:txBody>
          <a:bodyPr anchor="ctr"/>
          <a:lstStyle/>
          <a:p>
            <a:r>
              <a:rPr lang="zh-CN" altLang="en-US" sz="4000" dirty="0">
                <a:solidFill>
                  <a:srgbClr val="FF3300"/>
                </a:solidFill>
              </a:rPr>
              <a:t>汉初为什么以黄老之学治理国家呢？</a:t>
            </a:r>
            <a:endParaRPr lang="zh-CN" altLang="en-US" sz="4000" dirty="0">
              <a:solidFill>
                <a:srgbClr val="FF3300"/>
              </a:solidFill>
            </a:endParaRPr>
          </a:p>
        </p:txBody>
      </p:sp>
      <p:sp>
        <p:nvSpPr>
          <p:cNvPr id="14339" name="文本占位符 14338"/>
          <p:cNvSpPr>
            <a:spLocks noGrp="1"/>
          </p:cNvSpPr>
          <p:nvPr>
            <p:ph type="body" idx="1"/>
          </p:nvPr>
        </p:nvSpPr>
        <p:spPr>
          <a:xfrm>
            <a:off x="457200" y="1184910"/>
            <a:ext cx="8229600" cy="382524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altLang="zh-CN" sz="3600" dirty="0"/>
              <a:t> </a:t>
            </a:r>
            <a:r>
              <a:rPr lang="zh-CN" altLang="en-US" sz="3600" dirty="0"/>
              <a:t>汉兴，接秦之敝，诸侯并起，民失作业而大饥馑。凡米石五千，人相食，死者过半。高祖乃令民得卖子，就食蜀、汉。天下既定，民亡盖臧，自天子不能具醇驷（同一颜色的四匹马），而将相或乘牛车。</a:t>
            </a:r>
            <a:endParaRPr lang="zh-CN" altLang="en-US" sz="3600" dirty="0"/>
          </a:p>
          <a:p>
            <a:pPr>
              <a:lnSpc>
                <a:spcPct val="90000"/>
              </a:lnSpc>
              <a:buNone/>
            </a:pPr>
            <a:r>
              <a:rPr lang="zh-CN" altLang="en-US" sz="3600"/>
              <a:t>                              </a:t>
            </a:r>
            <a:r>
              <a:rPr lang="en-US" altLang="zh-CN" sz="3600">
                <a:latin typeface="Arial" panose="020B0604020202020204" pitchFamily="34" charset="0"/>
              </a:rPr>
              <a:t>——</a:t>
            </a:r>
            <a:r>
              <a:rPr lang="en-US" altLang="zh-CN" sz="3600" dirty="0"/>
              <a:t>《</a:t>
            </a:r>
            <a:r>
              <a:rPr lang="zh-CN" altLang="en-US" sz="3600" dirty="0"/>
              <a:t>汉书</a:t>
            </a:r>
            <a:r>
              <a:rPr lang="en-US" altLang="zh-CN" sz="3600">
                <a:latin typeface="Arial" panose="020B0604020202020204" pitchFamily="34" charset="0"/>
              </a:rPr>
              <a:t>·</a:t>
            </a:r>
            <a:r>
              <a:rPr lang="zh-CN" altLang="en-US" sz="3600" dirty="0"/>
              <a:t>食货志</a:t>
            </a:r>
            <a:r>
              <a:rPr lang="en-US" altLang="zh-CN" sz="3600"/>
              <a:t>》</a:t>
            </a:r>
            <a:endParaRPr lang="en-US" altLang="zh-CN" sz="3600"/>
          </a:p>
        </p:txBody>
      </p:sp>
      <p:sp>
        <p:nvSpPr>
          <p:cNvPr id="14340" name="文本框 14339"/>
          <p:cNvSpPr txBox="1"/>
          <p:nvPr/>
        </p:nvSpPr>
        <p:spPr>
          <a:xfrm>
            <a:off x="827088" y="4508500"/>
            <a:ext cx="7993062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4341" name="文本框 14340"/>
          <p:cNvSpPr txBox="1"/>
          <p:nvPr/>
        </p:nvSpPr>
        <p:spPr>
          <a:xfrm>
            <a:off x="622300" y="4875530"/>
            <a:ext cx="690880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ts val="4320"/>
              </a:lnSpc>
              <a:spcBef>
                <a:spcPts val="0"/>
              </a:spcBef>
            </a:pPr>
            <a:r>
              <a:rPr lang="zh-CN" altLang="en-US" sz="3600" dirty="0">
                <a:solidFill>
                  <a:srgbClr val="FF3300"/>
                </a:solidFill>
                <a:latin typeface="Arial" panose="020B0604020202020204" pitchFamily="34" charset="0"/>
              </a:rPr>
              <a:t>吸取秦灭亡教训</a:t>
            </a:r>
            <a:endParaRPr lang="zh-CN" altLang="en-US" sz="3600" dirty="0">
              <a:solidFill>
                <a:srgbClr val="FF3300"/>
              </a:solidFill>
              <a:latin typeface="Arial" panose="020B0604020202020204" pitchFamily="34" charset="0"/>
            </a:endParaRPr>
          </a:p>
          <a:p>
            <a:pPr>
              <a:lnSpc>
                <a:spcPts val="4320"/>
              </a:lnSpc>
              <a:spcBef>
                <a:spcPts val="0"/>
              </a:spcBef>
            </a:pPr>
            <a:r>
              <a:rPr lang="zh-CN" altLang="en-US" sz="3600" dirty="0">
                <a:solidFill>
                  <a:srgbClr val="FF3300"/>
                </a:solidFill>
                <a:latin typeface="Arial" panose="020B0604020202020204" pitchFamily="34" charset="0"/>
              </a:rPr>
              <a:t>汉初经济残破，百废待兴</a:t>
            </a:r>
            <a:endParaRPr lang="zh-CN" altLang="en-US" sz="3600" dirty="0">
              <a:solidFill>
                <a:srgbClr val="FF3300"/>
              </a:solidFill>
              <a:latin typeface="Arial" panose="020B0604020202020204" pitchFamily="34" charset="0"/>
            </a:endParaRPr>
          </a:p>
          <a:p>
            <a:pPr>
              <a:lnSpc>
                <a:spcPts val="4320"/>
              </a:lnSpc>
              <a:spcBef>
                <a:spcPts val="0"/>
              </a:spcBef>
            </a:pPr>
            <a:r>
              <a:rPr lang="zh-CN" altLang="en-US" sz="3600" dirty="0">
                <a:solidFill>
                  <a:srgbClr val="FF3300"/>
                </a:solidFill>
                <a:latin typeface="Arial" panose="020B0604020202020204" pitchFamily="34" charset="0"/>
              </a:rPr>
              <a:t>修养生息政策需要</a:t>
            </a:r>
            <a:endParaRPr lang="zh-CN" altLang="en-US" sz="36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  <p:bldP spid="143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/>
          <p:nvPr/>
        </p:nvSpPr>
        <p:spPr>
          <a:xfrm>
            <a:off x="1403350" y="188913"/>
            <a:ext cx="6840538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b="1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想一想，黄老思想的实施有何影响？</a:t>
            </a:r>
            <a:endParaRPr lang="zh-CN" altLang="en-US" sz="3200" b="1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8435" name="Text Box 10"/>
          <p:cNvSpPr txBox="1"/>
          <p:nvPr/>
        </p:nvSpPr>
        <p:spPr>
          <a:xfrm>
            <a:off x="755650" y="836613"/>
            <a:ext cx="7993063" cy="2932112"/>
          </a:xfrm>
          <a:prstGeom prst="rect">
            <a:avLst/>
          </a:prstGeom>
          <a:noFill/>
          <a:ln w="38100" cap="flat" cmpd="sng">
            <a:solidFill>
              <a:srgbClr val="003366"/>
            </a:solidFill>
            <a:prstDash val="sysDot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en-US" altLang="zh-CN" sz="3200">
                <a:latin typeface="宋体" panose="02010600030101010101" pitchFamily="2" charset="-122"/>
              </a:rPr>
              <a:t>   </a:t>
            </a:r>
            <a:r>
              <a:rPr lang="en-US" altLang="zh-CN" sz="3200" b="1">
                <a:latin typeface="宋体" panose="02010600030101010101" pitchFamily="2" charset="-122"/>
              </a:rPr>
              <a:t>“</a:t>
            </a:r>
            <a:r>
              <a:rPr lang="zh-CN" altLang="en-US" sz="3200" b="1">
                <a:latin typeface="宋体" panose="02010600030101010101" pitchFamily="2" charset="-122"/>
              </a:rPr>
              <a:t>至汉武帝之初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七十年间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国家亡事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非遇水旱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则民人给家足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都鄙廪庾尽满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而府库余财，京师之钱累百钜万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贯朽而不可校。太仓之粟陈陈相因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充溢露积于外</a:t>
            </a:r>
            <a:r>
              <a:rPr lang="en-US" altLang="zh-CN" sz="3200" b="1">
                <a:latin typeface="宋体" panose="02010600030101010101" pitchFamily="2" charset="-122"/>
              </a:rPr>
              <a:t>,</a:t>
            </a:r>
            <a:r>
              <a:rPr lang="zh-CN" altLang="en-US" sz="3200" b="1">
                <a:latin typeface="宋体" panose="02010600030101010101" pitchFamily="2" charset="-122"/>
              </a:rPr>
              <a:t>腐朽不可食”      </a:t>
            </a:r>
            <a:r>
              <a:rPr lang="en-US" altLang="zh-CN" sz="3200" b="1">
                <a:latin typeface="宋体" panose="02010600030101010101" pitchFamily="2" charset="-122"/>
              </a:rPr>
              <a:t>——《</a:t>
            </a:r>
            <a:r>
              <a:rPr lang="zh-CN" altLang="en-US" sz="3200" b="1">
                <a:latin typeface="宋体" panose="02010600030101010101" pitchFamily="2" charset="-122"/>
              </a:rPr>
              <a:t>汉书</a:t>
            </a:r>
            <a:r>
              <a:rPr lang="en-US" altLang="zh-CN" sz="3200" b="1">
                <a:latin typeface="宋体" panose="02010600030101010101" pitchFamily="2" charset="-122"/>
              </a:rPr>
              <a:t>·</a:t>
            </a:r>
            <a:r>
              <a:rPr lang="zh-CN" altLang="en-US" sz="3200" b="1">
                <a:latin typeface="宋体" panose="02010600030101010101" pitchFamily="2" charset="-122"/>
              </a:rPr>
              <a:t>食货志</a:t>
            </a:r>
            <a:r>
              <a:rPr lang="en-US" altLang="zh-CN" sz="3200" b="1">
                <a:latin typeface="宋体" panose="02010600030101010101" pitchFamily="2" charset="-122"/>
              </a:rPr>
              <a:t>》</a:t>
            </a:r>
            <a:endParaRPr lang="en-US" altLang="zh-CN" sz="3200" b="1">
              <a:latin typeface="宋体" panose="02010600030101010101" pitchFamily="2" charset="-122"/>
            </a:endParaRPr>
          </a:p>
        </p:txBody>
      </p:sp>
      <p:sp>
        <p:nvSpPr>
          <p:cNvPr id="18436" name="Rectangle 13"/>
          <p:cNvSpPr/>
          <p:nvPr/>
        </p:nvSpPr>
        <p:spPr>
          <a:xfrm>
            <a:off x="395288" y="4005263"/>
            <a:ext cx="4176712" cy="34544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fontAlgn="t">
              <a:lnSpc>
                <a:spcPct val="115000"/>
              </a:lnSpc>
            </a:pP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积极：</a:t>
            </a:r>
            <a:endParaRPr lang="zh-CN" altLang="en-US" sz="3200" b="1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●汉初社会经济迅速恢复</a:t>
            </a:r>
            <a:endParaRPr lang="zh-CN" altLang="en-US" sz="3200" b="1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r>
              <a:rPr lang="zh-CN" altLang="en-US" sz="3200" b="1">
                <a:solidFill>
                  <a:srgbClr val="0000FF"/>
                </a:solidFill>
                <a:latin typeface="Arial" panose="020B0604020202020204" pitchFamily="34" charset="0"/>
              </a:rPr>
              <a:t>●西汉社会的稳定</a:t>
            </a:r>
            <a:endParaRPr lang="zh-CN" altLang="en-US" sz="3200" b="1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endParaRPr lang="zh-CN" altLang="en-US" sz="3200" b="1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endParaRPr lang="zh-CN" altLang="en-US" sz="32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sp>
        <p:nvSpPr>
          <p:cNvPr id="18437" name="Rectangle 21"/>
          <p:cNvSpPr/>
          <p:nvPr/>
        </p:nvSpPr>
        <p:spPr>
          <a:xfrm>
            <a:off x="4427538" y="6021388"/>
            <a:ext cx="2514600" cy="36671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fontAlgn="t"/>
            <a:endParaRPr dirty="0">
              <a:solidFill>
                <a:srgbClr val="FF6600"/>
              </a:solidFill>
              <a:latin typeface="Arial" panose="020B0604020202020204" pitchFamily="34" charset="0"/>
              <a:ea typeface="创艺简粗黑" pitchFamily="2" charset="-122"/>
            </a:endParaRPr>
          </a:p>
        </p:txBody>
      </p:sp>
      <p:sp>
        <p:nvSpPr>
          <p:cNvPr id="18438" name="Rectangle 22"/>
          <p:cNvSpPr/>
          <p:nvPr/>
        </p:nvSpPr>
        <p:spPr>
          <a:xfrm>
            <a:off x="4716463" y="4076700"/>
            <a:ext cx="4427537" cy="4575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fontAlgn="t">
              <a:lnSpc>
                <a:spcPct val="115000"/>
              </a:lnSpc>
            </a:pPr>
            <a:r>
              <a:rPr lang="en-US" altLang="zh-CN" sz="3200" b="1">
                <a:solidFill>
                  <a:srgbClr val="0000FF"/>
                </a:solidFill>
                <a:latin typeface="Arial" panose="020B0604020202020204" pitchFamily="34" charset="0"/>
              </a:rPr>
              <a:t>    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消极：</a:t>
            </a: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  ●致使地方势力膨胀</a:t>
            </a: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 ●不利于加强中央集权</a:t>
            </a: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endParaRPr lang="zh-CN" altLang="en-US" sz="3200" b="1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endParaRPr lang="zh-CN" altLang="en-US" sz="3200" b="1">
              <a:solidFill>
                <a:srgbClr val="0000FF"/>
              </a:solidFill>
              <a:latin typeface="Arial" panose="020B0604020202020204" pitchFamily="34" charset="0"/>
            </a:endParaRPr>
          </a:p>
          <a:p>
            <a:pPr fontAlgn="t">
              <a:lnSpc>
                <a:spcPct val="115000"/>
              </a:lnSpc>
            </a:pPr>
            <a:endParaRPr lang="zh-CN" altLang="en-US" sz="3200" b="1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标题 1536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687"/>
          </a:xfrm>
        </p:spPr>
        <p:txBody>
          <a:bodyPr anchor="ctr"/>
          <a:lstStyle/>
          <a:p>
            <a:r>
              <a:rPr lang="zh-CN" altLang="en-US" sz="5400" dirty="0"/>
              <a:t>汉武帝时期，随着社会形势的变化，黄老思想已经不能适应加强中央集权需要，他该如何应对？</a:t>
            </a:r>
            <a:endParaRPr lang="zh-CN" altLang="en-US" sz="5400" dirty="0"/>
          </a:p>
        </p:txBody>
      </p:sp>
      <p:pic>
        <p:nvPicPr>
          <p:cNvPr id="15364" name="Picture 10" descr="111"/>
          <p:cNvPicPr>
            <a:picLocks noGrp="1" noChangeAspect="1"/>
          </p:cNvPicPr>
          <p:nvPr>
            <p:ph type="body"/>
          </p:nvPr>
        </p:nvPicPr>
        <p:blipFill>
          <a:blip r:embed="rId1"/>
          <a:stretch>
            <a:fillRect/>
          </a:stretch>
        </p:blipFill>
        <p:spPr>
          <a:xfrm>
            <a:off x="0" y="4581525"/>
            <a:ext cx="1905000" cy="1905000"/>
          </a:xfrm>
        </p:spPr>
      </p:pic>
      <p:sp>
        <p:nvSpPr>
          <p:cNvPr id="15369" name="文本框 15368"/>
          <p:cNvSpPr txBox="1"/>
          <p:nvPr/>
        </p:nvSpPr>
        <p:spPr>
          <a:xfrm>
            <a:off x="2339975" y="4076700"/>
            <a:ext cx="626427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3" name="文本框 176132"/>
          <p:cNvSpPr txBox="1"/>
          <p:nvPr/>
        </p:nvSpPr>
        <p:spPr>
          <a:xfrm>
            <a:off x="291148" y="1217295"/>
            <a:ext cx="3455987" cy="64135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    1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、历史背景</a:t>
            </a:r>
            <a:endParaRPr lang="zh-CN" altLang="en-US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1923" y="226378"/>
            <a:ext cx="5472112" cy="64516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二、“罢黜百家”的提出</a:t>
            </a:r>
            <a:endParaRPr lang="zh-CN" altLang="en-US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矩形 156673"/>
          <p:cNvSpPr/>
          <p:nvPr/>
        </p:nvSpPr>
        <p:spPr>
          <a:xfrm>
            <a:off x="273050" y="558483"/>
            <a:ext cx="8597900" cy="5741035"/>
          </a:xfrm>
          <a:prstGeom prst="rect">
            <a:avLst/>
          </a:prstGeom>
          <a:solidFill>
            <a:srgbClr val="FFFFFF">
              <a:alpha val="72000"/>
            </a:srgbClr>
          </a:solidFill>
          <a:ln w="9525">
            <a:noFill/>
          </a:ln>
        </p:spPr>
        <p:txBody>
          <a:bodyPr wrap="square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zh-CN" altLang="en-US" sz="3200" b="1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据材料概括汉武帝即位之初面临的社会问题。</a:t>
            </a:r>
            <a:endParaRPr lang="zh-CN" altLang="en-US" sz="3200" b="1" dirty="0">
              <a:solidFill>
                <a:srgbClr val="FF33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3200" b="1" dirty="0">
                <a:solidFill>
                  <a:srgbClr val="FF33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材料一 “古者诸侯不过百里，强弱之形易制。今诸侯或连城数十，地方千里，缓则骄奢易为淫乱，急则阻其强而合从以逆京师。今以法割削之，则逆节萌起，前日晁错是也。</a:t>
            </a:r>
            <a:endParaRPr lang="zh-CN" altLang="en-US" sz="36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r">
              <a:lnSpc>
                <a:spcPct val="130000"/>
              </a:lnSpc>
            </a:pP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　　　　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——《</a:t>
            </a: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史记</a:t>
            </a:r>
            <a:r>
              <a:rPr lang="en-US" altLang="zh-CN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·</a:t>
            </a:r>
            <a:r>
              <a:rPr lang="zh-CN" altLang="en-US" sz="36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平津侯主父列传</a:t>
            </a:r>
            <a:r>
              <a:rPr lang="en-US" altLang="zh-CN" sz="3600" b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》</a:t>
            </a:r>
            <a:endParaRPr lang="en-US" altLang="zh-CN" sz="32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32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endParaRPr lang="en-US" altLang="zh-CN" sz="32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32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　</a:t>
            </a:r>
            <a:endParaRPr lang="en-US" altLang="zh-CN" sz="3200" b="1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6675" name="矩形 156674"/>
          <p:cNvSpPr/>
          <p:nvPr/>
        </p:nvSpPr>
        <p:spPr>
          <a:xfrm>
            <a:off x="1177925" y="5467668"/>
            <a:ext cx="4846955" cy="706755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诸侯势力威胁中央</a:t>
            </a:r>
            <a:endParaRPr lang="zh-CN" altLang="en-US" sz="40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43890" y="300990"/>
            <a:ext cx="7806055" cy="52622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4000" b="1" dirty="0">
                <a:solidFill>
                  <a:schemeClr val="tx1"/>
                </a:solidFill>
                <a:latin typeface="宋体" panose="02010600030101010101" pitchFamily="2" charset="-122"/>
                <a:sym typeface="+mn-ea"/>
              </a:rPr>
              <a:t>材料二 “当此之时，网疏而民富，役财骄溢，或至兼并豪党之徒，以武断於乡曲。宗室有公卿士大夫以下，争于奢侈，室庐舆服僭于上，无限度。物盛而衰，固其变也。”</a:t>
            </a:r>
            <a:endParaRPr lang="zh-CN" altLang="en-US" sz="4000" b="1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r">
              <a:lnSpc>
                <a:spcPct val="120000"/>
              </a:lnSpc>
            </a:pPr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 　　　　　</a:t>
            </a:r>
            <a:r>
              <a:rPr lang="en-US" altLang="zh-CN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——《</a:t>
            </a:r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史记</a:t>
            </a:r>
            <a:r>
              <a:rPr lang="en-US" altLang="zh-CN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·</a:t>
            </a:r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平准书</a:t>
            </a:r>
            <a:r>
              <a:rPr lang="en-US" altLang="zh-CN" sz="4000" b="1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》</a:t>
            </a:r>
            <a:endParaRPr lang="en-US" altLang="zh-CN" sz="4000" b="1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</p:txBody>
      </p:sp>
      <p:sp>
        <p:nvSpPr>
          <p:cNvPr id="156677" name="矩形 156676"/>
          <p:cNvSpPr/>
          <p:nvPr/>
        </p:nvSpPr>
        <p:spPr>
          <a:xfrm>
            <a:off x="1136015" y="5446395"/>
            <a:ext cx="5224780" cy="706755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土地兼并，豪强势大</a:t>
            </a:r>
            <a:endParaRPr lang="zh-CN" altLang="en-US" sz="40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7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645160" y="659130"/>
            <a:ext cx="8188325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材料三 “军臣单于立四岁，匈奴复绝和亲，大入上郡、云中各三万骑，所杀略甚众而去</a:t>
            </a:r>
            <a:r>
              <a:rPr lang="en-US" altLang="zh-CN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……</a:t>
            </a:r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匈奴绝和亲，攻当路塞，往往入盗于汉边，不可胜数。”　　　　　　</a:t>
            </a:r>
            <a:endParaRPr lang="zh-CN" altLang="en-US" sz="4000" b="1" dirty="0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  <a:p>
            <a:pPr algn="r">
              <a:lnSpc>
                <a:spcPct val="120000"/>
              </a:lnSpc>
            </a:pPr>
            <a:r>
              <a:rPr lang="en-US" altLang="zh-CN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——《</a:t>
            </a:r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史记</a:t>
            </a:r>
            <a:r>
              <a:rPr lang="en-US" altLang="zh-CN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·</a:t>
            </a:r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匈奴列传</a:t>
            </a:r>
            <a:r>
              <a:rPr lang="en-US" altLang="zh-CN" sz="4000" b="1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》</a:t>
            </a:r>
            <a:endParaRPr lang="en-US" altLang="zh-CN" sz="4000" b="1">
              <a:solidFill>
                <a:srgbClr val="000000"/>
              </a:solidFill>
              <a:latin typeface="宋体" panose="02010600030101010101" pitchFamily="2" charset="-122"/>
              <a:sym typeface="+mn-ea"/>
            </a:endParaRPr>
          </a:p>
        </p:txBody>
      </p:sp>
      <p:sp>
        <p:nvSpPr>
          <p:cNvPr id="156678" name="矩形 156677"/>
          <p:cNvSpPr/>
          <p:nvPr/>
        </p:nvSpPr>
        <p:spPr>
          <a:xfrm>
            <a:off x="1635760" y="5394643"/>
            <a:ext cx="4788535" cy="706755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zh-CN" altLang="en-US" sz="40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匈奴威胁，边患不止</a:t>
            </a:r>
            <a:endParaRPr lang="zh-CN" altLang="en-US" sz="40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8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2" name="文本框 176131"/>
          <p:cNvSpPr txBox="1"/>
          <p:nvPr/>
        </p:nvSpPr>
        <p:spPr>
          <a:xfrm>
            <a:off x="179388" y="176213"/>
            <a:ext cx="5472112" cy="64516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二、“罢黜百家”的提出</a:t>
            </a:r>
            <a:endParaRPr lang="zh-CN" altLang="en-US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6133" name="文本框 176132"/>
          <p:cNvSpPr txBox="1"/>
          <p:nvPr/>
        </p:nvSpPr>
        <p:spPr>
          <a:xfrm>
            <a:off x="179388" y="981075"/>
            <a:ext cx="3455987" cy="64135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    1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、历史背景</a:t>
            </a:r>
            <a:endParaRPr lang="zh-CN" altLang="en-US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40055" y="1728470"/>
            <a:ext cx="5490845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3200" b="1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华文新魏" panose="02010800040101010101" pitchFamily="2" charset="-122"/>
                <a:sym typeface="+mn-ea"/>
              </a:rPr>
              <a:t>汉武帝即位时面临的社会问题</a:t>
            </a:r>
            <a:endParaRPr lang="zh-CN" altLang="en-US" sz="3200" b="1">
              <a:solidFill>
                <a:schemeClr val="tx1"/>
              </a:solidFill>
              <a:effectLst>
                <a:outerShdw blurRad="38100" dist="38100" dir="2700000">
                  <a:srgbClr val="000000"/>
                </a:outerShdw>
              </a:effectLst>
              <a:ea typeface="华文新魏" panose="0201080004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0055" y="2312035"/>
            <a:ext cx="653923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indent="809625">
              <a:buNone/>
            </a:pP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ea typeface="楷体_GB2312" pitchFamily="49" charset="-122"/>
                <a:sym typeface="+mn-ea"/>
              </a:rPr>
              <a:t>匈奴威胁，边患不止</a:t>
            </a:r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ea typeface="楷体_GB2312" pitchFamily="49" charset="-122"/>
            </a:endParaRPr>
          </a:p>
          <a:p>
            <a:pPr marL="0" indent="809625">
              <a:buNone/>
            </a:pP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ea typeface="楷体_GB2312" pitchFamily="49" charset="-122"/>
                <a:sym typeface="+mn-ea"/>
              </a:rPr>
              <a:t>诸侯坐大，威胁中央</a:t>
            </a:r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ea typeface="楷体_GB2312" pitchFamily="49" charset="-122"/>
            </a:endParaRPr>
          </a:p>
          <a:p>
            <a:pPr marL="0" indent="809625">
              <a:buNone/>
            </a:pP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ea typeface="楷体_GB2312" pitchFamily="49" charset="-122"/>
                <a:sym typeface="+mn-ea"/>
              </a:rPr>
              <a:t>土地兼并，豪强势大</a:t>
            </a:r>
            <a:endParaRPr lang="zh-CN" altLang="en-US" sz="3200"/>
          </a:p>
        </p:txBody>
      </p:sp>
      <p:sp>
        <p:nvSpPr>
          <p:cNvPr id="156678" name="矩形 156677"/>
          <p:cNvSpPr/>
          <p:nvPr/>
        </p:nvSpPr>
        <p:spPr>
          <a:xfrm>
            <a:off x="1142365" y="4054158"/>
            <a:ext cx="4788535" cy="706755"/>
          </a:xfrm>
          <a:prstGeom prst="rect">
            <a:avLst/>
          </a:prstGeom>
          <a:solidFill>
            <a:srgbClr val="00B0F0"/>
          </a:solidFill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zh-CN" altLang="en-US" sz="4000" b="1" dirty="0">
                <a:latin typeface="楷体_GB2312" pitchFamily="49" charset="-122"/>
                <a:ea typeface="楷体_GB2312" pitchFamily="49" charset="-122"/>
                <a:sym typeface="+mn-ea"/>
              </a:rPr>
              <a:t>中央集权出现危机</a:t>
            </a:r>
            <a:endParaRPr lang="zh-CN" altLang="en-US" sz="40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下箭头 4"/>
          <p:cNvSpPr/>
          <p:nvPr/>
        </p:nvSpPr>
        <p:spPr>
          <a:xfrm>
            <a:off x="3156585" y="4908550"/>
            <a:ext cx="404495" cy="81407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86360" y="5722303"/>
            <a:ext cx="8986520" cy="706755"/>
          </a:xfrm>
          <a:prstGeom prst="rect">
            <a:avLst/>
          </a:prstGeom>
          <a:solidFill>
            <a:srgbClr val="92D050"/>
          </a:solidFill>
          <a:ln w="9525">
            <a:noFill/>
          </a:ln>
        </p:spPr>
        <p:txBody>
          <a:bodyPr wrap="square" anchor="ctr">
            <a:spAutoFit/>
          </a:bodyPr>
          <a:lstStyle/>
          <a:p>
            <a:r>
              <a:rPr lang="zh-CN" altLang="en-US" sz="4000" b="1" dirty="0">
                <a:solidFill>
                  <a:srgbClr val="FF3300"/>
                </a:solidFill>
                <a:sym typeface="+mn-ea"/>
              </a:rPr>
              <a:t>加强专制主义中央集权</a:t>
            </a:r>
            <a:r>
              <a:rPr lang="zh-CN" altLang="en-US" sz="4000" b="1" dirty="0">
                <a:solidFill>
                  <a:srgbClr val="FF0000"/>
                </a:solidFill>
                <a:latin typeface="楷体_GB2312" pitchFamily="49" charset="-122"/>
                <a:ea typeface="楷体_GB2312" pitchFamily="49" charset="-122"/>
                <a:sym typeface="+mn-ea"/>
              </a:rPr>
              <a:t>，维护国家统一。</a:t>
            </a:r>
            <a:endParaRPr lang="zh-CN" altLang="en-US" sz="4000" b="1" dirty="0">
              <a:solidFill>
                <a:srgbClr val="FF0000"/>
              </a:solidFill>
              <a:latin typeface="楷体_GB2312" pitchFamily="49" charset="-122"/>
              <a:ea typeface="楷体_GB2312" pitchFamily="49" charset="-122"/>
              <a:sym typeface="+mn-ea"/>
            </a:endParaRPr>
          </a:p>
        </p:txBody>
      </p:sp>
      <p:pic>
        <p:nvPicPr>
          <p:cNvPr id="19460" name="图片 19459" descr="汉武帝4"/>
          <p:cNvPicPr>
            <a:picLocks noChangeAspect="1"/>
          </p:cNvPicPr>
          <p:nvPr/>
        </p:nvPicPr>
        <p:blipFill>
          <a:blip r:embed="rId1"/>
          <a:srcRect l="2425"/>
          <a:stretch>
            <a:fillRect/>
          </a:stretch>
        </p:blipFill>
        <p:spPr>
          <a:xfrm>
            <a:off x="5970905" y="980758"/>
            <a:ext cx="3101975" cy="44846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8" grpId="0" bldLvl="0" animBg="1"/>
      <p:bldP spid="5" grpId="0" animBg="1"/>
      <p:bldP spid="6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标题 15365"/>
          <p:cNvSpPr>
            <a:spLocks noGrp="1"/>
          </p:cNvSpPr>
          <p:nvPr>
            <p:ph type="title"/>
          </p:nvPr>
        </p:nvSpPr>
        <p:spPr>
          <a:xfrm>
            <a:off x="357158" y="2214554"/>
            <a:ext cx="8229600" cy="2284418"/>
          </a:xfrm>
        </p:spPr>
        <p:txBody>
          <a:bodyPr anchor="ctr"/>
          <a:lstStyle/>
          <a:p>
            <a:r>
              <a:rPr lang="zh-CN" altLang="en-US" sz="3600" b="1" dirty="0">
                <a:solidFill>
                  <a:srgbClr val="0000FF"/>
                </a:solidFill>
              </a:rPr>
              <a:t>汉武帝时期，随着社会形势的变化，黄老思想已经不能适应加强中央集权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需要。</a:t>
            </a:r>
            <a:endParaRPr lang="zh-CN" altLang="en-US" sz="3600" b="1" dirty="0">
              <a:solidFill>
                <a:srgbClr val="0000FF"/>
              </a:solidFill>
            </a:endParaRPr>
          </a:p>
        </p:txBody>
      </p:sp>
      <p:pic>
        <p:nvPicPr>
          <p:cNvPr id="15364" name="Picture 10" descr="111"/>
          <p:cNvPicPr>
            <a:picLocks noGrp="1" noChangeAspect="1"/>
          </p:cNvPicPr>
          <p:nvPr>
            <p:ph type="body"/>
          </p:nvPr>
        </p:nvPicPr>
        <p:blipFill>
          <a:blip r:embed="rId1"/>
          <a:stretch>
            <a:fillRect/>
          </a:stretch>
        </p:blipFill>
        <p:spPr>
          <a:xfrm>
            <a:off x="0" y="4714884"/>
            <a:ext cx="1905000" cy="1905000"/>
          </a:xfrm>
        </p:spPr>
      </p:pic>
      <p:sp>
        <p:nvSpPr>
          <p:cNvPr id="15369" name="文本框 15368"/>
          <p:cNvSpPr txBox="1"/>
          <p:nvPr/>
        </p:nvSpPr>
        <p:spPr>
          <a:xfrm>
            <a:off x="2339975" y="4076700"/>
            <a:ext cx="6264275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dirty="0">
              <a:latin typeface="Arial" panose="020B0604020202020204" pitchFamily="34" charset="0"/>
            </a:endParaRPr>
          </a:p>
        </p:txBody>
      </p:sp>
      <p:sp>
        <p:nvSpPr>
          <p:cNvPr id="176132" name="文本框 176131"/>
          <p:cNvSpPr txBox="1"/>
          <p:nvPr/>
        </p:nvSpPr>
        <p:spPr>
          <a:xfrm>
            <a:off x="323850" y="362585"/>
            <a:ext cx="6092825" cy="706755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b="1" dirty="0">
                <a:latin typeface="Arial" panose="020B0604020202020204" pitchFamily="34" charset="0"/>
                <a:ea typeface="宋体" panose="02010600030101010101" pitchFamily="2" charset="-122"/>
              </a:rPr>
              <a:t>二、“罢黜百家”的提出</a:t>
            </a:r>
            <a:endParaRPr lang="zh-CN" altLang="en-US" sz="4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00298" y="4786322"/>
            <a:ext cx="413446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400" b="1" dirty="0" smtClean="0">
                <a:solidFill>
                  <a:srgbClr val="C00000"/>
                </a:solidFill>
                <a:latin typeface="华文行楷" pitchFamily="2" charset="-122"/>
                <a:ea typeface="华文行楷" pitchFamily="2" charset="-122"/>
              </a:rPr>
              <a:t>他该如何应对？</a:t>
            </a:r>
            <a:endParaRPr lang="zh-CN" altLang="en-US" sz="4400" b="1" dirty="0">
              <a:solidFill>
                <a:srgbClr val="C0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7" name="文本框 176132"/>
          <p:cNvSpPr txBox="1"/>
          <p:nvPr/>
        </p:nvSpPr>
        <p:spPr>
          <a:xfrm>
            <a:off x="642910" y="1357298"/>
            <a:ext cx="3455987" cy="64135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    1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、历史背景</a:t>
            </a:r>
            <a:endParaRPr lang="zh-CN" altLang="en-US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文本占位符 9220"/>
          <p:cNvSpPr>
            <a:spLocks noGrp="1"/>
          </p:cNvSpPr>
          <p:nvPr>
            <p:ph type="body" idx="1"/>
          </p:nvPr>
        </p:nvSpPr>
        <p:spPr>
          <a:xfrm>
            <a:off x="260985" y="1403350"/>
            <a:ext cx="8229600" cy="5320030"/>
          </a:xfrm>
        </p:spPr>
        <p:txBody>
          <a:bodyPr/>
          <a:lstStyle/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font1-Identity-H" charset="-128"/>
              </a:rPr>
              <a:t>董仲舒这个“读书虫”在景帝朝</a:t>
            </a:r>
            <a:endParaRPr lang="zh-CN" altLang="en-US" sz="2800" b="1" dirty="0">
              <a:solidFill>
                <a:srgbClr val="000000"/>
              </a:solidFill>
              <a:latin typeface="font1-Identity-H" charset="-128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font1-Identity-H" charset="-128"/>
              </a:rPr>
              <a:t>已经做了博士。实际就是皇帝的</a:t>
            </a:r>
            <a:endParaRPr lang="zh-CN" altLang="en-US" sz="2800" b="1" dirty="0">
              <a:solidFill>
                <a:srgbClr val="000000"/>
              </a:solidFill>
              <a:latin typeface="font1-Identity-H" charset="-128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font1-Identity-H" charset="-128"/>
              </a:rPr>
              <a:t>学术顾问。知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</a:rPr>
              <a:t>名学者董博士有一</a:t>
            </a:r>
            <a:endParaRPr lang="zh-CN" altLang="en-US" sz="2800" b="1" dirty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</a:rPr>
              <a:t>所花园套房可他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整天钻在书房里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研读儒学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</a:rPr>
              <a:t>。春日万紫千红开遍看</a:t>
            </a:r>
            <a:endParaRPr lang="zh-CN" altLang="en-US" sz="2800" b="1" dirty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</a:rPr>
              <a:t>不见。夏夜禽鸟百虫争鸣听不见。</a:t>
            </a:r>
            <a:endParaRPr lang="zh-CN" altLang="en-US" sz="2800" b="1" dirty="0">
              <a:solidFill>
                <a:srgbClr val="000000"/>
              </a:solidFill>
              <a:latin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</a:rPr>
              <a:t>寒来暑往。</a:t>
            </a: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三年没有踏进后花园</a:t>
            </a:r>
            <a:endParaRPr lang="zh-CN" altLang="en-US" sz="2800" b="1" dirty="0">
              <a:solidFill>
                <a:srgbClr val="FF0000"/>
              </a:solidFill>
              <a:latin typeface="宋体" panose="02010600030101010101" pitchFamily="2" charset="-122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宋体" panose="02010600030101010101" pitchFamily="2" charset="-122"/>
              </a:rPr>
              <a:t>一步</a:t>
            </a:r>
            <a:r>
              <a:rPr lang="zh-CN" altLang="en-US" sz="2800" b="1" dirty="0">
                <a:solidFill>
                  <a:srgbClr val="000000"/>
                </a:solidFill>
                <a:latin typeface="宋体" panose="02010600030101010101" pitchFamily="2" charset="-122"/>
              </a:rPr>
              <a:t>。因此人们</a:t>
            </a:r>
            <a:r>
              <a:rPr lang="zh-CN" altLang="en-US" sz="2800" b="1" dirty="0">
                <a:solidFill>
                  <a:srgbClr val="000000"/>
                </a:solidFill>
                <a:latin typeface="font1-Identity-H" charset="-128"/>
              </a:rPr>
              <a:t>称赞他</a:t>
            </a:r>
            <a:r>
              <a:rPr lang="zh-CN" altLang="en-US" sz="2800" b="1" dirty="0">
                <a:solidFill>
                  <a:srgbClr val="FF0000"/>
                </a:solidFill>
                <a:latin typeface="font1-Identity-H" charset="-128"/>
              </a:rPr>
              <a:t>“三年不</a:t>
            </a:r>
            <a:endParaRPr lang="zh-CN" altLang="en-US" sz="2800" b="1" dirty="0">
              <a:solidFill>
                <a:srgbClr val="FF0000"/>
              </a:solidFill>
              <a:latin typeface="font1-Identity-H" charset="-128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FF0000"/>
                </a:solidFill>
                <a:latin typeface="font1-Identity-H" charset="-128"/>
              </a:rPr>
              <a:t>窥园</a:t>
            </a:r>
            <a:r>
              <a:rPr lang="zh-CN" altLang="en-US" sz="2800" b="1" dirty="0">
                <a:solidFill>
                  <a:srgbClr val="000000"/>
                </a:solidFill>
                <a:latin typeface="font1-Identity-H" charset="-128"/>
              </a:rPr>
              <a:t>”。”三年不窥园”后来精</a:t>
            </a:r>
            <a:endParaRPr lang="zh-CN" altLang="en-US" sz="2800" b="1" dirty="0">
              <a:solidFill>
                <a:srgbClr val="000000"/>
              </a:solidFill>
              <a:latin typeface="font1-Identity-H" charset="-128"/>
            </a:endParaRPr>
          </a:p>
          <a:p>
            <a:pPr>
              <a:buNone/>
            </a:pPr>
            <a:r>
              <a:rPr lang="zh-CN" altLang="en-US" sz="2800" b="1" dirty="0">
                <a:solidFill>
                  <a:srgbClr val="000000"/>
                </a:solidFill>
                <a:latin typeface="font1-Identity-H" charset="-128"/>
              </a:rPr>
              <a:t>炼为成语“目不窥园”。</a:t>
            </a:r>
            <a:endParaRPr lang="zh-CN" altLang="en-US" sz="2800" b="1" dirty="0">
              <a:solidFill>
                <a:srgbClr val="000000"/>
              </a:solidFill>
              <a:latin typeface="font1-Identity-H" charset="-128"/>
            </a:endParaRPr>
          </a:p>
        </p:txBody>
      </p:sp>
      <p:pic>
        <p:nvPicPr>
          <p:cNvPr id="9222" name="图片 9221" descr="董仲舒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81600" y="189230"/>
            <a:ext cx="3603625" cy="6458585"/>
          </a:xfrm>
          <a:prstGeom prst="rect">
            <a:avLst/>
          </a:prstGeom>
          <a:noFill/>
          <a:ln w="28575" cap="flat" cmpd="sng">
            <a:solidFill>
              <a:srgbClr val="FFCC00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9224" name="矩形 9223"/>
          <p:cNvSpPr/>
          <p:nvPr/>
        </p:nvSpPr>
        <p:spPr>
          <a:xfrm>
            <a:off x="4448175" y="3246438"/>
            <a:ext cx="2476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</a:rPr>
              <a:t>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9225" name="矩形 9224"/>
          <p:cNvSpPr/>
          <p:nvPr/>
        </p:nvSpPr>
        <p:spPr>
          <a:xfrm>
            <a:off x="4448175" y="3246438"/>
            <a:ext cx="2476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dirty="0">
                <a:latin typeface="Arial" panose="020B0604020202020204" pitchFamily="34" charset="0"/>
              </a:rPr>
              <a:t> </a:t>
            </a:r>
            <a:endParaRPr lang="en-US" altLang="zh-CN" dirty="0">
              <a:latin typeface="Arial" panose="020B0604020202020204" pitchFamily="34" charset="0"/>
            </a:endParaRPr>
          </a:p>
        </p:txBody>
      </p:sp>
      <p:sp>
        <p:nvSpPr>
          <p:cNvPr id="7" name="文本框 176132"/>
          <p:cNvSpPr txBox="1"/>
          <p:nvPr/>
        </p:nvSpPr>
        <p:spPr>
          <a:xfrm>
            <a:off x="70485" y="560070"/>
            <a:ext cx="5111115" cy="64516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   2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、董仲舒改造儒学</a:t>
            </a:r>
            <a:endParaRPr lang="en-US" altLang="zh-CN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118225" y="3048000"/>
            <a:ext cx="174625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endParaRPr kumimoji="0" lang="zh-CN" altLang="en-US" sz="3200" b="1" kern="1200" cap="none" spc="0" normalizeH="0" baseline="0" noProof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华文中宋" panose="020106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3255" name="Text Box 7"/>
          <p:cNvSpPr txBox="1"/>
          <p:nvPr/>
        </p:nvSpPr>
        <p:spPr>
          <a:xfrm>
            <a:off x="3930650" y="6351588"/>
            <a:ext cx="174625" cy="519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endParaRPr sz="2800" dirty="0">
              <a:solidFill>
                <a:srgbClr val="FFFF00"/>
              </a:solidFill>
              <a:latin typeface="Times New Roman" panose="02020603050405020304" pitchFamily="18" charset="0"/>
              <a:ea typeface="华文新魏" panose="02010800040101010101" pitchFamily="2" charset="-122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262313" y="6877050"/>
            <a:ext cx="173038" cy="5794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endParaRPr kumimoji="0" lang="zh-CN" altLang="en-US" sz="3200" b="1" kern="1200" cap="none" spc="0" normalizeH="0" baseline="0" noProof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华文新魏" panose="02010800040101010101" pitchFamily="2" charset="-122"/>
              <a:ea typeface="华文中宋" panose="02010600040101010101" pitchFamily="2" charset="-122"/>
              <a:cs typeface="+mn-cs"/>
            </a:endParaRPr>
          </a:p>
        </p:txBody>
      </p:sp>
      <p:sp>
        <p:nvSpPr>
          <p:cNvPr id="53257" name="Text Box 9"/>
          <p:cNvSpPr txBox="1"/>
          <p:nvPr/>
        </p:nvSpPr>
        <p:spPr>
          <a:xfrm>
            <a:off x="0" y="0"/>
            <a:ext cx="9144000" cy="5889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  <a:ea typeface="隶书" panose="02010509060101010101" pitchFamily="49" charset="-122"/>
              </a:rPr>
              <a:t>专题一：</a:t>
            </a:r>
            <a:r>
              <a:rPr lang="zh-CN" altLang="en-US" sz="3200" b="1" dirty="0">
                <a:latin typeface="华文中宋" panose="02010600040101010101" pitchFamily="2" charset="-122"/>
                <a:ea typeface="隶书" panose="02010509060101010101" pitchFamily="49" charset="-122"/>
              </a:rPr>
              <a:t>“</a:t>
            </a:r>
            <a:r>
              <a:rPr lang="zh-CN" altLang="en-US" sz="3200" b="1" dirty="0">
                <a:latin typeface="Arial" panose="020B0604020202020204" pitchFamily="34" charset="0"/>
                <a:ea typeface="隶书" panose="02010509060101010101" pitchFamily="49" charset="-122"/>
              </a:rPr>
              <a:t>中国传统文化主流思想的演变</a:t>
            </a:r>
            <a:r>
              <a:rPr lang="zh-CN" altLang="en-US" sz="3200" b="1" dirty="0">
                <a:latin typeface="华文中宋" panose="02010600040101010101" pitchFamily="2" charset="-122"/>
                <a:ea typeface="隶书" panose="02010509060101010101" pitchFamily="49" charset="-122"/>
              </a:rPr>
              <a:t>”</a:t>
            </a:r>
            <a:r>
              <a:rPr lang="zh-CN" altLang="en-US" sz="3200" b="1" dirty="0">
                <a:latin typeface="Arial" panose="020B0604020202020204" pitchFamily="34" charset="0"/>
                <a:ea typeface="隶书" panose="02010509060101010101" pitchFamily="49" charset="-122"/>
              </a:rPr>
              <a:t>之二 </a:t>
            </a:r>
            <a:endParaRPr lang="zh-CN" altLang="en-US" sz="3200" b="1" dirty="0">
              <a:latin typeface="Arial" panose="020B0604020202020204" pitchFamily="34" charset="0"/>
              <a:ea typeface="隶书" panose="02010509060101010101" pitchFamily="49" charset="-122"/>
            </a:endParaRPr>
          </a:p>
        </p:txBody>
      </p:sp>
      <p:sp>
        <p:nvSpPr>
          <p:cNvPr id="53258" name="Text Box 10"/>
          <p:cNvSpPr txBox="1"/>
          <p:nvPr/>
        </p:nvSpPr>
        <p:spPr>
          <a:xfrm>
            <a:off x="179388" y="692150"/>
            <a:ext cx="8713787" cy="2030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800" b="1">
                <a:solidFill>
                  <a:srgbClr val="990033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   </a:t>
            </a:r>
            <a:r>
              <a:rPr lang="zh-CN" altLang="en-US" sz="5400" b="1" dirty="0" err="1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汉代</a:t>
            </a:r>
            <a:r>
              <a:rPr lang="zh-CN" altLang="en-US" sz="5400" b="1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儒学</a:t>
            </a:r>
            <a:endParaRPr lang="zh-CN" altLang="en-US" sz="5400" b="1">
              <a:solidFill>
                <a:srgbClr val="FF0000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4400" b="1">
                <a:solidFill>
                  <a:srgbClr val="990033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               </a:t>
            </a:r>
            <a:r>
              <a:rPr lang="en-US" altLang="zh-CN" sz="3600" b="1" dirty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---</a:t>
            </a:r>
            <a:r>
              <a:rPr lang="zh-CN" altLang="en-US" sz="3600" b="1" dirty="0">
                <a:solidFill>
                  <a:schemeClr val="accent2">
                    <a:lumMod val="75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正统地位的确立</a:t>
            </a:r>
            <a:r>
              <a:rPr lang="zh-CN" altLang="en-US" sz="4800" b="1" dirty="0">
                <a:solidFill>
                  <a:srgbClr val="990033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endParaRPr lang="zh-CN" altLang="en-US" sz="4800" b="1" dirty="0">
              <a:solidFill>
                <a:srgbClr val="990033"/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pic>
        <p:nvPicPr>
          <p:cNvPr id="53259" name="Picture 12" descr="20095140232056625"/>
          <p:cNvPicPr>
            <a:picLocks noChangeAspect="1"/>
          </p:cNvPicPr>
          <p:nvPr/>
        </p:nvPicPr>
        <p:blipFill>
          <a:blip r:embed="rId1"/>
          <a:srcRect l="77499" t="76860" b="10556"/>
          <a:stretch>
            <a:fillRect/>
          </a:stretch>
        </p:blipFill>
        <p:spPr>
          <a:xfrm>
            <a:off x="7429500" y="6138863"/>
            <a:ext cx="1714500" cy="7191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35172" name="组合 135171"/>
          <p:cNvGrpSpPr/>
          <p:nvPr/>
        </p:nvGrpSpPr>
        <p:grpSpPr>
          <a:xfrm>
            <a:off x="684213" y="3573463"/>
            <a:ext cx="7775575" cy="1511300"/>
            <a:chOff x="1020" y="3158"/>
            <a:chExt cx="4408" cy="544"/>
          </a:xfrm>
        </p:grpSpPr>
        <p:sp>
          <p:nvSpPr>
            <p:cNvPr id="135173" name="圆角矩形 135172"/>
            <p:cNvSpPr/>
            <p:nvPr/>
          </p:nvSpPr>
          <p:spPr>
            <a:xfrm>
              <a:off x="1156" y="3158"/>
              <a:ext cx="4272" cy="544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chemeClr val="folHlink">
                    <a:gamma/>
                    <a:tint val="21176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  <a:tileRect/>
            </a:gradFill>
            <a:ln w="12700" cap="flat" cmpd="sng">
              <a:solidFill>
                <a:schemeClr val="bg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5174" name="矩形 135173"/>
            <p:cNvSpPr/>
            <p:nvPr/>
          </p:nvSpPr>
          <p:spPr>
            <a:xfrm>
              <a:off x="1565" y="3249"/>
              <a:ext cx="3744" cy="355"/>
            </a:xfrm>
            <a:prstGeom prst="rect">
              <a:avLst/>
            </a:prstGeom>
            <a:noFill/>
            <a:ln w="9525">
              <a:noFill/>
            </a:ln>
          </p:spPr>
          <p:txBody>
            <a:bodyPr anchor="ctr"/>
            <a:lstStyle>
              <a:lvl1pPr marL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4400" u="none" kern="1200" baseline="0">
                  <a:solidFill>
                    <a:schemeClr val="tx2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</a:lstStyle>
            <a:p>
              <a:pPr lvl="0" algn="l"/>
              <a:r>
                <a:rPr lang="zh-CN" altLang="en-US" sz="3200" b="1" dirty="0">
                  <a:solidFill>
                    <a:schemeClr val="tx1"/>
                  </a:solidFill>
                  <a:effectLst>
                    <a:outerShdw blurRad="38100" dist="38100" dir="2700000">
                      <a:srgbClr val="FFFFFF"/>
                    </a:outerShdw>
                  </a:effectLst>
                  <a:latin typeface="华文仿宋" panose="02010600040101010101" pitchFamily="2" charset="-122"/>
                  <a:ea typeface="华文仿宋" panose="02010600040101010101" pitchFamily="2" charset="-122"/>
                </a:rPr>
                <a:t>课标要求：</a:t>
              </a:r>
              <a:br>
                <a:rPr lang="zh-CN" altLang="en-US" sz="3200" b="1" dirty="0">
                  <a:solidFill>
                    <a:schemeClr val="tx1"/>
                  </a:solidFill>
                  <a:effectLst>
                    <a:outerShdw blurRad="38100" dist="38100" dir="2700000">
                      <a:srgbClr val="FFFFFF"/>
                    </a:outerShdw>
                  </a:effectLst>
                  <a:latin typeface="华文仿宋" panose="02010600040101010101" pitchFamily="2" charset="-122"/>
                  <a:ea typeface="华文仿宋" panose="02010600040101010101" pitchFamily="2" charset="-122"/>
                </a:rPr>
              </a:br>
              <a:r>
                <a:rPr lang="zh-CN" altLang="en-US" sz="3200" b="1" dirty="0">
                  <a:solidFill>
                    <a:schemeClr val="tx1"/>
                  </a:solidFill>
                  <a:effectLst>
                    <a:outerShdw blurRad="38100" dist="38100" dir="2700000">
                      <a:srgbClr val="FFFFFF"/>
                    </a:outerShdw>
                  </a:effectLst>
                  <a:latin typeface="华文仿宋" panose="02010600040101010101" pitchFamily="2" charset="-122"/>
                  <a:ea typeface="华文仿宋" panose="02010600040101010101" pitchFamily="2" charset="-122"/>
                </a:rPr>
                <a:t>    知道汉代儒学成为正统的史实。</a:t>
              </a:r>
              <a:endParaRPr lang="zh-CN" altLang="en-US" sz="3200" b="1">
                <a:solidFill>
                  <a:schemeClr val="tx1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华文仿宋" panose="02010600040101010101" pitchFamily="2" charset="-122"/>
                <a:ea typeface="华文仿宋" panose="02010600040101010101" pitchFamily="2" charset="-122"/>
              </a:endParaRPr>
            </a:p>
          </p:txBody>
        </p:sp>
        <p:sp>
          <p:nvSpPr>
            <p:cNvPr id="135175" name="菱形 135174"/>
            <p:cNvSpPr/>
            <p:nvPr/>
          </p:nvSpPr>
          <p:spPr>
            <a:xfrm>
              <a:off x="1020" y="3203"/>
              <a:ext cx="545" cy="449"/>
            </a:xfrm>
            <a:prstGeom prst="diamond">
              <a:avLst/>
            </a:prstGeom>
            <a:solidFill>
              <a:schemeClr val="folHlink"/>
            </a:solidFill>
            <a:ln w="25400" cap="flat" cmpd="sng">
              <a:solidFill>
                <a:schemeClr val="bg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>
            <a:off x="4965700" y="4203700"/>
            <a:ext cx="4003675" cy="396875"/>
          </a:xfrm>
          <a:ln w="28575" cmpd="sng">
            <a:solidFill>
              <a:schemeClr val="accent1">
                <a:shade val="50000"/>
              </a:schemeClr>
            </a:solidFill>
            <a:prstDash val="solid"/>
          </a:ln>
        </p:spPr>
        <p:txBody>
          <a:bodyPr/>
          <a:lstStyle/>
          <a:p>
            <a:pPr>
              <a:buNone/>
            </a:pPr>
            <a:r>
              <a:rPr lang="en-US" altLang="zh-CN" sz="2400" b="1" dirty="0" smtClean="0"/>
              <a:t> </a:t>
            </a:r>
            <a:r>
              <a:rPr lang="zh-CN" altLang="en-US" sz="2400" b="1" dirty="0" smtClean="0"/>
              <a:t>   </a:t>
            </a:r>
            <a:r>
              <a:rPr lang="en-US" altLang="zh-CN" sz="2400" b="1" dirty="0" smtClean="0"/>
              <a:t>     ——《</a:t>
            </a:r>
            <a:r>
              <a:rPr lang="zh-CN" altLang="en-US" sz="2400" b="1" dirty="0" smtClean="0"/>
              <a:t>汉书</a:t>
            </a:r>
            <a:r>
              <a:rPr lang="en-US" altLang="zh-CN" sz="2400" b="1" dirty="0" smtClean="0"/>
              <a:t>·</a:t>
            </a:r>
            <a:r>
              <a:rPr lang="zh-CN" altLang="en-US" sz="2400" b="1" dirty="0" smtClean="0"/>
              <a:t>董仲舒传</a:t>
            </a:r>
            <a:r>
              <a:rPr lang="en-US" altLang="zh-CN" sz="2400" b="1" dirty="0" smtClean="0"/>
              <a:t>》</a:t>
            </a:r>
            <a:endParaRPr lang="en-US" altLang="zh-CN" sz="2400" b="1" dirty="0" smtClean="0"/>
          </a:p>
        </p:txBody>
      </p:sp>
      <p:sp>
        <p:nvSpPr>
          <p:cNvPr id="2" name="文本框 1"/>
          <p:cNvSpPr txBox="1"/>
          <p:nvPr/>
        </p:nvSpPr>
        <p:spPr>
          <a:xfrm>
            <a:off x="257810" y="261620"/>
            <a:ext cx="7992745" cy="1198880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solid"/>
          </a:ln>
        </p:spPr>
        <p:txBody>
          <a:bodyPr wrap="square" rtlCol="0" anchor="t">
            <a:spAutoFit/>
          </a:bodyPr>
          <a:p>
            <a:pPr>
              <a:buNone/>
            </a:pPr>
            <a:r>
              <a:rPr lang="en-US" altLang="zh-CN" sz="3600" b="1" dirty="0" smtClean="0">
                <a:solidFill>
                  <a:srgbClr val="FF0000"/>
                </a:solidFill>
                <a:sym typeface="+mn-ea"/>
              </a:rPr>
              <a:t>《</a:t>
            </a:r>
            <a:r>
              <a:rPr lang="zh-CN" altLang="en-US" sz="3600" b="1" dirty="0" smtClean="0">
                <a:solidFill>
                  <a:srgbClr val="FF0000"/>
                </a:solidFill>
                <a:sym typeface="+mn-ea"/>
              </a:rPr>
              <a:t>春秋</a:t>
            </a:r>
            <a:r>
              <a:rPr lang="en-US" altLang="zh-CN" sz="3600" b="1" dirty="0" smtClean="0">
                <a:solidFill>
                  <a:srgbClr val="FF0000"/>
                </a:solidFill>
                <a:sym typeface="+mn-ea"/>
              </a:rPr>
              <a:t>》</a:t>
            </a:r>
            <a:r>
              <a:rPr lang="zh-CN" altLang="en-US" sz="3600" b="1" dirty="0" smtClean="0">
                <a:sym typeface="+mn-ea"/>
              </a:rPr>
              <a:t>大一统者</a:t>
            </a:r>
            <a:r>
              <a:rPr lang="en-US" altLang="zh-CN" sz="3600" b="1" dirty="0" smtClean="0">
                <a:sym typeface="+mn-ea"/>
              </a:rPr>
              <a:t>,</a:t>
            </a:r>
            <a:r>
              <a:rPr lang="zh-CN" altLang="en-US" sz="3600" b="1" dirty="0" smtClean="0">
                <a:sym typeface="+mn-ea"/>
              </a:rPr>
              <a:t>天地之常经</a:t>
            </a:r>
            <a:r>
              <a:rPr lang="en-US" altLang="zh-CN" sz="3600" b="1" dirty="0" smtClean="0">
                <a:sym typeface="+mn-ea"/>
              </a:rPr>
              <a:t>,</a:t>
            </a:r>
            <a:r>
              <a:rPr lang="zh-CN" altLang="en-US" sz="3600" b="1" dirty="0" smtClean="0">
                <a:sym typeface="+mn-ea"/>
              </a:rPr>
              <a:t>古今之通谊也</a:t>
            </a:r>
            <a:r>
              <a:rPr lang="en-US" altLang="zh-CN" sz="3600" b="1" dirty="0" smtClean="0">
                <a:sym typeface="+mn-ea"/>
              </a:rPr>
              <a:t>……</a:t>
            </a:r>
            <a:r>
              <a:rPr lang="zh-CN" altLang="en-US" sz="3600" b="1" dirty="0" smtClean="0">
                <a:sym typeface="+mn-ea"/>
              </a:rPr>
              <a:t> </a:t>
            </a:r>
            <a:endParaRPr lang="zh-CN" altLang="en-US" sz="3600" b="1" dirty="0" smtClean="0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57810" y="1929130"/>
            <a:ext cx="8628380" cy="706755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solid"/>
          </a:ln>
        </p:spPr>
        <p:txBody>
          <a:bodyPr wrap="none" rtlCol="0" anchor="t">
            <a:spAutoFit/>
          </a:bodyPr>
          <a:p>
            <a:pPr>
              <a:buNone/>
            </a:pPr>
            <a:r>
              <a:rPr lang="zh-CN" altLang="en-US" sz="4000" b="1" dirty="0" smtClean="0">
                <a:solidFill>
                  <a:srgbClr val="FF0000"/>
                </a:solidFill>
                <a:sym typeface="+mn-ea"/>
              </a:rPr>
              <a:t>道</a:t>
            </a:r>
            <a:r>
              <a:rPr lang="zh-CN" altLang="en-US" sz="4000" b="1" dirty="0" smtClean="0">
                <a:sym typeface="+mn-ea"/>
              </a:rPr>
              <a:t>之大原出于天</a:t>
            </a:r>
            <a:r>
              <a:rPr lang="en-US" altLang="zh-CN" sz="4000" b="1" dirty="0" smtClean="0">
                <a:sym typeface="+mn-ea"/>
              </a:rPr>
              <a:t>,</a:t>
            </a:r>
            <a:r>
              <a:rPr lang="zh-CN" altLang="en-US" sz="4000" b="1" dirty="0" smtClean="0">
                <a:sym typeface="+mn-ea"/>
              </a:rPr>
              <a:t>天不变</a:t>
            </a:r>
            <a:r>
              <a:rPr lang="en-US" altLang="zh-CN" sz="4000" b="1" dirty="0" smtClean="0">
                <a:sym typeface="+mn-ea"/>
              </a:rPr>
              <a:t>,</a:t>
            </a:r>
            <a:r>
              <a:rPr lang="zh-CN" altLang="en-US" sz="4000" b="1" dirty="0" smtClean="0">
                <a:sym typeface="+mn-ea"/>
              </a:rPr>
              <a:t>道亦不变</a:t>
            </a:r>
            <a:r>
              <a:rPr lang="en-US" altLang="zh-CN" sz="4000" b="1" dirty="0" smtClean="0">
                <a:sym typeface="+mn-ea"/>
              </a:rPr>
              <a:t>……</a:t>
            </a:r>
            <a:endParaRPr lang="en-US" altLang="zh-CN" sz="4000" b="1" dirty="0" smtClean="0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57810" y="3075305"/>
            <a:ext cx="4403090" cy="706755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solid"/>
          </a:ln>
        </p:spPr>
        <p:txBody>
          <a:bodyPr wrap="none" rtlCol="0" anchor="t">
            <a:spAutoFit/>
          </a:bodyPr>
          <a:p>
            <a:pPr>
              <a:buNone/>
            </a:pPr>
            <a:r>
              <a:rPr lang="zh-CN" altLang="en-US" sz="4000" b="1" dirty="0" smtClean="0">
                <a:sym typeface="+mn-ea"/>
              </a:rPr>
              <a:t> 以</a:t>
            </a:r>
            <a:r>
              <a:rPr lang="zh-CN" altLang="en-US" sz="4000" b="1" dirty="0" smtClean="0">
                <a:solidFill>
                  <a:srgbClr val="FF0000"/>
                </a:solidFill>
                <a:sym typeface="+mn-ea"/>
              </a:rPr>
              <a:t>教化</a:t>
            </a:r>
            <a:r>
              <a:rPr lang="zh-CN" altLang="en-US" sz="4000" b="1" dirty="0" smtClean="0">
                <a:sym typeface="+mn-ea"/>
              </a:rPr>
              <a:t>为大务</a:t>
            </a:r>
            <a:r>
              <a:rPr lang="en-US" altLang="zh-CN" sz="4000" b="1" dirty="0" smtClean="0">
                <a:sym typeface="+mn-ea"/>
              </a:rPr>
              <a:t>……</a:t>
            </a:r>
            <a:endParaRPr lang="en-US" altLang="zh-CN" sz="4000" b="1" dirty="0" smtClean="0"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57810" y="4203700"/>
            <a:ext cx="3751580" cy="706755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solid"/>
          </a:ln>
        </p:spPr>
        <p:txBody>
          <a:bodyPr wrap="none" rtlCol="0" anchor="t">
            <a:spAutoFit/>
          </a:bodyPr>
          <a:p>
            <a:pPr>
              <a:buNone/>
            </a:pPr>
            <a:r>
              <a:rPr lang="zh-CN" altLang="en-US" sz="4000" b="1" dirty="0" smtClean="0">
                <a:sym typeface="+mn-ea"/>
              </a:rPr>
              <a:t>正</a:t>
            </a:r>
            <a:r>
              <a:rPr lang="zh-CN" altLang="en-US" sz="4000" b="1" dirty="0" smtClean="0">
                <a:solidFill>
                  <a:srgbClr val="FF0000"/>
                </a:solidFill>
                <a:sym typeface="+mn-ea"/>
              </a:rPr>
              <a:t>法度</a:t>
            </a:r>
            <a:r>
              <a:rPr lang="zh-CN" altLang="en-US" sz="4000" b="1" dirty="0" smtClean="0">
                <a:sym typeface="+mn-ea"/>
              </a:rPr>
              <a:t>之宜</a:t>
            </a:r>
            <a:r>
              <a:rPr lang="en-US" altLang="zh-CN" sz="4000" b="1" dirty="0" smtClean="0">
                <a:sym typeface="+mn-ea"/>
              </a:rPr>
              <a:t>……</a:t>
            </a:r>
            <a:endParaRPr lang="en-US" altLang="zh-CN" sz="4000" b="1" dirty="0" smtClean="0">
              <a:sym typeface="+mn-ea"/>
            </a:endParaRPr>
          </a:p>
        </p:txBody>
      </p:sp>
      <p:sp>
        <p:nvSpPr>
          <p:cNvPr id="7" name="文本框 176132"/>
          <p:cNvSpPr txBox="1"/>
          <p:nvPr/>
        </p:nvSpPr>
        <p:spPr>
          <a:xfrm>
            <a:off x="93345" y="5055235"/>
            <a:ext cx="8322310" cy="119888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</a:t>
            </a:r>
            <a:r>
              <a:rPr lang="en-US" altLang="zh-CN" sz="3600" b="1" dirty="0">
                <a:solidFill>
                  <a:srgbClr val="C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3600" b="1" dirty="0">
                <a:solidFill>
                  <a:srgbClr val="C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理论来源：</a:t>
            </a:r>
            <a:r>
              <a:rPr lang="zh-CN" altLang="en-US" sz="3600" b="1" dirty="0">
                <a:solidFill>
                  <a:srgbClr val="0000FF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以儒家思想为基础，吸收法家、道家等诸子百家思想而成</a:t>
            </a:r>
            <a:endParaRPr lang="zh-CN" altLang="en-US" sz="3600" b="1" dirty="0">
              <a:solidFill>
                <a:srgbClr val="0000FF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矩形 46081"/>
          <p:cNvSpPr/>
          <p:nvPr/>
        </p:nvSpPr>
        <p:spPr>
          <a:xfrm>
            <a:off x="228600" y="834708"/>
            <a:ext cx="8915400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材料一：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“天子受命于天，天下受命于天子” </a:t>
            </a:r>
            <a:r>
              <a:rPr lang="en-US" altLang="zh-CN" sz="3600" b="1">
                <a:solidFill>
                  <a:srgbClr val="000066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, </a:t>
            </a:r>
            <a:r>
              <a:rPr lang="en-US" altLang="zh-CN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“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受命之君，</a:t>
            </a:r>
            <a:r>
              <a:rPr lang="zh-CN" altLang="en-US" sz="3600" b="1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天意之所予也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，故号为天子者。”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6083" name="矩形 46082"/>
          <p:cNvSpPr/>
          <p:nvPr/>
        </p:nvSpPr>
        <p:spPr>
          <a:xfrm>
            <a:off x="0" y="4074795"/>
            <a:ext cx="914400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 “</a:t>
            </a:r>
            <a:r>
              <a:rPr lang="zh-CN" altLang="en-US" sz="3600" b="1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与天同者大治，与天异者大乱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。 ”  “国家将有失道之败，而天乃先出灾害以谴告之，不知自省，又出怪异以警惧之，尚不知变，而伤败乃至。”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6084" name="矩形 46083"/>
          <p:cNvSpPr/>
          <p:nvPr/>
        </p:nvSpPr>
        <p:spPr>
          <a:xfrm>
            <a:off x="5872163" y="1390333"/>
            <a:ext cx="2890837" cy="64135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君权神授”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6085" name="矩形 46084"/>
          <p:cNvSpPr/>
          <p:nvPr/>
        </p:nvSpPr>
        <p:spPr>
          <a:xfrm>
            <a:off x="5649595" y="4744085"/>
            <a:ext cx="3048000" cy="706755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天人感应”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pic>
        <p:nvPicPr>
          <p:cNvPr id="46088" name="图片 46087" descr="问号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03350" cy="835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6090" name="矩形 46089"/>
          <p:cNvSpPr/>
          <p:nvPr/>
        </p:nvSpPr>
        <p:spPr>
          <a:xfrm>
            <a:off x="0" y="2660968"/>
            <a:ext cx="91440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6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“</a:t>
            </a:r>
            <a:r>
              <a:rPr lang="zh-CN" altLang="en-US" sz="36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天亦有喜怒之气，哀乐之心，与人相副，以类合之，</a:t>
            </a:r>
            <a:r>
              <a:rPr lang="zh-CN" altLang="en-US" sz="3600" b="1" u="sng" dirty="0">
                <a:solidFill>
                  <a:schemeClr val="accent2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天人一也</a:t>
            </a:r>
            <a:r>
              <a:rPr lang="zh-CN" altLang="en-US" sz="3600" b="1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。” 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7" name="文本框 176132"/>
          <p:cNvSpPr txBox="1"/>
          <p:nvPr/>
        </p:nvSpPr>
        <p:spPr>
          <a:xfrm>
            <a:off x="1403350" y="189865"/>
            <a:ext cx="5111115" cy="64516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   3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、董仲舒的新儒学</a:t>
            </a:r>
            <a:endParaRPr lang="en-US" altLang="zh-CN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6089" name="矩形 46088"/>
          <p:cNvSpPr/>
          <p:nvPr/>
        </p:nvSpPr>
        <p:spPr>
          <a:xfrm>
            <a:off x="5872163" y="3042920"/>
            <a:ext cx="2895600" cy="64135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天人合一”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6087" name="矩形 46086"/>
          <p:cNvSpPr/>
          <p:nvPr/>
        </p:nvSpPr>
        <p:spPr>
          <a:xfrm>
            <a:off x="1011555" y="3500755"/>
            <a:ext cx="6662420" cy="2306955"/>
          </a:xfrm>
          <a:prstGeom prst="rect">
            <a:avLst/>
          </a:prstGeom>
          <a:solidFill>
            <a:srgbClr val="FFFE44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zh-CN" altLang="en-US" sz="7200" b="1" dirty="0">
                <a:solidFill>
                  <a:srgbClr val="00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目的：加强君权，抑制暴政 。</a:t>
            </a:r>
            <a:endParaRPr lang="zh-CN" altLang="en-US" sz="7200" b="1" dirty="0">
              <a:solidFill>
                <a:srgbClr val="000000"/>
              </a:solidFill>
              <a:effectLst>
                <a:outerShdw blurRad="38100" dist="38100" dir="2700000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/>
      <p:bldP spid="46084" grpId="0" bldLvl="0" animBg="1"/>
      <p:bldP spid="46085" grpId="0" bldLvl="0" animBg="1"/>
      <p:bldP spid="46087" grpId="0" bldLvl="0" animBg="1"/>
      <p:bldP spid="46089" grpId="0" bldLvl="0" animBg="1"/>
      <p:bldP spid="4609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矩形 47105"/>
          <p:cNvSpPr/>
          <p:nvPr/>
        </p:nvSpPr>
        <p:spPr>
          <a:xfrm>
            <a:off x="76200" y="446405"/>
            <a:ext cx="89916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600" b="1" dirty="0">
                <a:solidFill>
                  <a:srgbClr val="0000CC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材料二：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 ‘‘王者必受命而后王，王者必改正朔，易服色，制礼乐，</a:t>
            </a:r>
            <a:r>
              <a:rPr lang="zh-CN" altLang="en-US" sz="3600" b="1" dirty="0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一统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于天下。”</a:t>
            </a:r>
            <a:endParaRPr lang="zh-CN" altLang="en-US" sz="3600" b="1" dirty="0">
              <a:solidFill>
                <a:srgbClr val="0000CC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7110" name="矩形 47109"/>
          <p:cNvSpPr/>
          <p:nvPr/>
        </p:nvSpPr>
        <p:spPr>
          <a:xfrm>
            <a:off x="228600" y="1916430"/>
            <a:ext cx="88392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“《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春秋</a:t>
            </a:r>
            <a:r>
              <a:rPr lang="en-US" altLang="zh-CN" sz="3600" b="1"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r>
              <a:rPr lang="zh-CN" altLang="en-US" sz="3600" b="1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大一统</a:t>
            </a: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者，天地之常经，古今之通谊也。”</a:t>
            </a:r>
            <a:endParaRPr lang="zh-CN" altLang="en-US" sz="36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8132" name="矩形 48131"/>
          <p:cNvSpPr/>
          <p:nvPr/>
        </p:nvSpPr>
        <p:spPr>
          <a:xfrm>
            <a:off x="228600" y="3376930"/>
            <a:ext cx="89916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3200" b="1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材料三：</a:t>
            </a:r>
            <a:r>
              <a:rPr lang="zh-CN" altLang="en-US" sz="2000" b="1" dirty="0">
                <a:latin typeface="Arial" panose="020B0604020202020204" pitchFamily="34" charset="0"/>
              </a:rPr>
              <a:t>“</a:t>
            </a: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君为臣纲，父为子纲，夫为妻纲，仁、义、礼、智、信”</a:t>
            </a:r>
            <a:r>
              <a:rPr lang="en-US" altLang="zh-CN" sz="3200" b="1" dirty="0">
                <a:latin typeface="Arial" panose="020B0604020202020204" pitchFamily="34" charset="0"/>
                <a:ea typeface="黑体" panose="02010609060101010101" pitchFamily="2" charset="-122"/>
              </a:rPr>
              <a:t>,</a:t>
            </a:r>
            <a:r>
              <a:rPr lang="zh-CN" altLang="en-US" sz="3200" b="1" dirty="0">
                <a:latin typeface="Arial" panose="020B0604020202020204" pitchFamily="34" charset="0"/>
                <a:ea typeface="黑体" panose="02010609060101010101" pitchFamily="2" charset="-122"/>
              </a:rPr>
              <a:t>是“天意”、“天志”的自然法规。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48135" name="矩形 48134"/>
          <p:cNvSpPr/>
          <p:nvPr/>
        </p:nvSpPr>
        <p:spPr>
          <a:xfrm>
            <a:off x="4517390" y="4572000"/>
            <a:ext cx="3276600" cy="64135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三纲五常”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7108" name="矩形 47107"/>
          <p:cNvSpPr/>
          <p:nvPr/>
        </p:nvSpPr>
        <p:spPr>
          <a:xfrm>
            <a:off x="5311140" y="2407285"/>
            <a:ext cx="3200400" cy="64135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大一统”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6087" name="矩形 46086"/>
          <p:cNvSpPr/>
          <p:nvPr/>
        </p:nvSpPr>
        <p:spPr>
          <a:xfrm>
            <a:off x="641985" y="994410"/>
            <a:ext cx="6662420" cy="922020"/>
          </a:xfrm>
          <a:prstGeom prst="rect">
            <a:avLst/>
          </a:prstGeom>
          <a:solidFill>
            <a:srgbClr val="FFFE44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r>
              <a:rPr lang="zh-CN" altLang="en-US" sz="5400" b="1" dirty="0">
                <a:solidFill>
                  <a:srgbClr val="00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目的：加强中央集权</a:t>
            </a:r>
            <a:endParaRPr lang="en-US" altLang="zh-CN" sz="5400" b="1" dirty="0">
              <a:solidFill>
                <a:srgbClr val="000000"/>
              </a:solidFill>
              <a:effectLst>
                <a:outerShdw blurRad="38100" dist="38100" dir="2700000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41985" y="5105400"/>
            <a:ext cx="6662420" cy="922020"/>
          </a:xfrm>
          <a:prstGeom prst="rect">
            <a:avLst/>
          </a:prstGeom>
          <a:solidFill>
            <a:srgbClr val="FFFE44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r>
              <a:rPr lang="zh-CN" altLang="en-US" sz="5400" b="1" dirty="0">
                <a:solidFill>
                  <a:srgbClr val="00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目的：维护统治秩序</a:t>
            </a:r>
            <a:endParaRPr lang="en-US" altLang="zh-CN" sz="5400" b="1" dirty="0">
              <a:solidFill>
                <a:srgbClr val="000000"/>
              </a:solidFill>
              <a:effectLst>
                <a:outerShdw blurRad="38100" dist="38100" dir="2700000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8" grpId="0" bldLvl="0" animBg="1"/>
      <p:bldP spid="47110" grpId="0"/>
      <p:bldP spid="48132" grpId="0"/>
      <p:bldP spid="48135" grpId="0" bldLvl="0" animBg="1"/>
      <p:bldP spid="46087" grpId="0" bldLvl="0" animBg="1"/>
      <p:bldP spid="2" grpId="0" bldLvl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矩形 46083"/>
          <p:cNvSpPr/>
          <p:nvPr/>
        </p:nvSpPr>
        <p:spPr>
          <a:xfrm>
            <a:off x="255270" y="1203960"/>
            <a:ext cx="4109720" cy="64516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1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君权神授”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6085" name="矩形 46084"/>
          <p:cNvSpPr/>
          <p:nvPr/>
        </p:nvSpPr>
        <p:spPr>
          <a:xfrm>
            <a:off x="255270" y="3252470"/>
            <a:ext cx="4110355" cy="706755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3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、天人感应”</a:t>
            </a: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pic>
        <p:nvPicPr>
          <p:cNvPr id="46088" name="图片 46087" descr="问号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403350" cy="835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176132"/>
          <p:cNvSpPr txBox="1"/>
          <p:nvPr/>
        </p:nvSpPr>
        <p:spPr>
          <a:xfrm>
            <a:off x="1403350" y="189865"/>
            <a:ext cx="5111115" cy="645160"/>
          </a:xfrm>
          <a:prstGeom prst="rect">
            <a:avLst/>
          </a:prstGeom>
          <a:solidFill>
            <a:srgbClr val="FFCC99">
              <a:alpha val="82001"/>
            </a:srgbClr>
          </a:solidFill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 dirty="0">
                <a:latin typeface="Arial" panose="020B0604020202020204" pitchFamily="34" charset="0"/>
                <a:ea typeface="宋体" panose="02010600030101010101" pitchFamily="2" charset="-122"/>
              </a:rPr>
              <a:t>   3</a:t>
            </a:r>
            <a:r>
              <a:rPr lang="zh-CN" altLang="en-US" sz="3600" b="1" dirty="0">
                <a:latin typeface="Arial" panose="020B0604020202020204" pitchFamily="34" charset="0"/>
                <a:ea typeface="宋体" panose="02010600030101010101" pitchFamily="2" charset="-122"/>
              </a:rPr>
              <a:t>、董仲舒的新儒学</a:t>
            </a:r>
            <a:endParaRPr lang="en-US" altLang="zh-CN" sz="36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6089" name="矩形 46088"/>
          <p:cNvSpPr/>
          <p:nvPr/>
        </p:nvSpPr>
        <p:spPr>
          <a:xfrm>
            <a:off x="255905" y="2204720"/>
            <a:ext cx="4110355" cy="64516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2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天人合一”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8135" name="矩形 48134"/>
          <p:cNvSpPr/>
          <p:nvPr/>
        </p:nvSpPr>
        <p:spPr>
          <a:xfrm>
            <a:off x="255905" y="5589905"/>
            <a:ext cx="4109720" cy="64516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5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三纲五常”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7108" name="矩形 47107"/>
          <p:cNvSpPr/>
          <p:nvPr/>
        </p:nvSpPr>
        <p:spPr>
          <a:xfrm>
            <a:off x="255905" y="4359275"/>
            <a:ext cx="4109720" cy="64516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4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大一统”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 rot="10800000">
            <a:off x="4159885" y="1204595"/>
            <a:ext cx="2354580" cy="2646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6600">
                <a:latin typeface="宋体" panose="02010600030101010101" pitchFamily="2" charset="-122"/>
              </a:rPr>
              <a:t>｛</a:t>
            </a:r>
            <a:endParaRPr lang="zh-CN" altLang="en-US" sz="16600">
              <a:latin typeface="宋体" panose="02010600030101010101" pitchFamily="2" charset="-122"/>
            </a:endParaRPr>
          </a:p>
        </p:txBody>
      </p:sp>
      <p:sp>
        <p:nvSpPr>
          <p:cNvPr id="6056965" name="Text Box 5"/>
          <p:cNvSpPr txBox="1"/>
          <p:nvPr/>
        </p:nvSpPr>
        <p:spPr>
          <a:xfrm>
            <a:off x="5795645" y="1649095"/>
            <a:ext cx="2531745" cy="1322070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加强君权的</a:t>
            </a:r>
            <a:r>
              <a:rPr lang="zh-CN" altLang="en-US" sz="40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需要</a:t>
            </a:r>
            <a:endParaRPr lang="zh-CN" altLang="en-US" sz="40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056966" name="Text Box 6"/>
          <p:cNvSpPr txBox="1"/>
          <p:nvPr/>
        </p:nvSpPr>
        <p:spPr>
          <a:xfrm>
            <a:off x="5654675" y="3805555"/>
            <a:ext cx="2438400" cy="1198880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中央集权的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需要</a:t>
            </a:r>
            <a:endParaRPr lang="zh-CN" altLang="en-US" sz="36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" name="右箭头 2"/>
          <p:cNvSpPr/>
          <p:nvPr/>
        </p:nvSpPr>
        <p:spPr>
          <a:xfrm>
            <a:off x="4479925" y="4359275"/>
            <a:ext cx="1174750" cy="417830"/>
          </a:xfrm>
          <a:prstGeom prst="rightArrow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Text Box 7"/>
          <p:cNvSpPr txBox="1"/>
          <p:nvPr/>
        </p:nvSpPr>
        <p:spPr>
          <a:xfrm>
            <a:off x="5404485" y="5187633"/>
            <a:ext cx="3571875" cy="1198880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600" b="1" dirty="0">
                <a:latin typeface="黑体" panose="02010609060101010101" pitchFamily="2" charset="-122"/>
                <a:ea typeface="黑体" panose="02010609060101010101" pitchFamily="2" charset="-122"/>
              </a:rPr>
              <a:t>稳定社会秩序的</a:t>
            </a:r>
            <a:r>
              <a:rPr lang="zh-CN" altLang="en-US" sz="36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需要</a:t>
            </a:r>
            <a:endParaRPr lang="zh-CN" altLang="en-US" sz="36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5" name="右箭头 4"/>
          <p:cNvSpPr/>
          <p:nvPr/>
        </p:nvSpPr>
        <p:spPr>
          <a:xfrm>
            <a:off x="4479925" y="5817870"/>
            <a:ext cx="924560" cy="417195"/>
          </a:xfrm>
          <a:prstGeom prst="rightArrow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 bldLvl="0" animBg="1"/>
      <p:bldP spid="46085" grpId="0" bldLvl="0" animBg="1"/>
      <p:bldP spid="46089" grpId="0" bldLvl="0" animBg="1"/>
      <p:bldP spid="48135" grpId="0" bldLvl="0" animBg="1"/>
      <p:bldP spid="47108" grpId="0" bldLvl="0" animBg="1"/>
      <p:bldP spid="2" grpId="0"/>
      <p:bldP spid="6056965" grpId="0" bldLvl="0" animBg="1"/>
      <p:bldP spid="6056966" grpId="0" bldLvl="0" animBg="1"/>
      <p:bldP spid="4" grpId="0" bldLvl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文本框 48129"/>
          <p:cNvSpPr txBox="1"/>
          <p:nvPr/>
        </p:nvSpPr>
        <p:spPr>
          <a:xfrm>
            <a:off x="2895600" y="3357563"/>
            <a:ext cx="5735638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</a:rPr>
              <a:t>                              </a:t>
            </a:r>
            <a:endParaRPr lang="en-US" altLang="zh-CN" sz="28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8131" name="矩形 48130"/>
          <p:cNvSpPr/>
          <p:nvPr/>
        </p:nvSpPr>
        <p:spPr>
          <a:xfrm>
            <a:off x="323850" y="6324600"/>
            <a:ext cx="84963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en-US" altLang="zh-CN" sz="3200" b="1" dirty="0">
                <a:solidFill>
                  <a:srgbClr val="3333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   </a:t>
            </a:r>
            <a:endParaRPr lang="en-US" altLang="zh-CN" sz="3200" b="1" dirty="0">
              <a:solidFill>
                <a:srgbClr val="3333FF"/>
              </a:solidFill>
              <a:effectLst>
                <a:outerShdw blurRad="38100" dist="38100" dir="2700000">
                  <a:srgbClr val="000000"/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48133" name="矩形 48132"/>
          <p:cNvSpPr/>
          <p:nvPr/>
        </p:nvSpPr>
        <p:spPr>
          <a:xfrm>
            <a:off x="0" y="3352800"/>
            <a:ext cx="9144000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latin typeface="Arial" panose="020B0604020202020204" pitchFamily="34" charset="0"/>
                <a:ea typeface="黑体" panose="02010609060101010101" pitchFamily="2" charset="-122"/>
              </a:rPr>
              <a:t>       </a:t>
            </a:r>
            <a:r>
              <a:rPr lang="zh-CN" altLang="en-US" sz="3600" b="1" dirty="0">
                <a:latin typeface="Arial" panose="020B0604020202020204" pitchFamily="34" charset="0"/>
                <a:ea typeface="黑体" panose="02010609060101010101" pitchFamily="2" charset="-122"/>
              </a:rPr>
              <a:t>天是万物的主宰，天子受命于天，人名和诸侯应该服从他，认为人君必须遵循天道，实行仁政，限田、薄敛、省役。  </a:t>
            </a:r>
            <a:endParaRPr lang="zh-CN" altLang="en-US" sz="3600" b="1" dirty="0"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48134" name="矩形 48133"/>
          <p:cNvSpPr/>
          <p:nvPr/>
        </p:nvSpPr>
        <p:spPr>
          <a:xfrm>
            <a:off x="108585" y="359410"/>
            <a:ext cx="2971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2800" b="1" dirty="0">
                <a:solidFill>
                  <a:srgbClr val="0000CC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材料四：</a:t>
            </a:r>
            <a:endParaRPr lang="zh-CN" altLang="en-US" sz="2800" b="1" dirty="0">
              <a:solidFill>
                <a:srgbClr val="0000CC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  <p:sp>
        <p:nvSpPr>
          <p:cNvPr id="48136" name="矩形 48135"/>
          <p:cNvSpPr/>
          <p:nvPr/>
        </p:nvSpPr>
        <p:spPr>
          <a:xfrm>
            <a:off x="3409950" y="4466590"/>
            <a:ext cx="2352040" cy="64516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仁政思想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48138" name="矩形 48137"/>
          <p:cNvSpPr/>
          <p:nvPr/>
        </p:nvSpPr>
        <p:spPr>
          <a:xfrm>
            <a:off x="1600200" y="5638800"/>
            <a:ext cx="6477000" cy="588963"/>
          </a:xfrm>
          <a:prstGeom prst="rect">
            <a:avLst/>
          </a:prstGeom>
          <a:solidFill>
            <a:srgbClr val="FFFE44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zh-CN" altLang="en-US" sz="3200" b="1" dirty="0">
                <a:solidFill>
                  <a:srgbClr val="000000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目的：缓和矛盾，稳定统治秩序</a:t>
            </a:r>
            <a:endParaRPr lang="zh-CN" altLang="en-US" sz="3200" b="1" dirty="0">
              <a:solidFill>
                <a:srgbClr val="000000"/>
              </a:solidFill>
              <a:effectLst>
                <a:outerShdw blurRad="38100" dist="38100" dir="2700000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7107" name="矩形 47106"/>
          <p:cNvSpPr/>
          <p:nvPr/>
        </p:nvSpPr>
        <p:spPr>
          <a:xfrm>
            <a:off x="0" y="467360"/>
            <a:ext cx="9144000" cy="25533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en-US" altLang="zh-CN" sz="4000" b="1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r>
              <a:rPr lang="en-US" altLang="zh-CN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   “</a:t>
            </a:r>
            <a:r>
              <a:rPr lang="zh-CN" altLang="en-US" sz="4000" b="1" dirty="0">
                <a:latin typeface="黑体" panose="02010609060101010101" pitchFamily="2" charset="-122"/>
                <a:ea typeface="黑体" panose="02010609060101010101" pitchFamily="2" charset="-122"/>
              </a:rPr>
              <a:t>臣愚以为诸</a:t>
            </a:r>
            <a:r>
              <a:rPr lang="zh-CN" altLang="en-US" sz="4000" b="1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不在六艺之科、孔子之术者，皆绝其道，勿使并进。” </a:t>
            </a:r>
            <a:br>
              <a:rPr lang="zh-CN" altLang="en-US" sz="4000" b="1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</a:br>
            <a:endParaRPr lang="zh-CN" altLang="en-US" sz="4000" b="1" dirty="0">
              <a:solidFill>
                <a:srgbClr val="000099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47109" name="矩形 47108"/>
          <p:cNvSpPr/>
          <p:nvPr/>
        </p:nvSpPr>
        <p:spPr>
          <a:xfrm>
            <a:off x="3221355" y="2379345"/>
            <a:ext cx="5410200" cy="64135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lr>
                <a:schemeClr val="bg1"/>
              </a:buClr>
            </a:pP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罢黜百家，独尊儒术”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/>
      <p:bldP spid="48133" grpId="0"/>
      <p:bldP spid="48134" grpId="0"/>
      <p:bldP spid="48136" grpId="0" bldLvl="0" animBg="1"/>
      <p:bldP spid="48138" grpId="0" animBg="1"/>
      <p:bldP spid="47107" grpId="0"/>
      <p:bldP spid="47109" grpId="0" bldLvl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69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" y="1412875"/>
            <a:ext cx="4495800" cy="838200"/>
          </a:xfrm>
          <a:ln w="38100">
            <a:solidFill>
              <a:srgbClr val="00B050"/>
            </a:solidFill>
          </a:ln>
        </p:spPr>
        <p:txBody>
          <a:bodyPr vert="horz" wrap="square" lIns="91440" tIns="45720" rIns="91440" bIns="45720" numCol="1" anchor="t" anchorCtr="0" compatLnSpc="1"/>
          <a:lstStyle/>
          <a:p>
            <a:pPr>
              <a:lnSpc>
                <a:spcPct val="80000"/>
              </a:lnSpc>
              <a:buNone/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②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提出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“君权神授”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与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“天人感应”（核心）</a:t>
            </a:r>
            <a:endParaRPr lang="zh-CN" altLang="en-US" sz="2800" b="1">
              <a:effectLst>
                <a:outerShdw blurRad="38100" dist="38100" dir="2700000">
                  <a:srgbClr val="FFFFFF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056963" name="Text Box 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575118" y="5177155"/>
            <a:ext cx="7143750" cy="1384300"/>
          </a:xfrm>
          <a:prstGeom prst="rect">
            <a:avLst/>
          </a:prstGeom>
          <a:noFill/>
          <a:ln w="57150" algn="ctr">
            <a:solidFill>
              <a:srgbClr val="FF0000"/>
            </a:solidFill>
            <a:miter lim="800000"/>
          </a:ln>
          <a:effectLst/>
        </p:spPr>
        <p:txBody>
          <a:bodyPr>
            <a:spAutoFit/>
          </a:bodyPr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zh-CN" altLang="en-US" sz="2800" b="1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从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理论上</a:t>
            </a:r>
            <a:r>
              <a:rPr kumimoji="0" lang="zh-CN" altLang="en-US" sz="2800" b="1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解决了汉武帝建立国家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“大一统”</a:t>
            </a:r>
            <a:r>
              <a:rPr kumimoji="0" lang="zh-CN" altLang="en-US" sz="2800" b="1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的</a:t>
            </a:r>
            <a:r>
              <a:rPr kumimoji="0" lang="zh-CN" altLang="en-US" sz="2800" b="1" kern="1200" cap="none" spc="0" normalizeH="0" baseline="0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需要</a:t>
            </a:r>
            <a:r>
              <a:rPr kumimoji="0" lang="zh-CN" altLang="en-US" sz="2800" b="1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，有利于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巩固统治</a:t>
            </a:r>
            <a:r>
              <a:rPr kumimoji="0" lang="en-US" altLang="zh-CN" sz="2800" b="1" kern="1200" cap="none" spc="0" normalizeH="0" baseline="0" noProof="0" dirty="0">
                <a:effectLst>
                  <a:outerShdw blurRad="38100" dist="38100" dir="2700000" algn="tl">
                    <a:srgbClr val="C0C0C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.</a:t>
            </a:r>
            <a:r>
              <a:rPr kumimoji="0" lang="en-US" altLang="zh-CN" sz="2800" b="1" kern="1200" cap="none" spc="0" normalizeH="0" baseline="0" noProof="0" dirty="0"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 </a:t>
            </a:r>
            <a:r>
              <a:rPr kumimoji="0" lang="zh-CN" altLang="en-US" sz="2800" b="1" kern="1200" cap="none" spc="0" normalizeH="0" baseline="0" noProof="0" dirty="0"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（</a:t>
            </a:r>
            <a:r>
              <a:rPr kumimoji="0" lang="zh-CN" altLang="en-US" sz="2800" b="1" kern="1200" cap="none" spc="0" normalizeH="0" baseline="0" noProof="0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以思想的大一统巩固政治的大一统</a:t>
            </a:r>
            <a:r>
              <a:rPr kumimoji="0" lang="zh-CN" altLang="en-US" sz="2800" b="1" kern="1200" cap="none" spc="0" normalizeH="0" baseline="0" noProof="0" dirty="0"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）</a:t>
            </a:r>
            <a:endParaRPr kumimoji="0" lang="zh-CN" altLang="en-US" sz="2800" b="1" kern="1200" cap="none" spc="0" normalizeH="0" baseline="0" noProof="0" dirty="0"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6056965" name="Text Box 5"/>
          <p:cNvSpPr txBox="1"/>
          <p:nvPr/>
        </p:nvSpPr>
        <p:spPr>
          <a:xfrm>
            <a:off x="5823585" y="1727200"/>
            <a:ext cx="2895600" cy="523875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加强君权的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需要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056966" name="Text Box 6"/>
          <p:cNvSpPr txBox="1"/>
          <p:nvPr/>
        </p:nvSpPr>
        <p:spPr>
          <a:xfrm>
            <a:off x="6011863" y="2851468"/>
            <a:ext cx="2928937" cy="523875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中央集权的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需要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056967" name="Text Box 7"/>
          <p:cNvSpPr txBox="1"/>
          <p:nvPr/>
        </p:nvSpPr>
        <p:spPr>
          <a:xfrm>
            <a:off x="5651183" y="548958"/>
            <a:ext cx="3500437" cy="523875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缓和阶级矛盾的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需要</a:t>
            </a:r>
            <a:endParaRPr lang="zh-CN" altLang="en-US" sz="28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056968" name="Text Box 8"/>
          <p:cNvSpPr txBox="1"/>
          <p:nvPr/>
        </p:nvSpPr>
        <p:spPr>
          <a:xfrm>
            <a:off x="71755" y="2546350"/>
            <a:ext cx="4572000" cy="954088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③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提出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“大一统”和“罢黜百家，独尊儒术”</a:t>
            </a:r>
            <a:endParaRPr lang="zh-CN" altLang="en-US" sz="2800" b="1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056969" name="Text Box 9"/>
          <p:cNvSpPr txBox="1"/>
          <p:nvPr/>
        </p:nvSpPr>
        <p:spPr>
          <a:xfrm>
            <a:off x="0" y="297815"/>
            <a:ext cx="4572000" cy="868363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①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发挥</a:t>
            </a:r>
            <a:r>
              <a:rPr lang="zh-CN" altLang="en-US" sz="2800" b="1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“仁政”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,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主张限田、薄敛、省役，</a:t>
            </a:r>
            <a:r>
              <a:rPr lang="zh-CN" altLang="en-US" sz="2800" b="1" dirty="0">
                <a:solidFill>
                  <a:srgbClr val="FF000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轻徭薄赋</a:t>
            </a:r>
            <a:endParaRPr lang="zh-CN" altLang="en-US" sz="2800" b="1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6056970" name="Line 10"/>
          <p:cNvSpPr/>
          <p:nvPr/>
        </p:nvSpPr>
        <p:spPr>
          <a:xfrm>
            <a:off x="4643438" y="774700"/>
            <a:ext cx="1008062" cy="73025"/>
          </a:xfrm>
          <a:prstGeom prst="line">
            <a:avLst/>
          </a:prstGeom>
          <a:ln w="38100" cap="flat" cmpd="sng">
            <a:solidFill>
              <a:srgbClr val="00B05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056971" name="Line 11"/>
          <p:cNvSpPr/>
          <p:nvPr/>
        </p:nvSpPr>
        <p:spPr>
          <a:xfrm>
            <a:off x="4572318" y="1796415"/>
            <a:ext cx="1439862" cy="71438"/>
          </a:xfrm>
          <a:prstGeom prst="line">
            <a:avLst/>
          </a:prstGeom>
          <a:ln w="38100" cap="flat" cmpd="sng">
            <a:solidFill>
              <a:srgbClr val="00B05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056973" name="Line 13"/>
          <p:cNvSpPr/>
          <p:nvPr/>
        </p:nvSpPr>
        <p:spPr>
          <a:xfrm>
            <a:off x="4572000" y="2987358"/>
            <a:ext cx="1439863" cy="71437"/>
          </a:xfrm>
          <a:prstGeom prst="line">
            <a:avLst/>
          </a:prstGeom>
          <a:ln w="38100" cap="flat" cmpd="sng">
            <a:solidFill>
              <a:srgbClr val="00B05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056974" name="AutoShape 14"/>
          <p:cNvSpPr/>
          <p:nvPr/>
        </p:nvSpPr>
        <p:spPr>
          <a:xfrm>
            <a:off x="129540" y="4888865"/>
            <a:ext cx="990600" cy="609600"/>
          </a:xfrm>
          <a:prstGeom prst="rightArrow">
            <a:avLst>
              <a:gd name="adj1" fmla="val 50000"/>
              <a:gd name="adj2" fmla="val 40625"/>
            </a:avLst>
          </a:prstGeom>
          <a:solidFill>
            <a:srgbClr val="660066"/>
          </a:solidFill>
          <a:ln w="9525" cap="flat" cmpd="sng">
            <a:solidFill>
              <a:srgbClr val="660033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/>
          <a:p>
            <a:endParaRPr sz="32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5616" name="Text Box 16"/>
          <p:cNvSpPr txBox="1"/>
          <p:nvPr/>
        </p:nvSpPr>
        <p:spPr>
          <a:xfrm>
            <a:off x="-20320" y="3680778"/>
            <a:ext cx="4537075" cy="954087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④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提出</a:t>
            </a:r>
            <a:r>
              <a:rPr lang="zh-CN" altLang="en-US" sz="2800" b="1" dirty="0">
                <a:solidFill>
                  <a:srgbClr val="FF33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“三纲五常”</a:t>
            </a:r>
            <a:r>
              <a:rPr lang="en-US" altLang="zh-CN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,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提倡孝道 </a:t>
            </a:r>
            <a:endParaRPr lang="zh-CN" altLang="en-US" sz="2800" b="1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" name="Line 13"/>
          <p:cNvSpPr/>
          <p:nvPr/>
        </p:nvSpPr>
        <p:spPr>
          <a:xfrm>
            <a:off x="4516438" y="4275773"/>
            <a:ext cx="1079500" cy="144462"/>
          </a:xfrm>
          <a:prstGeom prst="line">
            <a:avLst/>
          </a:prstGeom>
          <a:ln w="38100" cap="flat" cmpd="sng">
            <a:solidFill>
              <a:srgbClr val="00B05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" name="Text Box 7"/>
          <p:cNvSpPr txBox="1"/>
          <p:nvPr/>
        </p:nvSpPr>
        <p:spPr>
          <a:xfrm>
            <a:off x="5596255" y="4085908"/>
            <a:ext cx="3571875" cy="523875"/>
          </a:xfrm>
          <a:prstGeom prst="rect">
            <a:avLst/>
          </a:prstGeom>
          <a:noFill/>
          <a:ln w="38100" cap="flat" cmpd="sng">
            <a:solidFill>
              <a:srgbClr val="00B05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稳定社会秩序的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需要</a:t>
            </a:r>
            <a:endParaRPr lang="zh-CN" altLang="en-US" sz="2800" b="1" dirty="0">
              <a:solidFill>
                <a:srgbClr val="0000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6962" grpId="0" animBg="1" build="p"/>
      <p:bldP spid="6056963" grpId="0" bldLvl="0" animBg="1"/>
      <p:bldP spid="6056965" grpId="0" bldLvl="0" animBg="1"/>
      <p:bldP spid="6056966" grpId="0" bldLvl="0" animBg="1"/>
      <p:bldP spid="6056967" grpId="0" bldLvl="0" animBg="1"/>
      <p:bldP spid="6056968" grpId="0" bldLvl="0" animBg="1"/>
      <p:bldP spid="6056969" grpId="0" bldLvl="0" animBg="1"/>
      <p:bldP spid="6056974" grpId="0" bldLvl="0" animBg="1"/>
      <p:bldP spid="25616" grpId="0" bldLvl="0" animBg="1"/>
      <p:bldP spid="3" grpId="0" bldLvl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412750" y="3694113"/>
            <a:ext cx="8286750" cy="2592387"/>
          </a:xfrm>
          <a:solidFill>
            <a:schemeClr val="bg1"/>
          </a:solidFill>
        </p:spPr>
        <p:txBody>
          <a:bodyPr anchor="ctr"/>
          <a:lstStyle/>
          <a:p>
            <a:pPr indent="989330" algn="l"/>
            <a:r>
              <a:rPr lang="zh-CN" altLang="en-US" sz="4000" b="1">
                <a:effectLst>
                  <a:outerShdw blurRad="38100" dist="38100" dir="2700000">
                    <a:srgbClr val="FFFFFF"/>
                  </a:outerShdw>
                </a:effectLst>
                <a:latin typeface="华文新魏" panose="02010800040101010101" pitchFamily="2" charset="-122"/>
                <a:ea typeface="华文新魏" panose="02010800040101010101" pitchFamily="2" charset="-122"/>
              </a:rPr>
              <a:t>秦始皇和汉武帝对儒学的政策有何不同？导致不同的原因分别是什么？对儒学的发展各产生了什么影响？这两种政策又有何相同之处？</a:t>
            </a:r>
            <a:endParaRPr lang="zh-CN" altLang="en-US" sz="4000" b="1">
              <a:effectLst>
                <a:outerShdw blurRad="38100" dist="38100" dir="2700000">
                  <a:srgbClr val="FFFFFF"/>
                </a:outerShdw>
              </a:effectLst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9699" name="Text Box 3"/>
          <p:cNvSpPr txBox="1"/>
          <p:nvPr/>
        </p:nvSpPr>
        <p:spPr>
          <a:xfrm>
            <a:off x="3086100" y="1268413"/>
            <a:ext cx="2952750" cy="64135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3600" b="1" dirty="0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楷体_GB2312" pitchFamily="49" charset="-122"/>
                <a:ea typeface="楷体_GB2312" pitchFamily="49" charset="-122"/>
              </a:rPr>
              <a:t>3.</a:t>
            </a:r>
            <a:r>
              <a:rPr lang="zh-CN" altLang="en-US" sz="3600" b="1" dirty="0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楷体_GB2312" pitchFamily="49" charset="-122"/>
                <a:ea typeface="楷体_GB2312" pitchFamily="49" charset="-122"/>
              </a:rPr>
              <a:t>问</a:t>
            </a:r>
            <a:r>
              <a:rPr lang="zh-CN" altLang="en-US" sz="3600" b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楷体_GB2312" pitchFamily="49" charset="-122"/>
                <a:ea typeface="楷体_GB2312" pitchFamily="49" charset="-122"/>
              </a:rPr>
              <a:t>题探究</a:t>
            </a:r>
            <a:endParaRPr lang="zh-CN" altLang="en-US" sz="3600" b="1">
              <a:solidFill>
                <a:srgbClr val="FF3300"/>
              </a:solidFill>
              <a:effectLst>
                <a:outerShdw blurRad="38100" dist="38100" dir="2700000">
                  <a:srgbClr val="000000"/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29700" name="Picture 4" descr="汉武帝4"/>
          <p:cNvPicPr>
            <a:picLocks noChangeAspect="1"/>
          </p:cNvPicPr>
          <p:nvPr/>
        </p:nvPicPr>
        <p:blipFill>
          <a:blip r:embed="rId1">
            <a:lum bright="29999" contrast="20000"/>
          </a:blip>
          <a:srcRect l="2425"/>
          <a:stretch>
            <a:fillRect/>
          </a:stretch>
        </p:blipFill>
        <p:spPr>
          <a:xfrm>
            <a:off x="6321425" y="0"/>
            <a:ext cx="2822575" cy="3638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9701" name="Picture 5" descr="秦始皇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814638" cy="3657600"/>
          </a:xfrm>
          <a:prstGeom prst="rect">
            <a:avLst/>
          </a:prstGeom>
          <a:solidFill>
            <a:schemeClr val="tx1"/>
          </a:solidFill>
          <a:ln w="38100" cap="flat" cmpd="dbl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69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/>
          <p:cNvSpPr/>
          <p:nvPr/>
        </p:nvSpPr>
        <p:spPr>
          <a:xfrm>
            <a:off x="4732338" y="4027488"/>
            <a:ext cx="0" cy="0"/>
          </a:xfrm>
          <a:prstGeom prst="line">
            <a:avLst/>
          </a:prstGeom>
          <a:ln w="12700" cap="rnd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graphicFrame>
        <p:nvGraphicFramePr>
          <p:cNvPr id="30723" name="表格 30722"/>
          <p:cNvGraphicFramePr/>
          <p:nvPr/>
        </p:nvGraphicFramePr>
        <p:xfrm>
          <a:off x="206375" y="246063"/>
          <a:ext cx="8713788" cy="4551363"/>
        </p:xfrm>
        <a:graphic>
          <a:graphicData uri="http://schemas.openxmlformats.org/drawingml/2006/table">
            <a:tbl>
              <a:tblPr/>
              <a:tblGrid>
                <a:gridCol w="496888"/>
                <a:gridCol w="1447800"/>
                <a:gridCol w="2667000"/>
                <a:gridCol w="4102100"/>
              </a:tblGrid>
              <a:tr h="576263"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秦“焚书坑儒”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汉“罢黜百家”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7725">
                <a:tc rowSpan="3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不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同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点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原因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22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对儒学态度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7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作用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288">
                <a:tc rowSpan="3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相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同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点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目的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22287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实质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22288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作用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Line 2"/>
          <p:cNvSpPr/>
          <p:nvPr/>
        </p:nvSpPr>
        <p:spPr>
          <a:xfrm>
            <a:off x="4732338" y="4027488"/>
            <a:ext cx="0" cy="0"/>
          </a:xfrm>
          <a:prstGeom prst="line">
            <a:avLst/>
          </a:prstGeom>
          <a:ln w="12700" cap="rnd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graphicFrame>
        <p:nvGraphicFramePr>
          <p:cNvPr id="31747" name="表格 31746"/>
          <p:cNvGraphicFramePr/>
          <p:nvPr/>
        </p:nvGraphicFramePr>
        <p:xfrm>
          <a:off x="206375" y="246063"/>
          <a:ext cx="8713788" cy="6345238"/>
        </p:xfrm>
        <a:graphic>
          <a:graphicData uri="http://schemas.openxmlformats.org/drawingml/2006/table">
            <a:tbl>
              <a:tblPr/>
              <a:tblGrid>
                <a:gridCol w="496888"/>
                <a:gridCol w="1447800"/>
                <a:gridCol w="2667000"/>
                <a:gridCol w="4102100"/>
              </a:tblGrid>
              <a:tr h="576263"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zh-CN" altLang="en-US" b="1" dirty="0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秦“焚书坑儒”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汉“罢黜百家”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 rowSpan="3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不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同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点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原因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秦刚统一；统治受儒士攻击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汉国力强盛；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董仲舒发展儒学，适应统治者需要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8225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对儒学态度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排斥、打击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尊崇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6150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作用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儒学发展进入低潮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确立儒学正统地位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6150">
                <a:tc rowSpan="3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相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同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CC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点</a:t>
                      </a:r>
                      <a:endParaRPr lang="zh-CN" altLang="en-US" b="1">
                        <a:solidFill>
                          <a:srgbClr val="0000CC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目的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巩固专制主义中央集权制度，以思想统一巩固政治统一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实质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文化专制</a:t>
                      </a:r>
                      <a:endParaRPr lang="zh-CN" altLang="en-US" b="1"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946150">
                <a:tc vMerge="1">
                  <a:tcPr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FF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作用</a:t>
                      </a:r>
                      <a:endParaRPr lang="zh-CN" altLang="en-US" b="1">
                        <a:solidFill>
                          <a:srgbClr val="FF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r>
                        <a:rPr lang="zh-CN" altLang="en-US" b="1">
                          <a:solidFill>
                            <a:srgbClr val="000000"/>
                          </a:solidFill>
                          <a:effectLst>
                            <a:outerShdw blurRad="38100" dist="38100" dir="2700000">
                              <a:srgbClr val="C0C0C0"/>
                            </a:outerShdw>
                          </a:effectLst>
                          <a:latin typeface="华文新魏" panose="02010800040101010101" pitchFamily="2" charset="-122"/>
                          <a:ea typeface="华文新魏" panose="02010800040101010101" pitchFamily="2" charset="-122"/>
                        </a:rPr>
                        <a:t>有利国家统一，但钳制思想，不利于学术思想自由发展</a:t>
                      </a:r>
                      <a:endParaRPr lang="zh-CN" altLang="en-US" b="1">
                        <a:solidFill>
                          <a:srgbClr val="000000"/>
                        </a:solidFill>
                        <a:effectLst>
                          <a:outerShdw blurRad="38100" dist="38100" dir="2700000">
                            <a:srgbClr val="C0C0C0"/>
                          </a:outerShdw>
                        </a:effectLst>
                        <a:latin typeface="华文新魏" panose="02010800040101010101" pitchFamily="2" charset="-122"/>
                        <a:ea typeface="华文新魏" panose="02010800040101010101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标题 35841"/>
          <p:cNvSpPr>
            <a:spLocks noGrp="1"/>
          </p:cNvSpPr>
          <p:nvPr>
            <p:ph type="title"/>
          </p:nvPr>
        </p:nvSpPr>
        <p:spPr>
          <a:xfrm>
            <a:off x="0" y="118110"/>
            <a:ext cx="9144000" cy="1312545"/>
          </a:xfrm>
        </p:spPr>
        <p:txBody>
          <a:bodyPr anchor="ctr"/>
          <a:lstStyle/>
          <a:p>
            <a:pPr algn="l"/>
            <a:r>
              <a:rPr lang="zh-CN" altLang="en-US" b="1" dirty="0">
                <a:solidFill>
                  <a:srgbClr val="FF0000"/>
                </a:solidFill>
                <a:ea typeface="楷体_GB2312" pitchFamily="49" charset="-122"/>
              </a:rPr>
              <a:t>三、太学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楷体_GB2312" pitchFamily="49" charset="-122"/>
              </a:rPr>
              <a:t>-</a:t>
            </a:r>
            <a:r>
              <a:rPr lang="zh-CN" altLang="en-US" b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楷体_GB2312" pitchFamily="49" charset="-122"/>
              </a:rPr>
              <a:t>儒学教育官方化制</a:t>
            </a:r>
            <a:r>
              <a:rPr lang="zh-CN" altLang="en-US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楷体_GB2312" pitchFamily="49" charset="-122"/>
              </a:rPr>
              <a:t>度化；</a:t>
            </a:r>
            <a:r>
              <a:rPr lang="zh-CN" altLang="en-US" sz="4000"/>
              <a:t> </a:t>
            </a:r>
            <a:endParaRPr lang="zh-CN" altLang="en-US" sz="4000"/>
          </a:p>
        </p:txBody>
      </p:sp>
      <p:sp>
        <p:nvSpPr>
          <p:cNvPr id="35843" name="文本占位符 35842"/>
          <p:cNvSpPr>
            <a:spLocks noGrp="1"/>
          </p:cNvSpPr>
          <p:nvPr>
            <p:ph type="body" idx="1"/>
          </p:nvPr>
        </p:nvSpPr>
        <p:spPr>
          <a:xfrm>
            <a:off x="490220" y="728980"/>
            <a:ext cx="8465185" cy="5400675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endParaRPr lang="en-US" altLang="zh-CN" b="1">
              <a:latin typeface="宋体" panose="02010600030101010101" pitchFamily="2" charset="-122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zh-CN" sz="4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、汉代教育体制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4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）在中央，创办</a:t>
            </a:r>
            <a:r>
              <a:rPr lang="zh-CN" altLang="en-US" sz="4400" b="1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太学</a:t>
            </a:r>
            <a:endParaRPr lang="zh-CN" altLang="en-US" sz="4400" b="1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4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——</a:t>
            </a:r>
            <a:r>
              <a:rPr lang="zh-CN" altLang="en-US" sz="44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这是历史上第一次出现的国家培养政治管理人才的官立学校；</a:t>
            </a:r>
            <a:endParaRPr lang="zh-CN" altLang="en-US" sz="4400" b="1" dirty="0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zh-CN" altLang="en-US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（</a:t>
            </a:r>
            <a:r>
              <a:rPr lang="en-US" altLang="zh-CN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altLang="en-US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）在地方，天下</a:t>
            </a:r>
            <a:r>
              <a:rPr lang="zh-CN" altLang="en-US" sz="44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郡国皆立学校</a:t>
            </a:r>
            <a:endParaRPr lang="zh-CN" altLang="en-US" sz="4400" b="1" dirty="0">
              <a:solidFill>
                <a:srgbClr val="FF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altLang="zh-CN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——</a:t>
            </a:r>
            <a:r>
              <a:rPr lang="zh-CN" altLang="en-US" sz="4400" b="1" dirty="0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初步建立了地方教育系统</a:t>
            </a:r>
            <a:endParaRPr lang="zh-CN" altLang="en-US" sz="4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  <a:buNone/>
            </a:pPr>
            <a:endParaRPr lang="zh-CN" altLang="en-US" sz="44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图片 62465" descr="shigetuhu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2004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2468" name="文本框 62467"/>
          <p:cNvSpPr txBox="1"/>
          <p:nvPr/>
        </p:nvSpPr>
        <p:spPr>
          <a:xfrm>
            <a:off x="739140" y="2162810"/>
            <a:ext cx="8458200" cy="1414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罢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黜百家，独尊儒术</a:t>
            </a:r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——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儒家思想成为封建社会的统治思想；</a:t>
            </a:r>
            <a:r>
              <a:rPr lang="zh-CN" altLang="en-US" sz="3600">
                <a:latin typeface="Arial" panose="020B0604020202020204" pitchFamily="34" charset="0"/>
              </a:rPr>
              <a:t> </a:t>
            </a:r>
            <a:endParaRPr lang="zh-CN" altLang="en-US" sz="3600">
              <a:latin typeface="Arial" panose="020B0604020202020204" pitchFamily="34" charset="0"/>
            </a:endParaRPr>
          </a:p>
        </p:txBody>
      </p:sp>
      <p:sp>
        <p:nvSpPr>
          <p:cNvPr id="62469" name="文本框 62468"/>
          <p:cNvSpPr txBox="1"/>
          <p:nvPr/>
        </p:nvSpPr>
        <p:spPr>
          <a:xfrm>
            <a:off x="583248" y="3736340"/>
            <a:ext cx="6629400" cy="13220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太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学的出现</a:t>
            </a:r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——</a:t>
            </a:r>
            <a:r>
              <a:rPr lang="zh-CN" altLang="en-US" sz="32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儒学教育官方化和制度化； </a:t>
            </a:r>
            <a:endParaRPr lang="zh-CN" altLang="en-US" sz="3200" b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62470" name="文本框 62469"/>
          <p:cNvSpPr txBox="1"/>
          <p:nvPr/>
        </p:nvSpPr>
        <p:spPr>
          <a:xfrm>
            <a:off x="583565" y="5217795"/>
            <a:ext cx="7772400" cy="206121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科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举制的文化影响</a:t>
            </a:r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——</a:t>
            </a: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儒家思想全面影响社会；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endParaRPr lang="zh-CN" altLang="en-US" sz="3200" b="1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62474" name="文本框 62473"/>
          <p:cNvSpPr txBox="1"/>
          <p:nvPr/>
        </p:nvSpPr>
        <p:spPr>
          <a:xfrm>
            <a:off x="3506470" y="123825"/>
            <a:ext cx="7488238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 dirty="0">
                <a:latin typeface="Arial" panose="020B0604020202020204" pitchFamily="34" charset="0"/>
              </a:rPr>
              <a:t>本课知识结构</a:t>
            </a:r>
            <a:endParaRPr lang="zh-CN" altLang="en-US" sz="4000" dirty="0">
              <a:latin typeface="Arial" panose="020B0604020202020204" pitchFamily="34" charset="0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670560" y="594360"/>
            <a:ext cx="7802880" cy="1568450"/>
            <a:chOff x="1164" y="936"/>
            <a:chExt cx="12288" cy="2470"/>
          </a:xfrm>
        </p:grpSpPr>
        <p:sp>
          <p:nvSpPr>
            <p:cNvPr id="2" name="文本框 1"/>
            <p:cNvSpPr txBox="1"/>
            <p:nvPr/>
          </p:nvSpPr>
          <p:spPr>
            <a:xfrm>
              <a:off x="1164" y="936"/>
              <a:ext cx="12288" cy="24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zh-CN" altLang="en-US" sz="3200" dirty="0">
                  <a:latin typeface="黑体" panose="02010609060101010101" pitchFamily="2" charset="-122"/>
                  <a:ea typeface="黑体" panose="02010609060101010101" pitchFamily="2" charset="-122"/>
                  <a:sym typeface="+mn-ea"/>
                </a:rPr>
                <a:t>汉代儒学兴起的背景</a:t>
              </a:r>
              <a:endParaRPr lang="zh-CN" altLang="en-US" sz="3200" dirty="0">
                <a:latin typeface="黑体" panose="02010609060101010101" pitchFamily="2" charset="-122"/>
                <a:ea typeface="黑体" panose="02010609060101010101" pitchFamily="2" charset="-122"/>
                <a:sym typeface="+mn-ea"/>
              </a:endParaRPr>
            </a:p>
            <a:p>
              <a:pPr algn="l">
                <a:lnSpc>
                  <a:spcPct val="150000"/>
                </a:lnSpc>
              </a:pPr>
              <a:endParaRPr lang="zh-CN" altLang="en-US" sz="3200" b="1" dirty="0">
                <a:solidFill>
                  <a:srgbClr val="FF0000"/>
                </a:solidFill>
                <a:effectLst>
                  <a:innerShdw blurRad="63500" dist="50800">
                    <a:prstClr val="black">
                      <a:alpha val="50000"/>
                    </a:prstClr>
                  </a:innerShdw>
                </a:effectLst>
                <a:latin typeface="+mn-ea"/>
                <a:ea typeface="+mn-ea"/>
                <a:cs typeface="+mn-ea"/>
                <a:sym typeface="+mn-ea"/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1461" y="2175"/>
              <a:ext cx="10748" cy="919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lstStyle/>
            <a:p>
              <a:r>
                <a:rPr lang="en-US" altLang="zh-CN" sz="3200" b="1">
                  <a:solidFill>
                    <a:srgbClr val="FF0000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ea typeface="楷体_GB2312" pitchFamily="49" charset="-122"/>
                  <a:sym typeface="+mn-ea"/>
                </a:rPr>
                <a:t>——</a:t>
              </a:r>
              <a:r>
                <a:rPr lang="zh-CN" altLang="en-US" sz="3200" b="1">
                  <a:solidFill>
                    <a:srgbClr val="FF0000"/>
                  </a:solidFill>
                  <a:effectLst>
                    <a:outerShdw blurRad="38100" dist="38100" dir="2700000">
                      <a:srgbClr val="000000"/>
                    </a:outerShdw>
                  </a:effectLst>
                  <a:ea typeface="楷体_GB2312" pitchFamily="49" charset="-122"/>
                  <a:sym typeface="+mn-ea"/>
                </a:rPr>
                <a:t>焚书坑儒，儒学发展遭到打击；</a:t>
              </a:r>
              <a:r>
                <a:rPr lang="zh-CN" altLang="en-US" sz="3200">
                  <a:sym typeface="+mn-ea"/>
                </a:rPr>
                <a:t> </a:t>
              </a:r>
              <a:endParaRPr lang="zh-CN" altLang="en-US" sz="32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  <p:bldP spid="62469" grpId="0"/>
      <p:bldP spid="6247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48285" y="541655"/>
            <a:ext cx="8878570" cy="56311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90000"/>
              </a:lnSpc>
              <a:buNone/>
            </a:pPr>
            <a:r>
              <a:rPr lang="en-US" altLang="zh-CN" sz="4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</a:t>
            </a:r>
            <a:r>
              <a:rPr lang="zh-CN" altLang="en-US" sz="4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、太学建立的影响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4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对教育：太学的建立，是儒学教育官方化和制度化的标志；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4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对社会风气：带动民间积极向学的风气，有利于文化的传播；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4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对统治者：打破贵族官僚对官位的垄断，出身中下层的人，也能进入仕途，扩大了统治基础；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>
              <a:lnSpc>
                <a:spcPct val="90000"/>
              </a:lnSpc>
            </a:pPr>
            <a:r>
              <a:rPr lang="zh-CN" altLang="en-US" sz="4000" b="1"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对政坛：东汉太学生的议政活动，迫使黑暗政治势力有所收敛。</a:t>
            </a:r>
            <a:endParaRPr lang="zh-CN" altLang="en-US" sz="40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图片 36865" descr="Img22359950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5105400"/>
            <a:ext cx="9144000" cy="175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867" name="文本框 36866"/>
          <p:cNvSpPr txBox="1"/>
          <p:nvPr/>
        </p:nvSpPr>
        <p:spPr>
          <a:xfrm>
            <a:off x="539750" y="476250"/>
            <a:ext cx="7848600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3600" b="1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思考：</a:t>
            </a:r>
            <a:r>
              <a:rPr lang="zh-CN" altLang="en-US" sz="3600" b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汉代太学规模不断扩大，反映了怎样的文化趋势</a:t>
            </a:r>
            <a:r>
              <a:rPr lang="en-US" altLang="zh-CN" sz="3600" b="1">
                <a:solidFill>
                  <a:srgbClr val="0000FF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?</a:t>
            </a:r>
            <a:endParaRPr lang="en-US" altLang="zh-CN" sz="3600" b="1">
              <a:solidFill>
                <a:srgbClr val="0000FF"/>
              </a:solidFill>
              <a:effectLst>
                <a:outerShdw blurRad="38100" dist="38100" dir="2700000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36868" name="文本框 36867"/>
          <p:cNvSpPr txBox="1"/>
          <p:nvPr/>
        </p:nvSpPr>
        <p:spPr>
          <a:xfrm>
            <a:off x="684213" y="2060575"/>
            <a:ext cx="7467600" cy="1753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rgbClr val="6600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  </a:t>
            </a:r>
            <a:r>
              <a:rPr lang="zh-CN" altLang="en-US" sz="3600" b="1" dirty="0">
                <a:solidFill>
                  <a:srgbClr val="660066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反映了儒学地位提升，统治者注重儒学教育的文化趋势，是儒学教育官方化制度化的标志。</a:t>
            </a:r>
            <a:r>
              <a:rPr lang="zh-CN" altLang="en-US" sz="3600">
                <a:latin typeface="Arial" panose="020B0604020202020204" pitchFamily="34" charset="0"/>
              </a:rPr>
              <a:t> </a:t>
            </a:r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6869" name="左箭头 36868">
            <a:hlinkClick r:id="" action="ppaction://noaction"/>
          </p:cNvPr>
          <p:cNvSpPr/>
          <p:nvPr/>
        </p:nvSpPr>
        <p:spPr>
          <a:xfrm>
            <a:off x="8763000" y="4648200"/>
            <a:ext cx="381000" cy="381000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368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矩形 37889"/>
          <p:cNvSpPr/>
          <p:nvPr/>
        </p:nvSpPr>
        <p:spPr>
          <a:xfrm>
            <a:off x="0" y="0"/>
            <a:ext cx="9144000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4400" b="1" dirty="0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四</a:t>
            </a:r>
            <a:r>
              <a:rPr lang="zh-CN" altLang="en-US" sz="4400" b="1" dirty="0">
                <a:solidFill>
                  <a:srgbClr val="FF3300"/>
                </a:solidFill>
                <a:latin typeface="Arial" panose="020B0604020202020204" pitchFamily="34" charset="0"/>
                <a:ea typeface="楷体_GB2312" pitchFamily="49" charset="-122"/>
              </a:rPr>
              <a:t>、</a:t>
            </a:r>
            <a:r>
              <a:rPr lang="zh-CN" altLang="en-US" sz="4400" b="1" dirty="0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科</a:t>
            </a:r>
            <a:r>
              <a:rPr lang="zh-CN" altLang="en-US" sz="4400" b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举制的文化影响</a:t>
            </a:r>
            <a:r>
              <a:rPr lang="en-US" altLang="zh-CN" sz="4400" b="1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—</a:t>
            </a:r>
            <a:r>
              <a:rPr lang="zh-CN" altLang="en-US" sz="4400" b="1" dirty="0">
                <a:solidFill>
                  <a:srgbClr val="FF33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楷体_GB2312" pitchFamily="49" charset="-122"/>
              </a:rPr>
              <a:t>儒家思想全面影响社会；</a:t>
            </a:r>
            <a:endParaRPr lang="zh-CN" altLang="en-US" sz="4400" b="1">
              <a:solidFill>
                <a:srgbClr val="FF330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37891" name="矩形 37890"/>
          <p:cNvSpPr/>
          <p:nvPr/>
        </p:nvSpPr>
        <p:spPr>
          <a:xfrm>
            <a:off x="0" y="914400"/>
            <a:ext cx="9144000" cy="51390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endParaRPr lang="en-US" altLang="zh-CN" sz="24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4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endParaRPr lang="en-US" altLang="zh-CN" sz="24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1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、选官制度的变化：世官制</a:t>
            </a:r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——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察举制</a:t>
            </a:r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——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九品中正制</a:t>
            </a:r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——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科举制</a:t>
            </a:r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2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、确立；隋朝</a:t>
            </a:r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——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完善：唐朝</a:t>
            </a:r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——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发展；北宋</a:t>
            </a:r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——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强化：明清</a:t>
            </a:r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  <a:p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3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、特点：</a:t>
            </a:r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①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以考试成绩作为选官依据；</a:t>
            </a:r>
            <a:r>
              <a:rPr lang="en-US" altLang="zh-CN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②</a:t>
            </a:r>
            <a:r>
              <a:rPr lang="zh-CN" altLang="en-US" sz="3200" b="1">
                <a:effectLst>
                  <a:outerShdw blurRad="38100" dist="38100" dir="2700000">
                    <a:srgbClr val="FFFFFF"/>
                  </a:outerShdw>
                </a:effectLst>
                <a:latin typeface="Arial" panose="020B0604020202020204" pitchFamily="34" charset="0"/>
              </a:rPr>
              <a:t>考试内容；主要是儒学经典</a:t>
            </a:r>
            <a:endParaRPr lang="zh-CN" altLang="en-US" sz="3200" b="1">
              <a:effectLst>
                <a:outerShdw blurRad="38100" dist="38100" dir="2700000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charRg st="66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charRg st="66" end="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allAtOnce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矩形 39939"/>
          <p:cNvSpPr/>
          <p:nvPr/>
        </p:nvSpPr>
        <p:spPr>
          <a:xfrm>
            <a:off x="250825" y="260350"/>
            <a:ext cx="8893175" cy="59404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lang="zh-CN" altLang="en-US" sz="3200" b="1" dirty="0">
                <a:latin typeface="Arial" panose="020B0604020202020204" pitchFamily="34" charset="0"/>
              </a:rPr>
              <a:t>影响：儒学因此而全面影响了社会政治和文化生活。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r>
              <a:rPr lang="en-US" altLang="zh-CN" sz="3200" b="1" dirty="0">
                <a:latin typeface="Arial" panose="020B0604020202020204" pitchFamily="34" charset="0"/>
              </a:rPr>
              <a:t>①</a:t>
            </a:r>
            <a:r>
              <a:rPr lang="zh-CN" altLang="en-US" sz="3200" b="1" dirty="0">
                <a:latin typeface="Arial" panose="020B0604020202020204" pitchFamily="34" charset="0"/>
              </a:rPr>
              <a:t>有利于专制主义中央集权体制的稳固：儒生成为专制政治的仆从；儒学成为统治臣民的思想工具；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r>
              <a:rPr lang="en-US" altLang="zh-CN" sz="3200" b="1" dirty="0">
                <a:latin typeface="Arial" panose="020B0604020202020204" pitchFamily="34" charset="0"/>
              </a:rPr>
              <a:t>②</a:t>
            </a:r>
            <a:r>
              <a:rPr lang="zh-CN" altLang="en-US" sz="3200" b="1" dirty="0">
                <a:latin typeface="Arial" panose="020B0604020202020204" pitchFamily="34" charset="0"/>
              </a:rPr>
              <a:t>促成持久的读书风尚，有利于社会重学风气的形成，文化的发展；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r>
              <a:rPr lang="en-US" altLang="zh-CN" sz="3200" b="1" dirty="0">
                <a:latin typeface="Arial" panose="020B0604020202020204" pitchFamily="34" charset="0"/>
              </a:rPr>
              <a:t>③</a:t>
            </a:r>
            <a:r>
              <a:rPr lang="zh-CN" altLang="en-US" sz="3200" b="1" dirty="0">
                <a:latin typeface="Arial" panose="020B0604020202020204" pitchFamily="34" charset="0"/>
              </a:rPr>
              <a:t>选官方式一定程度上体现了公平公正的原则；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r>
              <a:rPr lang="en-US" altLang="zh-CN" sz="3200" b="1" dirty="0">
                <a:latin typeface="Arial" panose="020B0604020202020204" pitchFamily="34" charset="0"/>
              </a:rPr>
              <a:t>④</a:t>
            </a:r>
            <a:r>
              <a:rPr lang="zh-CN" altLang="en-US" sz="3200" b="1" dirty="0">
                <a:latin typeface="Arial" panose="020B0604020202020204" pitchFamily="34" charset="0"/>
              </a:rPr>
              <a:t>读书</a:t>
            </a:r>
            <a:r>
              <a:rPr lang="en-US" altLang="zh-CN" sz="3200" b="1" dirty="0">
                <a:latin typeface="Arial" panose="020B0604020202020204" pitchFamily="34" charset="0"/>
              </a:rPr>
              <a:t>-</a:t>
            </a:r>
            <a:r>
              <a:rPr lang="zh-CN" altLang="en-US" sz="3200" b="1" dirty="0">
                <a:latin typeface="Arial" panose="020B0604020202020204" pitchFamily="34" charset="0"/>
              </a:rPr>
              <a:t>考试</a:t>
            </a:r>
            <a:r>
              <a:rPr lang="en-US" altLang="zh-CN" sz="3200" b="1">
                <a:latin typeface="Arial" panose="020B0604020202020204" pitchFamily="34" charset="0"/>
              </a:rPr>
              <a:t>——</a:t>
            </a:r>
            <a:r>
              <a:rPr lang="zh-CN" altLang="en-US" sz="3200" b="1" dirty="0">
                <a:latin typeface="Arial" panose="020B0604020202020204" pitchFamily="34" charset="0"/>
              </a:rPr>
              <a:t>做官，知识分子成为官僚队伍的后备力量，有利于提高官员的文化素质；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r>
              <a:rPr lang="en-US" altLang="zh-CN" sz="3200" b="1" dirty="0">
                <a:latin typeface="Arial" panose="020B0604020202020204" pitchFamily="34" charset="0"/>
              </a:rPr>
              <a:t>⑤</a:t>
            </a:r>
            <a:r>
              <a:rPr lang="zh-CN" altLang="en-US" sz="3200" b="1" dirty="0">
                <a:latin typeface="Arial" panose="020B0604020202020204" pitchFamily="34" charset="0"/>
              </a:rPr>
              <a:t>导致古代专心从事科学技术研究的人才力量薄弱，影响科技的发展。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标题 34817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CN" altLang="en-US" dirty="0">
                <a:latin typeface="楷体_GB2312" pitchFamily="49" charset="-122"/>
                <a:ea typeface="楷体_GB2312" pitchFamily="49" charset="-122"/>
              </a:rPr>
              <a:t>课 堂 小 结</a:t>
            </a:r>
            <a:endParaRPr lang="zh-CN" altLang="en-US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34819" name="文本占位符 3481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chemeClr val="tx1"/>
                </a:solidFill>
              </a:rPr>
              <a:t>西汉初年奉行“无为而治”的黄老之学，实行与民休息的宽松政策。政治上的宽松使得儒家思想在西汉初期得以有机会逐渐复苏。至汉武帝之时，“罢黜百家，独尊儒术”。从而确立了儒学在中国传统文化中的主流地位，以及在政治上的统治地位。儒学的发展对我国封建社会产生了深远的影响。</a:t>
            </a:r>
            <a:endParaRPr lang="zh-CN" altLang="en-US" b="1" dirty="0">
              <a:solidFill>
                <a:schemeClr val="tx1"/>
              </a:solidFill>
            </a:endParaRPr>
          </a:p>
        </p:txBody>
      </p:sp>
      <p:pic>
        <p:nvPicPr>
          <p:cNvPr id="34820" name="Picture 10" descr="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4953000"/>
            <a:ext cx="1905000" cy="1905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矩形 57345"/>
          <p:cNvSpPr/>
          <p:nvPr/>
        </p:nvSpPr>
        <p:spPr>
          <a:xfrm>
            <a:off x="235585" y="351155"/>
            <a:ext cx="8672195" cy="516953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lstStyle/>
          <a:p>
            <a:pPr>
              <a:lnSpc>
                <a:spcPct val="125000"/>
              </a:lnSpc>
            </a:pPr>
            <a:r>
              <a:rPr sz="3200" b="1" dirty="0">
                <a:latin typeface="宋体" panose="02010600030101010101" pitchFamily="2" charset="-122"/>
                <a:cs typeface="Times New Roman" panose="02020603050405020304" pitchFamily="18" charset="0"/>
              </a:rPr>
              <a:t>1．(2017.11·浙江高考·5)汉武帝时期，设立中央官学，</a:t>
            </a:r>
            <a:r>
              <a:rPr sz="4000" b="1" dirty="0">
                <a:latin typeface="宋体" panose="02010600030101010101" pitchFamily="2" charset="-122"/>
                <a:cs typeface="Times New Roman" panose="02020603050405020304" pitchFamily="18" charset="0"/>
              </a:rPr>
              <a:t>培养</a:t>
            </a:r>
            <a:r>
              <a:rPr sz="3200" b="1" dirty="0">
                <a:latin typeface="宋体" panose="02010600030101010101" pitchFamily="2" charset="-122"/>
                <a:cs typeface="Times New Roman" panose="02020603050405020304" pitchFamily="18" charset="0"/>
              </a:rPr>
              <a:t>《五经》博士，“自此以来，公聊大夫士吏彬彬多文学之士矣”。中央官学的建立(　　)</a:t>
            </a:r>
            <a:endParaRPr sz="3200" b="1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sz="3200" b="1" dirty="0">
                <a:latin typeface="宋体" panose="02010600030101010101" pitchFamily="2" charset="-122"/>
                <a:cs typeface="Times New Roman" panose="02020603050405020304" pitchFamily="18" charset="0"/>
              </a:rPr>
              <a:t>A．推动了儒家思想正统地位的确立        </a:t>
            </a:r>
            <a:endParaRPr sz="3200" b="1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sz="3200" b="1" dirty="0">
                <a:latin typeface="宋体" panose="02010600030101010101" pitchFamily="2" charset="-122"/>
                <a:cs typeface="Times New Roman" panose="02020603050405020304" pitchFamily="18" charset="0"/>
              </a:rPr>
              <a:t>B．结束了大富豪子嗣垄断官位的局面</a:t>
            </a:r>
            <a:endParaRPr sz="3200" b="1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sz="3200" b="1" dirty="0">
                <a:latin typeface="宋体" panose="02010600030101010101" pitchFamily="2" charset="-122"/>
                <a:cs typeface="Times New Roman" panose="02020603050405020304" pitchFamily="18" charset="0"/>
              </a:rPr>
              <a:t>C．有利于学生思想创新和个性发展        </a:t>
            </a:r>
            <a:endParaRPr sz="6600" b="1" dirty="0">
              <a:latin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sz="3200" b="1" dirty="0">
                <a:latin typeface="宋体" panose="02010600030101010101" pitchFamily="2" charset="-122"/>
                <a:cs typeface="Times New Roman" panose="02020603050405020304" pitchFamily="18" charset="0"/>
              </a:rPr>
              <a:t>D．促进了百家争鸣局面的进一步发展</a:t>
            </a:r>
            <a:endParaRPr sz="3200" b="1" dirty="0"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711315" y="3241675"/>
            <a:ext cx="1289685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>
                <a:solidFill>
                  <a:schemeClr val="accent2"/>
                </a:solidFill>
              </a:rPr>
              <a:t>A</a:t>
            </a:r>
            <a:endParaRPr lang="en-US" altLang="zh-CN"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78155" y="563245"/>
            <a:ext cx="8188325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(2016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·新课标全国Ⅰ卷文综·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24)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孔子是儒家学派创始人，汉代崇尚儒学，尊《尚书》等五部书为经典，记录孔子言论的《论语》却不在“五经”之中。对此合理的解释是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(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　　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)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A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．“五经”为阐发孔子儒学思想而作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B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．汉代儒学背离了孔子的儒学思想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C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．儒学思想植根于久远的历史传统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D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．儒学传统由于秦始皇焚书而断绝</a:t>
            </a:r>
            <a:endParaRPr lang="zh-CN" alt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711315" y="3241675"/>
            <a:ext cx="1289685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>
                <a:solidFill>
                  <a:schemeClr val="accent2"/>
                </a:solidFill>
              </a:rPr>
              <a:t>C</a:t>
            </a:r>
            <a:endParaRPr lang="en-US" altLang="zh-CN"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89560" y="768985"/>
            <a:ext cx="8564880" cy="45231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(2014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·海南单科·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2)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“礼之所去，刑之所取，失礼则入刑，相为表里者也”。东汉时的这一说法反映出当时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(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　　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)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A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．礼制观念淡化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            B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．儒法两家结合加深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C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．崇尚法家思想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                                 D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．儒学独尊地位动摇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endParaRPr lang="zh-CN" altLang="en-US" sz="36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711315" y="3241675"/>
            <a:ext cx="1289685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>
                <a:solidFill>
                  <a:schemeClr val="accent2"/>
                </a:solidFill>
              </a:rPr>
              <a:t>B</a:t>
            </a:r>
            <a:endParaRPr lang="en-US" altLang="zh-CN"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1605" y="667385"/>
            <a:ext cx="8454390" cy="50774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4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(2014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·江苏单科·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1)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在对天、君、民</a:t>
            </a:r>
            <a:endParaRPr lang="zh-CN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关系的认识上，原始儒学以孟子为例，主</a:t>
            </a:r>
            <a:endParaRPr lang="zh-CN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张民贵君轻，董仲舒主张“屈民以伸君，</a:t>
            </a:r>
            <a:endParaRPr lang="zh-CN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屈君以伸天”。材料表明，董仲舒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(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　　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)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A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．继承了原始儒学的全部宗旨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B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．背离了原始儒学的民本思想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C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．背离了原始儒学的仁爱思想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D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．摒弃了原始儒学的德治主张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endParaRPr lang="zh-CN" altLang="en-US" sz="3600" b="1"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711315" y="3241675"/>
            <a:ext cx="1289685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>
                <a:solidFill>
                  <a:schemeClr val="accent2"/>
                </a:solidFill>
              </a:rPr>
              <a:t>B</a:t>
            </a:r>
            <a:endParaRPr lang="en-US" altLang="zh-CN"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8135" y="974090"/>
            <a:ext cx="11921490" cy="535432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5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(2014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·全国新课标卷Ⅱ文综·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25)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秦</a:t>
            </a:r>
            <a:endParaRPr lang="zh-CN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朝法律规定，私拿养子财物以偷盗罪论</a:t>
            </a:r>
            <a:endParaRPr lang="zh-CN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处，私拿亲子财物无罪；西晋时规定，</a:t>
            </a:r>
            <a:endParaRPr lang="zh-CN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私拿养子财物同样无罪。这一变化表明，</a:t>
            </a:r>
            <a:endParaRPr lang="zh-CN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西晋时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(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　　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)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A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．养子亲子权利相同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B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．血缘亲情逐渐淡化</a:t>
            </a:r>
            <a:endParaRPr lang="zh-CN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C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．宗族利益受到保护</a:t>
            </a:r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                             </a:t>
            </a:r>
            <a:endParaRPr lang="en-US" sz="3600" b="1">
              <a:solidFill>
                <a:srgbClr val="0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  <a:p>
            <a:pPr marL="266700" indent="-266700"/>
            <a:r>
              <a:rPr lang="en-US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D</a:t>
            </a:r>
            <a:r>
              <a:rPr lang="zh-CN" sz="3600" b="1">
                <a:solidFill>
                  <a:srgbClr val="0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．儒家伦理得到强化</a:t>
            </a:r>
            <a:endParaRPr lang="en-US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6711315" y="3241675"/>
            <a:ext cx="1289685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>
                <a:solidFill>
                  <a:schemeClr val="accent2"/>
                </a:solidFill>
              </a:rPr>
              <a:t>B</a:t>
            </a:r>
            <a:endParaRPr lang="en-US" altLang="zh-CN"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103425"/>
          <p:cNvSpPr>
            <a:spLocks noGrp="1"/>
          </p:cNvSpPr>
          <p:nvPr/>
        </p:nvSpPr>
        <p:spPr>
          <a:xfrm>
            <a:off x="0" y="285750"/>
            <a:ext cx="3708400" cy="5492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  <a:defRPr sz="4400" b="0" i="0" u="none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b="1" dirty="0">
                <a:solidFill>
                  <a:srgbClr val="FF0066"/>
                </a:solidFill>
              </a:rPr>
              <a:t>近五年高考</a:t>
            </a:r>
            <a:endParaRPr lang="zh-CN" altLang="en-US" sz="4000" b="1" dirty="0">
              <a:solidFill>
                <a:srgbClr val="FF0066"/>
              </a:solidFill>
            </a:endParaRPr>
          </a:p>
        </p:txBody>
      </p:sp>
      <p:sp>
        <p:nvSpPr>
          <p:cNvPr id="13314" name="文本占位符 103426"/>
          <p:cNvSpPr>
            <a:spLocks noGrp="1"/>
          </p:cNvSpPr>
          <p:nvPr/>
        </p:nvSpPr>
        <p:spPr>
          <a:xfrm>
            <a:off x="0" y="1096963"/>
            <a:ext cx="9324975" cy="61214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marL="342900" lvl="0" indent="-3429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•"/>
              <a:defRPr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–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»"/>
              <a:defRPr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zh-CN" b="1"/>
              <a:t>(</a:t>
            </a:r>
            <a:r>
              <a:rPr b="1">
                <a:sym typeface="宋体" panose="02010600030101010101" pitchFamily="2" charset="-122"/>
              </a:rPr>
              <a:t>2018·新课标全国Ⅲ卷高考·42</a:t>
            </a:r>
            <a:r>
              <a:rPr lang="en-US" altLang="zh-CN" b="1"/>
              <a:t>)</a:t>
            </a:r>
            <a:endParaRPr lang="en-US" altLang="zh-CN" b="1"/>
          </a:p>
          <a:p>
            <a:pPr>
              <a:lnSpc>
                <a:spcPct val="80000"/>
              </a:lnSpc>
            </a:pPr>
            <a:r>
              <a:rPr lang="en-US" altLang="zh-CN" b="1">
                <a:solidFill>
                  <a:srgbClr val="FF0066"/>
                </a:solidFill>
              </a:rPr>
              <a:t>【</a:t>
            </a:r>
            <a:r>
              <a:rPr lang="zh-CN" altLang="en-US" b="1" dirty="0">
                <a:solidFill>
                  <a:srgbClr val="FF0066"/>
                </a:solidFill>
              </a:rPr>
              <a:t>考点</a:t>
            </a:r>
            <a:r>
              <a:rPr lang="en-US" altLang="zh-CN" b="1">
                <a:solidFill>
                  <a:srgbClr val="FF0066"/>
                </a:solidFill>
              </a:rPr>
              <a:t>】</a:t>
            </a:r>
            <a:r>
              <a:rPr lang="zh-CN" altLang="en-US" b="1">
                <a:solidFill>
                  <a:srgbClr val="FF0066"/>
                </a:solidFill>
              </a:rPr>
              <a:t>汉代儒学成为正统思想的影响</a:t>
            </a:r>
            <a:endParaRPr lang="zh-CN" altLang="en-US" b="1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</a:pP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(2018</a:t>
            </a:r>
            <a:r>
              <a:rPr lang="zh-CN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·北京高考·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37)</a:t>
            </a:r>
            <a:endParaRPr lang="en-US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>
              <a:lnSpc>
                <a:spcPct val="80000"/>
              </a:lnSpc>
            </a:pPr>
            <a:r>
              <a:rPr lang="en-US" altLang="zh-CN" b="1">
                <a:solidFill>
                  <a:srgbClr val="FF0066"/>
                </a:solidFill>
                <a:sym typeface="宋体" panose="02010600030101010101" pitchFamily="2" charset="-122"/>
              </a:rPr>
              <a:t>【</a:t>
            </a:r>
            <a:r>
              <a:rPr lang="zh-CN" altLang="en-US" b="1" dirty="0">
                <a:solidFill>
                  <a:srgbClr val="FF0066"/>
                </a:solidFill>
                <a:sym typeface="宋体" panose="02010600030101010101" pitchFamily="2" charset="-122"/>
              </a:rPr>
              <a:t>考点</a:t>
            </a:r>
            <a:r>
              <a:rPr lang="en-US" altLang="zh-CN" b="1">
                <a:solidFill>
                  <a:srgbClr val="FF0066"/>
                </a:solidFill>
                <a:sym typeface="宋体" panose="02010600030101010101" pitchFamily="2" charset="-122"/>
              </a:rPr>
              <a:t>】</a:t>
            </a:r>
            <a:r>
              <a:rPr lang="zh-CN" altLang="en-US" b="1">
                <a:solidFill>
                  <a:srgbClr val="FF0066"/>
                </a:solidFill>
                <a:sym typeface="宋体" panose="02010600030101010101" pitchFamily="2" charset="-122"/>
              </a:rPr>
              <a:t>儒学被确立为正统思想的影响</a:t>
            </a:r>
            <a:endParaRPr lang="zh-CN" altLang="en-US" b="1">
              <a:solidFill>
                <a:srgbClr val="FF0066"/>
              </a:solidFill>
              <a:sym typeface="宋体" panose="02010600030101010101" pitchFamily="2" charset="-122"/>
            </a:endParaRPr>
          </a:p>
          <a:p>
            <a:pPr>
              <a:lnSpc>
                <a:spcPct val="80000"/>
              </a:lnSpc>
            </a:pPr>
            <a:r>
              <a:rPr lang="en-US" altLang="zh-CN" b="1"/>
              <a:t>(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2017</a:t>
            </a:r>
            <a:r>
              <a:rPr lang="zh-CN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·天津高考·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12</a:t>
            </a:r>
            <a:r>
              <a:rPr lang="en-US" altLang="zh-CN" b="1"/>
              <a:t>) </a:t>
            </a:r>
            <a:endParaRPr lang="en-US" altLang="zh-CN" b="1"/>
          </a:p>
          <a:p>
            <a:pPr>
              <a:lnSpc>
                <a:spcPct val="80000"/>
              </a:lnSpc>
            </a:pPr>
            <a:r>
              <a:rPr lang="en-US" altLang="zh-CN" b="1">
                <a:solidFill>
                  <a:srgbClr val="FF0066"/>
                </a:solidFill>
              </a:rPr>
              <a:t>【</a:t>
            </a:r>
            <a:r>
              <a:rPr lang="zh-CN" altLang="en-US" b="1" dirty="0">
                <a:solidFill>
                  <a:srgbClr val="FF0066"/>
                </a:solidFill>
              </a:rPr>
              <a:t>考点</a:t>
            </a:r>
            <a:r>
              <a:rPr lang="en-US" altLang="zh-CN" b="1">
                <a:solidFill>
                  <a:srgbClr val="FF0066"/>
                </a:solidFill>
              </a:rPr>
              <a:t>】 </a:t>
            </a:r>
            <a:r>
              <a:rPr lang="zh-CN" altLang="en-US" b="1">
                <a:solidFill>
                  <a:srgbClr val="FF0066"/>
                </a:solidFill>
              </a:rPr>
              <a:t>儒学官方化的影响</a:t>
            </a:r>
            <a:endParaRPr lang="zh-CN" altLang="en-US" b="1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zh-CN" b="1"/>
              <a:t>(2017·</a:t>
            </a:r>
            <a:r>
              <a:rPr lang="zh-CN" altLang="en-US" b="1" dirty="0"/>
              <a:t>浙江高考</a:t>
            </a:r>
            <a:r>
              <a:rPr lang="en-US" altLang="zh-CN" b="1"/>
              <a:t>·2) </a:t>
            </a:r>
            <a:endParaRPr lang="en-US" altLang="zh-CN" b="1"/>
          </a:p>
          <a:p>
            <a:pPr>
              <a:lnSpc>
                <a:spcPct val="80000"/>
              </a:lnSpc>
            </a:pPr>
            <a:r>
              <a:rPr lang="en-US" altLang="zh-CN" b="1">
                <a:solidFill>
                  <a:srgbClr val="FF0066"/>
                </a:solidFill>
              </a:rPr>
              <a:t>【</a:t>
            </a:r>
            <a:r>
              <a:rPr lang="zh-CN" altLang="en-US" b="1" dirty="0">
                <a:solidFill>
                  <a:srgbClr val="FF0066"/>
                </a:solidFill>
              </a:rPr>
              <a:t>考点</a:t>
            </a:r>
            <a:r>
              <a:rPr lang="en-US" altLang="zh-CN" b="1">
                <a:solidFill>
                  <a:srgbClr val="FF0066"/>
                </a:solidFill>
              </a:rPr>
              <a:t>】</a:t>
            </a:r>
            <a:r>
              <a:rPr lang="zh-CN" altLang="en-US" b="1">
                <a:solidFill>
                  <a:srgbClr val="FF0066"/>
                </a:solidFill>
              </a:rPr>
              <a:t>中央官学的影响</a:t>
            </a:r>
            <a:endParaRPr lang="zh-CN" altLang="en-US" b="1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zh-CN" b="1"/>
              <a:t>(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2016</a:t>
            </a:r>
            <a:r>
              <a:rPr lang="zh-CN" b="1">
                <a:solidFill>
                  <a:srgbClr val="000000"/>
                </a:solidFill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·新课标全国Ⅰ卷文综·</a:t>
            </a:r>
            <a:r>
              <a:rPr lang="en-US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24</a:t>
            </a:r>
            <a:r>
              <a:rPr lang="en-US" altLang="zh-CN" b="1"/>
              <a:t>) </a:t>
            </a:r>
            <a:endParaRPr lang="en-US" altLang="zh-CN" b="1"/>
          </a:p>
          <a:p>
            <a:pPr marL="0" indent="0">
              <a:lnSpc>
                <a:spcPct val="80000"/>
              </a:lnSpc>
              <a:buNone/>
            </a:pPr>
            <a:r>
              <a:rPr lang="en-US" altLang="zh-CN" b="1">
                <a:solidFill>
                  <a:srgbClr val="FF0066"/>
                </a:solidFill>
                <a:sym typeface="+mn-ea"/>
              </a:rPr>
              <a:t>【</a:t>
            </a:r>
            <a:r>
              <a:rPr lang="zh-CN" altLang="en-US" b="1" dirty="0">
                <a:solidFill>
                  <a:srgbClr val="FF0066"/>
                </a:solidFill>
                <a:sym typeface="+mn-ea"/>
              </a:rPr>
              <a:t>考点</a:t>
            </a:r>
            <a:r>
              <a:rPr lang="en-US" altLang="zh-CN" b="1">
                <a:solidFill>
                  <a:srgbClr val="FF0066"/>
                </a:solidFill>
                <a:sym typeface="+mn-ea"/>
              </a:rPr>
              <a:t>】 </a:t>
            </a:r>
            <a:r>
              <a:rPr lang="zh-CN" altLang="en-US" b="1">
                <a:solidFill>
                  <a:srgbClr val="FF0066"/>
                </a:solidFill>
                <a:sym typeface="+mn-ea"/>
              </a:rPr>
              <a:t>汉代儒学的发展</a:t>
            </a:r>
            <a:r>
              <a:rPr lang="zh-CN" altLang="en-US" b="1" dirty="0">
                <a:solidFill>
                  <a:srgbClr val="FF0066"/>
                </a:solidFill>
                <a:sym typeface="+mn-ea"/>
              </a:rPr>
              <a:t>想</a:t>
            </a:r>
            <a:endParaRPr lang="zh-CN" altLang="en-US" b="1" dirty="0">
              <a:solidFill>
                <a:srgbClr val="FF0066"/>
              </a:solidFill>
            </a:endParaRPr>
          </a:p>
          <a:p>
            <a:pPr>
              <a:lnSpc>
                <a:spcPct val="80000"/>
              </a:lnSpc>
            </a:pPr>
            <a:endParaRPr lang="en-US" altLang="zh-CN" b="1"/>
          </a:p>
          <a:p>
            <a:pPr>
              <a:lnSpc>
                <a:spcPct val="80000"/>
              </a:lnSpc>
            </a:pPr>
            <a:endParaRPr lang="zh-CN" altLang="en-US" b="1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2310" y="612775"/>
            <a:ext cx="7738745" cy="61855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6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(2013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·福建文综·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14)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《春秋繁露》曰：“大富则骄，大贫则忧……使富者足以示贵而不至于骄，贫者足以养生而不至于忧，以此为度而调均之，是以财不匮而上下相安，故易治也。”在此，董仲舒提出的治国理念是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(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　　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)</a:t>
            </a:r>
            <a:endParaRPr lang="en-US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A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．上下相安利国益民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                               B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．强制去富以抑其骄</a:t>
            </a:r>
            <a:endParaRPr lang="en-US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C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．竭力济贫以抚其忧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                               D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．劫富济贫以均贫富</a:t>
            </a:r>
            <a:endParaRPr lang="en-US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endParaRPr lang="zh-CN" altLang="en-US" sz="3600" b="1"/>
          </a:p>
        </p:txBody>
      </p:sp>
      <p:sp>
        <p:nvSpPr>
          <p:cNvPr id="3" name="文本框 2"/>
          <p:cNvSpPr txBox="1"/>
          <p:nvPr/>
        </p:nvSpPr>
        <p:spPr>
          <a:xfrm>
            <a:off x="6972935" y="4626610"/>
            <a:ext cx="1289685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>
                <a:solidFill>
                  <a:schemeClr val="accent2"/>
                </a:solidFill>
              </a:rPr>
              <a:t>A</a:t>
            </a:r>
            <a:endParaRPr lang="en-US" altLang="zh-CN"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2240" y="694690"/>
            <a:ext cx="8184515" cy="396938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266700" indent="-266700"/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7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(2013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·重庆文综·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1)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我国古代有一位</a:t>
            </a:r>
            <a:endParaRPr lang="zh-CN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学者，运用阴阳五行、“天人合一”</a:t>
            </a:r>
            <a:endParaRPr lang="zh-CN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的理论，为君主专制统治提供了“天</a:t>
            </a:r>
            <a:endParaRPr lang="zh-CN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命攸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(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所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)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归”的神学依据。该学者应</a:t>
            </a:r>
            <a:endParaRPr lang="zh-CN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marL="266700" indent="-266700"/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该是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(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　　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)</a:t>
            </a:r>
            <a:endParaRPr lang="en-US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A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．韩非子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               B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．孟子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                 </a:t>
            </a:r>
            <a:endParaRPr lang="en-US" sz="3600" b="1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pPr marL="266700" indent="-266700"/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  C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．董仲舒</a:t>
            </a:r>
            <a:r>
              <a:rPr lang="en-US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                D</a:t>
            </a:r>
            <a:r>
              <a:rPr lang="zh-CN" sz="36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．朱熹</a:t>
            </a:r>
            <a:endParaRPr lang="zh-CN" altLang="en-US" sz="3600" b="1"/>
          </a:p>
        </p:txBody>
      </p:sp>
      <p:sp>
        <p:nvSpPr>
          <p:cNvPr id="3" name="文本框 2"/>
          <p:cNvSpPr txBox="1"/>
          <p:nvPr/>
        </p:nvSpPr>
        <p:spPr>
          <a:xfrm>
            <a:off x="6711315" y="3241675"/>
            <a:ext cx="1289685" cy="110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>
                <a:solidFill>
                  <a:schemeClr val="accent2"/>
                </a:solidFill>
              </a:rPr>
              <a:t>C</a:t>
            </a:r>
            <a:endParaRPr lang="en-US" altLang="zh-CN" sz="660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文本占位符 65538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                   </a:t>
            </a:r>
            <a:endParaRPr lang="en-US" altLang="zh-CN" sz="8000" dirty="0">
              <a:ea typeface="楷体_GB2312" pitchFamily="49" charset="-122"/>
            </a:endParaRPr>
          </a:p>
        </p:txBody>
      </p:sp>
      <p:sp>
        <p:nvSpPr>
          <p:cNvPr id="65540" name="矩形 65539"/>
          <p:cNvSpPr/>
          <p:nvPr/>
        </p:nvSpPr>
        <p:spPr>
          <a:xfrm>
            <a:off x="3563938" y="1484313"/>
            <a:ext cx="2038350" cy="15605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normAutofit/>
            <a:scene3d>
              <a:camera prst="legacyPerspectiveFront">
                <a:rot lat="20520000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zh-CN" altLang="en-US" sz="8000"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  <a:tileRect/>
                </a:gradFill>
                <a:latin typeface="宋体" panose="02010600030101010101" pitchFamily="2" charset="-122"/>
                <a:ea typeface="宋体" panose="02010600030101010101" pitchFamily="2" charset="-122"/>
              </a:rPr>
              <a:t>谢谢</a:t>
            </a:r>
            <a:endParaRPr lang="zh-CN" altLang="en-US" sz="8000"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  <a:tileRect/>
              </a:gra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2070" y="3932555"/>
            <a:ext cx="8726805" cy="107632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（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2013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·江苏单科·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21</a:t>
            </a:r>
            <a:r>
              <a:rPr lang="zh-CN" alt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）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【</a:t>
            </a:r>
            <a:r>
              <a:rPr lang="zh-CN" altLang="en-US" sz="3200" b="1" dirty="0">
                <a:solidFill>
                  <a:srgbClr val="FF0066"/>
                </a:solidFill>
                <a:sym typeface="+mn-ea"/>
              </a:rPr>
              <a:t>考点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】 </a:t>
            </a:r>
            <a:r>
              <a:rPr lang="zh-CN" altLang="en-US" sz="3200" b="1">
                <a:solidFill>
                  <a:srgbClr val="FF0066"/>
                </a:solidFill>
                <a:sym typeface="+mn-ea"/>
              </a:rPr>
              <a:t>汉代儒学的内容</a:t>
            </a:r>
            <a:endParaRPr lang="zh-CN" altLang="en-US" sz="3200"/>
          </a:p>
          <a:p>
            <a:endParaRPr lang="zh-CN" altLang="en-US" sz="3200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09550" y="4479925"/>
            <a:ext cx="8180705" cy="107632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(2013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·福建文综·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14)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【</a:t>
            </a:r>
            <a:r>
              <a:rPr lang="zh-CN" altLang="en-US" sz="3200" b="1" dirty="0">
                <a:solidFill>
                  <a:srgbClr val="FF0066"/>
                </a:solidFill>
                <a:sym typeface="+mn-ea"/>
              </a:rPr>
              <a:t>考点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】 </a:t>
            </a:r>
            <a:r>
              <a:rPr lang="zh-CN" altLang="en-US" sz="3200" b="1">
                <a:solidFill>
                  <a:srgbClr val="FF0066"/>
                </a:solidFill>
                <a:sym typeface="+mn-ea"/>
              </a:rPr>
              <a:t>汉代儒学的内容</a:t>
            </a:r>
            <a:endParaRPr lang="zh-CN" altLang="en-US" sz="3200" b="1"/>
          </a:p>
          <a:p>
            <a:endParaRPr lang="zh-CN" altLang="en-US" sz="3200" b="1"/>
          </a:p>
        </p:txBody>
      </p:sp>
      <p:sp>
        <p:nvSpPr>
          <p:cNvPr id="5" name="文本框 4"/>
          <p:cNvSpPr txBox="1"/>
          <p:nvPr/>
        </p:nvSpPr>
        <p:spPr>
          <a:xfrm>
            <a:off x="209550" y="3447415"/>
            <a:ext cx="8117205" cy="4851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zh-CN" sz="3200" b="1">
                <a:sym typeface="+mn-ea"/>
              </a:rPr>
              <a:t>(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2013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·重庆文综·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1</a:t>
            </a:r>
            <a:r>
              <a:rPr lang="en-US" altLang="zh-CN" sz="3200" b="1">
                <a:sym typeface="+mn-ea"/>
              </a:rPr>
              <a:t>)</a:t>
            </a:r>
            <a:r>
              <a:rPr lang="en-US" altLang="zh-CN" sz="2800" b="1">
                <a:sym typeface="+mn-ea"/>
              </a:rPr>
              <a:t> </a:t>
            </a:r>
            <a:r>
              <a:rPr lang="en-US" altLang="zh-CN" sz="2800" b="1">
                <a:solidFill>
                  <a:srgbClr val="FF0066"/>
                </a:solidFill>
                <a:sym typeface="+mn-ea"/>
              </a:rPr>
              <a:t>【</a:t>
            </a:r>
            <a:r>
              <a:rPr lang="zh-CN" altLang="en-US" sz="2800" b="1" dirty="0">
                <a:solidFill>
                  <a:srgbClr val="FF0066"/>
                </a:solidFill>
                <a:sym typeface="+mn-ea"/>
              </a:rPr>
              <a:t>考点</a:t>
            </a:r>
            <a:r>
              <a:rPr lang="en-US" altLang="zh-CN" sz="2800" b="1">
                <a:solidFill>
                  <a:srgbClr val="FF0066"/>
                </a:solidFill>
                <a:sym typeface="+mn-ea"/>
              </a:rPr>
              <a:t>】 </a:t>
            </a:r>
            <a:r>
              <a:rPr lang="zh-CN" altLang="en-US" sz="2800" b="1">
                <a:solidFill>
                  <a:srgbClr val="FF0066"/>
                </a:solidFill>
                <a:sym typeface="+mn-ea"/>
              </a:rPr>
              <a:t>汉代儒学的内容</a:t>
            </a:r>
            <a:endParaRPr lang="zh-CN" altLang="en-US" sz="2800"/>
          </a:p>
        </p:txBody>
      </p:sp>
      <p:sp>
        <p:nvSpPr>
          <p:cNvPr id="6" name="文本框 5"/>
          <p:cNvSpPr txBox="1"/>
          <p:nvPr/>
        </p:nvSpPr>
        <p:spPr>
          <a:xfrm>
            <a:off x="209550" y="403225"/>
            <a:ext cx="8724900" cy="30441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3200" b="1">
                <a:sym typeface="+mn-ea"/>
              </a:rPr>
              <a:t>(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2015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·新课标全国Ⅰ卷文综·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40</a:t>
            </a:r>
            <a:r>
              <a:rPr lang="en-US" altLang="zh-CN" sz="3200" b="1">
                <a:sym typeface="+mn-ea"/>
              </a:rPr>
              <a:t>) </a:t>
            </a:r>
            <a:endParaRPr lang="en-US" altLang="zh-CN" sz="3200" b="1">
              <a:sym typeface="+mn-ea"/>
            </a:endParaRPr>
          </a:p>
          <a:p>
            <a:pPr>
              <a:lnSpc>
                <a:spcPct val="120000"/>
              </a:lnSpc>
            </a:pP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【</a:t>
            </a:r>
            <a:r>
              <a:rPr lang="zh-CN" altLang="en-US" sz="3200" b="1" dirty="0">
                <a:solidFill>
                  <a:srgbClr val="FF0066"/>
                </a:solidFill>
                <a:sym typeface="+mn-ea"/>
              </a:rPr>
              <a:t>考点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】 </a:t>
            </a:r>
            <a:r>
              <a:rPr lang="zh-CN" altLang="en-US" sz="3200" b="1">
                <a:solidFill>
                  <a:srgbClr val="FF0066"/>
                </a:solidFill>
                <a:sym typeface="+mn-ea"/>
              </a:rPr>
              <a:t>汉代儒学与先秦儒学的比较</a:t>
            </a:r>
            <a:endParaRPr lang="zh-CN" altLang="en-US" sz="3200" b="1">
              <a:solidFill>
                <a:srgbClr val="FF0066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CN" sz="3200" b="1">
                <a:sym typeface="+mn-ea"/>
              </a:rPr>
              <a:t>(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2014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·海南单科·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</a:t>
            </a:r>
            <a:r>
              <a:rPr lang="en-US" altLang="zh-CN" sz="3200" b="1">
                <a:sym typeface="+mn-ea"/>
              </a:rPr>
              <a:t>) 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【</a:t>
            </a:r>
            <a:r>
              <a:rPr lang="zh-CN" altLang="en-US" sz="3200" b="1" dirty="0">
                <a:solidFill>
                  <a:srgbClr val="FF0066"/>
                </a:solidFill>
                <a:sym typeface="+mn-ea"/>
              </a:rPr>
              <a:t>考点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】 </a:t>
            </a:r>
            <a:r>
              <a:rPr lang="zh-CN" altLang="en-US" sz="3200" b="1">
                <a:solidFill>
                  <a:srgbClr val="FF0066"/>
                </a:solidFill>
                <a:sym typeface="+mn-ea"/>
              </a:rPr>
              <a:t>汉代儒学的内容</a:t>
            </a:r>
            <a:endParaRPr lang="zh-CN" altLang="en-US" sz="3200" b="1">
              <a:solidFill>
                <a:srgbClr val="FF0066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CN" sz="3200" b="1">
                <a:sym typeface="+mn-ea"/>
              </a:rPr>
              <a:t>(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2014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·安徽文综·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37</a:t>
            </a:r>
            <a:r>
              <a:rPr lang="en-US" altLang="zh-CN" sz="3200" b="1">
                <a:sym typeface="+mn-ea"/>
              </a:rPr>
              <a:t>) 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【</a:t>
            </a:r>
            <a:r>
              <a:rPr lang="zh-CN" altLang="en-US" sz="3200" b="1" dirty="0">
                <a:solidFill>
                  <a:srgbClr val="FF0066"/>
                </a:solidFill>
                <a:sym typeface="+mn-ea"/>
              </a:rPr>
              <a:t>考点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】 </a:t>
            </a:r>
            <a:r>
              <a:rPr lang="zh-CN" altLang="en-US" sz="3200" b="1">
                <a:solidFill>
                  <a:srgbClr val="FF0066"/>
                </a:solidFill>
                <a:sym typeface="+mn-ea"/>
              </a:rPr>
              <a:t>汉代儒学的影响</a:t>
            </a:r>
            <a:endParaRPr lang="zh-CN" altLang="en-US" sz="3200" b="1">
              <a:solidFill>
                <a:srgbClr val="FF0066"/>
              </a:solidFill>
            </a:endParaRPr>
          </a:p>
          <a:p>
            <a:pPr>
              <a:lnSpc>
                <a:spcPct val="120000"/>
              </a:lnSpc>
            </a:pPr>
            <a:r>
              <a:rPr lang="en-US" altLang="zh-CN" sz="3200" b="1">
                <a:sym typeface="+mn-ea"/>
              </a:rPr>
              <a:t>(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2014</a:t>
            </a:r>
            <a:r>
              <a:rPr lang="zh-CN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·江苏单科·</a:t>
            </a:r>
            <a:r>
              <a:rPr lang="en-US" sz="3200" b="1">
                <a:solidFill>
                  <a:srgbClr val="000000"/>
                </a:solidFill>
                <a:latin typeface="Times New Roman" panose="02020603050405020304" pitchFamily="18" charset="0"/>
                <a:sym typeface="+mn-ea"/>
              </a:rPr>
              <a:t>1</a:t>
            </a:r>
            <a:r>
              <a:rPr lang="en-US" altLang="zh-CN" sz="3200" b="1">
                <a:sym typeface="+mn-ea"/>
              </a:rPr>
              <a:t>) 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【</a:t>
            </a:r>
            <a:r>
              <a:rPr lang="zh-CN" altLang="en-US" sz="3200" b="1" dirty="0">
                <a:solidFill>
                  <a:srgbClr val="FF0066"/>
                </a:solidFill>
                <a:sym typeface="+mn-ea"/>
              </a:rPr>
              <a:t>考点</a:t>
            </a:r>
            <a:r>
              <a:rPr lang="en-US" altLang="zh-CN" sz="3200" b="1">
                <a:solidFill>
                  <a:srgbClr val="FF0066"/>
                </a:solidFill>
                <a:sym typeface="+mn-ea"/>
              </a:rPr>
              <a:t>】 </a:t>
            </a:r>
            <a:r>
              <a:rPr lang="zh-CN" altLang="en-US" sz="3200" b="1">
                <a:solidFill>
                  <a:srgbClr val="FF0066"/>
                </a:solidFill>
                <a:sym typeface="+mn-ea"/>
              </a:rPr>
              <a:t>汉代儒学的内容</a:t>
            </a:r>
            <a:endParaRPr lang="zh-CN" altLang="en-US" sz="3200" b="1"/>
          </a:p>
        </p:txBody>
      </p:sp>
      <p:sp>
        <p:nvSpPr>
          <p:cNvPr id="8" name="文本框 7"/>
          <p:cNvSpPr txBox="1"/>
          <p:nvPr/>
        </p:nvSpPr>
        <p:spPr>
          <a:xfrm>
            <a:off x="576580" y="5285105"/>
            <a:ext cx="6151245" cy="17532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600" b="1">
                <a:solidFill>
                  <a:schemeClr val="tx1"/>
                </a:solidFill>
              </a:rPr>
              <a:t>重点：</a:t>
            </a:r>
            <a:r>
              <a:rPr lang="zh-CN" altLang="en-US" sz="3600" b="1">
                <a:solidFill>
                  <a:schemeClr val="tx1"/>
                </a:solidFill>
                <a:sym typeface="+mn-ea"/>
              </a:rPr>
              <a:t>汉代儒学的内容和影响</a:t>
            </a:r>
            <a:endParaRPr lang="zh-CN" altLang="en-US" sz="3600" b="1">
              <a:solidFill>
                <a:schemeClr val="tx1"/>
              </a:solidFill>
              <a:sym typeface="+mn-ea"/>
            </a:endParaRPr>
          </a:p>
          <a:p>
            <a:pPr algn="l"/>
            <a:r>
              <a:rPr lang="zh-CN" altLang="en-US" sz="3600" b="1">
                <a:solidFill>
                  <a:schemeClr val="tx1"/>
                </a:solidFill>
                <a:sym typeface="+mn-ea"/>
              </a:rPr>
              <a:t>难点：对汉代儒学的评价</a:t>
            </a:r>
            <a:endParaRPr lang="zh-CN" altLang="en-US" sz="3600" b="1">
              <a:solidFill>
                <a:schemeClr val="tx1"/>
              </a:solidFill>
            </a:endParaRPr>
          </a:p>
          <a:p>
            <a:pPr algn="l"/>
            <a:endParaRPr lang="zh-CN" altLang="en-US">
              <a:solidFill>
                <a:srgbClr val="000000"/>
              </a:solidFill>
              <a:latin typeface="Times New Roman" panose="02020603050405020304" pitchFamily="18" charset="0"/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512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zh-CN" altLang="en-US" dirty="0">
                <a:solidFill>
                  <a:srgbClr val="FF3300"/>
                </a:solidFill>
                <a:ea typeface="楷体_GB2312" pitchFamily="49" charset="-122"/>
              </a:rPr>
              <a:t>一、汉代儒学兴起的背景</a:t>
            </a:r>
            <a:endParaRPr lang="zh-CN" altLang="en-US" dirty="0">
              <a:solidFill>
                <a:srgbClr val="FF3300"/>
              </a:solidFill>
              <a:ea typeface="楷体_GB2312" pitchFamily="49" charset="-122"/>
            </a:endParaRPr>
          </a:p>
        </p:txBody>
      </p:sp>
      <p:sp>
        <p:nvSpPr>
          <p:cNvPr id="5123" name="文本占位符 5122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9144000" cy="2765425"/>
          </a:xfrm>
        </p:spPr>
        <p:txBody>
          <a:bodyPr/>
          <a:lstStyle/>
          <a:p>
            <a:pPr>
              <a:buNone/>
            </a:pPr>
            <a:r>
              <a:rPr lang="en-US" altLang="zh-CN" sz="3600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3600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、焚书坑儒</a:t>
            </a:r>
            <a:endParaRPr lang="zh-CN" altLang="en-US" sz="3600" dirty="0">
              <a:solidFill>
                <a:srgbClr val="FF3300"/>
              </a:solidFill>
              <a:latin typeface="楷体_GB2312" pitchFamily="49" charset="-122"/>
              <a:ea typeface="楷体_GB2312" pitchFamily="49" charset="-122"/>
            </a:endParaRPr>
          </a:p>
          <a:p>
            <a:pPr>
              <a:buNone/>
            </a:pP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）阅读课本回答：</a:t>
            </a:r>
            <a:endParaRPr lang="zh-CN" altLang="en-US" dirty="0"/>
          </a:p>
          <a:p>
            <a:pPr>
              <a:buNone/>
            </a:pPr>
            <a:r>
              <a:rPr lang="zh-CN" altLang="en-US" dirty="0"/>
              <a:t>为什么秦始皇要焚书坑儒？焚书范围是哪些？</a:t>
            </a:r>
            <a:endParaRPr lang="zh-CN" altLang="en-US" dirty="0"/>
          </a:p>
          <a:p>
            <a:pPr>
              <a:buNone/>
            </a:pPr>
            <a:r>
              <a:rPr lang="zh-CN" altLang="en-US" dirty="0"/>
              <a:t>为什么秦王朝不焚禁医药、卜筮、种树之书？</a:t>
            </a:r>
            <a:endParaRPr lang="zh-CN" altLang="en-US" dirty="0"/>
          </a:p>
          <a:p>
            <a:pPr>
              <a:buNone/>
            </a:pPr>
            <a:endParaRPr lang="zh-CN" altLang="en-US" dirty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5124" name="文本框 5123"/>
          <p:cNvSpPr txBox="1"/>
          <p:nvPr/>
        </p:nvSpPr>
        <p:spPr>
          <a:xfrm>
            <a:off x="539750" y="4508500"/>
            <a:ext cx="7920038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  <a:ea typeface="黑体" panose="02010609060101010101" pitchFamily="2" charset="-122"/>
              </a:rPr>
              <a:t>　　秦王朝焚书的目的是为了遏制知识分子的思想，而医学、卜筮、种树之书是实用之学，对社会国家直接有益。</a:t>
            </a:r>
            <a:endParaRPr lang="zh-CN" altLang="en-US" sz="2800" b="1" dirty="0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文本占位符 614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1</a:t>
            </a:r>
            <a:r>
              <a:rPr lang="zh-CN" altLang="en-US" b="1" dirty="0"/>
              <a:t>）积极作用：</a:t>
            </a:r>
            <a:endParaRPr lang="zh-CN" altLang="en-US" b="1" dirty="0"/>
          </a:p>
          <a:p>
            <a:pPr>
              <a:lnSpc>
                <a:spcPct val="90000"/>
              </a:lnSpc>
              <a:buNone/>
            </a:pPr>
            <a:r>
              <a:rPr lang="zh-CN" altLang="en-US" b="1" dirty="0"/>
              <a:t>“焚书坑儒”有当时特定的历史背景；有利于巩固刚刚建立的政权。</a:t>
            </a:r>
            <a:endParaRPr lang="zh-CN" altLang="en-US" b="1" dirty="0"/>
          </a:p>
          <a:p>
            <a:pPr>
              <a:lnSpc>
                <a:spcPct val="90000"/>
              </a:lnSpc>
              <a:buNone/>
            </a:pPr>
            <a:r>
              <a:rPr lang="zh-CN" altLang="en-US" b="1" dirty="0"/>
              <a:t>（</a:t>
            </a:r>
            <a:r>
              <a:rPr lang="en-US" altLang="zh-CN" b="1" dirty="0"/>
              <a:t>2</a:t>
            </a:r>
            <a:r>
              <a:rPr lang="zh-CN" altLang="en-US" b="1" dirty="0"/>
              <a:t>）消极影响（占主导地位）：</a:t>
            </a:r>
            <a:endParaRPr lang="zh-CN" altLang="en-US" b="1" dirty="0"/>
          </a:p>
          <a:p>
            <a:pPr>
              <a:lnSpc>
                <a:spcPct val="90000"/>
              </a:lnSpc>
              <a:buNone/>
            </a:pPr>
            <a:r>
              <a:rPr lang="zh-CN" altLang="en-US" b="1" dirty="0"/>
              <a:t> “焚书坑儒”</a:t>
            </a:r>
            <a:r>
              <a:rPr lang="zh-CN" altLang="en-US" b="1" dirty="0">
                <a:solidFill>
                  <a:srgbClr val="FF0000"/>
                </a:solidFill>
              </a:rPr>
              <a:t>实质是文化专制，</a:t>
            </a:r>
            <a:r>
              <a:rPr lang="zh-CN" altLang="en-US" b="1" dirty="0"/>
              <a:t>是对先秦思想文化成就的粗暴否定，是中国文化史上的一场浩劫。文化成为政治权利附庸，文化氛围有生动活跃转为死气沉沉，儒学发展陷入低潮</a:t>
            </a:r>
            <a:endParaRPr lang="zh-CN" altLang="en-US" b="1" dirty="0"/>
          </a:p>
        </p:txBody>
      </p:sp>
      <p:sp>
        <p:nvSpPr>
          <p:cNvPr id="6150" name="文本框 6149"/>
          <p:cNvSpPr txBox="1"/>
          <p:nvPr/>
        </p:nvSpPr>
        <p:spPr>
          <a:xfrm>
            <a:off x="323850" y="333375"/>
            <a:ext cx="8424863" cy="13220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effectLst>
                  <a:outerShdw blurRad="38100" dist="38100" dir="2700000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r>
              <a:rPr lang="zh-CN" altLang="en-US" sz="3200" b="1" dirty="0">
                <a:solidFill>
                  <a:schemeClr val="accent2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如何评价秦王朝的“焚书坑儒”的举措？</a:t>
            </a:r>
            <a:endParaRPr lang="zh-CN" altLang="en-US" sz="3200" b="1" dirty="0">
              <a:solidFill>
                <a:schemeClr val="accent2"/>
              </a:solidFill>
              <a:effectLst>
                <a:outerShdw blurRad="38100" dist="38100" dir="2700000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3200" b="1" dirty="0">
                <a:effectLst>
                  <a:outerShdw blurRad="38100" dist="38100" dir="2700000">
                    <a:srgbClr val="FFFFFF"/>
                  </a:outerShdw>
                </a:effectLst>
                <a:latin typeface="黑体" panose="02010609060101010101" pitchFamily="2" charset="-122"/>
                <a:ea typeface="黑体" panose="02010609060101010101" pitchFamily="2" charset="-122"/>
              </a:rPr>
              <a:t>                               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>
                  <a:srgbClr val="000000"/>
                </a:outerShdw>
              </a:effectLst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" descr="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1188" y="4724400"/>
            <a:ext cx="2133600" cy="213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1" name="Text Box 11"/>
          <p:cNvSpPr txBox="1"/>
          <p:nvPr/>
        </p:nvSpPr>
        <p:spPr>
          <a:xfrm>
            <a:off x="4716463" y="4941888"/>
            <a:ext cx="374332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>
                <a:solidFill>
                  <a:srgbClr val="FF0000"/>
                </a:solidFill>
                <a:latin typeface="宋体" panose="02010600030101010101" pitchFamily="2" charset="-122"/>
              </a:rPr>
              <a:t>黄 老 思 想</a:t>
            </a:r>
            <a:endParaRPr lang="zh-CN" altLang="en-US" sz="4400" b="1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7412" name="圆角矩形标注 17411"/>
          <p:cNvSpPr/>
          <p:nvPr/>
        </p:nvSpPr>
        <p:spPr>
          <a:xfrm>
            <a:off x="684213" y="1557338"/>
            <a:ext cx="7993062" cy="3213100"/>
          </a:xfrm>
          <a:prstGeom prst="wedgeRoundRectCallout">
            <a:avLst>
              <a:gd name="adj1" fmla="val -40069"/>
              <a:gd name="adj2" fmla="val 48319"/>
              <a:gd name="adj3" fmla="val 16667"/>
            </a:avLst>
          </a:prstGeom>
          <a:solidFill>
            <a:schemeClr val="bg1">
              <a:alpha val="85999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>
              <a:lnSpc>
                <a:spcPct val="145000"/>
              </a:lnSpc>
            </a:pPr>
            <a:r>
              <a:rPr lang="en-US" altLang="zh-CN" sz="3200" b="1">
                <a:latin typeface="Arial" panose="020B0604020202020204" pitchFamily="34" charset="0"/>
              </a:rPr>
              <a:t>       </a:t>
            </a:r>
            <a:r>
              <a:rPr lang="zh-CN" altLang="en-US" sz="3200" b="1">
                <a:solidFill>
                  <a:schemeClr val="hlink"/>
                </a:solidFill>
                <a:latin typeface="Arial" panose="020B0604020202020204" pitchFamily="34" charset="0"/>
              </a:rPr>
              <a:t>秦朝</a:t>
            </a:r>
            <a:r>
              <a:rPr lang="zh-CN" altLang="en-US" sz="3200" b="1">
                <a:latin typeface="Arial" panose="020B0604020202020204" pitchFamily="34" charset="0"/>
              </a:rPr>
              <a:t>采用法家思想、以</a:t>
            </a:r>
            <a:r>
              <a:rPr lang="zh-CN" altLang="en-US" sz="3200" b="1">
                <a:solidFill>
                  <a:schemeClr val="hlink"/>
                </a:solidFill>
                <a:latin typeface="Arial" panose="020B0604020202020204" pitchFamily="34" charset="0"/>
              </a:rPr>
              <a:t>严刑酷法治国</a:t>
            </a:r>
            <a:r>
              <a:rPr lang="zh-CN" altLang="en-US" sz="3200" b="1">
                <a:latin typeface="Arial" panose="020B0604020202020204" pitchFamily="34" charset="0"/>
              </a:rPr>
              <a:t>，激化了阶级矛盾，导致</a:t>
            </a:r>
            <a:r>
              <a:rPr lang="zh-CN" altLang="en-US" sz="3200" b="1">
                <a:solidFill>
                  <a:schemeClr val="hlink"/>
                </a:solidFill>
                <a:latin typeface="Arial" panose="020B0604020202020204" pitchFamily="34" charset="0"/>
              </a:rPr>
              <a:t>短期而亡</a:t>
            </a:r>
            <a:r>
              <a:rPr lang="zh-CN" altLang="en-US" sz="3200" b="1">
                <a:latin typeface="Arial" panose="020B0604020202020204" pitchFamily="34" charset="0"/>
              </a:rPr>
              <a:t>。秦灭汉兴，面对严峻的社会形势，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汉初统治者</a:t>
            </a:r>
            <a:r>
              <a:rPr lang="zh-CN" altLang="en-US" sz="3200" b="1">
                <a:latin typeface="Arial" panose="020B0604020202020204" pitchFamily="34" charset="0"/>
              </a:rPr>
              <a:t>采取了什么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</a:rPr>
              <a:t>指导思想</a:t>
            </a:r>
            <a:r>
              <a:rPr lang="zh-CN" altLang="en-US" sz="3200" b="1">
                <a:latin typeface="Arial" panose="020B0604020202020204" pitchFamily="34" charset="0"/>
              </a:rPr>
              <a:t>来治国呢？</a:t>
            </a:r>
            <a:endParaRPr lang="zh-CN" altLang="en-US" sz="3200" b="1">
              <a:latin typeface="Arial" panose="020B0604020202020204" pitchFamily="34" charset="0"/>
            </a:endParaRPr>
          </a:p>
          <a:p>
            <a:pPr algn="ctr"/>
            <a:endParaRPr lang="zh-CN" altLang="en-US" sz="3200">
              <a:latin typeface="Arial" panose="020B0604020202020204" pitchFamily="34" charset="0"/>
            </a:endParaRPr>
          </a:p>
        </p:txBody>
      </p:sp>
      <p:sp>
        <p:nvSpPr>
          <p:cNvPr id="17413" name="文本框 17412"/>
          <p:cNvSpPr txBox="1"/>
          <p:nvPr/>
        </p:nvSpPr>
        <p:spPr>
          <a:xfrm>
            <a:off x="611188" y="476250"/>
            <a:ext cx="7848600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2.</a:t>
            </a:r>
            <a:r>
              <a:rPr lang="zh-CN" altLang="en-US" sz="3600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黄老思想</a:t>
            </a:r>
            <a:endParaRPr lang="zh-CN" altLang="en-US" sz="3600" dirty="0">
              <a:solidFill>
                <a:srgbClr val="FF3300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0" descr="1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1188" y="4724400"/>
            <a:ext cx="2133600" cy="2133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1" name="Text Box 11"/>
          <p:cNvSpPr txBox="1"/>
          <p:nvPr/>
        </p:nvSpPr>
        <p:spPr>
          <a:xfrm>
            <a:off x="357158" y="357166"/>
            <a:ext cx="3743325" cy="762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>
                <a:solidFill>
                  <a:srgbClr val="FF0000"/>
                </a:solidFill>
                <a:latin typeface="宋体" panose="02010600030101010101" pitchFamily="2" charset="-122"/>
              </a:rPr>
              <a:t>黄 老 思 想</a:t>
            </a:r>
            <a:endParaRPr lang="zh-CN" altLang="en-US" sz="4400" b="1" dirty="0">
              <a:solidFill>
                <a:srgbClr val="FF0000"/>
              </a:solidFill>
              <a:latin typeface="宋体" panose="02010600030101010101" pitchFamily="2" charset="-122"/>
            </a:endParaRPr>
          </a:p>
        </p:txBody>
      </p:sp>
      <p:sp>
        <p:nvSpPr>
          <p:cNvPr id="17412" name="圆角矩形标注 17411"/>
          <p:cNvSpPr/>
          <p:nvPr/>
        </p:nvSpPr>
        <p:spPr>
          <a:xfrm>
            <a:off x="142844" y="1285860"/>
            <a:ext cx="8858312" cy="5157810"/>
          </a:xfrm>
          <a:prstGeom prst="wedgeRoundRectCallout">
            <a:avLst>
              <a:gd name="adj1" fmla="val -40069"/>
              <a:gd name="adj2" fmla="val 48319"/>
              <a:gd name="adj3" fmla="val 16667"/>
            </a:avLst>
          </a:prstGeom>
          <a:solidFill>
            <a:schemeClr val="bg1">
              <a:alpha val="85999"/>
            </a:schemeClr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>
              <a:lnSpc>
                <a:spcPct val="145000"/>
              </a:lnSpc>
            </a:pPr>
            <a:r>
              <a:rPr lang="zh-CN" altLang="en-US" sz="3200" b="1" dirty="0" smtClean="0"/>
              <a:t>黄帝和老子的思想</a:t>
            </a:r>
            <a:r>
              <a:rPr lang="en-US" altLang="zh-CN" sz="3200" b="1" dirty="0" smtClean="0"/>
              <a:t>--</a:t>
            </a:r>
            <a:r>
              <a:rPr lang="zh-CN" altLang="en-US" sz="3200" b="1" dirty="0" smtClean="0">
                <a:hlinkClick r:id="rId2"/>
              </a:rPr>
              <a:t>黄老之学</a:t>
            </a:r>
            <a:r>
              <a:rPr lang="en-US" altLang="zh-CN" sz="3200" b="1" dirty="0" smtClean="0"/>
              <a:t>,</a:t>
            </a:r>
            <a:r>
              <a:rPr lang="zh-CN" altLang="en-US" sz="3200" b="1" dirty="0" smtClean="0"/>
              <a:t>在社会</a:t>
            </a:r>
            <a:r>
              <a:rPr lang="zh-CN" altLang="en-US" sz="3200" b="1" dirty="0" smtClean="0">
                <a:hlinkClick r:id="rId3"/>
              </a:rPr>
              <a:t>政治</a:t>
            </a:r>
            <a:r>
              <a:rPr lang="zh-CN" altLang="en-US" sz="3200" b="1" dirty="0" smtClean="0"/>
              <a:t>领域，黄老之学认为君主应</a:t>
            </a:r>
            <a:r>
              <a:rPr lang="en-US" altLang="zh-CN" sz="3200" b="1" dirty="0" smtClean="0"/>
              <a:t>“</a:t>
            </a:r>
            <a:r>
              <a:rPr lang="zh-CN" altLang="en-US" sz="3200" b="1" dirty="0" smtClean="0">
                <a:solidFill>
                  <a:srgbClr val="FF0000"/>
                </a:solidFill>
                <a:hlinkClick r:id="rId4"/>
              </a:rPr>
              <a:t>无为而治</a:t>
            </a:r>
            <a:r>
              <a:rPr lang="en-US" altLang="zh-CN" sz="3200" b="1" dirty="0" smtClean="0"/>
              <a:t>”</a:t>
            </a:r>
            <a:r>
              <a:rPr lang="zh-CN" altLang="en-US" sz="3200" b="1" dirty="0" smtClean="0"/>
              <a:t>，</a:t>
            </a:r>
            <a:r>
              <a:rPr lang="en-US" altLang="zh-CN" sz="3200" b="1" dirty="0" smtClean="0"/>
              <a:t>“</a:t>
            </a:r>
            <a:r>
              <a:rPr lang="zh-CN" altLang="en-US" sz="3200" b="1" dirty="0" smtClean="0"/>
              <a:t>省苛事，薄赋敛，毋夺民时</a:t>
            </a:r>
            <a:r>
              <a:rPr lang="en-US" altLang="zh-CN" sz="3200" b="1" dirty="0" smtClean="0"/>
              <a:t>”</a:t>
            </a:r>
            <a:r>
              <a:rPr lang="zh-CN" altLang="en-US" sz="3200" b="1" dirty="0" smtClean="0"/>
              <a:t>。上述主张是西汉初期的主流意识形态，出现了</a:t>
            </a:r>
            <a:r>
              <a:rPr lang="en-US" altLang="zh-CN" sz="3200" b="1" dirty="0" smtClean="0"/>
              <a:t>“</a:t>
            </a:r>
            <a:r>
              <a:rPr lang="zh-CN" altLang="en-US" sz="3200" b="1" dirty="0" smtClean="0"/>
              <a:t>文景之治</a:t>
            </a:r>
            <a:r>
              <a:rPr lang="en-US" altLang="zh-CN" sz="3200" b="1" dirty="0" smtClean="0"/>
              <a:t>”</a:t>
            </a:r>
            <a:r>
              <a:rPr lang="zh-CN" altLang="en-US" sz="3200" b="1" dirty="0" smtClean="0"/>
              <a:t>。东汉时黄老之学与迷信相结合，演变为自然长生之道，对原始</a:t>
            </a:r>
            <a:r>
              <a:rPr lang="zh-CN" altLang="en-US" sz="3200" b="1" dirty="0" smtClean="0">
                <a:hlinkClick r:id="rId5"/>
              </a:rPr>
              <a:t>道教</a:t>
            </a:r>
            <a:r>
              <a:rPr lang="zh-CN" altLang="en-US" sz="3200" b="1" dirty="0" smtClean="0"/>
              <a:t>的形成产生了一定影响。</a:t>
            </a:r>
            <a:endParaRPr lang="zh-CN" altLang="en-US" sz="3200" b="1" dirty="0">
              <a:latin typeface="Arial" panose="020B0604020202020204" pitchFamily="34" charset="0"/>
            </a:endParaRPr>
          </a:p>
          <a:p>
            <a:pPr algn="ctr"/>
            <a:endParaRPr lang="zh-CN" altLang="en-US" sz="3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 animBg="1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7B7"/>
      </a:accent6>
      <a:hlink>
        <a:srgbClr val="FF5050"/>
      </a:hlink>
      <a:folHlink>
        <a:srgbClr val="FF99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5259</Words>
  <Application>WPS 演示</Application>
  <PresentationFormat>全屏显示(4:3)</PresentationFormat>
  <Paragraphs>503</Paragraphs>
  <Slides>42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42</vt:i4>
      </vt:variant>
    </vt:vector>
  </HeadingPairs>
  <TitlesOfParts>
    <vt:vector size="64" baseType="lpstr">
      <vt:lpstr>Arial</vt:lpstr>
      <vt:lpstr>宋体</vt:lpstr>
      <vt:lpstr>Wingdings</vt:lpstr>
      <vt:lpstr>黑体</vt:lpstr>
      <vt:lpstr>华文中宋</vt:lpstr>
      <vt:lpstr>Times New Roman</vt:lpstr>
      <vt:lpstr>华文新魏</vt:lpstr>
      <vt:lpstr>隶书</vt:lpstr>
      <vt:lpstr>华文仿宋</vt:lpstr>
      <vt:lpstr>楷体_GB2312</vt:lpstr>
      <vt:lpstr>微软雅黑</vt:lpstr>
      <vt:lpstr>Arial Unicode MS</vt:lpstr>
      <vt:lpstr>Calibri</vt:lpstr>
      <vt:lpstr>创艺简粗黑</vt:lpstr>
      <vt:lpstr>华文行楷</vt:lpstr>
      <vt:lpstr>font1-Identity-H</vt:lpstr>
      <vt:lpstr>华文细黑</vt:lpstr>
      <vt:lpstr>楷体</vt:lpstr>
      <vt:lpstr>仿宋</vt:lpstr>
      <vt:lpstr>新宋体</vt:lpstr>
      <vt:lpstr>MS Mincho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一、汉代儒学兴起的背景</vt:lpstr>
      <vt:lpstr>PowerPoint 演示文稿</vt:lpstr>
      <vt:lpstr>PowerPoint 演示文稿</vt:lpstr>
      <vt:lpstr>PowerPoint 演示文稿</vt:lpstr>
      <vt:lpstr>汉初为什么以黄老之学治理国家呢？</vt:lpstr>
      <vt:lpstr>PowerPoint 演示文稿</vt:lpstr>
      <vt:lpstr>汉武帝时期，随着社会形势的变化，黄老思想已经不能适应加强中央集权需要，他该如何应对？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汉武帝时期，随着社会形势的变化，黄老思想已经不能适应加强中央集权需要。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秦始皇和汉武帝对儒学的政策有何不同？导致不同的原因分别是什么？对儒学的发展各产生了什么影响？这两种政策又有何相同之处？</vt:lpstr>
      <vt:lpstr>PowerPoint 演示文稿</vt:lpstr>
      <vt:lpstr>PowerPoint 演示文稿</vt:lpstr>
      <vt:lpstr>三、太学-儒学教育官方化制度化； </vt:lpstr>
      <vt:lpstr>PowerPoint 演示文稿</vt:lpstr>
      <vt:lpstr>PowerPoint 演示文稿</vt:lpstr>
      <vt:lpstr>PowerPoint 演示文稿</vt:lpstr>
      <vt:lpstr>PowerPoint 演示文稿</vt:lpstr>
      <vt:lpstr>课 堂 小 结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 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二、汉代儒学</dc:title>
  <dc:creator>HF</dc:creator>
  <cp:lastModifiedBy>Administrator</cp:lastModifiedBy>
  <cp:revision>39</cp:revision>
  <dcterms:created xsi:type="dcterms:W3CDTF">2014-08-26T15:33:00Z</dcterms:created>
  <dcterms:modified xsi:type="dcterms:W3CDTF">2018-07-16T08:07:02Z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