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3" r:id="rId3"/>
    <p:sldId id="261" r:id="rId4"/>
    <p:sldId id="257" r:id="rId5"/>
    <p:sldId id="258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4F338-E287-4DFD-A9CD-2AF7EE946E5A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3F967-6779-4B98-92A2-0FED4AEF7D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3859-1F97-420E-B524-4540F2975936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endParaRPr lang="en-US" altLang="zh-CN" sz="800"/>
          </a:p>
          <a:p>
            <a:pPr>
              <a:lnSpc>
                <a:spcPct val="80000"/>
              </a:lnSpc>
            </a:pPr>
            <a:r>
              <a:rPr lang="en-US" altLang="zh-CN" sz="800"/>
              <a:t>Q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80B9-AEF6-4732-AFDE-29E17CD6ADAB}" type="datetimeFigureOut">
              <a:rPr lang="zh-CN" altLang="en-US" smtClean="0"/>
              <a:pPr/>
              <a:t>2018/10/22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6CDE-8C45-4DF6-A776-592DB1B42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bum.sina.com.cn/pic/490fa6650200096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ulture.163.com/culture/editor/relax/050628/050628_150905(4)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向日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436"/>
            <a:ext cx="4911080" cy="6478446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580112" y="404664"/>
            <a:ext cx="3312368" cy="6186309"/>
          </a:xfrm>
          <a:prstGeom prst="rect">
            <a:avLst/>
          </a:prstGeom>
          <a:noFill/>
          <a:ln w="38100" cmpd="dbl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凡</a:t>
            </a:r>
            <a:r>
              <a:rPr kumimoji="1" lang="en-US" altLang="zh-CN" sz="3600" b="1" dirty="0">
                <a:solidFill>
                  <a:srgbClr val="CC0000"/>
                </a:solidFill>
                <a:latin typeface="Times New Roman"/>
                <a:ea typeface="黑体" pitchFamily="49" charset="-122"/>
              </a:rPr>
              <a:t>·</a:t>
            </a:r>
            <a:r>
              <a:rPr kumimoji="1" lang="zh-CN" altLang="en-US" sz="3600" b="1" dirty="0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高</a:t>
            </a:r>
          </a:p>
          <a:p>
            <a:r>
              <a:rPr kumimoji="1" lang="zh-CN" altLang="en-US" sz="3600" b="1" dirty="0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kumimoji="1" lang="zh-CN" altLang="en-US" sz="3600" b="1" dirty="0">
                <a:latin typeface="黑体" pitchFamily="49" charset="-122"/>
                <a:ea typeface="黑体" pitchFamily="49" charset="-122"/>
              </a:rPr>
              <a:t>荷兰伟大的</a:t>
            </a:r>
            <a:r>
              <a:rPr kumimoji="1" lang="zh-CN" altLang="en-US" sz="36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印象派</a:t>
            </a:r>
            <a:r>
              <a:rPr kumimoji="1" lang="zh-CN" altLang="en-US" sz="3600" b="1" dirty="0">
                <a:latin typeface="黑体" pitchFamily="49" charset="-122"/>
                <a:ea typeface="黑体" pitchFamily="49" charset="-122"/>
              </a:rPr>
              <a:t>画家，主要作品</a:t>
            </a:r>
            <a:r>
              <a:rPr kumimoji="1" lang="en-US" altLang="zh-CN" sz="36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kumimoji="1" lang="zh-CN" altLang="en-US" sz="36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向日葵</a:t>
            </a:r>
            <a:r>
              <a:rPr kumimoji="1" lang="en-US" altLang="zh-CN" sz="3600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kumimoji="1" lang="zh-CN" altLang="en-US" sz="3600" b="1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kumimoji="1" lang="zh-CN" altLang="en-US" sz="3600" b="1" dirty="0">
                <a:latin typeface="黑体" pitchFamily="49" charset="-122"/>
                <a:ea typeface="黑体" pitchFamily="49" charset="-122"/>
              </a:rPr>
              <a:t>其作色彩极其强烈，富有个性，充满了火一样的热情，被称为</a:t>
            </a:r>
            <a:r>
              <a:rPr kumimoji="1" lang="zh-CN" altLang="en-US" sz="3600" b="1" dirty="0">
                <a:latin typeface="Times New Roman"/>
                <a:ea typeface="黑体" pitchFamily="49" charset="-122"/>
              </a:rPr>
              <a:t>“</a:t>
            </a:r>
            <a:r>
              <a:rPr kumimoji="1" lang="zh-CN" altLang="en-US" sz="3600" b="1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扑向太阳的画家</a:t>
            </a:r>
            <a:r>
              <a:rPr kumimoji="1" lang="zh-CN" altLang="en-US" sz="3600" b="1" dirty="0">
                <a:solidFill>
                  <a:srgbClr val="FF3300"/>
                </a:solidFill>
                <a:latin typeface="Times New Roman"/>
                <a:ea typeface="黑体" pitchFamily="49" charset="-122"/>
              </a:rPr>
              <a:t>”</a:t>
            </a:r>
            <a:endParaRPr kumimoji="1" lang="zh-CN" altLang="en-US" sz="3600" b="1" dirty="0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 descr="ywn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865688" cy="4929188"/>
          </a:xfrm>
          <a:prstGeom prst="rect">
            <a:avLst/>
          </a:prstGeom>
          <a:noFill/>
        </p:spPr>
      </p:pic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5638800" y="914400"/>
            <a:ext cx="324008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   </a:t>
            </a:r>
            <a:r>
              <a:rPr lang="zh-CN" altLang="en-US" sz="2400" b="1"/>
              <a:t>立体主义 是以全新的方式展现事物，他们从</a:t>
            </a:r>
            <a:r>
              <a:rPr lang="zh-CN" altLang="en-US" sz="2400" b="1">
                <a:solidFill>
                  <a:srgbClr val="0000FF"/>
                </a:solidFill>
              </a:rPr>
              <a:t>几个角度</a:t>
            </a:r>
            <a:r>
              <a:rPr lang="zh-CN" altLang="en-US" sz="2400" b="1"/>
              <a:t>去观察， 把正面不可能看到的</a:t>
            </a:r>
            <a:r>
              <a:rPr lang="zh-CN" altLang="en-US" sz="2400" b="1">
                <a:solidFill>
                  <a:srgbClr val="0000FF"/>
                </a:solidFill>
              </a:rPr>
              <a:t>几个侧面</a:t>
            </a:r>
            <a:r>
              <a:rPr lang="zh-CN" altLang="en-US" sz="2400" b="1"/>
              <a:t>都用并列或</a:t>
            </a:r>
            <a:r>
              <a:rPr lang="zh-CN" altLang="en-US" sz="2400" b="1">
                <a:solidFill>
                  <a:srgbClr val="0000FF"/>
                </a:solidFill>
              </a:rPr>
              <a:t>重叠的方式</a:t>
            </a:r>
            <a:r>
              <a:rPr lang="zh-CN" altLang="en-US" sz="2400" b="1"/>
              <a:t>表现出来。</a:t>
            </a:r>
          </a:p>
          <a:p>
            <a:pPr>
              <a:spcBef>
                <a:spcPct val="50000"/>
              </a:spcBef>
            </a:pPr>
            <a:r>
              <a:rPr lang="zh-CN" altLang="en-US" sz="2400" b="1"/>
              <a:t> </a:t>
            </a: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1524000" y="6019800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《</a:t>
            </a:r>
            <a:r>
              <a:rPr lang="zh-CN" altLang="en-US" sz="2400" b="1"/>
              <a:t>亚威农少女</a:t>
            </a:r>
            <a:r>
              <a:rPr lang="en-US" altLang="zh-CN" sz="2400" b="1"/>
              <a:t>》 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5403850" y="4495800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华文行楷" pitchFamily="2" charset="-122"/>
              </a:rPr>
              <a:t>立体主义的第一幅绘画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7" name="Picture 5" descr="490fa6650200096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3375"/>
            <a:ext cx="7772400" cy="5000625"/>
          </a:xfrm>
          <a:prstGeom prst="rect">
            <a:avLst/>
          </a:prstGeom>
          <a:noFill/>
        </p:spPr>
      </p:pic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3048000" y="5481638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/>
              <a:t>《</a:t>
            </a:r>
            <a:r>
              <a:rPr lang="zh-CN" altLang="en-US" sz="2800" b="1"/>
              <a:t>格尔尼卡</a:t>
            </a:r>
            <a:r>
              <a:rPr lang="en-US" altLang="zh-CN" sz="2800" b="1"/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图片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844"/>
            <a:ext cx="7560840" cy="5665054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403648" y="6018054"/>
            <a:ext cx="7102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3600" b="1" dirty="0"/>
              <a:t>塞尚</a:t>
            </a:r>
            <a:r>
              <a:rPr lang="en-US" altLang="zh-CN" sz="3600" b="1" dirty="0"/>
              <a:t>《</a:t>
            </a:r>
            <a:r>
              <a:rPr lang="zh-CN" altLang="en-US" sz="3600" b="1" dirty="0"/>
              <a:t>静物</a:t>
            </a:r>
            <a:r>
              <a:rPr lang="en-US" altLang="zh-CN" sz="3600" b="1" dirty="0"/>
              <a:t>》1999</a:t>
            </a:r>
            <a:r>
              <a:rPr lang="zh-CN" altLang="en-US" sz="3600" b="1" dirty="0"/>
              <a:t>年</a:t>
            </a:r>
            <a:r>
              <a:rPr lang="en-US" altLang="zh-CN" sz="3600" b="1" dirty="0"/>
              <a:t>6050</a:t>
            </a:r>
            <a:r>
              <a:rPr lang="zh-CN" altLang="en-US" sz="3600" b="1" dirty="0"/>
              <a:t>万美元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图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799"/>
            <a:ext cx="5750024" cy="6204669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4211" y="620688"/>
            <a:ext cx="129266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毕加索</a:t>
            </a:r>
            <a:r>
              <a:rPr lang="en-US" altLang="zh-CN" sz="3600" dirty="0"/>
              <a:t>《</a:t>
            </a:r>
            <a:r>
              <a:rPr lang="zh-CN" altLang="en-US" sz="3600" dirty="0"/>
              <a:t>双臂抱胸的女人</a:t>
            </a:r>
            <a:r>
              <a:rPr lang="en-US" altLang="zh-CN" sz="3600" dirty="0"/>
              <a:t>》2000</a:t>
            </a:r>
            <a:r>
              <a:rPr lang="zh-CN" altLang="en-US" sz="3600" dirty="0"/>
              <a:t>年</a:t>
            </a:r>
            <a:r>
              <a:rPr lang="en-US" altLang="zh-CN" sz="3600" dirty="0"/>
              <a:t>5560</a:t>
            </a:r>
            <a:r>
              <a:rPr lang="zh-CN" altLang="en-US" sz="3600" dirty="0"/>
              <a:t>万美元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图片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920880" cy="6075010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899592" y="6185208"/>
            <a:ext cx="6458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3200" b="1" dirty="0"/>
              <a:t>凡高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鸢尾花</a:t>
            </a:r>
            <a:r>
              <a:rPr lang="en-US" altLang="zh-CN" sz="3200" b="1" dirty="0"/>
              <a:t>》1988</a:t>
            </a:r>
            <a:r>
              <a:rPr lang="zh-CN" altLang="en-US" sz="3200" b="1" dirty="0"/>
              <a:t>年</a:t>
            </a:r>
            <a:r>
              <a:rPr lang="en-US" altLang="zh-CN" sz="3200" b="1" dirty="0"/>
              <a:t>5300</a:t>
            </a:r>
            <a:r>
              <a:rPr lang="zh-CN" altLang="en-US" sz="3200" b="1" dirty="0"/>
              <a:t>万美元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图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8828"/>
            <a:ext cx="4597896" cy="6546772"/>
          </a:xfrm>
          <a:prstGeom prst="rect">
            <a:avLst/>
          </a:prstGeom>
          <a:noFill/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081246" y="692696"/>
            <a:ext cx="12926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毕加索</a:t>
            </a:r>
            <a:r>
              <a:rPr lang="en-US" altLang="zh-CN" sz="3600" b="1" dirty="0"/>
              <a:t>《</a:t>
            </a:r>
            <a:r>
              <a:rPr lang="zh-CN" altLang="en-US" sz="3600" b="1" dirty="0"/>
              <a:t>梦</a:t>
            </a:r>
            <a:r>
              <a:rPr lang="en-US" altLang="zh-CN" sz="3600" b="1" dirty="0"/>
              <a:t>》1997</a:t>
            </a:r>
            <a:r>
              <a:rPr lang="zh-CN" altLang="en-US" sz="3600" b="1" dirty="0"/>
              <a:t>年</a:t>
            </a:r>
            <a:r>
              <a:rPr lang="en-US" altLang="zh-CN" sz="3600" b="1" dirty="0"/>
              <a:t>4840</a:t>
            </a:r>
            <a:r>
              <a:rPr lang="zh-CN" altLang="en-US" sz="3600" b="1" dirty="0"/>
              <a:t>万美元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4427538" y="1052513"/>
            <a:ext cx="4716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凡高</a:t>
            </a:r>
            <a:r>
              <a:rPr kumimoji="0" lang="en-US" altLang="zh-CN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《</a:t>
            </a:r>
            <a:r>
              <a:rPr kumimoji="0" lang="zh-CN" altLang="en-US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向日葵</a:t>
            </a:r>
            <a:r>
              <a:rPr kumimoji="0" lang="en-US" altLang="zh-CN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》 </a:t>
            </a:r>
            <a:r>
              <a:rPr kumimoji="0" lang="zh-CN" altLang="en-US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和</a:t>
            </a:r>
            <a:r>
              <a:rPr kumimoji="0" lang="en-US" altLang="zh-CN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《</a:t>
            </a:r>
            <a:r>
              <a:rPr kumimoji="0" lang="zh-CN" altLang="en-US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星夜</a:t>
            </a:r>
            <a:r>
              <a:rPr kumimoji="0" lang="en-US" altLang="zh-CN" sz="2800" b="1">
                <a:solidFill>
                  <a:srgbClr val="FFFFFF"/>
                </a:solidFill>
                <a:effectLst/>
                <a:latin typeface="Arial" pitchFamily="34" charset="0"/>
                <a:ea typeface="隶书" pitchFamily="49" charset="-122"/>
              </a:rPr>
              <a:t>》</a:t>
            </a:r>
          </a:p>
        </p:txBody>
      </p:sp>
      <p:pic>
        <p:nvPicPr>
          <p:cNvPr id="13314" name="Picture 2" descr="http://sh.xinhuanet.com/135005349_1452664650384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543550" cy="61634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星夜vango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44" y="188640"/>
            <a:ext cx="8552656" cy="636456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796136" y="40466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kumimoji="1" lang="zh-CN" altLang="en-US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星月夜</a:t>
            </a:r>
            <a:r>
              <a:rPr kumimoji="1" lang="en-US" altLang="zh-CN" b="1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5562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     </a:t>
            </a:r>
            <a:endParaRPr lang="zh-CN" altLang="en-US" sz="2400" b="1" dirty="0"/>
          </a:p>
        </p:txBody>
      </p:sp>
      <p:pic>
        <p:nvPicPr>
          <p:cNvPr id="46085" name="Picture 5" descr="拾穗者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59" y="692696"/>
            <a:ext cx="8933341" cy="6165304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436096" y="1196752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 dirty="0"/>
              <a:t>米勒</a:t>
            </a:r>
            <a:r>
              <a:rPr kumimoji="1" lang="en-US" altLang="zh-CN" sz="2400" b="1" dirty="0"/>
              <a:t>《</a:t>
            </a:r>
            <a:r>
              <a:rPr kumimoji="1" lang="zh-CN" altLang="en-US" sz="2400" b="1" dirty="0"/>
              <a:t>拾穗者</a:t>
            </a:r>
            <a:r>
              <a:rPr kumimoji="1" lang="en-US" altLang="zh-CN" sz="2400" b="1" dirty="0"/>
              <a:t>》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09600" y="0"/>
            <a:ext cx="7469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3300"/>
                </a:solidFill>
              </a:rPr>
              <a:t>■</a:t>
            </a:r>
            <a:r>
              <a:rPr lang="zh-CN" altLang="en-US" sz="4400" b="1">
                <a:solidFill>
                  <a:srgbClr val="FF3300"/>
                </a:solidFill>
              </a:rPr>
              <a:t>现实主义与印象主义画派■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伏尔加纤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184775"/>
          </a:xfrm>
          <a:prstGeom prst="rect">
            <a:avLst/>
          </a:prstGeom>
          <a:noFill/>
        </p:spPr>
      </p:pic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2339975" y="6165850"/>
            <a:ext cx="486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rPr>
              <a:t>作者：伊里亚</a:t>
            </a:r>
            <a:r>
              <a:rPr kumimoji="0"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rPr>
              <a:t>.</a:t>
            </a:r>
            <a:r>
              <a:rPr kumimoji="0"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rPr>
              <a:t>叶菲莫维奇</a:t>
            </a:r>
            <a:r>
              <a:rPr kumimoji="0"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rPr>
              <a:t>.</a:t>
            </a:r>
            <a:r>
              <a:rPr kumimoji="0"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rPr>
              <a:t>列宾  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3348038" y="115888"/>
            <a:ext cx="353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zh-CN" altLang="en-US" b="1">
                <a:effectLst/>
                <a:hlinkClick r:id="rId3" action="ppaction://hlinksldjump"/>
              </a:rPr>
              <a:t>伏尔加河上的纤夫</a:t>
            </a:r>
            <a:r>
              <a:rPr kumimoji="0" lang="zh-CN" altLang="en-US" b="1">
                <a:effectLst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日出印象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7270750" y="63087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zh-CN" sz="1800" b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《</a:t>
            </a:r>
            <a:r>
              <a:rPr kumimoji="0" lang="zh-CN" altLang="en-US" sz="1800" b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日出</a:t>
            </a:r>
            <a:r>
              <a:rPr kumimoji="0" lang="en-US" altLang="zh-CN" sz="1800" b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·</a:t>
            </a:r>
            <a:r>
              <a:rPr kumimoji="0" lang="zh-CN" altLang="en-US" sz="1800" b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印象</a:t>
            </a:r>
            <a:r>
              <a:rPr kumimoji="0" lang="en-US" altLang="zh-CN" sz="1800" b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草地上的午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07375" cy="5545138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843213" y="5805488"/>
            <a:ext cx="424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莫奈：</a:t>
            </a:r>
            <a:r>
              <a:rPr lang="en-US" altLang="zh-CN" sz="2800" b="1"/>
              <a:t>《</a:t>
            </a:r>
            <a:r>
              <a:rPr lang="zh-CN" altLang="en-US" sz="2800" b="1"/>
              <a:t>草地上的午餐</a:t>
            </a:r>
            <a:r>
              <a:rPr lang="en-US" altLang="zh-CN" sz="2800" b="1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71550" y="3429000"/>
            <a:ext cx="763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油彩 </a:t>
            </a:r>
            <a:br>
              <a:rPr lang="zh-CN" altLang="en-US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b="1" dirty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巴黎　卢浮官藏 </a:t>
            </a:r>
          </a:p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梅杜莎之筏</a:t>
            </a:r>
            <a:r>
              <a:rPr lang="en-US" altLang="zh-CN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是籍里柯艺术生涯中最具代表性的浪漫主义杰作。画中表现的是</a:t>
            </a:r>
            <a:r>
              <a:rPr lang="en-US" altLang="zh-CN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1816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月发生的法国</a:t>
            </a:r>
            <a:r>
              <a:rPr lang="zh-CN" altLang="en-US" b="1" dirty="0">
                <a:solidFill>
                  <a:srgbClr val="000099"/>
                </a:solidFill>
                <a:latin typeface="Arial"/>
                <a:ea typeface="黑体" pitchFamily="49" charset="-122"/>
              </a:rPr>
              <a:t>“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梅杜莎号</a:t>
            </a:r>
            <a:r>
              <a:rPr lang="zh-CN" altLang="en-US" b="1" dirty="0">
                <a:solidFill>
                  <a:srgbClr val="000099"/>
                </a:solidFill>
                <a:latin typeface="Arial"/>
                <a:ea typeface="黑体" pitchFamily="49" charset="-122"/>
              </a:rPr>
              <a:t>”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巡洋舰的海难事件。</a:t>
            </a:r>
            <a:r>
              <a:rPr lang="zh-CN" altLang="en-US" b="1" dirty="0">
                <a:solidFill>
                  <a:srgbClr val="000099"/>
                </a:solidFill>
                <a:latin typeface="Arial"/>
                <a:ea typeface="黑体" pitchFamily="49" charset="-122"/>
              </a:rPr>
              <a:t>“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梅杜莎号</a:t>
            </a:r>
            <a:r>
              <a:rPr lang="zh-CN" altLang="en-US" b="1" dirty="0">
                <a:solidFill>
                  <a:srgbClr val="000099"/>
                </a:solidFill>
                <a:latin typeface="Arial"/>
                <a:ea typeface="黑体" pitchFamily="49" charset="-122"/>
              </a:rPr>
              <a:t>”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在舰长的错误指挥下，搁浅在毛里塔尼亚海滩，舰长和一群高级官员乘救生船逃命，丢下的</a:t>
            </a:r>
            <a:r>
              <a:rPr lang="en-US" altLang="zh-CN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150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余名乘客，只好搭制简陋木筏飘泊大海。数天之后，惨剧发生：人们饥饿难耐，互相残杀，啃吃死者的肉，最后，木筏被救，</a:t>
            </a:r>
            <a:r>
              <a:rPr lang="en-US" altLang="zh-CN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b="1" dirty="0">
                <a:solidFill>
                  <a:srgbClr val="000099"/>
                </a:solidFill>
                <a:latin typeface="黑体" pitchFamily="49" charset="-122"/>
                <a:ea typeface="黑体" pitchFamily="49" charset="-122"/>
              </a:rPr>
              <a:t>条生命奄奄一息。席里柯以金字塔形构图，把焦点集中在筏上的幸存者发现天边船影时的刹那景象。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金字塔形</a:t>
            </a:r>
            <a:r>
              <a:rPr lang="en-US" altLang="zh-CN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en-US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的塔尖上摇动红巾的人，喻示着法国人民在苦难斗争中的希望。</a:t>
            </a:r>
          </a:p>
        </p:txBody>
      </p:sp>
      <p:pic>
        <p:nvPicPr>
          <p:cNvPr id="32773" name="Picture 5" descr="artsjsj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592138"/>
            <a:ext cx="4824413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无标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56016"/>
            <a:ext cx="5544616" cy="6653121"/>
          </a:xfrm>
          <a:prstGeom prst="rect">
            <a:avLst/>
          </a:prstGeom>
          <a:noFill/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699792" y="548681"/>
            <a:ext cx="3461296" cy="62765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Left"/>
              <a:lightRig rig="legacyFlat2" dir="b"/>
            </a:scene3d>
            <a:sp3d extrusionH="430200" prstMaterial="legacyMatte">
              <a:extrusionClr>
                <a:srgbClr val="66FF33"/>
              </a:extrusionClr>
            </a:sp3d>
          </a:bodyPr>
          <a:lstStyle/>
          <a:p>
            <a:pPr algn="ctr"/>
            <a:endParaRPr lang="zh-CN" altLang="en-US" sz="40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宋体"/>
              <a:ea typeface="宋体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8244408" y="3573016"/>
            <a:ext cx="648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方正舒体" pitchFamily="2" charset="-122"/>
                <a:ea typeface="方正舒体" pitchFamily="2" charset="-122"/>
              </a:rPr>
              <a:t>梅</a:t>
            </a:r>
            <a:r>
              <a:rPr lang="zh-CN" altLang="en-US" sz="2800" b="1" dirty="0">
                <a:latin typeface="方正舒体" pitchFamily="2" charset="-122"/>
                <a:ea typeface="方正舒体" pitchFamily="2" charset="-122"/>
              </a:rPr>
              <a:t>杜萨之</a:t>
            </a:r>
            <a:r>
              <a:rPr lang="zh-CN" altLang="en-US" sz="2800" b="1" dirty="0" smtClean="0">
                <a:latin typeface="方正舒体" pitchFamily="2" charset="-122"/>
                <a:ea typeface="方正舒体" pitchFamily="2" charset="-122"/>
              </a:rPr>
              <a:t>筏</a:t>
            </a:r>
            <a:endParaRPr lang="en-US" altLang="zh-CN" sz="2800" b="1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8100392" y="404664"/>
            <a:ext cx="7200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籍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里柯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 descr="bi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6000750" cy="6192838"/>
          </a:xfrm>
          <a:prstGeom prst="rect">
            <a:avLst/>
          </a:prstGeom>
          <a:noFill/>
        </p:spPr>
      </p:pic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6516688" y="1484313"/>
            <a:ext cx="2627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一个盲人的早餐</a:t>
            </a:r>
            <a:br>
              <a:rPr lang="zh-CN" altLang="en-US" sz="2400" b="1" dirty="0"/>
            </a:b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294</Words>
  <Application>Microsoft Office PowerPoint</Application>
  <PresentationFormat>全屏显示(4:3)</PresentationFormat>
  <Paragraphs>190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</cp:revision>
  <dcterms:created xsi:type="dcterms:W3CDTF">2018-10-22T05:08:21Z</dcterms:created>
  <dcterms:modified xsi:type="dcterms:W3CDTF">2018-10-22T12:15:51Z</dcterms:modified>
</cp:coreProperties>
</file>