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0"/>
  </p:notesMasterIdLst>
  <p:sldIdLst>
    <p:sldId id="293" r:id="rId2"/>
    <p:sldId id="327" r:id="rId3"/>
    <p:sldId id="316" r:id="rId4"/>
    <p:sldId id="317" r:id="rId5"/>
    <p:sldId id="289" r:id="rId6"/>
    <p:sldId id="300" r:id="rId7"/>
    <p:sldId id="299" r:id="rId8"/>
    <p:sldId id="298" r:id="rId9"/>
    <p:sldId id="259" r:id="rId10"/>
    <p:sldId id="262" r:id="rId11"/>
    <p:sldId id="263" r:id="rId12"/>
    <p:sldId id="264" r:id="rId13"/>
    <p:sldId id="265" r:id="rId14"/>
    <p:sldId id="257" r:id="rId15"/>
    <p:sldId id="309" r:id="rId16"/>
    <p:sldId id="301" r:id="rId17"/>
    <p:sldId id="268" r:id="rId18"/>
    <p:sldId id="266" r:id="rId19"/>
    <p:sldId id="274" r:id="rId20"/>
    <p:sldId id="290" r:id="rId21"/>
    <p:sldId id="322" r:id="rId22"/>
    <p:sldId id="303" r:id="rId23"/>
    <p:sldId id="272" r:id="rId24"/>
    <p:sldId id="277" r:id="rId25"/>
    <p:sldId id="283" r:id="rId26"/>
    <p:sldId id="269" r:id="rId27"/>
    <p:sldId id="280" r:id="rId28"/>
    <p:sldId id="288" r:id="rId29"/>
    <p:sldId id="286" r:id="rId30"/>
    <p:sldId id="323" r:id="rId31"/>
    <p:sldId id="310" r:id="rId32"/>
    <p:sldId id="282" r:id="rId33"/>
    <p:sldId id="304" r:id="rId34"/>
    <p:sldId id="305" r:id="rId35"/>
    <p:sldId id="324" r:id="rId36"/>
    <p:sldId id="318" r:id="rId37"/>
    <p:sldId id="329" r:id="rId38"/>
    <p:sldId id="320" r:id="rId39"/>
    <p:sldId id="319" r:id="rId40"/>
    <p:sldId id="325" r:id="rId41"/>
    <p:sldId id="330" r:id="rId42"/>
    <p:sldId id="326" r:id="rId43"/>
    <p:sldId id="294" r:id="rId44"/>
    <p:sldId id="321" r:id="rId45"/>
    <p:sldId id="291" r:id="rId46"/>
    <p:sldId id="297" r:id="rId47"/>
    <p:sldId id="333" r:id="rId48"/>
    <p:sldId id="296" r:id="rId4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28" autoAdjust="0"/>
    <p:restoredTop sz="94660"/>
  </p:normalViewPr>
  <p:slideViewPr>
    <p:cSldViewPr>
      <p:cViewPr varScale="1">
        <p:scale>
          <a:sx n="90" d="100"/>
          <a:sy n="90" d="100"/>
        </p:scale>
        <p:origin x="-78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B340F-07C5-4BE3-B14A-303534AECB3D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1BD18-D0FE-4555-8890-48E59F77E00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1BD18-D0FE-4555-8890-48E59F77E00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1BD18-D0FE-4555-8890-48E59F77E009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1BD18-D0FE-4555-8890-48E59F77E009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1BD18-D0FE-4555-8890-48E59F77E009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B174E-4008-482F-8B73-F4194736688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730212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1BD18-D0FE-4555-8890-48E59F77E009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81BD18-D0FE-4555-8890-48E59F77E009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EA51C750-1D08-4AE1-9D1A-87D6C129DA8B}" type="datetimeFigureOut">
              <a:rPr lang="zh-CN" altLang="en-US" smtClean="0"/>
              <a:pPr/>
              <a:t>2017/4/27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fld id="{F8BDCA3F-772D-4B3F-B82C-E002A4E195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zhy-xianger.blog.163.com/blog/static/5678852220103108101655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jh\Desktop\&#27721;&#23383;&#19982;&#20070;&#27861;\&#35838;&#31243;&#36164;&#26009;\&#35270;&#39057;\&#37319;&#35775;-1.wm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18" Type="http://schemas.openxmlformats.org/officeDocument/2006/relationships/image" Target="../media/image58.png"/><Relationship Id="rId3" Type="http://schemas.openxmlformats.org/officeDocument/2006/relationships/image" Target="../media/image43.png"/><Relationship Id="rId21" Type="http://schemas.openxmlformats.org/officeDocument/2006/relationships/image" Target="../media/image61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17" Type="http://schemas.openxmlformats.org/officeDocument/2006/relationships/image" Target="../media/image57.png"/><Relationship Id="rId2" Type="http://schemas.openxmlformats.org/officeDocument/2006/relationships/image" Target="../media/image42.png"/><Relationship Id="rId16" Type="http://schemas.openxmlformats.org/officeDocument/2006/relationships/image" Target="../media/image56.png"/><Relationship Id="rId20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19" Type="http://schemas.openxmlformats.org/officeDocument/2006/relationships/image" Target="../media/image59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jh\Desktop\&#27721;&#23383;&#19982;&#20070;&#27861;\&#23398;&#29983;&#30333;&#40548;&#26753;.wmv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jjh\Desktop\&#27721;&#23383;&#19982;&#20070;&#27861;\&#35838;&#31243;&#36164;&#26009;\&#35270;&#39057;\&#27721;&#23383;.wmv" TargetMode="Externa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8914" name="AutoShape 2" descr="李斯峄山刻石全本 - 香儿 - xianger">
            <a:hlinkClick r:id="rId3"/>
          </p:cNvPr>
          <p:cNvSpPr>
            <a:spLocks noChangeAspect="1" noChangeArrowheads="1"/>
          </p:cNvSpPr>
          <p:nvPr/>
        </p:nvSpPr>
        <p:spPr bwMode="auto">
          <a:xfrm>
            <a:off x="73025" y="-3946525"/>
            <a:ext cx="4286250" cy="82296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836712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 smtClean="0"/>
              <a:t>2.</a:t>
            </a:r>
            <a:r>
              <a:rPr lang="zh-CN" altLang="zh-CN" sz="3200" dirty="0" smtClean="0"/>
              <a:t>华夏先民的慧眼与初创——仓颉造字</a:t>
            </a:r>
            <a:endParaRPr lang="zh-CN" altLang="en-US" sz="3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15816" y="1412776"/>
            <a:ext cx="604867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dirty="0" smtClean="0"/>
              <a:t>   </a:t>
            </a:r>
            <a:r>
              <a:rPr lang="en-US" altLang="zh-CN" dirty="0" smtClean="0"/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仓颉）</a:t>
            </a:r>
            <a:r>
              <a:rPr lang="zh-CN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仰</a:t>
            </a:r>
            <a:r>
              <a:rPr lang="zh-CN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观奎星圆曲之势，俯察龟文鸟羽</a:t>
            </a:r>
            <a:r>
              <a:rPr lang="zh-CN" altLang="zh-CN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山川指</a:t>
            </a:r>
            <a:r>
              <a:rPr lang="zh-CN" altLang="zh-CN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掌</a:t>
            </a:r>
            <a:r>
              <a:rPr lang="zh-CN" altLang="zh-CN" b="1" dirty="0">
                <a:latin typeface="楷体" pitchFamily="49" charset="-122"/>
                <a:ea typeface="楷体" pitchFamily="49" charset="-122"/>
              </a:rPr>
              <a:t>而创文字，天为雨粟，鬼为夜哭，龙乃潜藏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 ——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西汉</a:t>
            </a:r>
            <a:r>
              <a:rPr lang="zh-CN" altLang="zh-CN" b="1" dirty="0" smtClean="0">
                <a:latin typeface="楷体" pitchFamily="49" charset="-122"/>
                <a:ea typeface="楷体" pitchFamily="49" charset="-122"/>
              </a:rPr>
              <a:t>《春秋元命苞》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 </a:t>
            </a:r>
            <a:endParaRPr lang="zh-CN" altLang="en-US" dirty="0"/>
          </a:p>
        </p:txBody>
      </p:sp>
      <p:pic>
        <p:nvPicPr>
          <p:cNvPr id="4" name="Picture 8" descr="仓颉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2714516" cy="3528392"/>
          </a:xfrm>
          <a:prstGeom prst="rect">
            <a:avLst/>
          </a:prstGeom>
          <a:noFill/>
        </p:spPr>
      </p:pic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611560" y="5085184"/>
            <a:ext cx="946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/>
              <a:t>仓颉像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836712"/>
            <a:ext cx="8568952" cy="4525963"/>
          </a:xfrm>
        </p:spPr>
        <p:txBody>
          <a:bodyPr/>
          <a:lstStyle/>
          <a:p>
            <a:pPr>
              <a:buNone/>
            </a:pPr>
            <a:r>
              <a:rPr lang="zh-CN" altLang="en-US" dirty="0" smtClean="0"/>
              <a:t>（一）</a:t>
            </a:r>
            <a:r>
              <a:rPr lang="zh-CN" altLang="zh-CN" dirty="0" smtClean="0"/>
              <a:t>华夏先民石破天惊的创造——</a:t>
            </a:r>
            <a:r>
              <a:rPr lang="zh-CN" altLang="en-US" dirty="0" smtClean="0"/>
              <a:t>汉字探源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>
                <a:latin typeface="华文楷体" pitchFamily="2" charset="-122"/>
                <a:ea typeface="华文楷体" pitchFamily="2" charset="-122"/>
              </a:rPr>
              <a:t>           </a:t>
            </a:r>
            <a:endParaRPr lang="en-US" altLang="zh-CN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          </a:t>
            </a:r>
            <a:r>
              <a:rPr lang="en-US" altLang="zh-CN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汉字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是社会生产力发展到一定阶段，需要有文字记事的时候，人们在劳动过程中经过观察自然事物，并根据所要表达的思想内容而创制出来的。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     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9024" y="764705"/>
            <a:ext cx="8677472" cy="576064"/>
          </a:xfrm>
        </p:spPr>
        <p:txBody>
          <a:bodyPr/>
          <a:lstStyle/>
          <a:p>
            <a:pPr>
              <a:buNone/>
            </a:pP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、</a:t>
            </a:r>
            <a:r>
              <a:rPr lang="zh-CN" altLang="zh-CN" sz="2800" dirty="0" smtClean="0"/>
              <a:t>商周文字走向成熟——神奇的甲骨文与金文</a:t>
            </a:r>
            <a:endParaRPr lang="zh-CN" altLang="en-US" sz="2800" b="1" dirty="0"/>
          </a:p>
        </p:txBody>
      </p:sp>
      <p:pic>
        <p:nvPicPr>
          <p:cNvPr id="4099" name="Picture 3" descr="甲骨文 - fangzhouyou - fangzhouyou 的博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412776"/>
            <a:ext cx="2840223" cy="3744416"/>
          </a:xfrm>
          <a:prstGeom prst="rect">
            <a:avLst/>
          </a:prstGeom>
          <a:noFill/>
        </p:spPr>
      </p:pic>
      <p:pic>
        <p:nvPicPr>
          <p:cNvPr id="4100" name="Picture 4" descr="C:\Users\jjh\AppData\Roaming\Tencent\Users\37029384\QQ\WinTemp\RichOle\`_}6H0ZJ(FP[BPBH6(S}D)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2348880"/>
            <a:ext cx="5688632" cy="25549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915816" y="5373216"/>
            <a:ext cx="6012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汉字三种主要造字方法：象形、会意、形声</a:t>
            </a:r>
            <a:endParaRPr lang="zh-CN" altLang="en-US" sz="2400" b="1" dirty="0"/>
          </a:p>
        </p:txBody>
      </p:sp>
      <p:sp>
        <p:nvSpPr>
          <p:cNvPr id="6" name="矩形 5"/>
          <p:cNvSpPr/>
          <p:nvPr/>
        </p:nvSpPr>
        <p:spPr>
          <a:xfrm>
            <a:off x="2987824" y="1700808"/>
            <a:ext cx="6156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甲骨文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商代，目前所知最早的成熟的汉字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323528" y="0"/>
            <a:ext cx="5716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rgbClr val="2F2F2F"/>
              </a:buClr>
              <a:buSzPct val="50000"/>
            </a:pPr>
            <a:r>
              <a:rPr lang="zh-CN" altLang="en-US" sz="3200" dirty="0" smtClean="0">
                <a:solidFill>
                  <a:prstClr val="black"/>
                </a:solidFill>
              </a:rPr>
              <a:t>（二）汉字的发展历程</a:t>
            </a:r>
            <a:endParaRPr lang="en-US" altLang="zh-CN" sz="3200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634082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600" b="1" dirty="0" smtClean="0"/>
              <a:t>金文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商周时期铸在青铜器上的文字</a:t>
            </a:r>
            <a:br>
              <a:rPr lang="zh-CN" altLang="en-US" sz="3600" b="1" dirty="0" smtClean="0"/>
            </a:br>
            <a:endParaRPr lang="zh-CN" altLang="en-US" b="1" dirty="0"/>
          </a:p>
        </p:txBody>
      </p:sp>
      <p:pic>
        <p:nvPicPr>
          <p:cNvPr id="8" name="内容占位符 7" descr="1f474b02608d199aa7550ec7499b5e6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79912" y="908720"/>
            <a:ext cx="5974893" cy="4608512"/>
          </a:xfrm>
        </p:spPr>
      </p:pic>
      <p:pic>
        <p:nvPicPr>
          <p:cNvPr id="23554" name="Picture 2" descr="毛公鼎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764704"/>
            <a:ext cx="3096343" cy="3817410"/>
          </a:xfrm>
          <a:prstGeom prst="rect">
            <a:avLst/>
          </a:prstGeom>
          <a:noFill/>
        </p:spPr>
      </p:pic>
      <p:pic>
        <p:nvPicPr>
          <p:cNvPr id="23556" name="Picture 4" descr="毛公鼎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481736"/>
            <a:ext cx="2890052" cy="2376264"/>
          </a:xfrm>
          <a:prstGeom prst="rect">
            <a:avLst/>
          </a:prstGeom>
          <a:noFill/>
        </p:spPr>
      </p:pic>
      <p:sp>
        <p:nvSpPr>
          <p:cNvPr id="23558" name="AutoShape 6"/>
          <p:cNvSpPr>
            <a:spLocks noChangeAspect="1" noChangeArrowheads="1"/>
          </p:cNvSpPr>
          <p:nvPr/>
        </p:nvSpPr>
        <p:spPr bwMode="auto">
          <a:xfrm>
            <a:off x="44450" y="-2278063"/>
            <a:ext cx="6229350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60" name="AutoShape 8"/>
          <p:cNvSpPr>
            <a:spLocks noChangeAspect="1" noChangeArrowheads="1"/>
          </p:cNvSpPr>
          <p:nvPr/>
        </p:nvSpPr>
        <p:spPr bwMode="auto">
          <a:xfrm>
            <a:off x="44450" y="-2278063"/>
            <a:ext cx="6229350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896" y="5903893"/>
            <a:ext cx="56166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黑体" pitchFamily="49" charset="-122"/>
                <a:ea typeface="黑体" pitchFamily="49" charset="-122"/>
              </a:rPr>
              <a:t>毛公鼎</a:t>
            </a:r>
            <a:r>
              <a:rPr lang="zh-CN" altLang="en-US" b="1" dirty="0" smtClean="0"/>
              <a:t>（西周晚期）内壁铸有</a:t>
            </a:r>
            <a:r>
              <a:rPr lang="en-US" altLang="zh-CN" b="1" dirty="0" smtClean="0"/>
              <a:t>500</a:t>
            </a:r>
            <a:r>
              <a:rPr lang="zh-CN" altLang="en-US" b="1" dirty="0" smtClean="0"/>
              <a:t>字的长篇铭文，是现存青铜器铭文中最长的一篇，堪称西周青铜器中铭文之最。 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C:\Users\jjh\AppData\Roaming\Tencent\Users\37029384\QQ\WinTemp\RichOle\UDXD}P{F{V0]TMI4A(DC23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772816"/>
            <a:ext cx="1368152" cy="4680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TextBox 6"/>
          <p:cNvSpPr txBox="1"/>
          <p:nvPr/>
        </p:nvSpPr>
        <p:spPr>
          <a:xfrm>
            <a:off x="1187624" y="6396335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秦</a:t>
            </a:r>
            <a:endParaRPr lang="zh-CN" altLang="en-US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236296" y="6396335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楚</a:t>
            </a:r>
            <a:endParaRPr lang="zh-CN" altLang="en-US" sz="2400" b="1" dirty="0"/>
          </a:p>
        </p:txBody>
      </p:sp>
      <p:pic>
        <p:nvPicPr>
          <p:cNvPr id="11267" name="Picture 3" descr="C:\Users\jjh\AppData\Roaming\Tencent\Users\37029384\QQ\WinTemp\RichOle\NJHP`$GEPJ4~])VB]4]{TT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1556792"/>
            <a:ext cx="1135284" cy="49411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1268" name="Picture 4" descr="C:\Users\jjh\AppData\Roaming\Tencent\Users\37029384\QQ\WinTemp\RichOle\9HN7)CC@AS6$1XYDX_U][{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844824"/>
            <a:ext cx="1114963" cy="46085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2" name="TextBox 11"/>
          <p:cNvSpPr txBox="1"/>
          <p:nvPr/>
        </p:nvSpPr>
        <p:spPr>
          <a:xfrm>
            <a:off x="3203848" y="6396335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燕</a:t>
            </a:r>
            <a:endParaRPr lang="zh-CN" altLang="en-US" sz="2400" b="1" dirty="0"/>
          </a:p>
        </p:txBody>
      </p:sp>
      <p:pic>
        <p:nvPicPr>
          <p:cNvPr id="11269" name="Picture 5" descr="C:\Users\jjh\AppData\Roaming\Tencent\Users\37029384\QQ\WinTemp\RichOle\HG@D7O){SHR0GW){S3RX89U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4788024" y="1772816"/>
            <a:ext cx="1168356" cy="46085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5148064" y="6396335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齐</a:t>
            </a:r>
            <a:endParaRPr lang="zh-CN" alt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95536" y="980728"/>
            <a:ext cx="7560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u"/>
            </a:pPr>
            <a:r>
              <a:rPr lang="zh-CN" altLang="en-US" sz="2800" b="1" dirty="0" smtClean="0">
                <a:latin typeface="宋体" pitchFamily="2" charset="-122"/>
                <a:ea typeface="宋体" pitchFamily="2" charset="-122"/>
              </a:rPr>
              <a:t>战国时期各国“阳”字写法（部分）</a:t>
            </a:r>
            <a:endParaRPr lang="zh-CN" altLang="en-US" sz="2800" b="1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504" y="116632"/>
            <a:ext cx="5688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、春秋战国时期的“百家”文字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1442" name="AutoShape 2"/>
          <p:cNvSpPr>
            <a:spLocks noChangeAspect="1" noChangeArrowheads="1"/>
          </p:cNvSpPr>
          <p:nvPr/>
        </p:nvSpPr>
        <p:spPr bwMode="auto">
          <a:xfrm>
            <a:off x="44450" y="-2278063"/>
            <a:ext cx="52673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44" name="AutoShape 4"/>
          <p:cNvSpPr>
            <a:spLocks noChangeAspect="1" noChangeArrowheads="1"/>
          </p:cNvSpPr>
          <p:nvPr/>
        </p:nvSpPr>
        <p:spPr bwMode="auto">
          <a:xfrm>
            <a:off x="44450" y="-2278063"/>
            <a:ext cx="52673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46" name="AutoShape 6"/>
          <p:cNvSpPr>
            <a:spLocks noChangeAspect="1" noChangeArrowheads="1"/>
          </p:cNvSpPr>
          <p:nvPr/>
        </p:nvSpPr>
        <p:spPr bwMode="auto">
          <a:xfrm>
            <a:off x="44450" y="-2278063"/>
            <a:ext cx="52673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58" name="AutoShape 18" descr="http://img5.imgtn.bdimg.com/it/u=2963509880,4286718055&amp;fm=23&amp;gp=0.jpg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60" name="AutoShape 20" descr="http://img5.imgtn.bdimg.com/it/u=2963509880,4286718055&amp;fm=23&amp;gp=0.jpg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462" name="Picture 22" descr="https://timgsa.baidu.com/timg?image&amp;quality=80&amp;size=b9999_10000&amp;sec=1491541482621&amp;di=6636c83f2e239e965e6e81dd40bf1ba6&amp;imgtype=0&amp;src=http%3A%2F%2Fm.tuniucdn.com%2Ffilebroker%2Fcdn%2Fonline%2Fee%2Ff2%2Feef23f1b_w500_h280_c1_t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4114743" cy="230425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275856" y="3429000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第一站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s1.sinaimg.cn/bmiddle/49c439e4tae3e1a3daf30&amp;69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3893637" cy="5184576"/>
          </a:xfrm>
          <a:prstGeom prst="rect">
            <a:avLst/>
          </a:prstGeom>
          <a:noFill/>
        </p:spPr>
      </p:pic>
      <p:pic>
        <p:nvPicPr>
          <p:cNvPr id="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556792"/>
            <a:ext cx="3048731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6488668"/>
            <a:ext cx="3888432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峄山碑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五代摹本宋刻</a:t>
            </a:r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/>
              <a:t>碑林博物馆第一站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www.pep.com.cn/czls/rjbczls/rjczlstp/201008/W0201008206268324656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772816"/>
            <a:ext cx="4608512" cy="2160846"/>
          </a:xfrm>
          <a:prstGeom prst="rect">
            <a:avLst/>
          </a:prstGeom>
          <a:noFill/>
        </p:spPr>
      </p:pic>
      <p:pic>
        <p:nvPicPr>
          <p:cNvPr id="27651" name="Picture 3" descr="C:\Users\jjh\AppData\Roaming\Tencent\Users\37029384\QQ\WinTemp\RichOle\{UPL`9ZDR`G~{%KIU86UGE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4437112"/>
            <a:ext cx="781050" cy="60007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491880" y="393305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小篆</a:t>
            </a:r>
            <a:endParaRPr lang="zh-CN" alt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635896" y="508518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隶书</a:t>
            </a:r>
            <a:endParaRPr lang="zh-CN" altLang="en-US" b="1" dirty="0"/>
          </a:p>
        </p:txBody>
      </p:sp>
      <p:sp>
        <p:nvSpPr>
          <p:cNvPr id="6" name="矩形 5"/>
          <p:cNvSpPr/>
          <p:nvPr/>
        </p:nvSpPr>
        <p:spPr>
          <a:xfrm>
            <a:off x="251520" y="188640"/>
            <a:ext cx="6192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秦朝的“大一统”与文字改革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6408712" cy="90872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、</a:t>
            </a:r>
            <a:r>
              <a:rPr lang="zh-CN" altLang="zh-CN" sz="3600" b="1" dirty="0" smtClean="0"/>
              <a:t>秦朝的“大一统”与文字改革</a:t>
            </a:r>
            <a:endParaRPr lang="zh-CN" altLang="en-US" sz="3600" b="1" dirty="0"/>
          </a:p>
        </p:txBody>
      </p:sp>
      <p:pic>
        <p:nvPicPr>
          <p:cNvPr id="4" name="Picture 2" descr="http://imgsrc.baidu.com/baike/pic/item/c8177f3e6709c93d6a9698909e3df8dcd10054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1914" y="116633"/>
            <a:ext cx="2232085" cy="324036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683568" y="1916832"/>
            <a:ext cx="568863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秦始皇的书同文字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是废除了大量区域性的异体字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zh-CN" sz="2800" b="1" dirty="0" smtClean="0">
                <a:latin typeface="楷体" pitchFamily="49" charset="-122"/>
                <a:ea typeface="楷体" pitchFamily="49" charset="-122"/>
              </a:rPr>
              <a:t>使文字更进一步整齐简易化了。 这是在文化上的一大功绩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r">
              <a:buNone/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郭沫若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1913" y="4365104"/>
            <a:ext cx="75524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思考：</a:t>
            </a:r>
            <a:r>
              <a:rPr lang="zh-CN" altLang="zh-CN" sz="2400" b="1" dirty="0" smtClean="0"/>
              <a:t>结合秦汉时期政治经济</a:t>
            </a:r>
            <a:r>
              <a:rPr lang="zh-CN" altLang="en-US" sz="2400" b="1" dirty="0" smtClean="0"/>
              <a:t>状况，谈谈你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如何理解材料中所说“书同文”的功绩？</a:t>
            </a: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7584" y="5373216"/>
            <a:ext cx="73448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文字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的统一有助于巩固政治上的统一，便利了各地经济文化的交流，加快了民族融合和民族认同，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对统一多民族国家的形成和发展影响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深远。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700808"/>
            <a:ext cx="7920880" cy="39604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   </a:t>
            </a:r>
            <a:endParaRPr lang="en-US" altLang="zh-CN" dirty="0" smtClean="0"/>
          </a:p>
          <a:p>
            <a:pPr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几千年来，汉字在中华民族的融合与凝聚方面，在维护中国民族的尊严和统一方面，功莫大焉。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 algn="r">
              <a:buNone/>
            </a:pP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                 ——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任继愈</a:t>
            </a:r>
            <a:endParaRPr lang="en-US" altLang="zh-CN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、</a:t>
            </a:r>
            <a:r>
              <a:rPr lang="zh-CN" altLang="zh-CN" sz="3200" b="1" dirty="0" smtClean="0"/>
              <a:t>秦朝的“大一统”与文字改革</a:t>
            </a:r>
            <a:r>
              <a:rPr lang="en-US" altLang="zh-CN" sz="3200" b="1" dirty="0" smtClean="0"/>
              <a:t/>
            </a:r>
            <a:br>
              <a:rPr lang="en-US" altLang="zh-CN" sz="3200" b="1" dirty="0" smtClean="0"/>
            </a:b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采访-1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3716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 bwMode="auto">
          <a:xfrm>
            <a:off x="197514" y="3140968"/>
            <a:ext cx="8720088" cy="0"/>
          </a:xfrm>
          <a:prstGeom prst="line">
            <a:avLst/>
          </a:prstGeom>
          <a:solidFill>
            <a:schemeClr val="accent1"/>
          </a:solidFill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stealth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" name="矩形 2"/>
          <p:cNvSpPr/>
          <p:nvPr/>
        </p:nvSpPr>
        <p:spPr>
          <a:xfrm>
            <a:off x="395536" y="328498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>
                <a:latin typeface="华文中宋" panose="02010600040101010101" pitchFamily="2" charset="-122"/>
                <a:ea typeface="华文中宋" panose="02010600040101010101" pitchFamily="2" charset="-122"/>
              </a:rPr>
              <a:t>商朝时期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2636912"/>
            <a:ext cx="877163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甲骨文</a:t>
            </a:r>
            <a:endParaRPr lang="zh-CN" altLang="en-US" b="1" dirty="0"/>
          </a:p>
        </p:txBody>
      </p:sp>
      <p:sp>
        <p:nvSpPr>
          <p:cNvPr id="5" name="矩形 4"/>
          <p:cNvSpPr/>
          <p:nvPr/>
        </p:nvSpPr>
        <p:spPr>
          <a:xfrm>
            <a:off x="1763688" y="328498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西周时期</a:t>
            </a:r>
            <a:endParaRPr lang="zh-CN" altLang="en-US" u="sng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9712" y="2636912"/>
            <a:ext cx="646331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dirty="0" smtClean="0"/>
              <a:t>金文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275856" y="328498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秦朝时期</a:t>
            </a:r>
            <a:endParaRPr lang="zh-CN" altLang="en-US" u="sng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47864" y="2276872"/>
            <a:ext cx="830997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/>
              <a:t>小篆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347864" y="2708920"/>
            <a:ext cx="830997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/>
              <a:t>隶书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788024" y="328498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汉朝时期</a:t>
            </a:r>
            <a:endParaRPr lang="zh-CN" altLang="en-US" u="sng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60032" y="2060848"/>
            <a:ext cx="830997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/>
              <a:t>隶书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860032" y="2492896"/>
            <a:ext cx="830997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/>
              <a:t>楷书萌芽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588224" y="3212976"/>
            <a:ext cx="1224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u="sng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魏晋时期</a:t>
            </a:r>
            <a:endParaRPr lang="zh-CN" altLang="en-US" u="sng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88224" y="2636912"/>
            <a:ext cx="720080" cy="36933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dirty="0" smtClean="0"/>
              <a:t>楷书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39552" y="1268760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小结：汉字发展历程</a:t>
            </a:r>
            <a:endParaRPr lang="zh-CN" altLang="en-US" sz="2800" b="1" dirty="0"/>
          </a:p>
        </p:txBody>
      </p:sp>
      <p:pic>
        <p:nvPicPr>
          <p:cNvPr id="17409" name="Picture 1" descr="C:\Users\jjh\AppData\Roaming\Tencent\Users\37029384\QQ\WinTemp\RichOle\IP_J3K146GRDB_3{)R__K5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1" y="3933056"/>
            <a:ext cx="1080120" cy="608639"/>
          </a:xfrm>
          <a:prstGeom prst="rect">
            <a:avLst/>
          </a:prstGeom>
          <a:noFill/>
        </p:spPr>
      </p:pic>
      <p:pic>
        <p:nvPicPr>
          <p:cNvPr id="17410" name="Picture 2" descr="C:\Users\jjh\AppData\Roaming\Tencent\Users\37029384\QQ\WinTemp\RichOle\`]XN{~}QDXH$`1MHTK(AUB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8901" y="3933056"/>
            <a:ext cx="1030424" cy="576064"/>
          </a:xfrm>
          <a:prstGeom prst="rect">
            <a:avLst/>
          </a:prstGeom>
          <a:noFill/>
        </p:spPr>
      </p:pic>
      <p:pic>
        <p:nvPicPr>
          <p:cNvPr id="17411" name="Picture 3" descr="C:\Users\jjh\AppData\Roaming\Tencent\Users\37029384\QQ\WinTemp\RichOle\1TPWSASK$EMB6X}ZJC(W%NM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3861048"/>
            <a:ext cx="1108544" cy="648072"/>
          </a:xfrm>
          <a:prstGeom prst="rect">
            <a:avLst/>
          </a:prstGeom>
          <a:noFill/>
        </p:spPr>
      </p:pic>
      <p:pic>
        <p:nvPicPr>
          <p:cNvPr id="17412" name="Picture 4" descr="C:\Users\jjh\AppData\Roaming\Tencent\Users\37029384\QQ\WinTemp\RichOle\)0TUW[%JIZQ1UFV8QBVE}U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3861048"/>
            <a:ext cx="1228725" cy="685800"/>
          </a:xfrm>
          <a:prstGeom prst="rect">
            <a:avLst/>
          </a:prstGeom>
          <a:noFill/>
        </p:spPr>
      </p:pic>
      <p:sp>
        <p:nvSpPr>
          <p:cNvPr id="17413" name="AutoShape 5" descr="C:\Users\jjh\AppData\Roaming\Tencent\Users\37029384\QQ\WinTemp\RichOle\$[JHKXMHT~2BAWTQL%J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14" name="AutoShape 6" descr="C:\Users\jjh\AppData\Roaming\Tencent\Users\37029384\QQ\WinTemp\RichOle\$[JHKXMHT~2BAWTQL%J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15" name="AutoShape 7" descr="C:\Users\jjh\AppData\Roaming\Tencent\Users\37029384\QQ\WinTemp\RichOle\$[JHKXMHT~2BAWTQL%J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16" name="AutoShape 8" descr="C:\Users\jjh\AppData\Roaming\Tencent\Users\37029384\QQ\WinTemp\RichOle\$[JHKXMHT~2BAWTQL%J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17" name="AutoShape 9" descr="C:\Users\jjh\AppData\Roaming\Tencent\Users\37029384\QQ\WinTemp\RichOle\$[JHKXMHT~2BAWTQL%J4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7418" name="Picture 10" descr="C:\Users\jjh\Documents\Tencent Files\37029384\Image\C2C\[YL]SF(@1REM[LPRJ~~5R~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3861048"/>
            <a:ext cx="1323975" cy="657225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1187624" y="4869160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汉字发展趋势及特点：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      </a:t>
            </a:r>
            <a:r>
              <a:rPr lang="zh-CN" altLang="en-US" sz="3600" b="1" dirty="0" smtClean="0"/>
              <a:t>简化，渐变性，规范化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      </a:t>
            </a:r>
            <a:r>
              <a:rPr lang="zh-CN" altLang="en-US" sz="3600" b="1" dirty="0" smtClean="0"/>
              <a:t>魏晋之前以实用功能为主</a:t>
            </a:r>
            <a:endParaRPr lang="zh-CN" altLang="en-US" sz="3600" b="1" dirty="0"/>
          </a:p>
        </p:txBody>
      </p:sp>
      <p:sp>
        <p:nvSpPr>
          <p:cNvPr id="27" name="矩形 26"/>
          <p:cNvSpPr/>
          <p:nvPr/>
        </p:nvSpPr>
        <p:spPr>
          <a:xfrm>
            <a:off x="179512" y="260648"/>
            <a:ext cx="87129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/>
              <a:t>一、华夏民族文化共同体的重要载体</a:t>
            </a:r>
            <a:r>
              <a:rPr lang="en-US" altLang="zh-CN" sz="2800" b="1" dirty="0" smtClean="0"/>
              <a:t>——</a:t>
            </a:r>
            <a:r>
              <a:rPr lang="zh-CN" altLang="zh-CN" sz="2800" b="1" dirty="0" smtClean="0"/>
              <a:t>汉字</a:t>
            </a:r>
            <a:endParaRPr lang="zh-CN" altLang="en-US" sz="2800" b="1" dirty="0"/>
          </a:p>
        </p:txBody>
      </p:sp>
    </p:spTree>
    <p:extLst>
      <p:ext uri="{BB962C8B-B14F-4D97-AF65-F5344CB8AC3E}">
        <p14:creationId xmlns="" xmlns:p14="http://schemas.microsoft.com/office/powerpoint/2010/main" val="422869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2" grpId="0" animBg="1"/>
      <p:bldP spid="13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442" name="AutoShape 2"/>
          <p:cNvSpPr>
            <a:spLocks noChangeAspect="1" noChangeArrowheads="1"/>
          </p:cNvSpPr>
          <p:nvPr/>
        </p:nvSpPr>
        <p:spPr bwMode="auto">
          <a:xfrm>
            <a:off x="44450" y="-2278063"/>
            <a:ext cx="52673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44" name="AutoShape 4"/>
          <p:cNvSpPr>
            <a:spLocks noChangeAspect="1" noChangeArrowheads="1"/>
          </p:cNvSpPr>
          <p:nvPr/>
        </p:nvSpPr>
        <p:spPr bwMode="auto">
          <a:xfrm>
            <a:off x="44450" y="-2278063"/>
            <a:ext cx="52673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46" name="AutoShape 6"/>
          <p:cNvSpPr>
            <a:spLocks noChangeAspect="1" noChangeArrowheads="1"/>
          </p:cNvSpPr>
          <p:nvPr/>
        </p:nvSpPr>
        <p:spPr bwMode="auto">
          <a:xfrm>
            <a:off x="44450" y="-2278063"/>
            <a:ext cx="52673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58" name="AutoShape 18" descr="http://img5.imgtn.bdimg.com/it/u=2963509880,4286718055&amp;fm=23&amp;gp=0.jpg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60" name="AutoShape 20" descr="http://img5.imgtn.bdimg.com/it/u=2963509880,4286718055&amp;fm=23&amp;gp=0.jpg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462" name="Picture 22" descr="https://timgsa.baidu.com/timg?image&amp;quality=80&amp;size=b9999_10000&amp;sec=1491541482621&amp;di=6636c83f2e239e965e6e81dd40bf1ba6&amp;imgtype=0&amp;src=http%3A%2F%2Fm.tuniucdn.com%2Ffilebroker%2Fcdn%2Fonline%2Fee%2Ff2%2Feef23f1b_w500_h280_c1_t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4114743" cy="2304256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131840" y="3429000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第二站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123728" y="5445224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怀仁集王羲之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大唐三藏圣教序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碑</a:t>
            </a:r>
            <a:endParaRPr lang="zh-CN" altLang="en-US" b="1" dirty="0"/>
          </a:p>
        </p:txBody>
      </p:sp>
      <p:sp>
        <p:nvSpPr>
          <p:cNvPr id="57354" name="AutoShape 10" descr="http://image80.360doc.com/DownloadImg/2014/12/1204/47978898_11"/>
          <p:cNvSpPr>
            <a:spLocks noChangeAspect="1" noChangeArrowheads="1"/>
          </p:cNvSpPr>
          <p:nvPr/>
        </p:nvSpPr>
        <p:spPr bwMode="auto">
          <a:xfrm>
            <a:off x="635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 descr="怀仁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620688"/>
            <a:ext cx="6120680" cy="44279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11663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碑林博物馆第二站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ic.baike.soso.com/p/20140225/20140225160122-300532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908720"/>
            <a:ext cx="4112264" cy="441359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558924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峄山碑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拓片</a:t>
            </a:r>
          </a:p>
        </p:txBody>
      </p:sp>
      <p:sp>
        <p:nvSpPr>
          <p:cNvPr id="6" name="矩形 5"/>
          <p:cNvSpPr/>
          <p:nvPr/>
        </p:nvSpPr>
        <p:spPr>
          <a:xfrm>
            <a:off x="6156176" y="5517232"/>
            <a:ext cx="22765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/>
              <a:t>《</a:t>
            </a:r>
            <a:r>
              <a:rPr lang="zh-CN" altLang="en-US" b="1" dirty="0" smtClean="0"/>
              <a:t>兰亭序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（局部）</a:t>
            </a:r>
            <a:endParaRPr lang="zh-CN" altLang="en-US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48680"/>
            <a:ext cx="3048731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619672" y="5877272"/>
            <a:ext cx="1845841" cy="392907"/>
          </a:xfrm>
        </p:spPr>
        <p:txBody>
          <a:bodyPr>
            <a:normAutofit/>
          </a:bodyPr>
          <a:lstStyle/>
          <a:p>
            <a:r>
              <a:rPr lang="zh-CN" altLang="en-US" sz="1800" b="1" dirty="0" smtClean="0"/>
              <a:t>王羲之像</a:t>
            </a:r>
            <a:endParaRPr lang="zh-CN" altLang="en-US" sz="1800" b="1" dirty="0"/>
          </a:p>
        </p:txBody>
      </p:sp>
      <p:pic>
        <p:nvPicPr>
          <p:cNvPr id="36866" name="Picture 2" descr="http://blogfile.ifeng.com/uploadfiles/blog_attachment/0909/53/2244253_0a6e4006409d30c37747e2b87a2d51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44824"/>
            <a:ext cx="3096344" cy="3880751"/>
          </a:xfrm>
          <a:prstGeom prst="rect">
            <a:avLst/>
          </a:prstGeom>
          <a:noFill/>
        </p:spPr>
      </p:pic>
      <p:pic>
        <p:nvPicPr>
          <p:cNvPr id="36868" name="Picture 4" descr="2014.7.14【中华上下5000年】“东床快婿”王羲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72816"/>
            <a:ext cx="4176464" cy="417646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940152" y="5949280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东床快婿（想象画）</a:t>
            </a:r>
            <a:endParaRPr lang="zh-CN" altLang="en-US" b="1" dirty="0"/>
          </a:p>
        </p:txBody>
      </p:sp>
      <p:sp>
        <p:nvSpPr>
          <p:cNvPr id="8" name="矩形 7"/>
          <p:cNvSpPr/>
          <p:nvPr/>
        </p:nvSpPr>
        <p:spPr>
          <a:xfrm>
            <a:off x="251520" y="836712"/>
            <a:ext cx="83529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（一）魏晋时期士人的理想——从实用工具到艺术的觉醒</a:t>
            </a:r>
            <a:endParaRPr lang="zh-CN" altLang="en-US" sz="2400" b="1" dirty="0"/>
          </a:p>
        </p:txBody>
      </p:sp>
      <p:sp>
        <p:nvSpPr>
          <p:cNvPr id="9" name="矩形 8"/>
          <p:cNvSpPr/>
          <p:nvPr/>
        </p:nvSpPr>
        <p:spPr>
          <a:xfrm>
            <a:off x="251520" y="188640"/>
            <a:ext cx="84969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/>
              <a:t>二、华夏民族的精神理想与魅力家园</a:t>
            </a:r>
            <a:r>
              <a:rPr lang="en-US" altLang="zh-CN" sz="2800" b="1" dirty="0" smtClean="0"/>
              <a:t>——</a:t>
            </a:r>
            <a:r>
              <a:rPr lang="zh-CN" altLang="zh-CN" sz="2800" b="1" dirty="0" smtClean="0"/>
              <a:t>书法艺术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zh-CN" sz="3100" b="1" dirty="0" smtClean="0"/>
              <a:t>（一）魏晋时期士人的理想</a:t>
            </a:r>
            <a:r>
              <a:rPr lang="en-US" altLang="zh-CN" sz="3100" b="1" dirty="0" smtClean="0"/>
              <a:t/>
            </a:r>
            <a:br>
              <a:rPr lang="en-US" altLang="zh-CN" sz="3100" b="1" dirty="0" smtClean="0"/>
            </a:br>
            <a:r>
              <a:rPr lang="en-US" altLang="zh-CN" sz="3100" b="1" dirty="0" smtClean="0"/>
              <a:t>                                        </a:t>
            </a:r>
            <a:r>
              <a:rPr lang="zh-CN" altLang="zh-CN" sz="3100" b="1" dirty="0" smtClean="0"/>
              <a:t>——从实用工具到艺术的觉醒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686320"/>
          </a:xfrm>
        </p:spPr>
        <p:txBody>
          <a:bodyPr/>
          <a:lstStyle/>
          <a:p>
            <a:r>
              <a:rPr lang="zh-CN" altLang="en-US" b="1" dirty="0" smtClean="0"/>
              <a:t>分组探究：魏晋南北朝时期，书法成为自觉艺术的原因</a:t>
            </a:r>
            <a:endParaRPr lang="en-US" altLang="zh-CN" b="1" dirty="0" smtClean="0"/>
          </a:p>
        </p:txBody>
      </p:sp>
      <p:sp>
        <p:nvSpPr>
          <p:cNvPr id="4" name="矩形 3"/>
          <p:cNvSpPr/>
          <p:nvPr/>
        </p:nvSpPr>
        <p:spPr>
          <a:xfrm>
            <a:off x="251520" y="188640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/>
              <a:t>二、华夏民族的精神理想与魅力家园</a:t>
            </a:r>
            <a:r>
              <a:rPr lang="en-US" altLang="zh-CN" sz="2800" b="1" dirty="0" smtClean="0"/>
              <a:t>——</a:t>
            </a:r>
            <a:r>
              <a:rPr lang="zh-CN" altLang="zh-CN" sz="2800" b="1" dirty="0" smtClean="0"/>
              <a:t>书法艺术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7504" y="116632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/>
              <a:t>（一）魏晋时期士人的理想——从实用工具到艺术的觉醒</a:t>
            </a:r>
            <a:endParaRPr lang="zh-CN" altLang="en-US" sz="2000" dirty="0"/>
          </a:p>
        </p:txBody>
      </p:sp>
      <p:sp>
        <p:nvSpPr>
          <p:cNvPr id="10" name="矩形 9"/>
          <p:cNvSpPr/>
          <p:nvPr/>
        </p:nvSpPr>
        <p:spPr>
          <a:xfrm>
            <a:off x="467544" y="1340768"/>
            <a:ext cx="835292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材料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  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魏晋时代战争连绵，动乱不断，铁桶一般的大一统的政治秩序被打破。政治权威的崩溃，意味着儒学也不再是唯一价值体系，思想文化领域获得了一次空前解放。魏晋士人对庄子和佛学的兴趣头一次超过了儒家经典，崇尚自由洒脱的玄学兴起。……魏晋时代第一次出现了人的觉醒，魏晋士人思考的结论是人生的意义在于心的自在，真性情的释放……这一时代书法、绘画、文学等领域都出现突破性发展。</a:t>
            </a:r>
          </a:p>
          <a:p>
            <a:pPr algn="r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整理自张宏杰《中国国民性演变历程》 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                                      </a:t>
            </a:r>
            <a:endParaRPr lang="zh-CN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材料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 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汉末魏晋书法之所以能够成为一门独立的艺术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 , 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与此时笔墨纸砚即“文房四宝”的精良断不可分。价廉物美的文房四宝促成了书法在士大夫中的普及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, </a:t>
            </a:r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进而使书法成长为一门独立的艺术门类。</a:t>
            </a:r>
          </a:p>
          <a:p>
            <a:pPr algn="r"/>
            <a:r>
              <a:rPr lang="zh-CN" altLang="zh-CN" sz="2400" b="1" dirty="0" smtClean="0">
                <a:latin typeface="楷体" pitchFamily="49" charset="-122"/>
                <a:ea typeface="楷体" pitchFamily="49" charset="-122"/>
              </a:rPr>
              <a:t>——田彩中《中国书法风格史之六》</a:t>
            </a:r>
            <a:endParaRPr lang="zh-CN" altLang="zh-CN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544" y="620688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分组探究：魏晋南北朝时期，书法成为自觉艺术的原因</a:t>
            </a:r>
            <a:endParaRPr lang="en-US" altLang="zh-CN" sz="2400" b="1" dirty="0" smtClean="0"/>
          </a:p>
        </p:txBody>
      </p:sp>
      <p:sp>
        <p:nvSpPr>
          <p:cNvPr id="14" name="矩形 13"/>
          <p:cNvSpPr/>
          <p:nvPr/>
        </p:nvSpPr>
        <p:spPr>
          <a:xfrm>
            <a:off x="395536" y="6309320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根据材料并结合教材，概括书法发展成为自觉艺术的原因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424936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3200" b="1" dirty="0" smtClean="0"/>
              <a:t>探究小结：汉字发展成为自觉书法艺术的原因</a:t>
            </a:r>
            <a:endParaRPr lang="zh-CN" altLang="en-US" sz="3200" b="1" dirty="0"/>
          </a:p>
        </p:txBody>
      </p:sp>
      <p:sp>
        <p:nvSpPr>
          <p:cNvPr id="4" name="矩形 3"/>
          <p:cNvSpPr/>
          <p:nvPr/>
        </p:nvSpPr>
        <p:spPr>
          <a:xfrm>
            <a:off x="539552" y="2708920"/>
            <a:ext cx="7992888" cy="3180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3200" b="1" dirty="0" smtClean="0">
                <a:solidFill>
                  <a:prstClr val="black"/>
                </a:solidFill>
              </a:rPr>
              <a:t>中央集权式微，玄学盛行</a:t>
            </a:r>
            <a:endParaRPr lang="en-US" altLang="zh-CN" sz="3200" b="1" dirty="0" smtClean="0"/>
          </a:p>
          <a:p>
            <a:pPr>
              <a:buFont typeface="Arial" pitchFamily="34" charset="0"/>
              <a:buChar char="•"/>
            </a:pPr>
            <a:r>
              <a:rPr lang="zh-CN" altLang="en-US" sz="3200" b="1" dirty="0" smtClean="0"/>
              <a:t>书法家自我意识的觉醒和创作</a:t>
            </a:r>
            <a:endParaRPr lang="en-US" altLang="zh-CN" sz="3200" b="1" dirty="0" smtClean="0"/>
          </a:p>
          <a:p>
            <a:pPr>
              <a:lnSpc>
                <a:spcPts val="5200"/>
              </a:lnSpc>
              <a:buFont typeface="Arial" pitchFamily="34" charset="0"/>
              <a:buChar char="•"/>
            </a:pPr>
            <a:r>
              <a:rPr lang="zh-CN" altLang="en-US" sz="3200" b="1" dirty="0" smtClean="0"/>
              <a:t>汉字字形丰富、数量庞大的特点</a:t>
            </a:r>
            <a:endParaRPr lang="en-US" altLang="zh-CN" sz="3200" b="1" dirty="0" smtClean="0"/>
          </a:p>
          <a:p>
            <a:pPr>
              <a:lnSpc>
                <a:spcPts val="5200"/>
              </a:lnSpc>
              <a:buFont typeface="Arial" pitchFamily="34" charset="0"/>
              <a:buChar char="•"/>
            </a:pPr>
            <a:r>
              <a:rPr lang="en-US" altLang="zh-CN" sz="3200" b="1" dirty="0" smtClean="0"/>
              <a:t> </a:t>
            </a:r>
            <a:r>
              <a:rPr lang="zh-CN" altLang="en-US" sz="3200" b="1" dirty="0" smtClean="0"/>
              <a:t>笔墨纸张等文具的改进</a:t>
            </a:r>
          </a:p>
          <a:p>
            <a:endParaRPr lang="en-US" altLang="zh-CN" sz="3200" b="1" dirty="0" smtClean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7504" y="116632"/>
            <a:ext cx="88569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（一）魏晋时期士人的理想——从实用工具到艺术的觉醒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8" name="Picture 4" descr="1兰亭序（冯承素摹本）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4744"/>
            <a:ext cx="9144000" cy="43910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1800" y="5949280"/>
            <a:ext cx="4608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《</a:t>
            </a:r>
            <a:r>
              <a:rPr lang="zh-CN" altLang="en-US" sz="2400" b="1" dirty="0" smtClean="0"/>
              <a:t>兰亭序</a:t>
            </a:r>
            <a:r>
              <a:rPr lang="en-US" altLang="zh-CN" sz="2400" b="1" dirty="0" smtClean="0"/>
              <a:t>》</a:t>
            </a:r>
            <a:r>
              <a:rPr lang="zh-CN" altLang="en-US" sz="2400" b="1" dirty="0" smtClean="0"/>
              <a:t>摹本</a:t>
            </a: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0" y="116632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（一）魏晋时期士人的理想——从实用工具到艺术的觉醒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0" y="765175"/>
            <a:ext cx="1609725" cy="1354138"/>
          </a:xfrm>
          <a:prstGeom prst="rect">
            <a:avLst/>
          </a:prstGeom>
          <a:noFill/>
        </p:spPr>
      </p:pic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2276475"/>
            <a:ext cx="1590675" cy="1330325"/>
          </a:xfrm>
          <a:prstGeom prst="rect">
            <a:avLst/>
          </a:prstGeom>
          <a:noFill/>
        </p:spPr>
      </p:pic>
      <p:pic>
        <p:nvPicPr>
          <p:cNvPr id="7578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1725" y="3865563"/>
            <a:ext cx="1619250" cy="1292225"/>
          </a:xfrm>
          <a:prstGeom prst="rect">
            <a:avLst/>
          </a:prstGeom>
          <a:noFill/>
        </p:spPr>
      </p:pic>
      <p:pic>
        <p:nvPicPr>
          <p:cNvPr id="75783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80288" y="5300663"/>
            <a:ext cx="1692275" cy="1368425"/>
          </a:xfrm>
          <a:prstGeom prst="rect">
            <a:avLst/>
          </a:prstGeom>
          <a:noFill/>
        </p:spPr>
      </p:pic>
      <p:pic>
        <p:nvPicPr>
          <p:cNvPr id="75784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1500" y="5300663"/>
            <a:ext cx="1657350" cy="1368425"/>
          </a:xfrm>
          <a:prstGeom prst="rect">
            <a:avLst/>
          </a:prstGeom>
          <a:noFill/>
        </p:spPr>
      </p:pic>
      <p:pic>
        <p:nvPicPr>
          <p:cNvPr id="75785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275" y="765175"/>
            <a:ext cx="1728788" cy="1296988"/>
          </a:xfrm>
          <a:prstGeom prst="rect">
            <a:avLst/>
          </a:prstGeom>
          <a:noFill/>
        </p:spPr>
      </p:pic>
      <p:pic>
        <p:nvPicPr>
          <p:cNvPr id="75786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51275" y="2276475"/>
            <a:ext cx="1728788" cy="1368425"/>
          </a:xfrm>
          <a:prstGeom prst="rect">
            <a:avLst/>
          </a:prstGeom>
          <a:noFill/>
        </p:spPr>
      </p:pic>
      <p:pic>
        <p:nvPicPr>
          <p:cNvPr id="75787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525" y="765175"/>
            <a:ext cx="1655763" cy="1346200"/>
          </a:xfrm>
          <a:prstGeom prst="rect">
            <a:avLst/>
          </a:prstGeom>
          <a:noFill/>
        </p:spPr>
      </p:pic>
      <p:pic>
        <p:nvPicPr>
          <p:cNvPr id="75788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24525" y="2276475"/>
            <a:ext cx="1655763" cy="1368425"/>
          </a:xfrm>
          <a:prstGeom prst="rect">
            <a:avLst/>
          </a:prstGeom>
          <a:noFill/>
        </p:spPr>
      </p:pic>
      <p:pic>
        <p:nvPicPr>
          <p:cNvPr id="75789" name="Picture 1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24525" y="3860800"/>
            <a:ext cx="1655763" cy="1296988"/>
          </a:xfrm>
          <a:prstGeom prst="rect">
            <a:avLst/>
          </a:prstGeom>
          <a:noFill/>
        </p:spPr>
      </p:pic>
      <p:pic>
        <p:nvPicPr>
          <p:cNvPr id="75792" name="Picture 1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79838" y="3860800"/>
            <a:ext cx="1728787" cy="1243013"/>
          </a:xfrm>
          <a:prstGeom prst="rect">
            <a:avLst/>
          </a:prstGeom>
          <a:noFill/>
        </p:spPr>
      </p:pic>
      <p:pic>
        <p:nvPicPr>
          <p:cNvPr id="75793" name="Picture 1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979613" y="3860800"/>
            <a:ext cx="1657350" cy="1296988"/>
          </a:xfrm>
          <a:prstGeom prst="rect">
            <a:avLst/>
          </a:prstGeom>
          <a:noFill/>
        </p:spPr>
      </p:pic>
      <p:pic>
        <p:nvPicPr>
          <p:cNvPr id="75794" name="Picture 1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979613" y="2276475"/>
            <a:ext cx="1655762" cy="1439863"/>
          </a:xfrm>
          <a:prstGeom prst="rect">
            <a:avLst/>
          </a:prstGeom>
          <a:noFill/>
        </p:spPr>
      </p:pic>
      <p:pic>
        <p:nvPicPr>
          <p:cNvPr id="75795" name="Picture 19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979613" y="765175"/>
            <a:ext cx="1695450" cy="1295400"/>
          </a:xfrm>
          <a:prstGeom prst="rect">
            <a:avLst/>
          </a:prstGeom>
          <a:noFill/>
        </p:spPr>
      </p:pic>
      <p:pic>
        <p:nvPicPr>
          <p:cNvPr id="75796" name="Picture 20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779838" y="5300663"/>
            <a:ext cx="1727200" cy="1314450"/>
          </a:xfrm>
          <a:prstGeom prst="rect">
            <a:avLst/>
          </a:prstGeom>
          <a:noFill/>
        </p:spPr>
      </p:pic>
      <p:pic>
        <p:nvPicPr>
          <p:cNvPr id="75797" name="Picture 21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979613" y="5300663"/>
            <a:ext cx="1655762" cy="13287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75798" name="Picture 22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42875" y="765175"/>
            <a:ext cx="1692275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75799" name="Picture 23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42875" y="2276475"/>
            <a:ext cx="1692275" cy="1439863"/>
          </a:xfrm>
          <a:prstGeom prst="rect">
            <a:avLst/>
          </a:prstGeom>
          <a:noFill/>
        </p:spPr>
      </p:pic>
      <p:pic>
        <p:nvPicPr>
          <p:cNvPr id="75800" name="Picture 24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179388" y="3860800"/>
            <a:ext cx="1655762" cy="1368425"/>
          </a:xfrm>
          <a:prstGeom prst="rect">
            <a:avLst/>
          </a:prstGeom>
          <a:noFill/>
        </p:spPr>
      </p:pic>
      <p:pic>
        <p:nvPicPr>
          <p:cNvPr id="75801" name="Picture 25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15900" y="5300663"/>
            <a:ext cx="1619250" cy="1295400"/>
          </a:xfrm>
          <a:prstGeom prst="rect">
            <a:avLst/>
          </a:prstGeom>
          <a:noFill/>
        </p:spPr>
      </p:pic>
      <p:sp>
        <p:nvSpPr>
          <p:cNvPr id="75804" name="Rectangle 28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solidFill>
            <a:srgbClr val="F4F6A8">
              <a:alpha val="11000"/>
            </a:srgbClr>
          </a:solidFill>
          <a:ln w="9525">
            <a:noFill/>
            <a:miter lim="800000"/>
            <a:headEnd/>
            <a:tailEnd/>
          </a:ln>
          <a:effectLst>
            <a:outerShdw dist="64758" dir="4721404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r>
              <a:rPr lang="zh-CN" altLang="zh-CN" b="1" dirty="0" smtClean="0"/>
              <a:t>（</a:t>
            </a:r>
            <a:r>
              <a:rPr lang="zh-CN" altLang="zh-CN" sz="2400" b="1" dirty="0" smtClean="0"/>
              <a:t>一）魏晋时期士人的理想——从实用工具到艺术的觉醒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10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75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75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75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1000"/>
                                        <p:tgtEl>
                                          <p:spTgt spid="75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1000"/>
                                        <p:tgtEl>
                                          <p:spTgt spid="75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1000"/>
                                        <p:tgtEl>
                                          <p:spTgt spid="75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1000"/>
                                        <p:tgtEl>
                                          <p:spTgt spid="75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1000"/>
                                        <p:tgtEl>
                                          <p:spTgt spid="75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1000"/>
                                        <p:tgtEl>
                                          <p:spTgt spid="75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1000"/>
                                        <p:tgtEl>
                                          <p:spTgt spid="75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1000"/>
                                        <p:tgtEl>
                                          <p:spTgt spid="75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1000"/>
                                        <p:tgtEl>
                                          <p:spTgt spid="75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1000"/>
                                        <p:tgtEl>
                                          <p:spTgt spid="75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1000"/>
                                        <p:tgtEl>
                                          <p:spTgt spid="75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/>
          <p:cNvSpPr>
            <a:spLocks noChangeAspect="1" noChangeArrowheads="1"/>
          </p:cNvSpPr>
          <p:nvPr/>
        </p:nvSpPr>
        <p:spPr bwMode="auto">
          <a:xfrm>
            <a:off x="44450" y="-2278063"/>
            <a:ext cx="63341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8" name="AutoShape 4"/>
          <p:cNvSpPr>
            <a:spLocks noChangeAspect="1" noChangeArrowheads="1"/>
          </p:cNvSpPr>
          <p:nvPr/>
        </p:nvSpPr>
        <p:spPr bwMode="auto">
          <a:xfrm>
            <a:off x="44450" y="-2278063"/>
            <a:ext cx="63341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0" name="AutoShape 6"/>
          <p:cNvSpPr>
            <a:spLocks noChangeAspect="1" noChangeArrowheads="1"/>
          </p:cNvSpPr>
          <p:nvPr/>
        </p:nvSpPr>
        <p:spPr bwMode="auto">
          <a:xfrm>
            <a:off x="44450" y="-2278063"/>
            <a:ext cx="63341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 descr="56d92796cc9db563.jpg!600x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347864" cy="2330113"/>
          </a:xfrm>
          <a:prstGeom prst="rect">
            <a:avLst/>
          </a:prstGeom>
        </p:spPr>
      </p:pic>
      <p:pic>
        <p:nvPicPr>
          <p:cNvPr id="8" name="图片 7" descr="001oLz6igy6F9VYO0Rwc6&amp;6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4014" y="0"/>
            <a:ext cx="3519986" cy="2132856"/>
          </a:xfrm>
          <a:prstGeom prst="rect">
            <a:avLst/>
          </a:prstGeom>
        </p:spPr>
      </p:pic>
      <p:pic>
        <p:nvPicPr>
          <p:cNvPr id="9" name="图片 8" descr="873d6be1tb271ec65ef2f&amp;6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3347900" cy="2222230"/>
          </a:xfrm>
          <a:prstGeom prst="rect">
            <a:avLst/>
          </a:prstGeom>
        </p:spPr>
      </p:pic>
      <p:pic>
        <p:nvPicPr>
          <p:cNvPr id="10" name="图片 9" descr="u=2317576101,1568302291&amp;fm=214&amp;gp=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348880"/>
            <a:ext cx="3342182" cy="2232248"/>
          </a:xfrm>
          <a:prstGeom prst="rect">
            <a:avLst/>
          </a:prstGeom>
        </p:spPr>
      </p:pic>
      <p:pic>
        <p:nvPicPr>
          <p:cNvPr id="11" name="图片 10" descr="ac4bd11373f08202028f33784bfbfbedab641b5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05450" y="2204864"/>
            <a:ext cx="3538550" cy="2351661"/>
          </a:xfrm>
          <a:prstGeom prst="rect">
            <a:avLst/>
          </a:prstGeom>
        </p:spPr>
      </p:pic>
      <p:pic>
        <p:nvPicPr>
          <p:cNvPr id="47106" name="Picture 2" descr="https://timgsa.baidu.com/timg?image&amp;quality=80&amp;size=b9999_10000&amp;sec=1491122310&amp;di=6dcb6fa94d7d0bd5c42256a780321729&amp;imgtype=jpg&amp;er=1&amp;src=http%3A%2F%2Foppasharing.com%2Fwp-content%2Fuploads%2F2016%2F04%2Fchinatown-bangkok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4128" y="4579607"/>
            <a:ext cx="3419872" cy="227839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275856" y="548680"/>
            <a:ext cx="461665" cy="6480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/>
              <a:t>美国</a:t>
            </a:r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220072" y="476672"/>
            <a:ext cx="360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意大利</a:t>
            </a:r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419872" y="3068960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越南</a:t>
            </a:r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220072" y="3068960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韩国</a:t>
            </a:r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419872" y="5085184"/>
            <a:ext cx="360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俄罗斯</a:t>
            </a:r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292080" y="5301208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泰国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1442" name="AutoShape 2"/>
          <p:cNvSpPr>
            <a:spLocks noChangeAspect="1" noChangeArrowheads="1"/>
          </p:cNvSpPr>
          <p:nvPr/>
        </p:nvSpPr>
        <p:spPr bwMode="auto">
          <a:xfrm>
            <a:off x="44450" y="-2278063"/>
            <a:ext cx="52673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44" name="AutoShape 4"/>
          <p:cNvSpPr>
            <a:spLocks noChangeAspect="1" noChangeArrowheads="1"/>
          </p:cNvSpPr>
          <p:nvPr/>
        </p:nvSpPr>
        <p:spPr bwMode="auto">
          <a:xfrm>
            <a:off x="44450" y="-2278063"/>
            <a:ext cx="52673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46" name="AutoShape 6"/>
          <p:cNvSpPr>
            <a:spLocks noChangeAspect="1" noChangeArrowheads="1"/>
          </p:cNvSpPr>
          <p:nvPr/>
        </p:nvSpPr>
        <p:spPr bwMode="auto">
          <a:xfrm>
            <a:off x="44450" y="-2278063"/>
            <a:ext cx="5267325" cy="475297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58" name="AutoShape 18" descr="http://img5.imgtn.bdimg.com/it/u=2963509880,4286718055&amp;fm=23&amp;gp=0.jpg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460" name="AutoShape 20" descr="http://img5.imgtn.bdimg.com/it/u=2963509880,4286718055&amp;fm=23&amp;gp=0.jpg"/>
          <p:cNvSpPr>
            <a:spLocks noChangeAspect="1" noChangeArrowheads="1"/>
          </p:cNvSpPr>
          <p:nvPr/>
        </p:nvSpPr>
        <p:spPr bwMode="auto">
          <a:xfrm>
            <a:off x="4445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61462" name="Picture 22" descr="https://timgsa.baidu.com/timg?image&amp;quality=80&amp;size=b9999_10000&amp;sec=1491541482621&amp;di=6636c83f2e239e965e6e81dd40bf1ba6&amp;imgtype=0&amp;src=http%3A%2F%2Fm.tuniucdn.com%2Ffilebroker%2Fcdn%2Fonline%2Fee%2Ff2%2Feef23f1b_w500_h280_c1_t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6632"/>
            <a:ext cx="4114743" cy="2304256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3635896" y="3429000"/>
            <a:ext cx="32403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第三站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 descr="https://imgsa.baidu.com/baike/c0%3Dbaike150%2C5%2C5%2C150%2C50/sign=4c26e146b119ebc4d4757ecbe34fa499/6f061d950a7b02084ee3e1c260d9f2d3572cc8e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311555"/>
            <a:ext cx="8316416" cy="5546445"/>
          </a:xfrm>
          <a:prstGeom prst="rect">
            <a:avLst/>
          </a:prstGeom>
          <a:noFill/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000" b="1" dirty="0" smtClean="0"/>
              <a:t>碑林博物馆第三站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107504" y="44624"/>
            <a:ext cx="52357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（二）隋唐盛世的写照——书艺</a:t>
            </a:r>
            <a:r>
              <a:rPr lang="zh-CN" altLang="en-US" sz="2400" b="1" dirty="0" smtClean="0"/>
              <a:t>新</a:t>
            </a:r>
            <a:r>
              <a:rPr lang="zh-CN" altLang="zh-CN" sz="2400" b="1" dirty="0" smtClean="0"/>
              <a:t>高峰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张旭 肚痛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6712"/>
            <a:ext cx="8153400" cy="4318000"/>
          </a:xfrm>
          <a:prstGeom prst="rect">
            <a:avLst/>
          </a:prstGeom>
          <a:noFill/>
        </p:spPr>
      </p:pic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3059113" y="5157788"/>
            <a:ext cx="29400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2800" b="1" dirty="0">
                <a:latin typeface="华文新魏" pitchFamily="2" charset="-122"/>
                <a:ea typeface="华文新魏" pitchFamily="2" charset="-122"/>
              </a:rPr>
              <a:t>张旭</a:t>
            </a:r>
            <a:r>
              <a:rPr kumimoji="1" lang="zh-CN" altLang="en-US" sz="2800" b="1" dirty="0">
                <a:latin typeface="Times New Roman"/>
                <a:ea typeface="华文新魏" pitchFamily="2" charset="-122"/>
              </a:rPr>
              <a:t> </a:t>
            </a:r>
            <a:r>
              <a:rPr kumimoji="1" lang="en-US" altLang="zh-CN" sz="2800" b="1" dirty="0">
                <a:latin typeface="华文新魏" pitchFamily="2" charset="-122"/>
                <a:ea typeface="华文新魏" pitchFamily="2" charset="-122"/>
              </a:rPr>
              <a:t>《</a:t>
            </a:r>
            <a:r>
              <a:rPr kumimoji="1" lang="zh-CN" altLang="en-US" sz="2800" b="1" dirty="0">
                <a:latin typeface="华文新魏" pitchFamily="2" charset="-122"/>
                <a:ea typeface="华文新魏" pitchFamily="2" charset="-122"/>
              </a:rPr>
              <a:t>肚痛帖 </a:t>
            </a:r>
            <a:r>
              <a:rPr kumimoji="1" lang="en-US" altLang="zh-CN" sz="2800" b="1" dirty="0">
                <a:latin typeface="华文新魏" pitchFamily="2" charset="-122"/>
                <a:ea typeface="华文新魏" pitchFamily="2" charset="-122"/>
              </a:rPr>
              <a:t>》</a:t>
            </a:r>
          </a:p>
        </p:txBody>
      </p:sp>
      <p:sp>
        <p:nvSpPr>
          <p:cNvPr id="51209" name="Rectangle 9"/>
          <p:cNvSpPr>
            <a:spLocks noChangeArrowheads="1"/>
          </p:cNvSpPr>
          <p:nvPr/>
        </p:nvSpPr>
        <p:spPr bwMode="auto">
          <a:xfrm>
            <a:off x="762000" y="5805488"/>
            <a:ext cx="7772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endParaRPr kumimoji="1" lang="zh-CN" altLang="en-US" sz="2800" b="1" dirty="0">
              <a:solidFill>
                <a:srgbClr val="3333CC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5733256"/>
            <a:ext cx="8352928" cy="79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</a:pPr>
            <a:r>
              <a:rPr kumimoji="1"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释文</a:t>
            </a:r>
            <a:r>
              <a:rPr kumimoji="1" lang="en-US" altLang="zh-CN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:</a:t>
            </a:r>
            <a:r>
              <a:rPr kumimoji="1"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忽肚痛不可堪</a:t>
            </a:r>
            <a:r>
              <a:rPr kumimoji="1" lang="en-US" altLang="zh-CN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kumimoji="1"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不知是冷热所致</a:t>
            </a:r>
            <a:r>
              <a:rPr kumimoji="1" lang="en-US" altLang="zh-CN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kumimoji="1"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欲服大黄汤</a:t>
            </a:r>
            <a:r>
              <a:rPr kumimoji="1" lang="en-US" altLang="zh-CN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,</a:t>
            </a:r>
            <a:r>
              <a:rPr kumimoji="1"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冷热俱有益。</a:t>
            </a:r>
            <a:r>
              <a:rPr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如何为计，非临床</a:t>
            </a:r>
            <a:endParaRPr kumimoji="1" lang="zh-CN" altLang="en-US" sz="2800" b="1" dirty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504" y="188640"/>
            <a:ext cx="22493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/>
              <a:t>碑林博物馆第三站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9394" name="Picture 2" descr="C:\Users\jjh\Desktop\图片\多宝塔碑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20688"/>
            <a:ext cx="8330255" cy="446449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915816" y="537321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颜真卿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多宝塔碑</a:t>
            </a:r>
            <a:r>
              <a:rPr lang="en-US" altLang="zh-CN" b="1" dirty="0" smtClean="0"/>
              <a:t>》</a:t>
            </a:r>
            <a:endParaRPr lang="zh-CN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179512" y="116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 smtClean="0"/>
              <a:t>碑林博物馆第三站</a:t>
            </a:r>
            <a:r>
              <a:rPr lang="zh-CN" altLang="zh-CN" sz="2000" b="1" dirty="0" smtClean="0"/>
              <a:t/>
            </a:r>
            <a:br>
              <a:rPr lang="zh-CN" altLang="zh-CN" sz="2000" b="1" dirty="0" smtClean="0"/>
            </a:b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0418" name="Picture 2" descr="https://timgsa.baidu.com/timg?image&amp;quality=80&amp;size=b9999_10000&amp;sec=1492102417&amp;di=9373b86951899417536821a528595886&amp;imgtype=jpg&amp;er=1&amp;src=http%3A%2F%2Fwww.shufa001.com%2Fdata%2Fattachment%2Fforum%2F201503%2F24%2F144325mjrcwj25ppx4aij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6632" y="836712"/>
            <a:ext cx="5112568" cy="392610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71600" y="5373216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欧阳询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皇甫诞碑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局部拓片</a:t>
            </a:r>
            <a:endParaRPr lang="zh-CN" altLang="en-US" b="1" dirty="0"/>
          </a:p>
        </p:txBody>
      </p:sp>
      <p:pic>
        <p:nvPicPr>
          <p:cNvPr id="60422" name="Picture 6" descr="https://timgsa.baidu.com/timg?image&amp;quality=80&amp;size=b10000_10000&amp;sec=1491498032&amp;di=47e0e5525743806a675abe7c030d990b&amp;src=http://img1.artron.net/auction/2012/art001914/d/art00191427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620688"/>
            <a:ext cx="4858371" cy="432048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652120" y="5373216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颜真卿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颜氏家庙碑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局部拓片</a:t>
            </a:r>
            <a:endParaRPr lang="zh-CN" altLang="en-US" b="1" dirty="0"/>
          </a:p>
        </p:txBody>
      </p:sp>
      <p:sp>
        <p:nvSpPr>
          <p:cNvPr id="10" name="矩形 9"/>
          <p:cNvSpPr/>
          <p:nvPr/>
        </p:nvSpPr>
        <p:spPr>
          <a:xfrm>
            <a:off x="179512" y="26064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000" b="1" dirty="0" smtClean="0"/>
              <a:t>（二）隋唐盛世的写照——书艺</a:t>
            </a:r>
            <a:r>
              <a:rPr lang="zh-CN" altLang="en-US" sz="2000" b="1" dirty="0" smtClean="0"/>
              <a:t>新</a:t>
            </a:r>
            <a:r>
              <a:rPr lang="zh-CN" altLang="zh-CN" sz="2000" b="1" dirty="0" smtClean="0"/>
              <a:t>高峰</a:t>
            </a:r>
            <a:r>
              <a:rPr lang="zh-CN" altLang="zh-CN" sz="2400" dirty="0" smtClean="0"/>
              <a:t/>
            </a:r>
            <a:br>
              <a:rPr lang="zh-CN" altLang="zh-CN" sz="2400" dirty="0" smtClean="0"/>
            </a:b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375025" y="5589588"/>
            <a:ext cx="3141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颜真卿</a:t>
            </a:r>
            <a:r>
              <a:rPr kumimoji="1" lang="en-US" altLang="zh-CN" sz="2400" b="1">
                <a:latin typeface="Times New Roman" pitchFamily="18" charset="0"/>
              </a:rPr>
              <a:t>《</a:t>
            </a:r>
            <a:r>
              <a:rPr kumimoji="1" lang="zh-CN" altLang="en-US" sz="2400" b="1">
                <a:latin typeface="Times New Roman" pitchFamily="18" charset="0"/>
              </a:rPr>
              <a:t>祭侄文稿</a:t>
            </a:r>
            <a:r>
              <a:rPr kumimoji="1" lang="en-US" altLang="zh-CN" sz="2400" b="1">
                <a:latin typeface="Times New Roman" pitchFamily="18" charset="0"/>
              </a:rPr>
              <a:t>》</a:t>
            </a: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0" y="0"/>
            <a:ext cx="9144000" cy="692150"/>
          </a:xfrm>
          <a:prstGeom prst="rect">
            <a:avLst/>
          </a:prstGeom>
          <a:solidFill>
            <a:srgbClr val="F4F6A8">
              <a:alpha val="11000"/>
            </a:srgbClr>
          </a:solidFill>
          <a:ln w="9525">
            <a:noFill/>
            <a:miter lim="800000"/>
            <a:headEnd/>
            <a:tailEnd/>
          </a:ln>
          <a:effectLst>
            <a:outerShdw dist="64758" dir="4721404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194" name="Picture 2" descr="https://imgsa.baidu.com/baike/c0%3Dbaike220%2C5%2C5%2C220%2C73/sign=c6f5b3bf36d12f2eda08a6322eabbe07/0823dd54564e92586c1054869c82d158ccbf4eb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1412776"/>
            <a:ext cx="9796761" cy="3705242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0" y="116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 smtClean="0"/>
              <a:t>（二）隋唐盛世的写照——书艺</a:t>
            </a:r>
            <a:r>
              <a:rPr lang="zh-CN" altLang="en-US" b="1" dirty="0" smtClean="0"/>
              <a:t>新</a:t>
            </a:r>
            <a:r>
              <a:rPr lang="zh-CN" altLang="zh-CN" b="1" dirty="0" smtClean="0"/>
              <a:t>高峰</a:t>
            </a:r>
            <a:r>
              <a:rPr lang="zh-CN" altLang="zh-CN" sz="2000" dirty="0" smtClean="0"/>
              <a:t/>
            </a:r>
            <a:br>
              <a:rPr lang="zh-CN" altLang="zh-CN" sz="2000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7584" y="1412776"/>
            <a:ext cx="7992888" cy="1107504"/>
          </a:xfrm>
        </p:spPr>
        <p:txBody>
          <a:bodyPr>
            <a:normAutofit/>
          </a:bodyPr>
          <a:lstStyle/>
          <a:p>
            <a:r>
              <a:rPr lang="en-US" altLang="zh-CN" sz="3200" b="1" dirty="0" smtClean="0"/>
              <a:t/>
            </a:r>
            <a:br>
              <a:rPr lang="en-US" altLang="zh-CN" sz="3200" b="1" dirty="0" smtClean="0"/>
            </a:br>
            <a:r>
              <a:rPr lang="zh-CN" altLang="en-US" sz="3200" b="1" dirty="0" smtClean="0"/>
              <a:t>书法风格和时代之间的关系</a:t>
            </a:r>
            <a:endParaRPr lang="zh-CN" altLang="en-US" sz="3200" b="1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27584" y="1988840"/>
            <a:ext cx="7200800" cy="3322911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        书法</a:t>
            </a:r>
            <a:r>
              <a:rPr lang="zh-CN" altLang="en-US" sz="3600" b="1" dirty="0" smtClean="0"/>
              <a:t>艺术的发展深受时代风貌影响，而书法风格自身又在一定程度上反映时代特征</a:t>
            </a:r>
            <a:endParaRPr lang="zh-CN" altLang="en-US" sz="3600" b="1" dirty="0"/>
          </a:p>
        </p:txBody>
      </p:sp>
      <p:sp>
        <p:nvSpPr>
          <p:cNvPr id="5" name="矩形 4"/>
          <p:cNvSpPr/>
          <p:nvPr/>
        </p:nvSpPr>
        <p:spPr>
          <a:xfrm>
            <a:off x="1403648" y="4941168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任何艺术都必然带着时代的烙印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504" y="260648"/>
            <a:ext cx="66247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（二）隋唐盛世的写照——书艺</a:t>
            </a:r>
            <a:r>
              <a:rPr lang="zh-CN" altLang="en-US" sz="2400" b="1" dirty="0" smtClean="0"/>
              <a:t>新</a:t>
            </a:r>
            <a:r>
              <a:rPr lang="zh-CN" altLang="zh-CN" sz="2400" b="1" dirty="0" smtClean="0"/>
              <a:t>高峰</a:t>
            </a:r>
            <a:r>
              <a:rPr lang="zh-CN" altLang="zh-CN" sz="2800" b="1" dirty="0" smtClean="0"/>
              <a:t/>
            </a:r>
            <a:br>
              <a:rPr lang="zh-CN" altLang="zh-CN" sz="2800" b="1" dirty="0" smtClean="0"/>
            </a:b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2800" b="1" dirty="0" smtClean="0"/>
              <a:t>学生收集书法课程资源展示</a:t>
            </a:r>
            <a:endParaRPr lang="zh-CN" altLang="en-US" sz="2800" b="1" dirty="0"/>
          </a:p>
        </p:txBody>
      </p:sp>
      <p:pic>
        <p:nvPicPr>
          <p:cNvPr id="4" name="学生白鹤梁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3716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8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1520" y="188640"/>
            <a:ext cx="43924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（三）宋明时期</a:t>
            </a:r>
            <a:endParaRPr lang="zh-CN" altLang="zh-CN" sz="2400" i="1" dirty="0" smtClean="0">
              <a:solidFill>
                <a:srgbClr val="FF0000"/>
              </a:solidFill>
            </a:endParaRPr>
          </a:p>
        </p:txBody>
      </p:sp>
      <p:pic>
        <p:nvPicPr>
          <p:cNvPr id="1032" name="Picture 8" descr="https://timgsa.baidu.com/timg?image&amp;quality=80&amp;size=b9999_10000&amp;sec=1491808027654&amp;di=64d0544b12630e0cc061811f381a2a56&amp;imgtype=0&amp;src=http%3A%2F%2Fyouimg1.c-ctrip.com%2Ftarget%2Ffd%2Ftg%2Fg6%2FM01%2F62%2F97%2FCggYs1ccyjCAWp6nAAGm9aYO0OM1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6334125" cy="4752976"/>
          </a:xfrm>
          <a:prstGeom prst="rect">
            <a:avLst/>
          </a:prstGeom>
          <a:noFill/>
        </p:spPr>
      </p:pic>
      <p:pic>
        <p:nvPicPr>
          <p:cNvPr id="1034" name="Picture 10" descr="https://timgsa.baidu.com/timg?image&amp;quality=80&amp;size=b9999_10000&amp;sec=1491808152014&amp;di=7eb582fce183ca54a474dd0bc5322b59&amp;imgtype=0&amp;src=http%3A%2F%2Fmlxc.cqagri.gov.cn%2Ffuling%2Fupload%2F2013%2F08%2F6351149530864306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268760"/>
            <a:ext cx="6191250" cy="4124326"/>
          </a:xfrm>
          <a:prstGeom prst="rect">
            <a:avLst/>
          </a:prstGeom>
          <a:noFill/>
        </p:spPr>
      </p:pic>
      <p:pic>
        <p:nvPicPr>
          <p:cNvPr id="1037" name="Picture 13" descr="C:\Users\jjh\AppData\Roaming\Tencent\Users\37029384\QQ\WinTemp\RichOle\_HCM_$}]X8LW_3KAY`GM9)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34431" y="0"/>
            <a:ext cx="2109569" cy="670178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547664" y="5589240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参观廊道</a:t>
            </a:r>
            <a:endParaRPr lang="zh-CN" alt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195736" y="6237312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水下题刻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4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0" y="116632"/>
            <a:ext cx="79208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（三）宋明时期的</a:t>
            </a:r>
            <a:r>
              <a:rPr lang="zh-CN" altLang="en-US" sz="2400" b="1" dirty="0" smtClean="0"/>
              <a:t>个性化书写</a:t>
            </a:r>
            <a:r>
              <a:rPr lang="en-US" altLang="zh-CN" sz="2400" b="1" dirty="0" smtClean="0"/>
              <a:t>——</a:t>
            </a:r>
            <a:r>
              <a:rPr lang="zh-CN" altLang="en-US" sz="2400" b="1" dirty="0" smtClean="0"/>
              <a:t>士人与市民的意趣追求</a:t>
            </a:r>
            <a:endParaRPr lang="zh-CN" altLang="zh-CN" sz="2400" i="1" dirty="0" smtClean="0">
              <a:solidFill>
                <a:srgbClr val="FF0000"/>
              </a:solidFill>
            </a:endParaRPr>
          </a:p>
          <a:p>
            <a:r>
              <a:rPr kumimoji="1" lang="en-US" altLang="zh-CN" sz="2800" b="1" dirty="0"/>
              <a:t/>
            </a:r>
            <a:br>
              <a:rPr kumimoji="1" lang="en-US" altLang="zh-CN" sz="2800" b="1" dirty="0"/>
            </a:br>
            <a:endParaRPr kumimoji="1" lang="en-US" altLang="zh-CN" sz="2800" b="1" dirty="0"/>
          </a:p>
          <a:p>
            <a:endParaRPr lang="en-US" altLang="zh-CN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620688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互动探究：白鹤梁题刻书法与宋代社会</a:t>
            </a:r>
            <a:endParaRPr lang="zh-CN" altLang="en-US" sz="3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11560" y="1409396"/>
          <a:ext cx="7992888" cy="446787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97867"/>
                <a:gridCol w="5595021"/>
              </a:tblGrid>
              <a:tr h="6514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白鹤梁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宋代社会状况</a:t>
                      </a:r>
                      <a:endParaRPr lang="zh-CN" altLang="en-US" sz="2800" dirty="0"/>
                    </a:p>
                  </a:txBody>
                  <a:tcPr/>
                </a:tc>
              </a:tr>
              <a:tr h="1272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宋代题刻众多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272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民间题刻作品</a:t>
                      </a:r>
                      <a:r>
                        <a:rPr lang="en-US" altLang="zh-CN" sz="2400" b="1" dirty="0" smtClean="0"/>
                        <a:t>《</a:t>
                      </a:r>
                      <a:r>
                        <a:rPr kumimoji="0" lang="zh-CN" altLang="zh-CN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绍兴石鱼题刻</a:t>
                      </a:r>
                      <a:r>
                        <a:rPr lang="en-US" altLang="zh-CN" sz="2400" b="1" dirty="0" smtClean="0"/>
                        <a:t>》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272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黄庭坚题刻的个性化书写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131840" y="3501008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市民阶层兴起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1840" y="2132856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随着经济重心南移带来南方文化的发展；重文政策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91264" cy="4785395"/>
          </a:xfrm>
        </p:spPr>
        <p:txBody>
          <a:bodyPr/>
          <a:lstStyle/>
          <a:p>
            <a:pPr>
              <a:buNone/>
            </a:pP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 汉字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文化是中华儿女永远的精神家园。</a:t>
            </a:r>
            <a:endParaRPr lang="en-US" altLang="zh-CN" sz="4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          </a:t>
            </a:r>
            <a:r>
              <a:rPr lang="en-US" altLang="zh-CN" sz="3600" b="1" dirty="0" smtClean="0"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任继愈（国学大师）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 汉字</a:t>
            </a:r>
            <a:r>
              <a:rPr lang="zh-CN" altLang="en-US" sz="4400" b="1" dirty="0" smtClean="0">
                <a:latin typeface="黑体" pitchFamily="49" charset="-122"/>
                <a:ea typeface="黑体" pitchFamily="49" charset="-122"/>
              </a:rPr>
              <a:t>是中国传统文化的根。</a:t>
            </a:r>
            <a:endParaRPr lang="en-US" altLang="zh-CN" sz="4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en-US" altLang="zh-CN" b="1" dirty="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b="1" dirty="0" smtClean="0">
                <a:latin typeface="黑体" pitchFamily="49" charset="-122"/>
                <a:ea typeface="黑体" pitchFamily="49" charset="-122"/>
              </a:rPr>
              <a:t>          ——</a:t>
            </a:r>
            <a:r>
              <a:rPr lang="zh-CN" altLang="en-US" b="1" dirty="0" smtClean="0">
                <a:latin typeface="黑体" pitchFamily="49" charset="-122"/>
                <a:ea typeface="黑体" pitchFamily="49" charset="-122"/>
              </a:rPr>
              <a:t>安子介（香港著名语言学家）</a:t>
            </a:r>
            <a:endParaRPr lang="en-US" altLang="zh-CN" b="1" dirty="0" smtClean="0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484784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单选题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:</a:t>
            </a:r>
          </a:p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“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佛教禅宗对自然人生的高境界追求，理学对理想人格与道德自律的追求，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深入士人的生活，其对诗文书画的广泛渗透是宋代‘尚意’书风形成的主要原因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。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”下列说法正确的是（   ）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A.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禅宗、理学思想决定了宋代的书法风格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B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宋代书法风格可以体现士人的精神追求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C.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“尚意”书风的出现标志着书法成为自觉艺术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D.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重视法度是“尚意”书风的具体表现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504" y="116632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（三）宋明时期</a:t>
            </a:r>
            <a:endParaRPr lang="zh-CN" altLang="zh-CN" i="1" dirty="0" smtClean="0">
              <a:solidFill>
                <a:srgbClr val="FF0000"/>
              </a:solidFill>
            </a:endParaRPr>
          </a:p>
          <a:p>
            <a:endParaRPr lang="zh-CN" altLang="zh-CN" i="1" dirty="0" smtClean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548680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互动探究：白鹤梁题刻书法与宋代社会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1484784"/>
            <a:ext cx="91440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单选题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:</a:t>
            </a:r>
          </a:p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“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佛教禅宗对自然人生的高境界追求，理学对理想人格与道德自律的追求，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深入士人的生活，其对诗文书画的广泛渗透是宋代‘尚意’书风形成的主要原因</a:t>
            </a: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。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”下列说法正确的是（   ）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A.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禅宗、理学思想决定了宋代的书法风格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B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宋代书法风格可以体现士人的精神追求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C.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itchFamily="49" charset="-122"/>
                <a:ea typeface="楷体" pitchFamily="49" charset="-122"/>
                <a:cs typeface="宋体" pitchFamily="2" charset="-122"/>
              </a:rPr>
              <a:t>“尚意”书风的出现标志着书法成为自觉艺术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marL="0" marR="0" lvl="0" indent="2667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D.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itchFamily="2" charset="-122"/>
              </a:rPr>
              <a:t>重视法度是“尚意”书风的具体表现</a:t>
            </a:r>
            <a:endParaRPr kumimoji="0" lang="en-US" altLang="zh-CN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548680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互动探究：白鹤梁题刻书法与宋代社会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6588224" y="3212976"/>
            <a:ext cx="7920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 dirty="0" smtClean="0">
                <a:solidFill>
                  <a:srgbClr val="FF0000"/>
                </a:solidFill>
              </a:rPr>
              <a:t>B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116632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/>
              <a:t>（三）宋明时期</a:t>
            </a:r>
            <a:endParaRPr lang="zh-CN" altLang="zh-CN" i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0" y="116632"/>
            <a:ext cx="792088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2400" dirty="0" smtClean="0"/>
              <a:t>（三）宋明时期的</a:t>
            </a:r>
            <a:r>
              <a:rPr lang="zh-CN" altLang="en-US" sz="2400" dirty="0" smtClean="0"/>
              <a:t>个性化书写</a:t>
            </a:r>
            <a:r>
              <a:rPr lang="en-US" altLang="zh-CN" sz="2400" dirty="0" smtClean="0"/>
              <a:t>——</a:t>
            </a:r>
            <a:r>
              <a:rPr lang="zh-CN" altLang="en-US" sz="2400" dirty="0" smtClean="0"/>
              <a:t>士人与市民的意趣追求</a:t>
            </a:r>
            <a:endParaRPr lang="zh-CN" altLang="zh-CN" sz="2400" i="1" dirty="0" smtClean="0">
              <a:solidFill>
                <a:srgbClr val="FF0000"/>
              </a:solidFill>
            </a:endParaRPr>
          </a:p>
          <a:p>
            <a:r>
              <a:rPr kumimoji="1" lang="en-US" altLang="zh-CN" sz="2800" b="1" dirty="0"/>
              <a:t/>
            </a:r>
            <a:br>
              <a:rPr kumimoji="1" lang="en-US" altLang="zh-CN" sz="2800" b="1" dirty="0"/>
            </a:br>
            <a:endParaRPr kumimoji="1" lang="en-US" altLang="zh-CN" sz="2800" b="1" dirty="0"/>
          </a:p>
          <a:p>
            <a:endParaRPr lang="en-US" altLang="zh-CN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55576" y="692696"/>
            <a:ext cx="74168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互动探究：白鹤梁题刻书法与宋代社会</a:t>
            </a:r>
            <a:endParaRPr lang="zh-CN" altLang="en-US" sz="3200" b="1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11560" y="1409396"/>
          <a:ext cx="7992888" cy="446787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20280"/>
                <a:gridCol w="5472608"/>
              </a:tblGrid>
              <a:tr h="6514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白鹤梁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800" dirty="0" smtClean="0"/>
                        <a:t>宋代社会状况</a:t>
                      </a:r>
                      <a:endParaRPr lang="zh-CN" altLang="en-US" sz="2800" dirty="0"/>
                    </a:p>
                  </a:txBody>
                  <a:tcPr/>
                </a:tc>
              </a:tr>
              <a:tr h="1272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宋代题刻众多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2721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/>
                        <a:t>民间题刻作品</a:t>
                      </a:r>
                      <a:r>
                        <a:rPr lang="en-US" altLang="zh-CN" sz="2400" b="1" dirty="0" smtClean="0"/>
                        <a:t>《</a:t>
                      </a:r>
                      <a:r>
                        <a:rPr kumimoji="0" lang="zh-CN" altLang="zh-CN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绍兴石鱼题刻</a:t>
                      </a:r>
                      <a:r>
                        <a:rPr lang="en-US" altLang="zh-CN" sz="2400" b="1" dirty="0" smtClean="0"/>
                        <a:t>》</a:t>
                      </a:r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12721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b="1" dirty="0" smtClean="0"/>
                        <a:t>黄庭坚题刻的个性化书写</a:t>
                      </a:r>
                    </a:p>
                    <a:p>
                      <a:pPr algn="ctr"/>
                      <a:endParaRPr lang="zh-CN" alt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03848" y="4797152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禅宗、理学盛行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1840" y="3501008"/>
            <a:ext cx="540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市民阶层兴起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1840" y="2132856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随着经济重心南移带来南方文化的发展；重文政策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412776"/>
            <a:ext cx="76328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      </a:t>
            </a:r>
            <a:r>
              <a:rPr lang="zh-CN" altLang="en-US" sz="2800" b="1" dirty="0" smtClean="0"/>
              <a:t>  </a:t>
            </a:r>
            <a:r>
              <a:rPr lang="zh-CN" altLang="zh-CN" sz="2800" b="1" dirty="0" smtClean="0"/>
              <a:t>书法</a:t>
            </a:r>
            <a:r>
              <a:rPr lang="zh-CN" altLang="zh-CN" sz="2800" b="1" dirty="0" smtClean="0"/>
              <a:t>为中国特有之高级艺术：以抽象之笔墨表现极具体之人格风度及个性情感，而其美有如音乐</a:t>
            </a:r>
            <a:r>
              <a:rPr lang="en-US" altLang="zh-CN" sz="2800" b="1" dirty="0" smtClean="0"/>
              <a:t>……</a:t>
            </a:r>
            <a:r>
              <a:rPr lang="zh-CN" altLang="zh-CN" sz="2800" b="1" dirty="0" smtClean="0"/>
              <a:t> 三代以来，每一个朝代有它的</a:t>
            </a:r>
            <a:r>
              <a:rPr lang="zh-CN" altLang="en-US" sz="2800" b="1" dirty="0" smtClean="0"/>
              <a:t>“</a:t>
            </a:r>
            <a:r>
              <a:rPr lang="zh-CN" altLang="zh-CN" sz="2800" b="1" dirty="0" smtClean="0"/>
              <a:t>书体</a:t>
            </a:r>
            <a:r>
              <a:rPr lang="zh-CN" altLang="en-US" sz="2800" b="1" dirty="0" smtClean="0"/>
              <a:t>”</a:t>
            </a:r>
            <a:r>
              <a:rPr lang="zh-CN" altLang="zh-CN" sz="2800" b="1" dirty="0" smtClean="0"/>
              <a:t>，表现那时代的生命情调与文化精神。</a:t>
            </a:r>
            <a:endParaRPr lang="en-US" altLang="zh-CN" sz="2800" b="1" dirty="0" smtClean="0"/>
          </a:p>
          <a:p>
            <a:pPr algn="r">
              <a:lnSpc>
                <a:spcPct val="150000"/>
              </a:lnSpc>
            </a:pPr>
            <a:r>
              <a:rPr lang="en-US" altLang="zh-CN" sz="2800" b="1" dirty="0" smtClean="0"/>
              <a:t>——</a:t>
            </a:r>
            <a:r>
              <a:rPr lang="zh-CN" altLang="en-US" sz="2800" b="1" dirty="0" smtClean="0"/>
              <a:t>（美学大师）宗白华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宗白华全集</a:t>
            </a:r>
            <a:r>
              <a:rPr lang="en-US" altLang="zh-CN" sz="2800" b="1" dirty="0" smtClean="0"/>
              <a:t>》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467544" y="188640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/>
              <a:t>二、华夏民族的精神理想与魅力家园</a:t>
            </a:r>
            <a:r>
              <a:rPr lang="en-US" altLang="zh-CN" sz="2800" b="1" dirty="0" smtClean="0"/>
              <a:t>——</a:t>
            </a:r>
            <a:r>
              <a:rPr lang="zh-CN" altLang="zh-CN" sz="2800" b="1" dirty="0" smtClean="0"/>
              <a:t>书法艺术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80728"/>
            <a:ext cx="3327400" cy="353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899592" y="4653136"/>
            <a:ext cx="28905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2800" b="1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（明）文</a:t>
            </a:r>
            <a:r>
              <a:rPr lang="zh-CN" altLang="en-US" sz="2800" b="1" dirty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彭之印 </a:t>
            </a:r>
          </a:p>
        </p:txBody>
      </p:sp>
      <p:pic>
        <p:nvPicPr>
          <p:cNvPr id="4" name="Picture 6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4572" y="1196753"/>
            <a:ext cx="3309939" cy="3240360"/>
          </a:xfrm>
          <a:prstGeom prst="rect">
            <a:avLst/>
          </a:prstGeom>
          <a:noFill/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004049" y="4653136"/>
            <a:ext cx="396044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3333CC"/>
                </a:solidFill>
              </a:rPr>
              <a:t>（清）吴昌硕：园丁</a:t>
            </a:r>
            <a:r>
              <a:rPr lang="zh-CN" altLang="en-US" sz="2800" b="1" dirty="0">
                <a:solidFill>
                  <a:srgbClr val="3333CC"/>
                </a:solidFill>
              </a:rPr>
              <a:t>生于梅洞长于竹洞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116632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篆刻艺术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95536" y="4941168"/>
            <a:ext cx="83529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人的创造与价值</a:t>
            </a:r>
            <a:endParaRPr lang="zh-CN" altLang="en-US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544" y="836712"/>
            <a:ext cx="74888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/>
              <a:t>一、华夏民族文化共同体的重要载体</a:t>
            </a:r>
            <a:r>
              <a:rPr lang="en-US" altLang="zh-CN" sz="2800" b="1" dirty="0" smtClean="0"/>
              <a:t>——</a:t>
            </a:r>
            <a:r>
              <a:rPr lang="zh-CN" altLang="zh-CN" sz="2800" b="1" dirty="0" smtClean="0"/>
              <a:t>汉字</a:t>
            </a:r>
            <a:endParaRPr lang="zh-CN" altLang="en-US" sz="2800" b="1" dirty="0"/>
          </a:p>
        </p:txBody>
      </p:sp>
      <p:sp>
        <p:nvSpPr>
          <p:cNvPr id="9" name="矩形 8"/>
          <p:cNvSpPr/>
          <p:nvPr/>
        </p:nvSpPr>
        <p:spPr>
          <a:xfrm>
            <a:off x="539552" y="2348880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b="1" dirty="0" smtClean="0"/>
              <a:t>二、华夏民族的精神理想与魅力家园</a:t>
            </a:r>
            <a:r>
              <a:rPr lang="en-US" altLang="zh-CN" sz="2800" b="1" dirty="0" smtClean="0"/>
              <a:t>——</a:t>
            </a:r>
            <a:r>
              <a:rPr lang="zh-CN" altLang="zh-CN" sz="2800" b="1" dirty="0" smtClean="0"/>
              <a:t>书法艺术</a:t>
            </a:r>
            <a:endParaRPr lang="zh-CN" alt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484784"/>
            <a:ext cx="561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（一）汉字起源初探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（二）汉字发展历程</a:t>
            </a:r>
            <a:endParaRPr lang="zh-CN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27584" y="3068960"/>
            <a:ext cx="5904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/>
              <a:t>（一）魏晋</a:t>
            </a:r>
            <a:r>
              <a:rPr lang="en-US" altLang="zh-CN" sz="2000" b="1" dirty="0" smtClean="0"/>
              <a:t>——</a:t>
            </a:r>
            <a:r>
              <a:rPr lang="zh-CN" altLang="en-US" sz="2000" b="1" dirty="0" smtClean="0"/>
              <a:t>书法的自觉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（二）唐代</a:t>
            </a:r>
            <a:r>
              <a:rPr lang="en-US" altLang="zh-CN" sz="2000" b="1" dirty="0" smtClean="0"/>
              <a:t>——</a:t>
            </a:r>
            <a:r>
              <a:rPr lang="zh-CN" altLang="en-US" sz="2000" b="1" dirty="0" smtClean="0"/>
              <a:t>书艺的高峰</a:t>
            </a:r>
            <a:endParaRPr lang="en-US" altLang="zh-CN" sz="2000" b="1" dirty="0" smtClean="0"/>
          </a:p>
          <a:p>
            <a:r>
              <a:rPr lang="zh-CN" altLang="en-US" sz="2000" b="1" dirty="0" smtClean="0"/>
              <a:t>（三）宋明</a:t>
            </a:r>
            <a:r>
              <a:rPr lang="en-US" altLang="zh-CN" sz="2000" b="1" dirty="0" smtClean="0"/>
              <a:t>——</a:t>
            </a:r>
            <a:r>
              <a:rPr lang="zh-CN" altLang="en-US" sz="2000" b="1" dirty="0" smtClean="0"/>
              <a:t>多元化追求</a:t>
            </a:r>
            <a:endParaRPr lang="zh-CN" alt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771800" y="116632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本 课 小 结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8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汉字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980728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29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>
                <a:solidFill>
                  <a:schemeClr val="accent2"/>
                </a:solidFill>
              </a:rPr>
              <a:t> </a:t>
            </a:r>
            <a:r>
              <a:rPr lang="zh-CN" altLang="en-US" sz="4400" b="1" dirty="0" smtClean="0">
                <a:solidFill>
                  <a:schemeClr val="accent2"/>
                </a:solidFill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4400" b="1" dirty="0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让我们带着敬意来书写来感悟汉字书法中的生命与乾坤！来传承我中华气质！</a:t>
            </a:r>
            <a:endParaRPr lang="zh-CN" altLang="en-US" b="1" dirty="0">
              <a:solidFill>
                <a:schemeClr val="accent2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3" descr="H:\素材\PPT素材\PNG\毛笔0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581128"/>
            <a:ext cx="2286000" cy="24193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rot="21131944">
            <a:off x="1914959" y="1672498"/>
            <a:ext cx="6129528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16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谢谢！</a:t>
            </a:r>
            <a:endParaRPr lang="zh-CN" altLang="en-US" sz="16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648" y="4005064"/>
            <a:ext cx="6400800" cy="175260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重庆市巴蜀中学  姜嘉红</a:t>
            </a:r>
            <a:endParaRPr lang="zh-CN" altLang="zh-CN" b="1" dirty="0">
              <a:solidFill>
                <a:schemeClr val="tx1"/>
              </a:solidFill>
            </a:endParaRPr>
          </a:p>
        </p:txBody>
      </p:sp>
      <p:pic>
        <p:nvPicPr>
          <p:cNvPr id="84997" name="Picture 5" descr="未标题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348880"/>
            <a:ext cx="4103687" cy="708025"/>
          </a:xfrm>
          <a:prstGeom prst="rect">
            <a:avLst/>
          </a:prstGeom>
          <a:noFill/>
        </p:spPr>
      </p:pic>
      <p:pic>
        <p:nvPicPr>
          <p:cNvPr id="84999" name="Picture 7" descr="d7k 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196752"/>
            <a:ext cx="1439862" cy="53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229600" cy="1143000"/>
          </a:xfrm>
        </p:spPr>
        <p:txBody>
          <a:bodyPr/>
          <a:lstStyle/>
          <a:p>
            <a:r>
              <a:rPr lang="zh-CN" altLang="en-US" dirty="0" smtClean="0">
                <a:latin typeface="隶书" pitchFamily="49" charset="-122"/>
                <a:ea typeface="隶书" pitchFamily="49" charset="-122"/>
              </a:rPr>
              <a:t>西安碑林博物馆</a:t>
            </a:r>
            <a:endParaRPr lang="zh-CN" altLang="en-US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5298" name="Picture 2" descr="C:\Users\jjh\Desktop\图片\untitled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881336"/>
            <a:ext cx="8958598" cy="59766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919163"/>
            <a:ext cx="60960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24128" y="6021288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隶书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624"/>
            <a:ext cx="4248472" cy="5670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899592" y="6021288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楷书</a:t>
            </a:r>
            <a:endParaRPr lang="zh-CN" alt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940152" y="609329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行书</a:t>
            </a:r>
            <a:endParaRPr lang="zh-CN" altLang="en-US" sz="2400" b="1" dirty="0"/>
          </a:p>
        </p:txBody>
      </p:sp>
      <p:pic>
        <p:nvPicPr>
          <p:cNvPr id="44035" name="Picture 3" descr="C:\Users\jjh\AppData\Roaming\Tencent\Users\37029384\QQ\WinTemp\RichOle\([8GTHNT]WLGRIWU}@TQBR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548680"/>
            <a:ext cx="2736304" cy="50661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319298" cy="487431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sz="3000" dirty="0" smtClean="0"/>
              <a:t>（一）华夏先民</a:t>
            </a:r>
            <a:r>
              <a:rPr lang="zh-CN" altLang="en-US" sz="3000" dirty="0" smtClean="0"/>
              <a:t>惊天动地</a:t>
            </a:r>
            <a:r>
              <a:rPr lang="zh-CN" altLang="zh-CN" sz="3000" dirty="0" smtClean="0"/>
              <a:t>的创造——汉字探源</a:t>
            </a:r>
            <a:endParaRPr lang="en-US" altLang="zh-CN" sz="3000" dirty="0" smtClean="0"/>
          </a:p>
          <a:p>
            <a:pPr>
              <a:buNone/>
            </a:pPr>
            <a:r>
              <a:rPr lang="en-US" altLang="zh-CN" sz="2800" dirty="0" smtClean="0"/>
              <a:t>1.</a:t>
            </a:r>
            <a:r>
              <a:rPr lang="zh-CN" altLang="zh-CN" sz="2800" dirty="0" smtClean="0"/>
              <a:t>经济活动的孕育——汉字的产生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3000" dirty="0" smtClean="0"/>
              <a:t>材料</a:t>
            </a:r>
            <a:r>
              <a:rPr lang="zh-CN" altLang="en-US" dirty="0" smtClean="0"/>
              <a:t>：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最早的文字显然是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经营管理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的一种工具，不是为了智力游戏或文学活动才发明的。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……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文字的起源可以从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生产剩余产品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所造成的新环境中找到。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r">
              <a:buNone/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            ——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斯塔夫里阿诺斯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全球通史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buNone/>
            </a:pPr>
            <a:r>
              <a:rPr lang="en-US" altLang="zh-CN" sz="2800" b="1" dirty="0" smtClean="0">
                <a:latin typeface="华文楷体" pitchFamily="2" charset="-122"/>
                <a:ea typeface="华文楷体" pitchFamily="2" charset="-122"/>
              </a:rPr>
              <a:t>            </a:t>
            </a:r>
            <a:endParaRPr lang="zh-CN" altLang="en-US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5517232"/>
            <a:ext cx="64087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itchFamily="49" charset="-122"/>
                <a:ea typeface="黑体" pitchFamily="49" charset="-122"/>
              </a:rPr>
              <a:t>文字是人类经济活动发展的产物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zh-CN" sz="3600" dirty="0" smtClean="0"/>
              <a:t>一、华夏民族文化共同体的重要载体</a:t>
            </a:r>
            <a:r>
              <a:rPr lang="en-US" altLang="zh-CN" sz="3600" dirty="0" smtClean="0"/>
              <a:t/>
            </a:r>
            <a:br>
              <a:rPr lang="en-US" altLang="zh-CN" sz="3600" dirty="0" smtClean="0"/>
            </a:br>
            <a:r>
              <a:rPr lang="en-US" altLang="zh-CN" sz="3600" dirty="0" smtClean="0"/>
              <a:t>——</a:t>
            </a:r>
            <a:r>
              <a:rPr lang="zh-CN" altLang="zh-CN" sz="3600" dirty="0" smtClean="0"/>
              <a:t>汉字</a:t>
            </a:r>
            <a:r>
              <a:rPr lang="zh-CN" altLang="zh-CN" dirty="0" smtClean="0"/>
              <a:t/>
            </a:r>
            <a:br>
              <a:rPr lang="zh-CN" altLang="zh-CN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13690</TotalTime>
  <Words>1758</Words>
  <Application>Microsoft Office PowerPoint</Application>
  <PresentationFormat>全屏显示(4:3)</PresentationFormat>
  <Paragraphs>187</Paragraphs>
  <Slides>48</Slides>
  <Notes>7</Notes>
  <HiddenSlides>0</HiddenSlides>
  <MMClips>3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暗香扑面</vt:lpstr>
      <vt:lpstr>幻灯片 1</vt:lpstr>
      <vt:lpstr>幻灯片 2</vt:lpstr>
      <vt:lpstr>幻灯片 3</vt:lpstr>
      <vt:lpstr>幻灯片 4</vt:lpstr>
      <vt:lpstr>幻灯片 5</vt:lpstr>
      <vt:lpstr>西安碑林博物馆</vt:lpstr>
      <vt:lpstr>幻灯片 7</vt:lpstr>
      <vt:lpstr>幻灯片 8</vt:lpstr>
      <vt:lpstr>一、华夏民族文化共同体的重要载体 ——汉字 </vt:lpstr>
      <vt:lpstr>2.华夏先民的慧眼与初创——仓颉造字</vt:lpstr>
      <vt:lpstr>幻灯片 11</vt:lpstr>
      <vt:lpstr>幻灯片 12</vt:lpstr>
      <vt:lpstr>金文——商周时期铸在青铜器上的文字 </vt:lpstr>
      <vt:lpstr>幻灯片 14</vt:lpstr>
      <vt:lpstr>幻灯片 15</vt:lpstr>
      <vt:lpstr>碑林博物馆第一站</vt:lpstr>
      <vt:lpstr>幻灯片 17</vt:lpstr>
      <vt:lpstr>3、秦朝的“大一统”与文字改革</vt:lpstr>
      <vt:lpstr>3、秦朝的“大一统”与文字改革 </vt:lpstr>
      <vt:lpstr>幻灯片 20</vt:lpstr>
      <vt:lpstr>幻灯片 21</vt:lpstr>
      <vt:lpstr>幻灯片 22</vt:lpstr>
      <vt:lpstr>幻灯片 23</vt:lpstr>
      <vt:lpstr>幻灯片 24</vt:lpstr>
      <vt:lpstr>（一）魏晋时期士人的理想                                         ——从实用工具到艺术的觉醒 </vt:lpstr>
      <vt:lpstr>幻灯片 26</vt:lpstr>
      <vt:lpstr>探究小结：汉字发展成为自觉书法艺术的原因</vt:lpstr>
      <vt:lpstr>幻灯片 28</vt:lpstr>
      <vt:lpstr>幻灯片 29</vt:lpstr>
      <vt:lpstr>幻灯片 30</vt:lpstr>
      <vt:lpstr>碑林博物馆第三站</vt:lpstr>
      <vt:lpstr>幻灯片 32</vt:lpstr>
      <vt:lpstr>幻灯片 33</vt:lpstr>
      <vt:lpstr>幻灯片 34</vt:lpstr>
      <vt:lpstr>幻灯片 35</vt:lpstr>
      <vt:lpstr> 书法风格和时代之间的关系</vt:lpstr>
      <vt:lpstr>学生收集书法课程资源展示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jh j</dc:creator>
  <cp:lastModifiedBy>jh j</cp:lastModifiedBy>
  <cp:revision>476</cp:revision>
  <dcterms:created xsi:type="dcterms:W3CDTF">2017-03-22T06:41:14Z</dcterms:created>
  <dcterms:modified xsi:type="dcterms:W3CDTF">2017-04-27T01:55:57Z</dcterms:modified>
</cp:coreProperties>
</file>