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60" r:id="rId4"/>
    <p:sldId id="271" r:id="rId5"/>
    <p:sldId id="294" r:id="rId6"/>
    <p:sldId id="270" r:id="rId7"/>
    <p:sldId id="262" r:id="rId8"/>
    <p:sldId id="264" r:id="rId9"/>
    <p:sldId id="265" r:id="rId10"/>
    <p:sldId id="272" r:id="rId11"/>
    <p:sldId id="273" r:id="rId12"/>
    <p:sldId id="274" r:id="rId13"/>
    <p:sldId id="275" r:id="rId14"/>
    <p:sldId id="276" r:id="rId15"/>
    <p:sldId id="267" r:id="rId16"/>
    <p:sldId id="268" r:id="rId17"/>
    <p:sldId id="278" r:id="rId18"/>
    <p:sldId id="277" r:id="rId19"/>
    <p:sldId id="279" r:id="rId20"/>
    <p:sldId id="280" r:id="rId21"/>
    <p:sldId id="281" r:id="rId22"/>
    <p:sldId id="282" r:id="rId23"/>
    <p:sldId id="283" r:id="rId24"/>
    <p:sldId id="284" r:id="rId25"/>
    <p:sldId id="285" r:id="rId26"/>
    <p:sldId id="286" r:id="rId27"/>
    <p:sldId id="287" r:id="rId28"/>
    <p:sldId id="288" r:id="rId29"/>
    <p:sldId id="291" r:id="rId30"/>
    <p:sldId id="289" r:id="rId31"/>
    <p:sldId id="290" r:id="rId32"/>
    <p:sldId id="292" r:id="rId33"/>
    <p:sldId id="293" r:id="rId34"/>
    <p:sldId id="296" r:id="rId35"/>
    <p:sldId id="295" r:id="rId36"/>
    <p:sldId id="297" r:id="rId37"/>
    <p:sldId id="298" r:id="rId38"/>
    <p:sldId id="299" r:id="rId39"/>
    <p:sldId id="300" r:id="rId40"/>
    <p:sldId id="301" r:id="rId41"/>
    <p:sldId id="302" r:id="rId42"/>
    <p:sldId id="303" r:id="rId43"/>
    <p:sldId id="304" r:id="rId44"/>
    <p:sldId id="305" r:id="rId45"/>
    <p:sldId id="306"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6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993A9-655E-485F-8659-22CA23A3DEBD}" type="datetimeFigureOut">
              <a:rPr lang="zh-CN" altLang="en-US" smtClean="0"/>
              <a:pPr/>
              <a:t>2018/9/12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AA29C-539A-415E-9DFD-F091016BEB8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4A8C8-AF2A-4C16-8E1F-E0B6DA900739}" type="slidenum">
              <a:rPr lang="en-US" altLang="zh-CN"/>
              <a:pPr/>
              <a:t>1</a:t>
            </a:fld>
            <a:endParaRPr lang="en-US" altLang="zh-CN"/>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49AA29C-539A-415E-9DFD-F091016BEB87}" type="slidenum">
              <a:rPr lang="zh-CN" altLang="en-US" smtClean="0"/>
              <a:pPr/>
              <a:t>13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386" name="幻灯片图像占位符 15361"/>
          <p:cNvSpPr>
            <a:spLocks noGrp="1" noRot="1" noChangeAspect="1" noChangeArrowheads="1"/>
          </p:cNvSpPr>
          <p:nvPr>
            <p:ph type="sldImg" idx="4294967295"/>
          </p:nvPr>
        </p:nvSpPr>
        <p:spPr>
          <a:ln/>
        </p:spPr>
      </p:sp>
      <p:sp>
        <p:nvSpPr>
          <p:cNvPr id="16387" name="文本占位符 15362"/>
          <p:cNvSpPr>
            <a:spLocks noGrp="1" noChangeArrowheads="1"/>
          </p:cNvSpPr>
          <p:nvPr>
            <p:ph type="body" idx="4294967295"/>
          </p:nvPr>
        </p:nvSpPr>
        <p:spPr>
          <a:ln/>
        </p:spPr>
        <p:txBody>
          <a:bodyPr/>
          <a:lstStyle/>
          <a:p>
            <a:r>
              <a:rPr lang="zh-CN" altLang="en-US" dirty="0" smtClean="0"/>
              <a:t>首先，较荷马时代对神的崇拜，此时开始怀疑否定他们，这句话让我们想起中国伟大思想家关于鬼神的态度，敬而远之。实际上，普罗塔戈拉最重要的一句话，是材料二呈现的，即人是万物的尺度。普罗塔戈拉强调，每个人都可以对事务做出自己的判断。他曾经用一个非常直接明了的例子来说明他的观点：“一阵风刮来，对于正在挨冻的人来说觉得是冷的，而对不挨冻的人则不是。”他用这个例子来帮助人们理解，个人在自然和社会生活中所应有的地位和价值，因此说，智者学派是西方人文主义的源头。由此，古希腊哲学由自然哲学阶段发展到了社会哲学。</a:t>
            </a:r>
          </a:p>
          <a:p>
            <a:endParaRPr lang="zh-CN" altLang="en-US"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674" name="幻灯片图像占位符 29697"/>
          <p:cNvSpPr>
            <a:spLocks noGrp="1" noRot="1" noChangeAspect="1" noChangeArrowheads="1"/>
          </p:cNvSpPr>
          <p:nvPr>
            <p:ph type="sldImg" idx="4294967295"/>
          </p:nvPr>
        </p:nvSpPr>
        <p:spPr>
          <a:ln/>
        </p:spPr>
      </p:sp>
      <p:sp>
        <p:nvSpPr>
          <p:cNvPr id="28675" name="文本占位符 29698"/>
          <p:cNvSpPr>
            <a:spLocks noGrp="1" noChangeArrowheads="1"/>
          </p:cNvSpPr>
          <p:nvPr>
            <p:ph type="body" idx="4294967295"/>
          </p:nvPr>
        </p:nvSpPr>
        <p:spPr>
          <a:ln/>
        </p:spPr>
        <p:txBody>
          <a:bodyPr/>
          <a:lstStyle/>
          <a:p>
            <a:r>
              <a:rPr lang="zh-CN" altLang="en-US" smtClean="0"/>
              <a:t>理性，冷静的态度，对人事的全面认知，有一定的依据，自信和勇气不相信权威</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41413" y="684213"/>
            <a:ext cx="4572000" cy="3429000"/>
          </a:xfrm>
          <a:ln w="1">
            <a:solidFill>
              <a:schemeClr val="tx1"/>
            </a:solidFill>
          </a:ln>
        </p:spPr>
      </p:sp>
      <p:sp>
        <p:nvSpPr>
          <p:cNvPr id="48131" name="Rectangle 3"/>
          <p:cNvSpPr>
            <a:spLocks noGrp="1" noRot="1" noChangeArrowheads="1"/>
          </p:cNvSpPr>
          <p:nvPr>
            <p:ph type="body" idx="1"/>
          </p:nvPr>
        </p:nvSpPr>
        <p:spPr>
          <a:xfrm>
            <a:off x="684213" y="4341813"/>
            <a:ext cx="5486400" cy="4114800"/>
          </a:xfrm>
          <a:noFill/>
          <a:ln/>
        </p:spPr>
        <p:txBody>
          <a:bodyPr/>
          <a:lstStyle/>
          <a:p>
            <a:r>
              <a:rPr lang="zh-CN" altLang="en-US" sz="900" b="1"/>
              <a:t>同：关注人，人与社会，因此都具有早期人文主义色彩</a:t>
            </a:r>
          </a:p>
          <a:p>
            <a:r>
              <a:rPr lang="zh-CN" altLang="en-US" sz="900" b="1"/>
              <a:t>目标上，孔子从君主统治出发，根本上是压制了人的个性发展</a:t>
            </a:r>
          </a:p>
          <a:p>
            <a:endParaRPr lang="zh-CN" altLang="en-US" sz="900" b="1"/>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629150" y="1825625"/>
            <a:ext cx="38862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p:cNvSpPr>
          <p:nvPr>
            <p:ph type="dt" sz="half" idx="10"/>
          </p:nvPr>
        </p:nvSpPr>
        <p:spPr>
          <a:ln/>
        </p:spPr>
        <p:txBody>
          <a:bodyPr/>
          <a:lstStyle>
            <a:lvl1pPr>
              <a:defRPr/>
            </a:lvl1pPr>
          </a:lstStyle>
          <a:p>
            <a:fld id="{BB962C8B-B14F-4D97-AF65-F5344CB8AC3E}" type="datetime1">
              <a:rPr lang="zh-CN" altLang="en-US"/>
              <a:pPr/>
              <a:t>2018/9/12</a:t>
            </a:fld>
            <a:endParaRPr lang="zh-CN" altLang="en-US"/>
          </a:p>
        </p:txBody>
      </p:sp>
      <p:sp>
        <p:nvSpPr>
          <p:cNvPr id="6" name="Rectangle 5"/>
          <p:cNvSpPr>
            <a:spLocks noGrp="1"/>
          </p:cNvSpPr>
          <p:nvPr>
            <p:ph type="ftr" sz="quarter" idx="11"/>
          </p:nvPr>
        </p:nvSpPr>
        <p:spPr>
          <a:ln/>
        </p:spPr>
        <p:txBody>
          <a:bodyPr/>
          <a:lstStyle>
            <a:lvl1pPr>
              <a:defRPr/>
            </a:lvl1pPr>
          </a:lstStyle>
          <a:p>
            <a:endParaRPr lang="zh-CN" altLang="en-US"/>
          </a:p>
        </p:txBody>
      </p:sp>
      <p:sp>
        <p:nvSpPr>
          <p:cNvPr id="7" name="Rectangle 6"/>
          <p:cNvSpPr>
            <a:spLocks noGrp="1"/>
          </p:cNvSpPr>
          <p:nvPr>
            <p:ph type="sldNum" sz="quarter" idx="12"/>
          </p:nvPr>
        </p:nvSpPr>
        <p:spPr>
          <a:ln/>
        </p:spPr>
        <p:txBody>
          <a:bodyPr/>
          <a:lstStyle>
            <a:lvl1pPr>
              <a:defRPr/>
            </a:lvl1pPr>
          </a:lstStyle>
          <a:p>
            <a:fld id="{64A7FDFF-E594-421C-999D-FF1976144078}" type="slidenum">
              <a:rPr lang="zh-CN" altLang="en-US"/>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C4297F58-05ED-4FCB-99C5-05E41364F676}"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7886700" cy="20986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8650" y="4076700"/>
            <a:ext cx="7886700" cy="21002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p:cNvSpPr>
          <p:nvPr>
            <p:ph type="dt" sz="half" idx="10"/>
          </p:nvPr>
        </p:nvSpPr>
        <p:spPr>
          <a:ln/>
        </p:spPr>
        <p:txBody>
          <a:bodyPr/>
          <a:lstStyle>
            <a:lvl1pPr>
              <a:defRPr/>
            </a:lvl1pPr>
          </a:lstStyle>
          <a:p>
            <a:fld id="{BB962C8B-B14F-4D97-AF65-F5344CB8AC3E}" type="datetime1">
              <a:rPr lang="zh-CN" altLang="en-US"/>
              <a:pPr/>
              <a:t>2018/9/12</a:t>
            </a:fld>
            <a:endParaRPr lang="zh-CN" altLang="en-US"/>
          </a:p>
        </p:txBody>
      </p:sp>
      <p:sp>
        <p:nvSpPr>
          <p:cNvPr id="6" name="Rectangle 5"/>
          <p:cNvSpPr>
            <a:spLocks noGrp="1"/>
          </p:cNvSpPr>
          <p:nvPr>
            <p:ph type="ftr" sz="quarter" idx="11"/>
          </p:nvPr>
        </p:nvSpPr>
        <p:spPr>
          <a:ln/>
        </p:spPr>
        <p:txBody>
          <a:bodyPr/>
          <a:lstStyle>
            <a:lvl1pPr>
              <a:defRPr/>
            </a:lvl1pPr>
          </a:lstStyle>
          <a:p>
            <a:endParaRPr lang="zh-CN" altLang="en-US"/>
          </a:p>
        </p:txBody>
      </p:sp>
      <p:sp>
        <p:nvSpPr>
          <p:cNvPr id="7" name="Rectangle 6"/>
          <p:cNvSpPr>
            <a:spLocks noGrp="1"/>
          </p:cNvSpPr>
          <p:nvPr>
            <p:ph type="sldNum" sz="quarter" idx="12"/>
          </p:nvPr>
        </p:nvSpPr>
        <p:spPr>
          <a:ln/>
        </p:spPr>
        <p:txBody>
          <a:bodyPr/>
          <a:lstStyle>
            <a:lvl1pPr>
              <a:defRPr/>
            </a:lvl1pPr>
          </a:lstStyle>
          <a:p>
            <a:fld id="{48785FFF-1497-48B3-8A78-D771A512E083}" type="slidenum">
              <a:rPr lang="zh-CN" altLang="en-US"/>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5332B2C8-F0EF-4046-AA38-F3ADD2CF1F7E}" type="slidenum">
              <a:rPr lang="en-US" altLang="zh-CN"/>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8752ED49-AB74-45F8-91B5-1343A8513AF4}"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2018/9/12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slide" Target="slide14.xml"/></Relationships>
</file>

<file path=ppt/slides/_rels/slide3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slide" Target="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0500_yadianxueta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075" name="Text Box 3"/>
          <p:cNvSpPr txBox="1">
            <a:spLocks noChangeArrowheads="1"/>
          </p:cNvSpPr>
          <p:nvPr/>
        </p:nvSpPr>
        <p:spPr bwMode="auto">
          <a:xfrm>
            <a:off x="-34925" y="1557338"/>
            <a:ext cx="9144000" cy="1736725"/>
          </a:xfrm>
          <a:prstGeom prst="rect">
            <a:avLst/>
          </a:prstGeom>
          <a:noFill/>
          <a:ln w="9525">
            <a:noFill/>
            <a:miter lim="800000"/>
            <a:headEnd/>
            <a:tailEnd/>
          </a:ln>
          <a:effectLst/>
        </p:spPr>
        <p:txBody>
          <a:bodyPr>
            <a:spAutoFit/>
          </a:bodyPr>
          <a:lstStyle/>
          <a:p>
            <a:pPr algn="ctr"/>
            <a:r>
              <a:rPr lang="zh-CN" altLang="en-US" sz="5400" b="1">
                <a:effectLst>
                  <a:outerShdw blurRad="38100" dist="38100" dir="2700000" algn="tl">
                    <a:srgbClr val="C0C0C0"/>
                  </a:outerShdw>
                </a:effectLst>
                <a:latin typeface="楷体_GB2312" pitchFamily="1" charset="-122"/>
                <a:ea typeface="楷体_GB2312" pitchFamily="1" charset="-122"/>
              </a:rPr>
              <a:t>第六单元 </a:t>
            </a:r>
          </a:p>
          <a:p>
            <a:pPr algn="ctr"/>
            <a:r>
              <a:rPr lang="zh-CN" altLang="en-US" sz="5400" b="1">
                <a:effectLst>
                  <a:outerShdw blurRad="38100" dist="38100" dir="2700000" algn="tl">
                    <a:srgbClr val="C0C0C0"/>
                  </a:outerShdw>
                </a:effectLst>
                <a:latin typeface="楷体_GB2312" pitchFamily="1" charset="-122"/>
                <a:ea typeface="楷体_GB2312" pitchFamily="1" charset="-122"/>
              </a:rPr>
              <a:t>西方人文精神的起源及其发展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340768"/>
            <a:ext cx="8229600" cy="4525963"/>
          </a:xfrm>
        </p:spPr>
        <p:txBody>
          <a:bodyPr>
            <a:normAutofit/>
          </a:bodyPr>
          <a:lstStyle/>
          <a:p>
            <a:r>
              <a:rPr lang="en-US" altLang="zh-CN" sz="3600" b="1" dirty="0" smtClean="0"/>
              <a:t>(2013</a:t>
            </a:r>
            <a:r>
              <a:rPr lang="zh-CN" altLang="en-US" sz="3600" b="1" dirty="0" smtClean="0"/>
              <a:t>年全国</a:t>
            </a:r>
            <a:r>
              <a:rPr lang="zh-CN" altLang="zh-CN" sz="3600" b="1" dirty="0" smtClean="0"/>
              <a:t>Ⅰ</a:t>
            </a:r>
            <a:r>
              <a:rPr lang="zh-CN" altLang="en-US" sz="3600" b="1" dirty="0" smtClean="0"/>
              <a:t>卷</a:t>
            </a:r>
            <a:r>
              <a:rPr lang="en-US" altLang="zh-CN" sz="3600" b="1" dirty="0" smtClean="0"/>
              <a:t>26</a:t>
            </a:r>
            <a:r>
              <a:rPr lang="zh-CN" altLang="en-US" sz="3600" b="1" dirty="0" smtClean="0"/>
              <a:t>题）</a:t>
            </a:r>
            <a:r>
              <a:rPr lang="zh-CN" altLang="zh-CN" sz="3600" b="1" dirty="0" smtClean="0"/>
              <a:t>有学者说，在古代雅典，“政治领袖和演说家根本就是同义语”。这一现象是雅典</a:t>
            </a:r>
          </a:p>
          <a:p>
            <a:r>
              <a:rPr lang="en-US" altLang="zh-CN" sz="3600" dirty="0" smtClean="0"/>
              <a:t>A</a:t>
            </a:r>
            <a:r>
              <a:rPr lang="zh-CN" altLang="zh-CN" sz="3600" dirty="0" smtClean="0"/>
              <a:t>．政治体制的产物</a:t>
            </a:r>
            <a:r>
              <a:rPr lang="en-US" altLang="zh-CN" sz="3600" dirty="0" smtClean="0"/>
              <a:t>                  </a:t>
            </a:r>
          </a:p>
          <a:p>
            <a:r>
              <a:rPr lang="en-US" altLang="zh-CN" sz="3600" dirty="0" smtClean="0"/>
              <a:t>B</a:t>
            </a:r>
            <a:r>
              <a:rPr lang="zh-CN" altLang="zh-CN" sz="3600" dirty="0" smtClean="0"/>
              <a:t>．社会矛盾缓和的反映</a:t>
            </a:r>
          </a:p>
          <a:p>
            <a:r>
              <a:rPr lang="en-US" altLang="zh-CN" sz="3600" dirty="0" smtClean="0"/>
              <a:t>C</a:t>
            </a:r>
            <a:r>
              <a:rPr lang="zh-CN" altLang="zh-CN" sz="3600" dirty="0" smtClean="0"/>
              <a:t>．频繁改革的结果</a:t>
            </a:r>
            <a:r>
              <a:rPr lang="en-US" altLang="zh-CN" sz="3600" dirty="0" smtClean="0"/>
              <a:t>                  </a:t>
            </a:r>
          </a:p>
          <a:p>
            <a:r>
              <a:rPr lang="en-US" altLang="zh-CN" sz="3600" dirty="0" smtClean="0"/>
              <a:t>D</a:t>
            </a:r>
            <a:r>
              <a:rPr lang="zh-CN" altLang="zh-CN" sz="3600" dirty="0" smtClean="0"/>
              <a:t>．思想文化繁荣的体现</a:t>
            </a:r>
          </a:p>
          <a:p>
            <a:endParaRPr lang="zh-CN" altLang="en-US" sz="3600" dirty="0"/>
          </a:p>
        </p:txBody>
      </p:sp>
      <p:sp>
        <p:nvSpPr>
          <p:cNvPr id="5" name="矩形 4"/>
          <p:cNvSpPr/>
          <p:nvPr/>
        </p:nvSpPr>
        <p:spPr>
          <a:xfrm>
            <a:off x="6588224" y="3140968"/>
            <a:ext cx="806631" cy="1323439"/>
          </a:xfrm>
          <a:prstGeom prst="rect">
            <a:avLst/>
          </a:prstGeom>
        </p:spPr>
        <p:txBody>
          <a:bodyPr wrap="none">
            <a:spAutoFit/>
          </a:bodyPr>
          <a:lstStyle/>
          <a:p>
            <a:r>
              <a:rPr lang="en-US" altLang="zh-CN" sz="8000" b="1" dirty="0" smtClean="0">
                <a:solidFill>
                  <a:srgbClr val="FF0000"/>
                </a:solidFill>
              </a:rPr>
              <a:t>A</a:t>
            </a:r>
            <a:endParaRPr lang="zh-CN" altLang="en-US" sz="8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p:cNvGrpSpPr/>
          <p:nvPr/>
        </p:nvGrpSpPr>
        <p:grpSpPr>
          <a:xfrm>
            <a:off x="-47625" y="764704"/>
            <a:ext cx="9191625" cy="4515485"/>
            <a:chOff x="0" y="751"/>
            <a:chExt cx="14475" cy="7111"/>
          </a:xfrm>
        </p:grpSpPr>
        <p:pic>
          <p:nvPicPr>
            <p:cNvPr id="10" name="图片 9" descr="图片1_副本11111"/>
            <p:cNvPicPr>
              <a:picLocks noChangeAspect="1"/>
            </p:cNvPicPr>
            <p:nvPr/>
          </p:nvPicPr>
          <p:blipFill>
            <a:blip r:embed="rId2" cstate="print"/>
            <a:stretch>
              <a:fillRect/>
            </a:stretch>
          </p:blipFill>
          <p:spPr>
            <a:xfrm>
              <a:off x="0" y="751"/>
              <a:ext cx="14475" cy="7111"/>
            </a:xfrm>
            <a:prstGeom prst="rect">
              <a:avLst/>
            </a:prstGeom>
          </p:spPr>
        </p:pic>
        <p:grpSp>
          <p:nvGrpSpPr>
            <p:cNvPr id="3" name="组合 4"/>
            <p:cNvGrpSpPr/>
            <p:nvPr/>
          </p:nvGrpSpPr>
          <p:grpSpPr>
            <a:xfrm>
              <a:off x="1778" y="1426"/>
              <a:ext cx="12697" cy="5807"/>
              <a:chOff x="1708" y="4295"/>
              <a:chExt cx="12697" cy="5807"/>
            </a:xfrm>
          </p:grpSpPr>
          <p:sp>
            <p:nvSpPr>
              <p:cNvPr id="6" name="文本框 5"/>
              <p:cNvSpPr txBox="1"/>
              <p:nvPr/>
            </p:nvSpPr>
            <p:spPr>
              <a:xfrm>
                <a:off x="3400" y="5207"/>
                <a:ext cx="11005" cy="4895"/>
              </a:xfrm>
              <a:prstGeom prst="rect">
                <a:avLst/>
              </a:prstGeom>
              <a:noFill/>
            </p:spPr>
            <p:txBody>
              <a:bodyPr wrap="square" rtlCol="0">
                <a:spAutoFit/>
              </a:bodyPr>
              <a:lstStyle/>
              <a:p>
                <a:r>
                  <a:rPr lang="zh-CN" altLang="en-US" sz="2800" b="1" dirty="0">
                    <a:latin typeface="微软雅黑" pitchFamily="34" charset="-122"/>
                    <a:ea typeface="微软雅黑" pitchFamily="34" charset="-122"/>
                  </a:rPr>
                  <a:t>在古雅典时代，</a:t>
                </a:r>
                <a:r>
                  <a:rPr lang="zh-CN" altLang="en-US" sz="2800" b="1" dirty="0">
                    <a:solidFill>
                      <a:srgbClr val="FF0000"/>
                    </a:solidFill>
                    <a:latin typeface="微软雅黑" pitchFamily="34" charset="-122"/>
                    <a:ea typeface="微软雅黑" pitchFamily="34" charset="-122"/>
                  </a:rPr>
                  <a:t>演说术</a:t>
                </a:r>
                <a:r>
                  <a:rPr lang="zh-CN" altLang="en-US" sz="2800" b="1" dirty="0">
                    <a:latin typeface="微软雅黑" pitchFamily="34" charset="-122"/>
                    <a:ea typeface="微软雅黑" pitchFamily="34" charset="-122"/>
                  </a:rPr>
                  <a:t>特别发达，尤其是在民众法庭和公民大会里全得需要</a:t>
                </a:r>
                <a:r>
                  <a:rPr lang="zh-CN" altLang="en-US" sz="2800" b="1" dirty="0">
                    <a:solidFill>
                      <a:srgbClr val="FF0000"/>
                    </a:solidFill>
                    <a:latin typeface="微软雅黑" pitchFamily="34" charset="-122"/>
                    <a:ea typeface="微软雅黑" pitchFamily="34" charset="-122"/>
                  </a:rPr>
                  <a:t>辩论</a:t>
                </a:r>
                <a:r>
                  <a:rPr lang="zh-CN" altLang="en-US" sz="2800" b="1" dirty="0">
                    <a:latin typeface="微软雅黑" pitchFamily="34" charset="-122"/>
                    <a:ea typeface="微软雅黑" pitchFamily="34" charset="-122"/>
                  </a:rPr>
                  <a:t>，一场演说就能进入政治权力中心，被委以重任，大获成功。智者就是以教授</a:t>
                </a:r>
                <a:r>
                  <a:rPr lang="zh-CN" altLang="en-US" sz="2800" b="1" dirty="0">
                    <a:solidFill>
                      <a:srgbClr val="FF0000"/>
                    </a:solidFill>
                    <a:latin typeface="微软雅黑" pitchFamily="34" charset="-122"/>
                    <a:ea typeface="微软雅黑" pitchFamily="34" charset="-122"/>
                  </a:rPr>
                  <a:t>雄辩术和修辞学</a:t>
                </a:r>
                <a:r>
                  <a:rPr lang="zh-CN" altLang="en-US" sz="2800" b="1" dirty="0">
                    <a:latin typeface="微软雅黑" pitchFamily="34" charset="-122"/>
                    <a:ea typeface="微软雅黑" pitchFamily="34" charset="-122"/>
                  </a:rPr>
                  <a:t>为生的人，并收取</a:t>
                </a:r>
                <a:r>
                  <a:rPr lang="zh-CN" altLang="en-US" sz="2800" b="1" dirty="0">
                    <a:solidFill>
                      <a:srgbClr val="FF0000"/>
                    </a:solidFill>
                    <a:latin typeface="微软雅黑" pitchFamily="34" charset="-122"/>
                    <a:ea typeface="微软雅黑" pitchFamily="34" charset="-122"/>
                  </a:rPr>
                  <a:t>高昂的学费</a:t>
                </a:r>
                <a:r>
                  <a:rPr lang="zh-CN" altLang="en-US" sz="2800" b="1" dirty="0">
                    <a:latin typeface="微软雅黑" pitchFamily="34" charset="-122"/>
                    <a:ea typeface="微软雅黑" pitchFamily="34" charset="-122"/>
                  </a:rPr>
                  <a:t>。这些智者有相当高的威</a:t>
                </a:r>
                <a:r>
                  <a:rPr lang="zh-CN" altLang="en-US" sz="2800" b="1" dirty="0" smtClean="0">
                    <a:latin typeface="微软雅黑" pitchFamily="34" charset="-122"/>
                    <a:ea typeface="微软雅黑" pitchFamily="34" charset="-122"/>
                  </a:rPr>
                  <a:t>望。公元前5世纪中叶，他们掀起了一场反对旧思想方法和传统的智</a:t>
                </a:r>
                <a:r>
                  <a:rPr lang="zh-CN" altLang="en-US" sz="2800" b="1" dirty="0">
                    <a:latin typeface="微软雅黑" pitchFamily="34" charset="-122"/>
                    <a:ea typeface="微软雅黑" pitchFamily="34" charset="-122"/>
                  </a:rPr>
                  <a:t>者运动。</a:t>
                </a:r>
              </a:p>
            </p:txBody>
          </p:sp>
          <p:sp>
            <p:nvSpPr>
              <p:cNvPr id="9" name="文本框 8"/>
              <p:cNvSpPr txBox="1"/>
              <p:nvPr/>
            </p:nvSpPr>
            <p:spPr>
              <a:xfrm>
                <a:off x="3400" y="4295"/>
                <a:ext cx="3613" cy="921"/>
              </a:xfrm>
              <a:prstGeom prst="rect">
                <a:avLst/>
              </a:prstGeom>
              <a:noFill/>
            </p:spPr>
            <p:txBody>
              <a:bodyPr wrap="none" rtlCol="0">
                <a:spAutoFit/>
              </a:bodyPr>
              <a:lstStyle/>
              <a:p>
                <a:pPr marL="457200" indent="-457200">
                  <a:buFont typeface="Wingdings" panose="05000000000000000000" charset="0"/>
                  <a:buChar char="Ø"/>
                </a:pPr>
                <a:r>
                  <a:rPr lang="zh-CN" altLang="en-US" sz="3200" b="1" dirty="0">
                    <a:latin typeface="微软雅黑" pitchFamily="34" charset="-122"/>
                    <a:ea typeface="微软雅黑" pitchFamily="34" charset="-122"/>
                  </a:rPr>
                  <a:t>智者运动</a:t>
                </a:r>
              </a:p>
            </p:txBody>
          </p:sp>
          <p:pic>
            <p:nvPicPr>
              <p:cNvPr id="12" name="图片 11"/>
              <p:cNvPicPr>
                <a:picLocks noChangeAspect="1"/>
              </p:cNvPicPr>
              <p:nvPr/>
            </p:nvPicPr>
            <p:blipFill>
              <a:blip r:embed="rId3" cstate="print"/>
              <a:stretch>
                <a:fillRect/>
              </a:stretch>
            </p:blipFill>
            <p:spPr>
              <a:xfrm>
                <a:off x="1708" y="4550"/>
                <a:ext cx="1170" cy="1200"/>
              </a:xfrm>
              <a:prstGeom prst="rect">
                <a:avLst/>
              </a:prstGeom>
            </p:spPr>
          </p:pic>
          <p:pic>
            <p:nvPicPr>
              <p:cNvPr id="13" name="图片 12"/>
              <p:cNvPicPr>
                <a:picLocks noChangeAspect="1"/>
              </p:cNvPicPr>
              <p:nvPr/>
            </p:nvPicPr>
            <p:blipFill>
              <a:blip r:embed="rId4" cstate="print"/>
              <a:stretch>
                <a:fillRect/>
              </a:stretch>
            </p:blipFill>
            <p:spPr>
              <a:xfrm>
                <a:off x="1708" y="5924"/>
                <a:ext cx="1155" cy="1230"/>
              </a:xfrm>
              <a:prstGeom prst="rect">
                <a:avLst/>
              </a:prstGeom>
            </p:spPr>
          </p:pic>
          <p:pic>
            <p:nvPicPr>
              <p:cNvPr id="14" name="图片 13"/>
              <p:cNvPicPr>
                <a:picLocks noChangeAspect="1"/>
              </p:cNvPicPr>
              <p:nvPr/>
            </p:nvPicPr>
            <p:blipFill>
              <a:blip r:embed="rId5" cstate="print"/>
              <a:stretch>
                <a:fillRect/>
              </a:stretch>
            </p:blipFill>
            <p:spPr>
              <a:xfrm>
                <a:off x="1708" y="7345"/>
                <a:ext cx="1170" cy="1200"/>
              </a:xfrm>
              <a:prstGeom prst="rect">
                <a:avLst/>
              </a:prstGeom>
            </p:spPr>
          </p:pic>
          <p:pic>
            <p:nvPicPr>
              <p:cNvPr id="15" name="图片 14"/>
              <p:cNvPicPr>
                <a:picLocks noChangeAspect="1"/>
              </p:cNvPicPr>
              <p:nvPr/>
            </p:nvPicPr>
            <p:blipFill>
              <a:blip r:embed="rId6" cstate="print"/>
              <a:stretch>
                <a:fillRect/>
              </a:stretch>
            </p:blipFill>
            <p:spPr>
              <a:xfrm>
                <a:off x="1738" y="8653"/>
                <a:ext cx="1140" cy="1230"/>
              </a:xfrm>
              <a:prstGeom prst="rect">
                <a:avLst/>
              </a:prstGeom>
            </p:spPr>
          </p:pic>
        </p:grpSp>
      </p:grpSp>
      <p:sp>
        <p:nvSpPr>
          <p:cNvPr id="3077" name="文本框 3076"/>
          <p:cNvSpPr txBox="1"/>
          <p:nvPr/>
        </p:nvSpPr>
        <p:spPr>
          <a:xfrm>
            <a:off x="2797175" y="-23812"/>
            <a:ext cx="2740025" cy="579438"/>
          </a:xfrm>
          <a:prstGeom prst="rect">
            <a:avLst/>
          </a:prstGeom>
          <a:solidFill>
            <a:schemeClr val="accent6">
              <a:lumMod val="20000"/>
              <a:lumOff val="80000"/>
            </a:schemeClr>
          </a:solidFill>
          <a:ln w="9525">
            <a:noFill/>
          </a:ln>
        </p:spPr>
        <p:txBody>
          <a:bodyPr wrap="none" anchor="t">
            <a:spAutoFit/>
          </a:bodyPr>
          <a:lstStyle/>
          <a:p>
            <a:pPr lvl="0" fontAlgn="base"/>
            <a:r>
              <a:rPr lang="zh-CN" altLang="en-US" sz="3200" b="1" strike="noStrike" noProof="1">
                <a:latin typeface="Arial" panose="020B0604020202020204" pitchFamily="34" charset="0"/>
                <a:ea typeface="宋体" panose="02010600030101010101" pitchFamily="2" charset="-122"/>
                <a:cs typeface="+mn-ea"/>
              </a:rPr>
              <a:t>阅读</a:t>
            </a:r>
            <a:r>
              <a:rPr lang="en-US" altLang="zh-CN" sz="3200" b="1" strike="noStrike" noProof="1">
                <a:latin typeface="Arial" panose="020B0604020202020204" pitchFamily="34" charset="0"/>
                <a:ea typeface="宋体" panose="02010600030101010101" pitchFamily="2" charset="-122"/>
                <a:cs typeface="+mn-ea"/>
              </a:rPr>
              <a:t>p100-101</a:t>
            </a:r>
            <a:endParaRPr lang="en-US" altLang="zh-CN" sz="3200" b="1" strike="noStrike" noProof="1">
              <a:latin typeface="Arial" panose="020B0604020202020204" pitchFamily="34" charset="0"/>
              <a:ea typeface="宋体" panose="02010600030101010101" pitchFamily="2" charset="-122"/>
            </a:endParaRPr>
          </a:p>
        </p:txBody>
      </p:sp>
      <p:sp>
        <p:nvSpPr>
          <p:cNvPr id="7176" name="文本框 5123"/>
          <p:cNvSpPr txBox="1"/>
          <p:nvPr/>
        </p:nvSpPr>
        <p:spPr>
          <a:xfrm>
            <a:off x="-11112" y="-12700"/>
            <a:ext cx="2808287" cy="579438"/>
          </a:xfrm>
          <a:prstGeom prst="rect">
            <a:avLst/>
          </a:prstGeom>
          <a:solidFill>
            <a:srgbClr val="FFCCCC"/>
          </a:solidFill>
          <a:ln w="9525">
            <a:noFill/>
          </a:ln>
        </p:spPr>
        <p:txBody>
          <a:bodyPr anchor="t">
            <a:spAutoFit/>
          </a:bodyPr>
          <a:lstStyle/>
          <a:p>
            <a:pPr lvl="0" indent="0"/>
            <a:r>
              <a:rPr lang="zh-CN" altLang="en-US" sz="3200" dirty="0">
                <a:latin typeface="Arial" panose="020B0604020202020204" pitchFamily="34" charset="0"/>
                <a:ea typeface="宋体" panose="02010600030101010101" pitchFamily="2" charset="-122"/>
              </a:rPr>
              <a:t>一、智者运动</a:t>
            </a:r>
          </a:p>
        </p:txBody>
      </p:sp>
      <p:sp>
        <p:nvSpPr>
          <p:cNvPr id="21" name="Text Box 11"/>
          <p:cNvSpPr txBox="1">
            <a:spLocks noChangeArrowheads="1"/>
          </p:cNvSpPr>
          <p:nvPr/>
        </p:nvSpPr>
        <p:spPr bwMode="auto">
          <a:xfrm>
            <a:off x="251520" y="5301208"/>
            <a:ext cx="8640960" cy="523220"/>
          </a:xfrm>
          <a:prstGeom prst="rect">
            <a:avLst/>
          </a:prstGeom>
          <a:noFill/>
          <a:ln w="9525">
            <a:noFill/>
            <a:miter lim="800000"/>
            <a:headEnd/>
            <a:tailEnd/>
          </a:ln>
          <a:effectLst/>
        </p:spPr>
        <p:txBody>
          <a:bodyPr wrap="square">
            <a:spAutoFit/>
          </a:bodyPr>
          <a:lstStyle/>
          <a:p>
            <a:pPr>
              <a:spcBef>
                <a:spcPct val="50000"/>
              </a:spcBef>
            </a:pPr>
            <a:r>
              <a:rPr lang="zh-CN" altLang="en-US" sz="2800" b="1" dirty="0" smtClean="0">
                <a:ea typeface="黑体" pitchFamily="49" charset="-122"/>
              </a:rPr>
              <a:t>（</a:t>
            </a:r>
            <a:r>
              <a:rPr lang="en-US" altLang="zh-CN" sz="2800" b="1" dirty="0" smtClean="0">
                <a:ea typeface="黑体" pitchFamily="49" charset="-122"/>
              </a:rPr>
              <a:t>2</a:t>
            </a:r>
            <a:r>
              <a:rPr lang="zh-CN" altLang="en-US" sz="2800" b="1" dirty="0" smtClean="0">
                <a:ea typeface="黑体" pitchFamily="49" charset="-122"/>
              </a:rPr>
              <a:t>）、性质：是</a:t>
            </a:r>
            <a:r>
              <a:rPr lang="zh-CN" altLang="en-US" sz="2800" b="1" dirty="0">
                <a:ea typeface="黑体" pitchFamily="49" charset="-122"/>
              </a:rPr>
              <a:t>一场反对旧思想方法和传统的运动。</a:t>
            </a:r>
          </a:p>
        </p:txBody>
      </p:sp>
      <p:sp>
        <p:nvSpPr>
          <p:cNvPr id="23" name="文本框 99"/>
          <p:cNvSpPr txBox="1"/>
          <p:nvPr/>
        </p:nvSpPr>
        <p:spPr>
          <a:xfrm>
            <a:off x="71755" y="5791200"/>
            <a:ext cx="9072245" cy="1066800"/>
          </a:xfrm>
          <a:prstGeom prst="rect">
            <a:avLst/>
          </a:prstGeom>
          <a:noFill/>
          <a:ln w="9525">
            <a:noFill/>
          </a:ln>
        </p:spPr>
        <p:txBody>
          <a:bodyPr wrap="square">
            <a:spAutoFit/>
          </a:bodyPr>
          <a:lstStyle/>
          <a:p>
            <a:r>
              <a:rPr lang="zh-CN" altLang="en-US" sz="3200" b="1" u="none" dirty="0" smtClean="0">
                <a:latin typeface="宋体" panose="02010600030101010101" pitchFamily="2" charset="-122"/>
                <a:ea typeface="宋体" panose="02010600030101010101" pitchFamily="2" charset="-122"/>
                <a:cs typeface="宋体" panose="02010600030101010101" pitchFamily="2" charset="-122"/>
              </a:rPr>
              <a:t>（</a:t>
            </a:r>
            <a:r>
              <a:rPr lang="en-US" altLang="zh-CN" sz="3200" b="1" dirty="0" smtClean="0">
                <a:latin typeface="宋体" panose="02010600030101010101" pitchFamily="2" charset="-122"/>
                <a:ea typeface="宋体" panose="02010600030101010101" pitchFamily="2" charset="-122"/>
                <a:cs typeface="宋体" panose="02010600030101010101" pitchFamily="2" charset="-122"/>
              </a:rPr>
              <a:t>3</a:t>
            </a:r>
            <a:r>
              <a:rPr lang="zh-CN" altLang="en-US" sz="3200" b="1" u="none" dirty="0" smtClean="0">
                <a:latin typeface="宋体" panose="02010600030101010101" pitchFamily="2" charset="-122"/>
                <a:ea typeface="宋体" panose="02010600030101010101" pitchFamily="2" charset="-122"/>
                <a:cs typeface="宋体" panose="02010600030101010101" pitchFamily="2" charset="-122"/>
              </a:rPr>
              <a:t>）、内</a:t>
            </a:r>
            <a:r>
              <a:rPr lang="zh-CN" altLang="en-US" sz="3200" b="1" u="none" dirty="0">
                <a:latin typeface="宋体" panose="02010600030101010101" pitchFamily="2" charset="-122"/>
                <a:ea typeface="宋体" panose="02010600030101010101" pitchFamily="2" charset="-122"/>
                <a:cs typeface="宋体" panose="02010600030101010101" pitchFamily="2" charset="-122"/>
              </a:rPr>
              <a:t>容：注重研究</a:t>
            </a:r>
            <a:r>
              <a:rPr lang="en-US" altLang="zh-CN" sz="3200" b="1" u="sng" dirty="0">
                <a:latin typeface="宋体" panose="02010600030101010101" pitchFamily="2" charset="-122"/>
                <a:ea typeface="宋体" panose="02010600030101010101" pitchFamily="2" charset="-122"/>
                <a:cs typeface="宋体" panose="02010600030101010101" pitchFamily="2" charset="-122"/>
              </a:rPr>
              <a:t>_____________</a:t>
            </a:r>
            <a:r>
              <a:rPr lang="zh-CN" altLang="en-US" sz="3200" b="1" u="none" dirty="0">
                <a:latin typeface="宋体" panose="02010600030101010101" pitchFamily="2" charset="-122"/>
                <a:ea typeface="宋体" panose="02010600030101010101" pitchFamily="2" charset="-122"/>
                <a:cs typeface="宋体" panose="02010600030101010101" pitchFamily="2" charset="-122"/>
              </a:rPr>
              <a:t>，怀疑</a:t>
            </a:r>
            <a:r>
              <a:rPr lang="en-US" altLang="zh-CN" sz="3200" b="1" u="sng" dirty="0">
                <a:latin typeface="宋体" panose="02010600030101010101" pitchFamily="2" charset="-122"/>
                <a:ea typeface="宋体" panose="02010600030101010101" pitchFamily="2" charset="-122"/>
                <a:cs typeface="宋体" panose="02010600030101010101" pitchFamily="2" charset="-122"/>
              </a:rPr>
              <a:t>______</a:t>
            </a:r>
            <a:r>
              <a:rPr lang="zh-CN" altLang="en-US" sz="3200" b="1" u="none" dirty="0">
                <a:latin typeface="宋体" panose="02010600030101010101" pitchFamily="2" charset="-122"/>
                <a:ea typeface="宋体" panose="02010600030101010101" pitchFamily="2" charset="-122"/>
                <a:cs typeface="宋体" panose="02010600030101010101" pitchFamily="2" charset="-122"/>
              </a:rPr>
              <a:t>，以</a:t>
            </a:r>
            <a:r>
              <a:rPr lang="en-US" altLang="zh-CN" sz="3200" b="1" u="sng" dirty="0">
                <a:latin typeface="宋体" panose="02010600030101010101" pitchFamily="2" charset="-122"/>
                <a:ea typeface="宋体" panose="02010600030101010101" pitchFamily="2" charset="-122"/>
                <a:cs typeface="宋体" panose="02010600030101010101" pitchFamily="2" charset="-122"/>
              </a:rPr>
              <a:t>_________</a:t>
            </a:r>
            <a:r>
              <a:rPr lang="zh-CN" altLang="en-US" sz="3200" b="1" u="none" dirty="0">
                <a:latin typeface="宋体" panose="02010600030101010101" pitchFamily="2" charset="-122"/>
                <a:ea typeface="宋体" panose="02010600030101010101" pitchFamily="2" charset="-122"/>
                <a:cs typeface="宋体" panose="02010600030101010101" pitchFamily="2" charset="-122"/>
              </a:rPr>
              <a:t>作为辩论工具，注重</a:t>
            </a:r>
            <a:r>
              <a:rPr lang="zh-CN" altLang="en-US" sz="3200" b="1" u="none" dirty="0">
                <a:solidFill>
                  <a:srgbClr val="0000FF"/>
                </a:solidFill>
                <a:latin typeface="宋体" panose="02010600030101010101" pitchFamily="2" charset="-122"/>
                <a:ea typeface="宋体" panose="02010600030101010101" pitchFamily="2" charset="-122"/>
                <a:cs typeface="宋体" panose="02010600030101010101" pitchFamily="2" charset="-122"/>
              </a:rPr>
              <a:t>实利</a:t>
            </a:r>
            <a:r>
              <a:rPr lang="zh-CN" altLang="en-US" sz="3200" b="1" u="none" dirty="0">
                <a:latin typeface="宋体" panose="02010600030101010101" pitchFamily="2" charset="-122"/>
                <a:ea typeface="宋体" panose="02010600030101010101" pitchFamily="2" charset="-122"/>
                <a:cs typeface="宋体" panose="02010600030101010101" pitchFamily="2" charset="-122"/>
              </a:rPr>
              <a:t>。</a:t>
            </a:r>
          </a:p>
        </p:txBody>
      </p:sp>
      <p:sp>
        <p:nvSpPr>
          <p:cNvPr id="24" name="文本框 3079">
            <a:hlinkClick r:id="rId7" action="ppaction://hlinksldjump"/>
          </p:cNvPr>
          <p:cNvSpPr txBox="1"/>
          <p:nvPr/>
        </p:nvSpPr>
        <p:spPr>
          <a:xfrm>
            <a:off x="4355976" y="5661248"/>
            <a:ext cx="2632710" cy="579120"/>
          </a:xfrm>
          <a:prstGeom prst="rect">
            <a:avLst/>
          </a:prstGeom>
          <a:noFill/>
          <a:ln w="9525">
            <a:noFill/>
          </a:ln>
        </p:spPr>
        <p:txBody>
          <a:bodyPr wrap="none" anchor="t">
            <a:spAutoFit/>
          </a:bodyPr>
          <a:lstStyle/>
          <a:p>
            <a:pPr lvl="0" indent="0"/>
            <a:r>
              <a:rPr lang="zh-CN" sz="3200" b="1" dirty="0">
                <a:solidFill>
                  <a:srgbClr val="0000FF"/>
                </a:solidFill>
                <a:latin typeface="楷体_GB2312" panose="02010609030101010101" pitchFamily="49" charset="-122"/>
                <a:ea typeface="楷体_GB2312" panose="02010609030101010101" pitchFamily="49" charset="-122"/>
              </a:rPr>
              <a:t>人和人类社会</a:t>
            </a:r>
          </a:p>
        </p:txBody>
      </p:sp>
      <p:sp>
        <p:nvSpPr>
          <p:cNvPr id="25" name="文本框 18">
            <a:hlinkClick r:id="rId7" action="ppaction://hlinksldjump"/>
          </p:cNvPr>
          <p:cNvSpPr txBox="1"/>
          <p:nvPr/>
        </p:nvSpPr>
        <p:spPr>
          <a:xfrm>
            <a:off x="251520" y="6273225"/>
            <a:ext cx="1008609" cy="584775"/>
          </a:xfrm>
          <a:prstGeom prst="rect">
            <a:avLst/>
          </a:prstGeom>
          <a:noFill/>
          <a:ln w="9525">
            <a:noFill/>
          </a:ln>
        </p:spPr>
        <p:txBody>
          <a:bodyPr wrap="none" anchor="t">
            <a:spAutoFit/>
          </a:bodyPr>
          <a:lstStyle/>
          <a:p>
            <a:r>
              <a:rPr lang="zh-CN" altLang="en-US" sz="3200" b="1" dirty="0">
                <a:solidFill>
                  <a:srgbClr val="0000FF"/>
                </a:solidFill>
                <a:latin typeface="楷体_GB2312" panose="02010609030101010101" pitchFamily="49" charset="-122"/>
                <a:ea typeface="楷体_GB2312" panose="02010609030101010101" pitchFamily="49" charset="-122"/>
              </a:rPr>
              <a:t>神灵</a:t>
            </a:r>
          </a:p>
        </p:txBody>
      </p:sp>
      <p:sp>
        <p:nvSpPr>
          <p:cNvPr id="26" name="文本框 19">
            <a:hlinkClick r:id="rId7" action="ppaction://hlinksldjump"/>
          </p:cNvPr>
          <p:cNvSpPr txBox="1"/>
          <p:nvPr/>
        </p:nvSpPr>
        <p:spPr>
          <a:xfrm>
            <a:off x="2339752" y="6278880"/>
            <a:ext cx="1816100" cy="579120"/>
          </a:xfrm>
          <a:prstGeom prst="rect">
            <a:avLst/>
          </a:prstGeom>
          <a:noFill/>
          <a:ln w="9525">
            <a:noFill/>
          </a:ln>
        </p:spPr>
        <p:txBody>
          <a:bodyPr wrap="none" anchor="t">
            <a:spAutoFit/>
          </a:bodyPr>
          <a:lstStyle/>
          <a:p>
            <a:r>
              <a:rPr lang="zh-CN" altLang="en-US" sz="3200" b="1" dirty="0">
                <a:solidFill>
                  <a:srgbClr val="0000FF"/>
                </a:solidFill>
                <a:latin typeface="楷体_GB2312" panose="02010609030101010101" pitchFamily="49" charset="-122"/>
                <a:ea typeface="楷体_GB2312" panose="02010609030101010101" pitchFamily="49" charset="-122"/>
              </a:rPr>
              <a:t>逻辑方法</a:t>
            </a:r>
          </a:p>
        </p:txBody>
      </p:sp>
      <p:sp>
        <p:nvSpPr>
          <p:cNvPr id="18" name="文本框 8"/>
          <p:cNvSpPr txBox="1"/>
          <p:nvPr/>
        </p:nvSpPr>
        <p:spPr>
          <a:xfrm>
            <a:off x="5724128" y="0"/>
            <a:ext cx="2489784" cy="584775"/>
          </a:xfrm>
          <a:prstGeom prst="rect">
            <a:avLst/>
          </a:prstGeom>
          <a:noFill/>
        </p:spPr>
        <p:txBody>
          <a:bodyPr wrap="none" rtlCol="0">
            <a:spAutoFit/>
          </a:bodyPr>
          <a:lstStyle/>
          <a:p>
            <a:pPr marL="457200" indent="-457200"/>
            <a:r>
              <a:rPr lang="en-US" altLang="zh-CN" sz="3200" b="1" dirty="0" smtClean="0">
                <a:latin typeface="微软雅黑" pitchFamily="34" charset="-122"/>
                <a:ea typeface="微软雅黑" pitchFamily="34" charset="-122"/>
              </a:rPr>
              <a:t>2</a:t>
            </a:r>
            <a:r>
              <a:rPr lang="zh-CN" altLang="en-US" sz="3200" b="1" dirty="0" smtClean="0">
                <a:latin typeface="微软雅黑" pitchFamily="34" charset="-122"/>
                <a:ea typeface="微软雅黑" pitchFamily="34" charset="-122"/>
              </a:rPr>
              <a:t>、智</a:t>
            </a:r>
            <a:r>
              <a:rPr lang="zh-CN" altLang="en-US" sz="3200" b="1" dirty="0">
                <a:latin typeface="微软雅黑" pitchFamily="34" charset="-122"/>
                <a:ea typeface="微软雅黑" pitchFamily="34" charset="-122"/>
              </a:rPr>
              <a:t>者运动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edg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edg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edg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4099"/>
          <p:cNvSpPr txBox="1"/>
          <p:nvPr/>
        </p:nvSpPr>
        <p:spPr>
          <a:xfrm>
            <a:off x="1951355" y="431800"/>
            <a:ext cx="7192010" cy="579120"/>
          </a:xfrm>
          <a:prstGeom prst="rect">
            <a:avLst/>
          </a:prstGeom>
          <a:solidFill>
            <a:schemeClr val="accent1"/>
          </a:solidFill>
          <a:ln w="9525">
            <a:noFill/>
          </a:ln>
        </p:spPr>
        <p:txBody>
          <a:bodyPr wrap="square" anchor="t">
            <a:spAutoFit/>
          </a:bodyPr>
          <a:lstStyle/>
          <a:p>
            <a:pPr lvl="0" indent="0" algn="ctr"/>
            <a:endParaRPr lang="zh-CN" altLang="en-US" sz="3200" dirty="0">
              <a:latin typeface="Arial" panose="020B0604020202020204" pitchFamily="34" charset="0"/>
              <a:ea typeface="仿宋" panose="02010609060101010101" pitchFamily="49" charset="-122"/>
            </a:endParaRPr>
          </a:p>
        </p:txBody>
      </p:sp>
      <p:sp>
        <p:nvSpPr>
          <p:cNvPr id="4" name="文本框 3"/>
          <p:cNvSpPr txBox="1"/>
          <p:nvPr/>
        </p:nvSpPr>
        <p:spPr>
          <a:xfrm>
            <a:off x="0" y="2852936"/>
            <a:ext cx="8885555" cy="954107"/>
          </a:xfrm>
          <a:prstGeom prst="rect">
            <a:avLst/>
          </a:prstGeom>
          <a:noFill/>
        </p:spPr>
        <p:txBody>
          <a:bodyPr wrap="square" rtlCol="0">
            <a:spAutoFit/>
          </a:bodyPr>
          <a:lstStyle/>
          <a:p>
            <a:r>
              <a:rPr lang="en-US" altLang="zh-CN" sz="2800" b="1" dirty="0">
                <a:cs typeface="+mn-ea"/>
                <a:sym typeface="+mn-ea"/>
              </a:rPr>
              <a:t>       </a:t>
            </a:r>
            <a:r>
              <a:rPr lang="zh-CN" altLang="en-US" sz="2800" b="1" dirty="0">
                <a:cs typeface="+mn-ea"/>
                <a:sym typeface="+mn-ea"/>
              </a:rPr>
              <a:t>法庭上，老师宣称：</a:t>
            </a:r>
            <a:r>
              <a:rPr lang="zh-CN" altLang="en-US" sz="2800" b="1" dirty="0">
                <a:solidFill>
                  <a:srgbClr val="0000FF"/>
                </a:solidFill>
                <a:latin typeface="楷体_GB2312" panose="02010609030101010101" pitchFamily="49" charset="-122"/>
                <a:ea typeface="楷体_GB2312" panose="02010609030101010101" pitchFamily="49" charset="-122"/>
                <a:sym typeface="+mn-ea"/>
              </a:rPr>
              <a:t>请法庭直接宣布被告败诉，付钱给我。因为</a:t>
            </a:r>
          </a:p>
        </p:txBody>
      </p:sp>
      <p:sp>
        <p:nvSpPr>
          <p:cNvPr id="10" name="文本框 9"/>
          <p:cNvSpPr txBox="1"/>
          <p:nvPr/>
        </p:nvSpPr>
        <p:spPr>
          <a:xfrm>
            <a:off x="845820" y="5828030"/>
            <a:ext cx="5929828" cy="523220"/>
          </a:xfrm>
          <a:prstGeom prst="rect">
            <a:avLst/>
          </a:prstGeom>
          <a:noFill/>
        </p:spPr>
        <p:txBody>
          <a:bodyPr wrap="none" rtlCol="0">
            <a:spAutoFit/>
          </a:bodyPr>
          <a:lstStyle/>
          <a:p>
            <a:r>
              <a:rPr lang="zh-CN" altLang="en-US" sz="2800" b="1" dirty="0">
                <a:solidFill>
                  <a:srgbClr val="0000FF"/>
                </a:solidFill>
                <a:latin typeface="楷体_GB2312" panose="02010609030101010101" pitchFamily="49" charset="-122"/>
                <a:ea typeface="楷体_GB2312" panose="02010609030101010101" pitchFamily="49" charset="-122"/>
              </a:rPr>
              <a:t>无论如何，他要付我另一半学费了！</a:t>
            </a:r>
          </a:p>
        </p:txBody>
      </p:sp>
      <p:sp>
        <p:nvSpPr>
          <p:cNvPr id="15" name="矩形 14"/>
          <p:cNvSpPr/>
          <p:nvPr/>
        </p:nvSpPr>
        <p:spPr>
          <a:xfrm>
            <a:off x="3562985" y="431800"/>
            <a:ext cx="2019300" cy="640080"/>
          </a:xfrm>
          <a:prstGeom prst="rect">
            <a:avLst/>
          </a:prstGeom>
          <a:noFill/>
          <a:ln>
            <a:noFill/>
          </a:ln>
        </p:spPr>
        <p:txBody>
          <a:bodyPr wrap="none" rtlCol="0" anchor="t">
            <a:spAutoFit/>
          </a:bodyPr>
          <a:lstStyle/>
          <a:p>
            <a:pPr algn="ctr"/>
            <a:r>
              <a:rPr lang="zh-CN" altLang="en-US" sz="3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半费之讼</a:t>
            </a:r>
          </a:p>
        </p:txBody>
      </p:sp>
      <p:sp>
        <p:nvSpPr>
          <p:cNvPr id="5" name="文本框 4"/>
          <p:cNvSpPr txBox="1"/>
          <p:nvPr/>
        </p:nvSpPr>
        <p:spPr>
          <a:xfrm>
            <a:off x="0" y="1124744"/>
            <a:ext cx="8885555" cy="1798320"/>
          </a:xfrm>
          <a:prstGeom prst="rect">
            <a:avLst/>
          </a:prstGeom>
          <a:noFill/>
        </p:spPr>
        <p:txBody>
          <a:bodyPr wrap="square" rtlCol="0" anchor="t">
            <a:spAutoFit/>
          </a:bodyPr>
          <a:lstStyle/>
          <a:p>
            <a:r>
              <a:rPr lang="en-US" altLang="zh-CN" sz="2800" b="1" dirty="0">
                <a:sym typeface="+mn-ea"/>
              </a:rPr>
              <a:t>       </a:t>
            </a:r>
            <a:r>
              <a:rPr lang="zh-CN" altLang="en-US" sz="2800" b="1" dirty="0">
                <a:solidFill>
                  <a:srgbClr val="0000FF"/>
                </a:solidFill>
                <a:sym typeface="+mn-ea"/>
              </a:rPr>
              <a:t>爱瓦特尔</a:t>
            </a:r>
            <a:r>
              <a:rPr lang="zh-CN" altLang="en-US" sz="2800" b="1" dirty="0">
                <a:sym typeface="+mn-ea"/>
              </a:rPr>
              <a:t>跟随</a:t>
            </a:r>
            <a:r>
              <a:rPr lang="zh-CN" altLang="en-US" sz="2800" b="1" dirty="0">
                <a:solidFill>
                  <a:srgbClr val="0000FF"/>
                </a:solidFill>
                <a:sym typeface="+mn-ea"/>
              </a:rPr>
              <a:t>普罗塔戈拉</a:t>
            </a:r>
            <a:r>
              <a:rPr lang="zh-CN" altLang="en-US" sz="2800" b="1" dirty="0">
                <a:sym typeface="+mn-ea"/>
              </a:rPr>
              <a:t>学习法律。双方签订合同：先支付一半学费，另一半学费在爱瓦特尔毕业后赢得第一次讼案后再付。谁知学生毕业后，迟迟不出庭打官司。无奈普罗塔戈拉只得起诉学生不交学费。</a:t>
            </a:r>
          </a:p>
        </p:txBody>
      </p:sp>
      <p:sp>
        <p:nvSpPr>
          <p:cNvPr id="14" name="矩形 13"/>
          <p:cNvSpPr/>
          <p:nvPr/>
        </p:nvSpPr>
        <p:spPr>
          <a:xfrm>
            <a:off x="635" y="5080"/>
            <a:ext cx="1955165" cy="1223645"/>
          </a:xfrm>
          <a:prstGeom prst="rect">
            <a:avLst/>
          </a:prstGeom>
          <a:solidFill>
            <a:schemeClr val="accent6">
              <a:lumMod val="20000"/>
              <a:lumOff val="80000"/>
              <a:alpha val="52000"/>
            </a:schemeClr>
          </a:solidFill>
          <a:ln>
            <a:noFill/>
          </a:ln>
        </p:spPr>
        <p:txBody>
          <a:bodyPr wrap="square" rtlCol="0" anchor="t">
            <a:prstTxWarp prst="textFadeDown">
              <a:avLst/>
            </a:prstTxWarp>
            <a:spAutoFit/>
            <a:scene3d>
              <a:camera prst="obliqueTopLeft"/>
              <a:lightRig rig="threePt" dir="t"/>
            </a:scene3d>
          </a:bodyPr>
          <a:lstStyle/>
          <a:p>
            <a:pPr algn="ctr" fontAlgn="base"/>
            <a:r>
              <a:rPr lang="zh-CN" altLang="en-US" sz="4800" strike="noStrike"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rPr>
              <a:t>小组讨论</a:t>
            </a:r>
          </a:p>
        </p:txBody>
      </p:sp>
      <p:sp>
        <p:nvSpPr>
          <p:cNvPr id="6" name="文本框 5"/>
          <p:cNvSpPr txBox="1"/>
          <p:nvPr/>
        </p:nvSpPr>
        <p:spPr>
          <a:xfrm>
            <a:off x="371475" y="4476115"/>
            <a:ext cx="1452880" cy="822960"/>
          </a:xfrm>
          <a:prstGeom prst="rect">
            <a:avLst/>
          </a:prstGeom>
          <a:solidFill>
            <a:schemeClr val="accent1"/>
          </a:solidFill>
        </p:spPr>
        <p:txBody>
          <a:bodyPr wrap="square" rtlCol="0">
            <a:spAutoFit/>
          </a:bodyPr>
          <a:lstStyle/>
          <a:p>
            <a:r>
              <a:rPr lang="zh-CN" altLang="en-US" sz="2400">
                <a:solidFill>
                  <a:srgbClr val="0000FF"/>
                </a:solidFill>
                <a:latin typeface="楷体" panose="02010609060101010101" pitchFamily="49" charset="-122"/>
                <a:ea typeface="楷体" panose="02010609060101010101" pitchFamily="49" charset="-122"/>
              </a:rPr>
              <a:t>只有两种可能</a:t>
            </a:r>
          </a:p>
        </p:txBody>
      </p:sp>
      <p:sp>
        <p:nvSpPr>
          <p:cNvPr id="7" name="左大括号 6"/>
          <p:cNvSpPr/>
          <p:nvPr/>
        </p:nvSpPr>
        <p:spPr>
          <a:xfrm>
            <a:off x="1951990" y="4476115"/>
            <a:ext cx="221615" cy="817880"/>
          </a:xfrm>
          <a:prstGeom prst="leftBrace">
            <a:avLst/>
          </a:prstGeom>
          <a:ln w="412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nvSpPr>
        <p:spPr>
          <a:xfrm>
            <a:off x="2173605" y="4368800"/>
            <a:ext cx="6304280" cy="457200"/>
          </a:xfrm>
          <a:prstGeom prst="rect">
            <a:avLst/>
          </a:prstGeom>
          <a:solidFill>
            <a:schemeClr val="accent1"/>
          </a:solidFill>
        </p:spPr>
        <p:txBody>
          <a:bodyPr wrap="none" rtlCol="0">
            <a:spAutoFit/>
          </a:bodyPr>
          <a:lstStyle/>
          <a:p>
            <a:pPr algn="l"/>
            <a:r>
              <a:rPr lang="zh-CN" altLang="en-US" sz="2400">
                <a:solidFill>
                  <a:srgbClr val="0000FF"/>
                </a:solidFill>
                <a:latin typeface="楷体" panose="02010609060101010101" pitchFamily="49" charset="-122"/>
                <a:ea typeface="楷体" panose="02010609060101010101" pitchFamily="49" charset="-122"/>
              </a:rPr>
              <a:t>我官司赢了，按法庭判决付</a:t>
            </a:r>
            <a:r>
              <a:rPr lang="zh-CN" altLang="en-US" sz="2400">
                <a:solidFill>
                  <a:srgbClr val="0000FF"/>
                </a:solidFill>
                <a:latin typeface="楷体" panose="02010609060101010101" pitchFamily="49" charset="-122"/>
                <a:ea typeface="楷体" panose="02010609060101010101" pitchFamily="49" charset="-122"/>
                <a:sym typeface="+mn-ea"/>
              </a:rPr>
              <a:t>他应</a:t>
            </a:r>
            <a:r>
              <a:rPr lang="zh-CN" altLang="en-US" sz="2400">
                <a:solidFill>
                  <a:srgbClr val="0000FF"/>
                </a:solidFill>
                <a:latin typeface="楷体" panose="02010609060101010101" pitchFamily="49" charset="-122"/>
                <a:ea typeface="楷体" panose="02010609060101010101" pitchFamily="49" charset="-122"/>
              </a:rPr>
              <a:t>我另一半学费</a:t>
            </a:r>
          </a:p>
        </p:txBody>
      </p:sp>
      <p:sp>
        <p:nvSpPr>
          <p:cNvPr id="9" name="文本框 8"/>
          <p:cNvSpPr txBox="1"/>
          <p:nvPr/>
        </p:nvSpPr>
        <p:spPr>
          <a:xfrm>
            <a:off x="2173605" y="5008880"/>
            <a:ext cx="6304280" cy="457200"/>
          </a:xfrm>
          <a:prstGeom prst="rect">
            <a:avLst/>
          </a:prstGeom>
          <a:solidFill>
            <a:schemeClr val="accent1"/>
          </a:solidFill>
        </p:spPr>
        <p:txBody>
          <a:bodyPr wrap="none" rtlCol="0">
            <a:spAutoFit/>
          </a:bodyPr>
          <a:lstStyle/>
          <a:p>
            <a:pPr algn="l"/>
            <a:r>
              <a:rPr lang="zh-CN" altLang="en-US" sz="2400">
                <a:solidFill>
                  <a:srgbClr val="0000FF"/>
                </a:solidFill>
                <a:latin typeface="楷体" panose="02010609060101010101" pitchFamily="49" charset="-122"/>
                <a:ea typeface="楷体" panose="02010609060101010101" pitchFamily="49" charset="-122"/>
              </a:rPr>
              <a:t>我官司输了，按合同规定</a:t>
            </a:r>
            <a:r>
              <a:rPr lang="zh-CN" altLang="en-US" sz="2400">
                <a:solidFill>
                  <a:srgbClr val="0000FF"/>
                </a:solidFill>
                <a:latin typeface="楷体" panose="02010609060101010101" pitchFamily="49" charset="-122"/>
                <a:ea typeface="楷体" panose="02010609060101010101" pitchFamily="49" charset="-122"/>
                <a:sym typeface="+mn-ea"/>
              </a:rPr>
              <a:t>他应</a:t>
            </a:r>
            <a:r>
              <a:rPr lang="zh-CN" altLang="en-US" sz="2400">
                <a:solidFill>
                  <a:srgbClr val="0000FF"/>
                </a:solidFill>
                <a:latin typeface="楷体" panose="02010609060101010101" pitchFamily="49" charset="-122"/>
                <a:ea typeface="楷体" panose="02010609060101010101" pitchFamily="49" charset="-122"/>
              </a:rPr>
              <a:t>付我另一半学费</a:t>
            </a:r>
          </a:p>
        </p:txBody>
      </p:sp>
      <p:sp>
        <p:nvSpPr>
          <p:cNvPr id="13" name="矩形 12"/>
          <p:cNvSpPr/>
          <p:nvPr/>
        </p:nvSpPr>
        <p:spPr>
          <a:xfrm>
            <a:off x="-1270" y="3881755"/>
            <a:ext cx="9144000"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4293096"/>
            <a:ext cx="9144000"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strVal val="#ppt_w*0.7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2" fill="hold" grpId="0" nodeType="clickEffect">
                                  <p:stCondLst>
                                    <p:cond delay="0"/>
                                  </p:stCondLst>
                                  <p:childTnLst>
                                    <p:anim calcmode="lin" valueType="num">
                                      <p:cBhvr additive="base">
                                        <p:cTn id="28" dur="500"/>
                                        <p:tgtEl>
                                          <p:spTgt spid="13"/>
                                        </p:tgtEl>
                                        <p:attrNameLst>
                                          <p:attrName>ppt_x</p:attrName>
                                        </p:attrNameLst>
                                      </p:cBhvr>
                                      <p:tavLst>
                                        <p:tav tm="0">
                                          <p:val>
                                            <p:strVal val="ppt_x"/>
                                          </p:val>
                                        </p:tav>
                                        <p:tav tm="100000">
                                          <p:val>
                                            <p:strVal val="1+ppt_w/2"/>
                                          </p:val>
                                        </p:tav>
                                      </p:tavLst>
                                    </p:anim>
                                    <p:anim calcmode="lin" valueType="num">
                                      <p:cBhvr additive="base">
                                        <p:cTn id="29" dur="500"/>
                                        <p:tgtEl>
                                          <p:spTgt spid="13"/>
                                        </p:tgtEl>
                                        <p:attrNameLst>
                                          <p:attrName>ppt_y</p:attrName>
                                        </p:attrNameLst>
                                      </p:cBhvr>
                                      <p:tavLst>
                                        <p:tav tm="0">
                                          <p:val>
                                            <p:strVal val="ppt_y"/>
                                          </p:val>
                                        </p:tav>
                                        <p:tav tm="100000">
                                          <p:val>
                                            <p:strVal val="ppt_y"/>
                                          </p:val>
                                        </p:tav>
                                      </p:tavLst>
                                    </p:anim>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2" fill="hold" grpId="0" nodeType="click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1+ppt_w/2"/>
                                          </p:val>
                                        </p:tav>
                                      </p:tavLst>
                                    </p:anim>
                                    <p:anim calcmode="lin" valueType="num">
                                      <p:cBhvr additive="base">
                                        <p:cTn id="35" dur="500"/>
                                        <p:tgtEl>
                                          <p:spTgt spid="11"/>
                                        </p:tgtEl>
                                        <p:attrNameLst>
                                          <p:attrName>ppt_y</p:attrName>
                                        </p:attrNameLst>
                                      </p:cBhvr>
                                      <p:tavLst>
                                        <p:tav tm="0">
                                          <p:val>
                                            <p:strVal val="ppt_y"/>
                                          </p:val>
                                        </p:tav>
                                        <p:tav tm="100000">
                                          <p:val>
                                            <p:strVal val="ppt_y"/>
                                          </p:val>
                                        </p:tav>
                                      </p:tavLst>
                                    </p:anim>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8" grpId="0" bldLvl="0" animBg="1"/>
      <p:bldP spid="9" grpId="0" bldLvl="0" animBg="1"/>
      <p:bldP spid="13" grpId="0" bldLvl="0" animBg="1"/>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05" y="5789295"/>
            <a:ext cx="9003665" cy="954107"/>
          </a:xfrm>
          <a:prstGeom prst="rect">
            <a:avLst/>
          </a:prstGeom>
          <a:noFill/>
        </p:spPr>
        <p:txBody>
          <a:bodyPr wrap="square" rtlCol="0" anchor="t">
            <a:spAutoFit/>
          </a:bodyPr>
          <a:lstStyle/>
          <a:p>
            <a:r>
              <a:rPr lang="en-US" altLang="zh-CN" sz="2800" dirty="0">
                <a:solidFill>
                  <a:srgbClr val="0000FF"/>
                </a:solidFill>
                <a:latin typeface="楷体" panose="02010609060101010101" pitchFamily="49" charset="-122"/>
                <a:ea typeface="楷体" panose="02010609060101010101" pitchFamily="49" charset="-122"/>
                <a:cs typeface="+mn-ea"/>
                <a:sym typeface="+mn-ea"/>
              </a:rPr>
              <a:t>    </a:t>
            </a:r>
            <a:r>
              <a:rPr lang="zh-CN" altLang="en-US" sz="2800" dirty="0">
                <a:solidFill>
                  <a:srgbClr val="0000FF"/>
                </a:solidFill>
                <a:latin typeface="楷体_GB2312" panose="02010609030101010101" pitchFamily="49" charset="-122"/>
                <a:ea typeface="楷体_GB2312" panose="02010609030101010101" pitchFamily="49" charset="-122"/>
                <a:sym typeface="+mn-ea"/>
              </a:rPr>
              <a:t>这场官司我不是赢就是输，总之，我不必付另一半学费。 </a:t>
            </a:r>
          </a:p>
        </p:txBody>
      </p:sp>
      <p:sp>
        <p:nvSpPr>
          <p:cNvPr id="9" name="文本框 8"/>
          <p:cNvSpPr txBox="1"/>
          <p:nvPr/>
        </p:nvSpPr>
        <p:spPr>
          <a:xfrm>
            <a:off x="0" y="2924944"/>
            <a:ext cx="8885555" cy="954107"/>
          </a:xfrm>
          <a:prstGeom prst="rect">
            <a:avLst/>
          </a:prstGeom>
          <a:noFill/>
        </p:spPr>
        <p:txBody>
          <a:bodyPr wrap="square" rtlCol="0">
            <a:spAutoFit/>
          </a:bodyPr>
          <a:lstStyle/>
          <a:p>
            <a:pPr lvl="0" algn="l"/>
            <a:r>
              <a:rPr lang="en-US" altLang="zh-CN" sz="2800" dirty="0">
                <a:cs typeface="+mn-ea"/>
                <a:sym typeface="+mn-ea"/>
              </a:rPr>
              <a:t>       </a:t>
            </a:r>
            <a:r>
              <a:rPr lang="zh-CN" altLang="en-US" sz="2800" dirty="0">
                <a:cs typeface="+mn-ea"/>
                <a:sym typeface="+mn-ea"/>
              </a:rPr>
              <a:t>学生毫不示弱，宣称：</a:t>
            </a:r>
            <a:r>
              <a:rPr lang="zh-CN" altLang="en-US" sz="2800" dirty="0">
                <a:solidFill>
                  <a:srgbClr val="0000FF"/>
                </a:solidFill>
                <a:latin typeface="楷体_GB2312" panose="02010609030101010101" pitchFamily="49" charset="-122"/>
                <a:ea typeface="楷体_GB2312" panose="02010609030101010101" pitchFamily="49" charset="-122"/>
                <a:sym typeface="+mn-ea"/>
              </a:rPr>
              <a:t>请法庭直接宣布原告告败诉，因为：</a:t>
            </a:r>
          </a:p>
        </p:txBody>
      </p:sp>
      <p:sp>
        <p:nvSpPr>
          <p:cNvPr id="8" name="文本框 7"/>
          <p:cNvSpPr txBox="1"/>
          <p:nvPr/>
        </p:nvSpPr>
        <p:spPr>
          <a:xfrm>
            <a:off x="-11430" y="4470400"/>
            <a:ext cx="1452880" cy="822960"/>
          </a:xfrm>
          <a:prstGeom prst="rect">
            <a:avLst/>
          </a:prstGeom>
          <a:solidFill>
            <a:schemeClr val="accent1"/>
          </a:solidFill>
        </p:spPr>
        <p:txBody>
          <a:bodyPr wrap="square" rtlCol="0">
            <a:spAutoFit/>
          </a:bodyPr>
          <a:lstStyle/>
          <a:p>
            <a:r>
              <a:rPr lang="zh-CN" altLang="en-US" sz="2400">
                <a:solidFill>
                  <a:srgbClr val="0000FF"/>
                </a:solidFill>
                <a:latin typeface="楷体" panose="02010609060101010101" pitchFamily="49" charset="-122"/>
                <a:ea typeface="楷体" panose="02010609060101010101" pitchFamily="49" charset="-122"/>
              </a:rPr>
              <a:t>只有两种可能</a:t>
            </a:r>
          </a:p>
        </p:txBody>
      </p:sp>
      <p:sp>
        <p:nvSpPr>
          <p:cNvPr id="10" name="左大括号 9"/>
          <p:cNvSpPr/>
          <p:nvPr/>
        </p:nvSpPr>
        <p:spPr>
          <a:xfrm>
            <a:off x="1569085" y="4470400"/>
            <a:ext cx="221615" cy="817880"/>
          </a:xfrm>
          <a:prstGeom prst="leftBrace">
            <a:avLst/>
          </a:prstGeom>
          <a:ln w="412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1790700" y="4363085"/>
            <a:ext cx="7222490" cy="457200"/>
          </a:xfrm>
          <a:prstGeom prst="rect">
            <a:avLst/>
          </a:prstGeom>
          <a:solidFill>
            <a:schemeClr val="accent1"/>
          </a:solidFill>
        </p:spPr>
        <p:txBody>
          <a:bodyPr wrap="none" rtlCol="0">
            <a:spAutoFit/>
          </a:bodyPr>
          <a:lstStyle/>
          <a:p>
            <a:pPr algn="l"/>
            <a:r>
              <a:rPr lang="zh-CN" altLang="en-US" sz="2400">
                <a:solidFill>
                  <a:srgbClr val="0000FF"/>
                </a:solidFill>
                <a:latin typeface="楷体" panose="02010609060101010101" pitchFamily="49" charset="-122"/>
                <a:ea typeface="楷体" panose="02010609060101010101" pitchFamily="49" charset="-122"/>
                <a:cs typeface="+mn-ea"/>
              </a:rPr>
              <a:t>我官司赢了，按法庭判决自然不会付老师另一半学费</a:t>
            </a:r>
          </a:p>
        </p:txBody>
      </p:sp>
      <p:sp>
        <p:nvSpPr>
          <p:cNvPr id="12" name="文本框 11"/>
          <p:cNvSpPr txBox="1"/>
          <p:nvPr/>
        </p:nvSpPr>
        <p:spPr>
          <a:xfrm>
            <a:off x="1790700" y="5003165"/>
            <a:ext cx="6304280" cy="457200"/>
          </a:xfrm>
          <a:prstGeom prst="rect">
            <a:avLst/>
          </a:prstGeom>
          <a:solidFill>
            <a:schemeClr val="accent1"/>
          </a:solidFill>
        </p:spPr>
        <p:txBody>
          <a:bodyPr wrap="none" rtlCol="0">
            <a:spAutoFit/>
          </a:bodyPr>
          <a:lstStyle/>
          <a:p>
            <a:pPr algn="l"/>
            <a:r>
              <a:rPr lang="zh-CN" altLang="en-US" sz="2400">
                <a:solidFill>
                  <a:srgbClr val="0000FF"/>
                </a:solidFill>
                <a:latin typeface="楷体" panose="02010609060101010101" pitchFamily="49" charset="-122"/>
                <a:ea typeface="楷体" panose="02010609060101010101" pitchFamily="49" charset="-122"/>
                <a:cs typeface="+mn-ea"/>
              </a:rPr>
              <a:t>我官司输了，按合同规定更不用付另一半学费</a:t>
            </a:r>
          </a:p>
        </p:txBody>
      </p:sp>
      <p:sp>
        <p:nvSpPr>
          <p:cNvPr id="5" name="文本框 4099"/>
          <p:cNvSpPr txBox="1"/>
          <p:nvPr/>
        </p:nvSpPr>
        <p:spPr>
          <a:xfrm>
            <a:off x="1939925" y="431800"/>
            <a:ext cx="7192010" cy="579120"/>
          </a:xfrm>
          <a:prstGeom prst="rect">
            <a:avLst/>
          </a:prstGeom>
          <a:solidFill>
            <a:schemeClr val="accent1"/>
          </a:solidFill>
          <a:ln w="9525">
            <a:noFill/>
          </a:ln>
        </p:spPr>
        <p:txBody>
          <a:bodyPr wrap="square" anchor="t">
            <a:spAutoFit/>
          </a:bodyPr>
          <a:lstStyle/>
          <a:p>
            <a:pPr lvl="0" indent="0" algn="ctr"/>
            <a:endParaRPr lang="zh-CN" altLang="en-US" sz="3200" dirty="0">
              <a:latin typeface="Arial" panose="020B0604020202020204" pitchFamily="34" charset="0"/>
              <a:ea typeface="仿宋" panose="02010609060101010101" pitchFamily="49" charset="-122"/>
            </a:endParaRPr>
          </a:p>
        </p:txBody>
      </p:sp>
      <p:sp>
        <p:nvSpPr>
          <p:cNvPr id="7" name="文本框 6"/>
          <p:cNvSpPr txBox="1"/>
          <p:nvPr/>
        </p:nvSpPr>
        <p:spPr>
          <a:xfrm>
            <a:off x="116840" y="1228725"/>
            <a:ext cx="8885555" cy="1798320"/>
          </a:xfrm>
          <a:prstGeom prst="rect">
            <a:avLst/>
          </a:prstGeom>
          <a:noFill/>
        </p:spPr>
        <p:txBody>
          <a:bodyPr wrap="square" rtlCol="0" anchor="t">
            <a:spAutoFit/>
          </a:bodyPr>
          <a:lstStyle/>
          <a:p>
            <a:r>
              <a:rPr lang="en-US" altLang="zh-CN" sz="2800" dirty="0">
                <a:sym typeface="+mn-ea"/>
              </a:rPr>
              <a:t>       </a:t>
            </a:r>
            <a:r>
              <a:rPr lang="zh-CN" altLang="en-US" sz="2800" dirty="0">
                <a:solidFill>
                  <a:srgbClr val="0000FF"/>
                </a:solidFill>
                <a:sym typeface="+mn-ea"/>
              </a:rPr>
              <a:t>爱瓦特尔</a:t>
            </a:r>
            <a:r>
              <a:rPr lang="zh-CN" altLang="en-US" sz="2800" dirty="0">
                <a:sym typeface="+mn-ea"/>
              </a:rPr>
              <a:t>跟随</a:t>
            </a:r>
            <a:r>
              <a:rPr lang="zh-CN" altLang="en-US" sz="2800" dirty="0">
                <a:solidFill>
                  <a:srgbClr val="0000FF"/>
                </a:solidFill>
                <a:sym typeface="+mn-ea"/>
              </a:rPr>
              <a:t>普罗塔戈拉</a:t>
            </a:r>
            <a:r>
              <a:rPr lang="zh-CN" altLang="en-US" sz="2800" dirty="0">
                <a:sym typeface="+mn-ea"/>
              </a:rPr>
              <a:t>学习法律。双方签订合同：先支付一半学费，另一半学费在爱瓦特尔毕业后赢得第一次讼案后再付。谁知学生毕业后，迟迟不出庭打官司。无奈普罗塔戈拉只得起诉学生不交学费。</a:t>
            </a:r>
          </a:p>
        </p:txBody>
      </p:sp>
      <p:sp>
        <p:nvSpPr>
          <p:cNvPr id="16" name="矩形 15"/>
          <p:cNvSpPr/>
          <p:nvPr/>
        </p:nvSpPr>
        <p:spPr>
          <a:xfrm>
            <a:off x="-10795" y="5080"/>
            <a:ext cx="1955165" cy="1223645"/>
          </a:xfrm>
          <a:prstGeom prst="rect">
            <a:avLst/>
          </a:prstGeom>
          <a:solidFill>
            <a:schemeClr val="accent6">
              <a:lumMod val="20000"/>
              <a:lumOff val="80000"/>
              <a:alpha val="52000"/>
            </a:schemeClr>
          </a:solidFill>
          <a:ln>
            <a:noFill/>
          </a:ln>
        </p:spPr>
        <p:txBody>
          <a:bodyPr wrap="square" rtlCol="0" anchor="t">
            <a:prstTxWarp prst="textFadeDown">
              <a:avLst/>
            </a:prstTxWarp>
            <a:spAutoFit/>
            <a:scene3d>
              <a:camera prst="obliqueTopLeft"/>
              <a:lightRig rig="threePt" dir="t"/>
            </a:scene3d>
          </a:bodyPr>
          <a:lstStyle/>
          <a:p>
            <a:pPr algn="ctr" fontAlgn="base"/>
            <a:r>
              <a:rPr lang="zh-CN" altLang="en-US" sz="4800" strike="noStrike"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rPr>
              <a:t>小组讨论</a:t>
            </a:r>
          </a:p>
        </p:txBody>
      </p:sp>
      <p:sp>
        <p:nvSpPr>
          <p:cNvPr id="17" name="矩形 16"/>
          <p:cNvSpPr/>
          <p:nvPr/>
        </p:nvSpPr>
        <p:spPr>
          <a:xfrm>
            <a:off x="3551555" y="431800"/>
            <a:ext cx="2019300" cy="640080"/>
          </a:xfrm>
          <a:prstGeom prst="rect">
            <a:avLst/>
          </a:prstGeom>
          <a:noFill/>
          <a:ln>
            <a:noFill/>
          </a:ln>
        </p:spPr>
        <p:txBody>
          <a:bodyPr wrap="none" rtlCol="0" anchor="t">
            <a:spAutoFit/>
          </a:bodyPr>
          <a:lstStyle/>
          <a:p>
            <a:pPr algn="ctr"/>
            <a:r>
              <a:rPr lang="zh-CN" altLang="en-US" sz="3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半费之讼</a:t>
            </a:r>
          </a:p>
        </p:txBody>
      </p:sp>
      <p:sp>
        <p:nvSpPr>
          <p:cNvPr id="6" name="矩形 5"/>
          <p:cNvSpPr/>
          <p:nvPr/>
        </p:nvSpPr>
        <p:spPr>
          <a:xfrm>
            <a:off x="0" y="3974465"/>
            <a:ext cx="9144000"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795" y="4204970"/>
            <a:ext cx="9144000"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ppt_w*0.7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1+ppt_w/2"/>
                                          </p:val>
                                        </p:tav>
                                      </p:tavLst>
                                    </p:anim>
                                    <p:anim calcmode="lin" valueType="num">
                                      <p:cBhvr additive="base">
                                        <p:cTn id="19" dur="500"/>
                                        <p:tgtEl>
                                          <p:spTgt spid="6"/>
                                        </p:tgtEl>
                                        <p:attrNameLst>
                                          <p:attrName>ppt_y</p:attrName>
                                        </p:attrNameLst>
                                      </p:cBhvr>
                                      <p:tavLst>
                                        <p:tav tm="0">
                                          <p:val>
                                            <p:strVal val="ppt_y"/>
                                          </p:val>
                                        </p:tav>
                                        <p:tav tm="100000">
                                          <p:val>
                                            <p:strVal val="ppt_y"/>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0"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1+ppt_w/2"/>
                                          </p:val>
                                        </p:tav>
                                      </p:tavLst>
                                    </p:anim>
                                    <p:anim calcmode="lin" valueType="num">
                                      <p:cBhvr additive="base">
                                        <p:cTn id="25" dur="500"/>
                                        <p:tgtEl>
                                          <p:spTgt spid="13"/>
                                        </p:tgtEl>
                                        <p:attrNameLst>
                                          <p:attrName>ppt_y</p:attrName>
                                        </p:attrNameLst>
                                      </p:cBhvr>
                                      <p:tavLst>
                                        <p:tav tm="0">
                                          <p:val>
                                            <p:strVal val="ppt_y"/>
                                          </p:val>
                                        </p:tav>
                                        <p:tav tm="100000">
                                          <p:val>
                                            <p:strVal val="ppt_y"/>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bldLvl="0" animBg="1"/>
      <p:bldP spid="12" grpId="0" bldLvl="0" animBg="1"/>
      <p:bldP spid="6" grpId="0" bldLvl="0" animBg="1"/>
      <p:bldP spid="1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52155" y="5446693"/>
            <a:ext cx="6336069" cy="523220"/>
          </a:xfrm>
          <a:prstGeom prst="rect">
            <a:avLst/>
          </a:prstGeom>
          <a:noFill/>
          <a:ln w="9525">
            <a:noFill/>
          </a:ln>
        </p:spPr>
        <p:txBody>
          <a:bodyPr wrap="square" anchor="t">
            <a:spAutoFit/>
          </a:bodyPr>
          <a:lstStyle/>
          <a:p>
            <a:pPr marL="342900" lvl="0" indent="-342900">
              <a:buFont typeface="Wingdings" panose="05000000000000000000" charset="0"/>
              <a:buChar char="u"/>
            </a:pPr>
            <a:r>
              <a:rPr lang="zh-CN" altLang="en-US" sz="2800" dirty="0">
                <a:latin typeface="Arial" panose="020B0604020202020204" pitchFamily="34" charset="0"/>
                <a:ea typeface="宋体" panose="02010600030101010101" pitchFamily="2" charset="-122"/>
              </a:rPr>
              <a:t>如果你是审判员，你会如何判决？</a:t>
            </a:r>
          </a:p>
        </p:txBody>
      </p:sp>
      <p:sp>
        <p:nvSpPr>
          <p:cNvPr id="8" name="文本框 7"/>
          <p:cNvSpPr txBox="1"/>
          <p:nvPr/>
        </p:nvSpPr>
        <p:spPr>
          <a:xfrm>
            <a:off x="252155" y="5903893"/>
            <a:ext cx="8891845" cy="954107"/>
          </a:xfrm>
          <a:prstGeom prst="rect">
            <a:avLst/>
          </a:prstGeom>
          <a:noFill/>
          <a:ln w="9525">
            <a:noFill/>
          </a:ln>
        </p:spPr>
        <p:txBody>
          <a:bodyPr wrap="square" anchor="t">
            <a:spAutoFit/>
          </a:bodyPr>
          <a:lstStyle/>
          <a:p>
            <a:r>
              <a:rPr lang="zh-CN" altLang="en-US" sz="2800" dirty="0">
                <a:solidFill>
                  <a:srgbClr val="0000FF"/>
                </a:solidFill>
                <a:latin typeface="楷体_GB2312" panose="02010609030101010101" pitchFamily="49" charset="-122"/>
                <a:ea typeface="楷体_GB2312" panose="02010609030101010101" pitchFamily="49" charset="-122"/>
              </a:rPr>
              <a:t>小爱的做法属于【恶意不履行合同】，判决小爱付给普老师学费。</a:t>
            </a:r>
          </a:p>
        </p:txBody>
      </p:sp>
      <p:sp>
        <p:nvSpPr>
          <p:cNvPr id="9" name="文本框 8"/>
          <p:cNvSpPr txBox="1"/>
          <p:nvPr/>
        </p:nvSpPr>
        <p:spPr>
          <a:xfrm>
            <a:off x="222250" y="980728"/>
            <a:ext cx="8921750" cy="1384995"/>
          </a:xfrm>
          <a:prstGeom prst="rect">
            <a:avLst/>
          </a:prstGeom>
          <a:noFill/>
          <a:ln w="9525">
            <a:noFill/>
          </a:ln>
        </p:spPr>
        <p:txBody>
          <a:bodyPr wrap="square" anchor="t">
            <a:spAutoFit/>
          </a:bodyPr>
          <a:lstStyle/>
          <a:p>
            <a:pPr marL="342900" lvl="0" indent="-342900">
              <a:buFont typeface="Wingdings" panose="05000000000000000000" charset="0"/>
              <a:buChar char="u"/>
            </a:pPr>
            <a:r>
              <a:rPr lang="zh-CN" altLang="en-US" sz="2800" dirty="0">
                <a:latin typeface="Arial" panose="020B0604020202020204" pitchFamily="34" charset="0"/>
                <a:ea typeface="宋体" panose="02010600030101010101" pitchFamily="2" charset="-122"/>
              </a:rPr>
              <a:t>说说你对这个故事的感受？（爱瓦特尔学的如何？普罗塔戈拉教的如何</a:t>
            </a:r>
            <a:r>
              <a:rPr lang="zh-CN" altLang="en-US" sz="2800" dirty="0" smtClean="0">
                <a:latin typeface="Arial" panose="020B0604020202020204" pitchFamily="34" charset="0"/>
                <a:ea typeface="宋体" panose="02010600030101010101" pitchFamily="2" charset="-122"/>
              </a:rPr>
              <a:t>？）从中可以分析出智者运动的那些特点？</a:t>
            </a:r>
            <a:endParaRPr lang="zh-CN" altLang="en-US" sz="2800" dirty="0">
              <a:latin typeface="Arial" panose="020B0604020202020204" pitchFamily="34" charset="0"/>
              <a:ea typeface="宋体" panose="02010600030101010101" pitchFamily="2" charset="-122"/>
            </a:endParaRPr>
          </a:p>
        </p:txBody>
      </p:sp>
      <p:grpSp>
        <p:nvGrpSpPr>
          <p:cNvPr id="2" name="组合 15"/>
          <p:cNvGrpSpPr/>
          <p:nvPr/>
        </p:nvGrpSpPr>
        <p:grpSpPr>
          <a:xfrm>
            <a:off x="0" y="2276872"/>
            <a:ext cx="9188450" cy="2929890"/>
            <a:chOff x="0" y="3308"/>
            <a:chExt cx="14470" cy="4614"/>
          </a:xfrm>
        </p:grpSpPr>
        <p:grpSp>
          <p:nvGrpSpPr>
            <p:cNvPr id="3" name="组合 3"/>
            <p:cNvGrpSpPr/>
            <p:nvPr/>
          </p:nvGrpSpPr>
          <p:grpSpPr>
            <a:xfrm>
              <a:off x="0" y="3308"/>
              <a:ext cx="14470" cy="4614"/>
              <a:chOff x="0" y="2608"/>
              <a:chExt cx="14470" cy="4614"/>
            </a:xfrm>
          </p:grpSpPr>
          <p:pic>
            <p:nvPicPr>
              <p:cNvPr id="10" name="图片 9" descr="图片1_副本11111"/>
              <p:cNvPicPr>
                <a:picLocks noChangeAspect="1"/>
              </p:cNvPicPr>
              <p:nvPr/>
            </p:nvPicPr>
            <p:blipFill>
              <a:blip r:embed="rId2" cstate="print"/>
              <a:stretch>
                <a:fillRect/>
              </a:stretch>
            </p:blipFill>
            <p:spPr>
              <a:xfrm>
                <a:off x="0" y="2608"/>
                <a:ext cx="14470" cy="4614"/>
              </a:xfrm>
              <a:prstGeom prst="rect">
                <a:avLst/>
              </a:prstGeom>
            </p:spPr>
          </p:pic>
          <p:sp>
            <p:nvSpPr>
              <p:cNvPr id="5127" name="文本框 2"/>
              <p:cNvSpPr txBox="1"/>
              <p:nvPr/>
            </p:nvSpPr>
            <p:spPr>
              <a:xfrm>
                <a:off x="4078" y="3679"/>
                <a:ext cx="9679" cy="2472"/>
              </a:xfrm>
              <a:prstGeom prst="rect">
                <a:avLst/>
              </a:prstGeom>
              <a:noFill/>
              <a:ln w="9525">
                <a:noFill/>
              </a:ln>
            </p:spPr>
            <p:txBody>
              <a:bodyPr wrap="square" anchor="t">
                <a:spAutoFit/>
              </a:bodyPr>
              <a:lstStyle/>
              <a:p>
                <a:pPr lvl="0" indent="0"/>
                <a:r>
                  <a:rPr lang="zh-CN" altLang="en-US" sz="3200" b="1" dirty="0">
                    <a:latin typeface="微软雅黑" pitchFamily="34" charset="-122"/>
                    <a:ea typeface="微软雅黑" pitchFamily="34" charset="-122"/>
                  </a:rPr>
                  <a:t>雅典民众法庭没有法官。法庭只设主持人负责组织审判和维持秩序，判决权完全属于审判员。</a:t>
                </a:r>
              </a:p>
            </p:txBody>
          </p:sp>
        </p:grpSp>
        <p:grpSp>
          <p:nvGrpSpPr>
            <p:cNvPr id="4" name="组合 5"/>
            <p:cNvGrpSpPr/>
            <p:nvPr/>
          </p:nvGrpSpPr>
          <p:grpSpPr>
            <a:xfrm>
              <a:off x="1940" y="3699"/>
              <a:ext cx="844" cy="3670"/>
              <a:chOff x="1940" y="3699"/>
              <a:chExt cx="844" cy="3670"/>
            </a:xfrm>
          </p:grpSpPr>
          <p:pic>
            <p:nvPicPr>
              <p:cNvPr id="11" name="图片 10"/>
              <p:cNvPicPr>
                <a:picLocks noChangeAspect="1"/>
              </p:cNvPicPr>
              <p:nvPr/>
            </p:nvPicPr>
            <p:blipFill>
              <a:blip r:embed="rId3" cstate="print"/>
              <a:stretch>
                <a:fillRect/>
              </a:stretch>
            </p:blipFill>
            <p:spPr>
              <a:xfrm>
                <a:off x="1940" y="3699"/>
                <a:ext cx="839" cy="861"/>
              </a:xfrm>
              <a:prstGeom prst="rect">
                <a:avLst/>
              </a:prstGeom>
            </p:spPr>
          </p:pic>
          <p:pic>
            <p:nvPicPr>
              <p:cNvPr id="12" name="图片 11"/>
              <p:cNvPicPr>
                <a:picLocks noChangeAspect="1"/>
              </p:cNvPicPr>
              <p:nvPr/>
            </p:nvPicPr>
            <p:blipFill>
              <a:blip r:embed="rId4" cstate="print"/>
              <a:stretch>
                <a:fillRect/>
              </a:stretch>
            </p:blipFill>
            <p:spPr>
              <a:xfrm>
                <a:off x="1940" y="4560"/>
                <a:ext cx="844" cy="899"/>
              </a:xfrm>
              <a:prstGeom prst="rect">
                <a:avLst/>
              </a:prstGeom>
            </p:spPr>
          </p:pic>
          <p:pic>
            <p:nvPicPr>
              <p:cNvPr id="13" name="图片 12"/>
              <p:cNvPicPr>
                <a:picLocks noChangeAspect="1"/>
              </p:cNvPicPr>
              <p:nvPr/>
            </p:nvPicPr>
            <p:blipFill>
              <a:blip r:embed="rId5" cstate="print"/>
              <a:stretch>
                <a:fillRect/>
              </a:stretch>
            </p:blipFill>
            <p:spPr>
              <a:xfrm>
                <a:off x="1940" y="5528"/>
                <a:ext cx="839" cy="862"/>
              </a:xfrm>
              <a:prstGeom prst="rect">
                <a:avLst/>
              </a:prstGeom>
            </p:spPr>
          </p:pic>
          <p:pic>
            <p:nvPicPr>
              <p:cNvPr id="14" name="图片 13"/>
              <p:cNvPicPr>
                <a:picLocks noChangeAspect="1"/>
              </p:cNvPicPr>
              <p:nvPr/>
            </p:nvPicPr>
            <p:blipFill>
              <a:blip r:embed="rId6" cstate="print"/>
              <a:stretch>
                <a:fillRect/>
              </a:stretch>
            </p:blipFill>
            <p:spPr>
              <a:xfrm>
                <a:off x="1940" y="6459"/>
                <a:ext cx="843" cy="910"/>
              </a:xfrm>
              <a:prstGeom prst="rect">
                <a:avLst/>
              </a:prstGeom>
            </p:spPr>
          </p:pic>
        </p:grpSp>
      </p:grpSp>
      <p:sp>
        <p:nvSpPr>
          <p:cNvPr id="5" name="文本框 4099"/>
          <p:cNvSpPr txBox="1"/>
          <p:nvPr/>
        </p:nvSpPr>
        <p:spPr>
          <a:xfrm>
            <a:off x="1951990" y="188640"/>
            <a:ext cx="7192010" cy="579120"/>
          </a:xfrm>
          <a:prstGeom prst="rect">
            <a:avLst/>
          </a:prstGeom>
          <a:solidFill>
            <a:schemeClr val="accent1"/>
          </a:solidFill>
          <a:ln w="9525">
            <a:noFill/>
          </a:ln>
        </p:spPr>
        <p:txBody>
          <a:bodyPr wrap="square" anchor="t">
            <a:spAutoFit/>
          </a:bodyPr>
          <a:lstStyle/>
          <a:p>
            <a:pPr lvl="0" indent="0" algn="ctr"/>
            <a:endParaRPr lang="zh-CN" altLang="en-US" sz="3200" dirty="0">
              <a:latin typeface="Arial" panose="020B0604020202020204" pitchFamily="34" charset="0"/>
              <a:ea typeface="仿宋" panose="02010609060101010101" pitchFamily="49" charset="-122"/>
            </a:endParaRPr>
          </a:p>
        </p:txBody>
      </p:sp>
      <p:sp>
        <p:nvSpPr>
          <p:cNvPr id="15" name="矩形 14"/>
          <p:cNvSpPr/>
          <p:nvPr/>
        </p:nvSpPr>
        <p:spPr>
          <a:xfrm>
            <a:off x="635" y="5080"/>
            <a:ext cx="1955165" cy="1223645"/>
          </a:xfrm>
          <a:prstGeom prst="rect">
            <a:avLst/>
          </a:prstGeom>
          <a:solidFill>
            <a:schemeClr val="accent6">
              <a:lumMod val="20000"/>
              <a:lumOff val="80000"/>
              <a:alpha val="52000"/>
            </a:schemeClr>
          </a:solidFill>
          <a:ln>
            <a:noFill/>
          </a:ln>
        </p:spPr>
        <p:txBody>
          <a:bodyPr wrap="square" rtlCol="0" anchor="t">
            <a:prstTxWarp prst="textFadeDown">
              <a:avLst/>
            </a:prstTxWarp>
            <a:spAutoFit/>
            <a:scene3d>
              <a:camera prst="obliqueTopLeft"/>
              <a:lightRig rig="threePt" dir="t"/>
            </a:scene3d>
          </a:bodyPr>
          <a:lstStyle/>
          <a:p>
            <a:pPr algn="ctr" fontAlgn="base"/>
            <a:r>
              <a:rPr lang="zh-CN" altLang="en-US" sz="4800" strike="noStrike"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rPr>
              <a:t>小组讨论</a:t>
            </a:r>
          </a:p>
        </p:txBody>
      </p:sp>
      <p:sp>
        <p:nvSpPr>
          <p:cNvPr id="17" name="矩形 16"/>
          <p:cNvSpPr/>
          <p:nvPr/>
        </p:nvSpPr>
        <p:spPr>
          <a:xfrm>
            <a:off x="3635896" y="188640"/>
            <a:ext cx="2019300" cy="640080"/>
          </a:xfrm>
          <a:prstGeom prst="rect">
            <a:avLst/>
          </a:prstGeom>
          <a:noFill/>
          <a:ln>
            <a:noFill/>
          </a:ln>
        </p:spPr>
        <p:txBody>
          <a:bodyPr wrap="none" rtlCol="0" anchor="t">
            <a:spAutoFit/>
          </a:bodyPr>
          <a:lstStyle/>
          <a:p>
            <a:pPr algn="ctr"/>
            <a:r>
              <a:rPr lang="zh-CN" altLang="en-US"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半费之讼</a:t>
            </a:r>
          </a:p>
        </p:txBody>
      </p:sp>
      <p:sp>
        <p:nvSpPr>
          <p:cNvPr id="18" name="Text Box 12"/>
          <p:cNvSpPr txBox="1">
            <a:spLocks noChangeArrowheads="1"/>
          </p:cNvSpPr>
          <p:nvPr/>
        </p:nvSpPr>
        <p:spPr bwMode="auto">
          <a:xfrm>
            <a:off x="179512" y="2420888"/>
            <a:ext cx="8352928" cy="523220"/>
          </a:xfrm>
          <a:prstGeom prst="rect">
            <a:avLst/>
          </a:prstGeom>
          <a:solidFill>
            <a:srgbClr val="FFC000"/>
          </a:solidFill>
          <a:ln w="9525">
            <a:noFill/>
            <a:miter lim="800000"/>
            <a:headEnd/>
            <a:tailEnd/>
          </a:ln>
          <a:effectLst/>
        </p:spPr>
        <p:txBody>
          <a:bodyPr wrap="square">
            <a:spAutoFit/>
          </a:bodyPr>
          <a:lstStyle/>
          <a:p>
            <a:pPr>
              <a:spcBef>
                <a:spcPct val="50000"/>
              </a:spcBef>
            </a:pPr>
            <a:r>
              <a:rPr lang="zh-CN" altLang="en-US" sz="2800" b="1" dirty="0" smtClean="0">
                <a:ea typeface="黑体" pitchFamily="49" charset="-122"/>
              </a:rPr>
              <a:t>（</a:t>
            </a:r>
            <a:r>
              <a:rPr lang="en-US" altLang="zh-CN" sz="2800" b="1" dirty="0" smtClean="0">
                <a:ea typeface="黑体" pitchFamily="49" charset="-122"/>
              </a:rPr>
              <a:t>3</a:t>
            </a:r>
            <a:r>
              <a:rPr lang="zh-CN" altLang="en-US" sz="2800" b="1" dirty="0" smtClean="0">
                <a:ea typeface="黑体" pitchFamily="49" charset="-122"/>
              </a:rPr>
              <a:t>）</a:t>
            </a:r>
            <a:r>
              <a:rPr lang="zh-CN" altLang="en-US" sz="2800" b="1" dirty="0">
                <a:ea typeface="黑体" pitchFamily="49" charset="-122"/>
              </a:rPr>
              <a:t>特点</a:t>
            </a:r>
          </a:p>
        </p:txBody>
      </p:sp>
      <p:sp>
        <p:nvSpPr>
          <p:cNvPr id="19" name="Text Box 13"/>
          <p:cNvSpPr txBox="1">
            <a:spLocks noChangeArrowheads="1"/>
          </p:cNvSpPr>
          <p:nvPr/>
        </p:nvSpPr>
        <p:spPr bwMode="auto">
          <a:xfrm>
            <a:off x="179512" y="2924126"/>
            <a:ext cx="8352928" cy="954107"/>
          </a:xfrm>
          <a:prstGeom prst="rect">
            <a:avLst/>
          </a:prstGeom>
          <a:solidFill>
            <a:srgbClr val="FFC000"/>
          </a:solidFill>
          <a:ln w="9525">
            <a:noFill/>
            <a:miter lim="800000"/>
            <a:headEnd/>
            <a:tailEnd/>
          </a:ln>
          <a:effectLst/>
        </p:spPr>
        <p:txBody>
          <a:bodyPr wrap="square">
            <a:spAutoFit/>
          </a:bodyPr>
          <a:lstStyle/>
          <a:p>
            <a:pPr>
              <a:spcBef>
                <a:spcPct val="50000"/>
              </a:spcBef>
            </a:pPr>
            <a:r>
              <a:rPr lang="zh-CN" altLang="en-US" sz="2800" b="1" dirty="0" smtClean="0">
                <a:latin typeface="微软雅黑"/>
                <a:ea typeface="微软雅黑"/>
              </a:rPr>
              <a:t>①</a:t>
            </a:r>
            <a:r>
              <a:rPr lang="zh-CN" altLang="en-US" sz="2800" b="1" dirty="0" smtClean="0">
                <a:solidFill>
                  <a:srgbClr val="440FC7"/>
                </a:solidFill>
                <a:latin typeface="黑体" pitchFamily="49" charset="-122"/>
                <a:ea typeface="黑体" pitchFamily="49" charset="-122"/>
              </a:rPr>
              <a:t>言</a:t>
            </a:r>
            <a:r>
              <a:rPr lang="zh-CN" altLang="en-US" sz="2800" b="1" dirty="0">
                <a:solidFill>
                  <a:srgbClr val="440FC7"/>
                </a:solidFill>
                <a:latin typeface="黑体" pitchFamily="49" charset="-122"/>
                <a:ea typeface="黑体" pitchFamily="49" charset="-122"/>
              </a:rPr>
              <a:t>论完全从个人的角度和利益出发，倾向于相对主义和主观主义。</a:t>
            </a:r>
          </a:p>
        </p:txBody>
      </p:sp>
      <p:sp>
        <p:nvSpPr>
          <p:cNvPr id="20" name="Text Box 4"/>
          <p:cNvSpPr txBox="1">
            <a:spLocks noChangeArrowheads="1"/>
          </p:cNvSpPr>
          <p:nvPr/>
        </p:nvSpPr>
        <p:spPr bwMode="auto">
          <a:xfrm>
            <a:off x="179512" y="3789040"/>
            <a:ext cx="8351838" cy="519112"/>
          </a:xfrm>
          <a:prstGeom prst="rect">
            <a:avLst/>
          </a:prstGeom>
          <a:solidFill>
            <a:srgbClr val="FFC000"/>
          </a:solidFill>
          <a:ln w="9525">
            <a:noFill/>
            <a:miter lim="800000"/>
            <a:headEnd/>
            <a:tailEnd/>
          </a:ln>
          <a:effectLst/>
        </p:spPr>
        <p:txBody>
          <a:bodyPr>
            <a:spAutoFit/>
          </a:bodyPr>
          <a:lstStyle/>
          <a:p>
            <a:pPr>
              <a:spcBef>
                <a:spcPct val="50000"/>
              </a:spcBef>
            </a:pPr>
            <a:r>
              <a:rPr lang="zh-CN" altLang="en-US" sz="2800" b="1" dirty="0" smtClean="0">
                <a:latin typeface="微软雅黑"/>
                <a:ea typeface="微软雅黑"/>
              </a:rPr>
              <a:t>②</a:t>
            </a:r>
            <a:r>
              <a:rPr lang="zh-CN" altLang="en-US" sz="2800" b="1" dirty="0" smtClean="0">
                <a:latin typeface="黑体" pitchFamily="49" charset="-122"/>
                <a:ea typeface="黑体" pitchFamily="49" charset="-122"/>
              </a:rPr>
              <a:t>注</a:t>
            </a:r>
            <a:r>
              <a:rPr lang="zh-CN" altLang="en-US" sz="2800" b="1" dirty="0">
                <a:latin typeface="黑体" pitchFamily="49" charset="-122"/>
                <a:ea typeface="黑体" pitchFamily="49" charset="-122"/>
              </a:rPr>
              <a:t>重实利</a:t>
            </a:r>
          </a:p>
        </p:txBody>
      </p:sp>
      <p:sp>
        <p:nvSpPr>
          <p:cNvPr id="21" name="Text Box 6"/>
          <p:cNvSpPr txBox="1">
            <a:spLocks noChangeArrowheads="1"/>
          </p:cNvSpPr>
          <p:nvPr/>
        </p:nvSpPr>
        <p:spPr bwMode="auto">
          <a:xfrm>
            <a:off x="179512" y="4293096"/>
            <a:ext cx="8352928" cy="519113"/>
          </a:xfrm>
          <a:prstGeom prst="rect">
            <a:avLst/>
          </a:prstGeom>
          <a:solidFill>
            <a:srgbClr val="FFC000"/>
          </a:solidFill>
          <a:ln w="9525">
            <a:noFill/>
            <a:miter lim="800000"/>
            <a:headEnd/>
            <a:tailEnd/>
          </a:ln>
          <a:effectLst/>
        </p:spPr>
        <p:txBody>
          <a:bodyPr wrap="square">
            <a:spAutoFit/>
          </a:bodyPr>
          <a:lstStyle/>
          <a:p>
            <a:pPr>
              <a:spcBef>
                <a:spcPct val="50000"/>
              </a:spcBef>
            </a:pPr>
            <a:r>
              <a:rPr lang="zh-CN" altLang="en-US" sz="2800" b="1" dirty="0" smtClean="0">
                <a:latin typeface="微软雅黑"/>
                <a:ea typeface="微软雅黑"/>
              </a:rPr>
              <a:t>③</a:t>
            </a:r>
            <a:r>
              <a:rPr lang="zh-CN" altLang="en-US" sz="2800" b="1" dirty="0" smtClean="0">
                <a:solidFill>
                  <a:srgbClr val="440FC7"/>
                </a:solidFill>
                <a:latin typeface="黑体" pitchFamily="49" charset="-122"/>
                <a:ea typeface="黑体" pitchFamily="49" charset="-122"/>
              </a:rPr>
              <a:t>怀</a:t>
            </a:r>
            <a:r>
              <a:rPr lang="zh-CN" altLang="en-US" sz="2800" b="1" dirty="0">
                <a:solidFill>
                  <a:srgbClr val="440FC7"/>
                </a:solidFill>
                <a:latin typeface="黑体" pitchFamily="49" charset="-122"/>
                <a:ea typeface="黑体" pitchFamily="49" charset="-122"/>
              </a:rPr>
              <a:t>疑神灵，否认绝对权威，批判传统，敢于创新。</a:t>
            </a:r>
            <a:endParaRPr lang="zh-CN" altLang="en-US" sz="28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05"/>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 calcmode="lin" valueType="num">
                                      <p:cBhvr>
                                        <p:cTn id="9" dur="500" fill="hold"/>
                                        <p:tgtEl>
                                          <p:spTgt spid="9"/>
                                        </p:tgtEl>
                                        <p:attrNameLst>
                                          <p:attrName>ppt_x</p:attrName>
                                        </p:attrNameLst>
                                      </p:cBhvr>
                                      <p:tavLst>
                                        <p:tav tm="0">
                                          <p:val>
                                            <p:strVal val="#ppt_x-.2"/>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1"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ppt_w*0.05"/>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 calcmode="lin" valueType="num">
                                      <p:cBhvr>
                                        <p:cTn id="23" dur="500" fill="hold"/>
                                        <p:tgtEl>
                                          <p:spTgt spid="7"/>
                                        </p:tgtEl>
                                        <p:attrNameLst>
                                          <p:attrName>ppt_x</p:attrName>
                                        </p:attrNameLst>
                                      </p:cBhvr>
                                      <p:tavLst>
                                        <p:tav tm="0">
                                          <p:val>
                                            <p:strVal val="#ppt_x-.2"/>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8">
                                            <p:txEl>
                                              <p:charRg st="0" end="29"/>
                                            </p:txEl>
                                          </p:spTgt>
                                        </p:tgtEl>
                                        <p:attrNameLst>
                                          <p:attrName>style.visibility</p:attrName>
                                        </p:attrNameLst>
                                      </p:cBhvr>
                                      <p:to>
                                        <p:strVal val="visible"/>
                                      </p:to>
                                    </p:set>
                                    <p:anim calcmode="lin" valueType="num">
                                      <p:cBhvr>
                                        <p:cTn id="30" dur="1000" fill="hold"/>
                                        <p:tgtEl>
                                          <p:spTgt spid="8">
                                            <p:txEl>
                                              <p:charRg st="0" end="29"/>
                                            </p:txEl>
                                          </p:spTgt>
                                        </p:tgtEl>
                                        <p:attrNameLst>
                                          <p:attrName>ppt_w</p:attrName>
                                        </p:attrNameLst>
                                      </p:cBhvr>
                                      <p:tavLst>
                                        <p:tav tm="0">
                                          <p:val>
                                            <p:strVal val="#ppt_w*0.70"/>
                                          </p:val>
                                        </p:tav>
                                        <p:tav tm="100000">
                                          <p:val>
                                            <p:strVal val="#ppt_w"/>
                                          </p:val>
                                        </p:tav>
                                      </p:tavLst>
                                    </p:anim>
                                    <p:anim calcmode="lin" valueType="num">
                                      <p:cBhvr>
                                        <p:cTn id="31" dur="1000" fill="hold"/>
                                        <p:tgtEl>
                                          <p:spTgt spid="8">
                                            <p:txEl>
                                              <p:charRg st="0" end="29"/>
                                            </p:txEl>
                                          </p:spTgt>
                                        </p:tgtEl>
                                        <p:attrNameLst>
                                          <p:attrName>ppt_h</p:attrName>
                                        </p:attrNameLst>
                                      </p:cBhvr>
                                      <p:tavLst>
                                        <p:tav tm="0">
                                          <p:val>
                                            <p:strVal val="#ppt_h"/>
                                          </p:val>
                                        </p:tav>
                                        <p:tav tm="100000">
                                          <p:val>
                                            <p:strVal val="#ppt_h"/>
                                          </p:val>
                                        </p:tav>
                                      </p:tavLst>
                                    </p:anim>
                                    <p:animEffect transition="in" filter="fade">
                                      <p:cBhvr>
                                        <p:cTn id="32" dur="1000"/>
                                        <p:tgtEl>
                                          <p:spTgt spid="8">
                                            <p:txEl>
                                              <p:charRg st="0" end="2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内容占位符 13313"/>
          <p:cNvPicPr>
            <a:picLocks noGrp="1" noChangeAspect="1" noChangeArrowheads="1"/>
          </p:cNvPicPr>
          <p:nvPr>
            <p:ph sz="half" idx="1"/>
          </p:nvPr>
        </p:nvPicPr>
        <p:blipFill>
          <a:blip r:embed="rId2" cstate="print"/>
          <a:srcRect/>
          <a:stretch>
            <a:fillRect/>
          </a:stretch>
        </p:blipFill>
        <p:spPr>
          <a:xfrm>
            <a:off x="447675" y="590550"/>
            <a:ext cx="3103563" cy="4056063"/>
          </a:xfrm>
        </p:spPr>
      </p:pic>
      <p:sp>
        <p:nvSpPr>
          <p:cNvPr id="14338" name="文本占位符 13314"/>
          <p:cNvSpPr>
            <a:spLocks noGrp="1" noChangeArrowheads="1"/>
          </p:cNvSpPr>
          <p:nvPr>
            <p:ph type="body" sz="half" idx="2"/>
          </p:nvPr>
        </p:nvSpPr>
        <p:spPr>
          <a:xfrm>
            <a:off x="3635896" y="116632"/>
            <a:ext cx="5126037" cy="6267450"/>
          </a:xfrm>
        </p:spPr>
        <p:txBody>
          <a:bodyPr>
            <a:noAutofit/>
          </a:bodyPr>
          <a:lstStyle/>
          <a:p>
            <a:pPr>
              <a:lnSpc>
                <a:spcPct val="140000"/>
              </a:lnSpc>
              <a:buFontTx/>
              <a:buNone/>
            </a:pPr>
            <a:r>
              <a:rPr lang="en-US" altLang="zh-CN" sz="2800" b="1" dirty="0" smtClean="0">
                <a:solidFill>
                  <a:schemeClr val="accent2"/>
                </a:solidFill>
                <a:latin typeface="腾祥铁山楷书简" charset="-122"/>
                <a:ea typeface="腾祥铁山楷书简" charset="-122"/>
              </a:rPr>
              <a:t>4</a:t>
            </a:r>
            <a:r>
              <a:rPr lang="zh-CN" altLang="en-US" sz="2800" b="1" dirty="0" smtClean="0">
                <a:solidFill>
                  <a:schemeClr val="accent2"/>
                </a:solidFill>
                <a:latin typeface="腾祥铁山楷书简" charset="-122"/>
                <a:ea typeface="腾祥铁山楷书简" charset="-122"/>
              </a:rPr>
              <a:t>.代表人物及其观点：</a:t>
            </a:r>
            <a:endParaRPr lang="en-US" altLang="zh-CN" sz="2800" b="1" dirty="0" smtClean="0">
              <a:solidFill>
                <a:schemeClr val="accent2"/>
              </a:solidFill>
              <a:latin typeface="腾祥铁山楷书简" charset="-122"/>
              <a:ea typeface="腾祥铁山楷书简" charset="-122"/>
            </a:endParaRPr>
          </a:p>
          <a:p>
            <a:pPr>
              <a:lnSpc>
                <a:spcPct val="140000"/>
              </a:lnSpc>
              <a:buFontTx/>
              <a:buNone/>
            </a:pPr>
            <a:r>
              <a:rPr lang="zh-CN" altLang="en-US" sz="2800" b="1" dirty="0" smtClean="0">
                <a:solidFill>
                  <a:schemeClr val="accent2"/>
                </a:solidFill>
                <a:latin typeface="腾祥铁山楷书简" charset="-122"/>
                <a:ea typeface="腾祥铁山楷书简" charset="-122"/>
              </a:rPr>
              <a:t>普罗塔戈拉</a:t>
            </a:r>
          </a:p>
          <a:p>
            <a:r>
              <a:rPr lang="zh-CN" altLang="en-US" sz="2800" dirty="0" smtClean="0"/>
              <a:t>              </a:t>
            </a:r>
            <a:r>
              <a:rPr lang="zh-CN" altLang="en-US" sz="2800" b="1" dirty="0" smtClean="0">
                <a:latin typeface="黑体" pitchFamily="49" charset="-122"/>
                <a:ea typeface="黑体" pitchFamily="49" charset="-122"/>
              </a:rPr>
              <a:t>公元前5世纪哲学家，与伯利克里是挚友，是</a:t>
            </a:r>
            <a:r>
              <a:rPr lang="zh-CN" altLang="en-US" sz="2800" b="1" dirty="0" smtClean="0">
                <a:solidFill>
                  <a:srgbClr val="FF0000"/>
                </a:solidFill>
                <a:latin typeface="黑体" pitchFamily="49" charset="-122"/>
                <a:ea typeface="黑体" pitchFamily="49" charset="-122"/>
              </a:rPr>
              <a:t>伯利克里改革</a:t>
            </a:r>
            <a:r>
              <a:rPr lang="zh-CN" altLang="en-US" sz="2800" b="1" dirty="0" smtClean="0">
                <a:latin typeface="黑体" pitchFamily="49" charset="-122"/>
                <a:ea typeface="黑体" pitchFamily="49" charset="-122"/>
              </a:rPr>
              <a:t>坚定的支持者。一生旅居各地，多次来到雅典，广收门徒，传授修辞和辩论知识，是当时受人尊敬的“智者”。据说晚年因“不敬神灵”被控，著作</a:t>
            </a:r>
            <a:r>
              <a:rPr lang="en-US" altLang="zh-CN" sz="2800" b="1" dirty="0" smtClean="0">
                <a:latin typeface="黑体" pitchFamily="49" charset="-122"/>
                <a:ea typeface="黑体" pitchFamily="49" charset="-122"/>
              </a:rPr>
              <a:t>《</a:t>
            </a:r>
            <a:r>
              <a:rPr lang="zh-CN" altLang="en-US" sz="2800" b="1" dirty="0" smtClean="0">
                <a:latin typeface="黑体" pitchFamily="49" charset="-122"/>
                <a:ea typeface="黑体" pitchFamily="49" charset="-122"/>
              </a:rPr>
              <a:t>论神</a:t>
            </a:r>
            <a:r>
              <a:rPr lang="en-US" altLang="zh-CN" sz="2800" b="1" dirty="0" smtClean="0">
                <a:latin typeface="黑体" pitchFamily="49" charset="-122"/>
                <a:ea typeface="黑体" pitchFamily="49" charset="-122"/>
              </a:rPr>
              <a:t>》</a:t>
            </a:r>
            <a:r>
              <a:rPr lang="zh-CN" altLang="en-US" sz="2800" b="1" dirty="0" smtClean="0">
                <a:latin typeface="黑体" pitchFamily="49" charset="-122"/>
                <a:ea typeface="黑体" pitchFamily="49" charset="-122"/>
              </a:rPr>
              <a:t>被焚，本人被逐出雅典，在渡海去西西里的途中逝世。</a:t>
            </a:r>
          </a:p>
          <a:p>
            <a:pPr>
              <a:lnSpc>
                <a:spcPct val="120000"/>
              </a:lnSpc>
              <a:buFontTx/>
              <a:buNone/>
            </a:pPr>
            <a:endParaRPr lang="zh-CN" altLang="en-US" sz="2800" b="1" dirty="0" smtClean="0">
              <a:latin typeface="黑体" pitchFamily="49" charset="-122"/>
              <a:ea typeface="黑体" pitchFamily="49" charset="-122"/>
            </a:endParaRPr>
          </a:p>
        </p:txBody>
      </p:sp>
      <p:sp>
        <p:nvSpPr>
          <p:cNvPr id="14339" name="文本框 13315"/>
          <p:cNvSpPr txBox="1">
            <a:spLocks noChangeArrowheads="1"/>
          </p:cNvSpPr>
          <p:nvPr/>
        </p:nvSpPr>
        <p:spPr bwMode="auto">
          <a:xfrm>
            <a:off x="38100" y="4702175"/>
            <a:ext cx="3922713" cy="823913"/>
          </a:xfrm>
          <a:prstGeom prst="rect">
            <a:avLst/>
          </a:prstGeom>
          <a:noFill/>
          <a:ln w="9525">
            <a:noFill/>
            <a:miter lim="800000"/>
            <a:headEnd/>
            <a:tailEnd/>
          </a:ln>
        </p:spPr>
        <p:txBody>
          <a:bodyPr>
            <a:spAutoFit/>
          </a:bodyPr>
          <a:lstStyle/>
          <a:p>
            <a:pPr algn="ctr"/>
            <a:r>
              <a:rPr lang="zh-CN" altLang="en-US" sz="2400" b="1">
                <a:latin typeface="黑体" pitchFamily="49" charset="-122"/>
                <a:ea typeface="黑体" pitchFamily="49" charset="-122"/>
              </a:rPr>
              <a:t>普罗塔戈拉</a:t>
            </a:r>
          </a:p>
          <a:p>
            <a:pPr algn="ctr"/>
            <a:r>
              <a:rPr lang="zh-CN" altLang="en-US" sz="2400" b="1">
                <a:latin typeface="黑体" pitchFamily="49" charset="-122"/>
                <a:ea typeface="黑体" pitchFamily="49" charset="-122"/>
              </a:rPr>
              <a:t>（约公元前481年-前411年）</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内容占位符 14337"/>
          <p:cNvSpPr>
            <a:spLocks noGrp="1" noChangeArrowheads="1"/>
          </p:cNvSpPr>
          <p:nvPr>
            <p:ph idx="1"/>
          </p:nvPr>
        </p:nvSpPr>
        <p:spPr>
          <a:xfrm>
            <a:off x="0" y="0"/>
            <a:ext cx="8964488" cy="4525962"/>
          </a:xfrm>
        </p:spPr>
        <p:txBody>
          <a:bodyPr>
            <a:normAutofit/>
          </a:bodyPr>
          <a:lstStyle/>
          <a:p>
            <a:pPr>
              <a:lnSpc>
                <a:spcPct val="80000"/>
              </a:lnSpc>
            </a:pPr>
            <a:r>
              <a:rPr lang="zh-CN" altLang="en-US" sz="2800" b="1" dirty="0" smtClean="0">
                <a:latin typeface="黑体" pitchFamily="49" charset="-122"/>
                <a:ea typeface="黑体" pitchFamily="49" charset="-122"/>
              </a:rPr>
              <a:t>阅读材料并回答问题：</a:t>
            </a:r>
            <a:endParaRPr lang="en-US" altLang="zh-CN" sz="2800" b="1" dirty="0" smtClean="0">
              <a:latin typeface="黑体" pitchFamily="49" charset="-122"/>
              <a:ea typeface="黑体" pitchFamily="49" charset="-122"/>
            </a:endParaRPr>
          </a:p>
          <a:p>
            <a:pPr>
              <a:lnSpc>
                <a:spcPct val="80000"/>
              </a:lnSpc>
            </a:pPr>
            <a:r>
              <a:rPr lang="zh-CN" altLang="en-US" sz="2800" b="1" dirty="0" smtClean="0">
                <a:latin typeface="黑体" pitchFamily="49" charset="-122"/>
                <a:ea typeface="黑体" pitchFamily="49" charset="-122"/>
              </a:rPr>
              <a:t>材料一：“关于神，我不知道他们是否存在，更不知道他们像什么东西。”</a:t>
            </a:r>
          </a:p>
          <a:p>
            <a:pPr>
              <a:lnSpc>
                <a:spcPct val="80000"/>
              </a:lnSpc>
            </a:pPr>
            <a:r>
              <a:rPr lang="zh-CN" altLang="en-US" sz="2800" b="1" dirty="0" smtClean="0">
                <a:latin typeface="黑体" pitchFamily="49" charset="-122"/>
                <a:ea typeface="黑体" pitchFamily="49" charset="-122"/>
              </a:rPr>
              <a:t>材料二：“人是万物的尺度，是存在的事物存在的尺度，也是不存在的事物不存在的尺度。”</a:t>
            </a:r>
          </a:p>
          <a:p>
            <a:pPr algn="r">
              <a:lnSpc>
                <a:spcPct val="80000"/>
              </a:lnSpc>
              <a:buClr>
                <a:schemeClr val="accent1"/>
              </a:buClr>
              <a:buSzPct val="65000"/>
              <a:buFont typeface="Wingdings" pitchFamily="2" charset="2"/>
              <a:buNone/>
            </a:pPr>
            <a:r>
              <a:rPr lang="zh-CN" altLang="en-US" sz="2800" b="1" dirty="0" smtClean="0">
                <a:latin typeface="黑体" pitchFamily="49" charset="-122"/>
                <a:ea typeface="黑体" pitchFamily="49" charset="-122"/>
              </a:rPr>
              <a:t>——普罗塔戈拉</a:t>
            </a:r>
          </a:p>
        </p:txBody>
      </p:sp>
      <p:sp>
        <p:nvSpPr>
          <p:cNvPr id="14339" name="文本框 14338"/>
          <p:cNvSpPr txBox="1">
            <a:spLocks noChangeArrowheads="1"/>
          </p:cNvSpPr>
          <p:nvPr/>
        </p:nvSpPr>
        <p:spPr bwMode="auto">
          <a:xfrm>
            <a:off x="2267744" y="476672"/>
            <a:ext cx="4800600" cy="642937"/>
          </a:xfrm>
          <a:prstGeom prst="rect">
            <a:avLst/>
          </a:prstGeom>
          <a:solidFill>
            <a:schemeClr val="accent2"/>
          </a:solidFill>
          <a:ln w="9525">
            <a:noFill/>
            <a:miter lim="800000"/>
            <a:headEnd/>
            <a:tailEnd/>
          </a:ln>
        </p:spPr>
        <p:txBody>
          <a:bodyPr lIns="90170" tIns="46990" rIns="90170" bIns="46990">
            <a:spAutoFit/>
          </a:bodyPr>
          <a:lstStyle/>
          <a:p>
            <a:r>
              <a:rPr lang="zh-CN" altLang="en-US" sz="3600" b="1" dirty="0">
                <a:solidFill>
                  <a:srgbClr val="FFFF00"/>
                </a:solidFill>
              </a:rPr>
              <a:t>怀疑神灵，否定权威       </a:t>
            </a:r>
          </a:p>
        </p:txBody>
      </p:sp>
      <p:sp>
        <p:nvSpPr>
          <p:cNvPr id="14340" name="文本框 14339"/>
          <p:cNvSpPr txBox="1">
            <a:spLocks noChangeArrowheads="1"/>
          </p:cNvSpPr>
          <p:nvPr/>
        </p:nvSpPr>
        <p:spPr bwMode="auto">
          <a:xfrm>
            <a:off x="827584" y="5589240"/>
            <a:ext cx="7010400" cy="1069975"/>
          </a:xfrm>
          <a:prstGeom prst="rect">
            <a:avLst/>
          </a:prstGeom>
          <a:solidFill>
            <a:schemeClr val="accent2"/>
          </a:solidFill>
          <a:ln w="9525">
            <a:noFill/>
            <a:miter lim="800000"/>
            <a:headEnd/>
            <a:tailEnd/>
          </a:ln>
        </p:spPr>
        <p:txBody>
          <a:bodyPr lIns="90170" tIns="46990" rIns="90170" bIns="46990">
            <a:spAutoFit/>
          </a:bodyPr>
          <a:lstStyle/>
          <a:p>
            <a:pPr algn="ctr"/>
            <a:r>
              <a:rPr lang="zh-CN" altLang="en-US" sz="3200" b="1" dirty="0">
                <a:solidFill>
                  <a:srgbClr val="FFFF00"/>
                </a:solidFill>
              </a:rPr>
              <a:t>含义：万物的存在与否，事物的形态性质，全在于人的感觉。       </a:t>
            </a:r>
          </a:p>
        </p:txBody>
      </p:sp>
      <p:sp>
        <p:nvSpPr>
          <p:cNvPr id="14342" name="矩形 14341"/>
          <p:cNvSpPr>
            <a:spLocks noChangeArrowheads="1"/>
          </p:cNvSpPr>
          <p:nvPr/>
        </p:nvSpPr>
        <p:spPr bwMode="auto">
          <a:xfrm>
            <a:off x="2051720" y="1196753"/>
            <a:ext cx="2880320" cy="360040"/>
          </a:xfrm>
          <a:prstGeom prst="rect">
            <a:avLst/>
          </a:prstGeom>
          <a:solidFill>
            <a:srgbClr val="FF0000">
              <a:alpha val="50999"/>
            </a:srgbClr>
          </a:solidFill>
          <a:ln w="9525">
            <a:noFill/>
            <a:miter lim="800000"/>
            <a:headEnd/>
            <a:tailEnd/>
          </a:ln>
        </p:spPr>
        <p:txBody>
          <a:bodyPr/>
          <a:lstStyle/>
          <a:p>
            <a:endParaRPr lang="zh-CN" altLang="en-US"/>
          </a:p>
        </p:txBody>
      </p:sp>
      <p:sp>
        <p:nvSpPr>
          <p:cNvPr id="10" name="Text Box 12"/>
          <p:cNvSpPr txBox="1">
            <a:spLocks noChangeArrowheads="1"/>
          </p:cNvSpPr>
          <p:nvPr/>
        </p:nvSpPr>
        <p:spPr bwMode="auto">
          <a:xfrm>
            <a:off x="250825" y="2780928"/>
            <a:ext cx="8893175" cy="2677656"/>
          </a:xfrm>
          <a:prstGeom prst="rect">
            <a:avLst/>
          </a:prstGeom>
          <a:noFill/>
          <a:ln w="9525">
            <a:noFill/>
            <a:miter lim="800000"/>
            <a:headEnd/>
            <a:tailEnd/>
          </a:ln>
          <a:effectLst/>
        </p:spPr>
        <p:txBody>
          <a:bodyPr>
            <a:spAutoFit/>
          </a:bodyPr>
          <a:lstStyle/>
          <a:p>
            <a:r>
              <a:rPr kumimoji="1" lang="en-US" altLang="zh-CN" sz="2800" b="1" dirty="0">
                <a:solidFill>
                  <a:srgbClr val="FF0000"/>
                </a:solidFill>
                <a:effectLst>
                  <a:outerShdw blurRad="38100" dist="38100" dir="2700000" algn="tl">
                    <a:srgbClr val="C0C0C0"/>
                  </a:outerShdw>
                </a:effectLst>
                <a:latin typeface="黑体" pitchFamily="49" charset="-122"/>
                <a:ea typeface="黑体" pitchFamily="49" charset="-122"/>
              </a:rPr>
              <a:t>   </a:t>
            </a:r>
            <a:r>
              <a:rPr kumimoji="1" lang="zh-CN" altLang="en-US" sz="2800" b="1" dirty="0">
                <a:solidFill>
                  <a:srgbClr val="0000FF"/>
                </a:solidFill>
                <a:effectLst>
                  <a:outerShdw blurRad="38100" dist="38100" dir="2700000" algn="tl">
                    <a:srgbClr val="C0C0C0"/>
                  </a:outerShdw>
                </a:effectLst>
                <a:latin typeface="黑体" pitchFamily="49" charset="-122"/>
                <a:ea typeface="黑体" pitchFamily="49" charset="-122"/>
              </a:rPr>
              <a:t>万物的存在与否，事物的形态性质，全在于人的感觉</a:t>
            </a:r>
            <a:r>
              <a:rPr kumimoji="1" lang="zh-CN" altLang="en-US" sz="2800" b="1" dirty="0">
                <a:solidFill>
                  <a:srgbClr val="FF0000"/>
                </a:solidFill>
                <a:effectLst>
                  <a:outerShdw blurRad="38100" dist="38100" dir="2700000" algn="tl">
                    <a:srgbClr val="C0C0C0"/>
                  </a:outerShdw>
                </a:effectLst>
                <a:latin typeface="黑体" pitchFamily="49" charset="-122"/>
                <a:ea typeface="黑体" pitchFamily="49" charset="-122"/>
              </a:rPr>
              <a:t>。正如一阵风吹过，有人觉得冷，有人觉得惬意，全在于个人的感觉。</a:t>
            </a:r>
          </a:p>
          <a:p>
            <a:r>
              <a:rPr kumimoji="1" lang="zh-CN" altLang="en-US" sz="2800" b="1" dirty="0">
                <a:solidFill>
                  <a:srgbClr val="FF0000"/>
                </a:solidFill>
                <a:effectLst>
                  <a:outerShdw blurRad="38100" dist="38100" dir="2700000" algn="tl">
                    <a:srgbClr val="C0C0C0"/>
                  </a:outerShdw>
                </a:effectLst>
                <a:latin typeface="黑体" pitchFamily="49" charset="-122"/>
                <a:ea typeface="黑体" pitchFamily="49" charset="-122"/>
              </a:rPr>
              <a:t>   在社会生活中，人为自己立法，制定规则，确立制度。惟有人才有资格对这些人定的法规进行评估、修改和裁断</a:t>
            </a:r>
            <a:r>
              <a:rPr kumimoji="1" lang="zh-CN" altLang="en-US" sz="2800" b="1" dirty="0">
                <a:solidFill>
                  <a:srgbClr val="006600"/>
                </a:solidFill>
                <a:effectLst>
                  <a:outerShdw blurRad="38100" dist="38100" dir="2700000" algn="tl">
                    <a:srgbClr val="C0C0C0"/>
                  </a:outerShdw>
                </a:effectLst>
                <a:latin typeface="黑体" pitchFamily="49" charset="-122"/>
                <a:ea typeface="黑体" pitchFamily="49" charset="-122"/>
              </a:rPr>
              <a:t>。</a:t>
            </a:r>
            <a:endParaRPr lang="zh-CN" altLang="en-US" sz="2800" dirty="0">
              <a:latin typeface="黑体" pitchFamily="49" charset="-122"/>
              <a:ea typeface="黑体" pitchFamily="49" charset="-122"/>
            </a:endParaRPr>
          </a:p>
        </p:txBody>
      </p:sp>
      <p:sp>
        <p:nvSpPr>
          <p:cNvPr id="11" name="Text Box 9"/>
          <p:cNvSpPr txBox="1">
            <a:spLocks noChangeArrowheads="1"/>
          </p:cNvSpPr>
          <p:nvPr/>
        </p:nvSpPr>
        <p:spPr bwMode="auto">
          <a:xfrm>
            <a:off x="394940" y="2276872"/>
            <a:ext cx="1944688" cy="519112"/>
          </a:xfrm>
          <a:prstGeom prst="rect">
            <a:avLst/>
          </a:prstGeom>
          <a:noFill/>
          <a:ln w="9525">
            <a:noFill/>
            <a:miter lim="800000"/>
            <a:headEnd/>
            <a:tailEnd/>
          </a:ln>
          <a:effectLst/>
        </p:spPr>
        <p:txBody>
          <a:bodyPr>
            <a:spAutoFit/>
          </a:bodyPr>
          <a:lstStyle/>
          <a:p>
            <a:pPr>
              <a:spcBef>
                <a:spcPct val="50000"/>
              </a:spcBef>
            </a:pPr>
            <a:r>
              <a:rPr lang="zh-CN" altLang="en-US" sz="2800" b="1" dirty="0" smtClean="0">
                <a:ea typeface="黑体" pitchFamily="49" charset="-122"/>
              </a:rPr>
              <a:t>（</a:t>
            </a:r>
            <a:r>
              <a:rPr lang="en-US" altLang="zh-CN" sz="2800" b="1" dirty="0" smtClean="0">
                <a:ea typeface="黑体" pitchFamily="49" charset="-122"/>
              </a:rPr>
              <a:t>1</a:t>
            </a:r>
            <a:r>
              <a:rPr lang="zh-CN" altLang="en-US" sz="2800" b="1" dirty="0" smtClean="0">
                <a:ea typeface="黑体" pitchFamily="49" charset="-122"/>
              </a:rPr>
              <a:t>）</a:t>
            </a:r>
            <a:r>
              <a:rPr lang="zh-CN" altLang="en-US" sz="2800" b="1" dirty="0">
                <a:ea typeface="黑体" pitchFamily="49" charset="-122"/>
              </a:rPr>
              <a:t>观点：</a:t>
            </a:r>
          </a:p>
        </p:txBody>
      </p:sp>
      <p:sp>
        <p:nvSpPr>
          <p:cNvPr id="12" name="Text Box 10"/>
          <p:cNvSpPr txBox="1">
            <a:spLocks noChangeArrowheads="1"/>
          </p:cNvSpPr>
          <p:nvPr/>
        </p:nvSpPr>
        <p:spPr bwMode="auto">
          <a:xfrm>
            <a:off x="2123728" y="2276872"/>
            <a:ext cx="6337300" cy="519112"/>
          </a:xfrm>
          <a:prstGeom prst="rect">
            <a:avLst/>
          </a:prstGeom>
          <a:noFill/>
          <a:ln w="9525">
            <a:noFill/>
            <a:miter lim="800000"/>
            <a:headEnd/>
            <a:tailEnd/>
          </a:ln>
          <a:effectLst/>
        </p:spPr>
        <p:txBody>
          <a:bodyPr>
            <a:spAutoFit/>
          </a:bodyPr>
          <a:lstStyle/>
          <a:p>
            <a:pPr>
              <a:spcBef>
                <a:spcPct val="50000"/>
              </a:spcBef>
            </a:pPr>
            <a:r>
              <a:rPr lang="en-US" altLang="zh-CN" sz="2800" b="1" dirty="0">
                <a:latin typeface="黑体"/>
                <a:ea typeface="黑体" pitchFamily="49" charset="-122"/>
              </a:rPr>
              <a:t>“</a:t>
            </a:r>
            <a:r>
              <a:rPr lang="zh-CN" altLang="en-US" sz="2800" b="1" dirty="0">
                <a:ea typeface="黑体" pitchFamily="49" charset="-122"/>
              </a:rPr>
              <a:t>人是万物的尺度</a:t>
            </a:r>
            <a:r>
              <a:rPr lang="zh-CN" altLang="en-US" sz="2800" b="1" dirty="0">
                <a:latin typeface="黑体"/>
                <a:ea typeface="黑体" pitchFamily="49" charset="-122"/>
              </a:rPr>
              <a:t>”</a:t>
            </a:r>
            <a:endParaRPr lang="zh-CN" altLang="en-US" sz="2800" b="1" dirty="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ox(out)">
                                      <p:cBhvr>
                                        <p:cTn id="15" dur="500"/>
                                        <p:tgtEl>
                                          <p:spTgt spid="1433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4342"/>
                                        </p:tgtEl>
                                        <p:attrNameLst>
                                          <p:attrName>style.visibility</p:attrName>
                                        </p:attrNameLst>
                                      </p:cBhvr>
                                      <p:to>
                                        <p:strVal val="visible"/>
                                      </p:to>
                                    </p:set>
                                    <p:animEffect transition="in" filter="checkerboard(across)">
                                      <p:cBhvr>
                                        <p:cTn id="28" dur="500"/>
                                        <p:tgtEl>
                                          <p:spTgt spid="1434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additive="base">
                                        <p:cTn id="3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14340"/>
                                        </p:tgtEl>
                                        <p:attrNameLst>
                                          <p:attrName>style.visibility</p:attrName>
                                        </p:attrNameLst>
                                      </p:cBhvr>
                                      <p:to>
                                        <p:strVal val="visible"/>
                                      </p:to>
                                    </p:set>
                                    <p:animEffect transition="in" filter="box(out)">
                                      <p:cBhvr>
                                        <p:cTn id="51"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39" grpId="0" bldLvl="0" animBg="1"/>
      <p:bldP spid="14340" grpId="0" bldLvl="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850" y="620713"/>
            <a:ext cx="8548688" cy="5943600"/>
            <a:chOff x="0" y="0"/>
            <a:chExt cx="4428" cy="3272"/>
          </a:xfrm>
        </p:grpSpPr>
        <p:grpSp>
          <p:nvGrpSpPr>
            <p:cNvPr id="3" name="Group 3"/>
            <p:cNvGrpSpPr>
              <a:grpSpLocks/>
            </p:cNvGrpSpPr>
            <p:nvPr/>
          </p:nvGrpSpPr>
          <p:grpSpPr bwMode="auto">
            <a:xfrm>
              <a:off x="0" y="0"/>
              <a:ext cx="2230" cy="1600"/>
              <a:chOff x="0" y="0"/>
              <a:chExt cx="2230" cy="1600"/>
            </a:xfrm>
          </p:grpSpPr>
          <p:pic>
            <p:nvPicPr>
              <p:cNvPr id="22532" name="Picture 9"/>
              <p:cNvPicPr>
                <a:picLocks noChangeAspect="1" noChangeArrowheads="1"/>
              </p:cNvPicPr>
              <p:nvPr/>
            </p:nvPicPr>
            <p:blipFill>
              <a:blip r:embed="rId2" cstate="print"/>
              <a:srcRect/>
              <a:stretch>
                <a:fillRect/>
              </a:stretch>
            </p:blipFill>
            <p:spPr bwMode="auto">
              <a:xfrm>
                <a:off x="0" y="0"/>
                <a:ext cx="2230" cy="1600"/>
              </a:xfrm>
              <a:prstGeom prst="rect">
                <a:avLst/>
              </a:prstGeom>
              <a:noFill/>
              <a:ln w="9525">
                <a:solidFill>
                  <a:schemeClr val="bg2"/>
                </a:solidFill>
                <a:miter lim="800000"/>
                <a:headEnd/>
                <a:tailEnd/>
              </a:ln>
            </p:spPr>
          </p:pic>
          <p:sp>
            <p:nvSpPr>
              <p:cNvPr id="22533" name="Text Box 10"/>
              <p:cNvSpPr>
                <a:spLocks noChangeArrowheads="1"/>
              </p:cNvSpPr>
              <p:nvPr/>
            </p:nvSpPr>
            <p:spPr bwMode="auto">
              <a:xfrm>
                <a:off x="23" y="1246"/>
                <a:ext cx="259" cy="257"/>
              </a:xfrm>
              <a:prstGeom prst="rect">
                <a:avLst/>
              </a:prstGeom>
              <a:noFill/>
              <a:ln w="9525">
                <a:solidFill>
                  <a:schemeClr val="bg2"/>
                </a:solidFill>
                <a:miter lim="800000"/>
                <a:headEnd/>
                <a:tailEnd/>
              </a:ln>
            </p:spPr>
            <p:txBody>
              <a:bodyPr wrap="none">
                <a:spAutoFit/>
              </a:bodyPr>
              <a:lstStyle/>
              <a:p>
                <a:pPr eaLnBrk="0" hangingPunct="0"/>
                <a:r>
                  <a:rPr lang="en-US" sz="2400">
                    <a:latin typeface="Times New Roman" pitchFamily="18" charset="0"/>
                    <a:sym typeface="Times New Roman" pitchFamily="18" charset="0"/>
                  </a:rPr>
                  <a:t>①</a:t>
                </a:r>
                <a:endParaRPr lang="en-US" sz="2400">
                  <a:latin typeface="Times New Roman" pitchFamily="18" charset="0"/>
                </a:endParaRPr>
              </a:p>
            </p:txBody>
          </p:sp>
        </p:grpSp>
        <p:grpSp>
          <p:nvGrpSpPr>
            <p:cNvPr id="4" name="Group 6"/>
            <p:cNvGrpSpPr>
              <a:grpSpLocks/>
            </p:cNvGrpSpPr>
            <p:nvPr/>
          </p:nvGrpSpPr>
          <p:grpSpPr bwMode="auto">
            <a:xfrm>
              <a:off x="2268" y="0"/>
              <a:ext cx="2160" cy="1595"/>
              <a:chOff x="0" y="0"/>
              <a:chExt cx="2160" cy="1565"/>
            </a:xfrm>
          </p:grpSpPr>
          <p:pic>
            <p:nvPicPr>
              <p:cNvPr id="22535" name="Picture 12"/>
              <p:cNvPicPr>
                <a:picLocks noChangeAspect="1" noChangeArrowheads="1"/>
              </p:cNvPicPr>
              <p:nvPr/>
            </p:nvPicPr>
            <p:blipFill>
              <a:blip r:embed="rId3" cstate="print"/>
              <a:srcRect/>
              <a:stretch>
                <a:fillRect/>
              </a:stretch>
            </p:blipFill>
            <p:spPr bwMode="auto">
              <a:xfrm>
                <a:off x="0" y="0"/>
                <a:ext cx="2160" cy="1565"/>
              </a:xfrm>
              <a:prstGeom prst="rect">
                <a:avLst/>
              </a:prstGeom>
              <a:noFill/>
              <a:ln w="9525">
                <a:solidFill>
                  <a:schemeClr val="bg2"/>
                </a:solidFill>
                <a:miter lim="800000"/>
                <a:headEnd/>
                <a:tailEnd/>
              </a:ln>
            </p:spPr>
          </p:pic>
          <p:sp>
            <p:nvSpPr>
              <p:cNvPr id="22536" name="Text Box 13"/>
              <p:cNvSpPr>
                <a:spLocks noChangeArrowheads="1"/>
              </p:cNvSpPr>
              <p:nvPr/>
            </p:nvSpPr>
            <p:spPr bwMode="auto">
              <a:xfrm>
                <a:off x="1826" y="1229"/>
                <a:ext cx="259" cy="252"/>
              </a:xfrm>
              <a:prstGeom prst="rect">
                <a:avLst/>
              </a:prstGeom>
              <a:noFill/>
              <a:ln w="9525">
                <a:solidFill>
                  <a:schemeClr val="bg2"/>
                </a:solidFill>
                <a:miter lim="800000"/>
                <a:headEnd/>
                <a:tailEnd/>
              </a:ln>
            </p:spPr>
            <p:txBody>
              <a:bodyPr wrap="none">
                <a:spAutoFit/>
              </a:bodyPr>
              <a:lstStyle/>
              <a:p>
                <a:pPr eaLnBrk="0" hangingPunct="0"/>
                <a:r>
                  <a:rPr lang="en-US" sz="2400">
                    <a:latin typeface="Times New Roman" pitchFamily="18" charset="0"/>
                    <a:sym typeface="Times New Roman" pitchFamily="18" charset="0"/>
                  </a:rPr>
                  <a:t>②</a:t>
                </a:r>
                <a:endParaRPr lang="zh-CN" altLang="en-US" sz="2400">
                  <a:latin typeface="Times New Roman" pitchFamily="18" charset="0"/>
                </a:endParaRPr>
              </a:p>
            </p:txBody>
          </p:sp>
        </p:grpSp>
        <p:grpSp>
          <p:nvGrpSpPr>
            <p:cNvPr id="5" name="Group 9"/>
            <p:cNvGrpSpPr>
              <a:grpSpLocks/>
            </p:cNvGrpSpPr>
            <p:nvPr/>
          </p:nvGrpSpPr>
          <p:grpSpPr bwMode="auto">
            <a:xfrm>
              <a:off x="0" y="1678"/>
              <a:ext cx="2208" cy="1578"/>
              <a:chOff x="0" y="0"/>
              <a:chExt cx="2208" cy="1578"/>
            </a:xfrm>
          </p:grpSpPr>
          <p:pic>
            <p:nvPicPr>
              <p:cNvPr id="22538" name="Picture 15"/>
              <p:cNvPicPr>
                <a:picLocks noChangeAspect="1" noChangeArrowheads="1"/>
              </p:cNvPicPr>
              <p:nvPr/>
            </p:nvPicPr>
            <p:blipFill>
              <a:blip r:embed="rId4" cstate="print"/>
              <a:srcRect/>
              <a:stretch>
                <a:fillRect/>
              </a:stretch>
            </p:blipFill>
            <p:spPr bwMode="auto">
              <a:xfrm>
                <a:off x="0" y="0"/>
                <a:ext cx="2208" cy="1578"/>
              </a:xfrm>
              <a:prstGeom prst="rect">
                <a:avLst/>
              </a:prstGeom>
              <a:noFill/>
              <a:ln w="9525">
                <a:solidFill>
                  <a:schemeClr val="bg2"/>
                </a:solidFill>
                <a:miter lim="800000"/>
                <a:headEnd/>
                <a:tailEnd/>
              </a:ln>
            </p:spPr>
          </p:pic>
          <p:sp>
            <p:nvSpPr>
              <p:cNvPr id="22539" name="Text Box 16"/>
              <p:cNvSpPr>
                <a:spLocks noChangeArrowheads="1"/>
              </p:cNvSpPr>
              <p:nvPr/>
            </p:nvSpPr>
            <p:spPr bwMode="auto">
              <a:xfrm>
                <a:off x="48" y="1247"/>
                <a:ext cx="259" cy="257"/>
              </a:xfrm>
              <a:prstGeom prst="rect">
                <a:avLst/>
              </a:prstGeom>
              <a:noFill/>
              <a:ln w="9525">
                <a:solidFill>
                  <a:schemeClr val="bg2"/>
                </a:solidFill>
                <a:miter lim="800000"/>
                <a:headEnd/>
                <a:tailEnd/>
              </a:ln>
            </p:spPr>
            <p:txBody>
              <a:bodyPr wrap="none">
                <a:spAutoFit/>
              </a:bodyPr>
              <a:lstStyle/>
              <a:p>
                <a:pPr eaLnBrk="0" hangingPunct="0"/>
                <a:r>
                  <a:rPr lang="en-US" sz="2400">
                    <a:latin typeface="Times New Roman" pitchFamily="18" charset="0"/>
                    <a:sym typeface="Times New Roman" pitchFamily="18" charset="0"/>
                  </a:rPr>
                  <a:t>③</a:t>
                </a:r>
                <a:endParaRPr lang="zh-CN" altLang="en-US" sz="2400">
                  <a:latin typeface="Times New Roman" pitchFamily="18" charset="0"/>
                </a:endParaRPr>
              </a:p>
            </p:txBody>
          </p:sp>
        </p:grpSp>
        <p:grpSp>
          <p:nvGrpSpPr>
            <p:cNvPr id="6" name="Group 12"/>
            <p:cNvGrpSpPr>
              <a:grpSpLocks/>
            </p:cNvGrpSpPr>
            <p:nvPr/>
          </p:nvGrpSpPr>
          <p:grpSpPr bwMode="auto">
            <a:xfrm>
              <a:off x="2268" y="1678"/>
              <a:ext cx="2160" cy="1594"/>
              <a:chOff x="0" y="0"/>
              <a:chExt cx="2160" cy="1594"/>
            </a:xfrm>
          </p:grpSpPr>
          <p:pic>
            <p:nvPicPr>
              <p:cNvPr id="22541" name="Picture 18"/>
              <p:cNvPicPr>
                <a:picLocks noChangeAspect="1" noChangeArrowheads="1"/>
              </p:cNvPicPr>
              <p:nvPr/>
            </p:nvPicPr>
            <p:blipFill>
              <a:blip r:embed="rId5" cstate="print"/>
              <a:srcRect/>
              <a:stretch>
                <a:fillRect/>
              </a:stretch>
            </p:blipFill>
            <p:spPr bwMode="auto">
              <a:xfrm>
                <a:off x="0" y="0"/>
                <a:ext cx="2160" cy="1594"/>
              </a:xfrm>
              <a:prstGeom prst="rect">
                <a:avLst/>
              </a:prstGeom>
              <a:noFill/>
              <a:ln w="9525">
                <a:solidFill>
                  <a:schemeClr val="bg2"/>
                </a:solidFill>
                <a:miter lim="800000"/>
                <a:headEnd/>
                <a:tailEnd/>
              </a:ln>
            </p:spPr>
          </p:pic>
          <p:sp>
            <p:nvSpPr>
              <p:cNvPr id="22542" name="Text Box 19"/>
              <p:cNvSpPr>
                <a:spLocks noChangeArrowheads="1"/>
              </p:cNvSpPr>
              <p:nvPr/>
            </p:nvSpPr>
            <p:spPr bwMode="auto">
              <a:xfrm>
                <a:off x="1826" y="1257"/>
                <a:ext cx="259" cy="257"/>
              </a:xfrm>
              <a:prstGeom prst="rect">
                <a:avLst/>
              </a:prstGeom>
              <a:noFill/>
              <a:ln w="9525">
                <a:solidFill>
                  <a:schemeClr val="bg2"/>
                </a:solidFill>
                <a:miter lim="800000"/>
                <a:headEnd/>
                <a:tailEnd/>
              </a:ln>
            </p:spPr>
            <p:txBody>
              <a:bodyPr wrap="none">
                <a:spAutoFit/>
              </a:bodyPr>
              <a:lstStyle/>
              <a:p>
                <a:pPr eaLnBrk="0" hangingPunct="0"/>
                <a:r>
                  <a:rPr lang="en-US" sz="2400">
                    <a:latin typeface="Times New Roman" pitchFamily="18" charset="0"/>
                    <a:sym typeface="Times New Roman" pitchFamily="18" charset="0"/>
                  </a:rPr>
                  <a:t>④</a:t>
                </a:r>
                <a:endParaRPr lang="zh-CN" altLang="en-US" sz="2400">
                  <a:latin typeface="Times New Roman" pitchFamily="18" charset="0"/>
                </a:endParaRPr>
              </a:p>
            </p:txBody>
          </p:sp>
        </p:grpSp>
      </p:grpSp>
      <p:sp>
        <p:nvSpPr>
          <p:cNvPr id="22543" name="Text Box 5"/>
          <p:cNvSpPr>
            <a:spLocks noChangeArrowheads="1"/>
          </p:cNvSpPr>
          <p:nvPr/>
        </p:nvSpPr>
        <p:spPr bwMode="auto">
          <a:xfrm>
            <a:off x="2212975" y="0"/>
            <a:ext cx="5164138" cy="519113"/>
          </a:xfrm>
          <a:prstGeom prst="rect">
            <a:avLst/>
          </a:prstGeom>
          <a:noFill/>
          <a:ln w="9525">
            <a:noFill/>
            <a:miter lim="800000"/>
            <a:headEnd/>
            <a:tailEnd/>
          </a:ln>
        </p:spPr>
        <p:txBody>
          <a:bodyPr wrap="none">
            <a:spAutoFit/>
          </a:bodyPr>
          <a:lstStyle/>
          <a:p>
            <a:pPr algn="ctr" eaLnBrk="0" hangingPunct="0"/>
            <a:r>
              <a:rPr lang="en-US" sz="2800" b="1">
                <a:solidFill>
                  <a:srgbClr val="800000"/>
                </a:solidFill>
                <a:latin typeface="Tahoma" pitchFamily="34" charset="0"/>
                <a:sym typeface="Arial" pitchFamily="34" charset="0"/>
              </a:rPr>
              <a:t>◆</a:t>
            </a:r>
            <a:r>
              <a:rPr lang="zh-CN" altLang="en-US" sz="2800" b="1">
                <a:solidFill>
                  <a:srgbClr val="800000"/>
                </a:solidFill>
                <a:latin typeface="Times New Roman" pitchFamily="18" charset="0"/>
                <a:ea typeface="楷体_GB2312" pitchFamily="49" charset="-122"/>
                <a:sym typeface="Times New Roman" pitchFamily="18" charset="0"/>
              </a:rPr>
              <a:t>人真的是万物的尺度吗？</a:t>
            </a:r>
            <a:r>
              <a:rPr lang="zh-CN" altLang="en-US" sz="2800">
                <a:solidFill>
                  <a:srgbClr val="800000"/>
                </a:solidFill>
                <a:latin typeface="Times New Roman" pitchFamily="18" charset="0"/>
                <a:ea typeface="楷体_GB2312" pitchFamily="49" charset="-122"/>
                <a:sym typeface="Times New Roman" pitchFamily="18" charset="0"/>
              </a:rPr>
              <a:t>        </a:t>
            </a:r>
            <a:endParaRPr lang="zh-CN" altLang="en-US" sz="2800">
              <a:latin typeface="Times New Roman" pitchFamily="18" charset="0"/>
            </a:endParaRPr>
          </a:p>
        </p:txBody>
      </p:sp>
      <p:sp>
        <p:nvSpPr>
          <p:cNvPr id="22544" name="Text Box 16"/>
          <p:cNvSpPr txBox="1">
            <a:spLocks noChangeArrowheads="1"/>
          </p:cNvSpPr>
          <p:nvPr/>
        </p:nvSpPr>
        <p:spPr bwMode="auto">
          <a:xfrm>
            <a:off x="1835150" y="1125538"/>
            <a:ext cx="5472113" cy="519112"/>
          </a:xfrm>
          <a:prstGeom prst="rect">
            <a:avLst/>
          </a:prstGeom>
          <a:solidFill>
            <a:srgbClr val="CCFFCC"/>
          </a:solidFill>
          <a:ln w="9525">
            <a:noFill/>
            <a:miter lim="800000"/>
            <a:headEnd/>
            <a:tailEnd/>
          </a:ln>
          <a:effectLst/>
        </p:spPr>
        <p:txBody>
          <a:bodyPr>
            <a:spAutoFit/>
          </a:bodyPr>
          <a:lstStyle/>
          <a:p>
            <a:pPr>
              <a:spcBef>
                <a:spcPct val="50000"/>
              </a:spcBef>
            </a:pPr>
            <a:r>
              <a:rPr lang="zh-CN" altLang="en-US" sz="2800" b="1" dirty="0"/>
              <a:t>强调个人感觉，忽视客观真理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44"/>
                                        </p:tgtEl>
                                        <p:attrNameLst>
                                          <p:attrName>style.visibility</p:attrName>
                                        </p:attrNameLst>
                                      </p:cBhvr>
                                      <p:to>
                                        <p:strVal val="visible"/>
                                      </p:to>
                                    </p:set>
                                    <p:anim calcmode="lin" valueType="num">
                                      <p:cBhvr additive="base">
                                        <p:cTn id="7" dur="500" fill="hold"/>
                                        <p:tgtEl>
                                          <p:spTgt spid="22544"/>
                                        </p:tgtEl>
                                        <p:attrNameLst>
                                          <p:attrName>ppt_x</p:attrName>
                                        </p:attrNameLst>
                                      </p:cBhvr>
                                      <p:tavLst>
                                        <p:tav tm="0">
                                          <p:val>
                                            <p:strVal val="#ppt_x"/>
                                          </p:val>
                                        </p:tav>
                                        <p:tav tm="100000">
                                          <p:val>
                                            <p:strVal val="#ppt_x"/>
                                          </p:val>
                                        </p:tav>
                                      </p:tavLst>
                                    </p:anim>
                                    <p:anim calcmode="lin" valueType="num">
                                      <p:cBhvr additive="base">
                                        <p:cTn id="8" dur="500" fill="hold"/>
                                        <p:tgtEl>
                                          <p:spTgt spid="22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179512" y="1124744"/>
            <a:ext cx="8496300" cy="584775"/>
          </a:xfrm>
          <a:prstGeom prst="rect">
            <a:avLst/>
          </a:prstGeom>
          <a:noFill/>
          <a:ln w="9525">
            <a:noFill/>
            <a:miter lim="800000"/>
            <a:headEnd/>
            <a:tailEnd/>
          </a:ln>
          <a:effectLst/>
        </p:spPr>
        <p:txBody>
          <a:bodyPr>
            <a:spAutoFit/>
          </a:bodyPr>
          <a:lstStyle/>
          <a:p>
            <a:pPr>
              <a:spcBef>
                <a:spcPct val="50000"/>
              </a:spcBef>
            </a:pPr>
            <a:r>
              <a:rPr lang="zh-CN" altLang="en-US" sz="3200" b="1" dirty="0" smtClean="0">
                <a:latin typeface="黑体" pitchFamily="49" charset="-122"/>
                <a:ea typeface="黑体" pitchFamily="49" charset="-122"/>
              </a:rPr>
              <a:t>（</a:t>
            </a:r>
            <a:r>
              <a:rPr lang="en-US" altLang="zh-CN" sz="3200" b="1" dirty="0" smtClean="0">
                <a:latin typeface="黑体" pitchFamily="49" charset="-122"/>
                <a:ea typeface="黑体" pitchFamily="49" charset="-122"/>
              </a:rPr>
              <a:t>2</a:t>
            </a:r>
            <a:r>
              <a:rPr lang="zh-CN" altLang="en-US" sz="3200" b="1" dirty="0" smtClean="0">
                <a:latin typeface="黑体" pitchFamily="49" charset="-122"/>
                <a:ea typeface="黑体" pitchFamily="49" charset="-122"/>
              </a:rPr>
              <a:t>）</a:t>
            </a:r>
            <a:r>
              <a:rPr lang="zh-CN" altLang="en-US" sz="3200" b="1" dirty="0">
                <a:latin typeface="黑体" pitchFamily="49" charset="-122"/>
                <a:ea typeface="黑体" pitchFamily="49" charset="-122"/>
              </a:rPr>
              <a:t>评价：</a:t>
            </a:r>
          </a:p>
        </p:txBody>
      </p:sp>
      <p:sp>
        <p:nvSpPr>
          <p:cNvPr id="7" name="Text Box 4"/>
          <p:cNvSpPr txBox="1">
            <a:spLocks noChangeArrowheads="1"/>
          </p:cNvSpPr>
          <p:nvPr/>
        </p:nvSpPr>
        <p:spPr bwMode="auto">
          <a:xfrm>
            <a:off x="323528" y="1916832"/>
            <a:ext cx="8497888" cy="2062103"/>
          </a:xfrm>
          <a:prstGeom prst="rect">
            <a:avLst/>
          </a:prstGeom>
          <a:noFill/>
          <a:ln w="9525">
            <a:noFill/>
            <a:miter lim="800000"/>
            <a:headEnd/>
            <a:tailEnd/>
          </a:ln>
          <a:effectLst/>
        </p:spPr>
        <p:txBody>
          <a:bodyPr>
            <a:spAutoFit/>
          </a:bodyPr>
          <a:lstStyle/>
          <a:p>
            <a:pPr>
              <a:spcBef>
                <a:spcPct val="50000"/>
              </a:spcBef>
            </a:pPr>
            <a:r>
              <a:rPr lang="zh-CN" altLang="en-US" sz="3200" b="1" dirty="0">
                <a:solidFill>
                  <a:srgbClr val="FF0000"/>
                </a:solidFill>
                <a:latin typeface="黑体" pitchFamily="49" charset="-122"/>
                <a:ea typeface="黑体" pitchFamily="49" charset="-122"/>
              </a:rPr>
              <a:t>伟大之处：</a:t>
            </a:r>
            <a:r>
              <a:rPr lang="zh-CN" altLang="en-US" sz="3200" b="1" dirty="0">
                <a:solidFill>
                  <a:srgbClr val="0000FF"/>
                </a:solidFill>
                <a:latin typeface="黑体" pitchFamily="49" charset="-122"/>
                <a:ea typeface="黑体" pitchFamily="49" charset="-122"/>
              </a:rPr>
              <a:t>肯定和强调人的价值，将人置于世界和社会的中心（强调以人为世界的中心）；</a:t>
            </a:r>
            <a:r>
              <a:rPr lang="zh-CN" altLang="en-US" sz="3200" b="1" dirty="0">
                <a:latin typeface="黑体" pitchFamily="49" charset="-122"/>
                <a:ea typeface="黑体" pitchFamily="49" charset="-122"/>
              </a:rPr>
              <a:t>是在原始宗教和自然统治下人类自我意识的第一次觉醒；是西方人文精神的起源。 </a:t>
            </a:r>
          </a:p>
        </p:txBody>
      </p:sp>
      <p:sp>
        <p:nvSpPr>
          <p:cNvPr id="8" name="Text Box 11"/>
          <p:cNvSpPr txBox="1">
            <a:spLocks noChangeArrowheads="1"/>
          </p:cNvSpPr>
          <p:nvPr/>
        </p:nvSpPr>
        <p:spPr bwMode="auto">
          <a:xfrm>
            <a:off x="395536" y="4293096"/>
            <a:ext cx="8064500" cy="1077218"/>
          </a:xfrm>
          <a:prstGeom prst="rect">
            <a:avLst/>
          </a:prstGeom>
          <a:noFill/>
          <a:ln w="9525">
            <a:noFill/>
            <a:miter lim="800000"/>
            <a:headEnd/>
            <a:tailEnd/>
          </a:ln>
          <a:effectLst/>
        </p:spPr>
        <p:txBody>
          <a:bodyPr>
            <a:spAutoFit/>
          </a:bodyPr>
          <a:lstStyle/>
          <a:p>
            <a:pPr>
              <a:spcBef>
                <a:spcPct val="50000"/>
              </a:spcBef>
            </a:pPr>
            <a:r>
              <a:rPr lang="zh-CN" altLang="en-US" sz="3200" b="1" dirty="0">
                <a:solidFill>
                  <a:srgbClr val="FF0000"/>
                </a:solidFill>
                <a:ea typeface="黑体" pitchFamily="49" charset="-122"/>
              </a:rPr>
              <a:t>消极：</a:t>
            </a:r>
            <a:r>
              <a:rPr lang="zh-CN" altLang="en-US" sz="3200" b="1" dirty="0">
                <a:ea typeface="黑体" pitchFamily="49" charset="-122"/>
              </a:rPr>
              <a:t>以个人的感觉作为判断事物的标准，抹杀了客观真理的存在，容易导致主观主义。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0" y="44450"/>
            <a:ext cx="9144000" cy="6769100"/>
          </a:xfrm>
          <a:prstGeom prst="flowChartAlternateProcess">
            <a:avLst/>
          </a:prstGeom>
          <a:solidFill>
            <a:srgbClr val="FFCC99"/>
          </a:solidFill>
          <a:ln w="9525">
            <a:noFill/>
            <a:miter lim="800000"/>
            <a:headEnd/>
            <a:tailEnd/>
          </a:ln>
          <a:effectLst/>
        </p:spPr>
        <p:txBody>
          <a:bodyPr wrap="none" anchor="ctr"/>
          <a:lstStyle/>
          <a:p>
            <a:endParaRPr lang="zh-CN" altLang="en-US"/>
          </a:p>
        </p:txBody>
      </p:sp>
      <p:sp>
        <p:nvSpPr>
          <p:cNvPr id="19459" name="Rectangle 3"/>
          <p:cNvSpPr>
            <a:spLocks noGrp="1" noRot="1" noChangeArrowheads="1"/>
          </p:cNvSpPr>
          <p:nvPr>
            <p:ph type="body" sz="half" idx="1"/>
          </p:nvPr>
        </p:nvSpPr>
        <p:spPr>
          <a:xfrm>
            <a:off x="71438" y="549275"/>
            <a:ext cx="9072562" cy="6092825"/>
          </a:xfrm>
        </p:spPr>
        <p:txBody>
          <a:bodyPr/>
          <a:lstStyle/>
          <a:p>
            <a:pPr>
              <a:lnSpc>
                <a:spcPct val="90000"/>
              </a:lnSpc>
            </a:pPr>
            <a:r>
              <a:rPr lang="zh-CN" altLang="en-US" sz="2800" b="1" dirty="0" smtClean="0">
                <a:latin typeface="微软雅黑" pitchFamily="34" charset="-122"/>
                <a:ea typeface="微软雅黑" pitchFamily="34" charset="-122"/>
              </a:rPr>
              <a:t>阅</a:t>
            </a:r>
            <a:r>
              <a:rPr lang="zh-CN" altLang="en-US" sz="2800" b="1" dirty="0">
                <a:latin typeface="微软雅黑" pitchFamily="34" charset="-122"/>
                <a:ea typeface="微软雅黑" pitchFamily="34" charset="-122"/>
              </a:rPr>
              <a:t>读材料，归纳材料观点。</a:t>
            </a:r>
          </a:p>
          <a:p>
            <a:pPr>
              <a:lnSpc>
                <a:spcPct val="90000"/>
              </a:lnSpc>
            </a:pPr>
            <a:r>
              <a:rPr lang="zh-CN" altLang="en-US" sz="2800" b="1" dirty="0">
                <a:latin typeface="黑体" pitchFamily="49" charset="-122"/>
                <a:ea typeface="黑体" pitchFamily="49" charset="-122"/>
              </a:rPr>
              <a:t>材料一：人是万物的尺度</a:t>
            </a:r>
            <a:r>
              <a:rPr lang="en-US" sz="2800" b="1" dirty="0">
                <a:latin typeface="黑体" pitchFamily="49" charset="-122"/>
                <a:ea typeface="黑体" pitchFamily="49" charset="-122"/>
              </a:rPr>
              <a:t>---</a:t>
            </a:r>
            <a:r>
              <a:rPr lang="zh-CN" altLang="en-US" sz="2800" b="1" dirty="0">
                <a:latin typeface="黑体" pitchFamily="49" charset="-122"/>
                <a:ea typeface="黑体" pitchFamily="49" charset="-122"/>
              </a:rPr>
              <a:t>普罗泰戈拉</a:t>
            </a:r>
          </a:p>
          <a:p>
            <a:pPr>
              <a:lnSpc>
                <a:spcPct val="90000"/>
              </a:lnSpc>
            </a:pPr>
            <a:r>
              <a:rPr lang="zh-CN" altLang="en-US" sz="2800" b="1" dirty="0">
                <a:latin typeface="黑体" pitchFamily="49" charset="-122"/>
                <a:ea typeface="黑体" pitchFamily="49" charset="-122"/>
              </a:rPr>
              <a:t>材料二：（智者学派）正是因为他们注重实利，又以逻辑方法作为辩论的工具，所以他们的言辞和结论往往大胆而惊世骇俗。他们否认绝对权威，怀疑神灵，尖锐地批判传统，敢于创新。</a:t>
            </a:r>
          </a:p>
          <a:p>
            <a:pPr>
              <a:lnSpc>
                <a:spcPct val="90000"/>
              </a:lnSpc>
              <a:buFontTx/>
              <a:buNone/>
            </a:pPr>
            <a:r>
              <a:rPr lang="zh-CN" altLang="en-US" sz="2800" b="1" dirty="0">
                <a:latin typeface="黑体" pitchFamily="49" charset="-122"/>
                <a:ea typeface="黑体" pitchFamily="49" charset="-122"/>
              </a:rPr>
              <a:t>                         </a:t>
            </a:r>
            <a:r>
              <a:rPr lang="en-US" altLang="zh-CN" sz="2800" b="1" dirty="0">
                <a:latin typeface="黑体" pitchFamily="49" charset="-122"/>
                <a:ea typeface="黑体" pitchFamily="49" charset="-122"/>
              </a:rPr>
              <a:t>---</a:t>
            </a:r>
            <a:r>
              <a:rPr lang="zh-CN" altLang="en-US" sz="2800" b="1" dirty="0">
                <a:latin typeface="黑体" pitchFamily="49" charset="-122"/>
                <a:ea typeface="黑体" pitchFamily="49" charset="-122"/>
              </a:rPr>
              <a:t>人民版历史必修三</a:t>
            </a:r>
            <a:r>
              <a:rPr lang="en-US" altLang="zh-CN" sz="2800" b="1" dirty="0">
                <a:latin typeface="黑体" pitchFamily="49" charset="-122"/>
                <a:ea typeface="黑体" pitchFamily="49" charset="-122"/>
              </a:rPr>
              <a:t>P100</a:t>
            </a:r>
          </a:p>
          <a:p>
            <a:pPr>
              <a:lnSpc>
                <a:spcPct val="90000"/>
              </a:lnSpc>
            </a:pPr>
            <a:r>
              <a:rPr lang="zh-CN" altLang="en-US" sz="2800" b="1" dirty="0">
                <a:latin typeface="黑体" pitchFamily="49" charset="-122"/>
                <a:ea typeface="黑体" pitchFamily="49" charset="-122"/>
              </a:rPr>
              <a:t>材料三：智者学派过分强调个人主观的感受，忽视人们认识的共同性，认为没有是非之别，这样的思想方法给主观随意性和极端个人主义打开了方便之门。由于智者学派的这些弱点，再加上它后来只注重传授给有钱人子弟一些为人处事的技巧或巧言善辩的能力，引起了其他思想流派的批判，被人称为“诡辩学派”。</a:t>
            </a:r>
          </a:p>
          <a:p>
            <a:pPr>
              <a:lnSpc>
                <a:spcPct val="90000"/>
              </a:lnSpc>
              <a:buFontTx/>
              <a:buNone/>
            </a:pPr>
            <a:r>
              <a:rPr lang="zh-CN" altLang="en-US" sz="2800" b="1" dirty="0">
                <a:latin typeface="黑体" pitchFamily="49" charset="-122"/>
                <a:ea typeface="黑体" pitchFamily="49" charset="-122"/>
              </a:rPr>
              <a:t>                         </a:t>
            </a:r>
            <a:r>
              <a:rPr lang="en-US" altLang="zh-CN" sz="2800" b="1" dirty="0">
                <a:latin typeface="黑体" pitchFamily="49" charset="-122"/>
                <a:ea typeface="黑体" pitchFamily="49" charset="-122"/>
              </a:rPr>
              <a:t>---</a:t>
            </a:r>
            <a:r>
              <a:rPr lang="zh-CN" altLang="en-US" sz="2800" b="1" dirty="0">
                <a:latin typeface="黑体" pitchFamily="49" charset="-122"/>
                <a:ea typeface="黑体" pitchFamily="49" charset="-122"/>
              </a:rPr>
              <a:t>岳麓版历史必修三</a:t>
            </a:r>
            <a:r>
              <a:rPr lang="en-US" altLang="zh-CN" sz="2800" b="1" dirty="0">
                <a:latin typeface="黑体" pitchFamily="49" charset="-122"/>
                <a:ea typeface="黑体" pitchFamily="49" charset="-122"/>
              </a:rPr>
              <a:t>P46</a:t>
            </a:r>
            <a:endParaRPr lang="en-US" altLang="zh-CN" sz="3000" b="1" dirty="0">
              <a:latin typeface="黑体" pitchFamily="49" charset="-122"/>
              <a:ea typeface="黑体" pitchFamily="49" charset="-122"/>
            </a:endParaRPr>
          </a:p>
        </p:txBody>
      </p:sp>
      <p:sp>
        <p:nvSpPr>
          <p:cNvPr id="19460" name="Line 4"/>
          <p:cNvSpPr>
            <a:spLocks noChangeShapeType="1"/>
          </p:cNvSpPr>
          <p:nvPr/>
        </p:nvSpPr>
        <p:spPr bwMode="auto">
          <a:xfrm>
            <a:off x="3167063" y="2708275"/>
            <a:ext cx="5976937" cy="1588"/>
          </a:xfrm>
          <a:prstGeom prst="line">
            <a:avLst/>
          </a:prstGeom>
          <a:noFill/>
          <a:ln w="76200">
            <a:solidFill>
              <a:schemeClr val="tx1"/>
            </a:solidFill>
            <a:round/>
            <a:headEnd/>
            <a:tailEnd/>
          </a:ln>
          <a:effectLst/>
        </p:spPr>
        <p:txBody>
          <a:bodyPr wrap="none"/>
          <a:lstStyle/>
          <a:p>
            <a:endParaRPr lang="zh-CN" altLang="en-US"/>
          </a:p>
        </p:txBody>
      </p:sp>
      <p:sp>
        <p:nvSpPr>
          <p:cNvPr id="19461" name="Line 5"/>
          <p:cNvSpPr>
            <a:spLocks noChangeShapeType="1"/>
          </p:cNvSpPr>
          <p:nvPr/>
        </p:nvSpPr>
        <p:spPr bwMode="auto">
          <a:xfrm>
            <a:off x="611188" y="3141663"/>
            <a:ext cx="3095625" cy="1587"/>
          </a:xfrm>
          <a:prstGeom prst="line">
            <a:avLst/>
          </a:prstGeom>
          <a:noFill/>
          <a:ln w="76200">
            <a:solidFill>
              <a:schemeClr val="tx1"/>
            </a:solidFill>
            <a:round/>
            <a:headEnd/>
            <a:tailEnd/>
          </a:ln>
          <a:effectLst/>
        </p:spPr>
        <p:txBody>
          <a:bodyPr wrap="none"/>
          <a:lstStyle/>
          <a:p>
            <a:endParaRPr lang="zh-CN" altLang="en-US"/>
          </a:p>
        </p:txBody>
      </p:sp>
      <p:sp>
        <p:nvSpPr>
          <p:cNvPr id="19462" name="Line 6"/>
          <p:cNvSpPr>
            <a:spLocks noChangeShapeType="1"/>
          </p:cNvSpPr>
          <p:nvPr/>
        </p:nvSpPr>
        <p:spPr bwMode="auto">
          <a:xfrm flipV="1">
            <a:off x="4284663" y="4365625"/>
            <a:ext cx="1368425" cy="0"/>
          </a:xfrm>
          <a:prstGeom prst="line">
            <a:avLst/>
          </a:prstGeom>
          <a:noFill/>
          <a:ln w="76200">
            <a:solidFill>
              <a:schemeClr val="tx1"/>
            </a:solidFill>
            <a:round/>
            <a:headEnd/>
            <a:tailEnd/>
          </a:ln>
          <a:effectLst/>
        </p:spPr>
        <p:txBody>
          <a:bodyPr wrap="none"/>
          <a:lstStyle/>
          <a:p>
            <a:endParaRPr lang="zh-CN" altLang="en-US"/>
          </a:p>
        </p:txBody>
      </p:sp>
      <p:sp>
        <p:nvSpPr>
          <p:cNvPr id="19463" name="Line 7"/>
          <p:cNvSpPr>
            <a:spLocks noChangeShapeType="1"/>
          </p:cNvSpPr>
          <p:nvPr/>
        </p:nvSpPr>
        <p:spPr bwMode="auto">
          <a:xfrm flipV="1">
            <a:off x="1979613" y="5516563"/>
            <a:ext cx="4249737" cy="0"/>
          </a:xfrm>
          <a:prstGeom prst="line">
            <a:avLst/>
          </a:prstGeom>
          <a:noFill/>
          <a:ln w="76200">
            <a:solidFill>
              <a:schemeClr val="tx1"/>
            </a:solidFill>
            <a:round/>
            <a:headEnd/>
            <a:tailEnd/>
          </a:ln>
          <a:effectLst/>
        </p:spPr>
        <p:txBody>
          <a:bodyPr wrap="none"/>
          <a:lstStyle/>
          <a:p>
            <a:endParaRPr lang="zh-CN" altLang="en-US"/>
          </a:p>
        </p:txBody>
      </p:sp>
      <p:sp>
        <p:nvSpPr>
          <p:cNvPr id="19464" name="Line 8"/>
          <p:cNvSpPr>
            <a:spLocks noChangeShapeType="1"/>
          </p:cNvSpPr>
          <p:nvPr/>
        </p:nvSpPr>
        <p:spPr bwMode="auto">
          <a:xfrm flipV="1">
            <a:off x="6443663" y="5516563"/>
            <a:ext cx="790575" cy="1587"/>
          </a:xfrm>
          <a:prstGeom prst="line">
            <a:avLst/>
          </a:prstGeom>
          <a:noFill/>
          <a:ln w="76200">
            <a:solidFill>
              <a:schemeClr val="tx1"/>
            </a:solidFill>
            <a:round/>
            <a:headEnd/>
            <a:tailEnd/>
          </a:ln>
          <a:effectLst/>
        </p:spPr>
        <p:txBody>
          <a:bodyPr wrap="none"/>
          <a:lstStyle/>
          <a:p>
            <a:endParaRPr lang="zh-CN" altLang="en-US"/>
          </a:p>
        </p:txBody>
      </p:sp>
      <p:sp>
        <p:nvSpPr>
          <p:cNvPr id="19465" name="Rectangle 9"/>
          <p:cNvSpPr>
            <a:spLocks noChangeArrowheads="1"/>
          </p:cNvSpPr>
          <p:nvPr/>
        </p:nvSpPr>
        <p:spPr bwMode="auto">
          <a:xfrm>
            <a:off x="2700338" y="2420938"/>
            <a:ext cx="3240087" cy="649287"/>
          </a:xfrm>
          <a:prstGeom prst="rect">
            <a:avLst/>
          </a:prstGeom>
          <a:solidFill>
            <a:schemeClr val="accent1"/>
          </a:solidFill>
          <a:ln w="9525">
            <a:solidFill>
              <a:schemeClr val="tx1"/>
            </a:solidFill>
            <a:miter lim="800000"/>
            <a:headEnd/>
            <a:tailEnd/>
          </a:ln>
          <a:effectLst/>
        </p:spPr>
        <p:txBody>
          <a:bodyPr wrap="none" anchor="ctr"/>
          <a:lstStyle/>
          <a:p>
            <a:pPr algn="ctr"/>
            <a:r>
              <a:rPr lang="zh-CN" altLang="en-US" sz="2800" b="1">
                <a:solidFill>
                  <a:srgbClr val="FF0000"/>
                </a:solidFill>
              </a:rPr>
              <a:t>否定权威、否定神</a:t>
            </a:r>
          </a:p>
        </p:txBody>
      </p:sp>
      <p:sp>
        <p:nvSpPr>
          <p:cNvPr id="19466" name="Rectangle 10"/>
          <p:cNvSpPr>
            <a:spLocks noChangeArrowheads="1"/>
          </p:cNvSpPr>
          <p:nvPr/>
        </p:nvSpPr>
        <p:spPr bwMode="auto">
          <a:xfrm>
            <a:off x="3635375" y="4149725"/>
            <a:ext cx="5184775" cy="1152525"/>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3200" b="1">
                <a:solidFill>
                  <a:srgbClr val="FF0000"/>
                </a:solidFill>
                <a:latin typeface="Times New Roman" pitchFamily="18" charset="0"/>
              </a:rPr>
              <a:t>忽视道德、追求功利</a:t>
            </a:r>
            <a:endParaRPr lang="zh-CN" altLang="en-US" sz="3200" b="1">
              <a:solidFill>
                <a:srgbClr val="FF0000"/>
              </a:solidFill>
            </a:endParaRPr>
          </a:p>
        </p:txBody>
      </p:sp>
      <p:sp>
        <p:nvSpPr>
          <p:cNvPr id="12" name="Line 4"/>
          <p:cNvSpPr>
            <a:spLocks noChangeShapeType="1"/>
          </p:cNvSpPr>
          <p:nvPr/>
        </p:nvSpPr>
        <p:spPr bwMode="auto">
          <a:xfrm>
            <a:off x="1907704" y="1484784"/>
            <a:ext cx="2664296" cy="0"/>
          </a:xfrm>
          <a:prstGeom prst="line">
            <a:avLst/>
          </a:prstGeom>
          <a:noFill/>
          <a:ln w="76200">
            <a:solidFill>
              <a:schemeClr val="tx1"/>
            </a:solidFill>
            <a:round/>
            <a:headEnd/>
            <a:tailEnd/>
          </a:ln>
          <a:effectLst/>
        </p:spPr>
        <p:txBody>
          <a:bodyPr wrap="none"/>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1"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2" grpId="0" animBg="1"/>
      <p:bldP spid="19463" grpId="0" animBg="1"/>
      <p:bldP spid="19464" grpId="0" animBg="1"/>
      <p:bldP spid="19465" grpId="0" bldLvl="0" animBg="1" autoUpdateAnimBg="0"/>
      <p:bldP spid="19466" grpId="0" bldLvl="0" animBg="1" autoUpdateAnimBg="0"/>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3"/>
          <p:cNvSpPr>
            <a:spLocks/>
          </p:cNvSpPr>
          <p:nvPr/>
        </p:nvSpPr>
        <p:spPr bwMode="auto">
          <a:xfrm>
            <a:off x="2339975" y="981075"/>
            <a:ext cx="504825" cy="4608513"/>
          </a:xfrm>
          <a:prstGeom prst="leftBrace">
            <a:avLst>
              <a:gd name="adj1" fmla="val 76074"/>
              <a:gd name="adj2" fmla="val 50000"/>
            </a:avLst>
          </a:prstGeom>
          <a:noFill/>
          <a:ln w="25400">
            <a:solidFill>
              <a:srgbClr val="FF00FF"/>
            </a:solidFill>
            <a:round/>
            <a:headEnd/>
            <a:tailEnd/>
          </a:ln>
        </p:spPr>
        <p:txBody>
          <a:bodyPr wrap="none" anchor="ctr"/>
          <a:lstStyle/>
          <a:p>
            <a:endParaRPr lang="zh-CN" altLang="en-US"/>
          </a:p>
        </p:txBody>
      </p:sp>
      <p:sp>
        <p:nvSpPr>
          <p:cNvPr id="15364" name="Text Box 4"/>
          <p:cNvSpPr txBox="1">
            <a:spLocks noChangeArrowheads="1"/>
          </p:cNvSpPr>
          <p:nvPr/>
        </p:nvSpPr>
        <p:spPr bwMode="auto">
          <a:xfrm>
            <a:off x="2771775" y="1052513"/>
            <a:ext cx="1873250" cy="579437"/>
          </a:xfrm>
          <a:prstGeom prst="rect">
            <a:avLst/>
          </a:prstGeom>
          <a:solidFill>
            <a:srgbClr val="CCFFCC"/>
          </a:solidFill>
          <a:ln w="9525">
            <a:noFill/>
            <a:miter lim="800000"/>
            <a:headEnd/>
            <a:tailEnd/>
          </a:ln>
        </p:spPr>
        <p:txBody>
          <a:bodyPr>
            <a:spAutoFit/>
          </a:bodyPr>
          <a:lstStyle/>
          <a:p>
            <a:pPr>
              <a:spcBef>
                <a:spcPct val="50000"/>
              </a:spcBef>
            </a:pPr>
            <a:r>
              <a:rPr lang="zh-CN" altLang="en-US" sz="3200" b="1" dirty="0">
                <a:solidFill>
                  <a:srgbClr val="000000"/>
                </a:solidFill>
                <a:ea typeface="方正舒体" pitchFamily="2" charset="-122"/>
              </a:rPr>
              <a:t>智者运动</a:t>
            </a:r>
          </a:p>
        </p:txBody>
      </p:sp>
      <p:sp>
        <p:nvSpPr>
          <p:cNvPr id="15365" name="Rectangle 5"/>
          <p:cNvSpPr>
            <a:spLocks noChangeArrowheads="1"/>
          </p:cNvSpPr>
          <p:nvPr/>
        </p:nvSpPr>
        <p:spPr bwMode="auto">
          <a:xfrm>
            <a:off x="2700338" y="2781300"/>
            <a:ext cx="2016125" cy="579438"/>
          </a:xfrm>
          <a:prstGeom prst="rect">
            <a:avLst/>
          </a:prstGeom>
          <a:solidFill>
            <a:srgbClr val="CCFFCC"/>
          </a:solidFill>
          <a:ln w="9525">
            <a:noFill/>
            <a:miter lim="800000"/>
            <a:headEnd/>
            <a:tailEnd/>
          </a:ln>
        </p:spPr>
        <p:txBody>
          <a:bodyPr>
            <a:spAutoFit/>
          </a:bodyPr>
          <a:lstStyle/>
          <a:p>
            <a:r>
              <a:rPr lang="zh-CN" altLang="en-US" sz="3200" b="1">
                <a:solidFill>
                  <a:srgbClr val="000000"/>
                </a:solidFill>
                <a:ea typeface="方正舒体" pitchFamily="2" charset="-122"/>
              </a:rPr>
              <a:t>文艺复兴</a:t>
            </a:r>
          </a:p>
        </p:txBody>
      </p:sp>
      <p:sp>
        <p:nvSpPr>
          <p:cNvPr id="15366" name="Rectangle 6"/>
          <p:cNvSpPr>
            <a:spLocks noChangeArrowheads="1"/>
          </p:cNvSpPr>
          <p:nvPr/>
        </p:nvSpPr>
        <p:spPr bwMode="auto">
          <a:xfrm>
            <a:off x="2771775" y="4868863"/>
            <a:ext cx="2016125" cy="579437"/>
          </a:xfrm>
          <a:prstGeom prst="rect">
            <a:avLst/>
          </a:prstGeom>
          <a:solidFill>
            <a:srgbClr val="CCFFCC"/>
          </a:solidFill>
          <a:ln w="9525">
            <a:noFill/>
            <a:miter lim="800000"/>
            <a:headEnd/>
            <a:tailEnd/>
          </a:ln>
        </p:spPr>
        <p:txBody>
          <a:bodyPr>
            <a:spAutoFit/>
          </a:bodyPr>
          <a:lstStyle/>
          <a:p>
            <a:pPr>
              <a:spcBef>
                <a:spcPct val="50000"/>
              </a:spcBef>
            </a:pPr>
            <a:r>
              <a:rPr lang="zh-CN" altLang="en-US" sz="3200" b="1">
                <a:solidFill>
                  <a:srgbClr val="000000"/>
                </a:solidFill>
                <a:ea typeface="方正舒体" pitchFamily="2" charset="-122"/>
              </a:rPr>
              <a:t>启蒙运动</a:t>
            </a:r>
          </a:p>
        </p:txBody>
      </p:sp>
      <p:sp>
        <p:nvSpPr>
          <p:cNvPr id="15367" name="AutoShape 7"/>
          <p:cNvSpPr>
            <a:spLocks noChangeArrowheads="1"/>
          </p:cNvSpPr>
          <p:nvPr/>
        </p:nvSpPr>
        <p:spPr bwMode="auto">
          <a:xfrm>
            <a:off x="4932363" y="981075"/>
            <a:ext cx="863600" cy="5040313"/>
          </a:xfrm>
          <a:prstGeom prst="downArrow">
            <a:avLst>
              <a:gd name="adj1" fmla="val 50000"/>
              <a:gd name="adj2" fmla="val 145910"/>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15368" name="Text Box 8"/>
          <p:cNvSpPr txBox="1">
            <a:spLocks noChangeArrowheads="1"/>
          </p:cNvSpPr>
          <p:nvPr/>
        </p:nvSpPr>
        <p:spPr bwMode="auto">
          <a:xfrm>
            <a:off x="1187450" y="0"/>
            <a:ext cx="5472113" cy="641350"/>
          </a:xfrm>
          <a:prstGeom prst="rect">
            <a:avLst/>
          </a:prstGeom>
          <a:noFill/>
          <a:ln w="9525">
            <a:noFill/>
            <a:miter lim="800000"/>
            <a:headEnd/>
            <a:tailEnd/>
          </a:ln>
        </p:spPr>
        <p:txBody>
          <a:bodyPr>
            <a:spAutoFit/>
          </a:bodyPr>
          <a:lstStyle/>
          <a:p>
            <a:pPr>
              <a:spcBef>
                <a:spcPct val="50000"/>
              </a:spcBef>
            </a:pPr>
            <a:r>
              <a:rPr lang="zh-CN" altLang="en-US" sz="3600" b="1">
                <a:solidFill>
                  <a:srgbClr val="0000FF"/>
                </a:solidFill>
                <a:ea typeface="华文行楷" pitchFamily="2" charset="-122"/>
              </a:rPr>
              <a:t>人文精神的起源与发展</a:t>
            </a:r>
          </a:p>
        </p:txBody>
      </p:sp>
      <p:sp>
        <p:nvSpPr>
          <p:cNvPr id="15369" name="Text Box 9"/>
          <p:cNvSpPr txBox="1">
            <a:spLocks noChangeArrowheads="1"/>
          </p:cNvSpPr>
          <p:nvPr/>
        </p:nvSpPr>
        <p:spPr bwMode="auto">
          <a:xfrm>
            <a:off x="5578475" y="981075"/>
            <a:ext cx="1873250" cy="523220"/>
          </a:xfrm>
          <a:prstGeom prst="rect">
            <a:avLst/>
          </a:prstGeom>
          <a:noFill/>
          <a:ln w="9525">
            <a:noFill/>
            <a:miter lim="800000"/>
            <a:headEnd/>
            <a:tailEnd/>
          </a:ln>
        </p:spPr>
        <p:txBody>
          <a:bodyPr>
            <a:spAutoFit/>
          </a:bodyPr>
          <a:lstStyle/>
          <a:p>
            <a:pPr>
              <a:spcBef>
                <a:spcPct val="50000"/>
              </a:spcBef>
            </a:pPr>
            <a:r>
              <a:rPr lang="zh-CN" altLang="en-US" sz="2800" b="1" dirty="0">
                <a:solidFill>
                  <a:srgbClr val="000000"/>
                </a:solidFill>
                <a:ea typeface="黑体" pitchFamily="49" charset="-122"/>
              </a:rPr>
              <a:t>起源</a:t>
            </a:r>
          </a:p>
        </p:txBody>
      </p:sp>
      <p:sp>
        <p:nvSpPr>
          <p:cNvPr id="15370" name="Rectangle 10"/>
          <p:cNvSpPr>
            <a:spLocks noChangeArrowheads="1"/>
          </p:cNvSpPr>
          <p:nvPr/>
        </p:nvSpPr>
        <p:spPr bwMode="auto">
          <a:xfrm>
            <a:off x="5651500" y="2781300"/>
            <a:ext cx="1216025" cy="523220"/>
          </a:xfrm>
          <a:prstGeom prst="rect">
            <a:avLst/>
          </a:prstGeom>
          <a:noFill/>
          <a:ln w="9525">
            <a:noFill/>
            <a:miter lim="800000"/>
            <a:headEnd/>
            <a:tailEnd/>
          </a:ln>
        </p:spPr>
        <p:txBody>
          <a:bodyPr>
            <a:spAutoFit/>
          </a:bodyPr>
          <a:lstStyle/>
          <a:p>
            <a:r>
              <a:rPr lang="zh-CN" altLang="en-US" sz="2800" b="1">
                <a:solidFill>
                  <a:srgbClr val="000000"/>
                </a:solidFill>
                <a:ea typeface="黑体" pitchFamily="49" charset="-122"/>
              </a:rPr>
              <a:t>复兴</a:t>
            </a:r>
          </a:p>
        </p:txBody>
      </p:sp>
      <p:sp>
        <p:nvSpPr>
          <p:cNvPr id="15371" name="Rectangle 11"/>
          <p:cNvSpPr>
            <a:spLocks noChangeArrowheads="1"/>
          </p:cNvSpPr>
          <p:nvPr/>
        </p:nvSpPr>
        <p:spPr bwMode="auto">
          <a:xfrm>
            <a:off x="5651500" y="4941888"/>
            <a:ext cx="1344613" cy="523220"/>
          </a:xfrm>
          <a:prstGeom prst="rect">
            <a:avLst/>
          </a:prstGeom>
          <a:noFill/>
          <a:ln w="9525">
            <a:noFill/>
            <a:miter lim="800000"/>
            <a:headEnd/>
            <a:tailEnd/>
          </a:ln>
        </p:spPr>
        <p:txBody>
          <a:bodyPr>
            <a:spAutoFit/>
          </a:bodyPr>
          <a:lstStyle/>
          <a:p>
            <a:pPr>
              <a:spcBef>
                <a:spcPct val="50000"/>
              </a:spcBef>
            </a:pPr>
            <a:r>
              <a:rPr lang="zh-CN" altLang="en-US" sz="2800" b="1">
                <a:solidFill>
                  <a:srgbClr val="000000"/>
                </a:solidFill>
                <a:ea typeface="黑体" pitchFamily="49" charset="-122"/>
              </a:rPr>
              <a:t>成熟</a:t>
            </a:r>
          </a:p>
        </p:txBody>
      </p:sp>
      <p:sp>
        <p:nvSpPr>
          <p:cNvPr id="15372" name="Text Box 12"/>
          <p:cNvSpPr txBox="1">
            <a:spLocks noChangeArrowheads="1"/>
          </p:cNvSpPr>
          <p:nvPr/>
        </p:nvSpPr>
        <p:spPr bwMode="auto">
          <a:xfrm>
            <a:off x="2700338" y="1628775"/>
            <a:ext cx="2447726" cy="523220"/>
          </a:xfrm>
          <a:prstGeom prst="rect">
            <a:avLst/>
          </a:prstGeom>
          <a:solidFill>
            <a:srgbClr val="CCFFFF"/>
          </a:solidFill>
          <a:ln w="9525">
            <a:noFill/>
            <a:miter lim="800000"/>
            <a:headEnd/>
            <a:tailEnd/>
          </a:ln>
        </p:spPr>
        <p:txBody>
          <a:bodyPr wrap="square">
            <a:spAutoFit/>
          </a:bodyPr>
          <a:lstStyle/>
          <a:p>
            <a:pPr>
              <a:spcBef>
                <a:spcPct val="50000"/>
              </a:spcBef>
            </a:pPr>
            <a:r>
              <a:rPr lang="zh-CN" altLang="en-US" sz="2800" b="1" dirty="0">
                <a:solidFill>
                  <a:srgbClr val="000000"/>
                </a:solidFill>
                <a:latin typeface="宋体" pitchFamily="2" charset="-122"/>
              </a:rPr>
              <a:t> 公元前5世纪</a:t>
            </a:r>
          </a:p>
        </p:txBody>
      </p:sp>
      <p:sp>
        <p:nvSpPr>
          <p:cNvPr id="15373" name="Text Box 13"/>
          <p:cNvSpPr txBox="1">
            <a:spLocks noChangeArrowheads="1"/>
          </p:cNvSpPr>
          <p:nvPr/>
        </p:nvSpPr>
        <p:spPr bwMode="auto">
          <a:xfrm>
            <a:off x="2700338" y="3357563"/>
            <a:ext cx="2375718" cy="523220"/>
          </a:xfrm>
          <a:prstGeom prst="rect">
            <a:avLst/>
          </a:prstGeom>
          <a:solidFill>
            <a:srgbClr val="CCFFFF"/>
          </a:solidFill>
          <a:ln w="9525">
            <a:noFill/>
            <a:miter lim="800000"/>
            <a:headEnd/>
            <a:tailEnd/>
          </a:ln>
        </p:spPr>
        <p:txBody>
          <a:bodyPr wrap="square">
            <a:spAutoFit/>
          </a:bodyPr>
          <a:lstStyle/>
          <a:p>
            <a:pPr>
              <a:spcBef>
                <a:spcPct val="50000"/>
              </a:spcBef>
            </a:pPr>
            <a:r>
              <a:rPr lang="zh-CN" altLang="en-US" sz="2800" b="1">
                <a:solidFill>
                  <a:srgbClr val="000000"/>
                </a:solidFill>
              </a:rPr>
              <a:t>14——17世纪</a:t>
            </a:r>
          </a:p>
        </p:txBody>
      </p:sp>
      <p:sp>
        <p:nvSpPr>
          <p:cNvPr id="15374" name="Text Box 14"/>
          <p:cNvSpPr txBox="1">
            <a:spLocks noChangeArrowheads="1"/>
          </p:cNvSpPr>
          <p:nvPr/>
        </p:nvSpPr>
        <p:spPr bwMode="auto">
          <a:xfrm>
            <a:off x="2771775" y="5373688"/>
            <a:ext cx="2016125" cy="523220"/>
          </a:xfrm>
          <a:prstGeom prst="rect">
            <a:avLst/>
          </a:prstGeom>
          <a:solidFill>
            <a:srgbClr val="CCFFFF"/>
          </a:solidFill>
          <a:ln w="9525">
            <a:noFill/>
            <a:miter lim="800000"/>
            <a:headEnd/>
            <a:tailEnd/>
          </a:ln>
        </p:spPr>
        <p:txBody>
          <a:bodyPr>
            <a:spAutoFit/>
          </a:bodyPr>
          <a:lstStyle/>
          <a:p>
            <a:pPr>
              <a:spcBef>
                <a:spcPct val="50000"/>
              </a:spcBef>
            </a:pPr>
            <a:r>
              <a:rPr lang="zh-CN" altLang="en-US" sz="2800" b="1" dirty="0">
                <a:solidFill>
                  <a:srgbClr val="000000"/>
                </a:solidFill>
                <a:latin typeface="宋体" pitchFamily="2" charset="-122"/>
              </a:rPr>
              <a:t>17、18世纪</a:t>
            </a:r>
          </a:p>
        </p:txBody>
      </p:sp>
      <p:sp>
        <p:nvSpPr>
          <p:cNvPr id="15375" name="Text Box 15"/>
          <p:cNvSpPr txBox="1">
            <a:spLocks noChangeArrowheads="1"/>
          </p:cNvSpPr>
          <p:nvPr/>
        </p:nvSpPr>
        <p:spPr bwMode="auto">
          <a:xfrm>
            <a:off x="971550" y="765175"/>
            <a:ext cx="576263" cy="6001643"/>
          </a:xfrm>
          <a:prstGeom prst="rect">
            <a:avLst/>
          </a:prstGeom>
          <a:solidFill>
            <a:srgbClr val="00CCFF"/>
          </a:solidFill>
          <a:ln w="9525">
            <a:noFill/>
            <a:miter lim="800000"/>
            <a:headEnd/>
            <a:tailEnd/>
          </a:ln>
        </p:spPr>
        <p:txBody>
          <a:bodyPr>
            <a:spAutoFit/>
          </a:bodyPr>
          <a:lstStyle/>
          <a:p>
            <a:pPr eaLnBrk="0" hangingPunct="0"/>
            <a:r>
              <a:rPr lang="zh-CN" altLang="en-US" sz="3200" b="1" dirty="0">
                <a:latin typeface="楷体" pitchFamily="49" charset="-122"/>
                <a:ea typeface="楷体" pitchFamily="49" charset="-122"/>
              </a:rPr>
              <a:t>西方</a:t>
            </a:r>
            <a:r>
              <a:rPr lang="zh-CN" altLang="en-US" sz="3200" b="1" dirty="0">
                <a:solidFill>
                  <a:srgbClr val="FF0000"/>
                </a:solidFill>
                <a:latin typeface="楷体" pitchFamily="49" charset="-122"/>
                <a:ea typeface="楷体" pitchFamily="49" charset="-122"/>
              </a:rPr>
              <a:t>人文主义</a:t>
            </a:r>
            <a:r>
              <a:rPr lang="zh-CN" altLang="en-US" sz="3200" b="1" dirty="0">
                <a:latin typeface="楷体" pitchFamily="49" charset="-122"/>
                <a:ea typeface="楷体" pitchFamily="49" charset="-122"/>
              </a:rPr>
              <a:t>的发展过程</a:t>
            </a:r>
          </a:p>
          <a:p>
            <a:pPr eaLnBrk="0" hangingPunct="0"/>
            <a:r>
              <a:rPr lang="zh-CN" altLang="en-US" sz="3200" b="1" dirty="0">
                <a:latin typeface="楷体" pitchFamily="49" charset="-122"/>
                <a:ea typeface="楷体" pitchFamily="49" charset="-122"/>
              </a:rPr>
              <a:t> </a:t>
            </a:r>
            <a:endParaRPr lang="zh-CN" altLang="en-US" sz="3200" dirty="0">
              <a:latin typeface="楷体" pitchFamily="49" charset="-122"/>
              <a:ea typeface="楷体" pitchFamily="49" charset="-122"/>
            </a:endParaRPr>
          </a:p>
        </p:txBody>
      </p:sp>
      <p:sp>
        <p:nvSpPr>
          <p:cNvPr id="15376" name="Text Box 16"/>
          <p:cNvSpPr txBox="1">
            <a:spLocks noChangeArrowheads="1"/>
          </p:cNvSpPr>
          <p:nvPr/>
        </p:nvSpPr>
        <p:spPr bwMode="auto">
          <a:xfrm>
            <a:off x="1619250" y="1844675"/>
            <a:ext cx="609600" cy="3648075"/>
          </a:xfrm>
          <a:prstGeom prst="rect">
            <a:avLst/>
          </a:prstGeom>
          <a:solidFill>
            <a:srgbClr val="00CCFF"/>
          </a:solidFill>
          <a:ln w="9525">
            <a:noFill/>
            <a:miter lim="800000"/>
            <a:headEnd/>
            <a:tailEnd/>
          </a:ln>
          <a:effectLst/>
        </p:spPr>
        <p:txBody>
          <a:bodyPr vert="eaVert" wrap="none">
            <a:spAutoFit/>
          </a:bodyPr>
          <a:lstStyle/>
          <a:p>
            <a:r>
              <a:rPr lang="zh-CN" altLang="en-US" sz="2800" b="1">
                <a:latin typeface="Times New Roman" pitchFamily="18" charset="0"/>
                <a:ea typeface="微软雅黑" pitchFamily="34" charset="-122"/>
              </a:rPr>
              <a:t>（三次思想解放运动）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0" fill="hold">
                                          <p:stCondLst>
                                            <p:cond delay="0"/>
                                          </p:stCondLst>
                                        </p:cTn>
                                        <p:tgtEl>
                                          <p:spTgt spid="15372"/>
                                        </p:tgtEl>
                                        <p:attrNameLst>
                                          <p:attrName>style.visibility</p:attrName>
                                        </p:attrNameLst>
                                      </p:cBhvr>
                                      <p:to>
                                        <p:strVal val="visible"/>
                                      </p:to>
                                    </p:set>
                                    <p:anim calcmode="lin" valueType="num">
                                      <p:cBhvr additive="base">
                                        <p:cTn id="7" dur="500" fill="hold"/>
                                        <p:tgtEl>
                                          <p:spTgt spid="15372"/>
                                        </p:tgtEl>
                                        <p:attrNameLst>
                                          <p:attrName>ppt_x</p:attrName>
                                        </p:attrNameLst>
                                      </p:cBhvr>
                                      <p:tavLst>
                                        <p:tav tm="0">
                                          <p:val>
                                            <p:strVal val="#ppt_x"/>
                                          </p:val>
                                        </p:tav>
                                        <p:tav tm="100000">
                                          <p:val>
                                            <p:strVal val="#ppt_x"/>
                                          </p:val>
                                        </p:tav>
                                      </p:tavLst>
                                    </p:anim>
                                    <p:anim calcmode="lin" valueType="num">
                                      <p:cBhvr additive="base">
                                        <p:cTn id="8"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0" fill="hold">
                                          <p:stCondLst>
                                            <p:cond delay="0"/>
                                          </p:stCondLst>
                                        </p:cTn>
                                        <p:tgtEl>
                                          <p:spTgt spid="15373"/>
                                        </p:tgtEl>
                                        <p:attrNameLst>
                                          <p:attrName>style.visibility</p:attrName>
                                        </p:attrNameLst>
                                      </p:cBhvr>
                                      <p:to>
                                        <p:strVal val="visible"/>
                                      </p:to>
                                    </p:set>
                                    <p:anim calcmode="lin" valueType="num">
                                      <p:cBhvr additive="base">
                                        <p:cTn id="13" dur="500" fill="hold"/>
                                        <p:tgtEl>
                                          <p:spTgt spid="15373"/>
                                        </p:tgtEl>
                                        <p:attrNameLst>
                                          <p:attrName>ppt_x</p:attrName>
                                        </p:attrNameLst>
                                      </p:cBhvr>
                                      <p:tavLst>
                                        <p:tav tm="0">
                                          <p:val>
                                            <p:strVal val="#ppt_x"/>
                                          </p:val>
                                        </p:tav>
                                        <p:tav tm="100000">
                                          <p:val>
                                            <p:strVal val="#ppt_x"/>
                                          </p:val>
                                        </p:tav>
                                      </p:tavLst>
                                    </p:anim>
                                    <p:anim calcmode="lin" valueType="num">
                                      <p:cBhvr additive="base">
                                        <p:cTn id="14"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0" fill="hold">
                                          <p:stCondLst>
                                            <p:cond delay="0"/>
                                          </p:stCondLst>
                                        </p:cTn>
                                        <p:tgtEl>
                                          <p:spTgt spid="15374"/>
                                        </p:tgtEl>
                                        <p:attrNameLst>
                                          <p:attrName>style.visibility</p:attrName>
                                        </p:attrNameLst>
                                      </p:cBhvr>
                                      <p:to>
                                        <p:strVal val="visible"/>
                                      </p:to>
                                    </p:set>
                                    <p:anim calcmode="lin" valueType="num">
                                      <p:cBhvr additive="base">
                                        <p:cTn id="19" dur="500" fill="hold"/>
                                        <p:tgtEl>
                                          <p:spTgt spid="15374"/>
                                        </p:tgtEl>
                                        <p:attrNameLst>
                                          <p:attrName>ppt_x</p:attrName>
                                        </p:attrNameLst>
                                      </p:cBhvr>
                                      <p:tavLst>
                                        <p:tav tm="0">
                                          <p:val>
                                            <p:strVal val="#ppt_x"/>
                                          </p:val>
                                        </p:tav>
                                        <p:tav tm="100000">
                                          <p:val>
                                            <p:strVal val="#ppt_x"/>
                                          </p:val>
                                        </p:tav>
                                      </p:tavLst>
                                    </p:anim>
                                    <p:anim calcmode="lin" valueType="num">
                                      <p:cBhvr additive="base">
                                        <p:cTn id="20"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0" fill="hold">
                                          <p:stCondLst>
                                            <p:cond delay="0"/>
                                          </p:stCondLst>
                                        </p:cTn>
                                        <p:tgtEl>
                                          <p:spTgt spid="15367"/>
                                        </p:tgtEl>
                                        <p:attrNameLst>
                                          <p:attrName>style.visibility</p:attrName>
                                        </p:attrNameLst>
                                      </p:cBhvr>
                                      <p:to>
                                        <p:strVal val="visible"/>
                                      </p:to>
                                    </p:set>
                                    <p:animEffect transition="in" filter="wedge">
                                      <p:cBhvr>
                                        <p:cTn id="25"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72" grpId="0" animBg="1" autoUpdateAnimBg="0"/>
      <p:bldP spid="15373" grpId="0" animBg="1" autoUpdateAnimBg="0"/>
      <p:bldP spid="1537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79512" y="548680"/>
            <a:ext cx="8670498" cy="584775"/>
          </a:xfrm>
          <a:prstGeom prst="rect">
            <a:avLst/>
          </a:prstGeom>
          <a:noFill/>
          <a:ln w="9525">
            <a:noFill/>
            <a:miter lim="800000"/>
            <a:headEnd/>
            <a:tailEnd/>
          </a:ln>
          <a:effectLst/>
        </p:spPr>
        <p:txBody>
          <a:bodyPr wrap="square">
            <a:spAutoFit/>
          </a:bodyPr>
          <a:lstStyle/>
          <a:p>
            <a:pPr>
              <a:spcBef>
                <a:spcPct val="50000"/>
              </a:spcBef>
            </a:pPr>
            <a:r>
              <a:rPr lang="zh-CN" altLang="en-US" sz="3200" b="1" dirty="0">
                <a:ea typeface="黑体" pitchFamily="49" charset="-122"/>
              </a:rPr>
              <a:t>（五）评价智者运动</a:t>
            </a:r>
          </a:p>
        </p:txBody>
      </p:sp>
      <p:sp>
        <p:nvSpPr>
          <p:cNvPr id="7" name="Text Box 7"/>
          <p:cNvSpPr txBox="1">
            <a:spLocks noChangeArrowheads="1"/>
          </p:cNvSpPr>
          <p:nvPr/>
        </p:nvSpPr>
        <p:spPr bwMode="auto">
          <a:xfrm>
            <a:off x="171906" y="1268760"/>
            <a:ext cx="8972094" cy="1569660"/>
          </a:xfrm>
          <a:prstGeom prst="rect">
            <a:avLst/>
          </a:prstGeom>
          <a:noFill/>
          <a:ln w="9525">
            <a:noFill/>
            <a:miter lim="800000"/>
            <a:headEnd/>
            <a:tailEnd/>
          </a:ln>
          <a:effectLst/>
        </p:spPr>
        <p:txBody>
          <a:bodyPr wrap="square">
            <a:spAutoFit/>
          </a:bodyPr>
          <a:lstStyle/>
          <a:p>
            <a:pPr>
              <a:spcBef>
                <a:spcPct val="50000"/>
              </a:spcBef>
            </a:pPr>
            <a:r>
              <a:rPr lang="en-US" altLang="zh-CN" sz="3200" b="1" dirty="0">
                <a:solidFill>
                  <a:srgbClr val="FF0000"/>
                </a:solidFill>
                <a:ea typeface="黑体" pitchFamily="49" charset="-122"/>
              </a:rPr>
              <a:t>1</a:t>
            </a:r>
            <a:r>
              <a:rPr lang="zh-CN" altLang="en-US" sz="3200" b="1" dirty="0">
                <a:solidFill>
                  <a:srgbClr val="FF0000"/>
                </a:solidFill>
                <a:ea typeface="黑体" pitchFamily="49" charset="-122"/>
              </a:rPr>
              <a:t>、积极：是人类自我意识的第一次觉醒；</a:t>
            </a:r>
            <a:r>
              <a:rPr lang="zh-CN" altLang="en-US" sz="3200" b="1" dirty="0">
                <a:ea typeface="黑体" pitchFamily="49" charset="-122"/>
              </a:rPr>
              <a:t>是西方人文主义精神的滥觞；是西方第一次思想解放运动。</a:t>
            </a:r>
          </a:p>
        </p:txBody>
      </p:sp>
      <p:sp>
        <p:nvSpPr>
          <p:cNvPr id="8" name="Text Box 8"/>
          <p:cNvSpPr txBox="1">
            <a:spLocks noChangeArrowheads="1"/>
          </p:cNvSpPr>
          <p:nvPr/>
        </p:nvSpPr>
        <p:spPr bwMode="auto">
          <a:xfrm>
            <a:off x="323528" y="2780928"/>
            <a:ext cx="8820472" cy="584775"/>
          </a:xfrm>
          <a:prstGeom prst="rect">
            <a:avLst/>
          </a:prstGeom>
          <a:noFill/>
          <a:ln w="9525">
            <a:noFill/>
            <a:miter lim="800000"/>
            <a:headEnd/>
            <a:tailEnd/>
          </a:ln>
          <a:effectLst/>
        </p:spPr>
        <p:txBody>
          <a:bodyPr wrap="square">
            <a:spAutoFit/>
          </a:bodyPr>
          <a:lstStyle/>
          <a:p>
            <a:pPr>
              <a:spcBef>
                <a:spcPct val="50000"/>
              </a:spcBef>
            </a:pPr>
            <a:r>
              <a:rPr lang="en-US" altLang="zh-CN" sz="3200" b="1" dirty="0">
                <a:ea typeface="黑体" pitchFamily="49" charset="-122"/>
              </a:rPr>
              <a:t>2</a:t>
            </a:r>
            <a:r>
              <a:rPr lang="zh-CN" altLang="en-US" sz="3200" b="1" dirty="0">
                <a:ea typeface="黑体" pitchFamily="49" charset="-122"/>
              </a:rPr>
              <a:t>、</a:t>
            </a:r>
            <a:r>
              <a:rPr lang="zh-CN" altLang="en-US" sz="3200" b="1" dirty="0">
                <a:ea typeface="黑体" pitchFamily="49" charset="-122"/>
                <a:hlinkClick r:id="rId2" action="ppaction://hlinksldjump"/>
              </a:rPr>
              <a:t>消极：</a:t>
            </a:r>
            <a:endParaRPr lang="zh-CN" altLang="en-US" sz="3200" b="1" dirty="0">
              <a:ea typeface="黑体" pitchFamily="49" charset="-122"/>
            </a:endParaRPr>
          </a:p>
        </p:txBody>
      </p:sp>
      <p:sp>
        <p:nvSpPr>
          <p:cNvPr id="9" name="Text Box 9"/>
          <p:cNvSpPr txBox="1">
            <a:spLocks noChangeArrowheads="1"/>
          </p:cNvSpPr>
          <p:nvPr/>
        </p:nvSpPr>
        <p:spPr bwMode="auto">
          <a:xfrm>
            <a:off x="0" y="3501008"/>
            <a:ext cx="8820472" cy="1569660"/>
          </a:xfrm>
          <a:prstGeom prst="rect">
            <a:avLst/>
          </a:prstGeom>
          <a:noFill/>
          <a:ln w="9525">
            <a:noFill/>
            <a:miter lim="800000"/>
            <a:headEnd/>
            <a:tailEnd/>
          </a:ln>
          <a:effectLst/>
        </p:spPr>
        <p:txBody>
          <a:bodyPr wrap="square">
            <a:spAutoFit/>
          </a:bodyPr>
          <a:lstStyle/>
          <a:p>
            <a:r>
              <a:rPr lang="zh-CN" altLang="en-US" sz="3200" b="1" dirty="0">
                <a:solidFill>
                  <a:srgbClr val="0000FF"/>
                </a:solidFill>
                <a:ea typeface="黑体" pitchFamily="49" charset="-122"/>
                <a:sym typeface="Arial" pitchFamily="34" charset="0"/>
              </a:rPr>
              <a:t>（</a:t>
            </a:r>
            <a:r>
              <a:rPr lang="en-US" altLang="zh-CN" sz="3200" b="1" dirty="0">
                <a:solidFill>
                  <a:srgbClr val="0000FF"/>
                </a:solidFill>
                <a:ea typeface="黑体" pitchFamily="49" charset="-122"/>
                <a:sym typeface="Arial" pitchFamily="34" charset="0"/>
              </a:rPr>
              <a:t>1</a:t>
            </a:r>
            <a:r>
              <a:rPr lang="zh-CN" altLang="en-US" sz="3200" b="1" dirty="0">
                <a:solidFill>
                  <a:srgbClr val="0000FF"/>
                </a:solidFill>
                <a:ea typeface="黑体" pitchFamily="49" charset="-122"/>
                <a:sym typeface="Arial" pitchFamily="34" charset="0"/>
              </a:rPr>
              <a:t>）</a:t>
            </a:r>
            <a:r>
              <a:rPr lang="en-US" sz="3200" b="1" dirty="0" err="1">
                <a:solidFill>
                  <a:srgbClr val="0000FF"/>
                </a:solidFill>
                <a:ea typeface="黑体" pitchFamily="49" charset="-122"/>
                <a:sym typeface="Arial" pitchFamily="34" charset="0"/>
              </a:rPr>
              <a:t>过分强调个人感觉</a:t>
            </a:r>
            <a:r>
              <a:rPr lang="en-US" sz="3200" b="1" dirty="0">
                <a:solidFill>
                  <a:srgbClr val="0000FF"/>
                </a:solidFill>
                <a:ea typeface="黑体" pitchFamily="49" charset="-122"/>
                <a:sym typeface="Arial" pitchFamily="34" charset="0"/>
              </a:rPr>
              <a:t>，</a:t>
            </a:r>
            <a:r>
              <a:rPr lang="zh-CN" altLang="en-US" sz="3200" b="1" dirty="0">
                <a:solidFill>
                  <a:srgbClr val="0000FF"/>
                </a:solidFill>
                <a:ea typeface="黑体" pitchFamily="49" charset="-122"/>
                <a:sym typeface="Arial" pitchFamily="34" charset="0"/>
              </a:rPr>
              <a:t>忽视</a:t>
            </a:r>
            <a:r>
              <a:rPr lang="en-US" sz="3200" b="1" dirty="0" err="1">
                <a:solidFill>
                  <a:srgbClr val="0000FF"/>
                </a:solidFill>
                <a:ea typeface="黑体" pitchFamily="49" charset="-122"/>
                <a:sym typeface="Arial" pitchFamily="34" charset="0"/>
              </a:rPr>
              <a:t>客观真理</a:t>
            </a:r>
            <a:r>
              <a:rPr lang="en-US" sz="3200" b="1" dirty="0">
                <a:solidFill>
                  <a:srgbClr val="0000FF"/>
                </a:solidFill>
                <a:ea typeface="黑体" pitchFamily="49" charset="-122"/>
                <a:sym typeface="Arial" pitchFamily="34" charset="0"/>
              </a:rPr>
              <a:t>，</a:t>
            </a:r>
            <a:r>
              <a:rPr lang="zh-CN" altLang="en-US" sz="3200" b="1" dirty="0">
                <a:solidFill>
                  <a:srgbClr val="0000FF"/>
                </a:solidFill>
                <a:ea typeface="黑体" pitchFamily="49" charset="-122"/>
                <a:sym typeface="Arial" pitchFamily="34" charset="0"/>
              </a:rPr>
              <a:t>倾向于主观主义。</a:t>
            </a:r>
          </a:p>
          <a:p>
            <a:r>
              <a:rPr lang="zh-CN" altLang="en-US" sz="3200" b="1" dirty="0">
                <a:solidFill>
                  <a:srgbClr val="0000FF"/>
                </a:solidFill>
                <a:ea typeface="黑体" pitchFamily="49" charset="-122"/>
                <a:sym typeface="Arial" pitchFamily="34" charset="0"/>
              </a:rPr>
              <a:t>（</a:t>
            </a:r>
            <a:r>
              <a:rPr lang="en-US" altLang="zh-CN" sz="3200" b="1" dirty="0">
                <a:solidFill>
                  <a:srgbClr val="0000FF"/>
                </a:solidFill>
                <a:ea typeface="黑体" pitchFamily="49" charset="-122"/>
                <a:sym typeface="Arial" pitchFamily="34" charset="0"/>
              </a:rPr>
              <a:t>2</a:t>
            </a:r>
            <a:r>
              <a:rPr lang="zh-CN" altLang="en-US" sz="3200" b="1" dirty="0">
                <a:solidFill>
                  <a:srgbClr val="0000FF"/>
                </a:solidFill>
                <a:ea typeface="黑体" pitchFamily="49" charset="-122"/>
                <a:sym typeface="Arial" pitchFamily="34" charset="0"/>
              </a:rPr>
              <a:t>）忽视道德、追求功利</a:t>
            </a:r>
            <a:endParaRPr lang="zh-CN" altLang="en-US" sz="3200" b="1" dirty="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内容占位符 22529" descr="0001"/>
          <p:cNvPicPr>
            <a:picLocks noGrp="1" noChangeAspect="1" noChangeArrowheads="1"/>
          </p:cNvPicPr>
          <p:nvPr>
            <p:ph sz="half" idx="1"/>
          </p:nvPr>
        </p:nvPicPr>
        <p:blipFill>
          <a:blip r:embed="rId2" cstate="print"/>
          <a:srcRect/>
          <a:stretch>
            <a:fillRect/>
          </a:stretch>
        </p:blipFill>
        <p:spPr>
          <a:xfrm>
            <a:off x="822325" y="1600200"/>
            <a:ext cx="3041650" cy="3911600"/>
          </a:xfrm>
        </p:spPr>
      </p:pic>
      <p:sp>
        <p:nvSpPr>
          <p:cNvPr id="21506" name="文本占位符 22530"/>
          <p:cNvSpPr>
            <a:spLocks noGrp="1" noChangeArrowheads="1"/>
          </p:cNvSpPr>
          <p:nvPr>
            <p:ph type="body" sz="half" idx="2"/>
          </p:nvPr>
        </p:nvSpPr>
        <p:spPr>
          <a:xfrm>
            <a:off x="4105275" y="1616075"/>
            <a:ext cx="4581525" cy="4527550"/>
          </a:xfrm>
        </p:spPr>
        <p:txBody>
          <a:bodyPr/>
          <a:lstStyle/>
          <a:p>
            <a:r>
              <a:rPr lang="zh-CN" altLang="en-US" sz="3600" b="1" dirty="0" smtClean="0">
                <a:latin typeface="黑体" pitchFamily="49" charset="-122"/>
                <a:ea typeface="黑体" pitchFamily="49" charset="-122"/>
              </a:rPr>
              <a:t>雅典人，与智者学派同时代。德尔斐神谕说，苏格拉底是全希腊最富有智慧的人。马克思称之为“哲学的创造者”、“智慧的化身”。</a:t>
            </a:r>
          </a:p>
        </p:txBody>
      </p:sp>
      <p:sp>
        <p:nvSpPr>
          <p:cNvPr id="21507" name="文本框 22531"/>
          <p:cNvSpPr txBox="1">
            <a:spLocks noChangeArrowheads="1"/>
          </p:cNvSpPr>
          <p:nvPr/>
        </p:nvSpPr>
        <p:spPr bwMode="auto">
          <a:xfrm>
            <a:off x="490538" y="5767388"/>
            <a:ext cx="3614737" cy="954107"/>
          </a:xfrm>
          <a:prstGeom prst="rect">
            <a:avLst/>
          </a:prstGeom>
          <a:noFill/>
          <a:ln w="9525">
            <a:noFill/>
            <a:miter lim="800000"/>
            <a:headEnd/>
            <a:tailEnd/>
          </a:ln>
        </p:spPr>
        <p:txBody>
          <a:bodyPr>
            <a:spAutoFit/>
          </a:bodyPr>
          <a:lstStyle/>
          <a:p>
            <a:pPr algn="ctr"/>
            <a:r>
              <a:rPr lang="zh-CN" altLang="en-US" sz="2800" b="1" dirty="0">
                <a:latin typeface="黑体" pitchFamily="49" charset="-122"/>
                <a:ea typeface="黑体" pitchFamily="49" charset="-122"/>
              </a:rPr>
              <a:t>苏格拉底</a:t>
            </a:r>
          </a:p>
          <a:p>
            <a:pPr algn="ctr"/>
            <a:r>
              <a:rPr lang="zh-CN" altLang="en-US" sz="2800" b="1" dirty="0">
                <a:latin typeface="黑体" pitchFamily="49" charset="-122"/>
                <a:ea typeface="黑体" pitchFamily="49" charset="-122"/>
              </a:rPr>
              <a:t>公元前469年-前399年</a:t>
            </a:r>
          </a:p>
        </p:txBody>
      </p:sp>
      <p:sp>
        <p:nvSpPr>
          <p:cNvPr id="8" name="文本框 9220"/>
          <p:cNvSpPr txBox="1"/>
          <p:nvPr/>
        </p:nvSpPr>
        <p:spPr>
          <a:xfrm>
            <a:off x="539552" y="476672"/>
            <a:ext cx="4392612" cy="646331"/>
          </a:xfrm>
          <a:prstGeom prst="rect">
            <a:avLst/>
          </a:prstGeom>
          <a:solidFill>
            <a:srgbClr val="FFCCCC"/>
          </a:solidFill>
          <a:ln w="9525">
            <a:noFill/>
          </a:ln>
        </p:spPr>
        <p:txBody>
          <a:bodyPr anchor="t">
            <a:spAutoFit/>
          </a:bodyPr>
          <a:lstStyle/>
          <a:p>
            <a:pPr lvl="0" indent="0"/>
            <a:r>
              <a:rPr lang="zh-CN" altLang="en-US" sz="3600" b="1" dirty="0">
                <a:latin typeface="Arial" panose="020B0604020202020204" pitchFamily="34" charset="0"/>
                <a:ea typeface="宋体" panose="02010600030101010101" pitchFamily="2" charset="-122"/>
              </a:rPr>
              <a:t>二、苏格拉底的智慧</a:t>
            </a:r>
          </a:p>
        </p:txBody>
      </p:sp>
      <p:sp>
        <p:nvSpPr>
          <p:cNvPr id="9" name="文本框 3076"/>
          <p:cNvSpPr txBox="1"/>
          <p:nvPr/>
        </p:nvSpPr>
        <p:spPr>
          <a:xfrm>
            <a:off x="4932164" y="478259"/>
            <a:ext cx="3221038" cy="579438"/>
          </a:xfrm>
          <a:prstGeom prst="rect">
            <a:avLst/>
          </a:prstGeom>
          <a:solidFill>
            <a:schemeClr val="accent6">
              <a:lumMod val="20000"/>
              <a:lumOff val="80000"/>
            </a:schemeClr>
          </a:solidFill>
          <a:ln w="9525">
            <a:noFill/>
          </a:ln>
        </p:spPr>
        <p:txBody>
          <a:bodyPr wrap="square" anchor="t">
            <a:spAutoFit/>
          </a:bodyPr>
          <a:lstStyle/>
          <a:p>
            <a:pPr lvl="0" fontAlgn="base"/>
            <a:r>
              <a:rPr lang="zh-CN" altLang="en-US" sz="3200" b="1" strike="noStrike" noProof="1">
                <a:latin typeface="Arial" panose="020B0604020202020204" pitchFamily="34" charset="0"/>
                <a:ea typeface="宋体" panose="02010600030101010101" pitchFamily="2" charset="-122"/>
                <a:cs typeface="+mn-ea"/>
              </a:rPr>
              <a:t>阅读</a:t>
            </a:r>
            <a:r>
              <a:rPr lang="en-US" altLang="zh-CN" sz="3200" b="1" strike="noStrike" noProof="1">
                <a:latin typeface="Arial" panose="020B0604020202020204" pitchFamily="34" charset="0"/>
                <a:ea typeface="宋体" panose="02010600030101010101" pitchFamily="2" charset="-122"/>
                <a:cs typeface="+mn-ea"/>
              </a:rPr>
              <a:t>p101</a:t>
            </a:r>
            <a:endParaRPr lang="en-US" altLang="zh-CN" sz="3200" b="1" strike="noStrike" noProof="1">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755650" y="3924300"/>
            <a:ext cx="184150" cy="701675"/>
          </a:xfrm>
          <a:prstGeom prst="rect">
            <a:avLst/>
          </a:prstGeom>
          <a:noFill/>
          <a:ln w="9525">
            <a:noFill/>
            <a:miter lim="800000"/>
            <a:headEnd/>
            <a:tailEnd/>
          </a:ln>
          <a:effectLst/>
        </p:spPr>
        <p:txBody>
          <a:bodyPr wrap="none" anchor="ctr">
            <a:spAutoFit/>
          </a:bodyPr>
          <a:lstStyle/>
          <a:p>
            <a:pPr eaLnBrk="0" hangingPunct="0"/>
            <a:endParaRPr lang="en-US" altLang="zh-CN" sz="2000">
              <a:latin typeface="Times New Roman" pitchFamily="18" charset="0"/>
            </a:endParaRPr>
          </a:p>
          <a:p>
            <a:pPr eaLnBrk="0" hangingPunct="0"/>
            <a:endParaRPr lang="en-US" altLang="zh-CN" sz="2000">
              <a:latin typeface="Times New Roman" pitchFamily="18" charset="0"/>
            </a:endParaRPr>
          </a:p>
        </p:txBody>
      </p:sp>
      <p:sp>
        <p:nvSpPr>
          <p:cNvPr id="25603" name="Rectangle 3"/>
          <p:cNvSpPr>
            <a:spLocks noChangeArrowheads="1"/>
          </p:cNvSpPr>
          <p:nvPr/>
        </p:nvSpPr>
        <p:spPr bwMode="auto">
          <a:xfrm>
            <a:off x="5110163" y="5181600"/>
            <a:ext cx="185737" cy="1311275"/>
          </a:xfrm>
          <a:prstGeom prst="rect">
            <a:avLst/>
          </a:prstGeom>
          <a:noFill/>
          <a:ln w="9525">
            <a:noFill/>
            <a:miter lim="800000"/>
            <a:headEnd/>
            <a:tailEnd/>
          </a:ln>
          <a:effectLst/>
        </p:spPr>
        <p:txBody>
          <a:bodyPr wrap="none" anchor="ctr">
            <a:spAutoFit/>
          </a:bodyPr>
          <a:lstStyle/>
          <a:p>
            <a:pPr algn="ctr" eaLnBrk="0" hangingPunct="0"/>
            <a:endParaRPr lang="en-US" altLang="zh-CN" sz="2000">
              <a:latin typeface="Times New Roman" pitchFamily="18" charset="0"/>
            </a:endParaRPr>
          </a:p>
          <a:p>
            <a:pPr algn="ctr" eaLnBrk="0" hangingPunct="0"/>
            <a:r>
              <a:rPr lang="en-US" altLang="zh-CN" sz="2000">
                <a:latin typeface="Times New Roman" pitchFamily="18" charset="0"/>
              </a:rPr>
              <a:t/>
            </a:r>
            <a:br>
              <a:rPr lang="en-US" altLang="zh-CN" sz="2000">
                <a:latin typeface="Times New Roman" pitchFamily="18" charset="0"/>
              </a:rPr>
            </a:br>
            <a:r>
              <a:rPr lang="en-US" altLang="zh-CN" sz="2000">
                <a:latin typeface="Times New Roman" pitchFamily="18" charset="0"/>
              </a:rPr>
              <a:t/>
            </a:r>
            <a:br>
              <a:rPr lang="en-US" altLang="zh-CN" sz="2000">
                <a:latin typeface="Times New Roman" pitchFamily="18" charset="0"/>
              </a:rPr>
            </a:br>
            <a:endParaRPr lang="en-US" altLang="zh-CN" sz="2000">
              <a:latin typeface="Times New Roman" pitchFamily="18" charset="0"/>
            </a:endParaRPr>
          </a:p>
        </p:txBody>
      </p:sp>
      <p:sp>
        <p:nvSpPr>
          <p:cNvPr id="25604" name="Rectangle 4"/>
          <p:cNvSpPr>
            <a:spLocks noChangeArrowheads="1"/>
          </p:cNvSpPr>
          <p:nvPr/>
        </p:nvSpPr>
        <p:spPr bwMode="auto">
          <a:xfrm>
            <a:off x="323528" y="3789040"/>
            <a:ext cx="9072239" cy="2677656"/>
          </a:xfrm>
          <a:prstGeom prst="rect">
            <a:avLst/>
          </a:prstGeom>
          <a:noFill/>
          <a:ln w="9525">
            <a:noFill/>
            <a:miter lim="800000"/>
            <a:headEnd/>
            <a:tailEnd/>
          </a:ln>
          <a:effectLst/>
        </p:spPr>
        <p:txBody>
          <a:bodyPr wrap="square">
            <a:spAutoFit/>
          </a:bodyPr>
          <a:lstStyle/>
          <a:p>
            <a:pPr eaLnBrk="0" hangingPunct="0"/>
            <a:r>
              <a:rPr lang="zh-CN" altLang="en-US" sz="2800" b="1" dirty="0">
                <a:latin typeface="黑体" pitchFamily="49" charset="-122"/>
                <a:ea typeface="黑体" pitchFamily="49" charset="-122"/>
              </a:rPr>
              <a:t>好的婚姻只给你带来幸福，不好的婚姻则让你成为哲学家。</a:t>
            </a:r>
          </a:p>
          <a:p>
            <a:pPr eaLnBrk="0" hangingPunct="0"/>
            <a:endParaRPr lang="zh-CN" altLang="en-US" sz="2800" b="1" dirty="0">
              <a:latin typeface="黑体" pitchFamily="49" charset="-122"/>
              <a:ea typeface="黑体" pitchFamily="49" charset="-122"/>
            </a:endParaRPr>
          </a:p>
          <a:p>
            <a:pPr eaLnBrk="0" hangingPunct="0"/>
            <a:r>
              <a:rPr lang="zh-CN" altLang="en-US" sz="2800" b="1" dirty="0">
                <a:latin typeface="黑体" pitchFamily="49" charset="-122"/>
                <a:ea typeface="黑体" pitchFamily="49" charset="-122"/>
              </a:rPr>
              <a:t>如果我忍受了自己的老婆，我就能忍受天下人了</a:t>
            </a:r>
            <a:r>
              <a:rPr lang="en-US" altLang="zh-CN" sz="2800" b="1" dirty="0">
                <a:latin typeface="黑体" pitchFamily="49" charset="-122"/>
                <a:ea typeface="黑体" pitchFamily="49" charset="-122"/>
              </a:rPr>
              <a:t>!</a:t>
            </a:r>
          </a:p>
          <a:p>
            <a:pPr eaLnBrk="0" hangingPunct="0"/>
            <a:endParaRPr lang="en-US" altLang="zh-CN" sz="2800" b="1" dirty="0">
              <a:latin typeface="黑体" pitchFamily="49" charset="-122"/>
              <a:ea typeface="黑体" pitchFamily="49" charset="-122"/>
            </a:endParaRPr>
          </a:p>
          <a:p>
            <a:pPr eaLnBrk="0" hangingPunct="0"/>
            <a:r>
              <a:rPr lang="zh-CN" altLang="en-US" sz="2800" b="1" dirty="0">
                <a:latin typeface="黑体" pitchFamily="49" charset="-122"/>
                <a:ea typeface="黑体" pitchFamily="49" charset="-122"/>
              </a:rPr>
              <a:t>暗恋是世界上最美丽的爱情。</a:t>
            </a:r>
          </a:p>
        </p:txBody>
      </p:sp>
      <p:sp>
        <p:nvSpPr>
          <p:cNvPr id="25605" name="Rectangle 5"/>
          <p:cNvSpPr>
            <a:spLocks noChangeArrowheads="1"/>
          </p:cNvSpPr>
          <p:nvPr/>
        </p:nvSpPr>
        <p:spPr bwMode="auto">
          <a:xfrm>
            <a:off x="611187" y="908050"/>
            <a:ext cx="5544989" cy="954107"/>
          </a:xfrm>
          <a:prstGeom prst="rect">
            <a:avLst/>
          </a:prstGeom>
          <a:noFill/>
          <a:ln w="9525">
            <a:noFill/>
            <a:miter lim="800000"/>
            <a:headEnd/>
            <a:tailEnd/>
          </a:ln>
          <a:effectLst/>
        </p:spPr>
        <p:txBody>
          <a:bodyPr wrap="square">
            <a:spAutoFit/>
          </a:bodyPr>
          <a:lstStyle/>
          <a:p>
            <a:pPr eaLnBrk="0" hangingPunct="0"/>
            <a:r>
              <a:rPr lang="zh-CN" altLang="en-US" sz="2800" b="1" dirty="0">
                <a:latin typeface="Times New Roman" pitchFamily="18" charset="0"/>
                <a:ea typeface="黑体" pitchFamily="49" charset="-122"/>
              </a:rPr>
              <a:t>雅典戴尔菲神说他是全希腊最智慧的人。</a:t>
            </a:r>
          </a:p>
        </p:txBody>
      </p:sp>
      <p:sp>
        <p:nvSpPr>
          <p:cNvPr id="25606" name="Rectangle 6"/>
          <p:cNvSpPr>
            <a:spLocks noChangeArrowheads="1"/>
          </p:cNvSpPr>
          <p:nvPr/>
        </p:nvSpPr>
        <p:spPr bwMode="auto">
          <a:xfrm>
            <a:off x="684213" y="2924175"/>
            <a:ext cx="3311723" cy="523220"/>
          </a:xfrm>
          <a:prstGeom prst="rect">
            <a:avLst/>
          </a:prstGeom>
          <a:noFill/>
          <a:ln w="9525">
            <a:noFill/>
            <a:miter lim="800000"/>
            <a:headEnd/>
            <a:tailEnd/>
          </a:ln>
          <a:effectLst/>
        </p:spPr>
        <p:txBody>
          <a:bodyPr wrap="square">
            <a:spAutoFit/>
          </a:bodyPr>
          <a:lstStyle/>
          <a:p>
            <a:pPr eaLnBrk="0" hangingPunct="0"/>
            <a:r>
              <a:rPr lang="zh-CN" altLang="en-US" sz="2800" b="1">
                <a:solidFill>
                  <a:srgbClr val="FF0000"/>
                </a:solidFill>
                <a:latin typeface="Times New Roman" pitchFamily="18" charset="0"/>
                <a:ea typeface="黑体" pitchFamily="49" charset="-122"/>
              </a:rPr>
              <a:t>苏格拉底名言：</a:t>
            </a:r>
          </a:p>
        </p:txBody>
      </p:sp>
      <p:pic>
        <p:nvPicPr>
          <p:cNvPr id="25607" name="Picture 7" descr="雅典学院中 苏格拉底">
            <a:hlinkClick r:id="rId2" action="ppaction://hlinksldjump"/>
          </p:cNvPr>
          <p:cNvPicPr>
            <a:picLocks noChangeAspect="1" noChangeArrowheads="1"/>
          </p:cNvPicPr>
          <p:nvPr/>
        </p:nvPicPr>
        <p:blipFill>
          <a:blip r:embed="rId3" cstate="print"/>
          <a:srcRect/>
          <a:stretch>
            <a:fillRect/>
          </a:stretch>
        </p:blipFill>
        <p:spPr bwMode="auto">
          <a:xfrm>
            <a:off x="6227763" y="404813"/>
            <a:ext cx="2182812" cy="2879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50825" y="188913"/>
            <a:ext cx="8208963" cy="519112"/>
          </a:xfrm>
          <a:prstGeom prst="rect">
            <a:avLst/>
          </a:prstGeom>
          <a:noFill/>
          <a:ln w="9525">
            <a:noFill/>
            <a:miter lim="800000"/>
            <a:headEnd/>
            <a:tailEnd/>
          </a:ln>
          <a:effectLst/>
        </p:spPr>
        <p:txBody>
          <a:bodyPr>
            <a:spAutoFit/>
          </a:bodyPr>
          <a:lstStyle/>
          <a:p>
            <a:pPr>
              <a:spcBef>
                <a:spcPct val="50000"/>
              </a:spcBef>
            </a:pPr>
            <a:r>
              <a:rPr lang="zh-CN" altLang="en-US" sz="2800" b="1" dirty="0">
                <a:ea typeface="黑体" pitchFamily="49" charset="-122"/>
              </a:rPr>
              <a:t>二、苏格拉底的智慧</a:t>
            </a:r>
          </a:p>
        </p:txBody>
      </p:sp>
      <p:sp>
        <p:nvSpPr>
          <p:cNvPr id="24581" name="Text Box 5"/>
          <p:cNvSpPr txBox="1">
            <a:spLocks noChangeArrowheads="1"/>
          </p:cNvSpPr>
          <p:nvPr/>
        </p:nvSpPr>
        <p:spPr bwMode="auto">
          <a:xfrm>
            <a:off x="1" y="1844824"/>
            <a:ext cx="9143999" cy="1815882"/>
          </a:xfrm>
          <a:prstGeom prst="rect">
            <a:avLst/>
          </a:prstGeom>
          <a:noFill/>
          <a:ln w="9525">
            <a:noFill/>
            <a:miter lim="800000"/>
            <a:headEnd/>
            <a:tailEnd/>
          </a:ln>
          <a:effectLst/>
        </p:spPr>
        <p:txBody>
          <a:bodyPr wrap="square">
            <a:spAutoFit/>
          </a:bodyPr>
          <a:lstStyle/>
          <a:p>
            <a:r>
              <a:rPr lang="zh-CN" altLang="en-US" sz="2800" b="1" dirty="0" smtClean="0">
                <a:solidFill>
                  <a:srgbClr val="0000FF"/>
                </a:solidFill>
                <a:latin typeface="微软雅黑"/>
                <a:ea typeface="微软雅黑"/>
              </a:rPr>
              <a:t>①、</a:t>
            </a:r>
            <a:r>
              <a:rPr lang="zh-CN" altLang="en-US" sz="2800" b="1" dirty="0" smtClean="0">
                <a:solidFill>
                  <a:srgbClr val="0000FF"/>
                </a:solidFill>
                <a:latin typeface="黑体" pitchFamily="49" charset="-122"/>
                <a:ea typeface="黑体" pitchFamily="49" charset="-122"/>
              </a:rPr>
              <a:t>美</a:t>
            </a:r>
            <a:r>
              <a:rPr lang="zh-CN" altLang="en-US" sz="2800" b="1" dirty="0">
                <a:solidFill>
                  <a:srgbClr val="0000FF"/>
                </a:solidFill>
                <a:latin typeface="黑体" pitchFamily="49" charset="-122"/>
                <a:ea typeface="黑体" pitchFamily="49" charset="-122"/>
              </a:rPr>
              <a:t>德即知识。（</a:t>
            </a:r>
            <a:r>
              <a:rPr lang="zh-CN" altLang="en-US" sz="2800" b="1" dirty="0">
                <a:solidFill>
                  <a:srgbClr val="0000FF"/>
                </a:solidFill>
                <a:latin typeface="黑体" pitchFamily="49" charset="-122"/>
                <a:ea typeface="黑体" pitchFamily="49" charset="-122"/>
                <a:hlinkClick r:id="rId2" action="ppaction://hlinksldjump"/>
              </a:rPr>
              <a:t>含义）</a:t>
            </a:r>
            <a:endParaRPr lang="zh-CN" altLang="en-US" sz="2800" b="1" dirty="0">
              <a:solidFill>
                <a:srgbClr val="FF0000"/>
              </a:solidFill>
              <a:latin typeface="黑体" pitchFamily="49" charset="-122"/>
              <a:ea typeface="黑体" pitchFamily="49" charset="-122"/>
            </a:endParaRPr>
          </a:p>
          <a:p>
            <a:r>
              <a:rPr lang="zh-CN" altLang="en-US" sz="2800" b="1" dirty="0" smtClean="0">
                <a:solidFill>
                  <a:srgbClr val="0000FF"/>
                </a:solidFill>
                <a:latin typeface="微软雅黑"/>
                <a:ea typeface="微软雅黑"/>
              </a:rPr>
              <a:t>②、</a:t>
            </a:r>
            <a:r>
              <a:rPr lang="zh-CN" altLang="en-US" sz="2800" b="1" dirty="0" smtClean="0">
                <a:solidFill>
                  <a:srgbClr val="0000FF"/>
                </a:solidFill>
                <a:latin typeface="黑体" pitchFamily="49" charset="-122"/>
                <a:ea typeface="黑体" pitchFamily="49" charset="-122"/>
              </a:rPr>
              <a:t>反</a:t>
            </a:r>
            <a:r>
              <a:rPr lang="zh-CN" altLang="en-US" sz="2800" b="1" dirty="0">
                <a:solidFill>
                  <a:srgbClr val="0000FF"/>
                </a:solidFill>
                <a:latin typeface="黑体" pitchFamily="49" charset="-122"/>
                <a:ea typeface="黑体" pitchFamily="49" charset="-122"/>
              </a:rPr>
              <a:t>对智者忽视道德、追求功利</a:t>
            </a:r>
            <a:r>
              <a:rPr lang="zh-CN" altLang="en-US" sz="2800" b="1" dirty="0" smtClean="0">
                <a:solidFill>
                  <a:srgbClr val="0000FF"/>
                </a:solidFill>
                <a:latin typeface="黑体" pitchFamily="49" charset="-122"/>
                <a:ea typeface="黑体" pitchFamily="49" charset="-122"/>
              </a:rPr>
              <a:t>。（</a:t>
            </a:r>
            <a:r>
              <a:rPr lang="zh-CN" altLang="en-US" sz="2800" b="1" dirty="0" smtClean="0">
                <a:latin typeface="黑体" pitchFamily="49" charset="-122"/>
                <a:ea typeface="黑体" pitchFamily="49" charset="-122"/>
              </a:rPr>
              <a:t>这是苏格拉底对道德问题的思考，强调知识的作用，更关注人的伦理道德</a:t>
            </a:r>
            <a:r>
              <a:rPr lang="zh-CN" altLang="en-US" sz="2800" b="1" dirty="0" smtClean="0">
                <a:solidFill>
                  <a:srgbClr val="0000FF"/>
                </a:solidFill>
                <a:latin typeface="黑体" pitchFamily="49" charset="-122"/>
                <a:ea typeface="黑体" pitchFamily="49" charset="-122"/>
              </a:rPr>
              <a:t>）</a:t>
            </a:r>
            <a:r>
              <a:rPr lang="zh-CN" altLang="en-US" sz="2800" b="1" dirty="0" smtClean="0">
                <a:latin typeface="黑体" pitchFamily="49" charset="-122"/>
                <a:ea typeface="黑体" pitchFamily="49" charset="-122"/>
              </a:rPr>
              <a:t> </a:t>
            </a:r>
            <a:r>
              <a:rPr lang="zh-CN" altLang="en-US" sz="2800" b="1" dirty="0" smtClean="0">
                <a:solidFill>
                  <a:srgbClr val="0000FF"/>
                </a:solidFill>
                <a:latin typeface="黑体" pitchFamily="49" charset="-122"/>
                <a:ea typeface="黑体" pitchFamily="49" charset="-122"/>
              </a:rPr>
              <a:t>（</a:t>
            </a:r>
            <a:r>
              <a:rPr lang="zh-CN" altLang="en-US" sz="2800" b="1" dirty="0">
                <a:solidFill>
                  <a:srgbClr val="0000FF"/>
                </a:solidFill>
                <a:latin typeface="黑体" pitchFamily="49" charset="-122"/>
                <a:ea typeface="黑体" pitchFamily="49" charset="-122"/>
              </a:rPr>
              <a:t>资料卡片）</a:t>
            </a:r>
            <a:endParaRPr lang="zh-CN" altLang="en-US" sz="2800" b="1" dirty="0">
              <a:latin typeface="黑体" pitchFamily="49" charset="-122"/>
              <a:ea typeface="黑体" pitchFamily="49" charset="-122"/>
            </a:endParaRPr>
          </a:p>
        </p:txBody>
      </p:sp>
      <p:sp>
        <p:nvSpPr>
          <p:cNvPr id="24582" name="Text Box 6"/>
          <p:cNvSpPr txBox="1">
            <a:spLocks noChangeArrowheads="1"/>
          </p:cNvSpPr>
          <p:nvPr/>
        </p:nvSpPr>
        <p:spPr bwMode="auto">
          <a:xfrm>
            <a:off x="250825" y="1341438"/>
            <a:ext cx="8569325" cy="519112"/>
          </a:xfrm>
          <a:prstGeom prst="rect">
            <a:avLst/>
          </a:prstGeom>
          <a:noFill/>
          <a:ln w="9525">
            <a:noFill/>
            <a:miter lim="800000"/>
            <a:headEnd/>
            <a:tailEnd/>
          </a:ln>
          <a:effectLst/>
        </p:spPr>
        <p:txBody>
          <a:bodyPr>
            <a:spAutoFit/>
          </a:bodyPr>
          <a:lstStyle/>
          <a:p>
            <a:pPr>
              <a:spcBef>
                <a:spcPct val="50000"/>
              </a:spcBef>
            </a:pPr>
            <a:r>
              <a:rPr lang="en-US" altLang="zh-CN" sz="2800" b="1" dirty="0" smtClean="0">
                <a:ea typeface="黑体" pitchFamily="49" charset="-122"/>
              </a:rPr>
              <a:t>2</a:t>
            </a:r>
            <a:r>
              <a:rPr lang="zh-CN" altLang="en-US" sz="2800" b="1" dirty="0" smtClean="0">
                <a:ea typeface="黑体" pitchFamily="49" charset="-122"/>
              </a:rPr>
              <a:t>、思</a:t>
            </a:r>
            <a:r>
              <a:rPr lang="zh-CN" altLang="en-US" sz="2800" b="1" dirty="0">
                <a:ea typeface="黑体" pitchFamily="49" charset="-122"/>
              </a:rPr>
              <a:t>想观点</a:t>
            </a:r>
          </a:p>
        </p:txBody>
      </p:sp>
      <p:sp>
        <p:nvSpPr>
          <p:cNvPr id="24583" name="Text Box 7"/>
          <p:cNvSpPr txBox="1">
            <a:spLocks noChangeArrowheads="1"/>
          </p:cNvSpPr>
          <p:nvPr/>
        </p:nvSpPr>
        <p:spPr bwMode="auto">
          <a:xfrm>
            <a:off x="0" y="3789040"/>
            <a:ext cx="8892480" cy="1815882"/>
          </a:xfrm>
          <a:prstGeom prst="rect">
            <a:avLst/>
          </a:prstGeom>
          <a:noFill/>
          <a:ln w="9525">
            <a:noFill/>
            <a:miter lim="800000"/>
            <a:headEnd/>
            <a:tailEnd/>
          </a:ln>
          <a:effectLst/>
        </p:spPr>
        <p:txBody>
          <a:bodyPr wrap="square">
            <a:spAutoFit/>
          </a:bodyPr>
          <a:lstStyle/>
          <a:p>
            <a:r>
              <a:rPr lang="zh-CN" altLang="en-US" sz="2800" b="1" dirty="0" smtClean="0">
                <a:solidFill>
                  <a:srgbClr val="FF0000"/>
                </a:solidFill>
                <a:latin typeface="黑体" pitchFamily="49" charset="-122"/>
                <a:ea typeface="黑体" pitchFamily="49" charset="-122"/>
              </a:rPr>
              <a:t>（</a:t>
            </a:r>
            <a:r>
              <a:rPr lang="en-US" altLang="zh-CN" sz="2800" b="1" dirty="0" smtClean="0">
                <a:solidFill>
                  <a:srgbClr val="FF0000"/>
                </a:solidFill>
                <a:latin typeface="黑体" pitchFamily="49" charset="-122"/>
                <a:ea typeface="黑体" pitchFamily="49" charset="-122"/>
              </a:rPr>
              <a:t>2</a:t>
            </a:r>
            <a:r>
              <a:rPr lang="zh-CN" altLang="en-US" sz="2800" b="1" dirty="0" smtClean="0">
                <a:solidFill>
                  <a:srgbClr val="FF0000"/>
                </a:solidFill>
                <a:latin typeface="黑体" pitchFamily="49" charset="-122"/>
                <a:ea typeface="黑体" pitchFamily="49" charset="-122"/>
              </a:rPr>
              <a:t>）、</a:t>
            </a:r>
            <a:r>
              <a:rPr lang="zh-CN" altLang="en-US" sz="2800" b="1" dirty="0">
                <a:solidFill>
                  <a:srgbClr val="FF0000"/>
                </a:solidFill>
                <a:latin typeface="黑体" pitchFamily="49" charset="-122"/>
                <a:ea typeface="黑体" pitchFamily="49" charset="-122"/>
              </a:rPr>
              <a:t>理性</a:t>
            </a:r>
            <a:r>
              <a:rPr lang="zh-CN" altLang="en-US" sz="2800" b="1" dirty="0">
                <a:solidFill>
                  <a:srgbClr val="FF0000"/>
                </a:solidFill>
                <a:latin typeface="黑体" pitchFamily="49" charset="-122"/>
                <a:ea typeface="黑体" pitchFamily="49" charset="-122"/>
                <a:sym typeface="Wingdings" pitchFamily="2" charset="2"/>
              </a:rPr>
              <a:t>（哲学）</a:t>
            </a:r>
            <a:endParaRPr lang="zh-CN" altLang="en-US" sz="2800" b="1" dirty="0">
              <a:solidFill>
                <a:srgbClr val="FF0000"/>
              </a:solidFill>
              <a:latin typeface="黑体" pitchFamily="49" charset="-122"/>
              <a:ea typeface="黑体" pitchFamily="49" charset="-122"/>
            </a:endParaRPr>
          </a:p>
          <a:p>
            <a:r>
              <a:rPr lang="zh-CN" altLang="en-US" sz="2800" b="1" dirty="0" smtClean="0">
                <a:solidFill>
                  <a:srgbClr val="0000FF"/>
                </a:solidFill>
                <a:latin typeface="微软雅黑"/>
                <a:ea typeface="微软雅黑"/>
              </a:rPr>
              <a:t>①、</a:t>
            </a:r>
            <a:r>
              <a:rPr lang="zh-CN" altLang="en-US" sz="2800" b="1" dirty="0" smtClean="0">
                <a:solidFill>
                  <a:srgbClr val="0000FF"/>
                </a:solidFill>
                <a:latin typeface="黑体" pitchFamily="49" charset="-122"/>
                <a:ea typeface="黑体" pitchFamily="49" charset="-122"/>
              </a:rPr>
              <a:t>强</a:t>
            </a:r>
            <a:r>
              <a:rPr lang="zh-CN" altLang="en-US" sz="2800" b="1" dirty="0">
                <a:solidFill>
                  <a:srgbClr val="0000FF"/>
                </a:solidFill>
                <a:latin typeface="黑体" pitchFamily="49" charset="-122"/>
                <a:ea typeface="黑体" pitchFamily="49" charset="-122"/>
              </a:rPr>
              <a:t>调人类的理性，否认绝对权威。</a:t>
            </a:r>
          </a:p>
          <a:p>
            <a:r>
              <a:rPr lang="zh-CN" altLang="en-US" sz="2800" b="1" dirty="0" smtClean="0">
                <a:solidFill>
                  <a:srgbClr val="0000FF"/>
                </a:solidFill>
                <a:latin typeface="微软雅黑"/>
                <a:ea typeface="微软雅黑"/>
              </a:rPr>
              <a:t>②、</a:t>
            </a:r>
            <a:r>
              <a:rPr lang="zh-CN" altLang="en-US" sz="2800" b="1" dirty="0" smtClean="0">
                <a:solidFill>
                  <a:srgbClr val="0000FF"/>
                </a:solidFill>
                <a:latin typeface="黑体" pitchFamily="49" charset="-122"/>
                <a:ea typeface="黑体" pitchFamily="49" charset="-122"/>
              </a:rPr>
              <a:t>“</a:t>
            </a:r>
            <a:r>
              <a:rPr lang="zh-CN" altLang="en-US" sz="2800" b="1" dirty="0">
                <a:solidFill>
                  <a:srgbClr val="0000FF"/>
                </a:solidFill>
                <a:latin typeface="黑体" pitchFamily="49" charset="-122"/>
                <a:ea typeface="黑体" pitchFamily="49" charset="-122"/>
                <a:hlinkClick r:id="rId3" action="ppaction://hlinksldjump"/>
              </a:rPr>
              <a:t>认识你自己</a:t>
            </a:r>
            <a:r>
              <a:rPr lang="zh-CN" altLang="en-US" sz="2800" b="1" dirty="0">
                <a:solidFill>
                  <a:srgbClr val="0000FF"/>
                </a:solidFill>
                <a:latin typeface="黑体" pitchFamily="49" charset="-122"/>
                <a:ea typeface="黑体" pitchFamily="49" charset="-122"/>
              </a:rPr>
              <a:t>”（认识做人的道理；尊崇理性，追求思想自由）</a:t>
            </a:r>
          </a:p>
        </p:txBody>
      </p:sp>
      <p:sp>
        <p:nvSpPr>
          <p:cNvPr id="24584" name="Text Box 8"/>
          <p:cNvSpPr txBox="1">
            <a:spLocks noChangeArrowheads="1"/>
          </p:cNvSpPr>
          <p:nvPr/>
        </p:nvSpPr>
        <p:spPr bwMode="auto">
          <a:xfrm>
            <a:off x="0" y="5473005"/>
            <a:ext cx="8747373" cy="1384995"/>
          </a:xfrm>
          <a:prstGeom prst="rect">
            <a:avLst/>
          </a:prstGeom>
          <a:noFill/>
          <a:ln w="9525">
            <a:noFill/>
            <a:miter lim="800000"/>
            <a:headEnd/>
            <a:tailEnd/>
          </a:ln>
          <a:effectLst/>
        </p:spPr>
        <p:txBody>
          <a:bodyPr wrap="square">
            <a:spAutoFit/>
          </a:bodyPr>
          <a:lstStyle/>
          <a:p>
            <a:pPr>
              <a:spcBef>
                <a:spcPct val="50000"/>
              </a:spcBef>
            </a:pPr>
            <a:r>
              <a:rPr lang="zh-CN" altLang="en-US" sz="2800" b="1" dirty="0" smtClean="0">
                <a:solidFill>
                  <a:srgbClr val="FF0000"/>
                </a:solidFill>
                <a:latin typeface="黑体" pitchFamily="49" charset="-122"/>
                <a:ea typeface="黑体" pitchFamily="49" charset="-122"/>
              </a:rPr>
              <a:t>（</a:t>
            </a:r>
            <a:r>
              <a:rPr lang="en-US" altLang="zh-CN" sz="2800" b="1" dirty="0" smtClean="0">
                <a:solidFill>
                  <a:srgbClr val="FF0000"/>
                </a:solidFill>
                <a:latin typeface="黑体" pitchFamily="49" charset="-122"/>
                <a:ea typeface="黑体" pitchFamily="49" charset="-122"/>
              </a:rPr>
              <a:t>3</a:t>
            </a:r>
            <a:r>
              <a:rPr lang="zh-CN" altLang="en-US" sz="2800" b="1" dirty="0" smtClean="0">
                <a:solidFill>
                  <a:srgbClr val="FF0000"/>
                </a:solidFill>
                <a:latin typeface="黑体" pitchFamily="49" charset="-122"/>
                <a:ea typeface="黑体" pitchFamily="49" charset="-122"/>
              </a:rPr>
              <a:t>）意</a:t>
            </a:r>
            <a:r>
              <a:rPr lang="zh-CN" altLang="en-US" sz="2800" b="1" dirty="0">
                <a:solidFill>
                  <a:srgbClr val="FF0000"/>
                </a:solidFill>
                <a:latin typeface="黑体" pitchFamily="49" charset="-122"/>
                <a:ea typeface="黑体" pitchFamily="49" charset="-122"/>
              </a:rPr>
              <a:t>义：第一次在哲学上发现了自我；这种对理性的尊崇和对思想自由的追求，是欧洲</a:t>
            </a:r>
            <a:r>
              <a:rPr lang="en-US" altLang="zh-CN" sz="2800" b="1" dirty="0">
                <a:solidFill>
                  <a:srgbClr val="FF0000"/>
                </a:solidFill>
                <a:latin typeface="黑体" pitchFamily="49" charset="-122"/>
                <a:ea typeface="黑体" pitchFamily="49" charset="-122"/>
              </a:rPr>
              <a:t>18</a:t>
            </a:r>
            <a:r>
              <a:rPr lang="zh-CN" altLang="en-US" sz="2800" b="1" dirty="0">
                <a:solidFill>
                  <a:srgbClr val="FF0000"/>
                </a:solidFill>
                <a:latin typeface="黑体" pitchFamily="49" charset="-122"/>
                <a:ea typeface="黑体" pitchFamily="49" charset="-122"/>
              </a:rPr>
              <a:t>世纪启蒙思想的源头。</a:t>
            </a:r>
          </a:p>
        </p:txBody>
      </p:sp>
      <p:sp>
        <p:nvSpPr>
          <p:cNvPr id="24586" name="Text Box 10"/>
          <p:cNvSpPr txBox="1">
            <a:spLocks noChangeArrowheads="1"/>
          </p:cNvSpPr>
          <p:nvPr/>
        </p:nvSpPr>
        <p:spPr bwMode="auto">
          <a:xfrm>
            <a:off x="250825" y="836613"/>
            <a:ext cx="7848600" cy="519112"/>
          </a:xfrm>
          <a:prstGeom prst="rect">
            <a:avLst/>
          </a:prstGeom>
          <a:noFill/>
          <a:ln w="9525">
            <a:noFill/>
            <a:miter lim="800000"/>
            <a:headEnd/>
            <a:tailEnd/>
          </a:ln>
          <a:effectLst/>
        </p:spPr>
        <p:txBody>
          <a:bodyPr>
            <a:spAutoFit/>
          </a:bodyPr>
          <a:lstStyle/>
          <a:p>
            <a:pPr>
              <a:spcBef>
                <a:spcPct val="50000"/>
              </a:spcBef>
            </a:pPr>
            <a:r>
              <a:rPr lang="en-US" altLang="zh-CN" sz="2800" b="1" dirty="0" smtClean="0">
                <a:ea typeface="黑体" pitchFamily="49" charset="-122"/>
              </a:rPr>
              <a:t>1</a:t>
            </a:r>
            <a:r>
              <a:rPr lang="zh-CN" altLang="en-US" sz="2800" b="1" dirty="0" smtClean="0">
                <a:ea typeface="黑体" pitchFamily="49" charset="-122"/>
              </a:rPr>
              <a:t>、背</a:t>
            </a:r>
            <a:r>
              <a:rPr lang="zh-CN" altLang="en-US" sz="2800" b="1" dirty="0">
                <a:ea typeface="黑体" pitchFamily="49" charset="-122"/>
              </a:rPr>
              <a:t>景：政治、经济、思想</a:t>
            </a:r>
          </a:p>
        </p:txBody>
      </p:sp>
      <p:sp>
        <p:nvSpPr>
          <p:cNvPr id="9" name="矩形 8"/>
          <p:cNvSpPr/>
          <p:nvPr/>
        </p:nvSpPr>
        <p:spPr>
          <a:xfrm>
            <a:off x="2483768" y="1340768"/>
            <a:ext cx="2710999" cy="523220"/>
          </a:xfrm>
          <a:prstGeom prst="rect">
            <a:avLst/>
          </a:prstGeom>
        </p:spPr>
        <p:txBody>
          <a:bodyPr wrap="none">
            <a:spAutoFit/>
          </a:bodyPr>
          <a:lstStyle/>
          <a:p>
            <a:r>
              <a:rPr lang="zh-CN" altLang="en-US" sz="2800" b="1" dirty="0" smtClean="0">
                <a:solidFill>
                  <a:srgbClr val="FF0000"/>
                </a:solidFill>
                <a:latin typeface="黑体" pitchFamily="49" charset="-122"/>
                <a:ea typeface="黑体" pitchFamily="49" charset="-122"/>
              </a:rPr>
              <a:t>（</a:t>
            </a:r>
            <a:r>
              <a:rPr lang="en-US" altLang="zh-CN" sz="2800" b="1" dirty="0" smtClean="0">
                <a:solidFill>
                  <a:srgbClr val="FF0000"/>
                </a:solidFill>
                <a:latin typeface="黑体" pitchFamily="49" charset="-122"/>
                <a:ea typeface="黑体" pitchFamily="49" charset="-122"/>
              </a:rPr>
              <a:t>1</a:t>
            </a:r>
            <a:r>
              <a:rPr lang="zh-CN" altLang="en-US" sz="2800" b="1" dirty="0" smtClean="0">
                <a:solidFill>
                  <a:srgbClr val="FF0000"/>
                </a:solidFill>
                <a:latin typeface="黑体" pitchFamily="49" charset="-122"/>
                <a:ea typeface="黑体" pitchFamily="49" charset="-122"/>
              </a:rPr>
              <a:t>）</a:t>
            </a:r>
            <a:r>
              <a:rPr lang="en-US" altLang="zh-CN" sz="2800" b="1" dirty="0" smtClean="0">
                <a:latin typeface="黑体" pitchFamily="49" charset="-122"/>
                <a:ea typeface="黑体" pitchFamily="49" charset="-122"/>
              </a:rPr>
              <a:t> </a:t>
            </a:r>
            <a:r>
              <a:rPr lang="zh-CN" altLang="en-US" sz="2800" b="1" dirty="0" smtClean="0">
                <a:solidFill>
                  <a:srgbClr val="FF0000"/>
                </a:solidFill>
                <a:latin typeface="黑体" pitchFamily="49" charset="-122"/>
                <a:ea typeface="黑体" pitchFamily="49" charset="-122"/>
              </a:rPr>
              <a:t>、道德：</a:t>
            </a:r>
            <a:endParaRPr lang="zh-CN" altLang="en-US" sz="28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6"/>
                                        </p:tgtEl>
                                        <p:attrNameLst>
                                          <p:attrName>style.visibility</p:attrName>
                                        </p:attrNameLst>
                                      </p:cBhvr>
                                      <p:to>
                                        <p:strVal val="visible"/>
                                      </p:to>
                                    </p:set>
                                    <p:anim calcmode="lin" valueType="num">
                                      <p:cBhvr additive="base">
                                        <p:cTn id="7" dur="500" fill="hold"/>
                                        <p:tgtEl>
                                          <p:spTgt spid="24586"/>
                                        </p:tgtEl>
                                        <p:attrNameLst>
                                          <p:attrName>ppt_x</p:attrName>
                                        </p:attrNameLst>
                                      </p:cBhvr>
                                      <p:tavLst>
                                        <p:tav tm="0">
                                          <p:val>
                                            <p:strVal val="#ppt_x"/>
                                          </p:val>
                                        </p:tav>
                                        <p:tav tm="100000">
                                          <p:val>
                                            <p:strVal val="#ppt_x"/>
                                          </p:val>
                                        </p:tav>
                                      </p:tavLst>
                                    </p:anim>
                                    <p:anim calcmode="lin" valueType="num">
                                      <p:cBhvr additive="base">
                                        <p:cTn id="8" dur="500" fill="hold"/>
                                        <p:tgtEl>
                                          <p:spTgt spid="245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additive="base">
                                        <p:cTn id="13" dur="500" fill="hold"/>
                                        <p:tgtEl>
                                          <p:spTgt spid="24582"/>
                                        </p:tgtEl>
                                        <p:attrNameLst>
                                          <p:attrName>ppt_x</p:attrName>
                                        </p:attrNameLst>
                                      </p:cBhvr>
                                      <p:tavLst>
                                        <p:tav tm="0">
                                          <p:val>
                                            <p:strVal val="#ppt_x"/>
                                          </p:val>
                                        </p:tav>
                                        <p:tav tm="100000">
                                          <p:val>
                                            <p:strVal val="#ppt_x"/>
                                          </p:val>
                                        </p:tav>
                                      </p:tavLst>
                                    </p:anim>
                                    <p:anim calcmode="lin" valueType="num">
                                      <p:cBhvr additive="base">
                                        <p:cTn id="14"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581"/>
                                        </p:tgtEl>
                                        <p:attrNameLst>
                                          <p:attrName>style.visibility</p:attrName>
                                        </p:attrNameLst>
                                      </p:cBhvr>
                                      <p:to>
                                        <p:strVal val="visible"/>
                                      </p:to>
                                    </p:set>
                                    <p:anim calcmode="lin" valueType="num">
                                      <p:cBhvr additive="base">
                                        <p:cTn id="24" dur="500" fill="hold"/>
                                        <p:tgtEl>
                                          <p:spTgt spid="24581"/>
                                        </p:tgtEl>
                                        <p:attrNameLst>
                                          <p:attrName>ppt_x</p:attrName>
                                        </p:attrNameLst>
                                      </p:cBhvr>
                                      <p:tavLst>
                                        <p:tav tm="0">
                                          <p:val>
                                            <p:strVal val="#ppt_x"/>
                                          </p:val>
                                        </p:tav>
                                        <p:tav tm="100000">
                                          <p:val>
                                            <p:strVal val="#ppt_x"/>
                                          </p:val>
                                        </p:tav>
                                      </p:tavLst>
                                    </p:anim>
                                    <p:anim calcmode="lin" valueType="num">
                                      <p:cBhvr additive="base">
                                        <p:cTn id="25"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583"/>
                                        </p:tgtEl>
                                        <p:attrNameLst>
                                          <p:attrName>style.visibility</p:attrName>
                                        </p:attrNameLst>
                                      </p:cBhvr>
                                      <p:to>
                                        <p:strVal val="visible"/>
                                      </p:to>
                                    </p:set>
                                    <p:anim calcmode="lin" valueType="num">
                                      <p:cBhvr additive="base">
                                        <p:cTn id="30" dur="500" fill="hold"/>
                                        <p:tgtEl>
                                          <p:spTgt spid="24583"/>
                                        </p:tgtEl>
                                        <p:attrNameLst>
                                          <p:attrName>ppt_x</p:attrName>
                                        </p:attrNameLst>
                                      </p:cBhvr>
                                      <p:tavLst>
                                        <p:tav tm="0">
                                          <p:val>
                                            <p:strVal val="#ppt_x"/>
                                          </p:val>
                                        </p:tav>
                                        <p:tav tm="100000">
                                          <p:val>
                                            <p:strVal val="#ppt_x"/>
                                          </p:val>
                                        </p:tav>
                                      </p:tavLst>
                                    </p:anim>
                                    <p:anim calcmode="lin" valueType="num">
                                      <p:cBhvr additive="base">
                                        <p:cTn id="31"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584"/>
                                        </p:tgtEl>
                                        <p:attrNameLst>
                                          <p:attrName>style.visibility</p:attrName>
                                        </p:attrNameLst>
                                      </p:cBhvr>
                                      <p:to>
                                        <p:strVal val="visible"/>
                                      </p:to>
                                    </p:set>
                                    <p:anim calcmode="lin" valueType="num">
                                      <p:cBhvr additive="base">
                                        <p:cTn id="36" dur="500" fill="hold"/>
                                        <p:tgtEl>
                                          <p:spTgt spid="24584"/>
                                        </p:tgtEl>
                                        <p:attrNameLst>
                                          <p:attrName>ppt_x</p:attrName>
                                        </p:attrNameLst>
                                      </p:cBhvr>
                                      <p:tavLst>
                                        <p:tav tm="0">
                                          <p:val>
                                            <p:strVal val="#ppt_x"/>
                                          </p:val>
                                        </p:tav>
                                        <p:tav tm="100000">
                                          <p:val>
                                            <p:strVal val="#ppt_x"/>
                                          </p:val>
                                        </p:tav>
                                      </p:tavLst>
                                    </p:anim>
                                    <p:anim calcmode="lin" valueType="num">
                                      <p:cBhvr additive="base">
                                        <p:cTn id="37"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3" grpId="0"/>
      <p:bldP spid="24584" grpId="0"/>
      <p:bldP spid="2458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50825" y="188913"/>
            <a:ext cx="8642350" cy="5430837"/>
          </a:xfrm>
          <a:prstGeom prst="rect">
            <a:avLst/>
          </a:prstGeom>
          <a:noFill/>
          <a:ln w="9525">
            <a:noFill/>
            <a:miter lim="800000"/>
            <a:headEnd/>
            <a:tailEnd/>
          </a:ln>
          <a:effectLst/>
        </p:spPr>
        <p:txBody>
          <a:bodyPr>
            <a:spAutoFit/>
          </a:bodyPr>
          <a:lstStyle/>
          <a:p>
            <a:pPr>
              <a:spcBef>
                <a:spcPct val="50000"/>
              </a:spcBef>
            </a:pPr>
            <a:r>
              <a:rPr lang="zh-CN" altLang="en-US" sz="2800" b="1">
                <a:ea typeface="黑体" pitchFamily="49" charset="-122"/>
              </a:rPr>
              <a:t>美德即知识</a:t>
            </a:r>
          </a:p>
          <a:p>
            <a:pPr>
              <a:spcBef>
                <a:spcPct val="50000"/>
              </a:spcBef>
            </a:pPr>
            <a:r>
              <a:rPr lang="zh-CN" altLang="en-US" sz="2800" b="1">
                <a:ea typeface="黑体" pitchFamily="49" charset="-122"/>
              </a:rPr>
              <a:t>苏格拉底提出一个重要的命题即</a:t>
            </a:r>
            <a:r>
              <a:rPr lang="zh-CN" altLang="en-US" sz="2800" b="1">
                <a:latin typeface="黑体"/>
                <a:ea typeface="黑体" pitchFamily="49" charset="-122"/>
              </a:rPr>
              <a:t>“</a:t>
            </a:r>
            <a:r>
              <a:rPr lang="zh-CN" altLang="en-US" sz="2800" b="1">
                <a:ea typeface="黑体" pitchFamily="49" charset="-122"/>
              </a:rPr>
              <a:t>美德即知识</a:t>
            </a:r>
            <a:r>
              <a:rPr lang="zh-CN" altLang="en-US" sz="2800" b="1">
                <a:latin typeface="黑体"/>
                <a:ea typeface="黑体" pitchFamily="49" charset="-122"/>
              </a:rPr>
              <a:t>”</a:t>
            </a:r>
            <a:r>
              <a:rPr lang="zh-CN" altLang="en-US" sz="2800" b="1">
                <a:ea typeface="黑体" pitchFamily="49" charset="-122"/>
              </a:rPr>
              <a:t>（或道德即知识），其含义是，他认为一切美德都离不开知识，</a:t>
            </a:r>
            <a:r>
              <a:rPr lang="zh-CN" altLang="en-US" sz="2800" b="1">
                <a:solidFill>
                  <a:srgbClr val="FF0000"/>
                </a:solidFill>
                <a:ea typeface="黑体" pitchFamily="49" charset="-122"/>
              </a:rPr>
              <a:t>知识是美德的基础</a:t>
            </a:r>
            <a:r>
              <a:rPr lang="zh-CN" altLang="en-US" sz="2800" b="1">
                <a:ea typeface="黑体" pitchFamily="49" charset="-122"/>
              </a:rPr>
              <a:t>，知识贯穿于一切美德之中；美德不是孤立存在的一些观念和准则，任何美德都须具备相应的知识，无知的人不会有真正的美德。</a:t>
            </a:r>
            <a:r>
              <a:rPr lang="en-US" altLang="zh-CN" sz="2800" b="1">
                <a:latin typeface="黑体"/>
                <a:ea typeface="黑体" pitchFamily="49" charset="-122"/>
              </a:rPr>
              <a:t>……</a:t>
            </a:r>
            <a:r>
              <a:rPr lang="zh-CN" altLang="en-US" sz="2800" b="1">
                <a:ea typeface="黑体" pitchFamily="49" charset="-122"/>
              </a:rPr>
              <a:t>正义也是美德，而这种美德的基础是能处理人与人之间的关系，处理他人与我之间关系的知识。勇敢也是美德，而理性的知识贯穿于勇敢之中，没有理性的知识，勇敢是无益的。节制也是美德，而节制离不开克制欲望、了解需求、严于律己的知识。</a:t>
            </a:r>
            <a:r>
              <a:rPr lang="zh-CN" altLang="en-US" sz="2800" b="1">
                <a:solidFill>
                  <a:srgbClr val="FF0000"/>
                </a:solidFill>
                <a:ea typeface="黑体" pitchFamily="49" charset="-122"/>
              </a:rPr>
              <a:t>美德是知识存在的本质，美德的本性是知识。</a:t>
            </a:r>
          </a:p>
        </p:txBody>
      </p:sp>
      <p:sp>
        <p:nvSpPr>
          <p:cNvPr id="27651" name="Text Box 3"/>
          <p:cNvSpPr txBox="1">
            <a:spLocks noChangeArrowheads="1"/>
          </p:cNvSpPr>
          <p:nvPr/>
        </p:nvSpPr>
        <p:spPr bwMode="auto">
          <a:xfrm>
            <a:off x="323850" y="5661025"/>
            <a:ext cx="8496300" cy="946150"/>
          </a:xfrm>
          <a:prstGeom prst="rect">
            <a:avLst/>
          </a:prstGeom>
          <a:noFill/>
          <a:ln w="9525">
            <a:noFill/>
            <a:miter lim="800000"/>
            <a:headEnd/>
            <a:tailEnd/>
          </a:ln>
          <a:effectLst/>
        </p:spPr>
        <p:txBody>
          <a:bodyPr>
            <a:spAutoFit/>
          </a:bodyPr>
          <a:lstStyle/>
          <a:p>
            <a:pPr>
              <a:spcBef>
                <a:spcPct val="50000"/>
              </a:spcBef>
            </a:pPr>
            <a:r>
              <a:rPr lang="zh-CN" altLang="en-US" sz="2800" b="1">
                <a:solidFill>
                  <a:srgbClr val="FF0000"/>
                </a:solidFill>
                <a:ea typeface="黑体" pitchFamily="49" charset="-122"/>
              </a:rPr>
              <a:t>含义：知识是美德的基础；美德是知识存在的本质，美德的本性是知识。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0"/>
            <a:ext cx="2590800" cy="641350"/>
          </a:xfrm>
          <a:prstGeom prst="rect">
            <a:avLst/>
          </a:prstGeom>
          <a:solidFill>
            <a:srgbClr val="FF0000"/>
          </a:solidFill>
          <a:ln w="9525">
            <a:noFill/>
            <a:miter lim="800000"/>
            <a:headEnd/>
            <a:tailEnd/>
          </a:ln>
        </p:spPr>
        <p:txBody>
          <a:bodyPr>
            <a:spAutoFit/>
          </a:bodyPr>
          <a:lstStyle/>
          <a:p>
            <a:pPr>
              <a:spcBef>
                <a:spcPct val="50000"/>
              </a:spcBef>
              <a:buFont typeface="Arial" pitchFamily="34" charset="0"/>
              <a:buNone/>
            </a:pPr>
            <a:r>
              <a:rPr lang="zh-CN" altLang="en-US" sz="3600" b="1" dirty="0">
                <a:solidFill>
                  <a:srgbClr val="0000FF"/>
                </a:solidFill>
                <a:latin typeface="黑体" pitchFamily="49" charset="-122"/>
                <a:ea typeface="黑体" pitchFamily="49" charset="-122"/>
              </a:rPr>
              <a:t>美德即知识</a:t>
            </a:r>
          </a:p>
        </p:txBody>
      </p:sp>
      <p:sp>
        <p:nvSpPr>
          <p:cNvPr id="24579" name="Rectangle 3"/>
          <p:cNvSpPr>
            <a:spLocks noChangeArrowheads="1"/>
          </p:cNvSpPr>
          <p:nvPr/>
        </p:nvSpPr>
        <p:spPr bwMode="auto">
          <a:xfrm>
            <a:off x="0" y="692696"/>
            <a:ext cx="9144000" cy="6063198"/>
          </a:xfrm>
          <a:prstGeom prst="rect">
            <a:avLst/>
          </a:prstGeom>
          <a:noFill/>
          <a:ln w="28575" cmpd="sng">
            <a:solidFill>
              <a:srgbClr val="00FF00"/>
            </a:solidFill>
            <a:prstDash val="sysDot"/>
            <a:miter lim="800000"/>
            <a:headEnd/>
            <a:tailEnd/>
          </a:ln>
        </p:spPr>
        <p:txBody>
          <a:bodyPr wrap="square">
            <a:spAutoFit/>
          </a:bodyPr>
          <a:lstStyle/>
          <a:p>
            <a:pPr>
              <a:buFont typeface="Arial" pitchFamily="34" charset="0"/>
              <a:buNone/>
              <a:defRPr/>
            </a:pPr>
            <a:r>
              <a:rPr lang="en-US" sz="2400" b="1" dirty="0">
                <a:effectLst>
                  <a:outerShdw blurRad="38100" dist="38100" dir="2700000" algn="tl">
                    <a:srgbClr val="C0C0C0"/>
                  </a:outerShdw>
                </a:effectLst>
                <a:latin typeface="Times New Roman" pitchFamily="18" charset="0"/>
                <a:ea typeface="方正大黑简体"/>
                <a:cs typeface="方正大黑简体"/>
              </a:rPr>
              <a:t>《</a:t>
            </a:r>
            <a:r>
              <a:rPr lang="zh-CN" altLang="en-US" sz="2400" b="1" dirty="0">
                <a:effectLst>
                  <a:outerShdw blurRad="38100" dist="38100" dir="2700000" algn="tl">
                    <a:srgbClr val="C0C0C0"/>
                  </a:outerShdw>
                </a:effectLst>
                <a:latin typeface="Times New Roman" pitchFamily="18" charset="0"/>
                <a:ea typeface="方正大黑简体"/>
                <a:cs typeface="方正大黑简体"/>
              </a:rPr>
              <a:t>熊与隐士</a:t>
            </a:r>
            <a:r>
              <a:rPr lang="en-US" sz="2400" b="1" dirty="0">
                <a:effectLst>
                  <a:outerShdw blurRad="38100" dist="38100" dir="2700000" algn="tl">
                    <a:srgbClr val="C0C0C0"/>
                  </a:outerShdw>
                </a:effectLst>
                <a:latin typeface="Times New Roman" pitchFamily="18" charset="0"/>
                <a:ea typeface="方正大黑简体"/>
                <a:cs typeface="方正大黑简体"/>
              </a:rPr>
              <a:t>》</a:t>
            </a:r>
            <a:r>
              <a:rPr lang="zh-CN" altLang="en-US" sz="2400" b="1" dirty="0">
                <a:effectLst>
                  <a:outerShdw blurRad="38100" dist="38100" dir="2700000" algn="tl">
                    <a:srgbClr val="C0C0C0"/>
                  </a:outerShdw>
                </a:effectLst>
                <a:latin typeface="Times New Roman" pitchFamily="18" charset="0"/>
                <a:ea typeface="方正大黑简体"/>
                <a:cs typeface="方正大黑简体"/>
              </a:rPr>
              <a:t>使我们更好地理解</a:t>
            </a:r>
            <a:r>
              <a:rPr lang="zh-CN" altLang="en-US" sz="2400" b="1" dirty="0">
                <a:effectLst>
                  <a:outerShdw blurRad="38100" dist="38100" dir="2700000" algn="tl">
                    <a:srgbClr val="C0C0C0"/>
                  </a:outerShdw>
                </a:effectLst>
                <a:ea typeface="方正大黑简体"/>
                <a:cs typeface="方正大黑简体"/>
              </a:rPr>
              <a:t>“</a:t>
            </a:r>
            <a:r>
              <a:rPr lang="zh-CN" altLang="en-US" sz="2400" b="1" dirty="0">
                <a:effectLst>
                  <a:outerShdw blurRad="38100" dist="38100" dir="2700000" algn="tl">
                    <a:srgbClr val="C0C0C0"/>
                  </a:outerShdw>
                </a:effectLst>
                <a:latin typeface="Times New Roman" pitchFamily="18" charset="0"/>
                <a:ea typeface="方正大黑简体"/>
                <a:cs typeface="方正大黑简体"/>
              </a:rPr>
              <a:t>美德即知识</a:t>
            </a:r>
            <a:r>
              <a:rPr lang="zh-CN" altLang="en-US" sz="2400" b="1" dirty="0">
                <a:effectLst>
                  <a:outerShdw blurRad="38100" dist="38100" dir="2700000" algn="tl">
                    <a:srgbClr val="C0C0C0"/>
                  </a:outerShdw>
                </a:effectLst>
                <a:ea typeface="方正大黑简体"/>
                <a:cs typeface="方正大黑简体"/>
              </a:rPr>
              <a:t>”</a:t>
            </a:r>
            <a:r>
              <a:rPr lang="zh-CN" altLang="en-US" sz="2400" b="1" dirty="0">
                <a:effectLst>
                  <a:outerShdw blurRad="38100" dist="38100" dir="2700000" algn="tl">
                    <a:srgbClr val="C0C0C0"/>
                  </a:outerShdw>
                </a:effectLst>
                <a:latin typeface="Times New Roman" pitchFamily="18" charset="0"/>
                <a:ea typeface="方正大黑简体"/>
                <a:cs typeface="方正大黑简体"/>
              </a:rPr>
              <a:t>。</a:t>
            </a:r>
          </a:p>
          <a:p>
            <a:pPr>
              <a:buFont typeface="Arial" pitchFamily="34" charset="0"/>
              <a:buNone/>
              <a:defRPr/>
            </a:pPr>
            <a:r>
              <a:rPr lang="zh-CN" altLang="en-US" sz="2400" b="1" dirty="0">
                <a:effectLst>
                  <a:outerShdw blurRad="38100" dist="38100" dir="2700000" algn="tl">
                    <a:srgbClr val="C0C0C0"/>
                  </a:outerShdw>
                </a:effectLst>
                <a:latin typeface="Times New Roman" pitchFamily="18" charset="0"/>
                <a:ea typeface="华文新魏" pitchFamily="2" charset="-122"/>
              </a:rPr>
              <a:t>有一位隐士同一头熊成为要好的朋友。一天隐士在林间睡着了，他的熊朋友在一旁守护着他，挥舞着巨大的熊掌为他驱赶着蚊蝇。这时，一只苍蝇不停地在隐士的头上叮落，任凭熊怎样驱赶也不肯离去，熊被激怒了，熊高高举起了石头，狠狠地向苍蝇砸下去</a:t>
            </a:r>
            <a:r>
              <a:rPr lang="en-US" sz="2400" b="1" dirty="0" smtClean="0">
                <a:effectLst>
                  <a:outerShdw blurRad="38100" dist="38100" dir="2700000" algn="tl">
                    <a:srgbClr val="C0C0C0"/>
                  </a:outerShdw>
                </a:effectLst>
                <a:ea typeface="华文新魏" pitchFamily="2" charset="-122"/>
              </a:rPr>
              <a:t>……</a:t>
            </a:r>
            <a:endParaRPr lang="en-US" sz="2400" dirty="0">
              <a:solidFill>
                <a:srgbClr val="FF0000"/>
              </a:solidFill>
              <a:effectLst>
                <a:outerShdw blurRad="38100" dist="38100" dir="2700000" algn="tl">
                  <a:srgbClr val="C0C0C0"/>
                </a:outerShdw>
              </a:effectLst>
              <a:latin typeface="Times New Roman" pitchFamily="18" charset="0"/>
              <a:ea typeface="方正大黑简体"/>
              <a:cs typeface="方正大黑简体"/>
            </a:endParaRPr>
          </a:p>
          <a:p>
            <a:pPr>
              <a:buFont typeface="Arial" pitchFamily="34" charset="0"/>
              <a:buNone/>
              <a:defRPr/>
            </a:pPr>
            <a:r>
              <a:rPr lang="zh-CN" altLang="en-US" sz="2400" b="1" dirty="0">
                <a:solidFill>
                  <a:srgbClr val="FF0000"/>
                </a:solidFill>
                <a:effectLst>
                  <a:outerShdw blurRad="38100" dist="38100" dir="2700000" algn="tl">
                    <a:srgbClr val="C0C0C0"/>
                  </a:outerShdw>
                </a:effectLst>
                <a:latin typeface="Times New Roman" pitchFamily="18" charset="0"/>
                <a:ea typeface="方正大黑简体"/>
                <a:cs typeface="方正大黑简体"/>
              </a:rPr>
              <a:t>熊品德好不好？为什么会做出</a:t>
            </a:r>
            <a:r>
              <a:rPr lang="zh-CN" altLang="en-US" sz="2400" b="1" dirty="0">
                <a:solidFill>
                  <a:srgbClr val="FF0000"/>
                </a:solidFill>
                <a:effectLst>
                  <a:outerShdw blurRad="38100" dist="38100" dir="2700000" algn="tl">
                    <a:srgbClr val="C0C0C0"/>
                  </a:outerShdw>
                </a:effectLst>
                <a:ea typeface="方正大黑简体"/>
                <a:cs typeface="方正大黑简体"/>
              </a:rPr>
              <a:t>“</a:t>
            </a:r>
            <a:r>
              <a:rPr lang="zh-CN" altLang="en-US" sz="2400" b="1" dirty="0">
                <a:solidFill>
                  <a:srgbClr val="FF0000"/>
                </a:solidFill>
                <a:effectLst>
                  <a:outerShdw blurRad="38100" dist="38100" dir="2700000" algn="tl">
                    <a:srgbClr val="C0C0C0"/>
                  </a:outerShdw>
                </a:effectLst>
                <a:latin typeface="Times New Roman" pitchFamily="18" charset="0"/>
                <a:ea typeface="方正大黑简体"/>
                <a:cs typeface="方正大黑简体"/>
              </a:rPr>
              <a:t>蠢事</a:t>
            </a:r>
            <a:r>
              <a:rPr lang="zh-CN" altLang="en-US" sz="2400" b="1" dirty="0" smtClean="0">
                <a:solidFill>
                  <a:srgbClr val="FF0000"/>
                </a:solidFill>
                <a:effectLst>
                  <a:outerShdw blurRad="38100" dist="38100" dir="2700000" algn="tl">
                    <a:srgbClr val="C0C0C0"/>
                  </a:outerShdw>
                </a:effectLst>
                <a:ea typeface="方正大黑简体"/>
                <a:cs typeface="方正大黑简体"/>
              </a:rPr>
              <a:t>”</a:t>
            </a:r>
            <a:r>
              <a:rPr lang="zh-CN" altLang="en-US" sz="2400" b="1" dirty="0" smtClean="0">
                <a:solidFill>
                  <a:srgbClr val="FF0000"/>
                </a:solidFill>
                <a:effectLst>
                  <a:outerShdw blurRad="38100" dist="38100" dir="2700000" algn="tl">
                    <a:srgbClr val="C0C0C0"/>
                  </a:outerShdw>
                </a:effectLst>
                <a:latin typeface="Times New Roman" pitchFamily="18" charset="0"/>
                <a:ea typeface="方正大黑简体"/>
                <a:cs typeface="方正大黑简体"/>
              </a:rPr>
              <a:t>？</a:t>
            </a:r>
            <a:endParaRPr lang="en-US" altLang="zh-CN" sz="2400" b="1" dirty="0" smtClean="0">
              <a:solidFill>
                <a:srgbClr val="FF0000"/>
              </a:solidFill>
              <a:effectLst>
                <a:outerShdw blurRad="38100" dist="38100" dir="2700000" algn="tl">
                  <a:srgbClr val="C0C0C0"/>
                </a:outerShdw>
              </a:effectLst>
              <a:latin typeface="Times New Roman" pitchFamily="18" charset="0"/>
              <a:ea typeface="方正大黑简体"/>
              <a:cs typeface="方正大黑简体"/>
            </a:endParaRPr>
          </a:p>
          <a:p>
            <a:pPr>
              <a:buFont typeface="Arial" pitchFamily="34" charset="0"/>
              <a:buNone/>
              <a:defRPr/>
            </a:pPr>
            <a:r>
              <a:rPr lang="zh-CN" altLang="en-US" sz="2400" b="1" dirty="0" smtClean="0">
                <a:solidFill>
                  <a:srgbClr val="0000FF"/>
                </a:solidFill>
                <a:effectLst>
                  <a:outerShdw blurRad="38100" dist="38100" dir="2700000" algn="tl">
                    <a:srgbClr val="C0C0C0"/>
                  </a:outerShdw>
                </a:effectLst>
                <a:latin typeface="方正北魏楷书简体"/>
                <a:ea typeface="方正北魏楷书简体"/>
                <a:cs typeface="方正北魏楷书简体"/>
              </a:rPr>
              <a:t>熊</a:t>
            </a:r>
            <a:r>
              <a:rPr lang="zh-CN" altLang="en-US" sz="2400" b="1" dirty="0">
                <a:solidFill>
                  <a:srgbClr val="0000FF"/>
                </a:solidFill>
                <a:effectLst>
                  <a:outerShdw blurRad="38100" dist="38100" dir="2700000" algn="tl">
                    <a:srgbClr val="C0C0C0"/>
                  </a:outerShdw>
                </a:effectLst>
                <a:latin typeface="方正北魏楷书简体"/>
                <a:ea typeface="方正北魏楷书简体"/>
                <a:cs typeface="方正北魏楷书简体"/>
              </a:rPr>
              <a:t>品德是好的，但由于无知，酿成了恶果，这说明知识的重要性。</a:t>
            </a:r>
          </a:p>
          <a:p>
            <a:pPr>
              <a:buFont typeface="Arial" pitchFamily="34" charset="0"/>
              <a:buNone/>
              <a:defRPr/>
            </a:pPr>
            <a:r>
              <a:rPr lang="zh-CN" altLang="en-US" sz="2400" b="1" dirty="0">
                <a:solidFill>
                  <a:srgbClr val="FF0000"/>
                </a:solidFill>
                <a:effectLst>
                  <a:outerShdw blurRad="38100" dist="38100" dir="2700000" algn="tl">
                    <a:srgbClr val="C0C0C0"/>
                  </a:outerShdw>
                </a:effectLst>
                <a:latin typeface="Times New Roman" pitchFamily="18" charset="0"/>
                <a:ea typeface="方正大黑简体"/>
                <a:cs typeface="方正大黑简体"/>
              </a:rPr>
              <a:t>应该如何理解美德与知识的关系？</a:t>
            </a:r>
          </a:p>
          <a:p>
            <a:r>
              <a:rPr lang="zh-CN" altLang="en-US" sz="2800" b="1" dirty="0">
                <a:solidFill>
                  <a:srgbClr val="0000FF"/>
                </a:solidFill>
                <a:effectLst>
                  <a:outerShdw blurRad="38100" dist="38100" dir="2700000" algn="tl">
                    <a:srgbClr val="C0C0C0"/>
                  </a:outerShdw>
                </a:effectLst>
              </a:rPr>
              <a:t>（</a:t>
            </a:r>
            <a:r>
              <a:rPr lang="zh-CN" altLang="en-US" sz="2800" b="1" dirty="0">
                <a:effectLst>
                  <a:outerShdw blurRad="38100" dist="38100" dir="2700000" algn="tl">
                    <a:srgbClr val="C0C0C0"/>
                  </a:outerShdw>
                </a:effectLst>
              </a:rPr>
              <a:t>美德：人和任何事物具有的优点长处，如智慧、正义、勇敢、自制等；知识：对美德本性的认识，懂得什么是美德</a:t>
            </a:r>
            <a:r>
              <a:rPr lang="zh-CN" altLang="en-US" sz="2800" b="1" dirty="0">
                <a:solidFill>
                  <a:srgbClr val="0000FF"/>
                </a:solidFill>
                <a:effectLst>
                  <a:outerShdw blurRad="38100" dist="38100" dir="2700000" algn="tl">
                    <a:srgbClr val="C0C0C0"/>
                  </a:outerShdw>
                </a:effectLst>
              </a:rPr>
              <a:t>。）知识是美德的基础，一切美德都离不开知</a:t>
            </a:r>
            <a:r>
              <a:rPr lang="zh-CN" altLang="en-US" sz="2800" b="1" dirty="0" smtClean="0">
                <a:solidFill>
                  <a:srgbClr val="0000FF"/>
                </a:solidFill>
                <a:effectLst>
                  <a:outerShdw blurRad="38100" dist="38100" dir="2700000" algn="tl">
                    <a:srgbClr val="C0C0C0"/>
                  </a:outerShdw>
                </a:effectLst>
              </a:rPr>
              <a:t>识；</a:t>
            </a:r>
            <a:r>
              <a:rPr lang="zh-CN" altLang="en-US" sz="2800" b="1" dirty="0" smtClean="0">
                <a:solidFill>
                  <a:srgbClr val="0000FF"/>
                </a:solidFill>
                <a:latin typeface="+mn-ea"/>
              </a:rPr>
              <a:t>而美德是知识存在的本质。他强调“知德合一”，</a:t>
            </a:r>
            <a:r>
              <a:rPr lang="zh-CN" altLang="en-US" sz="2800" b="1" dirty="0" smtClean="0">
                <a:solidFill>
                  <a:srgbClr val="0000FF"/>
                </a:solidFill>
                <a:effectLst>
                  <a:outerShdw blurRad="38100" dist="38100" dir="2700000" algn="tl">
                    <a:srgbClr val="C0C0C0"/>
                  </a:outerShdw>
                </a:effectLst>
              </a:rPr>
              <a:t>要</a:t>
            </a:r>
            <a:r>
              <a:rPr lang="zh-CN" altLang="en-US" sz="2800" b="1" dirty="0">
                <a:solidFill>
                  <a:srgbClr val="0000FF"/>
                </a:solidFill>
                <a:effectLst>
                  <a:outerShdw blurRad="38100" dist="38100" dir="2700000" algn="tl">
                    <a:srgbClr val="C0C0C0"/>
                  </a:outerShdw>
                </a:effectLst>
              </a:rPr>
              <a:t>想获得美德就需要相应的知识做基础，不知道道德的本性就不能做到道德（</a:t>
            </a:r>
            <a:r>
              <a:rPr lang="zh-CN" altLang="en-US" sz="2800" b="1" dirty="0">
                <a:solidFill>
                  <a:srgbClr val="FF0000"/>
                </a:solidFill>
                <a:effectLst>
                  <a:outerShdw blurRad="38100" dist="38100" dir="2700000" algn="tl">
                    <a:srgbClr val="C0C0C0"/>
                  </a:outerShdw>
                </a:effectLst>
              </a:rPr>
              <a:t>“无知即恶”</a:t>
            </a:r>
            <a:r>
              <a:rPr lang="zh-CN" altLang="en-US" sz="2800" b="1" dirty="0">
                <a:solidFill>
                  <a:srgbClr val="0000FF"/>
                </a:solidFill>
                <a:effectLst>
                  <a:outerShdw blurRad="38100" dist="38100" dir="2700000" algn="tl">
                    <a:srgbClr val="C0C0C0"/>
                  </a:outerShdw>
                </a:effectLst>
              </a:rPr>
              <a:t>）。知识的获得需要接受教育，“</a:t>
            </a:r>
            <a:r>
              <a:rPr lang="zh-CN" altLang="en-US" sz="2800" b="1" dirty="0">
                <a:solidFill>
                  <a:srgbClr val="FF0000"/>
                </a:solidFill>
                <a:effectLst>
                  <a:outerShdw blurRad="38100" dist="38100" dir="2700000" algn="tl">
                    <a:srgbClr val="C0C0C0"/>
                  </a:outerShdw>
                </a:effectLst>
              </a:rPr>
              <a:t>德行可教</a:t>
            </a:r>
            <a:r>
              <a:rPr lang="zh-CN" altLang="en-US" sz="2800" b="1" dirty="0">
                <a:solidFill>
                  <a:srgbClr val="0000FF"/>
                </a:solidFill>
                <a:effectLst>
                  <a:outerShdw blurRad="38100" dist="38100" dir="2700000" algn="tl">
                    <a:srgbClr val="C0C0C0"/>
                  </a:outerShdw>
                </a:effectLst>
              </a:rPr>
              <a:t>”。</a:t>
            </a:r>
          </a:p>
        </p:txBody>
      </p:sp>
      <p:pic>
        <p:nvPicPr>
          <p:cNvPr id="24580" name="Picture 4" descr="435721fec1f1a0295d6008eb"/>
          <p:cNvPicPr>
            <a:picLocks noChangeAspect="1" noChangeArrowheads="1"/>
          </p:cNvPicPr>
          <p:nvPr/>
        </p:nvPicPr>
        <p:blipFill>
          <a:blip r:embed="rId2" cstate="print"/>
          <a:srcRect/>
          <a:stretch>
            <a:fillRect/>
          </a:stretch>
        </p:blipFill>
        <p:spPr bwMode="auto">
          <a:xfrm>
            <a:off x="5220072" y="3284984"/>
            <a:ext cx="3581400" cy="3124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11" dur="500"/>
                                        <p:tgtEl>
                                          <p:spTgt spid="24579">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24579">
                                            <p:txEl>
                                              <p:pRg st="5" end="5"/>
                                            </p:txEl>
                                          </p:spTgt>
                                        </p:tgtEl>
                                        <p:attrNameLst>
                                          <p:attrName>style.visibility</p:attrName>
                                        </p:attrNameLst>
                                      </p:cBhvr>
                                      <p:to>
                                        <p:strVal val="visible"/>
                                      </p:to>
                                    </p:set>
                                    <p:anim calcmode="lin" valueType="num">
                                      <p:cBhvr>
                                        <p:cTn id="16" dur="500" fill="hold"/>
                                        <p:tgtEl>
                                          <p:spTgt spid="2457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2457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2457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cstate="print"/>
          <a:srcRect/>
          <a:stretch>
            <a:fillRect/>
          </a:stretch>
        </p:blipFill>
        <p:spPr bwMode="auto">
          <a:xfrm>
            <a:off x="323850" y="765175"/>
            <a:ext cx="8569325" cy="2208213"/>
          </a:xfrm>
          <a:prstGeom prst="rect">
            <a:avLst/>
          </a:prstGeom>
          <a:noFill/>
          <a:ln w="9525">
            <a:noFill/>
            <a:miter lim="800000"/>
            <a:headEnd/>
            <a:tailEnd/>
          </a:ln>
        </p:spPr>
      </p:pic>
      <p:sp>
        <p:nvSpPr>
          <p:cNvPr id="22531" name="Text Box 6"/>
          <p:cNvSpPr txBox="1">
            <a:spLocks noChangeArrowheads="1"/>
          </p:cNvSpPr>
          <p:nvPr/>
        </p:nvSpPr>
        <p:spPr bwMode="auto">
          <a:xfrm>
            <a:off x="395288" y="3573463"/>
            <a:ext cx="8748712" cy="3081337"/>
          </a:xfrm>
          <a:prstGeom prst="rect">
            <a:avLst/>
          </a:prstGeom>
          <a:noFill/>
          <a:ln w="9525">
            <a:noFill/>
            <a:miter lim="800000"/>
            <a:headEnd/>
            <a:tailEnd/>
          </a:ln>
        </p:spPr>
        <p:txBody>
          <a:bodyPr>
            <a:spAutoFit/>
          </a:bodyPr>
          <a:lstStyle/>
          <a:p>
            <a:pPr>
              <a:buFont typeface="Arial" pitchFamily="34" charset="0"/>
              <a:buNone/>
            </a:pPr>
            <a:r>
              <a:rPr lang="en-US" altLang="zh-CN" sz="2800" b="1" dirty="0">
                <a:ea typeface="黑体" pitchFamily="49" charset="-122"/>
              </a:rPr>
              <a:t>①“</a:t>
            </a:r>
            <a:r>
              <a:rPr lang="zh-CN" altLang="en-US" sz="2800" b="1" dirty="0">
                <a:ea typeface="黑体" pitchFamily="49" charset="-122"/>
              </a:rPr>
              <a:t>有思想力的人是万物的尺度”希望重建人们道德价值观，挽救城邦制度</a:t>
            </a:r>
            <a:r>
              <a:rPr lang="zh-CN" altLang="en-US" sz="2800" b="1" dirty="0">
                <a:solidFill>
                  <a:srgbClr val="FF0000"/>
                </a:solidFill>
                <a:ea typeface="黑体" pitchFamily="49" charset="-122"/>
              </a:rPr>
              <a:t>（界定什么样的“人”是尺度）</a:t>
            </a:r>
          </a:p>
          <a:p>
            <a:pPr>
              <a:buFont typeface="Arial" pitchFamily="34" charset="0"/>
              <a:buNone/>
            </a:pPr>
            <a:r>
              <a:rPr lang="zh-CN" altLang="en-US" sz="2800" b="1" dirty="0">
                <a:ea typeface="黑体" pitchFamily="49" charset="-122"/>
              </a:rPr>
              <a:t>②提出“美德即知识”的思想，认为社会中的人应该具备美德，美德来源于知识（知德合一）；</a:t>
            </a:r>
          </a:p>
          <a:p>
            <a:pPr>
              <a:buFont typeface="Arial" pitchFamily="34" charset="0"/>
              <a:buNone/>
            </a:pPr>
            <a:r>
              <a:rPr lang="zh-CN" altLang="en-US" sz="2800" b="1" dirty="0">
                <a:ea typeface="黑体" pitchFamily="49" charset="-122"/>
              </a:rPr>
              <a:t>                                    （</a:t>
            </a:r>
            <a:r>
              <a:rPr lang="zh-CN" altLang="en-US" sz="2800" b="1" dirty="0">
                <a:solidFill>
                  <a:srgbClr val="FF0000"/>
                </a:solidFill>
                <a:ea typeface="黑体" pitchFamily="49" charset="-122"/>
              </a:rPr>
              <a:t>什么样的“人”才有思想）</a:t>
            </a:r>
          </a:p>
          <a:p>
            <a:pPr>
              <a:buFont typeface="Arial" pitchFamily="34" charset="0"/>
              <a:buNone/>
            </a:pPr>
            <a:r>
              <a:rPr lang="zh-CN" altLang="en-US" sz="2800" b="1" dirty="0">
                <a:ea typeface="黑体" pitchFamily="49" charset="-122"/>
              </a:rPr>
              <a:t>③教育可使人人认识自己灵魂之内已有的美德                        </a:t>
            </a:r>
            <a:endParaRPr lang="en-US" sz="2800" b="1" dirty="0">
              <a:ea typeface="黑体" pitchFamily="49" charset="-122"/>
            </a:endParaRPr>
          </a:p>
          <a:p>
            <a:pPr>
              <a:buFont typeface="Arial" pitchFamily="34" charset="0"/>
              <a:buNone/>
            </a:pPr>
            <a:r>
              <a:rPr lang="en-US" sz="2800" b="1" dirty="0">
                <a:ea typeface="黑体" pitchFamily="49" charset="-122"/>
              </a:rPr>
              <a:t>                                             </a:t>
            </a:r>
            <a:r>
              <a:rPr lang="zh-CN" altLang="en-US" sz="2800" b="1" dirty="0">
                <a:ea typeface="黑体" pitchFamily="49" charset="-122"/>
              </a:rPr>
              <a:t>（</a:t>
            </a:r>
            <a:r>
              <a:rPr lang="zh-CN" altLang="en-US" sz="2800" b="1" dirty="0">
                <a:solidFill>
                  <a:srgbClr val="FF0000"/>
                </a:solidFill>
                <a:ea typeface="黑体" pitchFamily="49" charset="-122"/>
              </a:rPr>
              <a:t>怎样获得知识和美德）</a:t>
            </a:r>
          </a:p>
        </p:txBody>
      </p:sp>
      <p:sp>
        <p:nvSpPr>
          <p:cNvPr id="29701" name="Text Box 5"/>
          <p:cNvSpPr txBox="1">
            <a:spLocks noChangeArrowheads="1"/>
          </p:cNvSpPr>
          <p:nvPr/>
        </p:nvSpPr>
        <p:spPr bwMode="auto">
          <a:xfrm>
            <a:off x="539750" y="188913"/>
            <a:ext cx="6408738" cy="519112"/>
          </a:xfrm>
          <a:prstGeom prst="rect">
            <a:avLst/>
          </a:prstGeom>
          <a:noFill/>
          <a:ln w="9525">
            <a:noFill/>
            <a:miter lim="800000"/>
            <a:headEnd/>
            <a:tailEnd/>
          </a:ln>
          <a:effectLst/>
        </p:spPr>
        <p:txBody>
          <a:bodyPr>
            <a:spAutoFit/>
          </a:bodyPr>
          <a:lstStyle/>
          <a:p>
            <a:pPr>
              <a:spcBef>
                <a:spcPct val="50000"/>
              </a:spcBef>
            </a:pPr>
            <a:r>
              <a:rPr lang="zh-CN" altLang="en-US" sz="2800" b="1" dirty="0">
                <a:solidFill>
                  <a:srgbClr val="FF0000"/>
                </a:solidFill>
                <a:ea typeface="黑体" pitchFamily="49" charset="-122"/>
              </a:rPr>
              <a:t>训练：结合材料和所学知识回答问题</a:t>
            </a:r>
          </a:p>
        </p:txBody>
      </p:sp>
      <p:sp>
        <p:nvSpPr>
          <p:cNvPr id="29702" name="Text Box 6"/>
          <p:cNvSpPr txBox="1">
            <a:spLocks noChangeArrowheads="1"/>
          </p:cNvSpPr>
          <p:nvPr/>
        </p:nvSpPr>
        <p:spPr bwMode="auto">
          <a:xfrm>
            <a:off x="539750" y="2852738"/>
            <a:ext cx="8208963" cy="519112"/>
          </a:xfrm>
          <a:prstGeom prst="rect">
            <a:avLst/>
          </a:prstGeom>
          <a:noFill/>
          <a:ln w="9525">
            <a:noFill/>
            <a:miter lim="800000"/>
            <a:headEnd/>
            <a:tailEnd/>
          </a:ln>
          <a:effectLst/>
        </p:spPr>
        <p:txBody>
          <a:bodyPr>
            <a:spAutoFit/>
          </a:bodyPr>
          <a:lstStyle/>
          <a:p>
            <a:pPr>
              <a:spcBef>
                <a:spcPct val="50000"/>
              </a:spcBef>
            </a:pPr>
            <a:r>
              <a:rPr lang="zh-CN" altLang="en-US" sz="2800" b="1" dirty="0">
                <a:ea typeface="黑体" pitchFamily="49" charset="-122"/>
              </a:rPr>
              <a:t>归纳材料的观点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11188" y="2205038"/>
            <a:ext cx="7561262" cy="955675"/>
          </a:xfrm>
          <a:prstGeom prst="rect">
            <a:avLst/>
          </a:prstGeom>
          <a:solidFill>
            <a:srgbClr val="FFECD9"/>
          </a:solidFill>
          <a:ln w="9525">
            <a:solidFill>
              <a:schemeClr val="bg2"/>
            </a:solidFill>
            <a:miter lim="800000"/>
            <a:headEnd/>
            <a:tailEnd/>
          </a:ln>
          <a:effectLst/>
        </p:spPr>
        <p:txBody>
          <a:bodyPr>
            <a:spAutoFit/>
          </a:bodyPr>
          <a:lstStyle/>
          <a:p>
            <a:r>
              <a:rPr lang="zh-CN" altLang="en-US" sz="2800" b="1" u="sng">
                <a:solidFill>
                  <a:srgbClr val="FF0000"/>
                </a:solidFill>
                <a:latin typeface="黑体" pitchFamily="49" charset="-122"/>
                <a:ea typeface="黑体" pitchFamily="49" charset="-122"/>
              </a:rPr>
              <a:t>未经检讨反省</a:t>
            </a:r>
            <a:r>
              <a:rPr lang="zh-CN" altLang="en-US" sz="2800" b="1">
                <a:solidFill>
                  <a:srgbClr val="FF0000"/>
                </a:solidFill>
                <a:latin typeface="黑体" pitchFamily="49" charset="-122"/>
                <a:ea typeface="黑体" pitchFamily="49" charset="-122"/>
              </a:rPr>
              <a:t>的生命</a:t>
            </a:r>
            <a:r>
              <a:rPr lang="zh-CN" altLang="en-US" sz="2800" b="1">
                <a:solidFill>
                  <a:srgbClr val="800000"/>
                </a:solidFill>
                <a:latin typeface="黑体" pitchFamily="49" charset="-122"/>
                <a:ea typeface="黑体" pitchFamily="49" charset="-122"/>
              </a:rPr>
              <a:t>是没有生存价值的生命 。</a:t>
            </a:r>
          </a:p>
          <a:p>
            <a:r>
              <a:rPr lang="zh-CN" altLang="en-US" sz="2800" b="1">
                <a:solidFill>
                  <a:srgbClr val="800000"/>
                </a:solidFill>
                <a:latin typeface="黑体" pitchFamily="49" charset="-122"/>
                <a:ea typeface="黑体" pitchFamily="49" charset="-122"/>
              </a:rPr>
              <a:t>                           </a:t>
            </a:r>
            <a:r>
              <a:rPr lang="en-US" altLang="zh-CN" sz="2800" b="1">
                <a:solidFill>
                  <a:srgbClr val="800000"/>
                </a:solidFill>
                <a:latin typeface="黑体" pitchFamily="49" charset="-122"/>
                <a:ea typeface="黑体" pitchFamily="49" charset="-122"/>
              </a:rPr>
              <a:t>——</a:t>
            </a:r>
            <a:r>
              <a:rPr lang="zh-CN" altLang="en-US" sz="2800" b="1">
                <a:solidFill>
                  <a:srgbClr val="800000"/>
                </a:solidFill>
                <a:latin typeface="黑体" pitchFamily="49" charset="-122"/>
                <a:ea typeface="黑体" pitchFamily="49" charset="-122"/>
              </a:rPr>
              <a:t>苏格拉底 </a:t>
            </a:r>
          </a:p>
        </p:txBody>
      </p:sp>
      <p:sp>
        <p:nvSpPr>
          <p:cNvPr id="31747" name="Rectangle 3"/>
          <p:cNvSpPr>
            <a:spLocks noChangeArrowheads="1"/>
          </p:cNvSpPr>
          <p:nvPr/>
        </p:nvSpPr>
        <p:spPr bwMode="auto">
          <a:xfrm>
            <a:off x="684213" y="3357563"/>
            <a:ext cx="7489825" cy="1169987"/>
          </a:xfrm>
          <a:prstGeom prst="rect">
            <a:avLst/>
          </a:prstGeom>
          <a:solidFill>
            <a:srgbClr val="FFECD9"/>
          </a:solidFill>
          <a:ln w="9525">
            <a:solidFill>
              <a:schemeClr val="bg2"/>
            </a:solidFill>
            <a:miter lim="800000"/>
            <a:headEnd/>
            <a:tailEnd/>
          </a:ln>
          <a:effectLst/>
        </p:spPr>
        <p:txBody>
          <a:bodyPr>
            <a:spAutoFit/>
          </a:bodyPr>
          <a:lstStyle/>
          <a:p>
            <a:pPr>
              <a:spcBef>
                <a:spcPct val="50000"/>
              </a:spcBef>
            </a:pPr>
            <a:r>
              <a:rPr lang="zh-CN" altLang="en-US" sz="2800" b="1">
                <a:solidFill>
                  <a:srgbClr val="800000"/>
                </a:solidFill>
                <a:latin typeface="黑体" pitchFamily="49" charset="-122"/>
                <a:ea typeface="黑体" pitchFamily="49" charset="-122"/>
              </a:rPr>
              <a:t>世界上最快乐的事，就是为</a:t>
            </a:r>
            <a:r>
              <a:rPr lang="zh-CN" altLang="en-US" sz="2800" b="1">
                <a:solidFill>
                  <a:srgbClr val="FF0000"/>
                </a:solidFill>
                <a:latin typeface="黑体" pitchFamily="49" charset="-122"/>
                <a:ea typeface="黑体" pitchFamily="49" charset="-122"/>
              </a:rPr>
              <a:t>真理</a:t>
            </a:r>
            <a:r>
              <a:rPr lang="zh-CN" altLang="en-US" sz="2800" b="1">
                <a:solidFill>
                  <a:srgbClr val="800000"/>
                </a:solidFill>
                <a:latin typeface="黑体" pitchFamily="49" charset="-122"/>
                <a:ea typeface="黑体" pitchFamily="49" charset="-122"/>
              </a:rPr>
              <a:t>而奋斗。</a:t>
            </a:r>
          </a:p>
          <a:p>
            <a:pPr>
              <a:spcBef>
                <a:spcPct val="50000"/>
              </a:spcBef>
            </a:pPr>
            <a:r>
              <a:rPr lang="zh-CN" altLang="en-US" sz="2800" b="1">
                <a:solidFill>
                  <a:srgbClr val="800000"/>
                </a:solidFill>
                <a:latin typeface="黑体" pitchFamily="49" charset="-122"/>
                <a:ea typeface="黑体" pitchFamily="49" charset="-122"/>
              </a:rPr>
              <a:t>                         </a:t>
            </a:r>
            <a:r>
              <a:rPr lang="en-US" altLang="zh-CN" sz="2800" b="1">
                <a:solidFill>
                  <a:srgbClr val="800000"/>
                </a:solidFill>
                <a:latin typeface="黑体" pitchFamily="49" charset="-122"/>
                <a:ea typeface="黑体" pitchFamily="49" charset="-122"/>
              </a:rPr>
              <a:t>——</a:t>
            </a:r>
            <a:r>
              <a:rPr lang="zh-CN" altLang="en-US" sz="2800" b="1">
                <a:solidFill>
                  <a:srgbClr val="800000"/>
                </a:solidFill>
                <a:latin typeface="黑体" pitchFamily="49" charset="-122"/>
                <a:ea typeface="黑体" pitchFamily="49" charset="-122"/>
              </a:rPr>
              <a:t>苏格拉底</a:t>
            </a:r>
          </a:p>
        </p:txBody>
      </p:sp>
      <p:sp>
        <p:nvSpPr>
          <p:cNvPr id="31748" name="Rectangle 4"/>
          <p:cNvSpPr>
            <a:spLocks noChangeArrowheads="1"/>
          </p:cNvSpPr>
          <p:nvPr/>
        </p:nvSpPr>
        <p:spPr bwMode="auto">
          <a:xfrm>
            <a:off x="611188" y="333375"/>
            <a:ext cx="7488237" cy="1597025"/>
          </a:xfrm>
          <a:prstGeom prst="rect">
            <a:avLst/>
          </a:prstGeom>
          <a:solidFill>
            <a:srgbClr val="FFECD9"/>
          </a:solidFill>
          <a:ln w="9525">
            <a:solidFill>
              <a:schemeClr val="bg2"/>
            </a:solidFill>
            <a:miter lim="800000"/>
            <a:headEnd/>
            <a:tailEnd/>
          </a:ln>
          <a:effectLst/>
        </p:spPr>
        <p:txBody>
          <a:bodyPr>
            <a:spAutoFit/>
          </a:bodyPr>
          <a:lstStyle/>
          <a:p>
            <a:pPr>
              <a:spcBef>
                <a:spcPct val="50000"/>
              </a:spcBef>
            </a:pPr>
            <a:r>
              <a:rPr lang="zh-CN" altLang="en-US" sz="2800" b="1">
                <a:solidFill>
                  <a:srgbClr val="800000"/>
                </a:solidFill>
                <a:latin typeface="黑体" pitchFamily="49" charset="-122"/>
                <a:ea typeface="黑体" pitchFamily="49" charset="-122"/>
              </a:rPr>
              <a:t>人就是人，是</a:t>
            </a:r>
            <a:r>
              <a:rPr lang="zh-CN" altLang="en-US" sz="2800" b="1">
                <a:solidFill>
                  <a:srgbClr val="FF0000"/>
                </a:solidFill>
                <a:latin typeface="黑体" pitchFamily="49" charset="-122"/>
                <a:ea typeface="黑体" pitchFamily="49" charset="-122"/>
              </a:rPr>
              <a:t>自己命运</a:t>
            </a:r>
            <a:r>
              <a:rPr lang="zh-CN" altLang="en-US" sz="2800" b="1">
                <a:solidFill>
                  <a:srgbClr val="800000"/>
                </a:solidFill>
                <a:latin typeface="黑体" pitchFamily="49" charset="-122"/>
                <a:ea typeface="黑体" pitchFamily="49" charset="-122"/>
              </a:rPr>
              <a:t>的主人。                              在某个意义上你自己也就可以制造一切事物。 </a:t>
            </a:r>
          </a:p>
          <a:p>
            <a:pPr>
              <a:spcBef>
                <a:spcPct val="50000"/>
              </a:spcBef>
            </a:pPr>
            <a:r>
              <a:rPr lang="zh-CN" altLang="en-US" sz="2800" b="1">
                <a:solidFill>
                  <a:srgbClr val="800000"/>
                </a:solidFill>
                <a:latin typeface="黑体" pitchFamily="49" charset="-122"/>
                <a:ea typeface="黑体" pitchFamily="49" charset="-122"/>
              </a:rPr>
              <a:t>                           </a:t>
            </a:r>
            <a:r>
              <a:rPr lang="en-US" altLang="zh-CN" sz="2800" b="1">
                <a:solidFill>
                  <a:srgbClr val="800000"/>
                </a:solidFill>
                <a:latin typeface="黑体" pitchFamily="49" charset="-122"/>
                <a:ea typeface="黑体" pitchFamily="49" charset="-122"/>
              </a:rPr>
              <a:t>——</a:t>
            </a:r>
            <a:r>
              <a:rPr lang="zh-CN" altLang="en-US" sz="2800" b="1">
                <a:solidFill>
                  <a:srgbClr val="800000"/>
                </a:solidFill>
                <a:latin typeface="黑体" pitchFamily="49" charset="-122"/>
                <a:ea typeface="黑体" pitchFamily="49" charset="-122"/>
              </a:rPr>
              <a:t>苏格拉底</a:t>
            </a:r>
          </a:p>
        </p:txBody>
      </p:sp>
      <p:sp>
        <p:nvSpPr>
          <p:cNvPr id="31749" name="Text Box 5">
            <a:hlinkClick r:id="rId2" action="ppaction://hlinksldjump"/>
          </p:cNvPr>
          <p:cNvSpPr txBox="1">
            <a:spLocks noChangeArrowheads="1"/>
          </p:cNvSpPr>
          <p:nvPr/>
        </p:nvSpPr>
        <p:spPr bwMode="auto">
          <a:xfrm>
            <a:off x="574675" y="4797425"/>
            <a:ext cx="8569325" cy="1066800"/>
          </a:xfrm>
          <a:prstGeom prst="rect">
            <a:avLst/>
          </a:prstGeom>
          <a:noFill/>
          <a:ln w="9525">
            <a:noFill/>
            <a:miter lim="800000"/>
            <a:headEnd/>
            <a:tailEnd/>
          </a:ln>
          <a:effectLst/>
        </p:spPr>
        <p:txBody>
          <a:bodyPr>
            <a:spAutoFit/>
          </a:bodyPr>
          <a:lstStyle/>
          <a:p>
            <a:pPr algn="ctr">
              <a:spcBef>
                <a:spcPct val="50000"/>
              </a:spcBef>
            </a:pPr>
            <a:r>
              <a:rPr lang="en-US" altLang="zh-CN" sz="3200" b="1" dirty="0">
                <a:solidFill>
                  <a:srgbClr val="800000"/>
                </a:solidFill>
                <a:latin typeface="黑体" pitchFamily="49" charset="-122"/>
                <a:ea typeface="黑体" pitchFamily="49" charset="-122"/>
              </a:rPr>
              <a:t>“</a:t>
            </a:r>
            <a:r>
              <a:rPr lang="zh-CN" altLang="en-US" sz="3200" b="1" dirty="0">
                <a:solidFill>
                  <a:srgbClr val="800000"/>
                </a:solidFill>
                <a:latin typeface="黑体" pitchFamily="49" charset="-122"/>
                <a:ea typeface="黑体" pitchFamily="49" charset="-122"/>
              </a:rPr>
              <a:t>认识你自己” 闪耀着</a:t>
            </a:r>
            <a:r>
              <a:rPr lang="zh-CN" altLang="en-US" sz="3200" b="1" u="sng" dirty="0">
                <a:solidFill>
                  <a:srgbClr val="800000"/>
                </a:solidFill>
                <a:latin typeface="黑体" pitchFamily="49" charset="-122"/>
                <a:ea typeface="黑体" pitchFamily="49" charset="-122"/>
              </a:rPr>
              <a:t>理性</a:t>
            </a:r>
            <a:r>
              <a:rPr lang="zh-CN" altLang="en-US" sz="3200" b="1" dirty="0">
                <a:solidFill>
                  <a:srgbClr val="800000"/>
                </a:solidFill>
                <a:latin typeface="黑体" pitchFamily="49" charset="-122"/>
                <a:ea typeface="黑体" pitchFamily="49" charset="-122"/>
              </a:rPr>
              <a:t>的光亮</a:t>
            </a:r>
            <a:r>
              <a:rPr lang="en-US" altLang="zh-CN" sz="3200" b="1" dirty="0">
                <a:solidFill>
                  <a:srgbClr val="800000"/>
                </a:solidFill>
                <a:latin typeface="黑体" pitchFamily="49" charset="-122"/>
                <a:ea typeface="黑体" pitchFamily="49" charset="-122"/>
              </a:rPr>
              <a:t>,                                                </a:t>
            </a:r>
            <a:r>
              <a:rPr lang="zh-CN" altLang="en-US" sz="3200" b="1" dirty="0">
                <a:solidFill>
                  <a:srgbClr val="800000"/>
                </a:solidFill>
                <a:latin typeface="黑体" pitchFamily="49" charset="-122"/>
                <a:ea typeface="黑体" pitchFamily="49" charset="-122"/>
              </a:rPr>
              <a:t>从而使人文精神从</a:t>
            </a:r>
            <a:r>
              <a:rPr lang="zh-CN" altLang="en-US" sz="3200" b="1" u="sng" dirty="0">
                <a:solidFill>
                  <a:srgbClr val="800000"/>
                </a:solidFill>
                <a:latin typeface="黑体" pitchFamily="49" charset="-122"/>
                <a:ea typeface="黑体" pitchFamily="49" charset="-122"/>
              </a:rPr>
              <a:t>低级</a:t>
            </a:r>
            <a:r>
              <a:rPr lang="zh-CN" altLang="en-US" sz="3200" b="1" dirty="0">
                <a:solidFill>
                  <a:srgbClr val="800000"/>
                </a:solidFill>
                <a:latin typeface="黑体" pitchFamily="49" charset="-122"/>
                <a:ea typeface="黑体" pitchFamily="49" charset="-122"/>
              </a:rPr>
              <a:t>走向</a:t>
            </a:r>
            <a:r>
              <a:rPr lang="zh-CN" altLang="en-US" sz="3200" b="1" u="sng" dirty="0">
                <a:solidFill>
                  <a:srgbClr val="800000"/>
                </a:solidFill>
                <a:latin typeface="黑体" pitchFamily="49" charset="-122"/>
                <a:ea typeface="黑体" pitchFamily="49" charset="-122"/>
              </a:rPr>
              <a:t>高级</a:t>
            </a:r>
            <a:r>
              <a:rPr lang="zh-CN" altLang="en-US" sz="3200" b="1" dirty="0">
                <a:solidFill>
                  <a:srgbClr val="800000"/>
                </a:solidFill>
                <a:latin typeface="黑体" pitchFamily="49" charset="-122"/>
                <a:ea typeface="黑体" pitchFamily="49"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linds(horizontal)">
                                      <p:cBhvr>
                                        <p:cTn id="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304800" y="762000"/>
            <a:ext cx="8424863" cy="4200525"/>
          </a:xfrm>
          <a:prstGeom prst="roundRect">
            <a:avLst>
              <a:gd name="adj" fmla="val 16667"/>
            </a:avLst>
          </a:prstGeom>
          <a:solidFill>
            <a:srgbClr val="CCFFFF">
              <a:alpha val="79999"/>
            </a:srgbClr>
          </a:solidFill>
          <a:ln w="9525">
            <a:noFill/>
            <a:round/>
            <a:headEnd/>
            <a:tailEnd/>
          </a:ln>
        </p:spPr>
        <p:txBody>
          <a:bodyPr wrap="none" anchor="ctr"/>
          <a:lstStyle/>
          <a:p>
            <a:pPr>
              <a:buFont typeface="Arial" pitchFamily="34" charset="0"/>
              <a:buNone/>
            </a:pPr>
            <a:endParaRPr lang="zh-CN" altLang="zh-CN"/>
          </a:p>
        </p:txBody>
      </p:sp>
      <p:sp>
        <p:nvSpPr>
          <p:cNvPr id="32771" name="Rectangle 3"/>
          <p:cNvSpPr>
            <a:spLocks noGrp="1" noChangeArrowheads="1"/>
          </p:cNvSpPr>
          <p:nvPr>
            <p:ph type="title" idx="4294967295"/>
          </p:nvPr>
        </p:nvSpPr>
        <p:spPr>
          <a:xfrm>
            <a:off x="533400" y="152400"/>
            <a:ext cx="8399463" cy="560388"/>
          </a:xfrm>
        </p:spPr>
        <p:txBody>
          <a:bodyPr>
            <a:normAutofit fontScale="90000"/>
          </a:bodyPr>
          <a:lstStyle/>
          <a:p>
            <a:r>
              <a:rPr lang="zh-CN" altLang="en-US" sz="3800" b="1"/>
              <a:t>苏格拉底的哲学观点：“</a:t>
            </a:r>
            <a:r>
              <a:rPr lang="zh-CN" altLang="en-US" sz="3800" b="1">
                <a:solidFill>
                  <a:srgbClr val="0000FF"/>
                </a:solidFill>
              </a:rPr>
              <a:t>认识你自己</a:t>
            </a:r>
            <a:r>
              <a:rPr lang="zh-CN" altLang="en-US" sz="3800" b="1"/>
              <a:t>”</a:t>
            </a:r>
          </a:p>
        </p:txBody>
      </p:sp>
      <p:sp>
        <p:nvSpPr>
          <p:cNvPr id="23556" name="Rectangle 4"/>
          <p:cNvSpPr>
            <a:spLocks noGrp="1" noChangeArrowheads="1"/>
          </p:cNvSpPr>
          <p:nvPr>
            <p:ph type="body" sz="half" idx="4294967295"/>
          </p:nvPr>
        </p:nvSpPr>
        <p:spPr>
          <a:xfrm>
            <a:off x="685800" y="762000"/>
            <a:ext cx="7715250" cy="4191000"/>
          </a:xfrm>
        </p:spPr>
        <p:txBody>
          <a:bodyPr>
            <a:normAutofit lnSpcReduction="10000"/>
          </a:bodyPr>
          <a:lstStyle/>
          <a:p>
            <a:pPr marL="571500" indent="-571500">
              <a:lnSpc>
                <a:spcPct val="90000"/>
              </a:lnSpc>
              <a:buFont typeface="Wingdings" pitchFamily="2" charset="2"/>
              <a:buAutoNum type="circleNumDbPlain"/>
            </a:pPr>
            <a:r>
              <a:rPr lang="zh-CN" altLang="en-US" sz="2600" b="1">
                <a:solidFill>
                  <a:srgbClr val="FF0000"/>
                </a:solidFill>
                <a:latin typeface="黑体" pitchFamily="49" charset="-122"/>
                <a:ea typeface="黑体" pitchFamily="49" charset="-122"/>
              </a:rPr>
              <a:t>认识自己，方能认识人生。 </a:t>
            </a:r>
          </a:p>
          <a:p>
            <a:pPr marL="571500" indent="-571500">
              <a:lnSpc>
                <a:spcPct val="90000"/>
              </a:lnSpc>
              <a:buFont typeface="Wingdings" pitchFamily="2" charset="2"/>
              <a:buAutoNum type="circleNumDbPlain"/>
            </a:pPr>
            <a:r>
              <a:rPr lang="zh-CN" altLang="en-US" sz="2600" b="1">
                <a:solidFill>
                  <a:srgbClr val="FF0000"/>
                </a:solidFill>
                <a:latin typeface="黑体" pitchFamily="49" charset="-122"/>
                <a:ea typeface="黑体" pitchFamily="49" charset="-122"/>
              </a:rPr>
              <a:t>每个人身上都有太阳，主要是如何让它发光。</a:t>
            </a:r>
          </a:p>
          <a:p>
            <a:pPr marL="571500" indent="-571500">
              <a:lnSpc>
                <a:spcPct val="90000"/>
              </a:lnSpc>
              <a:buFont typeface="Wingdings" pitchFamily="2" charset="2"/>
              <a:buAutoNum type="circleNumDbPlain"/>
            </a:pPr>
            <a:r>
              <a:rPr lang="zh-CN" altLang="en-US" sz="2600" b="1">
                <a:solidFill>
                  <a:srgbClr val="FF0000"/>
                </a:solidFill>
                <a:latin typeface="黑体" pitchFamily="49" charset="-122"/>
                <a:ea typeface="黑体" pitchFamily="49" charset="-122"/>
              </a:rPr>
              <a:t>最优秀的人就是你自己。</a:t>
            </a:r>
          </a:p>
          <a:p>
            <a:pPr marL="571500" indent="-571500">
              <a:lnSpc>
                <a:spcPct val="90000"/>
              </a:lnSpc>
              <a:buFont typeface="Wingdings" pitchFamily="2" charset="2"/>
              <a:buAutoNum type="circleNumDbPlain"/>
            </a:pPr>
            <a:r>
              <a:rPr lang="zh-CN" altLang="en-US" sz="2600" b="1">
                <a:solidFill>
                  <a:srgbClr val="FF0000"/>
                </a:solidFill>
                <a:latin typeface="黑体" pitchFamily="49" charset="-122"/>
                <a:ea typeface="黑体" pitchFamily="49" charset="-122"/>
              </a:rPr>
              <a:t>我平生只知道一件事，我为什么是那么无知。</a:t>
            </a:r>
          </a:p>
          <a:p>
            <a:pPr marL="571500" indent="-571500">
              <a:lnSpc>
                <a:spcPct val="90000"/>
              </a:lnSpc>
              <a:buFont typeface="Wingdings" pitchFamily="2" charset="2"/>
              <a:buAutoNum type="circleNumDbPlain"/>
            </a:pPr>
            <a:r>
              <a:rPr lang="zh-CN" altLang="en-US" sz="2600" b="1">
                <a:solidFill>
                  <a:srgbClr val="FF0000"/>
                </a:solidFill>
                <a:latin typeface="黑体" pitchFamily="49" charset="-122"/>
                <a:ea typeface="黑体" pitchFamily="49" charset="-122"/>
              </a:rPr>
              <a:t>知道的越多，才知知道的越少。</a:t>
            </a:r>
          </a:p>
          <a:p>
            <a:pPr marL="571500" indent="-571500">
              <a:lnSpc>
                <a:spcPct val="90000"/>
              </a:lnSpc>
              <a:buFont typeface="Wingdings" pitchFamily="2" charset="2"/>
              <a:buAutoNum type="circleNumDbPlain"/>
            </a:pPr>
            <a:r>
              <a:rPr lang="zh-CN" altLang="en-US" sz="2600" b="1">
                <a:solidFill>
                  <a:srgbClr val="FF0000"/>
                </a:solidFill>
                <a:latin typeface="黑体" pitchFamily="49" charset="-122"/>
                <a:ea typeface="黑体" pitchFamily="49" charset="-122"/>
              </a:rPr>
              <a:t>未经考察的生活是不值得过的。 </a:t>
            </a:r>
          </a:p>
          <a:p>
            <a:pPr marL="571500" indent="-571500">
              <a:lnSpc>
                <a:spcPct val="90000"/>
              </a:lnSpc>
              <a:buFont typeface="Wingdings" pitchFamily="2" charset="2"/>
              <a:buAutoNum type="circleNumDbPlain"/>
            </a:pPr>
            <a:r>
              <a:rPr lang="zh-CN" altLang="en-US" sz="2600" b="1">
                <a:solidFill>
                  <a:srgbClr val="FF0000"/>
                </a:solidFill>
                <a:latin typeface="黑体" pitchFamily="49" charset="-122"/>
                <a:ea typeface="黑体" pitchFamily="49" charset="-122"/>
              </a:rPr>
              <a:t>这个世界上有两种人，一种是快乐的猪，一种是痛苦的人。做痛苦的人，不做快乐的猪。</a:t>
            </a:r>
          </a:p>
          <a:p>
            <a:pPr marL="571500" indent="-571500">
              <a:lnSpc>
                <a:spcPct val="90000"/>
              </a:lnSpc>
              <a:buFont typeface="Wingdings" pitchFamily="2" charset="2"/>
              <a:buAutoNum type="circleNumDbPlain"/>
            </a:pPr>
            <a:r>
              <a:rPr lang="zh-CN" altLang="en-US" sz="2600" b="1">
                <a:solidFill>
                  <a:srgbClr val="FF0000"/>
                </a:solidFill>
                <a:latin typeface="黑体" pitchFamily="49" charset="-122"/>
                <a:ea typeface="黑体" pitchFamily="49" charset="-122"/>
              </a:rPr>
              <a:t>人总是追求幸福的。而美德归根结底会给人带来好处，邪恶则总会给人带来坏处 。  </a:t>
            </a:r>
          </a:p>
        </p:txBody>
      </p:sp>
      <p:sp>
        <p:nvSpPr>
          <p:cNvPr id="23557" name="Text Box 5"/>
          <p:cNvSpPr txBox="1">
            <a:spLocks noChangeArrowheads="1"/>
          </p:cNvSpPr>
          <p:nvPr/>
        </p:nvSpPr>
        <p:spPr bwMode="auto">
          <a:xfrm>
            <a:off x="381000" y="4981575"/>
            <a:ext cx="8208963" cy="1800225"/>
          </a:xfrm>
          <a:prstGeom prst="rect">
            <a:avLst/>
          </a:prstGeom>
          <a:noFill/>
          <a:ln w="9525">
            <a:noFill/>
            <a:miter lim="800000"/>
            <a:headEnd/>
            <a:tailEnd/>
          </a:ln>
        </p:spPr>
        <p:txBody>
          <a:bodyPr>
            <a:spAutoFit/>
          </a:bodyPr>
          <a:lstStyle/>
          <a:p>
            <a:pPr>
              <a:spcBef>
                <a:spcPct val="50000"/>
              </a:spcBef>
              <a:buFont typeface="Arial" pitchFamily="34" charset="0"/>
              <a:buNone/>
            </a:pPr>
            <a:r>
              <a:rPr lang="zh-CN" altLang="en-US" sz="2800" b="1" u="sng" dirty="0">
                <a:solidFill>
                  <a:srgbClr val="FF0000"/>
                </a:solidFill>
                <a:latin typeface="黑体" pitchFamily="49" charset="-122"/>
                <a:ea typeface="黑体" pitchFamily="49" charset="-122"/>
              </a:rPr>
              <a:t>认识：“</a:t>
            </a:r>
            <a:r>
              <a:rPr lang="zh-CN" altLang="en-US" sz="2800" b="1" dirty="0">
                <a:solidFill>
                  <a:srgbClr val="0000CC"/>
                </a:solidFill>
                <a:latin typeface="黑体" pitchFamily="49" charset="-122"/>
                <a:ea typeface="黑体" pitchFamily="49" charset="-122"/>
              </a:rPr>
              <a:t>认识你自己”就是认识做人的道理，是苏格拉底对人的价值的思考，体现了对理性的尊崇、对思想自由的追求和道德的重视，丰富了人文主义的内涵</a:t>
            </a:r>
            <a:r>
              <a:rPr lang="en-US" altLang="zh-CN" sz="28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从而使人文精神从低级走向高级。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animEffect transition="in" filter="box(in)">
                                      <p:cBhvr>
                                        <p:cTn id="11"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内容占位符 28673"/>
          <p:cNvPicPr>
            <a:picLocks noGrp="1" noChangeAspect="1" noChangeArrowheads="1"/>
          </p:cNvPicPr>
          <p:nvPr>
            <p:ph idx="1"/>
          </p:nvPr>
        </p:nvPicPr>
        <p:blipFill>
          <a:blip r:embed="rId3" cstate="print"/>
          <a:srcRect/>
          <a:stretch>
            <a:fillRect/>
          </a:stretch>
        </p:blipFill>
        <p:spPr>
          <a:xfrm>
            <a:off x="7056438" y="4718050"/>
            <a:ext cx="2135187" cy="2135188"/>
          </a:xfrm>
        </p:spPr>
      </p:pic>
      <p:sp>
        <p:nvSpPr>
          <p:cNvPr id="27650" name="文本占位符 28674"/>
          <p:cNvSpPr>
            <a:spLocks noGrp="1" noChangeArrowheads="1"/>
          </p:cNvSpPr>
          <p:nvPr>
            <p:ph idx="1"/>
          </p:nvPr>
        </p:nvSpPr>
        <p:spPr>
          <a:xfrm>
            <a:off x="457200" y="461963"/>
            <a:ext cx="8229600" cy="5253037"/>
          </a:xfrm>
        </p:spPr>
        <p:txBody>
          <a:bodyPr/>
          <a:lstStyle/>
          <a:p>
            <a:pPr algn="ctr">
              <a:lnSpc>
                <a:spcPct val="90000"/>
              </a:lnSpc>
              <a:buFontTx/>
              <a:buNone/>
            </a:pPr>
            <a:r>
              <a:rPr lang="zh-CN" altLang="en-US" sz="2400" b="1" smtClean="0">
                <a:latin typeface="黑体" pitchFamily="49" charset="-122"/>
                <a:ea typeface="黑体" pitchFamily="49" charset="-122"/>
              </a:rPr>
              <a:t>苹果的香味</a:t>
            </a:r>
          </a:p>
          <a:p>
            <a:pPr>
              <a:lnSpc>
                <a:spcPct val="90000"/>
              </a:lnSpc>
            </a:pPr>
            <a:r>
              <a:rPr lang="zh-CN" altLang="en-US" sz="2400" b="1" smtClean="0">
                <a:latin typeface="黑体" pitchFamily="49" charset="-122"/>
                <a:ea typeface="黑体" pitchFamily="49" charset="-122"/>
              </a:rPr>
              <a:t>一天，苏格拉底拿出一个苹果对学生说：“这是我刚从果园里摘下来的苹果，你们闻闻它是什么味道？”闻过的学生都说是苹果的香味。最后闻的柏拉图说：“我什么味道也没闻到。”</a:t>
            </a:r>
          </a:p>
          <a:p>
            <a:pPr>
              <a:lnSpc>
                <a:spcPct val="90000"/>
              </a:lnSpc>
            </a:pPr>
            <a:r>
              <a:rPr lang="zh-CN" altLang="en-US" sz="2400" b="1" smtClean="0">
                <a:latin typeface="黑体" pitchFamily="49" charset="-122"/>
                <a:ea typeface="黑体" pitchFamily="49" charset="-122"/>
              </a:rPr>
              <a:t>苏格拉底笑着说：“看来只有你是你自己。”他把苹果传给学生看，学生呆住了——那是一只蜡做的假苹果。</a:t>
            </a:r>
          </a:p>
          <a:p>
            <a:pPr>
              <a:lnSpc>
                <a:spcPct val="90000"/>
              </a:lnSpc>
            </a:pPr>
            <a:r>
              <a:rPr lang="zh-CN" altLang="en-US" sz="2400" b="1" smtClean="0">
                <a:latin typeface="黑体" pitchFamily="49" charset="-122"/>
                <a:ea typeface="黑体" pitchFamily="49" charset="-122"/>
              </a:rPr>
              <a:t>苏格拉底说：“学生们，你们犯了一个重大错误，就是过于信任我，没有选择相信真理。而且这么多人都跟着错，说明你们人云亦云，这是你们没有主见、放弃自我的表现。”</a:t>
            </a:r>
          </a:p>
        </p:txBody>
      </p:sp>
      <p:sp>
        <p:nvSpPr>
          <p:cNvPr id="28676" name="矩形 28675"/>
          <p:cNvSpPr>
            <a:spLocks noChangeArrowheads="1"/>
          </p:cNvSpPr>
          <p:nvPr/>
        </p:nvSpPr>
        <p:spPr bwMode="auto">
          <a:xfrm>
            <a:off x="965200" y="4718050"/>
            <a:ext cx="7359650" cy="582613"/>
          </a:xfrm>
          <a:prstGeom prst="rect">
            <a:avLst/>
          </a:prstGeom>
          <a:solidFill>
            <a:schemeClr val="accent2"/>
          </a:solidFill>
          <a:ln w="9525">
            <a:noFill/>
            <a:miter lim="800000"/>
            <a:headEnd/>
            <a:tailEnd/>
          </a:ln>
        </p:spPr>
        <p:txBody>
          <a:bodyPr lIns="90170" tIns="46990" rIns="90170" bIns="46990">
            <a:spAutoFit/>
          </a:bodyPr>
          <a:lstStyle/>
          <a:p>
            <a:r>
              <a:rPr lang="zh-CN" altLang="en-US" sz="3200" b="1">
                <a:solidFill>
                  <a:srgbClr val="FFFF00"/>
                </a:solidFill>
                <a:ea typeface="黑体" pitchFamily="49" charset="-122"/>
              </a:rPr>
              <a:t>怎么看待除柏拉图之外的学生的回答？</a:t>
            </a:r>
          </a:p>
        </p:txBody>
      </p:sp>
      <p:sp>
        <p:nvSpPr>
          <p:cNvPr id="28677" name="矩形 28676"/>
          <p:cNvSpPr>
            <a:spLocks noChangeArrowheads="1"/>
          </p:cNvSpPr>
          <p:nvPr/>
        </p:nvSpPr>
        <p:spPr bwMode="auto">
          <a:xfrm>
            <a:off x="965200" y="5588000"/>
            <a:ext cx="2338388" cy="581025"/>
          </a:xfrm>
          <a:prstGeom prst="rect">
            <a:avLst/>
          </a:prstGeom>
          <a:solidFill>
            <a:schemeClr val="accent2"/>
          </a:solidFill>
          <a:ln w="9525">
            <a:noFill/>
            <a:miter lim="800000"/>
            <a:headEnd/>
            <a:tailEnd/>
          </a:ln>
        </p:spPr>
        <p:txBody>
          <a:bodyPr lIns="90170" tIns="46990" rIns="90170" bIns="46990">
            <a:spAutoFit/>
          </a:bodyPr>
          <a:lstStyle/>
          <a:p>
            <a:r>
              <a:rPr lang="zh-CN" altLang="en-US" sz="3200" b="1">
                <a:solidFill>
                  <a:srgbClr val="FFFF00"/>
                </a:solidFill>
                <a:ea typeface="黑体" pitchFamily="49" charset="-122"/>
              </a:rPr>
              <a:t>原因何在？</a:t>
            </a:r>
            <a:endParaRPr lang="zh-CN" altLang="en-US">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ox(out)">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box(out)">
                                      <p:cBhvr>
                                        <p:cTn id="12"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ldLvl="0" animBg="1"/>
      <p:bldP spid="2867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t0198d7e7eba36e5643.jpg"/>
          <p:cNvPicPr>
            <a:picLocks noGrp="1" noChangeAspect="1"/>
          </p:cNvPicPr>
          <p:nvPr>
            <p:ph idx="1"/>
          </p:nvPr>
        </p:nvPicPr>
        <p:blipFill>
          <a:blip r:embed="rId2" cstate="print"/>
          <a:stretch>
            <a:fillRect/>
          </a:stretch>
        </p:blipFill>
        <p:spPr>
          <a:xfrm>
            <a:off x="0" y="0"/>
            <a:ext cx="9141308" cy="6858000"/>
          </a:xfrm>
        </p:spPr>
      </p:pic>
      <p:sp>
        <p:nvSpPr>
          <p:cNvPr id="5" name="标题 6146"/>
          <p:cNvSpPr txBox="1">
            <a:spLocks noChangeArrowheads="1"/>
          </p:cNvSpPr>
          <p:nvPr/>
        </p:nvSpPr>
        <p:spPr>
          <a:xfrm>
            <a:off x="1835696" y="620688"/>
            <a:ext cx="5967413" cy="1143000"/>
          </a:xfrm>
          <a:prstGeom prst="rect">
            <a:avLst/>
          </a:prstGeom>
          <a:solidFill>
            <a:srgbClr val="FFFF00"/>
          </a:solidFill>
        </p:spPr>
        <p:txBody>
          <a:bodyPr vert="horz" lIns="90170" tIns="46990" rIns="90170" bIns="4699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6000" b="1" i="0" u="none" strike="noStrike" kern="1200" cap="none" spc="0" normalizeH="0" baseline="0" noProof="0" dirty="0" smtClean="0">
                <a:ln>
                  <a:noFill/>
                </a:ln>
                <a:solidFill>
                  <a:srgbClr val="0000FF"/>
                </a:solidFill>
                <a:effectLst/>
                <a:uLnTx/>
                <a:uFillTx/>
                <a:latin typeface="+mj-lt"/>
                <a:ea typeface="腾祥铁山楷书简" charset="-122"/>
                <a:cs typeface="+mj-cs"/>
              </a:rPr>
              <a:t>蒙昧中的觉醒</a:t>
            </a:r>
          </a:p>
        </p:txBody>
      </p:sp>
      <p:sp>
        <p:nvSpPr>
          <p:cNvPr id="6" name="文本占位符 6147"/>
          <p:cNvSpPr txBox="1">
            <a:spLocks noChangeArrowheads="1"/>
          </p:cNvSpPr>
          <p:nvPr/>
        </p:nvSpPr>
        <p:spPr>
          <a:xfrm>
            <a:off x="0" y="4226173"/>
            <a:ext cx="9144000" cy="2631827"/>
          </a:xfrm>
          <a:prstGeom prst="rect">
            <a:avLst/>
          </a:prstGeom>
          <a:solidFill>
            <a:schemeClr val="bg1"/>
          </a:solidFill>
        </p:spPr>
        <p:txBody>
          <a:bodyPr vert="horz" lIns="90170" tIns="46990" rIns="90170" bIns="46990" rtlCol="0">
            <a:normAutofit/>
          </a:bodyPr>
          <a:lstStyle/>
          <a:p>
            <a:pPr marL="0" marR="0" lvl="0" indent="0" algn="ctr" defTabSz="914400" rtl="0" eaLnBrk="1" fontAlgn="auto" latinLnBrk="0" hangingPunct="1">
              <a:lnSpc>
                <a:spcPct val="160000"/>
              </a:lnSpc>
              <a:spcBef>
                <a:spcPct val="20000"/>
              </a:spcBef>
              <a:spcAft>
                <a:spcPts val="0"/>
              </a:spcAft>
              <a:buClrTx/>
              <a:buSzTx/>
              <a:buFontTx/>
              <a:buNone/>
              <a:tabLst/>
              <a:defRPr/>
            </a:pPr>
            <a:r>
              <a:rPr kumimoji="0" lang="zh-CN" altLang="en-US" sz="3200" b="1" i="0" u="none" strike="noStrike" kern="1200" cap="none" spc="0" normalizeH="0" baseline="0" noProof="0" dirty="0" smtClean="0">
                <a:ln>
                  <a:noFill/>
                </a:ln>
                <a:solidFill>
                  <a:srgbClr val="FF0000"/>
                </a:solidFill>
                <a:effectLst/>
                <a:uLnTx/>
                <a:uFillTx/>
                <a:latin typeface="+mn-lt"/>
                <a:ea typeface="腾祥铁山楷书简" charset="-122"/>
                <a:cs typeface="+mn-cs"/>
              </a:rPr>
              <a:t>课程标准：</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3200" b="1" i="0" u="none" strike="noStrike" kern="1200" cap="none" spc="0" normalizeH="0" baseline="0" noProof="0" dirty="0" smtClean="0">
                <a:ln>
                  <a:noFill/>
                </a:ln>
                <a:solidFill>
                  <a:srgbClr val="FF0000"/>
                </a:solidFill>
                <a:effectLst/>
                <a:uLnTx/>
                <a:uFillTx/>
                <a:latin typeface="+mn-lt"/>
                <a:ea typeface="腾祥铁山楷书简" charset="-122"/>
                <a:cs typeface="+mn-cs"/>
              </a:rPr>
              <a:t>1</a:t>
            </a:r>
            <a:r>
              <a:rPr kumimoji="0" lang="zh-CN" altLang="en-US" sz="3200" b="1" i="0" u="none" strike="noStrike" kern="1200" cap="none" spc="0" normalizeH="0" baseline="0" noProof="0" dirty="0" smtClean="0">
                <a:ln>
                  <a:noFill/>
                </a:ln>
                <a:solidFill>
                  <a:srgbClr val="FF0000"/>
                </a:solidFill>
                <a:effectLst/>
                <a:uLnTx/>
                <a:uFillTx/>
                <a:latin typeface="+mn-lt"/>
                <a:ea typeface="腾祥铁山楷书简" charset="-122"/>
                <a:cs typeface="+mn-cs"/>
              </a:rPr>
              <a:t>、了解古希腊智者学派和苏格拉底等人对人的价值的阐述；</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3200" b="1" i="0" u="none" strike="noStrike" kern="1200" cap="none" spc="0" normalizeH="0" baseline="0" noProof="0" dirty="0" smtClean="0">
                <a:ln>
                  <a:noFill/>
                </a:ln>
                <a:solidFill>
                  <a:srgbClr val="FF0000"/>
                </a:solidFill>
                <a:effectLst/>
                <a:uLnTx/>
                <a:uFillTx/>
                <a:latin typeface="+mn-lt"/>
                <a:ea typeface="腾祥铁山楷书简" charset="-122"/>
                <a:cs typeface="+mn-cs"/>
              </a:rPr>
              <a:t>2</a:t>
            </a:r>
            <a:r>
              <a:rPr kumimoji="0" lang="zh-CN" altLang="en-US" sz="3200" b="1" i="0" u="none" strike="noStrike" kern="1200" cap="none" spc="0" normalizeH="0" baseline="0" noProof="0" dirty="0" smtClean="0">
                <a:ln>
                  <a:noFill/>
                </a:ln>
                <a:solidFill>
                  <a:srgbClr val="FF0000"/>
                </a:solidFill>
                <a:effectLst/>
                <a:uLnTx/>
                <a:uFillTx/>
                <a:latin typeface="+mn-lt"/>
                <a:ea typeface="腾祥铁山楷书简" charset="-122"/>
                <a:cs typeface="+mn-cs"/>
              </a:rPr>
              <a:t>、理解人文精神的内涵。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内容占位符 30721"/>
          <p:cNvSpPr>
            <a:spLocks noGrp="1"/>
          </p:cNvSpPr>
          <p:nvPr>
            <p:ph idx="1"/>
          </p:nvPr>
        </p:nvSpPr>
        <p:spPr>
          <a:xfrm>
            <a:off x="457200" y="346075"/>
            <a:ext cx="8229600" cy="4525963"/>
          </a:xfrm>
        </p:spPr>
        <p:txBody>
          <a:bodyPr/>
          <a:lstStyle/>
          <a:p>
            <a:pPr>
              <a:lnSpc>
                <a:spcPct val="90000"/>
              </a:lnSpc>
              <a:buFontTx/>
              <a:buNone/>
            </a:pPr>
            <a:r>
              <a:rPr lang="zh-CN" altLang="en-US" sz="3600" b="1" noProof="1" smtClean="0">
                <a:solidFill>
                  <a:schemeClr val="accent2"/>
                </a:solidFill>
                <a:latin typeface="腾祥铁山楷书简" panose="01010104010101010101" charset="-122"/>
                <a:ea typeface="腾祥铁山楷书简" panose="01010104010101010101" charset="-122"/>
              </a:rPr>
              <a:t>  强</a:t>
            </a:r>
            <a:r>
              <a:rPr lang="zh-CN" altLang="en-US" sz="3600" b="1" noProof="1">
                <a:solidFill>
                  <a:schemeClr val="accent2"/>
                </a:solidFill>
                <a:latin typeface="腾祥铁山楷书简" panose="01010104010101010101" charset="-122"/>
                <a:ea typeface="腾祥铁山楷书简" panose="01010104010101010101" charset="-122"/>
              </a:rPr>
              <a:t>调人类理性，反对绝对权威，追</a:t>
            </a:r>
            <a:r>
              <a:rPr lang="zh-CN" altLang="en-US" sz="3600" b="1" noProof="1" smtClean="0">
                <a:solidFill>
                  <a:schemeClr val="accent2"/>
                </a:solidFill>
                <a:latin typeface="腾祥铁山楷书简" panose="01010104010101010101" charset="-122"/>
                <a:ea typeface="腾祥铁山楷书简" panose="01010104010101010101" charset="-122"/>
              </a:rPr>
              <a:t>求思想</a:t>
            </a:r>
            <a:r>
              <a:rPr lang="zh-CN" altLang="en-US" sz="3600" b="1" noProof="1">
                <a:solidFill>
                  <a:schemeClr val="accent2"/>
                </a:solidFill>
                <a:latin typeface="腾祥铁山楷书简" panose="01010104010101010101" charset="-122"/>
                <a:ea typeface="腾祥铁山楷书简" panose="01010104010101010101" charset="-122"/>
              </a:rPr>
              <a:t>自由。</a:t>
            </a:r>
          </a:p>
          <a:p>
            <a:pPr marL="0" indent="0">
              <a:lnSpc>
                <a:spcPct val="90000"/>
              </a:lnSpc>
              <a:buFontTx/>
              <a:buNone/>
            </a:pPr>
            <a:endParaRPr lang="zh-CN" altLang="en-US" b="1" noProof="1">
              <a:ea typeface="黑体" panose="02010609060101010101" pitchFamily="1" charset="-122"/>
            </a:endParaRPr>
          </a:p>
          <a:p>
            <a:pPr>
              <a:lnSpc>
                <a:spcPct val="90000"/>
              </a:lnSpc>
            </a:pPr>
            <a:r>
              <a:rPr lang="zh-CN" altLang="en-US" b="1" noProof="1">
                <a:ea typeface="黑体" panose="02010609060101010101" pitchFamily="1" charset="-122"/>
              </a:rPr>
              <a:t>何为理性？</a:t>
            </a:r>
          </a:p>
          <a:p>
            <a:pPr>
              <a:lnSpc>
                <a:spcPct val="90000"/>
              </a:lnSpc>
            </a:pPr>
            <a:endParaRPr lang="zh-CN" altLang="en-US" b="1" noProof="1">
              <a:ea typeface="黑体" panose="02010609060101010101" pitchFamily="1" charset="-122"/>
            </a:endParaRPr>
          </a:p>
          <a:p>
            <a:pPr>
              <a:lnSpc>
                <a:spcPct val="90000"/>
              </a:lnSpc>
            </a:pPr>
            <a:endParaRPr lang="zh-CN" altLang="en-US" sz="2800" b="1" noProof="1"/>
          </a:p>
          <a:p>
            <a:pPr>
              <a:lnSpc>
                <a:spcPct val="90000"/>
              </a:lnSpc>
            </a:pPr>
            <a:endParaRPr lang="zh-CN" altLang="en-US" sz="2800" b="1" noProof="1"/>
          </a:p>
        </p:txBody>
      </p:sp>
      <p:sp>
        <p:nvSpPr>
          <p:cNvPr id="30723" name="矩形 30722"/>
          <p:cNvSpPr>
            <a:spLocks noChangeArrowheads="1"/>
          </p:cNvSpPr>
          <p:nvPr/>
        </p:nvSpPr>
        <p:spPr bwMode="auto">
          <a:xfrm>
            <a:off x="920750" y="2665413"/>
            <a:ext cx="7664450" cy="1814512"/>
          </a:xfrm>
          <a:prstGeom prst="rect">
            <a:avLst/>
          </a:prstGeom>
          <a:noFill/>
          <a:ln w="19050">
            <a:solidFill>
              <a:schemeClr val="bg1"/>
            </a:solidFill>
            <a:miter lim="800000"/>
            <a:headEnd/>
            <a:tailEnd/>
          </a:ln>
        </p:spPr>
        <p:txBody>
          <a:bodyPr>
            <a:spAutoFit/>
          </a:bodyPr>
          <a:lstStyle/>
          <a:p>
            <a:r>
              <a:rPr lang="en-US" altLang="zh-CN" sz="2800" b="1">
                <a:latin typeface="黑体" pitchFamily="49" charset="-122"/>
                <a:ea typeface="黑体" pitchFamily="49" charset="-122"/>
              </a:rPr>
              <a:t>    </a:t>
            </a:r>
            <a:r>
              <a:rPr lang="zh-CN" altLang="en-US" sz="2800" b="1">
                <a:latin typeface="黑体" pitchFamily="49" charset="-122"/>
                <a:ea typeface="黑体" pitchFamily="49" charset="-122"/>
              </a:rPr>
              <a:t>理性指概念、判断、推理等思维形式或发展活动。意思和感性相对。一般指处理问题时不盲从、不轻信，运用自己的智力去认识、判断事物。</a:t>
            </a:r>
          </a:p>
        </p:txBody>
      </p:sp>
      <p:sp>
        <p:nvSpPr>
          <p:cNvPr id="29699" name="文本框 1"/>
          <p:cNvSpPr txBox="1">
            <a:spLocks noChangeArrowheads="1"/>
          </p:cNvSpPr>
          <p:nvPr/>
        </p:nvSpPr>
        <p:spPr bwMode="auto">
          <a:xfrm>
            <a:off x="704850" y="4691063"/>
            <a:ext cx="7348538" cy="952500"/>
          </a:xfrm>
          <a:prstGeom prst="rect">
            <a:avLst/>
          </a:prstGeom>
          <a:noFill/>
          <a:ln w="9525">
            <a:noFill/>
            <a:miter lim="800000"/>
            <a:headEnd/>
            <a:tailEnd/>
          </a:ln>
        </p:spPr>
        <p:txBody>
          <a:bodyPr>
            <a:spAutoFit/>
          </a:bodyPr>
          <a:lstStyle/>
          <a:p>
            <a:r>
              <a:rPr lang="zh-CN" altLang="en-US" sz="2800" b="1">
                <a:latin typeface="黑体" pitchFamily="49" charset="-122"/>
                <a:ea typeface="黑体" pitchFamily="49" charset="-122"/>
              </a:rPr>
              <a:t>苏格拉底对理性的尊崇和对思想自由的追求，成为欧洲18世纪启蒙思想的源头。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30723"/>
                                        </p:tgtEl>
                                        <p:attrNameLst>
                                          <p:attrName>style.visibility</p:attrName>
                                        </p:attrNameLst>
                                      </p:cBhvr>
                                      <p:to>
                                        <p:strVal val="visible"/>
                                      </p:to>
                                    </p:set>
                                    <p:animEffect transition="in" filter="blinds(vertical)">
                                      <p:cBhvr>
                                        <p:cTn id="15" dur="500"/>
                                        <p:tgtEl>
                                          <p:spTgt spid="307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9699"/>
                                        </p:tgtEl>
                                        <p:attrNameLst>
                                          <p:attrName>style.visibility</p:attrName>
                                        </p:attrNameLst>
                                      </p:cBhvr>
                                      <p:to>
                                        <p:strVal val="visible"/>
                                      </p:to>
                                    </p:set>
                                    <p:animEffect transition="in" filter="blinds(horizontal)">
                                      <p:cBhvr>
                                        <p:cTn id="20"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P spid="30723" grpId="0" bldLvl="0" animBg="1"/>
      <p:bldP spid="2969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内容占位符 33793" descr="苏格拉底之死2"/>
          <p:cNvPicPr>
            <a:picLocks noGrp="1" noChangeAspect="1" noChangeArrowheads="1"/>
          </p:cNvPicPr>
          <p:nvPr>
            <p:ph sz="half" idx="1"/>
          </p:nvPr>
        </p:nvPicPr>
        <p:blipFill>
          <a:blip r:embed="rId2" cstate="print"/>
          <a:srcRect/>
          <a:stretch>
            <a:fillRect/>
          </a:stretch>
        </p:blipFill>
        <p:spPr>
          <a:xfrm>
            <a:off x="1397000" y="244475"/>
            <a:ext cx="6361113" cy="4137025"/>
          </a:xfrm>
        </p:spPr>
      </p:pic>
      <p:sp>
        <p:nvSpPr>
          <p:cNvPr id="33795" name="文本占位符 33794"/>
          <p:cNvSpPr>
            <a:spLocks noGrp="1"/>
          </p:cNvSpPr>
          <p:nvPr>
            <p:ph type="body" sz="half" idx="2"/>
          </p:nvPr>
        </p:nvSpPr>
        <p:spPr>
          <a:xfrm>
            <a:off x="92075" y="4503738"/>
            <a:ext cx="8832850" cy="2185987"/>
          </a:xfrm>
        </p:spPr>
        <p:txBody>
          <a:bodyPr>
            <a:normAutofit lnSpcReduction="10000"/>
          </a:bodyPr>
          <a:lstStyle/>
          <a:p>
            <a:pPr eaLnBrk="0" hangingPunct="0">
              <a:lnSpc>
                <a:spcPct val="90000"/>
              </a:lnSpc>
              <a:buFontTx/>
              <a:buNone/>
            </a:pPr>
            <a:r>
              <a:rPr lang="zh-CN" altLang="en-US" sz="2800" b="1" noProof="1">
                <a:latin typeface="楷体" panose="02010609060101010101" charset="-122"/>
                <a:ea typeface="楷体" panose="02010609060101010101" charset="-122"/>
              </a:rPr>
              <a:t>		公元前399年，苏格拉底以“传播异端”和“腐蚀青年”罪被判处死刑。有的弟子劝他借机逃走；有弟子和朋友愿意代他赎罪，但都被他拒绝了。为了维护真理和正义，他表示：</a:t>
            </a:r>
            <a:r>
              <a:rPr lang="zh-CN" altLang="en-US" sz="2800" b="1" noProof="1">
                <a:solidFill>
                  <a:srgbClr val="000066"/>
                </a:solidFill>
                <a:latin typeface="楷体" panose="02010609060101010101" charset="-122"/>
                <a:ea typeface="楷体" panose="02010609060101010101" charset="-122"/>
              </a:rPr>
              <a:t>“服从国法，是市民的义务。”</a:t>
            </a:r>
            <a:r>
              <a:rPr lang="zh-CN" altLang="en-US" sz="2800" b="1" noProof="1">
                <a:latin typeface="楷体" panose="02010609060101010101" charset="-122"/>
                <a:ea typeface="楷体" panose="02010609060101010101" charset="-122"/>
              </a:rPr>
              <a:t>苏格拉底留下的遗言是：</a:t>
            </a:r>
            <a:r>
              <a:rPr lang="zh-CN" altLang="en-US" sz="2800" b="1" noProof="1">
                <a:solidFill>
                  <a:srgbClr val="000066"/>
                </a:solidFill>
                <a:latin typeface="楷体" panose="02010609060101010101" charset="-122"/>
                <a:ea typeface="楷体" panose="02010609060101010101" charset="-122"/>
              </a:rPr>
              <a:t>“克里同，我欠了阿斯克勒庇俄斯一只鸡，记得替我还上这笔账。”</a:t>
            </a:r>
            <a:endParaRPr lang="zh-CN" altLang="en-US" sz="2800" b="1" noProof="1">
              <a:effectLst>
                <a:outerShdw blurRad="38100" dist="38100" dir="2700000">
                  <a:srgbClr val="C0C0C0"/>
                </a:outerShdw>
              </a:effectLst>
              <a:latin typeface="楷体" panose="02010609060101010101" charset="-122"/>
              <a:ea typeface="楷体" panose="02010609060101010101" charset="-122"/>
            </a:endParaRPr>
          </a:p>
        </p:txBody>
      </p:sp>
      <p:sp>
        <p:nvSpPr>
          <p:cNvPr id="33796" name="文本框 33795"/>
          <p:cNvSpPr txBox="1">
            <a:spLocks noChangeArrowheads="1"/>
          </p:cNvSpPr>
          <p:nvPr/>
        </p:nvSpPr>
        <p:spPr bwMode="auto">
          <a:xfrm>
            <a:off x="2057400" y="304800"/>
            <a:ext cx="5245988" cy="833562"/>
          </a:xfrm>
          <a:prstGeom prst="rect">
            <a:avLst/>
          </a:prstGeom>
          <a:solidFill>
            <a:schemeClr val="bg1"/>
          </a:solidFill>
          <a:ln w="9525">
            <a:noFill/>
            <a:miter lim="800000"/>
            <a:headEnd/>
            <a:tailEnd/>
          </a:ln>
        </p:spPr>
        <p:txBody>
          <a:bodyPr wrap="none" lIns="90170" tIns="46990" rIns="90170" bIns="46990">
            <a:spAutoFit/>
          </a:bodyPr>
          <a:lstStyle/>
          <a:p>
            <a:r>
              <a:rPr lang="zh-CN" altLang="en-US" sz="4800" b="1" dirty="0">
                <a:solidFill>
                  <a:srgbClr val="FF0000"/>
                </a:solidFill>
                <a:ea typeface="腾祥伯当行楷简" charset="-122"/>
              </a:rPr>
              <a:t>美德与</a:t>
            </a:r>
            <a:r>
              <a:rPr lang="zh-CN" altLang="en-US" sz="4800" b="1" dirty="0" smtClean="0">
                <a:solidFill>
                  <a:srgbClr val="FF0000"/>
                </a:solidFill>
                <a:ea typeface="腾祥伯当行楷简" charset="-122"/>
              </a:rPr>
              <a:t>理性</a:t>
            </a:r>
            <a:r>
              <a:rPr lang="zh-CN" altLang="en-US" sz="4800" b="1" dirty="0">
                <a:solidFill>
                  <a:srgbClr val="FF0000"/>
                </a:solidFill>
                <a:ea typeface="腾祥伯当行楷简" charset="-122"/>
              </a:rPr>
              <a:t>并存</a:t>
            </a:r>
            <a:r>
              <a:rPr lang="zh-CN" altLang="en-US" sz="4800" b="1" dirty="0" smtClean="0">
                <a:solidFill>
                  <a:srgbClr val="FF0000"/>
                </a:solidFill>
                <a:ea typeface="腾祥伯当行楷简" charset="-122"/>
              </a:rPr>
              <a:t>！ </a:t>
            </a:r>
            <a:endParaRPr lang="zh-CN" altLang="en-US" sz="4800" b="1" dirty="0">
              <a:solidFill>
                <a:srgbClr val="FF0000"/>
              </a:solidFill>
              <a:ea typeface="腾祥伯当行楷简" charset="-122"/>
            </a:endParaRPr>
          </a:p>
        </p:txBody>
      </p:sp>
      <p:sp>
        <p:nvSpPr>
          <p:cNvPr id="5" name="Text Box 5"/>
          <p:cNvSpPr txBox="1">
            <a:spLocks noChangeArrowheads="1"/>
          </p:cNvSpPr>
          <p:nvPr/>
        </p:nvSpPr>
        <p:spPr bwMode="auto">
          <a:xfrm>
            <a:off x="335839" y="620688"/>
            <a:ext cx="627864" cy="3810000"/>
          </a:xfrm>
          <a:prstGeom prst="rect">
            <a:avLst/>
          </a:prstGeom>
          <a:noFill/>
          <a:ln w="9525">
            <a:noFill/>
            <a:miter lim="800000"/>
            <a:headEnd/>
            <a:tailEnd/>
          </a:ln>
        </p:spPr>
        <p:txBody>
          <a:bodyPr vert="eaVert">
            <a:spAutoFit/>
          </a:bodyPr>
          <a:lstStyle/>
          <a:p>
            <a:pPr eaLnBrk="0" hangingPunct="0">
              <a:lnSpc>
                <a:spcPct val="90000"/>
              </a:lnSpc>
              <a:spcBef>
                <a:spcPct val="50000"/>
              </a:spcBef>
              <a:buClr>
                <a:schemeClr val="accent2"/>
              </a:buClr>
              <a:buSzPct val="85000"/>
              <a:buFont typeface="Wingdings" pitchFamily="2" charset="2"/>
              <a:buNone/>
            </a:pPr>
            <a:r>
              <a:rPr lang="zh-CN" altLang="en-US" sz="3200" b="1" dirty="0" smtClean="0">
                <a:solidFill>
                  <a:srgbClr val="0000FF"/>
                </a:solidFill>
                <a:latin typeface="Times New Roman" pitchFamily="18" charset="0"/>
                <a:ea typeface="华文新魏" pitchFamily="2" charset="-122"/>
              </a:rPr>
              <a:t>苏</a:t>
            </a:r>
            <a:r>
              <a:rPr lang="zh-CN" altLang="en-US" sz="3200" b="1" dirty="0">
                <a:solidFill>
                  <a:srgbClr val="0000FF"/>
                </a:solidFill>
                <a:latin typeface="Times New Roman" pitchFamily="18" charset="0"/>
                <a:ea typeface="华文新魏" pitchFamily="2" charset="-122"/>
              </a:rPr>
              <a:t>格拉底之死</a:t>
            </a:r>
            <a:endParaRPr lang="zh-CN" altLang="en-US" sz="2000" b="1" dirty="0">
              <a:solidFill>
                <a:srgbClr val="0000FF"/>
              </a:solidFill>
              <a:latin typeface="Times New Roman" pitchFamily="18" charset="0"/>
              <a:ea typeface="华文新魏" pitchFamily="2" charset="-122"/>
            </a:endParaRPr>
          </a:p>
        </p:txBody>
      </p:sp>
      <p:sp>
        <p:nvSpPr>
          <p:cNvPr id="6" name="矩形 5"/>
          <p:cNvSpPr/>
          <p:nvPr/>
        </p:nvSpPr>
        <p:spPr>
          <a:xfrm>
            <a:off x="467544" y="0"/>
            <a:ext cx="417102" cy="646331"/>
          </a:xfrm>
          <a:prstGeom prst="rect">
            <a:avLst/>
          </a:prstGeom>
        </p:spPr>
        <p:txBody>
          <a:bodyPr wrap="none">
            <a:spAutoFit/>
          </a:bodyPr>
          <a:lstStyle/>
          <a:p>
            <a:r>
              <a:rPr lang="en-US" altLang="zh-CN" sz="3600" b="1" dirty="0" smtClean="0">
                <a:latin typeface="黑体" pitchFamily="49" charset="-122"/>
                <a:ea typeface="黑体" pitchFamily="49" charset="-122"/>
              </a:rPr>
              <a:t>3</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796"/>
                                        </p:tgtEl>
                                        <p:attrNameLst>
                                          <p:attrName>style.visibility</p:attrName>
                                        </p:attrNameLst>
                                      </p:cBhvr>
                                      <p:to>
                                        <p:strVal val="visible"/>
                                      </p:to>
                                    </p:set>
                                    <p:anim calcmode="discrete" valueType="clr">
                                      <p:cBhvr override="childStyle">
                                        <p:cTn id="7" dur="80"/>
                                        <p:tgtEl>
                                          <p:spTgt spid="337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6"/>
                                        </p:tgtEl>
                                        <p:attrNameLst>
                                          <p:attrName>fillcolor</p:attrName>
                                        </p:attrNameLst>
                                      </p:cBhvr>
                                      <p:tavLst>
                                        <p:tav tm="0">
                                          <p:val>
                                            <p:clrVal>
                                              <a:schemeClr val="accent2"/>
                                            </p:clrVal>
                                          </p:val>
                                        </p:tav>
                                        <p:tav tm="50000">
                                          <p:val>
                                            <p:clrVal>
                                              <a:schemeClr val="hlink"/>
                                            </p:clrVal>
                                          </p:val>
                                        </p:tav>
                                      </p:tavLst>
                                    </p:anim>
                                    <p:set>
                                      <p:cBhvr>
                                        <p:cTn id="9" dur="80"/>
                                        <p:tgtEl>
                                          <p:spTgt spid="337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6988" y="2133600"/>
            <a:ext cx="9351963" cy="3930650"/>
          </a:xfrm>
          <a:prstGeom prst="rect">
            <a:avLst/>
          </a:prstGeom>
          <a:noFill/>
          <a:ln w="9525">
            <a:noFill/>
            <a:miter lim="800000"/>
            <a:headEnd/>
            <a:tailEnd/>
          </a:ln>
          <a:effectLst/>
        </p:spPr>
        <p:txBody>
          <a:bodyPr>
            <a:spAutoFit/>
          </a:bodyPr>
          <a:lstStyle/>
          <a:p>
            <a:pPr marL="457200" indent="-457200" eaLnBrk="0" hangingPunct="0"/>
            <a:r>
              <a:rPr lang="zh-CN" altLang="en-US" sz="2800" b="1">
                <a:latin typeface="黑体" pitchFamily="49" charset="-122"/>
                <a:ea typeface="黑体" pitchFamily="49" charset="-122"/>
              </a:rPr>
              <a:t>1.如果承认自己错了，并表示从此不再说，可以选择放逐的方式代替死刑。</a:t>
            </a:r>
          </a:p>
          <a:p>
            <a:pPr marL="457200" indent="-457200" eaLnBrk="0" hangingPunct="0"/>
            <a:endParaRPr lang="zh-CN" altLang="en-US" sz="2800" b="1">
              <a:latin typeface="黑体" pitchFamily="49" charset="-122"/>
              <a:ea typeface="黑体" pitchFamily="49" charset="-122"/>
            </a:endParaRPr>
          </a:p>
          <a:p>
            <a:pPr marL="457200" indent="-457200" eaLnBrk="0" hangingPunct="0"/>
            <a:r>
              <a:rPr lang="zh-CN" altLang="en-US" sz="2800" b="1">
                <a:latin typeface="黑体" pitchFamily="49" charset="-122"/>
                <a:ea typeface="黑体" pitchFamily="49" charset="-122"/>
              </a:rPr>
              <a:t>2.如果携带家属，涕流满面向法官求情，可以求得宽恕。</a:t>
            </a:r>
          </a:p>
          <a:p>
            <a:pPr marL="457200" indent="-457200" eaLnBrk="0" hangingPunct="0"/>
            <a:endParaRPr lang="zh-CN" altLang="en-US" sz="2800" b="1">
              <a:latin typeface="黑体" pitchFamily="49" charset="-122"/>
              <a:ea typeface="黑体" pitchFamily="49" charset="-122"/>
            </a:endParaRPr>
          </a:p>
          <a:p>
            <a:pPr marL="457200" indent="-457200" eaLnBrk="0" hangingPunct="0"/>
            <a:r>
              <a:rPr lang="zh-CN" altLang="en-US" sz="2800" b="1">
                <a:latin typeface="黑体" pitchFamily="49" charset="-122"/>
                <a:ea typeface="黑体" pitchFamily="49" charset="-122"/>
              </a:rPr>
              <a:t>3.他的朋友买通了狱卒，制定了周密的计划援救他，只要他愿意越狱逃离，众多城邦都欢迎他。</a:t>
            </a:r>
          </a:p>
          <a:p>
            <a:pPr marL="457200" indent="-457200" eaLnBrk="0" hangingPunct="0"/>
            <a:endParaRPr lang="zh-CN" altLang="en-US" sz="2800" b="1">
              <a:latin typeface="黑体" pitchFamily="49" charset="-122"/>
              <a:ea typeface="黑体" pitchFamily="49" charset="-122"/>
            </a:endParaRPr>
          </a:p>
          <a:p>
            <a:pPr marL="457200" indent="-457200" eaLnBrk="0" hangingPunct="0"/>
            <a:r>
              <a:rPr lang="zh-CN" altLang="en-US" sz="2800" b="1">
                <a:latin typeface="黑体" pitchFamily="49" charset="-122"/>
                <a:ea typeface="黑体" pitchFamily="49" charset="-122"/>
              </a:rPr>
              <a:t>4. 如果发动一场暴动，也可以把当权者推翻。</a:t>
            </a:r>
          </a:p>
        </p:txBody>
      </p:sp>
      <p:sp>
        <p:nvSpPr>
          <p:cNvPr id="38915" name="Rectangle 3"/>
          <p:cNvSpPr>
            <a:spLocks noChangeArrowheads="1"/>
          </p:cNvSpPr>
          <p:nvPr/>
        </p:nvSpPr>
        <p:spPr bwMode="auto">
          <a:xfrm>
            <a:off x="1403350" y="549275"/>
            <a:ext cx="7056438" cy="1066800"/>
          </a:xfrm>
          <a:prstGeom prst="rect">
            <a:avLst/>
          </a:prstGeom>
          <a:noFill/>
          <a:ln w="9525">
            <a:noFill/>
            <a:miter lim="800000"/>
            <a:headEnd/>
            <a:tailEnd/>
          </a:ln>
          <a:effectLst/>
        </p:spPr>
        <p:txBody>
          <a:bodyPr>
            <a:spAutoFit/>
          </a:bodyPr>
          <a:lstStyle/>
          <a:p>
            <a:pPr eaLnBrk="0" hangingPunct="0"/>
            <a:r>
              <a:rPr lang="zh-CN" altLang="en-US" sz="3200" b="1">
                <a:solidFill>
                  <a:schemeClr val="hlink"/>
                </a:solidFill>
                <a:latin typeface="黑体" pitchFamily="49" charset="-122"/>
                <a:ea typeface="黑体" pitchFamily="49" charset="-122"/>
              </a:rPr>
              <a:t>下列是逃生办法，</a:t>
            </a:r>
          </a:p>
          <a:p>
            <a:pPr eaLnBrk="0" hangingPunct="0"/>
            <a:r>
              <a:rPr lang="zh-CN" altLang="en-US" sz="3200" b="1">
                <a:solidFill>
                  <a:schemeClr val="hlink"/>
                </a:solidFill>
                <a:latin typeface="黑体" pitchFamily="49" charset="-122"/>
                <a:ea typeface="黑体" pitchFamily="49" charset="-122"/>
              </a:rPr>
              <a:t>你认为苏格拉底为什么宁愿选择死？</a:t>
            </a:r>
          </a:p>
        </p:txBody>
      </p:sp>
      <p:sp>
        <p:nvSpPr>
          <p:cNvPr id="4" name="矩形 7"/>
          <p:cNvSpPr>
            <a:spLocks noChangeArrowheads="1"/>
          </p:cNvSpPr>
          <p:nvPr/>
        </p:nvSpPr>
        <p:spPr bwMode="auto">
          <a:xfrm>
            <a:off x="611560" y="6093296"/>
            <a:ext cx="7453313" cy="517525"/>
          </a:xfrm>
          <a:prstGeom prst="rect">
            <a:avLst/>
          </a:prstGeom>
          <a:solidFill>
            <a:schemeClr val="bg1"/>
          </a:solidFill>
          <a:ln w="9525">
            <a:noFill/>
            <a:miter lim="800000"/>
            <a:headEnd/>
            <a:tailEnd/>
          </a:ln>
        </p:spPr>
        <p:txBody>
          <a:bodyPr>
            <a:spAutoFit/>
          </a:bodyPr>
          <a:lstStyle/>
          <a:p>
            <a:pPr eaLnBrk="0" hangingPunct="0"/>
            <a:r>
              <a:rPr lang="zh-CN" altLang="en-US" sz="2800" b="1" dirty="0">
                <a:solidFill>
                  <a:srgbClr val="FF0000"/>
                </a:solidFill>
                <a:latin typeface="华文行楷" pitchFamily="2" charset="-122"/>
                <a:ea typeface="华文行楷" pitchFamily="2" charset="-122"/>
              </a:rPr>
              <a:t>体现了遵守法律，</a:t>
            </a:r>
            <a:r>
              <a:rPr lang="zh-CN" altLang="en-US" sz="2800" b="1" dirty="0">
                <a:solidFill>
                  <a:srgbClr val="FF0000"/>
                </a:solidFill>
                <a:latin typeface="Times New Roman" pitchFamily="18" charset="0"/>
                <a:ea typeface="华文新魏" pitchFamily="2" charset="-122"/>
              </a:rPr>
              <a:t>捍卫思想自由和人格尊严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additive="base">
                                        <p:cTn id="7" dur="5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anim calcmode="lin" valueType="num">
                                      <p:cBhvr additive="base">
                                        <p:cTn id="11" dur="5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914">
                                            <p:txEl>
                                              <p:pRg st="4" end="4"/>
                                            </p:txEl>
                                          </p:spTgt>
                                        </p:tgtEl>
                                        <p:attrNameLst>
                                          <p:attrName>style.visibility</p:attrName>
                                        </p:attrNameLst>
                                      </p:cBhvr>
                                      <p:to>
                                        <p:strVal val="visible"/>
                                      </p:to>
                                    </p:set>
                                    <p:anim calcmode="lin" valueType="num">
                                      <p:cBhvr additive="base">
                                        <p:cTn id="15" dur="500" fill="hold"/>
                                        <p:tgtEl>
                                          <p:spTgt spid="3891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914">
                                            <p:txEl>
                                              <p:pRg st="6" end="6"/>
                                            </p:txEl>
                                          </p:spTgt>
                                        </p:tgtEl>
                                        <p:attrNameLst>
                                          <p:attrName>style.visibility</p:attrName>
                                        </p:attrNameLst>
                                      </p:cBhvr>
                                      <p:to>
                                        <p:strVal val="visible"/>
                                      </p:to>
                                    </p:set>
                                    <p:anim calcmode="lin" valueType="num">
                                      <p:cBhvr additive="base">
                                        <p:cTn id="19" dur="500" fill="hold"/>
                                        <p:tgtEl>
                                          <p:spTgt spid="3891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11188" y="188913"/>
            <a:ext cx="8064500" cy="366712"/>
          </a:xfrm>
          <a:prstGeom prst="rect">
            <a:avLst/>
          </a:prstGeom>
          <a:noFill/>
          <a:ln w="9525">
            <a:noFill/>
            <a:miter lim="800000"/>
            <a:headEnd/>
            <a:tailEnd/>
          </a:ln>
          <a:effectLst/>
        </p:spPr>
        <p:txBody>
          <a:bodyPr>
            <a:spAutoFit/>
          </a:bodyPr>
          <a:lstStyle/>
          <a:p>
            <a:pPr>
              <a:spcBef>
                <a:spcPct val="50000"/>
              </a:spcBef>
            </a:pPr>
            <a:endParaRPr lang="zh-CN" altLang="zh-CN"/>
          </a:p>
        </p:txBody>
      </p:sp>
      <p:sp>
        <p:nvSpPr>
          <p:cNvPr id="36867" name="Text Box 3"/>
          <p:cNvSpPr txBox="1">
            <a:spLocks noChangeArrowheads="1"/>
          </p:cNvSpPr>
          <p:nvPr/>
        </p:nvSpPr>
        <p:spPr bwMode="auto">
          <a:xfrm>
            <a:off x="611188" y="188913"/>
            <a:ext cx="8281987" cy="579437"/>
          </a:xfrm>
          <a:prstGeom prst="rect">
            <a:avLst/>
          </a:prstGeom>
          <a:noFill/>
          <a:ln w="9525">
            <a:noFill/>
            <a:miter lim="800000"/>
            <a:headEnd/>
            <a:tailEnd/>
          </a:ln>
          <a:effectLst/>
        </p:spPr>
        <p:txBody>
          <a:bodyPr>
            <a:spAutoFit/>
          </a:bodyPr>
          <a:lstStyle/>
          <a:p>
            <a:pPr>
              <a:spcBef>
                <a:spcPct val="50000"/>
              </a:spcBef>
            </a:pPr>
            <a:r>
              <a:rPr lang="zh-CN" altLang="en-US" sz="3200" b="1">
                <a:ea typeface="黑体" pitchFamily="49" charset="-122"/>
              </a:rPr>
              <a:t>智者学派与苏格拉底观点的异同：</a:t>
            </a:r>
          </a:p>
        </p:txBody>
      </p:sp>
      <p:sp>
        <p:nvSpPr>
          <p:cNvPr id="36868" name="Text Box 4"/>
          <p:cNvSpPr txBox="1">
            <a:spLocks noChangeArrowheads="1"/>
          </p:cNvSpPr>
          <p:nvPr/>
        </p:nvSpPr>
        <p:spPr bwMode="auto">
          <a:xfrm>
            <a:off x="250825" y="765175"/>
            <a:ext cx="8713788" cy="946150"/>
          </a:xfrm>
          <a:prstGeom prst="rect">
            <a:avLst/>
          </a:prstGeom>
          <a:noFill/>
          <a:ln w="9525">
            <a:noFill/>
            <a:miter lim="800000"/>
            <a:headEnd/>
            <a:tailEnd/>
          </a:ln>
          <a:effectLst/>
        </p:spPr>
        <p:txBody>
          <a:bodyPr>
            <a:spAutoFit/>
          </a:bodyPr>
          <a:lstStyle/>
          <a:p>
            <a:pPr>
              <a:spcBef>
                <a:spcPct val="50000"/>
              </a:spcBef>
            </a:pPr>
            <a:r>
              <a:rPr lang="zh-CN" altLang="en-US" sz="2800" b="1">
                <a:ea typeface="黑体" pitchFamily="49" charset="-122"/>
              </a:rPr>
              <a:t>同：</a:t>
            </a:r>
            <a:r>
              <a:rPr lang="zh-CN" altLang="en-US" sz="2800" b="1">
                <a:solidFill>
                  <a:schemeClr val="tx2"/>
                </a:solidFill>
                <a:effectLst>
                  <a:outerShdw blurRad="38100" dist="38100" dir="2700000" algn="tl">
                    <a:srgbClr val="C0C0C0"/>
                  </a:outerShdw>
                </a:effectLst>
                <a:ea typeface="黑体" pitchFamily="49" charset="-122"/>
              </a:rPr>
              <a:t>都把人类社会作为研究主体；强调人类的理性，否认绝对权威。</a:t>
            </a:r>
          </a:p>
        </p:txBody>
      </p:sp>
      <p:sp>
        <p:nvSpPr>
          <p:cNvPr id="36869" name="Text Box 5"/>
          <p:cNvSpPr txBox="1">
            <a:spLocks noChangeArrowheads="1"/>
          </p:cNvSpPr>
          <p:nvPr/>
        </p:nvSpPr>
        <p:spPr bwMode="auto">
          <a:xfrm>
            <a:off x="323850" y="1700213"/>
            <a:ext cx="792163" cy="579437"/>
          </a:xfrm>
          <a:prstGeom prst="rect">
            <a:avLst/>
          </a:prstGeom>
          <a:noFill/>
          <a:ln w="9525">
            <a:noFill/>
            <a:miter lim="800000"/>
            <a:headEnd/>
            <a:tailEnd/>
          </a:ln>
          <a:effectLst/>
        </p:spPr>
        <p:txBody>
          <a:bodyPr>
            <a:spAutoFit/>
          </a:bodyPr>
          <a:lstStyle/>
          <a:p>
            <a:pPr>
              <a:spcBef>
                <a:spcPct val="50000"/>
              </a:spcBef>
            </a:pPr>
            <a:r>
              <a:rPr lang="zh-CN" altLang="en-US" sz="3200" b="1">
                <a:ea typeface="黑体" pitchFamily="49" charset="-122"/>
              </a:rPr>
              <a:t>异</a:t>
            </a:r>
          </a:p>
        </p:txBody>
      </p:sp>
      <p:sp>
        <p:nvSpPr>
          <p:cNvPr id="36870" name="Text Box 6"/>
          <p:cNvSpPr txBox="1">
            <a:spLocks noChangeArrowheads="1"/>
          </p:cNvSpPr>
          <p:nvPr/>
        </p:nvSpPr>
        <p:spPr bwMode="auto">
          <a:xfrm>
            <a:off x="323850" y="2205038"/>
            <a:ext cx="8640763" cy="946150"/>
          </a:xfrm>
          <a:prstGeom prst="rect">
            <a:avLst/>
          </a:prstGeom>
          <a:noFill/>
          <a:ln w="9525">
            <a:noFill/>
            <a:miter lim="800000"/>
            <a:headEnd/>
            <a:tailEnd/>
          </a:ln>
          <a:effectLst/>
        </p:spPr>
        <p:txBody>
          <a:bodyPr>
            <a:spAutoFit/>
          </a:bodyPr>
          <a:lstStyle/>
          <a:p>
            <a:pPr>
              <a:spcBef>
                <a:spcPct val="50000"/>
              </a:spcBef>
            </a:pPr>
            <a:r>
              <a:rPr lang="zh-CN" altLang="en-US" sz="2800" b="1">
                <a:latin typeface="黑体" pitchFamily="49" charset="-122"/>
                <a:ea typeface="黑体" pitchFamily="49" charset="-122"/>
              </a:rPr>
              <a:t>（</a:t>
            </a:r>
            <a:r>
              <a:rPr lang="en-US" altLang="zh-CN" sz="2800" b="1">
                <a:latin typeface="黑体" pitchFamily="49" charset="-122"/>
                <a:ea typeface="黑体" pitchFamily="49" charset="-122"/>
              </a:rPr>
              <a:t>1</a:t>
            </a:r>
            <a:r>
              <a:rPr lang="zh-CN" altLang="en-US" sz="2800" b="1">
                <a:latin typeface="黑体" pitchFamily="49" charset="-122"/>
                <a:ea typeface="黑体" pitchFamily="49" charset="-122"/>
              </a:rPr>
              <a:t>）背景不同：智者学派与雅典民主政治的高峰期相伴；而苏格拉底时，雅典政局动荡。</a:t>
            </a:r>
          </a:p>
        </p:txBody>
      </p:sp>
      <p:sp>
        <p:nvSpPr>
          <p:cNvPr id="36871" name="Text Box 7"/>
          <p:cNvSpPr txBox="1">
            <a:spLocks noChangeArrowheads="1"/>
          </p:cNvSpPr>
          <p:nvPr/>
        </p:nvSpPr>
        <p:spPr bwMode="auto">
          <a:xfrm>
            <a:off x="250825" y="3141663"/>
            <a:ext cx="8569325" cy="946150"/>
          </a:xfrm>
          <a:prstGeom prst="rect">
            <a:avLst/>
          </a:prstGeom>
          <a:noFill/>
          <a:ln w="9525">
            <a:noFill/>
            <a:miter lim="800000"/>
            <a:headEnd/>
            <a:tailEnd/>
          </a:ln>
          <a:effectLst/>
        </p:spPr>
        <p:txBody>
          <a:bodyPr>
            <a:spAutoFit/>
          </a:bodyPr>
          <a:lstStyle/>
          <a:p>
            <a:r>
              <a:rPr lang="zh-CN" altLang="en-US" sz="2800" b="1">
                <a:latin typeface="黑体" pitchFamily="49" charset="-122"/>
                <a:ea typeface="黑体" pitchFamily="49" charset="-122"/>
              </a:rPr>
              <a:t>（</a:t>
            </a:r>
            <a:r>
              <a:rPr lang="en-US" altLang="zh-CN" sz="2800" b="1">
                <a:latin typeface="黑体" pitchFamily="49" charset="-122"/>
                <a:ea typeface="黑体" pitchFamily="49" charset="-122"/>
              </a:rPr>
              <a:t>2</a:t>
            </a:r>
            <a:r>
              <a:rPr lang="zh-CN" altLang="en-US" sz="2800" b="1">
                <a:latin typeface="黑体" pitchFamily="49" charset="-122"/>
                <a:ea typeface="黑体" pitchFamily="49" charset="-122"/>
              </a:rPr>
              <a:t>）内容不同：智者：</a:t>
            </a:r>
            <a:r>
              <a:rPr lang="zh-CN" altLang="en-US" sz="2800" b="1">
                <a:solidFill>
                  <a:srgbClr val="CC0000"/>
                </a:solidFill>
                <a:ea typeface="黑体" pitchFamily="49" charset="-122"/>
              </a:rPr>
              <a:t>注重人的感觉和欲望。苏：</a:t>
            </a:r>
            <a:r>
              <a:rPr lang="zh-CN" altLang="en-US" sz="2800" b="1">
                <a:solidFill>
                  <a:srgbClr val="000099"/>
                </a:solidFill>
                <a:ea typeface="黑体" pitchFamily="49" charset="-122"/>
              </a:rPr>
              <a:t>注重人的道德与理性；</a:t>
            </a:r>
          </a:p>
        </p:txBody>
      </p:sp>
      <p:sp>
        <p:nvSpPr>
          <p:cNvPr id="36872" name="Text Box 8"/>
          <p:cNvSpPr txBox="1">
            <a:spLocks noChangeArrowheads="1"/>
          </p:cNvSpPr>
          <p:nvPr/>
        </p:nvSpPr>
        <p:spPr bwMode="auto">
          <a:xfrm>
            <a:off x="323850" y="4149725"/>
            <a:ext cx="8640763" cy="1373188"/>
          </a:xfrm>
          <a:prstGeom prst="rect">
            <a:avLst/>
          </a:prstGeom>
          <a:noFill/>
          <a:ln w="9525">
            <a:noFill/>
            <a:miter lim="800000"/>
            <a:headEnd/>
            <a:tailEnd/>
          </a:ln>
          <a:effectLst/>
        </p:spPr>
        <p:txBody>
          <a:bodyPr>
            <a:spAutoFit/>
          </a:bodyPr>
          <a:lstStyle/>
          <a:p>
            <a:pPr>
              <a:spcBef>
                <a:spcPct val="50000"/>
              </a:spcBef>
            </a:pPr>
            <a:r>
              <a:rPr lang="zh-CN" altLang="en-US" sz="2800" b="1">
                <a:latin typeface="黑体" pitchFamily="49" charset="-122"/>
                <a:ea typeface="黑体" pitchFamily="49" charset="-122"/>
              </a:rPr>
              <a:t>（</a:t>
            </a:r>
            <a:r>
              <a:rPr lang="en-US" altLang="zh-CN" sz="2800" b="1">
                <a:latin typeface="黑体" pitchFamily="49" charset="-122"/>
                <a:ea typeface="黑体" pitchFamily="49" charset="-122"/>
              </a:rPr>
              <a:t>3</a:t>
            </a:r>
            <a:r>
              <a:rPr lang="zh-CN" altLang="en-US" sz="2800" b="1">
                <a:latin typeface="黑体" pitchFamily="49" charset="-122"/>
                <a:ea typeface="黑体" pitchFamily="49" charset="-122"/>
              </a:rPr>
              <a:t>）影响不同：智者运动是西方人文精神的滥觞；苏格拉底对理性的尊崇和对思想自由的追求，是欧洲</a:t>
            </a:r>
            <a:r>
              <a:rPr lang="en-US" altLang="zh-CN" sz="2800" b="1">
                <a:latin typeface="黑体" pitchFamily="49" charset="-122"/>
                <a:ea typeface="黑体" pitchFamily="49" charset="-122"/>
              </a:rPr>
              <a:t>18</a:t>
            </a:r>
            <a:r>
              <a:rPr lang="zh-CN" altLang="en-US" sz="2800" b="1">
                <a:latin typeface="黑体" pitchFamily="49" charset="-122"/>
                <a:ea typeface="黑体" pitchFamily="49" charset="-122"/>
              </a:rPr>
              <a:t>世纪启蒙思想的源头。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ppt_x"/>
                                          </p:val>
                                        </p:tav>
                                        <p:tav tm="100000">
                                          <p:val>
                                            <p:strVal val="#ppt_x"/>
                                          </p:val>
                                        </p:tav>
                                      </p:tavLst>
                                    </p:anim>
                                    <p:anim calcmode="lin" valueType="num">
                                      <p:cBhvr additive="base">
                                        <p:cTn id="8"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9"/>
                                        </p:tgtEl>
                                        <p:attrNameLst>
                                          <p:attrName>style.visibility</p:attrName>
                                        </p:attrNameLst>
                                      </p:cBhvr>
                                      <p:to>
                                        <p:strVal val="visible"/>
                                      </p:to>
                                    </p:set>
                                    <p:anim calcmode="lin" valueType="num">
                                      <p:cBhvr additive="base">
                                        <p:cTn id="13" dur="500" fill="hold"/>
                                        <p:tgtEl>
                                          <p:spTgt spid="36869"/>
                                        </p:tgtEl>
                                        <p:attrNameLst>
                                          <p:attrName>ppt_x</p:attrName>
                                        </p:attrNameLst>
                                      </p:cBhvr>
                                      <p:tavLst>
                                        <p:tav tm="0">
                                          <p:val>
                                            <p:strVal val="#ppt_x"/>
                                          </p:val>
                                        </p:tav>
                                        <p:tav tm="100000">
                                          <p:val>
                                            <p:strVal val="#ppt_x"/>
                                          </p:val>
                                        </p:tav>
                                      </p:tavLst>
                                    </p:anim>
                                    <p:anim calcmode="lin" valueType="num">
                                      <p:cBhvr additive="base">
                                        <p:cTn id="14"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70"/>
                                        </p:tgtEl>
                                        <p:attrNameLst>
                                          <p:attrName>style.visibility</p:attrName>
                                        </p:attrNameLst>
                                      </p:cBhvr>
                                      <p:to>
                                        <p:strVal val="visible"/>
                                      </p:to>
                                    </p:set>
                                    <p:anim calcmode="lin" valueType="num">
                                      <p:cBhvr additive="base">
                                        <p:cTn id="19" dur="500" fill="hold"/>
                                        <p:tgtEl>
                                          <p:spTgt spid="36870"/>
                                        </p:tgtEl>
                                        <p:attrNameLst>
                                          <p:attrName>ppt_x</p:attrName>
                                        </p:attrNameLst>
                                      </p:cBhvr>
                                      <p:tavLst>
                                        <p:tav tm="0">
                                          <p:val>
                                            <p:strVal val="#ppt_x"/>
                                          </p:val>
                                        </p:tav>
                                        <p:tav tm="100000">
                                          <p:val>
                                            <p:strVal val="#ppt_x"/>
                                          </p:val>
                                        </p:tav>
                                      </p:tavLst>
                                    </p:anim>
                                    <p:anim calcmode="lin" valueType="num">
                                      <p:cBhvr additive="base">
                                        <p:cTn id="20"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71"/>
                                        </p:tgtEl>
                                        <p:attrNameLst>
                                          <p:attrName>style.visibility</p:attrName>
                                        </p:attrNameLst>
                                      </p:cBhvr>
                                      <p:to>
                                        <p:strVal val="visible"/>
                                      </p:to>
                                    </p:set>
                                    <p:anim calcmode="lin" valueType="num">
                                      <p:cBhvr additive="base">
                                        <p:cTn id="25" dur="500" fill="hold"/>
                                        <p:tgtEl>
                                          <p:spTgt spid="36871"/>
                                        </p:tgtEl>
                                        <p:attrNameLst>
                                          <p:attrName>ppt_x</p:attrName>
                                        </p:attrNameLst>
                                      </p:cBhvr>
                                      <p:tavLst>
                                        <p:tav tm="0">
                                          <p:val>
                                            <p:strVal val="#ppt_x"/>
                                          </p:val>
                                        </p:tav>
                                        <p:tav tm="100000">
                                          <p:val>
                                            <p:strVal val="#ppt_x"/>
                                          </p:val>
                                        </p:tav>
                                      </p:tavLst>
                                    </p:anim>
                                    <p:anim calcmode="lin" valueType="num">
                                      <p:cBhvr additive="base">
                                        <p:cTn id="26"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72"/>
                                        </p:tgtEl>
                                        <p:attrNameLst>
                                          <p:attrName>style.visibility</p:attrName>
                                        </p:attrNameLst>
                                      </p:cBhvr>
                                      <p:to>
                                        <p:strVal val="visible"/>
                                      </p:to>
                                    </p:set>
                                    <p:anim calcmode="lin" valueType="num">
                                      <p:cBhvr additive="base">
                                        <p:cTn id="31" dur="500" fill="hold"/>
                                        <p:tgtEl>
                                          <p:spTgt spid="36872"/>
                                        </p:tgtEl>
                                        <p:attrNameLst>
                                          <p:attrName>ppt_x</p:attrName>
                                        </p:attrNameLst>
                                      </p:cBhvr>
                                      <p:tavLst>
                                        <p:tav tm="0">
                                          <p:val>
                                            <p:strVal val="#ppt_x"/>
                                          </p:val>
                                        </p:tav>
                                        <p:tav tm="100000">
                                          <p:val>
                                            <p:strVal val="#ppt_x"/>
                                          </p:val>
                                        </p:tav>
                                      </p:tavLst>
                                    </p:anim>
                                    <p:anim calcmode="lin" valueType="num">
                                      <p:cBhvr additive="base">
                                        <p:cTn id="32"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36870" grpId="0"/>
      <p:bldP spid="36871" grpId="0"/>
      <p:bldP spid="368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01675"/>
            <a:ext cx="8229600" cy="1143000"/>
          </a:xfrm>
        </p:spPr>
        <p:txBody>
          <a:bodyPr/>
          <a:lstStyle/>
          <a:p>
            <a:r>
              <a:rPr lang="zh-CN" altLang="en-US" sz="3400" b="1">
                <a:ea typeface="黑体" pitchFamily="49" charset="-122"/>
              </a:rPr>
              <a:t>结合普罗塔戈拉和苏格拉底主要的哲学观点归纳人文精神的</a:t>
            </a:r>
            <a:r>
              <a:rPr lang="zh-CN" altLang="en-US" sz="3400" b="1">
                <a:solidFill>
                  <a:srgbClr val="0000FF"/>
                </a:solidFill>
                <a:ea typeface="黑体" pitchFamily="49" charset="-122"/>
              </a:rPr>
              <a:t>基本内涵</a:t>
            </a:r>
            <a:r>
              <a:rPr lang="zh-CN" altLang="en-US" sz="3400" b="1">
                <a:ea typeface="黑体" pitchFamily="49" charset="-122"/>
              </a:rPr>
              <a:t>。</a:t>
            </a:r>
          </a:p>
        </p:txBody>
      </p:sp>
      <p:sp>
        <p:nvSpPr>
          <p:cNvPr id="44035" name="Text Box 3"/>
          <p:cNvSpPr txBox="1">
            <a:spLocks noChangeArrowheads="1"/>
          </p:cNvSpPr>
          <p:nvPr/>
        </p:nvSpPr>
        <p:spPr bwMode="auto">
          <a:xfrm>
            <a:off x="5435600" y="5124450"/>
            <a:ext cx="2036763" cy="579438"/>
          </a:xfrm>
          <a:prstGeom prst="rect">
            <a:avLst/>
          </a:prstGeom>
          <a:noFill/>
          <a:ln w="9525">
            <a:noFill/>
            <a:miter lim="800000"/>
            <a:headEnd/>
            <a:tailEnd/>
          </a:ln>
          <a:effectLst/>
        </p:spPr>
        <p:txBody>
          <a:bodyPr>
            <a:spAutoFit/>
          </a:bodyPr>
          <a:lstStyle/>
          <a:p>
            <a:endParaRPr lang="zh-CN" altLang="zh-CN" sz="3200" b="1">
              <a:latin typeface="Tahoma" pitchFamily="34" charset="0"/>
            </a:endParaRPr>
          </a:p>
        </p:txBody>
      </p:sp>
      <p:sp>
        <p:nvSpPr>
          <p:cNvPr id="44036" name="AutoShape 4"/>
          <p:cNvSpPr>
            <a:spLocks noChangeArrowheads="1"/>
          </p:cNvSpPr>
          <p:nvPr/>
        </p:nvSpPr>
        <p:spPr bwMode="auto">
          <a:xfrm>
            <a:off x="1981200" y="2349500"/>
            <a:ext cx="4391025" cy="3024188"/>
          </a:xfrm>
          <a:prstGeom prst="roundRect">
            <a:avLst>
              <a:gd name="adj" fmla="val 16667"/>
            </a:avLst>
          </a:prstGeom>
          <a:solidFill>
            <a:srgbClr val="C0C0C0">
              <a:alpha val="60001"/>
            </a:srgbClr>
          </a:solidFill>
          <a:ln w="9525" algn="ctr">
            <a:solidFill>
              <a:srgbClr val="CCFFCC"/>
            </a:solidFill>
            <a:round/>
            <a:headEnd/>
            <a:tailEnd/>
          </a:ln>
          <a:effectLst/>
        </p:spPr>
        <p:txBody>
          <a:bodyPr wrap="none" anchor="ctr" anchorCtr="1"/>
          <a:lstStyle/>
          <a:p>
            <a:pPr algn="ctr">
              <a:spcBef>
                <a:spcPct val="20000"/>
              </a:spcBef>
              <a:buClr>
                <a:schemeClr val="folHlink"/>
              </a:buClr>
              <a:buSzPct val="60000"/>
              <a:buFont typeface="Wingdings" pitchFamily="2" charset="2"/>
              <a:buNone/>
            </a:pPr>
            <a:r>
              <a:rPr lang="zh-CN" altLang="en-US" sz="3200" b="1">
                <a:solidFill>
                  <a:srgbClr val="000000"/>
                </a:solidFill>
                <a:latin typeface="Tahoma" pitchFamily="34" charset="0"/>
                <a:ea typeface="黑体" pitchFamily="49" charset="-122"/>
              </a:rPr>
              <a:t>强调人的价值</a:t>
            </a:r>
          </a:p>
          <a:p>
            <a:pPr algn="ctr">
              <a:spcBef>
                <a:spcPct val="20000"/>
              </a:spcBef>
              <a:buClr>
                <a:schemeClr val="folHlink"/>
              </a:buClr>
              <a:buSzPct val="60000"/>
              <a:buFont typeface="Wingdings" pitchFamily="2" charset="2"/>
              <a:buNone/>
            </a:pPr>
            <a:r>
              <a:rPr lang="zh-CN" altLang="en-US" sz="3200" b="1">
                <a:solidFill>
                  <a:srgbClr val="000000"/>
                </a:solidFill>
                <a:latin typeface="Tahoma" pitchFamily="34" charset="0"/>
                <a:ea typeface="黑体" pitchFamily="49" charset="-122"/>
              </a:rPr>
              <a:t>尊崇人的理性</a:t>
            </a:r>
          </a:p>
          <a:p>
            <a:pPr algn="ctr">
              <a:spcBef>
                <a:spcPct val="20000"/>
              </a:spcBef>
              <a:buClr>
                <a:schemeClr val="folHlink"/>
              </a:buClr>
              <a:buSzPct val="60000"/>
              <a:buFont typeface="Wingdings" pitchFamily="2" charset="2"/>
              <a:buNone/>
            </a:pPr>
            <a:r>
              <a:rPr lang="zh-CN" altLang="en-US" sz="3200" b="1">
                <a:solidFill>
                  <a:srgbClr val="000000"/>
                </a:solidFill>
                <a:latin typeface="Tahoma" pitchFamily="34" charset="0"/>
                <a:ea typeface="黑体" pitchFamily="49" charset="-122"/>
              </a:rPr>
              <a:t>追求思想自由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diamond(in)">
                                      <p:cBhvr>
                                        <p:cTn id="7"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447800" y="655638"/>
            <a:ext cx="3352800" cy="1554162"/>
          </a:xfrm>
          <a:prstGeom prst="rect">
            <a:avLst/>
          </a:prstGeom>
          <a:noFill/>
          <a:ln w="9525">
            <a:noFill/>
            <a:miter lim="800000"/>
            <a:headEnd/>
            <a:tailEnd/>
          </a:ln>
          <a:effectLst/>
        </p:spPr>
        <p:txBody>
          <a:bodyPr>
            <a:spAutoFit/>
          </a:bodyPr>
          <a:lstStyle/>
          <a:p>
            <a:pPr eaLnBrk="0" hangingPunct="0">
              <a:spcBef>
                <a:spcPct val="50000"/>
              </a:spcBef>
            </a:pPr>
            <a:r>
              <a:rPr lang="zh-CN" altLang="en-US" sz="3200" b="1">
                <a:solidFill>
                  <a:srgbClr val="000099"/>
                </a:solidFill>
                <a:latin typeface="Times New Roman" pitchFamily="18" charset="0"/>
                <a:ea typeface="黑体" pitchFamily="49" charset="-122"/>
              </a:rPr>
              <a:t>春秋时期，礼崩乐坏，奴隶主贵族统治逐渐瓦解</a:t>
            </a:r>
          </a:p>
        </p:txBody>
      </p:sp>
      <p:sp>
        <p:nvSpPr>
          <p:cNvPr id="47107" name="Text Box 3"/>
          <p:cNvSpPr txBox="1">
            <a:spLocks noChangeArrowheads="1"/>
          </p:cNvSpPr>
          <p:nvPr/>
        </p:nvSpPr>
        <p:spPr bwMode="auto">
          <a:xfrm>
            <a:off x="1258888" y="2781300"/>
            <a:ext cx="3817937" cy="1311275"/>
          </a:xfrm>
          <a:prstGeom prst="rect">
            <a:avLst/>
          </a:prstGeom>
          <a:noFill/>
          <a:ln w="9525">
            <a:noFill/>
            <a:miter lim="800000"/>
            <a:headEnd/>
            <a:tailEnd/>
          </a:ln>
          <a:effectLst/>
        </p:spPr>
        <p:txBody>
          <a:bodyPr>
            <a:spAutoFit/>
          </a:bodyPr>
          <a:lstStyle/>
          <a:p>
            <a:pPr eaLnBrk="0" hangingPunct="0">
              <a:spcBef>
                <a:spcPct val="50000"/>
              </a:spcBef>
              <a:buFontTx/>
              <a:buChar char="•"/>
            </a:pPr>
            <a:r>
              <a:rPr lang="zh-CN" altLang="en-US" sz="3200" b="1">
                <a:solidFill>
                  <a:srgbClr val="000099"/>
                </a:solidFill>
                <a:latin typeface="Times New Roman" pitchFamily="18" charset="0"/>
                <a:ea typeface="黑体" pitchFamily="49" charset="-122"/>
              </a:rPr>
              <a:t>关注人的道德， </a:t>
            </a:r>
          </a:p>
          <a:p>
            <a:pPr eaLnBrk="0" hangingPunct="0">
              <a:spcBef>
                <a:spcPct val="50000"/>
              </a:spcBef>
              <a:buFontTx/>
              <a:buChar char="•"/>
            </a:pPr>
            <a:r>
              <a:rPr lang="zh-CN" altLang="en-US" sz="3200" b="1">
                <a:solidFill>
                  <a:srgbClr val="000099"/>
                </a:solidFill>
                <a:latin typeface="Times New Roman" pitchFamily="18" charset="0"/>
                <a:ea typeface="黑体" pitchFamily="49" charset="-122"/>
              </a:rPr>
              <a:t>注重教育，</a:t>
            </a:r>
          </a:p>
        </p:txBody>
      </p:sp>
      <p:sp>
        <p:nvSpPr>
          <p:cNvPr id="47108" name="Text Box 4"/>
          <p:cNvSpPr txBox="1">
            <a:spLocks noChangeArrowheads="1"/>
          </p:cNvSpPr>
          <p:nvPr/>
        </p:nvSpPr>
        <p:spPr bwMode="auto">
          <a:xfrm>
            <a:off x="1258888" y="4292600"/>
            <a:ext cx="3200400" cy="579438"/>
          </a:xfrm>
          <a:prstGeom prst="rect">
            <a:avLst/>
          </a:prstGeom>
          <a:noFill/>
          <a:ln w="9525">
            <a:noFill/>
            <a:miter lim="800000"/>
            <a:headEnd/>
            <a:tailEnd/>
          </a:ln>
          <a:effectLst/>
        </p:spPr>
        <p:txBody>
          <a:bodyPr>
            <a:spAutoFit/>
          </a:bodyPr>
          <a:lstStyle/>
          <a:p>
            <a:pPr eaLnBrk="0" hangingPunct="0">
              <a:spcBef>
                <a:spcPct val="50000"/>
              </a:spcBef>
              <a:buFontTx/>
              <a:buChar char="•"/>
            </a:pPr>
            <a:r>
              <a:rPr lang="zh-CN" altLang="en-US" sz="3200" b="1">
                <a:solidFill>
                  <a:srgbClr val="000099"/>
                </a:solidFill>
                <a:latin typeface="Times New Roman" pitchFamily="18" charset="0"/>
                <a:ea typeface="黑体" pitchFamily="49" charset="-122"/>
              </a:rPr>
              <a:t>执着</a:t>
            </a:r>
            <a:r>
              <a:rPr lang="en-US" altLang="zh-CN" sz="3200" b="1">
                <a:solidFill>
                  <a:srgbClr val="000099"/>
                </a:solidFill>
                <a:latin typeface="Times New Roman" pitchFamily="18" charset="0"/>
                <a:ea typeface="黑体" pitchFamily="49" charset="-122"/>
              </a:rPr>
              <a:t>:</a:t>
            </a:r>
            <a:r>
              <a:rPr lang="zh-CN" altLang="en-US" sz="3200" b="1">
                <a:solidFill>
                  <a:srgbClr val="000099"/>
                </a:solidFill>
                <a:latin typeface="Times New Roman" pitchFamily="18" charset="0"/>
                <a:ea typeface="黑体" pitchFamily="49" charset="-122"/>
              </a:rPr>
              <a:t>周游列国</a:t>
            </a:r>
          </a:p>
        </p:txBody>
      </p:sp>
      <p:sp>
        <p:nvSpPr>
          <p:cNvPr id="47109" name="Text Box 5"/>
          <p:cNvSpPr txBox="1">
            <a:spLocks noChangeArrowheads="1"/>
          </p:cNvSpPr>
          <p:nvPr/>
        </p:nvSpPr>
        <p:spPr bwMode="auto">
          <a:xfrm>
            <a:off x="5562600" y="609600"/>
            <a:ext cx="3429000" cy="1554163"/>
          </a:xfrm>
          <a:prstGeom prst="rect">
            <a:avLst/>
          </a:prstGeom>
          <a:noFill/>
          <a:ln w="9525">
            <a:noFill/>
            <a:miter lim="800000"/>
            <a:headEnd/>
            <a:tailEnd/>
          </a:ln>
          <a:effectLst/>
        </p:spPr>
        <p:txBody>
          <a:bodyPr>
            <a:spAutoFit/>
          </a:bodyPr>
          <a:lstStyle/>
          <a:p>
            <a:pPr eaLnBrk="0" hangingPunct="0">
              <a:spcBef>
                <a:spcPct val="50000"/>
              </a:spcBef>
            </a:pPr>
            <a:r>
              <a:rPr lang="zh-CN" altLang="en-US" sz="3200" b="1">
                <a:solidFill>
                  <a:srgbClr val="CC0000"/>
                </a:solidFill>
                <a:latin typeface="Times New Roman" pitchFamily="18" charset="0"/>
                <a:ea typeface="黑体" pitchFamily="49" charset="-122"/>
              </a:rPr>
              <a:t>雅典后期，奴隶制基础上的民主政治走向衰弱</a:t>
            </a:r>
          </a:p>
        </p:txBody>
      </p:sp>
      <p:sp>
        <p:nvSpPr>
          <p:cNvPr id="47110" name="Text Box 6"/>
          <p:cNvSpPr txBox="1">
            <a:spLocks noChangeArrowheads="1"/>
          </p:cNvSpPr>
          <p:nvPr/>
        </p:nvSpPr>
        <p:spPr bwMode="auto">
          <a:xfrm>
            <a:off x="5486400" y="2743200"/>
            <a:ext cx="3733800" cy="1311275"/>
          </a:xfrm>
          <a:prstGeom prst="rect">
            <a:avLst/>
          </a:prstGeom>
          <a:noFill/>
          <a:ln w="9525">
            <a:noFill/>
            <a:miter lim="800000"/>
            <a:headEnd/>
            <a:tailEnd/>
          </a:ln>
          <a:effectLst/>
        </p:spPr>
        <p:txBody>
          <a:bodyPr>
            <a:spAutoFit/>
          </a:bodyPr>
          <a:lstStyle/>
          <a:p>
            <a:pPr eaLnBrk="0" hangingPunct="0">
              <a:spcBef>
                <a:spcPct val="50000"/>
              </a:spcBef>
              <a:buFontTx/>
              <a:buChar char="•"/>
            </a:pPr>
            <a:r>
              <a:rPr lang="zh-CN" altLang="en-US" sz="3200" b="1">
                <a:solidFill>
                  <a:srgbClr val="CC0000"/>
                </a:solidFill>
                <a:latin typeface="Times New Roman" pitchFamily="18" charset="0"/>
                <a:ea typeface="黑体" pitchFamily="49" charset="-122"/>
              </a:rPr>
              <a:t>关注人的道德，</a:t>
            </a:r>
          </a:p>
          <a:p>
            <a:pPr eaLnBrk="0" hangingPunct="0">
              <a:spcBef>
                <a:spcPct val="50000"/>
              </a:spcBef>
              <a:buFontTx/>
              <a:buChar char="•"/>
            </a:pPr>
            <a:r>
              <a:rPr lang="zh-CN" altLang="en-US" sz="3200" b="1">
                <a:solidFill>
                  <a:srgbClr val="CC0000"/>
                </a:solidFill>
                <a:latin typeface="Times New Roman" pitchFamily="18" charset="0"/>
                <a:ea typeface="黑体" pitchFamily="49" charset="-122"/>
              </a:rPr>
              <a:t>注重教育，</a:t>
            </a:r>
          </a:p>
        </p:txBody>
      </p:sp>
      <p:sp>
        <p:nvSpPr>
          <p:cNvPr id="47111" name="Text Box 7"/>
          <p:cNvSpPr txBox="1">
            <a:spLocks noChangeArrowheads="1"/>
          </p:cNvSpPr>
          <p:nvPr/>
        </p:nvSpPr>
        <p:spPr bwMode="auto">
          <a:xfrm>
            <a:off x="5486400" y="4373563"/>
            <a:ext cx="3429000" cy="579437"/>
          </a:xfrm>
          <a:prstGeom prst="rect">
            <a:avLst/>
          </a:prstGeom>
          <a:noFill/>
          <a:ln w="9525">
            <a:noFill/>
            <a:miter lim="800000"/>
            <a:headEnd/>
            <a:tailEnd/>
          </a:ln>
          <a:effectLst/>
        </p:spPr>
        <p:txBody>
          <a:bodyPr>
            <a:spAutoFit/>
          </a:bodyPr>
          <a:lstStyle/>
          <a:p>
            <a:pPr eaLnBrk="0" hangingPunct="0">
              <a:spcBef>
                <a:spcPct val="50000"/>
              </a:spcBef>
              <a:buFontTx/>
              <a:buChar char="•"/>
            </a:pPr>
            <a:r>
              <a:rPr lang="zh-CN" altLang="en-US" sz="3200" b="1">
                <a:solidFill>
                  <a:srgbClr val="CC0000"/>
                </a:solidFill>
                <a:latin typeface="Times New Roman" pitchFamily="18" charset="0"/>
                <a:ea typeface="黑体" pitchFamily="49" charset="-122"/>
              </a:rPr>
              <a:t>执着</a:t>
            </a:r>
            <a:r>
              <a:rPr lang="en-US" altLang="zh-CN" sz="3200" b="1">
                <a:solidFill>
                  <a:srgbClr val="CC0000"/>
                </a:solidFill>
                <a:latin typeface="Times New Roman" pitchFamily="18" charset="0"/>
                <a:ea typeface="黑体" pitchFamily="49" charset="-122"/>
              </a:rPr>
              <a:t>:</a:t>
            </a:r>
            <a:r>
              <a:rPr lang="zh-CN" altLang="en-US" sz="3200" b="1">
                <a:solidFill>
                  <a:srgbClr val="CC0000"/>
                </a:solidFill>
                <a:latin typeface="Times New Roman" pitchFamily="18" charset="0"/>
                <a:ea typeface="黑体" pitchFamily="49" charset="-122"/>
              </a:rPr>
              <a:t>为真理献身</a:t>
            </a:r>
          </a:p>
        </p:txBody>
      </p:sp>
      <p:sp>
        <p:nvSpPr>
          <p:cNvPr id="47112" name="Text Box 8"/>
          <p:cNvSpPr txBox="1">
            <a:spLocks noChangeArrowheads="1"/>
          </p:cNvSpPr>
          <p:nvPr/>
        </p:nvSpPr>
        <p:spPr bwMode="auto">
          <a:xfrm>
            <a:off x="1042988" y="5300663"/>
            <a:ext cx="3878262" cy="579437"/>
          </a:xfrm>
          <a:prstGeom prst="rect">
            <a:avLst/>
          </a:prstGeom>
          <a:noFill/>
          <a:ln w="9525">
            <a:noFill/>
            <a:miter lim="800000"/>
            <a:headEnd/>
            <a:tailEnd/>
          </a:ln>
          <a:effectLst/>
        </p:spPr>
        <p:txBody>
          <a:bodyPr>
            <a:spAutoFit/>
          </a:bodyPr>
          <a:lstStyle/>
          <a:p>
            <a:pPr eaLnBrk="0" hangingPunct="0">
              <a:spcBef>
                <a:spcPct val="50000"/>
              </a:spcBef>
            </a:pPr>
            <a:r>
              <a:rPr lang="zh-CN" altLang="en-US" sz="3200" b="1">
                <a:solidFill>
                  <a:srgbClr val="000099"/>
                </a:solidFill>
              </a:rPr>
              <a:t>维护西周等级制度</a:t>
            </a:r>
            <a:endParaRPr lang="zh-CN" altLang="en-US" sz="2800" b="1">
              <a:solidFill>
                <a:srgbClr val="000099"/>
              </a:solidFill>
              <a:latin typeface="Times New Roman" pitchFamily="18" charset="0"/>
              <a:ea typeface="黑体" pitchFamily="49" charset="-122"/>
            </a:endParaRPr>
          </a:p>
        </p:txBody>
      </p:sp>
      <p:sp>
        <p:nvSpPr>
          <p:cNvPr id="47113" name="Text Box 9"/>
          <p:cNvSpPr txBox="1">
            <a:spLocks noChangeArrowheads="1"/>
          </p:cNvSpPr>
          <p:nvPr/>
        </p:nvSpPr>
        <p:spPr bwMode="auto">
          <a:xfrm>
            <a:off x="5435600" y="5300663"/>
            <a:ext cx="3708400" cy="579437"/>
          </a:xfrm>
          <a:prstGeom prst="rect">
            <a:avLst/>
          </a:prstGeom>
          <a:noFill/>
          <a:ln w="9525">
            <a:noFill/>
            <a:miter lim="800000"/>
            <a:headEnd/>
            <a:tailEnd/>
          </a:ln>
          <a:effectLst/>
        </p:spPr>
        <p:txBody>
          <a:bodyPr>
            <a:spAutoFit/>
          </a:bodyPr>
          <a:lstStyle/>
          <a:p>
            <a:pPr eaLnBrk="0" hangingPunct="0">
              <a:spcBef>
                <a:spcPct val="50000"/>
              </a:spcBef>
            </a:pPr>
            <a:r>
              <a:rPr lang="zh-CN" altLang="en-US" sz="3200" b="1">
                <a:solidFill>
                  <a:srgbClr val="CC0000"/>
                </a:solidFill>
                <a:latin typeface="Times New Roman" pitchFamily="18" charset="0"/>
                <a:ea typeface="黑体" pitchFamily="49" charset="-122"/>
              </a:rPr>
              <a:t>维护城邦民主制度</a:t>
            </a:r>
          </a:p>
        </p:txBody>
      </p:sp>
      <p:sp>
        <p:nvSpPr>
          <p:cNvPr id="47114" name="Line 10"/>
          <p:cNvSpPr>
            <a:spLocks noChangeShapeType="1"/>
          </p:cNvSpPr>
          <p:nvPr/>
        </p:nvSpPr>
        <p:spPr bwMode="auto">
          <a:xfrm>
            <a:off x="381000" y="2209800"/>
            <a:ext cx="8305800" cy="0"/>
          </a:xfrm>
          <a:prstGeom prst="line">
            <a:avLst/>
          </a:prstGeom>
          <a:noFill/>
          <a:ln w="38100">
            <a:solidFill>
              <a:schemeClr val="tx1"/>
            </a:solidFill>
            <a:round/>
            <a:headEnd/>
            <a:tailEnd/>
          </a:ln>
          <a:effectLst/>
        </p:spPr>
        <p:txBody>
          <a:bodyPr/>
          <a:lstStyle/>
          <a:p>
            <a:endParaRPr lang="zh-CN" altLang="en-US"/>
          </a:p>
        </p:txBody>
      </p:sp>
      <p:sp>
        <p:nvSpPr>
          <p:cNvPr id="47115" name="Line 11"/>
          <p:cNvSpPr>
            <a:spLocks noChangeShapeType="1"/>
          </p:cNvSpPr>
          <p:nvPr/>
        </p:nvSpPr>
        <p:spPr bwMode="auto">
          <a:xfrm>
            <a:off x="381000" y="2743200"/>
            <a:ext cx="8305800" cy="0"/>
          </a:xfrm>
          <a:prstGeom prst="line">
            <a:avLst/>
          </a:prstGeom>
          <a:noFill/>
          <a:ln w="38100">
            <a:solidFill>
              <a:schemeClr val="tx1"/>
            </a:solidFill>
            <a:round/>
            <a:headEnd/>
            <a:tailEnd/>
          </a:ln>
          <a:effectLst/>
        </p:spPr>
        <p:txBody>
          <a:bodyPr/>
          <a:lstStyle/>
          <a:p>
            <a:endParaRPr lang="zh-CN" altLang="en-US"/>
          </a:p>
        </p:txBody>
      </p:sp>
      <p:sp>
        <p:nvSpPr>
          <p:cNvPr id="47116" name="Line 12"/>
          <p:cNvSpPr>
            <a:spLocks noChangeShapeType="1"/>
          </p:cNvSpPr>
          <p:nvPr/>
        </p:nvSpPr>
        <p:spPr bwMode="auto">
          <a:xfrm>
            <a:off x="381000" y="685800"/>
            <a:ext cx="8305800" cy="0"/>
          </a:xfrm>
          <a:prstGeom prst="line">
            <a:avLst/>
          </a:prstGeom>
          <a:noFill/>
          <a:ln w="38100">
            <a:solidFill>
              <a:schemeClr val="tx1"/>
            </a:solidFill>
            <a:round/>
            <a:headEnd/>
            <a:tailEnd/>
          </a:ln>
          <a:effectLst/>
        </p:spPr>
        <p:txBody>
          <a:bodyPr/>
          <a:lstStyle/>
          <a:p>
            <a:endParaRPr lang="zh-CN" altLang="en-US"/>
          </a:p>
        </p:txBody>
      </p:sp>
      <p:sp>
        <p:nvSpPr>
          <p:cNvPr id="47117" name="Line 13"/>
          <p:cNvSpPr>
            <a:spLocks noChangeShapeType="1"/>
          </p:cNvSpPr>
          <p:nvPr/>
        </p:nvSpPr>
        <p:spPr bwMode="auto">
          <a:xfrm>
            <a:off x="457200" y="4953000"/>
            <a:ext cx="8305800" cy="0"/>
          </a:xfrm>
          <a:prstGeom prst="line">
            <a:avLst/>
          </a:prstGeom>
          <a:noFill/>
          <a:ln w="38100">
            <a:solidFill>
              <a:schemeClr val="tx1"/>
            </a:solidFill>
            <a:round/>
            <a:headEnd/>
            <a:tailEnd/>
          </a:ln>
          <a:effectLst/>
        </p:spPr>
        <p:txBody>
          <a:bodyPr/>
          <a:lstStyle/>
          <a:p>
            <a:endParaRPr lang="zh-CN" altLang="en-US"/>
          </a:p>
        </p:txBody>
      </p:sp>
      <p:sp>
        <p:nvSpPr>
          <p:cNvPr id="47118" name="Text Box 14"/>
          <p:cNvSpPr txBox="1">
            <a:spLocks noChangeArrowheads="1"/>
          </p:cNvSpPr>
          <p:nvPr/>
        </p:nvSpPr>
        <p:spPr bwMode="auto">
          <a:xfrm>
            <a:off x="-180528" y="692696"/>
            <a:ext cx="1209675" cy="5702300"/>
          </a:xfrm>
          <a:prstGeom prst="rect">
            <a:avLst/>
          </a:prstGeom>
          <a:noFill/>
          <a:ln w="9525">
            <a:noFill/>
            <a:miter lim="800000"/>
            <a:headEnd/>
            <a:tailEnd/>
          </a:ln>
          <a:effectLst/>
        </p:spPr>
        <p:txBody>
          <a:bodyPr>
            <a:spAutoFit/>
          </a:bodyPr>
          <a:lstStyle/>
          <a:p>
            <a:pPr algn="ctr" eaLnBrk="0" hangingPunct="0">
              <a:spcBef>
                <a:spcPct val="50000"/>
              </a:spcBef>
            </a:pPr>
            <a:r>
              <a:rPr lang="zh-CN" altLang="en-US" sz="3200" b="1" dirty="0">
                <a:latin typeface="Times New Roman" pitchFamily="18" charset="0"/>
                <a:ea typeface="黑体" pitchFamily="49" charset="-122"/>
              </a:rPr>
              <a:t>时代</a:t>
            </a:r>
          </a:p>
          <a:p>
            <a:pPr algn="ctr" eaLnBrk="0" hangingPunct="0">
              <a:spcBef>
                <a:spcPct val="50000"/>
              </a:spcBef>
            </a:pPr>
            <a:endParaRPr lang="zh-CN" altLang="en-US" sz="3200" b="1" dirty="0">
              <a:latin typeface="Times New Roman" pitchFamily="18" charset="0"/>
              <a:ea typeface="黑体" pitchFamily="49" charset="-122"/>
            </a:endParaRPr>
          </a:p>
          <a:p>
            <a:pPr algn="ctr" eaLnBrk="0" hangingPunct="0">
              <a:spcBef>
                <a:spcPct val="50000"/>
              </a:spcBef>
            </a:pPr>
            <a:r>
              <a:rPr lang="zh-CN" altLang="en-US" sz="3200" b="1" dirty="0">
                <a:latin typeface="Times New Roman" pitchFamily="18" charset="0"/>
                <a:ea typeface="黑体" pitchFamily="49" charset="-122"/>
              </a:rPr>
              <a:t>主张</a:t>
            </a:r>
          </a:p>
          <a:p>
            <a:pPr algn="ctr" eaLnBrk="0" hangingPunct="0">
              <a:spcBef>
                <a:spcPct val="50000"/>
              </a:spcBef>
            </a:pPr>
            <a:endParaRPr lang="zh-CN" altLang="en-US" sz="3200" b="1" dirty="0">
              <a:latin typeface="Times New Roman" pitchFamily="18" charset="0"/>
              <a:ea typeface="黑体" pitchFamily="49" charset="-122"/>
            </a:endParaRPr>
          </a:p>
          <a:p>
            <a:pPr algn="ctr" eaLnBrk="0" hangingPunct="0">
              <a:spcBef>
                <a:spcPct val="50000"/>
              </a:spcBef>
            </a:pPr>
            <a:r>
              <a:rPr lang="zh-CN" altLang="en-US" sz="3200" b="1" dirty="0">
                <a:latin typeface="Times New Roman" pitchFamily="18" charset="0"/>
                <a:ea typeface="黑体" pitchFamily="49" charset="-122"/>
              </a:rPr>
              <a:t>同</a:t>
            </a:r>
          </a:p>
          <a:p>
            <a:pPr algn="ctr" eaLnBrk="0" hangingPunct="0">
              <a:spcBef>
                <a:spcPct val="50000"/>
              </a:spcBef>
            </a:pPr>
            <a:endParaRPr lang="zh-CN" altLang="en-US" sz="3200" b="1" dirty="0">
              <a:latin typeface="Times New Roman" pitchFamily="18" charset="0"/>
              <a:ea typeface="黑体" pitchFamily="49" charset="-122"/>
            </a:endParaRPr>
          </a:p>
          <a:p>
            <a:pPr algn="ctr" eaLnBrk="0" hangingPunct="0">
              <a:spcBef>
                <a:spcPct val="50000"/>
              </a:spcBef>
            </a:pPr>
            <a:r>
              <a:rPr lang="zh-CN" altLang="en-US" sz="3200" b="1" dirty="0">
                <a:latin typeface="Times New Roman" pitchFamily="18" charset="0"/>
                <a:ea typeface="黑体" pitchFamily="49" charset="-122"/>
              </a:rPr>
              <a:t>不同</a:t>
            </a:r>
          </a:p>
          <a:p>
            <a:pPr algn="ctr" eaLnBrk="0" hangingPunct="0">
              <a:spcBef>
                <a:spcPct val="50000"/>
              </a:spcBef>
            </a:pPr>
            <a:endParaRPr lang="en-US" altLang="zh-CN" sz="3200" b="1" dirty="0">
              <a:latin typeface="Times New Roman" pitchFamily="18" charset="0"/>
              <a:ea typeface="黑体" pitchFamily="49" charset="-122"/>
            </a:endParaRPr>
          </a:p>
        </p:txBody>
      </p:sp>
      <p:sp>
        <p:nvSpPr>
          <p:cNvPr id="47119" name="Line 15"/>
          <p:cNvSpPr>
            <a:spLocks noChangeShapeType="1"/>
          </p:cNvSpPr>
          <p:nvPr/>
        </p:nvSpPr>
        <p:spPr bwMode="auto">
          <a:xfrm>
            <a:off x="900113" y="692150"/>
            <a:ext cx="0" cy="5867400"/>
          </a:xfrm>
          <a:prstGeom prst="line">
            <a:avLst/>
          </a:prstGeom>
          <a:noFill/>
          <a:ln w="38100">
            <a:solidFill>
              <a:schemeClr val="tx1"/>
            </a:solidFill>
            <a:round/>
            <a:headEnd/>
            <a:tailEnd/>
          </a:ln>
          <a:effectLst/>
        </p:spPr>
        <p:txBody>
          <a:bodyPr/>
          <a:lstStyle/>
          <a:p>
            <a:endParaRPr lang="zh-CN" altLang="en-US"/>
          </a:p>
        </p:txBody>
      </p:sp>
      <p:sp>
        <p:nvSpPr>
          <p:cNvPr id="47120" name="Line 16"/>
          <p:cNvSpPr>
            <a:spLocks noChangeShapeType="1"/>
          </p:cNvSpPr>
          <p:nvPr/>
        </p:nvSpPr>
        <p:spPr bwMode="auto">
          <a:xfrm>
            <a:off x="5143500" y="685800"/>
            <a:ext cx="0" cy="5867400"/>
          </a:xfrm>
          <a:prstGeom prst="line">
            <a:avLst/>
          </a:prstGeom>
          <a:noFill/>
          <a:ln w="38100">
            <a:solidFill>
              <a:schemeClr val="tx1"/>
            </a:solidFill>
            <a:round/>
            <a:headEnd/>
            <a:tailEnd/>
          </a:ln>
          <a:effectLst/>
        </p:spPr>
        <p:txBody>
          <a:bodyPr/>
          <a:lstStyle/>
          <a:p>
            <a:endParaRPr lang="zh-CN" altLang="en-US"/>
          </a:p>
        </p:txBody>
      </p:sp>
      <p:sp>
        <p:nvSpPr>
          <p:cNvPr id="47121" name="Text Box 17"/>
          <p:cNvSpPr txBox="1">
            <a:spLocks noChangeArrowheads="1"/>
          </p:cNvSpPr>
          <p:nvPr/>
        </p:nvSpPr>
        <p:spPr bwMode="auto">
          <a:xfrm>
            <a:off x="2124075" y="0"/>
            <a:ext cx="1430338" cy="641350"/>
          </a:xfrm>
          <a:prstGeom prst="rect">
            <a:avLst/>
          </a:prstGeom>
          <a:noFill/>
          <a:ln w="9525">
            <a:noFill/>
            <a:miter lim="800000"/>
            <a:headEnd/>
            <a:tailEnd/>
          </a:ln>
          <a:effectLst/>
        </p:spPr>
        <p:txBody>
          <a:bodyPr>
            <a:spAutoFit/>
          </a:bodyPr>
          <a:lstStyle/>
          <a:p>
            <a:pPr eaLnBrk="0" hangingPunct="0">
              <a:spcBef>
                <a:spcPct val="50000"/>
              </a:spcBef>
            </a:pPr>
            <a:r>
              <a:rPr lang="zh-CN" altLang="en-US" sz="3600" b="1">
                <a:latin typeface="黑体" pitchFamily="49" charset="-122"/>
                <a:ea typeface="黑体" pitchFamily="49" charset="-122"/>
              </a:rPr>
              <a:t>孔子</a:t>
            </a:r>
          </a:p>
        </p:txBody>
      </p:sp>
      <p:sp>
        <p:nvSpPr>
          <p:cNvPr id="47122" name="Rectangle 18"/>
          <p:cNvSpPr>
            <a:spLocks noChangeArrowheads="1"/>
          </p:cNvSpPr>
          <p:nvPr/>
        </p:nvSpPr>
        <p:spPr bwMode="auto">
          <a:xfrm>
            <a:off x="971600" y="2209800"/>
            <a:ext cx="4176464" cy="584775"/>
          </a:xfrm>
          <a:prstGeom prst="rect">
            <a:avLst/>
          </a:prstGeom>
          <a:noFill/>
          <a:ln w="9525">
            <a:noFill/>
            <a:miter lim="800000"/>
            <a:headEnd/>
            <a:tailEnd/>
          </a:ln>
          <a:effectLst/>
        </p:spPr>
        <p:txBody>
          <a:bodyPr wrap="square">
            <a:spAutoFit/>
          </a:bodyPr>
          <a:lstStyle/>
          <a:p>
            <a:pPr eaLnBrk="0" hangingPunct="0">
              <a:spcBef>
                <a:spcPct val="50000"/>
              </a:spcBef>
            </a:pPr>
            <a:r>
              <a:rPr lang="en-US" altLang="zh-CN" sz="3200" b="1" dirty="0">
                <a:solidFill>
                  <a:srgbClr val="000099"/>
                </a:solidFill>
                <a:latin typeface="Times New Roman" pitchFamily="18" charset="0"/>
                <a:ea typeface="黑体" pitchFamily="49" charset="-122"/>
              </a:rPr>
              <a:t>“</a:t>
            </a:r>
            <a:r>
              <a:rPr lang="zh-CN" altLang="en-US" sz="3200" b="1" dirty="0">
                <a:solidFill>
                  <a:srgbClr val="000099"/>
                </a:solidFill>
                <a:latin typeface="Times New Roman" pitchFamily="18" charset="0"/>
                <a:ea typeface="黑体" pitchFamily="49" charset="-122"/>
              </a:rPr>
              <a:t>仁”“礼”“中庸”</a:t>
            </a:r>
          </a:p>
        </p:txBody>
      </p:sp>
      <p:sp>
        <p:nvSpPr>
          <p:cNvPr id="47123" name="Rectangle 19"/>
          <p:cNvSpPr>
            <a:spLocks noChangeArrowheads="1"/>
          </p:cNvSpPr>
          <p:nvPr/>
        </p:nvSpPr>
        <p:spPr bwMode="auto">
          <a:xfrm>
            <a:off x="5638800" y="2209800"/>
            <a:ext cx="3036888" cy="579438"/>
          </a:xfrm>
          <a:prstGeom prst="rect">
            <a:avLst/>
          </a:prstGeom>
          <a:noFill/>
          <a:ln w="9525">
            <a:noFill/>
            <a:miter lim="800000"/>
            <a:headEnd/>
            <a:tailEnd/>
          </a:ln>
          <a:effectLst/>
        </p:spPr>
        <p:txBody>
          <a:bodyPr>
            <a:spAutoFit/>
          </a:bodyPr>
          <a:lstStyle/>
          <a:p>
            <a:pPr eaLnBrk="0" hangingPunct="0">
              <a:spcBef>
                <a:spcPct val="50000"/>
              </a:spcBef>
            </a:pPr>
            <a:r>
              <a:rPr lang="en-US" altLang="zh-CN" sz="3200" b="1">
                <a:solidFill>
                  <a:srgbClr val="CC0000"/>
                </a:solidFill>
                <a:latin typeface="Times New Roman" pitchFamily="18" charset="0"/>
                <a:ea typeface="黑体" pitchFamily="49" charset="-122"/>
              </a:rPr>
              <a:t>“</a:t>
            </a:r>
            <a:r>
              <a:rPr lang="zh-CN" altLang="en-US" sz="3200" b="1">
                <a:solidFill>
                  <a:srgbClr val="CC0000"/>
                </a:solidFill>
                <a:latin typeface="Times New Roman" pitchFamily="18" charset="0"/>
                <a:ea typeface="黑体" pitchFamily="49" charset="-122"/>
              </a:rPr>
              <a:t>美德即知识”</a:t>
            </a:r>
          </a:p>
        </p:txBody>
      </p:sp>
      <p:sp>
        <p:nvSpPr>
          <p:cNvPr id="47124" name="Text Box 20"/>
          <p:cNvSpPr txBox="1">
            <a:spLocks noChangeArrowheads="1"/>
          </p:cNvSpPr>
          <p:nvPr/>
        </p:nvSpPr>
        <p:spPr bwMode="auto">
          <a:xfrm>
            <a:off x="5724525" y="0"/>
            <a:ext cx="2232025" cy="1311275"/>
          </a:xfrm>
          <a:prstGeom prst="rect">
            <a:avLst/>
          </a:prstGeom>
          <a:noFill/>
          <a:ln w="9525">
            <a:noFill/>
            <a:miter lim="800000"/>
            <a:headEnd/>
            <a:tailEnd/>
          </a:ln>
          <a:effectLst/>
        </p:spPr>
        <p:txBody>
          <a:bodyPr>
            <a:spAutoFit/>
          </a:bodyPr>
          <a:lstStyle/>
          <a:p>
            <a:pPr eaLnBrk="0" hangingPunct="0">
              <a:spcBef>
                <a:spcPct val="50000"/>
              </a:spcBef>
            </a:pPr>
            <a:r>
              <a:rPr lang="zh-CN" altLang="en-US" sz="3200" b="1">
                <a:latin typeface="Times New Roman" pitchFamily="18" charset="0"/>
                <a:ea typeface="黑体" pitchFamily="49" charset="-122"/>
              </a:rPr>
              <a:t>苏格拉底</a:t>
            </a:r>
          </a:p>
          <a:p>
            <a:pPr eaLnBrk="0" hangingPunct="0">
              <a:spcBef>
                <a:spcPct val="50000"/>
              </a:spcBef>
            </a:pPr>
            <a:endParaRPr lang="en-US" altLang="zh-CN" sz="3200" b="1">
              <a:latin typeface="Times New Roman" pitchFamily="18"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blinds(horizontal)">
                                      <p:cBhvr>
                                        <p:cTn id="12" dur="500"/>
                                        <p:tgtEl>
                                          <p:spTgt spid="471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22"/>
                                        </p:tgtEl>
                                        <p:attrNameLst>
                                          <p:attrName>style.visibility</p:attrName>
                                        </p:attrNameLst>
                                      </p:cBhvr>
                                      <p:to>
                                        <p:strVal val="visible"/>
                                      </p:to>
                                    </p:set>
                                    <p:animEffect transition="in" filter="blinds(horizontal)">
                                      <p:cBhvr>
                                        <p:cTn id="17" dur="500"/>
                                        <p:tgtEl>
                                          <p:spTgt spid="471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23"/>
                                        </p:tgtEl>
                                        <p:attrNameLst>
                                          <p:attrName>style.visibility</p:attrName>
                                        </p:attrNameLst>
                                      </p:cBhvr>
                                      <p:to>
                                        <p:strVal val="visible"/>
                                      </p:to>
                                    </p:set>
                                    <p:animEffect transition="in" filter="blinds(horizontal)">
                                      <p:cBhvr>
                                        <p:cTn id="22" dur="500"/>
                                        <p:tgtEl>
                                          <p:spTgt spid="471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107"/>
                                        </p:tgtEl>
                                        <p:attrNameLst>
                                          <p:attrName>style.visibility</p:attrName>
                                        </p:attrNameLst>
                                      </p:cBhvr>
                                      <p:to>
                                        <p:strVal val="visible"/>
                                      </p:to>
                                    </p:set>
                                    <p:animEffect transition="in" filter="blinds(horizontal)">
                                      <p:cBhvr>
                                        <p:cTn id="27" dur="500"/>
                                        <p:tgtEl>
                                          <p:spTgt spid="4710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7110"/>
                                        </p:tgtEl>
                                        <p:attrNameLst>
                                          <p:attrName>style.visibility</p:attrName>
                                        </p:attrNameLst>
                                      </p:cBhvr>
                                      <p:to>
                                        <p:strVal val="visible"/>
                                      </p:to>
                                    </p:set>
                                    <p:animEffect transition="in" filter="blinds(horizontal)">
                                      <p:cBhvr>
                                        <p:cTn id="32" dur="500"/>
                                        <p:tgtEl>
                                          <p:spTgt spid="471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108"/>
                                        </p:tgtEl>
                                        <p:attrNameLst>
                                          <p:attrName>style.visibility</p:attrName>
                                        </p:attrNameLst>
                                      </p:cBhvr>
                                      <p:to>
                                        <p:strVal val="visible"/>
                                      </p:to>
                                    </p:set>
                                    <p:animEffect transition="in" filter="blinds(horizontal)">
                                      <p:cBhvr>
                                        <p:cTn id="37" dur="500"/>
                                        <p:tgtEl>
                                          <p:spTgt spid="4710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7111"/>
                                        </p:tgtEl>
                                        <p:attrNameLst>
                                          <p:attrName>style.visibility</p:attrName>
                                        </p:attrNameLst>
                                      </p:cBhvr>
                                      <p:to>
                                        <p:strVal val="visible"/>
                                      </p:to>
                                    </p:set>
                                    <p:animEffect transition="in" filter="blinds(horizontal)">
                                      <p:cBhvr>
                                        <p:cTn id="42" dur="500"/>
                                        <p:tgtEl>
                                          <p:spTgt spid="471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7112"/>
                                        </p:tgtEl>
                                        <p:attrNameLst>
                                          <p:attrName>style.visibility</p:attrName>
                                        </p:attrNameLst>
                                      </p:cBhvr>
                                      <p:to>
                                        <p:strVal val="visible"/>
                                      </p:to>
                                    </p:set>
                                    <p:animEffect transition="in" filter="blinds(horizontal)">
                                      <p:cBhvr>
                                        <p:cTn id="47" dur="500"/>
                                        <p:tgtEl>
                                          <p:spTgt spid="471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7113"/>
                                        </p:tgtEl>
                                        <p:attrNameLst>
                                          <p:attrName>style.visibility</p:attrName>
                                        </p:attrNameLst>
                                      </p:cBhvr>
                                      <p:to>
                                        <p:strVal val="visible"/>
                                      </p:to>
                                    </p:set>
                                    <p:animEffect transition="in" filter="blinds(horizontal)">
                                      <p:cBhvr>
                                        <p:cTn id="52" dur="5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autoUpdateAnimBg="0"/>
      <p:bldP spid="47108" grpId="0" autoUpdateAnimBg="0"/>
      <p:bldP spid="47109" grpId="0" autoUpdateAnimBg="0"/>
      <p:bldP spid="47110" grpId="0" autoUpdateAnimBg="0"/>
      <p:bldP spid="47111" grpId="0" autoUpdateAnimBg="0"/>
      <p:bldP spid="47112" grpId="0" autoUpdateAnimBg="0"/>
      <p:bldP spid="47113" grpId="0" autoUpdateAnimBg="0"/>
      <p:bldP spid="47122" grpId="0" autoUpdateAnimBg="0"/>
      <p:bldP spid="4712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4213" y="188913"/>
            <a:ext cx="6335712" cy="579437"/>
          </a:xfrm>
          <a:prstGeom prst="rect">
            <a:avLst/>
          </a:prstGeom>
          <a:noFill/>
          <a:ln w="9525">
            <a:noFill/>
            <a:miter lim="800000"/>
            <a:headEnd/>
            <a:tailEnd/>
          </a:ln>
          <a:effectLst/>
        </p:spPr>
        <p:txBody>
          <a:bodyPr>
            <a:spAutoFit/>
          </a:bodyPr>
          <a:lstStyle/>
          <a:p>
            <a:pPr eaLnBrk="0" hangingPunct="0"/>
            <a:r>
              <a:rPr lang="zh-CN" altLang="en-US" sz="3200" b="1">
                <a:solidFill>
                  <a:srgbClr val="FF3300"/>
                </a:solidFill>
                <a:latin typeface="黑体" pitchFamily="49" charset="-122"/>
                <a:ea typeface="黑体" pitchFamily="49" charset="-122"/>
              </a:rPr>
              <a:t>三、</a:t>
            </a:r>
            <a:r>
              <a:rPr lang="en-US" sz="3200" b="1">
                <a:solidFill>
                  <a:srgbClr val="FF3300"/>
                </a:solidFill>
                <a:latin typeface="黑体" pitchFamily="49" charset="-122"/>
                <a:ea typeface="黑体" pitchFamily="49" charset="-122"/>
              </a:rPr>
              <a:t>斯多亚学派</a:t>
            </a:r>
            <a:r>
              <a:rPr lang="zh-CN" altLang="en-US" sz="3200" b="1">
                <a:solidFill>
                  <a:srgbClr val="FF3300"/>
                </a:solidFill>
                <a:latin typeface="黑体" pitchFamily="49" charset="-122"/>
                <a:ea typeface="黑体" pitchFamily="49" charset="-122"/>
              </a:rPr>
              <a:t>的</a:t>
            </a:r>
            <a:r>
              <a:rPr lang="zh-CN" altLang="en-US" sz="3200" b="1">
                <a:solidFill>
                  <a:srgbClr val="FF3300"/>
                </a:solidFill>
                <a:latin typeface="Times New Roman"/>
                <a:ea typeface="黑体" pitchFamily="49" charset="-122"/>
              </a:rPr>
              <a:t>“</a:t>
            </a:r>
            <a:r>
              <a:rPr lang="zh-CN" altLang="en-US" sz="3200" b="1">
                <a:solidFill>
                  <a:srgbClr val="FF3300"/>
                </a:solidFill>
                <a:latin typeface="黑体" pitchFamily="49" charset="-122"/>
                <a:ea typeface="黑体" pitchFamily="49" charset="-122"/>
              </a:rPr>
              <a:t>人生而平等</a:t>
            </a:r>
            <a:r>
              <a:rPr lang="zh-CN" altLang="en-US" sz="3200" b="1">
                <a:solidFill>
                  <a:srgbClr val="FF3300"/>
                </a:solidFill>
                <a:latin typeface="Times New Roman"/>
                <a:ea typeface="黑体" pitchFamily="49" charset="-122"/>
              </a:rPr>
              <a:t>”</a:t>
            </a:r>
            <a:endParaRPr lang="zh-CN" altLang="en-US" sz="3200" b="1">
              <a:solidFill>
                <a:srgbClr val="FF3300"/>
              </a:solidFill>
              <a:latin typeface="黑体" pitchFamily="49" charset="-122"/>
              <a:ea typeface="黑体" pitchFamily="49" charset="-122"/>
            </a:endParaRPr>
          </a:p>
        </p:txBody>
      </p:sp>
      <p:sp>
        <p:nvSpPr>
          <p:cNvPr id="43011" name="Rectangle 3"/>
          <p:cNvSpPr>
            <a:spLocks noChangeArrowheads="1"/>
          </p:cNvSpPr>
          <p:nvPr/>
        </p:nvSpPr>
        <p:spPr bwMode="auto">
          <a:xfrm>
            <a:off x="250825" y="765175"/>
            <a:ext cx="8353425" cy="4857750"/>
          </a:xfrm>
          <a:prstGeom prst="rect">
            <a:avLst/>
          </a:prstGeom>
          <a:solidFill>
            <a:schemeClr val="bg1">
              <a:alpha val="87999"/>
            </a:schemeClr>
          </a:solidFill>
          <a:ln w="9525">
            <a:noFill/>
            <a:miter lim="800000"/>
            <a:headEnd/>
            <a:tailEnd/>
          </a:ln>
          <a:effectLst/>
        </p:spPr>
        <p:txBody>
          <a:bodyPr>
            <a:spAutoFit/>
          </a:bodyPr>
          <a:lstStyle/>
          <a:p>
            <a:pPr eaLnBrk="0" hangingPunct="0">
              <a:lnSpc>
                <a:spcPct val="115000"/>
              </a:lnSpc>
            </a:pPr>
            <a:r>
              <a:rPr lang="zh-CN" altLang="en-US" sz="2800" b="1">
                <a:solidFill>
                  <a:schemeClr val="accent2"/>
                </a:solidFill>
                <a:latin typeface="黑体" pitchFamily="49" charset="-122"/>
                <a:ea typeface="黑体" pitchFamily="49" charset="-122"/>
              </a:rPr>
              <a:t>1．时间：</a:t>
            </a:r>
            <a:r>
              <a:rPr lang="zh-CN" altLang="en-US" sz="2800" b="1">
                <a:latin typeface="黑体" pitchFamily="49" charset="-122"/>
                <a:ea typeface="黑体" pitchFamily="49" charset="-122"/>
              </a:rPr>
              <a:t>公元前4世纪末至公元前3世纪初</a:t>
            </a:r>
          </a:p>
          <a:p>
            <a:pPr eaLnBrk="0" hangingPunct="0">
              <a:lnSpc>
                <a:spcPct val="115000"/>
              </a:lnSpc>
            </a:pPr>
            <a:r>
              <a:rPr lang="zh-CN" altLang="en-US" sz="2800" b="1">
                <a:solidFill>
                  <a:schemeClr val="accent2"/>
                </a:solidFill>
                <a:latin typeface="黑体" pitchFamily="49" charset="-122"/>
                <a:ea typeface="黑体" pitchFamily="49" charset="-122"/>
              </a:rPr>
              <a:t>2．代表人物：</a:t>
            </a:r>
            <a:r>
              <a:rPr lang="zh-CN" altLang="en-US" sz="2800" b="1">
                <a:latin typeface="黑体" pitchFamily="49" charset="-122"/>
                <a:ea typeface="黑体" pitchFamily="49" charset="-122"/>
              </a:rPr>
              <a:t>创始人芝诺、西塞罗、塞内卡等</a:t>
            </a:r>
          </a:p>
          <a:p>
            <a:pPr eaLnBrk="0" hangingPunct="0">
              <a:lnSpc>
                <a:spcPct val="115000"/>
              </a:lnSpc>
            </a:pPr>
            <a:r>
              <a:rPr lang="en-US" altLang="zh-CN" sz="2800" b="1">
                <a:solidFill>
                  <a:schemeClr val="accent2"/>
                </a:solidFill>
                <a:latin typeface="黑体" pitchFamily="49" charset="-122"/>
                <a:ea typeface="黑体" pitchFamily="49" charset="-122"/>
              </a:rPr>
              <a:t>3</a:t>
            </a:r>
            <a:r>
              <a:rPr lang="zh-CN" altLang="en-US" sz="2800" b="1">
                <a:solidFill>
                  <a:schemeClr val="accent2"/>
                </a:solidFill>
                <a:latin typeface="黑体" pitchFamily="49" charset="-122"/>
                <a:ea typeface="黑体" pitchFamily="49" charset="-122"/>
              </a:rPr>
              <a:t>．主要观点：</a:t>
            </a:r>
          </a:p>
          <a:p>
            <a:pPr eaLnBrk="0" hangingPunct="0">
              <a:lnSpc>
                <a:spcPct val="115000"/>
              </a:lnSpc>
            </a:pPr>
            <a:r>
              <a:rPr lang="zh-CN" altLang="en-US" sz="2800" b="1">
                <a:latin typeface="黑体" pitchFamily="49" charset="-122"/>
                <a:ea typeface="黑体" pitchFamily="49" charset="-122"/>
              </a:rPr>
              <a:t>　</a:t>
            </a:r>
          </a:p>
          <a:p>
            <a:pPr eaLnBrk="0" hangingPunct="0">
              <a:lnSpc>
                <a:spcPct val="115000"/>
              </a:lnSpc>
            </a:pPr>
            <a:endParaRPr lang="zh-CN" altLang="en-US" sz="2800" b="1">
              <a:latin typeface="黑体" pitchFamily="49" charset="-122"/>
              <a:ea typeface="黑体" pitchFamily="49" charset="-122"/>
            </a:endParaRPr>
          </a:p>
          <a:p>
            <a:pPr eaLnBrk="0" hangingPunct="0">
              <a:lnSpc>
                <a:spcPct val="115000"/>
              </a:lnSpc>
            </a:pPr>
            <a:endParaRPr lang="zh-CN" altLang="en-US" sz="2800" b="1">
              <a:latin typeface="黑体" pitchFamily="49" charset="-122"/>
              <a:ea typeface="黑体" pitchFamily="49" charset="-122"/>
            </a:endParaRPr>
          </a:p>
          <a:p>
            <a:pPr eaLnBrk="0" hangingPunct="0">
              <a:lnSpc>
                <a:spcPct val="115000"/>
              </a:lnSpc>
            </a:pPr>
            <a:endParaRPr lang="zh-CN" altLang="en-US" sz="2800" b="1">
              <a:latin typeface="黑体" pitchFamily="49" charset="-122"/>
              <a:ea typeface="黑体" pitchFamily="49" charset="-122"/>
            </a:endParaRPr>
          </a:p>
          <a:p>
            <a:pPr eaLnBrk="0" hangingPunct="0">
              <a:lnSpc>
                <a:spcPct val="115000"/>
              </a:lnSpc>
            </a:pPr>
            <a:endParaRPr lang="zh-CN" altLang="en-US" sz="2800" b="1">
              <a:latin typeface="黑体" pitchFamily="49" charset="-122"/>
              <a:ea typeface="黑体" pitchFamily="49" charset="-122"/>
            </a:endParaRPr>
          </a:p>
          <a:p>
            <a:pPr eaLnBrk="0" hangingPunct="0">
              <a:lnSpc>
                <a:spcPct val="115000"/>
              </a:lnSpc>
            </a:pPr>
            <a:r>
              <a:rPr lang="en-US" altLang="zh-CN" sz="2800" b="1">
                <a:solidFill>
                  <a:schemeClr val="accent2"/>
                </a:solidFill>
                <a:latin typeface="黑体" pitchFamily="49" charset="-122"/>
                <a:ea typeface="黑体" pitchFamily="49" charset="-122"/>
              </a:rPr>
              <a:t>4</a:t>
            </a:r>
            <a:r>
              <a:rPr lang="zh-CN" altLang="en-US" sz="2800" b="1">
                <a:solidFill>
                  <a:schemeClr val="accent2"/>
                </a:solidFill>
                <a:latin typeface="黑体" pitchFamily="49" charset="-122"/>
                <a:ea typeface="黑体" pitchFamily="49" charset="-122"/>
              </a:rPr>
              <a:t>.意义：</a:t>
            </a:r>
          </a:p>
          <a:p>
            <a:pPr eaLnBrk="0" hangingPunct="0">
              <a:lnSpc>
                <a:spcPct val="115000"/>
              </a:lnSpc>
            </a:pPr>
            <a:endParaRPr lang="zh-CN" altLang="en-US" sz="2000">
              <a:latin typeface="黑体" pitchFamily="49" charset="-122"/>
              <a:ea typeface="黑体" pitchFamily="49" charset="-122"/>
            </a:endParaRPr>
          </a:p>
        </p:txBody>
      </p:sp>
      <p:sp>
        <p:nvSpPr>
          <p:cNvPr id="43012" name="Text Box 4"/>
          <p:cNvSpPr txBox="1">
            <a:spLocks noChangeArrowheads="1"/>
          </p:cNvSpPr>
          <p:nvPr/>
        </p:nvSpPr>
        <p:spPr bwMode="auto">
          <a:xfrm>
            <a:off x="250825" y="5300663"/>
            <a:ext cx="8713663" cy="941796"/>
          </a:xfrm>
          <a:prstGeom prst="rect">
            <a:avLst/>
          </a:prstGeom>
          <a:noFill/>
          <a:ln w="9525">
            <a:noFill/>
            <a:miter lim="800000"/>
            <a:headEnd/>
            <a:tailEnd/>
          </a:ln>
        </p:spPr>
        <p:txBody>
          <a:bodyPr wrap="square">
            <a:spAutoFit/>
          </a:bodyPr>
          <a:lstStyle/>
          <a:p>
            <a:pPr eaLnBrk="0" hangingPunct="0">
              <a:lnSpc>
                <a:spcPct val="115000"/>
              </a:lnSpc>
            </a:pPr>
            <a:r>
              <a:rPr lang="zh-CN" altLang="en-US" sz="2400" b="1" dirty="0">
                <a:latin typeface="黑体" pitchFamily="49" charset="-122"/>
                <a:ea typeface="黑体" pitchFamily="49" charset="-122"/>
              </a:rPr>
              <a:t>第一次论证了天赋人权、人生而平等西方人文主义核心理论</a:t>
            </a:r>
            <a:r>
              <a:rPr lang="zh-CN" altLang="en-US" sz="2400" b="1" dirty="0" smtClean="0">
                <a:latin typeface="黑体" pitchFamily="49" charset="-122"/>
                <a:ea typeface="黑体" pitchFamily="49" charset="-122"/>
              </a:rPr>
              <a:t>。对后世产生深远影响。</a:t>
            </a:r>
            <a:endParaRPr lang="zh-CN" altLang="en-US" sz="2400" b="1" dirty="0">
              <a:latin typeface="黑体" pitchFamily="49" charset="-122"/>
              <a:ea typeface="黑体" pitchFamily="49" charset="-122"/>
            </a:endParaRPr>
          </a:p>
        </p:txBody>
      </p:sp>
      <p:sp>
        <p:nvSpPr>
          <p:cNvPr id="43013" name="Text Box 5"/>
          <p:cNvSpPr txBox="1">
            <a:spLocks noChangeArrowheads="1"/>
          </p:cNvSpPr>
          <p:nvPr/>
        </p:nvSpPr>
        <p:spPr bwMode="auto">
          <a:xfrm>
            <a:off x="684213" y="2276475"/>
            <a:ext cx="8313737" cy="2747963"/>
          </a:xfrm>
          <a:prstGeom prst="rect">
            <a:avLst/>
          </a:prstGeom>
          <a:noFill/>
          <a:ln w="9525">
            <a:noFill/>
            <a:miter lim="800000"/>
            <a:headEnd/>
            <a:tailEnd/>
          </a:ln>
        </p:spPr>
        <p:txBody>
          <a:bodyPr wrap="none">
            <a:spAutoFit/>
          </a:bodyPr>
          <a:lstStyle/>
          <a:p>
            <a:pPr eaLnBrk="0" hangingPunct="0"/>
            <a:r>
              <a:rPr lang="zh-CN" altLang="en-US" sz="2600" b="1">
                <a:latin typeface="黑体" pitchFamily="49" charset="-122"/>
                <a:ea typeface="黑体" pitchFamily="49" charset="-122"/>
                <a:sym typeface="Wingdings" pitchFamily="2" charset="2"/>
              </a:rPr>
              <a:t>（</a:t>
            </a:r>
            <a:r>
              <a:rPr lang="en-US" altLang="zh-CN" sz="2600" b="1">
                <a:latin typeface="黑体" pitchFamily="49" charset="-122"/>
                <a:ea typeface="黑体" pitchFamily="49" charset="-122"/>
                <a:sym typeface="Wingdings" pitchFamily="2" charset="2"/>
              </a:rPr>
              <a:t>1</a:t>
            </a:r>
            <a:r>
              <a:rPr lang="zh-CN" altLang="en-US" sz="2600" b="1">
                <a:latin typeface="黑体" pitchFamily="49" charset="-122"/>
                <a:ea typeface="黑体" pitchFamily="49" charset="-122"/>
                <a:sym typeface="Wingdings" pitchFamily="2" charset="2"/>
              </a:rPr>
              <a:t>）</a:t>
            </a:r>
            <a:r>
              <a:rPr lang="zh-CN" altLang="en-US" sz="2600" b="1">
                <a:solidFill>
                  <a:srgbClr val="0066FF"/>
                </a:solidFill>
                <a:latin typeface="黑体" pitchFamily="49" charset="-122"/>
                <a:ea typeface="黑体" pitchFamily="49" charset="-122"/>
                <a:sym typeface="Wingdings" pitchFamily="2" charset="2"/>
              </a:rPr>
              <a:t>逻各斯</a:t>
            </a:r>
            <a:r>
              <a:rPr lang="zh-CN" altLang="en-US" sz="2600" b="1">
                <a:latin typeface="黑体" pitchFamily="49" charset="-122"/>
                <a:ea typeface="黑体" pitchFamily="49" charset="-122"/>
                <a:sym typeface="Wingdings" pitchFamily="2" charset="2"/>
              </a:rPr>
              <a:t>是贯穿万物的永存不朽的理性</a:t>
            </a:r>
          </a:p>
          <a:p>
            <a:pPr eaLnBrk="0" hangingPunct="0"/>
            <a:r>
              <a:rPr lang="zh-CN" altLang="en-US" sz="2600" b="1">
                <a:latin typeface="黑体" pitchFamily="49" charset="-122"/>
                <a:ea typeface="黑体" pitchFamily="49" charset="-122"/>
                <a:sym typeface="Wingdings" pitchFamily="2" charset="2"/>
              </a:rPr>
              <a:t>（</a:t>
            </a:r>
            <a:r>
              <a:rPr lang="en-US" altLang="zh-CN" sz="2600" b="1">
                <a:latin typeface="黑体" pitchFamily="49" charset="-122"/>
                <a:ea typeface="黑体" pitchFamily="49" charset="-122"/>
                <a:sym typeface="Wingdings" pitchFamily="2" charset="2"/>
              </a:rPr>
              <a:t>2</a:t>
            </a:r>
            <a:r>
              <a:rPr lang="zh-CN" altLang="en-US" sz="2600" b="1">
                <a:latin typeface="黑体" pitchFamily="49" charset="-122"/>
                <a:ea typeface="黑体" pitchFamily="49" charset="-122"/>
                <a:sym typeface="Wingdings" pitchFamily="2" charset="2"/>
              </a:rPr>
              <a:t>）世界从逻各斯中产生，就必然携带着理性</a:t>
            </a:r>
          </a:p>
          <a:p>
            <a:pPr eaLnBrk="0" hangingPunct="0"/>
            <a:r>
              <a:rPr lang="zh-CN" altLang="en-US" sz="2600" b="1">
                <a:latin typeface="黑体" pitchFamily="49" charset="-122"/>
                <a:ea typeface="黑体" pitchFamily="49" charset="-122"/>
                <a:sym typeface="Wingdings" pitchFamily="2" charset="2"/>
              </a:rPr>
              <a:t>（</a:t>
            </a:r>
            <a:r>
              <a:rPr lang="en-US" altLang="zh-CN" sz="2600" b="1">
                <a:latin typeface="黑体" pitchFamily="49" charset="-122"/>
                <a:ea typeface="黑体" pitchFamily="49" charset="-122"/>
                <a:sym typeface="Wingdings" pitchFamily="2" charset="2"/>
              </a:rPr>
              <a:t>3</a:t>
            </a:r>
            <a:r>
              <a:rPr lang="zh-CN" altLang="en-US" sz="2600" b="1">
                <a:latin typeface="黑体" pitchFamily="49" charset="-122"/>
                <a:ea typeface="黑体" pitchFamily="49" charset="-122"/>
                <a:sym typeface="Wingdings" pitchFamily="2" charset="2"/>
              </a:rPr>
              <a:t>）自然界所表现出的普遍规律是符合理性的</a:t>
            </a:r>
          </a:p>
          <a:p>
            <a:pPr eaLnBrk="0" hangingPunct="0"/>
            <a:r>
              <a:rPr lang="en-US" altLang="zh-CN" sz="2600" b="1">
                <a:solidFill>
                  <a:srgbClr val="FF3300"/>
                </a:solidFill>
                <a:latin typeface="黑体" pitchFamily="49" charset="-122"/>
                <a:ea typeface="黑体" pitchFamily="49" charset="-122"/>
                <a:sym typeface="Wingdings" pitchFamily="2" charset="2"/>
              </a:rPr>
              <a:t>——</a:t>
            </a:r>
            <a:r>
              <a:rPr lang="zh-CN" altLang="en-US" sz="2600" b="1">
                <a:solidFill>
                  <a:srgbClr val="FF3300"/>
                </a:solidFill>
                <a:latin typeface="黑体" pitchFamily="49" charset="-122"/>
                <a:ea typeface="黑体" pitchFamily="49" charset="-122"/>
                <a:sym typeface="Wingdings" pitchFamily="2" charset="2"/>
              </a:rPr>
              <a:t>顺应自然的生活就是至善</a:t>
            </a:r>
          </a:p>
          <a:p>
            <a:pPr eaLnBrk="0" hangingPunct="0"/>
            <a:r>
              <a:rPr lang="zh-CN" altLang="en-US" sz="2600" b="1">
                <a:latin typeface="黑体" pitchFamily="49" charset="-122"/>
                <a:ea typeface="黑体" pitchFamily="49" charset="-122"/>
                <a:sym typeface="Wingdings" pitchFamily="2" charset="2"/>
              </a:rPr>
              <a:t>（</a:t>
            </a:r>
            <a:r>
              <a:rPr lang="en-US" altLang="zh-CN" sz="2600" b="1">
                <a:latin typeface="黑体" pitchFamily="49" charset="-122"/>
                <a:ea typeface="黑体" pitchFamily="49" charset="-122"/>
                <a:sym typeface="Wingdings" pitchFamily="2" charset="2"/>
              </a:rPr>
              <a:t>4</a:t>
            </a:r>
            <a:r>
              <a:rPr lang="zh-CN" altLang="en-US" sz="2600" b="1">
                <a:latin typeface="黑体" pitchFamily="49" charset="-122"/>
                <a:ea typeface="黑体" pitchFamily="49" charset="-122"/>
                <a:sym typeface="Wingdings" pitchFamily="2" charset="2"/>
              </a:rPr>
              <a:t>）所有的人都具有同样的理性，理性是人与生俱来的</a:t>
            </a:r>
          </a:p>
          <a:p>
            <a:pPr eaLnBrk="0" hangingPunct="0"/>
            <a:r>
              <a:rPr lang="en-US" altLang="zh-CN" sz="2600" b="1">
                <a:solidFill>
                  <a:srgbClr val="FF3300"/>
                </a:solidFill>
                <a:latin typeface="黑体" pitchFamily="49" charset="-122"/>
                <a:ea typeface="黑体" pitchFamily="49" charset="-122"/>
                <a:sym typeface="Wingdings" pitchFamily="2" charset="2"/>
              </a:rPr>
              <a:t>——</a:t>
            </a:r>
            <a:r>
              <a:rPr lang="zh-CN" altLang="en-US" sz="2600" b="1">
                <a:solidFill>
                  <a:srgbClr val="FF3300"/>
                </a:solidFill>
                <a:latin typeface="黑体" pitchFamily="49" charset="-122"/>
                <a:ea typeface="黑体" pitchFamily="49" charset="-122"/>
                <a:sym typeface="Wingdings" pitchFamily="2" charset="2"/>
              </a:rPr>
              <a:t>人生而平等</a:t>
            </a:r>
          </a:p>
          <a:p>
            <a:endParaRPr lang="en-US" altLang="zh-CN">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ldLvl="0" autoUpdateAnimBg="0"/>
      <p:bldP spid="43013" grpId="0"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39937"/>
          <p:cNvSpPr>
            <a:spLocks noGrp="1" noChangeArrowheads="1"/>
          </p:cNvSpPr>
          <p:nvPr>
            <p:ph type="title"/>
          </p:nvPr>
        </p:nvSpPr>
        <p:spPr>
          <a:solidFill>
            <a:srgbClr val="FFFF00"/>
          </a:solidFill>
        </p:spPr>
        <p:txBody>
          <a:bodyPr lIns="90170" tIns="46990" rIns="90170" bIns="46990"/>
          <a:lstStyle/>
          <a:p>
            <a:r>
              <a:rPr lang="zh-CN" altLang="en-US" b="1" smtClean="0">
                <a:solidFill>
                  <a:schemeClr val="accent2"/>
                </a:solidFill>
                <a:latin typeface="腾祥铁山楷书简" charset="-122"/>
                <a:ea typeface="腾祥铁山楷书简" charset="-122"/>
              </a:rPr>
              <a:t>四、课堂小结——觉醒的表现</a:t>
            </a:r>
          </a:p>
        </p:txBody>
      </p:sp>
      <p:sp>
        <p:nvSpPr>
          <p:cNvPr id="39939" name="文本框 39938">
            <a:hlinkClick r:id="rId2" action="ppaction://hlinksldjump"/>
          </p:cNvPr>
          <p:cNvSpPr txBox="1">
            <a:spLocks noChangeArrowheads="1"/>
          </p:cNvSpPr>
          <p:nvPr/>
        </p:nvSpPr>
        <p:spPr bwMode="auto">
          <a:xfrm>
            <a:off x="1636713" y="1752600"/>
            <a:ext cx="3276600" cy="579438"/>
          </a:xfrm>
          <a:prstGeom prst="rect">
            <a:avLst/>
          </a:prstGeom>
          <a:noFill/>
          <a:ln w="9525">
            <a:noFill/>
            <a:miter lim="800000"/>
            <a:headEnd/>
            <a:tailEnd/>
          </a:ln>
        </p:spPr>
        <p:txBody>
          <a:bodyPr>
            <a:spAutoFit/>
          </a:bodyPr>
          <a:lstStyle/>
          <a:p>
            <a:r>
              <a:rPr lang="zh-CN" altLang="en-US" sz="3200" b="1">
                <a:ea typeface="黑体" pitchFamily="49" charset="-122"/>
              </a:rPr>
              <a:t>注重个人利益</a:t>
            </a:r>
          </a:p>
        </p:txBody>
      </p:sp>
      <p:sp>
        <p:nvSpPr>
          <p:cNvPr id="39940" name="矩形 39939">
            <a:hlinkClick r:id="rId3" action="ppaction://hlinksldjump"/>
          </p:cNvPr>
          <p:cNvSpPr>
            <a:spLocks noChangeArrowheads="1"/>
          </p:cNvSpPr>
          <p:nvPr/>
        </p:nvSpPr>
        <p:spPr bwMode="auto">
          <a:xfrm>
            <a:off x="1712913" y="2971800"/>
            <a:ext cx="4343400" cy="579438"/>
          </a:xfrm>
          <a:prstGeom prst="rect">
            <a:avLst/>
          </a:prstGeom>
          <a:noFill/>
          <a:ln w="9525">
            <a:noFill/>
            <a:miter lim="800000"/>
            <a:headEnd/>
            <a:tailEnd/>
          </a:ln>
        </p:spPr>
        <p:txBody>
          <a:bodyPr>
            <a:spAutoFit/>
          </a:bodyPr>
          <a:lstStyle/>
          <a:p>
            <a:r>
              <a:rPr lang="zh-CN" altLang="en-US" sz="3200" b="1">
                <a:ea typeface="黑体" pitchFamily="49" charset="-122"/>
              </a:rPr>
              <a:t>重视人的作用和价值</a:t>
            </a:r>
          </a:p>
        </p:txBody>
      </p:sp>
      <p:sp>
        <p:nvSpPr>
          <p:cNvPr id="39941" name="矩形 39940">
            <a:hlinkClick r:id="rId4" action="ppaction://hlinksldjump"/>
          </p:cNvPr>
          <p:cNvSpPr>
            <a:spLocks noChangeArrowheads="1"/>
          </p:cNvSpPr>
          <p:nvPr/>
        </p:nvSpPr>
        <p:spPr bwMode="auto">
          <a:xfrm>
            <a:off x="1712913" y="3733800"/>
            <a:ext cx="4038600" cy="1076325"/>
          </a:xfrm>
          <a:prstGeom prst="rect">
            <a:avLst/>
          </a:prstGeom>
          <a:noFill/>
          <a:ln w="9525">
            <a:noFill/>
            <a:miter lim="800000"/>
            <a:headEnd/>
            <a:tailEnd/>
          </a:ln>
        </p:spPr>
        <p:txBody>
          <a:bodyPr>
            <a:spAutoFit/>
          </a:bodyPr>
          <a:lstStyle/>
          <a:p>
            <a:r>
              <a:rPr lang="zh-CN" altLang="en-US" sz="3200" b="1">
                <a:ea typeface="黑体" pitchFamily="49" charset="-122"/>
              </a:rPr>
              <a:t>美德即知识</a:t>
            </a:r>
          </a:p>
          <a:p>
            <a:r>
              <a:rPr lang="zh-CN" altLang="en-US" sz="3200" b="1">
                <a:ea typeface="黑体" pitchFamily="49" charset="-122"/>
              </a:rPr>
              <a:t>认识你自己</a:t>
            </a:r>
          </a:p>
        </p:txBody>
      </p:sp>
      <p:sp>
        <p:nvSpPr>
          <p:cNvPr id="39942" name="矩形 39941">
            <a:hlinkClick r:id="rId5" action="ppaction://hlinksldjump"/>
          </p:cNvPr>
          <p:cNvSpPr>
            <a:spLocks noChangeArrowheads="1"/>
          </p:cNvSpPr>
          <p:nvPr/>
        </p:nvSpPr>
        <p:spPr bwMode="auto">
          <a:xfrm>
            <a:off x="1789113" y="4953000"/>
            <a:ext cx="3200400" cy="579438"/>
          </a:xfrm>
          <a:prstGeom prst="rect">
            <a:avLst/>
          </a:prstGeom>
          <a:noFill/>
          <a:ln w="9525">
            <a:noFill/>
            <a:miter lim="800000"/>
            <a:headEnd/>
            <a:tailEnd/>
          </a:ln>
        </p:spPr>
        <p:txBody>
          <a:bodyPr>
            <a:spAutoFit/>
          </a:bodyPr>
          <a:lstStyle/>
          <a:p>
            <a:r>
              <a:rPr lang="zh-CN" altLang="en-US" sz="3200" b="1">
                <a:ea typeface="黑体" pitchFamily="49" charset="-122"/>
              </a:rPr>
              <a:t>尊崇人的理性</a:t>
            </a:r>
          </a:p>
        </p:txBody>
      </p:sp>
      <p:sp>
        <p:nvSpPr>
          <p:cNvPr id="39943" name="矩形 39942"/>
          <p:cNvSpPr>
            <a:spLocks noChangeArrowheads="1"/>
          </p:cNvSpPr>
          <p:nvPr/>
        </p:nvSpPr>
        <p:spPr bwMode="auto">
          <a:xfrm>
            <a:off x="1865313" y="5638800"/>
            <a:ext cx="2590800" cy="579438"/>
          </a:xfrm>
          <a:prstGeom prst="rect">
            <a:avLst/>
          </a:prstGeom>
          <a:noFill/>
          <a:ln w="9525">
            <a:noFill/>
            <a:miter lim="800000"/>
            <a:headEnd/>
            <a:tailEnd/>
          </a:ln>
        </p:spPr>
        <p:txBody>
          <a:bodyPr>
            <a:spAutoFit/>
          </a:bodyPr>
          <a:lstStyle/>
          <a:p>
            <a:r>
              <a:rPr lang="zh-CN" altLang="en-US" sz="3200" b="1">
                <a:ea typeface="黑体" pitchFamily="49" charset="-122"/>
              </a:rPr>
              <a:t>人生而平等</a:t>
            </a:r>
          </a:p>
        </p:txBody>
      </p:sp>
      <p:sp>
        <p:nvSpPr>
          <p:cNvPr id="34823" name="文本框 39943"/>
          <p:cNvSpPr txBox="1">
            <a:spLocks noChangeArrowheads="1"/>
          </p:cNvSpPr>
          <p:nvPr/>
        </p:nvSpPr>
        <p:spPr bwMode="auto">
          <a:xfrm>
            <a:off x="142875" y="3636963"/>
            <a:ext cx="792163" cy="823912"/>
          </a:xfrm>
          <a:prstGeom prst="rect">
            <a:avLst/>
          </a:prstGeom>
          <a:noFill/>
          <a:ln w="9525">
            <a:noFill/>
            <a:miter lim="800000"/>
            <a:headEnd/>
            <a:tailEnd/>
          </a:ln>
        </p:spPr>
        <p:txBody>
          <a:bodyPr wrap="none">
            <a:spAutoFit/>
          </a:bodyPr>
          <a:lstStyle/>
          <a:p>
            <a:r>
              <a:rPr lang="zh-CN" altLang="en-US" sz="4800">
                <a:ea typeface="黑体" pitchFamily="49" charset="-122"/>
              </a:rPr>
              <a:t>人</a:t>
            </a:r>
          </a:p>
        </p:txBody>
      </p:sp>
      <p:sp>
        <p:nvSpPr>
          <p:cNvPr id="39945" name="矩形 39944"/>
          <p:cNvSpPr>
            <a:spLocks noChangeArrowheads="1"/>
          </p:cNvSpPr>
          <p:nvPr/>
        </p:nvSpPr>
        <p:spPr bwMode="auto">
          <a:xfrm>
            <a:off x="1712913" y="2362200"/>
            <a:ext cx="2286000" cy="579438"/>
          </a:xfrm>
          <a:prstGeom prst="rect">
            <a:avLst/>
          </a:prstGeom>
          <a:noFill/>
          <a:ln w="9525">
            <a:noFill/>
            <a:miter lim="800000"/>
            <a:headEnd/>
            <a:tailEnd/>
          </a:ln>
        </p:spPr>
        <p:txBody>
          <a:bodyPr>
            <a:spAutoFit/>
          </a:bodyPr>
          <a:lstStyle/>
          <a:p>
            <a:r>
              <a:rPr lang="zh-CN" altLang="en-US" sz="3200" b="1">
                <a:ea typeface="黑体" pitchFamily="49" charset="-122"/>
              </a:rPr>
              <a:t>怀疑神灵</a:t>
            </a:r>
          </a:p>
        </p:txBody>
      </p:sp>
      <p:sp>
        <p:nvSpPr>
          <p:cNvPr id="34825" name="左大括号 39945"/>
          <p:cNvSpPr>
            <a:spLocks/>
          </p:cNvSpPr>
          <p:nvPr/>
        </p:nvSpPr>
        <p:spPr bwMode="auto">
          <a:xfrm>
            <a:off x="1069975" y="1981200"/>
            <a:ext cx="201613" cy="4191000"/>
          </a:xfrm>
          <a:prstGeom prst="leftBrace">
            <a:avLst>
              <a:gd name="adj1" fmla="val 172073"/>
              <a:gd name="adj2" fmla="val 48773"/>
            </a:avLst>
          </a:prstGeom>
          <a:solidFill>
            <a:srgbClr val="000080"/>
          </a:solidFill>
          <a:ln w="9525">
            <a:solidFill>
              <a:schemeClr val="tx1"/>
            </a:solidFill>
            <a:miter lim="800000"/>
            <a:headEnd/>
            <a:tailEnd/>
          </a:ln>
        </p:spPr>
        <p:txBody>
          <a:bodyPr wrap="none" lIns="90170" tIns="46990" rIns="90170" bIns="46990" anchor="ctr"/>
          <a:lstStyle/>
          <a:p>
            <a:pPr algn="ctr"/>
            <a:endParaRPr lang="zh-CN" altLang="zh-CN">
              <a:solidFill>
                <a:schemeClr val="accent2"/>
              </a:solidFill>
              <a:latin typeface="黑体" pitchFamily="49" charset="-122"/>
              <a:ea typeface="黑体" pitchFamily="49" charset="-122"/>
            </a:endParaRPr>
          </a:p>
        </p:txBody>
      </p:sp>
      <p:sp>
        <p:nvSpPr>
          <p:cNvPr id="39947" name="文本框 39946"/>
          <p:cNvSpPr txBox="1">
            <a:spLocks noChangeArrowheads="1"/>
          </p:cNvSpPr>
          <p:nvPr/>
        </p:nvSpPr>
        <p:spPr bwMode="auto">
          <a:xfrm>
            <a:off x="201613" y="1981200"/>
            <a:ext cx="668337" cy="4237038"/>
          </a:xfrm>
          <a:prstGeom prst="rect">
            <a:avLst/>
          </a:prstGeom>
          <a:solidFill>
            <a:srgbClr val="FFFF00"/>
          </a:solidFill>
          <a:ln w="9525">
            <a:noFill/>
            <a:miter lim="800000"/>
            <a:headEnd/>
            <a:tailEnd/>
          </a:ln>
        </p:spPr>
        <p:txBody>
          <a:bodyPr vert="eaVert" lIns="90170" tIns="46990" rIns="90170" bIns="46990">
            <a:spAutoFit/>
          </a:bodyPr>
          <a:lstStyle/>
          <a:p>
            <a:r>
              <a:rPr lang="zh-CN" altLang="en-US" sz="3200">
                <a:solidFill>
                  <a:srgbClr val="C00000"/>
                </a:solidFill>
                <a:ea typeface="黑体" pitchFamily="49" charset="-122"/>
              </a:rPr>
              <a:t>西方人文精神的起源</a:t>
            </a:r>
          </a:p>
        </p:txBody>
      </p:sp>
      <p:sp>
        <p:nvSpPr>
          <p:cNvPr id="39948" name="右大括号 39947"/>
          <p:cNvSpPr>
            <a:spLocks/>
          </p:cNvSpPr>
          <p:nvPr/>
        </p:nvSpPr>
        <p:spPr bwMode="auto">
          <a:xfrm>
            <a:off x="5522913" y="1914525"/>
            <a:ext cx="290512" cy="1570038"/>
          </a:xfrm>
          <a:prstGeom prst="rightBrace">
            <a:avLst>
              <a:gd name="adj1" fmla="val 65603"/>
              <a:gd name="adj2" fmla="val 51315"/>
            </a:avLst>
          </a:prstGeom>
          <a:solidFill>
            <a:srgbClr val="000080"/>
          </a:solidFill>
          <a:ln w="44450">
            <a:solidFill>
              <a:schemeClr val="bg1"/>
            </a:solidFill>
            <a:miter lim="800000"/>
            <a:headEnd/>
            <a:tailEnd/>
          </a:ln>
        </p:spPr>
        <p:txBody>
          <a:bodyPr/>
          <a:lstStyle/>
          <a:p>
            <a:endParaRPr lang="zh-CN" altLang="en-US"/>
          </a:p>
        </p:txBody>
      </p:sp>
      <p:sp>
        <p:nvSpPr>
          <p:cNvPr id="39949" name="文本框 39948"/>
          <p:cNvSpPr txBox="1">
            <a:spLocks noChangeArrowheads="1"/>
          </p:cNvSpPr>
          <p:nvPr/>
        </p:nvSpPr>
        <p:spPr bwMode="auto">
          <a:xfrm>
            <a:off x="6003925" y="2366963"/>
            <a:ext cx="1989138" cy="517525"/>
          </a:xfrm>
          <a:prstGeom prst="rect">
            <a:avLst/>
          </a:prstGeom>
          <a:noFill/>
          <a:ln w="9525">
            <a:noFill/>
            <a:miter lim="800000"/>
            <a:headEnd/>
            <a:tailEnd/>
          </a:ln>
        </p:spPr>
        <p:txBody>
          <a:bodyPr>
            <a:spAutoFit/>
          </a:bodyPr>
          <a:lstStyle/>
          <a:p>
            <a:r>
              <a:rPr lang="zh-CN" altLang="en-US" sz="2800">
                <a:ea typeface="黑体" pitchFamily="49" charset="-122"/>
              </a:rPr>
              <a:t>智者学派</a:t>
            </a:r>
          </a:p>
        </p:txBody>
      </p:sp>
      <p:sp>
        <p:nvSpPr>
          <p:cNvPr id="39950" name="右大括号 39949"/>
          <p:cNvSpPr>
            <a:spLocks/>
          </p:cNvSpPr>
          <p:nvPr/>
        </p:nvSpPr>
        <p:spPr bwMode="auto">
          <a:xfrm>
            <a:off x="5473700" y="3946525"/>
            <a:ext cx="301625" cy="1587500"/>
          </a:xfrm>
          <a:prstGeom prst="rightBrace">
            <a:avLst>
              <a:gd name="adj1" fmla="val 63889"/>
              <a:gd name="adj2" fmla="val 50019"/>
            </a:avLst>
          </a:prstGeom>
          <a:solidFill>
            <a:srgbClr val="000080"/>
          </a:solidFill>
          <a:ln w="44450">
            <a:solidFill>
              <a:schemeClr val="bg1"/>
            </a:solidFill>
            <a:miter lim="800000"/>
            <a:headEnd/>
            <a:tailEnd/>
          </a:ln>
        </p:spPr>
        <p:txBody>
          <a:bodyPr/>
          <a:lstStyle/>
          <a:p>
            <a:endParaRPr lang="zh-CN" altLang="en-US"/>
          </a:p>
        </p:txBody>
      </p:sp>
      <p:sp>
        <p:nvSpPr>
          <p:cNvPr id="39951" name="文本框 39950"/>
          <p:cNvSpPr txBox="1">
            <a:spLocks noChangeArrowheads="1"/>
          </p:cNvSpPr>
          <p:nvPr/>
        </p:nvSpPr>
        <p:spPr bwMode="auto">
          <a:xfrm>
            <a:off x="6015038" y="4425950"/>
            <a:ext cx="1989137" cy="517525"/>
          </a:xfrm>
          <a:prstGeom prst="rect">
            <a:avLst/>
          </a:prstGeom>
          <a:noFill/>
          <a:ln w="9525">
            <a:noFill/>
            <a:miter lim="800000"/>
            <a:headEnd/>
            <a:tailEnd/>
          </a:ln>
        </p:spPr>
        <p:txBody>
          <a:bodyPr>
            <a:spAutoFit/>
          </a:bodyPr>
          <a:lstStyle/>
          <a:p>
            <a:r>
              <a:rPr lang="zh-CN" altLang="en-US" sz="2800">
                <a:ea typeface="黑体" pitchFamily="49" charset="-122"/>
              </a:rPr>
              <a:t>苏格拉底</a:t>
            </a:r>
          </a:p>
        </p:txBody>
      </p:sp>
      <p:sp>
        <p:nvSpPr>
          <p:cNvPr id="39952" name="右大括号 39951"/>
          <p:cNvSpPr>
            <a:spLocks/>
          </p:cNvSpPr>
          <p:nvPr/>
        </p:nvSpPr>
        <p:spPr bwMode="auto">
          <a:xfrm>
            <a:off x="5170488" y="4953000"/>
            <a:ext cx="303212" cy="1587500"/>
          </a:xfrm>
          <a:prstGeom prst="rightBrace">
            <a:avLst>
              <a:gd name="adj1" fmla="val 63554"/>
              <a:gd name="adj2" fmla="val 50019"/>
            </a:avLst>
          </a:prstGeom>
          <a:solidFill>
            <a:srgbClr val="000080"/>
          </a:solidFill>
          <a:ln w="44450">
            <a:solidFill>
              <a:schemeClr val="bg1"/>
            </a:solidFill>
            <a:miter lim="800000"/>
            <a:headEnd/>
            <a:tailEnd/>
          </a:ln>
        </p:spPr>
        <p:txBody>
          <a:bodyPr/>
          <a:lstStyle/>
          <a:p>
            <a:endParaRPr lang="zh-CN" altLang="en-US"/>
          </a:p>
        </p:txBody>
      </p:sp>
      <p:sp>
        <p:nvSpPr>
          <p:cNvPr id="39953" name="文本框 39952"/>
          <p:cNvSpPr txBox="1">
            <a:spLocks noChangeArrowheads="1"/>
          </p:cNvSpPr>
          <p:nvPr/>
        </p:nvSpPr>
        <p:spPr bwMode="auto">
          <a:xfrm>
            <a:off x="6010275" y="5476875"/>
            <a:ext cx="1989138" cy="517525"/>
          </a:xfrm>
          <a:prstGeom prst="rect">
            <a:avLst/>
          </a:prstGeom>
          <a:noFill/>
          <a:ln w="9525">
            <a:noFill/>
            <a:miter lim="800000"/>
            <a:headEnd/>
            <a:tailEnd/>
          </a:ln>
        </p:spPr>
        <p:txBody>
          <a:bodyPr>
            <a:spAutoFit/>
          </a:bodyPr>
          <a:lstStyle/>
          <a:p>
            <a:r>
              <a:rPr lang="zh-CN" altLang="en-US" sz="2800">
                <a:ea typeface="黑体" pitchFamily="49" charset="-122"/>
              </a:rPr>
              <a:t>斯多亚学派</a:t>
            </a:r>
          </a:p>
        </p:txBody>
      </p:sp>
      <p:sp>
        <p:nvSpPr>
          <p:cNvPr id="39954" name="右大括号 39953"/>
          <p:cNvSpPr>
            <a:spLocks/>
          </p:cNvSpPr>
          <p:nvPr/>
        </p:nvSpPr>
        <p:spPr bwMode="auto">
          <a:xfrm>
            <a:off x="7993063" y="2876550"/>
            <a:ext cx="292100" cy="3117850"/>
          </a:xfrm>
          <a:prstGeom prst="rightBrace">
            <a:avLst>
              <a:gd name="adj1" fmla="val 129569"/>
              <a:gd name="adj2" fmla="val 51315"/>
            </a:avLst>
          </a:prstGeom>
          <a:solidFill>
            <a:srgbClr val="000080"/>
          </a:solidFill>
          <a:ln w="44450">
            <a:solidFill>
              <a:schemeClr val="bg1"/>
            </a:solidFill>
            <a:miter lim="800000"/>
            <a:headEnd/>
            <a:tailEnd/>
          </a:ln>
        </p:spPr>
        <p:txBody>
          <a:bodyPr/>
          <a:lstStyle/>
          <a:p>
            <a:endParaRPr lang="zh-CN" altLang="en-US"/>
          </a:p>
        </p:txBody>
      </p:sp>
      <p:sp>
        <p:nvSpPr>
          <p:cNvPr id="39955" name="文本框 39954"/>
          <p:cNvSpPr txBox="1">
            <a:spLocks noChangeArrowheads="1"/>
          </p:cNvSpPr>
          <p:nvPr/>
        </p:nvSpPr>
        <p:spPr bwMode="auto">
          <a:xfrm>
            <a:off x="8351838" y="3109913"/>
            <a:ext cx="668337" cy="2884487"/>
          </a:xfrm>
          <a:prstGeom prst="rect">
            <a:avLst/>
          </a:prstGeom>
          <a:solidFill>
            <a:srgbClr val="FFFF00"/>
          </a:solidFill>
          <a:ln w="9525">
            <a:noFill/>
            <a:miter lim="800000"/>
            <a:headEnd/>
            <a:tailEnd/>
          </a:ln>
        </p:spPr>
        <p:txBody>
          <a:bodyPr vert="eaVert" lIns="90170" tIns="46990" rIns="90170" bIns="46990">
            <a:spAutoFit/>
          </a:bodyPr>
          <a:lstStyle/>
          <a:p>
            <a:pPr algn="ctr"/>
            <a:r>
              <a:rPr lang="zh-CN" altLang="en-US" sz="3200" b="1">
                <a:solidFill>
                  <a:srgbClr val="C00000"/>
                </a:solidFill>
                <a:ea typeface="黑体" pitchFamily="49" charset="-122"/>
              </a:rPr>
              <a:t>人的自我觉醒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linds(vertical)">
                                      <p:cBhvr>
                                        <p:cTn id="7" dur="500"/>
                                        <p:tgtEl>
                                          <p:spTgt spid="39939"/>
                                        </p:tgtEl>
                                      </p:cBhvr>
                                    </p:animEffect>
                                  </p:childTnLst>
                                </p:cTn>
                              </p:par>
                              <p:par>
                                <p:cTn id="8" presetID="3" presetClass="entr" presetSubtype="5" fill="hold" grpId="0" nodeType="withEffect">
                                  <p:stCondLst>
                                    <p:cond delay="0"/>
                                  </p:stCondLst>
                                  <p:childTnLst>
                                    <p:set>
                                      <p:cBhvr>
                                        <p:cTn id="9" dur="1" fill="hold">
                                          <p:stCondLst>
                                            <p:cond delay="0"/>
                                          </p:stCondLst>
                                        </p:cTn>
                                        <p:tgtEl>
                                          <p:spTgt spid="39945"/>
                                        </p:tgtEl>
                                        <p:attrNameLst>
                                          <p:attrName>style.visibility</p:attrName>
                                        </p:attrNameLst>
                                      </p:cBhvr>
                                      <p:to>
                                        <p:strVal val="visible"/>
                                      </p:to>
                                    </p:set>
                                    <p:animEffect transition="in" filter="blinds(vertical)">
                                      <p:cBhvr>
                                        <p:cTn id="10" dur="500"/>
                                        <p:tgtEl>
                                          <p:spTgt spid="39945"/>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blinds(vertical)">
                                      <p:cBhvr>
                                        <p:cTn id="13" dur="500"/>
                                        <p:tgtEl>
                                          <p:spTgt spid="3994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9948"/>
                                        </p:tgtEl>
                                        <p:attrNameLst>
                                          <p:attrName>style.visibility</p:attrName>
                                        </p:attrNameLst>
                                      </p:cBhvr>
                                      <p:to>
                                        <p:strVal val="visible"/>
                                      </p:to>
                                    </p:set>
                                    <p:animEffect transition="in" filter="strips(downLeft)">
                                      <p:cBhvr>
                                        <p:cTn id="18" dur="500"/>
                                        <p:tgtEl>
                                          <p:spTgt spid="3994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9949"/>
                                        </p:tgtEl>
                                        <p:attrNameLst>
                                          <p:attrName>style.visibility</p:attrName>
                                        </p:attrNameLst>
                                      </p:cBhvr>
                                      <p:to>
                                        <p:strVal val="visible"/>
                                      </p:to>
                                    </p:set>
                                    <p:animEffect transition="in" filter="blinds(horizontal)">
                                      <p:cBhvr>
                                        <p:cTn id="23" dur="500"/>
                                        <p:tgtEl>
                                          <p:spTgt spid="3994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9941"/>
                                        </p:tgtEl>
                                        <p:attrNameLst>
                                          <p:attrName>style.visibility</p:attrName>
                                        </p:attrNameLst>
                                      </p:cBhvr>
                                      <p:to>
                                        <p:strVal val="visible"/>
                                      </p:to>
                                    </p:set>
                                    <p:animEffect transition="in" filter="blinds(horizontal)">
                                      <p:cBhvr>
                                        <p:cTn id="28" dur="500"/>
                                        <p:tgtEl>
                                          <p:spTgt spid="3994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9942"/>
                                        </p:tgtEl>
                                        <p:attrNameLst>
                                          <p:attrName>style.visibility</p:attrName>
                                        </p:attrNameLst>
                                      </p:cBhvr>
                                      <p:to>
                                        <p:strVal val="visible"/>
                                      </p:to>
                                    </p:set>
                                    <p:animEffect transition="in" filter="blinds(horizontal)">
                                      <p:cBhvr>
                                        <p:cTn id="31" dur="500"/>
                                        <p:tgtEl>
                                          <p:spTgt spid="3994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39950"/>
                                        </p:tgtEl>
                                        <p:attrNameLst>
                                          <p:attrName>style.visibility</p:attrName>
                                        </p:attrNameLst>
                                      </p:cBhvr>
                                      <p:to>
                                        <p:strVal val="visible"/>
                                      </p:to>
                                    </p:set>
                                    <p:animEffect transition="in" filter="strips(downLeft)">
                                      <p:cBhvr>
                                        <p:cTn id="36" dur="500"/>
                                        <p:tgtEl>
                                          <p:spTgt spid="3995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9951"/>
                                        </p:tgtEl>
                                        <p:attrNameLst>
                                          <p:attrName>style.visibility</p:attrName>
                                        </p:attrNameLst>
                                      </p:cBhvr>
                                      <p:to>
                                        <p:strVal val="visible"/>
                                      </p:to>
                                    </p:set>
                                    <p:animEffect transition="in" filter="blinds(horizontal)">
                                      <p:cBhvr>
                                        <p:cTn id="41" dur="500"/>
                                        <p:tgtEl>
                                          <p:spTgt spid="39951"/>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1" nodeType="clickEffect">
                                  <p:stCondLst>
                                    <p:cond delay="0"/>
                                  </p:stCondLst>
                                  <p:childTnLst>
                                    <p:set>
                                      <p:cBhvr>
                                        <p:cTn id="45" dur="1" fill="hold">
                                          <p:stCondLst>
                                            <p:cond delay="0"/>
                                          </p:stCondLst>
                                        </p:cTn>
                                        <p:tgtEl>
                                          <p:spTgt spid="39942"/>
                                        </p:tgtEl>
                                        <p:attrNameLst>
                                          <p:attrName>style.visibility</p:attrName>
                                        </p:attrNameLst>
                                      </p:cBhvr>
                                      <p:to>
                                        <p:strVal val="visible"/>
                                      </p:to>
                                    </p:set>
                                    <p:animEffect transition="in" filter="checkerboard(across)">
                                      <p:cBhvr>
                                        <p:cTn id="46" dur="500"/>
                                        <p:tgtEl>
                                          <p:spTgt spid="39942"/>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39943"/>
                                        </p:tgtEl>
                                        <p:attrNameLst>
                                          <p:attrName>style.visibility</p:attrName>
                                        </p:attrNameLst>
                                      </p:cBhvr>
                                      <p:to>
                                        <p:strVal val="visible"/>
                                      </p:to>
                                    </p:set>
                                    <p:animEffect transition="in" filter="checkerboard(across)">
                                      <p:cBhvr>
                                        <p:cTn id="49" dur="500"/>
                                        <p:tgtEl>
                                          <p:spTgt spid="39943"/>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39952"/>
                                        </p:tgtEl>
                                        <p:attrNameLst>
                                          <p:attrName>style.visibility</p:attrName>
                                        </p:attrNameLst>
                                      </p:cBhvr>
                                      <p:to>
                                        <p:strVal val="visible"/>
                                      </p:to>
                                    </p:set>
                                    <p:animEffect transition="in" filter="strips(downLeft)">
                                      <p:cBhvr>
                                        <p:cTn id="54" dur="500"/>
                                        <p:tgtEl>
                                          <p:spTgt spid="3995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9953"/>
                                        </p:tgtEl>
                                        <p:attrNameLst>
                                          <p:attrName>style.visibility</p:attrName>
                                        </p:attrNameLst>
                                      </p:cBhvr>
                                      <p:to>
                                        <p:strVal val="visible"/>
                                      </p:to>
                                    </p:set>
                                    <p:animEffect transition="in" filter="blinds(horizontal)">
                                      <p:cBhvr>
                                        <p:cTn id="59" dur="500"/>
                                        <p:tgtEl>
                                          <p:spTgt spid="3995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9947"/>
                                        </p:tgtEl>
                                        <p:attrNameLst>
                                          <p:attrName>style.visibility</p:attrName>
                                        </p:attrNameLst>
                                      </p:cBhvr>
                                      <p:to>
                                        <p:strVal val="visible"/>
                                      </p:to>
                                    </p:set>
                                    <p:animEffect transition="in" filter="blinds(horizontal)">
                                      <p:cBhvr>
                                        <p:cTn id="64" dur="500"/>
                                        <p:tgtEl>
                                          <p:spTgt spid="39947"/>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39954"/>
                                        </p:tgtEl>
                                        <p:attrNameLst>
                                          <p:attrName>style.visibility</p:attrName>
                                        </p:attrNameLst>
                                      </p:cBhvr>
                                      <p:to>
                                        <p:strVal val="visible"/>
                                      </p:to>
                                    </p:set>
                                    <p:animEffect transition="in" filter="strips(downLeft)">
                                      <p:cBhvr>
                                        <p:cTn id="69" dur="500"/>
                                        <p:tgtEl>
                                          <p:spTgt spid="39954"/>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9955"/>
                                        </p:tgtEl>
                                        <p:attrNameLst>
                                          <p:attrName>style.visibility</p:attrName>
                                        </p:attrNameLst>
                                      </p:cBhvr>
                                      <p:to>
                                        <p:strVal val="visible"/>
                                      </p:to>
                                    </p:set>
                                    <p:animEffect transition="in" filter="blinds(horizontal)">
                                      <p:cBhvr>
                                        <p:cTn id="74" dur="500"/>
                                        <p:tgtEl>
                                          <p:spTgt spid="3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ldLvl="0"/>
      <p:bldP spid="39940" grpId="0" bldLvl="0"/>
      <p:bldP spid="39941" grpId="0" bldLvl="0"/>
      <p:bldP spid="39942" grpId="0" bldLvl="0"/>
      <p:bldP spid="39942" grpId="1" bldLvl="0"/>
      <p:bldP spid="39943" grpId="0" bldLvl="0"/>
      <p:bldP spid="39945" grpId="0" bldLvl="0"/>
      <p:bldP spid="39947" grpId="0" bldLvl="0" animBg="1"/>
      <p:bldP spid="39949" grpId="0" bldLvl="0"/>
      <p:bldP spid="39951" grpId="0" bldLvl="0"/>
      <p:bldP spid="39953" grpId="0" bldLvl="0"/>
      <p:bldP spid="39955"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492155828440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9155" name="Text Box 3"/>
          <p:cNvSpPr txBox="1">
            <a:spLocks noChangeArrowheads="1"/>
          </p:cNvSpPr>
          <p:nvPr/>
        </p:nvSpPr>
        <p:spPr bwMode="auto">
          <a:xfrm>
            <a:off x="304800" y="3962400"/>
            <a:ext cx="3132138" cy="579438"/>
          </a:xfrm>
          <a:prstGeom prst="rect">
            <a:avLst/>
          </a:prstGeom>
          <a:noFill/>
          <a:ln w="9525">
            <a:noFill/>
            <a:miter lim="800000"/>
            <a:headEnd/>
            <a:tailEnd/>
          </a:ln>
        </p:spPr>
        <p:txBody>
          <a:bodyPr>
            <a:spAutoFit/>
          </a:bodyPr>
          <a:lstStyle/>
          <a:p>
            <a:pPr>
              <a:buFont typeface="Arial" pitchFamily="34" charset="0"/>
              <a:buNone/>
            </a:pPr>
            <a:r>
              <a:rPr lang="zh-CN" altLang="en-US" sz="3200" b="1" dirty="0">
                <a:solidFill>
                  <a:srgbClr val="0000CC"/>
                </a:solidFill>
                <a:ea typeface="楷体_GB2312" pitchFamily="49" charset="-122"/>
              </a:rPr>
              <a:t>人</a:t>
            </a:r>
            <a:r>
              <a:rPr lang="zh-CN" altLang="en-US" sz="2800" b="1" dirty="0">
                <a:solidFill>
                  <a:srgbClr val="0000CC"/>
                </a:solidFill>
                <a:ea typeface="楷体_GB2312" pitchFamily="49" charset="-122"/>
              </a:rPr>
              <a:t>是神灵的玩物</a:t>
            </a:r>
          </a:p>
        </p:txBody>
      </p:sp>
      <p:sp>
        <p:nvSpPr>
          <p:cNvPr id="33796" name="Text Box 4"/>
          <p:cNvSpPr txBox="1">
            <a:spLocks noChangeArrowheads="1"/>
          </p:cNvSpPr>
          <p:nvPr/>
        </p:nvSpPr>
        <p:spPr bwMode="auto">
          <a:xfrm>
            <a:off x="2555875" y="3284538"/>
            <a:ext cx="3671888" cy="579437"/>
          </a:xfrm>
          <a:prstGeom prst="rect">
            <a:avLst/>
          </a:prstGeom>
          <a:noFill/>
          <a:ln w="9525">
            <a:noFill/>
            <a:miter lim="800000"/>
            <a:headEnd/>
            <a:tailEnd/>
          </a:ln>
        </p:spPr>
        <p:txBody>
          <a:bodyPr>
            <a:spAutoFit/>
          </a:bodyPr>
          <a:lstStyle/>
          <a:p>
            <a:pPr>
              <a:buFont typeface="Arial" pitchFamily="34" charset="0"/>
              <a:buNone/>
            </a:pPr>
            <a:r>
              <a:rPr lang="zh-CN" altLang="en-US" sz="3200" b="1" dirty="0">
                <a:solidFill>
                  <a:srgbClr val="0000CC"/>
                </a:solidFill>
                <a:ea typeface="楷体_GB2312" pitchFamily="49" charset="-122"/>
              </a:rPr>
              <a:t>人</a:t>
            </a:r>
            <a:r>
              <a:rPr lang="zh-CN" altLang="en-US" sz="2800" b="1" dirty="0">
                <a:solidFill>
                  <a:srgbClr val="0000CC"/>
                </a:solidFill>
                <a:ea typeface="楷体_GB2312" pitchFamily="49" charset="-122"/>
              </a:rPr>
              <a:t>是万物的尺度</a:t>
            </a:r>
          </a:p>
        </p:txBody>
      </p:sp>
      <p:sp>
        <p:nvSpPr>
          <p:cNvPr id="33797" name="Text Box 5"/>
          <p:cNvSpPr txBox="1">
            <a:spLocks noChangeArrowheads="1"/>
          </p:cNvSpPr>
          <p:nvPr/>
        </p:nvSpPr>
        <p:spPr bwMode="auto">
          <a:xfrm>
            <a:off x="4284663" y="2565400"/>
            <a:ext cx="3455987" cy="579438"/>
          </a:xfrm>
          <a:prstGeom prst="rect">
            <a:avLst/>
          </a:prstGeom>
          <a:noFill/>
          <a:ln w="9525">
            <a:noFill/>
            <a:miter lim="800000"/>
            <a:headEnd/>
            <a:tailEnd/>
          </a:ln>
        </p:spPr>
        <p:txBody>
          <a:bodyPr>
            <a:spAutoFit/>
          </a:bodyPr>
          <a:lstStyle/>
          <a:p>
            <a:pPr>
              <a:buFont typeface="Arial" pitchFamily="34" charset="0"/>
              <a:buNone/>
            </a:pPr>
            <a:r>
              <a:rPr lang="zh-CN" altLang="en-US" sz="3200" b="1" dirty="0">
                <a:solidFill>
                  <a:srgbClr val="0000CC"/>
                </a:solidFill>
                <a:ea typeface="楷体_GB2312" pitchFamily="49" charset="-122"/>
              </a:rPr>
              <a:t>人</a:t>
            </a:r>
            <a:r>
              <a:rPr lang="zh-CN" altLang="en-US" sz="2800" b="1" dirty="0">
                <a:solidFill>
                  <a:srgbClr val="0000CC"/>
                </a:solidFill>
                <a:ea typeface="楷体_GB2312" pitchFamily="49" charset="-122"/>
              </a:rPr>
              <a:t>是理性的动物</a:t>
            </a:r>
          </a:p>
        </p:txBody>
      </p:sp>
      <p:sp>
        <p:nvSpPr>
          <p:cNvPr id="33798" name="Text Box 6"/>
          <p:cNvSpPr txBox="1">
            <a:spLocks noChangeArrowheads="1"/>
          </p:cNvSpPr>
          <p:nvPr/>
        </p:nvSpPr>
        <p:spPr bwMode="auto">
          <a:xfrm>
            <a:off x="6372225" y="1916113"/>
            <a:ext cx="3240088" cy="579437"/>
          </a:xfrm>
          <a:prstGeom prst="rect">
            <a:avLst/>
          </a:prstGeom>
          <a:noFill/>
          <a:ln w="9525">
            <a:noFill/>
            <a:miter lim="800000"/>
            <a:headEnd/>
            <a:tailEnd/>
          </a:ln>
        </p:spPr>
        <p:txBody>
          <a:bodyPr>
            <a:spAutoFit/>
          </a:bodyPr>
          <a:lstStyle/>
          <a:p>
            <a:pPr>
              <a:buFont typeface="Arial" pitchFamily="34" charset="0"/>
              <a:buNone/>
            </a:pPr>
            <a:r>
              <a:rPr lang="zh-CN" altLang="en-US" sz="3200" b="1" dirty="0">
                <a:solidFill>
                  <a:srgbClr val="0000CC"/>
                </a:solidFill>
                <a:ea typeface="楷体_GB2312" pitchFamily="49" charset="-122"/>
              </a:rPr>
              <a:t>人人</a:t>
            </a:r>
            <a:r>
              <a:rPr lang="zh-CN" altLang="en-US" sz="2800" b="1" dirty="0">
                <a:solidFill>
                  <a:srgbClr val="0000CC"/>
                </a:solidFill>
                <a:ea typeface="楷体_GB2312" pitchFamily="49" charset="-122"/>
              </a:rPr>
              <a:t>生而平等</a:t>
            </a:r>
          </a:p>
        </p:txBody>
      </p:sp>
      <p:sp>
        <p:nvSpPr>
          <p:cNvPr id="33799" name="Text Box 7"/>
          <p:cNvSpPr txBox="1">
            <a:spLocks noChangeArrowheads="1"/>
          </p:cNvSpPr>
          <p:nvPr/>
        </p:nvSpPr>
        <p:spPr bwMode="auto">
          <a:xfrm>
            <a:off x="1547813" y="404813"/>
            <a:ext cx="7596187" cy="701675"/>
          </a:xfrm>
          <a:prstGeom prst="rect">
            <a:avLst/>
          </a:prstGeom>
          <a:noFill/>
          <a:ln w="9525">
            <a:noFill/>
            <a:miter lim="800000"/>
            <a:headEnd/>
            <a:tailEnd/>
          </a:ln>
        </p:spPr>
        <p:txBody>
          <a:bodyPr>
            <a:spAutoFit/>
          </a:bodyPr>
          <a:lstStyle/>
          <a:p>
            <a:pPr>
              <a:buFont typeface="Arial" pitchFamily="34" charset="0"/>
              <a:buNone/>
              <a:defRPr/>
            </a:pPr>
            <a:r>
              <a:rPr lang="zh-CN" altLang="en-US" sz="4000" b="1">
                <a:solidFill>
                  <a:schemeClr val="accent2"/>
                </a:solidFill>
                <a:effectLst>
                  <a:outerShdw blurRad="38100" dist="38100" dir="2700000" algn="tl">
                    <a:srgbClr val="C0C0C0"/>
                  </a:outerShdw>
                </a:effectLst>
                <a:ea typeface="华文细黑" pitchFamily="2" charset="-122"/>
              </a:rPr>
              <a:t>古希腊先哲对</a:t>
            </a:r>
            <a:r>
              <a:rPr lang="zh-CN" altLang="en-US" sz="4000" b="1">
                <a:solidFill>
                  <a:schemeClr val="accent2"/>
                </a:solidFill>
                <a:effectLst>
                  <a:outerShdw blurRad="38100" dist="38100" dir="2700000" algn="tl">
                    <a:srgbClr val="C0C0C0"/>
                  </a:outerShdw>
                </a:effectLst>
                <a:latin typeface="华文细黑" pitchFamily="2" charset="-122"/>
                <a:ea typeface="华文细黑" pitchFamily="2" charset="-122"/>
              </a:rPr>
              <a:t>“</a:t>
            </a:r>
            <a:r>
              <a:rPr lang="zh-CN" altLang="en-US" sz="4000" b="1">
                <a:effectLst>
                  <a:outerShdw blurRad="38100" dist="38100" dir="2700000" algn="tl">
                    <a:srgbClr val="C0C0C0"/>
                  </a:outerShdw>
                </a:effectLst>
                <a:ea typeface="华文细黑" pitchFamily="2" charset="-122"/>
              </a:rPr>
              <a:t>人</a:t>
            </a:r>
            <a:r>
              <a:rPr lang="zh-CN" altLang="en-US" sz="4000" b="1">
                <a:solidFill>
                  <a:schemeClr val="accent2"/>
                </a:solidFill>
                <a:effectLst>
                  <a:outerShdw blurRad="38100" dist="38100" dir="2700000" algn="tl">
                    <a:srgbClr val="C0C0C0"/>
                  </a:outerShdw>
                </a:effectLst>
                <a:latin typeface="华文细黑" pitchFamily="2" charset="-122"/>
                <a:ea typeface="华文细黑" pitchFamily="2" charset="-122"/>
              </a:rPr>
              <a:t>”</a:t>
            </a:r>
            <a:r>
              <a:rPr lang="zh-CN" altLang="en-US" sz="4000" b="1">
                <a:solidFill>
                  <a:schemeClr val="accent2"/>
                </a:solidFill>
                <a:effectLst>
                  <a:outerShdw blurRad="38100" dist="38100" dir="2700000" algn="tl">
                    <a:srgbClr val="C0C0C0"/>
                  </a:outerShdw>
                </a:effectLst>
                <a:ea typeface="华文细黑" pitchFamily="2" charset="-122"/>
              </a:rPr>
              <a:t>的思考</a:t>
            </a:r>
          </a:p>
        </p:txBody>
      </p:sp>
      <p:grpSp>
        <p:nvGrpSpPr>
          <p:cNvPr id="2" name="Group 8"/>
          <p:cNvGrpSpPr>
            <a:grpSpLocks/>
          </p:cNvGrpSpPr>
          <p:nvPr/>
        </p:nvGrpSpPr>
        <p:grpSpPr bwMode="auto">
          <a:xfrm>
            <a:off x="395288" y="2492375"/>
            <a:ext cx="8534400" cy="3024188"/>
            <a:chOff x="0" y="0"/>
            <a:chExt cx="5376" cy="1905"/>
          </a:xfrm>
        </p:grpSpPr>
        <p:sp>
          <p:nvSpPr>
            <p:cNvPr id="49161" name="AutoShape 9">
              <a:hlinkClick r:id="rId3" action="ppaction://hlinksldjump"/>
            </p:cNvPr>
            <p:cNvSpPr>
              <a:spLocks noChangeArrowheads="1"/>
            </p:cNvSpPr>
            <p:nvPr/>
          </p:nvSpPr>
          <p:spPr bwMode="auto">
            <a:xfrm rot="-1087592">
              <a:off x="1928" y="998"/>
              <a:ext cx="272" cy="136"/>
            </a:xfrm>
            <a:prstGeom prst="chevron">
              <a:avLst>
                <a:gd name="adj" fmla="val 50000"/>
              </a:avLst>
            </a:prstGeom>
            <a:solidFill>
              <a:srgbClr val="808000"/>
            </a:solidFill>
            <a:ln w="9525">
              <a:solidFill>
                <a:srgbClr val="006600"/>
              </a:solidFill>
              <a:miter lim="800000"/>
              <a:headEnd/>
              <a:tailEnd/>
            </a:ln>
          </p:spPr>
          <p:txBody>
            <a:bodyPr wrap="none" anchor="ctr"/>
            <a:lstStyle/>
            <a:p>
              <a:pPr>
                <a:buFont typeface="Arial" pitchFamily="34" charset="0"/>
                <a:buNone/>
              </a:pPr>
              <a:endParaRPr lang="zh-CN" altLang="zh-CN"/>
            </a:p>
          </p:txBody>
        </p:sp>
        <p:sp>
          <p:nvSpPr>
            <p:cNvPr id="49162" name="AutoShape 10">
              <a:hlinkClick r:id="rId4" action="ppaction://hlinksldjump"/>
            </p:cNvPr>
            <p:cNvSpPr>
              <a:spLocks noChangeArrowheads="1"/>
            </p:cNvSpPr>
            <p:nvPr/>
          </p:nvSpPr>
          <p:spPr bwMode="auto">
            <a:xfrm rot="-915308">
              <a:off x="3108" y="590"/>
              <a:ext cx="272" cy="136"/>
            </a:xfrm>
            <a:prstGeom prst="chevron">
              <a:avLst>
                <a:gd name="adj" fmla="val 50000"/>
              </a:avLst>
            </a:prstGeom>
            <a:solidFill>
              <a:srgbClr val="808000"/>
            </a:solidFill>
            <a:ln w="9525">
              <a:solidFill>
                <a:srgbClr val="006600"/>
              </a:solidFill>
              <a:miter lim="800000"/>
              <a:headEnd/>
              <a:tailEnd/>
            </a:ln>
          </p:spPr>
          <p:txBody>
            <a:bodyPr wrap="none" anchor="ctr"/>
            <a:lstStyle/>
            <a:p>
              <a:pPr>
                <a:buFont typeface="Arial" pitchFamily="34" charset="0"/>
                <a:buNone/>
              </a:pPr>
              <a:endParaRPr lang="zh-CN" altLang="zh-CN"/>
            </a:p>
          </p:txBody>
        </p:sp>
        <p:sp>
          <p:nvSpPr>
            <p:cNvPr id="49163" name="AutoShape 11">
              <a:hlinkClick r:id="rId5" action="ppaction://hlinksldjump"/>
            </p:cNvPr>
            <p:cNvSpPr>
              <a:spLocks noChangeArrowheads="1"/>
            </p:cNvSpPr>
            <p:nvPr/>
          </p:nvSpPr>
          <p:spPr bwMode="auto">
            <a:xfrm rot="-1280211">
              <a:off x="4378" y="137"/>
              <a:ext cx="272" cy="136"/>
            </a:xfrm>
            <a:prstGeom prst="chevron">
              <a:avLst>
                <a:gd name="adj" fmla="val 50000"/>
              </a:avLst>
            </a:prstGeom>
            <a:solidFill>
              <a:srgbClr val="808000"/>
            </a:solidFill>
            <a:ln w="9525">
              <a:solidFill>
                <a:srgbClr val="006600"/>
              </a:solidFill>
              <a:miter lim="800000"/>
              <a:headEnd/>
              <a:tailEnd/>
            </a:ln>
          </p:spPr>
          <p:txBody>
            <a:bodyPr wrap="none" anchor="ctr"/>
            <a:lstStyle/>
            <a:p>
              <a:pPr>
                <a:buFont typeface="Arial" pitchFamily="34" charset="0"/>
                <a:buNone/>
              </a:pPr>
              <a:endParaRPr lang="zh-CN" altLang="zh-CN"/>
            </a:p>
          </p:txBody>
        </p:sp>
        <p:sp>
          <p:nvSpPr>
            <p:cNvPr id="49164" name="Line 12"/>
            <p:cNvSpPr>
              <a:spLocks noChangeShapeType="1"/>
            </p:cNvSpPr>
            <p:nvPr/>
          </p:nvSpPr>
          <p:spPr bwMode="auto">
            <a:xfrm>
              <a:off x="159" y="1316"/>
              <a:ext cx="1316" cy="0"/>
            </a:xfrm>
            <a:prstGeom prst="line">
              <a:avLst/>
            </a:prstGeom>
            <a:noFill/>
            <a:ln w="19050" cap="rnd">
              <a:solidFill>
                <a:srgbClr val="006600"/>
              </a:solidFill>
              <a:prstDash val="sysDot"/>
              <a:round/>
              <a:headEnd/>
              <a:tailEnd/>
            </a:ln>
          </p:spPr>
          <p:txBody>
            <a:bodyPr/>
            <a:lstStyle/>
            <a:p>
              <a:endParaRPr lang="zh-CN" altLang="en-US"/>
            </a:p>
          </p:txBody>
        </p:sp>
        <p:sp>
          <p:nvSpPr>
            <p:cNvPr id="49165" name="Line 13"/>
            <p:cNvSpPr>
              <a:spLocks noChangeShapeType="1"/>
            </p:cNvSpPr>
            <p:nvPr/>
          </p:nvSpPr>
          <p:spPr bwMode="auto">
            <a:xfrm flipV="1">
              <a:off x="1475" y="908"/>
              <a:ext cx="1269" cy="1"/>
            </a:xfrm>
            <a:prstGeom prst="line">
              <a:avLst/>
            </a:prstGeom>
            <a:noFill/>
            <a:ln w="19050" cap="rnd">
              <a:solidFill>
                <a:srgbClr val="006600"/>
              </a:solidFill>
              <a:prstDash val="sysDot"/>
              <a:round/>
              <a:headEnd/>
              <a:tailEnd/>
            </a:ln>
          </p:spPr>
          <p:txBody>
            <a:bodyPr/>
            <a:lstStyle/>
            <a:p>
              <a:endParaRPr lang="zh-CN" altLang="en-US"/>
            </a:p>
          </p:txBody>
        </p:sp>
        <p:sp>
          <p:nvSpPr>
            <p:cNvPr id="49166" name="Line 14"/>
            <p:cNvSpPr>
              <a:spLocks noChangeShapeType="1"/>
            </p:cNvSpPr>
            <p:nvPr/>
          </p:nvSpPr>
          <p:spPr bwMode="auto">
            <a:xfrm>
              <a:off x="2744" y="454"/>
              <a:ext cx="1271" cy="0"/>
            </a:xfrm>
            <a:prstGeom prst="line">
              <a:avLst/>
            </a:prstGeom>
            <a:noFill/>
            <a:ln w="19050" cap="rnd">
              <a:solidFill>
                <a:srgbClr val="006600"/>
              </a:solidFill>
              <a:prstDash val="sysDot"/>
              <a:round/>
              <a:headEnd/>
              <a:tailEnd/>
            </a:ln>
          </p:spPr>
          <p:txBody>
            <a:bodyPr/>
            <a:lstStyle/>
            <a:p>
              <a:endParaRPr lang="zh-CN" altLang="en-US"/>
            </a:p>
          </p:txBody>
        </p:sp>
        <p:sp>
          <p:nvSpPr>
            <p:cNvPr id="49167" name="Line 15"/>
            <p:cNvSpPr>
              <a:spLocks noChangeShapeType="1"/>
            </p:cNvSpPr>
            <p:nvPr/>
          </p:nvSpPr>
          <p:spPr bwMode="auto">
            <a:xfrm>
              <a:off x="4015" y="46"/>
              <a:ext cx="1270" cy="0"/>
            </a:xfrm>
            <a:prstGeom prst="line">
              <a:avLst/>
            </a:prstGeom>
            <a:noFill/>
            <a:ln w="19050" cap="rnd">
              <a:solidFill>
                <a:srgbClr val="006600"/>
              </a:solidFill>
              <a:prstDash val="sysDot"/>
              <a:round/>
              <a:headEnd/>
              <a:tailEnd/>
            </a:ln>
          </p:spPr>
          <p:txBody>
            <a:bodyPr/>
            <a:lstStyle/>
            <a:p>
              <a:endParaRPr lang="zh-CN" altLang="en-US"/>
            </a:p>
          </p:txBody>
        </p:sp>
        <p:sp>
          <p:nvSpPr>
            <p:cNvPr id="49168" name="Line 16"/>
            <p:cNvSpPr>
              <a:spLocks noChangeShapeType="1"/>
            </p:cNvSpPr>
            <p:nvPr/>
          </p:nvSpPr>
          <p:spPr bwMode="auto">
            <a:xfrm flipV="1">
              <a:off x="0" y="0"/>
              <a:ext cx="5376" cy="1905"/>
            </a:xfrm>
            <a:prstGeom prst="line">
              <a:avLst/>
            </a:prstGeom>
            <a:noFill/>
            <a:ln w="19050">
              <a:solidFill>
                <a:srgbClr val="006600"/>
              </a:solidFill>
              <a:round/>
              <a:headEnd/>
              <a:tailEnd type="triangle" w="med" len="med"/>
            </a:ln>
          </p:spPr>
          <p:txBody>
            <a:bodyPr/>
            <a:lstStyle/>
            <a:p>
              <a:endParaRPr lang="zh-CN" altLang="en-US"/>
            </a:p>
          </p:txBody>
        </p:sp>
        <p:sp>
          <p:nvSpPr>
            <p:cNvPr id="49169" name="AutoShape 17"/>
            <p:cNvSpPr>
              <a:spLocks noChangeArrowheads="1"/>
            </p:cNvSpPr>
            <p:nvPr/>
          </p:nvSpPr>
          <p:spPr bwMode="auto">
            <a:xfrm rot="-856567">
              <a:off x="794" y="1407"/>
              <a:ext cx="249" cy="138"/>
            </a:xfrm>
            <a:prstGeom prst="chevron">
              <a:avLst>
                <a:gd name="adj" fmla="val 52326"/>
              </a:avLst>
            </a:prstGeom>
            <a:solidFill>
              <a:srgbClr val="808000"/>
            </a:solidFill>
            <a:ln w="9525">
              <a:solidFill>
                <a:srgbClr val="006600"/>
              </a:solidFill>
              <a:miter lim="800000"/>
              <a:headEnd/>
              <a:tailEnd/>
            </a:ln>
          </p:spPr>
          <p:txBody>
            <a:bodyPr wrap="none" anchor="ctr"/>
            <a:lstStyle/>
            <a:p>
              <a:pPr>
                <a:buFont typeface="Arial" pitchFamily="34" charset="0"/>
                <a:buNone/>
              </a:pPr>
              <a:endParaRPr lang="zh-CN" altLang="zh-CN"/>
            </a:p>
          </p:txBody>
        </p:sp>
      </p:grpSp>
      <p:sp>
        <p:nvSpPr>
          <p:cNvPr id="49170" name="Line 18"/>
          <p:cNvSpPr>
            <a:spLocks noChangeShapeType="1"/>
          </p:cNvSpPr>
          <p:nvPr/>
        </p:nvSpPr>
        <p:spPr bwMode="auto">
          <a:xfrm>
            <a:off x="0" y="1341438"/>
            <a:ext cx="9144000" cy="0"/>
          </a:xfrm>
          <a:prstGeom prst="line">
            <a:avLst/>
          </a:prstGeom>
          <a:noFill/>
          <a:ln w="28575">
            <a:solidFill>
              <a:srgbClr val="996633"/>
            </a:solidFill>
            <a:round/>
            <a:headEnd/>
            <a:tailEnd/>
          </a:ln>
        </p:spPr>
        <p:txBody>
          <a:bodyPr/>
          <a:lstStyle/>
          <a:p>
            <a:endParaRPr lang="zh-CN" alt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796"/>
                                        </p:tgtEl>
                                        <p:attrNameLst>
                                          <p:attrName>style.visibility</p:attrName>
                                        </p:attrNameLst>
                                      </p:cBhvr>
                                      <p:to>
                                        <p:strVal val="visible"/>
                                      </p:to>
                                    </p:set>
                                    <p:anim calcmode="discrete" valueType="clr">
                                      <p:cBhvr override="childStyle">
                                        <p:cTn id="7" dur="80"/>
                                        <p:tgtEl>
                                          <p:spTgt spid="337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6"/>
                                        </p:tgtEl>
                                        <p:attrNameLst>
                                          <p:attrName>fillcolor</p:attrName>
                                        </p:attrNameLst>
                                      </p:cBhvr>
                                      <p:tavLst>
                                        <p:tav tm="0">
                                          <p:val>
                                            <p:clrVal>
                                              <a:schemeClr val="accent2"/>
                                            </p:clrVal>
                                          </p:val>
                                        </p:tav>
                                        <p:tav tm="50000">
                                          <p:val>
                                            <p:clrVal>
                                              <a:schemeClr val="hlink"/>
                                            </p:clrVal>
                                          </p:val>
                                        </p:tav>
                                      </p:tavLst>
                                    </p:anim>
                                    <p:set>
                                      <p:cBhvr>
                                        <p:cTn id="9" dur="80"/>
                                        <p:tgtEl>
                                          <p:spTgt spid="3379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3797"/>
                                        </p:tgtEl>
                                        <p:attrNameLst>
                                          <p:attrName>style.visibility</p:attrName>
                                        </p:attrNameLst>
                                      </p:cBhvr>
                                      <p:to>
                                        <p:strVal val="visible"/>
                                      </p:to>
                                    </p:set>
                                    <p:anim calcmode="discrete" valueType="clr">
                                      <p:cBhvr override="childStyle">
                                        <p:cTn id="14" dur="80"/>
                                        <p:tgtEl>
                                          <p:spTgt spid="3379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3797"/>
                                        </p:tgtEl>
                                        <p:attrNameLst>
                                          <p:attrName>fillcolor</p:attrName>
                                        </p:attrNameLst>
                                      </p:cBhvr>
                                      <p:tavLst>
                                        <p:tav tm="0">
                                          <p:val>
                                            <p:clrVal>
                                              <a:schemeClr val="accent2"/>
                                            </p:clrVal>
                                          </p:val>
                                        </p:tav>
                                        <p:tav tm="50000">
                                          <p:val>
                                            <p:clrVal>
                                              <a:schemeClr val="hlink"/>
                                            </p:clrVal>
                                          </p:val>
                                        </p:tav>
                                      </p:tavLst>
                                    </p:anim>
                                    <p:set>
                                      <p:cBhvr>
                                        <p:cTn id="16" dur="80"/>
                                        <p:tgtEl>
                                          <p:spTgt spid="3379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3798"/>
                                        </p:tgtEl>
                                        <p:attrNameLst>
                                          <p:attrName>style.visibility</p:attrName>
                                        </p:attrNameLst>
                                      </p:cBhvr>
                                      <p:to>
                                        <p:strVal val="visible"/>
                                      </p:to>
                                    </p:set>
                                    <p:anim calcmode="discrete" valueType="clr">
                                      <p:cBhvr override="childStyle">
                                        <p:cTn id="21" dur="80"/>
                                        <p:tgtEl>
                                          <p:spTgt spid="3379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3798"/>
                                        </p:tgtEl>
                                        <p:attrNameLst>
                                          <p:attrName>fillcolor</p:attrName>
                                        </p:attrNameLst>
                                      </p:cBhvr>
                                      <p:tavLst>
                                        <p:tav tm="0">
                                          <p:val>
                                            <p:clrVal>
                                              <a:schemeClr val="accent2"/>
                                            </p:clrVal>
                                          </p:val>
                                        </p:tav>
                                        <p:tav tm="50000">
                                          <p:val>
                                            <p:clrVal>
                                              <a:schemeClr val="hlink"/>
                                            </p:clrVal>
                                          </p:val>
                                        </p:tav>
                                      </p:tavLst>
                                    </p:anim>
                                    <p:set>
                                      <p:cBhvr>
                                        <p:cTn id="23" dur="80"/>
                                        <p:tgtEl>
                                          <p:spTgt spid="337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utoUpdateAnimBg="0"/>
      <p:bldP spid="33797" grpId="0" autoUpdateAnimBg="0"/>
      <p:bldP spid="3379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2"/>
          <p:cNvSpPr>
            <a:spLocks noChangeArrowheads="1" noChangeShapeType="1" noTextEdit="1"/>
          </p:cNvSpPr>
          <p:nvPr/>
        </p:nvSpPr>
        <p:spPr bwMode="auto">
          <a:xfrm>
            <a:off x="468313" y="260350"/>
            <a:ext cx="1828800" cy="457200"/>
          </a:xfrm>
          <a:prstGeom prst="rect">
            <a:avLst/>
          </a:prstGeom>
        </p:spPr>
        <p:txBody>
          <a:bodyPr wrap="none" fromWordArt="1">
            <a:prstTxWarp prst="textPlain">
              <a:avLst>
                <a:gd name="adj" fmla="val 50000"/>
              </a:avLst>
            </a:prstTxWarp>
          </a:bodyPr>
          <a:lstStyle/>
          <a:p>
            <a:pPr algn="ctr"/>
            <a:r>
              <a:rPr lang="zh-CN" altLang="en-US" sz="3600" kern="10" dirty="0">
                <a:ln w="19050">
                  <a:solidFill>
                    <a:srgbClr val="99CCFF"/>
                  </a:solidFill>
                  <a:round/>
                  <a:headEnd/>
                  <a:tailEnd/>
                </a:ln>
                <a:solidFill>
                  <a:srgbClr val="0066CC"/>
                </a:solidFill>
                <a:effectLst>
                  <a:outerShdw dist="35921" dir="2700000" algn="ctr" rotWithShape="0">
                    <a:srgbClr val="990000"/>
                  </a:outerShdw>
                </a:effectLst>
                <a:latin typeface="宋体"/>
                <a:ea typeface="宋体"/>
              </a:rPr>
              <a:t>知识归纳</a:t>
            </a:r>
          </a:p>
        </p:txBody>
      </p:sp>
      <p:graphicFrame>
        <p:nvGraphicFramePr>
          <p:cNvPr id="45059" name="Group 3"/>
          <p:cNvGraphicFramePr>
            <a:graphicFrameLocks noGrp="1"/>
          </p:cNvGraphicFramePr>
          <p:nvPr>
            <p:ph/>
          </p:nvPr>
        </p:nvGraphicFramePr>
        <p:xfrm>
          <a:off x="323850" y="836613"/>
          <a:ext cx="8496300" cy="5204208"/>
        </p:xfrm>
        <a:graphic>
          <a:graphicData uri="http://schemas.openxmlformats.org/drawingml/2006/table">
            <a:tbl>
              <a:tblPr/>
              <a:tblGrid>
                <a:gridCol w="1439863"/>
                <a:gridCol w="1676400"/>
                <a:gridCol w="1484312"/>
                <a:gridCol w="3895725"/>
              </a:tblGrid>
              <a:tr h="1225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rgbClr val="FF9900"/>
                          </a:solidFill>
                          <a:effectLst/>
                          <a:latin typeface="黑体" pitchFamily="49" charset="-122"/>
                          <a:ea typeface="黑体" pitchFamily="49" charset="-122"/>
                        </a:rPr>
                        <a:t>主要派别</a:t>
                      </a:r>
                      <a:r>
                        <a:rPr kumimoji="0" lang="en-US" altLang="zh-CN" sz="2400" b="1" i="0" u="none" strike="noStrike" cap="none" normalizeH="0" baseline="0" smtClean="0">
                          <a:ln>
                            <a:noFill/>
                          </a:ln>
                          <a:solidFill>
                            <a:srgbClr val="FF9900"/>
                          </a:solidFill>
                          <a:effectLst/>
                          <a:latin typeface="黑体" pitchFamily="49" charset="-122"/>
                          <a:ea typeface="黑体" pitchFamily="49" charset="-122"/>
                        </a:rPr>
                        <a:t>(</a:t>
                      </a:r>
                      <a:r>
                        <a:rPr kumimoji="0" lang="zh-CN" altLang="en-US" sz="2400" b="1" i="0" u="none" strike="noStrike" cap="none" normalizeH="0" baseline="0" smtClean="0">
                          <a:ln>
                            <a:noFill/>
                          </a:ln>
                          <a:solidFill>
                            <a:srgbClr val="FF9900"/>
                          </a:solidFill>
                          <a:effectLst/>
                          <a:latin typeface="黑体" pitchFamily="49" charset="-122"/>
                          <a:ea typeface="黑体" pitchFamily="49" charset="-122"/>
                        </a:rPr>
                        <a:t>代表</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rgbClr val="FF9900"/>
                          </a:solidFill>
                          <a:effectLst/>
                          <a:latin typeface="黑体" pitchFamily="49" charset="-122"/>
                          <a:ea typeface="黑体" pitchFamily="49" charset="-122"/>
                        </a:rPr>
                        <a:t>人物</a:t>
                      </a:r>
                      <a:r>
                        <a:rPr kumimoji="0" lang="en-US" altLang="zh-CN" sz="2400" b="1" i="0" u="none" strike="noStrike" cap="none" normalizeH="0" baseline="0" smtClean="0">
                          <a:ln>
                            <a:noFill/>
                          </a:ln>
                          <a:solidFill>
                            <a:srgbClr val="FF9900"/>
                          </a:solidFill>
                          <a:effectLst/>
                          <a:latin typeface="黑体" pitchFamily="49" charset="-122"/>
                          <a:ea typeface="黑体" pitchFamily="49" charset="-122"/>
                        </a:rPr>
                        <a:t>)</a:t>
                      </a:r>
                      <a:endParaRPr kumimoji="0" lang="en-US" altLang="zh-CN" sz="2800" b="0" i="0" u="none" strike="noStrike" cap="none" normalizeH="0" baseline="0" smtClean="0">
                        <a:ln>
                          <a:noFill/>
                        </a:ln>
                        <a:solidFill>
                          <a:schemeClr val="tx1"/>
                        </a:solidFill>
                        <a:effectLst/>
                        <a:latin typeface="黑体" pitchFamily="49" charset="-122"/>
                        <a:ea typeface="黑体" pitchFamily="49"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rgbClr val="FF9900"/>
                          </a:solidFill>
                          <a:effectLst/>
                          <a:latin typeface="黑体" pitchFamily="49" charset="-122"/>
                          <a:ea typeface="黑体" pitchFamily="49" charset="-122"/>
                        </a:rPr>
                        <a:t>哲学</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rgbClr val="FF9900"/>
                          </a:solidFill>
                          <a:effectLst/>
                          <a:latin typeface="黑体" pitchFamily="49" charset="-122"/>
                          <a:ea typeface="黑体" pitchFamily="49" charset="-122"/>
                        </a:rPr>
                        <a:t>范畴</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rgbClr val="FF9900"/>
                          </a:solidFill>
                          <a:effectLst/>
                          <a:latin typeface="黑体" pitchFamily="49" charset="-122"/>
                          <a:ea typeface="黑体" pitchFamily="49" charset="-122"/>
                        </a:rPr>
                        <a:t>主要观点</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rgbClr val="FF9900"/>
                          </a:solidFill>
                          <a:effectLst/>
                          <a:latin typeface="黑体" pitchFamily="49" charset="-122"/>
                          <a:ea typeface="黑体" pitchFamily="49" charset="-122"/>
                        </a:rPr>
                        <a:t>作用或影响</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400" b="1" i="0" u="none" strike="noStrike" cap="none" normalizeH="0" baseline="0" smtClean="0">
                        <a:ln>
                          <a:noFill/>
                        </a:ln>
                        <a:solidFill>
                          <a:srgbClr val="000000"/>
                        </a:solidFill>
                        <a:effectLst/>
                        <a:latin typeface="黑体" pitchFamily="49" charset="-122"/>
                        <a:ea typeface="黑体" pitchFamily="49"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smtClean="0">
                        <a:ln>
                          <a:noFill/>
                        </a:ln>
                        <a:solidFill>
                          <a:srgbClr val="000000"/>
                        </a:solidFill>
                        <a:effectLst/>
                        <a:latin typeface="黑体" pitchFamily="49" charset="-122"/>
                        <a:ea typeface="黑体" pitchFamily="49"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rgbClr val="000000"/>
                          </a:solidFill>
                          <a:effectLst/>
                          <a:latin typeface="黑体" pitchFamily="49" charset="-122"/>
                          <a:ea typeface="黑体" pitchFamily="49" charset="-122"/>
                        </a:rPr>
                        <a:t>认识</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rgbClr val="000000"/>
                          </a:solidFill>
                          <a:effectLst/>
                          <a:latin typeface="黑体" pitchFamily="49" charset="-122"/>
                          <a:ea typeface="黑体" pitchFamily="49" charset="-122"/>
                        </a:rPr>
                        <a:t>人与社会</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1" i="0" u="none" strike="noStrike" cap="none" normalizeH="0" baseline="0" smtClean="0">
                        <a:ln>
                          <a:noFill/>
                        </a:ln>
                        <a:solidFill>
                          <a:srgbClr val="000000"/>
                        </a:solidFill>
                        <a:effectLst/>
                        <a:latin typeface="黑体" pitchFamily="49" charset="-122"/>
                        <a:ea typeface="黑体" pitchFamily="49"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1" i="0" u="none" strike="noStrike" cap="none" normalizeH="0" baseline="0" smtClean="0">
                        <a:ln>
                          <a:noFill/>
                        </a:ln>
                        <a:solidFill>
                          <a:srgbClr val="000000"/>
                        </a:solidFill>
                        <a:effectLst/>
                        <a:latin typeface="黑体" pitchFamily="49" charset="-122"/>
                        <a:ea typeface="黑体" pitchFamily="49"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0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1" i="0" u="none" strike="noStrike" cap="none" normalizeH="0" baseline="0" smtClean="0">
                        <a:ln>
                          <a:noFill/>
                        </a:ln>
                        <a:solidFill>
                          <a:srgbClr val="000000"/>
                        </a:solidFill>
                        <a:effectLst/>
                        <a:latin typeface="黑体" pitchFamily="49" charset="-122"/>
                        <a:ea typeface="黑体" pitchFamily="49"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rgbClr val="000000"/>
                          </a:solidFill>
                          <a:effectLst/>
                          <a:latin typeface="黑体" pitchFamily="49" charset="-122"/>
                          <a:ea typeface="黑体" pitchFamily="49" charset="-122"/>
                        </a:rPr>
                        <a:t>认识</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rgbClr val="000000"/>
                          </a:solidFill>
                          <a:effectLst/>
                          <a:latin typeface="黑体" pitchFamily="49" charset="-122"/>
                          <a:ea typeface="黑体" pitchFamily="49" charset="-122"/>
                        </a:rPr>
                        <a:t>自己</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rgbClr val="000000"/>
                        </a:solidFill>
                        <a:effectLst/>
                        <a:latin typeface="黑体" pitchFamily="49" charset="-122"/>
                        <a:ea typeface="黑体" pitchFamily="49"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rgbClr val="000000"/>
                        </a:solidFill>
                        <a:effectLst/>
                        <a:latin typeface="黑体" pitchFamily="49" charset="-122"/>
                        <a:ea typeface="黑体" pitchFamily="49"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0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400" b="1" i="0" u="none" strike="noStrike" cap="none" normalizeH="0" baseline="0" smtClean="0">
                        <a:ln>
                          <a:noFill/>
                        </a:ln>
                        <a:solidFill>
                          <a:srgbClr val="000000"/>
                        </a:solidFill>
                        <a:effectLst/>
                        <a:latin typeface="黑体" pitchFamily="49" charset="-122"/>
                        <a:ea typeface="黑体" pitchFamily="49"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smtClean="0">
                        <a:ln>
                          <a:noFill/>
                        </a:ln>
                        <a:solidFill>
                          <a:srgbClr val="000000"/>
                        </a:solidFill>
                        <a:effectLst/>
                        <a:latin typeface="黑体" pitchFamily="49" charset="-122"/>
                        <a:ea typeface="黑体" pitchFamily="49"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rgbClr val="000000"/>
                          </a:solidFill>
                          <a:effectLst/>
                          <a:latin typeface="黑体" pitchFamily="49" charset="-122"/>
                          <a:ea typeface="黑体" pitchFamily="49" charset="-122"/>
                        </a:rPr>
                        <a:t>人与自然、人与人的关系</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1" i="0" u="none" strike="noStrike" cap="none" normalizeH="0" baseline="0" smtClean="0">
                        <a:ln>
                          <a:noFill/>
                        </a:ln>
                        <a:solidFill>
                          <a:srgbClr val="000000"/>
                        </a:solidFill>
                        <a:effectLst/>
                        <a:latin typeface="黑体" pitchFamily="49" charset="-122"/>
                        <a:ea typeface="黑体" pitchFamily="49"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1" i="0" u="none" strike="noStrike" cap="none" normalizeH="0" baseline="0" smtClean="0">
                        <a:ln>
                          <a:noFill/>
                        </a:ln>
                        <a:solidFill>
                          <a:srgbClr val="000000"/>
                        </a:solidFill>
                        <a:effectLst/>
                        <a:latin typeface="黑体" pitchFamily="49" charset="-122"/>
                        <a:ea typeface="黑体" pitchFamily="49"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86" name="Text Box 30"/>
          <p:cNvSpPr txBox="1">
            <a:spLocks noChangeArrowheads="1"/>
          </p:cNvSpPr>
          <p:nvPr/>
        </p:nvSpPr>
        <p:spPr bwMode="auto">
          <a:xfrm>
            <a:off x="3492500" y="5013325"/>
            <a:ext cx="1511300" cy="822325"/>
          </a:xfrm>
          <a:prstGeom prst="rect">
            <a:avLst/>
          </a:prstGeom>
          <a:noFill/>
          <a:ln w="9525">
            <a:noFill/>
            <a:miter lim="800000"/>
            <a:headEnd/>
            <a:tailEnd/>
          </a:ln>
          <a:effectLst/>
        </p:spPr>
        <p:txBody>
          <a:bodyPr>
            <a:spAutoFit/>
          </a:bodyPr>
          <a:lstStyle/>
          <a:p>
            <a:pPr>
              <a:spcBef>
                <a:spcPct val="50000"/>
              </a:spcBef>
            </a:pPr>
            <a:r>
              <a:rPr lang="zh-CN" altLang="en-US" sz="2400" b="1">
                <a:solidFill>
                  <a:srgbClr val="0000FF"/>
                </a:solidFill>
                <a:latin typeface="Tahoma" pitchFamily="34" charset="0"/>
              </a:rPr>
              <a:t>人人生而平等</a:t>
            </a:r>
          </a:p>
        </p:txBody>
      </p:sp>
      <p:sp>
        <p:nvSpPr>
          <p:cNvPr id="45087" name="Rectangle 31"/>
          <p:cNvSpPr>
            <a:spLocks noChangeArrowheads="1"/>
          </p:cNvSpPr>
          <p:nvPr/>
        </p:nvSpPr>
        <p:spPr bwMode="auto">
          <a:xfrm>
            <a:off x="5003800" y="4870450"/>
            <a:ext cx="3744913" cy="1006475"/>
          </a:xfrm>
          <a:prstGeom prst="rect">
            <a:avLst/>
          </a:prstGeom>
          <a:noFill/>
          <a:ln w="9525">
            <a:noFill/>
            <a:miter lim="800000"/>
            <a:headEnd/>
            <a:tailEnd/>
          </a:ln>
          <a:effectLst/>
        </p:spPr>
        <p:txBody>
          <a:bodyPr>
            <a:spAutoFit/>
          </a:bodyPr>
          <a:lstStyle/>
          <a:p>
            <a:pPr>
              <a:spcBef>
                <a:spcPct val="20000"/>
              </a:spcBef>
              <a:buClr>
                <a:schemeClr val="accent1"/>
              </a:buClr>
              <a:buSzPct val="65000"/>
              <a:buFont typeface="Wingdings" pitchFamily="2" charset="2"/>
              <a:buNone/>
            </a:pPr>
            <a:r>
              <a:rPr lang="zh-CN" altLang="en-US" sz="2000" b="1">
                <a:solidFill>
                  <a:srgbClr val="0000FF"/>
                </a:solidFill>
                <a:latin typeface="Tahoma" pitchFamily="34" charset="0"/>
              </a:rPr>
              <a:t>在人类历史上第一次论证了天赋人权，人生而平等这一西方人文主义的核心理论。</a:t>
            </a:r>
          </a:p>
        </p:txBody>
      </p:sp>
      <p:sp>
        <p:nvSpPr>
          <p:cNvPr id="45088" name="Text Box 32"/>
          <p:cNvSpPr txBox="1">
            <a:spLocks noChangeArrowheads="1"/>
          </p:cNvSpPr>
          <p:nvPr/>
        </p:nvSpPr>
        <p:spPr bwMode="auto">
          <a:xfrm>
            <a:off x="3419475" y="3213100"/>
            <a:ext cx="1460500" cy="1066800"/>
          </a:xfrm>
          <a:prstGeom prst="rect">
            <a:avLst/>
          </a:prstGeom>
          <a:noFill/>
          <a:ln w="9525">
            <a:noFill/>
            <a:miter lim="800000"/>
            <a:headEnd/>
            <a:tailEnd/>
          </a:ln>
          <a:effectLst/>
        </p:spPr>
        <p:txBody>
          <a:bodyPr>
            <a:spAutoFit/>
          </a:bodyPr>
          <a:lstStyle/>
          <a:p>
            <a:pPr algn="ctr">
              <a:spcBef>
                <a:spcPct val="20000"/>
              </a:spcBef>
              <a:buClr>
                <a:schemeClr val="folHlink"/>
              </a:buClr>
              <a:buSzPct val="60000"/>
              <a:buFont typeface="Wingdings" pitchFamily="2" charset="2"/>
              <a:buNone/>
            </a:pPr>
            <a:r>
              <a:rPr lang="zh-CN" altLang="en-US" sz="2000" b="1">
                <a:solidFill>
                  <a:srgbClr val="0000FF"/>
                </a:solidFill>
                <a:latin typeface="Tahoma" pitchFamily="34" charset="0"/>
              </a:rPr>
              <a:t>认识你自己；</a:t>
            </a:r>
          </a:p>
          <a:p>
            <a:pPr algn="ctr">
              <a:spcBef>
                <a:spcPct val="20000"/>
              </a:spcBef>
              <a:buClr>
                <a:schemeClr val="folHlink"/>
              </a:buClr>
              <a:buSzPct val="60000"/>
              <a:buFont typeface="Wingdings" pitchFamily="2" charset="2"/>
              <a:buNone/>
            </a:pPr>
            <a:r>
              <a:rPr lang="zh-CN" altLang="en-US" sz="2000" b="1">
                <a:solidFill>
                  <a:srgbClr val="0000FF"/>
                </a:solidFill>
                <a:latin typeface="Tahoma" pitchFamily="34" charset="0"/>
              </a:rPr>
              <a:t>美德即知识</a:t>
            </a:r>
          </a:p>
        </p:txBody>
      </p:sp>
      <p:sp>
        <p:nvSpPr>
          <p:cNvPr id="45089" name="Rectangle 33"/>
          <p:cNvSpPr>
            <a:spLocks noChangeArrowheads="1"/>
          </p:cNvSpPr>
          <p:nvPr/>
        </p:nvSpPr>
        <p:spPr bwMode="auto">
          <a:xfrm>
            <a:off x="468313" y="4983163"/>
            <a:ext cx="1150937" cy="822325"/>
          </a:xfrm>
          <a:prstGeom prst="rect">
            <a:avLst/>
          </a:prstGeom>
          <a:noFill/>
          <a:ln w="9525">
            <a:noFill/>
            <a:miter lim="800000"/>
            <a:headEnd/>
            <a:tailEnd/>
          </a:ln>
          <a:effectLst/>
        </p:spPr>
        <p:txBody>
          <a:bodyPr>
            <a:spAutoFit/>
          </a:bodyPr>
          <a:lstStyle/>
          <a:p>
            <a:r>
              <a:rPr lang="zh-CN" altLang="en-US" sz="2400" b="1">
                <a:solidFill>
                  <a:srgbClr val="0000FF"/>
                </a:solidFill>
                <a:latin typeface="Tahoma" pitchFamily="34" charset="0"/>
              </a:rPr>
              <a:t>斯多亚学派</a:t>
            </a:r>
          </a:p>
        </p:txBody>
      </p:sp>
      <p:sp>
        <p:nvSpPr>
          <p:cNvPr id="45090" name="Rectangle 34"/>
          <p:cNvSpPr>
            <a:spLocks noChangeArrowheads="1"/>
          </p:cNvSpPr>
          <p:nvPr/>
        </p:nvSpPr>
        <p:spPr bwMode="auto">
          <a:xfrm>
            <a:off x="395288" y="2295525"/>
            <a:ext cx="1295400" cy="822325"/>
          </a:xfrm>
          <a:prstGeom prst="rect">
            <a:avLst/>
          </a:prstGeom>
          <a:noFill/>
          <a:ln w="9525" algn="ctr">
            <a:noFill/>
            <a:miter lim="800000"/>
            <a:headEnd/>
            <a:tailEnd/>
          </a:ln>
          <a:effectLst/>
        </p:spPr>
        <p:txBody>
          <a:bodyPr>
            <a:spAutoFit/>
          </a:bodyPr>
          <a:lstStyle/>
          <a:p>
            <a:pPr algn="ctr">
              <a:spcBef>
                <a:spcPct val="20000"/>
              </a:spcBef>
              <a:buClr>
                <a:schemeClr val="folHlink"/>
              </a:buClr>
              <a:buSzPct val="60000"/>
              <a:buFont typeface="Wingdings" pitchFamily="2" charset="2"/>
              <a:buNone/>
            </a:pPr>
            <a:r>
              <a:rPr lang="zh-CN" altLang="en-US" sz="2400" b="1">
                <a:solidFill>
                  <a:srgbClr val="0000FF"/>
                </a:solidFill>
                <a:latin typeface="Tahoma" pitchFamily="34" charset="0"/>
              </a:rPr>
              <a:t>普罗塔戈拉</a:t>
            </a:r>
          </a:p>
        </p:txBody>
      </p:sp>
      <p:sp>
        <p:nvSpPr>
          <p:cNvPr id="45091" name="Rectangle 35"/>
          <p:cNvSpPr>
            <a:spLocks noChangeArrowheads="1"/>
          </p:cNvSpPr>
          <p:nvPr/>
        </p:nvSpPr>
        <p:spPr bwMode="auto">
          <a:xfrm>
            <a:off x="3492500" y="2060575"/>
            <a:ext cx="1371600" cy="1187450"/>
          </a:xfrm>
          <a:prstGeom prst="rect">
            <a:avLst/>
          </a:prstGeom>
          <a:noFill/>
          <a:ln w="9525" algn="ctr">
            <a:noFill/>
            <a:miter lim="800000"/>
            <a:headEnd/>
            <a:tailEnd/>
          </a:ln>
          <a:effectLst/>
        </p:spPr>
        <p:txBody>
          <a:bodyPr>
            <a:spAutoFit/>
          </a:bodyPr>
          <a:lstStyle/>
          <a:p>
            <a:pPr algn="ctr">
              <a:spcBef>
                <a:spcPct val="20000"/>
              </a:spcBef>
              <a:buClr>
                <a:schemeClr val="accent1"/>
              </a:buClr>
              <a:buSzPct val="65000"/>
              <a:buFont typeface="Wingdings" pitchFamily="2" charset="2"/>
              <a:buNone/>
            </a:pPr>
            <a:r>
              <a:rPr lang="zh-CN" altLang="en-US" sz="2400" b="1">
                <a:solidFill>
                  <a:srgbClr val="0000FF"/>
                </a:solidFill>
                <a:latin typeface="Tahoma" pitchFamily="34" charset="0"/>
              </a:rPr>
              <a:t>人是万物的尺度</a:t>
            </a:r>
          </a:p>
        </p:txBody>
      </p:sp>
      <p:sp>
        <p:nvSpPr>
          <p:cNvPr id="45092" name="Rectangle 36"/>
          <p:cNvSpPr>
            <a:spLocks noChangeArrowheads="1"/>
          </p:cNvSpPr>
          <p:nvPr/>
        </p:nvSpPr>
        <p:spPr bwMode="auto">
          <a:xfrm>
            <a:off x="5003800" y="2135188"/>
            <a:ext cx="3529013" cy="1006475"/>
          </a:xfrm>
          <a:prstGeom prst="rect">
            <a:avLst/>
          </a:prstGeom>
          <a:noFill/>
          <a:ln w="9525" algn="ctr">
            <a:noFill/>
            <a:miter lim="800000"/>
            <a:headEnd/>
            <a:tailEnd/>
          </a:ln>
          <a:effectLst/>
        </p:spPr>
        <p:txBody>
          <a:bodyPr>
            <a:spAutoFit/>
          </a:bodyPr>
          <a:lstStyle/>
          <a:p>
            <a:pPr>
              <a:spcBef>
                <a:spcPct val="20000"/>
              </a:spcBef>
              <a:buClr>
                <a:schemeClr val="accent1"/>
              </a:buClr>
              <a:buSzPct val="65000"/>
              <a:buFont typeface="Wingdings" pitchFamily="2" charset="2"/>
              <a:buNone/>
            </a:pPr>
            <a:r>
              <a:rPr lang="zh-CN" altLang="en-US" sz="2000" b="1">
                <a:solidFill>
                  <a:srgbClr val="0000FF"/>
                </a:solidFill>
                <a:latin typeface="Tahoma" pitchFamily="34" charset="0"/>
              </a:rPr>
              <a:t>是人类意识的第一次觉醒；是西方人文精神的滥觞；是西方第一次思想解放运动。</a:t>
            </a:r>
          </a:p>
        </p:txBody>
      </p:sp>
      <p:sp>
        <p:nvSpPr>
          <p:cNvPr id="45093" name="Rectangle 37"/>
          <p:cNvSpPr>
            <a:spLocks noChangeArrowheads="1"/>
          </p:cNvSpPr>
          <p:nvPr/>
        </p:nvSpPr>
        <p:spPr bwMode="auto">
          <a:xfrm>
            <a:off x="539750" y="3459163"/>
            <a:ext cx="936625" cy="895350"/>
          </a:xfrm>
          <a:prstGeom prst="rect">
            <a:avLst/>
          </a:prstGeom>
          <a:noFill/>
          <a:ln w="9525" algn="ctr">
            <a:noFill/>
            <a:miter lim="800000"/>
            <a:headEnd/>
            <a:tailEnd/>
          </a:ln>
          <a:effectLst/>
        </p:spPr>
        <p:txBody>
          <a:bodyPr>
            <a:spAutoFit/>
          </a:bodyPr>
          <a:lstStyle/>
          <a:p>
            <a:pPr algn="ctr">
              <a:spcBef>
                <a:spcPct val="20000"/>
              </a:spcBef>
              <a:buClr>
                <a:schemeClr val="folHlink"/>
              </a:buClr>
              <a:buSzPct val="60000"/>
              <a:buFont typeface="Wingdings" pitchFamily="2" charset="2"/>
              <a:buNone/>
            </a:pPr>
            <a:r>
              <a:rPr lang="zh-CN" altLang="en-US" sz="2400" b="1">
                <a:solidFill>
                  <a:srgbClr val="0000FF"/>
                </a:solidFill>
                <a:latin typeface="Tahoma" pitchFamily="34" charset="0"/>
              </a:rPr>
              <a:t>苏格</a:t>
            </a:r>
          </a:p>
          <a:p>
            <a:pPr algn="ctr">
              <a:spcBef>
                <a:spcPct val="20000"/>
              </a:spcBef>
              <a:buClr>
                <a:schemeClr val="folHlink"/>
              </a:buClr>
              <a:buSzPct val="60000"/>
              <a:buFont typeface="Wingdings" pitchFamily="2" charset="2"/>
              <a:buNone/>
            </a:pPr>
            <a:r>
              <a:rPr lang="zh-CN" altLang="en-US" sz="2400" b="1">
                <a:solidFill>
                  <a:srgbClr val="0000FF"/>
                </a:solidFill>
                <a:latin typeface="Tahoma" pitchFamily="34" charset="0"/>
              </a:rPr>
              <a:t>拉底</a:t>
            </a:r>
          </a:p>
        </p:txBody>
      </p:sp>
      <p:sp>
        <p:nvSpPr>
          <p:cNvPr id="45094" name="Rectangle 38"/>
          <p:cNvSpPr>
            <a:spLocks noChangeArrowheads="1"/>
          </p:cNvSpPr>
          <p:nvPr/>
        </p:nvSpPr>
        <p:spPr bwMode="auto">
          <a:xfrm>
            <a:off x="4932363" y="3270250"/>
            <a:ext cx="3816350" cy="1311275"/>
          </a:xfrm>
          <a:prstGeom prst="rect">
            <a:avLst/>
          </a:prstGeom>
          <a:noFill/>
          <a:ln w="9525" algn="ctr">
            <a:noFill/>
            <a:miter lim="800000"/>
            <a:headEnd/>
            <a:tailEnd/>
          </a:ln>
          <a:effectLst/>
        </p:spPr>
        <p:txBody>
          <a:bodyPr>
            <a:spAutoFit/>
          </a:bodyPr>
          <a:lstStyle/>
          <a:p>
            <a:pPr>
              <a:spcBef>
                <a:spcPct val="20000"/>
              </a:spcBef>
              <a:buClr>
                <a:schemeClr val="folHlink"/>
              </a:buClr>
              <a:buSzPct val="60000"/>
              <a:buFont typeface="Wingdings" pitchFamily="2" charset="2"/>
              <a:buNone/>
            </a:pPr>
            <a:r>
              <a:rPr lang="zh-CN" altLang="en-US" sz="2000" b="1">
                <a:solidFill>
                  <a:srgbClr val="0000FF"/>
                </a:solidFill>
                <a:latin typeface="宋体" pitchFamily="2" charset="-122"/>
              </a:rPr>
              <a:t>第一次在哲学意义上发现了“自我”；对理性的尊崇和对理想自由的追求，被</a:t>
            </a:r>
            <a:r>
              <a:rPr lang="en-US" altLang="zh-CN" sz="2000" b="1">
                <a:solidFill>
                  <a:srgbClr val="0000FF"/>
                </a:solidFill>
                <a:latin typeface="宋体" pitchFamily="2" charset="-122"/>
              </a:rPr>
              <a:t>18</a:t>
            </a:r>
            <a:r>
              <a:rPr lang="zh-CN" altLang="en-US" sz="2000" b="1">
                <a:solidFill>
                  <a:srgbClr val="0000FF"/>
                </a:solidFill>
                <a:latin typeface="宋体" pitchFamily="2" charset="-122"/>
              </a:rPr>
              <a:t>世纪的启蒙思想家视为先驱和战友。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90"/>
                                        </p:tgtEl>
                                        <p:attrNameLst>
                                          <p:attrName>style.visibility</p:attrName>
                                        </p:attrNameLst>
                                      </p:cBhvr>
                                      <p:to>
                                        <p:strVal val="visible"/>
                                      </p:to>
                                    </p:set>
                                    <p:anim calcmode="lin" valueType="num">
                                      <p:cBhvr>
                                        <p:cTn id="7" dur="500" fill="hold"/>
                                        <p:tgtEl>
                                          <p:spTgt spid="45090"/>
                                        </p:tgtEl>
                                        <p:attrNameLst>
                                          <p:attrName>ppt_w</p:attrName>
                                        </p:attrNameLst>
                                      </p:cBhvr>
                                      <p:tavLst>
                                        <p:tav tm="0">
                                          <p:val>
                                            <p:fltVal val="0"/>
                                          </p:val>
                                        </p:tav>
                                        <p:tav tm="100000">
                                          <p:val>
                                            <p:strVal val="#ppt_w"/>
                                          </p:val>
                                        </p:tav>
                                      </p:tavLst>
                                    </p:anim>
                                    <p:anim calcmode="lin" valueType="num">
                                      <p:cBhvr>
                                        <p:cTn id="8" dur="500" fill="hold"/>
                                        <p:tgtEl>
                                          <p:spTgt spid="4509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091"/>
                                        </p:tgtEl>
                                        <p:attrNameLst>
                                          <p:attrName>style.visibility</p:attrName>
                                        </p:attrNameLst>
                                      </p:cBhvr>
                                      <p:to>
                                        <p:strVal val="visible"/>
                                      </p:to>
                                    </p:set>
                                    <p:anim calcmode="lin" valueType="num">
                                      <p:cBhvr>
                                        <p:cTn id="11" dur="500" fill="hold"/>
                                        <p:tgtEl>
                                          <p:spTgt spid="45091"/>
                                        </p:tgtEl>
                                        <p:attrNameLst>
                                          <p:attrName>ppt_w</p:attrName>
                                        </p:attrNameLst>
                                      </p:cBhvr>
                                      <p:tavLst>
                                        <p:tav tm="0">
                                          <p:val>
                                            <p:fltVal val="0"/>
                                          </p:val>
                                        </p:tav>
                                        <p:tav tm="100000">
                                          <p:val>
                                            <p:strVal val="#ppt_w"/>
                                          </p:val>
                                        </p:tav>
                                      </p:tavLst>
                                    </p:anim>
                                    <p:anim calcmode="lin" valueType="num">
                                      <p:cBhvr>
                                        <p:cTn id="12" dur="500" fill="hold"/>
                                        <p:tgtEl>
                                          <p:spTgt spid="4509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5092"/>
                                        </p:tgtEl>
                                        <p:attrNameLst>
                                          <p:attrName>style.visibility</p:attrName>
                                        </p:attrNameLst>
                                      </p:cBhvr>
                                      <p:to>
                                        <p:strVal val="visible"/>
                                      </p:to>
                                    </p:set>
                                    <p:anim calcmode="lin" valueType="num">
                                      <p:cBhvr>
                                        <p:cTn id="15" dur="500" fill="hold"/>
                                        <p:tgtEl>
                                          <p:spTgt spid="45092"/>
                                        </p:tgtEl>
                                        <p:attrNameLst>
                                          <p:attrName>ppt_w</p:attrName>
                                        </p:attrNameLst>
                                      </p:cBhvr>
                                      <p:tavLst>
                                        <p:tav tm="0">
                                          <p:val>
                                            <p:fltVal val="0"/>
                                          </p:val>
                                        </p:tav>
                                        <p:tav tm="100000">
                                          <p:val>
                                            <p:strVal val="#ppt_w"/>
                                          </p:val>
                                        </p:tav>
                                      </p:tavLst>
                                    </p:anim>
                                    <p:anim calcmode="lin" valueType="num">
                                      <p:cBhvr>
                                        <p:cTn id="16" dur="500" fill="hold"/>
                                        <p:tgtEl>
                                          <p:spTgt spid="4509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5093"/>
                                        </p:tgtEl>
                                        <p:attrNameLst>
                                          <p:attrName>style.visibility</p:attrName>
                                        </p:attrNameLst>
                                      </p:cBhvr>
                                      <p:to>
                                        <p:strVal val="visible"/>
                                      </p:to>
                                    </p:set>
                                    <p:anim calcmode="lin" valueType="num">
                                      <p:cBhvr>
                                        <p:cTn id="19" dur="500" fill="hold"/>
                                        <p:tgtEl>
                                          <p:spTgt spid="45093"/>
                                        </p:tgtEl>
                                        <p:attrNameLst>
                                          <p:attrName>ppt_w</p:attrName>
                                        </p:attrNameLst>
                                      </p:cBhvr>
                                      <p:tavLst>
                                        <p:tav tm="0">
                                          <p:val>
                                            <p:fltVal val="0"/>
                                          </p:val>
                                        </p:tav>
                                        <p:tav tm="100000">
                                          <p:val>
                                            <p:strVal val="#ppt_w"/>
                                          </p:val>
                                        </p:tav>
                                      </p:tavLst>
                                    </p:anim>
                                    <p:anim calcmode="lin" valueType="num">
                                      <p:cBhvr>
                                        <p:cTn id="20" dur="500" fill="hold"/>
                                        <p:tgtEl>
                                          <p:spTgt spid="4509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5088"/>
                                        </p:tgtEl>
                                        <p:attrNameLst>
                                          <p:attrName>style.visibility</p:attrName>
                                        </p:attrNameLst>
                                      </p:cBhvr>
                                      <p:to>
                                        <p:strVal val="visible"/>
                                      </p:to>
                                    </p:set>
                                    <p:anim calcmode="lin" valueType="num">
                                      <p:cBhvr>
                                        <p:cTn id="23" dur="500" fill="hold"/>
                                        <p:tgtEl>
                                          <p:spTgt spid="45088"/>
                                        </p:tgtEl>
                                        <p:attrNameLst>
                                          <p:attrName>ppt_w</p:attrName>
                                        </p:attrNameLst>
                                      </p:cBhvr>
                                      <p:tavLst>
                                        <p:tav tm="0">
                                          <p:val>
                                            <p:fltVal val="0"/>
                                          </p:val>
                                        </p:tav>
                                        <p:tav tm="100000">
                                          <p:val>
                                            <p:strVal val="#ppt_w"/>
                                          </p:val>
                                        </p:tav>
                                      </p:tavLst>
                                    </p:anim>
                                    <p:anim calcmode="lin" valueType="num">
                                      <p:cBhvr>
                                        <p:cTn id="24" dur="500" fill="hold"/>
                                        <p:tgtEl>
                                          <p:spTgt spid="4508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5094"/>
                                        </p:tgtEl>
                                        <p:attrNameLst>
                                          <p:attrName>style.visibility</p:attrName>
                                        </p:attrNameLst>
                                      </p:cBhvr>
                                      <p:to>
                                        <p:strVal val="visible"/>
                                      </p:to>
                                    </p:set>
                                    <p:anim calcmode="lin" valueType="num">
                                      <p:cBhvr>
                                        <p:cTn id="27" dur="500" fill="hold"/>
                                        <p:tgtEl>
                                          <p:spTgt spid="45094"/>
                                        </p:tgtEl>
                                        <p:attrNameLst>
                                          <p:attrName>ppt_w</p:attrName>
                                        </p:attrNameLst>
                                      </p:cBhvr>
                                      <p:tavLst>
                                        <p:tav tm="0">
                                          <p:val>
                                            <p:fltVal val="0"/>
                                          </p:val>
                                        </p:tav>
                                        <p:tav tm="100000">
                                          <p:val>
                                            <p:strVal val="#ppt_w"/>
                                          </p:val>
                                        </p:tav>
                                      </p:tavLst>
                                    </p:anim>
                                    <p:anim calcmode="lin" valueType="num">
                                      <p:cBhvr>
                                        <p:cTn id="28" dur="500" fill="hold"/>
                                        <p:tgtEl>
                                          <p:spTgt spid="4509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5089"/>
                                        </p:tgtEl>
                                        <p:attrNameLst>
                                          <p:attrName>style.visibility</p:attrName>
                                        </p:attrNameLst>
                                      </p:cBhvr>
                                      <p:to>
                                        <p:strVal val="visible"/>
                                      </p:to>
                                    </p:set>
                                    <p:anim calcmode="lin" valueType="num">
                                      <p:cBhvr>
                                        <p:cTn id="33" dur="500" fill="hold"/>
                                        <p:tgtEl>
                                          <p:spTgt spid="45089"/>
                                        </p:tgtEl>
                                        <p:attrNameLst>
                                          <p:attrName>ppt_w</p:attrName>
                                        </p:attrNameLst>
                                      </p:cBhvr>
                                      <p:tavLst>
                                        <p:tav tm="0">
                                          <p:val>
                                            <p:fltVal val="0"/>
                                          </p:val>
                                        </p:tav>
                                        <p:tav tm="100000">
                                          <p:val>
                                            <p:strVal val="#ppt_w"/>
                                          </p:val>
                                        </p:tav>
                                      </p:tavLst>
                                    </p:anim>
                                    <p:anim calcmode="lin" valueType="num">
                                      <p:cBhvr>
                                        <p:cTn id="34" dur="500" fill="hold"/>
                                        <p:tgtEl>
                                          <p:spTgt spid="4508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45086"/>
                                        </p:tgtEl>
                                        <p:attrNameLst>
                                          <p:attrName>style.visibility</p:attrName>
                                        </p:attrNameLst>
                                      </p:cBhvr>
                                      <p:to>
                                        <p:strVal val="visible"/>
                                      </p:to>
                                    </p:set>
                                    <p:anim calcmode="lin" valueType="num">
                                      <p:cBhvr>
                                        <p:cTn id="39" dur="500" fill="hold"/>
                                        <p:tgtEl>
                                          <p:spTgt spid="45086"/>
                                        </p:tgtEl>
                                        <p:attrNameLst>
                                          <p:attrName>ppt_w</p:attrName>
                                        </p:attrNameLst>
                                      </p:cBhvr>
                                      <p:tavLst>
                                        <p:tav tm="0">
                                          <p:val>
                                            <p:fltVal val="0"/>
                                          </p:val>
                                        </p:tav>
                                        <p:tav tm="100000">
                                          <p:val>
                                            <p:strVal val="#ppt_w"/>
                                          </p:val>
                                        </p:tav>
                                      </p:tavLst>
                                    </p:anim>
                                    <p:anim calcmode="lin" valueType="num">
                                      <p:cBhvr>
                                        <p:cTn id="40" dur="500" fill="hold"/>
                                        <p:tgtEl>
                                          <p:spTgt spid="45086"/>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45087"/>
                                        </p:tgtEl>
                                        <p:attrNameLst>
                                          <p:attrName>style.visibility</p:attrName>
                                        </p:attrNameLst>
                                      </p:cBhvr>
                                      <p:to>
                                        <p:strVal val="visible"/>
                                      </p:to>
                                    </p:set>
                                    <p:anim calcmode="lin" valueType="num">
                                      <p:cBhvr>
                                        <p:cTn id="45" dur="500" fill="hold"/>
                                        <p:tgtEl>
                                          <p:spTgt spid="45087"/>
                                        </p:tgtEl>
                                        <p:attrNameLst>
                                          <p:attrName>ppt_w</p:attrName>
                                        </p:attrNameLst>
                                      </p:cBhvr>
                                      <p:tavLst>
                                        <p:tav tm="0">
                                          <p:val>
                                            <p:fltVal val="0"/>
                                          </p:val>
                                        </p:tav>
                                        <p:tav tm="100000">
                                          <p:val>
                                            <p:strVal val="#ppt_w"/>
                                          </p:val>
                                        </p:tav>
                                      </p:tavLst>
                                    </p:anim>
                                    <p:anim calcmode="lin" valueType="num">
                                      <p:cBhvr>
                                        <p:cTn id="46" dur="500" fill="hold"/>
                                        <p:tgtEl>
                                          <p:spTgt spid="450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6" grpId="0"/>
      <p:bldP spid="45087" grpId="0"/>
      <p:bldP spid="45088" grpId="0"/>
      <p:bldP spid="45089" grpId="0"/>
      <p:bldP spid="45090" grpId="0"/>
      <p:bldP spid="45091" grpId="0"/>
      <p:bldP spid="45092" grpId="0"/>
      <p:bldP spid="45093" grpId="0"/>
      <p:bldP spid="450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endParaRPr lang="zh-CN" altLang="zh-CN"/>
          </a:p>
        </p:txBody>
      </p:sp>
      <p:sp>
        <p:nvSpPr>
          <p:cNvPr id="7171" name="Rectangle 3"/>
          <p:cNvSpPr>
            <a:spLocks noGrp="1" noChangeArrowheads="1"/>
          </p:cNvSpPr>
          <p:nvPr>
            <p:ph type="body" idx="4294967295"/>
          </p:nvPr>
        </p:nvSpPr>
        <p:spPr/>
        <p:txBody>
          <a:bodyPr/>
          <a:lstStyle/>
          <a:p>
            <a:endParaRPr lang="zh-CN" altLang="zh-CN"/>
          </a:p>
        </p:txBody>
      </p:sp>
      <p:pic>
        <p:nvPicPr>
          <p:cNvPr id="7172" name="Picture 4" descr="133"/>
          <p:cNvPicPr>
            <a:picLocks noChangeAspect="1" noChangeArrowheads="1"/>
          </p:cNvPicPr>
          <p:nvPr/>
        </p:nvPicPr>
        <p:blipFill>
          <a:blip r:embed="rId2" cstate="print"/>
          <a:srcRect/>
          <a:stretch>
            <a:fillRect/>
          </a:stretch>
        </p:blipFill>
        <p:spPr bwMode="auto">
          <a:xfrm>
            <a:off x="0" y="-239713"/>
            <a:ext cx="9144000" cy="6854826"/>
          </a:xfrm>
          <a:prstGeom prst="rect">
            <a:avLst/>
          </a:prstGeom>
          <a:noFill/>
          <a:ln w="9525">
            <a:noFill/>
            <a:miter lim="800000"/>
            <a:headEnd/>
            <a:tailEnd/>
          </a:ln>
        </p:spPr>
      </p:pic>
      <p:pic>
        <p:nvPicPr>
          <p:cNvPr id="7173" name="Picture 6" descr="133"/>
          <p:cNvPicPr>
            <a:picLocks noChangeAspect="1" noChangeArrowheads="1"/>
          </p:cNvPicPr>
          <p:nvPr/>
        </p:nvPicPr>
        <p:blipFill>
          <a:blip r:embed="rId2" cstate="print"/>
          <a:srcRect/>
          <a:stretch>
            <a:fillRect/>
          </a:stretch>
        </p:blipFill>
        <p:spPr bwMode="auto">
          <a:xfrm>
            <a:off x="0" y="-239713"/>
            <a:ext cx="9144000" cy="6854826"/>
          </a:xfrm>
          <a:prstGeom prst="rect">
            <a:avLst/>
          </a:prstGeom>
          <a:noFill/>
          <a:ln w="9525">
            <a:noFill/>
            <a:miter lim="800000"/>
            <a:headEnd/>
            <a:tailEnd/>
          </a:ln>
        </p:spPr>
      </p:pic>
      <p:sp>
        <p:nvSpPr>
          <p:cNvPr id="7174" name="Text Box 7"/>
          <p:cNvSpPr txBox="1">
            <a:spLocks noChangeArrowheads="1"/>
          </p:cNvSpPr>
          <p:nvPr/>
        </p:nvSpPr>
        <p:spPr bwMode="auto">
          <a:xfrm>
            <a:off x="152400" y="228600"/>
            <a:ext cx="5410200" cy="579438"/>
          </a:xfrm>
          <a:prstGeom prst="rect">
            <a:avLst/>
          </a:prstGeom>
          <a:solidFill>
            <a:schemeClr val="accent1"/>
          </a:solidFill>
          <a:ln w="9525">
            <a:noFill/>
            <a:miter lim="800000"/>
            <a:headEnd/>
            <a:tailEnd/>
          </a:ln>
        </p:spPr>
        <p:txBody>
          <a:bodyPr>
            <a:spAutoFit/>
          </a:bodyPr>
          <a:lstStyle/>
          <a:p>
            <a:pPr algn="ctr">
              <a:spcBef>
                <a:spcPct val="50000"/>
              </a:spcBef>
              <a:buFont typeface="Arial" pitchFamily="34" charset="0"/>
              <a:buNone/>
            </a:pPr>
            <a:r>
              <a:rPr lang="zh-CN" altLang="en-US" sz="3200">
                <a:ea typeface="黑体" pitchFamily="49" charset="-122"/>
              </a:rPr>
              <a:t>奥林匹斯山的众神</a:t>
            </a:r>
          </a:p>
        </p:txBody>
      </p:sp>
      <p:pic>
        <p:nvPicPr>
          <p:cNvPr id="7175" name="Picture 9" descr="133"/>
          <p:cNvPicPr>
            <a:picLocks noChangeAspect="1" noChangeArrowheads="1"/>
          </p:cNvPicPr>
          <p:nvPr/>
        </p:nvPicPr>
        <p:blipFill>
          <a:blip r:embed="rId2" cstate="print"/>
          <a:srcRect/>
          <a:stretch>
            <a:fillRect/>
          </a:stretch>
        </p:blipFill>
        <p:spPr bwMode="auto">
          <a:xfrm>
            <a:off x="0" y="-239713"/>
            <a:ext cx="9144000" cy="6854826"/>
          </a:xfrm>
          <a:prstGeom prst="rect">
            <a:avLst/>
          </a:prstGeom>
          <a:noFill/>
          <a:ln w="9525">
            <a:noFill/>
            <a:miter lim="800000"/>
            <a:headEnd/>
            <a:tailEnd/>
          </a:ln>
        </p:spPr>
      </p:pic>
      <p:sp>
        <p:nvSpPr>
          <p:cNvPr id="7176" name="Text Box 11"/>
          <p:cNvSpPr txBox="1">
            <a:spLocks noChangeArrowheads="1"/>
          </p:cNvSpPr>
          <p:nvPr/>
        </p:nvSpPr>
        <p:spPr bwMode="auto">
          <a:xfrm>
            <a:off x="4427538" y="0"/>
            <a:ext cx="4103687" cy="641350"/>
          </a:xfrm>
          <a:prstGeom prst="rect">
            <a:avLst/>
          </a:prstGeom>
          <a:noFill/>
          <a:ln w="9525">
            <a:noFill/>
            <a:miter lim="800000"/>
            <a:headEnd/>
            <a:tailEnd/>
          </a:ln>
        </p:spPr>
        <p:txBody>
          <a:bodyPr>
            <a:spAutoFit/>
          </a:bodyPr>
          <a:lstStyle/>
          <a:p>
            <a:pPr algn="ctr">
              <a:spcBef>
                <a:spcPct val="50000"/>
              </a:spcBef>
              <a:buFont typeface="Arial" pitchFamily="34" charset="0"/>
              <a:buNone/>
            </a:pPr>
            <a:r>
              <a:rPr lang="zh-CN" altLang="en-US" sz="3600">
                <a:ea typeface="微软雅黑" pitchFamily="34" charset="-122"/>
              </a:rPr>
              <a:t>奥林匹斯山的众神</a:t>
            </a:r>
            <a:endParaRPr lang="zh-CN" altLang="en-US" sz="3600"/>
          </a:p>
        </p:txBody>
      </p:sp>
      <p:pic>
        <p:nvPicPr>
          <p:cNvPr id="7177" name="Picture 13" descr="奥林匹斯山的众神"/>
          <p:cNvPicPr>
            <a:picLocks noChangeAspect="1" noChangeArrowheads="1"/>
          </p:cNvPicPr>
          <p:nvPr/>
        </p:nvPicPr>
        <p:blipFill>
          <a:blip r:embed="rId3" cstate="print"/>
          <a:srcRect/>
          <a:stretch>
            <a:fillRect/>
          </a:stretch>
        </p:blipFill>
        <p:spPr bwMode="auto">
          <a:xfrm>
            <a:off x="4211638" y="620713"/>
            <a:ext cx="4752975" cy="4608512"/>
          </a:xfrm>
          <a:prstGeom prst="rect">
            <a:avLst/>
          </a:prstGeom>
          <a:noFill/>
          <a:ln w="9525">
            <a:noFill/>
            <a:miter lim="800000"/>
            <a:headEnd/>
            <a:tailEnd/>
          </a:ln>
        </p:spPr>
      </p:pic>
      <p:pic>
        <p:nvPicPr>
          <p:cNvPr id="7178" name="Picture 5" descr="无标题1"/>
          <p:cNvPicPr>
            <a:picLocks noChangeAspect="1" noChangeArrowheads="1"/>
          </p:cNvPicPr>
          <p:nvPr/>
        </p:nvPicPr>
        <p:blipFill>
          <a:blip r:embed="rId4" cstate="print"/>
          <a:srcRect b="53763"/>
          <a:stretch>
            <a:fillRect/>
          </a:stretch>
        </p:blipFill>
        <p:spPr bwMode="auto">
          <a:xfrm>
            <a:off x="179388" y="620713"/>
            <a:ext cx="4086225" cy="4727575"/>
          </a:xfrm>
          <a:prstGeom prst="rect">
            <a:avLst/>
          </a:prstGeom>
          <a:noFill/>
          <a:ln w="9525">
            <a:noFill/>
            <a:miter lim="800000"/>
            <a:headEnd/>
            <a:tailEnd/>
          </a:ln>
        </p:spPr>
      </p:pic>
      <p:sp>
        <p:nvSpPr>
          <p:cNvPr id="4107" name="Rectangle 16"/>
          <p:cNvSpPr>
            <a:spLocks noChangeArrowheads="1"/>
          </p:cNvSpPr>
          <p:nvPr/>
        </p:nvSpPr>
        <p:spPr bwMode="auto">
          <a:xfrm>
            <a:off x="4211638" y="5373688"/>
            <a:ext cx="4535487" cy="1189037"/>
          </a:xfrm>
          <a:prstGeom prst="rect">
            <a:avLst/>
          </a:prstGeom>
          <a:noFill/>
          <a:ln w="9525">
            <a:noFill/>
            <a:miter lim="800000"/>
            <a:headEnd/>
            <a:tailEnd/>
          </a:ln>
        </p:spPr>
        <p:txBody>
          <a:bodyPr>
            <a:spAutoFit/>
          </a:bodyPr>
          <a:lstStyle/>
          <a:p>
            <a:pPr>
              <a:buFont typeface="Arial" pitchFamily="34" charset="0"/>
              <a:buNone/>
              <a:defRPr/>
            </a:pPr>
            <a:r>
              <a:rPr lang="zh-CN" altLang="en-US" sz="3200" b="1">
                <a:solidFill>
                  <a:srgbClr val="000000"/>
                </a:solidFill>
                <a:effectLst>
                  <a:outerShdw blurRad="38100" dist="38100" dir="2700000" algn="tl">
                    <a:srgbClr val="C0C0C0"/>
                  </a:outerShdw>
                </a:effectLst>
              </a:rPr>
              <a:t>西方的神：温和、可亲</a:t>
            </a:r>
          </a:p>
          <a:p>
            <a:pPr>
              <a:buFont typeface="Arial" pitchFamily="34" charset="0"/>
              <a:buNone/>
              <a:defRPr/>
            </a:pPr>
            <a:r>
              <a:rPr lang="zh-CN" altLang="en-US" sz="3200" b="1">
                <a:solidFill>
                  <a:srgbClr val="000000"/>
                </a:solidFill>
                <a:effectLst>
                  <a:outerShdw blurRad="38100" dist="38100" dir="2700000" algn="tl">
                    <a:srgbClr val="C0C0C0"/>
                  </a:outerShdw>
                </a:effectLst>
              </a:rPr>
              <a:t>隐含：平等的</a:t>
            </a:r>
            <a:r>
              <a:rPr lang="zh-CN" altLang="en-US" sz="4000" b="1">
                <a:solidFill>
                  <a:srgbClr val="FF0000"/>
                </a:solidFill>
                <a:effectLst>
                  <a:outerShdw blurRad="38100" dist="38100" dir="2700000" algn="tl">
                    <a:srgbClr val="C0C0C0"/>
                  </a:outerShdw>
                </a:effectLst>
              </a:rPr>
              <a:t>人文</a:t>
            </a:r>
            <a:r>
              <a:rPr lang="zh-CN" altLang="en-US" sz="3200" b="1">
                <a:solidFill>
                  <a:srgbClr val="000000"/>
                </a:solidFill>
                <a:effectLst>
                  <a:outerShdw blurRad="38100" dist="38100" dir="2700000" algn="tl">
                    <a:srgbClr val="C0C0C0"/>
                  </a:outerShdw>
                </a:effectLst>
              </a:rPr>
              <a:t>色彩</a:t>
            </a:r>
          </a:p>
        </p:txBody>
      </p:sp>
      <p:sp>
        <p:nvSpPr>
          <p:cNvPr id="4108" name="Text Box 6"/>
          <p:cNvSpPr txBox="1">
            <a:spLocks noChangeArrowheads="1"/>
          </p:cNvSpPr>
          <p:nvPr/>
        </p:nvSpPr>
        <p:spPr bwMode="auto">
          <a:xfrm>
            <a:off x="0" y="5257800"/>
            <a:ext cx="4140200" cy="1600200"/>
          </a:xfrm>
          <a:prstGeom prst="rect">
            <a:avLst/>
          </a:prstGeom>
          <a:solidFill>
            <a:srgbClr val="FF0000">
              <a:alpha val="12999"/>
            </a:srgbClr>
          </a:solidFill>
          <a:ln w="9525">
            <a:noFill/>
            <a:miter lim="800000"/>
            <a:headEnd/>
            <a:tailEnd/>
          </a:ln>
        </p:spPr>
        <p:txBody>
          <a:bodyPr/>
          <a:lstStyle/>
          <a:p>
            <a:pPr>
              <a:buFont typeface="Arial" pitchFamily="34" charset="0"/>
              <a:buNone/>
              <a:defRPr/>
            </a:pPr>
            <a:r>
              <a:rPr lang="en-US" sz="3200" b="1">
                <a:solidFill>
                  <a:srgbClr val="000000"/>
                </a:solidFill>
                <a:effectLst>
                  <a:outerShdw blurRad="38100" dist="38100" dir="2700000" algn="tl">
                    <a:srgbClr val="FFFFFF"/>
                  </a:outerShdw>
                </a:effectLst>
                <a:latin typeface="黑体" pitchFamily="49" charset="-122"/>
                <a:ea typeface="黑体" pitchFamily="49" charset="-122"/>
              </a:rPr>
              <a:t> </a:t>
            </a:r>
            <a:r>
              <a:rPr lang="zh-CN" altLang="en-US" sz="3200" b="1">
                <a:solidFill>
                  <a:srgbClr val="000000"/>
                </a:solidFill>
                <a:effectLst>
                  <a:outerShdw blurRad="38100" dist="38100" dir="2700000" algn="tl">
                    <a:srgbClr val="FFFFFF"/>
                  </a:outerShdw>
                </a:effectLst>
                <a:latin typeface="黑体" pitchFamily="49" charset="-122"/>
                <a:ea typeface="黑体" pitchFamily="49" charset="-122"/>
              </a:rPr>
              <a:t>中国的神：高大、凶</a:t>
            </a:r>
          </a:p>
          <a:p>
            <a:pPr>
              <a:buFont typeface="Arial" pitchFamily="34" charset="0"/>
              <a:buNone/>
              <a:defRPr/>
            </a:pPr>
            <a:r>
              <a:rPr lang="zh-CN" altLang="en-US" sz="3200" b="1">
                <a:solidFill>
                  <a:srgbClr val="000000"/>
                </a:solidFill>
                <a:effectLst>
                  <a:outerShdw blurRad="38100" dist="38100" dir="2700000" algn="tl">
                    <a:srgbClr val="FFFFFF"/>
                  </a:outerShdw>
                </a:effectLst>
                <a:latin typeface="黑体" pitchFamily="49" charset="-122"/>
                <a:ea typeface="黑体" pitchFamily="49" charset="-122"/>
              </a:rPr>
              <a:t> 隐含：中央集权、专 制特点</a:t>
            </a:r>
          </a:p>
        </p:txBody>
      </p:sp>
      <p:sp>
        <p:nvSpPr>
          <p:cNvPr id="7181" name="Text Box 18"/>
          <p:cNvSpPr txBox="1">
            <a:spLocks noChangeArrowheads="1"/>
          </p:cNvSpPr>
          <p:nvPr/>
        </p:nvSpPr>
        <p:spPr bwMode="auto">
          <a:xfrm>
            <a:off x="971550" y="0"/>
            <a:ext cx="3671888" cy="641350"/>
          </a:xfrm>
          <a:prstGeom prst="rect">
            <a:avLst/>
          </a:prstGeom>
          <a:noFill/>
          <a:ln w="9525">
            <a:noFill/>
            <a:miter lim="800000"/>
            <a:headEnd/>
            <a:tailEnd/>
          </a:ln>
        </p:spPr>
        <p:txBody>
          <a:bodyPr>
            <a:spAutoFit/>
          </a:bodyPr>
          <a:lstStyle/>
          <a:p>
            <a:pPr>
              <a:spcBef>
                <a:spcPct val="50000"/>
              </a:spcBef>
              <a:buFont typeface="Arial" pitchFamily="34" charset="0"/>
              <a:buNone/>
            </a:pPr>
            <a:r>
              <a:rPr lang="zh-CN" altLang="en-US" sz="3600">
                <a:ea typeface="黑体" pitchFamily="49" charset="-122"/>
              </a:rPr>
              <a:t>中国的神</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blinds(horizontal)">
                                      <p:cBhvr>
                                        <p:cTn id="7" dur="500"/>
                                        <p:tgtEl>
                                          <p:spTgt spid="41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7"/>
                                        </p:tgtEl>
                                        <p:attrNameLst>
                                          <p:attrName>style.visibility</p:attrName>
                                        </p:attrNameLst>
                                      </p:cBhvr>
                                      <p:to>
                                        <p:strVal val="visible"/>
                                      </p:to>
                                    </p:set>
                                    <p:animEffect transition="in" filter="blinds(horizontal)">
                                      <p:cBhvr>
                                        <p:cTn id="12"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utoUpdateAnimBg="0"/>
      <p:bldP spid="4108"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323850" y="836613"/>
            <a:ext cx="8229600" cy="6694487"/>
          </a:xfrm>
        </p:spPr>
        <p:txBody>
          <a:bodyPr/>
          <a:lstStyle/>
          <a:p>
            <a:pPr marL="0" indent="0" algn="just"/>
            <a:r>
              <a:rPr lang="en-US" altLang="zh-CN">
                <a:solidFill>
                  <a:srgbClr val="000000"/>
                </a:solidFill>
                <a:ea typeface="黑体" pitchFamily="49" charset="-122"/>
              </a:rPr>
              <a:t>       </a:t>
            </a:r>
            <a:r>
              <a:rPr lang="zh-CN" altLang="en-US">
                <a:solidFill>
                  <a:srgbClr val="000000"/>
                </a:solidFill>
                <a:ea typeface="黑体" pitchFamily="49" charset="-122"/>
              </a:rPr>
              <a:t>本知识点归纳为三个</a:t>
            </a:r>
            <a:r>
              <a:rPr lang="zh-CN" altLang="en-US">
                <a:solidFill>
                  <a:srgbClr val="000000"/>
                </a:solidFill>
                <a:latin typeface="宋体"/>
                <a:ea typeface="黑体" pitchFamily="49" charset="-122"/>
              </a:rPr>
              <a:t>“</a:t>
            </a:r>
            <a:r>
              <a:rPr lang="zh-CN" altLang="en-US">
                <a:solidFill>
                  <a:srgbClr val="000000"/>
                </a:solidFill>
                <a:ea typeface="黑体" pitchFamily="49" charset="-122"/>
              </a:rPr>
              <a:t>第一次</a:t>
            </a:r>
            <a:r>
              <a:rPr lang="zh-CN" altLang="en-US">
                <a:solidFill>
                  <a:srgbClr val="000000"/>
                </a:solidFill>
                <a:latin typeface="宋体"/>
                <a:ea typeface="黑体" pitchFamily="49" charset="-122"/>
              </a:rPr>
              <a:t>”</a:t>
            </a:r>
            <a:endParaRPr lang="zh-CN" altLang="en-US">
              <a:solidFill>
                <a:srgbClr val="000000"/>
              </a:solidFill>
              <a:ea typeface="黑体" pitchFamily="49" charset="-122"/>
            </a:endParaRPr>
          </a:p>
          <a:p>
            <a:pPr marL="0" indent="0" algn="just"/>
            <a:endParaRPr lang="zh-CN" altLang="en-US">
              <a:solidFill>
                <a:srgbClr val="000000"/>
              </a:solidFill>
              <a:ea typeface="黑体" pitchFamily="49" charset="-122"/>
            </a:endParaRPr>
          </a:p>
          <a:p>
            <a:pPr marL="0" indent="0" algn="just"/>
            <a:endParaRPr lang="zh-CN" altLang="en-US">
              <a:solidFill>
                <a:srgbClr val="000000"/>
              </a:solidFill>
              <a:ea typeface="黑体" pitchFamily="49" charset="-122"/>
            </a:endParaRPr>
          </a:p>
          <a:p>
            <a:pPr marL="0" indent="0" algn="just"/>
            <a:endParaRPr lang="zh-CN" altLang="en-US">
              <a:solidFill>
                <a:srgbClr val="000000"/>
              </a:solidFill>
              <a:ea typeface="黑体" pitchFamily="49" charset="-122"/>
            </a:endParaRPr>
          </a:p>
          <a:p>
            <a:pPr marL="0" indent="0" algn="just"/>
            <a:endParaRPr lang="zh-CN" altLang="en-US">
              <a:solidFill>
                <a:srgbClr val="000000"/>
              </a:solidFill>
              <a:ea typeface="黑体" pitchFamily="49" charset="-122"/>
            </a:endParaRPr>
          </a:p>
          <a:p>
            <a:pPr marL="0" indent="0" algn="just"/>
            <a:r>
              <a:rPr lang="zh-CN" altLang="en-US">
                <a:solidFill>
                  <a:srgbClr val="000000"/>
                </a:solidFill>
                <a:ea typeface="黑体" pitchFamily="49" charset="-122"/>
              </a:rPr>
              <a:t>  </a:t>
            </a:r>
          </a:p>
          <a:p>
            <a:pPr marL="0" indent="0" algn="just"/>
            <a:endParaRPr lang="zh-CN" altLang="en-US">
              <a:solidFill>
                <a:srgbClr val="000000"/>
              </a:solidFill>
              <a:ea typeface="黑体" pitchFamily="49" charset="-122"/>
            </a:endParaRPr>
          </a:p>
          <a:p>
            <a:pPr marL="0" indent="0" algn="just"/>
            <a:r>
              <a:rPr lang="zh-CN" altLang="en-US">
                <a:solidFill>
                  <a:srgbClr val="000000"/>
                </a:solidFill>
                <a:ea typeface="黑体" pitchFamily="49" charset="-122"/>
              </a:rPr>
              <a:t>  </a:t>
            </a:r>
            <a:r>
              <a:rPr lang="zh-CN" altLang="en-US" sz="3600">
                <a:solidFill>
                  <a:srgbClr val="000000"/>
                </a:solidFill>
                <a:ea typeface="黑体" pitchFamily="49" charset="-122"/>
              </a:rPr>
              <a:t> </a:t>
            </a:r>
            <a:endParaRPr lang="zh-CN" altLang="en-US" sz="3600">
              <a:solidFill>
                <a:srgbClr val="000000"/>
              </a:solidFill>
              <a:ea typeface="楷体_GB2312" pitchFamily="49" charset="-122"/>
            </a:endParaRPr>
          </a:p>
        </p:txBody>
      </p:sp>
      <p:sp>
        <p:nvSpPr>
          <p:cNvPr id="46083" name="Rectangle 3"/>
          <p:cNvSpPr>
            <a:spLocks noChangeArrowheads="1"/>
          </p:cNvSpPr>
          <p:nvPr/>
        </p:nvSpPr>
        <p:spPr bwMode="auto">
          <a:xfrm>
            <a:off x="395288" y="1938338"/>
            <a:ext cx="8229600" cy="457200"/>
          </a:xfrm>
          <a:prstGeom prst="rect">
            <a:avLst/>
          </a:prstGeom>
          <a:noFill/>
          <a:ln w="9525">
            <a:noFill/>
            <a:miter lim="800000"/>
            <a:headEnd/>
            <a:tailEnd/>
          </a:ln>
          <a:effectLst/>
        </p:spPr>
        <p:txBody>
          <a:bodyPr>
            <a:spAutoFit/>
          </a:bodyPr>
          <a:lstStyle/>
          <a:p>
            <a:pPr>
              <a:spcBef>
                <a:spcPct val="20000"/>
              </a:spcBef>
              <a:buFontTx/>
              <a:buChar char="•"/>
            </a:pPr>
            <a:endParaRPr lang="zh-CN" altLang="zh-CN" sz="3200"/>
          </a:p>
        </p:txBody>
      </p:sp>
      <p:pic>
        <p:nvPicPr>
          <p:cNvPr id="46084" name="Picture 4" descr="图标1"/>
          <p:cNvPicPr>
            <a:picLocks noChangeAspect="1" noChangeArrowheads="1"/>
          </p:cNvPicPr>
          <p:nvPr/>
        </p:nvPicPr>
        <p:blipFill>
          <a:blip r:embed="rId2" cstate="print"/>
          <a:srcRect/>
          <a:stretch>
            <a:fillRect/>
          </a:stretch>
        </p:blipFill>
        <p:spPr bwMode="auto">
          <a:xfrm>
            <a:off x="136525" y="1052513"/>
            <a:ext cx="749300" cy="284162"/>
          </a:xfrm>
          <a:prstGeom prst="rect">
            <a:avLst/>
          </a:prstGeom>
          <a:noFill/>
          <a:ln w="9525">
            <a:noFill/>
            <a:miter lim="800000"/>
            <a:headEnd/>
            <a:tailEnd/>
          </a:ln>
        </p:spPr>
      </p:pic>
      <p:pic>
        <p:nvPicPr>
          <p:cNvPr id="46085" name="Picture 5" descr="H649"/>
          <p:cNvPicPr>
            <a:picLocks noChangeAspect="1" noChangeArrowheads="1"/>
          </p:cNvPicPr>
          <p:nvPr/>
        </p:nvPicPr>
        <p:blipFill>
          <a:blip r:embed="rId3" cstate="print"/>
          <a:srcRect/>
          <a:stretch>
            <a:fillRect/>
          </a:stretch>
        </p:blipFill>
        <p:spPr bwMode="auto">
          <a:xfrm>
            <a:off x="969963" y="1701800"/>
            <a:ext cx="7346950" cy="3960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764704"/>
            <a:ext cx="8229600" cy="4525963"/>
          </a:xfrm>
        </p:spPr>
        <p:txBody>
          <a:bodyPr>
            <a:normAutofit lnSpcReduction="10000"/>
          </a:bodyPr>
          <a:lstStyle/>
          <a:p>
            <a:r>
              <a:rPr lang="en-US" altLang="zh-CN" b="1" dirty="0" smtClean="0"/>
              <a:t>1</a:t>
            </a:r>
            <a:r>
              <a:rPr lang="zh-CN" altLang="zh-CN" b="1" dirty="0" smtClean="0"/>
              <a:t>．（</a:t>
            </a:r>
            <a:r>
              <a:rPr lang="en-US" altLang="zh-CN" b="1" dirty="0" smtClean="0"/>
              <a:t>2016·</a:t>
            </a:r>
            <a:r>
              <a:rPr lang="zh-CN" altLang="zh-CN" b="1" dirty="0" smtClean="0"/>
              <a:t>浙江高考</a:t>
            </a:r>
            <a:r>
              <a:rPr lang="en-US" altLang="zh-CN" b="1" dirty="0" smtClean="0"/>
              <a:t>·12</a:t>
            </a:r>
            <a:r>
              <a:rPr lang="zh-CN" altLang="zh-CN" b="1" dirty="0" smtClean="0"/>
              <a:t>）古代中西思想既有差异，也有相当接近的地方。如</a:t>
            </a:r>
            <a:r>
              <a:rPr lang="en-US" altLang="zh-CN" b="1" dirty="0" smtClean="0"/>
              <a:t>“</a:t>
            </a:r>
            <a:r>
              <a:rPr lang="zh-CN" altLang="zh-CN" b="1" dirty="0" smtClean="0"/>
              <a:t>注重人的全面发展、培养人的道德自觉</a:t>
            </a:r>
            <a:r>
              <a:rPr lang="en-US" altLang="zh-CN" b="1" dirty="0" smtClean="0"/>
              <a:t>”</a:t>
            </a:r>
            <a:r>
              <a:rPr lang="zh-CN" altLang="zh-CN" b="1" dirty="0" smtClean="0"/>
              <a:t>和</a:t>
            </a:r>
            <a:r>
              <a:rPr lang="en-US" altLang="zh-CN" b="1" dirty="0" smtClean="0"/>
              <a:t>“</a:t>
            </a:r>
            <a:r>
              <a:rPr lang="zh-CN" altLang="zh-CN" b="1" dirty="0" smtClean="0"/>
              <a:t>有益于人类、培养善人</a:t>
            </a:r>
            <a:r>
              <a:rPr lang="en-US" altLang="zh-CN" b="1" dirty="0" smtClean="0"/>
              <a:t>”</a:t>
            </a:r>
            <a:r>
              <a:rPr lang="zh-CN" altLang="zh-CN" b="1" dirty="0" smtClean="0"/>
              <a:t>的思想即属于后者。下列学派中接近上述思想的是</a:t>
            </a:r>
            <a:r>
              <a:rPr lang="en-US" altLang="zh-CN" b="1" dirty="0" smtClean="0"/>
              <a:t>(</a:t>
            </a:r>
            <a:r>
              <a:rPr lang="zh-CN" altLang="zh-CN" b="1" dirty="0" smtClean="0"/>
              <a:t>　　</a:t>
            </a:r>
            <a:r>
              <a:rPr lang="en-US" altLang="zh-CN" b="1" dirty="0" smtClean="0"/>
              <a:t>)</a:t>
            </a:r>
            <a:endParaRPr lang="zh-CN" altLang="zh-CN" b="1" dirty="0" smtClean="0"/>
          </a:p>
          <a:p>
            <a:r>
              <a:rPr lang="en-US" altLang="zh-CN" b="1" dirty="0" smtClean="0"/>
              <a:t>①</a:t>
            </a:r>
            <a:r>
              <a:rPr lang="zh-CN" altLang="zh-CN" b="1" dirty="0" smtClean="0"/>
              <a:t>儒家学派</a:t>
            </a:r>
            <a:r>
              <a:rPr lang="en-US" altLang="zh-CN" b="1" dirty="0" smtClean="0"/>
              <a:t>       ②</a:t>
            </a:r>
            <a:r>
              <a:rPr lang="zh-CN" altLang="zh-CN" b="1" dirty="0" smtClean="0"/>
              <a:t>墨家学派</a:t>
            </a:r>
            <a:r>
              <a:rPr lang="en-US" altLang="zh-CN" b="1" dirty="0" smtClean="0"/>
              <a:t>	③</a:t>
            </a:r>
            <a:r>
              <a:rPr lang="zh-CN" altLang="zh-CN" b="1" dirty="0" smtClean="0"/>
              <a:t>斯多亚学派</a:t>
            </a:r>
            <a:r>
              <a:rPr lang="en-US" altLang="zh-CN" b="1" dirty="0" smtClean="0"/>
              <a:t>      ④</a:t>
            </a:r>
            <a:r>
              <a:rPr lang="zh-CN" altLang="zh-CN" b="1" dirty="0" smtClean="0"/>
              <a:t>智者学派</a:t>
            </a:r>
          </a:p>
          <a:p>
            <a:r>
              <a:rPr lang="en-US" altLang="zh-CN" b="1" dirty="0" smtClean="0"/>
              <a:t>A</a:t>
            </a:r>
            <a:r>
              <a:rPr lang="zh-CN" altLang="zh-CN" b="1" dirty="0" smtClean="0"/>
              <a:t>．</a:t>
            </a:r>
            <a:r>
              <a:rPr lang="en-US" altLang="zh-CN" b="1" dirty="0" smtClean="0"/>
              <a:t>①③             B</a:t>
            </a:r>
            <a:r>
              <a:rPr lang="zh-CN" altLang="zh-CN" b="1" dirty="0" smtClean="0"/>
              <a:t>．</a:t>
            </a:r>
            <a:r>
              <a:rPr lang="en-US" altLang="zh-CN" b="1" dirty="0" smtClean="0"/>
              <a:t>②④	</a:t>
            </a:r>
          </a:p>
          <a:p>
            <a:r>
              <a:rPr lang="en-US" altLang="zh-CN" b="1" dirty="0" smtClean="0"/>
              <a:t>C</a:t>
            </a:r>
            <a:r>
              <a:rPr lang="zh-CN" altLang="zh-CN" b="1" dirty="0" smtClean="0"/>
              <a:t>．</a:t>
            </a:r>
            <a:r>
              <a:rPr lang="en-US" altLang="zh-CN" b="1" dirty="0" smtClean="0"/>
              <a:t>①②③         D</a:t>
            </a:r>
            <a:r>
              <a:rPr lang="zh-CN" altLang="zh-CN" b="1" dirty="0" smtClean="0"/>
              <a:t>．</a:t>
            </a:r>
            <a:r>
              <a:rPr lang="en-US" altLang="zh-CN" b="1" dirty="0" smtClean="0"/>
              <a:t>②③④</a:t>
            </a:r>
            <a:endParaRPr lang="zh-CN" altLang="zh-CN" b="1" dirty="0" smtClean="0"/>
          </a:p>
          <a:p>
            <a:endParaRPr lang="zh-CN" altLang="en-US" dirty="0"/>
          </a:p>
        </p:txBody>
      </p:sp>
      <p:sp>
        <p:nvSpPr>
          <p:cNvPr id="4" name="矩形 3"/>
          <p:cNvSpPr/>
          <p:nvPr/>
        </p:nvSpPr>
        <p:spPr>
          <a:xfrm>
            <a:off x="6876256" y="4005064"/>
            <a:ext cx="806631" cy="1323439"/>
          </a:xfrm>
          <a:prstGeom prst="rect">
            <a:avLst/>
          </a:prstGeom>
        </p:spPr>
        <p:txBody>
          <a:bodyPr wrap="none">
            <a:spAutoFit/>
          </a:bodyPr>
          <a:lstStyle/>
          <a:p>
            <a:r>
              <a:rPr lang="en-US" altLang="zh-CN" sz="8000" b="1" dirty="0" smtClean="0">
                <a:solidFill>
                  <a:srgbClr val="FF0000"/>
                </a:solidFill>
              </a:rPr>
              <a:t>A</a:t>
            </a:r>
            <a:endParaRPr lang="zh-CN" alt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79512" y="908720"/>
            <a:ext cx="8229600" cy="4525963"/>
          </a:xfrm>
        </p:spPr>
        <p:txBody>
          <a:bodyPr>
            <a:normAutofit fontScale="92500"/>
          </a:bodyPr>
          <a:lstStyle/>
          <a:p>
            <a:r>
              <a:rPr lang="en-US" altLang="zh-CN" b="1" dirty="0" smtClean="0"/>
              <a:t>2</a:t>
            </a:r>
            <a:r>
              <a:rPr lang="zh-CN" altLang="zh-CN" b="1" dirty="0" smtClean="0"/>
              <a:t>．（</a:t>
            </a:r>
            <a:r>
              <a:rPr lang="en-US" altLang="zh-CN" b="1" dirty="0" smtClean="0"/>
              <a:t>2016</a:t>
            </a:r>
            <a:r>
              <a:rPr lang="zh-CN" altLang="zh-CN" b="1" dirty="0" smtClean="0"/>
              <a:t>·新课标全国Ⅲ卷高考·</a:t>
            </a:r>
            <a:r>
              <a:rPr lang="en-US" altLang="zh-CN" b="1" dirty="0" smtClean="0"/>
              <a:t>32</a:t>
            </a:r>
            <a:r>
              <a:rPr lang="zh-CN" altLang="zh-CN" b="1" dirty="0" smtClean="0"/>
              <a:t>）古希腊悲剧《被缚的普罗米修斯》讲述的是，普罗米修斯为人类盗取火种而遭到主神宙斯严厉惩罚的故事，剧中借普罗米修斯之口说：“说句老实话，我憎恨所有的神。”该剧深受雅典人的喜爱。这反映出当时雅典人</a:t>
            </a:r>
            <a:r>
              <a:rPr lang="en-US" altLang="zh-CN" b="1" dirty="0" smtClean="0"/>
              <a:t>(</a:t>
            </a:r>
            <a:r>
              <a:rPr lang="zh-CN" altLang="zh-CN" b="1" dirty="0" smtClean="0"/>
              <a:t>　　</a:t>
            </a:r>
            <a:r>
              <a:rPr lang="en-US" altLang="zh-CN" b="1" dirty="0" smtClean="0"/>
              <a:t>)</a:t>
            </a:r>
            <a:endParaRPr lang="zh-CN" altLang="zh-CN" b="1" dirty="0" smtClean="0"/>
          </a:p>
          <a:p>
            <a:r>
              <a:rPr lang="en-US" altLang="zh-CN" b="1" dirty="0" smtClean="0"/>
              <a:t>A</a:t>
            </a:r>
            <a:r>
              <a:rPr lang="zh-CN" altLang="zh-CN" b="1" dirty="0" smtClean="0"/>
              <a:t>．宗教意识淡薄</a:t>
            </a:r>
            <a:r>
              <a:rPr lang="en-US" altLang="zh-CN" b="1" dirty="0" smtClean="0"/>
              <a:t>                     B</a:t>
            </a:r>
            <a:r>
              <a:rPr lang="zh-CN" altLang="zh-CN" b="1" dirty="0" smtClean="0"/>
              <a:t>．反对神灵崇拜</a:t>
            </a:r>
          </a:p>
          <a:p>
            <a:r>
              <a:rPr lang="en-US" altLang="zh-CN" b="1" dirty="0" smtClean="0"/>
              <a:t>C</a:t>
            </a:r>
            <a:r>
              <a:rPr lang="zh-CN" altLang="zh-CN" b="1" dirty="0" smtClean="0"/>
              <a:t>．注重物质生活</a:t>
            </a:r>
            <a:r>
              <a:rPr lang="en-US" altLang="zh-CN" b="1" dirty="0" smtClean="0"/>
              <a:t>                     D</a:t>
            </a:r>
            <a:r>
              <a:rPr lang="zh-CN" altLang="zh-CN" b="1" dirty="0" smtClean="0"/>
              <a:t>．强调人的价值</a:t>
            </a:r>
          </a:p>
          <a:p>
            <a:endParaRPr lang="zh-CN" altLang="en-US" b="1" dirty="0"/>
          </a:p>
        </p:txBody>
      </p:sp>
      <p:sp>
        <p:nvSpPr>
          <p:cNvPr id="4" name="矩形 3"/>
          <p:cNvSpPr/>
          <p:nvPr/>
        </p:nvSpPr>
        <p:spPr>
          <a:xfrm>
            <a:off x="6804248" y="5013176"/>
            <a:ext cx="830677" cy="1323439"/>
          </a:xfrm>
          <a:prstGeom prst="rect">
            <a:avLst/>
          </a:prstGeom>
        </p:spPr>
        <p:txBody>
          <a:bodyPr wrap="none">
            <a:spAutoFit/>
          </a:bodyPr>
          <a:lstStyle/>
          <a:p>
            <a:r>
              <a:rPr lang="en-US" altLang="zh-CN" sz="8000" b="1" dirty="0" smtClean="0">
                <a:solidFill>
                  <a:srgbClr val="FF0000"/>
                </a:solidFill>
              </a:rPr>
              <a:t>D</a:t>
            </a:r>
            <a:endParaRPr lang="zh-CN" alt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980728"/>
            <a:ext cx="8229600" cy="4525963"/>
          </a:xfrm>
        </p:spPr>
        <p:txBody>
          <a:bodyPr>
            <a:normAutofit/>
          </a:bodyPr>
          <a:lstStyle/>
          <a:p>
            <a:r>
              <a:rPr lang="en-US" altLang="zh-CN" b="1" dirty="0" smtClean="0"/>
              <a:t>3</a:t>
            </a:r>
            <a:r>
              <a:rPr lang="zh-CN" altLang="zh-CN" b="1" dirty="0" smtClean="0"/>
              <a:t>．（</a:t>
            </a:r>
            <a:r>
              <a:rPr lang="en-US" altLang="zh-CN" b="1" dirty="0" smtClean="0"/>
              <a:t>2015</a:t>
            </a:r>
            <a:r>
              <a:rPr lang="zh-CN" altLang="zh-CN" b="1" dirty="0" smtClean="0"/>
              <a:t>·浙江高考·</a:t>
            </a:r>
            <a:r>
              <a:rPr lang="en-US" altLang="zh-CN" b="1" dirty="0" smtClean="0"/>
              <a:t>12</a:t>
            </a:r>
            <a:r>
              <a:rPr lang="zh-CN" altLang="zh-CN" b="1" dirty="0" smtClean="0"/>
              <a:t>）宇宙人生是永恒的话题。中外思想家有的认为“宇宙便是吾心”，有的提出“万物始于水”，有的主张“心外无物”。明确提出上述观点的人物有</a:t>
            </a:r>
            <a:r>
              <a:rPr lang="en-US" altLang="zh-CN" b="1" dirty="0" smtClean="0"/>
              <a:t>(</a:t>
            </a:r>
            <a:r>
              <a:rPr lang="zh-CN" altLang="zh-CN" b="1" dirty="0" smtClean="0"/>
              <a:t>　　</a:t>
            </a:r>
            <a:r>
              <a:rPr lang="en-US" altLang="zh-CN" b="1" dirty="0" smtClean="0"/>
              <a:t>)</a:t>
            </a:r>
            <a:endParaRPr lang="zh-CN" altLang="zh-CN" b="1" dirty="0" smtClean="0"/>
          </a:p>
          <a:p>
            <a:r>
              <a:rPr lang="zh-CN" altLang="zh-CN" b="1" dirty="0" smtClean="0"/>
              <a:t>①陆九渊</a:t>
            </a:r>
            <a:r>
              <a:rPr lang="en-US" altLang="zh-CN" b="1" dirty="0" smtClean="0"/>
              <a:t>   </a:t>
            </a:r>
            <a:r>
              <a:rPr lang="zh-CN" altLang="zh-CN" b="1" dirty="0" smtClean="0"/>
              <a:t>②塞内卡③王守仁</a:t>
            </a:r>
            <a:r>
              <a:rPr lang="en-US" altLang="zh-CN" b="1" dirty="0" smtClean="0"/>
              <a:t>   </a:t>
            </a:r>
            <a:r>
              <a:rPr lang="zh-CN" altLang="zh-CN" b="1" dirty="0" smtClean="0"/>
              <a:t>④泰勒斯</a:t>
            </a:r>
          </a:p>
          <a:p>
            <a:r>
              <a:rPr lang="en-US" altLang="zh-CN" b="1" dirty="0" smtClean="0"/>
              <a:t>A</a:t>
            </a:r>
            <a:r>
              <a:rPr lang="zh-CN" altLang="zh-CN" b="1" dirty="0" smtClean="0"/>
              <a:t>．①②③</a:t>
            </a:r>
            <a:r>
              <a:rPr lang="en-US" altLang="zh-CN" b="1" dirty="0" smtClean="0"/>
              <a:t>          B</a:t>
            </a:r>
            <a:r>
              <a:rPr lang="zh-CN" altLang="zh-CN" b="1" dirty="0" smtClean="0"/>
              <a:t>．①②④</a:t>
            </a:r>
            <a:r>
              <a:rPr lang="en-US" altLang="zh-CN" b="1" dirty="0" smtClean="0"/>
              <a:t>         </a:t>
            </a:r>
          </a:p>
          <a:p>
            <a:r>
              <a:rPr lang="en-US" altLang="zh-CN" b="1" dirty="0" smtClean="0"/>
              <a:t>C</a:t>
            </a:r>
            <a:r>
              <a:rPr lang="zh-CN" altLang="zh-CN" b="1" dirty="0" smtClean="0"/>
              <a:t>．①③④</a:t>
            </a:r>
            <a:r>
              <a:rPr lang="en-US" altLang="zh-CN" b="1" dirty="0" smtClean="0"/>
              <a:t>           D</a:t>
            </a:r>
            <a:r>
              <a:rPr lang="zh-CN" altLang="zh-CN" b="1" dirty="0" smtClean="0"/>
              <a:t>．②③④</a:t>
            </a:r>
          </a:p>
          <a:p>
            <a:endParaRPr lang="zh-CN" altLang="en-US" b="1" dirty="0"/>
          </a:p>
        </p:txBody>
      </p:sp>
      <p:pic>
        <p:nvPicPr>
          <p:cNvPr id="29698" name="Picture 2" descr="网站标志"/>
          <p:cNvPicPr preferRelativeResize="0">
            <a:picLocks noChangeArrowheads="1"/>
          </p:cNvPicPr>
          <p:nvPr/>
        </p:nvPicPr>
        <p:blipFill>
          <a:blip r:embed="rId2" cstate="print"/>
          <a:srcRect/>
          <a:stretch>
            <a:fillRect/>
          </a:stretch>
        </p:blipFill>
        <p:spPr bwMode="auto">
          <a:xfrm>
            <a:off x="0" y="457200"/>
            <a:ext cx="9525" cy="9525"/>
          </a:xfrm>
          <a:prstGeom prst="rect">
            <a:avLst/>
          </a:prstGeom>
          <a:noFill/>
        </p:spPr>
      </p:pic>
      <p:pic>
        <p:nvPicPr>
          <p:cNvPr id="29697" name="Picture 1" descr="网站标志"/>
          <p:cNvPicPr preferRelativeResize="0">
            <a:picLocks noChangeArrowheads="1"/>
          </p:cNvPicPr>
          <p:nvPr/>
        </p:nvPicPr>
        <p:blipFill>
          <a:blip r:embed="rId2" cstate="print"/>
          <a:srcRect/>
          <a:stretch>
            <a:fillRect/>
          </a:stretch>
        </p:blipFill>
        <p:spPr bwMode="auto">
          <a:xfrm>
            <a:off x="0" y="466725"/>
            <a:ext cx="9525" cy="9525"/>
          </a:xfrm>
          <a:prstGeom prst="rect">
            <a:avLst/>
          </a:prstGeom>
          <a:noFill/>
        </p:spPr>
      </p:pic>
      <p:sp>
        <p:nvSpPr>
          <p:cNvPr id="29699" name="Rectangle 3"/>
          <p:cNvSpPr>
            <a:spLocks noChangeArrowheads="1"/>
          </p:cNvSpPr>
          <p:nvPr/>
        </p:nvSpPr>
        <p:spPr bwMode="auto">
          <a:xfrm>
            <a:off x="0" y="2570931"/>
            <a:ext cx="8748464" cy="954107"/>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a:t>
            </a:r>
            <a:r>
              <a:rPr kumimoji="0" lang="zh-CN" sz="28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考点</a:t>
            </a:r>
            <a:r>
              <a:rPr kumimoji="0" lang="zh-CN" altLang="zh-CN" sz="28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a:t>
            </a:r>
            <a:r>
              <a:rPr kumimoji="0" lang="zh-CN" sz="2800" b="1" i="0" u="none" strike="noStrike" cap="none" normalizeH="0" baseline="0" dirty="0" smtClean="0">
                <a:ln>
                  <a:noFill/>
                </a:ln>
                <a:solidFill>
                  <a:srgbClr val="000000"/>
                </a:solidFill>
                <a:effectLst/>
                <a:latin typeface="Times New Roman" pitchFamily="18" charset="0"/>
                <a:ea typeface="楷体_GB2312" charset="-122"/>
                <a:cs typeface="Times New Roman" pitchFamily="18" charset="0"/>
              </a:rPr>
              <a:t>宋明理学</a:t>
            </a:r>
            <a:r>
              <a:rPr kumimoji="0" lang="en-US" altLang="zh-CN" sz="2800" b="1" i="0" u="none" strike="noStrike" cap="none" normalizeH="0" baseline="0" dirty="0" smtClean="0">
                <a:ln>
                  <a:noFill/>
                </a:ln>
                <a:solidFill>
                  <a:srgbClr val="000000"/>
                </a:solidFill>
                <a:effectLst/>
                <a:latin typeface="Arial"/>
                <a:ea typeface="楷体_GB2312" charset="-122"/>
                <a:cs typeface="Times New Roman" pitchFamily="18" charset="0"/>
              </a:rPr>
              <a:t>——</a:t>
            </a:r>
            <a:r>
              <a:rPr kumimoji="0" lang="zh-CN" altLang="en-US" sz="2800" b="1" i="0" u="none" strike="noStrike" cap="none" normalizeH="0" baseline="0" dirty="0" smtClean="0">
                <a:ln>
                  <a:noFill/>
                </a:ln>
                <a:solidFill>
                  <a:srgbClr val="000000"/>
                </a:solidFill>
                <a:effectLst/>
                <a:latin typeface="Times New Roman" pitchFamily="18" charset="0"/>
                <a:ea typeface="楷体_GB2312" charset="-122"/>
                <a:cs typeface="Times New Roman" pitchFamily="18" charset="0"/>
              </a:rPr>
              <a:t>陆王心学；西方人文精神的起源</a:t>
            </a:r>
            <a:r>
              <a:rPr kumimoji="0" lang="en-US" altLang="zh-CN" sz="2800" b="1" i="0" u="none" strike="noStrike" cap="none" normalizeH="0" baseline="0" dirty="0" smtClean="0">
                <a:ln>
                  <a:noFill/>
                </a:ln>
                <a:solidFill>
                  <a:srgbClr val="000000"/>
                </a:solidFill>
                <a:effectLst/>
                <a:latin typeface="Arial"/>
                <a:ea typeface="楷体_GB2312" charset="-122"/>
                <a:cs typeface="Times New Roman" pitchFamily="18" charset="0"/>
              </a:rPr>
              <a:t>——</a:t>
            </a:r>
            <a:r>
              <a:rPr kumimoji="0" lang="zh-CN" altLang="en-US" sz="2800" b="1" i="0" u="none" strike="noStrike" cap="none" normalizeH="0" baseline="0" dirty="0" smtClean="0">
                <a:ln>
                  <a:noFill/>
                </a:ln>
                <a:solidFill>
                  <a:srgbClr val="000000"/>
                </a:solidFill>
                <a:effectLst/>
                <a:latin typeface="Times New Roman" pitchFamily="18" charset="0"/>
                <a:ea typeface="楷体_GB2312" charset="-122"/>
                <a:cs typeface="Times New Roman" pitchFamily="18" charset="0"/>
              </a:rPr>
              <a:t>泰勒斯思想主张</a:t>
            </a:r>
            <a:endPar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9701" name="Rectangle 5"/>
          <p:cNvSpPr>
            <a:spLocks noChangeArrowheads="1"/>
          </p:cNvSpPr>
          <p:nvPr/>
        </p:nvSpPr>
        <p:spPr bwMode="auto">
          <a:xfrm>
            <a:off x="266700" y="47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6876256" y="5229200"/>
            <a:ext cx="728084" cy="1323439"/>
          </a:xfrm>
          <a:prstGeom prst="rect">
            <a:avLst/>
          </a:prstGeom>
        </p:spPr>
        <p:txBody>
          <a:bodyPr wrap="none">
            <a:spAutoFit/>
          </a:bodyPr>
          <a:lstStyle/>
          <a:p>
            <a:r>
              <a:rPr lang="en-US" altLang="zh-CN" sz="8000" b="1" dirty="0" smtClean="0">
                <a:solidFill>
                  <a:srgbClr val="FF0000"/>
                </a:solidFill>
              </a:rPr>
              <a:t>C</a:t>
            </a:r>
            <a:endParaRPr lang="zh-CN" alt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linds(horizontal)">
                                      <p:cBhvr>
                                        <p:cTn id="7" dur="500"/>
                                        <p:tgtEl>
                                          <p:spTgt spid="29699"/>
                                        </p:tgtEl>
                                      </p:cBhvr>
                                    </p:animEffect>
                                  </p:childTnLst>
                                  <p:subTnLst>
                                    <p:set>
                                      <p:cBhvr override="childStyle">
                                        <p:cTn dur="1" fill="hold" display="0" masterRel="nextClick" afterEffect="1"/>
                                        <p:tgtEl>
                                          <p:spTgt spid="2969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smtClean="0"/>
              <a:t>4</a:t>
            </a:r>
            <a:r>
              <a:rPr lang="zh-CN" altLang="zh-CN" b="1" dirty="0" smtClean="0"/>
              <a:t>．（</a:t>
            </a:r>
            <a:r>
              <a:rPr lang="en-US" altLang="zh-CN" b="1" dirty="0" smtClean="0"/>
              <a:t>2013</a:t>
            </a:r>
            <a:r>
              <a:rPr lang="zh-CN" altLang="zh-CN" b="1" dirty="0" smtClean="0"/>
              <a:t>·浙江高考·</a:t>
            </a:r>
            <a:r>
              <a:rPr lang="en-US" altLang="zh-CN" b="1" dirty="0" smtClean="0"/>
              <a:t>12</a:t>
            </a:r>
            <a:r>
              <a:rPr lang="zh-CN" altLang="zh-CN" b="1" dirty="0" smtClean="0"/>
              <a:t>）在人类文明史上，许多思想家对后世产生影响常常是通过教育的途径。下列思想家中通过私学培养人才的有</a:t>
            </a:r>
            <a:r>
              <a:rPr lang="en-US" altLang="zh-CN" b="1" dirty="0" smtClean="0"/>
              <a:t>(</a:t>
            </a:r>
            <a:r>
              <a:rPr lang="zh-CN" altLang="zh-CN" b="1" dirty="0" smtClean="0"/>
              <a:t>　　</a:t>
            </a:r>
            <a:r>
              <a:rPr lang="en-US" altLang="zh-CN" b="1" dirty="0" smtClean="0"/>
              <a:t>)</a:t>
            </a:r>
            <a:endParaRPr lang="zh-CN" altLang="zh-CN" b="1" dirty="0" smtClean="0"/>
          </a:p>
          <a:p>
            <a:r>
              <a:rPr lang="en-US" altLang="zh-CN" b="1" dirty="0" smtClean="0"/>
              <a:t>①</a:t>
            </a:r>
            <a:r>
              <a:rPr lang="zh-CN" altLang="zh-CN" b="1" dirty="0" smtClean="0"/>
              <a:t>孔子</a:t>
            </a:r>
            <a:r>
              <a:rPr lang="en-US" altLang="zh-CN" b="1" dirty="0" smtClean="0"/>
              <a:t>  ②</a:t>
            </a:r>
            <a:r>
              <a:rPr lang="zh-CN" altLang="zh-CN" b="1" dirty="0" smtClean="0"/>
              <a:t>韩非</a:t>
            </a:r>
            <a:r>
              <a:rPr lang="en-US" altLang="zh-CN" b="1" dirty="0" smtClean="0"/>
              <a:t>  ③</a:t>
            </a:r>
            <a:r>
              <a:rPr lang="zh-CN" altLang="zh-CN" b="1" dirty="0" smtClean="0"/>
              <a:t>朱熹</a:t>
            </a:r>
            <a:r>
              <a:rPr lang="en-US" altLang="zh-CN" b="1" dirty="0" smtClean="0"/>
              <a:t>  	④</a:t>
            </a:r>
            <a:r>
              <a:rPr lang="zh-CN" altLang="zh-CN" b="1" dirty="0" smtClean="0"/>
              <a:t>亚里士多德</a:t>
            </a:r>
          </a:p>
          <a:p>
            <a:r>
              <a:rPr lang="en-US" altLang="zh-CN" b="1" dirty="0" smtClean="0"/>
              <a:t>A</a:t>
            </a:r>
            <a:r>
              <a:rPr lang="zh-CN" altLang="zh-CN" b="1" dirty="0" smtClean="0"/>
              <a:t>．</a:t>
            </a:r>
            <a:r>
              <a:rPr lang="en-US" altLang="zh-CN" b="1" dirty="0" smtClean="0"/>
              <a:t>①②③    	  B</a:t>
            </a:r>
            <a:r>
              <a:rPr lang="zh-CN" altLang="zh-CN" b="1" dirty="0" smtClean="0"/>
              <a:t>．</a:t>
            </a:r>
            <a:r>
              <a:rPr lang="en-US" altLang="zh-CN" b="1" dirty="0" smtClean="0"/>
              <a:t>①②④    	   </a:t>
            </a:r>
          </a:p>
          <a:p>
            <a:r>
              <a:rPr lang="en-US" altLang="zh-CN" b="1" dirty="0" smtClean="0"/>
              <a:t>C</a:t>
            </a:r>
            <a:r>
              <a:rPr lang="zh-CN" altLang="zh-CN" b="1" dirty="0" smtClean="0"/>
              <a:t>．</a:t>
            </a:r>
            <a:r>
              <a:rPr lang="en-US" altLang="zh-CN" b="1" dirty="0" smtClean="0"/>
              <a:t>①③④    	 D</a:t>
            </a:r>
            <a:r>
              <a:rPr lang="zh-CN" altLang="zh-CN" b="1" dirty="0" smtClean="0"/>
              <a:t>．</a:t>
            </a:r>
            <a:r>
              <a:rPr lang="en-US" altLang="zh-CN" b="1" dirty="0" smtClean="0"/>
              <a:t>②③④</a:t>
            </a:r>
            <a:endParaRPr lang="zh-CN" altLang="zh-CN" b="1" dirty="0" smtClean="0"/>
          </a:p>
          <a:p>
            <a:endParaRPr lang="zh-CN" altLang="en-US" b="1" dirty="0"/>
          </a:p>
        </p:txBody>
      </p:sp>
      <p:sp>
        <p:nvSpPr>
          <p:cNvPr id="5" name="矩形 4"/>
          <p:cNvSpPr/>
          <p:nvPr/>
        </p:nvSpPr>
        <p:spPr>
          <a:xfrm>
            <a:off x="6876256" y="5229200"/>
            <a:ext cx="728084" cy="1323439"/>
          </a:xfrm>
          <a:prstGeom prst="rect">
            <a:avLst/>
          </a:prstGeom>
        </p:spPr>
        <p:txBody>
          <a:bodyPr wrap="none">
            <a:spAutoFit/>
          </a:bodyPr>
          <a:lstStyle/>
          <a:p>
            <a:r>
              <a:rPr lang="en-US" altLang="zh-CN" sz="8000" b="1" dirty="0" smtClean="0">
                <a:solidFill>
                  <a:srgbClr val="FF0000"/>
                </a:solidFill>
              </a:rPr>
              <a:t>C</a:t>
            </a:r>
            <a:endParaRPr lang="zh-CN" alt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en-US" altLang="zh-CN" b="1" dirty="0" smtClean="0"/>
              <a:t>5</a:t>
            </a:r>
            <a:r>
              <a:rPr lang="zh-CN" altLang="zh-CN" b="1" dirty="0" smtClean="0"/>
              <a:t>．（</a:t>
            </a:r>
            <a:r>
              <a:rPr lang="en-US" altLang="zh-CN" b="1" dirty="0" smtClean="0"/>
              <a:t>2012</a:t>
            </a:r>
            <a:r>
              <a:rPr lang="zh-CN" altLang="zh-CN" b="1" dirty="0" smtClean="0"/>
              <a:t>·浙江高考·</a:t>
            </a:r>
            <a:r>
              <a:rPr lang="en-US" altLang="zh-CN" b="1" dirty="0" smtClean="0"/>
              <a:t>12</a:t>
            </a:r>
            <a:r>
              <a:rPr lang="zh-CN" altLang="zh-CN" b="1" dirty="0" smtClean="0"/>
              <a:t>）东西方先哲的思想，有的倾向哲理思辨，有的倾向实际功利。其中贯穿着讲求实际功利精神的是</a:t>
            </a:r>
            <a:r>
              <a:rPr lang="en-US" altLang="zh-CN" b="1" dirty="0" smtClean="0"/>
              <a:t>(</a:t>
            </a:r>
            <a:r>
              <a:rPr lang="zh-CN" altLang="zh-CN" b="1" dirty="0" smtClean="0"/>
              <a:t>　　</a:t>
            </a:r>
            <a:r>
              <a:rPr lang="en-US" altLang="zh-CN" b="1" dirty="0" smtClean="0"/>
              <a:t>)</a:t>
            </a:r>
            <a:endParaRPr lang="zh-CN" altLang="zh-CN" b="1" dirty="0" smtClean="0"/>
          </a:p>
          <a:p>
            <a:r>
              <a:rPr lang="zh-CN" altLang="zh-CN" b="1" dirty="0" smtClean="0"/>
              <a:t>①墨家学派的诉求 </a:t>
            </a:r>
            <a:r>
              <a:rPr lang="en-US" altLang="zh-CN" b="1" dirty="0" smtClean="0"/>
              <a:t>                     </a:t>
            </a:r>
            <a:r>
              <a:rPr lang="zh-CN" altLang="zh-CN" b="1" dirty="0" smtClean="0"/>
              <a:t>②王阳明心学的主旨</a:t>
            </a:r>
            <a:r>
              <a:rPr lang="en-US" altLang="zh-CN" b="1" dirty="0" smtClean="0"/>
              <a:t>   </a:t>
            </a:r>
            <a:endParaRPr lang="zh-CN" altLang="zh-CN" b="1" dirty="0" smtClean="0"/>
          </a:p>
          <a:p>
            <a:r>
              <a:rPr lang="zh-CN" altLang="zh-CN" b="1" dirty="0" smtClean="0"/>
              <a:t>③智者学派的主张</a:t>
            </a:r>
            <a:r>
              <a:rPr lang="en-US" altLang="zh-CN" b="1" dirty="0" smtClean="0"/>
              <a:t>                     </a:t>
            </a:r>
            <a:r>
              <a:rPr lang="zh-CN" altLang="zh-CN" b="1" dirty="0" smtClean="0"/>
              <a:t>④百科全书派的共同追求</a:t>
            </a:r>
          </a:p>
          <a:p>
            <a:r>
              <a:rPr lang="en-US" altLang="zh-CN" b="1" dirty="0" smtClean="0"/>
              <a:t>A</a:t>
            </a:r>
            <a:r>
              <a:rPr lang="zh-CN" altLang="zh-CN" b="1" dirty="0" smtClean="0"/>
              <a:t>．①③</a:t>
            </a:r>
            <a:r>
              <a:rPr lang="en-US" altLang="zh-CN" b="1" dirty="0" smtClean="0"/>
              <a:t>              B</a:t>
            </a:r>
            <a:r>
              <a:rPr lang="zh-CN" altLang="zh-CN" b="1" dirty="0" smtClean="0"/>
              <a:t>．②④</a:t>
            </a:r>
            <a:r>
              <a:rPr lang="en-US" altLang="zh-CN" b="1" dirty="0" smtClean="0"/>
              <a:t>          </a:t>
            </a:r>
          </a:p>
          <a:p>
            <a:r>
              <a:rPr lang="en-US" altLang="zh-CN" b="1" dirty="0" smtClean="0"/>
              <a:t>C</a:t>
            </a:r>
            <a:r>
              <a:rPr lang="zh-CN" altLang="zh-CN" b="1" dirty="0" smtClean="0"/>
              <a:t>．①②④</a:t>
            </a:r>
            <a:r>
              <a:rPr lang="en-US" altLang="zh-CN" b="1" dirty="0" smtClean="0"/>
              <a:t>          D</a:t>
            </a:r>
            <a:r>
              <a:rPr lang="zh-CN" altLang="zh-CN" b="1" dirty="0" smtClean="0"/>
              <a:t>．①③④</a:t>
            </a:r>
          </a:p>
          <a:p>
            <a:endParaRPr lang="zh-CN" altLang="en-US" dirty="0"/>
          </a:p>
        </p:txBody>
      </p:sp>
      <p:sp>
        <p:nvSpPr>
          <p:cNvPr id="4" name="矩形 3"/>
          <p:cNvSpPr/>
          <p:nvPr/>
        </p:nvSpPr>
        <p:spPr>
          <a:xfrm>
            <a:off x="6948264" y="4365104"/>
            <a:ext cx="806631" cy="1323439"/>
          </a:xfrm>
          <a:prstGeom prst="rect">
            <a:avLst/>
          </a:prstGeom>
        </p:spPr>
        <p:txBody>
          <a:bodyPr wrap="none">
            <a:spAutoFit/>
          </a:bodyPr>
          <a:lstStyle/>
          <a:p>
            <a:r>
              <a:rPr lang="en-US" altLang="zh-CN" sz="8000" b="1" dirty="0" smtClean="0">
                <a:solidFill>
                  <a:srgbClr val="FF0000"/>
                </a:solidFill>
              </a:rPr>
              <a:t>A</a:t>
            </a:r>
            <a:endParaRPr lang="zh-CN" alt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411413" y="5110163"/>
            <a:ext cx="5400675" cy="461962"/>
          </a:xfrm>
          <a:prstGeom prst="rect">
            <a:avLst/>
          </a:prstGeom>
          <a:noFill/>
          <a:ln w="9525">
            <a:noFill/>
            <a:miter lim="800000"/>
            <a:headEnd/>
            <a:tailEnd/>
          </a:ln>
        </p:spPr>
        <p:txBody>
          <a:bodyPr>
            <a:spAutoFit/>
          </a:bodyPr>
          <a:lstStyle/>
          <a:p>
            <a:pPr eaLnBrk="0" hangingPunct="0">
              <a:buFont typeface="Arial" pitchFamily="34" charset="0"/>
              <a:buNone/>
              <a:defRPr/>
            </a:pPr>
            <a:r>
              <a:rPr lang="en-US" sz="2400" b="1">
                <a:solidFill>
                  <a:srgbClr val="000000"/>
                </a:solidFill>
                <a:effectLst>
                  <a:outerShdw blurRad="38100" dist="38100" dir="2700000" algn="tl">
                    <a:srgbClr val="C0C0C0"/>
                  </a:outerShdw>
                </a:effectLst>
                <a:latin typeface="黑体" pitchFamily="49" charset="-122"/>
                <a:ea typeface="黑体" pitchFamily="49" charset="-122"/>
              </a:rPr>
              <a:t>3</a:t>
            </a:r>
            <a:r>
              <a:rPr lang="zh-CN" altLang="en-US" sz="2400" b="1">
                <a:solidFill>
                  <a:srgbClr val="000000"/>
                </a:solidFill>
                <a:effectLst>
                  <a:outerShdw blurRad="38100" dist="38100" dir="2700000" algn="tl">
                    <a:srgbClr val="C0C0C0"/>
                  </a:outerShdw>
                </a:effectLst>
                <a:latin typeface="黑体" pitchFamily="49" charset="-122"/>
                <a:ea typeface="黑体" pitchFamily="49" charset="-122"/>
              </a:rPr>
              <a:t>．我的出现对这个世界意味着什么？                                            </a:t>
            </a:r>
          </a:p>
        </p:txBody>
      </p:sp>
      <p:pic>
        <p:nvPicPr>
          <p:cNvPr id="9219" name="Picture 6" descr="100507-38"/>
          <p:cNvPicPr>
            <a:picLocks noChangeAspect="1" noChangeArrowheads="1"/>
          </p:cNvPicPr>
          <p:nvPr/>
        </p:nvPicPr>
        <p:blipFill>
          <a:blip r:embed="rId2" cstate="print"/>
          <a:srcRect/>
          <a:stretch>
            <a:fillRect/>
          </a:stretch>
        </p:blipFill>
        <p:spPr bwMode="auto">
          <a:xfrm>
            <a:off x="250825" y="1052513"/>
            <a:ext cx="1666875" cy="1873250"/>
          </a:xfrm>
          <a:prstGeom prst="rect">
            <a:avLst/>
          </a:prstGeom>
          <a:noFill/>
          <a:ln w="9525">
            <a:noFill/>
            <a:miter lim="800000"/>
            <a:headEnd/>
            <a:tailEnd/>
          </a:ln>
        </p:spPr>
      </p:pic>
      <p:pic>
        <p:nvPicPr>
          <p:cNvPr id="9220" name="Picture 7" descr="6"/>
          <p:cNvPicPr>
            <a:picLocks noChangeAspect="1" noChangeArrowheads="1"/>
          </p:cNvPicPr>
          <p:nvPr/>
        </p:nvPicPr>
        <p:blipFill>
          <a:blip r:embed="rId3" cstate="print"/>
          <a:srcRect/>
          <a:stretch>
            <a:fillRect/>
          </a:stretch>
        </p:blipFill>
        <p:spPr bwMode="auto">
          <a:xfrm>
            <a:off x="250825" y="3068638"/>
            <a:ext cx="1657350" cy="1728787"/>
          </a:xfrm>
          <a:prstGeom prst="rect">
            <a:avLst/>
          </a:prstGeom>
          <a:noFill/>
          <a:ln w="9525">
            <a:noFill/>
            <a:miter lim="800000"/>
            <a:headEnd/>
            <a:tailEnd/>
          </a:ln>
        </p:spPr>
      </p:pic>
      <p:pic>
        <p:nvPicPr>
          <p:cNvPr id="9221" name="Picture 8" descr="12420266"/>
          <p:cNvPicPr>
            <a:picLocks noChangeAspect="1" noChangeArrowheads="1"/>
          </p:cNvPicPr>
          <p:nvPr/>
        </p:nvPicPr>
        <p:blipFill>
          <a:blip r:embed="rId4" cstate="print"/>
          <a:srcRect/>
          <a:stretch>
            <a:fillRect/>
          </a:stretch>
        </p:blipFill>
        <p:spPr bwMode="auto">
          <a:xfrm>
            <a:off x="250825" y="5084763"/>
            <a:ext cx="1671638" cy="1543050"/>
          </a:xfrm>
          <a:prstGeom prst="rect">
            <a:avLst/>
          </a:prstGeom>
          <a:noFill/>
          <a:ln w="9525">
            <a:noFill/>
            <a:miter lim="800000"/>
            <a:headEnd/>
            <a:tailEnd/>
          </a:ln>
        </p:spPr>
      </p:pic>
      <p:sp>
        <p:nvSpPr>
          <p:cNvPr id="7174" name="Rectangle 10"/>
          <p:cNvSpPr>
            <a:spLocks noChangeArrowheads="1"/>
          </p:cNvSpPr>
          <p:nvPr/>
        </p:nvSpPr>
        <p:spPr bwMode="auto">
          <a:xfrm>
            <a:off x="2743200" y="2819400"/>
            <a:ext cx="5505450" cy="579438"/>
          </a:xfrm>
          <a:prstGeom prst="rect">
            <a:avLst/>
          </a:prstGeom>
          <a:noFill/>
          <a:ln w="9525">
            <a:noFill/>
            <a:miter lim="800000"/>
            <a:headEnd/>
            <a:tailEnd/>
          </a:ln>
        </p:spPr>
        <p:txBody>
          <a:bodyPr>
            <a:spAutoFit/>
          </a:bodyPr>
          <a:lstStyle/>
          <a:p>
            <a:pPr eaLnBrk="0" hangingPunct="0">
              <a:buFont typeface="Arial" pitchFamily="34" charset="0"/>
              <a:buNone/>
            </a:pPr>
            <a:r>
              <a:rPr lang="zh-CN" altLang="en-US" sz="3200" b="1">
                <a:solidFill>
                  <a:srgbClr val="FF0000"/>
                </a:solidFill>
                <a:effectLst>
                  <a:outerShdw blurRad="38100" dist="38100" dir="2700000" algn="tl">
                    <a:srgbClr val="C0C0C0"/>
                  </a:outerShdw>
                </a:effectLst>
                <a:latin typeface="黑体" pitchFamily="49" charset="-122"/>
                <a:ea typeface="黑体" pitchFamily="49" charset="-122"/>
              </a:rPr>
              <a:t>首先是肯定人，强调人的尊严</a:t>
            </a:r>
          </a:p>
        </p:txBody>
      </p:sp>
      <p:sp>
        <p:nvSpPr>
          <p:cNvPr id="7175" name="Rectangle 11"/>
          <p:cNvSpPr>
            <a:spLocks noChangeArrowheads="1"/>
          </p:cNvSpPr>
          <p:nvPr/>
        </p:nvSpPr>
        <p:spPr bwMode="auto">
          <a:xfrm>
            <a:off x="2406650" y="3422650"/>
            <a:ext cx="6049963" cy="461963"/>
          </a:xfrm>
          <a:prstGeom prst="rect">
            <a:avLst/>
          </a:prstGeom>
          <a:noFill/>
          <a:ln w="9525">
            <a:noFill/>
            <a:miter lim="800000"/>
            <a:headEnd/>
            <a:tailEnd/>
          </a:ln>
        </p:spPr>
        <p:txBody>
          <a:bodyPr>
            <a:spAutoFit/>
          </a:bodyPr>
          <a:lstStyle/>
          <a:p>
            <a:pPr eaLnBrk="0" hangingPunct="0">
              <a:buFont typeface="Arial" pitchFamily="34" charset="0"/>
              <a:buNone/>
              <a:defRPr/>
            </a:pPr>
            <a:r>
              <a:rPr lang="en-US" sz="2400" b="1">
                <a:solidFill>
                  <a:srgbClr val="000000"/>
                </a:solidFill>
                <a:effectLst>
                  <a:outerShdw blurRad="38100" dist="38100" dir="2700000" algn="tl">
                    <a:srgbClr val="C0C0C0"/>
                  </a:outerShdw>
                </a:effectLst>
                <a:latin typeface="黑体" pitchFamily="49" charset="-122"/>
                <a:ea typeface="黑体" pitchFamily="49" charset="-122"/>
              </a:rPr>
              <a:t>2</a:t>
            </a:r>
            <a:r>
              <a:rPr lang="zh-CN" altLang="en-US" sz="2400" b="1">
                <a:solidFill>
                  <a:srgbClr val="000000"/>
                </a:solidFill>
                <a:effectLst>
                  <a:outerShdw blurRad="38100" dist="38100" dir="2700000" algn="tl">
                    <a:srgbClr val="C0C0C0"/>
                  </a:outerShdw>
                </a:effectLst>
                <a:latin typeface="黑体" pitchFamily="49" charset="-122"/>
                <a:ea typeface="黑体" pitchFamily="49" charset="-122"/>
              </a:rPr>
              <a:t>．宇宙是否有尽头？时间是否有长短？</a:t>
            </a:r>
          </a:p>
        </p:txBody>
      </p:sp>
      <p:sp>
        <p:nvSpPr>
          <p:cNvPr id="7176" name="Rectangle 15"/>
          <p:cNvSpPr>
            <a:spLocks noChangeArrowheads="1"/>
          </p:cNvSpPr>
          <p:nvPr/>
        </p:nvSpPr>
        <p:spPr bwMode="auto">
          <a:xfrm>
            <a:off x="1692275" y="188913"/>
            <a:ext cx="3816350" cy="579437"/>
          </a:xfrm>
          <a:prstGeom prst="rect">
            <a:avLst/>
          </a:prstGeom>
          <a:noFill/>
          <a:ln w="9525">
            <a:noFill/>
            <a:miter lim="800000"/>
            <a:headEnd/>
            <a:tailEnd/>
          </a:ln>
        </p:spPr>
        <p:txBody>
          <a:bodyPr>
            <a:spAutoFit/>
          </a:bodyPr>
          <a:lstStyle/>
          <a:p>
            <a:pPr eaLnBrk="0" hangingPunct="0">
              <a:buFont typeface="Arial" pitchFamily="34" charset="0"/>
              <a:buNone/>
            </a:pPr>
            <a:r>
              <a:rPr lang="zh-CN" altLang="en-US" sz="3200" b="1">
                <a:solidFill>
                  <a:srgbClr val="FF0000"/>
                </a:solidFill>
                <a:effectLst>
                  <a:outerShdw blurRad="38100" dist="38100" dir="2700000" algn="tl">
                    <a:srgbClr val="C0C0C0"/>
                  </a:outerShdw>
                </a:effectLst>
                <a:latin typeface="Times New Roman" pitchFamily="18" charset="0"/>
                <a:ea typeface="黑体" pitchFamily="49" charset="-122"/>
              </a:rPr>
              <a:t>什么叫人文精神？</a:t>
            </a:r>
          </a:p>
        </p:txBody>
      </p:sp>
      <p:sp>
        <p:nvSpPr>
          <p:cNvPr id="7177" name="Rectangle 16"/>
          <p:cNvSpPr>
            <a:spLocks noChangeArrowheads="1"/>
          </p:cNvSpPr>
          <p:nvPr/>
        </p:nvSpPr>
        <p:spPr bwMode="auto">
          <a:xfrm>
            <a:off x="2484438" y="981075"/>
            <a:ext cx="5473700" cy="519113"/>
          </a:xfrm>
          <a:prstGeom prst="rect">
            <a:avLst/>
          </a:prstGeom>
          <a:noFill/>
          <a:ln w="9525">
            <a:noFill/>
            <a:miter lim="800000"/>
            <a:headEnd/>
            <a:tailEnd/>
          </a:ln>
        </p:spPr>
        <p:txBody>
          <a:bodyPr>
            <a:spAutoFit/>
          </a:bodyPr>
          <a:lstStyle/>
          <a:p>
            <a:pPr eaLnBrk="0" hangingPunct="0">
              <a:buFont typeface="Arial" pitchFamily="34" charset="0"/>
              <a:buNone/>
            </a:pPr>
            <a:r>
              <a:rPr lang="zh-CN" altLang="en-US" sz="2800" b="1">
                <a:solidFill>
                  <a:srgbClr val="000000"/>
                </a:solidFill>
                <a:effectLst>
                  <a:outerShdw blurRad="38100" dist="38100" dir="2700000" algn="tl">
                    <a:srgbClr val="C0C0C0"/>
                  </a:outerShdw>
                </a:effectLst>
                <a:latin typeface="黑体" pitchFamily="49" charset="-122"/>
                <a:ea typeface="黑体" pitchFamily="49" charset="-122"/>
              </a:rPr>
              <a:t>核心：肯定人、人性和人的价值</a:t>
            </a:r>
          </a:p>
        </p:txBody>
      </p:sp>
      <p:sp>
        <p:nvSpPr>
          <p:cNvPr id="7178" name="AutoShape 18" descr="白色大理石"/>
          <p:cNvSpPr>
            <a:spLocks noChangeArrowheads="1"/>
          </p:cNvSpPr>
          <p:nvPr/>
        </p:nvSpPr>
        <p:spPr bwMode="auto">
          <a:xfrm>
            <a:off x="6084888" y="1989138"/>
            <a:ext cx="2736850" cy="720725"/>
          </a:xfrm>
          <a:prstGeom prst="cloudCallout">
            <a:avLst>
              <a:gd name="adj1" fmla="val -104935"/>
              <a:gd name="adj2" fmla="val 58755"/>
            </a:avLst>
          </a:prstGeom>
          <a:blipFill dpi="0" rotWithShape="1">
            <a:blip r:embed="rId5" cstate="print"/>
            <a:srcRect/>
            <a:tile tx="0" ty="0" sx="100000" sy="100000" flip="none" algn="tl"/>
          </a:blipFill>
          <a:ln w="9525" cmpd="sng">
            <a:solidFill>
              <a:schemeClr val="tx1"/>
            </a:solidFill>
            <a:round/>
            <a:headEnd/>
            <a:tailEnd/>
          </a:ln>
        </p:spPr>
        <p:txBody>
          <a:bodyPr anchor="ctr"/>
          <a:lstStyle/>
          <a:p>
            <a:pPr algn="ctr" eaLnBrk="0" hangingPunct="0">
              <a:buFont typeface="Arial" pitchFamily="34" charset="0"/>
              <a:buNone/>
              <a:defRPr/>
            </a:pPr>
            <a:r>
              <a:rPr lang="zh-CN" altLang="en-US" sz="2800" b="1">
                <a:solidFill>
                  <a:srgbClr val="FF0000"/>
                </a:solidFill>
                <a:effectLst>
                  <a:outerShdw blurRad="38100" dist="38100" dir="2700000" algn="tl">
                    <a:srgbClr val="C0C0C0"/>
                  </a:outerShdw>
                </a:effectLst>
                <a:latin typeface="隶书" pitchFamily="1" charset="-122"/>
                <a:ea typeface="隶书" pitchFamily="1" charset="-122"/>
              </a:rPr>
              <a:t>三大内涵</a:t>
            </a:r>
          </a:p>
        </p:txBody>
      </p:sp>
      <p:sp>
        <p:nvSpPr>
          <p:cNvPr id="7179" name="Rectangle 22"/>
          <p:cNvSpPr>
            <a:spLocks noChangeArrowheads="1"/>
          </p:cNvSpPr>
          <p:nvPr/>
        </p:nvSpPr>
        <p:spPr bwMode="auto">
          <a:xfrm>
            <a:off x="2667000" y="4017963"/>
            <a:ext cx="5637213" cy="1066800"/>
          </a:xfrm>
          <a:prstGeom prst="rect">
            <a:avLst/>
          </a:prstGeom>
          <a:noFill/>
          <a:ln w="9525">
            <a:noFill/>
            <a:miter lim="800000"/>
            <a:headEnd/>
            <a:tailEnd/>
          </a:ln>
        </p:spPr>
        <p:txBody>
          <a:bodyPr>
            <a:spAutoFit/>
          </a:bodyPr>
          <a:lstStyle/>
          <a:p>
            <a:pPr eaLnBrk="0" hangingPunct="0">
              <a:buFont typeface="Arial" pitchFamily="34" charset="0"/>
              <a:buNone/>
            </a:pPr>
            <a:r>
              <a:rPr lang="zh-CN" altLang="en-US" sz="3200" b="1">
                <a:solidFill>
                  <a:srgbClr val="FF0000"/>
                </a:solidFill>
                <a:effectLst>
                  <a:outerShdw blurRad="38100" dist="38100" dir="2700000" algn="tl">
                    <a:srgbClr val="C0C0C0"/>
                  </a:outerShdw>
                </a:effectLst>
                <a:latin typeface="黑体" pitchFamily="49" charset="-122"/>
                <a:ea typeface="黑体" pitchFamily="49" charset="-122"/>
              </a:rPr>
              <a:t>第二是强调理性，开始追求真理和科学探索</a:t>
            </a:r>
          </a:p>
        </p:txBody>
      </p:sp>
      <p:sp>
        <p:nvSpPr>
          <p:cNvPr id="7180" name="Rectangle 23"/>
          <p:cNvSpPr>
            <a:spLocks noChangeArrowheads="1"/>
          </p:cNvSpPr>
          <p:nvPr/>
        </p:nvSpPr>
        <p:spPr bwMode="auto">
          <a:xfrm>
            <a:off x="2590800" y="5589588"/>
            <a:ext cx="5726113" cy="1066800"/>
          </a:xfrm>
          <a:prstGeom prst="rect">
            <a:avLst/>
          </a:prstGeom>
          <a:noFill/>
          <a:ln w="9525">
            <a:noFill/>
            <a:miter lim="800000"/>
            <a:headEnd/>
            <a:tailEnd/>
          </a:ln>
        </p:spPr>
        <p:txBody>
          <a:bodyPr>
            <a:spAutoFit/>
          </a:bodyPr>
          <a:lstStyle/>
          <a:p>
            <a:pPr eaLnBrk="0" hangingPunct="0">
              <a:buFont typeface="Arial" pitchFamily="34" charset="0"/>
              <a:buNone/>
            </a:pPr>
            <a:r>
              <a:rPr lang="zh-CN" altLang="en-US" sz="3200" b="1">
                <a:solidFill>
                  <a:srgbClr val="FF0000"/>
                </a:solidFill>
                <a:effectLst>
                  <a:outerShdw blurRad="38100" dist="38100" dir="2700000" algn="tl">
                    <a:srgbClr val="C0C0C0"/>
                  </a:outerShdw>
                </a:effectLst>
                <a:latin typeface="黑体" pitchFamily="49" charset="-122"/>
                <a:ea typeface="黑体" pitchFamily="49" charset="-122"/>
              </a:rPr>
              <a:t>第三是强调超越性，就是超越人生，追求生命的意义</a:t>
            </a:r>
          </a:p>
        </p:txBody>
      </p:sp>
      <p:sp>
        <p:nvSpPr>
          <p:cNvPr id="7181" name="Text Box 29"/>
          <p:cNvSpPr txBox="1">
            <a:spLocks noChangeArrowheads="1"/>
          </p:cNvSpPr>
          <p:nvPr/>
        </p:nvSpPr>
        <p:spPr bwMode="auto">
          <a:xfrm>
            <a:off x="231775" y="3933825"/>
            <a:ext cx="461963" cy="915988"/>
          </a:xfrm>
          <a:prstGeom prst="rect">
            <a:avLst/>
          </a:prstGeom>
          <a:noFill/>
          <a:ln w="9525">
            <a:noFill/>
            <a:miter lim="800000"/>
            <a:headEnd/>
            <a:tailEnd/>
          </a:ln>
        </p:spPr>
        <p:txBody>
          <a:bodyPr vert="eaVert" anchor="ctr">
            <a:spAutoFit/>
          </a:bodyPr>
          <a:lstStyle/>
          <a:p>
            <a:pPr algn="r" eaLnBrk="0" hangingPunct="0">
              <a:spcBef>
                <a:spcPct val="50000"/>
              </a:spcBef>
              <a:buFont typeface="Arial" pitchFamily="34" charset="0"/>
              <a:buNone/>
              <a:defRPr/>
            </a:pPr>
            <a:r>
              <a:rPr lang="zh-CN" altLang="en-US" b="1">
                <a:solidFill>
                  <a:srgbClr val="FFFFFF"/>
                </a:solidFill>
                <a:effectLst>
                  <a:outerShdw blurRad="38100" dist="38100" dir="2700000" algn="tl">
                    <a:srgbClr val="C0C0C0"/>
                  </a:outerShdw>
                </a:effectLst>
                <a:latin typeface="黑体" pitchFamily="49" charset="-122"/>
                <a:ea typeface="黑体" pitchFamily="49" charset="-122"/>
              </a:rPr>
              <a:t>我探索</a:t>
            </a:r>
          </a:p>
        </p:txBody>
      </p:sp>
      <p:sp>
        <p:nvSpPr>
          <p:cNvPr id="7182" name="Text Box 30"/>
          <p:cNvSpPr txBox="1">
            <a:spLocks noChangeArrowheads="1"/>
          </p:cNvSpPr>
          <p:nvPr/>
        </p:nvSpPr>
        <p:spPr bwMode="auto">
          <a:xfrm>
            <a:off x="233363" y="6276975"/>
            <a:ext cx="1042987" cy="369888"/>
          </a:xfrm>
          <a:prstGeom prst="rect">
            <a:avLst/>
          </a:prstGeom>
          <a:noFill/>
          <a:ln w="9525">
            <a:noFill/>
            <a:miter lim="800000"/>
            <a:headEnd/>
            <a:tailEnd/>
          </a:ln>
        </p:spPr>
        <p:txBody>
          <a:bodyPr anchor="ctr">
            <a:spAutoFit/>
          </a:bodyPr>
          <a:lstStyle/>
          <a:p>
            <a:pPr eaLnBrk="0" hangingPunct="0">
              <a:spcBef>
                <a:spcPct val="50000"/>
              </a:spcBef>
              <a:buFont typeface="Arial" pitchFamily="34" charset="0"/>
              <a:buNone/>
              <a:defRPr/>
            </a:pPr>
            <a:r>
              <a:rPr lang="zh-CN" altLang="en-US" b="1">
                <a:solidFill>
                  <a:srgbClr val="FFFFFF"/>
                </a:solidFill>
                <a:effectLst>
                  <a:outerShdw blurRad="38100" dist="38100" dir="2700000" algn="tl">
                    <a:srgbClr val="C0C0C0"/>
                  </a:outerShdw>
                </a:effectLst>
                <a:latin typeface="黑体" pitchFamily="49" charset="-122"/>
                <a:ea typeface="黑体" pitchFamily="49" charset="-122"/>
              </a:rPr>
              <a:t>我追求</a:t>
            </a:r>
          </a:p>
        </p:txBody>
      </p:sp>
      <p:sp>
        <p:nvSpPr>
          <p:cNvPr id="7183" name="Text Box 31"/>
          <p:cNvSpPr txBox="1">
            <a:spLocks noChangeArrowheads="1"/>
          </p:cNvSpPr>
          <p:nvPr/>
        </p:nvSpPr>
        <p:spPr bwMode="auto">
          <a:xfrm>
            <a:off x="238125" y="1895475"/>
            <a:ext cx="461963" cy="1008063"/>
          </a:xfrm>
          <a:prstGeom prst="rect">
            <a:avLst/>
          </a:prstGeom>
          <a:noFill/>
          <a:ln w="9525">
            <a:noFill/>
            <a:miter lim="800000"/>
            <a:headEnd/>
            <a:tailEnd/>
          </a:ln>
        </p:spPr>
        <p:txBody>
          <a:bodyPr vert="eaVert" anchor="ctr">
            <a:spAutoFit/>
          </a:bodyPr>
          <a:lstStyle/>
          <a:p>
            <a:pPr algn="r" eaLnBrk="0" hangingPunct="0">
              <a:spcBef>
                <a:spcPct val="50000"/>
              </a:spcBef>
              <a:buFont typeface="Arial" pitchFamily="34" charset="0"/>
              <a:buNone/>
              <a:defRPr/>
            </a:pPr>
            <a:r>
              <a:rPr lang="zh-CN" altLang="en-US" b="1">
                <a:solidFill>
                  <a:srgbClr val="FFFFFF"/>
                </a:solidFill>
                <a:effectLst>
                  <a:outerShdw blurRad="38100" dist="38100" dir="2700000" algn="tl">
                    <a:srgbClr val="C0C0C0"/>
                  </a:outerShdw>
                </a:effectLst>
                <a:latin typeface="黑体" pitchFamily="49" charset="-122"/>
                <a:ea typeface="黑体" pitchFamily="49" charset="-122"/>
              </a:rPr>
              <a:t>我是人</a:t>
            </a:r>
          </a:p>
        </p:txBody>
      </p:sp>
      <p:sp>
        <p:nvSpPr>
          <p:cNvPr id="7184" name="Rectangle 9"/>
          <p:cNvSpPr>
            <a:spLocks noChangeArrowheads="1"/>
          </p:cNvSpPr>
          <p:nvPr/>
        </p:nvSpPr>
        <p:spPr bwMode="auto">
          <a:xfrm>
            <a:off x="2362200" y="1916113"/>
            <a:ext cx="2022475" cy="822325"/>
          </a:xfrm>
          <a:prstGeom prst="rect">
            <a:avLst/>
          </a:prstGeom>
          <a:noFill/>
          <a:ln w="9525">
            <a:noFill/>
            <a:miter lim="800000"/>
            <a:headEnd/>
            <a:tailEnd/>
          </a:ln>
        </p:spPr>
        <p:txBody>
          <a:bodyPr wrap="none">
            <a:spAutoFit/>
          </a:bodyPr>
          <a:lstStyle/>
          <a:p>
            <a:pPr eaLnBrk="0" hangingPunct="0">
              <a:buFont typeface="Arial" pitchFamily="34" charset="0"/>
              <a:buNone/>
            </a:pPr>
            <a:r>
              <a:rPr lang="en-US" altLang="zh-CN" sz="2400" b="1">
                <a:solidFill>
                  <a:srgbClr val="000000"/>
                </a:solidFill>
                <a:effectLst>
                  <a:outerShdw blurRad="38100" dist="38100" dir="2700000" algn="tl">
                    <a:srgbClr val="C0C0C0"/>
                  </a:outerShdw>
                </a:effectLst>
                <a:latin typeface="黑体" pitchFamily="49" charset="-122"/>
                <a:ea typeface="黑体" pitchFamily="49" charset="-122"/>
              </a:rPr>
              <a:t>1</a:t>
            </a:r>
            <a:r>
              <a:rPr lang="zh-CN" altLang="en-US" sz="2400" b="1">
                <a:solidFill>
                  <a:srgbClr val="000000"/>
                </a:solidFill>
                <a:effectLst>
                  <a:outerShdw blurRad="38100" dist="38100" dir="2700000" algn="tl">
                    <a:srgbClr val="C0C0C0"/>
                  </a:outerShdw>
                </a:effectLst>
                <a:latin typeface="黑体" pitchFamily="49" charset="-122"/>
                <a:ea typeface="黑体" pitchFamily="49" charset="-122"/>
              </a:rPr>
              <a:t>．我是谁？</a:t>
            </a:r>
          </a:p>
          <a:p>
            <a:pPr eaLnBrk="0" hangingPunct="0">
              <a:buFont typeface="Arial" pitchFamily="34" charset="0"/>
              <a:buNone/>
            </a:pPr>
            <a:r>
              <a:rPr lang="en-US" altLang="zh-CN" sz="2400" b="1">
                <a:solidFill>
                  <a:srgbClr val="FF0000"/>
                </a:solidFill>
                <a:effectLst>
                  <a:outerShdw blurRad="38100" dist="38100" dir="2700000" algn="tl">
                    <a:srgbClr val="C0C0C0"/>
                  </a:outerShdw>
                </a:effectLst>
                <a:latin typeface="黑体" pitchFamily="49" charset="-122"/>
                <a:ea typeface="黑体" pitchFamily="49" charset="-122"/>
              </a:rPr>
              <a:t>——</a:t>
            </a:r>
            <a:r>
              <a:rPr lang="zh-CN" altLang="en-US" sz="2400" b="1">
                <a:solidFill>
                  <a:srgbClr val="FF0000"/>
                </a:solidFill>
                <a:effectLst>
                  <a:outerShdw blurRad="38100" dist="38100" dir="2700000" algn="tl">
                    <a:srgbClr val="C0C0C0"/>
                  </a:outerShdw>
                </a:effectLst>
                <a:latin typeface="黑体" pitchFamily="49" charset="-122"/>
                <a:ea typeface="黑体" pitchFamily="49" charset="-122"/>
              </a:rPr>
              <a:t>我是人！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blinds(horizontal)">
                                      <p:cBhvr>
                                        <p:cTn id="7" dur="500"/>
                                        <p:tgtEl>
                                          <p:spTgt spid="71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84"/>
                                        </p:tgtEl>
                                        <p:attrNameLst>
                                          <p:attrName>style.visibility</p:attrName>
                                        </p:attrNameLst>
                                      </p:cBhvr>
                                      <p:to>
                                        <p:strVal val="visible"/>
                                      </p:to>
                                    </p:set>
                                    <p:animEffect transition="in" filter="blinds(horizontal)">
                                      <p:cBhvr>
                                        <p:cTn id="12" dur="500"/>
                                        <p:tgtEl>
                                          <p:spTgt spid="71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blinds(horizontal)">
                                      <p:cBhvr>
                                        <p:cTn id="17" dur="5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box(in)">
                                      <p:cBhvr>
                                        <p:cTn id="22" dur="500"/>
                                        <p:tgtEl>
                                          <p:spTgt spid="717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79"/>
                                        </p:tgtEl>
                                        <p:attrNameLst>
                                          <p:attrName>style.visibility</p:attrName>
                                        </p:attrNameLst>
                                      </p:cBhvr>
                                      <p:to>
                                        <p:strVal val="visible"/>
                                      </p:to>
                                    </p:set>
                                    <p:animEffect transition="in" filter="box(in)">
                                      <p:cBhvr>
                                        <p:cTn id="27" dur="500"/>
                                        <p:tgtEl>
                                          <p:spTgt spid="717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170"/>
                                        </p:tgtEl>
                                        <p:attrNameLst>
                                          <p:attrName>style.visibility</p:attrName>
                                        </p:attrNameLst>
                                      </p:cBhvr>
                                      <p:to>
                                        <p:strVal val="visible"/>
                                      </p:to>
                                    </p:set>
                                    <p:anim calcmode="lin" valueType="num">
                                      <p:cBhvr additive="base">
                                        <p:cTn id="32" dur="500" fill="hold"/>
                                        <p:tgtEl>
                                          <p:spTgt spid="7170"/>
                                        </p:tgtEl>
                                        <p:attrNameLst>
                                          <p:attrName>ppt_x</p:attrName>
                                        </p:attrNameLst>
                                      </p:cBhvr>
                                      <p:tavLst>
                                        <p:tav tm="0">
                                          <p:val>
                                            <p:strVal val="#ppt_x"/>
                                          </p:val>
                                        </p:tav>
                                        <p:tav tm="100000">
                                          <p:val>
                                            <p:strVal val="#ppt_x"/>
                                          </p:val>
                                        </p:tav>
                                      </p:tavLst>
                                    </p:anim>
                                    <p:anim calcmode="lin" valueType="num">
                                      <p:cBhvr additive="base">
                                        <p:cTn id="3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180"/>
                                        </p:tgtEl>
                                        <p:attrNameLst>
                                          <p:attrName>style.visibility</p:attrName>
                                        </p:attrNameLst>
                                      </p:cBhvr>
                                      <p:to>
                                        <p:strVal val="visible"/>
                                      </p:to>
                                    </p:set>
                                    <p:anim calcmode="lin" valueType="num">
                                      <p:cBhvr additive="base">
                                        <p:cTn id="38" dur="500" fill="hold"/>
                                        <p:tgtEl>
                                          <p:spTgt spid="7180"/>
                                        </p:tgtEl>
                                        <p:attrNameLst>
                                          <p:attrName>ppt_x</p:attrName>
                                        </p:attrNameLst>
                                      </p:cBhvr>
                                      <p:tavLst>
                                        <p:tav tm="0">
                                          <p:val>
                                            <p:strVal val="#ppt_x"/>
                                          </p:val>
                                        </p:tav>
                                        <p:tav tm="100000">
                                          <p:val>
                                            <p:strVal val="#ppt_x"/>
                                          </p:val>
                                        </p:tav>
                                      </p:tavLst>
                                    </p:anim>
                                    <p:anim calcmode="lin" valueType="num">
                                      <p:cBhvr additive="base">
                                        <p:cTn id="39"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7177"/>
                                        </p:tgtEl>
                                        <p:attrNameLst>
                                          <p:attrName>style.visibility</p:attrName>
                                        </p:attrNameLst>
                                      </p:cBhvr>
                                      <p:to>
                                        <p:strVal val="visible"/>
                                      </p:to>
                                    </p:set>
                                    <p:animEffect transition="in" filter="checkerboard(across)">
                                      <p:cBhvr>
                                        <p:cTn id="44"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4" grpId="0" autoUpdateAnimBg="0"/>
      <p:bldP spid="7175" grpId="0" autoUpdateAnimBg="0"/>
      <p:bldP spid="7177" grpId="0" autoUpdateAnimBg="0"/>
      <p:bldP spid="7178" grpId="0" animBg="1" autoUpdateAnimBg="0"/>
      <p:bldP spid="7179" grpId="0" autoUpdateAnimBg="0"/>
      <p:bldP spid="7180" grpId="0" autoUpdateAnimBg="0"/>
      <p:bldP spid="718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908720"/>
            <a:ext cx="8229600" cy="4525963"/>
          </a:xfrm>
        </p:spPr>
        <p:txBody>
          <a:bodyPr>
            <a:normAutofit fontScale="92500" lnSpcReduction="20000"/>
          </a:bodyPr>
          <a:lstStyle/>
          <a:p>
            <a:r>
              <a:rPr lang="en-US" altLang="zh-CN" sz="3500" b="1" dirty="0" smtClean="0"/>
              <a:t>1</a:t>
            </a:r>
            <a:r>
              <a:rPr lang="zh-CN" altLang="zh-CN" sz="3500" b="1" dirty="0" smtClean="0">
                <a:solidFill>
                  <a:srgbClr val="FF0000"/>
                </a:solidFill>
              </a:rPr>
              <a:t>．（</a:t>
            </a:r>
            <a:r>
              <a:rPr lang="en-US" altLang="zh-CN" sz="3500" b="1" dirty="0" smtClean="0">
                <a:solidFill>
                  <a:srgbClr val="FF0000"/>
                </a:solidFill>
              </a:rPr>
              <a:t>2017</a:t>
            </a:r>
            <a:r>
              <a:rPr lang="zh-CN" altLang="zh-CN" sz="3500" b="1" dirty="0" smtClean="0">
                <a:solidFill>
                  <a:srgbClr val="FF0000"/>
                </a:solidFill>
              </a:rPr>
              <a:t>·新课标全国Ⅰ卷高考·</a:t>
            </a:r>
            <a:r>
              <a:rPr lang="en-US" altLang="zh-CN" sz="3500" b="1" dirty="0" smtClean="0">
                <a:solidFill>
                  <a:srgbClr val="FF0000"/>
                </a:solidFill>
              </a:rPr>
              <a:t>32</a:t>
            </a:r>
            <a:r>
              <a:rPr lang="zh-CN" altLang="zh-CN" sz="3500" b="1" dirty="0" smtClean="0">
                <a:solidFill>
                  <a:srgbClr val="FF0000"/>
                </a:solidFill>
              </a:rPr>
              <a:t>）</a:t>
            </a:r>
            <a:r>
              <a:rPr lang="zh-CN" altLang="zh-CN" sz="3500" b="1" dirty="0" smtClean="0"/>
              <a:t>在公元前</a:t>
            </a:r>
            <a:r>
              <a:rPr lang="en-US" altLang="zh-CN" sz="3500" b="1" dirty="0" smtClean="0"/>
              <a:t>9</a:t>
            </a:r>
            <a:r>
              <a:rPr lang="zh-CN" altLang="zh-CN" sz="3500" b="1" dirty="0" smtClean="0"/>
              <a:t>至前</a:t>
            </a:r>
            <a:r>
              <a:rPr lang="en-US" altLang="zh-CN" sz="3500" b="1" dirty="0" smtClean="0"/>
              <a:t>8</a:t>
            </a:r>
            <a:r>
              <a:rPr lang="zh-CN" altLang="zh-CN" sz="3500" b="1" dirty="0" smtClean="0"/>
              <a:t>世纪广为流传的希腊神话中，诸神的形象和性情与人相似，不仅具有人的七情六欲，而且还争权夺利，没有一个是全知全能和完美无缺的。这反映了在古代雅典</a:t>
            </a:r>
            <a:r>
              <a:rPr lang="en-US" altLang="zh-CN" sz="3500" b="1" dirty="0" smtClean="0"/>
              <a:t>(</a:t>
            </a:r>
            <a:r>
              <a:rPr lang="zh-CN" altLang="zh-CN" sz="3500" b="1" dirty="0" smtClean="0"/>
              <a:t>　　</a:t>
            </a:r>
            <a:r>
              <a:rPr lang="en-US" altLang="zh-CN" sz="3500" b="1" dirty="0" smtClean="0"/>
              <a:t>)</a:t>
            </a:r>
            <a:endParaRPr lang="zh-CN" altLang="zh-CN" sz="3500" b="1" dirty="0" smtClean="0"/>
          </a:p>
          <a:p>
            <a:r>
              <a:rPr lang="en-US" altLang="zh-CN" dirty="0" smtClean="0"/>
              <a:t>A</a:t>
            </a:r>
            <a:r>
              <a:rPr lang="zh-CN" altLang="zh-CN" dirty="0" smtClean="0"/>
              <a:t>．宗教信仰意识淡薄</a:t>
            </a:r>
            <a:r>
              <a:rPr lang="en-US" altLang="zh-CN" dirty="0" smtClean="0"/>
              <a:t>                 </a:t>
            </a:r>
          </a:p>
          <a:p>
            <a:r>
              <a:rPr lang="en-US" altLang="zh-CN" dirty="0" smtClean="0"/>
              <a:t>B</a:t>
            </a:r>
            <a:r>
              <a:rPr lang="zh-CN" altLang="zh-CN" dirty="0" smtClean="0"/>
              <a:t>．人文思想根植于传统文化</a:t>
            </a:r>
          </a:p>
          <a:p>
            <a:r>
              <a:rPr lang="en-US" altLang="zh-CN" dirty="0" smtClean="0"/>
              <a:t>C</a:t>
            </a:r>
            <a:r>
              <a:rPr lang="zh-CN" altLang="zh-CN" dirty="0" smtClean="0"/>
              <a:t>．理性占据主导地位</a:t>
            </a:r>
            <a:r>
              <a:rPr lang="en-US" altLang="zh-CN" dirty="0" smtClean="0"/>
              <a:t>                 </a:t>
            </a:r>
          </a:p>
          <a:p>
            <a:r>
              <a:rPr lang="en-US" altLang="zh-CN" dirty="0" smtClean="0"/>
              <a:t>D</a:t>
            </a:r>
            <a:r>
              <a:rPr lang="zh-CN" altLang="zh-CN" dirty="0" smtClean="0"/>
              <a:t>．神话的影响随民主进程而削弱</a:t>
            </a:r>
          </a:p>
          <a:p>
            <a:endParaRPr lang="zh-CN" altLang="en-US" dirty="0"/>
          </a:p>
        </p:txBody>
      </p:sp>
      <p:sp>
        <p:nvSpPr>
          <p:cNvPr id="4" name="矩形 3"/>
          <p:cNvSpPr/>
          <p:nvPr/>
        </p:nvSpPr>
        <p:spPr>
          <a:xfrm>
            <a:off x="6588224" y="3140968"/>
            <a:ext cx="760144" cy="1323439"/>
          </a:xfrm>
          <a:prstGeom prst="rect">
            <a:avLst/>
          </a:prstGeom>
        </p:spPr>
        <p:txBody>
          <a:bodyPr wrap="none">
            <a:spAutoFit/>
          </a:bodyPr>
          <a:lstStyle/>
          <a:p>
            <a:r>
              <a:rPr lang="en-US" altLang="zh-CN" sz="8000" b="1" dirty="0" smtClean="0">
                <a:solidFill>
                  <a:srgbClr val="FF0000"/>
                </a:solidFill>
              </a:rPr>
              <a:t>B</a:t>
            </a:r>
            <a:endParaRPr lang="zh-CN" altLang="en-US" sz="8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64765" y="567055"/>
            <a:ext cx="6579870" cy="1815882"/>
          </a:xfrm>
          <a:prstGeom prst="rect">
            <a:avLst/>
          </a:prstGeom>
          <a:noFill/>
          <a:ln w="28575" cmpd="sng">
            <a:solidFill>
              <a:schemeClr val="accent1">
                <a:shade val="50000"/>
              </a:schemeClr>
            </a:solidFill>
            <a:prstDash val="solid"/>
          </a:ln>
        </p:spPr>
        <p:txBody>
          <a:bodyPr wrap="square" rtlCol="0">
            <a:spAutoFit/>
          </a:bodyPr>
          <a:lstStyle/>
          <a:p>
            <a:endParaRPr lang="en-US" altLang="zh-CN" sz="2800" dirty="0"/>
          </a:p>
          <a:p>
            <a:r>
              <a:rPr lang="zh-CN" altLang="en-US" sz="2800" dirty="0" smtClean="0">
                <a:latin typeface="宋体" panose="02010600030101010101" pitchFamily="2" charset="-122"/>
              </a:rPr>
              <a:t>材料</a:t>
            </a:r>
            <a:r>
              <a:rPr lang="en-US" altLang="zh-CN" sz="2800" dirty="0" smtClean="0">
                <a:latin typeface="宋体" panose="02010600030101010101" pitchFamily="2" charset="-122"/>
              </a:rPr>
              <a:t>1</a:t>
            </a:r>
            <a:r>
              <a:rPr lang="zh-CN" altLang="en-US" sz="2800" dirty="0" smtClean="0">
                <a:latin typeface="宋体" panose="02010600030101010101" pitchFamily="2" charset="-122"/>
              </a:rPr>
              <a:t>：</a:t>
            </a:r>
            <a:r>
              <a:rPr lang="zh-CN" altLang="en-US" sz="2800" dirty="0" smtClean="0">
                <a:latin typeface="楷体_GB2312" panose="02010609030101010101" pitchFamily="49" charset="-122"/>
                <a:ea typeface="楷体_GB2312" panose="02010609030101010101" pitchFamily="49" charset="-122"/>
              </a:rPr>
              <a:t>古希腊人相信</a:t>
            </a:r>
            <a:r>
              <a:rPr lang="zh-CN" altLang="en-US" sz="2800" dirty="0" smtClean="0">
                <a:latin typeface="楷体_GB2312" panose="02010609030101010101" pitchFamily="49" charset="-122"/>
                <a:ea typeface="楷体_GB2312" panose="02010609030101010101" pitchFamily="49" charset="-122"/>
                <a:cs typeface="+mn-ea"/>
                <a:sym typeface="+mn-ea"/>
              </a:rPr>
              <a:t>人类是因为背叛神而无法得到永生</a:t>
            </a:r>
            <a:r>
              <a:rPr lang="zh-CN" altLang="en-US" sz="2800" dirty="0" smtClean="0">
                <a:latin typeface="楷体_GB2312" panose="02010609030101010101" pitchFamily="49" charset="-122"/>
                <a:ea typeface="楷体_GB2312" panose="02010609030101010101" pitchFamily="49" charset="-122"/>
              </a:rPr>
              <a:t>。神主宰一切。</a:t>
            </a:r>
            <a:endParaRPr lang="zh-CN" altLang="en-US" sz="2800" noProof="1" smtClean="0">
              <a:latin typeface="楷体_GB2312" panose="02010609030101010101" pitchFamily="49" charset="-122"/>
              <a:ea typeface="楷体_GB2312" panose="02010609030101010101" pitchFamily="49" charset="-122"/>
              <a:cs typeface="+mn-ea"/>
              <a:sym typeface="+mn-ea"/>
            </a:endParaRPr>
          </a:p>
          <a:p>
            <a:endParaRPr lang="zh-CN" altLang="en-US" sz="2800" dirty="0">
              <a:latin typeface="楷体" panose="02010609060101010101" pitchFamily="49" charset="-122"/>
              <a:ea typeface="楷体" panose="02010609060101010101" pitchFamily="49" charset="-122"/>
            </a:endParaRPr>
          </a:p>
        </p:txBody>
      </p:sp>
      <p:pic>
        <p:nvPicPr>
          <p:cNvPr id="23" name="图片 22"/>
          <p:cNvPicPr>
            <a:picLocks noChangeAspect="1"/>
          </p:cNvPicPr>
          <p:nvPr/>
        </p:nvPicPr>
        <p:blipFill>
          <a:blip r:embed="rId2" cstate="print"/>
          <a:stretch>
            <a:fillRect/>
          </a:stretch>
        </p:blipFill>
        <p:spPr>
          <a:xfrm>
            <a:off x="-10795" y="2813050"/>
            <a:ext cx="2553335" cy="1507490"/>
          </a:xfrm>
          <a:prstGeom prst="rect">
            <a:avLst/>
          </a:prstGeom>
          <a:ln w="28575" cmpd="sng">
            <a:solidFill>
              <a:schemeClr val="accent2">
                <a:lumMod val="75000"/>
              </a:schemeClr>
            </a:solidFill>
            <a:prstDash val="solid"/>
          </a:ln>
        </p:spPr>
      </p:pic>
      <p:sp>
        <p:nvSpPr>
          <p:cNvPr id="5" name="文本框 4"/>
          <p:cNvSpPr txBox="1"/>
          <p:nvPr/>
        </p:nvSpPr>
        <p:spPr>
          <a:xfrm>
            <a:off x="2585720" y="2420888"/>
            <a:ext cx="6558280" cy="1815882"/>
          </a:xfrm>
          <a:prstGeom prst="rect">
            <a:avLst/>
          </a:prstGeom>
          <a:solidFill>
            <a:srgbClr val="6699FF">
              <a:alpha val="58000"/>
            </a:srgbClr>
          </a:solidFill>
          <a:ln w="28575" cmpd="sng">
            <a:solidFill>
              <a:schemeClr val="accent2">
                <a:lumMod val="75000"/>
              </a:schemeClr>
            </a:solidFill>
            <a:prstDash val="solid"/>
          </a:ln>
        </p:spPr>
        <p:txBody>
          <a:bodyPr wrap="square" rtlCol="0">
            <a:spAutoFit/>
          </a:bodyPr>
          <a:lstStyle/>
          <a:p>
            <a:endParaRPr lang="en-US" altLang="zh-CN" sz="2800" dirty="0"/>
          </a:p>
          <a:p>
            <a:r>
              <a:rPr lang="zh-CN" altLang="en-US" sz="2800" dirty="0"/>
              <a:t>材料</a:t>
            </a:r>
            <a:r>
              <a:rPr lang="en-US" altLang="zh-CN" sz="2800" dirty="0"/>
              <a:t>2</a:t>
            </a:r>
            <a:r>
              <a:rPr lang="en-US" altLang="zh-CN" sz="2800" dirty="0">
                <a:latin typeface="楷体" panose="02010609060101010101" pitchFamily="49" charset="-122"/>
                <a:ea typeface="楷体" panose="02010609060101010101" pitchFamily="49" charset="-122"/>
                <a:cs typeface="+mn-ea"/>
              </a:rPr>
              <a:t>：</a:t>
            </a:r>
            <a:r>
              <a:rPr lang="zh-CN" altLang="en-US" sz="2800" dirty="0">
                <a:latin typeface="楷体" panose="02010609060101010101" pitchFamily="49" charset="-122"/>
                <a:ea typeface="楷体" panose="02010609060101010101" pitchFamily="49" charset="-122"/>
              </a:rPr>
              <a:t>泰勒斯：</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万物始于水</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a:t>
            </a:r>
          </a:p>
          <a:p>
            <a:r>
              <a:rPr lang="zh-CN" altLang="en-US" sz="2800" dirty="0">
                <a:latin typeface="楷体" panose="02010609060101010101" pitchFamily="49" charset="-122"/>
                <a:ea typeface="楷体" panose="02010609060101010101" pitchFamily="49" charset="-122"/>
              </a:rPr>
              <a:t>赫拉克利特：</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万物本源是火</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a:t>
            </a:r>
          </a:p>
          <a:p>
            <a:endParaRPr lang="en-US" altLang="zh-CN" sz="2800" dirty="0">
              <a:latin typeface="楷体" panose="02010609060101010101" pitchFamily="49" charset="-122"/>
              <a:ea typeface="楷体" panose="02010609060101010101" pitchFamily="49" charset="-122"/>
            </a:endParaRPr>
          </a:p>
        </p:txBody>
      </p:sp>
      <p:pic>
        <p:nvPicPr>
          <p:cNvPr id="16391" name="图片 3"/>
          <p:cNvPicPr>
            <a:picLocks noChangeAspect="1"/>
          </p:cNvPicPr>
          <p:nvPr/>
        </p:nvPicPr>
        <p:blipFill>
          <a:blip r:embed="rId3" cstate="print"/>
          <a:stretch>
            <a:fillRect/>
          </a:stretch>
        </p:blipFill>
        <p:spPr>
          <a:xfrm>
            <a:off x="-10795" y="567055"/>
            <a:ext cx="2575560" cy="2248535"/>
          </a:xfrm>
          <a:prstGeom prst="rect">
            <a:avLst/>
          </a:prstGeom>
          <a:noFill/>
          <a:ln w="9525">
            <a:noFill/>
          </a:ln>
        </p:spPr>
      </p:pic>
      <p:grpSp>
        <p:nvGrpSpPr>
          <p:cNvPr id="3" name="组合 17"/>
          <p:cNvGrpSpPr/>
          <p:nvPr/>
        </p:nvGrpSpPr>
        <p:grpSpPr>
          <a:xfrm>
            <a:off x="-10795" y="4300220"/>
            <a:ext cx="9154795" cy="2567305"/>
            <a:chOff x="-17" y="6772"/>
            <a:chExt cx="14417" cy="4043"/>
          </a:xfrm>
        </p:grpSpPr>
        <p:sp>
          <p:nvSpPr>
            <p:cNvPr id="6" name="文本框 5"/>
            <p:cNvSpPr txBox="1"/>
            <p:nvPr/>
          </p:nvSpPr>
          <p:spPr>
            <a:xfrm>
              <a:off x="4039" y="6772"/>
              <a:ext cx="1846" cy="816"/>
            </a:xfrm>
            <a:prstGeom prst="rect">
              <a:avLst/>
            </a:prstGeom>
            <a:noFill/>
          </p:spPr>
          <p:txBody>
            <a:bodyPr wrap="square" rtlCol="0">
              <a:spAutoFit/>
            </a:bodyPr>
            <a:lstStyle/>
            <a:p>
              <a:r>
                <a:rPr lang="zh-CN" altLang="en-US" sz="2800"/>
                <a:t>材料</a:t>
              </a:r>
              <a:r>
                <a:rPr lang="en-US" altLang="zh-CN" sz="2800"/>
                <a:t>3</a:t>
              </a:r>
              <a:r>
                <a:rPr lang="zh-CN" altLang="en-US" sz="2800"/>
                <a:t>：</a:t>
              </a:r>
              <a:endParaRPr lang="zh-CN" altLang="en-US" sz="2800">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a:blip r:embed="rId4" cstate="print"/>
            <a:stretch>
              <a:fillRect/>
            </a:stretch>
          </p:blipFill>
          <p:spPr>
            <a:xfrm>
              <a:off x="-17" y="6807"/>
              <a:ext cx="4056" cy="4008"/>
            </a:xfrm>
            <a:prstGeom prst="rect">
              <a:avLst/>
            </a:prstGeom>
          </p:spPr>
        </p:pic>
        <p:grpSp>
          <p:nvGrpSpPr>
            <p:cNvPr id="7" name="组合 10"/>
            <p:cNvGrpSpPr/>
            <p:nvPr/>
          </p:nvGrpSpPr>
          <p:grpSpPr>
            <a:xfrm>
              <a:off x="4172" y="7588"/>
              <a:ext cx="2098" cy="2568"/>
              <a:chOff x="4424" y="1709"/>
              <a:chExt cx="2098" cy="2569"/>
            </a:xfrm>
          </p:grpSpPr>
          <p:pic>
            <p:nvPicPr>
              <p:cNvPr id="16394" name="图片 6151" descr="20300543351915144307463110725_s"/>
              <p:cNvPicPr>
                <a:picLocks noChangeAspect="1"/>
              </p:cNvPicPr>
              <p:nvPr/>
            </p:nvPicPr>
            <p:blipFill>
              <a:blip r:embed="rId5" cstate="print"/>
              <a:stretch>
                <a:fillRect/>
              </a:stretch>
            </p:blipFill>
            <p:spPr>
              <a:xfrm>
                <a:off x="4424" y="1709"/>
                <a:ext cx="1581" cy="1993"/>
              </a:xfrm>
              <a:prstGeom prst="rect">
                <a:avLst/>
              </a:prstGeom>
              <a:noFill/>
              <a:ln w="9525">
                <a:noFill/>
              </a:ln>
            </p:spPr>
          </p:pic>
          <p:sp>
            <p:nvSpPr>
              <p:cNvPr id="16395" name="文本框 6"/>
              <p:cNvSpPr txBox="1"/>
              <p:nvPr/>
            </p:nvSpPr>
            <p:spPr>
              <a:xfrm>
                <a:off x="4424" y="3702"/>
                <a:ext cx="2098" cy="576"/>
              </a:xfrm>
              <a:prstGeom prst="rect">
                <a:avLst/>
              </a:prstGeom>
              <a:noFill/>
              <a:ln w="9525">
                <a:noFill/>
              </a:ln>
            </p:spPr>
            <p:txBody>
              <a:bodyPr wrap="none" anchor="t">
                <a:spAutoFit/>
              </a:bodyPr>
              <a:lstStyle/>
              <a:p>
                <a:pPr lvl="0" indent="0"/>
                <a:r>
                  <a:rPr lang="zh-CN" altLang="en-US">
                    <a:latin typeface="Arial" panose="020B0604020202020204" pitchFamily="34" charset="0"/>
                    <a:ea typeface="宋体" panose="02010600030101010101" pitchFamily="2" charset="-122"/>
                  </a:rPr>
                  <a:t>普罗塔戈拉</a:t>
                </a:r>
              </a:p>
            </p:txBody>
          </p:sp>
        </p:grpSp>
        <p:sp>
          <p:nvSpPr>
            <p:cNvPr id="9" name="圆角矩形标注 8"/>
            <p:cNvSpPr/>
            <p:nvPr/>
          </p:nvSpPr>
          <p:spPr>
            <a:xfrm>
              <a:off x="6390" y="6857"/>
              <a:ext cx="8010" cy="3958"/>
            </a:xfrm>
            <a:prstGeom prst="wedgeRoundRectCallout">
              <a:avLst>
                <a:gd name="adj1" fmla="val -57977"/>
                <a:gd name="adj2" fmla="val -3222"/>
                <a:gd name="adj3" fmla="val 16667"/>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2600" strike="noStrike" noProof="1">
                  <a:solidFill>
                    <a:schemeClr val="tx1"/>
                  </a:solidFill>
                  <a:latin typeface="Arial" panose="020B0604020202020204" pitchFamily="34" charset="0"/>
                  <a:ea typeface="楷体" panose="02010609060101010101" pitchFamily="49" charset="-122"/>
                  <a:sym typeface="+mn-ea"/>
                </a:rPr>
                <a:t>至于神，我既不知道他们是否存在，又不知道他们是什么样子。有许多东西阻碍着我们的认识，人是万物的尺度，是存在的事物存在的尺度，也是不存在的事物不存在的尺度。</a:t>
              </a:r>
              <a:r>
                <a:rPr lang="en-US" altLang="zh-CN" sz="2600" strike="noStrike" noProof="1">
                  <a:solidFill>
                    <a:schemeClr val="tx1"/>
                  </a:solidFill>
                  <a:latin typeface="Arial" panose="020B0604020202020204" pitchFamily="34" charset="0"/>
                  <a:ea typeface="楷体" panose="02010609060101010101" pitchFamily="49" charset="-122"/>
                  <a:sym typeface="+mn-ea"/>
                </a:rPr>
                <a:t>——</a:t>
              </a:r>
              <a:r>
                <a:rPr lang="zh-CN" altLang="en-US" sz="2600" strike="noStrike" noProof="1">
                  <a:solidFill>
                    <a:schemeClr val="tx1"/>
                  </a:solidFill>
                  <a:latin typeface="Arial" panose="020B0604020202020204" pitchFamily="34" charset="0"/>
                  <a:ea typeface="楷体" panose="02010609060101010101" pitchFamily="49" charset="-122"/>
                  <a:sym typeface="+mn-ea"/>
                </a:rPr>
                <a:t>《论诸神》</a:t>
              </a:r>
              <a:endParaRPr lang="zh-CN" altLang="en-US" sz="2600" b="1" strike="noStrike" noProof="1">
                <a:solidFill>
                  <a:schemeClr val="tx1"/>
                </a:solidFill>
                <a:latin typeface="Arial" panose="020B0604020202020204" pitchFamily="34" charset="0"/>
                <a:ea typeface="楷体" panose="02010609060101010101" pitchFamily="49" charset="-122"/>
                <a:sym typeface="+mn-ea"/>
              </a:endParaRPr>
            </a:p>
          </p:txBody>
        </p:sp>
      </p:grpSp>
      <p:sp>
        <p:nvSpPr>
          <p:cNvPr id="10" name="文本框 5123"/>
          <p:cNvSpPr txBox="1"/>
          <p:nvPr/>
        </p:nvSpPr>
        <p:spPr>
          <a:xfrm>
            <a:off x="-10795" y="-12700"/>
            <a:ext cx="9154795" cy="579120"/>
          </a:xfrm>
          <a:prstGeom prst="rect">
            <a:avLst/>
          </a:prstGeom>
          <a:solidFill>
            <a:srgbClr val="FFCCCC"/>
          </a:solidFill>
          <a:ln w="9525">
            <a:noFill/>
          </a:ln>
        </p:spPr>
        <p:txBody>
          <a:bodyPr wrap="square" anchor="t">
            <a:spAutoFit/>
          </a:bodyPr>
          <a:lstStyle/>
          <a:p>
            <a:pPr marL="457200" lvl="0" indent="-457200">
              <a:buFont typeface="Wingdings" panose="05000000000000000000" charset="0"/>
              <a:buChar char="u"/>
            </a:pPr>
            <a:r>
              <a:rPr lang="zh-CN" altLang="en-US" sz="3200" dirty="0">
                <a:latin typeface="Arial" panose="020B0604020202020204" pitchFamily="34" charset="0"/>
                <a:ea typeface="宋体" panose="02010600030101010101" pitchFamily="2" charset="-122"/>
              </a:rPr>
              <a:t>据材料，思考古希腊人关注的对象有何变化？</a:t>
            </a:r>
          </a:p>
        </p:txBody>
      </p:sp>
      <p:sp>
        <p:nvSpPr>
          <p:cNvPr id="13" name="矩形 12"/>
          <p:cNvSpPr/>
          <p:nvPr/>
        </p:nvSpPr>
        <p:spPr>
          <a:xfrm>
            <a:off x="2563495" y="1628800"/>
            <a:ext cx="6580505" cy="762000"/>
          </a:xfrm>
          <a:prstGeom prst="rect">
            <a:avLst/>
          </a:prstGeom>
          <a:gradFill>
            <a:gsLst>
              <a:gs pos="0">
                <a:srgbClr val="FECF40"/>
              </a:gs>
              <a:gs pos="100000">
                <a:srgbClr val="846C21"/>
              </a:gs>
            </a:gsLst>
            <a:lin ang="5400000" scaled="0"/>
          </a:gradFill>
          <a:ln>
            <a:noFill/>
          </a:ln>
        </p:spPr>
        <p:txBody>
          <a:bodyPr wrap="square" rtlCol="0" anchor="t">
            <a:spAutoFit/>
          </a:bodyPr>
          <a:lstStyle/>
          <a:p>
            <a:pPr algn="ctr"/>
            <a:r>
              <a:rPr lang="zh-CN" altLang="en-US" sz="4400"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关注</a:t>
            </a:r>
            <a:r>
              <a:rPr lang="zh-CN" altLang="en-US" sz="4400" dirty="0">
                <a:ln w="12700">
                  <a:solidFill>
                    <a:sysClr val="windowText" lastClr="00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楷体" panose="02010609060101010101" pitchFamily="49" charset="-122"/>
                <a:ea typeface="楷体" panose="02010609060101010101" pitchFamily="49" charset="-122"/>
              </a:rPr>
              <a:t>神</a:t>
            </a:r>
          </a:p>
        </p:txBody>
      </p:sp>
      <p:sp>
        <p:nvSpPr>
          <p:cNvPr id="14" name="矩形 13"/>
          <p:cNvSpPr/>
          <p:nvPr/>
        </p:nvSpPr>
        <p:spPr>
          <a:xfrm>
            <a:off x="2564130" y="3356992"/>
            <a:ext cx="6579870" cy="822960"/>
          </a:xfrm>
          <a:prstGeom prst="rect">
            <a:avLst/>
          </a:prstGeom>
          <a:gradFill>
            <a:gsLst>
              <a:gs pos="0">
                <a:srgbClr val="FECF40"/>
              </a:gs>
              <a:gs pos="100000">
                <a:srgbClr val="846C21"/>
              </a:gs>
            </a:gsLst>
            <a:lin ang="5400000" scaled="0"/>
          </a:gradFill>
          <a:ln>
            <a:noFill/>
          </a:ln>
        </p:spPr>
        <p:txBody>
          <a:bodyPr wrap="square" rtlCol="0" anchor="t">
            <a:spAutoFit/>
          </a:bodyPr>
          <a:lstStyle/>
          <a:p>
            <a:pPr algn="ctr"/>
            <a:r>
              <a:rPr lang="zh-CN" altLang="en-US" sz="4400"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关注</a:t>
            </a:r>
            <a:r>
              <a:rPr lang="zh-CN" altLang="en-US" sz="4400" dirty="0">
                <a:ln w="12700">
                  <a:solidFill>
                    <a:sysClr val="windowText" lastClr="00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楷体" panose="02010609060101010101" pitchFamily="49" charset="-122"/>
                <a:ea typeface="楷体" panose="02010609060101010101" pitchFamily="49" charset="-122"/>
                <a:cs typeface="+mn-ea"/>
              </a:rPr>
              <a:t>自然</a:t>
            </a:r>
            <a:r>
              <a:rPr lang="zh-CN" altLang="en-US" sz="4400"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、探究</a:t>
            </a:r>
            <a:r>
              <a:rPr lang="zh-CN" altLang="en-US" sz="4800"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生</a:t>
            </a:r>
            <a:r>
              <a:rPr lang="zh-CN" altLang="en-US" sz="4400"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命起源</a:t>
            </a:r>
          </a:p>
        </p:txBody>
      </p:sp>
      <p:sp>
        <p:nvSpPr>
          <p:cNvPr id="15" name="矩形 14"/>
          <p:cNvSpPr/>
          <p:nvPr/>
        </p:nvSpPr>
        <p:spPr>
          <a:xfrm>
            <a:off x="2542540" y="6083300"/>
            <a:ext cx="6624320" cy="762000"/>
          </a:xfrm>
          <a:prstGeom prst="rect">
            <a:avLst/>
          </a:prstGeom>
          <a:gradFill>
            <a:gsLst>
              <a:gs pos="0">
                <a:srgbClr val="FECF40"/>
              </a:gs>
              <a:gs pos="100000">
                <a:srgbClr val="846C21"/>
              </a:gs>
            </a:gsLst>
            <a:lin ang="5400000" scaled="0"/>
          </a:gradFill>
          <a:ln>
            <a:noFill/>
          </a:ln>
        </p:spPr>
        <p:txBody>
          <a:bodyPr wrap="square" rtlCol="0" anchor="t">
            <a:spAutoFit/>
          </a:bodyPr>
          <a:lstStyle/>
          <a:p>
            <a:pPr algn="ctr"/>
            <a:r>
              <a:rPr lang="zh-CN" altLang="en-US" sz="440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mn-ea"/>
              </a:rPr>
              <a:t>关注</a:t>
            </a:r>
            <a:r>
              <a:rPr lang="zh-CN" altLang="en-US" sz="4400">
                <a:ln w="12700">
                  <a:solidFill>
                    <a:sysClr val="windowText" lastClr="00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楷体" panose="02010609060101010101" pitchFamily="49" charset="-122"/>
                <a:ea typeface="楷体" panose="02010609060101010101" pitchFamily="49" charset="-122"/>
                <a:cs typeface="+mn-ea"/>
              </a:rPr>
              <a:t>人</a:t>
            </a:r>
            <a:r>
              <a:rPr lang="zh-CN" altLang="en-US" sz="360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mn-ea"/>
              </a:rPr>
              <a:t>（人是</a:t>
            </a:r>
            <a:r>
              <a:rPr lang="zh-CN" altLang="en-US" sz="360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万物的尺度）</a:t>
            </a:r>
          </a:p>
        </p:txBody>
      </p:sp>
      <p:sp>
        <p:nvSpPr>
          <p:cNvPr id="21" name="虚尾箭头 20"/>
          <p:cNvSpPr/>
          <p:nvPr/>
        </p:nvSpPr>
        <p:spPr>
          <a:xfrm rot="5400000">
            <a:off x="5389870" y="2395106"/>
            <a:ext cx="744855" cy="940435"/>
          </a:xfrm>
          <a:prstGeom prst="stripedRightArrow">
            <a:avLst/>
          </a:prstGeom>
          <a:solidFill>
            <a:schemeClr val="accent6">
              <a:lumMod val="20000"/>
              <a:lumOff val="80000"/>
            </a:schemeClr>
          </a:solidFill>
          <a:ln w="28575" cmpd="sng">
            <a:solidFill>
              <a:schemeClr val="accent1">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虚尾箭头 21"/>
          <p:cNvSpPr/>
          <p:nvPr/>
        </p:nvSpPr>
        <p:spPr>
          <a:xfrm rot="5400000">
            <a:off x="4966970" y="4695825"/>
            <a:ext cx="1729740" cy="1045845"/>
          </a:xfrm>
          <a:prstGeom prst="stripedRightArrow">
            <a:avLst/>
          </a:prstGeom>
          <a:solidFill>
            <a:schemeClr val="accent6">
              <a:lumMod val="20000"/>
              <a:lumOff val="80000"/>
            </a:schemeClr>
          </a:solidFill>
          <a:ln w="28575" cmpd="sng">
            <a:solidFill>
              <a:schemeClr val="accent1">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699793" y="4354195"/>
            <a:ext cx="6444208" cy="1200329"/>
          </a:xfrm>
          <a:prstGeom prst="rect">
            <a:avLst/>
          </a:prstGeom>
          <a:solidFill>
            <a:srgbClr val="FFFF99"/>
          </a:solidFill>
        </p:spPr>
        <p:txBody>
          <a:bodyPr wrap="square">
            <a:spAutoFit/>
          </a:bodyPr>
          <a:lstStyle/>
          <a:p>
            <a:pPr lvl="0" algn="ctr"/>
            <a:r>
              <a:rPr lang="zh-CN" altLang="en-US" sz="3600" dirty="0">
                <a:latin typeface="隶书" panose="02010509060101010101" pitchFamily="49" charset="-122"/>
                <a:ea typeface="隶书" panose="02010509060101010101" pitchFamily="49" charset="-122"/>
                <a:cs typeface="+mn-cs"/>
              </a:rPr>
              <a:t>原始宗教和自然统治之下</a:t>
            </a:r>
            <a:r>
              <a:rPr lang="zh-CN" altLang="en-US" sz="3600" dirty="0">
                <a:solidFill>
                  <a:srgbClr val="3333FF"/>
                </a:solidFill>
                <a:latin typeface="隶书" panose="02010509060101010101" pitchFamily="49" charset="-122"/>
                <a:ea typeface="隶书" panose="02010509060101010101" pitchFamily="49" charset="-122"/>
                <a:cs typeface="+mn-cs"/>
              </a:rPr>
              <a:t>人类自我意识</a:t>
            </a:r>
            <a:r>
              <a:rPr lang="zh-CN" altLang="en-US" sz="3600" dirty="0">
                <a:latin typeface="隶书" panose="02010509060101010101" pitchFamily="49" charset="-122"/>
                <a:ea typeface="隶书" panose="02010509060101010101" pitchFamily="49" charset="-122"/>
                <a:cs typeface="+mn-cs"/>
              </a:rPr>
              <a:t>的</a:t>
            </a:r>
            <a:r>
              <a:rPr lang="zh-CN" altLang="en-US" sz="3600" dirty="0">
                <a:solidFill>
                  <a:srgbClr val="CC3300"/>
                </a:solidFill>
                <a:latin typeface="隶书" panose="02010509060101010101" pitchFamily="49" charset="-122"/>
                <a:ea typeface="隶书" panose="02010509060101010101" pitchFamily="49" charset="-122"/>
                <a:cs typeface="+mn-cs"/>
              </a:rPr>
              <a:t>第一次</a:t>
            </a:r>
            <a:r>
              <a:rPr lang="zh-CN" altLang="en-US" sz="3600" dirty="0">
                <a:latin typeface="隶书" panose="02010509060101010101" pitchFamily="49" charset="-122"/>
                <a:ea typeface="隶书" panose="02010509060101010101" pitchFamily="49" charset="-122"/>
                <a:cs typeface="+mn-cs"/>
              </a:rPr>
              <a:t>觉醒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blinds(horizontal)">
                                      <p:cBhvr>
                                        <p:cTn id="7" dur="500"/>
                                        <p:tgtEl>
                                          <p:spTgt spid="163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70" decel="100000"/>
                                        <p:tgtEl>
                                          <p:spTgt spid="3"/>
                                        </p:tgtEl>
                                      </p:cBhvr>
                                    </p:animEffect>
                                    <p:animScale>
                                      <p:cBhvr>
                                        <p:cTn id="26" dur="770" decel="100000"/>
                                        <p:tgtEl>
                                          <p:spTgt spid="3"/>
                                        </p:tgtEl>
                                      </p:cBhvr>
                                      <p:from x="10000" y="10000"/>
                                      <p:to x="200000" y="450000"/>
                                    </p:animScale>
                                    <p:animScale>
                                      <p:cBhvr>
                                        <p:cTn id="27" dur="1230" accel="100000" fill="hold">
                                          <p:stCondLst>
                                            <p:cond delay="770"/>
                                          </p:stCondLst>
                                        </p:cTn>
                                        <p:tgtEl>
                                          <p:spTgt spid="3"/>
                                        </p:tgtEl>
                                      </p:cBhvr>
                                      <p:from x="200000" y="450000"/>
                                      <p:to x="100000" y="100000"/>
                                    </p:animScale>
                                    <p:set>
                                      <p:cBhvr>
                                        <p:cTn id="28" dur="770" fill="hold"/>
                                        <p:tgtEl>
                                          <p:spTgt spid="3"/>
                                        </p:tgtEl>
                                        <p:attrNameLst>
                                          <p:attrName>ppt_x</p:attrName>
                                        </p:attrNameLst>
                                      </p:cBhvr>
                                      <p:to>
                                        <p:strVal val="(0.5)"/>
                                      </p:to>
                                    </p:set>
                                    <p:anim from="(0.5)" to="(#ppt_x)" calcmode="lin" valueType="num">
                                      <p:cBhvr>
                                        <p:cTn id="29" dur="1230" accel="100000" fill="hold">
                                          <p:stCondLst>
                                            <p:cond delay="770"/>
                                          </p:stCondLst>
                                        </p:cTn>
                                        <p:tgtEl>
                                          <p:spTgt spid="3"/>
                                        </p:tgtEl>
                                        <p:attrNameLst>
                                          <p:attrName>ppt_x</p:attrName>
                                        </p:attrNameLst>
                                      </p:cBhvr>
                                    </p:anim>
                                    <p:set>
                                      <p:cBhvr>
                                        <p:cTn id="30" dur="770" fill="hold"/>
                                        <p:tgtEl>
                                          <p:spTgt spid="3"/>
                                        </p:tgtEl>
                                        <p:attrNameLst>
                                          <p:attrName>ppt_y</p:attrName>
                                        </p:attrNameLst>
                                      </p:cBhvr>
                                      <p:to>
                                        <p:strVal val="(#ppt_y+0.4)"/>
                                      </p:to>
                                    </p:set>
                                    <p:anim from="(#ppt_y+0.4)" to="(#ppt_y)" calcmode="lin" valueType="num">
                                      <p:cBhvr>
                                        <p:cTn id="31" dur="1230" accel="100000" fill="hold">
                                          <p:stCondLst>
                                            <p:cond delay="770"/>
                                          </p:stCondLst>
                                        </p:cTn>
                                        <p:tgtEl>
                                          <p:spTgt spid="3"/>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ppt_w*0.05"/>
                                          </p:val>
                                        </p:tav>
                                        <p:tav tm="100000">
                                          <p:val>
                                            <p:strVal val="#ppt_w"/>
                                          </p:val>
                                        </p:tav>
                                      </p:tavLst>
                                    </p:anim>
                                    <p:anim calcmode="lin" valueType="num">
                                      <p:cBhvr>
                                        <p:cTn id="37" dur="500" fill="hold"/>
                                        <p:tgtEl>
                                          <p:spTgt spid="13"/>
                                        </p:tgtEl>
                                        <p:attrNameLst>
                                          <p:attrName>ppt_h</p:attrName>
                                        </p:attrNameLst>
                                      </p:cBhvr>
                                      <p:tavLst>
                                        <p:tav tm="0">
                                          <p:val>
                                            <p:strVal val="#ppt_h"/>
                                          </p:val>
                                        </p:tav>
                                        <p:tav tm="100000">
                                          <p:val>
                                            <p:strVal val="#ppt_h"/>
                                          </p:val>
                                        </p:tav>
                                      </p:tavLst>
                                    </p:anim>
                                    <p:anim calcmode="lin" valueType="num">
                                      <p:cBhvr>
                                        <p:cTn id="38" dur="500" fill="hold"/>
                                        <p:tgtEl>
                                          <p:spTgt spid="13"/>
                                        </p:tgtEl>
                                        <p:attrNameLst>
                                          <p:attrName>ppt_x</p:attrName>
                                        </p:attrNameLst>
                                      </p:cBhvr>
                                      <p:tavLst>
                                        <p:tav tm="0">
                                          <p:val>
                                            <p:strVal val="#ppt_x-.2"/>
                                          </p:val>
                                        </p:tav>
                                        <p:tav tm="100000">
                                          <p:val>
                                            <p:strVal val="#ppt_x"/>
                                          </p:val>
                                        </p:tav>
                                      </p:tavLst>
                                    </p:anim>
                                    <p:anim calcmode="lin" valueType="num">
                                      <p:cBhvr>
                                        <p:cTn id="39" dur="500" fill="hold"/>
                                        <p:tgtEl>
                                          <p:spTgt spid="13"/>
                                        </p:tgtEl>
                                        <p:attrNameLst>
                                          <p:attrName>ppt_y</p:attrName>
                                        </p:attrNameLst>
                                      </p:cBhvr>
                                      <p:tavLst>
                                        <p:tav tm="0">
                                          <p:val>
                                            <p:strVal val="#ppt_y"/>
                                          </p:val>
                                        </p:tav>
                                        <p:tav tm="100000">
                                          <p:val>
                                            <p:strVal val="#ppt_y"/>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grpId="1"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p:tgtEl>
                                          <p:spTgt spid="21"/>
                                        </p:tgtEl>
                                        <p:attrNameLst>
                                          <p:attrName>ppt_y</p:attrName>
                                        </p:attrNameLst>
                                      </p:cBhvr>
                                      <p:tavLst>
                                        <p:tav tm="0">
                                          <p:val>
                                            <p:strVal val="#ppt_y-#ppt_h*1.125000"/>
                                          </p:val>
                                        </p:tav>
                                        <p:tav tm="100000">
                                          <p:val>
                                            <p:strVal val="#ppt_y"/>
                                          </p:val>
                                        </p:tav>
                                      </p:tavLst>
                                    </p:anim>
                                    <p:animEffect transition="in" filter="wipe(down)">
                                      <p:cBhvr>
                                        <p:cTn id="46" dur="500"/>
                                        <p:tgtEl>
                                          <p:spTgt spid="21"/>
                                        </p:tgtEl>
                                      </p:cBhvr>
                                    </p:animEffect>
                                  </p:childTnLst>
                                </p:cTn>
                              </p:par>
                              <p:par>
                                <p:cTn id="47" presetID="12" presetClass="entr" presetSubtype="1" fill="hold" grpId="1"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ppt_y</p:attrName>
                                        </p:attrNameLst>
                                      </p:cBhvr>
                                      <p:tavLst>
                                        <p:tav tm="0">
                                          <p:val>
                                            <p:strVal val="#ppt_y-#ppt_h*1.125000"/>
                                          </p:val>
                                        </p:tav>
                                        <p:tav tm="100000">
                                          <p:val>
                                            <p:strVal val="#ppt_y"/>
                                          </p:val>
                                        </p:tav>
                                      </p:tavLst>
                                    </p:anim>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ppt_y</p:attrName>
                                        </p:attrNameLst>
                                      </p:cBhvr>
                                      <p:tavLst>
                                        <p:tav tm="0">
                                          <p:val>
                                            <p:strVal val="#ppt_y-#ppt_h*1.125000"/>
                                          </p:val>
                                        </p:tav>
                                        <p:tav tm="100000">
                                          <p:val>
                                            <p:strVal val="#ppt_y"/>
                                          </p:val>
                                        </p:tav>
                                      </p:tavLst>
                                    </p:anim>
                                    <p:animEffect transition="in" filter="wipe(down)">
                                      <p:cBhvr>
                                        <p:cTn id="56" dur="500"/>
                                        <p:tgtEl>
                                          <p:spTgt spid="22"/>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ppt_y</p:attrName>
                                        </p:attrNameLst>
                                      </p:cBhvr>
                                      <p:tavLst>
                                        <p:tav tm="0">
                                          <p:val>
                                            <p:strVal val="#ppt_y-#ppt_h*1.125000"/>
                                          </p:val>
                                        </p:tav>
                                        <p:tav tm="100000">
                                          <p:val>
                                            <p:strVal val="#ppt_y"/>
                                          </p:val>
                                        </p:tav>
                                      </p:tavLst>
                                    </p:anim>
                                    <p:animEffect transition="in" filter="wipe(down)">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13" grpId="0" bldLvl="0" animBg="1"/>
      <p:bldP spid="14" grpId="0" animBg="1"/>
      <p:bldP spid="14" grpId="1" bldLvl="0" animBg="1"/>
      <p:bldP spid="15" grpId="0" bldLvl="0" animBg="1"/>
      <p:bldP spid="21" grpId="0" animBg="1"/>
      <p:bldP spid="21" grpId="1" bldLvl="0" animBg="1"/>
      <p:bldP spid="22" grpId="0" bldLvl="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flipH="1">
            <a:off x="5872163" y="4419028"/>
            <a:ext cx="4763" cy="265113"/>
          </a:xfrm>
          <a:prstGeom prst="line">
            <a:avLst/>
          </a:prstGeom>
          <a:ln w="1047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77" name="文本框 3076"/>
          <p:cNvSpPr txBox="1"/>
          <p:nvPr/>
        </p:nvSpPr>
        <p:spPr>
          <a:xfrm>
            <a:off x="2797175" y="-23812"/>
            <a:ext cx="2740025" cy="579438"/>
          </a:xfrm>
          <a:prstGeom prst="rect">
            <a:avLst/>
          </a:prstGeom>
          <a:solidFill>
            <a:schemeClr val="accent6">
              <a:lumMod val="20000"/>
              <a:lumOff val="80000"/>
            </a:schemeClr>
          </a:solidFill>
          <a:ln w="9525">
            <a:noFill/>
          </a:ln>
        </p:spPr>
        <p:txBody>
          <a:bodyPr wrap="none" anchor="t">
            <a:spAutoFit/>
          </a:bodyPr>
          <a:lstStyle/>
          <a:p>
            <a:pPr lvl="0" fontAlgn="base"/>
            <a:r>
              <a:rPr lang="zh-CN" altLang="en-US" sz="3200" b="1" strike="noStrike" noProof="1">
                <a:latin typeface="Arial" panose="020B0604020202020204" pitchFamily="34" charset="0"/>
                <a:ea typeface="宋体" panose="02010600030101010101" pitchFamily="2" charset="-122"/>
                <a:cs typeface="+mn-ea"/>
              </a:rPr>
              <a:t>阅读</a:t>
            </a:r>
            <a:r>
              <a:rPr lang="en-US" altLang="zh-CN" sz="3200" b="1" strike="noStrike" noProof="1">
                <a:latin typeface="Arial" panose="020B0604020202020204" pitchFamily="34" charset="0"/>
                <a:ea typeface="宋体" panose="02010600030101010101" pitchFamily="2" charset="-122"/>
                <a:cs typeface="+mn-ea"/>
              </a:rPr>
              <a:t>p100-101</a:t>
            </a:r>
            <a:endParaRPr lang="en-US" altLang="zh-CN" sz="3200" b="1" strike="noStrike" noProof="1">
              <a:latin typeface="Arial" panose="020B0604020202020204" pitchFamily="34" charset="0"/>
              <a:ea typeface="宋体" panose="02010600030101010101" pitchFamily="2" charset="-122"/>
            </a:endParaRPr>
          </a:p>
        </p:txBody>
      </p:sp>
      <p:sp>
        <p:nvSpPr>
          <p:cNvPr id="9218" name="文本框 5123"/>
          <p:cNvSpPr txBox="1"/>
          <p:nvPr/>
        </p:nvSpPr>
        <p:spPr>
          <a:xfrm>
            <a:off x="-11112" y="-12700"/>
            <a:ext cx="2808287" cy="579438"/>
          </a:xfrm>
          <a:prstGeom prst="rect">
            <a:avLst/>
          </a:prstGeom>
          <a:solidFill>
            <a:srgbClr val="FFCCCC"/>
          </a:solidFill>
          <a:ln w="9525">
            <a:noFill/>
          </a:ln>
        </p:spPr>
        <p:txBody>
          <a:bodyPr anchor="t">
            <a:spAutoFit/>
          </a:bodyPr>
          <a:lstStyle/>
          <a:p>
            <a:pPr lvl="0" indent="0"/>
            <a:r>
              <a:rPr lang="zh-CN" altLang="en-US" sz="3200" dirty="0">
                <a:latin typeface="Arial" panose="020B0604020202020204" pitchFamily="34" charset="0"/>
                <a:ea typeface="宋体" panose="02010600030101010101" pitchFamily="2" charset="-122"/>
              </a:rPr>
              <a:t>一、智者运动</a:t>
            </a:r>
          </a:p>
        </p:txBody>
      </p:sp>
      <p:sp>
        <p:nvSpPr>
          <p:cNvPr id="11270" name="文本框 11269"/>
          <p:cNvSpPr txBox="1"/>
          <p:nvPr/>
        </p:nvSpPr>
        <p:spPr>
          <a:xfrm>
            <a:off x="40255" y="5826368"/>
            <a:ext cx="9122795" cy="605294"/>
          </a:xfrm>
          <a:prstGeom prst="rect">
            <a:avLst/>
          </a:prstGeom>
          <a:noFill/>
          <a:ln w="9525">
            <a:noFill/>
          </a:ln>
        </p:spPr>
        <p:txBody>
          <a:bodyPr wrap="square" anchor="t">
            <a:spAutoFit/>
          </a:bodyPr>
          <a:lstStyle/>
          <a:p>
            <a:pPr lvl="0" indent="0">
              <a:lnSpc>
                <a:spcPts val="4000"/>
              </a:lnSpc>
              <a:buFont typeface="Wingdings" panose="05000000000000000000" pitchFamily="2" charset="2"/>
              <a:buChar char="u"/>
            </a:pPr>
            <a:r>
              <a:rPr lang="zh-CN" altLang="en-US" sz="2800" dirty="0" smtClean="0"/>
              <a:t>根据年代尺</a:t>
            </a:r>
            <a:r>
              <a:rPr lang="zh-CN" altLang="en-US" sz="2800" dirty="0" smtClean="0">
                <a:latin typeface="Arial" panose="020B0604020202020204" pitchFamily="34" charset="0"/>
                <a:ea typeface="宋体" panose="02010600030101010101" pitchFamily="2" charset="-122"/>
              </a:rPr>
              <a:t>可知，“智者运动”</a:t>
            </a:r>
            <a:r>
              <a:rPr lang="zh-CN" altLang="en-US" sz="2800" dirty="0" smtClean="0">
                <a:solidFill>
                  <a:srgbClr val="FF0000"/>
                </a:solidFill>
                <a:latin typeface="Arial" panose="020B0604020202020204" pitchFamily="34" charset="0"/>
                <a:ea typeface="宋体" panose="02010600030101010101" pitchFamily="2" charset="-122"/>
              </a:rPr>
              <a:t>背景</a:t>
            </a:r>
            <a:r>
              <a:rPr lang="zh-CN" altLang="en-US" sz="2800" dirty="0" smtClean="0">
                <a:latin typeface="Arial" panose="020B0604020202020204" pitchFamily="34" charset="0"/>
                <a:ea typeface="宋体" panose="02010600030101010101" pitchFamily="2" charset="-122"/>
              </a:rPr>
              <a:t>之一是什么？</a:t>
            </a:r>
            <a:endParaRPr lang="zh-CN" altLang="en-US" sz="2800" dirty="0">
              <a:latin typeface="Arial" panose="020B0604020202020204" pitchFamily="34" charset="0"/>
              <a:ea typeface="宋体" panose="02010600030101010101" pitchFamily="2" charset="-122"/>
            </a:endParaRPr>
          </a:p>
        </p:txBody>
      </p:sp>
      <p:cxnSp>
        <p:nvCxnSpPr>
          <p:cNvPr id="5" name="直接箭头连接符 4"/>
          <p:cNvCxnSpPr/>
          <p:nvPr/>
        </p:nvCxnSpPr>
        <p:spPr>
          <a:xfrm flipV="1">
            <a:off x="144463" y="4748435"/>
            <a:ext cx="8964613" cy="12700"/>
          </a:xfrm>
          <a:prstGeom prst="straightConnector1">
            <a:avLst/>
          </a:prstGeom>
          <a:ln w="111125" cmpd="sng">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217488" y="4496023"/>
            <a:ext cx="4763" cy="265113"/>
          </a:xfrm>
          <a:prstGeom prst="line">
            <a:avLst/>
          </a:prstGeom>
          <a:ln w="1047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88" y="2697385"/>
            <a:ext cx="481013" cy="1798638"/>
          </a:xfrm>
          <a:prstGeom prst="rect">
            <a:avLst/>
          </a:prstGeom>
          <a:solidFill>
            <a:schemeClr val="accent6">
              <a:lumMod val="20000"/>
              <a:lumOff val="80000"/>
            </a:schemeClr>
          </a:solidFill>
        </p:spPr>
        <p:txBody>
          <a:bodyPr wrap="square" rtlCol="0">
            <a:spAutoFit/>
          </a:bodyPr>
          <a:lstStyle/>
          <a:p>
            <a:pPr fontAlgn="base"/>
            <a:r>
              <a:rPr lang="zh-CN" altLang="en-US" sz="2800" strike="noStrike" noProof="1">
                <a:latin typeface="Arial" panose="020B0604020202020204" pitchFamily="34" charset="0"/>
                <a:ea typeface="宋体" panose="02010600030101010101" pitchFamily="2" charset="-122"/>
                <a:cs typeface="+mn-ea"/>
              </a:rPr>
              <a:t>城邦形成</a:t>
            </a:r>
            <a:endParaRPr lang="zh-CN" altLang="en-US" sz="2800" strike="noStrike" noProof="1"/>
          </a:p>
        </p:txBody>
      </p:sp>
      <p:sp>
        <p:nvSpPr>
          <p:cNvPr id="9223" name="文本框 7"/>
          <p:cNvSpPr txBox="1"/>
          <p:nvPr/>
        </p:nvSpPr>
        <p:spPr>
          <a:xfrm>
            <a:off x="22225" y="4838923"/>
            <a:ext cx="1501775" cy="457200"/>
          </a:xfrm>
          <a:prstGeom prst="rect">
            <a:avLst/>
          </a:prstGeom>
          <a:noFill/>
          <a:ln w="9525">
            <a:noFill/>
          </a:ln>
        </p:spPr>
        <p:txBody>
          <a:bodyPr wrap="square" anchor="t">
            <a:spAutoFit/>
          </a:bodyPr>
          <a:lstStyle/>
          <a:p>
            <a:pPr lvl="0" indent="0"/>
            <a:r>
              <a:rPr lang="zh-CN" altLang="en-US" sz="2400">
                <a:latin typeface="Arial" panose="020B0604020202020204" pitchFamily="34" charset="0"/>
                <a:ea typeface="宋体" panose="02010600030101010101" pitchFamily="2" charset="-122"/>
              </a:rPr>
              <a:t>前</a:t>
            </a:r>
            <a:r>
              <a:rPr lang="en-US" altLang="zh-CN" sz="2400">
                <a:latin typeface="Arial" panose="020B0604020202020204" pitchFamily="34" charset="0"/>
                <a:ea typeface="宋体" panose="02010600030101010101" pitchFamily="2" charset="-122"/>
              </a:rPr>
              <a:t>8</a:t>
            </a:r>
            <a:r>
              <a:rPr lang="zh-CN" altLang="en-US" sz="2400">
                <a:latin typeface="Arial" panose="020B0604020202020204" pitchFamily="34" charset="0"/>
                <a:ea typeface="宋体" panose="02010600030101010101" pitchFamily="2" charset="-122"/>
              </a:rPr>
              <a:t>世纪</a:t>
            </a:r>
          </a:p>
        </p:txBody>
      </p:sp>
      <p:cxnSp>
        <p:nvCxnSpPr>
          <p:cNvPr id="9" name="直接连接符 8"/>
          <p:cNvCxnSpPr/>
          <p:nvPr/>
        </p:nvCxnSpPr>
        <p:spPr>
          <a:xfrm flipH="1">
            <a:off x="1974850" y="4496023"/>
            <a:ext cx="6350" cy="265113"/>
          </a:xfrm>
          <a:prstGeom prst="line">
            <a:avLst/>
          </a:prstGeom>
          <a:ln w="1047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225" name="文本框 9"/>
          <p:cNvSpPr txBox="1"/>
          <p:nvPr/>
        </p:nvSpPr>
        <p:spPr>
          <a:xfrm>
            <a:off x="1341438" y="4838923"/>
            <a:ext cx="1579562" cy="457200"/>
          </a:xfrm>
          <a:prstGeom prst="rect">
            <a:avLst/>
          </a:prstGeom>
          <a:noFill/>
          <a:ln w="9525">
            <a:noFill/>
          </a:ln>
        </p:spPr>
        <p:txBody>
          <a:bodyPr wrap="square" anchor="t">
            <a:spAutoFit/>
          </a:bodyPr>
          <a:lstStyle/>
          <a:p>
            <a:pPr lvl="0" indent="0"/>
            <a:r>
              <a:rPr lang="zh-CN" altLang="en-US" sz="2400">
                <a:latin typeface="Arial" panose="020B0604020202020204" pitchFamily="34" charset="0"/>
                <a:ea typeface="宋体" panose="02010600030101010101" pitchFamily="2" charset="-122"/>
              </a:rPr>
              <a:t>前</a:t>
            </a:r>
            <a:r>
              <a:rPr lang="en-US" altLang="zh-CN" sz="2400">
                <a:latin typeface="Arial" panose="020B0604020202020204" pitchFamily="34" charset="0"/>
                <a:ea typeface="宋体" panose="02010600030101010101" pitchFamily="2" charset="-122"/>
              </a:rPr>
              <a:t>6</a:t>
            </a:r>
            <a:r>
              <a:rPr lang="zh-CN" altLang="en-US" sz="2400">
                <a:latin typeface="Arial" panose="020B0604020202020204" pitchFamily="34" charset="0"/>
                <a:ea typeface="宋体" panose="02010600030101010101" pitchFamily="2" charset="-122"/>
              </a:rPr>
              <a:t>世纪初</a:t>
            </a:r>
          </a:p>
        </p:txBody>
      </p:sp>
      <p:sp>
        <p:nvSpPr>
          <p:cNvPr id="9227" name="文本框 11"/>
          <p:cNvSpPr txBox="1"/>
          <p:nvPr/>
        </p:nvSpPr>
        <p:spPr>
          <a:xfrm>
            <a:off x="3159125" y="4838923"/>
            <a:ext cx="1579563" cy="457200"/>
          </a:xfrm>
          <a:prstGeom prst="rect">
            <a:avLst/>
          </a:prstGeom>
          <a:noFill/>
          <a:ln w="9525">
            <a:noFill/>
          </a:ln>
        </p:spPr>
        <p:txBody>
          <a:bodyPr wrap="square" anchor="t">
            <a:spAutoFit/>
          </a:bodyPr>
          <a:lstStyle/>
          <a:p>
            <a:pPr lvl="0" indent="0"/>
            <a:r>
              <a:rPr lang="zh-CN" altLang="en-US" sz="2400">
                <a:latin typeface="Arial" panose="020B0604020202020204" pitchFamily="34" charset="0"/>
                <a:ea typeface="宋体" panose="02010600030101010101" pitchFamily="2" charset="-122"/>
              </a:rPr>
              <a:t>前</a:t>
            </a:r>
            <a:r>
              <a:rPr lang="en-US" altLang="zh-CN" sz="2400">
                <a:latin typeface="Arial" panose="020B0604020202020204" pitchFamily="34" charset="0"/>
                <a:ea typeface="宋体" panose="02010600030101010101" pitchFamily="2" charset="-122"/>
              </a:rPr>
              <a:t>6</a:t>
            </a:r>
            <a:r>
              <a:rPr lang="zh-CN" altLang="en-US" sz="2400">
                <a:latin typeface="Arial" panose="020B0604020202020204" pitchFamily="34" charset="0"/>
                <a:ea typeface="宋体" panose="02010600030101010101" pitchFamily="2" charset="-122"/>
              </a:rPr>
              <a:t>世纪末</a:t>
            </a:r>
          </a:p>
        </p:txBody>
      </p:sp>
      <p:cxnSp>
        <p:nvCxnSpPr>
          <p:cNvPr id="13" name="直接连接符 12"/>
          <p:cNvCxnSpPr/>
          <p:nvPr/>
        </p:nvCxnSpPr>
        <p:spPr>
          <a:xfrm flipH="1">
            <a:off x="3946525" y="4461098"/>
            <a:ext cx="4763" cy="265113"/>
          </a:xfrm>
          <a:prstGeom prst="line">
            <a:avLst/>
          </a:prstGeom>
          <a:ln w="1047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229" name="文本框 13"/>
          <p:cNvSpPr txBox="1"/>
          <p:nvPr/>
        </p:nvSpPr>
        <p:spPr>
          <a:xfrm>
            <a:off x="2955925" y="3380010"/>
            <a:ext cx="1985963" cy="946150"/>
          </a:xfrm>
          <a:prstGeom prst="rect">
            <a:avLst/>
          </a:prstGeom>
          <a:gradFill rotWithShape="1">
            <a:gsLst>
              <a:gs pos="0">
                <a:srgbClr val="FECF40"/>
              </a:gs>
              <a:gs pos="100000">
                <a:srgbClr val="846C21"/>
              </a:gs>
            </a:gsLst>
            <a:lin ang="5400000"/>
            <a:tileRect/>
          </a:gradFill>
          <a:ln w="9525">
            <a:noFill/>
          </a:ln>
        </p:spPr>
        <p:txBody>
          <a:bodyPr wrap="square" anchor="t">
            <a:spAutoFit/>
          </a:bodyPr>
          <a:lstStyle/>
          <a:p>
            <a:pPr lvl="0" indent="0" algn="ctr"/>
            <a:r>
              <a:rPr lang="zh-CN" altLang="en-US" sz="2800">
                <a:latin typeface="Arial" panose="020B0604020202020204" pitchFamily="34" charset="0"/>
                <a:ea typeface="宋体" panose="02010600030101010101" pitchFamily="2" charset="-122"/>
              </a:rPr>
              <a:t>克利斯提尼</a:t>
            </a:r>
          </a:p>
          <a:p>
            <a:pPr lvl="0" indent="0" algn="ctr"/>
            <a:r>
              <a:rPr lang="zh-CN" altLang="en-US" sz="2800">
                <a:latin typeface="Arial" panose="020B0604020202020204" pitchFamily="34" charset="0"/>
                <a:ea typeface="宋体" panose="02010600030101010101" pitchFamily="2" charset="-122"/>
              </a:rPr>
              <a:t>改革</a:t>
            </a:r>
          </a:p>
        </p:txBody>
      </p:sp>
      <p:sp>
        <p:nvSpPr>
          <p:cNvPr id="9230" name="文本框 14"/>
          <p:cNvSpPr txBox="1"/>
          <p:nvPr/>
        </p:nvSpPr>
        <p:spPr>
          <a:xfrm>
            <a:off x="5208588" y="4838923"/>
            <a:ext cx="1331912" cy="822325"/>
          </a:xfrm>
          <a:prstGeom prst="rect">
            <a:avLst/>
          </a:prstGeom>
          <a:noFill/>
          <a:ln w="9525">
            <a:noFill/>
          </a:ln>
        </p:spPr>
        <p:txBody>
          <a:bodyPr wrap="square" anchor="t">
            <a:spAutoFit/>
          </a:bodyPr>
          <a:lstStyle/>
          <a:p>
            <a:pPr lvl="0" indent="0" algn="ctr"/>
            <a:r>
              <a:rPr lang="zh-CN" altLang="en-US" sz="2400">
                <a:latin typeface="Arial" panose="020B0604020202020204" pitchFamily="34" charset="0"/>
                <a:ea typeface="宋体" panose="02010600030101010101" pitchFamily="2" charset="-122"/>
              </a:rPr>
              <a:t>前</a:t>
            </a:r>
            <a:r>
              <a:rPr lang="en-US" altLang="zh-CN" sz="2400">
                <a:latin typeface="Arial" panose="020B0604020202020204" pitchFamily="34" charset="0"/>
                <a:ea typeface="宋体" panose="02010600030101010101" pitchFamily="2" charset="-122"/>
              </a:rPr>
              <a:t>5</a:t>
            </a:r>
            <a:r>
              <a:rPr lang="zh-CN" altLang="en-US" sz="2400">
                <a:latin typeface="Arial" panose="020B0604020202020204" pitchFamily="34" charset="0"/>
                <a:ea typeface="宋体" panose="02010600030101010101" pitchFamily="2" charset="-122"/>
              </a:rPr>
              <a:t>世纪中期</a:t>
            </a:r>
            <a:endParaRPr lang="en-US" altLang="zh-CN" sz="2400">
              <a:latin typeface="Arial" panose="020B0604020202020204" pitchFamily="34" charset="0"/>
              <a:ea typeface="宋体" panose="02010600030101010101" pitchFamily="2" charset="-122"/>
            </a:endParaRPr>
          </a:p>
        </p:txBody>
      </p:sp>
      <p:sp>
        <p:nvSpPr>
          <p:cNvPr id="9232" name="文本框 16"/>
          <p:cNvSpPr txBox="1"/>
          <p:nvPr/>
        </p:nvSpPr>
        <p:spPr>
          <a:xfrm>
            <a:off x="5115719" y="3411760"/>
            <a:ext cx="1804987" cy="946150"/>
          </a:xfrm>
          <a:prstGeom prst="rect">
            <a:avLst/>
          </a:prstGeom>
          <a:gradFill rotWithShape="1">
            <a:gsLst>
              <a:gs pos="0">
                <a:srgbClr val="9EE256"/>
              </a:gs>
              <a:gs pos="100000">
                <a:srgbClr val="52762D"/>
              </a:gs>
            </a:gsLst>
            <a:lin ang="5400000"/>
            <a:tileRect/>
          </a:gradFill>
          <a:ln w="9525">
            <a:noFill/>
          </a:ln>
        </p:spPr>
        <p:txBody>
          <a:bodyPr wrap="square" anchor="t">
            <a:spAutoFit/>
          </a:bodyPr>
          <a:lstStyle/>
          <a:p>
            <a:pPr lvl="0" indent="0" algn="ctr"/>
            <a:r>
              <a:rPr lang="zh-CN" altLang="en-US" sz="2800" dirty="0">
                <a:latin typeface="Arial" panose="020B0604020202020204" pitchFamily="34" charset="0"/>
                <a:ea typeface="宋体" panose="02010600030101010101" pitchFamily="2" charset="-122"/>
              </a:rPr>
              <a:t>伯里克利改革</a:t>
            </a:r>
          </a:p>
        </p:txBody>
      </p:sp>
      <p:cxnSp>
        <p:nvCxnSpPr>
          <p:cNvPr id="18" name="直接连接符 17"/>
          <p:cNvCxnSpPr/>
          <p:nvPr/>
        </p:nvCxnSpPr>
        <p:spPr>
          <a:xfrm flipH="1">
            <a:off x="7915275" y="4496023"/>
            <a:ext cx="6350" cy="265113"/>
          </a:xfrm>
          <a:prstGeom prst="line">
            <a:avLst/>
          </a:prstGeom>
          <a:ln w="1047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234" name="文本框 18"/>
          <p:cNvSpPr txBox="1"/>
          <p:nvPr/>
        </p:nvSpPr>
        <p:spPr>
          <a:xfrm>
            <a:off x="7251700" y="4838923"/>
            <a:ext cx="1331913" cy="822325"/>
          </a:xfrm>
          <a:prstGeom prst="rect">
            <a:avLst/>
          </a:prstGeom>
          <a:noFill/>
          <a:ln w="9525">
            <a:noFill/>
          </a:ln>
        </p:spPr>
        <p:txBody>
          <a:bodyPr wrap="square" anchor="t">
            <a:spAutoFit/>
          </a:bodyPr>
          <a:lstStyle/>
          <a:p>
            <a:pPr lvl="0" indent="0" algn="ctr"/>
            <a:r>
              <a:rPr lang="zh-CN" altLang="en-US" sz="2400">
                <a:latin typeface="Arial" panose="020B0604020202020204" pitchFamily="34" charset="0"/>
                <a:ea typeface="宋体" panose="02010600030101010101" pitchFamily="2" charset="-122"/>
              </a:rPr>
              <a:t>前</a:t>
            </a:r>
            <a:r>
              <a:rPr lang="en-US" altLang="zh-CN" sz="2400">
                <a:latin typeface="Arial" panose="020B0604020202020204" pitchFamily="34" charset="0"/>
                <a:ea typeface="宋体" panose="02010600030101010101" pitchFamily="2" charset="-122"/>
              </a:rPr>
              <a:t>4</a:t>
            </a:r>
            <a:r>
              <a:rPr lang="zh-CN" altLang="en-US" sz="2400">
                <a:latin typeface="Arial" panose="020B0604020202020204" pitchFamily="34" charset="0"/>
                <a:ea typeface="宋体" panose="02010600030101010101" pitchFamily="2" charset="-122"/>
              </a:rPr>
              <a:t>世纪晚期</a:t>
            </a:r>
          </a:p>
        </p:txBody>
      </p:sp>
      <p:sp>
        <p:nvSpPr>
          <p:cNvPr id="9235" name="文本框 19"/>
          <p:cNvSpPr txBox="1"/>
          <p:nvPr/>
        </p:nvSpPr>
        <p:spPr>
          <a:xfrm>
            <a:off x="7094538" y="2819623"/>
            <a:ext cx="1893887" cy="1554162"/>
          </a:xfrm>
          <a:prstGeom prst="rect">
            <a:avLst/>
          </a:prstGeom>
          <a:solidFill>
            <a:srgbClr val="CCCCCC"/>
          </a:solidFill>
          <a:ln w="9525">
            <a:noFill/>
          </a:ln>
        </p:spPr>
        <p:txBody>
          <a:bodyPr wrap="square" anchor="t">
            <a:spAutoFit/>
          </a:bodyPr>
          <a:lstStyle/>
          <a:p>
            <a:pPr lvl="0" indent="0" algn="ctr"/>
            <a:r>
              <a:rPr lang="zh-CN" altLang="en-US" sz="2400">
                <a:latin typeface="Arial" panose="020B0604020202020204" pitchFamily="34" charset="0"/>
                <a:ea typeface="宋体" panose="02010600030101010101" pitchFamily="2" charset="-122"/>
              </a:rPr>
              <a:t>亚历山大征服希腊，雅典民主政治终结</a:t>
            </a:r>
          </a:p>
        </p:txBody>
      </p:sp>
      <p:sp>
        <p:nvSpPr>
          <p:cNvPr id="4" name="椭圆 3"/>
          <p:cNvSpPr/>
          <p:nvPr/>
        </p:nvSpPr>
        <p:spPr>
          <a:xfrm>
            <a:off x="5730875" y="4551585"/>
            <a:ext cx="287338" cy="287338"/>
          </a:xfrm>
          <a:prstGeom prst="ellips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8" name="文本框 7"/>
          <p:cNvSpPr txBox="1"/>
          <p:nvPr/>
        </p:nvSpPr>
        <p:spPr>
          <a:xfrm>
            <a:off x="1307465" y="3486055"/>
            <a:ext cx="1459230" cy="398780"/>
          </a:xfrm>
          <a:prstGeom prst="rect">
            <a:avLst/>
          </a:prstGeom>
          <a:noFill/>
        </p:spPr>
        <p:txBody>
          <a:bodyPr wrap="none" rtlCol="0">
            <a:spAutoFit/>
          </a:bodyPr>
          <a:lstStyle/>
          <a:p>
            <a:r>
              <a:rPr lang="zh-CN" altLang="en-US" sz="2000"/>
              <a:t>民主制奠基</a:t>
            </a:r>
          </a:p>
        </p:txBody>
      </p:sp>
      <p:sp>
        <p:nvSpPr>
          <p:cNvPr id="10" name="文本框 13"/>
          <p:cNvSpPr txBox="1"/>
          <p:nvPr/>
        </p:nvSpPr>
        <p:spPr>
          <a:xfrm>
            <a:off x="1128395" y="3808000"/>
            <a:ext cx="1689735" cy="518160"/>
          </a:xfrm>
          <a:prstGeom prst="rect">
            <a:avLst/>
          </a:prstGeom>
          <a:solidFill>
            <a:schemeClr val="accent5">
              <a:lumMod val="90000"/>
            </a:schemeClr>
          </a:solidFill>
          <a:ln w="9525">
            <a:noFill/>
          </a:ln>
        </p:spPr>
        <p:txBody>
          <a:bodyPr wrap="square" anchor="t">
            <a:spAutoFit/>
          </a:bodyPr>
          <a:lstStyle/>
          <a:p>
            <a:pPr lvl="0" indent="0" algn="ctr"/>
            <a:r>
              <a:rPr lang="zh-CN" altLang="en-US" sz="2800">
                <a:latin typeface="Arial" panose="020B0604020202020204" pitchFamily="34" charset="0"/>
                <a:ea typeface="宋体" panose="02010600030101010101" pitchFamily="2" charset="-122"/>
              </a:rPr>
              <a:t>梭伦改革</a:t>
            </a:r>
          </a:p>
        </p:txBody>
      </p:sp>
      <p:sp>
        <p:nvSpPr>
          <p:cNvPr id="11" name="文本框 10"/>
          <p:cNvSpPr txBox="1"/>
          <p:nvPr/>
        </p:nvSpPr>
        <p:spPr>
          <a:xfrm>
            <a:off x="3282950" y="3048540"/>
            <a:ext cx="1459230" cy="398780"/>
          </a:xfrm>
          <a:prstGeom prst="rect">
            <a:avLst/>
          </a:prstGeom>
          <a:noFill/>
        </p:spPr>
        <p:txBody>
          <a:bodyPr wrap="none" rtlCol="0">
            <a:spAutoFit/>
          </a:bodyPr>
          <a:lstStyle/>
          <a:p>
            <a:r>
              <a:rPr lang="zh-CN" altLang="en-US" sz="2000"/>
              <a:t>民主制确立</a:t>
            </a:r>
          </a:p>
        </p:txBody>
      </p:sp>
      <p:sp>
        <p:nvSpPr>
          <p:cNvPr id="12" name="文本框 11"/>
          <p:cNvSpPr txBox="1"/>
          <p:nvPr/>
        </p:nvSpPr>
        <p:spPr>
          <a:xfrm>
            <a:off x="5270500" y="3014250"/>
            <a:ext cx="1459230" cy="398780"/>
          </a:xfrm>
          <a:prstGeom prst="rect">
            <a:avLst/>
          </a:prstGeom>
          <a:noFill/>
        </p:spPr>
        <p:txBody>
          <a:bodyPr wrap="none" rtlCol="0">
            <a:spAutoFit/>
          </a:bodyPr>
          <a:lstStyle/>
          <a:p>
            <a:r>
              <a:rPr lang="zh-CN" altLang="en-US" sz="2000"/>
              <a:t>民主制顶峰</a:t>
            </a:r>
          </a:p>
        </p:txBody>
      </p:sp>
      <p:sp>
        <p:nvSpPr>
          <p:cNvPr id="34" name="文本框 7"/>
          <p:cNvSpPr txBox="1"/>
          <p:nvPr/>
        </p:nvSpPr>
        <p:spPr>
          <a:xfrm>
            <a:off x="-9525" y="661824"/>
            <a:ext cx="9172575" cy="954107"/>
          </a:xfrm>
          <a:prstGeom prst="rect">
            <a:avLst/>
          </a:prstGeom>
          <a:solidFill>
            <a:schemeClr val="accent6">
              <a:lumMod val="20000"/>
              <a:lumOff val="80000"/>
            </a:schemeClr>
          </a:solidFill>
        </p:spPr>
        <p:txBody>
          <a:bodyPr wrap="square" rtlCol="0">
            <a:spAutoFit/>
          </a:bodyPr>
          <a:lstStyle/>
          <a:p>
            <a:pPr algn="l" fontAlgn="base"/>
            <a:r>
              <a:rPr lang="zh-CN" altLang="en-US" sz="2800" strike="noStrike" noProof="1" smtClean="0">
                <a:latin typeface="Arial" panose="020B0604020202020204" pitchFamily="34" charset="0"/>
                <a:ea typeface="宋体" panose="02010600030101010101" pitchFamily="2" charset="-122"/>
                <a:cs typeface="+mn-ea"/>
                <a:sym typeface="+mn-ea"/>
              </a:rPr>
              <a:t>结合</a:t>
            </a:r>
            <a:r>
              <a:rPr lang="zh-CN" altLang="en-US" sz="2800" noProof="1" smtClean="0">
                <a:latin typeface="Arial" panose="020B0604020202020204" pitchFamily="34" charset="0"/>
                <a:ea typeface="宋体" panose="02010600030101010101" pitchFamily="2" charset="-122"/>
                <a:cs typeface="+mn-ea"/>
                <a:sym typeface="+mn-ea"/>
              </a:rPr>
              <a:t>课本和</a:t>
            </a:r>
            <a:r>
              <a:rPr lang="zh-CN" altLang="en-US" sz="2800" strike="noStrike" noProof="1" smtClean="0">
                <a:solidFill>
                  <a:srgbClr val="800080"/>
                </a:solidFill>
                <a:latin typeface="Arial" panose="020B0604020202020204" pitchFamily="34" charset="0"/>
                <a:ea typeface="宋体" panose="02010600030101010101" pitchFamily="2" charset="-122"/>
                <a:cs typeface="+mn-ea"/>
                <a:sym typeface="+mn-ea"/>
              </a:rPr>
              <a:t>两</a:t>
            </a:r>
            <a:r>
              <a:rPr lang="zh-CN" altLang="en-US" sz="2800" strike="noStrike" noProof="1">
                <a:solidFill>
                  <a:srgbClr val="800080"/>
                </a:solidFill>
                <a:latin typeface="Arial" panose="020B0604020202020204" pitchFamily="34" charset="0"/>
                <a:ea typeface="宋体" panose="02010600030101010101" pitchFamily="2" charset="-122"/>
                <a:cs typeface="+mn-ea"/>
                <a:sym typeface="+mn-ea"/>
              </a:rPr>
              <a:t>个年轻人的对</a:t>
            </a:r>
            <a:r>
              <a:rPr lang="zh-CN" altLang="en-US" sz="2800" strike="noStrike" noProof="1" smtClean="0">
                <a:solidFill>
                  <a:srgbClr val="800080"/>
                </a:solidFill>
                <a:latin typeface="Arial" panose="020B0604020202020204" pitchFamily="34" charset="0"/>
                <a:ea typeface="宋体" panose="02010600030101010101" pitchFamily="2" charset="-122"/>
                <a:cs typeface="+mn-ea"/>
                <a:sym typeface="+mn-ea"/>
              </a:rPr>
              <a:t>话</a:t>
            </a:r>
            <a:r>
              <a:rPr lang="zh-CN" altLang="en-US" sz="2800" noProof="1" smtClean="0">
                <a:latin typeface="Arial" panose="020B0604020202020204" pitchFamily="34" charset="0"/>
                <a:ea typeface="宋体" panose="02010600030101010101" pitchFamily="2" charset="-122"/>
                <a:cs typeface="+mn-ea"/>
                <a:sym typeface="+mn-ea"/>
              </a:rPr>
              <a:t>回答</a:t>
            </a:r>
            <a:r>
              <a:rPr lang="zh-CN" altLang="en-US" sz="2800" strike="noStrike" noProof="1" smtClean="0">
                <a:latin typeface="Arial" panose="020B0604020202020204" pitchFamily="34" charset="0"/>
                <a:ea typeface="宋体" panose="02010600030101010101" pitchFamily="2" charset="-122"/>
                <a:cs typeface="+mn-ea"/>
                <a:sym typeface="+mn-ea"/>
              </a:rPr>
              <a:t>：</a:t>
            </a:r>
            <a:r>
              <a:rPr lang="zh-CN" altLang="en-US" sz="2800" strike="noStrike" noProof="1">
                <a:latin typeface="Arial" panose="020B0604020202020204" pitchFamily="34" charset="0"/>
                <a:ea typeface="宋体" panose="02010600030101010101" pitchFamily="2" charset="-122"/>
                <a:cs typeface="+mn-ea"/>
                <a:sym typeface="+mn-ea"/>
              </a:rPr>
              <a:t>智者运动的时间、背景、内容、代表人物及主张。</a:t>
            </a:r>
            <a:endParaRPr lang="zh-CN" altLang="en-US" sz="2800" b="1" strike="noStrike" noProof="1">
              <a:latin typeface="Arial" panose="020B0604020202020204" pitchFamily="34" charset="0"/>
              <a:ea typeface="宋体" panose="02010600030101010101" pitchFamily="2" charset="-122"/>
              <a:sym typeface="+mn-ea"/>
            </a:endParaRPr>
          </a:p>
        </p:txBody>
      </p:sp>
      <p:sp>
        <p:nvSpPr>
          <p:cNvPr id="2" name="矩形 1"/>
          <p:cNvSpPr/>
          <p:nvPr/>
        </p:nvSpPr>
        <p:spPr>
          <a:xfrm>
            <a:off x="0" y="1628800"/>
            <a:ext cx="7692528" cy="605294"/>
          </a:xfrm>
          <a:prstGeom prst="rect">
            <a:avLst/>
          </a:prstGeom>
        </p:spPr>
        <p:txBody>
          <a:bodyPr wrap="square">
            <a:spAutoFit/>
          </a:bodyPr>
          <a:lstStyle/>
          <a:p>
            <a:pPr lvl="0">
              <a:lnSpc>
                <a:spcPts val="4000"/>
              </a:lnSpc>
              <a:buFont typeface="Wingdings" panose="05000000000000000000" pitchFamily="2" charset="2"/>
              <a:buChar char="u"/>
            </a:pPr>
            <a:r>
              <a:rPr lang="zh-CN" altLang="en-US" sz="2800" dirty="0">
                <a:solidFill>
                  <a:srgbClr val="000000"/>
                </a:solidFill>
              </a:rPr>
              <a:t>请在希腊年代尺中标注出智者运动的</a:t>
            </a:r>
            <a:r>
              <a:rPr lang="zh-CN" altLang="en-US" sz="2800" dirty="0">
                <a:solidFill>
                  <a:srgbClr val="FF0000"/>
                </a:solidFill>
              </a:rPr>
              <a:t>时间</a:t>
            </a:r>
            <a:r>
              <a:rPr lang="zh-CN" altLang="en-US" sz="2800" dirty="0">
                <a:solidFill>
                  <a:srgbClr val="000000"/>
                </a:solidFill>
              </a:rPr>
              <a:t>？</a:t>
            </a:r>
            <a:endParaRPr lang="en-US" altLang="zh-CN" sz="2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2"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92" decel="100000"/>
                                        <p:tgtEl>
                                          <p:spTgt spid="4"/>
                                        </p:tgtEl>
                                      </p:cBhvr>
                                    </p:animEffect>
                                    <p:animScale>
                                      <p:cBhvr>
                                        <p:cTn id="13" dur="192" decel="100000"/>
                                        <p:tgtEl>
                                          <p:spTgt spid="4"/>
                                        </p:tgtEl>
                                      </p:cBhvr>
                                      <p:from x="10000" y="10000"/>
                                      <p:to x="200000" y="450000"/>
                                    </p:animScale>
                                    <p:animScale>
                                      <p:cBhvr>
                                        <p:cTn id="14" dur="308" accel="100000" fill="hold">
                                          <p:stCondLst>
                                            <p:cond delay="192"/>
                                          </p:stCondLst>
                                        </p:cTn>
                                        <p:tgtEl>
                                          <p:spTgt spid="4"/>
                                        </p:tgtEl>
                                      </p:cBhvr>
                                      <p:from x="200000" y="450000"/>
                                      <p:to x="100000" y="100000"/>
                                    </p:animScale>
                                    <p:set>
                                      <p:cBhvr>
                                        <p:cTn id="15" dur="192" fill="hold"/>
                                        <p:tgtEl>
                                          <p:spTgt spid="4"/>
                                        </p:tgtEl>
                                        <p:attrNameLst>
                                          <p:attrName>ppt_x</p:attrName>
                                        </p:attrNameLst>
                                      </p:cBhvr>
                                      <p:to>
                                        <p:strVal val="(0.5)"/>
                                      </p:to>
                                    </p:set>
                                    <p:anim from="(0.5)" to="(#ppt_x)" calcmode="lin" valueType="num">
                                      <p:cBhvr>
                                        <p:cTn id="16" dur="308" accel="100000" fill="hold">
                                          <p:stCondLst>
                                            <p:cond delay="192"/>
                                          </p:stCondLst>
                                        </p:cTn>
                                        <p:tgtEl>
                                          <p:spTgt spid="4"/>
                                        </p:tgtEl>
                                        <p:attrNameLst>
                                          <p:attrName>ppt_x</p:attrName>
                                        </p:attrNameLst>
                                      </p:cBhvr>
                                    </p:anim>
                                    <p:set>
                                      <p:cBhvr>
                                        <p:cTn id="17" dur="192" fill="hold"/>
                                        <p:tgtEl>
                                          <p:spTgt spid="4"/>
                                        </p:tgtEl>
                                        <p:attrNameLst>
                                          <p:attrName>ppt_y</p:attrName>
                                        </p:attrNameLst>
                                      </p:cBhvr>
                                      <p:to>
                                        <p:strVal val="(#ppt_y+0.4)"/>
                                      </p:to>
                                    </p:set>
                                    <p:anim from="(#ppt_y+0.4)" to="(#ppt_y)" calcmode="lin" valueType="num">
                                      <p:cBhvr>
                                        <p:cTn id="18" dur="308" accel="100000" fill="hold">
                                          <p:stCondLst>
                                            <p:cond delay="192"/>
                                          </p:stCondLst>
                                        </p:cTn>
                                        <p:tgtEl>
                                          <p:spTgt spid="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270"/>
                                        </p:tgtEl>
                                        <p:attrNameLst>
                                          <p:attrName>style.visibility</p:attrName>
                                        </p:attrNameLst>
                                      </p:cBhvr>
                                      <p:to>
                                        <p:strVal val="visible"/>
                                      </p:to>
                                    </p:set>
                                    <p:animEffect transition="in" filter="randombar(horizontal)">
                                      <p:cBhvr>
                                        <p:cTn id="23"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4" grpId="0" animBg="1"/>
      <p:bldP spid="4" grpId="1" animBg="1"/>
      <p:bldP spid="4" grpId="2" bldLvl="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415" y="1700808"/>
            <a:ext cx="9154160" cy="832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175" y="5350259"/>
            <a:ext cx="9154160" cy="1393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341" y="3573016"/>
            <a:ext cx="9154160" cy="8013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7" name="矩形 5126"/>
          <p:cNvSpPr/>
          <p:nvPr/>
        </p:nvSpPr>
        <p:spPr>
          <a:xfrm>
            <a:off x="0" y="692696"/>
            <a:ext cx="9172575" cy="6050915"/>
          </a:xfrm>
          <a:prstGeom prst="rect">
            <a:avLst/>
          </a:prstGeom>
          <a:noFill/>
          <a:ln w="9525">
            <a:noFill/>
          </a:ln>
        </p:spPr>
        <p:txBody>
          <a:bodyPr wrap="square" anchor="ctr">
            <a:spAutoFit/>
          </a:bodyPr>
          <a:lstStyle/>
          <a:p>
            <a:pPr lvl="0" indent="266700">
              <a:lnSpc>
                <a:spcPts val="3600"/>
              </a:lnSpc>
            </a:pPr>
            <a:r>
              <a:rPr lang="en-US" altLang="zh-CN" sz="2600" b="1" dirty="0"/>
              <a:t>   </a:t>
            </a:r>
            <a:r>
              <a:rPr lang="en-US" altLang="zh-CN" sz="2600" b="1" dirty="0" smtClean="0"/>
              <a:t>①</a:t>
            </a:r>
            <a:r>
              <a:rPr lang="zh-CN" altLang="en-US" sz="2600" b="1" dirty="0" smtClean="0">
                <a:solidFill>
                  <a:schemeClr val="tx1"/>
                </a:solidFill>
              </a:rPr>
              <a:t>阿</a:t>
            </a:r>
            <a:r>
              <a:rPr lang="zh-CN" altLang="en-US" sz="2600" b="1" dirty="0">
                <a:solidFill>
                  <a:schemeClr val="tx1"/>
                </a:solidFill>
              </a:rPr>
              <a:t>里托：</a:t>
            </a:r>
            <a:r>
              <a:rPr lang="zh-CN" altLang="en-US" sz="2600" b="1" dirty="0">
                <a:latin typeface="楷体_GB2312" panose="02010609030101010101" pitchFamily="49" charset="-122"/>
                <a:ea typeface="楷体_GB2312" panose="02010609030101010101" pitchFamily="49" charset="-122"/>
              </a:rPr>
              <a:t>明天</a:t>
            </a:r>
            <a:r>
              <a:rPr lang="zh-CN" altLang="en-US" sz="2600" b="1" dirty="0">
                <a:solidFill>
                  <a:srgbClr val="FF0000"/>
                </a:solidFill>
                <a:latin typeface="楷体_GB2312" panose="02010609030101010101" pitchFamily="49" charset="-122"/>
                <a:ea typeface="楷体_GB2312" panose="02010609030101010101" pitchFamily="49" charset="-122"/>
              </a:rPr>
              <a:t>公民大会</a:t>
            </a:r>
            <a:r>
              <a:rPr lang="zh-CN" altLang="en-US" sz="2600" b="1" dirty="0">
                <a:latin typeface="楷体_GB2312" panose="02010609030101010101" pitchFamily="49" charset="-122"/>
                <a:ea typeface="楷体_GB2312" panose="02010609030101010101" pitchFamily="49" charset="-122"/>
              </a:rPr>
              <a:t>要讨论拓展雅典贸易渠道，提升公民收入的问题。你要参加吗？</a:t>
            </a:r>
          </a:p>
          <a:p>
            <a:pPr lvl="0" indent="266700">
              <a:lnSpc>
                <a:spcPts val="3600"/>
              </a:lnSpc>
            </a:pPr>
            <a:r>
              <a:rPr lang="zh-CN" altLang="en-US" sz="2600" b="1" dirty="0"/>
              <a:t>   </a:t>
            </a:r>
            <a:r>
              <a:rPr lang="en-US" altLang="zh-CN" sz="2600" b="1" dirty="0"/>
              <a:t>②</a:t>
            </a:r>
            <a:r>
              <a:rPr lang="zh-CN" altLang="en-US" sz="2600" b="1" dirty="0"/>
              <a:t>克瑞斯：</a:t>
            </a:r>
            <a:r>
              <a:rPr lang="zh-CN" altLang="en-US" sz="2600" b="1" dirty="0">
                <a:latin typeface="楷体_GB2312" panose="02010609030101010101" pitchFamily="49" charset="-122"/>
                <a:ea typeface="楷体_GB2312" panose="02010609030101010101" pitchFamily="49" charset="-122"/>
              </a:rPr>
              <a:t>去，必须去！我有个埃及朋友，对我的葡萄酒很感兴趣。我要</a:t>
            </a:r>
            <a:r>
              <a:rPr lang="zh-CN" altLang="en-US" sz="2600" b="1" dirty="0">
                <a:solidFill>
                  <a:srgbClr val="FF0000"/>
                </a:solidFill>
                <a:latin typeface="楷体_GB2312" panose="02010609030101010101" pitchFamily="49" charset="-122"/>
                <a:ea typeface="楷体_GB2312" panose="02010609030101010101" pitchFamily="49" charset="-122"/>
              </a:rPr>
              <a:t>建议</a:t>
            </a:r>
            <a:r>
              <a:rPr lang="zh-CN" altLang="en-US" sz="2600" b="1" dirty="0">
                <a:latin typeface="楷体_GB2312" panose="02010609030101010101" pitchFamily="49" charset="-122"/>
                <a:ea typeface="楷体_GB2312" panose="02010609030101010101" pitchFamily="49" charset="-122"/>
              </a:rPr>
              <a:t>多和埃及合作。</a:t>
            </a:r>
          </a:p>
          <a:p>
            <a:pPr indent="266700">
              <a:lnSpc>
                <a:spcPts val="3600"/>
              </a:lnSpc>
            </a:pPr>
            <a:r>
              <a:rPr lang="zh-CN" altLang="en-US" sz="2600" b="1" dirty="0"/>
              <a:t>   </a:t>
            </a:r>
            <a:r>
              <a:rPr lang="en-US" altLang="zh-CN" sz="2600" b="1" dirty="0"/>
              <a:t>③</a:t>
            </a:r>
            <a:r>
              <a:rPr lang="zh-CN" altLang="en-US" sz="2600" b="1" dirty="0"/>
              <a:t>阿里托：</a:t>
            </a:r>
            <a:r>
              <a:rPr lang="zh-CN" altLang="en-US" sz="2600" b="1" dirty="0">
                <a:latin typeface="楷体_GB2312" panose="02010609030101010101" pitchFamily="49" charset="-122"/>
                <a:ea typeface="楷体_GB2312" panose="02010609030101010101" pitchFamily="49" charset="-122"/>
              </a:rPr>
              <a:t>刚和波斯打完仗，虽然我们获胜，可损失严重。</a:t>
            </a:r>
            <a:r>
              <a:rPr lang="zh-CN" altLang="en-US" sz="2600" b="1" dirty="0">
                <a:solidFill>
                  <a:srgbClr val="FF0000"/>
                </a:solidFill>
                <a:latin typeface="楷体_GB2312" panose="02010609030101010101" pitchFamily="49" charset="-122"/>
                <a:ea typeface="楷体_GB2312" panose="02010609030101010101" pitchFamily="49" charset="-122"/>
              </a:rPr>
              <a:t>工商业</a:t>
            </a:r>
            <a:r>
              <a:rPr lang="zh-CN" altLang="en-US" sz="2600" b="1" dirty="0">
                <a:latin typeface="楷体_GB2312" panose="02010609030101010101" pitchFamily="49" charset="-122"/>
                <a:ea typeface="楷体_GB2312" panose="02010609030101010101" pitchFamily="49" charset="-122"/>
              </a:rPr>
              <a:t>又是我们的</a:t>
            </a:r>
            <a:r>
              <a:rPr lang="zh-CN" altLang="en-US" sz="2600" b="1" dirty="0">
                <a:solidFill>
                  <a:srgbClr val="FF0000"/>
                </a:solidFill>
                <a:latin typeface="楷体_GB2312" panose="02010609030101010101" pitchFamily="49" charset="-122"/>
                <a:ea typeface="楷体_GB2312" panose="02010609030101010101" pitchFamily="49" charset="-122"/>
              </a:rPr>
              <a:t>强项</a:t>
            </a:r>
            <a:r>
              <a:rPr lang="zh-CN" altLang="en-US" sz="2600" b="1" dirty="0">
                <a:latin typeface="楷体_GB2312" panose="02010609030101010101" pitchFamily="49" charset="-122"/>
                <a:ea typeface="楷体_GB2312" panose="02010609030101010101" pitchFamily="49" charset="-122"/>
              </a:rPr>
              <a:t>，你的主意可以一试。</a:t>
            </a:r>
          </a:p>
          <a:p>
            <a:pPr indent="266700">
              <a:lnSpc>
                <a:spcPts val="3600"/>
              </a:lnSpc>
            </a:pPr>
            <a:r>
              <a:rPr lang="zh-CN" altLang="en-US" sz="2600" b="1" dirty="0"/>
              <a:t>   </a:t>
            </a:r>
            <a:r>
              <a:rPr lang="en-US" altLang="zh-CN" sz="2600" b="1" dirty="0"/>
              <a:t>④</a:t>
            </a:r>
            <a:r>
              <a:rPr lang="zh-CN" altLang="en-US" sz="2600" b="1" dirty="0"/>
              <a:t>克瑞斯：</a:t>
            </a:r>
            <a:r>
              <a:rPr lang="zh-CN" altLang="en-US" sz="2600" b="1" dirty="0">
                <a:latin typeface="楷体_GB2312" panose="02010609030101010101" pitchFamily="49" charset="-122"/>
                <a:ea typeface="楷体_GB2312" panose="02010609030101010101" pitchFamily="49" charset="-122"/>
              </a:rPr>
              <a:t>说到希波战争获胜，可是多亏了我们平民踊跃参战啊！</a:t>
            </a:r>
            <a:r>
              <a:rPr lang="zh-CN" altLang="en-US" sz="2600" b="1" dirty="0">
                <a:solidFill>
                  <a:srgbClr val="FF0000"/>
                </a:solidFill>
                <a:latin typeface="楷体_GB2312" panose="02010609030101010101" pitchFamily="49" charset="-122"/>
                <a:ea typeface="楷体_GB2312" panose="02010609030101010101" pitchFamily="49" charset="-122"/>
              </a:rPr>
              <a:t>平民地位</a:t>
            </a:r>
            <a:r>
              <a:rPr lang="zh-CN" altLang="en-US" sz="2600" b="1" dirty="0">
                <a:latin typeface="楷体_GB2312" panose="02010609030101010101" pitchFamily="49" charset="-122"/>
                <a:ea typeface="楷体_GB2312" panose="02010609030101010101" pitchFamily="49" charset="-122"/>
              </a:rPr>
              <a:t>也跟着大大</a:t>
            </a:r>
            <a:r>
              <a:rPr lang="zh-CN" altLang="en-US" sz="2600" b="1" dirty="0">
                <a:solidFill>
                  <a:srgbClr val="FF0000"/>
                </a:solidFill>
                <a:latin typeface="楷体_GB2312" panose="02010609030101010101" pitchFamily="49" charset="-122"/>
                <a:ea typeface="楷体_GB2312" panose="02010609030101010101" pitchFamily="49" charset="-122"/>
              </a:rPr>
              <a:t>提高</a:t>
            </a:r>
            <a:r>
              <a:rPr lang="zh-CN" altLang="en-US" sz="2600" b="1" dirty="0">
                <a:latin typeface="楷体_GB2312" panose="02010609030101010101" pitchFamily="49" charset="-122"/>
                <a:ea typeface="楷体_GB2312" panose="02010609030101010101" pitchFamily="49" charset="-122"/>
              </a:rPr>
              <a:t>。</a:t>
            </a:r>
          </a:p>
          <a:p>
            <a:pPr lvl="0" indent="266700">
              <a:lnSpc>
                <a:spcPts val="3600"/>
              </a:lnSpc>
            </a:pPr>
            <a:r>
              <a:rPr lang="zh-CN" altLang="en-US" sz="2600" b="1" dirty="0">
                <a:sym typeface="宋体" panose="02010600030101010101" pitchFamily="2" charset="-122"/>
              </a:rPr>
              <a:t>   </a:t>
            </a:r>
            <a:r>
              <a:rPr lang="en-US" altLang="zh-CN" sz="2600" b="1" dirty="0"/>
              <a:t>⑤</a:t>
            </a:r>
            <a:r>
              <a:rPr lang="zh-CN" altLang="en-US" sz="2600" b="1" dirty="0">
                <a:sym typeface="宋体" panose="02010600030101010101" pitchFamily="2" charset="-122"/>
              </a:rPr>
              <a:t>阿里托：</a:t>
            </a:r>
            <a:r>
              <a:rPr lang="zh-CN" altLang="en-US" sz="2600" b="1" dirty="0">
                <a:latin typeface="楷体_GB2312" panose="02010609030101010101" pitchFamily="49" charset="-122"/>
                <a:ea typeface="楷体_GB2312" panose="02010609030101010101" pitchFamily="49" charset="-122"/>
              </a:rPr>
              <a:t>雅典的辉煌当然需要</a:t>
            </a:r>
            <a:r>
              <a:rPr lang="zh-CN" altLang="en-US" sz="2600" b="1" dirty="0">
                <a:solidFill>
                  <a:srgbClr val="FF0000"/>
                </a:solidFill>
                <a:latin typeface="楷体_GB2312" panose="02010609030101010101" pitchFamily="49" charset="-122"/>
                <a:ea typeface="楷体_GB2312" panose="02010609030101010101" pitchFamily="49" charset="-122"/>
              </a:rPr>
              <a:t>我们每个人的努力</a:t>
            </a:r>
            <a:r>
              <a:rPr lang="zh-CN" altLang="en-US" sz="2600" b="1" dirty="0">
                <a:latin typeface="楷体_GB2312" panose="02010609030101010101" pitchFamily="49" charset="-122"/>
                <a:ea typeface="楷体_GB2312" panose="02010609030101010101" pitchFamily="49" charset="-122"/>
              </a:rPr>
              <a:t>。</a:t>
            </a:r>
            <a:r>
              <a:rPr lang="zh-CN" altLang="en-US" sz="2600" b="1" dirty="0">
                <a:latin typeface="楷体_GB2312" panose="02010609030101010101" pitchFamily="49" charset="-122"/>
                <a:ea typeface="楷体_GB2312" panose="02010609030101010101" pitchFamily="49" charset="-122"/>
                <a:sym typeface="宋体" panose="02010600030101010101" pitchFamily="2" charset="-122"/>
              </a:rPr>
              <a:t>那你想好如何演讲了吗？</a:t>
            </a:r>
          </a:p>
          <a:p>
            <a:pPr indent="266700">
              <a:lnSpc>
                <a:spcPts val="3600"/>
              </a:lnSpc>
            </a:pPr>
            <a:r>
              <a:rPr lang="zh-CN" altLang="en-US" sz="2600" b="1" dirty="0" smtClean="0"/>
              <a:t>   </a:t>
            </a:r>
            <a:r>
              <a:rPr lang="en-US" altLang="zh-CN" sz="2600" b="1" dirty="0" smtClean="0"/>
              <a:t>⑥</a:t>
            </a:r>
            <a:r>
              <a:rPr lang="zh-CN" altLang="en-US" sz="2600" b="1" dirty="0" smtClean="0"/>
              <a:t>克瑞斯：</a:t>
            </a:r>
            <a:r>
              <a:rPr lang="zh-CN" altLang="en-US" sz="2600" b="1" dirty="0" smtClean="0">
                <a:latin typeface="楷体_GB2312" panose="02010609030101010101" pitchFamily="49" charset="-122"/>
                <a:ea typeface="楷体_GB2312" panose="02010609030101010101" pitchFamily="49" charset="-122"/>
              </a:rPr>
              <a:t>嗯，这次演讲我有信心。这段时间我一直在普罗塔戈拉老师那学习</a:t>
            </a:r>
            <a:r>
              <a:rPr lang="zh-CN" altLang="en-US" sz="2600" b="1" dirty="0" smtClean="0">
                <a:solidFill>
                  <a:srgbClr val="FF0000"/>
                </a:solidFill>
                <a:latin typeface="楷体_GB2312" panose="02010609030101010101" pitchFamily="49" charset="-122"/>
                <a:ea typeface="楷体_GB2312" panose="02010609030101010101" pitchFamily="49" charset="-122"/>
              </a:rPr>
              <a:t>逻辑学、雄辩术和修辞学</a:t>
            </a:r>
            <a:r>
              <a:rPr lang="zh-CN" altLang="en-US" sz="2600" b="1" dirty="0" smtClean="0">
                <a:latin typeface="楷体_GB2312" panose="02010609030101010101" pitchFamily="49" charset="-122"/>
                <a:ea typeface="楷体_GB2312" panose="02010609030101010101" pitchFamily="49" charset="-122"/>
              </a:rPr>
              <a:t>。他还表扬我的演说水平进步了。</a:t>
            </a:r>
            <a:endParaRPr lang="zh-CN" altLang="en-US" sz="2600" b="1" dirty="0">
              <a:latin typeface="楷体_GB2312" panose="02010609030101010101" pitchFamily="49" charset="-122"/>
              <a:ea typeface="楷体_GB2312" panose="02010609030101010101" pitchFamily="49" charset="-122"/>
            </a:endParaRPr>
          </a:p>
        </p:txBody>
      </p:sp>
      <p:sp>
        <p:nvSpPr>
          <p:cNvPr id="6146" name="文本框 5123"/>
          <p:cNvSpPr txBox="1"/>
          <p:nvPr/>
        </p:nvSpPr>
        <p:spPr>
          <a:xfrm>
            <a:off x="-11112" y="-12700"/>
            <a:ext cx="2808287" cy="579438"/>
          </a:xfrm>
          <a:prstGeom prst="rect">
            <a:avLst/>
          </a:prstGeom>
          <a:solidFill>
            <a:srgbClr val="FFCCCC"/>
          </a:solidFill>
          <a:ln w="9525">
            <a:noFill/>
          </a:ln>
        </p:spPr>
        <p:txBody>
          <a:bodyPr anchor="t">
            <a:spAutoFit/>
          </a:bodyPr>
          <a:lstStyle/>
          <a:p>
            <a:pPr lvl="0" indent="0"/>
            <a:r>
              <a:rPr lang="zh-CN" altLang="en-US" sz="3200" b="1" dirty="0">
                <a:latin typeface="Arial" panose="020B0604020202020204" pitchFamily="34" charset="0"/>
                <a:ea typeface="宋体" panose="02010600030101010101" pitchFamily="2" charset="-122"/>
              </a:rPr>
              <a:t>一、智者运动</a:t>
            </a:r>
          </a:p>
        </p:txBody>
      </p:sp>
      <p:sp>
        <p:nvSpPr>
          <p:cNvPr id="11" name="文本框 1"/>
          <p:cNvSpPr txBox="1"/>
          <p:nvPr/>
        </p:nvSpPr>
        <p:spPr>
          <a:xfrm>
            <a:off x="2830195" y="-12700"/>
            <a:ext cx="1746250" cy="579437"/>
          </a:xfrm>
          <a:prstGeom prst="rect">
            <a:avLst/>
          </a:prstGeom>
          <a:noFill/>
          <a:ln w="9525">
            <a:noFill/>
          </a:ln>
        </p:spPr>
        <p:txBody>
          <a:bodyPr wrap="none" anchor="t">
            <a:spAutoFit/>
          </a:bodyPr>
          <a:lstStyle/>
          <a:p>
            <a:pPr lvl="0" indent="0"/>
            <a:r>
              <a:rPr lang="en-US" altLang="zh-CN" sz="3200" b="1" dirty="0" smtClean="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背景：</a:t>
            </a:r>
          </a:p>
        </p:txBody>
      </p:sp>
      <p:sp>
        <p:nvSpPr>
          <p:cNvPr id="12" name="文本框 3079">
            <a:hlinkClick r:id="rId2" action="ppaction://hlinksldjump"/>
          </p:cNvPr>
          <p:cNvSpPr txBox="1"/>
          <p:nvPr/>
        </p:nvSpPr>
        <p:spPr>
          <a:xfrm>
            <a:off x="899592" y="836712"/>
            <a:ext cx="7956376" cy="646331"/>
          </a:xfrm>
          <a:prstGeom prst="rect">
            <a:avLst/>
          </a:prstGeom>
          <a:solidFill>
            <a:srgbClr val="FFFF99"/>
          </a:solidFill>
          <a:ln w="9525">
            <a:noFill/>
          </a:ln>
        </p:spPr>
        <p:txBody>
          <a:bodyPr wrap="square" anchor="t">
            <a:spAutoFit/>
          </a:bodyPr>
          <a:lstStyle/>
          <a:p>
            <a:pPr lvl="0" indent="0"/>
            <a:r>
              <a:rPr lang="zh-CN" altLang="en-US" sz="3600" b="1" dirty="0" smtClean="0">
                <a:solidFill>
                  <a:srgbClr val="FF0000"/>
                </a:solidFill>
                <a:latin typeface="楷体" panose="02010609060101010101" pitchFamily="49" charset="-122"/>
                <a:ea typeface="楷体" panose="02010609060101010101" pitchFamily="49" charset="-122"/>
              </a:rPr>
              <a:t>政治条件</a:t>
            </a:r>
            <a:r>
              <a:rPr lang="zh-CN" altLang="en-US" sz="3600" b="1" dirty="0" smtClean="0">
                <a:solidFill>
                  <a:srgbClr val="0000FF"/>
                </a:solidFill>
                <a:latin typeface="楷体" panose="02010609060101010101" pitchFamily="49" charset="-122"/>
                <a:ea typeface="楷体" panose="02010609060101010101" pitchFamily="49" charset="-122"/>
              </a:rPr>
              <a:t>：雅典</a:t>
            </a:r>
            <a:r>
              <a:rPr lang="zh-CN" altLang="en-US" sz="3600" b="1" dirty="0">
                <a:solidFill>
                  <a:srgbClr val="0000FF"/>
                </a:solidFill>
                <a:latin typeface="楷体" panose="02010609060101010101" pitchFamily="49" charset="-122"/>
                <a:ea typeface="楷体" panose="02010609060101010101" pitchFamily="49" charset="-122"/>
              </a:rPr>
              <a:t>民主政治</a:t>
            </a:r>
            <a:r>
              <a:rPr lang="zh-CN" altLang="en-US" sz="3600" b="1" dirty="0" smtClean="0">
                <a:latin typeface="楷体" panose="02010609060101010101" pitchFamily="49" charset="-122"/>
                <a:ea typeface="楷体" panose="02010609060101010101" pitchFamily="49" charset="-122"/>
              </a:rPr>
              <a:t>高峰期 </a:t>
            </a:r>
            <a:endParaRPr lang="en-US" altLang="en-US" sz="3600" b="1" dirty="0">
              <a:latin typeface="楷体" panose="02010609060101010101" pitchFamily="49" charset="-122"/>
              <a:ea typeface="楷体" panose="02010609060101010101" pitchFamily="49" charset="-122"/>
            </a:endParaRPr>
          </a:p>
        </p:txBody>
      </p:sp>
      <p:sp>
        <p:nvSpPr>
          <p:cNvPr id="13" name="文本框 13"/>
          <p:cNvSpPr txBox="1"/>
          <p:nvPr/>
        </p:nvSpPr>
        <p:spPr>
          <a:xfrm>
            <a:off x="899592" y="2708920"/>
            <a:ext cx="7956376" cy="646331"/>
          </a:xfrm>
          <a:prstGeom prst="rect">
            <a:avLst/>
          </a:prstGeom>
          <a:solidFill>
            <a:srgbClr val="FFFF99"/>
          </a:solidFill>
          <a:ln w="9525">
            <a:noFill/>
          </a:ln>
        </p:spPr>
        <p:txBody>
          <a:bodyPr wrap="square" anchor="t">
            <a:spAutoFit/>
          </a:bodyPr>
          <a:lstStyle/>
          <a:p>
            <a:pPr lvl="0" indent="0"/>
            <a:r>
              <a:rPr lang="zh-CN" altLang="en-US" sz="3600" b="1" dirty="0" smtClean="0">
                <a:solidFill>
                  <a:srgbClr val="FF0000"/>
                </a:solidFill>
                <a:latin typeface="楷体" panose="02010609060101010101" pitchFamily="49" charset="-122"/>
                <a:ea typeface="楷体" panose="02010609060101010101" pitchFamily="49" charset="-122"/>
              </a:rPr>
              <a:t>经济条件</a:t>
            </a:r>
            <a:r>
              <a:rPr lang="zh-CN" altLang="en-US" sz="3600" b="1" dirty="0" smtClean="0">
                <a:latin typeface="楷体" panose="02010609060101010101" pitchFamily="49" charset="-122"/>
                <a:ea typeface="楷体" panose="02010609060101010101" pitchFamily="49" charset="-122"/>
              </a:rPr>
              <a:t>：希腊</a:t>
            </a:r>
            <a:r>
              <a:rPr lang="zh-CN" altLang="en-US" sz="3600" b="1" dirty="0">
                <a:solidFill>
                  <a:srgbClr val="0000FF"/>
                </a:solidFill>
                <a:latin typeface="楷体" panose="02010609060101010101" pitchFamily="49" charset="-122"/>
                <a:ea typeface="楷体" panose="02010609060101010101" pitchFamily="49" charset="-122"/>
              </a:rPr>
              <a:t>工商业</a:t>
            </a:r>
            <a:r>
              <a:rPr lang="zh-CN" altLang="en-US" sz="3600" b="1" dirty="0" smtClean="0">
                <a:latin typeface="楷体" panose="02010609060101010101" pitchFamily="49" charset="-122"/>
                <a:ea typeface="楷体" panose="02010609060101010101" pitchFamily="49" charset="-122"/>
              </a:rPr>
              <a:t>发展     </a:t>
            </a:r>
            <a:endParaRPr lang="zh-CN" altLang="en-US" sz="3600" b="1" dirty="0">
              <a:latin typeface="楷体" panose="02010609060101010101" pitchFamily="49" charset="-122"/>
              <a:ea typeface="楷体" panose="02010609060101010101" pitchFamily="49" charset="-122"/>
            </a:endParaRPr>
          </a:p>
        </p:txBody>
      </p:sp>
      <p:sp>
        <p:nvSpPr>
          <p:cNvPr id="14" name="文本框 14"/>
          <p:cNvSpPr txBox="1"/>
          <p:nvPr/>
        </p:nvSpPr>
        <p:spPr>
          <a:xfrm>
            <a:off x="899592" y="3645024"/>
            <a:ext cx="7812360" cy="646331"/>
          </a:xfrm>
          <a:prstGeom prst="rect">
            <a:avLst/>
          </a:prstGeom>
          <a:solidFill>
            <a:srgbClr val="FFFF99"/>
          </a:solidFill>
          <a:ln w="9525">
            <a:noFill/>
          </a:ln>
        </p:spPr>
        <p:txBody>
          <a:bodyPr wrap="square" anchor="t">
            <a:spAutoFit/>
          </a:bodyPr>
          <a:lstStyle/>
          <a:p>
            <a:pPr lvl="0" indent="0"/>
            <a:r>
              <a:rPr lang="zh-CN" altLang="en-US" sz="3600" b="1" dirty="0" smtClean="0">
                <a:solidFill>
                  <a:srgbClr val="FF0000"/>
                </a:solidFill>
                <a:latin typeface="楷体" panose="02010609060101010101" pitchFamily="49" charset="-122"/>
                <a:ea typeface="楷体" panose="02010609060101010101" pitchFamily="49" charset="-122"/>
              </a:rPr>
              <a:t>现实需要</a:t>
            </a:r>
            <a:r>
              <a:rPr lang="zh-CN" altLang="en-US" sz="3600" b="1" dirty="0" smtClean="0">
                <a:solidFill>
                  <a:srgbClr val="0000FF"/>
                </a:solidFill>
                <a:latin typeface="楷体" panose="02010609060101010101" pitchFamily="49" charset="-122"/>
                <a:ea typeface="楷体" panose="02010609060101010101" pitchFamily="49" charset="-122"/>
              </a:rPr>
              <a:t>：平民</a:t>
            </a:r>
            <a:r>
              <a:rPr lang="zh-CN" altLang="en-US" sz="3600" b="1" dirty="0">
                <a:latin typeface="楷体" panose="02010609060101010101" pitchFamily="49" charset="-122"/>
                <a:ea typeface="楷体" panose="02010609060101010101" pitchFamily="49" charset="-122"/>
              </a:rPr>
              <a:t>地位</a:t>
            </a:r>
            <a:r>
              <a:rPr lang="zh-CN" altLang="en-US" sz="3600" b="1" dirty="0" smtClean="0">
                <a:latin typeface="楷体" panose="02010609060101010101" pitchFamily="49" charset="-122"/>
                <a:ea typeface="楷体" panose="02010609060101010101" pitchFamily="49" charset="-122"/>
              </a:rPr>
              <a:t>提高       </a:t>
            </a:r>
            <a:endParaRPr lang="zh-CN" altLang="en-US" sz="3600" b="1" dirty="0">
              <a:latin typeface="楷体" panose="02010609060101010101" pitchFamily="49" charset="-122"/>
              <a:ea typeface="楷体" panose="02010609060101010101" pitchFamily="49" charset="-122"/>
            </a:endParaRPr>
          </a:p>
        </p:txBody>
      </p:sp>
      <p:sp>
        <p:nvSpPr>
          <p:cNvPr id="15" name="文本框 15"/>
          <p:cNvSpPr txBox="1"/>
          <p:nvPr/>
        </p:nvSpPr>
        <p:spPr>
          <a:xfrm>
            <a:off x="827584" y="4365104"/>
            <a:ext cx="7812360" cy="646331"/>
          </a:xfrm>
          <a:prstGeom prst="rect">
            <a:avLst/>
          </a:prstGeom>
          <a:solidFill>
            <a:srgbClr val="FFFF99"/>
          </a:solidFill>
          <a:ln w="9525">
            <a:noFill/>
          </a:ln>
        </p:spPr>
        <p:txBody>
          <a:bodyPr wrap="square" anchor="t">
            <a:spAutoFit/>
          </a:bodyPr>
          <a:lstStyle/>
          <a:p>
            <a:pPr lvl="0" indent="0"/>
            <a:r>
              <a:rPr lang="zh-CN" altLang="en-US" sz="3600" b="1" dirty="0" smtClean="0">
                <a:solidFill>
                  <a:srgbClr val="FF0000"/>
                </a:solidFill>
                <a:latin typeface="楷体" panose="02010609060101010101" pitchFamily="49" charset="-122"/>
                <a:ea typeface="楷体" panose="02010609060101010101" pitchFamily="49" charset="-122"/>
              </a:rPr>
              <a:t>现实需要</a:t>
            </a:r>
            <a:r>
              <a:rPr lang="zh-CN" altLang="en-US" sz="3600" b="1" dirty="0" smtClean="0">
                <a:solidFill>
                  <a:srgbClr val="0000FF"/>
                </a:solidFill>
                <a:latin typeface="楷体" panose="02010609060101010101" pitchFamily="49" charset="-122"/>
                <a:ea typeface="楷体" panose="02010609060101010101" pitchFamily="49" charset="-122"/>
              </a:rPr>
              <a:t>：个人主义</a:t>
            </a:r>
            <a:r>
              <a:rPr lang="zh-CN" altLang="en-US" sz="3600" b="1" dirty="0">
                <a:latin typeface="楷体" panose="02010609060101010101" pitchFamily="49" charset="-122"/>
                <a:ea typeface="楷体" panose="02010609060101010101" pitchFamily="49" charset="-122"/>
              </a:rPr>
              <a:t>的</a:t>
            </a:r>
            <a:r>
              <a:rPr lang="zh-CN" altLang="en-US" sz="3600" b="1" dirty="0" smtClean="0">
                <a:latin typeface="楷体" panose="02010609060101010101" pitchFamily="49" charset="-122"/>
                <a:ea typeface="楷体" panose="02010609060101010101" pitchFamily="49" charset="-122"/>
              </a:rPr>
              <a:t>成长     </a:t>
            </a:r>
            <a:endParaRPr lang="zh-CN" altLang="en-US" sz="3600" b="1" dirty="0">
              <a:latin typeface="楷体" panose="02010609060101010101" pitchFamily="49" charset="-122"/>
              <a:ea typeface="楷体" panose="02010609060101010101" pitchFamily="49" charset="-122"/>
            </a:endParaRPr>
          </a:p>
        </p:txBody>
      </p:sp>
      <p:sp>
        <p:nvSpPr>
          <p:cNvPr id="16" name="文本框 3080"/>
          <p:cNvSpPr txBox="1"/>
          <p:nvPr/>
        </p:nvSpPr>
        <p:spPr>
          <a:xfrm>
            <a:off x="827584" y="1772816"/>
            <a:ext cx="7956376" cy="646331"/>
          </a:xfrm>
          <a:prstGeom prst="rect">
            <a:avLst/>
          </a:prstGeom>
          <a:solidFill>
            <a:srgbClr val="FFFF99"/>
          </a:solidFill>
          <a:ln w="9525">
            <a:noFill/>
          </a:ln>
        </p:spPr>
        <p:txBody>
          <a:bodyPr wrap="square" anchor="t">
            <a:spAutoFit/>
          </a:bodyPr>
          <a:lstStyle/>
          <a:p>
            <a:pPr lvl="0" indent="0"/>
            <a:r>
              <a:rPr lang="zh-CN" altLang="en-US" sz="3600" b="1" dirty="0" smtClean="0">
                <a:solidFill>
                  <a:srgbClr val="FF0000"/>
                </a:solidFill>
                <a:latin typeface="楷体" panose="02010609060101010101" pitchFamily="49" charset="-122"/>
                <a:ea typeface="楷体" panose="02010609060101010101" pitchFamily="49" charset="-122"/>
              </a:rPr>
              <a:t>现实需要</a:t>
            </a:r>
            <a:r>
              <a:rPr lang="zh-CN" altLang="en-US" sz="3600" b="1" dirty="0" smtClean="0">
                <a:solidFill>
                  <a:srgbClr val="0000FF"/>
                </a:solidFill>
                <a:latin typeface="楷体" panose="02010609060101010101" pitchFamily="49" charset="-122"/>
                <a:ea typeface="楷体" panose="02010609060101010101" pitchFamily="49" charset="-122"/>
              </a:rPr>
              <a:t>：解决</a:t>
            </a:r>
            <a:r>
              <a:rPr lang="zh-CN" altLang="en-US" sz="3600" b="1" dirty="0">
                <a:solidFill>
                  <a:srgbClr val="0000FF"/>
                </a:solidFill>
                <a:latin typeface="楷体" panose="02010609060101010101" pitchFamily="49" charset="-122"/>
                <a:ea typeface="楷体" panose="02010609060101010101" pitchFamily="49" charset="-122"/>
              </a:rPr>
              <a:t>实际问题</a:t>
            </a:r>
            <a:r>
              <a:rPr lang="zh-CN" altLang="en-US" sz="3600" b="1" dirty="0">
                <a:latin typeface="楷体" panose="02010609060101010101" pitchFamily="49" charset="-122"/>
                <a:ea typeface="楷体" panose="02010609060101010101" pitchFamily="49" charset="-122"/>
              </a:rPr>
              <a:t>的需要</a:t>
            </a:r>
          </a:p>
        </p:txBody>
      </p:sp>
      <p:sp>
        <p:nvSpPr>
          <p:cNvPr id="17" name="矩形 16"/>
          <p:cNvSpPr/>
          <p:nvPr/>
        </p:nvSpPr>
        <p:spPr>
          <a:xfrm>
            <a:off x="827584" y="5103674"/>
            <a:ext cx="7812360" cy="1754326"/>
          </a:xfrm>
          <a:prstGeom prst="rect">
            <a:avLst/>
          </a:prstGeom>
          <a:solidFill>
            <a:srgbClr val="FFC000"/>
          </a:solidFill>
          <a:ln>
            <a:solidFill>
              <a:schemeClr val="accent1"/>
            </a:solidFill>
          </a:ln>
        </p:spPr>
        <p:txBody>
          <a:bodyPr wrap="square">
            <a:spAutoFit/>
          </a:bodyPr>
          <a:lstStyle/>
          <a:p>
            <a:pPr>
              <a:spcBef>
                <a:spcPct val="50000"/>
              </a:spcBef>
            </a:pPr>
            <a:r>
              <a:rPr lang="zh-CN" altLang="en-US" sz="3600" b="1" dirty="0" smtClean="0">
                <a:latin typeface="楷体" pitchFamily="49" charset="-122"/>
                <a:ea typeface="楷体" pitchFamily="49" charset="-122"/>
              </a:rPr>
              <a:t>学术发展：哲学家放弃了对物质世界的探索，转而关心与人类自身更加密切相关的</a:t>
            </a:r>
            <a:r>
              <a:rPr lang="zh-CN" altLang="en-US" sz="3600" b="1" dirty="0" smtClean="0">
                <a:latin typeface="楷体" pitchFamily="49" charset="-122"/>
                <a:ea typeface="楷体" pitchFamily="49" charset="-122"/>
                <a:hlinkClick r:id="rId3" action="ppaction://hlinksldjump"/>
              </a:rPr>
              <a:t>问题</a:t>
            </a:r>
            <a:r>
              <a:rPr lang="zh-CN" altLang="en-US" sz="3600" b="1" dirty="0" smtClean="0">
                <a:latin typeface="楷体" pitchFamily="49" charset="-122"/>
                <a:ea typeface="楷体" pitchFamily="49" charset="-122"/>
              </a:rPr>
              <a:t>。</a:t>
            </a:r>
            <a:endParaRPr lang="zh-CN" altLang="en-US" sz="3600" b="1"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edg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6" grpId="1" animBg="1"/>
      <p:bldP spid="1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906</TotalTime>
  <Words>6738</Words>
  <Application>Microsoft Office PowerPoint</Application>
  <PresentationFormat>全屏显示(4:3)</PresentationFormat>
  <Paragraphs>384</Paragraphs>
  <Slides>45</Slides>
  <Notes>5</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苏格拉底的哲学观点：“认识你自己”</vt:lpstr>
      <vt:lpstr>幻灯片 29</vt:lpstr>
      <vt:lpstr>幻灯片 30</vt:lpstr>
      <vt:lpstr>幻灯片 31</vt:lpstr>
      <vt:lpstr>幻灯片 32</vt:lpstr>
      <vt:lpstr>幻灯片 33</vt:lpstr>
      <vt:lpstr>结合普罗塔戈拉和苏格拉底主要的哲学观点归纳人文精神的基本内涵。</vt:lpstr>
      <vt:lpstr>幻灯片 35</vt:lpstr>
      <vt:lpstr>幻灯片 36</vt:lpstr>
      <vt:lpstr>四、课堂小结——觉醒的表现</vt:lpstr>
      <vt:lpstr>幻灯片 38</vt:lpstr>
      <vt:lpstr>幻灯片 39</vt:lpstr>
      <vt:lpstr>幻灯片 40</vt:lpstr>
      <vt:lpstr>幻灯片 41</vt:lpstr>
      <vt:lpstr>幻灯片 42</vt:lpstr>
      <vt:lpstr>幻灯片 43</vt:lpstr>
      <vt:lpstr>幻灯片 44</vt:lpstr>
      <vt:lpstr>幻灯片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Administrator</cp:lastModifiedBy>
  <cp:revision>72</cp:revision>
  <dcterms:modified xsi:type="dcterms:W3CDTF">2018-09-12T12:17:50Z</dcterms:modified>
</cp:coreProperties>
</file>