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59" r:id="rId3"/>
    <p:sldMasterId id="2147483670" r:id="rId4"/>
  </p:sldMasterIdLst>
  <p:notesMasterIdLst>
    <p:notesMasterId r:id="rId8"/>
  </p:notesMasterIdLst>
  <p:sldIdLst>
    <p:sldId id="303" r:id="rId5"/>
    <p:sldId id="258" r:id="rId6"/>
    <p:sldId id="256" r:id="rId7"/>
    <p:sldId id="264" r:id="rId9"/>
    <p:sldId id="259" r:id="rId10"/>
    <p:sldId id="274" r:id="rId11"/>
    <p:sldId id="261" r:id="rId12"/>
    <p:sldId id="263" r:id="rId13"/>
    <p:sldId id="280" r:id="rId14"/>
    <p:sldId id="281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9" r:id="rId24"/>
    <p:sldId id="300" r:id="rId25"/>
    <p:sldId id="328" r:id="rId26"/>
    <p:sldId id="298" r:id="rId27"/>
    <p:sldId id="301" r:id="rId28"/>
  </p:sldIdLst>
  <p:sldSz cx="12192000" cy="6858000"/>
  <p:notesSz cx="6858000" cy="9144000"/>
  <p:embeddedFontLst>
    <p:embeddedFont>
      <p:font typeface="黑体" panose="02010609060101010101" pitchFamily="49" charset="-122"/>
      <p:regular r:id="rId32"/>
    </p:embeddedFont>
    <p:embeddedFont>
      <p:font typeface="欧阳询书法字体" panose="02000600000000000000" charset="-122"/>
      <p:regular r:id="rId33"/>
    </p:embeddedFont>
    <p:embeddedFont>
      <p:font typeface="方正清刻本悦宋简体" panose="02000000000000000000" charset="-122"/>
      <p:regular r:id="rId34"/>
    </p:embeddedFont>
    <p:embeddedFont>
      <p:font typeface="楷体_GB2312" panose="02010609030101010101" charset="-122"/>
      <p:regular r:id="rId35"/>
    </p:embeddedFont>
    <p:embeddedFont>
      <p:font typeface="华文新魏" panose="02010800040101010101" pitchFamily="2" charset="-122"/>
      <p:regular r:id="rId36"/>
    </p:embeddedFont>
    <p:embeddedFont>
      <p:font typeface="仿宋" panose="02010609060101010101" charset="-122"/>
      <p:regular r:id="rId37"/>
    </p:embeddedFont>
    <p:embeddedFont>
      <p:font typeface="楷体" panose="02010609060101010101" pitchFamily="1" charset="-122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微软雅黑" panose="020B0503020204020204" pitchFamily="34" charset="-122"/>
      <p:regular r:id="rId43"/>
    </p:embeddedFont>
    <p:embeddedFont>
      <p:font typeface="Cambria" panose="02040503050406030204" charset="0"/>
      <p:regular r:id="rId44"/>
      <p:bold r:id="rId45"/>
      <p:italic r:id="rId46"/>
      <p:boldItalic r:id="rId47"/>
    </p:embeddedFont>
    <p:embeddedFont>
      <p:font typeface="经典楷体简" panose="02010609000101010101" charset="-122"/>
      <p:regular r:id="rId4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8" Type="http://schemas.openxmlformats.org/officeDocument/2006/relationships/font" Target="fonts/font17.fntdata"/><Relationship Id="rId47" Type="http://schemas.openxmlformats.org/officeDocument/2006/relationships/font" Target="fonts/font16.fntdata"/><Relationship Id="rId46" Type="http://schemas.openxmlformats.org/officeDocument/2006/relationships/font" Target="fonts/font15.fntdata"/><Relationship Id="rId45" Type="http://schemas.openxmlformats.org/officeDocument/2006/relationships/font" Target="fonts/font14.fntdata"/><Relationship Id="rId44" Type="http://schemas.openxmlformats.org/officeDocument/2006/relationships/font" Target="fonts/font13.fntdata"/><Relationship Id="rId43" Type="http://schemas.openxmlformats.org/officeDocument/2006/relationships/font" Target="fonts/font12.fntdata"/><Relationship Id="rId42" Type="http://schemas.openxmlformats.org/officeDocument/2006/relationships/font" Target="fonts/font11.fntdata"/><Relationship Id="rId41" Type="http://schemas.openxmlformats.org/officeDocument/2006/relationships/font" Target="fonts/font10.fntdata"/><Relationship Id="rId40" Type="http://schemas.openxmlformats.org/officeDocument/2006/relationships/font" Target="fonts/font9.fntdata"/><Relationship Id="rId4" Type="http://schemas.openxmlformats.org/officeDocument/2006/relationships/slideMaster" Target="slideMasters/slideMaster3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翻译：天下成为私家的，人们只敬爱自己的父母，只疼爱自己的子女。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翻译：天下成为私家的，人们只敬爱自己的父母，只疼爱自己的子女。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1113" y="1371596"/>
            <a:ext cx="7086600" cy="1576659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1113" y="3040330"/>
            <a:ext cx="7086600" cy="74789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07950" y="71755"/>
            <a:ext cx="3691255" cy="645160"/>
            <a:chOff x="50" y="41"/>
            <a:chExt cx="5813" cy="1016"/>
          </a:xfrm>
        </p:grpSpPr>
        <p:pic>
          <p:nvPicPr>
            <p:cNvPr id="7" name="图片 6" descr="五中校标透明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" y="41"/>
              <a:ext cx="1017" cy="101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043" y="90"/>
              <a:ext cx="482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latin typeface="欧阳询书法字体" panose="02000600000000000000" charset="-122"/>
                  <a:ea typeface="欧阳询书法字体" panose="02000600000000000000" charset="-122"/>
                </a:rPr>
                <a:t>前郭县第五中学</a:t>
              </a:r>
              <a:endParaRPr lang="zh-CN" altLang="en-US" sz="3200">
                <a:latin typeface="欧阳询书法字体" panose="02000600000000000000" charset="-122"/>
                <a:ea typeface="欧阳询书法字体" panose="02000600000000000000" charset="-122"/>
              </a:endParaRPr>
            </a:p>
          </p:txBody>
        </p:sp>
      </p:grp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838200" y="2168525"/>
            <a:ext cx="10515600" cy="4008120"/>
          </a:xfrm>
        </p:spPr>
        <p:txBody>
          <a:bodyPr/>
          <a:p>
            <a:pPr marL="0" indent="0">
              <a:buNone/>
            </a:pP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2601256" y="2342135"/>
            <a:ext cx="7055771" cy="1945650"/>
          </a:xfrm>
          <a:custGeom>
            <a:avLst/>
            <a:gdLst>
              <a:gd name="connsiteX0" fmla="*/ 1112071 w 4901184"/>
              <a:gd name="connsiteY0" fmla="*/ 0 h 1801368"/>
              <a:gd name="connsiteX1" fmla="*/ 4901184 w 4901184"/>
              <a:gd name="connsiteY1" fmla="*/ 0 h 1801368"/>
              <a:gd name="connsiteX2" fmla="*/ 4901184 w 4901184"/>
              <a:gd name="connsiteY2" fmla="*/ 1008251 h 1801368"/>
              <a:gd name="connsiteX3" fmla="*/ 3799357 w 4901184"/>
              <a:gd name="connsiteY3" fmla="*/ 1801368 h 1801368"/>
              <a:gd name="connsiteX4" fmla="*/ 0 w 4901184"/>
              <a:gd name="connsiteY4" fmla="*/ 1801368 h 1801368"/>
              <a:gd name="connsiteX5" fmla="*/ 0 w 4901184"/>
              <a:gd name="connsiteY5" fmla="*/ 800490 h 180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1184" h="1801368">
                <a:moveTo>
                  <a:pt x="1112071" y="0"/>
                </a:moveTo>
                <a:lnTo>
                  <a:pt x="4901184" y="0"/>
                </a:lnTo>
                <a:lnTo>
                  <a:pt x="4901184" y="1008251"/>
                </a:lnTo>
                <a:lnTo>
                  <a:pt x="3799357" y="1801368"/>
                </a:lnTo>
                <a:lnTo>
                  <a:pt x="0" y="1801368"/>
                </a:lnTo>
                <a:lnTo>
                  <a:pt x="0" y="80049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prstClr val="white"/>
              </a:solidFill>
              <a:latin typeface="+mn-lt"/>
              <a:ea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1876710" y="1947862"/>
            <a:ext cx="3028473" cy="1638804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9" name="直接连接符 8"/>
          <p:cNvCxnSpPr/>
          <p:nvPr/>
        </p:nvCxnSpPr>
        <p:spPr>
          <a:xfrm flipH="1">
            <a:off x="7286817" y="3063825"/>
            <a:ext cx="3028474" cy="1638804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604" y="2399125"/>
            <a:ext cx="4519705" cy="621369"/>
          </a:xfrm>
        </p:spPr>
        <p:txBody>
          <a:bodyPr anchor="b"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9103" y="3123279"/>
            <a:ext cx="6201206" cy="73342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5C16-BA6F-4C92-9EA9-67233FF267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1E9F-CDE5-4976-A53B-9F21ACD47D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3040"/>
            <a:ext cx="5181600" cy="471392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3040"/>
            <a:ext cx="5181600" cy="471392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06475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98174"/>
            <a:ext cx="5157787" cy="561974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43150"/>
            <a:ext cx="5157787" cy="384651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98174"/>
            <a:ext cx="5183188" cy="561974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43150"/>
            <a:ext cx="5183188" cy="384651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1221" y="2530928"/>
            <a:ext cx="5135231" cy="915488"/>
          </a:xfrm>
        </p:spPr>
        <p:txBody>
          <a:bodyPr/>
          <a:lstStyle/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5C16-BA6F-4C92-9EA9-67233FF267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1E9F-CDE5-4976-A53B-9F21ACD47DE9}" type="slidenum">
              <a:rPr lang="zh-CN" altLang="en-US" smtClean="0"/>
            </a:fld>
            <a:endParaRPr lang="zh-CN" altLang="en-US"/>
          </a:p>
        </p:txBody>
      </p:sp>
      <p:sp>
        <p:nvSpPr>
          <p:cNvPr id="7" name="空心弧 6"/>
          <p:cNvSpPr/>
          <p:nvPr/>
        </p:nvSpPr>
        <p:spPr bwMode="auto">
          <a:xfrm rot="7086271">
            <a:off x="6818498" y="2028752"/>
            <a:ext cx="1934898" cy="1934898"/>
          </a:xfrm>
          <a:prstGeom prst="blockArc">
            <a:avLst>
              <a:gd name="adj1" fmla="val 5502533"/>
              <a:gd name="adj2" fmla="val 1980318"/>
              <a:gd name="adj3" fmla="val 1053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1313" r="2131" b="15236"/>
          <a:stretch>
            <a:fillRect/>
          </a:stretch>
        </p:blipFill>
        <p:spPr>
          <a:xfrm>
            <a:off x="0" y="-1"/>
            <a:ext cx="12188968" cy="686235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3032" y="0"/>
            <a:ext cx="12192000" cy="6496595"/>
          </a:xfrm>
          <a:prstGeom prst="rect">
            <a:avLst/>
          </a:prstGeom>
          <a:gradFill flip="none" rotWithShape="1">
            <a:gsLst>
              <a:gs pos="19000">
                <a:schemeClr val="bg1">
                  <a:alpha val="91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6" y="651162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707" y="651162"/>
            <a:ext cx="6172092" cy="54036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251362"/>
            <a:ext cx="41652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75653" y="365125"/>
            <a:ext cx="1278146" cy="5811838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099430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1" y="555626"/>
            <a:ext cx="10515600" cy="53879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7" Type="http://schemas.openxmlformats.org/officeDocument/2006/relationships/theme" Target="../theme/theme2.xml"/><Relationship Id="rId16" Type="http://schemas.openxmlformats.org/officeDocument/2006/relationships/tags" Target="../tags/tag7.xml"/><Relationship Id="rId15" Type="http://schemas.openxmlformats.org/officeDocument/2006/relationships/image" Target="../media/image5.png"/><Relationship Id="rId14" Type="http://schemas.openxmlformats.org/officeDocument/2006/relationships/tags" Target="../tags/tag6.xml"/><Relationship Id="rId13" Type="http://schemas.openxmlformats.org/officeDocument/2006/relationships/tags" Target="../tags/tag5.xml"/><Relationship Id="rId12" Type="http://schemas.openxmlformats.org/officeDocument/2006/relationships/tags" Target="../tags/tag4.xml"/><Relationship Id="rId11" Type="http://schemas.openxmlformats.org/officeDocument/2006/relationships/image" Target="../media/image4.png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4" Type="http://schemas.openxmlformats.org/officeDocument/2006/relationships/theme" Target="../theme/theme3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6880" y="-12879"/>
            <a:ext cx="12198880" cy="6496595"/>
          </a:xfrm>
          <a:prstGeom prst="rect">
            <a:avLst/>
          </a:prstGeom>
          <a:gradFill flip="none" rotWithShape="1">
            <a:gsLst>
              <a:gs pos="19000">
                <a:schemeClr val="bg1">
                  <a:alpha val="91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6"/>
            <a:ext cx="10515600" cy="977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489166"/>
            <a:ext cx="10515600" cy="4687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内容占位符 6" descr="前郭县第五中学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75445" y="6358255"/>
            <a:ext cx="2894965" cy="531495"/>
          </a:xfrm>
          <a:prstGeom prst="rect">
            <a:avLst/>
          </a:prstGeom>
        </p:spPr>
      </p:pic>
      <p:sp>
        <p:nvSpPr>
          <p:cNvPr id="9" name="KSO_TEMPLATE" hidden="1"/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70000"/>
        <a:buFont typeface="Wingdings 2" pitchFamily="18" charset="2"/>
        <a:buChar char=""/>
        <a:defRPr sz="2400" kern="1200">
          <a:solidFill>
            <a:schemeClr val="accent3">
              <a:lumMod val="75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>
              <a:lumMod val="75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75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75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75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4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6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9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2.xml"/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7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9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1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陕西临潼姜寨聚落遗址复原图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1866" r="2006"/>
          <a:stretch>
            <a:fillRect/>
          </a:stretch>
        </p:blipFill>
        <p:spPr>
          <a:xfrm>
            <a:off x="437515" y="1358265"/>
            <a:ext cx="11316970" cy="55022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二、西周时期的政治制度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838200" y="1489075"/>
            <a:ext cx="10515600" cy="585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0000"/>
              <a:buFont typeface="Wingdings 2" pitchFamily="18" charset="2"/>
              <a:buChar char=""/>
              <a:defRPr sz="24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CN" altLang="en-US" sz="3200" b="1"/>
              <a:t>（一）等级森严的分封制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838200" y="2207260"/>
            <a:ext cx="10515600" cy="39808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0000"/>
              <a:buFont typeface="Wingdings 2" pitchFamily="18" charset="2"/>
              <a:buChar char=""/>
              <a:defRPr sz="24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00685">
              <a:lnSpc>
                <a:spcPct val="100000"/>
              </a:lnSpc>
              <a:buClr>
                <a:srgbClr val="070707"/>
              </a:buClr>
              <a:buFont typeface="Wingdings" panose="05000000000000000000" charset="0"/>
              <a:buChar char="Ø"/>
            </a:pP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分封含义：封邦建国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pPr marL="0" indent="400685">
              <a:lnSpc>
                <a:spcPct val="100000"/>
              </a:lnSpc>
              <a:buClr>
                <a:srgbClr val="070707"/>
              </a:buClr>
              <a:buFont typeface="Wingdings" panose="05000000000000000000" charset="0"/>
              <a:buChar char="Ø"/>
            </a:pP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分封目的：拓展疆土，拱卫王室。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pPr marL="0" indent="400685">
              <a:lnSpc>
                <a:spcPct val="100000"/>
              </a:lnSpc>
              <a:buClr>
                <a:srgbClr val="070707"/>
              </a:buClr>
              <a:buFont typeface="Wingdings" panose="05000000000000000000" charset="0"/>
              <a:buChar char="Ø"/>
            </a:pP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分封对象：王族、功臣、古代帝王后代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pPr marL="0" indent="400685">
              <a:lnSpc>
                <a:spcPct val="100000"/>
              </a:lnSpc>
              <a:buClr>
                <a:srgbClr val="070707"/>
              </a:buClr>
              <a:buFont typeface="Wingdings" panose="05000000000000000000" charset="0"/>
              <a:buChar char="Ø"/>
            </a:pP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分封内容：王畿以外的土地和人民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pPr marL="0" indent="400685">
              <a:lnSpc>
                <a:spcPct val="100000"/>
              </a:lnSpc>
              <a:buClr>
                <a:srgbClr val="070707"/>
              </a:buClr>
              <a:buFont typeface="Wingdings" panose="05000000000000000000" charset="0"/>
              <a:buChar char="Ø"/>
            </a:pP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诸侯义务：镇守疆土、交纳贡赋、朝觐述职、随从作战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pPr marL="0" indent="400685">
              <a:lnSpc>
                <a:spcPct val="100000"/>
              </a:lnSpc>
              <a:buClr>
                <a:srgbClr val="070707"/>
              </a:buClr>
              <a:buFont typeface="Wingdings" panose="05000000000000000000" charset="0"/>
              <a:buChar char="Ø"/>
            </a:pP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诸侯权力：世袭封国权、行政治民权 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  <a:p>
            <a:pPr marL="0" indent="0">
              <a:lnSpc>
                <a:spcPct val="100000"/>
              </a:lnSpc>
              <a:buClr>
                <a:srgbClr val="070707"/>
              </a:buClr>
              <a:buFont typeface="Wingdings" panose="05000000000000000000" charset="0"/>
              <a:buNone/>
            </a:pP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            征派赋役权、军事征伐权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69480" y="2792730"/>
            <a:ext cx="4516755" cy="1272540"/>
          </a:xfrm>
          <a:prstGeom prst="rect">
            <a:avLst/>
          </a:prstGeom>
          <a:solidFill>
            <a:srgbClr val="4BACC6">
              <a:alpha val="20000"/>
            </a:srgbClr>
          </a:solidFill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封建亲戚，以蕃屏周。</a:t>
            </a:r>
            <a:endParaRPr lang="zh-CN" altLang="en-US" sz="3200" b="1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  <a:p>
            <a:pPr algn="r">
              <a:lnSpc>
                <a:spcPct val="120000"/>
              </a:lnSpc>
            </a:pPr>
            <a:r>
              <a:rPr lang="en-US" altLang="zh-CN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——</a:t>
            </a: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《左传》</a:t>
            </a:r>
            <a:endParaRPr lang="zh-CN" altLang="en-US" sz="3200" b="1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06795" y="2074545"/>
            <a:ext cx="4697095" cy="756258"/>
          </a:xfrm>
          <a:prstGeom prst="flowChartAlternateProcess">
            <a:avLst/>
          </a:prstGeom>
          <a:solidFill>
            <a:srgbClr val="4BACC6">
              <a:alpha val="20000"/>
            </a:srgbClr>
          </a:solidFill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“</a:t>
            </a:r>
            <a:r>
              <a:rPr lang="zh-CN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封建</a:t>
            </a:r>
            <a:r>
              <a:rPr 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”</a:t>
            </a: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与</a:t>
            </a:r>
            <a:r>
              <a:rPr lang="en-US" altLang="zh-CN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“</a:t>
            </a: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封建社会</a:t>
            </a:r>
            <a:r>
              <a:rPr lang="en-US" altLang="zh-CN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”</a:t>
            </a:r>
            <a:endParaRPr lang="en-US" altLang="zh-CN" sz="3200" b="1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2" grpId="0" bldLvl="0" animBg="1"/>
      <p:bldP spid="2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5345" y="-26035"/>
            <a:ext cx="8774430" cy="6910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57505" y="1325880"/>
            <a:ext cx="2880360" cy="4570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Cambria" panose="02040503050406030204" charset="0"/>
              </a:rPr>
              <a:t>观察地图，并结合刚才所讲内容，找出分封的主要诸侯国，并总结归纳分封制的特点。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sym typeface="Cambria" panose="020405030504060302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38200" y="2168525"/>
            <a:ext cx="6661785" cy="4432300"/>
          </a:xfrm>
        </p:spPr>
        <p:txBody>
          <a:bodyPr/>
          <a:p>
            <a:pPr marL="542290" indent="-542290">
              <a:lnSpc>
                <a:spcPct val="110000"/>
              </a:lnSpc>
              <a:buClr>
                <a:srgbClr val="070707"/>
              </a:buClr>
              <a:buFont typeface="Wingdings" panose="05000000000000000000" charset="0"/>
              <a:buChar char="Ø"/>
            </a:pP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分封特点：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1</a:t>
            </a: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）层层分封，等级森严；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2</a:t>
            </a: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）周天子至尊权威，国家政权趋向严密；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3</a:t>
            </a: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）同姓居多，且位居重要位置；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4</a:t>
            </a: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）姬姓诸侯和异姓诸侯相互交错，相互制约，便于周王统治。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二、西周时期的政治制度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838200" y="1489075"/>
            <a:ext cx="10515600" cy="585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0000"/>
              <a:buFont typeface="Wingdings 2" pitchFamily="18" charset="2"/>
              <a:buChar char=""/>
              <a:defRPr sz="24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CN" altLang="en-US" sz="3200" b="1"/>
              <a:t>（一）等级森严的分封制</a:t>
            </a:r>
            <a:endParaRPr lang="zh-CN" altLang="en-US" sz="3200"/>
          </a:p>
        </p:txBody>
      </p:sp>
      <p:pic>
        <p:nvPicPr>
          <p:cNvPr id="22530" name="Picture 2" descr="C:\Users\小牛\Desktop\2012090605463638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4945" y="381635"/>
            <a:ext cx="4322445" cy="641604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38200" y="2168525"/>
            <a:ext cx="10515600" cy="4432300"/>
          </a:xfrm>
        </p:spPr>
        <p:txBody>
          <a:bodyPr/>
          <a:p>
            <a:pPr marL="573405" indent="-573405">
              <a:lnSpc>
                <a:spcPct val="120000"/>
              </a:lnSpc>
              <a:buClr>
                <a:srgbClr val="070707"/>
              </a:buClr>
              <a:buFont typeface="Wingdings" panose="05000000000000000000" charset="0"/>
              <a:buChar char="Ø"/>
            </a:pP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分封制的影响：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当时：①疆域扩展，众星拱月，加强统治，趋向严密。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    ②诸侯独立性大，易成割据，周亡的制度性因素。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后世：①中国封建社会的皇族分封；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    ②中国的姓氏起源；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    ③中国地名的简称。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二、西周时期的政治制度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838200" y="1489075"/>
            <a:ext cx="10515600" cy="585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0000"/>
              <a:buFont typeface="Wingdings 2" pitchFamily="18" charset="2"/>
              <a:buChar char=""/>
              <a:defRPr sz="24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CN" altLang="en-US" sz="3200" b="1"/>
              <a:t>（一）等级森严的分封制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二、西周时期的政治制度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23554" name="Picture 2" descr="C:\Users\小牛\Desktop\图片1.jp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8215" y="4392295"/>
            <a:ext cx="7736205" cy="24911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838835" y="2085340"/>
            <a:ext cx="10514965" cy="2453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华文新魏" panose="02010800040101010101" pitchFamily="2" charset="-122"/>
              </a:rPr>
              <a:t>成王少，周公</a:t>
            </a:r>
            <a:r>
              <a:rPr lang="en-US" altLang="zh-CN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华文新魏" panose="02010800040101010101" pitchFamily="2" charset="-122"/>
              </a:rPr>
              <a:t>……</a:t>
            </a:r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华文新魏" panose="02010800040101010101" pitchFamily="2" charset="-122"/>
              </a:rPr>
              <a:t>乃摄行政当国。管叔，蔡叔群弟疑周公，与武庚作乱，畔周。周公奉成王命，伐诛武庚、管叔，放蔡叔。</a:t>
            </a:r>
            <a:endParaRPr lang="en-US" altLang="zh-CN" sz="32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华文新魏" panose="02010800040101010101" pitchFamily="2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华文新魏" panose="02010800040101010101" pitchFamily="2" charset="-122"/>
              </a:rPr>
              <a:t>——《</a:t>
            </a:r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华文新魏" panose="02010800040101010101" pitchFamily="2" charset="-122"/>
              </a:rPr>
              <a:t>史记</a:t>
            </a:r>
            <a:r>
              <a:rPr lang="en-US" altLang="zh-CN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华文新魏" panose="02010800040101010101" pitchFamily="2" charset="-122"/>
              </a:rPr>
              <a:t>·</a:t>
            </a:r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华文新魏" panose="02010800040101010101" pitchFamily="2" charset="-122"/>
              </a:rPr>
              <a:t>周本纪</a:t>
            </a:r>
            <a:r>
              <a:rPr lang="en-US" altLang="zh-CN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华文新魏" panose="02010800040101010101" pitchFamily="2" charset="-122"/>
              </a:rPr>
              <a:t>》</a:t>
            </a:r>
            <a:endParaRPr lang="en-US" altLang="zh-CN" sz="32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华文新魏" panose="020108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87315" y="1343025"/>
            <a:ext cx="1816100" cy="583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p>
            <a:pPr marL="0" indent="0" algn="l">
              <a:buNone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华文新魏" panose="02010800040101010101" pitchFamily="2" charset="-122"/>
              </a:rPr>
              <a:t>三监叛乱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sym typeface="华文新魏" panose="0201080004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38200" y="2168525"/>
            <a:ext cx="10515600" cy="4307205"/>
          </a:xfrm>
        </p:spPr>
        <p:txBody>
          <a:bodyPr>
            <a:normAutofit lnSpcReduction="20000"/>
          </a:bodyPr>
          <a:p>
            <a:pPr marL="0" indent="0">
              <a:lnSpc>
                <a:spcPct val="150000"/>
              </a:lnSpc>
              <a:buClr>
                <a:srgbClr val="070707"/>
              </a:buClr>
              <a:buFont typeface="Wingdings" panose="05000000000000000000" charset="0"/>
              <a:buNone/>
            </a:pPr>
            <a:r>
              <a:rPr lang="en-US" altLang="zh-CN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1</a:t>
            </a: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）目的：为了解决贵族间在权、财和地继承的矛盾。</a:t>
            </a:r>
            <a:endParaRPr lang="zh-CN" altLang="en-US" sz="3200" b="1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pPr marL="0" indent="0">
              <a:lnSpc>
                <a:spcPct val="150000"/>
              </a:lnSpc>
              <a:buClr>
                <a:srgbClr val="070707"/>
              </a:buClr>
              <a:buFont typeface="Wingdings" panose="05000000000000000000" charset="0"/>
              <a:buNone/>
            </a:pPr>
            <a:r>
              <a:rPr lang="en-US" altLang="zh-CN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sym typeface="华文新魏" panose="02010800040101010101" pitchFamily="2" charset="-122"/>
              </a:rPr>
              <a:t>2</a:t>
            </a:r>
            <a:r>
              <a:rPr lang="zh-CN" altLang="en-US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sym typeface="华文新魏" panose="02010800040101010101" pitchFamily="2" charset="-122"/>
              </a:rPr>
              <a:t>）含义：根据父系血缘关系的亲疏来维系政治等级，巩固国家统治的制度。</a:t>
            </a:r>
            <a:endParaRPr lang="zh-CN" altLang="en-US" sz="3200" b="1" dirty="0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sym typeface="华文新魏" panose="02010800040101010101" pitchFamily="2" charset="-122"/>
            </a:endParaRPr>
          </a:p>
          <a:p>
            <a:pPr marL="0" indent="0">
              <a:lnSpc>
                <a:spcPct val="150000"/>
              </a:lnSpc>
              <a:buClr>
                <a:srgbClr val="070707"/>
              </a:buClr>
              <a:buFont typeface="Wingdings" panose="05000000000000000000" charset="0"/>
              <a:buNone/>
            </a:pPr>
            <a:r>
              <a:rPr lang="en-US" altLang="zh-CN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华文新魏" panose="02010800040101010101" pitchFamily="2" charset="-122"/>
              </a:rPr>
              <a:t>3</a:t>
            </a:r>
            <a:r>
              <a:rPr lang="zh-CN" altLang="en-US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华文新魏" panose="02010800040101010101" pitchFamily="2" charset="-122"/>
              </a:rPr>
              <a:t>）核心：嫡长子继承制</a:t>
            </a:r>
            <a:endParaRPr lang="zh-CN" altLang="en-US" sz="3200" b="1" dirty="0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华文新魏" panose="02010800040101010101" pitchFamily="2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二、西周时期的政治制度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838200" y="1489075"/>
            <a:ext cx="10515600" cy="585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0000"/>
              <a:buFont typeface="Wingdings 2" pitchFamily="18" charset="2"/>
              <a:buChar char=""/>
              <a:defRPr sz="24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CN" altLang="en-US" sz="3200" b="1"/>
              <a:t>（二）血缘维系的宗法制</a:t>
            </a:r>
            <a:endParaRPr lang="zh-CN" altLang="en-US" sz="3200"/>
          </a:p>
        </p:txBody>
      </p:sp>
      <p:sp>
        <p:nvSpPr>
          <p:cNvPr id="41" name="文本框 40"/>
          <p:cNvSpPr txBox="1"/>
          <p:nvPr/>
        </p:nvSpPr>
        <p:spPr>
          <a:xfrm>
            <a:off x="2941955" y="5337810"/>
            <a:ext cx="6307455" cy="583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p>
            <a:pPr marL="0" indent="0" algn="l">
              <a:buNone/>
            </a:pPr>
            <a:r>
              <a:rPr lang="zh-CN" altLang="en-US" sz="3200" b="1" dirty="0">
                <a:solidFill>
                  <a:srgbClr val="0000CC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立嫡以长不以贤，立子以贵不以长</a:t>
            </a:r>
            <a:endParaRPr lang="zh-CN" altLang="en-US" sz="3200" b="1" dirty="0">
              <a:solidFill>
                <a:srgbClr val="0000CC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7" descr="天子"/>
          <p:cNvPicPr preferRelativeResize="0"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3220" y="2303780"/>
            <a:ext cx="47625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Picture 24" descr="天子"/>
          <p:cNvPicPr preferRelativeResize="0"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3880" y="2297430"/>
            <a:ext cx="492125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Picture 26" descr="卿大夫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005" y="4323080"/>
            <a:ext cx="46990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40" descr="士大夫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130" y="5313680"/>
            <a:ext cx="317500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7" name="AutoShape 56"/>
          <p:cNvSpPr/>
          <p:nvPr/>
        </p:nvSpPr>
        <p:spPr>
          <a:xfrm rot="5400000">
            <a:off x="3516630" y="3249930"/>
            <a:ext cx="127000" cy="103505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8075" y="0"/>
                </a:moveTo>
                <a:lnTo>
                  <a:pt x="14549" y="4890"/>
                </a:lnTo>
                <a:lnTo>
                  <a:pt x="16550" y="4890"/>
                </a:lnTo>
                <a:lnTo>
                  <a:pt x="16550" y="18240"/>
                </a:lnTo>
                <a:lnTo>
                  <a:pt x="0" y="18240"/>
                </a:lnTo>
                <a:lnTo>
                  <a:pt x="0" y="21600"/>
                </a:lnTo>
                <a:lnTo>
                  <a:pt x="19599" y="21600"/>
                </a:lnTo>
                <a:lnTo>
                  <a:pt x="19599" y="4890"/>
                </a:lnTo>
                <a:lnTo>
                  <a:pt x="21600" y="4890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9525">
            <a:noFill/>
          </a:ln>
        </p:spPr>
        <p:txBody>
          <a:bodyPr vert="horz" wrap="square" lIns="0" tIns="0" rIns="0" bIns="0" anchor="ctr">
            <a:spAutoFit/>
          </a:bodyPr>
          <a:p>
            <a:endParaRPr sz="1700" b="1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Calibri" panose="020F0502020204030204" pitchFamily="34" charset="0"/>
            </a:endParaRPr>
          </a:p>
        </p:txBody>
      </p:sp>
      <p:pic>
        <p:nvPicPr>
          <p:cNvPr id="25608" name="Picture 61" descr="諸侯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355" y="3357880"/>
            <a:ext cx="428625" cy="831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9" name="Picture 63" descr="諸侯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580" y="3357880"/>
            <a:ext cx="428625" cy="831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0" name="Picture 74" descr="士大夫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305" y="5259705"/>
            <a:ext cx="330200" cy="841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1" name="AutoShape 75"/>
          <p:cNvSpPr/>
          <p:nvPr/>
        </p:nvSpPr>
        <p:spPr>
          <a:xfrm rot="5400000">
            <a:off x="6482080" y="4923155"/>
            <a:ext cx="127000" cy="12954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8075" y="0"/>
                </a:moveTo>
                <a:lnTo>
                  <a:pt x="14549" y="4890"/>
                </a:lnTo>
                <a:lnTo>
                  <a:pt x="16550" y="4890"/>
                </a:lnTo>
                <a:lnTo>
                  <a:pt x="16550" y="18240"/>
                </a:lnTo>
                <a:lnTo>
                  <a:pt x="0" y="18240"/>
                </a:lnTo>
                <a:lnTo>
                  <a:pt x="0" y="21600"/>
                </a:lnTo>
                <a:lnTo>
                  <a:pt x="19599" y="21600"/>
                </a:lnTo>
                <a:lnTo>
                  <a:pt x="19599" y="4890"/>
                </a:lnTo>
                <a:lnTo>
                  <a:pt x="21600" y="4890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9525">
            <a:noFill/>
          </a:ln>
        </p:spPr>
        <p:txBody>
          <a:bodyPr vert="horz" wrap="square" lIns="0" tIns="0" rIns="0" bIns="0" anchor="ctr">
            <a:spAutoFit/>
          </a:bodyPr>
          <a:p>
            <a:endParaRPr sz="1700" b="1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Calibri" panose="020F0502020204030204" pitchFamily="34" charset="0"/>
            </a:endParaRPr>
          </a:p>
        </p:txBody>
      </p:sp>
      <p:sp>
        <p:nvSpPr>
          <p:cNvPr id="25612" name="TextBox 44"/>
          <p:cNvSpPr/>
          <p:nvPr/>
        </p:nvSpPr>
        <p:spPr>
          <a:xfrm>
            <a:off x="3411855" y="2297430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华文新魏" panose="02010800040101010101" pitchFamily="2" charset="-122"/>
              </a:rPr>
              <a:t>嫡长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sym typeface="华文新魏" panose="02010800040101010101" pitchFamily="2" charset="-122"/>
            </a:endParaRPr>
          </a:p>
        </p:txBody>
      </p:sp>
      <p:sp>
        <p:nvSpPr>
          <p:cNvPr id="25613" name="TextBox 45"/>
          <p:cNvSpPr/>
          <p:nvPr/>
        </p:nvSpPr>
        <p:spPr>
          <a:xfrm>
            <a:off x="3411855" y="2853055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sym typeface="华文新魏" panose="02010800040101010101" pitchFamily="2" charset="-122"/>
              </a:rPr>
              <a:t>大宗</a:t>
            </a:r>
            <a:endParaRPr lang="zh-CN" altLang="en-US" sz="2800" b="1" dirty="0">
              <a:solidFill>
                <a:srgbClr val="C00000"/>
              </a:solidFill>
              <a:latin typeface="楷体_GB2312" panose="02010609030101010101" charset="-122"/>
              <a:ea typeface="楷体_GB2312" panose="02010609030101010101" charset="-122"/>
              <a:sym typeface="华文新魏" panose="02010800040101010101" pitchFamily="2" charset="-122"/>
            </a:endParaRPr>
          </a:p>
        </p:txBody>
      </p:sp>
      <p:sp>
        <p:nvSpPr>
          <p:cNvPr id="25614" name="TextBox 46"/>
          <p:cNvSpPr/>
          <p:nvPr/>
        </p:nvSpPr>
        <p:spPr>
          <a:xfrm>
            <a:off x="2481580" y="3215005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sym typeface="隶书" charset="-122"/>
              </a:rPr>
              <a:t>余子</a:t>
            </a:r>
            <a:endParaRPr lang="zh-CN" altLang="en-US" sz="28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隶书" charset="-122"/>
            </a:endParaRPr>
          </a:p>
        </p:txBody>
      </p:sp>
      <p:sp>
        <p:nvSpPr>
          <p:cNvPr id="25615" name="TextBox 47"/>
          <p:cNvSpPr/>
          <p:nvPr/>
        </p:nvSpPr>
        <p:spPr>
          <a:xfrm>
            <a:off x="3167380" y="3215005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sym typeface="隶书" charset="-122"/>
              </a:rPr>
              <a:t>小宗</a:t>
            </a:r>
            <a:endParaRPr lang="zh-CN" altLang="en-US" sz="28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隶书" charset="-122"/>
            </a:endParaRPr>
          </a:p>
        </p:txBody>
      </p:sp>
      <p:sp>
        <p:nvSpPr>
          <p:cNvPr id="25616" name="TextBox 48"/>
          <p:cNvSpPr/>
          <p:nvPr/>
        </p:nvSpPr>
        <p:spPr>
          <a:xfrm>
            <a:off x="4818380" y="3234055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华文新魏" panose="02010800040101010101" pitchFamily="2" charset="-122"/>
              </a:rPr>
              <a:t>嫡长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sym typeface="华文新魏" panose="02010800040101010101" pitchFamily="2" charset="-122"/>
            </a:endParaRPr>
          </a:p>
        </p:txBody>
      </p:sp>
      <p:sp>
        <p:nvSpPr>
          <p:cNvPr id="25617" name="TextBox 49"/>
          <p:cNvSpPr/>
          <p:nvPr/>
        </p:nvSpPr>
        <p:spPr>
          <a:xfrm>
            <a:off x="4818380" y="3789680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sym typeface="华文新魏" panose="02010800040101010101" pitchFamily="2" charset="-122"/>
              </a:rPr>
              <a:t>大宗</a:t>
            </a:r>
            <a:endParaRPr lang="zh-CN" altLang="en-US" sz="2800" b="1" dirty="0">
              <a:solidFill>
                <a:srgbClr val="C00000"/>
              </a:solidFill>
              <a:latin typeface="楷体_GB2312" panose="02010609030101010101" charset="-122"/>
              <a:ea typeface="楷体_GB2312" panose="02010609030101010101" charset="-122"/>
              <a:sym typeface="华文新魏" panose="02010800040101010101" pitchFamily="2" charset="-122"/>
            </a:endParaRPr>
          </a:p>
        </p:txBody>
      </p:sp>
      <p:pic>
        <p:nvPicPr>
          <p:cNvPr id="25618" name="Picture 26" descr="卿大夫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205" y="4313555"/>
            <a:ext cx="469900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9" name="TextBox 51"/>
          <p:cNvSpPr/>
          <p:nvPr/>
        </p:nvSpPr>
        <p:spPr>
          <a:xfrm>
            <a:off x="3790315" y="4107180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sym typeface="隶书" charset="-122"/>
              </a:rPr>
              <a:t>余子</a:t>
            </a:r>
            <a:endParaRPr lang="zh-CN" altLang="en-US" sz="28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隶书" charset="-122"/>
            </a:endParaRPr>
          </a:p>
        </p:txBody>
      </p:sp>
      <p:sp>
        <p:nvSpPr>
          <p:cNvPr id="25620" name="TextBox 52"/>
          <p:cNvSpPr/>
          <p:nvPr/>
        </p:nvSpPr>
        <p:spPr>
          <a:xfrm>
            <a:off x="4501515" y="4107180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sym typeface="隶书" charset="-122"/>
              </a:rPr>
              <a:t>小宗</a:t>
            </a:r>
            <a:endParaRPr lang="zh-CN" altLang="en-US" sz="28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隶书" charset="-122"/>
            </a:endParaRPr>
          </a:p>
        </p:txBody>
      </p:sp>
      <p:sp>
        <p:nvSpPr>
          <p:cNvPr id="25621" name="TextBox 53"/>
          <p:cNvSpPr/>
          <p:nvPr/>
        </p:nvSpPr>
        <p:spPr>
          <a:xfrm>
            <a:off x="6329680" y="4167505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华文新魏" panose="02010800040101010101" pitchFamily="2" charset="-122"/>
              </a:rPr>
              <a:t>嫡长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sym typeface="华文新魏" panose="02010800040101010101" pitchFamily="2" charset="-122"/>
            </a:endParaRPr>
          </a:p>
        </p:txBody>
      </p:sp>
      <p:sp>
        <p:nvSpPr>
          <p:cNvPr id="25622" name="TextBox 54"/>
          <p:cNvSpPr/>
          <p:nvPr/>
        </p:nvSpPr>
        <p:spPr>
          <a:xfrm>
            <a:off x="6329680" y="4726305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sym typeface="华文新魏" panose="02010800040101010101" pitchFamily="2" charset="-122"/>
              </a:rPr>
              <a:t>大宗</a:t>
            </a:r>
            <a:endParaRPr lang="zh-CN" altLang="en-US" sz="2800" b="1" dirty="0">
              <a:solidFill>
                <a:srgbClr val="C00000"/>
              </a:solidFill>
              <a:latin typeface="楷体_GB2312" panose="02010609030101010101" charset="-122"/>
              <a:ea typeface="楷体_GB2312" panose="02010609030101010101" charset="-122"/>
              <a:sym typeface="华文新魏" panose="02010800040101010101" pitchFamily="2" charset="-122"/>
            </a:endParaRPr>
          </a:p>
        </p:txBody>
      </p:sp>
      <p:sp>
        <p:nvSpPr>
          <p:cNvPr id="25623" name="TextBox 55"/>
          <p:cNvSpPr/>
          <p:nvPr/>
        </p:nvSpPr>
        <p:spPr>
          <a:xfrm>
            <a:off x="5327015" y="5015230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sym typeface="隶书" charset="-122"/>
              </a:rPr>
              <a:t>余子</a:t>
            </a:r>
            <a:endParaRPr lang="zh-CN" altLang="en-US" sz="28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隶书" charset="-122"/>
            </a:endParaRPr>
          </a:p>
        </p:txBody>
      </p:sp>
      <p:sp>
        <p:nvSpPr>
          <p:cNvPr id="25624" name="TextBox 56"/>
          <p:cNvSpPr/>
          <p:nvPr/>
        </p:nvSpPr>
        <p:spPr>
          <a:xfrm>
            <a:off x="6015355" y="5015230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sym typeface="隶书" charset="-122"/>
              </a:rPr>
              <a:t>小宗</a:t>
            </a:r>
            <a:endParaRPr lang="zh-CN" altLang="en-US" sz="28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隶书" charset="-122"/>
            </a:endParaRPr>
          </a:p>
        </p:txBody>
      </p:sp>
      <p:sp>
        <p:nvSpPr>
          <p:cNvPr id="25625" name="TextBox 57"/>
          <p:cNvSpPr/>
          <p:nvPr/>
        </p:nvSpPr>
        <p:spPr>
          <a:xfrm>
            <a:off x="7533005" y="5158105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华文新魏" panose="02010800040101010101" pitchFamily="2" charset="-122"/>
              </a:rPr>
              <a:t>嫡长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sym typeface="华文新魏" panose="02010800040101010101" pitchFamily="2" charset="-122"/>
            </a:endParaRPr>
          </a:p>
        </p:txBody>
      </p:sp>
      <p:pic>
        <p:nvPicPr>
          <p:cNvPr id="25626" name="圆角矩形 58"/>
          <p:cNvPicPr/>
          <p:nvPr/>
        </p:nvPicPr>
        <p:blipFill>
          <a:blip r:embed="rId5"/>
          <a:stretch>
            <a:fillRect/>
          </a:stretch>
        </p:blipFill>
        <p:spPr>
          <a:xfrm>
            <a:off x="5399405" y="2303780"/>
            <a:ext cx="1501775" cy="87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27" name="圆角矩形 59"/>
          <p:cNvPicPr/>
          <p:nvPr/>
        </p:nvPicPr>
        <p:blipFill>
          <a:blip r:embed="rId6"/>
          <a:stretch>
            <a:fillRect/>
          </a:stretch>
        </p:blipFill>
        <p:spPr>
          <a:xfrm>
            <a:off x="6551930" y="3237230"/>
            <a:ext cx="1498600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28" name="圆角矩形 60"/>
          <p:cNvPicPr/>
          <p:nvPr/>
        </p:nvPicPr>
        <p:blipFill>
          <a:blip r:embed="rId7"/>
          <a:stretch>
            <a:fillRect/>
          </a:stretch>
        </p:blipFill>
        <p:spPr>
          <a:xfrm>
            <a:off x="7910830" y="4211955"/>
            <a:ext cx="1085850" cy="83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29" name="圆角矩形 61"/>
          <p:cNvPicPr/>
          <p:nvPr/>
        </p:nvPicPr>
        <p:blipFill>
          <a:blip r:embed="rId8"/>
          <a:stretch>
            <a:fillRect/>
          </a:stretch>
        </p:blipFill>
        <p:spPr>
          <a:xfrm>
            <a:off x="8803005" y="5285105"/>
            <a:ext cx="1022350" cy="7683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5630" name="直接箭头连接符 62"/>
          <p:cNvCxnSpPr/>
          <p:nvPr/>
        </p:nvCxnSpPr>
        <p:spPr>
          <a:xfrm>
            <a:off x="3522980" y="2872105"/>
            <a:ext cx="717550" cy="3175"/>
          </a:xfrm>
          <a:prstGeom prst="straightConnector1">
            <a:avLst/>
          </a:prstGeom>
          <a:ln w="50800" cap="flat" cmpd="sng">
            <a:solidFill>
              <a:srgbClr val="00000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25631" name="直接箭头连接符 63"/>
          <p:cNvCxnSpPr/>
          <p:nvPr/>
        </p:nvCxnSpPr>
        <p:spPr>
          <a:xfrm>
            <a:off x="6329680" y="4745355"/>
            <a:ext cx="863600" cy="0"/>
          </a:xfrm>
          <a:prstGeom prst="straightConnector1">
            <a:avLst/>
          </a:prstGeom>
          <a:ln w="50800" cap="flat" cmpd="sng">
            <a:solidFill>
              <a:srgbClr val="00000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25632" name="直接箭头连接符 64"/>
          <p:cNvCxnSpPr/>
          <p:nvPr/>
        </p:nvCxnSpPr>
        <p:spPr>
          <a:xfrm>
            <a:off x="7625080" y="5751830"/>
            <a:ext cx="720725" cy="0"/>
          </a:xfrm>
          <a:prstGeom prst="straightConnector1">
            <a:avLst/>
          </a:prstGeom>
          <a:ln w="50800" cap="flat" cmpd="sng">
            <a:solidFill>
              <a:srgbClr val="00000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25633" name="直接箭头连接符 65"/>
          <p:cNvCxnSpPr/>
          <p:nvPr/>
        </p:nvCxnSpPr>
        <p:spPr>
          <a:xfrm>
            <a:off x="4827905" y="3786505"/>
            <a:ext cx="863600" cy="0"/>
          </a:xfrm>
          <a:prstGeom prst="straightConnector1">
            <a:avLst/>
          </a:prstGeom>
          <a:ln w="50800" cap="flat" cmpd="sng">
            <a:solidFill>
              <a:srgbClr val="00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36" name="AutoShape 75"/>
          <p:cNvSpPr/>
          <p:nvPr/>
        </p:nvSpPr>
        <p:spPr>
          <a:xfrm rot="5400000">
            <a:off x="5005070" y="4084955"/>
            <a:ext cx="127000" cy="12954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8075" y="0"/>
                </a:moveTo>
                <a:lnTo>
                  <a:pt x="14549" y="4890"/>
                </a:lnTo>
                <a:lnTo>
                  <a:pt x="16550" y="4890"/>
                </a:lnTo>
                <a:lnTo>
                  <a:pt x="16550" y="18240"/>
                </a:lnTo>
                <a:lnTo>
                  <a:pt x="0" y="18240"/>
                </a:lnTo>
                <a:lnTo>
                  <a:pt x="0" y="21600"/>
                </a:lnTo>
                <a:lnTo>
                  <a:pt x="19599" y="21600"/>
                </a:lnTo>
                <a:lnTo>
                  <a:pt x="19599" y="4890"/>
                </a:lnTo>
                <a:lnTo>
                  <a:pt x="21600" y="4890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9525">
            <a:noFill/>
          </a:ln>
        </p:spPr>
        <p:txBody>
          <a:bodyPr vert="horz" wrap="square" lIns="0" tIns="0" rIns="0" bIns="0" anchor="ctr">
            <a:spAutoFit/>
          </a:bodyPr>
          <a:p>
            <a:endParaRPr sz="1700" b="1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Calibri" panose="020F050202020403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92125" y="6203950"/>
            <a:ext cx="11207115" cy="583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p>
            <a:pPr marL="0" indent="0" algn="l">
              <a:buNone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华文新魏" panose="02010800040101010101" pitchFamily="2" charset="-122"/>
              </a:rPr>
              <a:t>互为表里：政治上的君臣隶属关系；血缘上的父子兄弟关系。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sym typeface="华文新魏" panose="02010800040101010101" pitchFamily="2" charset="-122"/>
            </a:endParaRPr>
          </a:p>
        </p:txBody>
      </p:sp>
      <p:sp>
        <p:nvSpPr>
          <p:cNvPr id="42" name="标题 4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二、西周时期的政治制度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43" name="内容占位符 2"/>
          <p:cNvSpPr>
            <a:spLocks noGrp="1"/>
          </p:cNvSpPr>
          <p:nvPr/>
        </p:nvSpPr>
        <p:spPr>
          <a:xfrm>
            <a:off x="838200" y="1489075"/>
            <a:ext cx="10515600" cy="585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0000"/>
              <a:buFont typeface="Wingdings 2" pitchFamily="18" charset="2"/>
              <a:buChar char=""/>
              <a:defRPr sz="24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CN" altLang="en-US" sz="3200" b="1"/>
              <a:t>（二）血缘维系的宗法制</a:t>
            </a:r>
            <a:endParaRPr lang="zh-CN" altLang="en-US" sz="3200"/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/>
      <p:bldP spid="25612" grpId="0"/>
      <p:bldP spid="25607" grpId="0" bldLvl="0" animBg="1"/>
      <p:bldP spid="25614" grpId="0"/>
      <p:bldP spid="25615" grpId="0"/>
      <p:bldP spid="25617" grpId="0"/>
      <p:bldP spid="25616" grpId="0"/>
      <p:bldP spid="36" grpId="0" bldLvl="0" animBg="1"/>
      <p:bldP spid="25620" grpId="0"/>
      <p:bldP spid="25619" grpId="0"/>
      <p:bldP spid="25622" grpId="0"/>
      <p:bldP spid="25621" grpId="0"/>
      <p:bldP spid="25611" grpId="0" bldLvl="0" animBg="1"/>
      <p:bldP spid="25624" grpId="0"/>
      <p:bldP spid="25623" grpId="0"/>
      <p:bldP spid="25625" grpId="0"/>
      <p:bldP spid="4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lnSpc>
                <a:spcPct val="120000"/>
              </a:lnSpc>
              <a:buNone/>
            </a:pPr>
            <a:r>
              <a:rPr lang="zh-CN" altLang="en-US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思考：观察下表，按照西周宗法制的规定，有资格继承王位的是（   ）</a:t>
            </a:r>
            <a:endParaRPr lang="zh-CN" altLang="en-US" b="1" dirty="0">
              <a:solidFill>
                <a:srgbClr val="070707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zh-CN" altLang="en-US" b="1" dirty="0">
              <a:solidFill>
                <a:srgbClr val="070707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二、西周时期的政治制度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838200" y="1489075"/>
            <a:ext cx="10515600" cy="585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0000"/>
              <a:buFont typeface="Wingdings 2" pitchFamily="18" charset="2"/>
              <a:buChar char=""/>
              <a:defRPr sz="24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CN" altLang="en-US" sz="3200" b="1"/>
              <a:t>（二）血缘维系的宗法制</a:t>
            </a:r>
            <a:endParaRPr lang="zh-CN" altLang="en-US" sz="3200"/>
          </a:p>
        </p:txBody>
      </p:sp>
      <p:pic>
        <p:nvPicPr>
          <p:cNvPr id="27650" name="图片 27649" descr="k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20723" y="3449320"/>
            <a:ext cx="3892550" cy="339566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7651" name="表格 27650"/>
          <p:cNvGraphicFramePr/>
          <p:nvPr/>
        </p:nvGraphicFramePr>
        <p:xfrm>
          <a:off x="2662873" y="3449320"/>
          <a:ext cx="4953000" cy="3200400"/>
        </p:xfrm>
        <a:graphic>
          <a:graphicData uri="http://schemas.openxmlformats.org/drawingml/2006/table">
            <a:tbl>
              <a:tblPr/>
              <a:tblGrid>
                <a:gridCol w="1295400"/>
                <a:gridCol w="3657600"/>
              </a:tblGrid>
              <a:tr h="685800"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Char char=""/>
                        <a:defRPr sz="32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itchFamily="18" charset="2"/>
                        <a:buChar char="³"/>
                        <a:defRPr sz="28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B9B57"/>
                        </a:buClr>
                        <a:buSzPct val="60000"/>
                        <a:buFont typeface="Wingdings 2" pitchFamily="18" charset="2"/>
                        <a:buChar char="®"/>
                        <a:defRPr sz="24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7396"/>
                        </a:buClr>
                        <a:buSzPct val="45000"/>
                        <a:buFont typeface="Wingdings 2" pitchFamily="18" charset="2"/>
                        <a:buChar char="¯"/>
                        <a:defRPr sz="20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45000"/>
                        <a:buFont typeface="Wingdings 2" pitchFamily="18" charset="2"/>
                        <a:buChar char=""/>
                        <a:defRPr sz="20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</a:rPr>
                        <a:t>妻妾</a:t>
                      </a:r>
                      <a:endParaRPr lang="zh-CN" altLang="en-US" sz="3200" b="1">
                        <a:solidFill>
                          <a:srgbClr val="070707"/>
                        </a:solidFill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Char char=""/>
                        <a:defRPr sz="32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itchFamily="18" charset="2"/>
                        <a:buChar char="³"/>
                        <a:defRPr sz="28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B9B57"/>
                        </a:buClr>
                        <a:buSzPct val="60000"/>
                        <a:buFont typeface="Wingdings 2" pitchFamily="18" charset="2"/>
                        <a:buChar char="®"/>
                        <a:defRPr sz="24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7396"/>
                        </a:buClr>
                        <a:buSzPct val="45000"/>
                        <a:buFont typeface="Wingdings 2" pitchFamily="18" charset="2"/>
                        <a:buChar char="¯"/>
                        <a:defRPr sz="20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45000"/>
                        <a:buFont typeface="Wingdings 2" pitchFamily="18" charset="2"/>
                        <a:buChar char=""/>
                        <a:defRPr sz="20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</a:rPr>
                        <a:t>一般称谓</a:t>
                      </a:r>
                      <a:endParaRPr lang="zh-CN" altLang="en-US" sz="3200" b="1">
                        <a:solidFill>
                          <a:srgbClr val="070707"/>
                        </a:solidFill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0"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Char char=""/>
                        <a:defRPr sz="32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itchFamily="18" charset="2"/>
                        <a:buChar char="³"/>
                        <a:defRPr sz="28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B9B57"/>
                        </a:buClr>
                        <a:buSzPct val="60000"/>
                        <a:buFont typeface="Wingdings 2" pitchFamily="18" charset="2"/>
                        <a:buChar char="®"/>
                        <a:defRPr sz="24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7396"/>
                        </a:buClr>
                        <a:buSzPct val="45000"/>
                        <a:buFont typeface="Wingdings 2" pitchFamily="18" charset="2"/>
                        <a:buChar char="¯"/>
                        <a:defRPr sz="20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45000"/>
                        <a:buFont typeface="Wingdings 2" pitchFamily="18" charset="2"/>
                        <a:buChar char=""/>
                        <a:defRPr sz="20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 dirty="0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</a:rPr>
                        <a:t>正妻</a:t>
                      </a:r>
                      <a:endParaRPr lang="zh-CN" altLang="en-US" sz="3200" b="1" dirty="0">
                        <a:solidFill>
                          <a:srgbClr val="070707"/>
                        </a:solidFill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Char char=""/>
                        <a:defRPr sz="32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itchFamily="18" charset="2"/>
                        <a:buChar char="³"/>
                        <a:defRPr sz="28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B9B57"/>
                        </a:buClr>
                        <a:buSzPct val="60000"/>
                        <a:buFont typeface="Wingdings 2" pitchFamily="18" charset="2"/>
                        <a:buChar char="®"/>
                        <a:defRPr sz="24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7396"/>
                        </a:buClr>
                        <a:buSzPct val="45000"/>
                        <a:buFont typeface="Wingdings 2" pitchFamily="18" charset="2"/>
                        <a:buChar char="¯"/>
                        <a:defRPr sz="20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45000"/>
                        <a:buFont typeface="Wingdings 2" pitchFamily="18" charset="2"/>
                        <a:buChar char=""/>
                        <a:defRPr sz="20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</a:rPr>
                        <a:t>A</a:t>
                      </a:r>
                      <a:r>
                        <a:rPr lang="zh-CN" altLang="en-US" sz="3200" b="1" dirty="0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</a:rPr>
                        <a:t>、三哥（</a:t>
                      </a:r>
                      <a:r>
                        <a:rPr lang="en-US" altLang="zh-CN" sz="3200" b="1" dirty="0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</a:rPr>
                        <a:t>20</a:t>
                      </a:r>
                      <a:r>
                        <a:rPr lang="zh-CN" altLang="en-US" sz="3200" b="1" dirty="0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</a:rPr>
                        <a:t>岁）  </a:t>
                      </a:r>
                      <a:endParaRPr lang="zh-CN" altLang="en-US" sz="3200" b="1" dirty="0">
                        <a:solidFill>
                          <a:srgbClr val="070707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楷体_GB2312" panose="02010609030101010101" charset="-122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</a:rPr>
                        <a:t>B</a:t>
                      </a:r>
                      <a:r>
                        <a:rPr lang="zh-CN" altLang="en-US" sz="3200" b="1" dirty="0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</a:rPr>
                        <a:t>、四哥（</a:t>
                      </a:r>
                      <a:r>
                        <a:rPr lang="en-US" altLang="zh-CN" sz="3200" b="1" dirty="0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</a:rPr>
                        <a:t>14</a:t>
                      </a:r>
                      <a:r>
                        <a:rPr lang="zh-CN" altLang="en-US" sz="3200" b="1" dirty="0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</a:rPr>
                        <a:t>岁）</a:t>
                      </a:r>
                      <a:endParaRPr lang="zh-CN" altLang="en-US" sz="3200" b="1" dirty="0">
                        <a:solidFill>
                          <a:srgbClr val="070707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楷体_GB2312" panose="0201060903010101010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Char char=""/>
                        <a:defRPr sz="32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itchFamily="18" charset="2"/>
                        <a:buChar char="³"/>
                        <a:defRPr sz="28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B9B57"/>
                        </a:buClr>
                        <a:buSzPct val="60000"/>
                        <a:buFont typeface="Wingdings 2" pitchFamily="18" charset="2"/>
                        <a:buChar char="®"/>
                        <a:defRPr sz="24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7396"/>
                        </a:buClr>
                        <a:buSzPct val="45000"/>
                        <a:buFont typeface="Wingdings 2" pitchFamily="18" charset="2"/>
                        <a:buChar char="¯"/>
                        <a:defRPr sz="20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45000"/>
                        <a:buFont typeface="Wingdings 2" pitchFamily="18" charset="2"/>
                        <a:buChar char=""/>
                        <a:defRPr sz="20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</a:rPr>
                        <a:t>妾一</a:t>
                      </a:r>
                      <a:endParaRPr lang="zh-CN" altLang="en-US" sz="3200" b="1">
                        <a:solidFill>
                          <a:srgbClr val="070707"/>
                        </a:solidFill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Char char=""/>
                        <a:defRPr sz="32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itchFamily="18" charset="2"/>
                        <a:buChar char="³"/>
                        <a:defRPr sz="28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B9B57"/>
                        </a:buClr>
                        <a:buSzPct val="60000"/>
                        <a:buFont typeface="Wingdings 2" pitchFamily="18" charset="2"/>
                        <a:buChar char="®"/>
                        <a:defRPr sz="24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7396"/>
                        </a:buClr>
                        <a:buSzPct val="45000"/>
                        <a:buFont typeface="Wingdings 2" pitchFamily="18" charset="2"/>
                        <a:buChar char="¯"/>
                        <a:defRPr sz="20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45000"/>
                        <a:buFont typeface="Wingdings 2" pitchFamily="18" charset="2"/>
                        <a:buChar char=""/>
                        <a:defRPr sz="20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</a:rPr>
                        <a:t>C</a:t>
                      </a:r>
                      <a:r>
                        <a:rPr lang="zh-CN" altLang="en-US" sz="3200" b="1" dirty="0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</a:rPr>
                        <a:t>、大哥（</a:t>
                      </a:r>
                      <a:r>
                        <a:rPr lang="en-US" altLang="zh-CN" sz="3200" b="1" dirty="0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</a:rPr>
                        <a:t>25</a:t>
                      </a:r>
                      <a:r>
                        <a:rPr lang="zh-CN" altLang="en-US" sz="3200" b="1" dirty="0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</a:rPr>
                        <a:t>岁）</a:t>
                      </a:r>
                      <a:endParaRPr lang="zh-CN" altLang="en-US" sz="3200" b="1" dirty="0">
                        <a:solidFill>
                          <a:srgbClr val="070707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楷体_GB2312" panose="0201060903010101010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Char char=""/>
                        <a:defRPr sz="32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itchFamily="18" charset="2"/>
                        <a:buChar char="³"/>
                        <a:defRPr sz="28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B9B57"/>
                        </a:buClr>
                        <a:buSzPct val="60000"/>
                        <a:buFont typeface="Wingdings 2" pitchFamily="18" charset="2"/>
                        <a:buChar char="®"/>
                        <a:defRPr sz="24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7396"/>
                        </a:buClr>
                        <a:buSzPct val="45000"/>
                        <a:buFont typeface="Wingdings 2" pitchFamily="18" charset="2"/>
                        <a:buChar char="¯"/>
                        <a:defRPr sz="20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45000"/>
                        <a:buFont typeface="Wingdings 2" pitchFamily="18" charset="2"/>
                        <a:buChar char=""/>
                        <a:defRPr sz="20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</a:rPr>
                        <a:t>妾二</a:t>
                      </a:r>
                      <a:endParaRPr lang="zh-CN" altLang="en-US" sz="3200" b="1">
                        <a:solidFill>
                          <a:srgbClr val="070707"/>
                        </a:solidFill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Char char=""/>
                        <a:defRPr sz="32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itchFamily="18" charset="2"/>
                        <a:buChar char="³"/>
                        <a:defRPr sz="28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B9B57"/>
                        </a:buClr>
                        <a:buSzPct val="60000"/>
                        <a:buFont typeface="Wingdings 2" pitchFamily="18" charset="2"/>
                        <a:buChar char="®"/>
                        <a:defRPr sz="24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7396"/>
                        </a:buClr>
                        <a:buSzPct val="45000"/>
                        <a:buFont typeface="Wingdings 2" pitchFamily="18" charset="2"/>
                        <a:buChar char="¯"/>
                        <a:defRPr sz="20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45000"/>
                        <a:buFont typeface="Wingdings 2" pitchFamily="18" charset="2"/>
                        <a:buChar char=""/>
                        <a:defRPr sz="20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</a:rPr>
                        <a:t>D</a:t>
                      </a:r>
                      <a:r>
                        <a:rPr lang="zh-CN" altLang="en-US" sz="3200" b="1" dirty="0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</a:rPr>
                        <a:t>、二哥（</a:t>
                      </a:r>
                      <a:r>
                        <a:rPr lang="en-US" altLang="zh-CN" sz="3200" b="1" dirty="0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</a:rPr>
                        <a:t>22</a:t>
                      </a:r>
                      <a:r>
                        <a:rPr lang="zh-CN" altLang="en-US" sz="3200" b="1" dirty="0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</a:rPr>
                        <a:t>岁）</a:t>
                      </a:r>
                      <a:endParaRPr lang="zh-CN" altLang="en-US" sz="3200" b="1" dirty="0">
                        <a:solidFill>
                          <a:srgbClr val="070707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楷体_GB2312" panose="0201060903010101010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69" name="未知"/>
          <p:cNvSpPr/>
          <p:nvPr/>
        </p:nvSpPr>
        <p:spPr>
          <a:xfrm>
            <a:off x="4197668" y="4330065"/>
            <a:ext cx="792162" cy="449263"/>
          </a:xfrm>
          <a:custGeom>
            <a:avLst/>
            <a:gdLst/>
            <a:ahLst/>
            <a:cxnLst/>
            <a:pathLst>
              <a:path w="1208" h="1144">
                <a:moveTo>
                  <a:pt x="8" y="816"/>
                </a:moveTo>
                <a:cubicBezTo>
                  <a:pt x="4" y="980"/>
                  <a:pt x="0" y="1144"/>
                  <a:pt x="200" y="1008"/>
                </a:cubicBezTo>
                <a:cubicBezTo>
                  <a:pt x="400" y="872"/>
                  <a:pt x="804" y="436"/>
                  <a:pt x="1208" y="0"/>
                </a:cubicBezTo>
              </a:path>
            </a:pathLst>
          </a:custGeom>
          <a:noFill/>
          <a:ln w="635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38200" y="2168525"/>
            <a:ext cx="10515600" cy="4307205"/>
          </a:xfrm>
        </p:spPr>
        <p:txBody>
          <a:bodyPr>
            <a:normAutofit lnSpcReduction="20000"/>
          </a:bodyPr>
          <a:p>
            <a:pPr marL="0" indent="0">
              <a:lnSpc>
                <a:spcPct val="130000"/>
              </a:lnSpc>
              <a:buClr>
                <a:srgbClr val="070707"/>
              </a:buClr>
              <a:buFont typeface="Wingdings" panose="05000000000000000000" charset="0"/>
              <a:buNone/>
            </a:pPr>
            <a:r>
              <a:rPr lang="en-US" altLang="zh-CN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4</a:t>
            </a: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）特点：</a:t>
            </a:r>
            <a:endParaRPr lang="zh-CN" altLang="en-US" sz="3200" b="1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pPr marL="0" indent="548005">
              <a:lnSpc>
                <a:spcPct val="130000"/>
              </a:lnSpc>
              <a:buClr>
                <a:srgbClr val="070707"/>
              </a:buClr>
              <a:buFont typeface="Wingdings" panose="05000000000000000000" charset="0"/>
              <a:buNone/>
            </a:pPr>
            <a:r>
              <a:rPr lang="zh-CN" altLang="en-US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华文新魏" panose="02010800040101010101" pitchFamily="2" charset="-122"/>
              </a:rPr>
              <a:t>①嫡长子继承制；</a:t>
            </a:r>
            <a:endParaRPr lang="zh-CN" altLang="en-US" sz="3200" b="1" dirty="0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华文新魏" panose="02010800040101010101" pitchFamily="2" charset="-122"/>
            </a:endParaRPr>
          </a:p>
          <a:p>
            <a:pPr marL="0" indent="548005">
              <a:lnSpc>
                <a:spcPct val="130000"/>
              </a:lnSpc>
              <a:buClr>
                <a:srgbClr val="070707"/>
              </a:buClr>
              <a:buFont typeface="Wingdings" panose="05000000000000000000" charset="0"/>
              <a:buNone/>
            </a:pPr>
            <a:r>
              <a:rPr lang="zh-CN" altLang="en-US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华文新魏" panose="02010800040101010101" pitchFamily="2" charset="-122"/>
              </a:rPr>
              <a:t>②分封制、宗法制互为表里；</a:t>
            </a:r>
            <a:endParaRPr lang="zh-CN" altLang="en-US" sz="3200" b="1" dirty="0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华文新魏" panose="02010800040101010101" pitchFamily="2" charset="-122"/>
            </a:endParaRPr>
          </a:p>
          <a:p>
            <a:pPr marL="0" indent="548005">
              <a:lnSpc>
                <a:spcPct val="130000"/>
              </a:lnSpc>
              <a:buClr>
                <a:srgbClr val="070707"/>
              </a:buClr>
              <a:buFont typeface="Wingdings" panose="05000000000000000000" charset="0"/>
              <a:buNone/>
            </a:pPr>
            <a:r>
              <a:rPr lang="zh-CN" altLang="en-US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华文新魏" panose="02010800040101010101" pitchFamily="2" charset="-122"/>
              </a:rPr>
              <a:t>③大宗小宗是相对的，小宗服从大宗；</a:t>
            </a:r>
            <a:endParaRPr lang="zh-CN" altLang="en-US" sz="3200" b="1" dirty="0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华文新魏" panose="02010800040101010101" pitchFamily="2" charset="-122"/>
            </a:endParaRPr>
          </a:p>
          <a:p>
            <a:pPr marL="0" indent="548005">
              <a:lnSpc>
                <a:spcPct val="130000"/>
              </a:lnSpc>
              <a:buClr>
                <a:srgbClr val="070707"/>
              </a:buClr>
              <a:buFont typeface="Wingdings" panose="05000000000000000000" charset="0"/>
              <a:buNone/>
            </a:pPr>
            <a:r>
              <a:rPr lang="zh-CN" altLang="en-US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华文新魏" panose="02010800040101010101" pitchFamily="2" charset="-122"/>
              </a:rPr>
              <a:t>④具有浓厚的血缘部族色彩；</a:t>
            </a:r>
            <a:endParaRPr lang="zh-CN" altLang="en-US" sz="3200" b="1" dirty="0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华文新魏" panose="02010800040101010101" pitchFamily="2" charset="-122"/>
            </a:endParaRPr>
          </a:p>
          <a:p>
            <a:pPr marL="0" indent="548005">
              <a:lnSpc>
                <a:spcPct val="130000"/>
              </a:lnSpc>
              <a:buClr>
                <a:srgbClr val="070707"/>
              </a:buClr>
              <a:buFont typeface="Wingdings" panose="05000000000000000000" charset="0"/>
              <a:buNone/>
            </a:pPr>
            <a:r>
              <a:rPr lang="zh-CN" altLang="en-US" sz="3200" b="1" dirty="0">
                <a:solidFill>
                  <a:srgbClr val="070707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_GB2312" panose="02010609030101010101" charset="-122"/>
                <a:sym typeface="华文新魏" panose="02010800040101010101" pitchFamily="2" charset="-122"/>
              </a:rPr>
              <a:t>⑤</a:t>
            </a:r>
            <a:r>
              <a:rPr lang="zh-CN" altLang="en-US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华文新魏" panose="02010800040101010101" pitchFamily="2" charset="-122"/>
              </a:rPr>
              <a:t>体现出家国同构、家国一体。</a:t>
            </a:r>
            <a:endParaRPr lang="en-US" altLang="zh-CN" sz="3200" b="1" dirty="0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华文新魏" panose="02010800040101010101" pitchFamily="2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二、西周时期的政治制度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838200" y="1489075"/>
            <a:ext cx="10515600" cy="585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0000"/>
              <a:buFont typeface="Wingdings 2" pitchFamily="18" charset="2"/>
              <a:buChar char=""/>
              <a:defRPr sz="24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CN" altLang="en-US" sz="3200" b="1"/>
              <a:t>（二）血缘维系的宗法制</a:t>
            </a:r>
            <a:endParaRPr lang="zh-CN" altLang="en-US" sz="3200"/>
          </a:p>
        </p:txBody>
      </p:sp>
      <p:sp>
        <p:nvSpPr>
          <p:cNvPr id="41" name="文本框 40"/>
          <p:cNvSpPr txBox="1"/>
          <p:nvPr/>
        </p:nvSpPr>
        <p:spPr>
          <a:xfrm>
            <a:off x="6029960" y="6203950"/>
            <a:ext cx="5669280" cy="583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marL="0" indent="0" algn="l">
              <a:buNone/>
            </a:pPr>
            <a:r>
              <a:rPr lang="zh-CN" altLang="zh-CN" sz="3200" b="1" dirty="0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华文新魏" panose="02010800040101010101" pitchFamily="2" charset="-122"/>
              </a:rPr>
              <a:t>忠臣孝子 乱臣贼子 孤臣逆子</a:t>
            </a:r>
            <a:endParaRPr lang="zh-CN" altLang="zh-CN" sz="3200" b="1" dirty="0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sym typeface="华文新魏" panose="020108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23" name="Rectangle 11"/>
          <p:cNvSpPr/>
          <p:nvPr/>
        </p:nvSpPr>
        <p:spPr>
          <a:xfrm>
            <a:off x="837883" y="2983230"/>
            <a:ext cx="1106487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3200" b="1" dirty="0">
                <a:solidFill>
                  <a:srgbClr val="002060"/>
                </a:solidFill>
                <a:latin typeface="楷体_GB2312" panose="02010609030101010101" charset="-122"/>
                <a:ea typeface="楷体_GB2312" panose="02010609030101010101" charset="-122"/>
              </a:rPr>
              <a:t>当时：</a:t>
            </a:r>
            <a:endParaRPr lang="zh-CN" altLang="zh-CN" sz="3200" b="1" dirty="0">
              <a:solidFill>
                <a:srgbClr val="00206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1999933" y="2982913"/>
            <a:ext cx="144145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  <a:cs typeface="+mn-cs"/>
              </a:rPr>
              <a:t>对家族：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_GB2312" panose="02010609030101010101" charset="-122"/>
              <a:ea typeface="楷体_GB2312" panose="02010609030101010101" charset="-122"/>
              <a:cs typeface="+mn-cs"/>
            </a:endParaRPr>
          </a:p>
        </p:txBody>
      </p:sp>
      <p:sp>
        <p:nvSpPr>
          <p:cNvPr id="13326" name="Rectangle 14"/>
          <p:cNvSpPr/>
          <p:nvPr/>
        </p:nvSpPr>
        <p:spPr>
          <a:xfrm>
            <a:off x="3620453" y="2983230"/>
            <a:ext cx="54800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</a:rPr>
              <a:t>凝聚宗族，防止内部纷争。</a:t>
            </a:r>
            <a:endParaRPr lang="zh-CN" altLang="zh-CN" sz="3200" b="1" dirty="0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1815465" y="3827145"/>
            <a:ext cx="162623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对政权：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13328" name="Rectangle 16"/>
          <p:cNvSpPr/>
          <p:nvPr/>
        </p:nvSpPr>
        <p:spPr>
          <a:xfrm>
            <a:off x="3620770" y="3827145"/>
            <a:ext cx="54514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</a:rPr>
              <a:t>巩固分封制，强化王权。</a:t>
            </a:r>
            <a:endParaRPr lang="zh-CN" altLang="zh-CN" sz="3200" b="1" dirty="0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3329" name="Text Box 17"/>
          <p:cNvSpPr txBox="1"/>
          <p:nvPr/>
        </p:nvSpPr>
        <p:spPr>
          <a:xfrm>
            <a:off x="837883" y="4828858"/>
            <a:ext cx="11620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3200" b="1" dirty="0">
                <a:solidFill>
                  <a:srgbClr val="002060"/>
                </a:solidFill>
                <a:latin typeface="楷体_GB2312" panose="02010609030101010101" charset="-122"/>
                <a:ea typeface="楷体_GB2312" panose="02010609030101010101" charset="-122"/>
                <a:sym typeface="Arial" panose="020B0604020202020204" pitchFamily="34" charset="0"/>
              </a:rPr>
              <a:t>后世：</a:t>
            </a:r>
            <a:endParaRPr lang="zh-CN" altLang="zh-CN" sz="3200" b="1" dirty="0">
              <a:solidFill>
                <a:srgbClr val="002060"/>
              </a:solidFill>
              <a:latin typeface="楷体_GB2312" panose="02010609030101010101" charset="-122"/>
              <a:ea typeface="楷体_GB2312" panose="02010609030101010101" charset="-122"/>
              <a:sym typeface="Arial" panose="020B0604020202020204" pitchFamily="34" charset="0"/>
            </a:endParaRPr>
          </a:p>
        </p:txBody>
      </p:sp>
      <p:sp>
        <p:nvSpPr>
          <p:cNvPr id="13331" name="Rectangle 19"/>
          <p:cNvSpPr/>
          <p:nvPr/>
        </p:nvSpPr>
        <p:spPr>
          <a:xfrm>
            <a:off x="3140710" y="4829175"/>
            <a:ext cx="76454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</a:rPr>
              <a:t>重家庭建设</a:t>
            </a:r>
            <a:r>
              <a:rPr lang="zh-CN" altLang="en-US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</a:rPr>
              <a:t>，</a:t>
            </a:r>
            <a:r>
              <a:rPr lang="zh-CN" altLang="zh-CN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</a:rPr>
              <a:t>利于提高家族</a:t>
            </a:r>
            <a:r>
              <a:rPr lang="zh-CN" altLang="en-US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</a:rPr>
              <a:t>、</a:t>
            </a:r>
            <a:r>
              <a:rPr lang="zh-CN" altLang="zh-CN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</a:rPr>
              <a:t>民族凝聚力</a:t>
            </a:r>
            <a:r>
              <a:rPr lang="zh-CN" altLang="en-US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</a:rPr>
              <a:t>。</a:t>
            </a:r>
            <a:endParaRPr lang="zh-CN" altLang="en-US" sz="3200" b="1" dirty="0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3332" name="Rectangle 20"/>
          <p:cNvSpPr/>
          <p:nvPr/>
        </p:nvSpPr>
        <p:spPr>
          <a:xfrm>
            <a:off x="3140710" y="5622925"/>
            <a:ext cx="764540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强调家庭本位，重人情，不利民主法治建设，男尊女卑。</a:t>
            </a:r>
            <a:endParaRPr lang="zh-CN" altLang="en-US" sz="3200" b="1" dirty="0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33905" y="5622608"/>
            <a:ext cx="1407795" cy="58356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  <a:cs typeface="+mn-cs"/>
              </a:rPr>
              <a:t>消极：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_GB2312" panose="02010609030101010101" charset="-122"/>
              <a:ea typeface="楷体_GB2312" panose="02010609030101010101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00250" y="4828858"/>
            <a:ext cx="1407795" cy="58356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  <a:cs typeface="+mn-cs"/>
              </a:rPr>
              <a:t>积极：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_GB2312" panose="02010609030101010101" charset="-122"/>
              <a:ea typeface="楷体_GB2312" panose="02010609030101010101" charset="-122"/>
              <a:cs typeface="+mn-cs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二、西周时期的政治制度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838200" y="1489075"/>
            <a:ext cx="10515600" cy="585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0000"/>
              <a:buFont typeface="Wingdings 2" pitchFamily="18" charset="2"/>
              <a:buChar char=""/>
              <a:defRPr sz="24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CN" altLang="en-US" sz="3200" b="1"/>
              <a:t>（二）血缘维系的宗法制</a:t>
            </a:r>
            <a:endParaRPr lang="zh-CN" altLang="en-US" sz="320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838200" y="2168525"/>
            <a:ext cx="10515600" cy="4307205"/>
          </a:xfrm>
        </p:spPr>
        <p:txBody>
          <a:bodyPr>
            <a:normAutofit lnSpcReduction="20000"/>
          </a:bodyPr>
          <a:p>
            <a:pPr marL="0" indent="0">
              <a:lnSpc>
                <a:spcPct val="130000"/>
              </a:lnSpc>
              <a:buClr>
                <a:srgbClr val="070707"/>
              </a:buClr>
              <a:buFont typeface="Wingdings" panose="05000000000000000000" charset="0"/>
              <a:buNone/>
            </a:pPr>
            <a:r>
              <a:rPr lang="en-US" altLang="zh-CN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5</a:t>
            </a: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）影响：</a:t>
            </a:r>
            <a:endParaRPr lang="zh-CN" altLang="en-US" sz="3200" b="1" dirty="0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华文新魏" panose="020108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  <p:bldP spid="13325" grpId="0" bldLvl="0" animBg="1"/>
      <p:bldP spid="13326" grpId="0"/>
      <p:bldP spid="13327" grpId="0" bldLvl="0" animBg="1"/>
      <p:bldP spid="13328" grpId="0"/>
      <p:bldP spid="13329" grpId="0"/>
      <p:bldP spid="13331" grpId="0"/>
      <p:bldP spid="1333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31165" y="365125"/>
            <a:ext cx="6284595" cy="977900"/>
          </a:xfrm>
        </p:spPr>
        <p:txBody>
          <a:bodyPr/>
          <a:p>
            <a:pPr algn="ctr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文明的曙光：国家的产生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31165" y="1343025"/>
            <a:ext cx="6770370" cy="4687570"/>
          </a:xfrm>
        </p:spPr>
        <p:txBody>
          <a:bodyPr/>
          <a:p>
            <a:pPr marL="0" indent="0">
              <a:lnSpc>
                <a:spcPct val="100000"/>
              </a:lnSpc>
              <a:buNone/>
            </a:pP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据考古挖掘和文献记载，</a:t>
            </a:r>
            <a:r>
              <a:rPr lang="zh-CN" altLang="en-US" sz="32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夏朝</a:t>
            </a: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出现了凌驾于全社会之上的公共权力，表明我国第一个奴隶制国家开始出现。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13315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3975" y="2863850"/>
            <a:ext cx="4621530" cy="4016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3" descr="二里头文化二期宫殿基址群发掘现场"/>
          <p:cNvPicPr>
            <a:picLocks noChangeAspect="1"/>
          </p:cNvPicPr>
          <p:nvPr/>
        </p:nvPicPr>
        <p:blipFill>
          <a:blip r:embed="rId2"/>
          <a:srcRect l="39621" t="629" r="9435"/>
          <a:stretch>
            <a:fillRect/>
          </a:stretch>
        </p:blipFill>
        <p:spPr>
          <a:xfrm>
            <a:off x="7324090" y="-15240"/>
            <a:ext cx="4873625" cy="688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Rectangle 2"/>
          <p:cNvSpPr/>
          <p:nvPr/>
        </p:nvSpPr>
        <p:spPr>
          <a:xfrm>
            <a:off x="7355205" y="-15240"/>
            <a:ext cx="4857750" cy="7143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华文新魏" panose="02010800040101010101" pitchFamily="2" charset="-122"/>
                <a:ea typeface="仿宋" panose="02010609060101010101" charset="-122"/>
                <a:sym typeface="华文新魏" panose="02010800040101010101" pitchFamily="2" charset="-122"/>
              </a:rPr>
              <a:t>二里头宫殿基址群发掘现场</a:t>
            </a:r>
            <a:endParaRPr lang="zh-CN" altLang="en-US" sz="2800" b="1" dirty="0">
              <a:solidFill>
                <a:srgbClr val="000000"/>
              </a:solidFill>
              <a:latin typeface="华文新魏" panose="02010800040101010101" pitchFamily="2" charset="-122"/>
              <a:ea typeface="仿宋" panose="02010609060101010101" charset="-122"/>
              <a:sym typeface="华文新魏" panose="02010800040101010101" pitchFamily="2" charset="-122"/>
            </a:endParaRPr>
          </a:p>
        </p:txBody>
      </p:sp>
      <p:sp>
        <p:nvSpPr>
          <p:cNvPr id="13319" name="文本框 13318"/>
          <p:cNvSpPr txBox="1"/>
          <p:nvPr/>
        </p:nvSpPr>
        <p:spPr>
          <a:xfrm>
            <a:off x="8456930" y="591185"/>
            <a:ext cx="2568575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1" charset="-122"/>
              </a:rPr>
              <a:t>河南偃师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11480" y="2168525"/>
            <a:ext cx="10515600" cy="4008120"/>
          </a:xfrm>
        </p:spPr>
        <p:txBody>
          <a:bodyPr/>
          <a:p>
            <a:pPr marL="0" indent="0">
              <a:buNone/>
            </a:pPr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二、西周时期的政治制度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838200" y="1489075"/>
            <a:ext cx="10515600" cy="585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0000"/>
              <a:buFont typeface="Wingdings 2" pitchFamily="18" charset="2"/>
              <a:buChar char=""/>
              <a:defRPr sz="24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CN" altLang="en-US" sz="3200" b="1"/>
              <a:t>（三）规范秩序的礼乐制</a:t>
            </a:r>
            <a:endParaRPr lang="zh-CN" altLang="en-US" sz="3200"/>
          </a:p>
        </p:txBody>
      </p:sp>
      <p:pic>
        <p:nvPicPr>
          <p:cNvPr id="4" name="Picture 3" descr="调整大小 衮服示意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168525"/>
            <a:ext cx="3971290" cy="3590290"/>
          </a:xfrm>
          <a:prstGeom prst="rect">
            <a:avLst/>
          </a:prstGeom>
          <a:noFill/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Picture 5" descr="调整大小 西周贵族服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90" y="2168525"/>
            <a:ext cx="3602990" cy="3590290"/>
          </a:xfrm>
          <a:prstGeom prst="rect">
            <a:avLst/>
          </a:prstGeom>
          <a:noFill/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" name="矩形 4"/>
          <p:cNvSpPr/>
          <p:nvPr/>
        </p:nvSpPr>
        <p:spPr>
          <a:xfrm>
            <a:off x="412115" y="5851525"/>
            <a:ext cx="3970655" cy="58356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衮服</a:t>
            </a:r>
            <a:r>
              <a:rPr lang="en-US" altLang="zh-CN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—</a:t>
            </a:r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最高一级礼服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9" name="矩形 14"/>
          <p:cNvSpPr/>
          <p:nvPr/>
        </p:nvSpPr>
        <p:spPr>
          <a:xfrm>
            <a:off x="4517390" y="5851525"/>
            <a:ext cx="3602990" cy="58356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/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</a:rPr>
              <a:t>一般贵族礼服</a:t>
            </a:r>
            <a:endParaRPr lang="zh-CN" altLang="en-US" sz="32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4382453" y="3078163"/>
            <a:ext cx="675005" cy="2189162"/>
          </a:xfrm>
          <a:prstGeom prst="rect">
            <a:avLst/>
          </a:prstGeom>
          <a:solidFill>
            <a:srgbClr val="FF0000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anchor="t">
            <a:spAutoFit/>
          </a:bodyPr>
          <a:p>
            <a:pPr algn="ctr"/>
            <a:r>
              <a:rPr lang="zh-CN" altLang="en-US" sz="3200" b="1" dirty="0">
                <a:latin typeface="楷体_GB2312" panose="02010609030101010101" charset="-122"/>
                <a:ea typeface="楷体_GB2312" panose="02010609030101010101" charset="-122"/>
              </a:rPr>
              <a:t>等级差异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13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110" y="2168525"/>
            <a:ext cx="3776980" cy="35909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38200" y="1515110"/>
            <a:ext cx="10515600" cy="4661535"/>
          </a:xfrm>
        </p:spPr>
        <p:txBody>
          <a:bodyPr/>
          <a:p>
            <a:pPr marL="0" indent="0">
              <a:lnSpc>
                <a:spcPct val="160000"/>
              </a:lnSpc>
              <a:buNone/>
            </a:pP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西周的三大制度：</a:t>
            </a:r>
            <a:endParaRPr lang="zh-CN" altLang="en-US" sz="3200" b="1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分封制：</a:t>
            </a: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权力的分配——政治生活等级化——天下归周；</a:t>
            </a:r>
            <a:endParaRPr lang="zh-CN" altLang="en-US" sz="3200" b="1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宗法制：</a:t>
            </a: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权力的继承——家庭生活政治化——天下归宗；</a:t>
            </a:r>
            <a:endParaRPr lang="zh-CN" altLang="en-US" sz="3200" b="1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礼乐制：</a:t>
            </a: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权力的认同——等级观念生活化——天下归心。</a:t>
            </a:r>
            <a:endParaRPr lang="zh-CN" altLang="en-US" sz="3200" b="1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二、西周时期的政治制度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38200" y="1445260"/>
            <a:ext cx="10515600" cy="4731385"/>
          </a:xfrm>
        </p:spPr>
        <p:txBody>
          <a:bodyPr/>
          <a:p>
            <a:pPr marL="0" indent="0">
              <a:lnSpc>
                <a:spcPct val="140000"/>
              </a:lnSpc>
              <a:buNone/>
            </a:pPr>
            <a:r>
              <a:rPr lang="en-US" altLang="zh-CN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</a:t>
            </a: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）带有浓厚的血缘</a:t>
            </a: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政治</a:t>
            </a: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色彩；</a:t>
            </a:r>
            <a:endParaRPr lang="zh-CN" altLang="en-US" sz="3200" b="1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marL="0" indent="0">
              <a:lnSpc>
                <a:spcPct val="140000"/>
              </a:lnSpc>
              <a:buNone/>
            </a:pPr>
            <a:endParaRPr lang="en-US" altLang="zh-CN" sz="3200" b="1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2</a:t>
            </a: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）最高统治集团尚未实现权力的高度集中。</a:t>
            </a:r>
            <a:endParaRPr lang="zh-CN" altLang="en-US" sz="3200" b="1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三、早期国家政治制度的特点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91045" y="2397125"/>
            <a:ext cx="1816100" cy="583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p>
            <a:pPr marL="0" indent="0" algn="l">
              <a:buNone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华文新魏" panose="02010800040101010101" pitchFamily="2" charset="-122"/>
              </a:rPr>
              <a:t>贵族政治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sym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91045" y="4176395"/>
            <a:ext cx="1816100" cy="583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p>
            <a:pPr marL="0" indent="0" algn="l">
              <a:buNone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华文新魏" panose="02010800040101010101" pitchFamily="2" charset="-122"/>
              </a:rPr>
              <a:t>地方分权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sym typeface="华文新魏" panose="020108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4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AutoShape 2"/>
          <p:cNvSpPr/>
          <p:nvPr/>
        </p:nvSpPr>
        <p:spPr>
          <a:xfrm>
            <a:off x="1848485" y="390525"/>
            <a:ext cx="288925" cy="6264275"/>
          </a:xfrm>
          <a:prstGeom prst="leftBrace">
            <a:avLst>
              <a:gd name="adj1" fmla="val 180778"/>
              <a:gd name="adj2" fmla="val 50000"/>
            </a:avLst>
          </a:prstGeom>
          <a:noFill/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endParaRPr sz="320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Cambria" panose="02040503050406030204" charset="0"/>
            </a:endParaRPr>
          </a:p>
        </p:txBody>
      </p:sp>
      <p:sp>
        <p:nvSpPr>
          <p:cNvPr id="31748" name="AutoShape 4"/>
          <p:cNvSpPr/>
          <p:nvPr/>
        </p:nvSpPr>
        <p:spPr>
          <a:xfrm>
            <a:off x="2975610" y="628650"/>
            <a:ext cx="285750" cy="2175510"/>
          </a:xfrm>
          <a:prstGeom prst="leftBrace">
            <a:avLst>
              <a:gd name="adj1" fmla="val 60528"/>
              <a:gd name="adj2" fmla="val 50000"/>
            </a:avLst>
          </a:prstGeom>
          <a:noFill/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endParaRPr sz="320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Cambria" panose="02040503050406030204" charset="0"/>
            </a:endParaRPr>
          </a:p>
        </p:txBody>
      </p:sp>
      <p:sp>
        <p:nvSpPr>
          <p:cNvPr id="31749" name="AutoShape 6"/>
          <p:cNvSpPr/>
          <p:nvPr/>
        </p:nvSpPr>
        <p:spPr>
          <a:xfrm>
            <a:off x="2904490" y="4944110"/>
            <a:ext cx="285750" cy="1630045"/>
          </a:xfrm>
          <a:prstGeom prst="leftBrace">
            <a:avLst>
              <a:gd name="adj1" fmla="val 60556"/>
              <a:gd name="adj2" fmla="val 50000"/>
            </a:avLst>
          </a:prstGeom>
          <a:noFill/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endParaRPr sz="320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Cambria" panose="02040503050406030204" charset="0"/>
            </a:endParaRPr>
          </a:p>
        </p:txBody>
      </p:sp>
      <p:sp>
        <p:nvSpPr>
          <p:cNvPr id="31750" name="TextBox 9"/>
          <p:cNvSpPr/>
          <p:nvPr/>
        </p:nvSpPr>
        <p:spPr>
          <a:xfrm>
            <a:off x="2294573" y="5271770"/>
            <a:ext cx="6096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西周</a:t>
            </a:r>
            <a:endParaRPr lang="zh-CN" altLang="en-US" sz="32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</p:txBody>
      </p:sp>
      <p:sp>
        <p:nvSpPr>
          <p:cNvPr id="31751" name="TextBox 10"/>
          <p:cNvSpPr/>
          <p:nvPr/>
        </p:nvSpPr>
        <p:spPr>
          <a:xfrm>
            <a:off x="2294573" y="1057275"/>
            <a:ext cx="6096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sym typeface="Cambria" panose="02040503050406030204" charset="0"/>
              </a:rPr>
              <a:t>夏商</a:t>
            </a:r>
            <a:endParaRPr lang="zh-CN" altLang="en-US" sz="32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Cambria" panose="02040503050406030204" charset="0"/>
            </a:endParaRPr>
          </a:p>
        </p:txBody>
      </p:sp>
      <p:sp>
        <p:nvSpPr>
          <p:cNvPr id="31752" name="TextBox 11"/>
          <p:cNvSpPr/>
          <p:nvPr/>
        </p:nvSpPr>
        <p:spPr>
          <a:xfrm>
            <a:off x="3261360" y="259715"/>
            <a:ext cx="39236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王位世袭：家天下；</a:t>
            </a:r>
            <a:endParaRPr lang="zh-CN" altLang="en-US" sz="32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</p:txBody>
      </p:sp>
      <p:sp>
        <p:nvSpPr>
          <p:cNvPr id="31753" name="TextBox 12"/>
          <p:cNvSpPr/>
          <p:nvPr/>
        </p:nvSpPr>
        <p:spPr>
          <a:xfrm>
            <a:off x="3261360" y="843280"/>
            <a:ext cx="250126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行天之令</a:t>
            </a:r>
            <a:endParaRPr lang="en-US" altLang="zh-CN" sz="32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遇事占卜</a:t>
            </a:r>
            <a:endParaRPr lang="zh-CN" altLang="en-US" sz="32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31754" name="AutoShape 5"/>
          <p:cNvSpPr/>
          <p:nvPr/>
        </p:nvSpPr>
        <p:spPr>
          <a:xfrm flipH="1">
            <a:off x="5151755" y="986155"/>
            <a:ext cx="142875" cy="714375"/>
          </a:xfrm>
          <a:prstGeom prst="leftBrace">
            <a:avLst>
              <a:gd name="adj1" fmla="val 60509"/>
              <a:gd name="adj2" fmla="val 50000"/>
            </a:avLst>
          </a:prstGeom>
          <a:noFill/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endParaRPr sz="320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Cambria" panose="02040503050406030204" charset="0"/>
            </a:endParaRPr>
          </a:p>
        </p:txBody>
      </p:sp>
      <p:sp>
        <p:nvSpPr>
          <p:cNvPr id="31755" name="TextBox 14"/>
          <p:cNvSpPr/>
          <p:nvPr/>
        </p:nvSpPr>
        <p:spPr>
          <a:xfrm>
            <a:off x="5353050" y="1051560"/>
            <a:ext cx="14287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sym typeface="Cambria" panose="02040503050406030204" charset="0"/>
              </a:rPr>
              <a:t>神秘性；</a:t>
            </a:r>
            <a:endParaRPr lang="zh-CN" altLang="en-US" sz="32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Cambria" panose="02040503050406030204" charset="0"/>
            </a:endParaRPr>
          </a:p>
        </p:txBody>
      </p:sp>
      <p:sp>
        <p:nvSpPr>
          <p:cNvPr id="31756" name="TextBox 15"/>
          <p:cNvSpPr/>
          <p:nvPr/>
        </p:nvSpPr>
        <p:spPr>
          <a:xfrm>
            <a:off x="3261360" y="1803400"/>
            <a:ext cx="465645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sym typeface="Cambria" panose="02040503050406030204" charset="0"/>
              </a:rPr>
              <a:t>中央设相、卿士；</a:t>
            </a:r>
            <a:endParaRPr lang="en-US" altLang="zh-CN" sz="32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Cambria" panose="02040503050406030204" charset="0"/>
            </a:endParaRPr>
          </a:p>
          <a:p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sym typeface="Cambria" panose="02040503050406030204" charset="0"/>
              </a:rPr>
              <a:t>地方封侯、伯等；</a:t>
            </a:r>
            <a:endParaRPr lang="zh-CN" altLang="en-US" sz="32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31757" name="TextBox 16"/>
          <p:cNvSpPr/>
          <p:nvPr/>
        </p:nvSpPr>
        <p:spPr>
          <a:xfrm>
            <a:off x="2294890" y="3388360"/>
            <a:ext cx="5391785" cy="1076325"/>
          </a:xfrm>
          <a:prstGeom prst="rect">
            <a:avLst/>
          </a:prstGeom>
          <a:gradFill rotWithShape="1">
            <a:gsLst>
              <a:gs pos="0">
                <a:srgbClr val="2D5B63">
                  <a:alpha val="100000"/>
                </a:srgbClr>
              </a:gs>
              <a:gs pos="79999">
                <a:srgbClr val="3E7884">
                  <a:alpha val="100000"/>
                </a:srgbClr>
              </a:gs>
              <a:gs pos="100000">
                <a:srgbClr val="3D7A86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46757E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algn="ctr"/>
            <a:r>
              <a:rPr lang="zh-CN" altLang="en-US" sz="3200" b="1" dirty="0">
                <a:solidFill>
                  <a:srgbClr val="FFFFFF"/>
                </a:solidFill>
                <a:latin typeface="楷体_GB2312" panose="02010609030101010101" charset="-122"/>
                <a:ea typeface="楷体_GB2312" panose="02010609030101010101" charset="-122"/>
                <a:sym typeface="华文新魏" panose="02010800040101010101" pitchFamily="2" charset="-122"/>
              </a:rPr>
              <a:t>西周继承了夏商的一些制度，并有所发展。</a:t>
            </a:r>
            <a:endParaRPr lang="zh-CN" altLang="en-US" sz="3200" b="1" dirty="0">
              <a:solidFill>
                <a:srgbClr val="FFFFFF"/>
              </a:solidFill>
              <a:latin typeface="楷体_GB2312" panose="02010609030101010101" charset="-122"/>
              <a:ea typeface="楷体_GB2312" panose="02010609030101010101" charset="-122"/>
              <a:sym typeface="华文新魏" panose="02010800040101010101" pitchFamily="2" charset="-122"/>
            </a:endParaRPr>
          </a:p>
        </p:txBody>
      </p:sp>
      <p:sp>
        <p:nvSpPr>
          <p:cNvPr id="31758" name="TextBox 17"/>
          <p:cNvSpPr/>
          <p:nvPr/>
        </p:nvSpPr>
        <p:spPr>
          <a:xfrm>
            <a:off x="3261360" y="4944110"/>
            <a:ext cx="401891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分封制：等级森严；</a:t>
            </a:r>
            <a:endParaRPr lang="zh-CN" altLang="en-US" sz="32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宗法制：嫡庶之分；</a:t>
            </a:r>
            <a:endParaRPr lang="zh-CN" altLang="en-US" sz="32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礼乐制：规范秩序；</a:t>
            </a:r>
            <a:endParaRPr lang="zh-CN" altLang="en-US" sz="32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31759" name="下箭头 19"/>
          <p:cNvSpPr/>
          <p:nvPr/>
        </p:nvSpPr>
        <p:spPr>
          <a:xfrm>
            <a:off x="4404678" y="4586923"/>
            <a:ext cx="1357312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395F6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sz="3200">
              <a:solidFill>
                <a:srgbClr val="FFFFFF"/>
              </a:solidFill>
              <a:latin typeface="楷体_GB2312" panose="02010609030101010101" charset="-122"/>
              <a:ea typeface="楷体_GB2312" panose="02010609030101010101" charset="-122"/>
              <a:sym typeface="Cambria" panose="02040503050406030204" charset="0"/>
            </a:endParaRPr>
          </a:p>
        </p:txBody>
      </p:sp>
      <p:sp>
        <p:nvSpPr>
          <p:cNvPr id="31760" name="下箭头 20"/>
          <p:cNvSpPr/>
          <p:nvPr/>
        </p:nvSpPr>
        <p:spPr>
          <a:xfrm>
            <a:off x="4405313" y="2879408"/>
            <a:ext cx="1357312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395F6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sz="3200">
              <a:solidFill>
                <a:srgbClr val="FFFFFF"/>
              </a:solidFill>
              <a:latin typeface="楷体_GB2312" panose="02010609030101010101" charset="-122"/>
              <a:ea typeface="楷体_GB2312" panose="02010609030101010101" charset="-122"/>
              <a:sym typeface="Cambria" panose="02040503050406030204" charset="0"/>
            </a:endParaRPr>
          </a:p>
        </p:txBody>
      </p:sp>
      <p:sp>
        <p:nvSpPr>
          <p:cNvPr id="31747" name="Text Box 3"/>
          <p:cNvSpPr/>
          <p:nvPr/>
        </p:nvSpPr>
        <p:spPr>
          <a:xfrm>
            <a:off x="802005" y="1260952"/>
            <a:ext cx="731838" cy="45231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 anchor="ctr">
            <a:spAutoFit/>
          </a:bodyPr>
          <a:p>
            <a:pPr algn="ctr"/>
            <a:r>
              <a:rPr lang="zh-CN" altLang="en-US" sz="3200" b="1" dirty="0">
                <a:solidFill>
                  <a:srgbClr val="00000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方正大标宋简体" pitchFamily="2" charset="-122"/>
              </a:rPr>
              <a:t>夏商西周的政治制度</a:t>
            </a:r>
            <a:endParaRPr lang="zh-CN" altLang="en-US" sz="3200" b="1" dirty="0">
              <a:solidFill>
                <a:srgbClr val="00000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方正大标宋简体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601710" y="2804795"/>
            <a:ext cx="1816100" cy="583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p>
            <a:pPr marL="0" indent="0" algn="l">
              <a:buNone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华文新魏" panose="02010800040101010101" pitchFamily="2" charset="-122"/>
              </a:rPr>
              <a:t>贵族政治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sym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01710" y="3759835"/>
            <a:ext cx="1816100" cy="583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p>
            <a:pPr marL="0" indent="0" algn="l">
              <a:buNone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华文新魏" panose="02010800040101010101" pitchFamily="2" charset="-122"/>
              </a:rPr>
              <a:t>地方分权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sym typeface="华文新魏" panose="020108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94055" y="1767840"/>
            <a:ext cx="10804525" cy="1576705"/>
          </a:xfrm>
        </p:spPr>
        <p:txBody>
          <a:bodyPr>
            <a:noAutofit/>
          </a:bodyPr>
          <a:p>
            <a:r>
              <a:rPr lang="zh-CN" altLang="en-US" sz="7200" b="1" dirty="0">
                <a:solidFill>
                  <a:schemeClr val="accent1">
                    <a:lumMod val="75000"/>
                  </a:schemeClr>
                </a:solidFill>
                <a:latin typeface="欧阳询书法字体" panose="02000600000000000000" charset="-122"/>
                <a:ea typeface="欧阳询书法字体" panose="02000600000000000000" charset="-122"/>
              </a:rPr>
              <a:t>夏商西周的政治制度</a:t>
            </a:r>
            <a:endParaRPr lang="zh-CN" altLang="en-US" sz="7200" b="1" dirty="0">
              <a:solidFill>
                <a:schemeClr val="accent1">
                  <a:lumMod val="75000"/>
                </a:schemeClr>
              </a:solidFill>
              <a:latin typeface="欧阳询书法字体" panose="02000600000000000000" charset="-122"/>
              <a:ea typeface="欧阳询书法字体" panose="02000600000000000000" charset="-122"/>
            </a:endParaRPr>
          </a:p>
        </p:txBody>
      </p:sp>
      <p:sp>
        <p:nvSpPr>
          <p:cNvPr id="7" name="副标题 6"/>
          <p:cNvSpPr/>
          <p:nvPr>
            <p:ph type="subTitle" idx="1"/>
          </p:nvPr>
        </p:nvSpPr>
        <p:spPr>
          <a:xfrm>
            <a:off x="4561113" y="4137610"/>
            <a:ext cx="7086600" cy="747893"/>
          </a:xfrm>
        </p:spPr>
        <p:txBody>
          <a:bodyPr/>
          <a:p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欧阳询书法字体" panose="02000600000000000000" charset="-122"/>
                <a:ea typeface="欧阳询书法字体" panose="02000600000000000000" charset="-122"/>
                <a:cs typeface="+mj-cs"/>
              </a:rPr>
              <a:t>授课人：牛金魁</a:t>
            </a:r>
            <a:endParaRPr lang="zh-CN" altLang="en-US" sz="3600" dirty="0">
              <a:solidFill>
                <a:schemeClr val="accent1">
                  <a:lumMod val="75000"/>
                </a:schemeClr>
              </a:solidFill>
              <a:latin typeface="欧阳询书法字体" panose="02000600000000000000" charset="-122"/>
              <a:ea typeface="欧阳询书法字体" panose="02000600000000000000" charset="-122"/>
              <a:cs typeface="+mj-cs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内容占位符 26"/>
          <p:cNvSpPr>
            <a:spLocks noGrp="1"/>
          </p:cNvSpPr>
          <p:nvPr>
            <p:ph idx="1"/>
          </p:nvPr>
        </p:nvSpPr>
        <p:spPr>
          <a:xfrm>
            <a:off x="838200" y="1489166"/>
            <a:ext cx="10515600" cy="4687797"/>
          </a:xfrm>
        </p:spPr>
        <p:txBody>
          <a:bodyPr/>
          <a:p>
            <a:endParaRPr lang="zh-CN" altLang="en-US"/>
          </a:p>
        </p:txBody>
      </p:sp>
      <p:cxnSp>
        <p:nvCxnSpPr>
          <p:cNvPr id="3" name="直接箭头连接符 2"/>
          <p:cNvCxnSpPr/>
          <p:nvPr/>
        </p:nvCxnSpPr>
        <p:spPr>
          <a:xfrm>
            <a:off x="148590" y="3475355"/>
            <a:ext cx="10772775" cy="1270"/>
          </a:xfrm>
          <a:prstGeom prst="straightConnector1">
            <a:avLst/>
          </a:prstGeom>
          <a:ln w="38100" cmpd="sng">
            <a:solidFill>
              <a:srgbClr val="000000"/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 flipH="1">
            <a:off x="2158365" y="3292475"/>
            <a:ext cx="76200" cy="182880"/>
          </a:xfrm>
          <a:prstGeom prst="ellipse">
            <a:avLst/>
          </a:prstGeom>
          <a:solidFill>
            <a:srgbClr val="000000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92505" y="3597275"/>
            <a:ext cx="24079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约</a:t>
            </a:r>
            <a:r>
              <a:rPr lang="en-US" altLang="zh-CN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2070B.C.</a:t>
            </a:r>
            <a:endParaRPr lang="en-US" altLang="zh-CN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9" name="椭圆 8"/>
          <p:cNvSpPr/>
          <p:nvPr/>
        </p:nvSpPr>
        <p:spPr>
          <a:xfrm flipH="1">
            <a:off x="3977005" y="3292475"/>
            <a:ext cx="76200" cy="182880"/>
          </a:xfrm>
          <a:prstGeom prst="ellipse">
            <a:avLst/>
          </a:prstGeom>
          <a:solidFill>
            <a:srgbClr val="000000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811145" y="2708910"/>
            <a:ext cx="24079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约</a:t>
            </a:r>
            <a:r>
              <a:rPr lang="en-US" altLang="zh-CN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1600B.C.</a:t>
            </a:r>
            <a:endParaRPr lang="en-US" altLang="zh-CN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1" name="椭圆 10"/>
          <p:cNvSpPr/>
          <p:nvPr/>
        </p:nvSpPr>
        <p:spPr>
          <a:xfrm flipH="1">
            <a:off x="5993765" y="3292475"/>
            <a:ext cx="76200" cy="182880"/>
          </a:xfrm>
          <a:prstGeom prst="ellipse">
            <a:avLst/>
          </a:prstGeom>
          <a:solidFill>
            <a:srgbClr val="000000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827905" y="3597275"/>
            <a:ext cx="24079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1046B.C.</a:t>
            </a:r>
            <a:endParaRPr lang="en-US" altLang="zh-CN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3" name="椭圆 12"/>
          <p:cNvSpPr/>
          <p:nvPr/>
        </p:nvSpPr>
        <p:spPr>
          <a:xfrm flipH="1">
            <a:off x="7492365" y="3292475"/>
            <a:ext cx="76200" cy="182880"/>
          </a:xfrm>
          <a:prstGeom prst="ellipse">
            <a:avLst/>
          </a:prstGeom>
          <a:solidFill>
            <a:srgbClr val="000000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653530" y="2708910"/>
            <a:ext cx="1753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770</a:t>
            </a:r>
            <a:r>
              <a:rPr lang="en-US" altLang="zh-CN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B.C.</a:t>
            </a:r>
            <a:endParaRPr lang="en-US" altLang="zh-CN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5" name="椭圆 14"/>
          <p:cNvSpPr/>
          <p:nvPr/>
        </p:nvSpPr>
        <p:spPr>
          <a:xfrm flipH="1">
            <a:off x="8930005" y="3292475"/>
            <a:ext cx="76200" cy="182880"/>
          </a:xfrm>
          <a:prstGeom prst="ellipse">
            <a:avLst/>
          </a:prstGeom>
          <a:solidFill>
            <a:srgbClr val="000000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764145" y="3597275"/>
            <a:ext cx="24079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475</a:t>
            </a:r>
            <a:r>
              <a:rPr lang="en-US" altLang="zh-CN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B.C.</a:t>
            </a:r>
            <a:endParaRPr lang="en-US" altLang="zh-CN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7" name="椭圆 16"/>
          <p:cNvSpPr/>
          <p:nvPr/>
        </p:nvSpPr>
        <p:spPr>
          <a:xfrm flipH="1">
            <a:off x="10362565" y="3292475"/>
            <a:ext cx="76200" cy="182880"/>
          </a:xfrm>
          <a:prstGeom prst="ellipse">
            <a:avLst/>
          </a:prstGeom>
          <a:solidFill>
            <a:srgbClr val="000000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9523730" y="2708910"/>
            <a:ext cx="1753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221</a:t>
            </a:r>
            <a:r>
              <a:rPr lang="en-US" altLang="zh-CN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B.C.</a:t>
            </a:r>
            <a:endParaRPr lang="en-US" altLang="zh-CN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31746" name="AutoShape 2"/>
          <p:cNvSpPr/>
          <p:nvPr/>
        </p:nvSpPr>
        <p:spPr>
          <a:xfrm rot="5400000">
            <a:off x="1094740" y="1642110"/>
            <a:ext cx="182245" cy="2073910"/>
          </a:xfrm>
          <a:prstGeom prst="leftBrace">
            <a:avLst>
              <a:gd name="adj1" fmla="val 180778"/>
              <a:gd name="adj2" fmla="val 50000"/>
            </a:avLst>
          </a:prstGeom>
          <a:noFill/>
          <a:ln w="317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endParaRPr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Cambria" panose="02040503050406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9225" y="1475740"/>
            <a:ext cx="2085975" cy="1076324"/>
          </a:xfrm>
          <a:prstGeom prst="flowChartProcess">
            <a:avLst/>
          </a:prstGeom>
          <a:blipFill>
            <a:blip r:embed="rId1"/>
            <a:tile tx="0" ty="0" sx="100000" sy="100000" flip="none" algn="tl"/>
          </a:blipFill>
        </p:spPr>
        <p:txBody>
          <a:bodyPr wrap="square" rtlCol="0">
            <a:spAutoFit/>
          </a:bodyPr>
          <a:p>
            <a:pPr algn="ctr"/>
            <a:r>
              <a:rPr lang="zh-CN" altLang="zh-CN" sz="3200" b="1">
                <a:solidFill>
                  <a:srgbClr val="FF0000"/>
                </a:solidFill>
                <a:latin typeface="经典楷体简" panose="02010609000101010101" charset="-122"/>
                <a:ea typeface="经典楷体简" panose="02010609000101010101" charset="-122"/>
              </a:rPr>
              <a:t>传说时代</a:t>
            </a:r>
            <a:endParaRPr lang="zh-CN" altLang="zh-CN" sz="3200" b="1">
              <a:solidFill>
                <a:srgbClr val="FF0000"/>
              </a:solidFill>
              <a:latin typeface="经典楷体简" panose="02010609000101010101" charset="-122"/>
              <a:ea typeface="经典楷体简" panose="02010609000101010101" charset="-122"/>
            </a:endParaRPr>
          </a:p>
          <a:p>
            <a:pPr algn="ctr"/>
            <a:r>
              <a:rPr lang="zh-CN" altLang="zh-CN" sz="3200" b="1">
                <a:solidFill>
                  <a:srgbClr val="FF0000"/>
                </a:solidFill>
                <a:latin typeface="经典楷体简" panose="02010609000101010101" charset="-122"/>
                <a:ea typeface="经典楷体简" panose="02010609000101010101" charset="-122"/>
              </a:rPr>
              <a:t>史前时代</a:t>
            </a:r>
            <a:endParaRPr lang="zh-CN" altLang="zh-CN" sz="3200" b="1">
              <a:solidFill>
                <a:srgbClr val="FF0000"/>
              </a:solidFill>
              <a:latin typeface="经典楷体简" panose="02010609000101010101" charset="-122"/>
              <a:ea typeface="经典楷体简" panose="02010609000101010101" charset="-122"/>
            </a:endParaRPr>
          </a:p>
        </p:txBody>
      </p:sp>
      <p:sp>
        <p:nvSpPr>
          <p:cNvPr id="5" name="AutoShape 2"/>
          <p:cNvSpPr/>
          <p:nvPr/>
        </p:nvSpPr>
        <p:spPr>
          <a:xfrm rot="5400000">
            <a:off x="6245860" y="-1422400"/>
            <a:ext cx="181610" cy="8203565"/>
          </a:xfrm>
          <a:prstGeom prst="leftBrace">
            <a:avLst>
              <a:gd name="adj1" fmla="val 180778"/>
              <a:gd name="adj2" fmla="val 50000"/>
            </a:avLst>
          </a:prstGeom>
          <a:noFill/>
          <a:ln w="317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endParaRPr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Cambria" panose="0204050305040603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93995" y="1845310"/>
            <a:ext cx="2085975" cy="583564"/>
          </a:xfrm>
          <a:prstGeom prst="flowChartProcess">
            <a:avLst/>
          </a:prstGeom>
          <a:blipFill>
            <a:blip r:embed="rId1"/>
            <a:tile tx="0" ty="0" sx="100000" sy="100000" flip="none" algn="tl"/>
          </a:blipFill>
        </p:spPr>
        <p:txBody>
          <a:bodyPr wrap="square" rtlCol="0">
            <a:spAutoFit/>
          </a:bodyPr>
          <a:p>
            <a:pPr algn="ctr"/>
            <a:r>
              <a:rPr lang="zh-CN" altLang="zh-CN" sz="3200" b="1">
                <a:solidFill>
                  <a:srgbClr val="FF0000"/>
                </a:solidFill>
                <a:latin typeface="经典楷体简" panose="02010609000101010101" charset="-122"/>
                <a:ea typeface="经典楷体简" panose="02010609000101010101" charset="-122"/>
              </a:rPr>
              <a:t>先秦时期</a:t>
            </a:r>
            <a:endParaRPr lang="zh-CN" altLang="zh-CN" sz="3200" b="1">
              <a:solidFill>
                <a:srgbClr val="FF0000"/>
              </a:solidFill>
              <a:latin typeface="经典楷体简" panose="02010609000101010101" charset="-122"/>
              <a:ea typeface="经典楷体简" panose="02010609000101010101" charset="-122"/>
            </a:endParaRPr>
          </a:p>
        </p:txBody>
      </p:sp>
      <p:sp>
        <p:nvSpPr>
          <p:cNvPr id="19" name="AutoShape 2"/>
          <p:cNvSpPr/>
          <p:nvPr/>
        </p:nvSpPr>
        <p:spPr>
          <a:xfrm rot="5400000" flipH="1">
            <a:off x="3054350" y="3544570"/>
            <a:ext cx="137795" cy="1830070"/>
          </a:xfrm>
          <a:prstGeom prst="leftBrace">
            <a:avLst>
              <a:gd name="adj1" fmla="val 180778"/>
              <a:gd name="adj2" fmla="val 50000"/>
            </a:avLst>
          </a:prstGeom>
          <a:noFill/>
          <a:ln w="317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endParaRPr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Cambria" panose="020405030504060302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83840" y="4574540"/>
            <a:ext cx="678815" cy="646701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0000CC"/>
                </a:solidFill>
                <a:latin typeface="经典楷体简" panose="02010609000101010101" charset="-122"/>
                <a:ea typeface="经典楷体简" panose="02010609000101010101" charset="-122"/>
              </a:rPr>
              <a:t>夏</a:t>
            </a:r>
            <a:endParaRPr lang="zh-CN" altLang="en-US" sz="3200" b="1">
              <a:solidFill>
                <a:srgbClr val="0000CC"/>
              </a:solidFill>
              <a:latin typeface="经典楷体简" panose="02010609000101010101" charset="-122"/>
              <a:ea typeface="经典楷体简" panose="02010609000101010101" charset="-122"/>
            </a:endParaRPr>
          </a:p>
        </p:txBody>
      </p:sp>
      <p:sp>
        <p:nvSpPr>
          <p:cNvPr id="21" name="AutoShape 2"/>
          <p:cNvSpPr/>
          <p:nvPr/>
        </p:nvSpPr>
        <p:spPr>
          <a:xfrm rot="5400000" flipH="1">
            <a:off x="4993005" y="3451860"/>
            <a:ext cx="137160" cy="2016760"/>
          </a:xfrm>
          <a:prstGeom prst="leftBrace">
            <a:avLst>
              <a:gd name="adj1" fmla="val 180778"/>
              <a:gd name="adj2" fmla="val 50000"/>
            </a:avLst>
          </a:prstGeom>
          <a:noFill/>
          <a:ln w="317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endParaRPr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Cambria" panose="020405030504060302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21860" y="4574540"/>
            <a:ext cx="678815" cy="646703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0000CC"/>
                </a:solidFill>
                <a:latin typeface="经典楷体简" panose="02010609000101010101" charset="-122"/>
                <a:ea typeface="经典楷体简" panose="02010609000101010101" charset="-122"/>
              </a:rPr>
              <a:t>商</a:t>
            </a:r>
            <a:endParaRPr lang="zh-CN" altLang="en-US" sz="3200" b="1">
              <a:solidFill>
                <a:srgbClr val="0000CC"/>
              </a:solidFill>
              <a:latin typeface="经典楷体简" panose="02010609000101010101" charset="-122"/>
              <a:ea typeface="经典楷体简" panose="02010609000101010101" charset="-122"/>
            </a:endParaRPr>
          </a:p>
        </p:txBody>
      </p:sp>
      <p:sp>
        <p:nvSpPr>
          <p:cNvPr id="23" name="AutoShape 2"/>
          <p:cNvSpPr/>
          <p:nvPr/>
        </p:nvSpPr>
        <p:spPr>
          <a:xfrm rot="5400000" flipH="1">
            <a:off x="6750685" y="3710940"/>
            <a:ext cx="137160" cy="1498600"/>
          </a:xfrm>
          <a:prstGeom prst="leftBrace">
            <a:avLst>
              <a:gd name="adj1" fmla="val 180778"/>
              <a:gd name="adj2" fmla="val 50000"/>
            </a:avLst>
          </a:prstGeom>
          <a:noFill/>
          <a:ln w="317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endParaRPr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Cambria" panose="020405030504060302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282055" y="4574540"/>
            <a:ext cx="1075055" cy="646749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0000CC"/>
                </a:solidFill>
                <a:latin typeface="经典楷体简" panose="02010609000101010101" charset="-122"/>
                <a:ea typeface="经典楷体简" panose="02010609000101010101" charset="-122"/>
              </a:rPr>
              <a:t>西周</a:t>
            </a:r>
            <a:endParaRPr lang="zh-CN" altLang="en-US" sz="3200" b="1">
              <a:solidFill>
                <a:srgbClr val="0000CC"/>
              </a:solidFill>
              <a:latin typeface="经典楷体简" panose="02010609000101010101" charset="-122"/>
              <a:ea typeface="经典楷体简" panose="02010609000101010101" charset="-122"/>
            </a:endParaRPr>
          </a:p>
        </p:txBody>
      </p:sp>
      <p:sp>
        <p:nvSpPr>
          <p:cNvPr id="25" name="AutoShape 2"/>
          <p:cNvSpPr/>
          <p:nvPr/>
        </p:nvSpPr>
        <p:spPr>
          <a:xfrm rot="5400000" flipH="1">
            <a:off x="8764905" y="3198495"/>
            <a:ext cx="136525" cy="2526665"/>
          </a:xfrm>
          <a:prstGeom prst="leftBrace">
            <a:avLst>
              <a:gd name="adj1" fmla="val 180778"/>
              <a:gd name="adj2" fmla="val 50000"/>
            </a:avLst>
          </a:prstGeom>
          <a:noFill/>
          <a:ln w="317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endParaRPr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Cambria" panose="0204050305040603020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199120" y="4575175"/>
            <a:ext cx="1075055" cy="646703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0000CC"/>
                </a:solidFill>
                <a:latin typeface="经典楷体简" panose="02010609000101010101" charset="-122"/>
                <a:ea typeface="经典楷体简" panose="02010609000101010101" charset="-122"/>
              </a:rPr>
              <a:t>东周</a:t>
            </a:r>
            <a:endParaRPr lang="zh-CN" altLang="en-US" sz="3200" b="1">
              <a:solidFill>
                <a:srgbClr val="0000CC"/>
              </a:solidFill>
              <a:latin typeface="经典楷体简" panose="02010609000101010101" charset="-122"/>
              <a:ea typeface="经典楷体简" panose="02010609000101010101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0077450" y="2036445"/>
            <a:ext cx="0" cy="3185160"/>
          </a:xfrm>
          <a:prstGeom prst="line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8930005" y="1722120"/>
            <a:ext cx="2298700" cy="829819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sz="3200" b="1">
                <a:solidFill>
                  <a:schemeClr val="accent1"/>
                </a:solidFill>
                <a:effectLst/>
                <a:latin typeface="楷体_GB2312" panose="02010609030101010101" charset="-122"/>
                <a:ea typeface="楷体_GB2312" panose="02010609030101010101" charset="-122"/>
              </a:rPr>
              <a:t>256</a:t>
            </a:r>
            <a:r>
              <a:rPr lang="en-US" altLang="zh-CN" sz="3200" b="1">
                <a:solidFill>
                  <a:schemeClr val="accent1"/>
                </a:solidFill>
                <a:effectLst/>
                <a:latin typeface="楷体_GB2312" panose="02010609030101010101" charset="-122"/>
                <a:ea typeface="楷体_GB2312" panose="02010609030101010101" charset="-122"/>
              </a:rPr>
              <a:t>B.C.</a:t>
            </a:r>
            <a:endParaRPr lang="en-US" altLang="zh-CN" sz="3200" b="1">
              <a:solidFill>
                <a:schemeClr val="accent1"/>
              </a:solidFill>
              <a:effectLst/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31" name="AutoShape 2"/>
          <p:cNvSpPr/>
          <p:nvPr/>
        </p:nvSpPr>
        <p:spPr>
          <a:xfrm rot="5400000" flipH="1">
            <a:off x="8221980" y="3740785"/>
            <a:ext cx="137795" cy="1441450"/>
          </a:xfrm>
          <a:prstGeom prst="leftBrace">
            <a:avLst>
              <a:gd name="adj1" fmla="val 180778"/>
              <a:gd name="adj2" fmla="val 50000"/>
            </a:avLst>
          </a:prstGeom>
          <a:noFill/>
          <a:ln w="317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endParaRPr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Cambria" panose="0204050305040603020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753350" y="4574540"/>
            <a:ext cx="1075055" cy="646703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pPr algn="ctr"/>
            <a:r>
              <a:rPr lang="zh-CN" altLang="zh-CN" sz="3200" b="1">
                <a:solidFill>
                  <a:srgbClr val="FF0000"/>
                </a:solidFill>
                <a:latin typeface="经典楷体简" panose="02010609000101010101" charset="-122"/>
                <a:ea typeface="经典楷体简" panose="02010609000101010101" charset="-122"/>
              </a:rPr>
              <a:t>春秋</a:t>
            </a:r>
            <a:endParaRPr lang="zh-CN" altLang="zh-CN" sz="3200" b="1">
              <a:solidFill>
                <a:srgbClr val="FF0000"/>
              </a:solidFill>
              <a:latin typeface="经典楷体简" panose="02010609000101010101" charset="-122"/>
              <a:ea typeface="经典楷体简" panose="02010609000101010101" charset="-122"/>
            </a:endParaRPr>
          </a:p>
        </p:txBody>
      </p:sp>
      <p:sp>
        <p:nvSpPr>
          <p:cNvPr id="33" name="AutoShape 2"/>
          <p:cNvSpPr/>
          <p:nvPr/>
        </p:nvSpPr>
        <p:spPr>
          <a:xfrm rot="5400000" flipH="1">
            <a:off x="9648825" y="3741420"/>
            <a:ext cx="137795" cy="1441450"/>
          </a:xfrm>
          <a:prstGeom prst="leftBrace">
            <a:avLst>
              <a:gd name="adj1" fmla="val 180778"/>
              <a:gd name="adj2" fmla="val 50000"/>
            </a:avLst>
          </a:prstGeom>
          <a:noFill/>
          <a:ln w="317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endParaRPr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Cambria" panose="0204050305040603020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180195" y="4575175"/>
            <a:ext cx="1075055" cy="646703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pPr algn="ctr"/>
            <a:r>
              <a:rPr lang="zh-CN" altLang="zh-CN" sz="3200" b="1">
                <a:solidFill>
                  <a:srgbClr val="FF0000"/>
                </a:solidFill>
                <a:latin typeface="经典楷体简" panose="02010609000101010101" charset="-122"/>
                <a:ea typeface="经典楷体简" panose="02010609000101010101" charset="-122"/>
              </a:rPr>
              <a:t>战国</a:t>
            </a:r>
            <a:endParaRPr lang="zh-CN" altLang="zh-CN" sz="3200" b="1">
              <a:solidFill>
                <a:srgbClr val="FF0000"/>
              </a:solidFill>
              <a:latin typeface="经典楷体简" panose="02010609000101010101" charset="-122"/>
              <a:ea typeface="经典楷体简" panose="02010609000101010101" charset="-122"/>
            </a:endParaRPr>
          </a:p>
        </p:txBody>
      </p:sp>
      <p:sp>
        <p:nvSpPr>
          <p:cNvPr id="35" name="左右箭头 34"/>
          <p:cNvSpPr/>
          <p:nvPr/>
        </p:nvSpPr>
        <p:spPr>
          <a:xfrm>
            <a:off x="2330450" y="5222240"/>
            <a:ext cx="6517005" cy="12763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经典楷体简" panose="02010609000101010101" charset="-122"/>
                <a:ea typeface="经典楷体简" panose="02010609000101010101" charset="-122"/>
              </a:rPr>
              <a:t>奴隶社会</a:t>
            </a:r>
            <a:endParaRPr lang="zh-CN" altLang="en-US" sz="3200" b="1">
              <a:latin typeface="经典楷体简" panose="02010609000101010101" charset="-122"/>
              <a:ea typeface="经典楷体简" panose="02010609000101010101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8985250" y="4180840"/>
            <a:ext cx="3175" cy="2629535"/>
          </a:xfrm>
          <a:prstGeom prst="line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2194560" y="4180840"/>
            <a:ext cx="3175" cy="2629535"/>
          </a:xfrm>
          <a:prstGeom prst="line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左箭头 37"/>
          <p:cNvSpPr/>
          <p:nvPr/>
        </p:nvSpPr>
        <p:spPr>
          <a:xfrm>
            <a:off x="16510" y="5222240"/>
            <a:ext cx="2142490" cy="1275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经典楷体简" panose="02010609000101010101" charset="-122"/>
                <a:ea typeface="经典楷体简" panose="02010609000101010101" charset="-122"/>
              </a:rPr>
              <a:t>原始社会</a:t>
            </a:r>
            <a:endParaRPr lang="zh-CN" altLang="en-US" sz="3200" b="1">
              <a:latin typeface="经典楷体简" panose="02010609000101010101" charset="-122"/>
              <a:ea typeface="经典楷体简" panose="02010609000101010101" charset="-122"/>
            </a:endParaRPr>
          </a:p>
        </p:txBody>
      </p:sp>
      <p:sp>
        <p:nvSpPr>
          <p:cNvPr id="39" name="左箭头 38"/>
          <p:cNvSpPr/>
          <p:nvPr/>
        </p:nvSpPr>
        <p:spPr>
          <a:xfrm flipH="1">
            <a:off x="9044305" y="5220970"/>
            <a:ext cx="2327910" cy="1275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经典楷体简" panose="02010609000101010101" charset="-122"/>
                <a:ea typeface="经典楷体简" panose="02010609000101010101" charset="-122"/>
              </a:rPr>
              <a:t>封建社会</a:t>
            </a:r>
            <a:endParaRPr lang="zh-CN" altLang="en-US" sz="3200" b="1">
              <a:latin typeface="经典楷体简" panose="02010609000101010101" charset="-122"/>
              <a:ea typeface="经典楷体简" panose="02010609000101010101" charset="-122"/>
            </a:endParaRPr>
          </a:p>
        </p:txBody>
      </p:sp>
      <p:sp>
        <p:nvSpPr>
          <p:cNvPr id="40" name="标题 4"/>
          <p:cNvSpPr>
            <a:spLocks noGrp="1"/>
          </p:cNvSpPr>
          <p:nvPr/>
        </p:nvSpPr>
        <p:spPr>
          <a:xfrm>
            <a:off x="992505" y="229871"/>
            <a:ext cx="10515600" cy="977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algn="ctr"/>
            <a:r>
              <a:rPr lang="zh-CN" altLang="en-US" sz="4000" b="1">
                <a:solidFill>
                  <a:schemeClr val="accent1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时空坐标</a:t>
            </a:r>
            <a:endParaRPr lang="zh-CN" altLang="en-US" sz="4000" b="1">
              <a:solidFill>
                <a:schemeClr val="accent1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  <p:cxnSp>
        <p:nvCxnSpPr>
          <p:cNvPr id="41" name="直接连接符 40"/>
          <p:cNvCxnSpPr/>
          <p:nvPr>
            <p:custDataLst>
              <p:tags r:id="rId2"/>
            </p:custDataLst>
          </p:nvPr>
        </p:nvCxnSpPr>
        <p:spPr>
          <a:xfrm>
            <a:off x="2436770" y="1109285"/>
            <a:ext cx="7318460" cy="0"/>
          </a:xfrm>
          <a:prstGeom prst="line">
            <a:avLst/>
          </a:prstGeom>
          <a:ln w="254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11075670" y="3491865"/>
            <a:ext cx="705485" cy="8255"/>
          </a:xfrm>
          <a:prstGeom prst="straightConnector1">
            <a:avLst/>
          </a:prstGeom>
          <a:ln w="31750" cmpd="sng">
            <a:solidFill>
              <a:srgbClr val="000000"/>
            </a:solidFill>
            <a:prstDash val="dashDot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9" grpId="0" bldLvl="0" animBg="1"/>
      <p:bldP spid="26" grpId="1" animBg="1"/>
      <p:bldP spid="25" grpId="1" animBg="1"/>
      <p:bldP spid="29" grpId="1" animBg="1"/>
      <p:bldP spid="26" grpId="2" bldLvl="0" animBg="1"/>
      <p:bldP spid="25" grpId="2" bldLvl="0" animBg="1"/>
      <p:bldP spid="29" grpId="2" bldLvl="0" animBg="1"/>
      <p:bldP spid="31" grpId="0" bldLvl="0" animBg="1"/>
      <p:bldP spid="32" grpId="0" bldLvl="0" animBg="1"/>
      <p:bldP spid="33" grpId="0" bldLvl="0" animBg="1"/>
      <p:bldP spid="34" grpId="0" bldLvl="0" animBg="1"/>
      <p:bldP spid="5" grpId="0" bldLvl="0" animBg="1"/>
      <p:bldP spid="6" grpId="0" bldLvl="0" animBg="1"/>
      <p:bldP spid="2" grpId="0" bldLvl="0" animBg="1"/>
      <p:bldP spid="31746" grpId="0" bldLvl="0" animBg="1"/>
      <p:bldP spid="38" grpId="0" bldLvl="0" animBg="1"/>
      <p:bldP spid="35" grpId="0" bldLvl="0" animBg="1"/>
      <p:bldP spid="39" grpId="0" bldLvl="0" animBg="1"/>
      <p:bldP spid="31746" grpId="1" bldLvl="0" animBg="1"/>
      <p:bldP spid="5" grpId="1" bldLvl="0" animBg="1"/>
      <p:bldP spid="2" grpId="1" bldLvl="0" animBg="1"/>
      <p:bldP spid="6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一、夏商时期的政治制度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38200" y="1489166"/>
            <a:ext cx="10515600" cy="4687797"/>
          </a:xfrm>
        </p:spPr>
        <p:txBody>
          <a:bodyPr/>
          <a:p>
            <a:pPr marL="0" indent="0">
              <a:lnSpc>
                <a:spcPct val="110000"/>
              </a:lnSpc>
              <a:buNone/>
            </a:pPr>
            <a:r>
              <a:rPr lang="zh-CN" altLang="en-US" sz="3200" b="1"/>
              <a:t>（一）王位世袭制</a:t>
            </a:r>
            <a:endParaRPr lang="zh-CN" altLang="en-US" sz="3200"/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、开始于</a:t>
            </a:r>
            <a:r>
              <a:rPr lang="zh-CN" altLang="en-US" sz="32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夏朝</a:t>
            </a:r>
            <a:endParaRPr lang="zh-CN" altLang="en-US" sz="3200" b="1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2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、确立过程：禹死后，启夺王位，传给后代。</a:t>
            </a:r>
            <a:endParaRPr lang="zh-CN" altLang="en-US" sz="32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marL="0" indent="0">
              <a:lnSpc>
                <a:spcPct val="110000"/>
              </a:lnSpc>
              <a:buNone/>
            </a:pPr>
            <a:endParaRPr lang="zh-CN" altLang="en-US" sz="3200"/>
          </a:p>
        </p:txBody>
      </p:sp>
      <p:pic>
        <p:nvPicPr>
          <p:cNvPr id="1073742877" name="图片 3" descr="IMG_20170618_103250"/>
          <p:cNvPicPr>
            <a:picLocks noChangeAspect="1"/>
          </p:cNvPicPr>
          <p:nvPr/>
        </p:nvPicPr>
        <p:blipFill>
          <a:blip r:embed="rId1">
            <a:lum bright="12000"/>
          </a:blip>
          <a:srcRect l="3278" t="17241" r="4189" b="11899"/>
          <a:stretch>
            <a:fillRect/>
          </a:stretch>
        </p:blipFill>
        <p:spPr>
          <a:xfrm>
            <a:off x="-66675" y="6934200"/>
            <a:ext cx="12325350" cy="680783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30960" y="3561715"/>
            <a:ext cx="9529445" cy="1470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R="0" defTabSz="914400">
              <a:lnSpc>
                <a:spcPct val="14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3300"/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“天下为家</a:t>
            </a:r>
            <a:r>
              <a:rPr kumimoji="0" lang="zh-CN" altLang="en-US" sz="3200" b="1" kern="1200" cap="none" spc="0" normalizeH="0" baseline="0" noProof="0" dirty="0"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，</a:t>
            </a:r>
            <a:r>
              <a:rPr kumimoji="0" lang="zh-CN" altLang="en-US" sz="3200" b="1" kern="1200" cap="none" spc="0" normalizeH="0" baseline="0" noProof="0" dirty="0">
                <a:solidFill>
                  <a:srgbClr val="FF3300"/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各亲其亲</a:t>
            </a:r>
            <a:r>
              <a:rPr kumimoji="0" lang="zh-CN" altLang="en-US" sz="3200" b="1" kern="1200" cap="none" spc="0" normalizeH="0" baseline="0" noProof="0" dirty="0"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，</a:t>
            </a:r>
            <a:r>
              <a:rPr kumimoji="0" lang="zh-CN" altLang="en-US" sz="3200" b="1" kern="1200" cap="none" spc="0" normalizeH="0" baseline="0" noProof="0" dirty="0">
                <a:solidFill>
                  <a:srgbClr val="FF3300"/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各子其子”</a:t>
            </a:r>
            <a:endParaRPr kumimoji="0" lang="zh-CN" altLang="en-US" sz="3200" b="1" kern="1200" cap="none" spc="0" normalizeH="0" baseline="0" noProof="0" dirty="0">
              <a:effectLst/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marR="0" algn="r" defTabSz="914400">
              <a:lnSpc>
                <a:spcPct val="14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kern="1200" cap="none" spc="0" normalizeH="0" baseline="0" noProof="0" dirty="0"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      </a:t>
            </a:r>
            <a:r>
              <a:rPr kumimoji="0" lang="zh-CN" altLang="en-US" sz="3200" b="1" kern="1200" cap="none" spc="0" normalizeH="0" baseline="0" noProof="0" dirty="0"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——</a:t>
            </a:r>
            <a:r>
              <a:rPr kumimoji="0" lang="en-US" altLang="zh-CN" sz="3200" b="1" kern="1200" cap="none" spc="0" normalizeH="0" baseline="0" noProof="0" dirty="0"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《</a:t>
            </a:r>
            <a:r>
              <a:rPr kumimoji="0" lang="zh-CN" altLang="en-US" sz="3200" b="1" kern="1200" cap="none" spc="0" normalizeH="0" baseline="0" noProof="0" dirty="0"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史记·夏本纪</a:t>
            </a:r>
            <a:r>
              <a:rPr kumimoji="0" lang="en-US" altLang="zh-CN" sz="3200" b="1" kern="1200" cap="none" spc="0" normalizeH="0" baseline="0" noProof="0" dirty="0"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》</a:t>
            </a:r>
            <a:endParaRPr kumimoji="0" lang="en-US" altLang="zh-CN" sz="3200" b="1" kern="1200" cap="none" spc="0" normalizeH="0" baseline="0" noProof="0" dirty="0">
              <a:solidFill>
                <a:srgbClr val="FF3300"/>
              </a:solidFill>
              <a:effectLst/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1.004722 " pathEditMode="relative" ptsTypes="">
                                      <p:cBhvr>
                                        <p:cTn id="6" dur="2000" fill="hold"/>
                                        <p:tgtEl>
                                          <p:spTgt spid="1073742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73742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73742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74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一、夏商时期的政治制度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38200" y="1489166"/>
            <a:ext cx="10515600" cy="4687797"/>
          </a:xfrm>
        </p:spPr>
        <p:txBody>
          <a:bodyPr/>
          <a:p>
            <a:pPr marL="0" indent="0">
              <a:lnSpc>
                <a:spcPct val="110000"/>
              </a:lnSpc>
              <a:buNone/>
            </a:pPr>
            <a:r>
              <a:rPr lang="zh-CN" altLang="en-US" sz="3200" b="1"/>
              <a:t>（一）王位世袭制</a:t>
            </a:r>
            <a:endParaRPr lang="zh-CN" altLang="en-US" sz="3200"/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3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、特点：</a:t>
            </a:r>
            <a:endParaRPr lang="zh-CN" altLang="en-US" sz="32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marL="0" indent="549275">
              <a:lnSpc>
                <a:spcPct val="110000"/>
              </a:lnSpc>
              <a:buNone/>
            </a:pPr>
            <a:r>
              <a:rPr lang="en-US" altLang="zh-CN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）政权由家族垄断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；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（公天下</a:t>
            </a:r>
            <a:r>
              <a:rPr lang="en-US" altLang="zh-CN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—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家天下）</a:t>
            </a:r>
            <a:endParaRPr lang="zh-CN" altLang="en-US" sz="32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marL="0" indent="549275">
              <a:lnSpc>
                <a:spcPct val="110000"/>
              </a:lnSpc>
              <a:buNone/>
            </a:pPr>
            <a:r>
              <a:rPr lang="en-US" altLang="zh-CN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2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）世袭方式上兄终弟及或父子相传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；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（重血缘）</a:t>
            </a:r>
            <a:endParaRPr lang="zh-CN" altLang="en-US" sz="32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marL="0" indent="549275">
              <a:lnSpc>
                <a:spcPct val="110000"/>
              </a:lnSpc>
              <a:buNone/>
            </a:pPr>
            <a:r>
              <a:rPr lang="en-US" altLang="zh-CN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3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）王权具有神秘色彩。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Picture 4" descr="甲骨n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859395" y="-19050"/>
            <a:ext cx="4345305" cy="6896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一、夏商时期的政治制度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12" name="内容占位符 4"/>
          <p:cNvSpPr>
            <a:spLocks noGrp="1"/>
          </p:cNvSpPr>
          <p:nvPr/>
        </p:nvSpPr>
        <p:spPr>
          <a:xfrm>
            <a:off x="838200" y="1489075"/>
            <a:ext cx="6665595" cy="5220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0000"/>
              <a:buFont typeface="Wingdings 2" pitchFamily="18" charset="2"/>
              <a:buChar char=""/>
              <a:defRPr sz="24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zh-CN" altLang="en-US" sz="3200" b="1"/>
              <a:t>（一）王位世袭制</a:t>
            </a:r>
            <a:endParaRPr lang="zh-CN" altLang="en-US" sz="3200"/>
          </a:p>
          <a:p>
            <a:pPr marL="0" lvl="3" indent="0">
              <a:lnSpc>
                <a:spcPct val="140000"/>
              </a:lnSpc>
              <a:buNone/>
            </a:pPr>
            <a:r>
              <a:rPr lang="zh-CN" altLang="en-US" sz="3200" b="1" dirty="0">
                <a:solidFill>
                  <a:srgbClr val="00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新魏" panose="02010800040101010101" pitchFamily="2" charset="-122"/>
              </a:rPr>
              <a:t>夏朝犯了许多罪恶，上天命我去诛灭它</a:t>
            </a:r>
            <a:r>
              <a:rPr lang="en-US" altLang="zh-CN" sz="3200" b="1" dirty="0">
                <a:solidFill>
                  <a:srgbClr val="00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新魏" panose="02010800040101010101" pitchFamily="2" charset="-122"/>
              </a:rPr>
              <a:t>……</a:t>
            </a:r>
            <a:r>
              <a:rPr lang="zh-CN" altLang="en-US" sz="3200" b="1" dirty="0">
                <a:solidFill>
                  <a:srgbClr val="00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新魏" panose="02010800040101010101" pitchFamily="2" charset="-122"/>
              </a:rPr>
              <a:t>我畏惧上帝，不敢不去征伐。</a:t>
            </a:r>
            <a:endParaRPr lang="zh-CN" altLang="en-US" sz="3200" b="1" dirty="0">
              <a:solidFill>
                <a:srgbClr val="0000CC"/>
              </a:solidFill>
              <a:latin typeface="楷体" panose="02010609060101010101" pitchFamily="1" charset="-122"/>
              <a:ea typeface="楷体" panose="02010609060101010101" pitchFamily="1" charset="-122"/>
              <a:sym typeface="华文新魏" panose="02010800040101010101" pitchFamily="2" charset="-122"/>
            </a:endParaRPr>
          </a:p>
          <a:p>
            <a:pPr marL="0" lvl="3" indent="0" algn="r">
              <a:lnSpc>
                <a:spcPct val="140000"/>
              </a:lnSpc>
              <a:buNone/>
            </a:pPr>
            <a:r>
              <a:rPr lang="zh-CN" altLang="en-US" sz="3200" b="1" dirty="0">
                <a:solidFill>
                  <a:srgbClr val="00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新魏" panose="02010800040101010101" pitchFamily="2" charset="-122"/>
              </a:rPr>
              <a:t>——《尚书·汤誓》</a:t>
            </a:r>
            <a:endParaRPr lang="zh-CN" altLang="en-US" sz="3200" b="1" dirty="0">
              <a:solidFill>
                <a:srgbClr val="0000CC"/>
              </a:solidFill>
              <a:latin typeface="楷体" panose="02010609060101010101" pitchFamily="1" charset="-122"/>
              <a:ea typeface="楷体" panose="02010609060101010101" pitchFamily="1" charset="-122"/>
              <a:sym typeface="华文新魏" panose="02010800040101010101" pitchFamily="2" charset="-122"/>
            </a:endParaRPr>
          </a:p>
          <a:p>
            <a:pPr marL="0" lvl="3" indent="0">
              <a:lnSpc>
                <a:spcPct val="140000"/>
              </a:lnSpc>
              <a:buNone/>
            </a:pPr>
            <a:r>
              <a:rPr lang="en-US" altLang="zh-CN" sz="3200" b="1" dirty="0">
                <a:solidFill>
                  <a:srgbClr val="00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新魏" panose="02010800040101010101" pitchFamily="2" charset="-122"/>
              </a:rPr>
              <a:t>甲骨卜辞中有“今春王供人五千征土方”、“于辛巳王征召方”。</a:t>
            </a:r>
            <a:endParaRPr lang="en-US" altLang="zh-CN" sz="3200" b="1" dirty="0">
              <a:solidFill>
                <a:srgbClr val="0000CC"/>
              </a:solidFill>
              <a:latin typeface="楷体" panose="02010609060101010101" pitchFamily="1" charset="-122"/>
              <a:ea typeface="楷体" panose="02010609060101010101" pitchFamily="1" charset="-122"/>
              <a:sym typeface="华文新魏" panose="0201080004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一、夏商时期的政治制度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89075"/>
            <a:ext cx="10515600" cy="585470"/>
          </a:xfrm>
        </p:spPr>
        <p:txBody>
          <a:bodyPr>
            <a:normAutofit lnSpcReduction="10000"/>
          </a:bodyPr>
          <a:p>
            <a:pPr marL="0" indent="0">
              <a:lnSpc>
                <a:spcPct val="110000"/>
              </a:lnSpc>
              <a:buNone/>
            </a:pPr>
            <a:r>
              <a:rPr lang="zh-CN" altLang="en-US" sz="3200" b="1"/>
              <a:t>（二）行政管理制度</a:t>
            </a:r>
            <a:endParaRPr lang="zh-CN" altLang="en-US" sz="3200"/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838200" y="2207260"/>
            <a:ext cx="10515600" cy="39808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0000"/>
              <a:buFont typeface="Wingdings 2" pitchFamily="18" charset="2"/>
              <a:buChar char=""/>
              <a:defRPr sz="24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</a:rPr>
              <a:t>中央：设置相、卿士等，掌管政务；</a:t>
            </a:r>
            <a:endParaRPr lang="zh-CN" altLang="en-US" sz="3200" b="1">
              <a:latin typeface="楷体_GB2312" panose="02010609030101010101" charset="-122"/>
              <a:ea typeface="楷体_GB2312" panose="02010609030101010101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</a:rPr>
              <a:t>地方：封侯与伯，</a:t>
            </a:r>
            <a:r>
              <a:rPr lang="zh-CN" altLang="en-US" sz="3200" b="1" dirty="0">
                <a:solidFill>
                  <a:srgbClr val="4B734B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臣服于商，纳贡，奉命征伐。</a:t>
            </a:r>
            <a:endParaRPr lang="zh-CN" altLang="en-US" sz="3200" b="1">
              <a:latin typeface="楷体_GB2312" panose="02010609030101010101" charset="-122"/>
              <a:ea typeface="楷体_GB2312" panose="02010609030101010101" charset="-122"/>
            </a:endParaRPr>
          </a:p>
          <a:p>
            <a:pPr marL="0" indent="0">
              <a:lnSpc>
                <a:spcPct val="110000"/>
              </a:lnSpc>
              <a:buNone/>
            </a:pPr>
            <a:endParaRPr lang="zh-CN" altLang="en-US" sz="3200" b="1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38200" y="3578225"/>
            <a:ext cx="10514965" cy="22072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R="0" defTabSz="914400">
              <a:lnSpc>
                <a:spcPct val="11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 dirty="0"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【商朝的内外服制度】</a:t>
            </a:r>
            <a:endParaRPr kumimoji="0" lang="zh-CN" altLang="en-US" sz="3200" b="1" kern="1200" cap="none" spc="0" normalizeH="0" baseline="0" noProof="0" dirty="0">
              <a:effectLst/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marR="0" defTabSz="914400">
              <a:lnSpc>
                <a:spcPct val="11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 dirty="0"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 内服：商王直接控制的王畿地区。</a:t>
            </a:r>
            <a:endParaRPr kumimoji="0" lang="zh-CN" altLang="en-US" sz="3200" b="1" kern="1200" cap="none" spc="0" normalizeH="0" baseline="0" noProof="0" dirty="0">
              <a:effectLst/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marR="0" defTabSz="914400">
              <a:lnSpc>
                <a:spcPct val="11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 dirty="0"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 外服：商王间接控制的方国和部落。</a:t>
            </a:r>
            <a:r>
              <a:rPr kumimoji="0" lang="en-US" altLang="zh-CN" sz="3200" b="1" kern="1200" cap="none" spc="0" normalizeH="0" baseline="0" noProof="0" dirty="0"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    </a:t>
            </a:r>
            <a:endParaRPr kumimoji="0" lang="en-US" altLang="zh-CN" sz="3200" b="1" kern="1200" cap="none" spc="0" normalizeH="0" baseline="0" noProof="0" dirty="0">
              <a:solidFill>
                <a:srgbClr val="FF3300"/>
              </a:solidFill>
              <a:effectLst/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pic>
        <p:nvPicPr>
          <p:cNvPr id="1073742943" name="图片 1073742942" descr="IMG_20170618_112546"/>
          <p:cNvPicPr>
            <a:picLocks noChangeAspect="1"/>
          </p:cNvPicPr>
          <p:nvPr/>
        </p:nvPicPr>
        <p:blipFill>
          <a:blip r:embed="rId1">
            <a:lum bright="6000"/>
          </a:blip>
          <a:srcRect l="3091" t="15454" r="2919" b="20091"/>
          <a:stretch>
            <a:fillRect/>
          </a:stretch>
        </p:blipFill>
        <p:spPr>
          <a:xfrm>
            <a:off x="838200" y="6965950"/>
            <a:ext cx="7738110" cy="687197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54 -0.110000 L -0.002708 -1.016667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1073742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073742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74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二、西周时期的政治制度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8200" y="1343025"/>
            <a:ext cx="5490845" cy="583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p>
            <a:pPr marL="0" indent="0">
              <a:buNone/>
            </a:pP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武王克商：小邦周取代大邑商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  <p:sp>
        <p:nvSpPr>
          <p:cNvPr id="23561" name="文本框 3"/>
          <p:cNvSpPr txBox="1"/>
          <p:nvPr/>
        </p:nvSpPr>
        <p:spPr>
          <a:xfrm>
            <a:off x="6721793" y="1343025"/>
            <a:ext cx="2935287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latin typeface="+mn-ea"/>
              </a:rPr>
              <a:t>如何处置商？</a:t>
            </a:r>
            <a:endParaRPr lang="zh-CN" altLang="en-US" sz="3200" b="1">
              <a:latin typeface="+mn-ea"/>
            </a:endParaRPr>
          </a:p>
        </p:txBody>
      </p:sp>
      <p:sp>
        <p:nvSpPr>
          <p:cNvPr id="21510" name="矩形 5"/>
          <p:cNvSpPr/>
          <p:nvPr/>
        </p:nvSpPr>
        <p:spPr>
          <a:xfrm>
            <a:off x="3561715" y="2115185"/>
            <a:ext cx="7809230" cy="11734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爱其人者，兼屋上之乌；恶其人者，恶其余胥。咸刈厥敌，使靡有余，何如？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8" name="内容占位符 7"/>
          <p:cNvPicPr>
            <a:picLocks noChangeAspect="1"/>
          </p:cNvPicPr>
          <p:nvPr>
            <p:ph idx="1"/>
          </p:nvPr>
        </p:nvPicPr>
        <p:blipFill>
          <a:blip r:embed="rId1"/>
          <a:srcRect t="60094" r="66906" b="14632"/>
          <a:stretch>
            <a:fillRect/>
          </a:stretch>
        </p:blipFill>
        <p:spPr>
          <a:xfrm>
            <a:off x="838200" y="2190750"/>
            <a:ext cx="2723515" cy="1097915"/>
          </a:xfrm>
          <a:prstGeom prst="rect">
            <a:avLst/>
          </a:prstGeom>
        </p:spPr>
      </p:pic>
      <p:pic>
        <p:nvPicPr>
          <p:cNvPr id="9" name="内容占位符 3"/>
          <p:cNvPicPr>
            <a:picLocks noChangeAspect="1"/>
          </p:cNvPicPr>
          <p:nvPr/>
        </p:nvPicPr>
        <p:blipFill>
          <a:blip r:embed="rId1"/>
          <a:srcRect l="34028" t="60445" r="32878" b="14281"/>
          <a:stretch>
            <a:fillRect/>
          </a:stretch>
        </p:blipFill>
        <p:spPr>
          <a:xfrm>
            <a:off x="838200" y="3593465"/>
            <a:ext cx="2723515" cy="1097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TextBox 4"/>
          <p:cNvSpPr txBox="1"/>
          <p:nvPr/>
        </p:nvSpPr>
        <p:spPr>
          <a:xfrm>
            <a:off x="3513455" y="3750945"/>
            <a:ext cx="79051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3200" b="1" dirty="0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有罪者杀之，无罪者活之，何如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？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1511" name="矩形 6"/>
          <p:cNvSpPr/>
          <p:nvPr/>
        </p:nvSpPr>
        <p:spPr>
          <a:xfrm>
            <a:off x="3561715" y="4925060"/>
            <a:ext cx="779208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使各居其宅，田其田，无变旧新，惟仁是亲。贵族有过，在纣一人。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10" name="内容占位符 3"/>
          <p:cNvPicPr>
            <a:picLocks noChangeAspect="1"/>
          </p:cNvPicPr>
          <p:nvPr/>
        </p:nvPicPr>
        <p:blipFill>
          <a:blip r:embed="rId1"/>
          <a:srcRect l="68426" t="60094" b="14632"/>
          <a:stretch>
            <a:fillRect/>
          </a:stretch>
        </p:blipFill>
        <p:spPr>
          <a:xfrm>
            <a:off x="838200" y="4925060"/>
            <a:ext cx="2598420" cy="1097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4434523" y="6172200"/>
            <a:ext cx="4579937" cy="583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2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安抚商民，以商治商</a:t>
            </a:r>
            <a:endParaRPr lang="zh-CN" altLang="en-US" sz="3200" b="1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09" grpId="0"/>
      <p:bldP spid="21511" grpId="0"/>
      <p:bldP spid="11" grpId="0" bldLvl="0" animBg="1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3"/>
  <p:tag name="KSO_WM_UNIT_TYPE" val="a"/>
  <p:tag name="KSO_WM_UNIT_INDEX" val="1"/>
  <p:tag name="KSO_WM_UNIT_ID" val="custom160393_1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12"/>
</p:tagLst>
</file>

<file path=ppt/tags/tag14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3_2*i*0"/>
  <p:tag name="KSO_WM_TEMPLATE_CATEGORY" val="custom"/>
  <p:tag name="KSO_WM_TEMPLATE_INDEX" val="160393"/>
  <p:tag name="KSO_WM_UNIT_INDEX" val="0"/>
</p:tagLst>
</file>

<file path=ppt/tags/tag16.xml><?xml version="1.0" encoding="utf-8"?>
<p:tagLst xmlns:p="http://schemas.openxmlformats.org/presentationml/2006/main">
  <p:tag name="KSO_WM_TEMPLATE_CATEGORY" val="custom"/>
  <p:tag name="KSO_WM_TEMPLATE_INDEX" val="160393"/>
  <p:tag name="KSO_WM_TAG_VERSION" val="1.0"/>
  <p:tag name="KSO_WM_SLIDE_ID" val="custom16039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17"/>
  <p:tag name="KSO_WM_SLIDE_SIZE" val="828*369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160393"/>
</p:tagLst>
</file>

<file path=ppt/tags/tag5.xml><?xml version="1.0" encoding="utf-8"?>
<p:tagLst xmlns:p="http://schemas.openxmlformats.org/presentationml/2006/main">
  <p:tag name="KSO_WM_TAG_VERSION" val="1.0"/>
  <p:tag name="KSO_WM_TEMPLATE_CATEGORY" val="custom"/>
  <p:tag name="KSO_WM_TEMPLATE_INDEX" val="160393"/>
</p:tagLst>
</file>

<file path=ppt/tags/tag6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8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9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0530A99PPBG">
  <a:themeElements>
    <a:clrScheme name="自定义 92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869D59"/>
      </a:accent1>
      <a:accent2>
        <a:srgbClr val="B4B75C"/>
      </a:accent2>
      <a:accent3>
        <a:srgbClr val="6E9671"/>
      </a:accent3>
      <a:accent4>
        <a:srgbClr val="555835"/>
      </a:accent4>
      <a:accent5>
        <a:srgbClr val="236B5F"/>
      </a:accent5>
      <a:accent6>
        <a:srgbClr val="95B3D7"/>
      </a:accent6>
      <a:hlink>
        <a:srgbClr val="0070C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1984</Words>
  <Application>WPS 演示</Application>
  <PresentationFormat>宽屏</PresentationFormat>
  <Paragraphs>309</Paragraphs>
  <Slides>23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46" baseType="lpstr">
      <vt:lpstr>Arial</vt:lpstr>
      <vt:lpstr>宋体</vt:lpstr>
      <vt:lpstr>Wingdings</vt:lpstr>
      <vt:lpstr>黑体</vt:lpstr>
      <vt:lpstr>Wingdings 2</vt:lpstr>
      <vt:lpstr>欧阳询书法字体</vt:lpstr>
      <vt:lpstr>方正清刻本悦宋简体</vt:lpstr>
      <vt:lpstr>楷体_GB2312</vt:lpstr>
      <vt:lpstr>华文新魏</vt:lpstr>
      <vt:lpstr>仿宋</vt:lpstr>
      <vt:lpstr>楷体</vt:lpstr>
      <vt:lpstr>Calibri</vt:lpstr>
      <vt:lpstr>微软雅黑</vt:lpstr>
      <vt:lpstr>Cambria</vt:lpstr>
      <vt:lpstr>经典楷体简</vt:lpstr>
      <vt:lpstr>Arial Unicode MS</vt:lpstr>
      <vt:lpstr>Wingdings</vt:lpstr>
      <vt:lpstr>隶书</vt:lpstr>
      <vt:lpstr>华文楷体</vt:lpstr>
      <vt:lpstr>方正大标宋简体</vt:lpstr>
      <vt:lpstr>Office 主题</vt:lpstr>
      <vt:lpstr>A000120140530A99PPBG</vt:lpstr>
      <vt:lpstr>1_Office 主题</vt:lpstr>
      <vt:lpstr>陕西临潼姜寨聚落遗址复原图</vt:lpstr>
      <vt:lpstr>文明的曙光：国家的产生</vt:lpstr>
      <vt:lpstr>夏商西周的政治制度</vt:lpstr>
      <vt:lpstr>PowerPoint 演示文稿</vt:lpstr>
      <vt:lpstr>一、夏商时期的政治制度</vt:lpstr>
      <vt:lpstr>一、夏商时期的政治制度</vt:lpstr>
      <vt:lpstr>一、夏商时期的政治制度</vt:lpstr>
      <vt:lpstr>一、夏商时期的政治制度</vt:lpstr>
      <vt:lpstr>二、西周时期的政治制度</vt:lpstr>
      <vt:lpstr>二、西周时期的政治制度</vt:lpstr>
      <vt:lpstr>PowerPoint 演示文稿</vt:lpstr>
      <vt:lpstr>二、西周时期的政治制度</vt:lpstr>
      <vt:lpstr>二、西周时期的政治制度</vt:lpstr>
      <vt:lpstr>二、西周时期的政治制度</vt:lpstr>
      <vt:lpstr>二、西周时期的政治制度</vt:lpstr>
      <vt:lpstr>二、西周时期的政治制度</vt:lpstr>
      <vt:lpstr>二、西周时期的政治制度</vt:lpstr>
      <vt:lpstr>二、西周时期的政治制度</vt:lpstr>
      <vt:lpstr>二、西周时期的政治制度</vt:lpstr>
      <vt:lpstr>二、西周时期的政治制度</vt:lpstr>
      <vt:lpstr>二、西周时期的政治制度</vt:lpstr>
      <vt:lpstr>三、早期国家政治制度的特点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筱魁</cp:lastModifiedBy>
  <cp:revision>29</cp:revision>
  <dcterms:created xsi:type="dcterms:W3CDTF">2018-03-01T02:03:00Z</dcterms:created>
  <dcterms:modified xsi:type="dcterms:W3CDTF">2018-08-21T07:27:24Z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