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howGuides="1">
      <p:cViewPr varScale="1">
        <p:scale>
          <a:sx n="67" d="100"/>
          <a:sy n="67" d="100"/>
        </p:scale>
        <p:origin x="-60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p>
            <a:pPr lvl="0"/>
            <a:fld id="{9A0DB2DC-4C9A-4742-B13C-FB6460FD3503}" type="slidenum">
              <a:rPr lang="zh-CN" altLang="en-US" dirty="0">
                <a:latin typeface="Calibri" panose="020F0502020204030204" charset="0"/>
              </a:rPr>
            </a:fld>
            <a:endParaRPr lang="zh-CN" altLang="en-US" dirty="0">
              <a:latin typeface="Calibri" panose="020F050202020403020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p>
            <a:pPr lvl="0"/>
            <a:fld id="{9A0DB2DC-4C9A-4742-B13C-FB6460FD3503}" type="slidenum">
              <a:rPr lang="zh-CN" altLang="en-US" dirty="0">
                <a:latin typeface="Calibri" panose="020F0502020204030204" charset="0"/>
              </a:rPr>
            </a:fld>
            <a:endParaRPr lang="zh-CN" altLang="en-US" dirty="0">
              <a:latin typeface="Calibri" panose="020F050202020403020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p>
            <a:pPr lvl="0"/>
            <a:fld id="{9A0DB2DC-4C9A-4742-B13C-FB6460FD3503}" type="slidenum">
              <a:rPr lang="zh-CN" altLang="en-US" dirty="0">
                <a:latin typeface="Calibri" panose="020F0502020204030204" charset="0"/>
              </a:rPr>
            </a:fld>
            <a:endParaRPr lang="zh-CN" altLang="en-US" dirty="0">
              <a:latin typeface="Calibri" panose="020F050202020403020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p>
            <a:pPr lvl="0"/>
            <a:fld id="{9A0DB2DC-4C9A-4742-B13C-FB6460FD3503}" type="slidenum">
              <a:rPr lang="zh-CN" altLang="en-US" dirty="0">
                <a:latin typeface="Calibri" panose="020F0502020204030204" charset="0"/>
              </a:rPr>
            </a:fld>
            <a:endParaRPr lang="zh-CN" altLang="en-US" dirty="0">
              <a:latin typeface="Calibri" panose="020F050202020403020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p>
            <a:pPr lvl="0"/>
            <a:fld id="{9A0DB2DC-4C9A-4742-B13C-FB6460FD3503}" type="slidenum">
              <a:rPr lang="zh-CN" altLang="en-US" dirty="0">
                <a:latin typeface="Calibri" panose="020F0502020204030204" charset="0"/>
              </a:rPr>
            </a:fld>
            <a:endParaRPr lang="zh-CN" altLang="en-US" dirty="0">
              <a:latin typeface="Calibri" panose="020F050202020403020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p>
            <a:pPr lvl="0"/>
            <a:fld id="{9A0DB2DC-4C9A-4742-B13C-FB6460FD3503}" type="slidenum">
              <a:rPr lang="zh-CN" altLang="en-US" dirty="0">
                <a:latin typeface="Calibri" panose="020F0502020204030204" charset="0"/>
              </a:rPr>
            </a:fld>
            <a:endParaRPr lang="zh-CN" altLang="en-US" dirty="0">
              <a:latin typeface="Calibri" panose="020F050202020403020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9" name="灯片编号占位符 8"/>
          <p:cNvSpPr>
            <a:spLocks noGrp="1"/>
          </p:cNvSpPr>
          <p:nvPr>
            <p:ph type="sldNum" sz="quarter" idx="12"/>
          </p:nvPr>
        </p:nvSpPr>
        <p:spPr/>
        <p:txBody>
          <a:bodyPr/>
          <a:p>
            <a:pPr lvl="0"/>
            <a:fld id="{9A0DB2DC-4C9A-4742-B13C-FB6460FD3503}" type="slidenum">
              <a:rPr lang="zh-CN" altLang="en-US" dirty="0">
                <a:latin typeface="Calibri" panose="020F0502020204030204" charset="0"/>
              </a:rPr>
            </a:fld>
            <a:endParaRPr lang="zh-CN" altLang="en-US" dirty="0">
              <a:latin typeface="Calibri" panose="020F050202020403020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5" name="灯片编号占位符 4"/>
          <p:cNvSpPr>
            <a:spLocks noGrp="1"/>
          </p:cNvSpPr>
          <p:nvPr>
            <p:ph type="sldNum" sz="quarter" idx="12"/>
          </p:nvPr>
        </p:nvSpPr>
        <p:spPr/>
        <p:txBody>
          <a:bodyPr/>
          <a:p>
            <a:pPr lvl="0"/>
            <a:fld id="{9A0DB2DC-4C9A-4742-B13C-FB6460FD3503}" type="slidenum">
              <a:rPr lang="zh-CN" altLang="en-US" dirty="0">
                <a:latin typeface="Calibri" panose="020F0502020204030204" charset="0"/>
              </a:rPr>
            </a:fld>
            <a:endParaRPr lang="zh-CN" altLang="en-US" dirty="0">
              <a:latin typeface="Calibri" panose="020F050202020403020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p:txBody>
          <a:bodyPr/>
          <a:p>
            <a:pPr lvl="0"/>
            <a:fld id="{9A0DB2DC-4C9A-4742-B13C-FB6460FD3503}" type="slidenum">
              <a:rPr lang="zh-CN" altLang="en-US" dirty="0">
                <a:latin typeface="Calibri" panose="020F0502020204030204" charset="0"/>
              </a:rPr>
            </a:fld>
            <a:endParaRPr lang="zh-CN" altLang="en-US" dirty="0">
              <a:latin typeface="Calibri" panose="020F050202020403020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p>
            <a:pPr lvl="0"/>
            <a:fld id="{9A0DB2DC-4C9A-4742-B13C-FB6460FD3503}" type="slidenum">
              <a:rPr lang="zh-CN" altLang="en-US" dirty="0">
                <a:latin typeface="Calibri" panose="020F0502020204030204" charset="0"/>
              </a:rPr>
            </a:fld>
            <a:endParaRPr lang="zh-CN" altLang="en-US" dirty="0">
              <a:latin typeface="Calibri" panose="020F050202020403020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lIns="91440" tIns="45720" rIns="91440" bIns="4572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endParaRPr kumimoji="0" lang="zh-CN" alt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p>
            <a:pPr lvl="0"/>
            <a:fld id="{9A0DB2DC-4C9A-4742-B13C-FB6460FD3503}" type="slidenum">
              <a:rPr lang="zh-CN" altLang="en-US" dirty="0">
                <a:latin typeface="Calibri" panose="020F0502020204030204" charset="0"/>
              </a:rPr>
            </a:fld>
            <a:endParaRPr lang="zh-CN" altLang="en-US" dirty="0">
              <a:latin typeface="Calibri" panose="020F050202020403020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white">
      <p:bgRef idx="1001">
        <a:schemeClr val="bg1"/>
      </p:bgRef>
    </p:bg>
    <p:spTree>
      <p:nvGrpSpPr>
        <p:cNvPr id="1" name=""/>
        <p:cNvGrpSpPr/>
        <p:nvPr/>
      </p:nvGrpSpPr>
      <p:grpSpPr/>
      <p:sp>
        <p:nvSpPr>
          <p:cNvPr id="2050" name="标题占位符 1"/>
          <p:cNvSpPr>
            <a:spLocks noGrp="1"/>
          </p:cNvSpPr>
          <p:nvPr>
            <p:ph type="title"/>
          </p:nvPr>
        </p:nvSpPr>
        <p:spPr>
          <a:xfrm>
            <a:off x="457200" y="274638"/>
            <a:ext cx="8229600" cy="1143000"/>
          </a:xfrm>
          <a:prstGeom prst="rect">
            <a:avLst/>
          </a:prstGeom>
          <a:noFill/>
          <a:ln w="9525">
            <a:noFill/>
          </a:ln>
        </p:spPr>
        <p:txBody>
          <a:bodyPr anchor="ctr"/>
          <a:p>
            <a:pPr lvl="0"/>
            <a:r>
              <a:rPr lang="zh-CN" altLang="en-US" dirty="0"/>
              <a:t>单击此处编辑母版标题样式</a:t>
            </a:r>
            <a:endParaRPr lang="zh-CN" altLang="en-US" dirty="0"/>
          </a:p>
        </p:txBody>
      </p:sp>
      <p:sp>
        <p:nvSpPr>
          <p:cNvPr id="2051" name="文本占位符 2"/>
          <p:cNvSpPr>
            <a:spLocks noGrp="1"/>
          </p:cNvSpPr>
          <p:nvPr>
            <p:ph type="body" idx="1"/>
          </p:nvPr>
        </p:nvSpPr>
        <p:spPr>
          <a:xfrm>
            <a:off x="457200" y="1600200"/>
            <a:ext cx="8229600" cy="4525963"/>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898989"/>
                </a:solidFill>
              </a:defRPr>
            </a:lvl1pPr>
          </a:lstStyle>
          <a:p>
            <a:pPr lvl="0"/>
            <a:fld id="{9A0DB2DC-4C9A-4742-B13C-FB6460FD3503}" type="slidenum">
              <a:rPr lang="zh-CN" altLang="en-US" dirty="0">
                <a:latin typeface="Calibri" panose="020F0502020204030204" charset="0"/>
              </a:rPr>
            </a:fld>
            <a:endParaRPr lang="zh-CN" altLang="en-US" dirty="0">
              <a:latin typeface="Calibri" panose="020F050202020403020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xml"/><Relationship Id="rId2" Type="http://schemas.openxmlformats.org/officeDocument/2006/relationships/image" Target="../media/image2.emf"/><Relationship Id="rId1"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Text Box 4"/>
          <p:cNvSpPr txBox="1"/>
          <p:nvPr/>
        </p:nvSpPr>
        <p:spPr>
          <a:xfrm>
            <a:off x="2057400" y="2057400"/>
            <a:ext cx="5410200" cy="366713"/>
          </a:xfrm>
          <a:prstGeom prst="rect">
            <a:avLst/>
          </a:prstGeom>
          <a:noFill/>
          <a:ln w="9525">
            <a:noFill/>
          </a:ln>
        </p:spPr>
        <p:txBody>
          <a:bodyPr>
            <a:spAutoFit/>
          </a:bodyPr>
          <a:p>
            <a:pPr>
              <a:spcBef>
                <a:spcPct val="50000"/>
              </a:spcBef>
            </a:pPr>
            <a:endParaRPr lang="zh-CN" altLang="zh-CN" dirty="0">
              <a:latin typeface="Calibri" panose="020F0502020204030204" charset="0"/>
            </a:endParaRPr>
          </a:p>
        </p:txBody>
      </p:sp>
      <p:sp>
        <p:nvSpPr>
          <p:cNvPr id="3075" name="Text Box 5"/>
          <p:cNvSpPr txBox="1"/>
          <p:nvPr/>
        </p:nvSpPr>
        <p:spPr>
          <a:xfrm>
            <a:off x="2971800" y="4402138"/>
            <a:ext cx="4191000" cy="1323975"/>
          </a:xfrm>
          <a:prstGeom prst="rect">
            <a:avLst/>
          </a:prstGeom>
          <a:noFill/>
          <a:ln w="9525">
            <a:noFill/>
          </a:ln>
        </p:spPr>
        <p:txBody>
          <a:bodyPr>
            <a:spAutoFit/>
          </a:bodyPr>
          <a:p>
            <a:pPr>
              <a:spcBef>
                <a:spcPct val="50000"/>
              </a:spcBef>
            </a:pPr>
            <a:r>
              <a:rPr lang="en-US" altLang="zh-CN" sz="3200" dirty="0">
                <a:latin typeface="华文行楷" pitchFamily="2" charset="-122"/>
                <a:ea typeface="华文行楷" pitchFamily="2" charset="-122"/>
              </a:rPr>
              <a:t>            </a:t>
            </a:r>
            <a:r>
              <a:rPr lang="zh-CN" altLang="en-US" sz="3200" dirty="0">
                <a:solidFill>
                  <a:srgbClr val="000066"/>
                </a:solidFill>
                <a:latin typeface="华文行楷" pitchFamily="2" charset="-122"/>
                <a:ea typeface="华文行楷" pitchFamily="2" charset="-122"/>
              </a:rPr>
              <a:t>李树全</a:t>
            </a:r>
            <a:endParaRPr lang="zh-CN" altLang="en-US" sz="3200" dirty="0">
              <a:solidFill>
                <a:srgbClr val="000066"/>
              </a:solidFill>
              <a:latin typeface="华文行楷" pitchFamily="2" charset="-122"/>
              <a:ea typeface="华文行楷" pitchFamily="2" charset="-122"/>
            </a:endParaRPr>
          </a:p>
          <a:p>
            <a:pPr>
              <a:spcBef>
                <a:spcPct val="50000"/>
              </a:spcBef>
            </a:pPr>
            <a:r>
              <a:rPr lang="zh-CN" altLang="en-US" sz="3200" dirty="0">
                <a:solidFill>
                  <a:srgbClr val="000066"/>
                </a:solidFill>
                <a:latin typeface="华文行楷" pitchFamily="2" charset="-122"/>
                <a:ea typeface="华文行楷" pitchFamily="2" charset="-122"/>
              </a:rPr>
              <a:t>西安市第八十九中学</a:t>
            </a:r>
            <a:endParaRPr lang="zh-CN" altLang="en-US" sz="3200" dirty="0">
              <a:solidFill>
                <a:srgbClr val="000066"/>
              </a:solidFill>
              <a:latin typeface="华文行楷" pitchFamily="2" charset="-122"/>
              <a:ea typeface="华文行楷" pitchFamily="2" charset="-122"/>
            </a:endParaRPr>
          </a:p>
        </p:txBody>
      </p:sp>
      <p:sp>
        <p:nvSpPr>
          <p:cNvPr id="3076" name="TextBox 3"/>
          <p:cNvSpPr txBox="1"/>
          <p:nvPr/>
        </p:nvSpPr>
        <p:spPr>
          <a:xfrm>
            <a:off x="1295400" y="1828800"/>
            <a:ext cx="7391400" cy="1508125"/>
          </a:xfrm>
          <a:prstGeom prst="rect">
            <a:avLst/>
          </a:prstGeom>
          <a:noFill/>
          <a:ln w="9525">
            <a:noFill/>
          </a:ln>
        </p:spPr>
        <p:txBody>
          <a:bodyPr>
            <a:spAutoFit/>
          </a:bodyPr>
          <a:p>
            <a:r>
              <a:rPr lang="zh-CN" altLang="en-US" sz="3600" b="1" dirty="0">
                <a:solidFill>
                  <a:srgbClr val="000066"/>
                </a:solidFill>
                <a:latin typeface="黑体" panose="02010609060101010101" pitchFamily="2" charset="-122"/>
                <a:ea typeface="黑体" panose="02010609060101010101" pitchFamily="2" charset="-122"/>
              </a:rPr>
              <a:t>全面把握教材，突破理解屏障 </a:t>
            </a:r>
            <a:endParaRPr lang="en-US" altLang="zh-CN" sz="3600" b="1" dirty="0">
              <a:solidFill>
                <a:srgbClr val="000066"/>
              </a:solidFill>
              <a:latin typeface="黑体" panose="02010609060101010101" pitchFamily="2" charset="-122"/>
              <a:ea typeface="黑体" panose="02010609060101010101" pitchFamily="2" charset="-122"/>
            </a:endParaRPr>
          </a:p>
          <a:p>
            <a:r>
              <a:rPr lang="en-US" altLang="zh-CN" sz="2800" b="1" dirty="0">
                <a:solidFill>
                  <a:srgbClr val="000066"/>
                </a:solidFill>
                <a:latin typeface="黑体" panose="02010609060101010101" pitchFamily="2" charset="-122"/>
                <a:ea typeface="黑体" panose="02010609060101010101" pitchFamily="2" charset="-122"/>
              </a:rPr>
              <a:t>                      </a:t>
            </a:r>
            <a:endParaRPr lang="en-US" altLang="zh-CN" sz="2800" b="1" dirty="0">
              <a:solidFill>
                <a:srgbClr val="000066"/>
              </a:solidFill>
              <a:latin typeface="黑体" panose="02010609060101010101" pitchFamily="2" charset="-122"/>
              <a:ea typeface="黑体" panose="02010609060101010101" pitchFamily="2" charset="-122"/>
            </a:endParaRPr>
          </a:p>
          <a:p>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历史必修二解读</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1"/>
          <p:cNvSpPr/>
          <p:nvPr/>
        </p:nvSpPr>
        <p:spPr>
          <a:xfrm>
            <a:off x="381000" y="341313"/>
            <a:ext cx="8534400" cy="5754687"/>
          </a:xfrm>
          <a:prstGeom prst="rect">
            <a:avLst/>
          </a:prstGeom>
          <a:noFill/>
          <a:ln w="9525">
            <a:noFill/>
          </a:ln>
        </p:spPr>
        <p:txBody>
          <a:bodyPr anchor="ctr">
            <a:spAutoFit/>
          </a:bodyPr>
          <a:p>
            <a:pPr indent="266700" eaLnBrk="0" hangingPunct="0"/>
            <a:r>
              <a:rPr lang="en-US" altLang="zh-CN" sz="2800" b="1" dirty="0">
                <a:solidFill>
                  <a:srgbClr val="000000"/>
                </a:solidFill>
                <a:latin typeface="黑体" panose="02010609060101010101" pitchFamily="2" charset="-122"/>
                <a:ea typeface="黑体" panose="02010609060101010101" pitchFamily="2" charset="-122"/>
              </a:rPr>
              <a:t>  </a:t>
            </a:r>
            <a:r>
              <a:rPr lang="zh-CN" altLang="en-US" sz="3200" b="1" dirty="0">
                <a:solidFill>
                  <a:srgbClr val="C00000"/>
                </a:solidFill>
                <a:latin typeface="黑体" panose="02010609060101010101" pitchFamily="2" charset="-122"/>
                <a:ea typeface="黑体" panose="02010609060101010101" pitchFamily="2" charset="-122"/>
              </a:rPr>
              <a:t>第</a:t>
            </a:r>
            <a:r>
              <a:rPr lang="en-US" altLang="zh-CN" sz="3200" b="1" dirty="0">
                <a:solidFill>
                  <a:srgbClr val="C00000"/>
                </a:solidFill>
                <a:latin typeface="黑体" panose="02010609060101010101" pitchFamily="2" charset="-122"/>
                <a:ea typeface="黑体" panose="02010609060101010101" pitchFamily="2" charset="-122"/>
              </a:rPr>
              <a:t>1</a:t>
            </a:r>
            <a:r>
              <a:rPr lang="zh-CN" altLang="en-US" sz="3200" b="1" dirty="0">
                <a:solidFill>
                  <a:srgbClr val="C00000"/>
                </a:solidFill>
                <a:latin typeface="黑体" panose="02010609060101010101" pitchFamily="2" charset="-122"/>
                <a:ea typeface="黑体" panose="02010609060101010101" pitchFamily="2" charset="-122"/>
              </a:rPr>
              <a:t>课    精耕细作农业生产模式的形成</a:t>
            </a:r>
            <a:endParaRPr lang="zh-CN" altLang="en-US" sz="3200" dirty="0">
              <a:solidFill>
                <a:srgbClr val="C00000"/>
              </a:solidFill>
              <a:latin typeface="黑体" panose="02010609060101010101" pitchFamily="2" charset="-122"/>
              <a:ea typeface="黑体" panose="02010609060101010101" pitchFamily="2" charset="-122"/>
            </a:endParaRPr>
          </a:p>
          <a:p>
            <a:pPr indent="266700" eaLnBrk="0" hangingPunct="0"/>
            <a:endParaRPr lang="en-US" altLang="zh-CN" sz="2800" b="1" dirty="0">
              <a:solidFill>
                <a:srgbClr val="000000"/>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一、以种植业为主，家畜饲养业为辅</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1</a:t>
            </a:r>
            <a:r>
              <a:rPr lang="zh-CN" altLang="en-US" sz="2800" b="1" dirty="0">
                <a:solidFill>
                  <a:srgbClr val="000066"/>
                </a:solidFill>
                <a:latin typeface="黑体" panose="02010609060101010101" pitchFamily="2" charset="-122"/>
                <a:ea typeface="黑体" panose="02010609060101010101" pitchFamily="2" charset="-122"/>
              </a:rPr>
              <a:t>．种植业：</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2</a:t>
            </a:r>
            <a:r>
              <a:rPr lang="zh-CN" altLang="en-US" sz="2800" b="1" dirty="0">
                <a:solidFill>
                  <a:srgbClr val="000066"/>
                </a:solidFill>
                <a:latin typeface="黑体" panose="02010609060101010101" pitchFamily="2" charset="-122"/>
                <a:ea typeface="黑体" panose="02010609060101010101" pitchFamily="2" charset="-122"/>
              </a:rPr>
              <a:t>．家畜饲养业：</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endParaRPr lang="en-US" altLang="zh-CN"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二、精耕细作的农业生产模式日益完善</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1</a:t>
            </a:r>
            <a:r>
              <a:rPr lang="zh-CN" altLang="en-US" sz="2800" b="1" dirty="0">
                <a:solidFill>
                  <a:srgbClr val="000066"/>
                </a:solidFill>
                <a:latin typeface="黑体" panose="02010609060101010101" pitchFamily="2" charset="-122"/>
                <a:ea typeface="黑体" panose="02010609060101010101" pitchFamily="2" charset="-122"/>
              </a:rPr>
              <a:t>．生产工具的进步：</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2</a:t>
            </a:r>
            <a:r>
              <a:rPr lang="zh-CN" altLang="en-US" sz="2800" b="1" dirty="0">
                <a:solidFill>
                  <a:srgbClr val="000066"/>
                </a:solidFill>
                <a:latin typeface="黑体" panose="02010609060101010101" pitchFamily="2" charset="-122"/>
                <a:ea typeface="黑体" panose="02010609060101010101" pitchFamily="2" charset="-122"/>
              </a:rPr>
              <a:t>．生产技术的进步：</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endParaRPr lang="en-US" altLang="zh-CN"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三、“男耕女织”式的经营方式</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1</a:t>
            </a:r>
            <a:r>
              <a:rPr lang="zh-CN" altLang="en-US" sz="2800" b="1" dirty="0">
                <a:solidFill>
                  <a:srgbClr val="000066"/>
                </a:solidFill>
                <a:latin typeface="黑体" panose="02010609060101010101" pitchFamily="2" charset="-122"/>
                <a:ea typeface="黑体" panose="02010609060101010101" pitchFamily="2" charset="-122"/>
              </a:rPr>
              <a:t>．千耦其耘</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2</a:t>
            </a:r>
            <a:r>
              <a:rPr lang="zh-CN" altLang="en-US" sz="2800" b="1" dirty="0">
                <a:solidFill>
                  <a:srgbClr val="000066"/>
                </a:solidFill>
                <a:latin typeface="黑体" panose="02010609060101010101" pitchFamily="2" charset="-122"/>
                <a:ea typeface="黑体" panose="02010609060101010101" pitchFamily="2" charset="-122"/>
              </a:rPr>
              <a:t>．自耕农经济</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1"/>
          <p:cNvSpPr/>
          <p:nvPr/>
        </p:nvSpPr>
        <p:spPr>
          <a:xfrm>
            <a:off x="381000" y="1524000"/>
            <a:ext cx="8382000" cy="2738438"/>
          </a:xfrm>
          <a:prstGeom prst="rect">
            <a:avLst/>
          </a:prstGeom>
          <a:noFill/>
          <a:ln w="28575" cap="flat" cmpd="sng">
            <a:solidFill>
              <a:srgbClr val="000066"/>
            </a:solidFill>
            <a:prstDash val="solid"/>
            <a:miter/>
            <a:headEnd type="none" w="med" len="med"/>
            <a:tailEnd type="none" w="med" len="med"/>
          </a:ln>
        </p:spPr>
        <p:txBody>
          <a:bodyPr anchor="ctr">
            <a:spAutoFit/>
          </a:bodyPr>
          <a:p>
            <a:pPr indent="304800" eaLnBrk="0" hangingPunct="0"/>
            <a:r>
              <a:rPr lang="zh-CN" altLang="en-US" sz="3200" b="1" dirty="0">
                <a:solidFill>
                  <a:srgbClr val="C00000"/>
                </a:solidFill>
                <a:latin typeface="黑体" panose="02010609060101010101" pitchFamily="2" charset="-122"/>
                <a:ea typeface="黑体" panose="02010609060101010101" pitchFamily="2" charset="-122"/>
              </a:rPr>
              <a:t>精耕细作：</a:t>
            </a:r>
            <a:endParaRPr lang="en-US" altLang="zh-CN" sz="3200" b="1" dirty="0">
              <a:solidFill>
                <a:srgbClr val="C00000"/>
              </a:solidFill>
              <a:latin typeface="黑体" panose="02010609060101010101" pitchFamily="2" charset="-122"/>
              <a:ea typeface="黑体" panose="02010609060101010101" pitchFamily="2" charset="-122"/>
            </a:endParaRPr>
          </a:p>
          <a:p>
            <a:pPr indent="304800" eaLnBrk="0" hangingPunct="0"/>
            <a:r>
              <a:rPr lang="zh-CN" altLang="en-US" sz="2800" b="1" dirty="0">
                <a:solidFill>
                  <a:srgbClr val="000066"/>
                </a:solidFill>
                <a:latin typeface="黑体" panose="02010609060101010101" pitchFamily="2" charset="-122"/>
                <a:ea typeface="黑体" panose="02010609060101010101" pitchFamily="2" charset="-122"/>
              </a:rPr>
              <a:t>  铁农具的使用和牛耕的推广是精耕细作技术发展的基础。</a:t>
            </a:r>
            <a:endParaRPr lang="en-US" altLang="zh-CN" sz="2800" b="1" dirty="0">
              <a:solidFill>
                <a:srgbClr val="000066"/>
              </a:solidFill>
              <a:latin typeface="黑体" panose="02010609060101010101" pitchFamily="2" charset="-122"/>
              <a:ea typeface="黑体" panose="02010609060101010101" pitchFamily="2" charset="-122"/>
            </a:endParaRPr>
          </a:p>
          <a:p>
            <a:pPr indent="304800" eaLnBrk="0" hangingPunct="0"/>
            <a:r>
              <a:rPr lang="zh-CN" altLang="en-US" sz="2800" b="1" dirty="0">
                <a:solidFill>
                  <a:srgbClr val="000066"/>
                </a:solidFill>
                <a:latin typeface="黑体" panose="02010609060101010101" pitchFamily="2" charset="-122"/>
                <a:ea typeface="黑体" panose="02010609060101010101" pitchFamily="2" charset="-122"/>
              </a:rPr>
              <a:t>  提高土地利用率和土地生产率，是精耕细作技术体系的总目标。</a:t>
            </a:r>
            <a:endParaRPr lang="en-US" altLang="zh-CN" sz="2800" b="1" dirty="0">
              <a:solidFill>
                <a:srgbClr val="000066"/>
              </a:solidFill>
              <a:latin typeface="黑体" panose="02010609060101010101" pitchFamily="2" charset="-122"/>
              <a:ea typeface="黑体" panose="02010609060101010101" pitchFamily="2" charset="-122"/>
            </a:endParaRPr>
          </a:p>
          <a:p>
            <a:pPr indent="304800" eaLnBrk="0" hangingPunct="0"/>
            <a:r>
              <a:rPr lang="zh-CN" altLang="en-US" sz="2800" b="1" dirty="0">
                <a:solidFill>
                  <a:srgbClr val="000066"/>
                </a:solidFill>
                <a:latin typeface="黑体" panose="02010609060101010101" pitchFamily="2" charset="-122"/>
                <a:ea typeface="黑体" panose="02010609060101010101" pitchFamily="2" charset="-122"/>
              </a:rPr>
              <a:t>  改变农业环境，提高土地生产率。</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矩形 1"/>
          <p:cNvSpPr/>
          <p:nvPr/>
        </p:nvSpPr>
        <p:spPr>
          <a:xfrm>
            <a:off x="381000" y="228600"/>
            <a:ext cx="8382000" cy="2370138"/>
          </a:xfrm>
          <a:prstGeom prst="rect">
            <a:avLst/>
          </a:prstGeom>
          <a:noFill/>
          <a:ln w="28575" cap="flat" cmpd="sng">
            <a:solidFill>
              <a:srgbClr val="000066"/>
            </a:solidFill>
            <a:prstDash val="solid"/>
            <a:miter/>
            <a:headEnd type="none" w="med" len="med"/>
            <a:tailEnd type="none" w="med" len="med"/>
          </a:ln>
        </p:spPr>
        <p:txBody>
          <a:bodyPr>
            <a:spAutoFit/>
          </a:bodyPr>
          <a:p>
            <a:r>
              <a:rPr lang="zh-CN" altLang="en-US" sz="3200" b="1" dirty="0">
                <a:solidFill>
                  <a:srgbClr val="C00000"/>
                </a:solidFill>
                <a:latin typeface="黑体" panose="02010609060101010101" pitchFamily="2" charset="-122"/>
                <a:ea typeface="黑体" panose="02010609060101010101" pitchFamily="2" charset="-122"/>
              </a:rPr>
              <a:t> 小农经济：</a:t>
            </a:r>
            <a:endParaRPr lang="en-US" altLang="zh-CN" sz="3200" b="1" dirty="0">
              <a:solidFill>
                <a:srgbClr val="C00000"/>
              </a:solidFill>
              <a:latin typeface="黑体" panose="02010609060101010101" pitchFamily="2" charset="-122"/>
              <a:ea typeface="黑体" panose="02010609060101010101" pitchFamily="2" charset="-122"/>
            </a:endParaRPr>
          </a:p>
          <a:p>
            <a:r>
              <a:rPr lang="en-US" altLang="zh-CN" sz="3200" b="1" dirty="0">
                <a:solidFill>
                  <a:srgbClr val="C00000"/>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以家庭为生产、生活单位，农业和家庭手工业相结合，生产主要是为了满足自家基本生活的需要和交纳赋税，是一种自给自足的自然经济，是中国古代社会农业生产的基本模式。</a:t>
            </a:r>
            <a:endParaRPr lang="en-US" altLang="zh-CN" sz="2800" b="1" dirty="0">
              <a:solidFill>
                <a:srgbClr val="000066"/>
              </a:solidFill>
              <a:latin typeface="黑体" panose="02010609060101010101" pitchFamily="2" charset="-122"/>
              <a:ea typeface="黑体" panose="02010609060101010101" pitchFamily="2" charset="-122"/>
            </a:endParaRPr>
          </a:p>
        </p:txBody>
      </p:sp>
      <p:sp>
        <p:nvSpPr>
          <p:cNvPr id="14339" name="矩形 2"/>
          <p:cNvSpPr/>
          <p:nvPr/>
        </p:nvSpPr>
        <p:spPr>
          <a:xfrm>
            <a:off x="381000" y="3001963"/>
            <a:ext cx="8458200" cy="3170237"/>
          </a:xfrm>
          <a:prstGeom prst="rect">
            <a:avLst/>
          </a:prstGeom>
          <a:noFill/>
          <a:ln w="28575" cap="flat" cmpd="sng">
            <a:solidFill>
              <a:srgbClr val="000066"/>
            </a:solidFill>
            <a:prstDash val="solid"/>
            <a:miter/>
            <a:headEnd type="none" w="med" len="med"/>
            <a:tailEnd type="none" w="med" len="med"/>
          </a:ln>
        </p:spPr>
        <p:txBody>
          <a:bodyPr>
            <a:spAutoFit/>
          </a:bodyPr>
          <a:p>
            <a:r>
              <a:rPr lang="zh-CN" altLang="en-US" sz="3200" b="1" dirty="0">
                <a:solidFill>
                  <a:srgbClr val="C00000"/>
                </a:solidFill>
                <a:latin typeface="黑体" panose="02010609060101010101" pitchFamily="2" charset="-122"/>
                <a:ea typeface="黑体" panose="02010609060101010101" pitchFamily="2" charset="-122"/>
              </a:rPr>
              <a:t> </a:t>
            </a:r>
            <a:r>
              <a:rPr lang="zh-CN" altLang="en-US" sz="3200" b="1" dirty="0">
                <a:solidFill>
                  <a:srgbClr val="003300"/>
                </a:solidFill>
                <a:latin typeface="黑体" panose="02010609060101010101" pitchFamily="2" charset="-122"/>
                <a:ea typeface="黑体" panose="02010609060101010101" pitchFamily="2" charset="-122"/>
              </a:rPr>
              <a:t>自然经济：</a:t>
            </a:r>
            <a:endParaRPr lang="en-US" altLang="zh-CN" sz="3200" b="1" dirty="0">
              <a:solidFill>
                <a:srgbClr val="003300"/>
              </a:solidFill>
              <a:latin typeface="黑体" panose="02010609060101010101" pitchFamily="2" charset="-122"/>
              <a:ea typeface="黑体" panose="02010609060101010101" pitchFamily="2" charset="-122"/>
            </a:endParaRPr>
          </a:p>
          <a:p>
            <a:r>
              <a:rPr lang="zh-CN" altLang="en-US" sz="2800" b="1" dirty="0">
                <a:solidFill>
                  <a:srgbClr val="000066"/>
                </a:solidFill>
                <a:latin typeface="黑体" panose="02010609060101010101" pitchFamily="2" charset="-122"/>
                <a:ea typeface="黑体" panose="02010609060101010101" pitchFamily="2" charset="-122"/>
              </a:rPr>
              <a:t>   生产的目的不是为市场交换需要，而是为了生产者个人或经济单位的需要的一种经济形式。 </a:t>
            </a:r>
            <a:endParaRPr lang="en-US" altLang="zh-CN" sz="2800" b="1" dirty="0">
              <a:solidFill>
                <a:srgbClr val="000066"/>
              </a:solidFill>
              <a:latin typeface="黑体" panose="02010609060101010101" pitchFamily="2" charset="-122"/>
              <a:ea typeface="黑体" panose="02010609060101010101" pitchFamily="2" charset="-122"/>
            </a:endParaRPr>
          </a:p>
          <a:p>
            <a:r>
              <a:rPr lang="zh-CN" altLang="en-US" sz="2800" b="1" dirty="0">
                <a:solidFill>
                  <a:srgbClr val="003300"/>
                </a:solidFill>
                <a:latin typeface="黑体" panose="02010609060101010101" pitchFamily="2" charset="-122"/>
                <a:ea typeface="黑体" panose="02010609060101010101" pitchFamily="2" charset="-122"/>
              </a:rPr>
              <a:t>特点：</a:t>
            </a:r>
            <a:r>
              <a:rPr lang="zh-CN" altLang="en-US" sz="2800" b="1" dirty="0">
                <a:solidFill>
                  <a:srgbClr val="000066"/>
                </a:solidFill>
                <a:latin typeface="黑体" panose="02010609060101010101" pitchFamily="2" charset="-122"/>
                <a:ea typeface="黑体" panose="02010609060101010101" pitchFamily="2" charset="-122"/>
              </a:rPr>
              <a:t> </a:t>
            </a:r>
            <a:endParaRPr lang="en-US" altLang="zh-CN" sz="2800" b="1" dirty="0">
              <a:solidFill>
                <a:srgbClr val="000066"/>
              </a:solidFill>
              <a:latin typeface="黑体" panose="02010609060101010101" pitchFamily="2" charset="-122"/>
              <a:ea typeface="黑体" panose="02010609060101010101" pitchFamily="2" charset="-122"/>
            </a:endParaRPr>
          </a:p>
          <a:p>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①经济联系和经济活动基本局限在经济单位内部；   </a:t>
            </a:r>
            <a:endParaRPr lang="en-US" altLang="zh-CN" sz="2800" b="1" dirty="0">
              <a:solidFill>
                <a:srgbClr val="000066"/>
              </a:solidFill>
              <a:latin typeface="黑体" panose="02010609060101010101" pitchFamily="2" charset="-122"/>
              <a:ea typeface="黑体" panose="02010609060101010101" pitchFamily="2" charset="-122"/>
            </a:endParaRPr>
          </a:p>
          <a:p>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②自给自足是其本质特征；</a:t>
            </a:r>
            <a:endParaRPr lang="en-US" altLang="zh-CN" sz="2800" b="1" dirty="0">
              <a:solidFill>
                <a:srgbClr val="000066"/>
              </a:solidFill>
              <a:latin typeface="黑体" panose="02010609060101010101" pitchFamily="2" charset="-122"/>
              <a:ea typeface="黑体" panose="02010609060101010101" pitchFamily="2" charset="-122"/>
            </a:endParaRPr>
          </a:p>
          <a:p>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③劳动交换和经济联系形式是直接的。</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1"/>
          <p:cNvSpPr/>
          <p:nvPr/>
        </p:nvSpPr>
        <p:spPr>
          <a:xfrm>
            <a:off x="685800" y="1477963"/>
            <a:ext cx="7924800" cy="3170237"/>
          </a:xfrm>
          <a:prstGeom prst="rect">
            <a:avLst/>
          </a:prstGeom>
          <a:noFill/>
          <a:ln w="28575" cap="flat" cmpd="sng">
            <a:solidFill>
              <a:srgbClr val="000066"/>
            </a:solidFill>
            <a:prstDash val="solid"/>
            <a:miter/>
            <a:headEnd type="none" w="med" len="med"/>
            <a:tailEnd type="none" w="med" len="med"/>
          </a:ln>
        </p:spPr>
        <p:txBody>
          <a:bodyPr anchor="ctr">
            <a:spAutoFit/>
          </a:bodyPr>
          <a:p>
            <a:pPr eaLnBrk="0" hangingPunct="0"/>
            <a:r>
              <a:rPr lang="zh-CN" altLang="en-US" sz="3200" b="1" dirty="0">
                <a:solidFill>
                  <a:srgbClr val="C00000"/>
                </a:solidFill>
                <a:latin typeface="黑体" panose="02010609060101010101" pitchFamily="2" charset="-122"/>
                <a:ea typeface="黑体" panose="02010609060101010101" pitchFamily="2" charset="-122"/>
              </a:rPr>
              <a:t>小农经济与自然经济的关系：</a:t>
            </a:r>
            <a:endParaRPr lang="zh-CN" altLang="en-US" sz="3200" b="1" dirty="0">
              <a:solidFill>
                <a:srgbClr val="C00000"/>
              </a:solidFill>
              <a:latin typeface="黑体" panose="02010609060101010101" pitchFamily="2" charset="-122"/>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    小农经济一定是自然经济，但自然经济不一定就是小农经济。前者是后者的一部分，后者包含了前者。 </a:t>
            </a:r>
            <a:endParaRPr lang="en-US" altLang="zh-CN" sz="2800" b="1" dirty="0">
              <a:solidFill>
                <a:srgbClr val="000066"/>
              </a:solidFill>
              <a:latin typeface="黑体" panose="02010609060101010101" pitchFamily="2" charset="-122"/>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    小农经济强调的是个体农民在固定的土地上自我生产、自我消费的经济形式。</a:t>
            </a:r>
            <a:endParaRPr lang="en-US" altLang="zh-CN" sz="2800" b="1" dirty="0">
              <a:solidFill>
                <a:srgbClr val="000066"/>
              </a:solidFill>
              <a:latin typeface="黑体" panose="02010609060101010101" pitchFamily="2" charset="-122"/>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    自然经济强调的是自给自足的经济形式。</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1"/>
          <p:cNvSpPr/>
          <p:nvPr/>
        </p:nvSpPr>
        <p:spPr>
          <a:xfrm>
            <a:off x="533400" y="566738"/>
            <a:ext cx="8229600" cy="5276850"/>
          </a:xfrm>
          <a:prstGeom prst="rect">
            <a:avLst/>
          </a:prstGeom>
          <a:noFill/>
          <a:ln w="9525">
            <a:noFill/>
          </a:ln>
        </p:spPr>
        <p:txBody>
          <a:bodyPr anchor="ctr">
            <a:spAutoFit/>
          </a:bodyPr>
          <a:p>
            <a:pPr indent="266700" eaLnBrk="0" hangingPunct="0"/>
            <a:r>
              <a:rPr lang="en-US" altLang="zh-CN" sz="3200" b="1" dirty="0">
                <a:solidFill>
                  <a:srgbClr val="C00000"/>
                </a:solidFill>
                <a:latin typeface="黑体" panose="02010609060101010101" pitchFamily="2" charset="-122"/>
                <a:ea typeface="黑体" panose="02010609060101010101" pitchFamily="2" charset="-122"/>
              </a:rPr>
              <a:t>      </a:t>
            </a:r>
            <a:r>
              <a:rPr lang="zh-CN" altLang="en-US" sz="3200" b="1" dirty="0">
                <a:solidFill>
                  <a:srgbClr val="C00000"/>
                </a:solidFill>
                <a:latin typeface="黑体" panose="02010609060101010101" pitchFamily="2" charset="-122"/>
                <a:ea typeface="黑体" panose="02010609060101010101" pitchFamily="2" charset="-122"/>
              </a:rPr>
              <a:t>第</a:t>
            </a:r>
            <a:r>
              <a:rPr lang="en-US" altLang="zh-CN" sz="3200" b="1" dirty="0">
                <a:solidFill>
                  <a:srgbClr val="C00000"/>
                </a:solidFill>
                <a:latin typeface="黑体" panose="02010609060101010101" pitchFamily="2" charset="-122"/>
                <a:ea typeface="黑体" panose="02010609060101010101" pitchFamily="2" charset="-122"/>
              </a:rPr>
              <a:t>2</a:t>
            </a:r>
            <a:r>
              <a:rPr lang="zh-CN" altLang="en-US" sz="3200" b="1" dirty="0">
                <a:solidFill>
                  <a:srgbClr val="C00000"/>
                </a:solidFill>
                <a:latin typeface="黑体" panose="02010609060101010101" pitchFamily="2" charset="-122"/>
                <a:ea typeface="黑体" panose="02010609060101010101" pitchFamily="2" charset="-122"/>
              </a:rPr>
              <a:t>课  中国古代的土地制度</a:t>
            </a:r>
            <a:endParaRPr lang="en-US" altLang="zh-CN" sz="3200" b="1" dirty="0">
              <a:solidFill>
                <a:srgbClr val="C00000"/>
              </a:solidFill>
              <a:latin typeface="黑体" panose="02010609060101010101" pitchFamily="2" charset="-122"/>
              <a:ea typeface="黑体" panose="02010609060101010101" pitchFamily="2" charset="-122"/>
            </a:endParaRPr>
          </a:p>
          <a:p>
            <a:pPr indent="266700" eaLnBrk="0" hangingPunct="0"/>
            <a:endParaRPr lang="en-US" altLang="zh-CN"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一、土地制度</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1</a:t>
            </a:r>
            <a:r>
              <a:rPr lang="zh-CN" altLang="en-US" sz="2800" b="1" dirty="0">
                <a:solidFill>
                  <a:srgbClr val="000066"/>
                </a:solidFill>
                <a:latin typeface="黑体" panose="02010609060101010101" pitchFamily="2" charset="-122"/>
                <a:ea typeface="黑体" panose="02010609060101010101" pitchFamily="2" charset="-122"/>
              </a:rPr>
              <a:t>．井田制</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2</a:t>
            </a:r>
            <a:r>
              <a:rPr lang="zh-CN" altLang="en-US" sz="2800" b="1" dirty="0">
                <a:solidFill>
                  <a:srgbClr val="000066"/>
                </a:solidFill>
                <a:latin typeface="黑体" panose="02010609060101010101" pitchFamily="2" charset="-122"/>
                <a:ea typeface="黑体" panose="02010609060101010101" pitchFamily="2" charset="-122"/>
              </a:rPr>
              <a:t>．土地私有制</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二、租佃关系的演变</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1.</a:t>
            </a:r>
            <a:r>
              <a:rPr lang="zh-CN" altLang="en-US" sz="2800" b="1" dirty="0">
                <a:solidFill>
                  <a:srgbClr val="000066"/>
                </a:solidFill>
                <a:latin typeface="黑体" panose="02010609060101010101" pitchFamily="2" charset="-122"/>
                <a:ea typeface="黑体" panose="02010609060101010101" pitchFamily="2" charset="-122"/>
              </a:rPr>
              <a:t>人身依附关系的强烈</a:t>
            </a:r>
            <a:r>
              <a:rPr lang="en-US" altLang="zh-CN" sz="2800" b="1" dirty="0">
                <a:solidFill>
                  <a:srgbClr val="000066"/>
                </a:solidFill>
                <a:latin typeface="黑体" panose="02010609060101010101" pitchFamily="2" charset="-122"/>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田庄</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2.</a:t>
            </a:r>
            <a:r>
              <a:rPr lang="zh-CN" altLang="en-US" sz="2800" b="1" dirty="0">
                <a:solidFill>
                  <a:srgbClr val="000066"/>
                </a:solidFill>
                <a:latin typeface="黑体" panose="02010609060101010101" pitchFamily="2" charset="-122"/>
                <a:ea typeface="黑体" panose="02010609060101010101" pitchFamily="2" charset="-122"/>
              </a:rPr>
              <a:t>人身依附关系的松弛</a:t>
            </a:r>
            <a:r>
              <a:rPr lang="en-US" altLang="zh-CN" sz="2800" b="1" dirty="0">
                <a:solidFill>
                  <a:srgbClr val="000066"/>
                </a:solidFill>
                <a:latin typeface="黑体" panose="02010609060101010101" pitchFamily="2" charset="-122"/>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租佃关系</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(1)</a:t>
            </a:r>
            <a:r>
              <a:rPr lang="zh-CN" altLang="en-US" sz="2800" b="1" dirty="0">
                <a:solidFill>
                  <a:srgbClr val="000066"/>
                </a:solidFill>
                <a:latin typeface="黑体" panose="02010609060101010101" pitchFamily="2" charset="-122"/>
                <a:ea typeface="黑体" panose="02010609060101010101" pitchFamily="2" charset="-122"/>
              </a:rPr>
              <a:t>产生：战国</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(2)</a:t>
            </a:r>
            <a:r>
              <a:rPr lang="zh-CN" altLang="en-US" sz="2800" b="1" dirty="0">
                <a:solidFill>
                  <a:srgbClr val="000066"/>
                </a:solidFill>
                <a:latin typeface="黑体" panose="02010609060101010101" pitchFamily="2" charset="-122"/>
                <a:ea typeface="黑体" panose="02010609060101010101" pitchFamily="2" charset="-122"/>
              </a:rPr>
              <a:t>发展：汉代</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(3)</a:t>
            </a:r>
            <a:r>
              <a:rPr lang="zh-CN" altLang="en-US" sz="2800" b="1" dirty="0">
                <a:solidFill>
                  <a:srgbClr val="000066"/>
                </a:solidFill>
                <a:latin typeface="黑体" panose="02010609060101010101" pitchFamily="2" charset="-122"/>
                <a:ea typeface="黑体" panose="02010609060101010101" pitchFamily="2" charset="-122"/>
              </a:rPr>
              <a:t>租佃关系的普遍化</a:t>
            </a:r>
            <a:r>
              <a:rPr lang="en-US" altLang="zh-CN" sz="2800" b="1" dirty="0">
                <a:solidFill>
                  <a:srgbClr val="000066"/>
                </a:solidFill>
                <a:latin typeface="黑体" panose="02010609060101010101" pitchFamily="2" charset="-122"/>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明清时期</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1"/>
          <p:cNvSpPr/>
          <p:nvPr/>
        </p:nvSpPr>
        <p:spPr>
          <a:xfrm>
            <a:off x="685800" y="655638"/>
            <a:ext cx="7543800" cy="2316162"/>
          </a:xfrm>
          <a:prstGeom prst="rect">
            <a:avLst/>
          </a:prstGeom>
          <a:noFill/>
          <a:ln w="28575" cap="flat" cmpd="sng">
            <a:solidFill>
              <a:srgbClr val="000066"/>
            </a:solidFill>
            <a:prstDash val="solid"/>
            <a:miter/>
            <a:headEnd type="none" w="med" len="med"/>
            <a:tailEnd type="none" w="med" len="med"/>
          </a:ln>
        </p:spPr>
        <p:txBody>
          <a:bodyPr anchor="ctr">
            <a:spAutoFit/>
          </a:bodyPr>
          <a:p>
            <a:pPr indent="268605" eaLnBrk="0" hangingPunct="0"/>
            <a:r>
              <a:rPr lang="zh-CN" altLang="en-US" sz="3200" b="1" dirty="0">
                <a:solidFill>
                  <a:srgbClr val="C00000"/>
                </a:solidFill>
                <a:latin typeface="黑体" panose="02010609060101010101" pitchFamily="2" charset="-122"/>
                <a:ea typeface="黑体" panose="02010609060101010101" pitchFamily="2" charset="-122"/>
              </a:rPr>
              <a:t>井田制</a:t>
            </a:r>
            <a:endParaRPr lang="en-US" altLang="zh-CN" sz="3200" b="1" dirty="0">
              <a:solidFill>
                <a:srgbClr val="C00000"/>
              </a:solidFill>
              <a:latin typeface="黑体" panose="02010609060101010101" pitchFamily="2" charset="-122"/>
              <a:ea typeface="黑体" panose="02010609060101010101" pitchFamily="2" charset="-122"/>
            </a:endParaRPr>
          </a:p>
          <a:p>
            <a:pPr indent="268605" eaLnBrk="0" hangingPunct="0"/>
            <a:r>
              <a:rPr lang="en-US" altLang="zh-CN" sz="2800" b="1" dirty="0">
                <a:solidFill>
                  <a:srgbClr val="000066"/>
                </a:solidFill>
                <a:latin typeface="黑体" panose="02010609060101010101" pitchFamily="2" charset="-122"/>
                <a:ea typeface="黑体" panose="02010609060101010101" pitchFamily="2" charset="-122"/>
              </a:rPr>
              <a:t>  1</a:t>
            </a:r>
            <a:r>
              <a:rPr lang="zh-CN" altLang="en-US" sz="2800" b="1" dirty="0">
                <a:solidFill>
                  <a:srgbClr val="000066"/>
                </a:solidFill>
                <a:latin typeface="黑体" panose="02010609060101010101" pitchFamily="2" charset="-122"/>
                <a:ea typeface="黑体" panose="02010609060101010101" pitchFamily="2" charset="-122"/>
              </a:rPr>
              <a:t>、土地性质</a:t>
            </a:r>
            <a:r>
              <a:rPr lang="zh-CN" altLang="zh-CN" sz="2800" b="1" dirty="0">
                <a:solidFill>
                  <a:srgbClr val="000066"/>
                </a:solidFill>
                <a:latin typeface="黑体" panose="02010609060101010101" pitchFamily="2" charset="-122"/>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土地国有制</a:t>
            </a:r>
            <a:endParaRPr lang="en-US" altLang="zh-CN" sz="2800" b="1" dirty="0">
              <a:solidFill>
                <a:srgbClr val="000066"/>
              </a:solidFill>
              <a:latin typeface="黑体" panose="02010609060101010101" pitchFamily="2" charset="-122"/>
              <a:ea typeface="黑体" panose="02010609060101010101" pitchFamily="2" charset="-122"/>
            </a:endParaRPr>
          </a:p>
          <a:p>
            <a:pPr indent="268605" eaLnBrk="0" hangingPunct="0"/>
            <a:r>
              <a:rPr lang="en-US" altLang="zh-CN" sz="2800" b="1" dirty="0">
                <a:solidFill>
                  <a:srgbClr val="000066"/>
                </a:solidFill>
                <a:latin typeface="黑体" panose="02010609060101010101" pitchFamily="2" charset="-122"/>
                <a:ea typeface="黑体" panose="02010609060101010101" pitchFamily="2" charset="-122"/>
              </a:rPr>
              <a:t>  2</a:t>
            </a:r>
            <a:r>
              <a:rPr lang="zh-CN" altLang="en-US" sz="2800" b="1" dirty="0">
                <a:solidFill>
                  <a:srgbClr val="000066"/>
                </a:solidFill>
                <a:latin typeface="黑体" panose="02010609060101010101" pitchFamily="2" charset="-122"/>
                <a:ea typeface="黑体" panose="02010609060101010101" pitchFamily="2" charset="-122"/>
              </a:rPr>
              <a:t>、土地形式</a:t>
            </a:r>
            <a:r>
              <a:rPr lang="zh-CN" altLang="zh-CN" sz="2800" b="1" dirty="0">
                <a:solidFill>
                  <a:srgbClr val="000066"/>
                </a:solidFill>
                <a:latin typeface="黑体" panose="02010609060101010101" pitchFamily="2" charset="-122"/>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“公田”、“私田”</a:t>
            </a:r>
            <a:endParaRPr lang="zh-CN" altLang="en-US" sz="2800" b="1" dirty="0">
              <a:solidFill>
                <a:srgbClr val="000066"/>
              </a:solidFill>
              <a:latin typeface="黑体" panose="02010609060101010101" pitchFamily="2" charset="-122"/>
              <a:ea typeface="黑体" panose="02010609060101010101" pitchFamily="2" charset="-122"/>
            </a:endParaRPr>
          </a:p>
          <a:p>
            <a:pPr indent="268605" eaLnBrk="0" hangingPunct="0"/>
            <a:r>
              <a:rPr lang="en-US" altLang="zh-CN" sz="2800" b="1" dirty="0">
                <a:solidFill>
                  <a:srgbClr val="000066"/>
                </a:solidFill>
                <a:latin typeface="黑体" panose="02010609060101010101" pitchFamily="2" charset="-122"/>
                <a:ea typeface="黑体" panose="02010609060101010101" pitchFamily="2" charset="-122"/>
              </a:rPr>
              <a:t>  3</a:t>
            </a:r>
            <a:r>
              <a:rPr lang="zh-CN" altLang="en-US" sz="2800" b="1" dirty="0">
                <a:solidFill>
                  <a:srgbClr val="000066"/>
                </a:solidFill>
                <a:latin typeface="黑体" panose="02010609060101010101" pitchFamily="2" charset="-122"/>
                <a:ea typeface="黑体" panose="02010609060101010101" pitchFamily="2" charset="-122"/>
              </a:rPr>
              <a:t>、生产方式</a:t>
            </a:r>
            <a:r>
              <a:rPr lang="zh-CN" altLang="zh-CN" sz="2800" b="1" dirty="0">
                <a:solidFill>
                  <a:srgbClr val="000066"/>
                </a:solidFill>
                <a:latin typeface="黑体" panose="02010609060101010101" pitchFamily="2" charset="-122"/>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集体耕种</a:t>
            </a:r>
            <a:endParaRPr lang="zh-CN" altLang="en-US" sz="2800" b="1" dirty="0">
              <a:solidFill>
                <a:srgbClr val="000066"/>
              </a:solidFill>
              <a:latin typeface="黑体" panose="02010609060101010101" pitchFamily="2" charset="-122"/>
              <a:ea typeface="黑体" panose="02010609060101010101" pitchFamily="2" charset="-122"/>
            </a:endParaRPr>
          </a:p>
          <a:p>
            <a:pPr indent="268605" eaLnBrk="0" hangingPunct="0"/>
            <a:r>
              <a:rPr lang="en-US" altLang="zh-CN" sz="2800" b="1" dirty="0">
                <a:solidFill>
                  <a:srgbClr val="000066"/>
                </a:solidFill>
                <a:latin typeface="黑体" panose="02010609060101010101" pitchFamily="2" charset="-122"/>
                <a:ea typeface="黑体" panose="02010609060101010101" pitchFamily="2" charset="-122"/>
              </a:rPr>
              <a:t>  4</a:t>
            </a:r>
            <a:r>
              <a:rPr lang="zh-CN" altLang="en-US" sz="2800" b="1" dirty="0">
                <a:solidFill>
                  <a:srgbClr val="000066"/>
                </a:solidFill>
                <a:latin typeface="黑体" panose="02010609060101010101" pitchFamily="2" charset="-122"/>
                <a:ea typeface="黑体" panose="02010609060101010101" pitchFamily="2" charset="-122"/>
              </a:rPr>
              <a:t>、生产水平</a:t>
            </a:r>
            <a:r>
              <a:rPr lang="zh-CN" altLang="zh-CN" sz="2800" b="1" dirty="0">
                <a:solidFill>
                  <a:srgbClr val="000066"/>
                </a:solidFill>
                <a:latin typeface="黑体" panose="02010609060101010101" pitchFamily="2" charset="-122"/>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石器、骨器、耒耜</a:t>
            </a:r>
            <a:endParaRPr lang="zh-CN" altLang="en-US" sz="2800" b="1" dirty="0">
              <a:solidFill>
                <a:srgbClr val="000066"/>
              </a:solidFill>
              <a:latin typeface="黑体" panose="02010609060101010101" pitchFamily="2" charset="-122"/>
              <a:ea typeface="黑体" panose="02010609060101010101" pitchFamily="2" charset="-122"/>
            </a:endParaRPr>
          </a:p>
        </p:txBody>
      </p:sp>
      <p:sp>
        <p:nvSpPr>
          <p:cNvPr id="17411" name="Rectangle 1"/>
          <p:cNvSpPr/>
          <p:nvPr/>
        </p:nvSpPr>
        <p:spPr>
          <a:xfrm>
            <a:off x="685800" y="3673475"/>
            <a:ext cx="7543800" cy="1889125"/>
          </a:xfrm>
          <a:prstGeom prst="rect">
            <a:avLst/>
          </a:prstGeom>
          <a:noFill/>
          <a:ln w="28575" cap="flat" cmpd="sng">
            <a:solidFill>
              <a:srgbClr val="000066"/>
            </a:solidFill>
            <a:prstDash val="solid"/>
            <a:miter/>
            <a:headEnd type="none" w="med" len="med"/>
            <a:tailEnd type="none" w="med" len="med"/>
          </a:ln>
        </p:spPr>
        <p:txBody>
          <a:bodyPr anchor="ctr">
            <a:spAutoFit/>
          </a:bodyPr>
          <a:p>
            <a:pPr indent="268605" eaLnBrk="0" hangingPunct="0"/>
            <a:r>
              <a:rPr lang="zh-CN" altLang="en-US" sz="3200" b="1" dirty="0">
                <a:solidFill>
                  <a:srgbClr val="C00000"/>
                </a:solidFill>
                <a:latin typeface="黑体" panose="02010609060101010101" pitchFamily="2" charset="-122"/>
                <a:ea typeface="黑体" panose="02010609060101010101" pitchFamily="2" charset="-122"/>
              </a:rPr>
              <a:t>均田制</a:t>
            </a:r>
            <a:endParaRPr lang="en-US" altLang="zh-CN" sz="3200" b="1" dirty="0">
              <a:solidFill>
                <a:srgbClr val="C00000"/>
              </a:solidFill>
              <a:latin typeface="黑体" panose="02010609060101010101" pitchFamily="2" charset="-122"/>
              <a:ea typeface="黑体" panose="02010609060101010101" pitchFamily="2" charset="-122"/>
            </a:endParaRPr>
          </a:p>
          <a:p>
            <a:pPr indent="268605"/>
            <a:r>
              <a:rPr lang="en-US" altLang="zh-CN" sz="2800" b="1" dirty="0">
                <a:solidFill>
                  <a:srgbClr val="000066"/>
                </a:solidFill>
                <a:latin typeface="黑体" panose="02010609060101010101" pitchFamily="2" charset="-122"/>
                <a:ea typeface="黑体" panose="02010609060101010101" pitchFamily="2" charset="-122"/>
              </a:rPr>
              <a:t>   1</a:t>
            </a:r>
            <a:r>
              <a:rPr lang="zh-CN" altLang="en-US" sz="2800" b="1" dirty="0">
                <a:solidFill>
                  <a:srgbClr val="000066"/>
                </a:solidFill>
                <a:latin typeface="黑体" panose="02010609060101010101" pitchFamily="2" charset="-122"/>
                <a:ea typeface="黑体" panose="02010609060101010101" pitchFamily="2" charset="-122"/>
              </a:rPr>
              <a:t>、实施前提</a:t>
            </a:r>
            <a:r>
              <a:rPr lang="en-US" altLang="zh-CN" sz="2800" b="1" dirty="0">
                <a:solidFill>
                  <a:srgbClr val="000066"/>
                </a:solidFill>
                <a:latin typeface="黑体" panose="02010609060101010101" pitchFamily="2" charset="-122"/>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国家手中掌握大量荒地</a:t>
            </a:r>
            <a:endParaRPr lang="zh-CN" altLang="en-US" sz="2800" b="1" dirty="0">
              <a:solidFill>
                <a:srgbClr val="000066"/>
              </a:solidFill>
              <a:latin typeface="黑体" panose="02010609060101010101" pitchFamily="2" charset="-122"/>
              <a:ea typeface="黑体" panose="02010609060101010101" pitchFamily="2" charset="-122"/>
            </a:endParaRPr>
          </a:p>
          <a:p>
            <a:pPr indent="268605"/>
            <a:r>
              <a:rPr lang="en-US" altLang="zh-CN" sz="2800" b="1" dirty="0">
                <a:solidFill>
                  <a:srgbClr val="000066"/>
                </a:solidFill>
                <a:latin typeface="黑体" panose="02010609060101010101" pitchFamily="2" charset="-122"/>
                <a:ea typeface="黑体" panose="02010609060101010101" pitchFamily="2" charset="-122"/>
              </a:rPr>
              <a:t>   2</a:t>
            </a:r>
            <a:r>
              <a:rPr lang="zh-CN" altLang="en-US" sz="2800" b="1" dirty="0">
                <a:solidFill>
                  <a:srgbClr val="000066"/>
                </a:solidFill>
                <a:latin typeface="黑体" panose="02010609060101010101" pitchFamily="2" charset="-122"/>
                <a:ea typeface="黑体" panose="02010609060101010101" pitchFamily="2" charset="-122"/>
              </a:rPr>
              <a:t>、土地性质</a:t>
            </a:r>
            <a:r>
              <a:rPr lang="zh-CN" altLang="zh-CN" sz="2800" b="1" dirty="0">
                <a:solidFill>
                  <a:srgbClr val="000066"/>
                </a:solidFill>
                <a:latin typeface="黑体" panose="02010609060101010101" pitchFamily="2" charset="-122"/>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土地国有制</a:t>
            </a:r>
            <a:endParaRPr lang="en-US" altLang="zh-CN" sz="2800" b="1" dirty="0">
              <a:solidFill>
                <a:srgbClr val="000066"/>
              </a:solidFill>
              <a:latin typeface="黑体" panose="02010609060101010101" pitchFamily="2" charset="-122"/>
              <a:ea typeface="黑体" panose="02010609060101010101" pitchFamily="2" charset="-122"/>
            </a:endParaRPr>
          </a:p>
          <a:p>
            <a:pPr indent="268605"/>
            <a:r>
              <a:rPr lang="en-US" altLang="zh-CN" sz="2800" b="1" dirty="0">
                <a:solidFill>
                  <a:srgbClr val="000066"/>
                </a:solidFill>
                <a:latin typeface="黑体" panose="02010609060101010101" pitchFamily="2" charset="-122"/>
                <a:ea typeface="黑体" panose="02010609060101010101" pitchFamily="2" charset="-122"/>
              </a:rPr>
              <a:t>   3</a:t>
            </a:r>
            <a:r>
              <a:rPr lang="zh-CN" altLang="en-US" sz="2800" b="1" dirty="0">
                <a:solidFill>
                  <a:srgbClr val="000066"/>
                </a:solidFill>
                <a:latin typeface="黑体" panose="02010609060101010101" pitchFamily="2" charset="-122"/>
                <a:ea typeface="黑体" panose="02010609060101010101" pitchFamily="2" charset="-122"/>
              </a:rPr>
              <a:t>、生产方式</a:t>
            </a:r>
            <a:r>
              <a:rPr lang="zh-CN" altLang="zh-CN" sz="2800" b="1" dirty="0">
                <a:solidFill>
                  <a:srgbClr val="000066"/>
                </a:solidFill>
                <a:latin typeface="黑体" panose="02010609060101010101" pitchFamily="2" charset="-122"/>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个体农耕</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Rectangle 1"/>
          <p:cNvSpPr/>
          <p:nvPr/>
        </p:nvSpPr>
        <p:spPr>
          <a:xfrm>
            <a:off x="381000" y="439738"/>
            <a:ext cx="8610600" cy="5732462"/>
          </a:xfrm>
          <a:prstGeom prst="rect">
            <a:avLst/>
          </a:prstGeom>
          <a:noFill/>
          <a:ln w="28575" cap="flat" cmpd="sng">
            <a:solidFill>
              <a:srgbClr val="000066"/>
            </a:solidFill>
            <a:prstDash val="solid"/>
            <a:miter/>
            <a:headEnd type="none" w="med" len="med"/>
            <a:tailEnd type="none" w="med" len="med"/>
          </a:ln>
        </p:spPr>
        <p:txBody>
          <a:bodyPr anchor="ctr">
            <a:spAutoFit/>
          </a:bodyPr>
          <a:p>
            <a:pPr indent="268605" eaLnBrk="0" hangingPunct="0"/>
            <a:r>
              <a:rPr lang="zh-CN" altLang="en-US" sz="3200" b="1" dirty="0">
                <a:solidFill>
                  <a:srgbClr val="C00000"/>
                </a:solidFill>
                <a:latin typeface="黑体" panose="02010609060101010101" pitchFamily="2" charset="-122"/>
                <a:ea typeface="黑体" panose="02010609060101010101" pitchFamily="2" charset="-122"/>
              </a:rPr>
              <a:t>租佃关系</a:t>
            </a:r>
            <a:endParaRPr lang="en-US" altLang="zh-CN" sz="3200" b="1" dirty="0">
              <a:solidFill>
                <a:srgbClr val="C00000"/>
              </a:solidFill>
              <a:latin typeface="黑体" panose="02010609060101010101" pitchFamily="2" charset="-122"/>
              <a:ea typeface="黑体" panose="02010609060101010101" pitchFamily="2" charset="-122"/>
            </a:endParaRPr>
          </a:p>
          <a:p>
            <a:pPr indent="268605"/>
            <a:r>
              <a:rPr lang="zh-CN" altLang="en-US" sz="2800" b="1" dirty="0">
                <a:solidFill>
                  <a:srgbClr val="000066"/>
                </a:solidFill>
                <a:latin typeface="Calibri" panose="020F0502020204030204" charset="0"/>
              </a:rPr>
              <a:t>    </a:t>
            </a:r>
            <a:r>
              <a:rPr lang="zh-CN" altLang="en-US" sz="2800" b="1" dirty="0">
                <a:solidFill>
                  <a:srgbClr val="000066"/>
                </a:solidFill>
                <a:latin typeface="黑体" panose="02010609060101010101" pitchFamily="2" charset="-122"/>
                <a:ea typeface="黑体" panose="02010609060101010101" pitchFamily="2" charset="-122"/>
              </a:rPr>
              <a:t>①产生：土地私有制的确立和发展，土地兼并导致大量无地和少地的农民，靠租种地主土地为主。</a:t>
            </a:r>
            <a:endParaRPr lang="zh-CN" altLang="en-US" sz="2800" b="1" dirty="0">
              <a:solidFill>
                <a:srgbClr val="000066"/>
              </a:solidFill>
              <a:latin typeface="黑体" panose="02010609060101010101" pitchFamily="2" charset="-122"/>
              <a:ea typeface="黑体" panose="02010609060101010101" pitchFamily="2" charset="-122"/>
            </a:endParaRPr>
          </a:p>
          <a:p>
            <a:pPr indent="268605"/>
            <a:r>
              <a:rPr lang="zh-CN" altLang="en-US" sz="2800" b="1" dirty="0">
                <a:solidFill>
                  <a:srgbClr val="000066"/>
                </a:solidFill>
                <a:latin typeface="黑体" panose="02010609060101010101" pitchFamily="2" charset="-122"/>
                <a:ea typeface="黑体" panose="02010609060101010101" pitchFamily="2" charset="-122"/>
              </a:rPr>
              <a:t>  ②影响：佃农对地主和国家的人身依附关系相对减弱。有相对的自主权，生产积极性得到提高，有利于农业的稳步发展。</a:t>
            </a:r>
            <a:endParaRPr lang="zh-CN" altLang="en-US" sz="2800" b="1" dirty="0">
              <a:solidFill>
                <a:srgbClr val="000066"/>
              </a:solidFill>
              <a:latin typeface="黑体" panose="02010609060101010101" pitchFamily="2" charset="-122"/>
              <a:ea typeface="黑体" panose="02010609060101010101" pitchFamily="2" charset="-122"/>
            </a:endParaRPr>
          </a:p>
          <a:p>
            <a:pPr indent="268605"/>
            <a:r>
              <a:rPr lang="zh-CN" altLang="en-US" sz="2800" b="1" dirty="0">
                <a:solidFill>
                  <a:srgbClr val="000066"/>
                </a:solidFill>
                <a:latin typeface="黑体" panose="02010609060101010101" pitchFamily="2" charset="-122"/>
                <a:ea typeface="黑体" panose="02010609060101010101" pitchFamily="2" charset="-122"/>
              </a:rPr>
              <a:t>  ③与雇佣关系的区别：</a:t>
            </a:r>
            <a:endParaRPr lang="en-US" altLang="zh-CN" sz="2800" b="1" dirty="0">
              <a:solidFill>
                <a:srgbClr val="000066"/>
              </a:solidFill>
              <a:latin typeface="黑体" panose="02010609060101010101" pitchFamily="2" charset="-122"/>
              <a:ea typeface="黑体" panose="02010609060101010101" pitchFamily="2" charset="-122"/>
            </a:endParaRPr>
          </a:p>
          <a:p>
            <a:pPr indent="268605"/>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在租佃制下，地主与佃农通过租佃契约形成剥削与被剥削的关系，佃农与地主之间有一定的人身依附关系。</a:t>
            </a:r>
            <a:endParaRPr lang="en-US" altLang="zh-CN" sz="2800" b="1" dirty="0">
              <a:solidFill>
                <a:srgbClr val="000066"/>
              </a:solidFill>
              <a:latin typeface="黑体" panose="02010609060101010101" pitchFamily="2" charset="-122"/>
              <a:ea typeface="黑体" panose="02010609060101010101" pitchFamily="2" charset="-122"/>
            </a:endParaRPr>
          </a:p>
          <a:p>
            <a:pPr indent="268605"/>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农业生产中的雇佣关系却是指无地或少地者为雇主做雇工，雇主按时间付给雇工报酬。雇工与雇主之间没有契约关系，身份更为自由，二者存在本质差别。</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1"/>
          <p:cNvSpPr/>
          <p:nvPr/>
        </p:nvSpPr>
        <p:spPr>
          <a:xfrm>
            <a:off x="304800" y="406400"/>
            <a:ext cx="8534400" cy="5703888"/>
          </a:xfrm>
          <a:prstGeom prst="rect">
            <a:avLst/>
          </a:prstGeom>
          <a:noFill/>
          <a:ln w="9525">
            <a:noFill/>
          </a:ln>
        </p:spPr>
        <p:txBody>
          <a:bodyPr anchor="ctr">
            <a:spAutoFit/>
          </a:bodyPr>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a:t>
            </a:r>
            <a:r>
              <a:rPr lang="zh-CN" altLang="en-US" sz="3200" b="1" dirty="0">
                <a:solidFill>
                  <a:srgbClr val="C00000"/>
                </a:solidFill>
                <a:latin typeface="黑体" panose="02010609060101010101" pitchFamily="2" charset="-122"/>
                <a:ea typeface="黑体" panose="02010609060101010101" pitchFamily="2" charset="-122"/>
              </a:rPr>
              <a:t>第</a:t>
            </a:r>
            <a:r>
              <a:rPr lang="en-US" altLang="zh-CN" sz="3200" b="1" dirty="0">
                <a:solidFill>
                  <a:srgbClr val="C00000"/>
                </a:solidFill>
                <a:latin typeface="黑体" panose="02010609060101010101" pitchFamily="2" charset="-122"/>
                <a:ea typeface="黑体" panose="02010609060101010101" pitchFamily="2" charset="-122"/>
              </a:rPr>
              <a:t>3</a:t>
            </a:r>
            <a:r>
              <a:rPr lang="zh-CN" altLang="en-US" sz="3200" b="1" dirty="0">
                <a:solidFill>
                  <a:srgbClr val="C00000"/>
                </a:solidFill>
                <a:latin typeface="黑体" panose="02010609060101010101" pitchFamily="2" charset="-122"/>
                <a:ea typeface="黑体" panose="02010609060101010101" pitchFamily="2" charset="-122"/>
              </a:rPr>
              <a:t>课  区域经济和重心的南移</a:t>
            </a:r>
            <a:endParaRPr lang="zh-CN" altLang="en-US" sz="3200" dirty="0">
              <a:solidFill>
                <a:srgbClr val="C00000"/>
              </a:solidFill>
              <a:latin typeface="黑体" panose="02010609060101010101" pitchFamily="2" charset="-122"/>
              <a:ea typeface="黑体" panose="02010609060101010101" pitchFamily="2" charset="-122"/>
            </a:endParaRPr>
          </a:p>
          <a:p>
            <a:pPr indent="266700" eaLnBrk="0" hangingPunct="0"/>
            <a:endParaRPr lang="en-US" altLang="zh-CN" sz="2800"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一、四大经济区的形成</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1</a:t>
            </a:r>
            <a:r>
              <a:rPr lang="zh-CN" altLang="en-US" sz="2800" b="1" dirty="0">
                <a:solidFill>
                  <a:srgbClr val="000066"/>
                </a:solidFill>
                <a:latin typeface="黑体" panose="02010609060101010101" pitchFamily="2" charset="-122"/>
                <a:ea typeface="黑体" panose="02010609060101010101" pitchFamily="2" charset="-122"/>
              </a:rPr>
              <a:t>、分布山东、山西、江南、龙门碣石以北</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2</a:t>
            </a:r>
            <a:r>
              <a:rPr lang="zh-CN" altLang="en-US" sz="2800" b="1" dirty="0">
                <a:solidFill>
                  <a:srgbClr val="000066"/>
                </a:solidFill>
                <a:latin typeface="黑体" panose="02010609060101010101" pitchFamily="2" charset="-122"/>
                <a:ea typeface="黑体" panose="02010609060101010101" pitchFamily="2" charset="-122"/>
              </a:rPr>
              <a:t>、特点：多样性、经济实力发展不平衡</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二、古代经济重心的南移</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1</a:t>
            </a:r>
            <a:r>
              <a:rPr lang="zh-CN" altLang="en-US" sz="2800" b="1" dirty="0">
                <a:solidFill>
                  <a:srgbClr val="000066"/>
                </a:solidFill>
                <a:latin typeface="黑体" panose="02010609060101010101" pitchFamily="2" charset="-122"/>
                <a:ea typeface="黑体" panose="02010609060101010101" pitchFamily="2" charset="-122"/>
              </a:rPr>
              <a:t>．条件：</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2</a:t>
            </a:r>
            <a:r>
              <a:rPr lang="zh-CN" altLang="en-US" sz="2800" b="1" dirty="0">
                <a:solidFill>
                  <a:srgbClr val="000066"/>
                </a:solidFill>
                <a:latin typeface="黑体" panose="02010609060101010101" pitchFamily="2" charset="-122"/>
                <a:ea typeface="黑体" panose="02010609060101010101" pitchFamily="2" charset="-122"/>
              </a:rPr>
              <a:t>．过程：</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a:t>
            </a:r>
            <a:r>
              <a:rPr lang="en-US" altLang="zh-CN" sz="2800" b="1" dirty="0">
                <a:solidFill>
                  <a:srgbClr val="000066"/>
                </a:solidFill>
                <a:latin typeface="黑体" panose="02010609060101010101" pitchFamily="2" charset="-122"/>
                <a:ea typeface="黑体" panose="02010609060101010101" pitchFamily="2" charset="-122"/>
              </a:rPr>
              <a:t>1</a:t>
            </a:r>
            <a:r>
              <a:rPr lang="zh-CN" altLang="en-US" sz="2800" b="1" dirty="0">
                <a:solidFill>
                  <a:srgbClr val="000066"/>
                </a:solidFill>
                <a:latin typeface="黑体" panose="02010609060101010101" pitchFamily="2" charset="-122"/>
                <a:ea typeface="黑体" panose="02010609060101010101" pitchFamily="2" charset="-122"/>
              </a:rPr>
              <a:t>）江南的初步开发</a:t>
            </a:r>
            <a:r>
              <a:rPr lang="en-US" altLang="zh-CN" sz="2800" b="1" dirty="0">
                <a:solidFill>
                  <a:srgbClr val="000066"/>
                </a:solidFill>
                <a:latin typeface="黑体" panose="02010609060101010101" pitchFamily="2" charset="-122"/>
                <a:ea typeface="黑体" panose="02010609060101010101" pitchFamily="2" charset="-122"/>
              </a:rPr>
              <a:t>:</a:t>
            </a:r>
            <a:endParaRPr lang="en-US" altLang="zh-CN"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2</a:t>
            </a:r>
            <a:r>
              <a:rPr lang="zh-CN" altLang="en-US" sz="2800" b="1" dirty="0">
                <a:solidFill>
                  <a:srgbClr val="000066"/>
                </a:solidFill>
                <a:latin typeface="黑体" panose="02010609060101010101" pitchFamily="2" charset="-122"/>
                <a:ea typeface="黑体" panose="02010609060101010101" pitchFamily="2" charset="-122"/>
              </a:rPr>
              <a:t>）重心南移的开始</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3</a:t>
            </a:r>
            <a:r>
              <a:rPr lang="zh-CN" altLang="en-US" sz="2800" b="1" dirty="0">
                <a:solidFill>
                  <a:srgbClr val="000066"/>
                </a:solidFill>
                <a:latin typeface="黑体" panose="02010609060101010101" pitchFamily="2" charset="-122"/>
                <a:ea typeface="黑体" panose="02010609060101010101" pitchFamily="2" charset="-122"/>
              </a:rPr>
              <a:t>）重心南移的完成</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3</a:t>
            </a:r>
            <a:r>
              <a:rPr lang="zh-CN" altLang="en-US" sz="2800" b="1" dirty="0">
                <a:solidFill>
                  <a:srgbClr val="000066"/>
                </a:solidFill>
                <a:latin typeface="黑体" panose="02010609060101010101" pitchFamily="2" charset="-122"/>
                <a:ea typeface="黑体" panose="02010609060101010101" pitchFamily="2" charset="-122"/>
              </a:rPr>
              <a:t>．影响：经济重心南移促使文化重心的转移，江浙地区已成为人才密布区。</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Rectangle 1"/>
          <p:cNvSpPr/>
          <p:nvPr/>
        </p:nvSpPr>
        <p:spPr>
          <a:xfrm>
            <a:off x="457200" y="392113"/>
            <a:ext cx="8229600" cy="5792787"/>
          </a:xfrm>
          <a:prstGeom prst="rect">
            <a:avLst/>
          </a:prstGeom>
          <a:noFill/>
          <a:ln w="28575" cap="flat" cmpd="sng">
            <a:solidFill>
              <a:srgbClr val="000066"/>
            </a:solidFill>
            <a:prstDash val="solid"/>
            <a:miter/>
            <a:headEnd type="none" w="med" len="med"/>
            <a:tailEnd type="none" w="med" len="med"/>
          </a:ln>
        </p:spPr>
        <p:txBody>
          <a:bodyPr anchor="ctr">
            <a:spAutoFit/>
          </a:bodyPr>
          <a:p>
            <a:r>
              <a:rPr lang="zh-CN" altLang="en-US" sz="3200" b="1" dirty="0">
                <a:solidFill>
                  <a:srgbClr val="C00000"/>
                </a:solidFill>
                <a:latin typeface="黑体" panose="02010609060101010101" pitchFamily="2" charset="-122"/>
                <a:ea typeface="黑体" panose="02010609060101010101" pitchFamily="2" charset="-122"/>
              </a:rPr>
              <a:t>中国古代经济重心南移原因</a:t>
            </a:r>
            <a:endParaRPr lang="zh-CN" altLang="en-US" sz="3200" b="1" dirty="0">
              <a:solidFill>
                <a:srgbClr val="C00000"/>
              </a:solidFill>
              <a:latin typeface="黑体" panose="02010609060101010101" pitchFamily="2" charset="-122"/>
              <a:ea typeface="黑体" panose="02010609060101010101" pitchFamily="2" charset="-122"/>
            </a:endParaRPr>
          </a:p>
          <a:p>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1</a:t>
            </a:r>
            <a:r>
              <a:rPr lang="zh-CN" altLang="en-US" sz="2800" b="1" dirty="0">
                <a:solidFill>
                  <a:srgbClr val="000066"/>
                </a:solidFill>
                <a:latin typeface="黑体" panose="02010609060101010101" pitchFamily="2" charset="-122"/>
                <a:ea typeface="黑体" panose="02010609060101010101" pitchFamily="2" charset="-122"/>
              </a:rPr>
              <a:t>）历史原因：中原地区战乱使北方经济破坏严重；北方人口的南移为江南经济发展带来大量劳动力、技术、先进农业工具；江南长期处于一个相对和平安宁的环境。</a:t>
            </a:r>
            <a:endParaRPr lang="en-US" altLang="zh-CN" sz="2800" b="1" dirty="0">
              <a:solidFill>
                <a:srgbClr val="000066"/>
              </a:solidFill>
              <a:latin typeface="黑体" panose="02010609060101010101" pitchFamily="2" charset="-122"/>
              <a:ea typeface="黑体" panose="02010609060101010101" pitchFamily="2" charset="-122"/>
            </a:endParaRPr>
          </a:p>
          <a:p>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2</a:t>
            </a:r>
            <a:r>
              <a:rPr lang="zh-CN" altLang="en-US" sz="2800" b="1" dirty="0">
                <a:solidFill>
                  <a:srgbClr val="000066"/>
                </a:solidFill>
                <a:latin typeface="黑体" panose="02010609060101010101" pitchFamily="2" charset="-122"/>
                <a:ea typeface="黑体" panose="02010609060101010101" pitchFamily="2" charset="-122"/>
              </a:rPr>
              <a:t>）地理原因：</a:t>
            </a:r>
            <a:endParaRPr lang="en-US" altLang="zh-CN" sz="2800" b="1" dirty="0">
              <a:solidFill>
                <a:srgbClr val="000066"/>
              </a:solidFill>
              <a:latin typeface="黑体" panose="02010609060101010101" pitchFamily="2" charset="-122"/>
              <a:ea typeface="黑体" panose="02010609060101010101" pitchFamily="2" charset="-122"/>
            </a:endParaRPr>
          </a:p>
          <a:p>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西周以来黄河流域自然环境的恶化；江南地区具有经济发展所必需的优越自然环境。</a:t>
            </a:r>
            <a:endParaRPr lang="zh-CN" altLang="en-US" sz="2800" b="1" dirty="0">
              <a:solidFill>
                <a:srgbClr val="000066"/>
              </a:solidFill>
              <a:latin typeface="黑体" panose="02010609060101010101" pitchFamily="2" charset="-122"/>
              <a:ea typeface="黑体" panose="02010609060101010101" pitchFamily="2" charset="-122"/>
            </a:endParaRPr>
          </a:p>
          <a:p>
            <a:pPr eaLnBrk="0" hangingPunct="0"/>
            <a:r>
              <a:rPr lang="zh-CN" altLang="en-US" sz="3200" b="1" dirty="0">
                <a:solidFill>
                  <a:srgbClr val="C00000"/>
                </a:solidFill>
                <a:latin typeface="黑体" panose="02010609060101010101" pitchFamily="2" charset="-122"/>
                <a:ea typeface="黑体" panose="02010609060101010101" pitchFamily="2" charset="-122"/>
              </a:rPr>
              <a:t>中国古代经济重心南移的基本启示：</a:t>
            </a:r>
            <a:endParaRPr lang="zh-CN" altLang="en-US" sz="3200" b="1" dirty="0">
              <a:solidFill>
                <a:srgbClr val="C00000"/>
              </a:solidFill>
              <a:latin typeface="黑体" panose="02010609060101010101" pitchFamily="2" charset="-122"/>
              <a:ea typeface="黑体" panose="02010609060101010101" pitchFamily="2" charset="-122"/>
            </a:endParaRPr>
          </a:p>
          <a:p>
            <a:pPr eaLnBrk="0" hangingPunct="0"/>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a:t>
            </a:r>
            <a:r>
              <a:rPr lang="en-US" altLang="zh-CN" sz="2800" b="1" dirty="0">
                <a:solidFill>
                  <a:srgbClr val="000066"/>
                </a:solidFill>
                <a:latin typeface="黑体" panose="02010609060101010101" pitchFamily="2" charset="-122"/>
                <a:ea typeface="黑体" panose="02010609060101010101" pitchFamily="2" charset="-122"/>
              </a:rPr>
              <a:t>1</a:t>
            </a:r>
            <a:r>
              <a:rPr lang="zh-CN" altLang="en-US" sz="2800" b="1" dirty="0">
                <a:solidFill>
                  <a:srgbClr val="000066"/>
                </a:solidFill>
                <a:latin typeface="黑体" panose="02010609060101010101" pitchFamily="2" charset="-122"/>
                <a:ea typeface="黑体" panose="02010609060101010101" pitchFamily="2" charset="-122"/>
              </a:rPr>
              <a:t>）政治稳定是经济重心南移的必备条件。</a:t>
            </a:r>
            <a:endParaRPr lang="en-US" altLang="zh-CN" sz="2800" b="1" dirty="0">
              <a:solidFill>
                <a:srgbClr val="000066"/>
              </a:solidFill>
              <a:latin typeface="黑体" panose="02010609060101010101" pitchFamily="2" charset="-122"/>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2</a:t>
            </a:r>
            <a:r>
              <a:rPr lang="zh-CN" altLang="en-US" sz="2800" b="1" dirty="0">
                <a:solidFill>
                  <a:srgbClr val="000066"/>
                </a:solidFill>
                <a:latin typeface="黑体" panose="02010609060101010101" pitchFamily="2" charset="-122"/>
                <a:ea typeface="黑体" panose="02010609060101010101" pitchFamily="2" charset="-122"/>
              </a:rPr>
              <a:t>）充分合理利用外来劳动力、先进的生产工具和生产技术就可以促进经济的发展。</a:t>
            </a:r>
            <a:endParaRPr lang="en-US" altLang="zh-CN" sz="2800" b="1" dirty="0">
              <a:solidFill>
                <a:srgbClr val="000066"/>
              </a:solidFill>
              <a:latin typeface="黑体" panose="02010609060101010101" pitchFamily="2" charset="-122"/>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3</a:t>
            </a:r>
            <a:r>
              <a:rPr lang="zh-CN" altLang="en-US" sz="2800" b="1" dirty="0">
                <a:solidFill>
                  <a:srgbClr val="000066"/>
                </a:solidFill>
                <a:latin typeface="黑体" panose="02010609060101010101" pitchFamily="2" charset="-122"/>
                <a:ea typeface="黑体" panose="02010609060101010101" pitchFamily="2" charset="-122"/>
              </a:rPr>
              <a:t>）经济的发展必须得到统治者的重视。</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Rectangle 1"/>
          <p:cNvSpPr/>
          <p:nvPr/>
        </p:nvSpPr>
        <p:spPr>
          <a:xfrm>
            <a:off x="381000" y="330200"/>
            <a:ext cx="8534400" cy="5703888"/>
          </a:xfrm>
          <a:prstGeom prst="rect">
            <a:avLst/>
          </a:prstGeom>
          <a:noFill/>
          <a:ln w="9525">
            <a:noFill/>
          </a:ln>
        </p:spPr>
        <p:txBody>
          <a:bodyPr anchor="ctr">
            <a:spAutoFit/>
          </a:bodyPr>
          <a:p>
            <a:pPr indent="266700" eaLnBrk="0" hangingPunct="0"/>
            <a:r>
              <a:rPr lang="en-US" altLang="zh-CN" b="1" dirty="0">
                <a:solidFill>
                  <a:srgbClr val="000000"/>
                </a:solidFill>
                <a:latin typeface="黑体" panose="02010609060101010101" pitchFamily="2" charset="-122"/>
                <a:ea typeface="黑体" panose="02010609060101010101" pitchFamily="2" charset="-122"/>
              </a:rPr>
              <a:t>                </a:t>
            </a:r>
            <a:r>
              <a:rPr lang="zh-CN" altLang="en-US" sz="3200" b="1" dirty="0">
                <a:solidFill>
                  <a:srgbClr val="C00000"/>
                </a:solidFill>
                <a:latin typeface="黑体" panose="02010609060101010101" pitchFamily="2" charset="-122"/>
                <a:ea typeface="黑体" panose="02010609060101010101" pitchFamily="2" charset="-122"/>
              </a:rPr>
              <a:t>第</a:t>
            </a:r>
            <a:r>
              <a:rPr lang="zh-CN" altLang="zh-CN" sz="3200" b="1" dirty="0">
                <a:solidFill>
                  <a:srgbClr val="C00000"/>
                </a:solidFill>
                <a:latin typeface="黑体" panose="02010609060101010101" pitchFamily="2" charset="-122"/>
                <a:ea typeface="黑体" panose="02010609060101010101" pitchFamily="2" charset="-122"/>
              </a:rPr>
              <a:t>4</a:t>
            </a:r>
            <a:r>
              <a:rPr lang="zh-CN" altLang="en-US" sz="3200" b="1" dirty="0">
                <a:solidFill>
                  <a:srgbClr val="C00000"/>
                </a:solidFill>
                <a:latin typeface="黑体" panose="02010609060101010101" pitchFamily="2" charset="-122"/>
                <a:ea typeface="黑体" panose="02010609060101010101" pitchFamily="2" charset="-122"/>
              </a:rPr>
              <a:t>课  农耕时代的手工业</a:t>
            </a:r>
            <a:endParaRPr lang="zh-CN" altLang="zh-CN" sz="3200" dirty="0">
              <a:solidFill>
                <a:srgbClr val="C00000"/>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一、成就</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1</a:t>
            </a:r>
            <a:r>
              <a:rPr lang="zh-CN" altLang="en-US" sz="2800" b="1" dirty="0">
                <a:solidFill>
                  <a:srgbClr val="000066"/>
                </a:solidFill>
                <a:latin typeface="黑体" panose="02010609060101010101" pitchFamily="2" charset="-122"/>
                <a:ea typeface="黑体" panose="02010609060101010101" pitchFamily="2" charset="-122"/>
              </a:rPr>
              <a:t>．冶金业：青铜冶炼、冶铁业</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2</a:t>
            </a:r>
            <a:r>
              <a:rPr lang="zh-CN" altLang="en-US" sz="2800" b="1" dirty="0">
                <a:solidFill>
                  <a:srgbClr val="000066"/>
                </a:solidFill>
                <a:latin typeface="黑体" panose="02010609060101010101" pitchFamily="2" charset="-122"/>
                <a:ea typeface="黑体" panose="02010609060101010101" pitchFamily="2" charset="-122"/>
              </a:rPr>
              <a:t>．纺织业：丝织业和棉纺织业</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3</a:t>
            </a:r>
            <a:r>
              <a:rPr lang="zh-CN" altLang="en-US" sz="2800" b="1" dirty="0">
                <a:solidFill>
                  <a:srgbClr val="000066"/>
                </a:solidFill>
                <a:latin typeface="黑体" panose="02010609060101010101" pitchFamily="2" charset="-122"/>
                <a:ea typeface="黑体" panose="02010609060101010101" pitchFamily="2" charset="-122"/>
              </a:rPr>
              <a:t>．陶瓷业：青瓷、白瓷、彩瓷</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二、生产方式的变化</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1</a:t>
            </a:r>
            <a:r>
              <a:rPr lang="zh-CN" altLang="en-US" sz="2800" b="1" dirty="0">
                <a:solidFill>
                  <a:srgbClr val="000066"/>
                </a:solidFill>
                <a:latin typeface="黑体" panose="02010609060101010101" pitchFamily="2" charset="-122"/>
                <a:ea typeface="黑体" panose="02010609060101010101" pitchFamily="2" charset="-122"/>
              </a:rPr>
              <a:t>．家庭手工业的地位和特点</a:t>
            </a:r>
            <a:endParaRPr lang="en-US" altLang="zh-CN"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2</a:t>
            </a:r>
            <a:r>
              <a:rPr lang="zh-CN" altLang="en-US" sz="2800" b="1" dirty="0">
                <a:solidFill>
                  <a:srgbClr val="000066"/>
                </a:solidFill>
                <a:latin typeface="黑体" panose="02010609060101010101" pitchFamily="2" charset="-122"/>
                <a:ea typeface="黑体" panose="02010609060101010101" pitchFamily="2" charset="-122"/>
              </a:rPr>
              <a:t>．官营手工业的特点和地位</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3</a:t>
            </a:r>
            <a:r>
              <a:rPr lang="zh-CN" altLang="en-US" sz="2800" b="1" dirty="0">
                <a:solidFill>
                  <a:srgbClr val="000066"/>
                </a:solidFill>
                <a:latin typeface="黑体" panose="02010609060101010101" pitchFamily="2" charset="-122"/>
                <a:ea typeface="黑体" panose="02010609060101010101" pitchFamily="2" charset="-122"/>
              </a:rPr>
              <a:t>．私营手工业的特点和地位</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4</a:t>
            </a:r>
            <a:r>
              <a:rPr lang="zh-CN" altLang="en-US" sz="2800" b="1" dirty="0">
                <a:solidFill>
                  <a:srgbClr val="000066"/>
                </a:solidFill>
                <a:latin typeface="黑体" panose="02010609060101010101" pitchFamily="2" charset="-122"/>
                <a:ea typeface="黑体" panose="02010609060101010101" pitchFamily="2" charset="-122"/>
              </a:rPr>
              <a:t>．由官营为主到私营为主变化的原因</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5</a:t>
            </a:r>
            <a:r>
              <a:rPr lang="zh-CN" altLang="en-US" sz="2800" b="1" dirty="0">
                <a:solidFill>
                  <a:srgbClr val="000066"/>
                </a:solidFill>
                <a:latin typeface="黑体" panose="02010609060101010101" pitchFamily="2" charset="-122"/>
                <a:ea typeface="黑体" panose="02010609060101010101" pitchFamily="2" charset="-122"/>
              </a:rPr>
              <a:t>．新的生产关系</a:t>
            </a:r>
            <a:r>
              <a:rPr lang="en-US" altLang="zh-CN" sz="2800" b="1" dirty="0">
                <a:solidFill>
                  <a:srgbClr val="000066"/>
                </a:solidFill>
                <a:latin typeface="黑体" panose="02010609060101010101" pitchFamily="2" charset="-122"/>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资本主义萌芽出现</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1</a:t>
            </a:r>
            <a:r>
              <a:rPr lang="zh-CN" altLang="en-US" sz="2800" b="1" dirty="0">
                <a:solidFill>
                  <a:srgbClr val="000066"/>
                </a:solidFill>
                <a:latin typeface="黑体" panose="02010609060101010101" pitchFamily="2" charset="-122"/>
                <a:ea typeface="黑体" panose="02010609060101010101" pitchFamily="2" charset="-122"/>
              </a:rPr>
              <a:t>）产生原因</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2</a:t>
            </a:r>
            <a:r>
              <a:rPr lang="zh-CN" altLang="en-US" sz="2800" b="1" dirty="0">
                <a:solidFill>
                  <a:srgbClr val="000066"/>
                </a:solidFill>
                <a:latin typeface="黑体" panose="02010609060101010101" pitchFamily="2" charset="-122"/>
                <a:ea typeface="黑体" panose="02010609060101010101" pitchFamily="2" charset="-122"/>
              </a:rPr>
              <a:t>）特征和地位</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3234" name="Rectangle 2" descr="羊皮纸"/>
          <p:cNvSpPr/>
          <p:nvPr/>
        </p:nvSpPr>
        <p:spPr>
          <a:xfrm>
            <a:off x="0" y="0"/>
            <a:ext cx="5334000" cy="6858000"/>
          </a:xfrm>
          <a:prstGeom prst="rect">
            <a:avLst/>
          </a:prstGeom>
          <a:blipFill rotWithShape="1">
            <a:blip r:embed="rId1"/>
          </a:blipFill>
          <a:ln w="9525">
            <a:noFill/>
          </a:ln>
        </p:spPr>
        <p:txBody>
          <a:bodyPr anchor="ctr">
            <a:spAutoFit/>
          </a:bodyPr>
          <a:p>
            <a:pPr indent="304800"/>
            <a:r>
              <a:rPr lang="zh-CN" altLang="en-US" sz="3200" b="1" dirty="0">
                <a:solidFill>
                  <a:srgbClr val="336600"/>
                </a:solidFill>
                <a:latin typeface="华文行楷" pitchFamily="2" charset="-122"/>
                <a:ea typeface="华文行楷" pitchFamily="2" charset="-122"/>
              </a:rPr>
              <a:t>课 程 标 准</a:t>
            </a:r>
            <a:endParaRPr lang="zh-CN" altLang="en-US" sz="3200" b="1" dirty="0">
              <a:solidFill>
                <a:srgbClr val="336600"/>
              </a:solidFill>
              <a:latin typeface="华文行楷" pitchFamily="2" charset="-122"/>
              <a:ea typeface="华文行楷" pitchFamily="2" charset="-122"/>
            </a:endParaRPr>
          </a:p>
          <a:p>
            <a:pPr indent="304800"/>
            <a:r>
              <a:rPr lang="en-US" altLang="zh-CN" sz="2800" b="1" dirty="0">
                <a:solidFill>
                  <a:srgbClr val="000066"/>
                </a:solidFill>
                <a:latin typeface="黑体" panose="02010609060101010101" pitchFamily="2" charset="-122"/>
                <a:ea typeface="黑体" panose="02010609060101010101" pitchFamily="2" charset="-122"/>
              </a:rPr>
              <a:t>1</a:t>
            </a:r>
            <a:r>
              <a:rPr lang="zh-CN" altLang="en-US" sz="2800" b="1" dirty="0">
                <a:solidFill>
                  <a:srgbClr val="000066"/>
                </a:solidFill>
                <a:latin typeface="黑体" panose="02010609060101010101" pitchFamily="2" charset="-122"/>
                <a:ea typeface="黑体" panose="02010609060101010101" pitchFamily="2" charset="-122"/>
              </a:rPr>
              <a:t>、古代中国经济的基本结构与特点</a:t>
            </a:r>
            <a:r>
              <a:rPr lang="zh-CN" altLang="en-US" sz="2800" dirty="0">
                <a:solidFill>
                  <a:srgbClr val="000066"/>
                </a:solidFill>
                <a:latin typeface="黑体" panose="02010609060101010101" pitchFamily="2" charset="-122"/>
                <a:ea typeface="黑体" panose="02010609060101010101" pitchFamily="2" charset="-122"/>
              </a:rPr>
              <a:t> </a:t>
            </a:r>
            <a:endParaRPr lang="zh-CN" altLang="en-US" sz="2800" b="1" dirty="0">
              <a:solidFill>
                <a:srgbClr val="000066"/>
              </a:solidFill>
              <a:latin typeface="黑体" panose="02010609060101010101" pitchFamily="2" charset="-122"/>
              <a:ea typeface="黑体" panose="02010609060101010101" pitchFamily="2" charset="-122"/>
            </a:endParaRPr>
          </a:p>
          <a:p>
            <a:pPr indent="304800"/>
            <a:r>
              <a:rPr lang="en-US" altLang="zh-CN" sz="2800" b="1" dirty="0">
                <a:solidFill>
                  <a:srgbClr val="000066"/>
                </a:solidFill>
                <a:latin typeface="黑体" panose="02010609060101010101" pitchFamily="2" charset="-122"/>
                <a:ea typeface="黑体" panose="02010609060101010101" pitchFamily="2" charset="-122"/>
              </a:rPr>
              <a:t>2</a:t>
            </a:r>
            <a:r>
              <a:rPr lang="zh-CN" altLang="en-US" sz="2800" b="1" dirty="0">
                <a:solidFill>
                  <a:srgbClr val="000066"/>
                </a:solidFill>
                <a:latin typeface="黑体" panose="02010609060101010101" pitchFamily="2" charset="-122"/>
                <a:ea typeface="黑体" panose="02010609060101010101" pitchFamily="2" charset="-122"/>
              </a:rPr>
              <a:t>、近代中国经济结构的变动与资本主义的曲折发展</a:t>
            </a:r>
            <a:r>
              <a:rPr lang="zh-CN" altLang="en-US" sz="2800" dirty="0">
                <a:solidFill>
                  <a:srgbClr val="000066"/>
                </a:solidFill>
                <a:latin typeface="黑体" panose="02010609060101010101" pitchFamily="2" charset="-122"/>
                <a:ea typeface="黑体" panose="02010609060101010101" pitchFamily="2" charset="-122"/>
              </a:rPr>
              <a:t> </a:t>
            </a:r>
            <a:endParaRPr lang="zh-CN" altLang="en-US" sz="2800" b="1" dirty="0">
              <a:solidFill>
                <a:srgbClr val="000066"/>
              </a:solidFill>
              <a:latin typeface="黑体" panose="02010609060101010101" pitchFamily="2" charset="-122"/>
              <a:ea typeface="黑体" panose="02010609060101010101" pitchFamily="2" charset="-122"/>
            </a:endParaRPr>
          </a:p>
          <a:p>
            <a:pPr indent="304800"/>
            <a:r>
              <a:rPr lang="en-US" altLang="zh-CN" sz="2800" b="1" dirty="0">
                <a:solidFill>
                  <a:srgbClr val="000066"/>
                </a:solidFill>
                <a:latin typeface="黑体" panose="02010609060101010101" pitchFamily="2" charset="-122"/>
                <a:ea typeface="黑体" panose="02010609060101010101" pitchFamily="2" charset="-122"/>
              </a:rPr>
              <a:t>3</a:t>
            </a:r>
            <a:r>
              <a:rPr lang="zh-CN" altLang="en-US" sz="2800" b="1" dirty="0">
                <a:solidFill>
                  <a:srgbClr val="000066"/>
                </a:solidFill>
                <a:latin typeface="黑体" panose="02010609060101010101" pitchFamily="2" charset="-122"/>
                <a:ea typeface="黑体" panose="02010609060101010101" pitchFamily="2" charset="-122"/>
              </a:rPr>
              <a:t>、中国特色社会主义建设的道路</a:t>
            </a:r>
            <a:r>
              <a:rPr lang="zh-CN" altLang="en-US" sz="2800" dirty="0">
                <a:solidFill>
                  <a:srgbClr val="000066"/>
                </a:solidFill>
                <a:latin typeface="黑体" panose="02010609060101010101" pitchFamily="2" charset="-122"/>
                <a:ea typeface="黑体" panose="02010609060101010101" pitchFamily="2" charset="-122"/>
              </a:rPr>
              <a:t> </a:t>
            </a:r>
            <a:endParaRPr lang="zh-CN" altLang="en-US" sz="2800" b="1" dirty="0">
              <a:solidFill>
                <a:srgbClr val="000066"/>
              </a:solidFill>
              <a:latin typeface="黑体" panose="02010609060101010101" pitchFamily="2" charset="-122"/>
              <a:ea typeface="黑体" panose="02010609060101010101" pitchFamily="2" charset="-122"/>
            </a:endParaRPr>
          </a:p>
          <a:p>
            <a:pPr indent="304800"/>
            <a:r>
              <a:rPr lang="en-US" altLang="zh-CN" sz="2800" b="1" dirty="0">
                <a:solidFill>
                  <a:srgbClr val="000066"/>
                </a:solidFill>
                <a:latin typeface="黑体" panose="02010609060101010101" pitchFamily="2" charset="-122"/>
                <a:ea typeface="黑体" panose="02010609060101010101" pitchFamily="2" charset="-122"/>
              </a:rPr>
              <a:t>4</a:t>
            </a:r>
            <a:r>
              <a:rPr lang="zh-CN" altLang="en-US" sz="2800" b="1" dirty="0">
                <a:solidFill>
                  <a:srgbClr val="000066"/>
                </a:solidFill>
                <a:latin typeface="黑体" panose="02010609060101010101" pitchFamily="2" charset="-122"/>
                <a:ea typeface="黑体" panose="02010609060101010101" pitchFamily="2" charset="-122"/>
              </a:rPr>
              <a:t>、中国近现代社会生活的变迁</a:t>
            </a:r>
            <a:r>
              <a:rPr lang="zh-CN" altLang="en-US" sz="2800" dirty="0">
                <a:solidFill>
                  <a:srgbClr val="000066"/>
                </a:solidFill>
                <a:latin typeface="黑体" panose="02010609060101010101" pitchFamily="2" charset="-122"/>
                <a:ea typeface="黑体" panose="02010609060101010101" pitchFamily="2" charset="-122"/>
              </a:rPr>
              <a:t> </a:t>
            </a:r>
            <a:endParaRPr lang="zh-CN" altLang="en-US" sz="2800" b="1" dirty="0">
              <a:solidFill>
                <a:srgbClr val="000066"/>
              </a:solidFill>
              <a:latin typeface="黑体" panose="02010609060101010101" pitchFamily="2" charset="-122"/>
              <a:ea typeface="黑体" panose="02010609060101010101" pitchFamily="2" charset="-122"/>
            </a:endParaRPr>
          </a:p>
          <a:p>
            <a:pPr indent="304800"/>
            <a:r>
              <a:rPr lang="en-US" altLang="zh-CN" sz="2800" b="1" dirty="0">
                <a:solidFill>
                  <a:srgbClr val="000066"/>
                </a:solidFill>
                <a:latin typeface="黑体" panose="02010609060101010101" pitchFamily="2" charset="-122"/>
                <a:ea typeface="黑体" panose="02010609060101010101" pitchFamily="2" charset="-122"/>
              </a:rPr>
              <a:t>5</a:t>
            </a:r>
            <a:r>
              <a:rPr lang="zh-CN" altLang="en-US" sz="2800" b="1" dirty="0">
                <a:solidFill>
                  <a:srgbClr val="000066"/>
                </a:solidFill>
                <a:latin typeface="黑体" panose="02010609060101010101" pitchFamily="2" charset="-122"/>
                <a:ea typeface="黑体" panose="02010609060101010101" pitchFamily="2" charset="-122"/>
              </a:rPr>
              <a:t>、新航路的开辟、殖民扩张与资本主义世界市场的形成和发展</a:t>
            </a:r>
            <a:r>
              <a:rPr lang="zh-CN" altLang="en-US" sz="2800" dirty="0">
                <a:solidFill>
                  <a:srgbClr val="000066"/>
                </a:solidFill>
                <a:latin typeface="黑体" panose="02010609060101010101" pitchFamily="2" charset="-122"/>
                <a:ea typeface="黑体" panose="02010609060101010101" pitchFamily="2" charset="-122"/>
              </a:rPr>
              <a:t> </a:t>
            </a:r>
            <a:endParaRPr lang="zh-CN" altLang="en-US" sz="2800" b="1" dirty="0">
              <a:solidFill>
                <a:srgbClr val="000066"/>
              </a:solidFill>
              <a:latin typeface="黑体" panose="02010609060101010101" pitchFamily="2" charset="-122"/>
              <a:ea typeface="黑体" panose="02010609060101010101" pitchFamily="2" charset="-122"/>
            </a:endParaRPr>
          </a:p>
          <a:p>
            <a:pPr indent="304800"/>
            <a:r>
              <a:rPr lang="en-US" altLang="zh-CN" sz="2800" b="1" dirty="0">
                <a:solidFill>
                  <a:srgbClr val="000066"/>
                </a:solidFill>
                <a:latin typeface="黑体" panose="02010609060101010101" pitchFamily="2" charset="-122"/>
                <a:ea typeface="黑体" panose="02010609060101010101" pitchFamily="2" charset="-122"/>
              </a:rPr>
              <a:t>6</a:t>
            </a:r>
            <a:r>
              <a:rPr lang="zh-CN" altLang="en-US" sz="2800" b="1" dirty="0">
                <a:solidFill>
                  <a:srgbClr val="000066"/>
                </a:solidFill>
                <a:latin typeface="黑体" panose="02010609060101010101" pitchFamily="2" charset="-122"/>
                <a:ea typeface="黑体" panose="02010609060101010101" pitchFamily="2" charset="-122"/>
              </a:rPr>
              <a:t>、罗斯福新政与资本主义运行机制的调节</a:t>
            </a:r>
            <a:r>
              <a:rPr lang="zh-CN" altLang="en-US" sz="2800" dirty="0">
                <a:solidFill>
                  <a:srgbClr val="000066"/>
                </a:solidFill>
                <a:latin typeface="黑体" panose="02010609060101010101" pitchFamily="2" charset="-122"/>
                <a:ea typeface="黑体" panose="02010609060101010101" pitchFamily="2" charset="-122"/>
              </a:rPr>
              <a:t> </a:t>
            </a:r>
            <a:endParaRPr lang="zh-CN" altLang="en-US" sz="2800" b="1" dirty="0">
              <a:solidFill>
                <a:srgbClr val="000066"/>
              </a:solidFill>
              <a:latin typeface="黑体" panose="02010609060101010101" pitchFamily="2" charset="-122"/>
              <a:ea typeface="黑体" panose="02010609060101010101" pitchFamily="2" charset="-122"/>
            </a:endParaRPr>
          </a:p>
          <a:p>
            <a:pPr indent="304800"/>
            <a:r>
              <a:rPr lang="en-US" altLang="zh-CN" sz="2800" b="1" dirty="0">
                <a:solidFill>
                  <a:srgbClr val="000066"/>
                </a:solidFill>
                <a:latin typeface="黑体" panose="02010609060101010101" pitchFamily="2" charset="-122"/>
                <a:ea typeface="黑体" panose="02010609060101010101" pitchFamily="2" charset="-122"/>
              </a:rPr>
              <a:t>7</a:t>
            </a:r>
            <a:r>
              <a:rPr lang="zh-CN" altLang="en-US" sz="2800" b="1" dirty="0">
                <a:solidFill>
                  <a:srgbClr val="000066"/>
                </a:solidFill>
                <a:latin typeface="黑体" panose="02010609060101010101" pitchFamily="2" charset="-122"/>
                <a:ea typeface="黑体" panose="02010609060101010101" pitchFamily="2" charset="-122"/>
              </a:rPr>
              <a:t>、苏联社会主义建设的经验与教训</a:t>
            </a:r>
            <a:r>
              <a:rPr lang="zh-CN" altLang="en-US" sz="2800" dirty="0">
                <a:solidFill>
                  <a:srgbClr val="000066"/>
                </a:solidFill>
                <a:latin typeface="黑体" panose="02010609060101010101" pitchFamily="2" charset="-122"/>
                <a:ea typeface="黑体" panose="02010609060101010101" pitchFamily="2" charset="-122"/>
              </a:rPr>
              <a:t> </a:t>
            </a:r>
            <a:endParaRPr lang="zh-CN" altLang="en-US" sz="2800" b="1" dirty="0">
              <a:solidFill>
                <a:srgbClr val="000066"/>
              </a:solidFill>
              <a:latin typeface="黑体" panose="02010609060101010101" pitchFamily="2" charset="-122"/>
              <a:ea typeface="黑体" panose="02010609060101010101" pitchFamily="2" charset="-122"/>
            </a:endParaRPr>
          </a:p>
          <a:p>
            <a:pPr indent="304800"/>
            <a:r>
              <a:rPr lang="en-US" altLang="zh-CN" sz="2800" b="1" dirty="0">
                <a:solidFill>
                  <a:srgbClr val="000066"/>
                </a:solidFill>
                <a:latin typeface="黑体" panose="02010609060101010101" pitchFamily="2" charset="-122"/>
                <a:ea typeface="黑体" panose="02010609060101010101" pitchFamily="2" charset="-122"/>
              </a:rPr>
              <a:t>8</a:t>
            </a:r>
            <a:r>
              <a:rPr lang="zh-CN" altLang="en-US" sz="2800" b="1" dirty="0">
                <a:solidFill>
                  <a:srgbClr val="000066"/>
                </a:solidFill>
                <a:latin typeface="黑体" panose="02010609060101010101" pitchFamily="2" charset="-122"/>
                <a:ea typeface="黑体" panose="02010609060101010101" pitchFamily="2" charset="-122"/>
              </a:rPr>
              <a:t>、当今世界经济的全球化趋势</a:t>
            </a:r>
            <a:r>
              <a:rPr lang="zh-CN" altLang="en-US" sz="2800" dirty="0">
                <a:solidFill>
                  <a:srgbClr val="000066"/>
                </a:solidFill>
                <a:latin typeface="Calibri" panose="020F0502020204030204" charset="0"/>
              </a:rPr>
              <a:t> </a:t>
            </a:r>
            <a:endParaRPr lang="zh-CN" altLang="en-US" sz="2800" b="1" dirty="0">
              <a:solidFill>
                <a:srgbClr val="000066"/>
              </a:solidFill>
              <a:latin typeface="宋体" panose="02010600030101010101" pitchFamily="2" charset="-122"/>
            </a:endParaRPr>
          </a:p>
        </p:txBody>
      </p:sp>
      <p:sp>
        <p:nvSpPr>
          <p:cNvPr id="223235" name="Rectangle 3"/>
          <p:cNvSpPr/>
          <p:nvPr/>
        </p:nvSpPr>
        <p:spPr>
          <a:xfrm>
            <a:off x="5334000" y="0"/>
            <a:ext cx="3810000" cy="6858000"/>
          </a:xfrm>
          <a:prstGeom prst="rect">
            <a:avLst/>
          </a:prstGeom>
          <a:solidFill>
            <a:schemeClr val="bg1"/>
          </a:solidFill>
          <a:ln w="9525">
            <a:noFill/>
          </a:ln>
        </p:spPr>
        <p:txBody>
          <a:bodyPr anchor="ctr">
            <a:spAutoFit/>
          </a:bodyPr>
          <a:p>
            <a:pPr indent="262255"/>
            <a:r>
              <a:rPr lang="zh-CN" altLang="en-US" sz="3200" dirty="0">
                <a:solidFill>
                  <a:srgbClr val="000066"/>
                </a:solidFill>
                <a:latin typeface="Calibri" panose="020F0502020204030204" charset="0"/>
                <a:ea typeface="华文行楷" pitchFamily="2" charset="-122"/>
              </a:rPr>
              <a:t>教材目录</a:t>
            </a:r>
            <a:endParaRPr lang="zh-CN" altLang="en-US" sz="3200" dirty="0">
              <a:solidFill>
                <a:srgbClr val="000066"/>
              </a:solidFill>
              <a:latin typeface="Calibri" panose="020F0502020204030204" charset="0"/>
              <a:ea typeface="华文行楷" pitchFamily="2" charset="-122"/>
            </a:endParaRPr>
          </a:p>
          <a:p>
            <a:pPr indent="262255"/>
            <a:endParaRPr lang="zh-CN" altLang="en-US" sz="2800" b="1" dirty="0">
              <a:solidFill>
                <a:srgbClr val="003399"/>
              </a:solidFill>
              <a:latin typeface="Calibri" panose="020F0502020204030204" charset="0"/>
            </a:endParaRPr>
          </a:p>
          <a:p>
            <a:pPr indent="262255"/>
            <a:r>
              <a:rPr lang="zh-CN" altLang="en-US" sz="2800" b="1" dirty="0">
                <a:solidFill>
                  <a:srgbClr val="336600"/>
                </a:solidFill>
                <a:latin typeface="黑体" panose="02010609060101010101" pitchFamily="2" charset="-122"/>
                <a:ea typeface="黑体" panose="02010609060101010101" pitchFamily="2" charset="-122"/>
              </a:rPr>
              <a:t>第一单元   中国古代的农耕经济</a:t>
            </a:r>
            <a:r>
              <a:rPr lang="zh-CN" altLang="en-US" sz="2800" b="1" dirty="0">
                <a:solidFill>
                  <a:srgbClr val="000066"/>
                </a:solidFill>
                <a:latin typeface="黑体" panose="02010609060101010101" pitchFamily="2" charset="-122"/>
                <a:ea typeface="黑体" panose="02010609060101010101" pitchFamily="2" charset="-122"/>
              </a:rPr>
              <a:t>（专题</a:t>
            </a:r>
            <a:r>
              <a:rPr lang="en-US" altLang="zh-CN" sz="2800" b="1" dirty="0">
                <a:solidFill>
                  <a:srgbClr val="000066"/>
                </a:solidFill>
                <a:latin typeface="黑体" panose="02010609060101010101" pitchFamily="2" charset="-122"/>
                <a:ea typeface="黑体" panose="02010609060101010101" pitchFamily="2" charset="-122"/>
              </a:rPr>
              <a:t>1</a:t>
            </a:r>
            <a:r>
              <a:rPr lang="zh-CN" altLang="en-US" sz="2800" b="1" dirty="0">
                <a:solidFill>
                  <a:srgbClr val="000066"/>
                </a:solidFill>
                <a:latin typeface="黑体" panose="02010609060101010101" pitchFamily="2" charset="-122"/>
                <a:ea typeface="黑体" panose="02010609060101010101" pitchFamily="2" charset="-122"/>
              </a:rPr>
              <a:t>）</a:t>
            </a:r>
            <a:endParaRPr lang="zh-CN" altLang="en-US" sz="2800" b="1" dirty="0">
              <a:solidFill>
                <a:srgbClr val="000066"/>
              </a:solidFill>
              <a:latin typeface="黑体" panose="02010609060101010101" pitchFamily="2" charset="-122"/>
              <a:ea typeface="黑体" panose="02010609060101010101" pitchFamily="2" charset="-122"/>
            </a:endParaRPr>
          </a:p>
          <a:p>
            <a:pPr indent="262255"/>
            <a:r>
              <a:rPr lang="zh-CN" altLang="en-US" sz="2800" b="1" dirty="0">
                <a:solidFill>
                  <a:srgbClr val="336600"/>
                </a:solidFill>
                <a:latin typeface="黑体" panose="02010609060101010101" pitchFamily="2" charset="-122"/>
                <a:ea typeface="黑体" panose="02010609060101010101" pitchFamily="2" charset="-122"/>
              </a:rPr>
              <a:t>第二单元   工业文明的崛起和对中国的冲击</a:t>
            </a:r>
            <a:r>
              <a:rPr lang="zh-CN" altLang="en-US" sz="2800" b="1" dirty="0">
                <a:solidFill>
                  <a:srgbClr val="000066"/>
                </a:solidFill>
                <a:latin typeface="黑体" panose="02010609060101010101" pitchFamily="2" charset="-122"/>
                <a:ea typeface="黑体" panose="02010609060101010101" pitchFamily="2" charset="-122"/>
              </a:rPr>
              <a:t>（专题</a:t>
            </a:r>
            <a:r>
              <a:rPr lang="en-US" altLang="zh-CN" sz="2800" b="1" dirty="0">
                <a:solidFill>
                  <a:srgbClr val="000066"/>
                </a:solidFill>
                <a:latin typeface="黑体" panose="02010609060101010101" pitchFamily="2" charset="-122"/>
                <a:ea typeface="黑体" panose="02010609060101010101" pitchFamily="2" charset="-122"/>
              </a:rPr>
              <a:t>5</a:t>
            </a:r>
            <a:r>
              <a:rPr lang="zh-CN" altLang="en-US" sz="2800" b="1" dirty="0">
                <a:solidFill>
                  <a:srgbClr val="000066"/>
                </a:solidFill>
                <a:latin typeface="黑体" panose="02010609060101010101" pitchFamily="2" charset="-122"/>
                <a:ea typeface="黑体" panose="02010609060101010101" pitchFamily="2" charset="-122"/>
              </a:rPr>
              <a:t>、</a:t>
            </a:r>
            <a:r>
              <a:rPr lang="en-US" altLang="zh-CN" sz="2800" b="1" dirty="0">
                <a:solidFill>
                  <a:srgbClr val="000066"/>
                </a:solidFill>
                <a:latin typeface="黑体" panose="02010609060101010101" pitchFamily="2" charset="-122"/>
                <a:ea typeface="黑体" panose="02010609060101010101" pitchFamily="2" charset="-122"/>
              </a:rPr>
              <a:t>2</a:t>
            </a:r>
            <a:r>
              <a:rPr lang="zh-CN" altLang="en-US" sz="2800" b="1" dirty="0">
                <a:solidFill>
                  <a:srgbClr val="000066"/>
                </a:solidFill>
                <a:latin typeface="黑体" panose="02010609060101010101" pitchFamily="2" charset="-122"/>
                <a:ea typeface="黑体" panose="02010609060101010101" pitchFamily="2" charset="-122"/>
              </a:rPr>
              <a:t>、</a:t>
            </a:r>
            <a:r>
              <a:rPr lang="en-US" altLang="zh-CN" sz="2800" b="1" dirty="0">
                <a:solidFill>
                  <a:srgbClr val="000066"/>
                </a:solidFill>
                <a:latin typeface="黑体" panose="02010609060101010101" pitchFamily="2" charset="-122"/>
                <a:ea typeface="黑体" panose="02010609060101010101" pitchFamily="2" charset="-122"/>
              </a:rPr>
              <a:t>4</a:t>
            </a:r>
            <a:r>
              <a:rPr lang="zh-CN" altLang="en-US" sz="2800" b="1" dirty="0">
                <a:solidFill>
                  <a:srgbClr val="000066"/>
                </a:solidFill>
                <a:latin typeface="黑体" panose="02010609060101010101" pitchFamily="2" charset="-122"/>
                <a:ea typeface="黑体" panose="02010609060101010101" pitchFamily="2" charset="-122"/>
              </a:rPr>
              <a:t>）</a:t>
            </a:r>
            <a:endParaRPr lang="zh-CN" altLang="en-US" sz="2800" b="1" dirty="0">
              <a:solidFill>
                <a:srgbClr val="000066"/>
              </a:solidFill>
              <a:latin typeface="黑体" panose="02010609060101010101" pitchFamily="2" charset="-122"/>
              <a:ea typeface="黑体" panose="02010609060101010101" pitchFamily="2" charset="-122"/>
            </a:endParaRPr>
          </a:p>
          <a:p>
            <a:pPr indent="262255"/>
            <a:r>
              <a:rPr lang="zh-CN" altLang="en-US" sz="2800" b="1" dirty="0">
                <a:solidFill>
                  <a:srgbClr val="336600"/>
                </a:solidFill>
                <a:latin typeface="黑体" panose="02010609060101010101" pitchFamily="2" charset="-122"/>
                <a:ea typeface="黑体" panose="02010609060101010101" pitchFamily="2" charset="-122"/>
              </a:rPr>
              <a:t>第三单元   各国经济体制的创新和调整</a:t>
            </a:r>
            <a:endParaRPr lang="en-US" altLang="zh-CN" sz="2800" b="1" dirty="0">
              <a:solidFill>
                <a:srgbClr val="336600"/>
              </a:solidFill>
              <a:latin typeface="黑体" panose="02010609060101010101" pitchFamily="2" charset="-122"/>
              <a:ea typeface="黑体" panose="02010609060101010101" pitchFamily="2" charset="-122"/>
            </a:endParaRPr>
          </a:p>
          <a:p>
            <a:pPr indent="262255"/>
            <a:r>
              <a:rPr lang="zh-CN" altLang="en-US" sz="2800" b="1" dirty="0">
                <a:solidFill>
                  <a:srgbClr val="000066"/>
                </a:solidFill>
                <a:latin typeface="黑体" panose="02010609060101010101" pitchFamily="2" charset="-122"/>
                <a:ea typeface="黑体" panose="02010609060101010101" pitchFamily="2" charset="-122"/>
              </a:rPr>
              <a:t>（专题</a:t>
            </a:r>
            <a:r>
              <a:rPr lang="en-US" altLang="zh-CN" sz="2800" b="1" dirty="0">
                <a:solidFill>
                  <a:srgbClr val="000066"/>
                </a:solidFill>
                <a:latin typeface="黑体" panose="02010609060101010101" pitchFamily="2" charset="-122"/>
                <a:ea typeface="黑体" panose="02010609060101010101" pitchFamily="2" charset="-122"/>
              </a:rPr>
              <a:t>6</a:t>
            </a:r>
            <a:r>
              <a:rPr lang="zh-CN" altLang="en-US" sz="2800" b="1" dirty="0">
                <a:solidFill>
                  <a:srgbClr val="000066"/>
                </a:solidFill>
                <a:latin typeface="黑体" panose="02010609060101010101" pitchFamily="2" charset="-122"/>
                <a:ea typeface="黑体" panose="02010609060101010101" pitchFamily="2" charset="-122"/>
              </a:rPr>
              <a:t>、</a:t>
            </a:r>
            <a:r>
              <a:rPr lang="en-US" altLang="zh-CN" sz="2800" b="1" dirty="0">
                <a:solidFill>
                  <a:srgbClr val="000066"/>
                </a:solidFill>
                <a:latin typeface="黑体" panose="02010609060101010101" pitchFamily="2" charset="-122"/>
                <a:ea typeface="黑体" panose="02010609060101010101" pitchFamily="2" charset="-122"/>
              </a:rPr>
              <a:t>7</a:t>
            </a:r>
            <a:r>
              <a:rPr lang="zh-CN" altLang="en-US" sz="2800" b="1" dirty="0">
                <a:solidFill>
                  <a:srgbClr val="000066"/>
                </a:solidFill>
                <a:latin typeface="黑体" panose="02010609060101010101" pitchFamily="2" charset="-122"/>
                <a:ea typeface="黑体" panose="02010609060101010101" pitchFamily="2" charset="-122"/>
              </a:rPr>
              <a:t>）</a:t>
            </a:r>
            <a:endParaRPr lang="zh-CN" altLang="en-US" sz="2800" b="1" dirty="0">
              <a:solidFill>
                <a:srgbClr val="000066"/>
              </a:solidFill>
              <a:latin typeface="黑体" panose="02010609060101010101" pitchFamily="2" charset="-122"/>
              <a:ea typeface="黑体" panose="02010609060101010101" pitchFamily="2" charset="-122"/>
            </a:endParaRPr>
          </a:p>
          <a:p>
            <a:pPr indent="262255"/>
            <a:r>
              <a:rPr lang="zh-CN" altLang="en-US" sz="2800" b="1" dirty="0">
                <a:solidFill>
                  <a:srgbClr val="336600"/>
                </a:solidFill>
                <a:latin typeface="黑体" panose="02010609060101010101" pitchFamily="2" charset="-122"/>
                <a:ea typeface="黑体" panose="02010609060101010101" pitchFamily="2" charset="-122"/>
              </a:rPr>
              <a:t>第四单元   中国社会主义建设发展道路的探索</a:t>
            </a:r>
            <a:r>
              <a:rPr lang="zh-CN" altLang="en-US" sz="2800" b="1" dirty="0">
                <a:solidFill>
                  <a:srgbClr val="000066"/>
                </a:solidFill>
                <a:latin typeface="黑体" panose="02010609060101010101" pitchFamily="2" charset="-122"/>
                <a:ea typeface="黑体" panose="02010609060101010101" pitchFamily="2" charset="-122"/>
              </a:rPr>
              <a:t>（专题</a:t>
            </a:r>
            <a:r>
              <a:rPr lang="en-US" altLang="zh-CN" sz="2800" b="1" dirty="0">
                <a:solidFill>
                  <a:srgbClr val="000066"/>
                </a:solidFill>
                <a:latin typeface="黑体" panose="02010609060101010101" pitchFamily="2" charset="-122"/>
                <a:ea typeface="黑体" panose="02010609060101010101" pitchFamily="2" charset="-122"/>
              </a:rPr>
              <a:t>3</a:t>
            </a:r>
            <a:r>
              <a:rPr lang="zh-CN" altLang="en-US" sz="2800" b="1" dirty="0">
                <a:solidFill>
                  <a:srgbClr val="000066"/>
                </a:solidFill>
                <a:latin typeface="黑体" panose="02010609060101010101" pitchFamily="2" charset="-122"/>
                <a:ea typeface="黑体" panose="02010609060101010101" pitchFamily="2" charset="-122"/>
              </a:rPr>
              <a:t>）</a:t>
            </a:r>
            <a:endParaRPr lang="zh-CN" altLang="en-US" sz="2800" b="1" dirty="0">
              <a:solidFill>
                <a:srgbClr val="000066"/>
              </a:solidFill>
              <a:latin typeface="黑体" panose="02010609060101010101" pitchFamily="2" charset="-122"/>
              <a:ea typeface="黑体" panose="02010609060101010101" pitchFamily="2" charset="-122"/>
            </a:endParaRPr>
          </a:p>
          <a:p>
            <a:pPr indent="262255"/>
            <a:r>
              <a:rPr lang="zh-CN" altLang="en-US" sz="2800" b="1" dirty="0">
                <a:solidFill>
                  <a:srgbClr val="336600"/>
                </a:solidFill>
                <a:latin typeface="黑体" panose="02010609060101010101" pitchFamily="2" charset="-122"/>
                <a:ea typeface="黑体" panose="02010609060101010101" pitchFamily="2" charset="-122"/>
              </a:rPr>
              <a:t>第五单元  经济全球化的趋势</a:t>
            </a:r>
            <a:r>
              <a:rPr lang="zh-CN" altLang="en-US" sz="2800" b="1" dirty="0">
                <a:solidFill>
                  <a:srgbClr val="000066"/>
                </a:solidFill>
                <a:latin typeface="黑体" panose="02010609060101010101" pitchFamily="2" charset="-122"/>
                <a:ea typeface="黑体" panose="02010609060101010101" pitchFamily="2" charset="-122"/>
              </a:rPr>
              <a:t>（专题</a:t>
            </a:r>
            <a:r>
              <a:rPr lang="en-US" altLang="zh-CN" sz="2800" b="1" dirty="0">
                <a:solidFill>
                  <a:srgbClr val="000066"/>
                </a:solidFill>
                <a:latin typeface="黑体" panose="02010609060101010101" pitchFamily="2" charset="-122"/>
                <a:ea typeface="黑体" panose="02010609060101010101" pitchFamily="2" charset="-122"/>
              </a:rPr>
              <a:t>8</a:t>
            </a:r>
            <a:r>
              <a:rPr lang="zh-CN" altLang="en-US" sz="2800" b="1" dirty="0">
                <a:solidFill>
                  <a:srgbClr val="000066"/>
                </a:solidFill>
                <a:latin typeface="黑体" panose="02010609060101010101" pitchFamily="2" charset="-122"/>
                <a:ea typeface="黑体" panose="02010609060101010101" pitchFamily="2" charset="-122"/>
              </a:rPr>
              <a:t>）</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32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32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4" grpId="0" animBg="1"/>
      <p:bldP spid="22323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矩形 1"/>
          <p:cNvSpPr/>
          <p:nvPr/>
        </p:nvSpPr>
        <p:spPr>
          <a:xfrm>
            <a:off x="685800" y="838200"/>
            <a:ext cx="7772400" cy="4894263"/>
          </a:xfrm>
          <a:prstGeom prst="rect">
            <a:avLst/>
          </a:prstGeom>
          <a:noFill/>
          <a:ln w="28575" cap="flat" cmpd="sng">
            <a:solidFill>
              <a:srgbClr val="000066"/>
            </a:solidFill>
            <a:prstDash val="solid"/>
            <a:miter/>
            <a:headEnd type="none" w="med" len="med"/>
            <a:tailEnd type="none" w="med" len="med"/>
          </a:ln>
        </p:spPr>
        <p:txBody>
          <a:bodyPr>
            <a:spAutoFit/>
          </a:bodyPr>
          <a:p>
            <a:pPr latinLnBrk="1"/>
            <a:r>
              <a:rPr lang="zh-CN" altLang="en-US" sz="3200" b="1" dirty="0">
                <a:solidFill>
                  <a:srgbClr val="C00000"/>
                </a:solidFill>
                <a:latin typeface="黑体" panose="02010609060101010101" pitchFamily="2" charset="-122"/>
                <a:ea typeface="黑体" panose="02010609060101010101" pitchFamily="2" charset="-122"/>
              </a:rPr>
              <a:t>古代中国手工业发展特点</a:t>
            </a:r>
            <a:endParaRPr lang="zh-CN" altLang="en-US" sz="3200" b="1" dirty="0">
              <a:solidFill>
                <a:srgbClr val="C00000"/>
              </a:solidFill>
              <a:latin typeface="黑体" panose="02010609060101010101" pitchFamily="2" charset="-122"/>
              <a:ea typeface="黑体" panose="02010609060101010101" pitchFamily="2" charset="-122"/>
            </a:endParaRPr>
          </a:p>
          <a:p>
            <a:pPr latinLnBrk="1"/>
            <a:r>
              <a:rPr lang="zh-CN" altLang="en-US" sz="2800" b="1" dirty="0">
                <a:solidFill>
                  <a:srgbClr val="000066"/>
                </a:solidFill>
                <a:latin typeface="黑体" panose="02010609060101010101" pitchFamily="2" charset="-122"/>
                <a:ea typeface="黑体" panose="02010609060101010101" pitchFamily="2" charset="-122"/>
              </a:rPr>
              <a:t>    第一，生产部门不断增多，分工日益细化，技术不断进步。</a:t>
            </a:r>
            <a:endParaRPr lang="zh-CN" altLang="en-US" sz="2800" b="1" dirty="0">
              <a:solidFill>
                <a:srgbClr val="000066"/>
              </a:solidFill>
              <a:latin typeface="黑体" panose="02010609060101010101" pitchFamily="2" charset="-122"/>
              <a:ea typeface="黑体" panose="02010609060101010101" pitchFamily="2" charset="-122"/>
            </a:endParaRPr>
          </a:p>
          <a:p>
            <a:pPr latinLnBrk="1"/>
            <a:r>
              <a:rPr lang="zh-CN" altLang="en-US" sz="2800" b="1" dirty="0">
                <a:solidFill>
                  <a:srgbClr val="000066"/>
                </a:solidFill>
                <a:latin typeface="黑体" panose="02010609060101010101" pitchFamily="2" charset="-122"/>
                <a:ea typeface="黑体" panose="02010609060101010101" pitchFamily="2" charset="-122"/>
              </a:rPr>
              <a:t>    第二，长期领先世界，产品远销海外，享誉世界，深受各国人民的欢迎。</a:t>
            </a:r>
            <a:endParaRPr lang="zh-CN" altLang="en-US" sz="2800" b="1" dirty="0">
              <a:solidFill>
                <a:srgbClr val="000066"/>
              </a:solidFill>
              <a:latin typeface="黑体" panose="02010609060101010101" pitchFamily="2" charset="-122"/>
              <a:ea typeface="黑体" panose="02010609060101010101" pitchFamily="2" charset="-122"/>
            </a:endParaRPr>
          </a:p>
          <a:p>
            <a:pPr latinLnBrk="1"/>
            <a:r>
              <a:rPr lang="zh-CN" altLang="en-US" sz="2800" b="1" dirty="0">
                <a:solidFill>
                  <a:srgbClr val="000066"/>
                </a:solidFill>
                <a:latin typeface="黑体" panose="02010609060101010101" pitchFamily="2" charset="-122"/>
                <a:ea typeface="黑体" panose="02010609060101010101" pitchFamily="2" charset="-122"/>
              </a:rPr>
              <a:t>    第三，生产规模的扩大和工场手工业的出现。</a:t>
            </a:r>
            <a:endParaRPr lang="zh-CN" altLang="en-US" sz="2800" b="1" dirty="0">
              <a:solidFill>
                <a:srgbClr val="000066"/>
              </a:solidFill>
              <a:latin typeface="黑体" panose="02010609060101010101" pitchFamily="2" charset="-122"/>
              <a:ea typeface="黑体" panose="02010609060101010101" pitchFamily="2" charset="-122"/>
            </a:endParaRPr>
          </a:p>
          <a:p>
            <a:pPr latinLnBrk="1"/>
            <a:r>
              <a:rPr lang="zh-CN" altLang="en-US" sz="2800" b="1" dirty="0">
                <a:solidFill>
                  <a:srgbClr val="000066"/>
                </a:solidFill>
                <a:latin typeface="黑体" panose="02010609060101010101" pitchFamily="2" charset="-122"/>
                <a:ea typeface="黑体" panose="02010609060101010101" pitchFamily="2" charset="-122"/>
              </a:rPr>
              <a:t>    第四，官营手工业、民营手工业和家庭手工业三种经营形态并存。</a:t>
            </a:r>
            <a:endParaRPr lang="en-US" altLang="zh-CN" sz="2800" b="1" dirty="0">
              <a:solidFill>
                <a:srgbClr val="000066"/>
              </a:solidFill>
              <a:latin typeface="黑体" panose="02010609060101010101" pitchFamily="2" charset="-122"/>
              <a:ea typeface="黑体" panose="02010609060101010101" pitchFamily="2" charset="-122"/>
            </a:endParaRPr>
          </a:p>
          <a:p>
            <a:pPr latinLnBrk="1"/>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第五，布局随着经济重心南移相应变化。</a:t>
            </a:r>
            <a:endParaRPr lang="zh-CN" altLang="en-US" sz="2800" b="1" dirty="0">
              <a:solidFill>
                <a:srgbClr val="000066"/>
              </a:solidFill>
              <a:latin typeface="黑体" panose="02010609060101010101" pitchFamily="2" charset="-122"/>
              <a:ea typeface="黑体" panose="02010609060101010101" pitchFamily="2" charset="-122"/>
            </a:endParaRPr>
          </a:p>
          <a:p>
            <a:pPr latinLnBrk="1"/>
            <a:r>
              <a:rPr lang="zh-CN" altLang="en-US" sz="2800" b="1" dirty="0">
                <a:solidFill>
                  <a:srgbClr val="000066"/>
                </a:solidFill>
                <a:latin typeface="黑体" panose="02010609060101010101" pitchFamily="2" charset="-122"/>
                <a:ea typeface="黑体" panose="02010609060101010101" pitchFamily="2" charset="-122"/>
              </a:rPr>
              <a:t>    第六，农业和手工业的发展紧密结合，但手工业的发展受农业生产的制约。</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7" name="Rectangle 2"/>
          <p:cNvSpPr/>
          <p:nvPr/>
        </p:nvSpPr>
        <p:spPr>
          <a:xfrm>
            <a:off x="0" y="0"/>
            <a:ext cx="9144000" cy="0"/>
          </a:xfrm>
          <a:prstGeom prst="rect">
            <a:avLst/>
          </a:prstGeom>
          <a:noFill/>
          <a:ln w="9525">
            <a:noFill/>
          </a:ln>
        </p:spPr>
        <p:txBody>
          <a:bodyPr wrap="none" anchor="ctr">
            <a:spAutoFit/>
          </a:bodyPr>
          <a:p>
            <a:endParaRPr lang="zh-CN" altLang="en-US" dirty="0">
              <a:latin typeface="Calibri" panose="020F0502020204030204" charset="0"/>
            </a:endParaRPr>
          </a:p>
        </p:txBody>
      </p:sp>
      <p:graphicFrame>
        <p:nvGraphicFramePr>
          <p:cNvPr id="1026" name="Object 1"/>
          <p:cNvGraphicFramePr/>
          <p:nvPr/>
        </p:nvGraphicFramePr>
        <p:xfrm>
          <a:off x="457200" y="304800"/>
          <a:ext cx="8631238" cy="5972175"/>
        </p:xfrm>
        <a:graphic>
          <a:graphicData uri="http://schemas.openxmlformats.org/presentationml/2006/ole">
            <mc:AlternateContent xmlns:mc="http://schemas.openxmlformats.org/markup-compatibility/2006">
              <mc:Choice xmlns:v="urn:schemas-microsoft-com:vml" Requires="v">
                <p:oleObj spid="_x0000_s3076" name="" r:id="rId1" imgW="5080000" imgH="3815715" progId="PowerPoint.Slide.8">
                  <p:embed/>
                </p:oleObj>
              </mc:Choice>
              <mc:Fallback>
                <p:oleObj name="" r:id="rId1" imgW="5080000" imgH="3815715" progId="PowerPoint.Slide.8">
                  <p:embed/>
                  <p:pic>
                    <p:nvPicPr>
                      <p:cNvPr id="0" name="图片 3075"/>
                      <p:cNvPicPr/>
                      <p:nvPr/>
                    </p:nvPicPr>
                    <p:blipFill>
                      <a:blip r:embed="rId2"/>
                      <a:stretch>
                        <a:fillRect/>
                      </a:stretch>
                    </p:blipFill>
                    <p:spPr>
                      <a:xfrm>
                        <a:off x="457200" y="304800"/>
                        <a:ext cx="8631238" cy="5972175"/>
                      </a:xfrm>
                      <a:prstGeom prst="rect">
                        <a:avLst/>
                      </a:prstGeom>
                      <a:noFill/>
                      <a:ln w="38100">
                        <a:noFill/>
                        <a:miter/>
                      </a:ln>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Rectangle 1"/>
          <p:cNvSpPr/>
          <p:nvPr/>
        </p:nvSpPr>
        <p:spPr>
          <a:xfrm>
            <a:off x="533400" y="381000"/>
            <a:ext cx="8382000" cy="5754688"/>
          </a:xfrm>
          <a:prstGeom prst="rect">
            <a:avLst/>
          </a:prstGeom>
          <a:noFill/>
          <a:ln w="9525">
            <a:noFill/>
          </a:ln>
        </p:spPr>
        <p:txBody>
          <a:bodyPr anchor="ctr">
            <a:spAutoFit/>
          </a:bodyPr>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a:t>
            </a:r>
            <a:r>
              <a:rPr lang="zh-CN" altLang="en-US" sz="3200" b="1" dirty="0">
                <a:solidFill>
                  <a:srgbClr val="C00000"/>
                </a:solidFill>
                <a:latin typeface="黑体" panose="02010609060101010101" pitchFamily="2" charset="-122"/>
                <a:ea typeface="黑体" panose="02010609060101010101" pitchFamily="2" charset="-122"/>
              </a:rPr>
              <a:t>第</a:t>
            </a:r>
            <a:r>
              <a:rPr lang="en-US" altLang="zh-CN" sz="3200" b="1" dirty="0">
                <a:solidFill>
                  <a:srgbClr val="C00000"/>
                </a:solidFill>
                <a:latin typeface="黑体" panose="02010609060101010101" pitchFamily="2" charset="-122"/>
                <a:ea typeface="黑体" panose="02010609060101010101" pitchFamily="2" charset="-122"/>
              </a:rPr>
              <a:t>5</a:t>
            </a:r>
            <a:r>
              <a:rPr lang="zh-CN" altLang="en-US" sz="3200" b="1" dirty="0">
                <a:solidFill>
                  <a:srgbClr val="C00000"/>
                </a:solidFill>
                <a:latin typeface="黑体" panose="02010609060101010101" pitchFamily="2" charset="-122"/>
                <a:ea typeface="黑体" panose="02010609060101010101" pitchFamily="2" charset="-122"/>
              </a:rPr>
              <a:t>课    农耕时代的商业和城市</a:t>
            </a:r>
            <a:endParaRPr lang="zh-CN" altLang="en-US" sz="3200" b="1" dirty="0">
              <a:solidFill>
                <a:srgbClr val="C00000"/>
              </a:solidFill>
              <a:latin typeface="黑体" panose="02010609060101010101" pitchFamily="2" charset="-122"/>
              <a:ea typeface="黑体" panose="02010609060101010101" pitchFamily="2" charset="-122"/>
            </a:endParaRPr>
          </a:p>
          <a:p>
            <a:pPr indent="266700" eaLnBrk="0" hangingPunct="0"/>
            <a:endParaRPr lang="en-US" altLang="zh-CN"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一、商业的发展</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1</a:t>
            </a:r>
            <a:r>
              <a:rPr lang="zh-CN" altLang="en-US" sz="2800" b="1" dirty="0">
                <a:solidFill>
                  <a:srgbClr val="000066"/>
                </a:solidFill>
                <a:latin typeface="黑体" panose="02010609060101010101" pitchFamily="2" charset="-122"/>
                <a:ea typeface="黑体" panose="02010609060101010101" pitchFamily="2" charset="-122"/>
              </a:rPr>
              <a:t>．商代：产生了专门的职业商人</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2</a:t>
            </a:r>
            <a:r>
              <a:rPr lang="zh-CN" altLang="en-US" sz="2800" b="1" dirty="0">
                <a:solidFill>
                  <a:srgbClr val="000066"/>
                </a:solidFill>
                <a:latin typeface="黑体" panose="02010609060101010101" pitchFamily="2" charset="-122"/>
                <a:ea typeface="黑体" panose="02010609060101010101" pitchFamily="2" charset="-122"/>
              </a:rPr>
              <a:t>．西周：实行“工商食官”政策</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3</a:t>
            </a:r>
            <a:r>
              <a:rPr lang="zh-CN" altLang="en-US" sz="2800" b="1" dirty="0">
                <a:solidFill>
                  <a:srgbClr val="000066"/>
                </a:solidFill>
                <a:latin typeface="黑体" panose="02010609060101010101" pitchFamily="2" charset="-122"/>
                <a:ea typeface="黑体" panose="02010609060101010101" pitchFamily="2" charset="-122"/>
              </a:rPr>
              <a:t>．春秋战国：私商逐渐成为商人的主体</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4. </a:t>
            </a:r>
            <a:r>
              <a:rPr lang="zh-CN" altLang="en-US" sz="2800" b="1" dirty="0">
                <a:solidFill>
                  <a:srgbClr val="000066"/>
                </a:solidFill>
                <a:latin typeface="黑体" panose="02010609060101010101" pitchFamily="2" charset="-122"/>
                <a:ea typeface="黑体" panose="02010609060101010101" pitchFamily="2" charset="-122"/>
              </a:rPr>
              <a:t>隋唐：出现长安大都市。丝绸之路</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5. </a:t>
            </a:r>
            <a:r>
              <a:rPr lang="zh-CN" altLang="en-US" sz="2800" b="1" dirty="0">
                <a:solidFill>
                  <a:srgbClr val="000066"/>
                </a:solidFill>
                <a:latin typeface="黑体" panose="02010609060101010101" pitchFamily="2" charset="-122"/>
                <a:ea typeface="黑体" panose="02010609060101010101" pitchFamily="2" charset="-122"/>
              </a:rPr>
              <a:t>宋代：出现世界上最早的纸币</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6</a:t>
            </a:r>
            <a:r>
              <a:rPr lang="zh-CN" altLang="en-US" sz="2800" b="1" dirty="0">
                <a:solidFill>
                  <a:srgbClr val="000066"/>
                </a:solidFill>
                <a:latin typeface="黑体" panose="02010609060101010101" pitchFamily="2" charset="-122"/>
                <a:ea typeface="黑体" panose="02010609060101010101" pitchFamily="2" charset="-122"/>
              </a:rPr>
              <a:t>．元代：纸币广泛流通</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7</a:t>
            </a:r>
            <a:r>
              <a:rPr lang="zh-CN" altLang="en-US" sz="2800" b="1" dirty="0">
                <a:solidFill>
                  <a:srgbClr val="000066"/>
                </a:solidFill>
                <a:latin typeface="黑体" panose="02010609060101010101" pitchFamily="2" charset="-122"/>
                <a:ea typeface="黑体" panose="02010609060101010101" pitchFamily="2" charset="-122"/>
              </a:rPr>
              <a:t>． 明代：出现许多新的特点</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二、城市的繁荣</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1.</a:t>
            </a:r>
            <a:r>
              <a:rPr lang="zh-CN" altLang="en-US" sz="2800" b="1" dirty="0">
                <a:solidFill>
                  <a:srgbClr val="000066"/>
                </a:solidFill>
                <a:latin typeface="黑体" panose="02010609060101010101" pitchFamily="2" charset="-122"/>
                <a:ea typeface="黑体" panose="02010609060101010101" pitchFamily="2" charset="-122"/>
              </a:rPr>
              <a:t>严格限制阶段：从周至唐</a:t>
            </a:r>
            <a:endParaRPr lang="zh-CN" altLang="en-US"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2.</a:t>
            </a:r>
            <a:r>
              <a:rPr lang="zh-CN" altLang="en-US" sz="2800" b="1" dirty="0">
                <a:solidFill>
                  <a:srgbClr val="000066"/>
                </a:solidFill>
                <a:latin typeface="黑体" panose="02010609060101010101" pitchFamily="2" charset="-122"/>
                <a:ea typeface="黑体" panose="02010609060101010101" pitchFamily="2" charset="-122"/>
              </a:rPr>
              <a:t>放松限制阶段：宋至明清</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矩形 1"/>
          <p:cNvSpPr/>
          <p:nvPr/>
        </p:nvSpPr>
        <p:spPr>
          <a:xfrm>
            <a:off x="533400" y="1143000"/>
            <a:ext cx="7924800" cy="4032250"/>
          </a:xfrm>
          <a:prstGeom prst="rect">
            <a:avLst/>
          </a:prstGeom>
          <a:noFill/>
          <a:ln w="28575" cap="flat" cmpd="sng">
            <a:solidFill>
              <a:srgbClr val="000066"/>
            </a:solidFill>
            <a:prstDash val="solid"/>
            <a:miter/>
            <a:headEnd type="none" w="med" len="med"/>
            <a:tailEnd type="none" w="med" len="med"/>
          </a:ln>
        </p:spPr>
        <p:txBody>
          <a:bodyPr>
            <a:spAutoFit/>
          </a:bodyPr>
          <a:p>
            <a:pPr latinLnBrk="1"/>
            <a:r>
              <a:rPr lang="zh-CN" altLang="en-US" sz="3200" b="1" dirty="0">
                <a:solidFill>
                  <a:srgbClr val="C00000"/>
                </a:solidFill>
                <a:latin typeface="黑体" panose="02010609060101010101" pitchFamily="2" charset="-122"/>
                <a:ea typeface="黑体" panose="02010609060101010101" pitchFamily="2" charset="-122"/>
              </a:rPr>
              <a:t>古代中国商业发展特点</a:t>
            </a:r>
            <a:endParaRPr lang="zh-CN" altLang="en-US" sz="3200" b="1" dirty="0">
              <a:solidFill>
                <a:srgbClr val="C00000"/>
              </a:solidFill>
              <a:latin typeface="黑体" panose="02010609060101010101" pitchFamily="2" charset="-122"/>
              <a:ea typeface="黑体" panose="02010609060101010101" pitchFamily="2" charset="-122"/>
            </a:endParaRPr>
          </a:p>
          <a:p>
            <a:pPr latinLnBrk="1"/>
            <a:r>
              <a:rPr lang="zh-CN" altLang="en-US" sz="2800" b="1" dirty="0">
                <a:solidFill>
                  <a:srgbClr val="000066"/>
                </a:solidFill>
                <a:latin typeface="Calibri" panose="020F0502020204030204" charset="0"/>
              </a:rPr>
              <a:t>       </a:t>
            </a:r>
            <a:r>
              <a:rPr lang="en-US" altLang="zh-CN" sz="2800" b="1" dirty="0">
                <a:solidFill>
                  <a:srgbClr val="000066"/>
                </a:solidFill>
                <a:latin typeface="黑体" panose="02010609060101010101" pitchFamily="2" charset="-122"/>
                <a:ea typeface="黑体" panose="02010609060101010101" pitchFamily="2" charset="-122"/>
              </a:rPr>
              <a:t>1</a:t>
            </a:r>
            <a:r>
              <a:rPr lang="zh-CN" altLang="en-US" sz="2800" b="1" dirty="0">
                <a:solidFill>
                  <a:srgbClr val="000066"/>
                </a:solidFill>
                <a:latin typeface="黑体" panose="02010609060101010101" pitchFamily="2" charset="-122"/>
                <a:ea typeface="黑体" panose="02010609060101010101" pitchFamily="2" charset="-122"/>
              </a:rPr>
              <a:t>、与农业、手工业的发展紧密相联，相辅相成。</a:t>
            </a:r>
            <a:endParaRPr lang="en-US" altLang="zh-CN" sz="2800" b="1" dirty="0">
              <a:solidFill>
                <a:srgbClr val="000066"/>
              </a:solidFill>
              <a:latin typeface="黑体" panose="02010609060101010101" pitchFamily="2" charset="-122"/>
              <a:ea typeface="黑体" panose="02010609060101010101" pitchFamily="2" charset="-122"/>
            </a:endParaRPr>
          </a:p>
          <a:p>
            <a:pPr latinLnBrk="1"/>
            <a:r>
              <a:rPr lang="en-US" altLang="zh-CN" sz="2800" b="1" dirty="0">
                <a:solidFill>
                  <a:srgbClr val="000066"/>
                </a:solidFill>
                <a:latin typeface="黑体" panose="02010609060101010101" pitchFamily="2" charset="-122"/>
                <a:ea typeface="黑体" panose="02010609060101010101" pitchFamily="2" charset="-122"/>
              </a:rPr>
              <a:t>    2</a:t>
            </a:r>
            <a:r>
              <a:rPr lang="zh-CN" altLang="en-US" sz="2800" b="1" dirty="0">
                <a:solidFill>
                  <a:srgbClr val="000066"/>
                </a:solidFill>
                <a:latin typeface="黑体" panose="02010609060101010101" pitchFamily="2" charset="-122"/>
                <a:ea typeface="黑体" panose="02010609060101010101" pitchFamily="2" charset="-122"/>
              </a:rPr>
              <a:t>、受重农抑商政策制约，发展艰难而曲折。</a:t>
            </a:r>
            <a:endParaRPr lang="en-US" altLang="zh-CN" sz="2800" b="1" dirty="0">
              <a:solidFill>
                <a:srgbClr val="000066"/>
              </a:solidFill>
              <a:latin typeface="黑体" panose="02010609060101010101" pitchFamily="2" charset="-122"/>
              <a:ea typeface="黑体" panose="02010609060101010101" pitchFamily="2" charset="-122"/>
            </a:endParaRPr>
          </a:p>
          <a:p>
            <a:pPr latinLnBrk="1"/>
            <a:r>
              <a:rPr lang="en-US" altLang="zh-CN" sz="2800" b="1" dirty="0">
                <a:solidFill>
                  <a:srgbClr val="000066"/>
                </a:solidFill>
                <a:latin typeface="黑体" panose="02010609060101010101" pitchFamily="2" charset="-122"/>
                <a:ea typeface="黑体" panose="02010609060101010101" pitchFamily="2" charset="-122"/>
              </a:rPr>
              <a:t>    3</a:t>
            </a:r>
            <a:r>
              <a:rPr lang="zh-CN" altLang="en-US" sz="2800" b="1" dirty="0">
                <a:solidFill>
                  <a:srgbClr val="000066"/>
                </a:solidFill>
                <a:latin typeface="黑体" panose="02010609060101010101" pitchFamily="2" charset="-122"/>
                <a:ea typeface="黑体" panose="02010609060101010101" pitchFamily="2" charset="-122"/>
              </a:rPr>
              <a:t>、阶段性特征明显，各个时期发展极不平衡。</a:t>
            </a:r>
            <a:endParaRPr lang="en-US" altLang="zh-CN" sz="2800" b="1" dirty="0">
              <a:solidFill>
                <a:srgbClr val="000066"/>
              </a:solidFill>
              <a:latin typeface="黑体" panose="02010609060101010101" pitchFamily="2" charset="-122"/>
              <a:ea typeface="黑体" panose="02010609060101010101" pitchFamily="2" charset="-122"/>
            </a:endParaRPr>
          </a:p>
          <a:p>
            <a:pPr latinLnBrk="1"/>
            <a:r>
              <a:rPr lang="en-US" altLang="zh-CN" sz="2800" b="1" dirty="0">
                <a:solidFill>
                  <a:srgbClr val="000066"/>
                </a:solidFill>
                <a:latin typeface="黑体" panose="02010609060101010101" pitchFamily="2" charset="-122"/>
                <a:ea typeface="黑体" panose="02010609060101010101" pitchFamily="2" charset="-122"/>
              </a:rPr>
              <a:t>    4</a:t>
            </a:r>
            <a:r>
              <a:rPr lang="zh-CN" altLang="en-US" sz="2800" b="1" dirty="0">
                <a:solidFill>
                  <a:srgbClr val="000066"/>
                </a:solidFill>
                <a:latin typeface="黑体" panose="02010609060101010101" pitchFamily="2" charset="-122"/>
                <a:ea typeface="黑体" panose="02010609060101010101" pitchFamily="2" charset="-122"/>
              </a:rPr>
              <a:t>、货币问题始终掺杂其间。</a:t>
            </a:r>
            <a:endParaRPr lang="zh-CN" altLang="en-US" sz="2800" b="1" dirty="0">
              <a:solidFill>
                <a:srgbClr val="000066"/>
              </a:solidFill>
              <a:latin typeface="黑体" panose="02010609060101010101" pitchFamily="2" charset="-122"/>
              <a:ea typeface="黑体" panose="02010609060101010101" pitchFamily="2" charset="-122"/>
            </a:endParaRPr>
          </a:p>
          <a:p>
            <a:pPr latinLnBrk="1"/>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5</a:t>
            </a:r>
            <a:r>
              <a:rPr lang="zh-CN" altLang="en-US" sz="2800" b="1" dirty="0">
                <a:solidFill>
                  <a:srgbClr val="000066"/>
                </a:solidFill>
                <a:latin typeface="黑体" panose="02010609060101010101" pitchFamily="2" charset="-122"/>
                <a:ea typeface="黑体" panose="02010609060101010101" pitchFamily="2" charset="-122"/>
              </a:rPr>
              <a:t>、官营商业和私营商业构成了中国古代商业的两种主要经营形态，总的发展趋势是，前者不断萎缩，后者不断发展壮大。</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Rectangle 1"/>
          <p:cNvSpPr/>
          <p:nvPr/>
        </p:nvSpPr>
        <p:spPr>
          <a:xfrm>
            <a:off x="381000" y="417513"/>
            <a:ext cx="8458200" cy="5754687"/>
          </a:xfrm>
          <a:prstGeom prst="rect">
            <a:avLst/>
          </a:prstGeom>
          <a:noFill/>
          <a:ln w="28575" cap="flat" cmpd="sng">
            <a:solidFill>
              <a:srgbClr val="000066"/>
            </a:solidFill>
            <a:prstDash val="solid"/>
            <a:miter/>
            <a:headEnd type="none" w="med" len="med"/>
            <a:tailEnd type="none" w="med" len="med"/>
          </a:ln>
        </p:spPr>
        <p:txBody>
          <a:bodyPr anchor="ctr">
            <a:spAutoFit/>
          </a:bodyPr>
          <a:p>
            <a:pPr indent="262255" eaLnBrk="0" hangingPunct="0"/>
            <a:r>
              <a:rPr lang="zh-CN" altLang="en-US" sz="3200" b="1" dirty="0">
                <a:solidFill>
                  <a:srgbClr val="C00000"/>
                </a:solidFill>
                <a:latin typeface="黑体" panose="02010609060101010101" pitchFamily="2" charset="-122"/>
                <a:ea typeface="黑体" panose="02010609060101010101" pitchFamily="2" charset="-122"/>
              </a:rPr>
              <a:t>古代城市发展特点</a:t>
            </a:r>
            <a:endParaRPr lang="en-US" altLang="zh-CN" sz="3200" b="1" dirty="0">
              <a:solidFill>
                <a:srgbClr val="C00000"/>
              </a:solidFill>
              <a:latin typeface="黑体" panose="02010609060101010101" pitchFamily="2" charset="-122"/>
              <a:ea typeface="黑体" panose="02010609060101010101" pitchFamily="2" charset="-122"/>
            </a:endParaRPr>
          </a:p>
          <a:p>
            <a:pPr indent="262255" eaLnBrk="0" hangingPunct="0"/>
            <a:r>
              <a:rPr lang="zh-CN" altLang="en-US" sz="2800" b="1" dirty="0">
                <a:solidFill>
                  <a:srgbClr val="000066"/>
                </a:solidFill>
                <a:latin typeface="Calibri" panose="020F0502020204030204" charset="0"/>
                <a:ea typeface="黑体" panose="02010609060101010101" pitchFamily="2" charset="-122"/>
              </a:rPr>
              <a:t>    ①从城市功能看：从以政治中心、军事重镇功能为主到以经济功能为主。</a:t>
            </a:r>
            <a:endParaRPr lang="en-US" altLang="zh-CN" sz="2800" b="1" dirty="0">
              <a:solidFill>
                <a:srgbClr val="000066"/>
              </a:solidFill>
              <a:latin typeface="Calibri" panose="020F0502020204030204" charset="0"/>
              <a:ea typeface="黑体" panose="02010609060101010101" pitchFamily="2" charset="-122"/>
            </a:endParaRPr>
          </a:p>
          <a:p>
            <a:pPr indent="262255" eaLnBrk="0" hangingPunct="0"/>
            <a:r>
              <a:rPr lang="en-US" altLang="zh-CN" sz="2800" b="1" dirty="0">
                <a:solidFill>
                  <a:srgbClr val="000066"/>
                </a:solidFill>
                <a:latin typeface="Calibri" panose="020F0502020204030204" charset="0"/>
                <a:ea typeface="黑体" panose="02010609060101010101" pitchFamily="2" charset="-122"/>
              </a:rPr>
              <a:t>    </a:t>
            </a:r>
            <a:r>
              <a:rPr lang="zh-CN" altLang="en-US" sz="2800" b="1" dirty="0">
                <a:solidFill>
                  <a:srgbClr val="000066"/>
                </a:solidFill>
                <a:latin typeface="Calibri" panose="020F0502020204030204" charset="0"/>
                <a:ea typeface="黑体" panose="02010609060101010101" pitchFamily="2" charset="-122"/>
              </a:rPr>
              <a:t>②从商业活动看：政府对城市商业活动的限制逐渐放松。  </a:t>
            </a:r>
            <a:endParaRPr lang="en-US" altLang="zh-CN" sz="2800" b="1" dirty="0">
              <a:solidFill>
                <a:srgbClr val="000066"/>
              </a:solidFill>
              <a:latin typeface="Calibri" panose="020F0502020204030204" charset="0"/>
              <a:ea typeface="黑体" panose="02010609060101010101" pitchFamily="2" charset="-122"/>
            </a:endParaRPr>
          </a:p>
          <a:p>
            <a:pPr indent="262255" eaLnBrk="0" hangingPunct="0"/>
            <a:r>
              <a:rPr lang="en-US" altLang="zh-CN" sz="2800" b="1" dirty="0">
                <a:solidFill>
                  <a:srgbClr val="000066"/>
                </a:solidFill>
                <a:latin typeface="Calibri" panose="020F0502020204030204" charset="0"/>
                <a:ea typeface="黑体" panose="02010609060101010101" pitchFamily="2" charset="-122"/>
              </a:rPr>
              <a:t>    </a:t>
            </a:r>
            <a:r>
              <a:rPr lang="zh-CN" altLang="en-US" sz="2800" b="1" dirty="0">
                <a:solidFill>
                  <a:srgbClr val="000066"/>
                </a:solidFill>
                <a:latin typeface="Calibri" panose="020F0502020204030204" charset="0"/>
                <a:ea typeface="黑体" panose="02010609060101010101" pitchFamily="2" charset="-122"/>
              </a:rPr>
              <a:t>③从数量规模看：到明清不仅规模巨大的都会城市增多，而且还兴起了大量中小工商业市镇，其商业繁荣人口密集。</a:t>
            </a:r>
            <a:endParaRPr lang="en-US" altLang="zh-CN" sz="2800" b="1" dirty="0">
              <a:solidFill>
                <a:srgbClr val="000066"/>
              </a:solidFill>
              <a:latin typeface="Calibri" panose="020F0502020204030204" charset="0"/>
              <a:ea typeface="黑体" panose="02010609060101010101" pitchFamily="2" charset="-122"/>
            </a:endParaRPr>
          </a:p>
          <a:p>
            <a:pPr indent="262255" eaLnBrk="0" hangingPunct="0"/>
            <a:r>
              <a:rPr lang="en-US" altLang="zh-CN" sz="2800" b="1" dirty="0">
                <a:solidFill>
                  <a:srgbClr val="000066"/>
                </a:solidFill>
                <a:latin typeface="Calibri" panose="020F0502020204030204" charset="0"/>
                <a:ea typeface="黑体" panose="02010609060101010101" pitchFamily="2" charset="-122"/>
              </a:rPr>
              <a:t>    </a:t>
            </a:r>
            <a:r>
              <a:rPr lang="zh-CN" altLang="en-US" sz="2800" b="1" dirty="0">
                <a:solidFill>
                  <a:srgbClr val="000066"/>
                </a:solidFill>
                <a:latin typeface="Calibri" panose="020F0502020204030204" charset="0"/>
                <a:ea typeface="黑体" panose="02010609060101010101" pitchFamily="2" charset="-122"/>
              </a:rPr>
              <a:t>④从地区分布看：城市的地区分布与经济中心南移成相应变化，明清新兴工商业市镇大部分分布于江南。</a:t>
            </a:r>
            <a:endParaRPr lang="en-US" altLang="zh-CN" sz="2800" b="1" dirty="0">
              <a:solidFill>
                <a:srgbClr val="000066"/>
              </a:solidFill>
              <a:latin typeface="Calibri" panose="020F0502020204030204" charset="0"/>
              <a:ea typeface="黑体" panose="02010609060101010101" pitchFamily="2" charset="-122"/>
            </a:endParaRPr>
          </a:p>
          <a:p>
            <a:pPr indent="262255" eaLnBrk="0" hangingPunct="0"/>
            <a:r>
              <a:rPr lang="en-US" altLang="zh-CN" sz="2800" b="1" dirty="0">
                <a:solidFill>
                  <a:srgbClr val="000066"/>
                </a:solidFill>
                <a:latin typeface="Calibri" panose="020F0502020204030204" charset="0"/>
                <a:ea typeface="黑体" panose="02010609060101010101" pitchFamily="2" charset="-122"/>
              </a:rPr>
              <a:t>    </a:t>
            </a:r>
            <a:r>
              <a:rPr lang="zh-CN" altLang="en-US" sz="2800" b="1" dirty="0">
                <a:solidFill>
                  <a:srgbClr val="000066"/>
                </a:solidFill>
                <a:latin typeface="Calibri" panose="020F0502020204030204" charset="0"/>
                <a:ea typeface="黑体" panose="02010609060101010101" pitchFamily="2" charset="-122"/>
              </a:rPr>
              <a:t>⑤从城市的地位看：城市经济始终是农耕经济的补充，不占主导地位</a:t>
            </a:r>
            <a:endParaRPr lang="zh-CN" altLang="en-US" sz="2800" b="1" dirty="0">
              <a:solidFill>
                <a:srgbClr val="000066"/>
              </a:solidFill>
              <a:latin typeface="Calibri" panose="020F0502020204030204" charset="0"/>
              <a:ea typeface="黑体" panose="02010609060101010101" pitchFamily="2"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1"/>
          <p:cNvSpPr/>
          <p:nvPr/>
        </p:nvSpPr>
        <p:spPr>
          <a:xfrm>
            <a:off x="457200" y="914400"/>
            <a:ext cx="8382000" cy="4632325"/>
          </a:xfrm>
          <a:prstGeom prst="rect">
            <a:avLst/>
          </a:prstGeom>
          <a:noFill/>
          <a:ln w="9525">
            <a:noFill/>
          </a:ln>
        </p:spPr>
        <p:txBody>
          <a:bodyPr anchor="ctr">
            <a:spAutoFit/>
          </a:bodyPr>
          <a:p>
            <a:pPr eaLnBrk="0" hangingPunct="0"/>
            <a:r>
              <a:rPr lang="en-US" altLang="zh-CN" sz="3200" b="1" dirty="0">
                <a:solidFill>
                  <a:srgbClr val="C00000"/>
                </a:solidFill>
                <a:latin typeface="黑体" panose="02010609060101010101" pitchFamily="2" charset="-122"/>
                <a:ea typeface="黑体" panose="02010609060101010101" pitchFamily="2" charset="-122"/>
              </a:rPr>
              <a:t>       </a:t>
            </a:r>
            <a:r>
              <a:rPr lang="zh-CN" altLang="en-US" sz="3200" b="1" dirty="0">
                <a:solidFill>
                  <a:srgbClr val="C00000"/>
                </a:solidFill>
                <a:latin typeface="黑体" panose="02010609060101010101" pitchFamily="2" charset="-122"/>
                <a:ea typeface="黑体" panose="02010609060101010101" pitchFamily="2" charset="-122"/>
              </a:rPr>
              <a:t>第</a:t>
            </a:r>
            <a:r>
              <a:rPr lang="en-US" altLang="zh-CN" sz="3200" b="1" dirty="0">
                <a:solidFill>
                  <a:srgbClr val="C00000"/>
                </a:solidFill>
                <a:latin typeface="黑体" panose="02010609060101010101" pitchFamily="2" charset="-122"/>
                <a:ea typeface="黑体" panose="02010609060101010101" pitchFamily="2" charset="-122"/>
              </a:rPr>
              <a:t>6</a:t>
            </a:r>
            <a:r>
              <a:rPr lang="zh-CN" altLang="en-US" sz="3200" b="1" dirty="0">
                <a:solidFill>
                  <a:srgbClr val="C00000"/>
                </a:solidFill>
                <a:latin typeface="黑体" panose="02010609060101010101" pitchFamily="2" charset="-122"/>
                <a:ea typeface="黑体" panose="02010609060101010101" pitchFamily="2" charset="-122"/>
              </a:rPr>
              <a:t>课   近代前夜的发展与迟滞</a:t>
            </a:r>
            <a:endParaRPr lang="zh-CN" altLang="en-US" sz="3200" b="1" dirty="0">
              <a:solidFill>
                <a:srgbClr val="C00000"/>
              </a:solidFill>
              <a:latin typeface="黑体" panose="02010609060101010101" pitchFamily="2" charset="-122"/>
              <a:ea typeface="黑体" panose="02010609060101010101" pitchFamily="2" charset="-122"/>
            </a:endParaRPr>
          </a:p>
          <a:p>
            <a:pPr eaLnBrk="0" hangingPunct="0"/>
            <a:endParaRPr lang="en-US" altLang="zh-CN" sz="1100" dirty="0">
              <a:latin typeface="Calibri" panose="020F0502020204030204" charset="0"/>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一、农耕经济高度发展</a:t>
            </a:r>
            <a:endParaRPr lang="zh-CN" altLang="en-US" sz="2800" b="1" dirty="0">
              <a:solidFill>
                <a:srgbClr val="000066"/>
              </a:solidFill>
              <a:latin typeface="黑体" panose="02010609060101010101" pitchFamily="2" charset="-122"/>
              <a:ea typeface="黑体" panose="02010609060101010101" pitchFamily="2" charset="-122"/>
            </a:endParaRPr>
          </a:p>
          <a:p>
            <a:pPr eaLnBrk="0" hangingPunct="0"/>
            <a:r>
              <a:rPr lang="en-US" altLang="zh-CN" sz="2800" b="1" dirty="0">
                <a:solidFill>
                  <a:srgbClr val="000066"/>
                </a:solidFill>
                <a:latin typeface="黑体" panose="02010609060101010101" pitchFamily="2" charset="-122"/>
                <a:ea typeface="黑体" panose="02010609060101010101" pitchFamily="2" charset="-122"/>
              </a:rPr>
              <a:t>    1</a:t>
            </a:r>
            <a:r>
              <a:rPr lang="zh-CN" altLang="en-US" sz="2800" b="1" dirty="0">
                <a:solidFill>
                  <a:srgbClr val="000066"/>
                </a:solidFill>
                <a:latin typeface="黑体" panose="02010609060101010101" pitchFamily="2" charset="-122"/>
                <a:ea typeface="黑体" panose="02010609060101010101" pitchFamily="2" charset="-122"/>
              </a:rPr>
              <a:t>．生产技术、经营管理水平明显提高</a:t>
            </a:r>
            <a:endParaRPr lang="zh-CN" altLang="en-US" sz="2800" b="1" dirty="0">
              <a:solidFill>
                <a:srgbClr val="000066"/>
              </a:solidFill>
              <a:latin typeface="黑体" panose="02010609060101010101" pitchFamily="2" charset="-122"/>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2</a:t>
            </a:r>
            <a:r>
              <a:rPr lang="zh-CN" altLang="en-US" sz="2800" b="1" dirty="0">
                <a:solidFill>
                  <a:srgbClr val="000066"/>
                </a:solidFill>
                <a:latin typeface="黑体" panose="02010609060101010101" pitchFamily="2" charset="-122"/>
                <a:ea typeface="黑体" panose="02010609060101010101" pitchFamily="2" charset="-122"/>
              </a:rPr>
              <a:t>．私营手工业迅速发展   </a:t>
            </a:r>
            <a:endParaRPr lang="zh-CN" altLang="en-US" sz="2800" b="1" dirty="0">
              <a:solidFill>
                <a:srgbClr val="000066"/>
              </a:solidFill>
              <a:latin typeface="黑体" panose="02010609060101010101" pitchFamily="2" charset="-122"/>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3</a:t>
            </a:r>
            <a:r>
              <a:rPr lang="zh-CN" altLang="en-US" sz="2800" b="1" dirty="0">
                <a:solidFill>
                  <a:srgbClr val="000066"/>
                </a:solidFill>
                <a:latin typeface="黑体" panose="02010609060101010101" pitchFamily="2" charset="-122"/>
                <a:ea typeface="黑体" panose="02010609060101010101" pitchFamily="2" charset="-122"/>
              </a:rPr>
              <a:t>．商品流通扩大，商业资本日趋活跃</a:t>
            </a:r>
            <a:endParaRPr lang="zh-CN" altLang="en-US" sz="2800" b="1" dirty="0">
              <a:solidFill>
                <a:srgbClr val="000066"/>
              </a:solidFill>
              <a:latin typeface="黑体" panose="02010609060101010101" pitchFamily="2" charset="-122"/>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4. </a:t>
            </a:r>
            <a:r>
              <a:rPr lang="zh-CN" altLang="en-US" sz="2800" b="1" dirty="0">
                <a:solidFill>
                  <a:srgbClr val="000066"/>
                </a:solidFill>
                <a:latin typeface="黑体" panose="02010609060101010101" pitchFamily="2" charset="-122"/>
                <a:ea typeface="黑体" panose="02010609060101010101" pitchFamily="2" charset="-122"/>
              </a:rPr>
              <a:t>明朝中后期，出现大量工商业市镇 </a:t>
            </a:r>
            <a:endParaRPr lang="zh-CN" altLang="en-US" sz="2800" b="1" dirty="0">
              <a:solidFill>
                <a:srgbClr val="000066"/>
              </a:solidFill>
              <a:latin typeface="黑体" panose="02010609060101010101" pitchFamily="2" charset="-122"/>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000066"/>
                </a:solidFill>
                <a:latin typeface="黑体" panose="02010609060101010101" pitchFamily="2" charset="-122"/>
                <a:ea typeface="黑体" panose="02010609060101010101" pitchFamily="2" charset="-122"/>
              </a:rPr>
              <a:t>5. </a:t>
            </a:r>
            <a:r>
              <a:rPr lang="zh-CN" altLang="en-US" sz="2800" b="1" dirty="0">
                <a:solidFill>
                  <a:srgbClr val="000066"/>
                </a:solidFill>
                <a:latin typeface="黑体" panose="02010609060101010101" pitchFamily="2" charset="-122"/>
                <a:ea typeface="黑体" panose="02010609060101010101" pitchFamily="2" charset="-122"/>
              </a:rPr>
              <a:t>明清国力强盛</a:t>
            </a:r>
            <a:endParaRPr lang="zh-CN" altLang="en-US" sz="2800" b="1" dirty="0">
              <a:solidFill>
                <a:srgbClr val="000066"/>
              </a:solidFill>
              <a:latin typeface="黑体" panose="02010609060101010101" pitchFamily="2" charset="-122"/>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二、资本主义萌芽的产生</a:t>
            </a:r>
            <a:endParaRPr lang="zh-CN" altLang="en-US" sz="2800" b="1" dirty="0">
              <a:solidFill>
                <a:srgbClr val="000066"/>
              </a:solidFill>
              <a:latin typeface="黑体" panose="02010609060101010101" pitchFamily="2" charset="-122"/>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三、重农抑商</a:t>
            </a:r>
            <a:endParaRPr lang="en-US" altLang="zh-CN" sz="2800" b="1" dirty="0">
              <a:solidFill>
                <a:srgbClr val="000066"/>
              </a:solidFill>
              <a:latin typeface="黑体" panose="02010609060101010101" pitchFamily="2" charset="-122"/>
              <a:ea typeface="黑体" panose="02010609060101010101" pitchFamily="2" charset="-122"/>
            </a:endParaRPr>
          </a:p>
          <a:p>
            <a:pPr eaLnBrk="0" hangingPunct="0"/>
            <a:r>
              <a:rPr lang="zh-CN" altLang="en-US" sz="2800" b="1" dirty="0">
                <a:solidFill>
                  <a:srgbClr val="000066"/>
                </a:solidFill>
                <a:latin typeface="黑体" panose="02010609060101010101" pitchFamily="2" charset="-122"/>
                <a:ea typeface="黑体" panose="02010609060101010101" pitchFamily="2" charset="-122"/>
              </a:rPr>
              <a:t>四、“海禁”政策</a:t>
            </a:r>
            <a:endParaRPr lang="zh-CN" altLang="en-US" sz="2800"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TextBox 1"/>
          <p:cNvSpPr txBox="1"/>
          <p:nvPr/>
        </p:nvSpPr>
        <p:spPr>
          <a:xfrm>
            <a:off x="533400" y="871538"/>
            <a:ext cx="8153400" cy="4878387"/>
          </a:xfrm>
          <a:prstGeom prst="rect">
            <a:avLst/>
          </a:prstGeom>
          <a:noFill/>
          <a:ln w="28575" cap="flat" cmpd="sng">
            <a:solidFill>
              <a:srgbClr val="000066"/>
            </a:solidFill>
            <a:prstDash val="solid"/>
            <a:miter/>
            <a:headEnd type="none" w="med" len="med"/>
            <a:tailEnd type="none" w="med" len="med"/>
          </a:ln>
        </p:spPr>
        <p:txBody>
          <a:bodyPr>
            <a:spAutoFit/>
          </a:bodyPr>
          <a:p>
            <a:r>
              <a:rPr lang="zh-CN" altLang="en-US" sz="3200" b="1" dirty="0">
                <a:solidFill>
                  <a:srgbClr val="C00000"/>
                </a:solidFill>
                <a:latin typeface="Calibri" panose="020F0502020204030204" charset="0"/>
                <a:ea typeface="黑体" panose="02010609060101010101" pitchFamily="2" charset="-122"/>
              </a:rPr>
              <a:t>“发展”与“迟滞”</a:t>
            </a:r>
            <a:endParaRPr lang="en-US" altLang="zh-CN" sz="3200" b="1" dirty="0">
              <a:solidFill>
                <a:srgbClr val="C00000"/>
              </a:solidFill>
              <a:latin typeface="Calibri" panose="020F0502020204030204" charset="0"/>
              <a:ea typeface="黑体" panose="02010609060101010101" pitchFamily="2" charset="-122"/>
            </a:endParaRPr>
          </a:p>
          <a:p>
            <a:r>
              <a:rPr lang="en-US" altLang="zh-CN" sz="2800" b="1" dirty="0">
                <a:solidFill>
                  <a:srgbClr val="C00000"/>
                </a:solidFill>
                <a:latin typeface="Calibri" panose="020F0502020204030204" charset="0"/>
              </a:rPr>
              <a:t>        </a:t>
            </a:r>
            <a:r>
              <a:rPr lang="zh-CN" altLang="en-US" sz="2800" b="1" dirty="0">
                <a:solidFill>
                  <a:srgbClr val="000066"/>
                </a:solidFill>
                <a:latin typeface="Calibri" panose="020F0502020204030204" charset="0"/>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发展”：是指农耕经济的发展（大、多、高），表现为铁器牛耕的生产方式、自给自足的经济方式、男耕女织的经营方式、手工业生产。没有质的变化。</a:t>
            </a:r>
            <a:endParaRPr lang="en-US" altLang="zh-CN" sz="2800" b="1" dirty="0">
              <a:solidFill>
                <a:srgbClr val="000066"/>
              </a:solidFill>
              <a:latin typeface="黑体" panose="02010609060101010101" pitchFamily="2" charset="-122"/>
              <a:ea typeface="黑体" panose="02010609060101010101" pitchFamily="2" charset="-122"/>
            </a:endParaRPr>
          </a:p>
          <a:p>
            <a:r>
              <a:rPr lang="en-US" altLang="zh-CN" sz="2800" b="1" dirty="0">
                <a:solidFill>
                  <a:srgbClr val="000066"/>
                </a:solidFill>
                <a:latin typeface="黑体" panose="02010609060101010101" pitchFamily="2" charset="-122"/>
                <a:ea typeface="黑体" panose="02010609060101010101" pitchFamily="2" charset="-122"/>
              </a:rPr>
              <a:t>    </a:t>
            </a:r>
            <a:endParaRPr lang="en-US" altLang="zh-CN" sz="2800" b="1" dirty="0">
              <a:solidFill>
                <a:srgbClr val="000066"/>
              </a:solidFill>
              <a:latin typeface="黑体" panose="02010609060101010101" pitchFamily="2" charset="-122"/>
              <a:ea typeface="黑体" panose="02010609060101010101" pitchFamily="2" charset="-122"/>
            </a:endParaRPr>
          </a:p>
          <a:p>
            <a:r>
              <a:rPr lang="zh-CN" altLang="en-US" sz="2800" b="1" dirty="0">
                <a:solidFill>
                  <a:srgbClr val="C00000"/>
                </a:solidFill>
                <a:latin typeface="黑体" panose="02010609060101010101" pitchFamily="2" charset="-122"/>
                <a:ea typeface="黑体" panose="02010609060101010101" pitchFamily="2" charset="-122"/>
              </a:rPr>
              <a:t>迟滞的原因和后果：</a:t>
            </a:r>
            <a:endParaRPr lang="en-US" altLang="zh-CN" sz="2800" b="1" dirty="0">
              <a:solidFill>
                <a:srgbClr val="C00000"/>
              </a:solidFill>
              <a:latin typeface="黑体" panose="02010609060101010101" pitchFamily="2" charset="-122"/>
              <a:ea typeface="黑体" panose="02010609060101010101" pitchFamily="2" charset="-122"/>
            </a:endParaRPr>
          </a:p>
          <a:p>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含义：新经济方式的“迟滞”</a:t>
            </a:r>
            <a:endParaRPr lang="en-US" altLang="zh-CN" sz="2800" b="1" dirty="0">
              <a:solidFill>
                <a:srgbClr val="000066"/>
              </a:solidFill>
              <a:latin typeface="黑体" panose="02010609060101010101" pitchFamily="2" charset="-122"/>
              <a:ea typeface="黑体" panose="02010609060101010101" pitchFamily="2" charset="-122"/>
            </a:endParaRPr>
          </a:p>
          <a:p>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原因：政治（政策）、经济、传统文化</a:t>
            </a:r>
            <a:endParaRPr lang="en-US" altLang="zh-CN" sz="2800" b="1" dirty="0">
              <a:solidFill>
                <a:srgbClr val="000066"/>
              </a:solidFill>
              <a:latin typeface="黑体" panose="02010609060101010101" pitchFamily="2" charset="-122"/>
              <a:ea typeface="黑体" panose="02010609060101010101" pitchFamily="2" charset="-122"/>
            </a:endParaRPr>
          </a:p>
          <a:p>
            <a:r>
              <a:rPr lang="zh-CN" altLang="en-US" sz="2800" b="1" dirty="0">
                <a:solidFill>
                  <a:srgbClr val="000066"/>
                </a:solidFill>
                <a:latin typeface="黑体" panose="02010609060101010101" pitchFamily="2" charset="-122"/>
                <a:ea typeface="黑体" panose="02010609060101010101" pitchFamily="2" charset="-122"/>
              </a:rPr>
              <a:t>    后果：脱离世界发展大势，逐渐落后于世界潮流（工业化）。</a:t>
            </a:r>
            <a:endParaRPr lang="en-US" altLang="zh-CN"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Rectangle 1"/>
          <p:cNvSpPr/>
          <p:nvPr/>
        </p:nvSpPr>
        <p:spPr>
          <a:xfrm>
            <a:off x="762000" y="609600"/>
            <a:ext cx="7772400" cy="5305425"/>
          </a:xfrm>
          <a:prstGeom prst="rect">
            <a:avLst/>
          </a:prstGeom>
          <a:noFill/>
          <a:ln w="28575" cap="flat" cmpd="sng">
            <a:solidFill>
              <a:srgbClr val="000066"/>
            </a:solidFill>
            <a:prstDash val="solid"/>
            <a:miter/>
            <a:headEnd type="none" w="med" len="med"/>
            <a:tailEnd type="none" w="med" len="med"/>
          </a:ln>
        </p:spPr>
        <p:txBody>
          <a:bodyPr anchor="ctr">
            <a:spAutoFit/>
          </a:bodyPr>
          <a:p>
            <a:pPr indent="268605" eaLnBrk="0" hangingPunct="0"/>
            <a:r>
              <a:rPr lang="zh-CN" altLang="en-US" sz="3200" b="1" dirty="0">
                <a:solidFill>
                  <a:srgbClr val="C00000"/>
                </a:solidFill>
                <a:latin typeface="黑体" panose="02010609060101010101" pitchFamily="2" charset="-122"/>
                <a:ea typeface="黑体" panose="02010609060101010101" pitchFamily="2" charset="-122"/>
              </a:rPr>
              <a:t>重农抑商政策</a:t>
            </a:r>
            <a:endParaRPr lang="zh-CN" altLang="en-US" sz="3200" b="1" dirty="0">
              <a:solidFill>
                <a:srgbClr val="C00000"/>
              </a:solidFill>
              <a:latin typeface="黑体" panose="02010609060101010101" pitchFamily="2" charset="-122"/>
              <a:ea typeface="黑体" panose="02010609060101010101" pitchFamily="2" charset="-122"/>
            </a:endParaRPr>
          </a:p>
          <a:p>
            <a:pPr indent="268605" eaLnBrk="0" hangingPunct="0"/>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我国古代最基本的经济政策。产生于战国时代，贯穿于我国社会始终。</a:t>
            </a:r>
            <a:endParaRPr lang="zh-CN" altLang="en-US" sz="2800" b="1" dirty="0">
              <a:solidFill>
                <a:srgbClr val="000066"/>
              </a:solidFill>
              <a:latin typeface="黑体" panose="02010609060101010101" pitchFamily="2" charset="-122"/>
              <a:ea typeface="黑体" panose="02010609060101010101" pitchFamily="2" charset="-122"/>
            </a:endParaRPr>
          </a:p>
          <a:p>
            <a:pPr indent="268605" eaLnBrk="0" hangingPunct="0"/>
            <a:r>
              <a:rPr lang="zh-CN" altLang="en-US" sz="2800" b="1" dirty="0">
                <a:solidFill>
                  <a:srgbClr val="006600"/>
                </a:solidFill>
                <a:latin typeface="黑体" panose="02010609060101010101" pitchFamily="2" charset="-122"/>
                <a:ea typeface="黑体" panose="02010609060101010101" pitchFamily="2" charset="-122"/>
              </a:rPr>
              <a:t>原因：</a:t>
            </a:r>
            <a:endParaRPr lang="zh-CN" altLang="en-US" sz="2800" b="1" dirty="0">
              <a:solidFill>
                <a:srgbClr val="006600"/>
              </a:solidFill>
              <a:latin typeface="黑体" panose="02010609060101010101" pitchFamily="2" charset="-122"/>
              <a:ea typeface="黑体" panose="02010609060101010101" pitchFamily="2" charset="-122"/>
            </a:endParaRPr>
          </a:p>
          <a:p>
            <a:pPr indent="268605" eaLnBrk="0" hangingPunct="0"/>
            <a:r>
              <a:rPr lang="zh-CN" altLang="en-US" sz="2800" b="1" dirty="0">
                <a:solidFill>
                  <a:srgbClr val="000066"/>
                </a:solidFill>
                <a:latin typeface="黑体" panose="02010609060101010101" pitchFamily="2" charset="-122"/>
                <a:ea typeface="黑体" panose="02010609060101010101" pitchFamily="2" charset="-122"/>
              </a:rPr>
              <a:t>   ①农业有利于安定民生，从而有利于稳定和巩固统治。</a:t>
            </a:r>
            <a:endParaRPr lang="en-US" altLang="zh-CN" sz="2800" b="1" dirty="0">
              <a:solidFill>
                <a:srgbClr val="000066"/>
              </a:solidFill>
              <a:latin typeface="黑体" panose="02010609060101010101" pitchFamily="2" charset="-122"/>
              <a:ea typeface="黑体" panose="02010609060101010101" pitchFamily="2" charset="-122"/>
            </a:endParaRPr>
          </a:p>
          <a:p>
            <a:pPr indent="268605" eaLnBrk="0" hangingPunct="0"/>
            <a:r>
              <a:rPr lang="en-US" altLang="zh-CN" sz="2800" b="1" dirty="0">
                <a:solidFill>
                  <a:srgbClr val="000066"/>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②农业是国家富强、实力雄厚的源泉，又是国富民强的重要标志。</a:t>
            </a:r>
            <a:endParaRPr lang="zh-CN" altLang="en-US" sz="2800" b="1" dirty="0">
              <a:solidFill>
                <a:srgbClr val="000066"/>
              </a:solidFill>
              <a:latin typeface="黑体" panose="02010609060101010101" pitchFamily="2" charset="-122"/>
              <a:ea typeface="黑体" panose="02010609060101010101" pitchFamily="2" charset="-122"/>
            </a:endParaRPr>
          </a:p>
          <a:p>
            <a:pPr indent="268605" eaLnBrk="0" hangingPunct="0"/>
            <a:r>
              <a:rPr lang="zh-CN" altLang="en-US" sz="2800" b="1" dirty="0">
                <a:solidFill>
                  <a:srgbClr val="000066"/>
                </a:solidFill>
                <a:latin typeface="黑体" panose="02010609060101010101" pitchFamily="2" charset="-122"/>
                <a:ea typeface="黑体" panose="02010609060101010101" pitchFamily="2" charset="-122"/>
              </a:rPr>
              <a:t>   ③农业的发展，为手工业发展提供原料和市场。</a:t>
            </a:r>
            <a:endParaRPr lang="zh-CN" altLang="en-US" sz="2800" b="1" dirty="0">
              <a:solidFill>
                <a:srgbClr val="000066"/>
              </a:solidFill>
              <a:latin typeface="黑体" panose="02010609060101010101" pitchFamily="2" charset="-122"/>
              <a:ea typeface="黑体" panose="02010609060101010101" pitchFamily="2" charset="-122"/>
            </a:endParaRPr>
          </a:p>
          <a:p>
            <a:pPr indent="268605" eaLnBrk="0" hangingPunct="0"/>
            <a:r>
              <a:rPr lang="zh-CN" altLang="en-US" sz="2800" b="1" dirty="0">
                <a:solidFill>
                  <a:srgbClr val="000066"/>
                </a:solidFill>
                <a:latin typeface="黑体" panose="02010609060101010101" pitchFamily="2" charset="-122"/>
                <a:ea typeface="黑体" panose="02010609060101010101" pitchFamily="2" charset="-122"/>
              </a:rPr>
              <a:t>   ④农业的发展，为战争提供物质基础。</a:t>
            </a:r>
            <a:endParaRPr lang="en-US" altLang="zh-CN" sz="2800" b="1" dirty="0">
              <a:solidFill>
                <a:srgbClr val="000066"/>
              </a:solidFill>
              <a:latin typeface="黑体" panose="02010609060101010101" pitchFamily="2" charset="-122"/>
              <a:ea typeface="黑体" panose="02010609060101010101" pitchFamily="2" charset="-122"/>
            </a:endParaRPr>
          </a:p>
          <a:p>
            <a:pPr indent="268605" eaLnBrk="0" hangingPunct="0"/>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Rectangle 1"/>
          <p:cNvSpPr/>
          <p:nvPr/>
        </p:nvSpPr>
        <p:spPr>
          <a:xfrm>
            <a:off x="533400" y="561975"/>
            <a:ext cx="8153400" cy="5305425"/>
          </a:xfrm>
          <a:prstGeom prst="rect">
            <a:avLst/>
          </a:prstGeom>
          <a:noFill/>
          <a:ln w="28575" cap="flat" cmpd="sng">
            <a:solidFill>
              <a:srgbClr val="000066"/>
            </a:solidFill>
            <a:prstDash val="solid"/>
            <a:miter/>
            <a:headEnd type="none" w="med" len="med"/>
            <a:tailEnd type="none" w="med" len="med"/>
          </a:ln>
        </p:spPr>
        <p:txBody>
          <a:bodyPr anchor="ctr">
            <a:spAutoFit/>
          </a:bodyPr>
          <a:p>
            <a:pPr indent="268605" eaLnBrk="0" hangingPunct="0"/>
            <a:r>
              <a:rPr lang="zh-CN" altLang="en-US" sz="3200" b="1" dirty="0">
                <a:solidFill>
                  <a:srgbClr val="C00000"/>
                </a:solidFill>
                <a:latin typeface="黑体" panose="02010609060101010101" pitchFamily="2" charset="-122"/>
                <a:ea typeface="黑体" panose="02010609060101010101" pitchFamily="2" charset="-122"/>
              </a:rPr>
              <a:t>闭关政策：</a:t>
            </a:r>
            <a:r>
              <a:rPr lang="zh-CN" altLang="en-US" sz="2800" b="1" dirty="0">
                <a:solidFill>
                  <a:srgbClr val="000066"/>
                </a:solidFill>
                <a:latin typeface="黑体" panose="02010609060101010101" pitchFamily="2" charset="-122"/>
                <a:ea typeface="黑体" panose="02010609060101010101" pitchFamily="2" charset="-122"/>
              </a:rPr>
              <a:t>严格限制对外贸易的经济政策。</a:t>
            </a:r>
            <a:endParaRPr lang="en-US" altLang="zh-CN" sz="2800" b="1" dirty="0">
              <a:solidFill>
                <a:srgbClr val="000066"/>
              </a:solidFill>
              <a:latin typeface="黑体" panose="02010609060101010101" pitchFamily="2" charset="-122"/>
              <a:ea typeface="黑体" panose="02010609060101010101" pitchFamily="2" charset="-122"/>
            </a:endParaRPr>
          </a:p>
          <a:p>
            <a:pPr indent="268605" eaLnBrk="0" hangingPunct="0"/>
            <a:r>
              <a:rPr lang="zh-CN" altLang="en-US" sz="2800" b="1" dirty="0">
                <a:solidFill>
                  <a:srgbClr val="006600"/>
                </a:solidFill>
                <a:latin typeface="黑体" panose="02010609060101010101" pitchFamily="2" charset="-122"/>
                <a:ea typeface="黑体" panose="02010609060101010101" pitchFamily="2" charset="-122"/>
              </a:rPr>
              <a:t>  原因：</a:t>
            </a:r>
            <a:endParaRPr lang="zh-CN" altLang="en-US" sz="2800" b="1" dirty="0">
              <a:solidFill>
                <a:srgbClr val="006600"/>
              </a:solidFill>
              <a:latin typeface="黑体" panose="02010609060101010101" pitchFamily="2" charset="-122"/>
              <a:ea typeface="黑体" panose="02010609060101010101" pitchFamily="2" charset="-122"/>
            </a:endParaRPr>
          </a:p>
          <a:p>
            <a:pPr indent="268605" eaLnBrk="0" hangingPunct="0"/>
            <a:r>
              <a:rPr lang="zh-CN" altLang="en-US" sz="2800" b="1" dirty="0">
                <a:solidFill>
                  <a:srgbClr val="000066"/>
                </a:solidFill>
                <a:latin typeface="黑体" panose="02010609060101010101" pitchFamily="2" charset="-122"/>
                <a:ea typeface="黑体" panose="02010609060101010101" pitchFamily="2" charset="-122"/>
              </a:rPr>
              <a:t>  ①经济根源：自然经济占统治地位。</a:t>
            </a:r>
            <a:endParaRPr lang="zh-CN" altLang="en-US" sz="2800" b="1" dirty="0">
              <a:solidFill>
                <a:srgbClr val="000066"/>
              </a:solidFill>
              <a:latin typeface="黑体" panose="02010609060101010101" pitchFamily="2" charset="-122"/>
              <a:ea typeface="黑体" panose="02010609060101010101" pitchFamily="2" charset="-122"/>
            </a:endParaRPr>
          </a:p>
          <a:p>
            <a:pPr indent="268605" eaLnBrk="0" hangingPunct="0"/>
            <a:r>
              <a:rPr lang="zh-CN" altLang="en-US" sz="2800" b="1" dirty="0">
                <a:solidFill>
                  <a:srgbClr val="000066"/>
                </a:solidFill>
                <a:latin typeface="黑体" panose="02010609060101010101" pitchFamily="2" charset="-122"/>
                <a:ea typeface="黑体" panose="02010609060101010101" pitchFamily="2" charset="-122"/>
              </a:rPr>
              <a:t>  ②政治根源：维护专制统治。</a:t>
            </a:r>
            <a:endParaRPr lang="zh-CN" altLang="en-US" sz="2800" b="1" dirty="0">
              <a:solidFill>
                <a:srgbClr val="000066"/>
              </a:solidFill>
              <a:latin typeface="黑体" panose="02010609060101010101" pitchFamily="2" charset="-122"/>
              <a:ea typeface="黑体" panose="02010609060101010101" pitchFamily="2" charset="-122"/>
            </a:endParaRPr>
          </a:p>
          <a:p>
            <a:pPr indent="268605" eaLnBrk="0" hangingPunct="0"/>
            <a:r>
              <a:rPr lang="zh-CN" altLang="en-US" sz="2800" b="1" dirty="0">
                <a:solidFill>
                  <a:srgbClr val="000066"/>
                </a:solidFill>
                <a:latin typeface="黑体" panose="02010609060101010101" pitchFamily="2" charset="-122"/>
                <a:ea typeface="黑体" panose="02010609060101010101" pitchFamily="2" charset="-122"/>
              </a:rPr>
              <a:t>  ③国际形势：西方殖民者的侵扰。</a:t>
            </a:r>
            <a:endParaRPr lang="en-US" altLang="zh-CN" sz="2800" b="1" dirty="0">
              <a:solidFill>
                <a:srgbClr val="000066"/>
              </a:solidFill>
              <a:latin typeface="黑体" panose="02010609060101010101" pitchFamily="2" charset="-122"/>
              <a:ea typeface="黑体" panose="02010609060101010101" pitchFamily="2" charset="-122"/>
            </a:endParaRPr>
          </a:p>
          <a:p>
            <a:pPr indent="268605" eaLnBrk="0" hangingPunct="0"/>
            <a:r>
              <a:rPr lang="zh-CN" altLang="en-US" sz="2800" b="1" dirty="0">
                <a:solidFill>
                  <a:srgbClr val="006600"/>
                </a:solidFill>
                <a:latin typeface="黑体" panose="02010609060101010101" pitchFamily="2" charset="-122"/>
                <a:ea typeface="黑体" panose="02010609060101010101" pitchFamily="2" charset="-122"/>
              </a:rPr>
              <a:t>  </a:t>
            </a:r>
            <a:r>
              <a:rPr lang="zh-CN" altLang="en-US" sz="2800" b="1" dirty="0">
                <a:solidFill>
                  <a:srgbClr val="003300"/>
                </a:solidFill>
                <a:latin typeface="黑体" panose="02010609060101010101" pitchFamily="2" charset="-122"/>
                <a:ea typeface="黑体" panose="02010609060101010101" pitchFamily="2" charset="-122"/>
              </a:rPr>
              <a:t>表现：</a:t>
            </a:r>
            <a:endParaRPr lang="en-US" altLang="zh-CN" sz="2800" b="1" dirty="0">
              <a:solidFill>
                <a:srgbClr val="003300"/>
              </a:solidFill>
              <a:latin typeface="黑体" panose="02010609060101010101" pitchFamily="2" charset="-122"/>
              <a:ea typeface="黑体" panose="02010609060101010101" pitchFamily="2" charset="-122"/>
            </a:endParaRPr>
          </a:p>
          <a:p>
            <a:pPr indent="268605" eaLnBrk="0" hangingPunct="0"/>
            <a:r>
              <a:rPr lang="en-US" altLang="zh-CN" sz="2800" b="1" dirty="0">
                <a:solidFill>
                  <a:srgbClr val="003300"/>
                </a:solidFill>
                <a:latin typeface="黑体" panose="02010609060101010101" pitchFamily="2" charset="-122"/>
                <a:ea typeface="黑体" panose="02010609060101010101" pitchFamily="2" charset="-122"/>
              </a:rPr>
              <a:t>  </a:t>
            </a:r>
            <a:r>
              <a:rPr lang="zh-CN" altLang="en-US" sz="2800" b="1" dirty="0">
                <a:solidFill>
                  <a:srgbClr val="000066"/>
                </a:solidFill>
                <a:latin typeface="黑体" panose="02010609060101010101" pitchFamily="2" charset="-122"/>
                <a:ea typeface="黑体" panose="02010609060101010101" pitchFamily="2" charset="-122"/>
              </a:rPr>
              <a:t>一方面禁止国人出海贸易，另一方面限制外商来华贸易。</a:t>
            </a:r>
            <a:endParaRPr lang="zh-CN" altLang="en-US" sz="2800" b="1" dirty="0">
              <a:solidFill>
                <a:srgbClr val="000066"/>
              </a:solidFill>
              <a:latin typeface="黑体" panose="02010609060101010101" pitchFamily="2" charset="-122"/>
              <a:ea typeface="黑体" panose="02010609060101010101" pitchFamily="2" charset="-122"/>
            </a:endParaRPr>
          </a:p>
          <a:p>
            <a:pPr indent="268605" eaLnBrk="0" hangingPunct="0"/>
            <a:r>
              <a:rPr lang="zh-CN" altLang="en-US" sz="2800" b="1" dirty="0">
                <a:solidFill>
                  <a:srgbClr val="000066"/>
                </a:solidFill>
                <a:latin typeface="黑体" panose="02010609060101010101" pitchFamily="2" charset="-122"/>
                <a:ea typeface="黑体" panose="02010609060101010101" pitchFamily="2" charset="-122"/>
              </a:rPr>
              <a:t>  ①对来华外国人的商务活动，居留期限、居住场所、行动范围，华夷交往等作出限制。</a:t>
            </a:r>
            <a:endParaRPr lang="zh-CN" altLang="en-US" sz="2800" b="1" dirty="0">
              <a:solidFill>
                <a:srgbClr val="000066"/>
              </a:solidFill>
              <a:latin typeface="黑体" panose="02010609060101010101" pitchFamily="2" charset="-122"/>
              <a:ea typeface="黑体" panose="02010609060101010101" pitchFamily="2" charset="-122"/>
            </a:endParaRPr>
          </a:p>
          <a:p>
            <a:pPr indent="268605" eaLnBrk="0" hangingPunct="0"/>
            <a:r>
              <a:rPr lang="zh-CN" altLang="en-US" sz="2800" b="1" dirty="0">
                <a:solidFill>
                  <a:srgbClr val="000066"/>
                </a:solidFill>
                <a:latin typeface="黑体" panose="02010609060101010101" pitchFamily="2" charset="-122"/>
                <a:ea typeface="黑体" panose="02010609060101010101" pitchFamily="2" charset="-122"/>
              </a:rPr>
              <a:t>  ②建立公行制度，包办一切进出口贸易的独占权，限制对外贸易。</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7" name="Rectangle 1"/>
          <p:cNvSpPr>
            <a:spLocks noChangeArrowheads="1"/>
          </p:cNvSpPr>
          <p:nvPr/>
        </p:nvSpPr>
        <p:spPr bwMode="auto">
          <a:xfrm>
            <a:off x="457200" y="1066800"/>
            <a:ext cx="8305800" cy="4462463"/>
          </a:xfrm>
          <a:prstGeom prst="rect">
            <a:avLst/>
          </a:prstGeom>
          <a:noFill/>
          <a:ln w="28575">
            <a:solidFill>
              <a:srgbClr val="000066"/>
            </a:solidFill>
            <a:miter lim="800000"/>
          </a:ln>
          <a:effectLst/>
        </p:spPr>
        <p:txBody>
          <a:bodyPr anchor="ctr">
            <a:spAutoFit/>
          </a:bodyPr>
          <a:lstStyle/>
          <a:p>
            <a:pPr marL="0" marR="0" lvl="0" indent="268605" algn="l" defTabSz="914400" rtl="0" eaLnBrk="0" fontAlgn="auto" latinLnBrk="0" hangingPunct="0">
              <a:lnSpc>
                <a:spcPct val="100000"/>
              </a:lnSpc>
              <a:spcBef>
                <a:spcPts val="0"/>
              </a:spcBef>
              <a:spcAft>
                <a:spcPts val="0"/>
              </a:spcAft>
              <a:buClrTx/>
              <a:buSzTx/>
              <a:buFontTx/>
              <a:buNone/>
              <a:defRPr/>
            </a:pPr>
            <a:r>
              <a:rPr kumimoji="0" lang="zh-CN" sz="3200" b="1" i="0" u="none" strike="noStrike" kern="1200" cap="none" spc="0" normalizeH="0" baseline="0" noProof="0" dirty="0">
                <a:ln>
                  <a:noFill/>
                </a:ln>
                <a:solidFill>
                  <a:srgbClr val="C00000"/>
                </a:solidFill>
                <a:effectLst/>
                <a:uLnTx/>
                <a:uFillTx/>
                <a:latin typeface="黑体" panose="02010609060101010101" pitchFamily="2" charset="-122"/>
                <a:ea typeface="黑体" panose="02010609060101010101" pitchFamily="2" charset="-122"/>
                <a:cs typeface="Times New Roman" panose="02020603050405020304" pitchFamily="18" charset="0"/>
              </a:rPr>
              <a:t>阻碍中国资本主义萌芽发展的因素</a:t>
            </a:r>
            <a:endParaRPr kumimoji="0" lang="zh-CN" sz="3200" b="1" i="0" u="none" strike="noStrike" kern="1200" cap="none" spc="0" normalizeH="0" baseline="0" noProof="0" dirty="0">
              <a:ln>
                <a:noFill/>
              </a:ln>
              <a:solidFill>
                <a:srgbClr val="C00000"/>
              </a:solidFill>
              <a:effectLst/>
              <a:uLnTx/>
              <a:uFillTx/>
              <a:latin typeface="黑体" panose="02010609060101010101" pitchFamily="2" charset="-122"/>
              <a:ea typeface="黑体" panose="02010609060101010101" pitchFamily="2" charset="-122"/>
              <a:cs typeface="+mn-cs"/>
            </a:endParaRPr>
          </a:p>
          <a:p>
            <a:pPr marL="0" marR="0" lvl="0" indent="268605" algn="l" defTabSz="914400" rtl="0" eaLnBrk="0" fontAlgn="auto" latinLnBrk="0" hangingPunct="0">
              <a:lnSpc>
                <a:spcPct val="100000"/>
              </a:lnSpc>
              <a:spcBef>
                <a:spcPts val="0"/>
              </a:spcBef>
              <a:spcAft>
                <a:spcPts val="0"/>
              </a:spcAft>
              <a:buClrTx/>
              <a:buSzTx/>
              <a:buFontTx/>
              <a:buNone/>
              <a:defRPr/>
            </a:pPr>
            <a:r>
              <a:rPr kumimoji="0" lang="zh-CN" altLang="en-US" sz="2800" b="1" i="0" u="none" strike="noStrike" kern="1200" cap="none" spc="0" normalizeH="0" baseline="0" noProof="0" dirty="0">
                <a:ln>
                  <a:noFill/>
                </a:ln>
                <a:solidFill>
                  <a:srgbClr val="000066"/>
                </a:solidFill>
                <a:effectLst/>
                <a:uLnTx/>
                <a:uFillTx/>
                <a:latin typeface="黑体" panose="02010609060101010101" pitchFamily="2" charset="-122"/>
                <a:ea typeface="黑体" panose="02010609060101010101" pitchFamily="2" charset="-122"/>
                <a:cs typeface="Times New Roman" panose="02020603050405020304" pitchFamily="18" charset="0"/>
              </a:rPr>
              <a:t>  ①自然经济自给自足的封闭性和顽固性，造成了国内市场的狭小。</a:t>
            </a:r>
            <a:endParaRPr kumimoji="0" lang="zh-CN" altLang="en-US" sz="2800" b="1" i="0" u="none" strike="noStrike" kern="1200" cap="none" spc="0" normalizeH="0" baseline="0" noProof="0" dirty="0">
              <a:ln>
                <a:noFill/>
              </a:ln>
              <a:solidFill>
                <a:srgbClr val="000066"/>
              </a:solidFill>
              <a:effectLst/>
              <a:uLnTx/>
              <a:uFillTx/>
              <a:latin typeface="黑体" panose="02010609060101010101" pitchFamily="2" charset="-122"/>
              <a:ea typeface="黑体" panose="02010609060101010101" pitchFamily="2" charset="-122"/>
              <a:cs typeface="+mn-cs"/>
            </a:endParaRPr>
          </a:p>
          <a:p>
            <a:pPr marL="0" marR="0" lvl="0" indent="266700" algn="l" defTabSz="914400" rtl="0" eaLnBrk="0" fontAlgn="auto" latinLnBrk="0" hangingPunct="0">
              <a:lnSpc>
                <a:spcPct val="100000"/>
              </a:lnSpc>
              <a:spcBef>
                <a:spcPts val="0"/>
              </a:spcBef>
              <a:spcAft>
                <a:spcPts val="0"/>
              </a:spcAft>
              <a:buClrTx/>
              <a:buSzTx/>
              <a:buFontTx/>
              <a:buNone/>
              <a:defRPr/>
            </a:pPr>
            <a:r>
              <a:rPr kumimoji="0" lang="zh-CN" altLang="en-US" sz="2800" b="1" i="0" u="none" strike="noStrike" kern="1200" cap="none" spc="0" normalizeH="0" baseline="0" noProof="0" dirty="0">
                <a:ln>
                  <a:noFill/>
                </a:ln>
                <a:solidFill>
                  <a:srgbClr val="000066"/>
                </a:solidFill>
                <a:effectLst/>
                <a:uLnTx/>
                <a:uFillTx/>
                <a:latin typeface="黑体" panose="02010609060101010101" pitchFamily="2" charset="-122"/>
                <a:ea typeface="黑体" panose="02010609060101010101" pitchFamily="2" charset="-122"/>
                <a:cs typeface="Times New Roman" panose="02020603050405020304" pitchFamily="18" charset="0"/>
              </a:rPr>
              <a:t>  ②重农抑商抑制了商业、手工业规模的扩大。</a:t>
            </a:r>
            <a:endParaRPr kumimoji="0" lang="zh-CN" altLang="en-US" sz="2800" b="1" i="0" u="none" strike="noStrike" kern="1200" cap="none" spc="0" normalizeH="0" baseline="0" noProof="0" dirty="0">
              <a:ln>
                <a:noFill/>
              </a:ln>
              <a:solidFill>
                <a:srgbClr val="000066"/>
              </a:solidFill>
              <a:effectLst/>
              <a:uLnTx/>
              <a:uFillTx/>
              <a:latin typeface="黑体" panose="02010609060101010101" pitchFamily="2" charset="-122"/>
              <a:ea typeface="黑体" panose="02010609060101010101" pitchFamily="2" charset="-122"/>
              <a:cs typeface="+mn-cs"/>
            </a:endParaRPr>
          </a:p>
          <a:p>
            <a:pPr marL="0" marR="0" lvl="0" indent="266700" algn="l" defTabSz="914400" rtl="0" eaLnBrk="0" fontAlgn="auto" latinLnBrk="0" hangingPunct="0">
              <a:lnSpc>
                <a:spcPct val="100000"/>
              </a:lnSpc>
              <a:spcBef>
                <a:spcPts val="0"/>
              </a:spcBef>
              <a:spcAft>
                <a:spcPts val="0"/>
              </a:spcAft>
              <a:buClrTx/>
              <a:buSzTx/>
              <a:buFontTx/>
              <a:buNone/>
              <a:defRPr/>
            </a:pPr>
            <a:r>
              <a:rPr kumimoji="0" lang="zh-CN" altLang="en-US" sz="2800" b="1" i="0" u="none" strike="noStrike" kern="1200" cap="none" spc="0" normalizeH="0" baseline="0" noProof="0" dirty="0">
                <a:ln>
                  <a:noFill/>
                </a:ln>
                <a:solidFill>
                  <a:srgbClr val="000066"/>
                </a:solidFill>
                <a:effectLst/>
                <a:uLnTx/>
                <a:uFillTx/>
                <a:latin typeface="黑体" panose="02010609060101010101" pitchFamily="2" charset="-122"/>
                <a:ea typeface="黑体" panose="02010609060101010101" pitchFamily="2" charset="-122"/>
                <a:cs typeface="Times New Roman" panose="02020603050405020304" pitchFamily="18" charset="0"/>
              </a:rPr>
              <a:t>  ③闭关锁国政策阻碍了海外市场的形成和资本的原始积累。</a:t>
            </a:r>
            <a:endParaRPr kumimoji="0" lang="zh-CN" altLang="en-US" sz="2800" b="1" i="0" u="none" strike="noStrike" kern="1200" cap="none" spc="0" normalizeH="0" baseline="0" noProof="0" dirty="0">
              <a:ln>
                <a:noFill/>
              </a:ln>
              <a:solidFill>
                <a:srgbClr val="000066"/>
              </a:solidFill>
              <a:effectLst/>
              <a:uLnTx/>
              <a:uFillTx/>
              <a:latin typeface="黑体" panose="02010609060101010101" pitchFamily="2" charset="-122"/>
              <a:ea typeface="黑体" panose="02010609060101010101" pitchFamily="2" charset="-122"/>
              <a:cs typeface="+mn-cs"/>
            </a:endParaRPr>
          </a:p>
          <a:p>
            <a:pPr marL="0" marR="0" lvl="0" indent="266700" algn="l" defTabSz="914400" rtl="0" eaLnBrk="0" fontAlgn="auto" latinLnBrk="0" hangingPunct="0">
              <a:lnSpc>
                <a:spcPct val="100000"/>
              </a:lnSpc>
              <a:spcBef>
                <a:spcPts val="0"/>
              </a:spcBef>
              <a:spcAft>
                <a:spcPts val="0"/>
              </a:spcAft>
              <a:buClrTx/>
              <a:buSzTx/>
              <a:buFontTx/>
              <a:buNone/>
              <a:defRPr/>
            </a:pPr>
            <a:r>
              <a:rPr kumimoji="0" lang="zh-CN" altLang="en-US" sz="2800" b="1" i="0" u="none" strike="noStrike" kern="1200" cap="none" spc="0" normalizeH="0" baseline="0" noProof="0" dirty="0">
                <a:ln>
                  <a:noFill/>
                </a:ln>
                <a:solidFill>
                  <a:srgbClr val="000066"/>
                </a:solidFill>
                <a:effectLst/>
                <a:uLnTx/>
                <a:uFillTx/>
                <a:latin typeface="黑体" panose="02010609060101010101" pitchFamily="2" charset="-122"/>
                <a:ea typeface="黑体" panose="02010609060101010101" pitchFamily="2" charset="-122"/>
                <a:cs typeface="Times New Roman" panose="02020603050405020304" pitchFamily="18" charset="0"/>
              </a:rPr>
              <a:t>  ④农民极度贫困，无力购买商品，缺乏市场。</a:t>
            </a:r>
            <a:endParaRPr kumimoji="0" lang="zh-CN" altLang="en-US" sz="2800" b="1" i="0" u="none" strike="noStrike" kern="1200" cap="none" spc="0" normalizeH="0" baseline="0" noProof="0" dirty="0">
              <a:ln>
                <a:noFill/>
              </a:ln>
              <a:solidFill>
                <a:srgbClr val="000066"/>
              </a:solidFill>
              <a:effectLst/>
              <a:uLnTx/>
              <a:uFillTx/>
              <a:latin typeface="黑体" panose="02010609060101010101" pitchFamily="2" charset="-122"/>
              <a:ea typeface="黑体" panose="02010609060101010101" pitchFamily="2" charset="-122"/>
              <a:cs typeface="+mn-cs"/>
            </a:endParaRPr>
          </a:p>
          <a:p>
            <a:pPr marL="0" marR="0" lvl="0" indent="266700" algn="l" defTabSz="914400" rtl="0" eaLnBrk="0" fontAlgn="auto" latinLnBrk="0" hangingPunct="0">
              <a:lnSpc>
                <a:spcPct val="100000"/>
              </a:lnSpc>
              <a:spcBef>
                <a:spcPts val="0"/>
              </a:spcBef>
              <a:spcAft>
                <a:spcPts val="0"/>
              </a:spcAft>
              <a:buClrTx/>
              <a:buSzTx/>
              <a:buFontTx/>
              <a:buNone/>
              <a:defRPr/>
            </a:pPr>
            <a:r>
              <a:rPr kumimoji="0" lang="zh-CN" altLang="en-US" sz="2800" b="1" i="0" u="none" strike="noStrike" kern="1200" cap="none" spc="0" normalizeH="0" baseline="0" noProof="0" dirty="0">
                <a:ln>
                  <a:noFill/>
                </a:ln>
                <a:solidFill>
                  <a:srgbClr val="000066"/>
                </a:solidFill>
                <a:effectLst/>
                <a:uLnTx/>
                <a:uFillTx/>
                <a:latin typeface="黑体" panose="02010609060101010101" pitchFamily="2" charset="-122"/>
                <a:ea typeface="黑体" panose="02010609060101010101" pitchFamily="2" charset="-122"/>
                <a:cs typeface="Times New Roman" panose="02020603050405020304" pitchFamily="18" charset="0"/>
              </a:rPr>
              <a:t>  ⑤土地买卖制度和高额地租收入吸引商业资本买田置地。</a:t>
            </a:r>
            <a:endParaRPr kumimoji="0" lang="zh-CN" altLang="en-US" sz="2800" b="1" i="0" u="none" strike="noStrike" kern="1200" cap="none" spc="0" normalizeH="0" baseline="0" noProof="0" dirty="0">
              <a:ln>
                <a:noFill/>
              </a:ln>
              <a:solidFill>
                <a:srgbClr val="000066"/>
              </a:solidFill>
              <a:effectLst/>
              <a:uLnTx/>
              <a:uFillTx/>
              <a:latin typeface="黑体" panose="02010609060101010101" pitchFamily="2" charset="-122"/>
              <a:ea typeface="黑体" panose="02010609060101010101" pitchFamily="2" charset="-122"/>
              <a:cs typeface="+mn-cs"/>
            </a:endParaRPr>
          </a:p>
          <a:p>
            <a:pPr marL="0" marR="0" lvl="0" indent="266700" algn="l" defTabSz="914400" rtl="0" eaLnBrk="0" fontAlgn="auto" latinLnBrk="0" hangingPunct="0">
              <a:lnSpc>
                <a:spcPct val="100000"/>
              </a:lnSpc>
              <a:spcBef>
                <a:spcPts val="0"/>
              </a:spcBef>
              <a:spcAft>
                <a:spcPts val="0"/>
              </a:spcAft>
              <a:buClrTx/>
              <a:buSzTx/>
              <a:buFontTx/>
              <a:buNone/>
              <a:defRPr/>
            </a:pPr>
            <a:r>
              <a:rPr kumimoji="0" lang="zh-CN" altLang="en-US" sz="2800" b="1" i="0" u="none" strike="noStrike" kern="1200" cap="none" spc="0" normalizeH="0" baseline="0" noProof="0" dirty="0">
                <a:ln>
                  <a:noFill/>
                </a:ln>
                <a:solidFill>
                  <a:srgbClr val="000066"/>
                </a:solidFill>
                <a:effectLst/>
                <a:uLnTx/>
                <a:uFillTx/>
                <a:latin typeface="黑体" panose="02010609060101010101" pitchFamily="2" charset="-122"/>
                <a:ea typeface="黑体" panose="02010609060101010101" pitchFamily="2" charset="-122"/>
                <a:cs typeface="Times New Roman" panose="02020603050405020304" pitchFamily="18" charset="0"/>
              </a:rPr>
              <a:t>  ⑥传统观念习俗的影响。</a:t>
            </a:r>
            <a:endParaRPr kumimoji="0" lang="zh-CN" altLang="en-US" sz="2800" b="1" i="0" u="none" strike="noStrike" kern="1200" cap="none" spc="0" normalizeH="0" baseline="0" noProof="0" dirty="0">
              <a:ln>
                <a:noFill/>
              </a:ln>
              <a:solidFill>
                <a:srgbClr val="000066"/>
              </a:solidFill>
              <a:effectLst/>
              <a:uLnTx/>
              <a:uFillTx/>
              <a:latin typeface="黑体" panose="02010609060101010101" pitchFamily="2" charset="-122"/>
              <a:ea typeface="黑体" panose="02010609060101010101" pitchFamily="2" charset="-122"/>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矩形 1"/>
          <p:cNvSpPr/>
          <p:nvPr/>
        </p:nvSpPr>
        <p:spPr>
          <a:xfrm>
            <a:off x="381000" y="228600"/>
            <a:ext cx="8305800" cy="1095375"/>
          </a:xfrm>
          <a:prstGeom prst="rect">
            <a:avLst/>
          </a:prstGeom>
          <a:noFill/>
          <a:ln w="28575" cap="flat" cmpd="sng">
            <a:solidFill>
              <a:srgbClr val="006600"/>
            </a:solidFill>
            <a:prstDash val="solid"/>
            <a:miter/>
            <a:headEnd type="none" w="med" len="med"/>
            <a:tailEnd type="none" w="med" len="med"/>
          </a:ln>
        </p:spPr>
        <p:txBody>
          <a:bodyPr>
            <a:spAutoFit/>
          </a:bodyPr>
          <a:p>
            <a:r>
              <a:rPr lang="zh-CN" altLang="en-US" sz="3200" b="1" dirty="0">
                <a:solidFill>
                  <a:srgbClr val="C00000"/>
                </a:solidFill>
                <a:latin typeface="黑体" panose="02010609060101010101" pitchFamily="2" charset="-122"/>
                <a:ea typeface="黑体" panose="02010609060101010101" pitchFamily="2" charset="-122"/>
              </a:rPr>
              <a:t>整体结构</a:t>
            </a:r>
            <a:endParaRPr lang="en-US" altLang="zh-CN" sz="3200" b="1" dirty="0">
              <a:solidFill>
                <a:srgbClr val="C00000"/>
              </a:solidFill>
              <a:latin typeface="黑体" panose="02010609060101010101" pitchFamily="2" charset="-122"/>
              <a:ea typeface="黑体" panose="02010609060101010101" pitchFamily="2" charset="-122"/>
            </a:endParaRPr>
          </a:p>
          <a:p>
            <a:r>
              <a:rPr lang="zh-CN" altLang="en-US" sz="3200" b="1" dirty="0">
                <a:solidFill>
                  <a:srgbClr val="000066"/>
                </a:solidFill>
                <a:latin typeface="黑体" panose="02010609060101010101" pitchFamily="2" charset="-122"/>
                <a:ea typeface="黑体" panose="02010609060101010101" pitchFamily="2" charset="-122"/>
              </a:rPr>
              <a:t> 注意古今贯通、中外关联、厚今薄古的原则</a:t>
            </a:r>
            <a:endParaRPr lang="zh-CN" altLang="en-US" sz="3200" b="1" dirty="0">
              <a:solidFill>
                <a:srgbClr val="000066"/>
              </a:solidFill>
              <a:latin typeface="黑体" panose="02010609060101010101" pitchFamily="2" charset="-122"/>
              <a:ea typeface="黑体" panose="02010609060101010101" pitchFamily="2" charset="-122"/>
            </a:endParaRPr>
          </a:p>
        </p:txBody>
      </p:sp>
      <p:sp>
        <p:nvSpPr>
          <p:cNvPr id="7171" name="Rectangle 5"/>
          <p:cNvSpPr/>
          <p:nvPr/>
        </p:nvSpPr>
        <p:spPr>
          <a:xfrm>
            <a:off x="381000" y="2211388"/>
            <a:ext cx="8305800" cy="3960812"/>
          </a:xfrm>
          <a:prstGeom prst="rect">
            <a:avLst/>
          </a:prstGeom>
          <a:noFill/>
          <a:ln w="25400" cap="flat" cmpd="sng">
            <a:solidFill>
              <a:srgbClr val="000066"/>
            </a:solidFill>
            <a:prstDash val="solid"/>
            <a:miter/>
            <a:headEnd type="none" w="med" len="med"/>
            <a:tailEnd type="none" w="med" len="med"/>
          </a:ln>
        </p:spPr>
        <p:txBody>
          <a:bodyPr anchor="ctr">
            <a:spAutoFit/>
          </a:bodyPr>
          <a:p>
            <a:pPr indent="262255"/>
            <a:r>
              <a:rPr lang="zh-CN" altLang="en-US" sz="2800" b="1" dirty="0">
                <a:solidFill>
                  <a:srgbClr val="000066"/>
                </a:solidFill>
                <a:latin typeface="黑体" panose="02010609060101010101" pitchFamily="2" charset="-122"/>
                <a:ea typeface="黑体" panose="02010609060101010101" pitchFamily="2" charset="-122"/>
              </a:rPr>
              <a:t>  古今贯通，有利于进行历史发展的纵向比较，从而认识人类社会发展的基本规律。</a:t>
            </a:r>
            <a:endParaRPr lang="zh-CN" altLang="en-US" sz="2800" b="1" dirty="0">
              <a:solidFill>
                <a:srgbClr val="000066"/>
              </a:solidFill>
              <a:latin typeface="黑体" panose="02010609060101010101" pitchFamily="2" charset="-122"/>
              <a:ea typeface="黑体" panose="02010609060101010101" pitchFamily="2" charset="-122"/>
            </a:endParaRPr>
          </a:p>
          <a:p>
            <a:pPr indent="262255"/>
            <a:r>
              <a:rPr lang="zh-CN" altLang="en-US" sz="2800" b="1" dirty="0">
                <a:solidFill>
                  <a:srgbClr val="006600"/>
                </a:solidFill>
                <a:latin typeface="黑体" panose="02010609060101010101" pitchFamily="2" charset="-122"/>
                <a:ea typeface="黑体" panose="02010609060101010101" pitchFamily="2" charset="-122"/>
              </a:rPr>
              <a:t>  中外关联，有利于进行跨民族跨国家之间的横向比较，发现历史现象的异同点，探寻历史发展的共同规律和特殊规律，增进对其他民族和国家的了解和理解，从而消除民族偏见和国家偏见，形成开放的世界意识。</a:t>
            </a:r>
            <a:endParaRPr lang="zh-CN" altLang="en-US" sz="2800" b="1" dirty="0">
              <a:solidFill>
                <a:srgbClr val="006600"/>
              </a:solidFill>
              <a:latin typeface="黑体" panose="02010609060101010101" pitchFamily="2" charset="-122"/>
              <a:ea typeface="黑体" panose="02010609060101010101" pitchFamily="2" charset="-122"/>
            </a:endParaRPr>
          </a:p>
          <a:p>
            <a:pPr indent="262255"/>
            <a:r>
              <a:rPr lang="zh-CN" altLang="en-US" sz="2800" b="1" dirty="0">
                <a:solidFill>
                  <a:srgbClr val="000066"/>
                </a:solidFill>
                <a:latin typeface="黑体" panose="02010609060101010101" pitchFamily="2" charset="-122"/>
                <a:ea typeface="黑体" panose="02010609060101010101" pitchFamily="2" charset="-122"/>
              </a:rPr>
              <a:t>  厚今薄古，在尊重历史的前提下，引导人们更加关注现实</a:t>
            </a:r>
            <a:r>
              <a:rPr lang="en-US" altLang="zh-CN" sz="2800" b="1" dirty="0">
                <a:solidFill>
                  <a:srgbClr val="000066"/>
                </a:solidFill>
                <a:latin typeface="黑体" panose="02010609060101010101" pitchFamily="2" charset="-122"/>
                <a:ea typeface="黑体" panose="02010609060101010101" pitchFamily="2" charset="-122"/>
              </a:rPr>
              <a:t>,</a:t>
            </a:r>
            <a:r>
              <a:rPr lang="zh-CN" altLang="en-US" sz="2800" b="1" dirty="0">
                <a:solidFill>
                  <a:srgbClr val="000066"/>
                </a:solidFill>
                <a:latin typeface="黑体" panose="02010609060101010101" pitchFamily="2" charset="-122"/>
                <a:ea typeface="黑体" panose="02010609060101010101" pitchFamily="2" charset="-122"/>
              </a:rPr>
              <a:t>充分发挥历史教育的社会功能。 </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charRg st="0" end="3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charRg st="39" end="13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charRg st="135" end="17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矩形 3"/>
          <p:cNvSpPr/>
          <p:nvPr/>
        </p:nvSpPr>
        <p:spPr>
          <a:xfrm>
            <a:off x="2286000" y="1981200"/>
            <a:ext cx="5105400" cy="3046413"/>
          </a:xfrm>
          <a:prstGeom prst="rect">
            <a:avLst/>
          </a:prstGeom>
          <a:noFill/>
          <a:ln w="28575" cap="flat" cmpd="sng">
            <a:solidFill>
              <a:srgbClr val="000066"/>
            </a:solidFill>
            <a:prstDash val="solid"/>
            <a:miter/>
            <a:headEnd type="none" w="med" len="med"/>
            <a:tailEnd type="none" w="med" len="med"/>
          </a:ln>
        </p:spPr>
        <p:txBody>
          <a:bodyPr>
            <a:spAutoFit/>
          </a:bodyPr>
          <a:p>
            <a:r>
              <a:rPr lang="en-US" altLang="zh-CN" sz="3200" b="1" dirty="0">
                <a:solidFill>
                  <a:srgbClr val="000066"/>
                </a:solidFill>
                <a:latin typeface="黑体" panose="02010609060101010101" pitchFamily="2" charset="-122"/>
                <a:ea typeface="黑体" panose="02010609060101010101" pitchFamily="2" charset="-122"/>
              </a:rPr>
              <a:t>1</a:t>
            </a:r>
            <a:r>
              <a:rPr lang="zh-CN" altLang="en-US" sz="3200" b="1" dirty="0">
                <a:solidFill>
                  <a:srgbClr val="000066"/>
                </a:solidFill>
                <a:latin typeface="黑体" panose="02010609060101010101" pitchFamily="2" charset="-122"/>
                <a:ea typeface="黑体" panose="02010609060101010101" pitchFamily="2" charset="-122"/>
              </a:rPr>
              <a:t>、构建单元知识线索</a:t>
            </a:r>
            <a:endParaRPr lang="en-US" altLang="zh-CN" sz="3200" b="1" dirty="0">
              <a:solidFill>
                <a:srgbClr val="000066"/>
              </a:solidFill>
              <a:latin typeface="黑体" panose="02010609060101010101" pitchFamily="2" charset="-122"/>
              <a:ea typeface="黑体" panose="02010609060101010101" pitchFamily="2" charset="-122"/>
            </a:endParaRPr>
          </a:p>
          <a:p>
            <a:r>
              <a:rPr lang="en-US" altLang="zh-CN" sz="3200" b="1" dirty="0">
                <a:solidFill>
                  <a:srgbClr val="000066"/>
                </a:solidFill>
                <a:latin typeface="黑体" panose="02010609060101010101" pitchFamily="2" charset="-122"/>
                <a:ea typeface="黑体" panose="02010609060101010101" pitchFamily="2" charset="-122"/>
              </a:rPr>
              <a:t>2</a:t>
            </a:r>
            <a:r>
              <a:rPr lang="zh-CN" altLang="en-US" sz="3200" b="1" dirty="0">
                <a:solidFill>
                  <a:srgbClr val="000066"/>
                </a:solidFill>
                <a:latin typeface="黑体" panose="02010609060101010101" pitchFamily="2" charset="-122"/>
                <a:ea typeface="黑体" panose="02010609060101010101" pitchFamily="2" charset="-122"/>
              </a:rPr>
              <a:t>、重视重点概念解读</a:t>
            </a:r>
            <a:endParaRPr lang="en-US" altLang="zh-CN" sz="3200" b="1" dirty="0">
              <a:solidFill>
                <a:srgbClr val="000066"/>
              </a:solidFill>
              <a:latin typeface="黑体" panose="02010609060101010101" pitchFamily="2" charset="-122"/>
              <a:ea typeface="黑体" panose="02010609060101010101" pitchFamily="2" charset="-122"/>
            </a:endParaRPr>
          </a:p>
          <a:p>
            <a:r>
              <a:rPr lang="en-US" altLang="zh-CN" sz="3200" b="1" dirty="0">
                <a:solidFill>
                  <a:srgbClr val="000066"/>
                </a:solidFill>
                <a:latin typeface="黑体" panose="02010609060101010101" pitchFamily="2" charset="-122"/>
                <a:ea typeface="黑体" panose="02010609060101010101" pitchFamily="2" charset="-122"/>
              </a:rPr>
              <a:t>3</a:t>
            </a:r>
            <a:r>
              <a:rPr lang="zh-CN" altLang="en-US" sz="3200" b="1" dirty="0">
                <a:solidFill>
                  <a:srgbClr val="000066"/>
                </a:solidFill>
                <a:latin typeface="黑体" panose="02010609060101010101" pitchFamily="2" charset="-122"/>
                <a:ea typeface="黑体" panose="02010609060101010101" pitchFamily="2" charset="-122"/>
              </a:rPr>
              <a:t>、抓住学习重点难点</a:t>
            </a:r>
            <a:endParaRPr lang="en-US" altLang="zh-CN" sz="3200" b="1" dirty="0">
              <a:solidFill>
                <a:srgbClr val="000066"/>
              </a:solidFill>
              <a:latin typeface="黑体" panose="02010609060101010101" pitchFamily="2" charset="-122"/>
              <a:ea typeface="黑体" panose="02010609060101010101" pitchFamily="2" charset="-122"/>
            </a:endParaRPr>
          </a:p>
          <a:p>
            <a:r>
              <a:rPr lang="en-US" altLang="zh-CN" sz="3200" b="1" dirty="0">
                <a:solidFill>
                  <a:srgbClr val="000066"/>
                </a:solidFill>
                <a:latin typeface="黑体" panose="02010609060101010101" pitchFamily="2" charset="-122"/>
                <a:ea typeface="黑体" panose="02010609060101010101" pitchFamily="2" charset="-122"/>
              </a:rPr>
              <a:t>4</a:t>
            </a:r>
            <a:r>
              <a:rPr lang="zh-CN" altLang="en-US" sz="3200" b="1" dirty="0">
                <a:solidFill>
                  <a:srgbClr val="000066"/>
                </a:solidFill>
                <a:latin typeface="黑体" panose="02010609060101010101" pitchFamily="2" charset="-122"/>
                <a:ea typeface="黑体" panose="02010609060101010101" pitchFamily="2" charset="-122"/>
              </a:rPr>
              <a:t>、做好知识有机联系</a:t>
            </a:r>
            <a:endParaRPr lang="en-US" altLang="zh-CN" sz="3200" b="1" dirty="0">
              <a:solidFill>
                <a:srgbClr val="000066"/>
              </a:solidFill>
              <a:latin typeface="黑体" panose="02010609060101010101" pitchFamily="2" charset="-122"/>
              <a:ea typeface="黑体" panose="02010609060101010101" pitchFamily="2" charset="-122"/>
            </a:endParaRPr>
          </a:p>
          <a:p>
            <a:r>
              <a:rPr lang="en-US" altLang="zh-CN" sz="3200" b="1" dirty="0">
                <a:solidFill>
                  <a:srgbClr val="000066"/>
                </a:solidFill>
                <a:latin typeface="黑体" panose="02010609060101010101" pitchFamily="2" charset="-122"/>
                <a:ea typeface="黑体" panose="02010609060101010101" pitchFamily="2" charset="-122"/>
              </a:rPr>
              <a:t>5</a:t>
            </a:r>
            <a:r>
              <a:rPr lang="zh-CN" altLang="en-US" sz="3200" b="1" dirty="0">
                <a:solidFill>
                  <a:srgbClr val="000066"/>
                </a:solidFill>
                <a:latin typeface="黑体" panose="02010609060101010101" pitchFamily="2" charset="-122"/>
                <a:ea typeface="黑体" panose="02010609060101010101" pitchFamily="2" charset="-122"/>
              </a:rPr>
              <a:t>、理性全面分析问题</a:t>
            </a:r>
            <a:endParaRPr lang="en-US" altLang="zh-CN" sz="3200" b="1" dirty="0">
              <a:solidFill>
                <a:srgbClr val="000066"/>
              </a:solidFill>
              <a:latin typeface="黑体" panose="02010609060101010101" pitchFamily="2" charset="-122"/>
              <a:ea typeface="黑体" panose="02010609060101010101" pitchFamily="2" charset="-122"/>
            </a:endParaRPr>
          </a:p>
          <a:p>
            <a:r>
              <a:rPr lang="en-US" altLang="zh-CN" sz="3200" b="1" dirty="0">
                <a:solidFill>
                  <a:srgbClr val="000066"/>
                </a:solidFill>
                <a:latin typeface="黑体" panose="02010609060101010101" pitchFamily="2" charset="-122"/>
                <a:ea typeface="黑体" panose="02010609060101010101" pitchFamily="2" charset="-122"/>
              </a:rPr>
              <a:t>6</a:t>
            </a:r>
            <a:r>
              <a:rPr lang="zh-CN" altLang="en-US" sz="3200" b="1" dirty="0">
                <a:solidFill>
                  <a:srgbClr val="000066"/>
                </a:solidFill>
                <a:latin typeface="黑体" panose="02010609060101010101" pitchFamily="2" charset="-122"/>
                <a:ea typeface="黑体" panose="02010609060101010101" pitchFamily="2" charset="-122"/>
              </a:rPr>
              <a:t>、关注学生思想情感</a:t>
            </a:r>
            <a:endParaRPr lang="en-US" altLang="zh-CN" sz="3200" b="1" dirty="0">
              <a:solidFill>
                <a:srgbClr val="000066"/>
              </a:solidFill>
              <a:latin typeface="黑体" panose="02010609060101010101" pitchFamily="2" charset="-122"/>
              <a:ea typeface="黑体" panose="02010609060101010101" pitchFamily="2" charset="-122"/>
            </a:endParaRPr>
          </a:p>
        </p:txBody>
      </p:sp>
      <p:sp>
        <p:nvSpPr>
          <p:cNvPr id="31747" name="TextBox 4"/>
          <p:cNvSpPr txBox="1"/>
          <p:nvPr/>
        </p:nvSpPr>
        <p:spPr>
          <a:xfrm>
            <a:off x="838200" y="685800"/>
            <a:ext cx="3276600" cy="646113"/>
          </a:xfrm>
          <a:prstGeom prst="rect">
            <a:avLst/>
          </a:prstGeom>
          <a:noFill/>
          <a:ln w="9525">
            <a:noFill/>
          </a:ln>
        </p:spPr>
        <p:txBody>
          <a:bodyPr>
            <a:spAutoFit/>
          </a:bodyPr>
          <a:p>
            <a:r>
              <a:rPr lang="zh-CN" altLang="en-US" sz="3600" b="1" dirty="0">
                <a:solidFill>
                  <a:srgbClr val="C00000"/>
                </a:solidFill>
                <a:latin typeface="黑体" panose="02010609060101010101" pitchFamily="2" charset="-122"/>
                <a:ea typeface="黑体" panose="02010609060101010101" pitchFamily="2" charset="-122"/>
              </a:rPr>
              <a:t>单元教学建议</a:t>
            </a:r>
            <a:endParaRPr lang="zh-CN" altLang="en-US" sz="3600" b="1" dirty="0">
              <a:solidFill>
                <a:srgbClr val="C00000"/>
              </a:solidFill>
              <a:latin typeface="黑体" panose="02010609060101010101" pitchFamily="2" charset="-122"/>
              <a:ea typeface="黑体" panose="0201060906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0">
                                            <p:txEl>
                                              <p:charRg st="0" end="1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0">
                                            <p:txEl>
                                              <p:charRg st="11" end="2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0">
                                            <p:txEl>
                                              <p:charRg st="22" end="3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0">
                                            <p:txEl>
                                              <p:charRg st="33" end="4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0">
                                            <p:txEl>
                                              <p:charRg st="44" end="5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0">
                                            <p:txEl>
                                              <p:charRg st="55" end="6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Rectangle 1"/>
          <p:cNvSpPr/>
          <p:nvPr/>
        </p:nvSpPr>
        <p:spPr>
          <a:xfrm>
            <a:off x="0" y="915988"/>
            <a:ext cx="9067800" cy="5310187"/>
          </a:xfrm>
          <a:prstGeom prst="rect">
            <a:avLst/>
          </a:prstGeom>
          <a:noFill/>
          <a:ln w="9525">
            <a:noFill/>
          </a:ln>
        </p:spPr>
        <p:txBody>
          <a:bodyPr anchor="ctr">
            <a:spAutoFit/>
          </a:bodyPr>
          <a:p>
            <a:pPr indent="266700" eaLnBrk="0" hangingPunct="0"/>
            <a:r>
              <a:rPr lang="zh-CN" altLang="en-US" dirty="0">
                <a:solidFill>
                  <a:srgbClr val="C00000"/>
                </a:solidFill>
                <a:latin typeface="黑体" panose="02010609060101010101" pitchFamily="2" charset="-122"/>
                <a:ea typeface="黑体" panose="02010609060101010101" pitchFamily="2" charset="-122"/>
              </a:rPr>
              <a:t>师：请同学阅读课文，看课文内容给了明清经济怎样的历史定位？</a:t>
            </a:r>
            <a:endParaRPr lang="zh-CN" altLang="en-US" dirty="0">
              <a:solidFill>
                <a:srgbClr val="C00000"/>
              </a:solidFill>
              <a:latin typeface="黑体" panose="02010609060101010101" pitchFamily="2" charset="-122"/>
              <a:ea typeface="黑体" panose="02010609060101010101" pitchFamily="2" charset="-122"/>
            </a:endParaRPr>
          </a:p>
          <a:p>
            <a:pPr indent="266700" eaLnBrk="0" hangingPunct="0"/>
            <a:r>
              <a:rPr lang="zh-CN" altLang="en-US" dirty="0">
                <a:solidFill>
                  <a:srgbClr val="000066"/>
                </a:solidFill>
                <a:latin typeface="黑体" panose="02010609060101010101" pitchFamily="2" charset="-122"/>
                <a:ea typeface="黑体" panose="02010609060101010101" pitchFamily="2" charset="-122"/>
              </a:rPr>
              <a:t>生：书上说“</a:t>
            </a:r>
            <a:r>
              <a:rPr lang="en-US" altLang="zh-CN" dirty="0">
                <a:solidFill>
                  <a:srgbClr val="000066"/>
                </a:solidFill>
                <a:latin typeface="黑体" panose="02010609060101010101" pitchFamily="2" charset="-122"/>
                <a:ea typeface="黑体" panose="02010609060101010101" pitchFamily="2" charset="-122"/>
              </a:rPr>
              <a:t>13</a:t>
            </a:r>
            <a:r>
              <a:rPr lang="zh-CN" altLang="en-US" dirty="0">
                <a:solidFill>
                  <a:srgbClr val="000066"/>
                </a:solidFill>
                <a:latin typeface="黑体" panose="02010609060101010101" pitchFamily="2" charset="-122"/>
                <a:ea typeface="黑体" panose="02010609060101010101" pitchFamily="2" charset="-122"/>
              </a:rPr>
              <a:t>～</a:t>
            </a:r>
            <a:r>
              <a:rPr lang="en-US" altLang="zh-CN" dirty="0">
                <a:solidFill>
                  <a:srgbClr val="000066"/>
                </a:solidFill>
                <a:latin typeface="黑体" panose="02010609060101010101" pitchFamily="2" charset="-122"/>
                <a:ea typeface="黑体" panose="02010609060101010101" pitchFamily="2" charset="-122"/>
              </a:rPr>
              <a:t>18</a:t>
            </a:r>
            <a:r>
              <a:rPr lang="zh-CN" altLang="en-US" dirty="0">
                <a:solidFill>
                  <a:srgbClr val="000066"/>
                </a:solidFill>
                <a:latin typeface="黑体" panose="02010609060101010101" pitchFamily="2" charset="-122"/>
                <a:ea typeface="黑体" panose="02010609060101010101" pitchFamily="2" charset="-122"/>
              </a:rPr>
              <a:t>世纪明清两朝的鼎盛时期，出现了社会经济全面高涨的局面”。</a:t>
            </a:r>
            <a:endParaRPr lang="zh-CN" altLang="en-US"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dirty="0">
                <a:solidFill>
                  <a:srgbClr val="C00000"/>
                </a:solidFill>
                <a:latin typeface="黑体" panose="02010609060101010101" pitchFamily="2" charset="-122"/>
                <a:ea typeface="黑体" panose="02010609060101010101" pitchFamily="2" charset="-122"/>
              </a:rPr>
              <a:t>师：能找些史实证明这一结论吗？</a:t>
            </a:r>
            <a:endParaRPr lang="zh-CN" altLang="en-US" dirty="0">
              <a:solidFill>
                <a:srgbClr val="C00000"/>
              </a:solidFill>
              <a:latin typeface="黑体" panose="02010609060101010101" pitchFamily="2" charset="-122"/>
              <a:ea typeface="黑体" panose="02010609060101010101" pitchFamily="2" charset="-122"/>
            </a:endParaRPr>
          </a:p>
          <a:p>
            <a:pPr indent="266700" eaLnBrk="0" hangingPunct="0"/>
            <a:r>
              <a:rPr lang="zh-CN" altLang="en-US" dirty="0">
                <a:solidFill>
                  <a:srgbClr val="000066"/>
                </a:solidFill>
                <a:latin typeface="黑体" panose="02010609060101010101" pitchFamily="2" charset="-122"/>
                <a:ea typeface="黑体" panose="02010609060101010101" pitchFamily="2" charset="-122"/>
              </a:rPr>
              <a:t>生：</a:t>
            </a:r>
            <a:r>
              <a:rPr lang="en-US" altLang="zh-CN" dirty="0">
                <a:solidFill>
                  <a:srgbClr val="000066"/>
                </a:solidFill>
                <a:latin typeface="黑体" panose="02010609060101010101" pitchFamily="2" charset="-122"/>
                <a:ea typeface="黑体" panose="02010609060101010101" pitchFamily="2" charset="-122"/>
              </a:rPr>
              <a:t>《</a:t>
            </a:r>
            <a:r>
              <a:rPr lang="zh-CN" altLang="en-US" dirty="0">
                <a:solidFill>
                  <a:srgbClr val="000066"/>
                </a:solidFill>
                <a:latin typeface="黑体" panose="02010609060101010101" pitchFamily="2" charset="-122"/>
                <a:ea typeface="黑体" panose="02010609060101010101" pitchFamily="2" charset="-122"/>
              </a:rPr>
              <a:t>天工开物</a:t>
            </a:r>
            <a:r>
              <a:rPr lang="en-US" altLang="zh-CN" dirty="0">
                <a:solidFill>
                  <a:srgbClr val="000066"/>
                </a:solidFill>
                <a:latin typeface="黑体" panose="02010609060101010101" pitchFamily="2" charset="-122"/>
                <a:ea typeface="黑体" panose="02010609060101010101" pitchFamily="2" charset="-122"/>
              </a:rPr>
              <a:t>》</a:t>
            </a:r>
            <a:r>
              <a:rPr lang="zh-CN" altLang="en-US" dirty="0">
                <a:solidFill>
                  <a:srgbClr val="000066"/>
                </a:solidFill>
                <a:latin typeface="黑体" panose="02010609060101010101" pitchFamily="2" charset="-122"/>
                <a:ea typeface="黑体" panose="02010609060101010101" pitchFamily="2" charset="-122"/>
              </a:rPr>
              <a:t>所涉及的约</a:t>
            </a:r>
            <a:r>
              <a:rPr lang="en-US" altLang="zh-CN" dirty="0">
                <a:solidFill>
                  <a:srgbClr val="000066"/>
                </a:solidFill>
                <a:latin typeface="黑体" panose="02010609060101010101" pitchFamily="2" charset="-122"/>
                <a:ea typeface="黑体" panose="02010609060101010101" pitchFamily="2" charset="-122"/>
              </a:rPr>
              <a:t>30</a:t>
            </a:r>
            <a:r>
              <a:rPr lang="zh-CN" altLang="en-US" dirty="0">
                <a:solidFill>
                  <a:srgbClr val="000066"/>
                </a:solidFill>
                <a:latin typeface="黑体" panose="02010609060101010101" pitchFamily="2" charset="-122"/>
                <a:ea typeface="黑体" panose="02010609060101010101" pitchFamily="2" charset="-122"/>
              </a:rPr>
              <a:t>种工农业生产技术，基本上处于世界领先地位；双季稻种植面积扩大，有的地方亩产达到了五六石；耕地面积增加，人口增加；</a:t>
            </a:r>
            <a:r>
              <a:rPr lang="en-US" altLang="zh-CN" dirty="0">
                <a:solidFill>
                  <a:srgbClr val="000066"/>
                </a:solidFill>
                <a:latin typeface="黑体" panose="02010609060101010101" pitchFamily="2" charset="-122"/>
                <a:ea typeface="黑体" panose="02010609060101010101" pitchFamily="2" charset="-122"/>
              </a:rPr>
              <a:t>1720</a:t>
            </a:r>
            <a:r>
              <a:rPr lang="zh-CN" altLang="en-US" dirty="0">
                <a:solidFill>
                  <a:srgbClr val="000066"/>
                </a:solidFill>
                <a:latin typeface="黑体" panose="02010609060101010101" pitchFamily="2" charset="-122"/>
                <a:ea typeface="黑体" panose="02010609060101010101" pitchFamily="2" charset="-122"/>
              </a:rPr>
              <a:t>～</a:t>
            </a:r>
            <a:r>
              <a:rPr lang="en-US" altLang="zh-CN" dirty="0">
                <a:solidFill>
                  <a:srgbClr val="000066"/>
                </a:solidFill>
                <a:latin typeface="黑体" panose="02010609060101010101" pitchFamily="2" charset="-122"/>
                <a:ea typeface="黑体" panose="02010609060101010101" pitchFamily="2" charset="-122"/>
              </a:rPr>
              <a:t>1780</a:t>
            </a:r>
            <a:r>
              <a:rPr lang="zh-CN" altLang="en-US" dirty="0">
                <a:solidFill>
                  <a:srgbClr val="000066"/>
                </a:solidFill>
                <a:latin typeface="黑体" panose="02010609060101010101" pitchFamily="2" charset="-122"/>
                <a:ea typeface="黑体" panose="02010609060101010101" pitchFamily="2" charset="-122"/>
              </a:rPr>
              <a:t>年间，中国内生产总值在世界总值中所占比例的年增长率远高于整个欧洲地区；</a:t>
            </a:r>
            <a:r>
              <a:rPr lang="en-US" altLang="zh-CN" dirty="0">
                <a:solidFill>
                  <a:srgbClr val="000066"/>
                </a:solidFill>
                <a:latin typeface="黑体" panose="02010609060101010101" pitchFamily="2" charset="-122"/>
                <a:ea typeface="黑体" panose="02010609060101010101" pitchFamily="2" charset="-122"/>
              </a:rPr>
              <a:t>19</a:t>
            </a:r>
            <a:r>
              <a:rPr lang="zh-CN" altLang="en-US" dirty="0">
                <a:solidFill>
                  <a:srgbClr val="000066"/>
                </a:solidFill>
                <a:latin typeface="黑体" panose="02010609060101010101" pitchFamily="2" charset="-122"/>
                <a:ea typeface="黑体" panose="02010609060101010101" pitchFamily="2" charset="-122"/>
              </a:rPr>
              <a:t>世纪初，世界</a:t>
            </a:r>
            <a:r>
              <a:rPr lang="en-US" altLang="zh-CN" dirty="0">
                <a:solidFill>
                  <a:srgbClr val="000066"/>
                </a:solidFill>
                <a:latin typeface="黑体" panose="02010609060101010101" pitchFamily="2" charset="-122"/>
                <a:ea typeface="黑体" panose="02010609060101010101" pitchFamily="2" charset="-122"/>
              </a:rPr>
              <a:t>10</a:t>
            </a:r>
            <a:r>
              <a:rPr lang="zh-CN" altLang="en-US" dirty="0">
                <a:solidFill>
                  <a:srgbClr val="000066"/>
                </a:solidFill>
                <a:latin typeface="黑体" panose="02010609060101010101" pitchFamily="2" charset="-122"/>
                <a:ea typeface="黑体" panose="02010609060101010101" pitchFamily="2" charset="-122"/>
              </a:rPr>
              <a:t>个拥有</a:t>
            </a:r>
            <a:r>
              <a:rPr lang="en-US" altLang="zh-CN" dirty="0">
                <a:solidFill>
                  <a:srgbClr val="000066"/>
                </a:solidFill>
                <a:latin typeface="黑体" panose="02010609060101010101" pitchFamily="2" charset="-122"/>
                <a:ea typeface="黑体" panose="02010609060101010101" pitchFamily="2" charset="-122"/>
              </a:rPr>
              <a:t>50</a:t>
            </a:r>
            <a:r>
              <a:rPr lang="zh-CN" altLang="en-US" dirty="0">
                <a:solidFill>
                  <a:srgbClr val="000066"/>
                </a:solidFill>
                <a:latin typeface="黑体" panose="02010609060101010101" pitchFamily="2" charset="-122"/>
                <a:ea typeface="黑体" panose="02010609060101010101" pitchFamily="2" charset="-122"/>
              </a:rPr>
              <a:t>万以上居民的城市中，中国就有</a:t>
            </a:r>
            <a:r>
              <a:rPr lang="en-US" altLang="zh-CN" dirty="0">
                <a:solidFill>
                  <a:srgbClr val="000066"/>
                </a:solidFill>
                <a:latin typeface="黑体" panose="02010609060101010101" pitchFamily="2" charset="-122"/>
                <a:ea typeface="黑体" panose="02010609060101010101" pitchFamily="2" charset="-122"/>
              </a:rPr>
              <a:t>6</a:t>
            </a:r>
            <a:r>
              <a:rPr lang="zh-CN" altLang="en-US" dirty="0">
                <a:solidFill>
                  <a:srgbClr val="000066"/>
                </a:solidFill>
                <a:latin typeface="黑体" panose="02010609060101010101" pitchFamily="2" charset="-122"/>
                <a:ea typeface="黑体" panose="02010609060101010101" pitchFamily="2" charset="-122"/>
              </a:rPr>
              <a:t>个。</a:t>
            </a:r>
            <a:endParaRPr lang="zh-CN" altLang="en-US"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dirty="0">
                <a:solidFill>
                  <a:srgbClr val="C00000"/>
                </a:solidFill>
                <a:latin typeface="黑体" panose="02010609060101010101" pitchFamily="2" charset="-122"/>
                <a:ea typeface="黑体" panose="02010609060101010101" pitchFamily="2" charset="-122"/>
              </a:rPr>
              <a:t>师：很好。但请同学们都注意一下，以上这些成就都是用什么方式来表述的？</a:t>
            </a:r>
            <a:endParaRPr lang="zh-CN" altLang="en-US" dirty="0">
              <a:solidFill>
                <a:srgbClr val="C00000"/>
              </a:solidFill>
              <a:latin typeface="黑体" panose="02010609060101010101" pitchFamily="2" charset="-122"/>
              <a:ea typeface="黑体" panose="02010609060101010101" pitchFamily="2" charset="-122"/>
            </a:endParaRPr>
          </a:p>
          <a:p>
            <a:pPr indent="266700" eaLnBrk="0" hangingPunct="0"/>
            <a:r>
              <a:rPr lang="zh-CN" altLang="en-US" dirty="0">
                <a:solidFill>
                  <a:srgbClr val="000066"/>
                </a:solidFill>
                <a:latin typeface="黑体" panose="02010609060101010101" pitchFamily="2" charset="-122"/>
                <a:ea typeface="黑体" panose="02010609060101010101" pitchFamily="2" charset="-122"/>
              </a:rPr>
              <a:t>生：都是用数字表示的。</a:t>
            </a:r>
            <a:endParaRPr lang="zh-CN" altLang="en-US"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dirty="0">
                <a:solidFill>
                  <a:srgbClr val="C00000"/>
                </a:solidFill>
                <a:latin typeface="黑体" panose="02010609060101010101" pitchFamily="2" charset="-122"/>
                <a:ea typeface="黑体" panose="02010609060101010101" pitchFamily="2" charset="-122"/>
              </a:rPr>
              <a:t>师：也就是说，从数量看，明清时期的经济仍然处在发展之中且出现了一个“全面高涨的局面”。现在请同学们分析，当时我们是用什么途径来取得这些成就的？也就是说，</a:t>
            </a:r>
            <a:r>
              <a:rPr lang="en-US" altLang="zh-CN" dirty="0">
                <a:solidFill>
                  <a:srgbClr val="C00000"/>
                </a:solidFill>
                <a:latin typeface="黑体" panose="02010609060101010101" pitchFamily="2" charset="-122"/>
                <a:ea typeface="黑体" panose="02010609060101010101" pitchFamily="2" charset="-122"/>
              </a:rPr>
              <a:t>《</a:t>
            </a:r>
            <a:r>
              <a:rPr lang="zh-CN" altLang="en-US" dirty="0">
                <a:solidFill>
                  <a:srgbClr val="C00000"/>
                </a:solidFill>
                <a:latin typeface="黑体" panose="02010609060101010101" pitchFamily="2" charset="-122"/>
                <a:ea typeface="黑体" panose="02010609060101010101" pitchFamily="2" charset="-122"/>
              </a:rPr>
              <a:t>天工开物</a:t>
            </a:r>
            <a:r>
              <a:rPr lang="en-US" altLang="zh-CN" dirty="0">
                <a:solidFill>
                  <a:srgbClr val="C00000"/>
                </a:solidFill>
                <a:latin typeface="黑体" panose="02010609060101010101" pitchFamily="2" charset="-122"/>
                <a:ea typeface="黑体" panose="02010609060101010101" pitchFamily="2" charset="-122"/>
              </a:rPr>
              <a:t>》</a:t>
            </a:r>
            <a:r>
              <a:rPr lang="zh-CN" altLang="en-US" dirty="0">
                <a:solidFill>
                  <a:srgbClr val="C00000"/>
                </a:solidFill>
                <a:latin typeface="黑体" panose="02010609060101010101" pitchFamily="2" charset="-122"/>
                <a:ea typeface="黑体" panose="02010609060101010101" pitchFamily="2" charset="-122"/>
              </a:rPr>
              <a:t>所涉及的那些技术都是什么时代的技术？</a:t>
            </a:r>
            <a:endParaRPr lang="zh-CN" altLang="en-US" dirty="0">
              <a:solidFill>
                <a:srgbClr val="C00000"/>
              </a:solidFill>
              <a:latin typeface="黑体" panose="02010609060101010101" pitchFamily="2" charset="-122"/>
              <a:ea typeface="黑体" panose="02010609060101010101" pitchFamily="2" charset="-122"/>
            </a:endParaRPr>
          </a:p>
          <a:p>
            <a:pPr indent="266700" eaLnBrk="0" hangingPunct="0"/>
            <a:r>
              <a:rPr lang="zh-CN" altLang="en-US" dirty="0">
                <a:solidFill>
                  <a:srgbClr val="000066"/>
                </a:solidFill>
                <a:latin typeface="黑体" panose="02010609060101010101" pitchFamily="2" charset="-122"/>
                <a:ea typeface="黑体" panose="02010609060101010101" pitchFamily="2" charset="-122"/>
              </a:rPr>
              <a:t>生：是用传统生产手段取得的。</a:t>
            </a:r>
            <a:r>
              <a:rPr lang="en-US" altLang="zh-CN" dirty="0">
                <a:solidFill>
                  <a:srgbClr val="000066"/>
                </a:solidFill>
                <a:latin typeface="黑体" panose="02010609060101010101" pitchFamily="2" charset="-122"/>
                <a:ea typeface="黑体" panose="02010609060101010101" pitchFamily="2" charset="-122"/>
              </a:rPr>
              <a:t>《</a:t>
            </a:r>
            <a:r>
              <a:rPr lang="zh-CN" altLang="en-US" dirty="0">
                <a:solidFill>
                  <a:srgbClr val="000066"/>
                </a:solidFill>
                <a:latin typeface="黑体" panose="02010609060101010101" pitchFamily="2" charset="-122"/>
                <a:ea typeface="黑体" panose="02010609060101010101" pitchFamily="2" charset="-122"/>
              </a:rPr>
              <a:t>天工开物</a:t>
            </a:r>
            <a:r>
              <a:rPr lang="en-US" altLang="zh-CN" dirty="0">
                <a:solidFill>
                  <a:srgbClr val="000066"/>
                </a:solidFill>
                <a:latin typeface="黑体" panose="02010609060101010101" pitchFamily="2" charset="-122"/>
                <a:ea typeface="黑体" panose="02010609060101010101" pitchFamily="2" charset="-122"/>
              </a:rPr>
              <a:t>》</a:t>
            </a:r>
            <a:r>
              <a:rPr lang="zh-CN" altLang="en-US" dirty="0">
                <a:solidFill>
                  <a:srgbClr val="000066"/>
                </a:solidFill>
                <a:latin typeface="黑体" panose="02010609060101010101" pitchFamily="2" charset="-122"/>
                <a:ea typeface="黑体" panose="02010609060101010101" pitchFamily="2" charset="-122"/>
              </a:rPr>
              <a:t>所反映的是农耕时代的技术。</a:t>
            </a:r>
            <a:endParaRPr lang="zh-CN" altLang="en-US"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dirty="0">
                <a:solidFill>
                  <a:srgbClr val="C00000"/>
                </a:solidFill>
                <a:latin typeface="黑体" panose="02010609060101010101" pitchFamily="2" charset="-122"/>
                <a:ea typeface="黑体" panose="02010609060101010101" pitchFamily="2" charset="-122"/>
              </a:rPr>
              <a:t>师：那么，取得上述成就的方式没有变，其质量会不会有根本性提高？</a:t>
            </a:r>
            <a:endParaRPr lang="zh-CN" altLang="en-US" dirty="0">
              <a:solidFill>
                <a:srgbClr val="C00000"/>
              </a:solidFill>
              <a:latin typeface="黑体" panose="02010609060101010101" pitchFamily="2" charset="-122"/>
              <a:ea typeface="黑体" panose="02010609060101010101" pitchFamily="2" charset="-122"/>
            </a:endParaRPr>
          </a:p>
          <a:p>
            <a:pPr indent="266700" eaLnBrk="0" hangingPunct="0"/>
            <a:r>
              <a:rPr lang="zh-CN" altLang="en-US" dirty="0">
                <a:solidFill>
                  <a:srgbClr val="000066"/>
                </a:solidFill>
                <a:latin typeface="黑体" panose="02010609060101010101" pitchFamily="2" charset="-122"/>
                <a:ea typeface="黑体" panose="02010609060101010101" pitchFamily="2" charset="-122"/>
              </a:rPr>
              <a:t>生：不会，还停留在以往的质量和水平上。</a:t>
            </a:r>
            <a:endParaRPr lang="zh-CN" altLang="en-US"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dirty="0">
                <a:solidFill>
                  <a:srgbClr val="C00000"/>
                </a:solidFill>
                <a:latin typeface="黑体" panose="02010609060101010101" pitchFamily="2" charset="-122"/>
                <a:ea typeface="黑体" panose="02010609060101010101" pitchFamily="2" charset="-122"/>
              </a:rPr>
              <a:t>师：而同一时期的西方呢？</a:t>
            </a:r>
            <a:endParaRPr lang="zh-CN" altLang="en-US" dirty="0">
              <a:solidFill>
                <a:srgbClr val="C00000"/>
              </a:solidFill>
              <a:latin typeface="黑体" panose="02010609060101010101" pitchFamily="2" charset="-122"/>
              <a:ea typeface="黑体" panose="02010609060101010101" pitchFamily="2" charset="-122"/>
            </a:endParaRPr>
          </a:p>
          <a:p>
            <a:pPr indent="266700" eaLnBrk="0" hangingPunct="0"/>
            <a:r>
              <a:rPr lang="zh-CN" altLang="en-US" dirty="0">
                <a:solidFill>
                  <a:srgbClr val="000066"/>
                </a:solidFill>
                <a:latin typeface="黑体" panose="02010609060101010101" pitchFamily="2" charset="-122"/>
                <a:ea typeface="黑体" panose="02010609060101010101" pitchFamily="2" charset="-122"/>
              </a:rPr>
              <a:t>生：已经开始工业革命了，机器生产开始成为主要的生产力。</a:t>
            </a:r>
            <a:endParaRPr lang="zh-CN" altLang="en-US"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dirty="0">
                <a:solidFill>
                  <a:srgbClr val="C00000"/>
                </a:solidFill>
                <a:latin typeface="黑体" panose="02010609060101010101" pitchFamily="2" charset="-122"/>
                <a:ea typeface="黑体" panose="02010609060101010101" pitchFamily="2" charset="-122"/>
              </a:rPr>
              <a:t>师：现在我们可以用三句话来概括明清时期的经济发展：数量上的增加，质量上的停止，水平上的落后。</a:t>
            </a:r>
            <a:endParaRPr lang="zh-CN" altLang="en-US" dirty="0">
              <a:solidFill>
                <a:srgbClr val="C00000"/>
              </a:solidFill>
              <a:latin typeface="黑体" panose="02010609060101010101" pitchFamily="2" charset="-122"/>
              <a:ea typeface="黑体" panose="02010609060101010101" pitchFamily="2" charset="-122"/>
            </a:endParaRPr>
          </a:p>
        </p:txBody>
      </p:sp>
      <p:sp>
        <p:nvSpPr>
          <p:cNvPr id="32771" name="矩形 2"/>
          <p:cNvSpPr/>
          <p:nvPr/>
        </p:nvSpPr>
        <p:spPr>
          <a:xfrm>
            <a:off x="1905000" y="228600"/>
            <a:ext cx="5562600" cy="523875"/>
          </a:xfrm>
          <a:prstGeom prst="rect">
            <a:avLst/>
          </a:prstGeom>
          <a:noFill/>
          <a:ln w="28575" cap="flat" cmpd="sng">
            <a:solidFill>
              <a:srgbClr val="C00000"/>
            </a:solidFill>
            <a:prstDash val="solid"/>
            <a:miter/>
            <a:headEnd type="none" w="med" len="med"/>
            <a:tailEnd type="none" w="med" len="med"/>
          </a:ln>
        </p:spPr>
        <p:txBody>
          <a:bodyPr>
            <a:spAutoFit/>
          </a:bodyPr>
          <a:p>
            <a:r>
              <a:rPr lang="zh-CN" altLang="en-US" sz="2800" dirty="0">
                <a:solidFill>
                  <a:srgbClr val="000066"/>
                </a:solidFill>
                <a:latin typeface="黑体" panose="02010609060101010101" pitchFamily="2" charset="-122"/>
                <a:ea typeface="黑体" panose="02010609060101010101" pitchFamily="2" charset="-122"/>
              </a:rPr>
              <a:t>第</a:t>
            </a:r>
            <a:r>
              <a:rPr lang="en-US" altLang="zh-CN" sz="2800" dirty="0">
                <a:solidFill>
                  <a:srgbClr val="000066"/>
                </a:solidFill>
                <a:latin typeface="黑体" panose="02010609060101010101" pitchFamily="2" charset="-122"/>
                <a:ea typeface="黑体" panose="02010609060101010101" pitchFamily="2" charset="-122"/>
              </a:rPr>
              <a:t>6</a:t>
            </a:r>
            <a:r>
              <a:rPr lang="zh-CN" altLang="en-US" sz="2800" dirty="0">
                <a:solidFill>
                  <a:srgbClr val="000066"/>
                </a:solidFill>
                <a:latin typeface="黑体" panose="02010609060101010101" pitchFamily="2" charset="-122"/>
                <a:ea typeface="黑体" panose="02010609060101010101" pitchFamily="2" charset="-122"/>
              </a:rPr>
              <a:t>课    近代前夜的发展与迟滞</a:t>
            </a:r>
            <a:endParaRPr lang="zh-CN" altLang="en-US" sz="2800" dirty="0">
              <a:solidFill>
                <a:srgbClr val="000066"/>
              </a:solidFill>
              <a:latin typeface="黑体" panose="02010609060101010101" pitchFamily="2" charset="-122"/>
              <a:ea typeface="黑体" panose="0201060906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7284" name="矩形 2"/>
          <p:cNvSpPr/>
          <p:nvPr/>
        </p:nvSpPr>
        <p:spPr>
          <a:xfrm>
            <a:off x="685800" y="3678238"/>
            <a:ext cx="7848600" cy="1582737"/>
          </a:xfrm>
          <a:prstGeom prst="rect">
            <a:avLst/>
          </a:prstGeom>
          <a:noFill/>
          <a:ln w="28575" cap="flat" cmpd="sng">
            <a:solidFill>
              <a:srgbClr val="006600"/>
            </a:solidFill>
            <a:prstDash val="solid"/>
            <a:miter/>
            <a:headEnd type="none" w="med" len="med"/>
            <a:tailEnd type="none" w="med" len="med"/>
          </a:ln>
        </p:spPr>
        <p:txBody>
          <a:bodyPr>
            <a:spAutoFit/>
          </a:bodyPr>
          <a:p>
            <a:r>
              <a:rPr lang="zh-CN" altLang="en-US" sz="3200" b="1" dirty="0">
                <a:solidFill>
                  <a:srgbClr val="C00000"/>
                </a:solidFill>
                <a:latin typeface="黑体" panose="02010609060101010101" pitchFamily="2" charset="-122"/>
                <a:ea typeface="黑体" panose="02010609060101010101" pitchFamily="2" charset="-122"/>
              </a:rPr>
              <a:t>内容选择</a:t>
            </a:r>
            <a:endParaRPr lang="en-US" altLang="zh-CN" sz="3200" b="1" dirty="0">
              <a:solidFill>
                <a:srgbClr val="C00000"/>
              </a:solidFill>
              <a:latin typeface="黑体" panose="02010609060101010101" pitchFamily="2" charset="-122"/>
              <a:ea typeface="黑体" panose="02010609060101010101" pitchFamily="2" charset="-122"/>
            </a:endParaRPr>
          </a:p>
          <a:p>
            <a:r>
              <a:rPr lang="zh-CN" altLang="en-US" sz="3200" b="1" dirty="0">
                <a:solidFill>
                  <a:srgbClr val="000066"/>
                </a:solidFill>
                <a:latin typeface="黑体" panose="02010609060101010101" pitchFamily="2" charset="-122"/>
                <a:ea typeface="黑体" panose="02010609060101010101" pitchFamily="2" charset="-122"/>
              </a:rPr>
              <a:t>    注意基础性、典型性、时代性、多样性、选择性的原则。</a:t>
            </a:r>
            <a:endParaRPr lang="zh-CN" altLang="en-US" sz="3200" dirty="0">
              <a:solidFill>
                <a:srgbClr val="000066"/>
              </a:solidFill>
              <a:latin typeface="黑体" panose="02010609060101010101" pitchFamily="2" charset="-122"/>
              <a:ea typeface="黑体" panose="02010609060101010101" pitchFamily="2" charset="-122"/>
            </a:endParaRPr>
          </a:p>
        </p:txBody>
      </p:sp>
      <p:sp>
        <p:nvSpPr>
          <p:cNvPr id="6147" name="矩形 1"/>
          <p:cNvSpPr/>
          <p:nvPr/>
        </p:nvSpPr>
        <p:spPr>
          <a:xfrm>
            <a:off x="685800" y="1084263"/>
            <a:ext cx="7848600" cy="1582737"/>
          </a:xfrm>
          <a:prstGeom prst="rect">
            <a:avLst/>
          </a:prstGeom>
          <a:noFill/>
          <a:ln w="28575" cap="flat" cmpd="sng">
            <a:solidFill>
              <a:srgbClr val="006600"/>
            </a:solidFill>
            <a:prstDash val="solid"/>
            <a:miter/>
            <a:headEnd type="none" w="med" len="med"/>
            <a:tailEnd type="none" w="med" len="med"/>
          </a:ln>
        </p:spPr>
        <p:txBody>
          <a:bodyPr>
            <a:spAutoFit/>
          </a:bodyPr>
          <a:p>
            <a:r>
              <a:rPr lang="zh-CN" altLang="en-US" sz="3200" b="1" dirty="0">
                <a:solidFill>
                  <a:srgbClr val="C00000"/>
                </a:solidFill>
                <a:latin typeface="黑体" panose="02010609060101010101" pitchFamily="2" charset="-122"/>
                <a:ea typeface="黑体" panose="02010609060101010101" pitchFamily="2" charset="-122"/>
              </a:rPr>
              <a:t>整体结构</a:t>
            </a:r>
            <a:endParaRPr lang="en-US" altLang="zh-CN" sz="3200" b="1" dirty="0">
              <a:solidFill>
                <a:srgbClr val="C00000"/>
              </a:solidFill>
              <a:latin typeface="黑体" panose="02010609060101010101" pitchFamily="2" charset="-122"/>
              <a:ea typeface="黑体" panose="02010609060101010101" pitchFamily="2" charset="-122"/>
            </a:endParaRPr>
          </a:p>
          <a:p>
            <a:r>
              <a:rPr lang="zh-CN" altLang="en-US" sz="3200" b="1" dirty="0">
                <a:solidFill>
                  <a:srgbClr val="000066"/>
                </a:solidFill>
                <a:latin typeface="黑体" panose="02010609060101010101" pitchFamily="2" charset="-122"/>
                <a:ea typeface="黑体" panose="02010609060101010101" pitchFamily="2" charset="-122"/>
              </a:rPr>
              <a:t>   注意古今贯通、中外关联、厚今薄古的原则。</a:t>
            </a:r>
            <a:endParaRPr lang="en-US" altLang="zh-CN" sz="3200" b="1" dirty="0">
              <a:solidFill>
                <a:srgbClr val="000066"/>
              </a:solidFill>
              <a:latin typeface="黑体" panose="02010609060101010101" pitchFamily="2" charset="-122"/>
              <a:ea typeface="黑体" panose="0201060906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72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矩形 1"/>
          <p:cNvSpPr/>
          <p:nvPr/>
        </p:nvSpPr>
        <p:spPr>
          <a:xfrm>
            <a:off x="2362200" y="2209800"/>
            <a:ext cx="3962400" cy="608013"/>
          </a:xfrm>
          <a:prstGeom prst="rect">
            <a:avLst/>
          </a:prstGeom>
          <a:noFill/>
          <a:ln w="28575" cap="flat" cmpd="sng">
            <a:solidFill>
              <a:srgbClr val="000066"/>
            </a:solidFill>
            <a:prstDash val="solid"/>
            <a:miter/>
            <a:headEnd type="none" w="med" len="med"/>
            <a:tailEnd type="none" w="med" len="med"/>
          </a:ln>
        </p:spPr>
        <p:txBody>
          <a:bodyPr>
            <a:spAutoFit/>
          </a:bodyPr>
          <a:p>
            <a:r>
              <a:rPr lang="zh-CN" altLang="en-US" sz="3200" b="1" dirty="0">
                <a:solidFill>
                  <a:srgbClr val="000066"/>
                </a:solidFill>
                <a:latin typeface="黑体" panose="02010609060101010101" pitchFamily="2" charset="-122"/>
                <a:ea typeface="黑体" panose="02010609060101010101" pitchFamily="2" charset="-122"/>
              </a:rPr>
              <a:t>农耕文明到工业文明</a:t>
            </a:r>
            <a:endParaRPr lang="zh-CN" altLang="en-US" sz="3200" b="1" dirty="0">
              <a:solidFill>
                <a:srgbClr val="000066"/>
              </a:solidFill>
              <a:latin typeface="黑体" panose="02010609060101010101" pitchFamily="2" charset="-122"/>
              <a:ea typeface="黑体" panose="02010609060101010101" pitchFamily="2" charset="-122"/>
            </a:endParaRPr>
          </a:p>
        </p:txBody>
      </p:sp>
      <p:sp>
        <p:nvSpPr>
          <p:cNvPr id="5" name="矩形 1"/>
          <p:cNvSpPr/>
          <p:nvPr/>
        </p:nvSpPr>
        <p:spPr>
          <a:xfrm>
            <a:off x="4800600" y="3886200"/>
            <a:ext cx="3200400" cy="608013"/>
          </a:xfrm>
          <a:prstGeom prst="rect">
            <a:avLst/>
          </a:prstGeom>
          <a:noFill/>
          <a:ln w="28575" cap="flat" cmpd="sng">
            <a:solidFill>
              <a:srgbClr val="000066"/>
            </a:solidFill>
            <a:prstDash val="solid"/>
            <a:miter/>
            <a:headEnd type="none" w="med" len="med"/>
            <a:tailEnd type="none" w="med" len="med"/>
          </a:ln>
        </p:spPr>
        <p:txBody>
          <a:bodyPr>
            <a:spAutoFit/>
          </a:bodyPr>
          <a:p>
            <a:r>
              <a:rPr lang="zh-CN" altLang="en-US" sz="3200" b="1" dirty="0">
                <a:solidFill>
                  <a:srgbClr val="000066"/>
                </a:solidFill>
                <a:latin typeface="黑体" panose="02010609060101010101" pitchFamily="2" charset="-122"/>
                <a:ea typeface="黑体" panose="02010609060101010101" pitchFamily="2" charset="-122"/>
              </a:rPr>
              <a:t>经济全球化趋势</a:t>
            </a:r>
            <a:endParaRPr lang="zh-CN" altLang="en-US" sz="3200" b="1" dirty="0">
              <a:solidFill>
                <a:srgbClr val="000066"/>
              </a:solidFill>
              <a:latin typeface="黑体" panose="02010609060101010101" pitchFamily="2" charset="-122"/>
              <a:ea typeface="黑体" panose="02010609060101010101" pitchFamily="2" charset="-122"/>
            </a:endParaRPr>
          </a:p>
        </p:txBody>
      </p:sp>
      <p:sp>
        <p:nvSpPr>
          <p:cNvPr id="6" name="矩形 1"/>
          <p:cNvSpPr/>
          <p:nvPr/>
        </p:nvSpPr>
        <p:spPr>
          <a:xfrm>
            <a:off x="762000" y="3886200"/>
            <a:ext cx="3200400" cy="608013"/>
          </a:xfrm>
          <a:prstGeom prst="rect">
            <a:avLst/>
          </a:prstGeom>
          <a:noFill/>
          <a:ln w="28575" cap="flat" cmpd="sng">
            <a:solidFill>
              <a:srgbClr val="000066"/>
            </a:solidFill>
            <a:prstDash val="solid"/>
            <a:miter/>
            <a:headEnd type="none" w="med" len="med"/>
            <a:tailEnd type="none" w="med" len="med"/>
          </a:ln>
        </p:spPr>
        <p:txBody>
          <a:bodyPr>
            <a:spAutoFit/>
          </a:bodyPr>
          <a:p>
            <a:r>
              <a:rPr lang="zh-CN" altLang="en-US" sz="3200" b="1" dirty="0">
                <a:solidFill>
                  <a:srgbClr val="000066"/>
                </a:solidFill>
                <a:latin typeface="黑体" panose="02010609060101010101" pitchFamily="2" charset="-122"/>
                <a:ea typeface="黑体" panose="02010609060101010101" pitchFamily="2" charset="-122"/>
              </a:rPr>
              <a:t>经济体制的探索</a:t>
            </a:r>
            <a:endParaRPr lang="zh-CN" altLang="en-US" sz="3200" b="1" dirty="0">
              <a:solidFill>
                <a:srgbClr val="000066"/>
              </a:solidFill>
              <a:latin typeface="黑体" panose="02010609060101010101" pitchFamily="2" charset="-122"/>
              <a:ea typeface="黑体" panose="02010609060101010101" pitchFamily="2" charset="-122"/>
            </a:endParaRPr>
          </a:p>
        </p:txBody>
      </p:sp>
      <p:cxnSp>
        <p:nvCxnSpPr>
          <p:cNvPr id="8" name="直接箭头连接符 7"/>
          <p:cNvCxnSpPr/>
          <p:nvPr/>
        </p:nvCxnSpPr>
        <p:spPr>
          <a:xfrm rot="5400000">
            <a:off x="2124869" y="3364706"/>
            <a:ext cx="935038"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rot="5400000">
            <a:off x="5627688" y="3363913"/>
            <a:ext cx="936625"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5"/>
          <p:cNvSpPr/>
          <p:nvPr/>
        </p:nvSpPr>
        <p:spPr>
          <a:xfrm>
            <a:off x="381000" y="239713"/>
            <a:ext cx="8305800" cy="5913437"/>
          </a:xfrm>
          <a:prstGeom prst="rect">
            <a:avLst/>
          </a:prstGeom>
          <a:noFill/>
          <a:ln w="28575" cap="flat" cmpd="sng">
            <a:solidFill>
              <a:srgbClr val="000066"/>
            </a:solidFill>
            <a:prstDash val="solid"/>
            <a:miter/>
            <a:headEnd type="none" w="med" len="med"/>
            <a:tailEnd type="none" w="med" len="med"/>
          </a:ln>
        </p:spPr>
        <p:txBody>
          <a:bodyPr anchor="ctr">
            <a:spAutoFit/>
          </a:bodyPr>
          <a:p>
            <a:pPr indent="266700" eaLnBrk="0" hangingPunct="0"/>
            <a:r>
              <a:rPr lang="zh-CN" altLang="en-US" sz="3200" b="1" dirty="0">
                <a:solidFill>
                  <a:srgbClr val="000066"/>
                </a:solidFill>
                <a:latin typeface="黑体" panose="02010609060101010101" pitchFamily="2" charset="-122"/>
                <a:ea typeface="黑体" panose="02010609060101010101" pitchFamily="2" charset="-122"/>
              </a:rPr>
              <a:t>一、世界市场的形成和经济全球化</a:t>
            </a:r>
            <a:endParaRPr lang="zh-CN" altLang="en-US" sz="32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C00000"/>
                </a:solidFill>
                <a:latin typeface="黑体" panose="02010609060101010101" pitchFamily="2" charset="-122"/>
                <a:ea typeface="黑体" panose="02010609060101010101" pitchFamily="2" charset="-122"/>
              </a:rPr>
              <a:t>1</a:t>
            </a:r>
            <a:r>
              <a:rPr lang="zh-CN" altLang="en-US" sz="2800" b="1" dirty="0">
                <a:solidFill>
                  <a:srgbClr val="C00000"/>
                </a:solidFill>
                <a:latin typeface="黑体" panose="02010609060101010101" pitchFamily="2" charset="-122"/>
                <a:ea typeface="黑体" panose="02010609060101010101" pitchFamily="2" charset="-122"/>
              </a:rPr>
              <a:t>、起步：</a:t>
            </a:r>
            <a:r>
              <a:rPr lang="en-US" altLang="zh-CN" sz="2800" b="1" dirty="0">
                <a:solidFill>
                  <a:srgbClr val="C00000"/>
                </a:solidFill>
                <a:latin typeface="黑体" panose="02010609060101010101" pitchFamily="2" charset="-122"/>
                <a:ea typeface="黑体" panose="02010609060101010101" pitchFamily="2" charset="-122"/>
              </a:rPr>
              <a:t>15</a:t>
            </a:r>
            <a:r>
              <a:rPr lang="zh-CN" altLang="en-US" sz="2800" b="1" dirty="0">
                <a:solidFill>
                  <a:srgbClr val="C00000"/>
                </a:solidFill>
                <a:latin typeface="黑体" panose="02010609060101010101" pitchFamily="2" charset="-122"/>
                <a:ea typeface="黑体" panose="02010609060101010101" pitchFamily="2" charset="-122"/>
              </a:rPr>
              <a:t>、</a:t>
            </a:r>
            <a:r>
              <a:rPr lang="en-US" altLang="zh-CN" sz="2800" b="1" dirty="0">
                <a:solidFill>
                  <a:srgbClr val="C00000"/>
                </a:solidFill>
                <a:latin typeface="黑体" panose="02010609060101010101" pitchFamily="2" charset="-122"/>
                <a:ea typeface="黑体" panose="02010609060101010101" pitchFamily="2" charset="-122"/>
              </a:rPr>
              <a:t>16</a:t>
            </a:r>
            <a:r>
              <a:rPr lang="zh-CN" altLang="en-US" sz="2800" b="1" dirty="0">
                <a:solidFill>
                  <a:srgbClr val="C00000"/>
                </a:solidFill>
                <a:latin typeface="黑体" panose="02010609060101010101" pitchFamily="2" charset="-122"/>
                <a:ea typeface="黑体" panose="02010609060101010101" pitchFamily="2" charset="-122"/>
              </a:rPr>
              <a:t>世纪新航路的开辟。</a:t>
            </a:r>
            <a:endParaRPr lang="zh-CN" altLang="en-US" sz="2800" b="1" dirty="0">
              <a:solidFill>
                <a:srgbClr val="C00000"/>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C00000"/>
                </a:solidFill>
                <a:latin typeface="黑体" panose="02010609060101010101" pitchFamily="2" charset="-122"/>
                <a:ea typeface="黑体" panose="02010609060101010101" pitchFamily="2" charset="-122"/>
              </a:rPr>
              <a:t>    2</a:t>
            </a:r>
            <a:r>
              <a:rPr lang="zh-CN" altLang="en-US" sz="2800" b="1" dirty="0">
                <a:solidFill>
                  <a:srgbClr val="C00000"/>
                </a:solidFill>
                <a:latin typeface="黑体" panose="02010609060101010101" pitchFamily="2" charset="-122"/>
                <a:ea typeface="黑体" panose="02010609060101010101" pitchFamily="2" charset="-122"/>
              </a:rPr>
              <a:t>、发展：</a:t>
            </a:r>
            <a:r>
              <a:rPr lang="en-US" altLang="zh-CN" sz="2800" b="1" dirty="0">
                <a:solidFill>
                  <a:srgbClr val="C00000"/>
                </a:solidFill>
                <a:latin typeface="黑体" panose="02010609060101010101" pitchFamily="2" charset="-122"/>
                <a:ea typeface="黑体" panose="02010609060101010101" pitchFamily="2" charset="-122"/>
              </a:rPr>
              <a:t>19</a:t>
            </a:r>
            <a:r>
              <a:rPr lang="zh-CN" altLang="en-US" sz="2800" b="1" dirty="0">
                <a:solidFill>
                  <a:srgbClr val="C00000"/>
                </a:solidFill>
                <a:latin typeface="黑体" panose="02010609060101010101" pitchFamily="2" charset="-122"/>
                <a:ea typeface="黑体" panose="02010609060101010101" pitchFamily="2" charset="-122"/>
              </a:rPr>
              <a:t>世纪至</a:t>
            </a:r>
            <a:r>
              <a:rPr lang="en-US" altLang="zh-CN" sz="2800" b="1" dirty="0">
                <a:solidFill>
                  <a:srgbClr val="C00000"/>
                </a:solidFill>
                <a:latin typeface="黑体" panose="02010609060101010101" pitchFamily="2" charset="-122"/>
                <a:ea typeface="黑体" panose="02010609060101010101" pitchFamily="2" charset="-122"/>
              </a:rPr>
              <a:t>20</a:t>
            </a:r>
            <a:r>
              <a:rPr lang="zh-CN" altLang="en-US" sz="2800" b="1" dirty="0">
                <a:solidFill>
                  <a:srgbClr val="C00000"/>
                </a:solidFill>
                <a:latin typeface="黑体" panose="02010609060101010101" pitchFamily="2" charset="-122"/>
                <a:ea typeface="黑体" panose="02010609060101010101" pitchFamily="2" charset="-122"/>
              </a:rPr>
              <a:t>世纪</a:t>
            </a:r>
            <a:endParaRPr lang="zh-CN" altLang="en-US" sz="2800" b="1" dirty="0">
              <a:solidFill>
                <a:srgbClr val="C00000"/>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C00000"/>
                </a:solidFill>
                <a:latin typeface="黑体" panose="02010609060101010101" pitchFamily="2" charset="-122"/>
                <a:ea typeface="黑体" panose="02010609060101010101" pitchFamily="2" charset="-122"/>
              </a:rPr>
              <a:t>    3</a:t>
            </a:r>
            <a:r>
              <a:rPr lang="zh-CN" altLang="en-US" sz="2800" b="1" dirty="0">
                <a:solidFill>
                  <a:srgbClr val="C00000"/>
                </a:solidFill>
                <a:latin typeface="黑体" panose="02010609060101010101" pitchFamily="2" charset="-122"/>
                <a:ea typeface="黑体" panose="02010609060101010101" pitchFamily="2" charset="-122"/>
              </a:rPr>
              <a:t>、加速：二战后至</a:t>
            </a:r>
            <a:r>
              <a:rPr lang="en-US" altLang="zh-CN" sz="2800" b="1" dirty="0">
                <a:solidFill>
                  <a:srgbClr val="C00000"/>
                </a:solidFill>
                <a:latin typeface="黑体" panose="02010609060101010101" pitchFamily="2" charset="-122"/>
                <a:ea typeface="黑体" panose="02010609060101010101" pitchFamily="2" charset="-122"/>
              </a:rPr>
              <a:t>20</a:t>
            </a:r>
            <a:r>
              <a:rPr lang="zh-CN" altLang="en-US" sz="2800" b="1" dirty="0">
                <a:solidFill>
                  <a:srgbClr val="C00000"/>
                </a:solidFill>
                <a:latin typeface="黑体" panose="02010609060101010101" pitchFamily="2" charset="-122"/>
                <a:ea typeface="黑体" panose="02010609060101010101" pitchFamily="2" charset="-122"/>
              </a:rPr>
              <a:t>世纪八九十年代。</a:t>
            </a:r>
            <a:endParaRPr lang="zh-CN" altLang="en-US" sz="2800" b="1" dirty="0">
              <a:solidFill>
                <a:srgbClr val="C00000"/>
              </a:solidFill>
              <a:latin typeface="黑体" panose="02010609060101010101" pitchFamily="2" charset="-122"/>
              <a:ea typeface="黑体" panose="02010609060101010101" pitchFamily="2" charset="-122"/>
            </a:endParaRPr>
          </a:p>
          <a:p>
            <a:pPr indent="266700" eaLnBrk="0" hangingPunct="0"/>
            <a:endParaRPr lang="en-US" altLang="zh-CN" sz="32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3200" b="1" dirty="0">
                <a:solidFill>
                  <a:srgbClr val="000066"/>
                </a:solidFill>
                <a:latin typeface="黑体" panose="02010609060101010101" pitchFamily="2" charset="-122"/>
                <a:ea typeface="黑体" panose="02010609060101010101" pitchFamily="2" charset="-122"/>
              </a:rPr>
              <a:t>二、中国从传统农耕经济到工业化</a:t>
            </a:r>
            <a:endParaRPr lang="zh-CN" altLang="en-US" sz="32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C00000"/>
                </a:solidFill>
                <a:latin typeface="黑体" panose="02010609060101010101" pitchFamily="2" charset="-122"/>
                <a:ea typeface="黑体" panose="02010609060101010101" pitchFamily="2" charset="-122"/>
              </a:rPr>
              <a:t>    1</a:t>
            </a:r>
            <a:r>
              <a:rPr lang="zh-CN" altLang="en-US" sz="2800" b="1" dirty="0">
                <a:solidFill>
                  <a:srgbClr val="C00000"/>
                </a:solidFill>
                <a:latin typeface="黑体" panose="02010609060101010101" pitchFamily="2" charset="-122"/>
                <a:ea typeface="黑体" panose="02010609060101010101" pitchFamily="2" charset="-122"/>
              </a:rPr>
              <a:t>、中国古代农耕经济</a:t>
            </a:r>
            <a:endParaRPr lang="zh-CN" altLang="en-US" sz="2800" b="1" dirty="0">
              <a:solidFill>
                <a:srgbClr val="C00000"/>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C00000"/>
                </a:solidFill>
                <a:latin typeface="黑体" panose="02010609060101010101" pitchFamily="2" charset="-122"/>
                <a:ea typeface="黑体" panose="02010609060101010101" pitchFamily="2" charset="-122"/>
              </a:rPr>
              <a:t>    2</a:t>
            </a:r>
            <a:r>
              <a:rPr lang="zh-CN" altLang="en-US" sz="2800" b="1" dirty="0">
                <a:solidFill>
                  <a:srgbClr val="C00000"/>
                </a:solidFill>
                <a:latin typeface="黑体" panose="02010609060101010101" pitchFamily="2" charset="-122"/>
                <a:ea typeface="黑体" panose="02010609060101010101" pitchFamily="2" charset="-122"/>
              </a:rPr>
              <a:t>、中国近、现代工业化历程</a:t>
            </a:r>
            <a:endParaRPr lang="zh-CN" altLang="en-US" sz="2800" b="1" dirty="0">
              <a:solidFill>
                <a:srgbClr val="C00000"/>
              </a:solidFill>
              <a:latin typeface="黑体" panose="02010609060101010101" pitchFamily="2" charset="-122"/>
              <a:ea typeface="黑体" panose="02010609060101010101" pitchFamily="2" charset="-122"/>
            </a:endParaRPr>
          </a:p>
          <a:p>
            <a:pPr indent="266700" eaLnBrk="0" hangingPunct="0"/>
            <a:endParaRPr lang="en-US" altLang="zh-CN" sz="2800" b="1" dirty="0">
              <a:solidFill>
                <a:srgbClr val="000066"/>
              </a:solidFill>
              <a:latin typeface="黑体" panose="02010609060101010101" pitchFamily="2" charset="-122"/>
              <a:ea typeface="黑体" panose="02010609060101010101" pitchFamily="2" charset="-122"/>
            </a:endParaRPr>
          </a:p>
          <a:p>
            <a:pPr indent="266700" eaLnBrk="0" hangingPunct="0"/>
            <a:r>
              <a:rPr lang="zh-CN" altLang="en-US" sz="3200" b="1" dirty="0">
                <a:solidFill>
                  <a:srgbClr val="000066"/>
                </a:solidFill>
                <a:latin typeface="黑体" panose="02010609060101010101" pitchFamily="2" charset="-122"/>
                <a:ea typeface="黑体" panose="02010609060101010101" pitchFamily="2" charset="-122"/>
              </a:rPr>
              <a:t>三、经济体制的探索与调整</a:t>
            </a:r>
            <a:endParaRPr lang="zh-CN" altLang="en-US" sz="3200" b="1" dirty="0">
              <a:solidFill>
                <a:srgbClr val="000066"/>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000066"/>
                </a:solidFill>
                <a:latin typeface="黑体" panose="02010609060101010101" pitchFamily="2" charset="-122"/>
                <a:ea typeface="黑体" panose="02010609060101010101" pitchFamily="2" charset="-122"/>
              </a:rPr>
              <a:t>    </a:t>
            </a:r>
            <a:r>
              <a:rPr lang="en-US" altLang="zh-CN" sz="2800" b="1" dirty="0">
                <a:solidFill>
                  <a:srgbClr val="C00000"/>
                </a:solidFill>
                <a:latin typeface="黑体" panose="02010609060101010101" pitchFamily="2" charset="-122"/>
                <a:ea typeface="黑体" panose="02010609060101010101" pitchFamily="2" charset="-122"/>
              </a:rPr>
              <a:t>1</a:t>
            </a:r>
            <a:r>
              <a:rPr lang="zh-CN" altLang="en-US" sz="2800" b="1" dirty="0">
                <a:solidFill>
                  <a:srgbClr val="C00000"/>
                </a:solidFill>
                <a:latin typeface="黑体" panose="02010609060101010101" pitchFamily="2" charset="-122"/>
                <a:ea typeface="黑体" panose="02010609060101010101" pitchFamily="2" charset="-122"/>
              </a:rPr>
              <a:t>、资本主义经济体制的探索和调整</a:t>
            </a:r>
            <a:endParaRPr lang="zh-CN" altLang="en-US" sz="2800" b="1" dirty="0">
              <a:solidFill>
                <a:srgbClr val="C00000"/>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C00000"/>
                </a:solidFill>
                <a:latin typeface="黑体" panose="02010609060101010101" pitchFamily="2" charset="-122"/>
                <a:ea typeface="黑体" panose="02010609060101010101" pitchFamily="2" charset="-122"/>
              </a:rPr>
              <a:t>    2</a:t>
            </a:r>
            <a:r>
              <a:rPr lang="zh-CN" altLang="en-US" sz="2800" b="1" dirty="0">
                <a:solidFill>
                  <a:srgbClr val="C00000"/>
                </a:solidFill>
                <a:latin typeface="黑体" panose="02010609060101010101" pitchFamily="2" charset="-122"/>
                <a:ea typeface="黑体" panose="02010609060101010101" pitchFamily="2" charset="-122"/>
              </a:rPr>
              <a:t>、社会主义经济体制的探索和调整</a:t>
            </a:r>
            <a:endParaRPr lang="zh-CN" altLang="en-US" sz="2800" b="1" dirty="0">
              <a:solidFill>
                <a:srgbClr val="C00000"/>
              </a:solidFill>
              <a:latin typeface="黑体" panose="02010609060101010101" pitchFamily="2" charset="-122"/>
              <a:ea typeface="黑体" panose="02010609060101010101" pitchFamily="2" charset="-122"/>
            </a:endParaRPr>
          </a:p>
          <a:p>
            <a:pPr indent="266700" eaLnBrk="0" hangingPunct="0"/>
            <a:r>
              <a:rPr lang="en-US" altLang="zh-CN" sz="2800" b="1" dirty="0">
                <a:solidFill>
                  <a:srgbClr val="C00000"/>
                </a:solidFill>
                <a:latin typeface="黑体" panose="02010609060101010101" pitchFamily="2" charset="-122"/>
                <a:ea typeface="黑体" panose="02010609060101010101" pitchFamily="2" charset="-122"/>
              </a:rPr>
              <a:t>    3</a:t>
            </a:r>
            <a:r>
              <a:rPr lang="zh-CN" altLang="en-US" sz="2800" b="1" dirty="0">
                <a:solidFill>
                  <a:srgbClr val="C00000"/>
                </a:solidFill>
                <a:latin typeface="黑体" panose="02010609060101010101" pitchFamily="2" charset="-122"/>
                <a:ea typeface="黑体" panose="02010609060101010101" pitchFamily="2" charset="-122"/>
              </a:rPr>
              <a:t>、中国社会主义经济体制的探索和调整</a:t>
            </a:r>
            <a:endParaRPr lang="zh-CN" altLang="en-US" sz="2800" b="1" dirty="0">
              <a:solidFill>
                <a:srgbClr val="C00000"/>
              </a:solidFill>
              <a:latin typeface="黑体" panose="02010609060101010101" pitchFamily="2" charset="-122"/>
              <a:ea typeface="黑体" panose="0201060906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charRg st="16" end="4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8">
                                            <p:txEl>
                                              <p:charRg st="40" end="5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218">
                                            <p:txEl>
                                              <p:charRg st="59" end="8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8">
                                            <p:txEl>
                                              <p:charRg st="100" end="11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18">
                                            <p:txEl>
                                              <p:charRg st="115" end="13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18">
                                            <p:txEl>
                                              <p:charRg st="147" end="16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18">
                                            <p:txEl>
                                              <p:charRg st="168" end="18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18">
                                            <p:txEl>
                                              <p:charRg st="189" end="2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1"/>
          <p:cNvSpPr/>
          <p:nvPr/>
        </p:nvSpPr>
        <p:spPr>
          <a:xfrm>
            <a:off x="762000" y="1371600"/>
            <a:ext cx="7696200" cy="4019550"/>
          </a:xfrm>
          <a:prstGeom prst="rect">
            <a:avLst/>
          </a:prstGeom>
          <a:noFill/>
          <a:ln w="28575" cap="flat" cmpd="sng">
            <a:solidFill>
              <a:srgbClr val="000066"/>
            </a:solidFill>
            <a:prstDash val="solid"/>
            <a:miter/>
            <a:headEnd type="none" w="med" len="med"/>
            <a:tailEnd type="none" w="med" len="med"/>
          </a:ln>
        </p:spPr>
        <p:txBody>
          <a:bodyPr anchor="ctr">
            <a:spAutoFit/>
          </a:bodyPr>
          <a:p>
            <a:pPr indent="257175" eaLnBrk="0" hangingPunct="0"/>
            <a:r>
              <a:rPr lang="en-US" altLang="zh-CN" sz="3200" b="1" dirty="0">
                <a:solidFill>
                  <a:srgbClr val="000066"/>
                </a:solidFill>
                <a:latin typeface="黑体" panose="02010609060101010101" pitchFamily="2" charset="-122"/>
                <a:ea typeface="黑体" panose="02010609060101010101" pitchFamily="2" charset="-122"/>
              </a:rPr>
              <a:t>   </a:t>
            </a:r>
            <a:r>
              <a:rPr lang="zh-CN" altLang="en-US" sz="3200" b="1" dirty="0">
                <a:solidFill>
                  <a:srgbClr val="000066"/>
                </a:solidFill>
                <a:latin typeface="黑体" panose="02010609060101010101" pitchFamily="2" charset="-122"/>
                <a:ea typeface="黑体" panose="02010609060101010101" pitchFamily="2" charset="-122"/>
              </a:rPr>
              <a:t>通过学习，了解历史上中外经济发展和社会生活变迁的基本史实；学会搜集、整理和运用人类经济活动和社会生活方面的相关资料，</a:t>
            </a:r>
            <a:r>
              <a:rPr lang="zh-CN" altLang="en-US" sz="3200" b="1" dirty="0">
                <a:solidFill>
                  <a:srgbClr val="C00000"/>
                </a:solidFill>
                <a:latin typeface="黑体" panose="02010609060101010101" pitchFamily="2" charset="-122"/>
                <a:ea typeface="黑体" panose="02010609060101010101" pitchFamily="2" charset="-122"/>
              </a:rPr>
              <a:t>理解历史上不同国家与地区的社会经济发展模式，</a:t>
            </a:r>
            <a:r>
              <a:rPr lang="zh-CN" altLang="en-US" sz="3200" b="1" dirty="0">
                <a:solidFill>
                  <a:srgbClr val="000066"/>
                </a:solidFill>
                <a:latin typeface="黑体" panose="02010609060101010101" pitchFamily="2" charset="-122"/>
                <a:ea typeface="黑体" panose="02010609060101010101" pitchFamily="2" charset="-122"/>
              </a:rPr>
              <a:t>并对其做出科学的评价与解释；</a:t>
            </a:r>
            <a:r>
              <a:rPr lang="zh-CN" altLang="en-US" sz="3200" b="1" dirty="0">
                <a:solidFill>
                  <a:srgbClr val="C00000"/>
                </a:solidFill>
                <a:latin typeface="黑体" panose="02010609060101010101" pitchFamily="2" charset="-122"/>
                <a:ea typeface="黑体" panose="02010609060101010101" pitchFamily="2" charset="-122"/>
              </a:rPr>
              <a:t>进一步认识我国的基本国情和世界经济发展趋势，培养为我国社会主义现代化建设而奋斗的社会责任感。</a:t>
            </a:r>
            <a:endParaRPr lang="zh-CN" altLang="en-US" sz="3200" b="1" dirty="0">
              <a:solidFill>
                <a:srgbClr val="C00000"/>
              </a:solidFill>
              <a:latin typeface="黑体" panose="02010609060101010101" pitchFamily="2" charset="-122"/>
              <a:ea typeface="黑体" panose="02010609060101010101" pitchFamily="2"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Rectangle 1"/>
          <p:cNvSpPr/>
          <p:nvPr/>
        </p:nvSpPr>
        <p:spPr>
          <a:xfrm>
            <a:off x="533400" y="1143318"/>
            <a:ext cx="8077200" cy="5015865"/>
          </a:xfrm>
          <a:prstGeom prst="rect">
            <a:avLst/>
          </a:prstGeom>
          <a:noFill/>
          <a:ln w="28575" cap="flat" cmpd="sng">
            <a:solidFill>
              <a:srgbClr val="000066"/>
            </a:solidFill>
            <a:prstDash val="solid"/>
            <a:miter/>
            <a:headEnd type="none" w="med" len="med"/>
            <a:tailEnd type="none" w="med" len="med"/>
          </a:ln>
        </p:spPr>
        <p:txBody>
          <a:bodyPr anchor="ctr">
            <a:spAutoFit/>
          </a:bodyPr>
          <a:p>
            <a:pPr indent="304800" eaLnBrk="0" hangingPunct="0"/>
            <a:r>
              <a:rPr lang="zh-CN" altLang="en-US" sz="3200" b="1" dirty="0">
                <a:solidFill>
                  <a:srgbClr val="000066"/>
                </a:solidFill>
                <a:latin typeface="黑体" panose="02010609060101010101" pitchFamily="2" charset="-122"/>
                <a:ea typeface="黑体" panose="02010609060101010101" pitchFamily="2" charset="-122"/>
              </a:rPr>
              <a:t>（</a:t>
            </a:r>
            <a:r>
              <a:rPr lang="en-US" altLang="zh-CN" sz="3200" b="1" dirty="0">
                <a:solidFill>
                  <a:srgbClr val="000066"/>
                </a:solidFill>
                <a:latin typeface="黑体" panose="02010609060101010101" pitchFamily="2" charset="-122"/>
                <a:ea typeface="黑体" panose="02010609060101010101" pitchFamily="2" charset="-122"/>
              </a:rPr>
              <a:t>1</a:t>
            </a:r>
            <a:r>
              <a:rPr lang="zh-CN" altLang="en-US" sz="3200" b="1" dirty="0">
                <a:solidFill>
                  <a:srgbClr val="000066"/>
                </a:solidFill>
                <a:latin typeface="黑体" panose="02010609060101010101" pitchFamily="2" charset="-122"/>
                <a:ea typeface="黑体" panose="02010609060101010101" pitchFamily="2" charset="-122"/>
              </a:rPr>
              <a:t>）知道古代中国农业的主要耕作方式和土地制度，了解古代中国农业经济的基本特点。</a:t>
            </a:r>
            <a:endParaRPr lang="zh-CN" altLang="en-US" sz="3200" b="1" dirty="0">
              <a:solidFill>
                <a:srgbClr val="000066"/>
              </a:solidFill>
              <a:latin typeface="黑体" panose="02010609060101010101" pitchFamily="2" charset="-122"/>
              <a:ea typeface="黑体" panose="02010609060101010101" pitchFamily="2" charset="-122"/>
            </a:endParaRPr>
          </a:p>
          <a:p>
            <a:pPr indent="304800" eaLnBrk="0" hangingPunct="0"/>
            <a:r>
              <a:rPr lang="zh-CN" altLang="en-US" sz="3200" b="1" dirty="0">
                <a:solidFill>
                  <a:srgbClr val="000066"/>
                </a:solidFill>
                <a:latin typeface="黑体" panose="02010609060101010101" pitchFamily="2" charset="-122"/>
                <a:ea typeface="黑体" panose="02010609060101010101" pitchFamily="2" charset="-122"/>
              </a:rPr>
              <a:t>（</a:t>
            </a:r>
            <a:r>
              <a:rPr lang="en-US" altLang="zh-CN" sz="3200" b="1" dirty="0">
                <a:solidFill>
                  <a:srgbClr val="000066"/>
                </a:solidFill>
                <a:latin typeface="黑体" panose="02010609060101010101" pitchFamily="2" charset="-122"/>
                <a:ea typeface="黑体" panose="02010609060101010101" pitchFamily="2" charset="-122"/>
              </a:rPr>
              <a:t>2</a:t>
            </a:r>
            <a:r>
              <a:rPr lang="zh-CN" altLang="en-US" sz="3200" b="1" dirty="0">
                <a:solidFill>
                  <a:srgbClr val="000066"/>
                </a:solidFill>
                <a:latin typeface="黑体" panose="02010609060101010101" pitchFamily="2" charset="-122"/>
                <a:ea typeface="黑体" panose="02010609060101010101" pitchFamily="2" charset="-122"/>
              </a:rPr>
              <a:t>）列举古代中国手工业发展的基本史实，认识古代中国手工业发展的特征。</a:t>
            </a:r>
            <a:endParaRPr lang="zh-CN" altLang="en-US" sz="3200" b="1" dirty="0">
              <a:solidFill>
                <a:srgbClr val="000066"/>
              </a:solidFill>
              <a:latin typeface="黑体" panose="02010609060101010101" pitchFamily="2" charset="-122"/>
              <a:ea typeface="黑体" panose="02010609060101010101" pitchFamily="2" charset="-122"/>
            </a:endParaRPr>
          </a:p>
          <a:p>
            <a:pPr indent="304800" eaLnBrk="0" hangingPunct="0"/>
            <a:r>
              <a:rPr lang="zh-CN" altLang="en-US" sz="3200" b="1" dirty="0">
                <a:solidFill>
                  <a:srgbClr val="000066"/>
                </a:solidFill>
                <a:latin typeface="黑体" panose="02010609060101010101" pitchFamily="2" charset="-122"/>
                <a:ea typeface="黑体" panose="02010609060101010101" pitchFamily="2" charset="-122"/>
              </a:rPr>
              <a:t>（</a:t>
            </a:r>
            <a:r>
              <a:rPr lang="en-US" altLang="zh-CN" sz="3200" b="1" dirty="0">
                <a:solidFill>
                  <a:srgbClr val="000066"/>
                </a:solidFill>
                <a:latin typeface="黑体" panose="02010609060101010101" pitchFamily="2" charset="-122"/>
                <a:ea typeface="黑体" panose="02010609060101010101" pitchFamily="2" charset="-122"/>
              </a:rPr>
              <a:t>3</a:t>
            </a:r>
            <a:r>
              <a:rPr lang="zh-CN" altLang="en-US" sz="3200" b="1" dirty="0">
                <a:solidFill>
                  <a:srgbClr val="000066"/>
                </a:solidFill>
                <a:latin typeface="黑体" panose="02010609060101010101" pitchFamily="2" charset="-122"/>
                <a:ea typeface="黑体" panose="02010609060101010101" pitchFamily="2" charset="-122"/>
              </a:rPr>
              <a:t>）概述古代中国商业发展的概貌，了解古代中国商业发展的特点。</a:t>
            </a:r>
            <a:endParaRPr lang="zh-CN" altLang="en-US" sz="3200" b="1" dirty="0">
              <a:solidFill>
                <a:srgbClr val="000066"/>
              </a:solidFill>
              <a:latin typeface="黑体" panose="02010609060101010101" pitchFamily="2" charset="-122"/>
              <a:ea typeface="黑体" panose="02010609060101010101" pitchFamily="2" charset="-122"/>
            </a:endParaRPr>
          </a:p>
          <a:p>
            <a:pPr indent="304800" eaLnBrk="0" hangingPunct="0"/>
            <a:r>
              <a:rPr lang="zh-CN" altLang="en-US" sz="3200" b="1" dirty="0">
                <a:solidFill>
                  <a:srgbClr val="000066"/>
                </a:solidFill>
                <a:latin typeface="黑体" panose="02010609060101010101" pitchFamily="2" charset="-122"/>
                <a:ea typeface="黑体" panose="02010609060101010101" pitchFamily="2" charset="-122"/>
              </a:rPr>
              <a:t>（</a:t>
            </a:r>
            <a:r>
              <a:rPr lang="en-US" altLang="zh-CN" sz="3200" b="1" dirty="0">
                <a:solidFill>
                  <a:srgbClr val="000066"/>
                </a:solidFill>
                <a:latin typeface="黑体" panose="02010609060101010101" pitchFamily="2" charset="-122"/>
                <a:ea typeface="黑体" panose="02010609060101010101" pitchFamily="2" charset="-122"/>
              </a:rPr>
              <a:t>4</a:t>
            </a:r>
            <a:r>
              <a:rPr lang="zh-CN" altLang="en-US" sz="3200" b="1" dirty="0">
                <a:solidFill>
                  <a:srgbClr val="000066"/>
                </a:solidFill>
                <a:latin typeface="黑体" panose="02010609060101010101" pitchFamily="2" charset="-122"/>
                <a:ea typeface="黑体" panose="02010609060101010101" pitchFamily="2" charset="-122"/>
              </a:rPr>
              <a:t>）了解“重农抑商”“海禁”等政策及其影响，分析中国资本主义萌芽发展缓慢的原因。</a:t>
            </a:r>
            <a:endParaRPr lang="zh-CN" altLang="en-US" sz="3200" b="1" dirty="0">
              <a:solidFill>
                <a:srgbClr val="000066"/>
              </a:solidFill>
              <a:latin typeface="黑体" panose="02010609060101010101" pitchFamily="2" charset="-122"/>
              <a:ea typeface="黑体" panose="02010609060101010101" pitchFamily="2" charset="-122"/>
            </a:endParaRPr>
          </a:p>
        </p:txBody>
      </p:sp>
      <p:sp>
        <p:nvSpPr>
          <p:cNvPr id="10243" name="矩形 2"/>
          <p:cNvSpPr/>
          <p:nvPr/>
        </p:nvSpPr>
        <p:spPr>
          <a:xfrm>
            <a:off x="1676400" y="381000"/>
            <a:ext cx="6367463" cy="584200"/>
          </a:xfrm>
          <a:prstGeom prst="rect">
            <a:avLst/>
          </a:prstGeom>
          <a:noFill/>
          <a:ln w="9525">
            <a:noFill/>
          </a:ln>
        </p:spPr>
        <p:txBody>
          <a:bodyPr wrap="none">
            <a:spAutoFit/>
          </a:bodyPr>
          <a:p>
            <a:r>
              <a:rPr lang="zh-CN" altLang="en-US" sz="3200" b="1" dirty="0">
                <a:solidFill>
                  <a:srgbClr val="336600"/>
                </a:solidFill>
                <a:latin typeface="黑体" panose="02010609060101010101" pitchFamily="2" charset="-122"/>
                <a:ea typeface="黑体" panose="02010609060101010101" pitchFamily="2" charset="-122"/>
              </a:rPr>
              <a:t>第一单元    中国古代的农耕经济</a:t>
            </a:r>
            <a:endParaRPr lang="zh-CN" altLang="en-US" sz="3200" dirty="0">
              <a:latin typeface="Calibri" panose="020F05020202040302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8418" name="Text Box 2"/>
          <p:cNvSpPr txBox="1"/>
          <p:nvPr/>
        </p:nvSpPr>
        <p:spPr>
          <a:xfrm>
            <a:off x="838200" y="1143000"/>
            <a:ext cx="7543800" cy="4518025"/>
          </a:xfrm>
          <a:prstGeom prst="rect">
            <a:avLst/>
          </a:prstGeom>
          <a:noFill/>
          <a:ln w="9525">
            <a:noFill/>
          </a:ln>
        </p:spPr>
        <p:txBody>
          <a:bodyPr>
            <a:spAutoFit/>
          </a:bodyPr>
          <a:p>
            <a:pPr>
              <a:spcBef>
                <a:spcPct val="50000"/>
              </a:spcBef>
            </a:pPr>
            <a:r>
              <a:rPr lang="en-US" altLang="zh-CN" sz="3200" b="1" dirty="0">
                <a:solidFill>
                  <a:srgbClr val="336600"/>
                </a:solidFill>
                <a:latin typeface="Calibri" panose="020F0502020204030204" charset="0"/>
              </a:rPr>
              <a:t>   </a:t>
            </a:r>
            <a:r>
              <a:rPr lang="zh-CN" altLang="en-US" sz="3200" b="1" dirty="0">
                <a:solidFill>
                  <a:srgbClr val="336600"/>
                </a:solidFill>
                <a:latin typeface="黑体" panose="02010609060101010101" pitchFamily="2" charset="-122"/>
                <a:ea typeface="黑体" panose="02010609060101010101" pitchFamily="2" charset="-122"/>
              </a:rPr>
              <a:t>第一单元    中国古代的农耕经济</a:t>
            </a:r>
            <a:endParaRPr lang="zh-CN" altLang="en-US" sz="3200" b="1" dirty="0">
              <a:solidFill>
                <a:srgbClr val="336600"/>
              </a:solidFill>
              <a:latin typeface="黑体" panose="02010609060101010101" pitchFamily="2" charset="-122"/>
              <a:ea typeface="黑体" panose="02010609060101010101" pitchFamily="2" charset="-122"/>
            </a:endParaRPr>
          </a:p>
          <a:p>
            <a:pPr>
              <a:spcBef>
                <a:spcPct val="50000"/>
              </a:spcBef>
            </a:pPr>
            <a:r>
              <a:rPr lang="zh-CN" altLang="en-US" sz="3200" b="1" dirty="0">
                <a:solidFill>
                  <a:srgbClr val="003399"/>
                </a:solidFill>
                <a:latin typeface="Calibri" panose="020F0502020204030204" charset="0"/>
              </a:rPr>
              <a:t>      </a:t>
            </a:r>
            <a:r>
              <a:rPr lang="zh-CN" altLang="en-US" sz="2800" b="1" dirty="0">
                <a:solidFill>
                  <a:srgbClr val="000066"/>
                </a:solidFill>
                <a:latin typeface="黑体" panose="02010609060101010101" pitchFamily="2" charset="-122"/>
                <a:ea typeface="黑体" panose="02010609060101010101" pitchFamily="2" charset="-122"/>
              </a:rPr>
              <a:t>第</a:t>
            </a:r>
            <a:r>
              <a:rPr lang="en-US" altLang="zh-CN" sz="2800" b="1" dirty="0">
                <a:solidFill>
                  <a:srgbClr val="000066"/>
                </a:solidFill>
                <a:latin typeface="黑体" panose="02010609060101010101" pitchFamily="2" charset="-122"/>
                <a:ea typeface="黑体" panose="02010609060101010101" pitchFamily="2" charset="-122"/>
              </a:rPr>
              <a:t>1</a:t>
            </a:r>
            <a:r>
              <a:rPr lang="zh-CN" altLang="en-US" sz="2800" b="1" dirty="0">
                <a:solidFill>
                  <a:srgbClr val="000066"/>
                </a:solidFill>
                <a:latin typeface="黑体" panose="02010609060101010101" pitchFamily="2" charset="-122"/>
                <a:ea typeface="黑体" panose="02010609060101010101" pitchFamily="2" charset="-122"/>
              </a:rPr>
              <a:t>课   精耕细作农业生产模式的形成</a:t>
            </a:r>
            <a:endParaRPr lang="zh-CN" altLang="en-US" sz="2800" b="1" dirty="0">
              <a:solidFill>
                <a:srgbClr val="000066"/>
              </a:solidFill>
              <a:latin typeface="黑体" panose="02010609060101010101" pitchFamily="2" charset="-122"/>
              <a:ea typeface="黑体" panose="02010609060101010101" pitchFamily="2" charset="-122"/>
            </a:endParaRPr>
          </a:p>
          <a:p>
            <a:pPr>
              <a:spcBef>
                <a:spcPct val="50000"/>
              </a:spcBef>
            </a:pPr>
            <a:r>
              <a:rPr lang="zh-CN" altLang="en-US" sz="2800" b="1" dirty="0">
                <a:solidFill>
                  <a:srgbClr val="000066"/>
                </a:solidFill>
                <a:latin typeface="黑体" panose="02010609060101010101" pitchFamily="2" charset="-122"/>
                <a:ea typeface="黑体" panose="02010609060101010101" pitchFamily="2" charset="-122"/>
              </a:rPr>
              <a:t>    第</a:t>
            </a:r>
            <a:r>
              <a:rPr lang="en-US" altLang="zh-CN" sz="2800" b="1" dirty="0">
                <a:solidFill>
                  <a:srgbClr val="000066"/>
                </a:solidFill>
                <a:latin typeface="黑体" panose="02010609060101010101" pitchFamily="2" charset="-122"/>
                <a:ea typeface="黑体" panose="02010609060101010101" pitchFamily="2" charset="-122"/>
              </a:rPr>
              <a:t>2</a:t>
            </a:r>
            <a:r>
              <a:rPr lang="zh-CN" altLang="en-US" sz="2800" b="1" dirty="0">
                <a:solidFill>
                  <a:srgbClr val="000066"/>
                </a:solidFill>
                <a:latin typeface="黑体" panose="02010609060101010101" pitchFamily="2" charset="-122"/>
                <a:ea typeface="黑体" panose="02010609060101010101" pitchFamily="2" charset="-122"/>
              </a:rPr>
              <a:t>课   中国古代的土地制度</a:t>
            </a:r>
            <a:endParaRPr lang="zh-CN" altLang="en-US" sz="2800" b="1" dirty="0">
              <a:solidFill>
                <a:srgbClr val="000066"/>
              </a:solidFill>
              <a:latin typeface="黑体" panose="02010609060101010101" pitchFamily="2" charset="-122"/>
              <a:ea typeface="黑体" panose="02010609060101010101" pitchFamily="2" charset="-122"/>
            </a:endParaRPr>
          </a:p>
          <a:p>
            <a:pPr>
              <a:spcBef>
                <a:spcPct val="50000"/>
              </a:spcBef>
            </a:pPr>
            <a:r>
              <a:rPr lang="zh-CN" altLang="en-US" sz="2800" b="1" dirty="0">
                <a:solidFill>
                  <a:srgbClr val="000066"/>
                </a:solidFill>
                <a:latin typeface="黑体" panose="02010609060101010101" pitchFamily="2" charset="-122"/>
                <a:ea typeface="黑体" panose="02010609060101010101" pitchFamily="2" charset="-122"/>
              </a:rPr>
              <a:t>    第</a:t>
            </a:r>
            <a:r>
              <a:rPr lang="en-US" altLang="zh-CN" sz="2800" b="1" dirty="0">
                <a:solidFill>
                  <a:srgbClr val="000066"/>
                </a:solidFill>
                <a:latin typeface="黑体" panose="02010609060101010101" pitchFamily="2" charset="-122"/>
                <a:ea typeface="黑体" panose="02010609060101010101" pitchFamily="2" charset="-122"/>
              </a:rPr>
              <a:t>3</a:t>
            </a:r>
            <a:r>
              <a:rPr lang="zh-CN" altLang="en-US" sz="2800" b="1" dirty="0">
                <a:solidFill>
                  <a:srgbClr val="000066"/>
                </a:solidFill>
                <a:latin typeface="黑体" panose="02010609060101010101" pitchFamily="2" charset="-122"/>
                <a:ea typeface="黑体" panose="02010609060101010101" pitchFamily="2" charset="-122"/>
              </a:rPr>
              <a:t>课   区域经济重心的南移</a:t>
            </a:r>
            <a:endParaRPr lang="zh-CN" altLang="en-US" sz="2800" b="1" dirty="0">
              <a:solidFill>
                <a:srgbClr val="000066"/>
              </a:solidFill>
              <a:latin typeface="黑体" panose="02010609060101010101" pitchFamily="2" charset="-122"/>
              <a:ea typeface="黑体" panose="02010609060101010101" pitchFamily="2" charset="-122"/>
            </a:endParaRPr>
          </a:p>
          <a:p>
            <a:pPr>
              <a:spcBef>
                <a:spcPct val="50000"/>
              </a:spcBef>
            </a:pPr>
            <a:r>
              <a:rPr lang="zh-CN" altLang="en-US" sz="2800" b="1" dirty="0">
                <a:solidFill>
                  <a:srgbClr val="000066"/>
                </a:solidFill>
                <a:latin typeface="黑体" panose="02010609060101010101" pitchFamily="2" charset="-122"/>
                <a:ea typeface="黑体" panose="02010609060101010101" pitchFamily="2" charset="-122"/>
              </a:rPr>
              <a:t>    第</a:t>
            </a:r>
            <a:r>
              <a:rPr lang="en-US" altLang="zh-CN" sz="2800" b="1" dirty="0">
                <a:solidFill>
                  <a:srgbClr val="000066"/>
                </a:solidFill>
                <a:latin typeface="黑体" panose="02010609060101010101" pitchFamily="2" charset="-122"/>
                <a:ea typeface="黑体" panose="02010609060101010101" pitchFamily="2" charset="-122"/>
              </a:rPr>
              <a:t>4</a:t>
            </a:r>
            <a:r>
              <a:rPr lang="zh-CN" altLang="en-US" sz="2800" b="1" dirty="0">
                <a:solidFill>
                  <a:srgbClr val="000066"/>
                </a:solidFill>
                <a:latin typeface="黑体" panose="02010609060101010101" pitchFamily="2" charset="-122"/>
                <a:ea typeface="黑体" panose="02010609060101010101" pitchFamily="2" charset="-122"/>
              </a:rPr>
              <a:t>课   农耕时代的手工业 </a:t>
            </a:r>
            <a:endParaRPr lang="zh-CN" altLang="en-US" sz="2800" b="1" dirty="0">
              <a:solidFill>
                <a:srgbClr val="000066"/>
              </a:solidFill>
              <a:latin typeface="黑体" panose="02010609060101010101" pitchFamily="2" charset="-122"/>
              <a:ea typeface="黑体" panose="02010609060101010101" pitchFamily="2" charset="-122"/>
            </a:endParaRPr>
          </a:p>
          <a:p>
            <a:pPr>
              <a:spcBef>
                <a:spcPct val="50000"/>
              </a:spcBef>
            </a:pPr>
            <a:r>
              <a:rPr lang="zh-CN" altLang="en-US" sz="2800" b="1" dirty="0">
                <a:solidFill>
                  <a:srgbClr val="000066"/>
                </a:solidFill>
                <a:latin typeface="黑体" panose="02010609060101010101" pitchFamily="2" charset="-122"/>
                <a:ea typeface="黑体" panose="02010609060101010101" pitchFamily="2" charset="-122"/>
              </a:rPr>
              <a:t>    第</a:t>
            </a:r>
            <a:r>
              <a:rPr lang="en-US" altLang="zh-CN" sz="2800" b="1" dirty="0">
                <a:solidFill>
                  <a:srgbClr val="000066"/>
                </a:solidFill>
                <a:latin typeface="黑体" panose="02010609060101010101" pitchFamily="2" charset="-122"/>
                <a:ea typeface="黑体" panose="02010609060101010101" pitchFamily="2" charset="-122"/>
              </a:rPr>
              <a:t>5</a:t>
            </a:r>
            <a:r>
              <a:rPr lang="zh-CN" altLang="en-US" sz="2800" b="1" dirty="0">
                <a:solidFill>
                  <a:srgbClr val="000066"/>
                </a:solidFill>
                <a:latin typeface="黑体" panose="02010609060101010101" pitchFamily="2" charset="-122"/>
                <a:ea typeface="黑体" panose="02010609060101010101" pitchFamily="2" charset="-122"/>
              </a:rPr>
              <a:t>课   农耕时代的商业与城市</a:t>
            </a:r>
            <a:endParaRPr lang="zh-CN" altLang="en-US" sz="2800" b="1" dirty="0">
              <a:solidFill>
                <a:srgbClr val="000066"/>
              </a:solidFill>
              <a:latin typeface="黑体" panose="02010609060101010101" pitchFamily="2" charset="-122"/>
              <a:ea typeface="黑体" panose="02010609060101010101" pitchFamily="2" charset="-122"/>
            </a:endParaRPr>
          </a:p>
          <a:p>
            <a:pPr>
              <a:spcBef>
                <a:spcPct val="50000"/>
              </a:spcBef>
            </a:pPr>
            <a:r>
              <a:rPr lang="zh-CN" altLang="en-US" sz="2800" b="1" dirty="0">
                <a:solidFill>
                  <a:srgbClr val="000066"/>
                </a:solidFill>
                <a:latin typeface="黑体" panose="02010609060101010101" pitchFamily="2" charset="-122"/>
                <a:ea typeface="黑体" panose="02010609060101010101" pitchFamily="2" charset="-122"/>
              </a:rPr>
              <a:t>    第</a:t>
            </a:r>
            <a:r>
              <a:rPr lang="en-US" altLang="zh-CN" sz="2800" b="1" dirty="0">
                <a:solidFill>
                  <a:srgbClr val="000066"/>
                </a:solidFill>
                <a:latin typeface="黑体" panose="02010609060101010101" pitchFamily="2" charset="-122"/>
                <a:ea typeface="黑体" panose="02010609060101010101" pitchFamily="2" charset="-122"/>
              </a:rPr>
              <a:t>6</a:t>
            </a:r>
            <a:r>
              <a:rPr lang="zh-CN" altLang="en-US" sz="2800" b="1" dirty="0">
                <a:solidFill>
                  <a:srgbClr val="000066"/>
                </a:solidFill>
                <a:latin typeface="黑体" panose="02010609060101010101" pitchFamily="2" charset="-122"/>
                <a:ea typeface="黑体" panose="02010609060101010101" pitchFamily="2" charset="-122"/>
              </a:rPr>
              <a:t>课   近代前夜的发展与迟滞</a:t>
            </a:r>
            <a:endParaRPr lang="zh-CN" altLang="en-US" sz="2800" b="1" dirty="0">
              <a:solidFill>
                <a:srgbClr val="000066"/>
              </a:solidFill>
              <a:latin typeface="黑体" panose="02010609060101010101" pitchFamily="2" charset="-122"/>
              <a:ea typeface="黑体" panose="0201060906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8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8"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5214</Words>
  <Application>WPS 演示</Application>
  <PresentationFormat>全屏显示(4:3)</PresentationFormat>
  <Paragraphs>285</Paragraphs>
  <Slides>31</Slides>
  <Notes>0</Notes>
  <HiddenSlides>0</HiddenSlides>
  <MMClips>0</MMClips>
  <ScaleCrop>false</ScaleCrop>
  <HeadingPairs>
    <vt:vector size="8" baseType="variant">
      <vt:variant>
        <vt:lpstr>已用的字体</vt:lpstr>
      </vt:variant>
      <vt:variant>
        <vt:i4>10</vt:i4>
      </vt:variant>
      <vt:variant>
        <vt:lpstr>主题</vt:lpstr>
      </vt:variant>
      <vt:variant>
        <vt:i4>1</vt:i4>
      </vt:variant>
      <vt:variant>
        <vt:lpstr>嵌入 OLE 服务器</vt:lpstr>
      </vt:variant>
      <vt:variant>
        <vt:i4>1</vt:i4>
      </vt:variant>
      <vt:variant>
        <vt:lpstr>幻灯片标题</vt:lpstr>
      </vt:variant>
      <vt:variant>
        <vt:i4>31</vt:i4>
      </vt:variant>
    </vt:vector>
  </HeadingPairs>
  <TitlesOfParts>
    <vt:vector size="43" baseType="lpstr">
      <vt:lpstr>Arial</vt:lpstr>
      <vt:lpstr>宋体</vt:lpstr>
      <vt:lpstr>Wingdings</vt:lpstr>
      <vt:lpstr>Calibri</vt:lpstr>
      <vt:lpstr>华文行楷</vt:lpstr>
      <vt:lpstr>黑体</vt:lpstr>
      <vt:lpstr>Times New Roman</vt:lpstr>
      <vt:lpstr>Courier New</vt:lpstr>
      <vt:lpstr>微软雅黑</vt:lpstr>
      <vt:lpstr>Arial Unicode MS</vt:lpstr>
      <vt:lpstr>Office 主题</vt:lpstr>
      <vt:lpstr>PowerPoint.Slide.8</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FOUNDERTECH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User</dc:creator>
  <cp:lastModifiedBy>薛定谔的猫1384516246</cp:lastModifiedBy>
  <cp:revision>2</cp:revision>
  <dcterms:created xsi:type="dcterms:W3CDTF">2011-04-12T03:31:43Z</dcterms:created>
  <dcterms:modified xsi:type="dcterms:W3CDTF">2018-08-11T09:46:01Z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2052-10.1.0.7468</vt:lpwstr>
  </property>
</Properties>
</file>