
<file path=[Content_Types].xml><?xml version="1.0" encoding="utf-8"?>
<Types xmlns="http://schemas.openxmlformats.org/package/2006/content-types">
  <Default Extension="wav" ContentType="audio/x-wav"/>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434" r:id="rId4"/>
    <p:sldId id="370" r:id="rId6"/>
    <p:sldId id="262" r:id="rId7"/>
    <p:sldId id="404" r:id="rId8"/>
    <p:sldId id="272" r:id="rId9"/>
    <p:sldId id="431" r:id="rId10"/>
    <p:sldId id="274" r:id="rId11"/>
    <p:sldId id="449" r:id="rId12"/>
    <p:sldId id="277" r:id="rId13"/>
    <p:sldId id="302" r:id="rId14"/>
    <p:sldId id="435" r:id="rId15"/>
    <p:sldId id="436" r:id="rId16"/>
    <p:sldId id="283" r:id="rId17"/>
    <p:sldId id="285" r:id="rId18"/>
    <p:sldId id="287" r:id="rId19"/>
    <p:sldId id="288" r:id="rId20"/>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3E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0" autoAdjust="0"/>
  </p:normalViewPr>
  <p:slideViewPr>
    <p:cSldViewPr>
      <p:cViewPr varScale="1">
        <p:scale>
          <a:sx n="76" d="100"/>
          <a:sy n="76" d="100"/>
        </p:scale>
        <p:origin x="-975" y="-48"/>
      </p:cViewPr>
      <p:guideLst>
        <p:guide orient="horz" pos="2263"/>
        <p:guide pos="2951"/>
      </p:guideLst>
    </p:cSldViewPr>
  </p:slideViewPr>
  <p:outlineViewPr>
    <p:cViewPr>
      <p:scale>
        <a:sx n="33" d="100"/>
        <a:sy n="33" d="100"/>
      </p:scale>
      <p:origin x="0" y="0"/>
    </p:cViewPr>
  </p:outlin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2049"/>
          <p:cNvSpPr>
            <a:spLocks noGrp="1" noChangeArrowheads="1"/>
          </p:cNvSpPr>
          <p:nvPr>
            <p:ph type="hdr" sz="quarter" idx="4294967295"/>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defRPr sz="1200"/>
            </a:lvl1pPr>
          </a:lstStyle>
          <a:p>
            <a:endParaRPr lang="zh-CN" altLang="en-US"/>
          </a:p>
        </p:txBody>
      </p:sp>
      <p:sp>
        <p:nvSpPr>
          <p:cNvPr id="3075" name="日期占位符 2050"/>
          <p:cNvSpPr>
            <a:spLocks noGrp="1" noChangeArrowheads="1"/>
          </p:cNvSpPr>
          <p:nvPr>
            <p:ph type="dt" idx="9"/>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endParaRPr lang="zh-CN" altLang="en-US"/>
          </a:p>
        </p:txBody>
      </p:sp>
      <p:sp>
        <p:nvSpPr>
          <p:cNvPr id="3076" name="幻灯片图像占位符 2051"/>
          <p:cNvSpPr>
            <a:spLocks noGrp="1" noRot="1" noChangeAspect="1" noChangeArrowheads="1"/>
          </p:cNvSpPr>
          <p:nvPr>
            <p:ph type="sldImg" idx="19"/>
          </p:nvPr>
        </p:nvSpPr>
        <p:spPr bwMode="auto">
          <a:xfrm>
            <a:off x="1143000" y="685800"/>
            <a:ext cx="4572000" cy="3429000"/>
          </a:xfrm>
          <a:prstGeom prst="rect">
            <a:avLst/>
          </a:prstGeom>
          <a:noFill/>
          <a:ln w="9525">
            <a:noFill/>
            <a:miter lim="800000"/>
          </a:ln>
        </p:spPr>
      </p:sp>
      <p:sp>
        <p:nvSpPr>
          <p:cNvPr id="3077" name="文本占位符 2052"/>
          <p:cNvSpPr>
            <a:spLocks noGrp="1" noRot="1" noChangeArrowheads="1"/>
          </p:cNvSpPr>
          <p:nvPr>
            <p:ph type="body" sz="quarter" idx="29"/>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3078" name="页脚占位符 2053"/>
          <p:cNvSpPr>
            <a:spLocks noGrp="1" noChangeArrowheads="1"/>
          </p:cNvSpPr>
          <p:nvPr>
            <p:ph type="ftr" sz="quarter" idx="39"/>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defRPr sz="1200"/>
            </a:lvl1pPr>
          </a:lstStyle>
          <a:p>
            <a:endParaRPr lang="zh-CN" altLang="en-US"/>
          </a:p>
        </p:txBody>
      </p:sp>
      <p:sp>
        <p:nvSpPr>
          <p:cNvPr id="3079" name="灯片编号占位符 2054"/>
          <p:cNvSpPr>
            <a:spLocks noGrp="1" noChangeArrowheads="1"/>
          </p:cNvSpPr>
          <p:nvPr>
            <p:ph type="sldNum" sz="quarter" idx="49"/>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lvl1pPr algn="r">
              <a:defRPr sz="1200"/>
            </a:lvl1pPr>
          </a:lstStyle>
          <a:p>
            <a:fld id="{E1E05CD1-A31A-471B-86D8-87362F68FA73}"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ln>
        </p:spPr>
      </p:sp>
      <p:sp>
        <p:nvSpPr>
          <p:cNvPr id="21507"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21508" name="灯片编号占位符 3"/>
          <p:cNvSpPr>
            <a:spLocks noGrp="1"/>
          </p:cNvSpPr>
          <p:nvPr>
            <p:ph type="sldNum" sz="quarter" idx="5"/>
          </p:nvPr>
        </p:nvSpPr>
        <p:spPr bwMode="auto">
          <a:noFill/>
          <a:ln>
            <a:miter lim="800000"/>
          </a:ln>
        </p:spPr>
        <p:txBody>
          <a:bodyPr/>
          <a:lstStyle/>
          <a:p>
            <a:fld id="{9CF7180C-97BA-4EA7-800E-B4A1D6368670}" type="slidenum">
              <a:rPr lang="zh-CN" altLang="en-US">
                <a:solidFill>
                  <a:srgbClr val="000000"/>
                </a:solidFill>
              </a:rPr>
            </a:fld>
            <a:endParaRPr lang="zh-CN"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idx="4294967295"/>
          </p:nvPr>
        </p:nvSpPr>
        <p:spPr>
          <a:xfrm>
            <a:off x="1139825" y="682625"/>
            <a:ext cx="4572000" cy="3429000"/>
          </a:xfrm>
        </p:spPr>
      </p:sp>
      <p:sp>
        <p:nvSpPr>
          <p:cNvPr id="5123" name="Rectangle 3"/>
          <p:cNvSpPr>
            <a:spLocks noGrp="1" noRot="1" noChangeArrowheads="1"/>
          </p:cNvSpPr>
          <p:nvPr>
            <p:ph type="body" idx="4294967295"/>
          </p:nvPr>
        </p:nvSpPr>
        <p:spPr>
          <a:xfrm>
            <a:off x="682625" y="4340225"/>
            <a:ext cx="5486400" cy="4114800"/>
          </a:xfrm>
        </p:spPr>
        <p:txBody>
          <a:bodyPr anchor="t"/>
          <a:lstStyle/>
          <a:p>
            <a:r>
              <a:rPr lang="zh-CN" altLang="en-US"/>
              <a:t>根据概念，你觉得要正确理解毛泽东思想，要着重把握哪几点？我们要如何正确理解毛泽东思想的内涵？</a:t>
            </a:r>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sp>
        <p:nvSpPr>
          <p:cNvPr id="36866" name="幻灯片图像占位符 36865"/>
          <p:cNvSpPr>
            <a:spLocks noGrp="1" noRot="1" noTextEdit="1"/>
          </p:cNvSpPr>
          <p:nvPr>
            <p:ph type="sldImg"/>
          </p:nvPr>
        </p:nvSpPr>
        <p:spPr/>
      </p:sp>
      <p:sp>
        <p:nvSpPr>
          <p:cNvPr id="36867" name="文本占位符 36866"/>
          <p:cNvSpPr>
            <a:spLocks noGrp="1" noRot="1"/>
          </p:cNvSpPr>
          <p:nvPr>
            <p:ph type="body" idx="1"/>
          </p:nvPr>
        </p:nvSpPr>
        <p:spPr/>
        <p:txBody>
          <a:bodyPr anchor="ctr"/>
          <a:p>
            <a:pPr lvl="0">
              <a:spcBef>
                <a:spcPct val="50000"/>
              </a:spcBef>
              <a:buClr>
                <a:srgbClr val="FFFF00"/>
              </a:buClr>
              <a:buFont typeface="Wingdings" panose="05000000000000000000" pitchFamily="2" charset="2"/>
              <a:buChar char="v"/>
            </a:pPr>
            <a:r>
              <a:rPr lang="zh-CN" altLang="en-US" b="1" dirty="0">
                <a:solidFill>
                  <a:srgbClr val="0000FF"/>
                </a:solidFill>
              </a:rPr>
              <a:t>（</a:t>
            </a:r>
            <a:r>
              <a:rPr lang="en-US" altLang="x-none" b="1" dirty="0">
                <a:solidFill>
                  <a:srgbClr val="0000FF"/>
                </a:solidFill>
              </a:rPr>
              <a:t>1</a:t>
            </a:r>
            <a:r>
              <a:rPr lang="zh-CN" altLang="en-US" b="1" dirty="0">
                <a:solidFill>
                  <a:srgbClr val="0000FF"/>
                </a:solidFill>
              </a:rPr>
              <a:t>）新民主主义革命一系列理论的系统化。</a:t>
            </a:r>
            <a:endParaRPr lang="zh-CN" altLang="en-US" b="1" dirty="0">
              <a:solidFill>
                <a:srgbClr val="0000FF"/>
              </a:solidFill>
            </a:endParaRPr>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A0762D8-7F0B-4BE4-8575-05A6E44A6BAF}"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79BBBCD1-7A48-4572-8146-33AB31476DE5}"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FA3883CA-DC99-4F25-A729-8CAC789DB65F}"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8114A8C5-27A9-4A0C-A568-0DF2BF1C8383}"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8CE2B200-7F90-46AB-A22F-5D17BB6043C0}" type="slidenum">
              <a:rPr lang="zh-CN" altLang="en-US"/>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8114A8C5-27A9-4A0C-A568-0DF2BF1C8383}"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D366F2A2-6D07-4C7C-B038-EC1E93A4E637}" type="slidenum">
              <a:rPr lang="zh-CN" altLang="en-US"/>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fld id="{8114A8C5-27A9-4A0C-A568-0DF2BF1C8383}"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343CE1ED-F43A-473C-AACF-1EE2156AE333}" type="slidenum">
              <a:rPr lang="zh-CN" altLang="en-US"/>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8114A8C5-27A9-4A0C-A568-0DF2BF1C8383}" type="datetime1">
              <a:rPr lang="zh-CN" altLang="en-US"/>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46608EEE-9AFC-41E8-BFEF-14D007AC424A}" type="slidenum">
              <a:rPr lang="zh-CN" altLang="en-US"/>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8114A8C5-27A9-4A0C-A568-0DF2BF1C8383}" type="datetime1">
              <a:rPr lang="zh-CN" altLang="en-US"/>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C359A656-17E6-44A1-82E1-FE1216E68468}" type="slidenum">
              <a:rPr lang="zh-CN" altLang="en-US"/>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8114A8C5-27A9-4A0C-A568-0DF2BF1C8383}" type="datetime1">
              <a:rPr lang="zh-CN" altLang="en-US"/>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7F1EEB4D-69A6-4003-A9A7-17C3DEC19105}" type="slidenum">
              <a:rPr lang="zh-CN" altLang="en-US"/>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8114A8C5-27A9-4A0C-A568-0DF2BF1C8383}" type="datetime1">
              <a:rPr lang="zh-CN" altLang="en-US"/>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494C0158-41BF-4400-A70D-DCA4D6ECFD80}" type="slidenum">
              <a:rPr lang="zh-CN" altLang="en-US"/>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fld id="{8114A8C5-27A9-4A0C-A568-0DF2BF1C8383}" type="datetime1">
              <a:rPr lang="zh-CN" altLang="en-US"/>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9AF13451-A668-48FC-B794-CC4FB816B568}" type="slidenum">
              <a:rPr lang="zh-CN" altLang="en-US"/>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8DB3E404-3E74-4CDC-B428-C5C556ECD448}"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fld id="{8114A8C5-27A9-4A0C-A568-0DF2BF1C8383}" type="datetime1">
              <a:rPr lang="zh-CN" altLang="en-US"/>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83C8AE3F-06CE-4132-89F2-EA06B9C5ED93}" type="slidenum">
              <a:rPr lang="zh-CN" altLang="en-US"/>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8114A8C5-27A9-4A0C-A568-0DF2BF1C8383}"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32905FDB-D499-45AC-8E0F-7F74A8A2311F}" type="slidenum">
              <a:rPr lang="zh-CN" altLang="en-US"/>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0"/>
            <a:ext cx="2286000" cy="6477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0" y="0"/>
            <a:ext cx="6705600" cy="6477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8114A8C5-27A9-4A0C-A568-0DF2BF1C8383}"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80F8FB9E-6C9F-49F8-8B9B-7823A7C53E37}" type="slidenum">
              <a:rPr lang="zh-CN" altLang="en-US"/>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E75F25F2-2317-4A77-93EC-388CA48A5F84}"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19B2291D-F60D-4BD7-A2D7-026AD872BA4A}"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8CAECF73-CAF1-4DD3-B89F-F16D32B6A849}"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CFCD59D2-A6BA-4BA1-A10F-9BB94DC90E35}"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85D2A93C-89BA-454C-8BA7-F1CEE97160D3}"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979F18B9-129B-4008-90BD-7D6848A9A349}"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0FD726CB-9A1E-4010-A9E7-666A7C148FC2}"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cstate="print">
            <a:alphaModFix amt="8000"/>
            <a:lum/>
          </a:blip>
          <a:srcRect/>
          <a:stretch>
            <a:fillRect/>
          </a:stretch>
        </a:blipFill>
        <a:effectLst/>
      </p:bgPr>
    </p:bg>
    <p:spTree>
      <p:nvGrpSpPr>
        <p:cNvPr id="1" name=""/>
        <p:cNvGrpSpPr/>
        <p:nvPr/>
      </p:nvGrpSpPr>
      <p:grpSpPr>
        <a:xfrm>
          <a:off x="0" y="0"/>
          <a:ext cx="0" cy="0"/>
          <a:chOff x="0" y="0"/>
          <a:chExt cx="0" cy="0"/>
        </a:xfrm>
      </p:grpSpPr>
      <p:sp>
        <p:nvSpPr>
          <p:cNvPr id="1026" name="标题 1025"/>
          <p:cNvSpPr>
            <a:spLocks noGrp="1" noChangeArrowheads="1"/>
          </p:cNvSpPr>
          <p:nvPr>
            <p:ph type="title" idx="4294967295"/>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smtClean="0"/>
              <a:t>单击此处编辑母版标题样式</a:t>
            </a:r>
            <a:endParaRPr lang="zh-CN" smtClean="0"/>
          </a:p>
        </p:txBody>
      </p:sp>
      <p:sp>
        <p:nvSpPr>
          <p:cNvPr id="1027" name="文本占位符 1026"/>
          <p:cNvSpPr>
            <a:spLocks noGrp="1" noChangeArrowheads="1"/>
          </p:cNvSpPr>
          <p:nvPr>
            <p:ph type="body" idx="9"/>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smtClean="0"/>
              <a:t>单击此处编辑母版文本样式</a:t>
            </a:r>
            <a:endParaRPr lang="zh-CN" smtClean="0"/>
          </a:p>
          <a:p>
            <a:pPr lvl="1"/>
            <a:r>
              <a:rPr lang="zh-CN" smtClean="0"/>
              <a:t>第二级</a:t>
            </a:r>
            <a:endParaRPr lang="zh-CN" smtClean="0"/>
          </a:p>
          <a:p>
            <a:pPr lvl="2"/>
            <a:r>
              <a:rPr lang="zh-CN" smtClean="0"/>
              <a:t>第三级</a:t>
            </a:r>
            <a:endParaRPr lang="zh-CN" smtClean="0"/>
          </a:p>
          <a:p>
            <a:pPr lvl="3"/>
            <a:r>
              <a:rPr lang="zh-CN" smtClean="0"/>
              <a:t>第四级</a:t>
            </a:r>
            <a:endParaRPr lang="zh-CN" smtClean="0"/>
          </a:p>
          <a:p>
            <a:pPr lvl="4"/>
            <a:r>
              <a:rPr lang="zh-CN" smtClean="0"/>
              <a:t>第五级</a:t>
            </a:r>
            <a:endParaRPr lang="zh-CN" smtClean="0"/>
          </a:p>
        </p:txBody>
      </p:sp>
      <p:sp>
        <p:nvSpPr>
          <p:cNvPr id="1028" name="日期占位符 1027"/>
          <p:cNvSpPr>
            <a:spLocks noGrp="1" noChangeArrowheads="1"/>
          </p:cNvSpPr>
          <p:nvPr>
            <p:ph type="dt" sz="half" idx="19"/>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sz="1400"/>
            </a:lvl1pPr>
          </a:lstStyle>
          <a:p>
            <a:endParaRPr lang="zh-CN" altLang="en-US"/>
          </a:p>
        </p:txBody>
      </p:sp>
      <p:sp>
        <p:nvSpPr>
          <p:cNvPr id="1029" name="页脚占位符 1028"/>
          <p:cNvSpPr>
            <a:spLocks noGrp="1" noChangeArrowheads="1"/>
          </p:cNvSpPr>
          <p:nvPr>
            <p:ph type="ftr" sz="quarter" idx="29"/>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defRPr sz="1400"/>
            </a:lvl1pPr>
          </a:lstStyle>
          <a:p>
            <a:endParaRPr lang="zh-CN" altLang="en-US"/>
          </a:p>
        </p:txBody>
      </p:sp>
      <p:sp>
        <p:nvSpPr>
          <p:cNvPr id="1030" name="灯片编号占位符 1029"/>
          <p:cNvSpPr>
            <a:spLocks noGrp="1" noChangeArrowheads="1"/>
          </p:cNvSpPr>
          <p:nvPr>
            <p:ph type="sldNum" sz="quarter" idx="39"/>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fld id="{FB3EE64A-DD57-4061-B3AB-760325768AA6}"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cstate="print">
            <a:alphaModFix amt="8000"/>
            <a:lum/>
          </a:blip>
          <a:srcRect/>
          <a:stretch>
            <a:fillRect/>
          </a:stretch>
        </a:blipFill>
        <a:effectLst/>
      </p:bgPr>
    </p:bg>
    <p:spTree>
      <p:nvGrpSpPr>
        <p:cNvPr id="1" name=""/>
        <p:cNvGrpSpPr/>
        <p:nvPr/>
      </p:nvGrpSpPr>
      <p:grpSpPr>
        <a:xfrm>
          <a:off x="0" y="0"/>
          <a:ext cx="0" cy="0"/>
          <a:chOff x="0" y="0"/>
          <a:chExt cx="0" cy="0"/>
        </a:xfrm>
      </p:grpSpPr>
      <p:sp>
        <p:nvSpPr>
          <p:cNvPr id="2050" name="文本占位符 1025"/>
          <p:cNvSpPr>
            <a:spLocks noGrp="1" noChangeArrowheads="1"/>
          </p:cNvSpPr>
          <p:nvPr>
            <p:ph type="body" idx="4294967295"/>
          </p:nvPr>
        </p:nvSpPr>
        <p:spPr bwMode="auto">
          <a:xfrm>
            <a:off x="1371600" y="762000"/>
            <a:ext cx="7772400" cy="5715000"/>
          </a:xfrm>
          <a:prstGeom prst="rect">
            <a:avLst/>
          </a:prstGeom>
          <a:noFill/>
          <a:ln w="9525">
            <a:noFill/>
            <a:miter lim="800000"/>
          </a:ln>
        </p:spPr>
        <p:txBody>
          <a:bodyPr vert="horz" wrap="square" lIns="91440" tIns="45720" rIns="91440" bIns="45720" numCol="1" anchor="t" anchorCtr="0" compatLnSpc="1"/>
          <a:lstStyle/>
          <a:p>
            <a:pPr lvl="0"/>
            <a:r>
              <a:rPr lang="zh-CN" smtClean="0"/>
              <a:t>单击此处编辑母版文本样式</a:t>
            </a:r>
            <a:endParaRPr lang="zh-CN" smtClean="0"/>
          </a:p>
          <a:p>
            <a:pPr lvl="1"/>
            <a:r>
              <a:rPr lang="zh-CN" smtClean="0"/>
              <a:t>第二级</a:t>
            </a:r>
            <a:endParaRPr lang="zh-CN" smtClean="0"/>
          </a:p>
          <a:p>
            <a:pPr lvl="2"/>
            <a:r>
              <a:rPr lang="zh-CN" smtClean="0"/>
              <a:t>第三级</a:t>
            </a:r>
            <a:endParaRPr lang="zh-CN" smtClean="0"/>
          </a:p>
          <a:p>
            <a:pPr lvl="3"/>
            <a:r>
              <a:rPr lang="zh-CN" smtClean="0"/>
              <a:t>第四级</a:t>
            </a:r>
            <a:endParaRPr lang="zh-CN" smtClean="0"/>
          </a:p>
          <a:p>
            <a:pPr lvl="4"/>
            <a:r>
              <a:rPr lang="zh-CN" smtClean="0"/>
              <a:t>第五级</a:t>
            </a:r>
            <a:endParaRPr lang="zh-CN" smtClean="0"/>
          </a:p>
        </p:txBody>
      </p:sp>
      <p:sp>
        <p:nvSpPr>
          <p:cNvPr id="2051" name="标题 1026"/>
          <p:cNvSpPr>
            <a:spLocks noGrp="1" noChangeArrowheads="1"/>
          </p:cNvSpPr>
          <p:nvPr>
            <p:ph type="title" idx="9"/>
          </p:nvPr>
        </p:nvSpPr>
        <p:spPr bwMode="auto">
          <a:xfrm>
            <a:off x="0" y="0"/>
            <a:ext cx="9144000" cy="762000"/>
          </a:xfrm>
          <a:prstGeom prst="rect">
            <a:avLst/>
          </a:prstGeom>
          <a:noFill/>
          <a:ln w="9525">
            <a:noFill/>
            <a:miter lim="800000"/>
          </a:ln>
        </p:spPr>
        <p:txBody>
          <a:bodyPr vert="horz" wrap="square" lIns="91440" tIns="45720" rIns="91440" bIns="45720" numCol="1" anchor="ctr" anchorCtr="0" compatLnSpc="1"/>
          <a:lstStyle/>
          <a:p>
            <a:pPr lvl="0"/>
            <a:r>
              <a:rPr lang="zh-CN" smtClean="0"/>
              <a:t>单击此处编辑母版标题样式</a:t>
            </a:r>
            <a:endParaRPr lang="zh-CN" smtClean="0"/>
          </a:p>
        </p:txBody>
      </p:sp>
      <p:sp>
        <p:nvSpPr>
          <p:cNvPr id="2052" name="日期占位符 1027"/>
          <p:cNvSpPr>
            <a:spLocks noGrp="1" noChangeArrowheads="1"/>
          </p:cNvSpPr>
          <p:nvPr>
            <p:ph type="dt" sz="half" idx="19"/>
          </p:nvPr>
        </p:nvSpPr>
        <p:spPr bwMode="auto">
          <a:xfrm>
            <a:off x="0" y="6629400"/>
            <a:ext cx="1905000" cy="228600"/>
          </a:xfrm>
          <a:prstGeom prst="rect">
            <a:avLst/>
          </a:prstGeom>
          <a:noFill/>
          <a:ln w="9525">
            <a:noFill/>
            <a:miter lim="800000"/>
          </a:ln>
        </p:spPr>
        <p:txBody>
          <a:bodyPr vert="horz" wrap="square" lIns="91440" tIns="45720" rIns="91440" bIns="45720" numCol="1" anchor="t" anchorCtr="0" compatLnSpc="1"/>
          <a:lstStyle>
            <a:lvl1pPr>
              <a:defRPr sz="1000" b="1"/>
            </a:lvl1pPr>
          </a:lstStyle>
          <a:p>
            <a:fld id="{8114A8C5-27A9-4A0C-A568-0DF2BF1C8383}" type="datetime1">
              <a:rPr lang="zh-CN" altLang="en-US"/>
            </a:fld>
            <a:endParaRPr lang="zh-CN" altLang="en-US"/>
          </a:p>
        </p:txBody>
      </p:sp>
      <p:sp>
        <p:nvSpPr>
          <p:cNvPr id="2053" name="页脚占位符 1028"/>
          <p:cNvSpPr>
            <a:spLocks noGrp="1" noChangeArrowheads="1"/>
          </p:cNvSpPr>
          <p:nvPr>
            <p:ph type="ftr" sz="quarter" idx="29"/>
          </p:nvPr>
        </p:nvSpPr>
        <p:spPr bwMode="auto">
          <a:xfrm>
            <a:off x="3124200" y="6629400"/>
            <a:ext cx="2895600" cy="228600"/>
          </a:xfrm>
          <a:prstGeom prst="rect">
            <a:avLst/>
          </a:prstGeom>
          <a:noFill/>
          <a:ln w="9525">
            <a:noFill/>
            <a:miter lim="800000"/>
          </a:ln>
        </p:spPr>
        <p:txBody>
          <a:bodyPr vert="horz" wrap="square" lIns="91440" tIns="45720" rIns="91440" bIns="45720" numCol="1" anchor="t" anchorCtr="0" compatLnSpc="1"/>
          <a:lstStyle>
            <a:lvl1pPr algn="ctr">
              <a:defRPr sz="1000" b="1"/>
            </a:lvl1pPr>
          </a:lstStyle>
          <a:p>
            <a:endParaRPr lang="zh-CN" altLang="en-US"/>
          </a:p>
        </p:txBody>
      </p:sp>
      <p:sp>
        <p:nvSpPr>
          <p:cNvPr id="2054" name="灯片编号占位符 1029"/>
          <p:cNvSpPr>
            <a:spLocks noGrp="1" noChangeArrowheads="1"/>
          </p:cNvSpPr>
          <p:nvPr>
            <p:ph type="sldNum" sz="quarter" idx="39"/>
          </p:nvPr>
        </p:nvSpPr>
        <p:spPr bwMode="auto">
          <a:xfrm>
            <a:off x="7239000" y="6629400"/>
            <a:ext cx="1905000" cy="228600"/>
          </a:xfrm>
          <a:prstGeom prst="rect">
            <a:avLst/>
          </a:prstGeom>
          <a:noFill/>
          <a:ln w="9525">
            <a:noFill/>
            <a:miter lim="800000"/>
          </a:ln>
        </p:spPr>
        <p:txBody>
          <a:bodyPr vert="horz" wrap="square" lIns="91440" tIns="45720" rIns="91440" bIns="45720" numCol="1" anchor="t" anchorCtr="0" compatLnSpc="1"/>
          <a:lstStyle>
            <a:lvl1pPr algn="r">
              <a:defRPr sz="1000" b="1"/>
            </a:lvl1pPr>
          </a:lstStyle>
          <a:p>
            <a:fld id="{3F5729EC-83B3-4C6F-9F17-9348C9AF39D7}"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0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0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0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0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0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0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0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ea typeface="+mn-ea"/>
        </a:defRPr>
      </a:lvl2pPr>
      <a:lvl3pPr marL="1143000" indent="-228600" algn="l" rtl="0" fontAlgn="base">
        <a:spcBef>
          <a:spcPct val="20000"/>
        </a:spcBef>
        <a:spcAft>
          <a:spcPct val="0"/>
        </a:spcAft>
        <a:buChar char="•"/>
        <a:defRPr sz="2400" b="1">
          <a:solidFill>
            <a:schemeClr val="tx1"/>
          </a:solidFill>
          <a:latin typeface="+mn-lt"/>
          <a:ea typeface="+mn-ea"/>
        </a:defRPr>
      </a:lvl3pPr>
      <a:lvl4pPr marL="1600200" indent="-228600" algn="l" rtl="0" fontAlgn="base">
        <a:spcBef>
          <a:spcPct val="20000"/>
        </a:spcBef>
        <a:spcAft>
          <a:spcPct val="0"/>
        </a:spcAft>
        <a:buChar char="•"/>
        <a:defRPr sz="2000" b="1">
          <a:solidFill>
            <a:schemeClr val="tx1"/>
          </a:solidFill>
          <a:latin typeface="+mn-lt"/>
          <a:ea typeface="+mn-ea"/>
        </a:defRPr>
      </a:lvl4pPr>
      <a:lvl5pPr marL="2057400" indent="-228600" algn="l" rtl="0" fontAlgn="base">
        <a:spcBef>
          <a:spcPct val="20000"/>
        </a:spcBef>
        <a:spcAft>
          <a:spcPct val="0"/>
        </a:spcAft>
        <a:buChar char="•"/>
        <a:defRPr sz="2000" b="1">
          <a:solidFill>
            <a:schemeClr val="tx1"/>
          </a:solidFill>
          <a:latin typeface="+mn-lt"/>
          <a:ea typeface="+mn-ea"/>
        </a:defRPr>
      </a:lvl5pPr>
      <a:lvl6pPr marL="2514600" indent="-228600" algn="l" rtl="0" fontAlgn="base">
        <a:spcBef>
          <a:spcPct val="20000"/>
        </a:spcBef>
        <a:spcAft>
          <a:spcPct val="0"/>
        </a:spcAft>
        <a:buChar char="•"/>
        <a:defRPr sz="2000" b="1">
          <a:solidFill>
            <a:schemeClr val="tx1"/>
          </a:solidFill>
          <a:latin typeface="+mn-lt"/>
          <a:ea typeface="+mn-ea"/>
        </a:defRPr>
      </a:lvl6pPr>
      <a:lvl7pPr marL="2971800" indent="-228600" algn="l" rtl="0" fontAlgn="base">
        <a:spcBef>
          <a:spcPct val="20000"/>
        </a:spcBef>
        <a:spcAft>
          <a:spcPct val="0"/>
        </a:spcAft>
        <a:buChar char="•"/>
        <a:defRPr sz="2000" b="1">
          <a:solidFill>
            <a:schemeClr val="tx1"/>
          </a:solidFill>
          <a:latin typeface="+mn-lt"/>
          <a:ea typeface="+mn-ea"/>
        </a:defRPr>
      </a:lvl7pPr>
      <a:lvl8pPr marL="3429000" indent="-228600" algn="l" rtl="0" fontAlgn="base">
        <a:spcBef>
          <a:spcPct val="20000"/>
        </a:spcBef>
        <a:spcAft>
          <a:spcPct val="0"/>
        </a:spcAft>
        <a:buChar char="•"/>
        <a:defRPr sz="2000" b="1">
          <a:solidFill>
            <a:schemeClr val="tx1"/>
          </a:solidFill>
          <a:latin typeface="+mn-lt"/>
          <a:ea typeface="+mn-ea"/>
        </a:defRPr>
      </a:lvl8pPr>
      <a:lvl9pPr marL="3886200" indent="-228600" algn="l" rtl="0" fontAlgn="base">
        <a:spcBef>
          <a:spcPct val="20000"/>
        </a:spcBef>
        <a:spcAft>
          <a:spcPct val="0"/>
        </a:spcAft>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8.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2.wav"/></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slide" Target="slide1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lum/>
          </a:blip>
          <a:srcRect/>
          <a:stretch>
            <a:fillRect/>
          </a:stretch>
        </a:blip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8890" y="58420"/>
            <a:ext cx="5061585" cy="1087755"/>
          </a:xfrm>
          <a:prstGeom prst="rect">
            <a:avLst/>
          </a:prstGeom>
          <a:noFill/>
          <a:ln w="12700">
            <a:solidFill>
              <a:srgbClr val="FFFFFF"/>
            </a:solidFill>
            <a:miter lim="800000"/>
          </a:ln>
          <a:effectLst/>
        </p:spPr>
        <p:txBody>
          <a:bodyPr wrap="square">
            <a:spAutoFit/>
          </a:bodyPr>
          <a:lstStyle/>
          <a:p>
            <a:pPr eaLnBrk="1" hangingPunct="1">
              <a:lnSpc>
                <a:spcPct val="65000"/>
              </a:lnSpc>
              <a:defRPr/>
            </a:pPr>
            <a:r>
              <a:rPr lang="en-US" altLang="zh-CN" sz="2400" b="1">
                <a:solidFill>
                  <a:srgbClr val="FFFFFF"/>
                </a:solidFill>
                <a:effectLst>
                  <a:outerShdw blurRad="38100" dist="38100" dir="2700000" algn="tl">
                    <a:srgbClr val="000000"/>
                  </a:outerShdw>
                </a:effectLst>
                <a:latin typeface="Arial" panose="020B0604020202020204" pitchFamily="34" charset="0"/>
                <a:ea typeface="隶书" pitchFamily="49" charset="-122"/>
              </a:rPr>
              <a:t>                                                         </a:t>
            </a:r>
            <a:r>
              <a:rPr lang="zh-CN" altLang="en-US" sz="2400" b="1">
                <a:solidFill>
                  <a:srgbClr val="FFFFFF"/>
                </a:solidFill>
                <a:effectLst>
                  <a:outerShdw blurRad="38100" dist="38100" dir="2700000" algn="tl">
                    <a:srgbClr val="000000"/>
                  </a:outerShdw>
                </a:effectLst>
                <a:latin typeface="Arial" panose="020B0604020202020204" pitchFamily="34" charset="0"/>
                <a:ea typeface="隶书" pitchFamily="49" charset="-122"/>
              </a:rPr>
              <a:t>专题四</a:t>
            </a:r>
            <a:endParaRPr lang="zh-CN" altLang="en-US" sz="2400" b="1">
              <a:solidFill>
                <a:srgbClr val="FFFFFF"/>
              </a:solidFill>
              <a:effectLst>
                <a:outerShdw blurRad="38100" dist="38100" dir="2700000" algn="tl">
                  <a:srgbClr val="000000"/>
                </a:outerShdw>
              </a:effectLst>
              <a:latin typeface="Arial" panose="020B0604020202020204" pitchFamily="34" charset="0"/>
              <a:ea typeface="隶书" pitchFamily="49" charset="-122"/>
            </a:endParaRPr>
          </a:p>
          <a:p>
            <a:pPr eaLnBrk="1" hangingPunct="1">
              <a:lnSpc>
                <a:spcPct val="70000"/>
              </a:lnSpc>
              <a:defRPr/>
            </a:pPr>
            <a:r>
              <a:rPr lang="en-US" altLang="zh-CN" sz="2400" b="1">
                <a:solidFill>
                  <a:srgbClr val="FFFFFF"/>
                </a:solidFill>
                <a:effectLst>
                  <a:outerShdw blurRad="38100" dist="38100" dir="2700000" algn="tl">
                    <a:srgbClr val="000000"/>
                  </a:outerShdw>
                </a:effectLst>
                <a:latin typeface="黑体" panose="02010609060101010101" pitchFamily="49" charset="-122"/>
                <a:ea typeface="黑体" panose="02010609060101010101" pitchFamily="49" charset="-122"/>
              </a:rPr>
              <a:t>                              20</a:t>
            </a:r>
            <a:r>
              <a:rPr lang="zh-CN" altLang="en-US" sz="2400" b="1">
                <a:solidFill>
                  <a:srgbClr val="FFFFFF"/>
                </a:solidFill>
                <a:effectLst>
                  <a:outerShdw blurRad="38100" dist="38100" dir="2700000" algn="tl">
                    <a:srgbClr val="000000"/>
                  </a:outerShdw>
                </a:effectLst>
                <a:latin typeface="Arial" panose="020B0604020202020204" pitchFamily="34" charset="0"/>
                <a:ea typeface="隶书" pitchFamily="49" charset="-122"/>
              </a:rPr>
              <a:t>世纪以来中国重大思想理论成果</a:t>
            </a:r>
            <a:endParaRPr lang="zh-CN" altLang="en-US" sz="2400" b="1">
              <a:solidFill>
                <a:srgbClr val="FFFFFF"/>
              </a:solidFill>
              <a:effectLst>
                <a:outerShdw blurRad="38100" dist="38100" dir="2700000" algn="tl">
                  <a:srgbClr val="000000"/>
                </a:outerShdw>
              </a:effectLst>
              <a:latin typeface="Arial" panose="020B0604020202020204" pitchFamily="34" charset="0"/>
              <a:ea typeface="隶书" pitchFamily="49" charset="-122"/>
            </a:endParaRPr>
          </a:p>
        </p:txBody>
      </p:sp>
      <p:pic>
        <p:nvPicPr>
          <p:cNvPr id="20483" name="Picture 3" descr="kuang271"/>
          <p:cNvPicPr>
            <a:picLocks noChangeAspect="1" noChangeArrowheads="1"/>
          </p:cNvPicPr>
          <p:nvPr/>
        </p:nvPicPr>
        <p:blipFill>
          <a:blip r:embed="rId2" cstate="print">
            <a:clrChange>
              <a:clrFrom>
                <a:srgbClr val="FFFFFF"/>
              </a:clrFrom>
              <a:clrTo>
                <a:srgbClr val="FFFFFF">
                  <a:alpha val="0"/>
                </a:srgbClr>
              </a:clrTo>
            </a:clrChange>
            <a:lum bright="12000" contrast="20000"/>
          </a:blip>
          <a:srcRect/>
          <a:stretch>
            <a:fillRect/>
          </a:stretch>
        </p:blipFill>
        <p:spPr bwMode="auto">
          <a:xfrm>
            <a:off x="7575550" y="273050"/>
            <a:ext cx="1152525" cy="530225"/>
          </a:xfrm>
          <a:prstGeom prst="rect">
            <a:avLst/>
          </a:prstGeom>
          <a:noFill/>
          <a:ln w="9525">
            <a:noFill/>
            <a:miter lim="800000"/>
            <a:headEnd/>
            <a:tailEnd/>
          </a:ln>
        </p:spPr>
      </p:pic>
      <p:sp>
        <p:nvSpPr>
          <p:cNvPr id="7172" name="Text Box 4"/>
          <p:cNvSpPr txBox="1">
            <a:spLocks noChangeArrowheads="1"/>
          </p:cNvSpPr>
          <p:nvPr/>
        </p:nvSpPr>
        <p:spPr bwMode="auto">
          <a:xfrm>
            <a:off x="7488238" y="307975"/>
            <a:ext cx="1316037" cy="457200"/>
          </a:xfrm>
          <a:prstGeom prst="rect">
            <a:avLst/>
          </a:prstGeom>
          <a:noFill/>
          <a:ln w="9525">
            <a:noFill/>
            <a:miter lim="800000"/>
          </a:ln>
          <a:effectLst/>
        </p:spPr>
        <p:txBody>
          <a:bodyPr>
            <a:spAutoFit/>
          </a:bodyPr>
          <a:lstStyle/>
          <a:p>
            <a:pPr algn="ctr" eaLnBrk="1" hangingPunct="1">
              <a:defRPr/>
            </a:pPr>
            <a:r>
              <a:rPr lang="zh-CN" altLang="en-US" sz="2400" b="1">
                <a:solidFill>
                  <a:srgbClr val="FFFFFF"/>
                </a:solidFill>
                <a:effectLst>
                  <a:outerShdw blurRad="38100" dist="38100" dir="2700000" algn="tl">
                    <a:srgbClr val="000000"/>
                  </a:outerShdw>
                </a:effectLst>
                <a:latin typeface="Arial" panose="020B0604020202020204" pitchFamily="34" charset="0"/>
                <a:ea typeface="黑体" panose="02010609060101010101" pitchFamily="49" charset="-122"/>
              </a:rPr>
              <a:t>第</a:t>
            </a:r>
            <a:r>
              <a:rPr lang="en-US" altLang="zh-CN" sz="2400" b="1">
                <a:solidFill>
                  <a:srgbClr val="FFFFFF"/>
                </a:solidFill>
                <a:effectLst>
                  <a:outerShdw blurRad="38100" dist="38100" dir="2700000" algn="tl">
                    <a:srgbClr val="000000"/>
                  </a:outerShdw>
                </a:effectLst>
                <a:latin typeface="Arial" panose="020B0604020202020204" pitchFamily="34" charset="0"/>
                <a:ea typeface="黑体" panose="02010609060101010101" pitchFamily="49" charset="-122"/>
              </a:rPr>
              <a:t>2</a:t>
            </a:r>
            <a:r>
              <a:rPr lang="zh-CN" altLang="en-US" sz="2400" b="1">
                <a:solidFill>
                  <a:srgbClr val="FFFFFF"/>
                </a:solidFill>
                <a:effectLst>
                  <a:outerShdw blurRad="38100" dist="38100" dir="2700000" algn="tl">
                    <a:srgbClr val="000000"/>
                  </a:outerShdw>
                </a:effectLst>
                <a:latin typeface="Arial" panose="020B0604020202020204" pitchFamily="34" charset="0"/>
                <a:ea typeface="黑体" panose="02010609060101010101" pitchFamily="49" charset="-122"/>
              </a:rPr>
              <a:t>课</a:t>
            </a:r>
            <a:endParaRPr lang="zh-CN" altLang="en-US" sz="2400" b="1">
              <a:solidFill>
                <a:srgbClr val="FFFFFF"/>
              </a:solidFill>
              <a:effectLst>
                <a:outerShdw blurRad="38100" dist="38100" dir="2700000" algn="tl">
                  <a:srgbClr val="000000"/>
                </a:outerShdw>
              </a:effectLst>
              <a:latin typeface="Arial" panose="020B0604020202020204" pitchFamily="34" charset="0"/>
              <a:ea typeface="黑体" panose="02010609060101010101" pitchFamily="49" charset="-122"/>
            </a:endParaRPr>
          </a:p>
        </p:txBody>
      </p:sp>
      <p:sp>
        <p:nvSpPr>
          <p:cNvPr id="7176" name="Text Box 8"/>
          <p:cNvSpPr txBox="1">
            <a:spLocks noChangeArrowheads="1"/>
          </p:cNvSpPr>
          <p:nvPr/>
        </p:nvSpPr>
        <p:spPr bwMode="auto">
          <a:xfrm>
            <a:off x="1460500" y="1357313"/>
            <a:ext cx="1679575" cy="4725987"/>
          </a:xfrm>
          <a:prstGeom prst="rect">
            <a:avLst/>
          </a:prstGeom>
          <a:noFill/>
          <a:ln w="9525">
            <a:noFill/>
            <a:miter lim="800000"/>
          </a:ln>
          <a:effectLst>
            <a:outerShdw dist="107763" dir="2700000" algn="ctr" rotWithShape="0">
              <a:schemeClr val="bg2">
                <a:alpha val="50000"/>
              </a:schemeClr>
            </a:outerShdw>
          </a:effectLst>
        </p:spPr>
        <p:txBody>
          <a:bodyPr vert="eaVert" anchor="ctr">
            <a:spAutoFit/>
          </a:bodyPr>
          <a:lstStyle/>
          <a:p>
            <a:pPr eaLnBrk="1" hangingPunct="1">
              <a:lnSpc>
                <a:spcPct val="90000"/>
              </a:lnSpc>
              <a:defRPr/>
            </a:pPr>
            <a:r>
              <a:rPr lang="zh-CN" altLang="en-US" sz="5400" b="1" dirty="0">
                <a:solidFill>
                  <a:srgbClr val="FFFF00"/>
                </a:solidFill>
                <a:effectLst>
                  <a:outerShdw blurRad="38100" dist="38100" dir="2700000" algn="tl">
                    <a:srgbClr val="000000"/>
                  </a:outerShdw>
                </a:effectLst>
                <a:latin typeface="Arial" panose="020B0604020202020204" pitchFamily="34" charset="0"/>
                <a:ea typeface="华文新魏" pitchFamily="2" charset="-122"/>
              </a:rPr>
              <a:t>毛泽东思想</a:t>
            </a:r>
            <a:endParaRPr lang="zh-CN" altLang="en-US" sz="5400" b="1" dirty="0">
              <a:solidFill>
                <a:srgbClr val="FFFF00"/>
              </a:solidFill>
              <a:effectLst>
                <a:outerShdw blurRad="38100" dist="38100" dir="2700000" algn="tl">
                  <a:srgbClr val="000000"/>
                </a:outerShdw>
              </a:effectLst>
              <a:latin typeface="Arial" panose="020B0604020202020204" pitchFamily="34" charset="0"/>
              <a:ea typeface="华文新魏" pitchFamily="2" charset="-122"/>
            </a:endParaRPr>
          </a:p>
          <a:p>
            <a:pPr eaLnBrk="1" hangingPunct="1">
              <a:lnSpc>
                <a:spcPct val="90000"/>
              </a:lnSpc>
              <a:defRPr/>
            </a:pPr>
            <a:r>
              <a:rPr lang="zh-CN" altLang="en-US" sz="5400" b="1" dirty="0">
                <a:solidFill>
                  <a:srgbClr val="FFFF00"/>
                </a:solidFill>
                <a:effectLst>
                  <a:outerShdw blurRad="38100" dist="38100" dir="2700000" algn="tl">
                    <a:srgbClr val="000000"/>
                  </a:outerShdw>
                </a:effectLst>
                <a:latin typeface="Arial" panose="020B0604020202020204" pitchFamily="34" charset="0"/>
                <a:ea typeface="华文新魏" pitchFamily="2" charset="-122"/>
              </a:rPr>
              <a:t>的形成与发展</a:t>
            </a:r>
            <a:endParaRPr lang="zh-CN" altLang="en-US" sz="5400" b="1" dirty="0">
              <a:solidFill>
                <a:srgbClr val="FFFF00"/>
              </a:solidFill>
              <a:effectLst>
                <a:outerShdw blurRad="38100" dist="38100" dir="2700000" algn="tl">
                  <a:srgbClr val="000000"/>
                </a:outerShdw>
              </a:effectLst>
              <a:latin typeface="Arial" panose="020B0604020202020204" pitchFamily="34" charset="0"/>
              <a:ea typeface="华文新魏" pitchFamily="2" charset="-122"/>
            </a:endParaRPr>
          </a:p>
        </p:txBody>
      </p:sp>
      <p:pic>
        <p:nvPicPr>
          <p:cNvPr id="20486" name="Picture 10" descr="毛泽东像"/>
          <p:cNvPicPr>
            <a:picLocks noChangeAspect="1" noChangeArrowheads="1"/>
          </p:cNvPicPr>
          <p:nvPr/>
        </p:nvPicPr>
        <p:blipFill>
          <a:blip r:embed="rId3" cstate="print"/>
          <a:srcRect/>
          <a:stretch>
            <a:fillRect/>
          </a:stretch>
        </p:blipFill>
        <p:spPr bwMode="auto">
          <a:xfrm>
            <a:off x="4927600" y="1146175"/>
            <a:ext cx="3592513" cy="4527550"/>
          </a:xfrm>
          <a:prstGeom prst="rect">
            <a:avLst/>
          </a:prstGeom>
          <a:noFill/>
          <a:ln w="9525">
            <a:noFill/>
            <a:miter lim="800000"/>
            <a:headEnd/>
            <a:tailEnd/>
          </a:ln>
        </p:spPr>
      </p:pic>
      <p:sp>
        <p:nvSpPr>
          <p:cNvPr id="7" name="矩形 6"/>
          <p:cNvSpPr/>
          <p:nvPr/>
        </p:nvSpPr>
        <p:spPr>
          <a:xfrm>
            <a:off x="5476875" y="5788025"/>
            <a:ext cx="2535238" cy="523875"/>
          </a:xfrm>
          <a:prstGeom prst="rect">
            <a:avLst/>
          </a:prstGeom>
        </p:spPr>
        <p:txBody>
          <a:bodyPr wrap="none" anchor="ctr">
            <a:spAutoFit/>
          </a:bodyPr>
          <a:lstStyle/>
          <a:p>
            <a:pPr eaLnBrk="1" hangingPunct="1">
              <a:defRPr/>
            </a:pPr>
            <a:r>
              <a:rPr lang="zh-CN" altLang="en-US" sz="2800" b="1" dirty="0">
                <a:effectLst>
                  <a:outerShdw blurRad="38100" dist="38100" dir="2700000" algn="tl">
                    <a:srgbClr val="000000">
                      <a:alpha val="43137"/>
                    </a:srgbClr>
                  </a:outerShdw>
                </a:effectLst>
                <a:latin typeface="+mn-ea"/>
                <a:ea typeface="+mn-ea"/>
              </a:rPr>
              <a:t>（</a:t>
            </a:r>
            <a:r>
              <a:rPr lang="en-US" altLang="zh-CN" sz="2800" b="1" dirty="0">
                <a:effectLst>
                  <a:outerShdw blurRad="38100" dist="38100" dir="2700000" algn="tl">
                    <a:srgbClr val="000000">
                      <a:alpha val="43137"/>
                    </a:srgbClr>
                  </a:outerShdw>
                </a:effectLst>
                <a:latin typeface="+mn-ea"/>
                <a:ea typeface="+mn-ea"/>
              </a:rPr>
              <a:t>1893-1976</a:t>
            </a:r>
            <a:r>
              <a:rPr lang="zh-CN" altLang="en-US" sz="2800" b="1" dirty="0">
                <a:effectLst>
                  <a:outerShdw blurRad="38100" dist="38100" dir="2700000" algn="tl">
                    <a:srgbClr val="000000">
                      <a:alpha val="43137"/>
                    </a:srgbClr>
                  </a:outerShdw>
                </a:effectLst>
                <a:latin typeface="+mn-ea"/>
                <a:ea typeface="+mn-ea"/>
              </a:rPr>
              <a:t>）</a:t>
            </a:r>
            <a:endParaRPr lang="zh-CN" altLang="en-US" sz="2800" b="1" dirty="0">
              <a:effectLst>
                <a:outerShdw blurRad="38100" dist="38100" dir="2700000" algn="tl">
                  <a:srgbClr val="000000">
                    <a:alpha val="43137"/>
                  </a:srgbClr>
                </a:outerShdw>
              </a:effectLst>
              <a:latin typeface="+mn-ea"/>
              <a:ea typeface="+mn-ea"/>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框 18433"/>
          <p:cNvSpPr txBox="1">
            <a:spLocks noChangeArrowheads="1"/>
          </p:cNvSpPr>
          <p:nvPr/>
        </p:nvSpPr>
        <p:spPr bwMode="auto">
          <a:xfrm>
            <a:off x="457200" y="609600"/>
            <a:ext cx="8064500" cy="1568450"/>
          </a:xfrm>
          <a:prstGeom prst="rect">
            <a:avLst/>
          </a:prstGeom>
          <a:noFill/>
          <a:ln w="9525">
            <a:noFill/>
            <a:miter lim="800000"/>
          </a:ln>
        </p:spPr>
        <p:txBody>
          <a:bodyPr>
            <a:spAutoFit/>
          </a:bodyPr>
          <a:lstStyle/>
          <a:p>
            <a:pPr algn="just">
              <a:spcBef>
                <a:spcPct val="50000"/>
              </a:spcBef>
            </a:pPr>
            <a:r>
              <a:rPr lang="en-US" sz="2800" b="1">
                <a:latin typeface="黑体" panose="02010609060101010101" pitchFamily="49" charset="-122"/>
                <a:ea typeface="黑体" panose="02010609060101010101" pitchFamily="49" charset="-122"/>
              </a:rPr>
              <a:t>   </a:t>
            </a:r>
            <a:r>
              <a:rPr lang="en-US" sz="3200" b="1">
                <a:latin typeface="黑体" panose="02010609060101010101" pitchFamily="49" charset="-122"/>
                <a:ea typeface="黑体" panose="02010609060101010101" pitchFamily="49" charset="-122"/>
              </a:rPr>
              <a:t> 1949</a:t>
            </a:r>
            <a:r>
              <a:rPr lang="zh-CN" altLang="en-US" sz="3200" b="1">
                <a:latin typeface="黑体" panose="02010609060101010101" pitchFamily="49" charset="-122"/>
                <a:ea typeface="黑体" panose="02010609060101010101" pitchFamily="49" charset="-122"/>
              </a:rPr>
              <a:t>年</a:t>
            </a:r>
            <a:r>
              <a:rPr lang="en-US" sz="3200" b="1">
                <a:latin typeface="黑体" panose="02010609060101010101" pitchFamily="49" charset="-122"/>
                <a:ea typeface="黑体" panose="02010609060101010101" pitchFamily="49" charset="-122"/>
              </a:rPr>
              <a:t>3</a:t>
            </a:r>
            <a:r>
              <a:rPr lang="zh-CN" altLang="en-US" sz="3200" b="1">
                <a:latin typeface="黑体" panose="02010609060101010101" pitchFamily="49" charset="-122"/>
                <a:ea typeface="黑体" panose="02010609060101010101" pitchFamily="49" charset="-122"/>
              </a:rPr>
              <a:t>月，党中央从</a:t>
            </a:r>
            <a:r>
              <a:rPr lang="zh-CN" altLang="en-US" sz="3200" b="1">
                <a:solidFill>
                  <a:srgbClr val="0000FF"/>
                </a:solidFill>
                <a:latin typeface="黑体" panose="02010609060101010101" pitchFamily="49" charset="-122"/>
                <a:ea typeface="黑体" panose="02010609060101010101" pitchFamily="49" charset="-122"/>
              </a:rPr>
              <a:t>陕北</a:t>
            </a:r>
            <a:r>
              <a:rPr lang="zh-CN" altLang="en-US" sz="3200" b="1">
                <a:latin typeface="黑体" panose="02010609060101010101" pitchFamily="49" charset="-122"/>
                <a:ea typeface="黑体" panose="02010609060101010101" pitchFamily="49" charset="-122"/>
              </a:rPr>
              <a:t>迁往</a:t>
            </a:r>
            <a:r>
              <a:rPr lang="zh-CN" altLang="en-US" sz="3200" b="1">
                <a:solidFill>
                  <a:srgbClr val="0000FF"/>
                </a:solidFill>
                <a:latin typeface="黑体" panose="02010609060101010101" pitchFamily="49" charset="-122"/>
                <a:ea typeface="黑体" panose="02010609060101010101" pitchFamily="49" charset="-122"/>
              </a:rPr>
              <a:t>北京</a:t>
            </a:r>
            <a:r>
              <a:rPr lang="zh-CN" altLang="en-US" sz="3200" b="1">
                <a:latin typeface="黑体" panose="02010609060101010101" pitchFamily="49" charset="-122"/>
                <a:ea typeface="黑体" panose="02010609060101010101" pitchFamily="49" charset="-122"/>
              </a:rPr>
              <a:t>，毛泽东兴奋对周围的人说：“我们是</a:t>
            </a:r>
            <a:r>
              <a:rPr lang="zh-CN" altLang="en-US" sz="3200" b="1">
                <a:solidFill>
                  <a:srgbClr val="0000FF"/>
                </a:solidFill>
                <a:latin typeface="黑体" panose="02010609060101010101" pitchFamily="49" charset="-122"/>
                <a:ea typeface="黑体" panose="02010609060101010101" pitchFamily="49" charset="-122"/>
              </a:rPr>
              <a:t>进京赶考</a:t>
            </a:r>
            <a:r>
              <a:rPr lang="zh-CN" altLang="en-US" sz="3200" b="1">
                <a:latin typeface="黑体" panose="02010609060101010101" pitchFamily="49" charset="-122"/>
                <a:ea typeface="黑体" panose="02010609060101010101" pitchFamily="49" charset="-122"/>
              </a:rPr>
              <a:t>吧！”</a:t>
            </a:r>
            <a:endParaRPr lang="zh-CN" altLang="en-US" sz="3200" b="1">
              <a:latin typeface="黑体" panose="02010609060101010101" pitchFamily="49" charset="-122"/>
              <a:ea typeface="黑体" panose="02010609060101010101" pitchFamily="49" charset="-122"/>
            </a:endParaRPr>
          </a:p>
        </p:txBody>
      </p:sp>
      <p:sp>
        <p:nvSpPr>
          <p:cNvPr id="16387" name="文本框 18434"/>
          <p:cNvSpPr txBox="1">
            <a:spLocks noChangeArrowheads="1"/>
          </p:cNvSpPr>
          <p:nvPr/>
        </p:nvSpPr>
        <p:spPr bwMode="auto">
          <a:xfrm>
            <a:off x="533400" y="2209800"/>
            <a:ext cx="8077200" cy="1076325"/>
          </a:xfrm>
          <a:prstGeom prst="rect">
            <a:avLst/>
          </a:prstGeom>
          <a:noFill/>
          <a:ln w="9525">
            <a:noFill/>
            <a:miter lim="800000"/>
          </a:ln>
        </p:spPr>
        <p:txBody>
          <a:bodyPr>
            <a:spAutoFit/>
          </a:bodyPr>
          <a:lstStyle/>
          <a:p>
            <a:pPr>
              <a:spcBef>
                <a:spcPct val="50000"/>
              </a:spcBef>
            </a:pPr>
            <a:r>
              <a:rPr lang="en-US" sz="3200" b="1">
                <a:solidFill>
                  <a:srgbClr val="FF0000"/>
                </a:solidFill>
                <a:latin typeface="黑体" panose="02010609060101010101" pitchFamily="49" charset="-122"/>
                <a:ea typeface="黑体" panose="02010609060101010101" pitchFamily="49" charset="-122"/>
              </a:rPr>
              <a:t>“</a:t>
            </a:r>
            <a:r>
              <a:rPr lang="zh-CN" altLang="en-US" sz="3200" b="1">
                <a:solidFill>
                  <a:srgbClr val="FF0000"/>
                </a:solidFill>
                <a:latin typeface="黑体" panose="02010609060101010101" pitchFamily="49" charset="-122"/>
                <a:ea typeface="黑体" panose="02010609060101010101" pitchFamily="49" charset="-122"/>
              </a:rPr>
              <a:t>进京”说明了什么？“赶考”是赶一场怎样的考试？ </a:t>
            </a:r>
            <a:endParaRPr lang="zh-CN" altLang="en-US" sz="3200" b="1">
              <a:solidFill>
                <a:srgbClr val="FF0000"/>
              </a:solidFill>
              <a:latin typeface="黑体" panose="02010609060101010101" pitchFamily="49" charset="-122"/>
              <a:ea typeface="黑体" panose="02010609060101010101" pitchFamily="49" charset="-122"/>
            </a:endParaRPr>
          </a:p>
        </p:txBody>
      </p:sp>
      <p:sp>
        <p:nvSpPr>
          <p:cNvPr id="16388" name="文本框 18435"/>
          <p:cNvSpPr txBox="1">
            <a:spLocks noChangeArrowheads="1"/>
          </p:cNvSpPr>
          <p:nvPr/>
        </p:nvSpPr>
        <p:spPr bwMode="auto">
          <a:xfrm>
            <a:off x="1255395" y="3592830"/>
            <a:ext cx="1463675" cy="521970"/>
          </a:xfrm>
          <a:prstGeom prst="rect">
            <a:avLst/>
          </a:prstGeom>
          <a:noFill/>
          <a:ln w="9525" cmpd="sng">
            <a:solidFill>
              <a:srgbClr val="FFFF00"/>
            </a:solidFill>
            <a:miter lim="800000"/>
          </a:ln>
        </p:spPr>
        <p:txBody>
          <a:bodyPr wrap="square">
            <a:spAutoFit/>
          </a:bodyPr>
          <a:lstStyle/>
          <a:p>
            <a:pPr>
              <a:spcBef>
                <a:spcPct val="50000"/>
              </a:spcBef>
            </a:pPr>
            <a:r>
              <a:rPr lang="en-US" sz="2800" b="1">
                <a:latin typeface="黑体" panose="02010609060101010101" pitchFamily="49" charset="-122"/>
                <a:ea typeface="黑体" panose="02010609060101010101" pitchFamily="49" charset="-122"/>
              </a:rPr>
              <a:t>“</a:t>
            </a:r>
            <a:r>
              <a:rPr lang="zh-CN" altLang="en-US" sz="2800" b="1">
                <a:latin typeface="黑体" panose="02010609060101010101" pitchFamily="49" charset="-122"/>
                <a:ea typeface="黑体" panose="02010609060101010101" pitchFamily="49" charset="-122"/>
              </a:rPr>
              <a:t>进京”</a:t>
            </a:r>
            <a:endParaRPr lang="zh-CN" altLang="en-US" sz="2800" b="1">
              <a:latin typeface="黑体" panose="02010609060101010101" pitchFamily="49" charset="-122"/>
              <a:ea typeface="黑体" panose="02010609060101010101" pitchFamily="49" charset="-122"/>
            </a:endParaRPr>
          </a:p>
        </p:txBody>
      </p:sp>
      <p:sp>
        <p:nvSpPr>
          <p:cNvPr id="16389" name="下箭头 18436"/>
          <p:cNvSpPr>
            <a:spLocks noChangeArrowheads="1"/>
          </p:cNvSpPr>
          <p:nvPr/>
        </p:nvSpPr>
        <p:spPr bwMode="auto">
          <a:xfrm>
            <a:off x="1835150" y="4221163"/>
            <a:ext cx="304800" cy="609600"/>
          </a:xfrm>
          <a:prstGeom prst="downArrow">
            <a:avLst>
              <a:gd name="adj1" fmla="val 50000"/>
              <a:gd name="adj2" fmla="val 50000"/>
            </a:avLst>
          </a:prstGeom>
          <a:solidFill>
            <a:schemeClr val="accent1"/>
          </a:solidFill>
          <a:ln w="9525" cmpd="sng">
            <a:solidFill>
              <a:schemeClr val="tx1"/>
            </a:solidFill>
            <a:miter lim="800000"/>
          </a:ln>
        </p:spPr>
        <p:txBody>
          <a:bodyPr/>
          <a:lstStyle/>
          <a:p>
            <a:endParaRPr lang="zh-CN" altLang="en-US"/>
          </a:p>
        </p:txBody>
      </p:sp>
      <p:sp>
        <p:nvSpPr>
          <p:cNvPr id="16390" name="文本框 18437"/>
          <p:cNvSpPr txBox="1">
            <a:spLocks noChangeArrowheads="1"/>
          </p:cNvSpPr>
          <p:nvPr/>
        </p:nvSpPr>
        <p:spPr bwMode="auto">
          <a:xfrm>
            <a:off x="250825" y="4797425"/>
            <a:ext cx="3960813" cy="1814830"/>
          </a:xfrm>
          <a:prstGeom prst="rect">
            <a:avLst/>
          </a:prstGeom>
          <a:noFill/>
          <a:ln w="9525">
            <a:noFill/>
            <a:miter lim="800000"/>
          </a:ln>
        </p:spPr>
        <p:txBody>
          <a:bodyPr>
            <a:spAutoFit/>
          </a:bodyPr>
          <a:lstStyle/>
          <a:p>
            <a:pPr>
              <a:spcBef>
                <a:spcPct val="50000"/>
              </a:spcBef>
            </a:pPr>
            <a:r>
              <a:rPr lang="zh-CN" altLang="en-US" sz="2800" b="1">
                <a:solidFill>
                  <a:srgbClr val="0000FF"/>
                </a:solidFill>
                <a:latin typeface="黑体" panose="02010609060101010101" pitchFamily="49" charset="-122"/>
                <a:ea typeface="黑体" panose="02010609060101010101" pitchFamily="49" charset="-122"/>
              </a:rPr>
              <a:t>说明农村包围城市道路取得了胜利，中国革命和建设的中心开始由农村转移到城市。</a:t>
            </a:r>
            <a:endParaRPr lang="zh-CN" altLang="en-US" sz="2800" b="1">
              <a:solidFill>
                <a:srgbClr val="0000FF"/>
              </a:solidFill>
              <a:latin typeface="黑体" panose="02010609060101010101" pitchFamily="49" charset="-122"/>
              <a:ea typeface="黑体" panose="02010609060101010101" pitchFamily="49" charset="-122"/>
            </a:endParaRPr>
          </a:p>
        </p:txBody>
      </p:sp>
      <p:sp>
        <p:nvSpPr>
          <p:cNvPr id="16391" name="文本框 18438"/>
          <p:cNvSpPr txBox="1">
            <a:spLocks noChangeArrowheads="1"/>
          </p:cNvSpPr>
          <p:nvPr/>
        </p:nvSpPr>
        <p:spPr bwMode="auto">
          <a:xfrm>
            <a:off x="5108575" y="3592830"/>
            <a:ext cx="1569720" cy="521970"/>
          </a:xfrm>
          <a:prstGeom prst="rect">
            <a:avLst/>
          </a:prstGeom>
          <a:noFill/>
          <a:ln w="9525" cmpd="sng">
            <a:solidFill>
              <a:srgbClr val="FFFF00"/>
            </a:solidFill>
            <a:miter lim="800000"/>
          </a:ln>
        </p:spPr>
        <p:txBody>
          <a:bodyPr wrap="square">
            <a:spAutoFit/>
          </a:bodyPr>
          <a:lstStyle/>
          <a:p>
            <a:pPr>
              <a:spcBef>
                <a:spcPct val="50000"/>
              </a:spcBef>
            </a:pPr>
            <a:r>
              <a:rPr lang="en-US" sz="2800" b="1">
                <a:latin typeface="黑体" panose="02010609060101010101" pitchFamily="49" charset="-122"/>
                <a:ea typeface="黑体" panose="02010609060101010101" pitchFamily="49" charset="-122"/>
              </a:rPr>
              <a:t>“</a:t>
            </a:r>
            <a:r>
              <a:rPr lang="zh-CN" altLang="en-US" sz="2800" b="1">
                <a:latin typeface="黑体" panose="02010609060101010101" pitchFamily="49" charset="-122"/>
                <a:ea typeface="黑体" panose="02010609060101010101" pitchFamily="49" charset="-122"/>
              </a:rPr>
              <a:t>赶考</a:t>
            </a:r>
            <a:r>
              <a:rPr lang="zh-CN" altLang="en-US" sz="2400" b="1">
                <a:latin typeface="黑体" panose="02010609060101010101" pitchFamily="49" charset="-122"/>
                <a:ea typeface="黑体" panose="02010609060101010101" pitchFamily="49" charset="-122"/>
              </a:rPr>
              <a:t>”</a:t>
            </a:r>
            <a:endParaRPr lang="zh-CN" altLang="en-US" sz="2400" b="1">
              <a:latin typeface="黑体" panose="02010609060101010101" pitchFamily="49" charset="-122"/>
              <a:ea typeface="黑体" panose="02010609060101010101" pitchFamily="49" charset="-122"/>
            </a:endParaRPr>
          </a:p>
        </p:txBody>
      </p:sp>
      <p:sp>
        <p:nvSpPr>
          <p:cNvPr id="16392" name="下箭头 18439"/>
          <p:cNvSpPr>
            <a:spLocks noChangeArrowheads="1"/>
          </p:cNvSpPr>
          <p:nvPr/>
        </p:nvSpPr>
        <p:spPr bwMode="auto">
          <a:xfrm>
            <a:off x="5638800" y="4114800"/>
            <a:ext cx="304800" cy="609600"/>
          </a:xfrm>
          <a:prstGeom prst="downArrow">
            <a:avLst>
              <a:gd name="adj1" fmla="val 50000"/>
              <a:gd name="adj2" fmla="val 50000"/>
            </a:avLst>
          </a:prstGeom>
          <a:solidFill>
            <a:schemeClr val="accent1"/>
          </a:solidFill>
          <a:ln w="9525" cmpd="sng">
            <a:solidFill>
              <a:schemeClr val="tx1"/>
            </a:solidFill>
            <a:miter lim="800000"/>
          </a:ln>
        </p:spPr>
        <p:txBody>
          <a:bodyPr/>
          <a:lstStyle/>
          <a:p>
            <a:endParaRPr lang="zh-CN" altLang="en-US"/>
          </a:p>
        </p:txBody>
      </p:sp>
      <p:sp>
        <p:nvSpPr>
          <p:cNvPr id="16393" name="文本框 18440"/>
          <p:cNvSpPr txBox="1">
            <a:spLocks noChangeArrowheads="1"/>
          </p:cNvSpPr>
          <p:nvPr/>
        </p:nvSpPr>
        <p:spPr bwMode="auto">
          <a:xfrm>
            <a:off x="4500563" y="4797425"/>
            <a:ext cx="4219575" cy="1383665"/>
          </a:xfrm>
          <a:prstGeom prst="rect">
            <a:avLst/>
          </a:prstGeom>
          <a:noFill/>
          <a:ln w="9525">
            <a:noFill/>
            <a:miter lim="800000"/>
          </a:ln>
        </p:spPr>
        <p:txBody>
          <a:bodyPr>
            <a:spAutoFit/>
          </a:bodyPr>
          <a:lstStyle/>
          <a:p>
            <a:pPr>
              <a:spcBef>
                <a:spcPct val="50000"/>
              </a:spcBef>
            </a:pPr>
            <a:r>
              <a:rPr lang="zh-CN" altLang="en-US" sz="2800" b="1">
                <a:solidFill>
                  <a:srgbClr val="0000FF"/>
                </a:solidFill>
                <a:latin typeface="黑体" panose="02010609060101010101" pitchFamily="49" charset="-122"/>
                <a:ea typeface="黑体" panose="02010609060101010101" pitchFamily="49" charset="-122"/>
              </a:rPr>
              <a:t>毛泽东和共产党人面临着一场如何进行社会主义革命和建设的新的挑战。</a:t>
            </a:r>
            <a:endParaRPr lang="zh-CN" altLang="en-US" sz="2800" b="1">
              <a:solidFill>
                <a:srgbClr val="0000FF"/>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barn(outHorizontal)">
                                      <p:cBhvr>
                                        <p:cTn id="7" dur="500"/>
                                        <p:tgtEl>
                                          <p:spTgt spid="1639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6393"/>
                                        </p:tgtEl>
                                        <p:attrNameLst>
                                          <p:attrName>style.visibility</p:attrName>
                                        </p:attrNameLst>
                                      </p:cBhvr>
                                      <p:to>
                                        <p:strVal val="visible"/>
                                      </p:to>
                                    </p:set>
                                    <p:anim calcmode="lin" valueType="num">
                                      <p:cBhvr>
                                        <p:cTn id="12" dur="500" fill="hold"/>
                                        <p:tgtEl>
                                          <p:spTgt spid="16393"/>
                                        </p:tgtEl>
                                        <p:attrNameLst>
                                          <p:attrName>ppt_w</p:attrName>
                                        </p:attrNameLst>
                                      </p:cBhvr>
                                      <p:tavLst>
                                        <p:tav tm="0">
                                          <p:val>
                                            <p:fltVal val="0"/>
                                          </p:val>
                                        </p:tav>
                                        <p:tav tm="100000">
                                          <p:val>
                                            <p:strVal val="#ppt_w"/>
                                          </p:val>
                                        </p:tav>
                                      </p:tavLst>
                                    </p:anim>
                                    <p:anim calcmode="lin" valueType="num">
                                      <p:cBhvr>
                                        <p:cTn id="13" dur="500" fill="hold"/>
                                        <p:tgtEl>
                                          <p:spTgt spid="163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utoUpdateAnimBg="0"/>
      <p:bldP spid="1639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Rot="1" noChangeArrowheads="1"/>
          </p:cNvSpPr>
          <p:nvPr>
            <p:ph type="body" idx="1"/>
          </p:nvPr>
        </p:nvSpPr>
        <p:spPr>
          <a:xfrm>
            <a:off x="301625" y="533400"/>
            <a:ext cx="8540750" cy="5791200"/>
          </a:xfrm>
        </p:spPr>
        <p:txBody>
          <a:bodyPr/>
          <a:lstStyle/>
          <a:p>
            <a:pPr marL="0" indent="0">
              <a:buNone/>
            </a:pPr>
            <a:r>
              <a:rPr lang="en-US" altLang="zh-CN" sz="4000" b="1" dirty="0" smtClean="0">
                <a:solidFill>
                  <a:srgbClr val="503EFC"/>
                </a:solidFill>
              </a:rPr>
              <a:t>4.</a:t>
            </a:r>
            <a:r>
              <a:rPr lang="zh-CN" altLang="en-US" sz="4000" b="1" dirty="0" smtClean="0">
                <a:solidFill>
                  <a:srgbClr val="503EFC"/>
                </a:solidFill>
              </a:rPr>
              <a:t>新</a:t>
            </a:r>
            <a:r>
              <a:rPr lang="zh-CN" altLang="en-US" sz="4000" b="1" dirty="0">
                <a:solidFill>
                  <a:srgbClr val="503EFC"/>
                </a:solidFill>
              </a:rPr>
              <a:t>发展</a:t>
            </a:r>
            <a:r>
              <a:rPr lang="zh-CN" altLang="en-US" sz="4000" b="1" dirty="0">
                <a:solidFill>
                  <a:srgbClr val="000000"/>
                </a:solidFill>
              </a:rPr>
              <a:t>（新高度</a:t>
            </a:r>
            <a:r>
              <a:rPr lang="zh-CN" altLang="en-US" sz="4000" b="1" dirty="0" smtClean="0">
                <a:solidFill>
                  <a:srgbClr val="000000"/>
                </a:solidFill>
              </a:rPr>
              <a:t>）：</a:t>
            </a:r>
            <a:r>
              <a:rPr lang="zh-CN" altLang="en-US" sz="3700" b="1" dirty="0">
                <a:solidFill>
                  <a:srgbClr val="FF0000"/>
                </a:solidFill>
              </a:rPr>
              <a:t>新中国成立及后</a:t>
            </a:r>
            <a:endParaRPr lang="zh-CN" altLang="en-US" sz="3700" b="1" dirty="0">
              <a:solidFill>
                <a:srgbClr val="FF0000"/>
              </a:solidFill>
            </a:endParaRPr>
          </a:p>
          <a:p>
            <a:pPr marL="0" indent="0">
              <a:buNone/>
            </a:pPr>
            <a:r>
              <a:rPr lang="zh-CN" altLang="en-US" sz="4000" b="1" dirty="0" smtClean="0">
                <a:solidFill>
                  <a:srgbClr val="000000"/>
                </a:solidFill>
              </a:rPr>
              <a:t>  </a:t>
            </a:r>
            <a:r>
              <a:rPr lang="zh-CN" altLang="en-US" sz="4000" b="1" dirty="0" smtClean="0">
                <a:solidFill>
                  <a:srgbClr val="FF0000"/>
                </a:solidFill>
              </a:rPr>
              <a:t>关于</a:t>
            </a:r>
            <a:r>
              <a:rPr lang="zh-CN" altLang="en-US" sz="4000" b="1" dirty="0">
                <a:solidFill>
                  <a:srgbClr val="FF0000"/>
                </a:solidFill>
              </a:rPr>
              <a:t>社会主义革命和建设的</a:t>
            </a:r>
            <a:r>
              <a:rPr lang="zh-CN" altLang="en-US" sz="4000" b="1" dirty="0" smtClean="0">
                <a:solidFill>
                  <a:srgbClr val="FF0000"/>
                </a:solidFill>
                <a:sym typeface="+mn-ea"/>
              </a:rPr>
              <a:t>理论</a:t>
            </a:r>
            <a:r>
              <a:rPr lang="zh-CN" altLang="en-US" sz="4000" b="1" dirty="0">
                <a:solidFill>
                  <a:srgbClr val="FF0000"/>
                </a:solidFill>
                <a:sym typeface="+mn-ea"/>
              </a:rPr>
              <a:t>与论著</a:t>
            </a:r>
            <a:endParaRPr lang="zh-CN" altLang="en-US" sz="4000" b="1" dirty="0">
              <a:solidFill>
                <a:srgbClr val="FF0000"/>
              </a:solidFill>
            </a:endParaRPr>
          </a:p>
          <a:p>
            <a:r>
              <a:rPr lang="en-US" altLang="zh-CN" sz="4000" b="1" dirty="0">
                <a:solidFill>
                  <a:srgbClr val="FF0000"/>
                </a:solidFill>
              </a:rPr>
              <a:t>A</a:t>
            </a:r>
            <a:r>
              <a:rPr lang="zh-CN" altLang="en-US" sz="4000" b="1" dirty="0">
                <a:solidFill>
                  <a:srgbClr val="FF0000"/>
                </a:solidFill>
              </a:rPr>
              <a:t>、人民民主专政的理论：</a:t>
            </a:r>
            <a:endParaRPr lang="zh-CN" altLang="en-US" sz="4000" b="1" dirty="0">
              <a:solidFill>
                <a:srgbClr val="FF0000"/>
              </a:solidFill>
            </a:endParaRPr>
          </a:p>
          <a:p>
            <a:r>
              <a:rPr lang="zh-CN" altLang="en-US" sz="4000" b="1" dirty="0">
                <a:solidFill>
                  <a:srgbClr val="FF0000"/>
                </a:solidFill>
              </a:rPr>
              <a:t>      </a:t>
            </a:r>
            <a:r>
              <a:rPr lang="en-US" altLang="zh-CN" sz="4000" b="1" dirty="0">
                <a:solidFill>
                  <a:srgbClr val="FF0000"/>
                </a:solidFill>
              </a:rPr>
              <a:t>1949</a:t>
            </a:r>
            <a:r>
              <a:rPr lang="zh-CN" altLang="en-US" sz="4000" b="1" dirty="0">
                <a:solidFill>
                  <a:srgbClr val="FF0000"/>
                </a:solidFill>
              </a:rPr>
              <a:t>年</a:t>
            </a:r>
            <a:r>
              <a:rPr lang="en-US" altLang="zh-CN" sz="4000" b="1" dirty="0">
                <a:solidFill>
                  <a:srgbClr val="FF0000"/>
                </a:solidFill>
              </a:rPr>
              <a:t>6</a:t>
            </a:r>
            <a:r>
              <a:rPr lang="zh-CN" altLang="en-US" sz="4000" b="1" dirty="0">
                <a:solidFill>
                  <a:srgbClr val="FF0000"/>
                </a:solidFill>
              </a:rPr>
              <a:t>月</a:t>
            </a:r>
            <a:r>
              <a:rPr lang="en-US" altLang="zh-CN" sz="4000" b="1" dirty="0">
                <a:solidFill>
                  <a:srgbClr val="FF0000"/>
                </a:solidFill>
              </a:rPr>
              <a:t>《</a:t>
            </a:r>
            <a:r>
              <a:rPr lang="zh-CN" altLang="en-US" sz="4000" b="1" dirty="0">
                <a:solidFill>
                  <a:srgbClr val="FF0000"/>
                </a:solidFill>
              </a:rPr>
              <a:t>论人民民主专政</a:t>
            </a:r>
            <a:r>
              <a:rPr lang="en-US" altLang="zh-CN" sz="4000" b="1" dirty="0">
                <a:solidFill>
                  <a:srgbClr val="FF0000"/>
                </a:solidFill>
              </a:rPr>
              <a:t>》 </a:t>
            </a:r>
            <a:endParaRPr lang="en-US" altLang="zh-CN" sz="4000" b="1" dirty="0">
              <a:solidFill>
                <a:srgbClr val="FF0000"/>
              </a:solidFill>
            </a:endParaRPr>
          </a:p>
          <a:p>
            <a:r>
              <a:rPr lang="en-US" altLang="zh-CN" sz="4000" b="1" dirty="0">
                <a:solidFill>
                  <a:srgbClr val="FF0000"/>
                </a:solidFill>
              </a:rPr>
              <a:t>B</a:t>
            </a:r>
            <a:r>
              <a:rPr lang="zh-CN" altLang="en-US" sz="4000" b="1" dirty="0">
                <a:solidFill>
                  <a:srgbClr val="FF0000"/>
                </a:solidFill>
              </a:rPr>
              <a:t>、社会主义工业化和社会主义改造同时并举的理论（和平赎买）；</a:t>
            </a:r>
            <a:endParaRPr lang="zh-CN" altLang="en-US" sz="40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endParaRPr lang="zh-CN" altLang="zh-CN"/>
          </a:p>
        </p:txBody>
      </p:sp>
      <p:sp>
        <p:nvSpPr>
          <p:cNvPr id="14339" name="Rectangle 3"/>
          <p:cNvSpPr>
            <a:spLocks noGrp="1" noRot="1" noChangeArrowheads="1"/>
          </p:cNvSpPr>
          <p:nvPr>
            <p:ph type="body" idx="1"/>
          </p:nvPr>
        </p:nvSpPr>
        <p:spPr>
          <a:xfrm>
            <a:off x="301625" y="609600"/>
            <a:ext cx="8540750" cy="5489575"/>
          </a:xfrm>
        </p:spPr>
        <p:txBody>
          <a:bodyPr/>
          <a:lstStyle/>
          <a:p>
            <a:r>
              <a:rPr lang="en-US" altLang="zh-CN" sz="4000" b="1">
                <a:solidFill>
                  <a:srgbClr val="FF0000"/>
                </a:solidFill>
              </a:rPr>
              <a:t>C</a:t>
            </a:r>
            <a:r>
              <a:rPr lang="zh-CN" altLang="en-US" sz="4000" b="1">
                <a:solidFill>
                  <a:srgbClr val="FF0000"/>
                </a:solidFill>
              </a:rPr>
              <a:t>、走中国自己的社会主义工业化和建设道路的理论： </a:t>
            </a:r>
            <a:r>
              <a:rPr lang="en-US" altLang="zh-CN" sz="4000" b="1">
                <a:solidFill>
                  <a:srgbClr val="FF0000"/>
                </a:solidFill>
              </a:rPr>
              <a:t>1956</a:t>
            </a:r>
            <a:r>
              <a:rPr lang="zh-CN" altLang="en-US" sz="4000" b="1">
                <a:solidFill>
                  <a:srgbClr val="FF0000"/>
                </a:solidFill>
              </a:rPr>
              <a:t>年</a:t>
            </a:r>
            <a:r>
              <a:rPr lang="en-US" altLang="zh-CN" sz="4000" b="1">
                <a:solidFill>
                  <a:srgbClr val="FF0000"/>
                </a:solidFill>
              </a:rPr>
              <a:t>4</a:t>
            </a:r>
            <a:r>
              <a:rPr lang="zh-CN" altLang="en-US" sz="4000" b="1">
                <a:solidFill>
                  <a:srgbClr val="FF0000"/>
                </a:solidFill>
              </a:rPr>
              <a:t>月</a:t>
            </a:r>
            <a:r>
              <a:rPr lang="en-US" altLang="zh-CN" sz="4000" b="1">
                <a:solidFill>
                  <a:srgbClr val="FF0000"/>
                </a:solidFill>
              </a:rPr>
              <a:t>《</a:t>
            </a:r>
            <a:r>
              <a:rPr lang="zh-CN" altLang="en-US" sz="4000" b="1">
                <a:solidFill>
                  <a:srgbClr val="FF0000"/>
                </a:solidFill>
              </a:rPr>
              <a:t>论十大关系</a:t>
            </a:r>
            <a:r>
              <a:rPr lang="en-US" altLang="zh-CN" sz="4000" b="1">
                <a:solidFill>
                  <a:srgbClr val="FF0000"/>
                </a:solidFill>
              </a:rPr>
              <a:t>》</a:t>
            </a:r>
            <a:endParaRPr lang="en-US" altLang="zh-CN" sz="4000" b="1">
              <a:solidFill>
                <a:srgbClr val="FF0000"/>
              </a:solidFill>
            </a:endParaRPr>
          </a:p>
          <a:p>
            <a:r>
              <a:rPr lang="en-US" altLang="zh-CN" sz="4000" b="1">
                <a:solidFill>
                  <a:srgbClr val="FF0000"/>
                </a:solidFill>
              </a:rPr>
              <a:t>D</a:t>
            </a:r>
            <a:r>
              <a:rPr lang="zh-CN" altLang="en-US" sz="4000" b="1">
                <a:solidFill>
                  <a:srgbClr val="FF0000"/>
                </a:solidFill>
              </a:rPr>
              <a:t>、社会主义社会矛盾学说（敌我矛盾和人民内部矛盾性质不同） ：</a:t>
            </a:r>
            <a:r>
              <a:rPr lang="en-US" altLang="zh-CN" sz="4000" b="1">
                <a:solidFill>
                  <a:srgbClr val="FF0000"/>
                </a:solidFill>
              </a:rPr>
              <a:t>1957</a:t>
            </a:r>
            <a:r>
              <a:rPr lang="zh-CN" altLang="en-US" sz="4000" b="1">
                <a:solidFill>
                  <a:srgbClr val="FF0000"/>
                </a:solidFill>
              </a:rPr>
              <a:t>年</a:t>
            </a:r>
            <a:r>
              <a:rPr lang="en-US" altLang="zh-CN" sz="4000" b="1">
                <a:solidFill>
                  <a:srgbClr val="FF0000"/>
                </a:solidFill>
              </a:rPr>
              <a:t>《</a:t>
            </a:r>
            <a:r>
              <a:rPr lang="zh-CN" altLang="en-US" sz="4000" b="1">
                <a:solidFill>
                  <a:srgbClr val="FF0000"/>
                </a:solidFill>
              </a:rPr>
              <a:t>关于正确处理人民内部矛盾的问题</a:t>
            </a:r>
            <a:r>
              <a:rPr lang="en-US" altLang="zh-CN" sz="4000" b="1">
                <a:solidFill>
                  <a:srgbClr val="FF0000"/>
                </a:solidFill>
              </a:rPr>
              <a:t>》</a:t>
            </a:r>
            <a:endParaRPr lang="en-US" altLang="zh-CN" sz="4000" b="1">
              <a:solidFill>
                <a:srgbClr val="FF0000"/>
              </a:solidFill>
            </a:endParaRPr>
          </a:p>
          <a:p>
            <a:endParaRPr lang="en-US" altLang="zh-CN" sz="4000" b="1">
              <a:solidFill>
                <a:srgbClr val="FF0000"/>
              </a:solidFill>
            </a:endParaRPr>
          </a:p>
          <a:p>
            <a:endParaRPr lang="en-US" altLang="zh-CN"/>
          </a:p>
          <a:p>
            <a:endParaRPr lang="en-US" altLang="zh-C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1" name="Group 3"/>
          <p:cNvGraphicFramePr>
            <a:graphicFrameLocks noGrp="1"/>
          </p:cNvGraphicFramePr>
          <p:nvPr/>
        </p:nvGraphicFramePr>
        <p:xfrm>
          <a:off x="228600" y="838200"/>
          <a:ext cx="8686800" cy="5986465"/>
        </p:xfrm>
        <a:graphic>
          <a:graphicData uri="http://schemas.openxmlformats.org/drawingml/2006/table">
            <a:tbl>
              <a:tblPr/>
              <a:tblGrid>
                <a:gridCol w="1219200"/>
                <a:gridCol w="1676400"/>
                <a:gridCol w="3124200"/>
                <a:gridCol w="2667000"/>
              </a:tblGrid>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sz="2800" b="1" i="0" u="none" strike="noStrike" cap="none" normalizeH="0" baseline="0" dirty="0" smtClean="0">
                          <a:ln>
                            <a:noFill/>
                          </a:ln>
                          <a:solidFill>
                            <a:schemeClr val="tx1"/>
                          </a:solidFill>
                          <a:effectLst/>
                          <a:latin typeface="Arial" panose="020B0604020202020204" pitchFamily="34" charset="0"/>
                          <a:ea typeface="华文新魏" pitchFamily="2" charset="-122"/>
                        </a:rPr>
                        <a:t>阶段</a:t>
                      </a:r>
                      <a:endParaRPr kumimoji="0" lang="zh-CN" sz="2800" b="1" i="0" u="none" strike="noStrike" cap="none" normalizeH="0" baseline="0" dirty="0" smtClean="0">
                        <a:ln>
                          <a:noFill/>
                        </a:ln>
                        <a:solidFill>
                          <a:schemeClr val="tx1"/>
                        </a:solidFill>
                        <a:effectLst/>
                        <a:latin typeface="Arial" panose="020B0604020202020204" pitchFamily="34" charset="0"/>
                        <a:ea typeface="华文新魏" pitchFamily="2"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sz="2800" b="1" i="0" u="none" strike="noStrike" cap="none" normalizeH="0" baseline="0" smtClean="0">
                          <a:ln>
                            <a:noFill/>
                          </a:ln>
                          <a:solidFill>
                            <a:schemeClr val="tx1"/>
                          </a:solidFill>
                          <a:effectLst/>
                          <a:latin typeface="Arial" panose="020B0604020202020204" pitchFamily="34" charset="0"/>
                          <a:ea typeface="华文新魏" pitchFamily="2" charset="-122"/>
                        </a:rPr>
                        <a:t>时期</a:t>
                      </a:r>
                      <a:endParaRPr kumimoji="0" lang="zh-CN" sz="2800" b="1" i="0" u="none" strike="noStrike" cap="none" normalizeH="0" baseline="0" smtClean="0">
                        <a:ln>
                          <a:noFill/>
                        </a:ln>
                        <a:solidFill>
                          <a:schemeClr val="tx1"/>
                        </a:solidFill>
                        <a:effectLst/>
                        <a:latin typeface="Arial" panose="020B0604020202020204" pitchFamily="34" charset="0"/>
                        <a:ea typeface="华文新魏"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sz="2800" b="1" i="0" u="none" strike="noStrike" cap="none" normalizeH="0" baseline="0" dirty="0" smtClean="0">
                          <a:ln>
                            <a:noFill/>
                          </a:ln>
                          <a:solidFill>
                            <a:schemeClr val="tx1"/>
                          </a:solidFill>
                          <a:effectLst/>
                          <a:latin typeface="Arial" panose="020B0604020202020204" pitchFamily="34" charset="0"/>
                          <a:ea typeface="华文新魏" pitchFamily="2" charset="-122"/>
                        </a:rPr>
                        <a:t>代表著作</a:t>
                      </a:r>
                      <a:endParaRPr kumimoji="0" lang="zh-CN" sz="2000" b="1" i="0" u="none" strike="noStrike" cap="none" normalizeH="0" baseline="0" dirty="0" smtClean="0">
                        <a:ln>
                          <a:noFill/>
                        </a:ln>
                        <a:solidFill>
                          <a:schemeClr val="tx1"/>
                        </a:solidFill>
                        <a:effectLst/>
                        <a:latin typeface="Arial" panose="020B0604020202020204" pitchFamily="34" charset="0"/>
                        <a:ea typeface="华文新魏"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sz="2800" b="1" i="0" u="none" strike="noStrike" cap="none" normalizeH="0" baseline="0" smtClean="0">
                          <a:ln>
                            <a:noFill/>
                          </a:ln>
                          <a:solidFill>
                            <a:schemeClr val="tx1"/>
                          </a:solidFill>
                          <a:effectLst/>
                          <a:latin typeface="Arial" panose="020B0604020202020204" pitchFamily="34" charset="0"/>
                          <a:ea typeface="华文新魏" pitchFamily="2" charset="-122"/>
                        </a:rPr>
                        <a:t>思想内容</a:t>
                      </a:r>
                      <a:endParaRPr kumimoji="0" lang="zh-CN" sz="2800" b="1" i="0" u="none" strike="noStrike" cap="none" normalizeH="0" baseline="0" smtClean="0">
                        <a:ln>
                          <a:noFill/>
                        </a:ln>
                        <a:solidFill>
                          <a:schemeClr val="tx1"/>
                        </a:solidFill>
                        <a:effectLst/>
                        <a:latin typeface="Arial" panose="020B0604020202020204" pitchFamily="34" charset="0"/>
                        <a:ea typeface="华文新魏"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20763">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smtClean="0">
                        <a:ln>
                          <a:noFill/>
                        </a:ln>
                        <a:solidFill>
                          <a:schemeClr val="tx1"/>
                        </a:solidFill>
                        <a:effectLst/>
                        <a:latin typeface="Arial" panose="020B0604020202020204" pitchFamily="34" charset="0"/>
                        <a:ea typeface="华文新魏" pitchFamily="2"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sz="2800" b="1" i="0" u="none" strike="noStrike" cap="none" normalizeH="0" baseline="0" dirty="0" smtClean="0">
                          <a:ln>
                            <a:noFill/>
                          </a:ln>
                          <a:solidFill>
                            <a:srgbClr val="000000"/>
                          </a:solidFill>
                          <a:effectLst/>
                          <a:latin typeface="Arial" panose="020B0604020202020204" pitchFamily="34" charset="0"/>
                          <a:ea typeface="华文新魏" pitchFamily="2" charset="-122"/>
                        </a:rPr>
                        <a:t>国民大革命时期</a:t>
                      </a:r>
                      <a:endParaRPr kumimoji="0" lang="zh-CN" sz="2800" b="1" i="0" u="none" strike="noStrike" cap="none" normalizeH="0" baseline="0" dirty="0" smtClean="0">
                        <a:ln>
                          <a:noFill/>
                        </a:ln>
                        <a:solidFill>
                          <a:srgbClr val="000000"/>
                        </a:solidFill>
                        <a:effectLst/>
                        <a:latin typeface="Arial" panose="020B0604020202020204" pitchFamily="34" charset="0"/>
                        <a:ea typeface="华文新魏"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rgbClr val="000000"/>
                          </a:solidFill>
                          <a:effectLst/>
                          <a:latin typeface="Arial" panose="020B0604020202020204" pitchFamily="34" charset="0"/>
                          <a:ea typeface="华文新魏" pitchFamily="2" charset="-122"/>
                        </a:rPr>
                        <a:t>《</a:t>
                      </a:r>
                      <a:r>
                        <a:rPr kumimoji="0" lang="zh-CN" altLang="en-US" sz="1800" b="1" i="0" u="none" strike="noStrike" cap="none" normalizeH="0" baseline="0" smtClean="0">
                          <a:ln>
                            <a:noFill/>
                          </a:ln>
                          <a:solidFill>
                            <a:srgbClr val="000000"/>
                          </a:solidFill>
                          <a:effectLst/>
                          <a:latin typeface="Arial" panose="020B0604020202020204" pitchFamily="34" charset="0"/>
                          <a:ea typeface="华文新魏" pitchFamily="2" charset="-122"/>
                        </a:rPr>
                        <a:t>中国社会各阶级的分析</a:t>
                      </a:r>
                      <a:r>
                        <a:rPr kumimoji="0" lang="en-US" sz="1800" b="1" i="0" u="none" strike="noStrike" cap="none" normalizeH="0" baseline="0" smtClean="0">
                          <a:ln>
                            <a:noFill/>
                          </a:ln>
                          <a:solidFill>
                            <a:srgbClr val="000000"/>
                          </a:solidFill>
                          <a:effectLst/>
                          <a:latin typeface="Arial" panose="020B0604020202020204" pitchFamily="34" charset="0"/>
                          <a:ea typeface="华文新魏" pitchFamily="2" charset="-122"/>
                        </a:rPr>
                        <a:t>》</a:t>
                      </a:r>
                      <a:endParaRPr kumimoji="0" lang="en-US" sz="1800" b="1" i="0" u="none" strike="noStrike" cap="none" normalizeH="0" baseline="0" smtClean="0">
                        <a:ln>
                          <a:noFill/>
                        </a:ln>
                        <a:solidFill>
                          <a:srgbClr val="000000"/>
                        </a:solidFill>
                        <a:effectLst/>
                        <a:latin typeface="Arial" panose="020B0604020202020204" pitchFamily="34" charset="0"/>
                        <a:ea typeface="华文新魏"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rgbClr val="000000"/>
                          </a:solidFill>
                          <a:effectLst/>
                          <a:latin typeface="Arial" panose="020B0604020202020204" pitchFamily="34" charset="0"/>
                          <a:ea typeface="华文新魏" pitchFamily="2" charset="-122"/>
                        </a:rPr>
                        <a:t>《</a:t>
                      </a:r>
                      <a:r>
                        <a:rPr kumimoji="0" lang="zh-CN" altLang="en-US" sz="1800" b="1" i="0" u="none" strike="noStrike" cap="none" normalizeH="0" baseline="0" smtClean="0">
                          <a:ln>
                            <a:noFill/>
                          </a:ln>
                          <a:solidFill>
                            <a:srgbClr val="000000"/>
                          </a:solidFill>
                          <a:effectLst/>
                          <a:latin typeface="Arial" panose="020B0604020202020204" pitchFamily="34" charset="0"/>
                          <a:ea typeface="华文新魏" pitchFamily="2" charset="-122"/>
                        </a:rPr>
                        <a:t>湖南农民运动考察报告</a:t>
                      </a:r>
                      <a:r>
                        <a:rPr kumimoji="0" lang="en-US" sz="2000" b="1" i="0" u="none" strike="noStrike" cap="none" normalizeH="0" baseline="0" smtClean="0">
                          <a:ln>
                            <a:noFill/>
                          </a:ln>
                          <a:solidFill>
                            <a:srgbClr val="000000"/>
                          </a:solidFill>
                          <a:effectLst/>
                          <a:latin typeface="Arial" panose="020B0604020202020204" pitchFamily="34" charset="0"/>
                          <a:ea typeface="华文新魏" pitchFamily="2" charset="-122"/>
                        </a:rPr>
                        <a:t>》</a:t>
                      </a:r>
                      <a:endParaRPr kumimoji="0" lang="en-US" sz="2000" b="1" i="0" u="none" strike="noStrike" cap="none" normalizeH="0" baseline="0" smtClean="0">
                        <a:ln>
                          <a:noFill/>
                        </a:ln>
                        <a:solidFill>
                          <a:srgbClr val="000000"/>
                        </a:solidFill>
                        <a:effectLst/>
                        <a:latin typeface="Arial" panose="020B0604020202020204" pitchFamily="34" charset="0"/>
                        <a:ea typeface="华文新魏"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sz="2400" b="1" i="0" u="none" strike="noStrike" cap="none" normalizeH="0" baseline="0" smtClean="0">
                          <a:ln>
                            <a:noFill/>
                          </a:ln>
                          <a:solidFill>
                            <a:schemeClr val="tx1"/>
                          </a:solidFill>
                          <a:effectLst/>
                          <a:latin typeface="Arial" panose="020B0604020202020204" pitchFamily="34" charset="0"/>
                          <a:ea typeface="华文新魏" pitchFamily="2" charset="-122"/>
                        </a:rPr>
                        <a:t>无产阶级领导权；农民问题的重要性</a:t>
                      </a:r>
                      <a:endParaRPr kumimoji="0" lang="zh-CN" sz="2400" b="1" i="0" u="none" strike="noStrike" cap="none" normalizeH="0" baseline="0" smtClean="0">
                        <a:ln>
                          <a:noFill/>
                        </a:ln>
                        <a:solidFill>
                          <a:schemeClr val="tx1"/>
                        </a:solidFill>
                        <a:effectLst/>
                        <a:latin typeface="Arial" panose="020B0604020202020204" pitchFamily="34" charset="0"/>
                        <a:ea typeface="华文新魏"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9038">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smtClean="0">
                        <a:ln>
                          <a:noFill/>
                        </a:ln>
                        <a:solidFill>
                          <a:schemeClr val="tx1"/>
                        </a:solidFill>
                        <a:effectLst/>
                        <a:latin typeface="Arial" panose="020B0604020202020204" pitchFamily="34" charset="0"/>
                        <a:ea typeface="华文新魏" pitchFamily="2"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Arial" panose="020B0604020202020204" pitchFamily="34" charset="0"/>
                          <a:ea typeface="华文新魏" pitchFamily="2" charset="-122"/>
                        </a:rPr>
                        <a:t> 井冈山时期</a:t>
                      </a:r>
                      <a:endParaRPr kumimoji="0" lang="zh-CN" sz="2800" b="1" i="0" u="none" strike="noStrike" cap="none" normalizeH="0" baseline="0" dirty="0" smtClean="0">
                        <a:ln>
                          <a:noFill/>
                        </a:ln>
                        <a:solidFill>
                          <a:schemeClr val="tx1"/>
                        </a:solidFill>
                        <a:effectLst/>
                        <a:latin typeface="Arial" panose="020B0604020202020204" pitchFamily="34" charset="0"/>
                        <a:ea typeface="华文新魏"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rgbClr val="000000"/>
                          </a:solidFill>
                          <a:effectLst/>
                          <a:latin typeface="Arial" panose="020B0604020202020204" pitchFamily="34" charset="0"/>
                          <a:ea typeface="华文新魏" pitchFamily="2" charset="-122"/>
                        </a:rPr>
                        <a:t>《</a:t>
                      </a:r>
                      <a:r>
                        <a:rPr kumimoji="0" lang="zh-CN" altLang="en-US" sz="1800" b="1" i="0" u="none" strike="noStrike" cap="none" normalizeH="0" baseline="0" smtClean="0">
                          <a:ln>
                            <a:noFill/>
                          </a:ln>
                          <a:solidFill>
                            <a:srgbClr val="000000"/>
                          </a:solidFill>
                          <a:effectLst/>
                          <a:latin typeface="Arial" panose="020B0604020202020204" pitchFamily="34" charset="0"/>
                          <a:ea typeface="华文新魏" pitchFamily="2" charset="-122"/>
                        </a:rPr>
                        <a:t>中国的红色政权为什么能够存在</a:t>
                      </a:r>
                      <a:r>
                        <a:rPr kumimoji="0" lang="en-US" sz="1800" b="1" i="0" u="none" strike="noStrike" cap="none" normalizeH="0" baseline="0" smtClean="0">
                          <a:ln>
                            <a:noFill/>
                          </a:ln>
                          <a:solidFill>
                            <a:srgbClr val="000000"/>
                          </a:solidFill>
                          <a:effectLst/>
                          <a:latin typeface="Arial" panose="020B0604020202020204" pitchFamily="34" charset="0"/>
                          <a:ea typeface="华文新魏" pitchFamily="2" charset="-122"/>
                        </a:rPr>
                        <a:t>》《</a:t>
                      </a:r>
                      <a:r>
                        <a:rPr kumimoji="0" lang="zh-CN" altLang="en-US" sz="1800" b="1" i="0" u="none" strike="noStrike" cap="none" normalizeH="0" baseline="0" smtClean="0">
                          <a:ln>
                            <a:noFill/>
                          </a:ln>
                          <a:solidFill>
                            <a:srgbClr val="000000"/>
                          </a:solidFill>
                          <a:effectLst/>
                          <a:latin typeface="Arial" panose="020B0604020202020204" pitchFamily="34" charset="0"/>
                          <a:ea typeface="华文新魏" pitchFamily="2" charset="-122"/>
                        </a:rPr>
                        <a:t>井冈山的斗争</a:t>
                      </a:r>
                      <a:r>
                        <a:rPr kumimoji="0" lang="en-US" sz="1800" b="1" i="0" u="none" strike="noStrike" cap="none" normalizeH="0" baseline="0" smtClean="0">
                          <a:ln>
                            <a:noFill/>
                          </a:ln>
                          <a:solidFill>
                            <a:srgbClr val="000000"/>
                          </a:solidFill>
                          <a:effectLst/>
                          <a:latin typeface="Arial" panose="020B0604020202020204" pitchFamily="34" charset="0"/>
                          <a:ea typeface="华文新魏" pitchFamily="2" charset="-122"/>
                        </a:rPr>
                        <a:t>》《</a:t>
                      </a:r>
                      <a:r>
                        <a:rPr kumimoji="0" lang="zh-CN" altLang="en-US" sz="1800" b="1" i="0" u="none" strike="noStrike" cap="none" normalizeH="0" baseline="0" smtClean="0">
                          <a:ln>
                            <a:noFill/>
                          </a:ln>
                          <a:solidFill>
                            <a:srgbClr val="000000"/>
                          </a:solidFill>
                          <a:effectLst/>
                          <a:latin typeface="Arial" panose="020B0604020202020204" pitchFamily="34" charset="0"/>
                          <a:ea typeface="华文新魏" pitchFamily="2" charset="-122"/>
                        </a:rPr>
                        <a:t>星星之火可以燎原</a:t>
                      </a:r>
                      <a:r>
                        <a:rPr kumimoji="0" lang="en-US" sz="1800" b="1" i="0" u="none" strike="noStrike" cap="none" normalizeH="0" baseline="0" smtClean="0">
                          <a:ln>
                            <a:noFill/>
                          </a:ln>
                          <a:solidFill>
                            <a:srgbClr val="000000"/>
                          </a:solidFill>
                          <a:effectLst/>
                          <a:latin typeface="Arial" panose="020B0604020202020204" pitchFamily="34" charset="0"/>
                          <a:ea typeface="华文新魏" pitchFamily="2" charset="-122"/>
                        </a:rPr>
                        <a:t>》</a:t>
                      </a:r>
                      <a:endParaRPr kumimoji="0" lang="en-US" sz="2800" b="1" i="0" u="none" strike="noStrike" cap="none" normalizeH="0" baseline="0" smtClean="0">
                        <a:ln>
                          <a:noFill/>
                        </a:ln>
                        <a:solidFill>
                          <a:srgbClr val="000000"/>
                        </a:solidFill>
                        <a:effectLst/>
                        <a:latin typeface="Arial" panose="020B0604020202020204" pitchFamily="34" charset="0"/>
                        <a:ea typeface="华文新魏"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nSpc>
                          <a:spcPct val="90000"/>
                        </a:lnSpc>
                      </a:pPr>
                      <a:r>
                        <a:rPr kumimoji="0" lang="en-US" sz="2400" b="1" i="0" u="none" strike="noStrike" cap="none" normalizeH="0" baseline="0" dirty="0" smtClean="0">
                          <a:ln>
                            <a:noFill/>
                          </a:ln>
                          <a:solidFill>
                            <a:schemeClr val="tx1"/>
                          </a:solidFill>
                          <a:effectLst/>
                          <a:latin typeface="Arial" panose="020B0604020202020204" pitchFamily="34" charset="0"/>
                          <a:ea typeface="华文新魏" pitchFamily="2" charset="-122"/>
                        </a:rPr>
                        <a:t>“</a:t>
                      </a:r>
                      <a:r>
                        <a:rPr kumimoji="0" lang="zh-CN" altLang="en-US" sz="2400" b="1" i="0" u="none" strike="noStrike" cap="none" normalizeH="0" baseline="0" dirty="0" smtClean="0">
                          <a:ln>
                            <a:noFill/>
                          </a:ln>
                          <a:solidFill>
                            <a:schemeClr val="tx1"/>
                          </a:solidFill>
                          <a:effectLst/>
                          <a:latin typeface="Arial" panose="020B0604020202020204" pitchFamily="34" charset="0"/>
                          <a:ea typeface="华文新魏" pitchFamily="2" charset="-122"/>
                        </a:rPr>
                        <a:t>工农武装割据”思想；</a:t>
                      </a:r>
                      <a:r>
                        <a:rPr lang="zh-CN" altLang="en-US" sz="2400" b="1" dirty="0" smtClean="0">
                          <a:solidFill>
                            <a:schemeClr val="tx1"/>
                          </a:solidFill>
                        </a:rPr>
                        <a:t>农村包围城市，武装夺取政权</a:t>
                      </a:r>
                      <a:endParaRPr lang="zh-CN" altLang="en-US" sz="2400" b="1" dirty="0" smtClean="0">
                        <a:solidFill>
                          <a:schemeClr val="tx1"/>
                        </a:solidFill>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04913">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smtClean="0">
                        <a:ln>
                          <a:noFill/>
                        </a:ln>
                        <a:solidFill>
                          <a:schemeClr val="tx1"/>
                        </a:solidFill>
                        <a:effectLst/>
                        <a:latin typeface="Arial" panose="020B0604020202020204" pitchFamily="34" charset="0"/>
                        <a:ea typeface="华文新魏" pitchFamily="2"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Arial" panose="020B0604020202020204" pitchFamily="34" charset="0"/>
                          <a:ea typeface="华文新魏" pitchFamily="2" charset="-122"/>
                        </a:rPr>
                        <a:t> 延安</a:t>
                      </a:r>
                      <a:r>
                        <a:rPr kumimoji="0" lang="zh-CN" sz="2800" b="1" i="0" u="none" strike="noStrike" cap="none" normalizeH="0" baseline="0" dirty="0" smtClean="0">
                          <a:ln>
                            <a:noFill/>
                          </a:ln>
                          <a:solidFill>
                            <a:schemeClr val="tx1"/>
                          </a:solidFill>
                          <a:effectLst/>
                          <a:latin typeface="Arial" panose="020B0604020202020204" pitchFamily="34" charset="0"/>
                          <a:ea typeface="华文新魏" pitchFamily="2" charset="-122"/>
                        </a:rPr>
                        <a:t>时期</a:t>
                      </a:r>
                      <a:endParaRPr kumimoji="0" lang="zh-CN" sz="2800" b="1" i="0" u="none" strike="noStrike" cap="none" normalizeH="0" baseline="0" dirty="0" smtClean="0">
                        <a:ln>
                          <a:noFill/>
                        </a:ln>
                        <a:solidFill>
                          <a:schemeClr val="tx1"/>
                        </a:solidFill>
                        <a:effectLst/>
                        <a:latin typeface="Arial" panose="020B0604020202020204" pitchFamily="34" charset="0"/>
                        <a:ea typeface="华文新魏"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smtClean="0">
                          <a:ln>
                            <a:noFill/>
                          </a:ln>
                          <a:solidFill>
                            <a:schemeClr val="tx1"/>
                          </a:solidFill>
                          <a:effectLst/>
                          <a:latin typeface="仿宋_GB2312" pitchFamily="49" charset="-122"/>
                          <a:ea typeface="仿宋_GB2312" pitchFamily="49" charset="-122"/>
                        </a:rPr>
                        <a:t>《</a:t>
                      </a:r>
                      <a:r>
                        <a:rPr kumimoji="0" lang="zh-CN" altLang="en-US" sz="2400" b="1" i="0" u="none" strike="noStrike" cap="none" normalizeH="0" baseline="0" dirty="0" smtClean="0">
                          <a:ln>
                            <a:noFill/>
                          </a:ln>
                          <a:solidFill>
                            <a:schemeClr val="tx1"/>
                          </a:solidFill>
                          <a:effectLst/>
                          <a:latin typeface="仿宋_GB2312" pitchFamily="49" charset="-122"/>
                          <a:ea typeface="仿宋_GB2312" pitchFamily="49" charset="-122"/>
                        </a:rPr>
                        <a:t>新民主主义论</a:t>
                      </a:r>
                      <a:r>
                        <a:rPr kumimoji="0" lang="en-US" sz="2400" b="1" i="0" u="none" strike="noStrike" cap="none" normalizeH="0" baseline="0" dirty="0" smtClean="0">
                          <a:ln>
                            <a:noFill/>
                          </a:ln>
                          <a:solidFill>
                            <a:schemeClr val="tx1"/>
                          </a:solidFill>
                          <a:effectLst/>
                          <a:latin typeface="仿宋_GB2312" pitchFamily="49" charset="-122"/>
                          <a:ea typeface="仿宋_GB2312" pitchFamily="49" charset="-122"/>
                        </a:rPr>
                        <a:t>》</a:t>
                      </a:r>
                      <a:endParaRPr kumimoji="0" lang="en-US" sz="2400" b="1" i="0" u="none" strike="noStrike" cap="none" normalizeH="0" baseline="0" dirty="0" smtClean="0">
                        <a:ln>
                          <a:noFill/>
                        </a:ln>
                        <a:solidFill>
                          <a:schemeClr val="tx1"/>
                        </a:solidFill>
                        <a:effectLst/>
                        <a:latin typeface="仿宋_GB2312" pitchFamily="49" charset="-122"/>
                        <a:ea typeface="仿宋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sz="2400" b="1" i="0" u="none" strike="noStrike" cap="none" normalizeH="0" baseline="0" dirty="0" smtClean="0">
                          <a:ln>
                            <a:noFill/>
                          </a:ln>
                          <a:solidFill>
                            <a:schemeClr val="tx1"/>
                          </a:solidFill>
                          <a:effectLst/>
                          <a:latin typeface="Arial" panose="020B0604020202020204" pitchFamily="34" charset="0"/>
                          <a:ea typeface="华文新魏" pitchFamily="2" charset="-122"/>
                        </a:rPr>
                        <a:t>形成完整的新民主主义革命理论</a:t>
                      </a:r>
                      <a:endParaRPr kumimoji="0" lang="zh-CN" sz="2400" b="1" i="0" u="none" strike="noStrike" cap="none" normalizeH="0" baseline="0" dirty="0" smtClean="0">
                        <a:ln>
                          <a:noFill/>
                        </a:ln>
                        <a:solidFill>
                          <a:schemeClr val="tx1"/>
                        </a:solidFill>
                        <a:effectLst/>
                        <a:latin typeface="Arial" panose="020B0604020202020204" pitchFamily="34" charset="0"/>
                        <a:ea typeface="华文新魏"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92313">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smtClean="0">
                        <a:ln>
                          <a:noFill/>
                        </a:ln>
                        <a:solidFill>
                          <a:schemeClr val="tx1"/>
                        </a:solidFill>
                        <a:effectLst/>
                        <a:latin typeface="Arial" panose="020B0604020202020204" pitchFamily="34" charset="0"/>
                        <a:ea typeface="华文新魏" pitchFamily="2"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indent="0">
                        <a:buNone/>
                      </a:pPr>
                      <a:r>
                        <a:rPr lang="zh-CN" altLang="en-US" sz="2800" b="1" dirty="0" smtClean="0">
                          <a:solidFill>
                            <a:schemeClr val="tx1"/>
                          </a:solidFill>
                          <a:latin typeface="华文新魏" pitchFamily="2" charset="-122"/>
                          <a:ea typeface="华文新魏" pitchFamily="2" charset="-122"/>
                        </a:rPr>
                        <a:t>              新中国成立及后</a:t>
                      </a:r>
                      <a:endParaRPr lang="zh-CN" altLang="en-US" sz="2800" b="1" dirty="0">
                        <a:solidFill>
                          <a:schemeClr val="tx1"/>
                        </a:solidFill>
                        <a:latin typeface="华文新魏" pitchFamily="2" charset="-122"/>
                        <a:ea typeface="华文新魏"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smtClean="0">
                          <a:ln>
                            <a:noFill/>
                          </a:ln>
                          <a:solidFill>
                            <a:schemeClr val="tx1"/>
                          </a:solidFill>
                          <a:effectLst/>
                          <a:latin typeface="Arial" panose="020B0604020202020204" pitchFamily="34" charset="0"/>
                          <a:ea typeface="华文新魏" pitchFamily="2" charset="-122"/>
                        </a:rPr>
                        <a:t>《</a:t>
                      </a:r>
                      <a:r>
                        <a:rPr kumimoji="0" lang="zh-CN" altLang="en-US" sz="2400" b="1" i="0" u="none" strike="noStrike" cap="none" normalizeH="0" baseline="0" dirty="0" smtClean="0">
                          <a:ln>
                            <a:noFill/>
                          </a:ln>
                          <a:solidFill>
                            <a:schemeClr val="tx1"/>
                          </a:solidFill>
                          <a:effectLst/>
                          <a:latin typeface="Arial" panose="020B0604020202020204" pitchFamily="34" charset="0"/>
                          <a:ea typeface="华文新魏" pitchFamily="2" charset="-122"/>
                        </a:rPr>
                        <a:t>论人民民主专政</a:t>
                      </a:r>
                      <a:r>
                        <a:rPr kumimoji="0" lang="en-US" sz="2400" b="1" i="0" u="none" strike="noStrike" cap="none" normalizeH="0" baseline="0" dirty="0" smtClean="0">
                          <a:ln>
                            <a:noFill/>
                          </a:ln>
                          <a:solidFill>
                            <a:schemeClr val="tx1"/>
                          </a:solidFill>
                          <a:effectLst/>
                          <a:latin typeface="Arial" panose="020B0604020202020204" pitchFamily="34" charset="0"/>
                          <a:ea typeface="华文新魏" pitchFamily="2" charset="-122"/>
                        </a:rPr>
                        <a:t>》</a:t>
                      </a:r>
                      <a:endParaRPr kumimoji="0" lang="en-US" altLang="en-US" sz="2400" b="1" i="0" u="none" strike="noStrike" cap="none" normalizeH="0" baseline="0" dirty="0" smtClean="0">
                        <a:ln>
                          <a:noFill/>
                        </a:ln>
                        <a:solidFill>
                          <a:schemeClr val="tx1"/>
                        </a:solidFill>
                        <a:effectLst/>
                        <a:latin typeface="Arial" panose="020B0604020202020204" pitchFamily="34" charset="0"/>
                        <a:ea typeface="华文新魏"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dirty="0" smtClean="0">
                          <a:ln>
                            <a:noFill/>
                          </a:ln>
                          <a:solidFill>
                            <a:schemeClr val="tx1"/>
                          </a:solidFill>
                          <a:effectLst>
                            <a:outerShdw blurRad="38100" dist="38100" dir="2700000" algn="tl">
                              <a:srgbClr val="C0C0C0"/>
                            </a:outerShdw>
                          </a:effectLst>
                          <a:latin typeface="华文新魏" pitchFamily="2" charset="-122"/>
                          <a:ea typeface="华文新魏" pitchFamily="2" charset="-122"/>
                        </a:rPr>
                        <a:t>《</a:t>
                      </a:r>
                      <a:r>
                        <a:rPr kumimoji="0" lang="zh-CN" altLang="en-US" sz="1800" b="1" i="0" u="none" strike="noStrike" cap="none" normalizeH="0" baseline="0" dirty="0" smtClean="0">
                          <a:ln>
                            <a:noFill/>
                          </a:ln>
                          <a:solidFill>
                            <a:schemeClr val="tx1"/>
                          </a:solidFill>
                          <a:effectLst>
                            <a:outerShdw blurRad="38100" dist="38100" dir="2700000" algn="tl">
                              <a:srgbClr val="C0C0C0"/>
                            </a:outerShdw>
                          </a:effectLst>
                          <a:latin typeface="华文新魏" pitchFamily="2" charset="-122"/>
                          <a:ea typeface="华文新魏" pitchFamily="2" charset="-122"/>
                        </a:rPr>
                        <a:t>论十大关系</a:t>
                      </a:r>
                      <a:r>
                        <a:rPr kumimoji="0" lang="en-US" sz="1800" b="1" i="0" u="none" strike="noStrike" cap="none" normalizeH="0" baseline="0" dirty="0" smtClean="0">
                          <a:ln>
                            <a:noFill/>
                          </a:ln>
                          <a:solidFill>
                            <a:schemeClr val="tx1"/>
                          </a:solidFill>
                          <a:effectLst>
                            <a:outerShdw blurRad="38100" dist="38100" dir="2700000" algn="tl">
                              <a:srgbClr val="C0C0C0"/>
                            </a:outerShdw>
                          </a:effectLst>
                          <a:latin typeface="华文新魏" pitchFamily="2" charset="-122"/>
                          <a:ea typeface="华文新魏" pitchFamily="2" charset="-122"/>
                        </a:rPr>
                        <a:t>》</a:t>
                      </a:r>
                      <a:r>
                        <a:rPr kumimoji="0" lang="zh-CN" altLang="en-US" sz="1800" b="1" i="0" u="none" strike="noStrike" cap="none" normalizeH="0" baseline="0" dirty="0" smtClean="0">
                          <a:ln>
                            <a:noFill/>
                          </a:ln>
                          <a:solidFill>
                            <a:schemeClr val="tx1"/>
                          </a:solidFill>
                          <a:effectLst>
                            <a:outerShdw blurRad="38100" dist="38100" dir="2700000" algn="tl">
                              <a:srgbClr val="C0C0C0"/>
                            </a:outerShdw>
                          </a:effectLst>
                          <a:latin typeface="华文新魏" pitchFamily="2" charset="-122"/>
                          <a:ea typeface="华文新魏" pitchFamily="2" charset="-122"/>
                        </a:rPr>
                        <a:t>；</a:t>
                      </a:r>
                      <a:endParaRPr kumimoji="0" lang="zh-CN" altLang="en-US" sz="1800" b="1" i="0" u="none" strike="noStrike" cap="none" normalizeH="0" baseline="0" dirty="0" smtClean="0">
                        <a:ln>
                          <a:noFill/>
                        </a:ln>
                        <a:solidFill>
                          <a:schemeClr val="tx1"/>
                        </a:solidFill>
                        <a:effectLst>
                          <a:outerShdw blurRad="38100" dist="38100" dir="2700000" algn="tl">
                            <a:srgbClr val="C0C0C0"/>
                          </a:outerShdw>
                        </a:effectLst>
                        <a:latin typeface="华文新魏" pitchFamily="2" charset="-122"/>
                        <a:ea typeface="华文新魏"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smtClean="0">
                          <a:ln>
                            <a:noFill/>
                          </a:ln>
                          <a:solidFill>
                            <a:srgbClr val="000000"/>
                          </a:solidFill>
                          <a:effectLst/>
                          <a:latin typeface="华文新魏" pitchFamily="2" charset="-122"/>
                          <a:ea typeface="华文新魏" pitchFamily="2" charset="-122"/>
                        </a:rPr>
                        <a:t>中共八大的科学论断；</a:t>
                      </a:r>
                      <a:endParaRPr kumimoji="0" lang="zh-CN" altLang="en-US" sz="1800" b="1" i="0" u="none" strike="noStrike" cap="none" normalizeH="0" baseline="0" dirty="0" smtClean="0">
                        <a:ln>
                          <a:noFill/>
                        </a:ln>
                        <a:solidFill>
                          <a:srgbClr val="000000"/>
                        </a:solidFill>
                        <a:effectLst/>
                        <a:latin typeface="华文新魏" pitchFamily="2" charset="-122"/>
                        <a:ea typeface="华文新魏"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dirty="0" smtClean="0">
                          <a:ln>
                            <a:noFill/>
                          </a:ln>
                          <a:solidFill>
                            <a:srgbClr val="000000"/>
                          </a:solidFill>
                          <a:effectLst/>
                          <a:latin typeface="华文新魏" pitchFamily="2" charset="-122"/>
                          <a:ea typeface="华文新魏" pitchFamily="2" charset="-122"/>
                        </a:rPr>
                        <a:t>《</a:t>
                      </a:r>
                      <a:r>
                        <a:rPr kumimoji="0" lang="zh-CN" altLang="en-US" sz="1800" b="1" i="0" u="none" strike="noStrike" cap="none" normalizeH="0" baseline="0" dirty="0" smtClean="0">
                          <a:ln>
                            <a:noFill/>
                          </a:ln>
                          <a:solidFill>
                            <a:srgbClr val="000000"/>
                          </a:solidFill>
                          <a:effectLst/>
                          <a:latin typeface="华文新魏" pitchFamily="2" charset="-122"/>
                          <a:ea typeface="华文新魏" pitchFamily="2" charset="-122"/>
                        </a:rPr>
                        <a:t>关于正确处理人民内部矛盾问题</a:t>
                      </a:r>
                      <a:r>
                        <a:rPr kumimoji="0" lang="en-US" sz="1800" b="1" i="0" u="none" strike="noStrike" cap="none" normalizeH="0" baseline="0" dirty="0" smtClean="0">
                          <a:ln>
                            <a:noFill/>
                          </a:ln>
                          <a:solidFill>
                            <a:srgbClr val="000000"/>
                          </a:solidFill>
                          <a:effectLst/>
                          <a:latin typeface="华文新魏" pitchFamily="2" charset="-122"/>
                          <a:ea typeface="华文新魏" pitchFamily="2" charset="-122"/>
                        </a:rPr>
                        <a:t>》</a:t>
                      </a:r>
                      <a:endParaRPr kumimoji="0" lang="en-US" sz="2800" b="1" i="0" u="none" strike="noStrike" cap="none" normalizeH="0" baseline="0" dirty="0" smtClean="0">
                        <a:ln>
                          <a:noFill/>
                        </a:ln>
                        <a:solidFill>
                          <a:srgbClr val="000000"/>
                        </a:solidFill>
                        <a:effectLst/>
                        <a:latin typeface="华文新魏" pitchFamily="2" charset="-122"/>
                        <a:ea typeface="华文新魏"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sz="2400" b="1" i="0" u="none" strike="noStrike" cap="none" normalizeH="0" baseline="0" dirty="0" smtClean="0">
                          <a:ln>
                            <a:noFill/>
                          </a:ln>
                          <a:solidFill>
                            <a:schemeClr val="tx1"/>
                          </a:solidFill>
                          <a:effectLst/>
                          <a:latin typeface="Arial" panose="020B0604020202020204" pitchFamily="34" charset="0"/>
                          <a:ea typeface="华文新魏" pitchFamily="2" charset="-122"/>
                        </a:rPr>
                        <a:t>社会主义改造道路；探索社会主义建设道路</a:t>
                      </a:r>
                      <a:endParaRPr kumimoji="0" lang="zh-CN" sz="2400" b="1" i="0" u="none" strike="noStrike" cap="none" normalizeH="0" baseline="0" dirty="0" smtClean="0">
                        <a:ln>
                          <a:noFill/>
                        </a:ln>
                        <a:solidFill>
                          <a:schemeClr val="tx1"/>
                        </a:solidFill>
                        <a:effectLst/>
                        <a:latin typeface="Arial" panose="020B0604020202020204" pitchFamily="34" charset="0"/>
                        <a:ea typeface="华文新魏"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2563" name="文本框 24610"/>
          <p:cNvSpPr txBox="1">
            <a:spLocks noChangeArrowheads="1"/>
          </p:cNvSpPr>
          <p:nvPr/>
        </p:nvSpPr>
        <p:spPr bwMode="auto">
          <a:xfrm>
            <a:off x="2133600" y="128588"/>
            <a:ext cx="5410200" cy="583565"/>
          </a:xfrm>
          <a:prstGeom prst="rect">
            <a:avLst/>
          </a:prstGeom>
          <a:noFill/>
        </p:spPr>
        <p:txBody>
          <a:bodyPr>
            <a:spAutoFit/>
          </a:bodyPr>
          <a:lstStyle/>
          <a:p>
            <a:pPr>
              <a:spcBef>
                <a:spcPct val="50000"/>
              </a:spcBef>
            </a:pPr>
            <a:r>
              <a:rPr lang="zh-CN" altLang="en-US" sz="3200" b="1" dirty="0">
                <a:solidFill>
                  <a:srgbClr val="0000FF"/>
                </a:solidFill>
                <a:latin typeface="黑体" panose="02010609060101010101" pitchFamily="49" charset="-122"/>
                <a:ea typeface="华文新魏" pitchFamily="2" charset="-122"/>
              </a:rPr>
              <a:t>毛泽东思想发展历程一览表</a:t>
            </a:r>
            <a:endParaRPr lang="zh-CN" altLang="en-US" sz="3200" b="1" dirty="0">
              <a:solidFill>
                <a:srgbClr val="0000FF"/>
              </a:solidFill>
              <a:latin typeface="黑体" panose="02010609060101010101" pitchFamily="49" charset="-122"/>
              <a:ea typeface="华文新魏" pitchFamily="2" charset="-122"/>
            </a:endParaRPr>
          </a:p>
        </p:txBody>
      </p:sp>
      <p:sp>
        <p:nvSpPr>
          <p:cNvPr id="22564" name="文本框 24611"/>
          <p:cNvSpPr txBox="1">
            <a:spLocks noChangeArrowheads="1"/>
          </p:cNvSpPr>
          <p:nvPr/>
        </p:nvSpPr>
        <p:spPr bwMode="auto">
          <a:xfrm>
            <a:off x="9585325" y="3297238"/>
            <a:ext cx="184150" cy="457200"/>
          </a:xfrm>
          <a:prstGeom prst="rect">
            <a:avLst/>
          </a:prstGeom>
          <a:noFill/>
          <a:ln w="9525">
            <a:noFill/>
            <a:miter lim="800000"/>
          </a:ln>
        </p:spPr>
        <p:txBody>
          <a:bodyPr wrap="none">
            <a:spAutoFit/>
          </a:bodyPr>
          <a:lstStyle/>
          <a:p>
            <a:pPr marL="342900" indent="-342900">
              <a:spcBef>
                <a:spcPct val="20000"/>
              </a:spcBef>
            </a:pPr>
            <a:endParaRPr lang="zh-CN" altLang="zh-CN" sz="2400">
              <a:ea typeface="黑体" panose="02010609060101010101" pitchFamily="49" charset="-122"/>
            </a:endParaRPr>
          </a:p>
        </p:txBody>
      </p:sp>
      <p:sp>
        <p:nvSpPr>
          <p:cNvPr id="22565" name="文本框 24612"/>
          <p:cNvSpPr txBox="1">
            <a:spLocks noChangeArrowheads="1"/>
          </p:cNvSpPr>
          <p:nvPr/>
        </p:nvSpPr>
        <p:spPr bwMode="auto">
          <a:xfrm>
            <a:off x="381000" y="1600200"/>
            <a:ext cx="1066800" cy="579438"/>
          </a:xfrm>
          <a:prstGeom prst="rect">
            <a:avLst/>
          </a:prstGeom>
          <a:noFill/>
          <a:ln w="9525">
            <a:noFill/>
            <a:miter lim="800000"/>
          </a:ln>
        </p:spPr>
        <p:txBody>
          <a:bodyPr>
            <a:spAutoFit/>
          </a:bodyPr>
          <a:lstStyle/>
          <a:p>
            <a:pPr marL="342900" indent="-342900">
              <a:spcBef>
                <a:spcPct val="20000"/>
              </a:spcBef>
            </a:pPr>
            <a:r>
              <a:rPr lang="zh-CN" altLang="en-US" sz="3200" b="1" dirty="0">
                <a:ea typeface="黑体" panose="02010609060101010101" pitchFamily="49" charset="-122"/>
              </a:rPr>
              <a:t>萌芽</a:t>
            </a:r>
            <a:endParaRPr lang="zh-CN" altLang="en-US" sz="3200" b="1" dirty="0">
              <a:ea typeface="黑体" panose="02010609060101010101" pitchFamily="49" charset="-122"/>
            </a:endParaRPr>
          </a:p>
        </p:txBody>
      </p:sp>
      <p:sp>
        <p:nvSpPr>
          <p:cNvPr id="22566" name="文本框 24613"/>
          <p:cNvSpPr txBox="1">
            <a:spLocks noChangeArrowheads="1"/>
          </p:cNvSpPr>
          <p:nvPr/>
        </p:nvSpPr>
        <p:spPr bwMode="auto">
          <a:xfrm>
            <a:off x="381000" y="2638425"/>
            <a:ext cx="1000125" cy="579438"/>
          </a:xfrm>
          <a:prstGeom prst="rect">
            <a:avLst/>
          </a:prstGeom>
          <a:noFill/>
          <a:ln w="9525">
            <a:noFill/>
            <a:miter lim="800000"/>
          </a:ln>
        </p:spPr>
        <p:txBody>
          <a:bodyPr wrap="none">
            <a:spAutoFit/>
          </a:bodyPr>
          <a:lstStyle/>
          <a:p>
            <a:pPr marL="342900" indent="-342900">
              <a:spcBef>
                <a:spcPct val="20000"/>
              </a:spcBef>
            </a:pPr>
            <a:r>
              <a:rPr lang="zh-CN" altLang="en-US" sz="3200" b="1" dirty="0">
                <a:ea typeface="黑体" panose="02010609060101010101" pitchFamily="49" charset="-122"/>
              </a:rPr>
              <a:t>形成</a:t>
            </a:r>
            <a:endParaRPr lang="zh-CN" altLang="en-US" sz="3200" b="1" dirty="0">
              <a:ea typeface="黑体" panose="02010609060101010101" pitchFamily="49" charset="-122"/>
            </a:endParaRPr>
          </a:p>
        </p:txBody>
      </p:sp>
      <p:sp>
        <p:nvSpPr>
          <p:cNvPr id="22567" name="文本框 24614"/>
          <p:cNvSpPr txBox="1">
            <a:spLocks noChangeArrowheads="1"/>
          </p:cNvSpPr>
          <p:nvPr/>
        </p:nvSpPr>
        <p:spPr bwMode="auto">
          <a:xfrm>
            <a:off x="517525" y="6497638"/>
            <a:ext cx="184150" cy="457200"/>
          </a:xfrm>
          <a:prstGeom prst="rect">
            <a:avLst/>
          </a:prstGeom>
          <a:noFill/>
          <a:ln w="9525">
            <a:noFill/>
            <a:miter lim="800000"/>
          </a:ln>
        </p:spPr>
        <p:txBody>
          <a:bodyPr wrap="none">
            <a:spAutoFit/>
          </a:bodyPr>
          <a:lstStyle/>
          <a:p>
            <a:pPr marL="342900" indent="-342900">
              <a:spcBef>
                <a:spcPct val="20000"/>
              </a:spcBef>
            </a:pPr>
            <a:endParaRPr lang="zh-CN" altLang="zh-CN" sz="2400">
              <a:ea typeface="黑体" panose="02010609060101010101" pitchFamily="49" charset="-122"/>
            </a:endParaRPr>
          </a:p>
        </p:txBody>
      </p:sp>
      <p:sp>
        <p:nvSpPr>
          <p:cNvPr id="22568" name="文本框 24615"/>
          <p:cNvSpPr txBox="1">
            <a:spLocks noChangeArrowheads="1"/>
          </p:cNvSpPr>
          <p:nvPr/>
        </p:nvSpPr>
        <p:spPr bwMode="auto">
          <a:xfrm>
            <a:off x="304800" y="3802063"/>
            <a:ext cx="1000125" cy="579437"/>
          </a:xfrm>
          <a:prstGeom prst="rect">
            <a:avLst/>
          </a:prstGeom>
          <a:noFill/>
          <a:ln w="9525">
            <a:noFill/>
            <a:miter lim="800000"/>
          </a:ln>
        </p:spPr>
        <p:txBody>
          <a:bodyPr wrap="none">
            <a:spAutoFit/>
          </a:bodyPr>
          <a:lstStyle/>
          <a:p>
            <a:pPr marL="342900" indent="-342900">
              <a:spcBef>
                <a:spcPct val="20000"/>
              </a:spcBef>
            </a:pPr>
            <a:r>
              <a:rPr lang="zh-CN" altLang="en-US" sz="3200" b="1" dirty="0">
                <a:ea typeface="黑体" panose="02010609060101010101" pitchFamily="49" charset="-122"/>
              </a:rPr>
              <a:t>成熟</a:t>
            </a:r>
            <a:endParaRPr lang="zh-CN" altLang="en-US" sz="3200" b="1" dirty="0">
              <a:ea typeface="黑体" panose="02010609060101010101" pitchFamily="49" charset="-122"/>
            </a:endParaRPr>
          </a:p>
        </p:txBody>
      </p:sp>
      <p:sp>
        <p:nvSpPr>
          <p:cNvPr id="22569" name="文本框 24616"/>
          <p:cNvSpPr txBox="1">
            <a:spLocks noChangeArrowheads="1"/>
          </p:cNvSpPr>
          <p:nvPr/>
        </p:nvSpPr>
        <p:spPr bwMode="auto">
          <a:xfrm>
            <a:off x="304800" y="5173663"/>
            <a:ext cx="1000125" cy="579437"/>
          </a:xfrm>
          <a:prstGeom prst="rect">
            <a:avLst/>
          </a:prstGeom>
          <a:noFill/>
          <a:ln w="9525">
            <a:noFill/>
            <a:miter lim="800000"/>
          </a:ln>
        </p:spPr>
        <p:txBody>
          <a:bodyPr wrap="none">
            <a:spAutoFit/>
          </a:bodyPr>
          <a:lstStyle/>
          <a:p>
            <a:pPr marL="342900" indent="-342900">
              <a:spcBef>
                <a:spcPct val="20000"/>
              </a:spcBef>
            </a:pPr>
            <a:r>
              <a:rPr lang="zh-CN" altLang="en-US" sz="3200" b="1" dirty="0">
                <a:ea typeface="黑体" panose="02010609060101010101" pitchFamily="49" charset="-122"/>
              </a:rPr>
              <a:t>发展</a:t>
            </a:r>
            <a:endParaRPr lang="zh-CN" altLang="en-US" sz="3200" b="1" dirty="0">
              <a:ea typeface="黑体" panose="02010609060101010101"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28673"/>
          <p:cNvSpPr txBox="1">
            <a:spLocks noChangeArrowheads="1"/>
          </p:cNvSpPr>
          <p:nvPr/>
        </p:nvSpPr>
        <p:spPr bwMode="auto">
          <a:xfrm>
            <a:off x="0" y="1497330"/>
            <a:ext cx="9144000" cy="2306955"/>
          </a:xfrm>
          <a:prstGeom prst="rect">
            <a:avLst/>
          </a:prstGeom>
          <a:noFill/>
          <a:ln w="9525">
            <a:noFill/>
            <a:miter lim="800000"/>
          </a:ln>
        </p:spPr>
        <p:txBody>
          <a:bodyPr>
            <a:spAutoFit/>
          </a:bodyPr>
          <a:lstStyle/>
          <a:p>
            <a:pPr>
              <a:spcBef>
                <a:spcPct val="50000"/>
              </a:spcBef>
            </a:pPr>
            <a:r>
              <a:rPr lang="zh-CN" altLang="en-US" sz="3200" b="1">
                <a:solidFill>
                  <a:srgbClr val="0000FF"/>
                </a:solidFill>
                <a:latin typeface="华文新魏" pitchFamily="2" charset="-122"/>
                <a:ea typeface="华文新魏" pitchFamily="2" charset="-122"/>
              </a:rPr>
              <a:t>★</a:t>
            </a:r>
            <a:r>
              <a:rPr lang="zh-CN" altLang="en-US" sz="3600" b="1">
                <a:solidFill>
                  <a:srgbClr val="0000FF"/>
                </a:solidFill>
                <a:latin typeface="华文新魏" pitchFamily="2" charset="-122"/>
                <a:ea typeface="华文新魏" pitchFamily="2" charset="-122"/>
              </a:rPr>
              <a:t>是马列主义同中国实际相结合的产物；</a:t>
            </a:r>
            <a:endParaRPr lang="zh-CN" altLang="en-US" sz="3600" b="1">
              <a:solidFill>
                <a:srgbClr val="0000FF"/>
              </a:solidFill>
              <a:latin typeface="华文新魏" pitchFamily="2" charset="-122"/>
              <a:ea typeface="华文新魏" pitchFamily="2" charset="-122"/>
            </a:endParaRPr>
          </a:p>
          <a:p>
            <a:pPr>
              <a:spcBef>
                <a:spcPct val="50000"/>
              </a:spcBef>
            </a:pPr>
            <a:r>
              <a:rPr lang="zh-CN" altLang="en-US" sz="3600" b="1">
                <a:solidFill>
                  <a:srgbClr val="0000FF"/>
                </a:solidFill>
                <a:latin typeface="华文新魏" pitchFamily="2" charset="-122"/>
                <a:ea typeface="华文新魏" pitchFamily="2" charset="-122"/>
              </a:rPr>
              <a:t>★</a:t>
            </a:r>
            <a:r>
              <a:rPr lang="zh-CN" altLang="en-US" sz="3600" b="1">
                <a:solidFill>
                  <a:srgbClr val="FF0000"/>
                </a:solidFill>
                <a:latin typeface="华文新魏" pitchFamily="2" charset="-122"/>
                <a:ea typeface="华文新魏" pitchFamily="2" charset="-122"/>
              </a:rPr>
              <a:t>精髓是</a:t>
            </a:r>
            <a:r>
              <a:rPr lang="zh-CN" altLang="en-US" sz="3600" b="1" u="sng">
                <a:solidFill>
                  <a:srgbClr val="FF0000"/>
                </a:solidFill>
                <a:latin typeface="华文新魏" pitchFamily="2" charset="-122"/>
                <a:ea typeface="华文新魏" pitchFamily="2" charset="-122"/>
              </a:rPr>
              <a:t>实事求是、群众路线 、独立自主</a:t>
            </a:r>
            <a:r>
              <a:rPr lang="zh-CN" altLang="en-US" sz="3600" b="1">
                <a:solidFill>
                  <a:srgbClr val="0000FF"/>
                </a:solidFill>
                <a:latin typeface="华文新魏" pitchFamily="2" charset="-122"/>
                <a:ea typeface="华文新魏" pitchFamily="2" charset="-122"/>
              </a:rPr>
              <a:t> ；</a:t>
            </a:r>
            <a:endParaRPr lang="zh-CN" altLang="en-US" sz="3600" b="1">
              <a:solidFill>
                <a:srgbClr val="0000FF"/>
              </a:solidFill>
              <a:latin typeface="华文新魏" pitchFamily="2" charset="-122"/>
              <a:ea typeface="华文新魏" pitchFamily="2" charset="-122"/>
            </a:endParaRPr>
          </a:p>
          <a:p>
            <a:pPr>
              <a:spcBef>
                <a:spcPct val="50000"/>
              </a:spcBef>
            </a:pPr>
            <a:r>
              <a:rPr lang="zh-CN" altLang="en-US" sz="3600" b="1">
                <a:solidFill>
                  <a:srgbClr val="0000FF"/>
                </a:solidFill>
                <a:latin typeface="华文新魏" pitchFamily="2" charset="-122"/>
                <a:ea typeface="华文新魏" pitchFamily="2" charset="-122"/>
              </a:rPr>
              <a:t>★是中国共产党集体智慧的结晶。</a:t>
            </a:r>
            <a:r>
              <a:rPr lang="zh-CN" altLang="en-US" sz="3200" b="1">
                <a:solidFill>
                  <a:srgbClr val="0000FF"/>
                </a:solidFill>
                <a:latin typeface="华文新魏" pitchFamily="2" charset="-122"/>
                <a:ea typeface="华文新魏" pitchFamily="2" charset="-122"/>
              </a:rPr>
              <a:t> </a:t>
            </a:r>
            <a:endParaRPr lang="zh-CN" altLang="en-US" sz="3200" b="1">
              <a:solidFill>
                <a:srgbClr val="0000FF"/>
              </a:solidFill>
              <a:latin typeface="华文新魏" pitchFamily="2" charset="-122"/>
              <a:ea typeface="华文新魏" pitchFamily="2" charset="-122"/>
            </a:endParaRPr>
          </a:p>
        </p:txBody>
      </p:sp>
      <p:sp>
        <p:nvSpPr>
          <p:cNvPr id="23555" name="文本框 28674"/>
          <p:cNvSpPr txBox="1">
            <a:spLocks noChangeArrowheads="1"/>
          </p:cNvSpPr>
          <p:nvPr/>
        </p:nvSpPr>
        <p:spPr bwMode="auto">
          <a:xfrm>
            <a:off x="0" y="0"/>
            <a:ext cx="9144000" cy="645160"/>
          </a:xfrm>
          <a:prstGeom prst="rect">
            <a:avLst/>
          </a:prstGeom>
          <a:gradFill rotWithShape="1">
            <a:gsLst>
              <a:gs pos="0">
                <a:srgbClr val="FFFF00"/>
              </a:gs>
              <a:gs pos="50000">
                <a:schemeClr val="bg1"/>
              </a:gs>
              <a:gs pos="100000">
                <a:srgbClr val="FFFF00"/>
              </a:gs>
            </a:gsLst>
            <a:lin ang="5400000" scaled="1"/>
          </a:gradFill>
          <a:ln w="9525" cmpd="sng">
            <a:solidFill>
              <a:srgbClr val="000000"/>
            </a:solidFill>
            <a:miter lim="800000"/>
          </a:ln>
        </p:spPr>
        <p:txBody>
          <a:bodyPr>
            <a:spAutoFit/>
          </a:bodyPr>
          <a:lstStyle/>
          <a:p>
            <a:pPr>
              <a:spcBef>
                <a:spcPct val="50000"/>
              </a:spcBef>
            </a:pPr>
            <a:r>
              <a:rPr lang="zh-CN" altLang="en-US" sz="3600" b="1">
                <a:solidFill>
                  <a:srgbClr val="FF0000"/>
                </a:solidFill>
                <a:latin typeface="华文新魏" pitchFamily="2" charset="-122"/>
                <a:ea typeface="华文新魏" pitchFamily="2" charset="-122"/>
              </a:rPr>
              <a:t>三、毛泽东思想的特点</a:t>
            </a:r>
            <a:endParaRPr lang="zh-CN" altLang="en-US" sz="3600" b="1">
              <a:solidFill>
                <a:srgbClr val="FF0000"/>
              </a:solidFill>
              <a:latin typeface="华文新魏" pitchFamily="2" charset="-122"/>
              <a:ea typeface="华文新魏" pitchFamily="2" charset="-122"/>
            </a:endParaRPr>
          </a:p>
        </p:txBody>
      </p:sp>
      <p:pic>
        <p:nvPicPr>
          <p:cNvPr id="23556" name="图片 28677"/>
          <p:cNvPicPr>
            <a:picLocks noChangeAspect="1" noChangeArrowheads="1"/>
          </p:cNvPicPr>
          <p:nvPr/>
        </p:nvPicPr>
        <p:blipFill>
          <a:blip r:embed="rId1" cstate="print"/>
          <a:srcRect/>
          <a:stretch>
            <a:fillRect/>
          </a:stretch>
        </p:blipFill>
        <p:spPr bwMode="auto">
          <a:xfrm>
            <a:off x="6629400" y="4495800"/>
            <a:ext cx="2362200" cy="1771650"/>
          </a:xfrm>
          <a:prstGeom prst="rect">
            <a:avLst/>
          </a:prstGeom>
          <a:noFill/>
          <a:ln w="76200" cmpd="tri">
            <a:solidFill>
              <a:schemeClr val="tx1"/>
            </a:solidFill>
            <a:miter lim="800000"/>
            <a:headEnd/>
            <a:tailEnd/>
          </a:ln>
        </p:spPr>
      </p:pic>
    </p:spTree>
  </p:cSld>
  <p:clrMapOvr>
    <a:masterClrMapping/>
  </p:clrMapOvr>
  <p:transition spd="med">
    <p:wheel spokes="4"/>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 to="" calcmode="lin" valueType="num">
                                      <p:cBhvr>
                                        <p:cTn id="7" dur="1" fill="hold"/>
                                        <p:tgtEl>
                                          <p:spTgt spid="23556"/>
                                        </p:tgtEl>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wipe(up)">
                                      <p:cBhvr>
                                        <p:cTn id="12"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30721"/>
          <p:cNvSpPr>
            <a:spLocks noChangeArrowheads="1"/>
          </p:cNvSpPr>
          <p:nvPr/>
        </p:nvSpPr>
        <p:spPr bwMode="auto">
          <a:xfrm>
            <a:off x="152400" y="762000"/>
            <a:ext cx="8588375" cy="4009390"/>
          </a:xfrm>
          <a:prstGeom prst="rect">
            <a:avLst/>
          </a:prstGeom>
          <a:noFill/>
          <a:ln w="9525" cmpd="sng">
            <a:solidFill>
              <a:schemeClr val="bg1"/>
            </a:solidFill>
            <a:miter lim="800000"/>
          </a:ln>
        </p:spPr>
        <p:txBody>
          <a:bodyPr>
            <a:spAutoFit/>
          </a:bodyPr>
          <a:lstStyle/>
          <a:p>
            <a:pPr>
              <a:lnSpc>
                <a:spcPct val="130000"/>
              </a:lnSpc>
            </a:pPr>
            <a:r>
              <a:rPr lang="en-US" sz="2800" b="1">
                <a:solidFill>
                  <a:srgbClr val="0000FF"/>
                </a:solidFill>
                <a:latin typeface="黑体" panose="02010609060101010101" pitchFamily="49" charset="-122"/>
                <a:ea typeface="黑体" panose="02010609060101010101" pitchFamily="49" charset="-122"/>
              </a:rPr>
              <a:t>    </a:t>
            </a:r>
            <a:r>
              <a:rPr lang="zh-CN" altLang="en-US" sz="2800" b="1">
                <a:solidFill>
                  <a:srgbClr val="0000FF"/>
                </a:solidFill>
                <a:latin typeface="仿宋_GB2312" pitchFamily="49" charset="-122"/>
                <a:ea typeface="仿宋_GB2312" pitchFamily="49" charset="-122"/>
              </a:rPr>
              <a:t>毛泽东最伟大的历史功绩</a:t>
            </a:r>
            <a:r>
              <a:rPr lang="en-US" sz="2800" b="1">
                <a:solidFill>
                  <a:srgbClr val="0000FF"/>
                </a:solidFill>
                <a:latin typeface="仿宋_GB2312" pitchFamily="49" charset="-122"/>
                <a:ea typeface="仿宋_GB2312" pitchFamily="49" charset="-122"/>
              </a:rPr>
              <a:t>,</a:t>
            </a:r>
            <a:r>
              <a:rPr lang="zh-CN" altLang="en-US" sz="2800" b="1">
                <a:solidFill>
                  <a:srgbClr val="0000FF"/>
                </a:solidFill>
                <a:latin typeface="仿宋_GB2312" pitchFamily="49" charset="-122"/>
                <a:ea typeface="仿宋_GB2312" pitchFamily="49" charset="-122"/>
              </a:rPr>
              <a:t>是把马克思主义基本原理同中国革命和建设具体实际结合起来</a:t>
            </a:r>
            <a:r>
              <a:rPr lang="en-US" sz="2800" b="1">
                <a:solidFill>
                  <a:srgbClr val="0000FF"/>
                </a:solidFill>
                <a:latin typeface="仿宋_GB2312" pitchFamily="49" charset="-122"/>
                <a:ea typeface="仿宋_GB2312" pitchFamily="49" charset="-122"/>
              </a:rPr>
              <a:t>,</a:t>
            </a:r>
            <a:r>
              <a:rPr lang="zh-CN" altLang="en-US" sz="2800" b="1">
                <a:solidFill>
                  <a:srgbClr val="0000FF"/>
                </a:solidFill>
                <a:latin typeface="仿宋_GB2312" pitchFamily="49" charset="-122"/>
                <a:ea typeface="仿宋_GB2312" pitchFamily="49" charset="-122"/>
              </a:rPr>
              <a:t>领导党和人民找到一条新民主主义革命的正确道路</a:t>
            </a:r>
            <a:r>
              <a:rPr lang="en-US" sz="2800" b="1">
                <a:solidFill>
                  <a:srgbClr val="0000FF"/>
                </a:solidFill>
                <a:latin typeface="仿宋_GB2312" pitchFamily="49" charset="-122"/>
                <a:ea typeface="仿宋_GB2312" pitchFamily="49" charset="-122"/>
              </a:rPr>
              <a:t>,</a:t>
            </a:r>
            <a:r>
              <a:rPr lang="zh-CN" altLang="en-US" sz="2800" b="1">
                <a:solidFill>
                  <a:srgbClr val="0000FF"/>
                </a:solidFill>
                <a:latin typeface="仿宋_GB2312" pitchFamily="49" charset="-122"/>
                <a:ea typeface="仿宋_GB2312" pitchFamily="49" charset="-122"/>
              </a:rPr>
              <a:t>完成了反帝反封建的任务</a:t>
            </a:r>
            <a:r>
              <a:rPr lang="en-US" sz="2800" b="1">
                <a:solidFill>
                  <a:srgbClr val="0000FF"/>
                </a:solidFill>
                <a:latin typeface="仿宋_GB2312" pitchFamily="49" charset="-122"/>
                <a:ea typeface="仿宋_GB2312" pitchFamily="49" charset="-122"/>
              </a:rPr>
              <a:t>,</a:t>
            </a:r>
            <a:r>
              <a:rPr lang="zh-CN" altLang="en-US" sz="2800" b="1">
                <a:solidFill>
                  <a:srgbClr val="0000FF"/>
                </a:solidFill>
                <a:latin typeface="仿宋_GB2312" pitchFamily="49" charset="-122"/>
                <a:ea typeface="仿宋_GB2312" pitchFamily="49" charset="-122"/>
              </a:rPr>
              <a:t>结束了中国半殖民地半封建社会的历史</a:t>
            </a:r>
            <a:r>
              <a:rPr lang="en-US" sz="2800" b="1">
                <a:solidFill>
                  <a:srgbClr val="0000FF"/>
                </a:solidFill>
                <a:latin typeface="仿宋_GB2312" pitchFamily="49" charset="-122"/>
                <a:ea typeface="仿宋_GB2312" pitchFamily="49" charset="-122"/>
              </a:rPr>
              <a:t>,</a:t>
            </a:r>
            <a:r>
              <a:rPr lang="zh-CN" altLang="en-US" sz="2800" b="1">
                <a:solidFill>
                  <a:srgbClr val="0000FF"/>
                </a:solidFill>
                <a:latin typeface="仿宋_GB2312" pitchFamily="49" charset="-122"/>
                <a:ea typeface="仿宋_GB2312" pitchFamily="49" charset="-122"/>
              </a:rPr>
              <a:t>建立了中华人民共和国</a:t>
            </a:r>
            <a:r>
              <a:rPr lang="en-US" sz="2800" b="1">
                <a:solidFill>
                  <a:srgbClr val="0000FF"/>
                </a:solidFill>
                <a:latin typeface="仿宋_GB2312" pitchFamily="49" charset="-122"/>
                <a:ea typeface="仿宋_GB2312" pitchFamily="49" charset="-122"/>
              </a:rPr>
              <a:t>,</a:t>
            </a:r>
            <a:r>
              <a:rPr lang="zh-CN" altLang="en-US" sz="2800" b="1">
                <a:solidFill>
                  <a:srgbClr val="0000FF"/>
                </a:solidFill>
                <a:latin typeface="仿宋_GB2312" pitchFamily="49" charset="-122"/>
                <a:ea typeface="仿宋_GB2312" pitchFamily="49" charset="-122"/>
              </a:rPr>
              <a:t>确立了社会主义制度。接着，他又从实际出发，开始探索社会主义建设的道路。   </a:t>
            </a:r>
            <a:endParaRPr lang="zh-CN" altLang="en-US" sz="2800" b="1">
              <a:solidFill>
                <a:srgbClr val="0000FF"/>
              </a:solidFill>
              <a:latin typeface="仿宋_GB2312" pitchFamily="49" charset="-122"/>
              <a:ea typeface="仿宋_GB2312" pitchFamily="49" charset="-122"/>
            </a:endParaRPr>
          </a:p>
          <a:p>
            <a:pPr>
              <a:lnSpc>
                <a:spcPct val="130000"/>
              </a:lnSpc>
            </a:pPr>
            <a:r>
              <a:rPr lang="zh-CN" altLang="en-US" sz="2800" b="1">
                <a:solidFill>
                  <a:srgbClr val="0000FF"/>
                </a:solidFill>
                <a:latin typeface="仿宋_GB2312" pitchFamily="49" charset="-122"/>
                <a:ea typeface="仿宋_GB2312" pitchFamily="49" charset="-122"/>
              </a:rPr>
              <a:t>                                    </a:t>
            </a:r>
            <a:r>
              <a:rPr lang="en-US" sz="2800" b="1">
                <a:solidFill>
                  <a:srgbClr val="0000FF"/>
                </a:solidFill>
                <a:latin typeface="仿宋_GB2312" pitchFamily="49" charset="-122"/>
                <a:ea typeface="仿宋_GB2312" pitchFamily="49" charset="-122"/>
              </a:rPr>
              <a:t>——</a:t>
            </a:r>
            <a:r>
              <a:rPr lang="zh-CN" altLang="en-US" sz="2800" b="1">
                <a:solidFill>
                  <a:srgbClr val="0000FF"/>
                </a:solidFill>
                <a:latin typeface="仿宋_GB2312" pitchFamily="49" charset="-122"/>
                <a:ea typeface="仿宋_GB2312" pitchFamily="49" charset="-122"/>
              </a:rPr>
              <a:t>江泽民</a:t>
            </a:r>
            <a:endParaRPr lang="zh-CN" altLang="en-US" sz="2800" b="1">
              <a:solidFill>
                <a:srgbClr val="0000FF"/>
              </a:solidFill>
              <a:latin typeface="仿宋_GB2312" pitchFamily="49" charset="-122"/>
              <a:ea typeface="仿宋_GB2312" pitchFamily="49" charset="-122"/>
            </a:endParaRPr>
          </a:p>
        </p:txBody>
      </p:sp>
      <p:sp>
        <p:nvSpPr>
          <p:cNvPr id="24579" name="矩形 30722"/>
          <p:cNvSpPr>
            <a:spLocks noChangeArrowheads="1"/>
          </p:cNvSpPr>
          <p:nvPr/>
        </p:nvSpPr>
        <p:spPr bwMode="auto">
          <a:xfrm>
            <a:off x="152400" y="4572000"/>
            <a:ext cx="8761095" cy="730885"/>
          </a:xfrm>
          <a:prstGeom prst="rect">
            <a:avLst/>
          </a:prstGeom>
          <a:noFill/>
          <a:ln w="9525">
            <a:noFill/>
            <a:miter lim="800000"/>
          </a:ln>
        </p:spPr>
        <p:txBody>
          <a:bodyPr wrap="square">
            <a:spAutoFit/>
          </a:bodyPr>
          <a:lstStyle/>
          <a:p>
            <a:pPr>
              <a:lnSpc>
                <a:spcPct val="130000"/>
              </a:lnSpc>
            </a:pPr>
            <a:r>
              <a:rPr lang="zh-CN" altLang="en-US" sz="3200" b="1">
                <a:solidFill>
                  <a:srgbClr val="0000CC"/>
                </a:solidFill>
                <a:ea typeface="黑体" panose="02010609060101010101" pitchFamily="49" charset="-122"/>
              </a:rPr>
              <a:t>结合以上材料，概括毛泽东思想的实践成果。</a:t>
            </a:r>
            <a:endParaRPr lang="zh-CN" altLang="en-US" sz="3200" b="1">
              <a:solidFill>
                <a:srgbClr val="0000CC"/>
              </a:solidFill>
              <a:ea typeface="黑体" panose="02010609060101010101" pitchFamily="49" charset="-122"/>
            </a:endParaRPr>
          </a:p>
        </p:txBody>
      </p:sp>
      <p:sp>
        <p:nvSpPr>
          <p:cNvPr id="24580" name="椭圆 30723"/>
          <p:cNvSpPr>
            <a:spLocks noChangeArrowheads="1"/>
          </p:cNvSpPr>
          <p:nvPr/>
        </p:nvSpPr>
        <p:spPr bwMode="auto">
          <a:xfrm>
            <a:off x="1600278" y="1905040"/>
            <a:ext cx="2666930" cy="609600"/>
          </a:xfrm>
          <a:prstGeom prst="ellipse">
            <a:avLst/>
          </a:prstGeom>
          <a:noFill/>
          <a:ln w="76200" cmpd="sng">
            <a:solidFill>
              <a:srgbClr val="FF3300"/>
            </a:solidFill>
            <a:miter lim="800000"/>
          </a:ln>
        </p:spPr>
        <p:txBody>
          <a:bodyPr/>
          <a:lstStyle/>
          <a:p>
            <a:endParaRPr lang="zh-CN" altLang="en-US"/>
          </a:p>
        </p:txBody>
      </p:sp>
      <p:sp>
        <p:nvSpPr>
          <p:cNvPr id="24581" name="椭圆 30724"/>
          <p:cNvSpPr>
            <a:spLocks noChangeArrowheads="1"/>
          </p:cNvSpPr>
          <p:nvPr/>
        </p:nvSpPr>
        <p:spPr bwMode="auto">
          <a:xfrm>
            <a:off x="838298" y="2971800"/>
            <a:ext cx="2819400" cy="609600"/>
          </a:xfrm>
          <a:prstGeom prst="ellipse">
            <a:avLst/>
          </a:prstGeom>
          <a:noFill/>
          <a:ln w="76200" cmpd="sng">
            <a:solidFill>
              <a:srgbClr val="FF3300"/>
            </a:solidFill>
            <a:miter lim="800000"/>
          </a:ln>
        </p:spPr>
        <p:txBody>
          <a:bodyPr/>
          <a:lstStyle/>
          <a:p>
            <a:endParaRPr lang="zh-CN" altLang="en-US"/>
          </a:p>
        </p:txBody>
      </p:sp>
      <p:sp>
        <p:nvSpPr>
          <p:cNvPr id="24582" name="椭圆 30725"/>
          <p:cNvSpPr>
            <a:spLocks noChangeArrowheads="1"/>
          </p:cNvSpPr>
          <p:nvPr/>
        </p:nvSpPr>
        <p:spPr bwMode="auto">
          <a:xfrm>
            <a:off x="4648198" y="3033386"/>
            <a:ext cx="2590800" cy="609600"/>
          </a:xfrm>
          <a:prstGeom prst="ellipse">
            <a:avLst/>
          </a:prstGeom>
          <a:noFill/>
          <a:ln w="76200" cmpd="sng">
            <a:solidFill>
              <a:srgbClr val="FF3300"/>
            </a:solidFill>
            <a:miter lim="800000"/>
          </a:ln>
        </p:spPr>
        <p:txBody>
          <a:bodyPr/>
          <a:lstStyle/>
          <a:p>
            <a:endParaRPr lang="zh-CN" altLang="en-US"/>
          </a:p>
        </p:txBody>
      </p:sp>
      <p:sp>
        <p:nvSpPr>
          <p:cNvPr id="24583" name="椭圆 30726"/>
          <p:cNvSpPr>
            <a:spLocks noChangeArrowheads="1"/>
          </p:cNvSpPr>
          <p:nvPr/>
        </p:nvSpPr>
        <p:spPr bwMode="auto">
          <a:xfrm>
            <a:off x="3048000" y="3581400"/>
            <a:ext cx="3810000" cy="719138"/>
          </a:xfrm>
          <a:prstGeom prst="ellipse">
            <a:avLst/>
          </a:prstGeom>
          <a:noFill/>
          <a:ln w="76200" cmpd="sng">
            <a:solidFill>
              <a:srgbClr val="FF3300"/>
            </a:solidFill>
            <a:miter lim="800000"/>
          </a:ln>
        </p:spPr>
        <p:txBody>
          <a:bodyPr/>
          <a:lstStyle/>
          <a:p>
            <a:endParaRPr lang="zh-CN" altLang="en-US"/>
          </a:p>
        </p:txBody>
      </p:sp>
      <p:sp>
        <p:nvSpPr>
          <p:cNvPr id="24584" name="文本框 30727"/>
          <p:cNvSpPr txBox="1">
            <a:spLocks noChangeArrowheads="1"/>
          </p:cNvSpPr>
          <p:nvPr/>
        </p:nvSpPr>
        <p:spPr bwMode="auto">
          <a:xfrm>
            <a:off x="563880" y="5181600"/>
            <a:ext cx="7694295" cy="1383665"/>
          </a:xfrm>
          <a:prstGeom prst="rect">
            <a:avLst/>
          </a:prstGeom>
          <a:noFill/>
          <a:ln w="9525">
            <a:noFill/>
            <a:miter lim="800000"/>
          </a:ln>
        </p:spPr>
        <p:txBody>
          <a:bodyPr wrap="square">
            <a:spAutoFit/>
          </a:bodyPr>
          <a:lstStyle/>
          <a:p>
            <a:pPr>
              <a:spcBef>
                <a:spcPct val="50000"/>
              </a:spcBef>
            </a:pPr>
            <a:r>
              <a:rPr lang="zh-CN" altLang="en-US" sz="2800" b="1" dirty="0">
                <a:solidFill>
                  <a:srgbClr val="FF0000"/>
                </a:solidFill>
                <a:latin typeface="华文新魏" pitchFamily="2" charset="-122"/>
                <a:ea typeface="华文新魏" pitchFamily="2" charset="-122"/>
              </a:rPr>
              <a:t>指导完成新民主主义革命</a:t>
            </a:r>
            <a:r>
              <a:rPr lang="en-US" sz="2800" b="1" dirty="0">
                <a:solidFill>
                  <a:srgbClr val="FF0000"/>
                </a:solidFill>
                <a:latin typeface="华文新魏" pitchFamily="2" charset="-122"/>
                <a:ea typeface="华文新魏" pitchFamily="2" charset="-122"/>
              </a:rPr>
              <a:t>,</a:t>
            </a:r>
            <a:r>
              <a:rPr lang="zh-CN" altLang="en-US" sz="2800" b="1" dirty="0">
                <a:solidFill>
                  <a:srgbClr val="FF0000"/>
                </a:solidFill>
                <a:latin typeface="华文新魏" pitchFamily="2" charset="-122"/>
                <a:ea typeface="华文新魏" pitchFamily="2" charset="-122"/>
              </a:rPr>
              <a:t>建立新中国</a:t>
            </a:r>
            <a:r>
              <a:rPr lang="zh-CN" altLang="en-US" sz="2800" b="1" dirty="0" smtClean="0">
                <a:solidFill>
                  <a:srgbClr val="FF0000"/>
                </a:solidFill>
                <a:latin typeface="华文新魏" pitchFamily="2" charset="-122"/>
                <a:ea typeface="华文新魏" pitchFamily="2" charset="-122"/>
              </a:rPr>
              <a:t>；            </a:t>
            </a:r>
            <a:r>
              <a:rPr lang="zh-CN" altLang="en-US" sz="2800" b="1" dirty="0">
                <a:solidFill>
                  <a:srgbClr val="FF0000"/>
                </a:solidFill>
                <a:latin typeface="华文新魏" pitchFamily="2" charset="-122"/>
                <a:ea typeface="华文新魏" pitchFamily="2" charset="-122"/>
              </a:rPr>
              <a:t>完成社会主义革命，确立社会主义制度；           开始探索社会主义建设道路</a:t>
            </a:r>
            <a:endParaRPr lang="zh-CN" altLang="en-US" sz="2800" b="1" dirty="0">
              <a:solidFill>
                <a:srgbClr val="FF0000"/>
              </a:solidFill>
              <a:latin typeface="华文新魏" pitchFamily="2" charset="-122"/>
              <a:ea typeface="华文新魏" pitchFamily="2" charset="-122"/>
            </a:endParaRPr>
          </a:p>
        </p:txBody>
      </p:sp>
      <p:sp>
        <p:nvSpPr>
          <p:cNvPr id="24585" name="文本框 30728"/>
          <p:cNvSpPr txBox="1">
            <a:spLocks noChangeArrowheads="1"/>
          </p:cNvSpPr>
          <p:nvPr/>
        </p:nvSpPr>
        <p:spPr bwMode="auto">
          <a:xfrm>
            <a:off x="0" y="0"/>
            <a:ext cx="9144000" cy="645160"/>
          </a:xfrm>
          <a:prstGeom prst="rect">
            <a:avLst/>
          </a:prstGeom>
          <a:gradFill rotWithShape="1">
            <a:gsLst>
              <a:gs pos="0">
                <a:srgbClr val="FFFF00"/>
              </a:gs>
              <a:gs pos="50000">
                <a:schemeClr val="bg1"/>
              </a:gs>
              <a:gs pos="100000">
                <a:srgbClr val="FFFF00"/>
              </a:gs>
            </a:gsLst>
            <a:lin ang="5400000" scaled="1"/>
          </a:gradFill>
          <a:ln w="9525" cmpd="sng">
            <a:solidFill>
              <a:srgbClr val="000000"/>
            </a:solidFill>
            <a:miter lim="800000"/>
          </a:ln>
        </p:spPr>
        <p:txBody>
          <a:bodyPr>
            <a:spAutoFit/>
          </a:bodyPr>
          <a:lstStyle/>
          <a:p>
            <a:pPr>
              <a:spcBef>
                <a:spcPct val="50000"/>
              </a:spcBef>
            </a:pPr>
            <a:r>
              <a:rPr lang="zh-CN" altLang="en-US" sz="3600" b="1">
                <a:solidFill>
                  <a:srgbClr val="FF0000"/>
                </a:solidFill>
                <a:latin typeface="华文新魏" pitchFamily="2" charset="-122"/>
                <a:ea typeface="华文新魏" pitchFamily="2" charset="-122"/>
              </a:rPr>
              <a:t>四、毛泽东思想的深远影响</a:t>
            </a:r>
            <a:endParaRPr lang="zh-CN" altLang="en-US" sz="3600" b="1">
              <a:solidFill>
                <a:srgbClr val="FF0000"/>
              </a:solidFill>
              <a:latin typeface="华文新魏" pitchFamily="2" charset="-122"/>
              <a:ea typeface="华文新魏"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ppt_w</p:attrName>
                                        </p:attrNameLst>
                                      </p:cBhvr>
                                      <p:tavLst>
                                        <p:tav tm="0">
                                          <p:val>
                                            <p:fltVal val="0"/>
                                          </p:val>
                                        </p:tav>
                                        <p:tav tm="100000">
                                          <p:val>
                                            <p:strVal val="#ppt_w"/>
                                          </p:val>
                                        </p:tav>
                                      </p:tavLst>
                                    </p:anim>
                                    <p:anim calcmode="lin" valueType="num">
                                      <p:cBhvr>
                                        <p:cTn id="8" dur="500" fill="hold"/>
                                        <p:tgtEl>
                                          <p:spTgt spid="24580"/>
                                        </p:tgtEl>
                                        <p:attrNameLst>
                                          <p:attrName>ppt_h</p:attrName>
                                        </p:attrNameLst>
                                      </p:cBhvr>
                                      <p:tavLst>
                                        <p:tav tm="0">
                                          <p:val>
                                            <p:fltVal val="0"/>
                                          </p:val>
                                        </p:tav>
                                        <p:tav tm="100000">
                                          <p:val>
                                            <p:strVal val="#ppt_h"/>
                                          </p:val>
                                        </p:tav>
                                      </p:tavLst>
                                    </p:anim>
                                    <p:animEffect transition="in" filter="fade">
                                      <p:cBhvr>
                                        <p:cTn id="9" dur="500"/>
                                        <p:tgtEl>
                                          <p:spTgt spid="2458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4581"/>
                                        </p:tgtEl>
                                        <p:attrNameLst>
                                          <p:attrName>style.visibility</p:attrName>
                                        </p:attrNameLst>
                                      </p:cBhvr>
                                      <p:to>
                                        <p:strVal val="visible"/>
                                      </p:to>
                                    </p:set>
                                    <p:anim calcmode="lin" valueType="num">
                                      <p:cBhvr>
                                        <p:cTn id="14" dur="500" fill="hold"/>
                                        <p:tgtEl>
                                          <p:spTgt spid="24581"/>
                                        </p:tgtEl>
                                        <p:attrNameLst>
                                          <p:attrName>ppt_w</p:attrName>
                                        </p:attrNameLst>
                                      </p:cBhvr>
                                      <p:tavLst>
                                        <p:tav tm="0">
                                          <p:val>
                                            <p:fltVal val="0"/>
                                          </p:val>
                                        </p:tav>
                                        <p:tav tm="100000">
                                          <p:val>
                                            <p:strVal val="#ppt_w"/>
                                          </p:val>
                                        </p:tav>
                                      </p:tavLst>
                                    </p:anim>
                                    <p:anim calcmode="lin" valueType="num">
                                      <p:cBhvr>
                                        <p:cTn id="15" dur="500" fill="hold"/>
                                        <p:tgtEl>
                                          <p:spTgt spid="24581"/>
                                        </p:tgtEl>
                                        <p:attrNameLst>
                                          <p:attrName>ppt_h</p:attrName>
                                        </p:attrNameLst>
                                      </p:cBhvr>
                                      <p:tavLst>
                                        <p:tav tm="0">
                                          <p:val>
                                            <p:fltVal val="0"/>
                                          </p:val>
                                        </p:tav>
                                        <p:tav tm="100000">
                                          <p:val>
                                            <p:strVal val="#ppt_h"/>
                                          </p:val>
                                        </p:tav>
                                      </p:tavLst>
                                    </p:anim>
                                    <p:animEffect transition="in" filter="fade">
                                      <p:cBhvr>
                                        <p:cTn id="16" dur="500"/>
                                        <p:tgtEl>
                                          <p:spTgt spid="2458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4582"/>
                                        </p:tgtEl>
                                        <p:attrNameLst>
                                          <p:attrName>style.visibility</p:attrName>
                                        </p:attrNameLst>
                                      </p:cBhvr>
                                      <p:to>
                                        <p:strVal val="visible"/>
                                      </p:to>
                                    </p:set>
                                    <p:anim calcmode="lin" valueType="num">
                                      <p:cBhvr>
                                        <p:cTn id="21" dur="500" fill="hold"/>
                                        <p:tgtEl>
                                          <p:spTgt spid="24582"/>
                                        </p:tgtEl>
                                        <p:attrNameLst>
                                          <p:attrName>ppt_w</p:attrName>
                                        </p:attrNameLst>
                                      </p:cBhvr>
                                      <p:tavLst>
                                        <p:tav tm="0">
                                          <p:val>
                                            <p:fltVal val="0"/>
                                          </p:val>
                                        </p:tav>
                                        <p:tav tm="100000">
                                          <p:val>
                                            <p:strVal val="#ppt_w"/>
                                          </p:val>
                                        </p:tav>
                                      </p:tavLst>
                                    </p:anim>
                                    <p:anim calcmode="lin" valueType="num">
                                      <p:cBhvr>
                                        <p:cTn id="22" dur="500" fill="hold"/>
                                        <p:tgtEl>
                                          <p:spTgt spid="24582"/>
                                        </p:tgtEl>
                                        <p:attrNameLst>
                                          <p:attrName>ppt_h</p:attrName>
                                        </p:attrNameLst>
                                      </p:cBhvr>
                                      <p:tavLst>
                                        <p:tav tm="0">
                                          <p:val>
                                            <p:fltVal val="0"/>
                                          </p:val>
                                        </p:tav>
                                        <p:tav tm="100000">
                                          <p:val>
                                            <p:strVal val="#ppt_h"/>
                                          </p:val>
                                        </p:tav>
                                      </p:tavLst>
                                    </p:anim>
                                    <p:animEffect transition="in" filter="fade">
                                      <p:cBhvr>
                                        <p:cTn id="23" dur="500"/>
                                        <p:tgtEl>
                                          <p:spTgt spid="2458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4583"/>
                                        </p:tgtEl>
                                        <p:attrNameLst>
                                          <p:attrName>style.visibility</p:attrName>
                                        </p:attrNameLst>
                                      </p:cBhvr>
                                      <p:to>
                                        <p:strVal val="visible"/>
                                      </p:to>
                                    </p:set>
                                    <p:anim calcmode="lin" valueType="num">
                                      <p:cBhvr>
                                        <p:cTn id="28" dur="500" fill="hold"/>
                                        <p:tgtEl>
                                          <p:spTgt spid="24583"/>
                                        </p:tgtEl>
                                        <p:attrNameLst>
                                          <p:attrName>ppt_w</p:attrName>
                                        </p:attrNameLst>
                                      </p:cBhvr>
                                      <p:tavLst>
                                        <p:tav tm="0">
                                          <p:val>
                                            <p:fltVal val="0"/>
                                          </p:val>
                                        </p:tav>
                                        <p:tav tm="100000">
                                          <p:val>
                                            <p:strVal val="#ppt_w"/>
                                          </p:val>
                                        </p:tav>
                                      </p:tavLst>
                                    </p:anim>
                                    <p:anim calcmode="lin" valueType="num">
                                      <p:cBhvr>
                                        <p:cTn id="29" dur="500" fill="hold"/>
                                        <p:tgtEl>
                                          <p:spTgt spid="24583"/>
                                        </p:tgtEl>
                                        <p:attrNameLst>
                                          <p:attrName>ppt_h</p:attrName>
                                        </p:attrNameLst>
                                      </p:cBhvr>
                                      <p:tavLst>
                                        <p:tav tm="0">
                                          <p:val>
                                            <p:fltVal val="0"/>
                                          </p:val>
                                        </p:tav>
                                        <p:tav tm="100000">
                                          <p:val>
                                            <p:strVal val="#ppt_h"/>
                                          </p:val>
                                        </p:tav>
                                      </p:tavLst>
                                    </p:anim>
                                    <p:animEffect transition="in" filter="fade">
                                      <p:cBhvr>
                                        <p:cTn id="30" dur="500"/>
                                        <p:tgtEl>
                                          <p:spTgt spid="2458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4584">
                                            <p:txEl>
                                              <p:pRg st="0" end="0"/>
                                            </p:txEl>
                                          </p:spTgt>
                                        </p:tgtEl>
                                        <p:attrNameLst>
                                          <p:attrName>style.visibility</p:attrName>
                                        </p:attrNameLst>
                                      </p:cBhvr>
                                      <p:to>
                                        <p:strVal val="visible"/>
                                      </p:to>
                                    </p:set>
                                    <p:anim calcmode="lin" valueType="num">
                                      <p:cBhvr additive="base">
                                        <p:cTn id="35" dur="500" fill="hold"/>
                                        <p:tgtEl>
                                          <p:spTgt spid="2458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458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框 33793"/>
          <p:cNvSpPr txBox="1">
            <a:spLocks noChangeArrowheads="1"/>
          </p:cNvSpPr>
          <p:nvPr/>
        </p:nvSpPr>
        <p:spPr bwMode="auto">
          <a:xfrm>
            <a:off x="473249" y="990664"/>
            <a:ext cx="8064500" cy="1076325"/>
          </a:xfrm>
          <a:prstGeom prst="rect">
            <a:avLst/>
          </a:prstGeom>
          <a:noFill/>
          <a:ln w="9525">
            <a:noFill/>
            <a:miter lim="800000"/>
          </a:ln>
        </p:spPr>
        <p:txBody>
          <a:bodyPr>
            <a:spAutoFit/>
          </a:bodyPr>
          <a:lstStyle/>
          <a:p>
            <a:pPr>
              <a:spcBef>
                <a:spcPct val="50000"/>
              </a:spcBef>
            </a:pPr>
            <a:r>
              <a:rPr lang="en-US" sz="3200" b="1" dirty="0">
                <a:solidFill>
                  <a:schemeClr val="tx1"/>
                </a:solidFill>
                <a:latin typeface="华文新魏" pitchFamily="2" charset="-122"/>
                <a:ea typeface="华文新魏" pitchFamily="2" charset="-122"/>
                <a:sym typeface="Wingdings" panose="05000000000000000000" pitchFamily="2" charset="2"/>
              </a:rPr>
              <a:t>1</a:t>
            </a:r>
            <a:r>
              <a:rPr lang="zh-CN" altLang="en-US" sz="3200" b="1" dirty="0">
                <a:solidFill>
                  <a:schemeClr val="tx1"/>
                </a:solidFill>
                <a:latin typeface="华文新魏" pitchFamily="2" charset="-122"/>
                <a:ea typeface="华文新魏" pitchFamily="2" charset="-122"/>
                <a:sym typeface="Wingdings" panose="05000000000000000000" pitchFamily="2" charset="2"/>
              </a:rPr>
              <a:t>、指导中国人民取得</a:t>
            </a:r>
            <a:r>
              <a:rPr lang="zh-CN" altLang="en-US" sz="3200" b="1" dirty="0">
                <a:solidFill>
                  <a:srgbClr val="CC3300"/>
                </a:solidFill>
                <a:latin typeface="华文新魏" pitchFamily="2" charset="-122"/>
                <a:ea typeface="华文新魏" pitchFamily="2" charset="-122"/>
                <a:sym typeface="Wingdings" panose="05000000000000000000" pitchFamily="2" charset="2"/>
              </a:rPr>
              <a:t>新民主主义革命</a:t>
            </a:r>
            <a:r>
              <a:rPr lang="zh-CN" altLang="en-US" sz="3200" b="1" dirty="0">
                <a:solidFill>
                  <a:schemeClr val="tx1"/>
                </a:solidFill>
                <a:latin typeface="华文新魏" pitchFamily="2" charset="-122"/>
                <a:ea typeface="华文新魏" pitchFamily="2" charset="-122"/>
                <a:sym typeface="Wingdings" panose="05000000000000000000" pitchFamily="2" charset="2"/>
              </a:rPr>
              <a:t>的胜利，建立了</a:t>
            </a:r>
            <a:r>
              <a:rPr lang="zh-CN" altLang="en-US" sz="3200" b="1" dirty="0">
                <a:solidFill>
                  <a:srgbClr val="CC3300"/>
                </a:solidFill>
                <a:latin typeface="华文新魏" pitchFamily="2" charset="-122"/>
                <a:ea typeface="华文新魏" pitchFamily="2" charset="-122"/>
                <a:sym typeface="Wingdings" panose="05000000000000000000" pitchFamily="2" charset="2"/>
              </a:rPr>
              <a:t>中华人民共和国</a:t>
            </a:r>
            <a:r>
              <a:rPr lang="zh-CN" altLang="en-US" sz="3200" b="1" dirty="0">
                <a:solidFill>
                  <a:schemeClr val="tx2"/>
                </a:solidFill>
                <a:latin typeface="华文新魏" pitchFamily="2" charset="-122"/>
                <a:ea typeface="华文新魏" pitchFamily="2" charset="-122"/>
                <a:sym typeface="Wingdings" panose="05000000000000000000" pitchFamily="2" charset="2"/>
              </a:rPr>
              <a:t>；</a:t>
            </a:r>
            <a:endParaRPr lang="zh-CN" altLang="en-US" sz="3200" b="1" dirty="0">
              <a:solidFill>
                <a:schemeClr val="tx2"/>
              </a:solidFill>
              <a:latin typeface="华文新魏" pitchFamily="2" charset="-122"/>
              <a:ea typeface="华文新魏" pitchFamily="2" charset="-122"/>
              <a:sym typeface="Wingdings" panose="05000000000000000000" pitchFamily="2" charset="2"/>
            </a:endParaRPr>
          </a:p>
        </p:txBody>
      </p:sp>
      <p:sp>
        <p:nvSpPr>
          <p:cNvPr id="26627" name="文本框 33794"/>
          <p:cNvSpPr txBox="1">
            <a:spLocks noChangeArrowheads="1"/>
          </p:cNvSpPr>
          <p:nvPr/>
        </p:nvSpPr>
        <p:spPr bwMode="auto">
          <a:xfrm>
            <a:off x="473249" y="2089788"/>
            <a:ext cx="7993062" cy="2799715"/>
          </a:xfrm>
          <a:prstGeom prst="rect">
            <a:avLst/>
          </a:prstGeom>
          <a:noFill/>
          <a:ln w="9525">
            <a:noFill/>
            <a:miter lim="800000"/>
          </a:ln>
        </p:spPr>
        <p:txBody>
          <a:bodyPr>
            <a:spAutoFit/>
          </a:bodyPr>
          <a:lstStyle/>
          <a:p>
            <a:pPr>
              <a:spcBef>
                <a:spcPct val="50000"/>
              </a:spcBef>
            </a:pPr>
            <a:r>
              <a:rPr lang="en-US" sz="3200" b="1" dirty="0">
                <a:solidFill>
                  <a:schemeClr val="tx1"/>
                </a:solidFill>
                <a:latin typeface="华文新魏" pitchFamily="2" charset="-122"/>
                <a:ea typeface="华文新魏" pitchFamily="2" charset="-122"/>
                <a:sym typeface="Wingdings" panose="05000000000000000000" pitchFamily="2" charset="2"/>
              </a:rPr>
              <a:t>2</a:t>
            </a:r>
            <a:r>
              <a:rPr lang="zh-CN" altLang="en-US" sz="3200" b="1" dirty="0">
                <a:solidFill>
                  <a:schemeClr val="tx1"/>
                </a:solidFill>
                <a:latin typeface="华文新魏" pitchFamily="2" charset="-122"/>
                <a:ea typeface="华文新魏" pitchFamily="2" charset="-122"/>
                <a:sym typeface="Wingdings" panose="05000000000000000000" pitchFamily="2" charset="2"/>
              </a:rPr>
              <a:t>、是社会主义新中国立国建国的思想基础，是</a:t>
            </a:r>
            <a:r>
              <a:rPr lang="zh-CN" altLang="en-US" sz="3200" b="1" dirty="0">
                <a:solidFill>
                  <a:srgbClr val="CC3300"/>
                </a:solidFill>
                <a:latin typeface="华文新魏" pitchFamily="2" charset="-122"/>
                <a:ea typeface="华文新魏" pitchFamily="2" charset="-122"/>
                <a:sym typeface="Wingdings" panose="05000000000000000000" pitchFamily="2" charset="2"/>
              </a:rPr>
              <a:t>建设中国特色社会主义理论的渊源和理论先导</a:t>
            </a:r>
            <a:r>
              <a:rPr lang="zh-CN" altLang="en-US" sz="3200" b="1" dirty="0">
                <a:solidFill>
                  <a:schemeClr val="tx1"/>
                </a:solidFill>
                <a:latin typeface="华文新魏" pitchFamily="2" charset="-122"/>
                <a:ea typeface="华文新魏" pitchFamily="2" charset="-122"/>
                <a:sym typeface="Wingdings" panose="05000000000000000000" pitchFamily="2" charset="2"/>
              </a:rPr>
              <a:t>；</a:t>
            </a:r>
            <a:r>
              <a:rPr lang="zh-CN" altLang="en-US" sz="3200" b="1" dirty="0">
                <a:solidFill>
                  <a:srgbClr val="000000"/>
                </a:solidFill>
              </a:rPr>
              <a:t>（在它的指引下，中国实现了</a:t>
            </a:r>
            <a:r>
              <a:rPr lang="en-US" altLang="zh-CN" sz="3200" b="1" dirty="0">
                <a:solidFill>
                  <a:srgbClr val="000000"/>
                </a:solidFill>
              </a:rPr>
              <a:t>20</a:t>
            </a:r>
            <a:r>
              <a:rPr lang="zh-CN" altLang="en-US" sz="3200" b="1" dirty="0">
                <a:solidFill>
                  <a:srgbClr val="000000"/>
                </a:solidFill>
              </a:rPr>
              <a:t>世纪的第二次历史性巨变）</a:t>
            </a:r>
            <a:endParaRPr lang="zh-CN" altLang="en-US" sz="3200" b="1" dirty="0">
              <a:solidFill>
                <a:srgbClr val="000000"/>
              </a:solidFill>
            </a:endParaRPr>
          </a:p>
          <a:p>
            <a:pPr>
              <a:spcBef>
                <a:spcPct val="50000"/>
              </a:spcBef>
            </a:pPr>
            <a:endParaRPr lang="zh-CN" altLang="en-US" sz="3200" b="1" dirty="0">
              <a:solidFill>
                <a:schemeClr val="accent2"/>
              </a:solidFill>
              <a:latin typeface="华文新魏" pitchFamily="2" charset="-122"/>
              <a:ea typeface="华文新魏" pitchFamily="2" charset="-122"/>
            </a:endParaRPr>
          </a:p>
        </p:txBody>
      </p:sp>
      <p:sp>
        <p:nvSpPr>
          <p:cNvPr id="26628" name="文本框 33795"/>
          <p:cNvSpPr txBox="1">
            <a:spLocks noChangeArrowheads="1"/>
          </p:cNvSpPr>
          <p:nvPr/>
        </p:nvSpPr>
        <p:spPr bwMode="auto">
          <a:xfrm>
            <a:off x="647222" y="4061416"/>
            <a:ext cx="8064500" cy="1814830"/>
          </a:xfrm>
          <a:prstGeom prst="rect">
            <a:avLst/>
          </a:prstGeom>
          <a:noFill/>
          <a:ln w="9525">
            <a:noFill/>
            <a:miter lim="800000"/>
          </a:ln>
        </p:spPr>
        <p:txBody>
          <a:bodyPr wrap="square">
            <a:spAutoFit/>
          </a:bodyPr>
          <a:lstStyle/>
          <a:p>
            <a:pPr>
              <a:spcBef>
                <a:spcPct val="50000"/>
              </a:spcBef>
            </a:pPr>
            <a:r>
              <a:rPr lang="en-US" sz="3200" b="1" dirty="0">
                <a:solidFill>
                  <a:schemeClr val="tx1"/>
                </a:solidFill>
                <a:latin typeface="华文新魏" pitchFamily="2" charset="-122"/>
                <a:ea typeface="华文新魏" pitchFamily="2" charset="-122"/>
                <a:sym typeface="Wingdings" panose="05000000000000000000" pitchFamily="2" charset="2"/>
              </a:rPr>
              <a:t>3</a:t>
            </a:r>
            <a:r>
              <a:rPr lang="zh-CN" altLang="en-US" sz="3200" b="1" dirty="0">
                <a:solidFill>
                  <a:schemeClr val="tx1"/>
                </a:solidFill>
                <a:latin typeface="华文新魏" pitchFamily="2" charset="-122"/>
                <a:ea typeface="华文新魏" pitchFamily="2" charset="-122"/>
                <a:sym typeface="Wingdings" panose="05000000000000000000" pitchFamily="2" charset="2"/>
              </a:rPr>
              <a:t>、是马列主义与中国实际相结合的第一次历史性飞跃，是</a:t>
            </a:r>
            <a:r>
              <a:rPr lang="zh-CN" altLang="en-US" sz="3200" b="1" dirty="0">
                <a:solidFill>
                  <a:srgbClr val="CC3300"/>
                </a:solidFill>
                <a:latin typeface="华文新魏" pitchFamily="2" charset="-122"/>
                <a:ea typeface="华文新魏" pitchFamily="2" charset="-122"/>
                <a:sym typeface="Wingdings" panose="05000000000000000000" pitchFamily="2" charset="2"/>
              </a:rPr>
              <a:t>中国共产党的</a:t>
            </a:r>
            <a:r>
              <a:rPr lang="zh-CN" altLang="en-US" sz="3200" b="1" dirty="0" smtClean="0">
                <a:solidFill>
                  <a:srgbClr val="CC3300"/>
                </a:solidFill>
                <a:latin typeface="华文新魏" pitchFamily="2" charset="-122"/>
                <a:ea typeface="华文新魏" pitchFamily="2" charset="-122"/>
                <a:sym typeface="Wingdings" panose="05000000000000000000" pitchFamily="2" charset="2"/>
              </a:rPr>
              <a:t>指导思想</a:t>
            </a:r>
            <a:r>
              <a:rPr lang="zh-CN" altLang="en-US" sz="3200" b="1" dirty="0" smtClean="0">
                <a:solidFill>
                  <a:schemeClr val="tx2"/>
                </a:solidFill>
                <a:latin typeface="华文新魏" pitchFamily="2" charset="-122"/>
                <a:ea typeface="华文新魏" pitchFamily="2" charset="-122"/>
                <a:sym typeface="Wingdings" panose="05000000000000000000" pitchFamily="2" charset="2"/>
              </a:rPr>
              <a:t>。</a:t>
            </a:r>
            <a:endParaRPr lang="zh-CN" altLang="en-US" sz="3200" b="1" dirty="0" smtClean="0">
              <a:solidFill>
                <a:schemeClr val="tx2"/>
              </a:solidFill>
              <a:latin typeface="华文新魏" pitchFamily="2" charset="-122"/>
              <a:ea typeface="华文新魏" pitchFamily="2" charset="-122"/>
              <a:sym typeface="Wingdings" panose="05000000000000000000" pitchFamily="2" charset="2"/>
            </a:endParaRPr>
          </a:p>
          <a:p>
            <a:pPr>
              <a:spcBef>
                <a:spcPct val="50000"/>
              </a:spcBef>
            </a:pPr>
            <a:endParaRPr lang="zh-CN" altLang="en-US" sz="3200" b="1" dirty="0">
              <a:solidFill>
                <a:schemeClr val="accent2"/>
              </a:solidFill>
              <a:latin typeface="华文新魏" pitchFamily="2" charset="-122"/>
              <a:ea typeface="华文新魏" pitchFamily="2" charset="-122"/>
            </a:endParaRPr>
          </a:p>
        </p:txBody>
      </p:sp>
      <p:sp>
        <p:nvSpPr>
          <p:cNvPr id="26629" name="文本框 33796"/>
          <p:cNvSpPr txBox="1">
            <a:spLocks noChangeArrowheads="1"/>
          </p:cNvSpPr>
          <p:nvPr/>
        </p:nvSpPr>
        <p:spPr bwMode="auto">
          <a:xfrm>
            <a:off x="86043" y="169228"/>
            <a:ext cx="6769100" cy="641350"/>
          </a:xfrm>
          <a:prstGeom prst="rect">
            <a:avLst/>
          </a:prstGeom>
          <a:noFill/>
          <a:ln w="9525">
            <a:noFill/>
            <a:miter lim="800000"/>
          </a:ln>
        </p:spPr>
        <p:txBody>
          <a:bodyPr>
            <a:spAutoFit/>
          </a:bodyPr>
          <a:lstStyle/>
          <a:p>
            <a:pPr>
              <a:spcBef>
                <a:spcPct val="50000"/>
              </a:spcBef>
            </a:pPr>
            <a:r>
              <a:rPr lang="zh-CN" altLang="en-US" sz="3600" b="1">
                <a:solidFill>
                  <a:srgbClr val="CC0000"/>
                </a:solidFill>
                <a:ea typeface="黑体" panose="02010609060101010101" pitchFamily="49" charset="-122"/>
              </a:rPr>
              <a:t>四、毛泽东思想的深远影响</a:t>
            </a:r>
            <a:endParaRPr lang="zh-CN" altLang="en-US" sz="3600" b="1">
              <a:solidFill>
                <a:srgbClr val="CC0000"/>
              </a:solidFill>
              <a:ea typeface="黑体" panose="02010609060101010101" pitchFamily="49" charset="-122"/>
            </a:endParaRPr>
          </a:p>
        </p:txBody>
      </p:sp>
    </p:spTree>
  </p:cSld>
  <p:clrMapOvr>
    <a:masterClrMapping/>
  </p:clrMapOvr>
  <p:transition spd="med">
    <p:cover dir="rd"/>
    <p:sndAc>
      <p:stSnd>
        <p:snd r:embed="rId1"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horizontal)">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27"/>
                                        </p:tgtEl>
                                        <p:attrNameLst>
                                          <p:attrName>style.visibility</p:attrName>
                                        </p:attrNameLst>
                                      </p:cBhvr>
                                      <p:to>
                                        <p:strVal val="visible"/>
                                      </p:to>
                                    </p:set>
                                    <p:animEffect transition="in" filter="blinds(horizontal)">
                                      <p:cBhvr>
                                        <p:cTn id="12" dur="500"/>
                                        <p:tgtEl>
                                          <p:spTgt spid="266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628"/>
                                        </p:tgtEl>
                                        <p:attrNameLst>
                                          <p:attrName>style.visibility</p:attrName>
                                        </p:attrNameLst>
                                      </p:cBhvr>
                                      <p:to>
                                        <p:strVal val="visible"/>
                                      </p:to>
                                    </p:set>
                                    <p:animEffect transition="in" filter="blinds(horizontal)">
                                      <p:cBhvr>
                                        <p:cTn id="17"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autoUpdateAnimBg="0"/>
      <p:bldP spid="2662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04800" y="1606550"/>
            <a:ext cx="8610600" cy="1711325"/>
          </a:xfrm>
          <a:prstGeom prst="rect">
            <a:avLst/>
          </a:prstGeom>
          <a:noFill/>
          <a:ln w="9525" cmpd="sng">
            <a:solidFill>
              <a:srgbClr val="FF0000"/>
            </a:solidFill>
            <a:miter lim="800000"/>
          </a:ln>
        </p:spPr>
        <p:txBody>
          <a:bodyPr>
            <a:spAutoFit/>
          </a:bodyPr>
          <a:lstStyle/>
          <a:p>
            <a:pPr>
              <a:lnSpc>
                <a:spcPct val="120000"/>
              </a:lnSpc>
            </a:pPr>
            <a:r>
              <a:rPr lang="en-US" sz="3200" dirty="0">
                <a:solidFill>
                  <a:srgbClr val="FF3300"/>
                </a:solidFill>
                <a:latin typeface="楷体_GB2312" pitchFamily="49" charset="-122"/>
                <a:ea typeface="楷体_GB2312" pitchFamily="49" charset="-122"/>
              </a:rPr>
              <a:t>  </a:t>
            </a:r>
            <a:r>
              <a:rPr lang="en-US" sz="3200" dirty="0">
                <a:latin typeface="楷体_GB2312" pitchFamily="49" charset="-122"/>
                <a:ea typeface="楷体_GB2312" pitchFamily="49" charset="-122"/>
              </a:rPr>
              <a:t> </a:t>
            </a:r>
            <a:r>
              <a:rPr lang="zh-CN" altLang="en-US" sz="2800" b="1" dirty="0">
                <a:latin typeface="黑体" panose="02010609060101010101" pitchFamily="49" charset="-122"/>
                <a:ea typeface="黑体" panose="02010609060101010101" pitchFamily="49" charset="-122"/>
              </a:rPr>
              <a:t>毛泽东思想是马克思列宁主义在中国的运用和发展，是被实践证明了的关于中国革命和建设的正确的理论原则和经验总结，是中国共产党集体智慧的结晶。</a:t>
            </a:r>
            <a:endParaRPr lang="zh-CN" altLang="en-US" sz="2800" b="1" dirty="0">
              <a:latin typeface="黑体" panose="02010609060101010101" pitchFamily="49" charset="-122"/>
              <a:ea typeface="黑体" panose="02010609060101010101" pitchFamily="49" charset="-122"/>
            </a:endParaRPr>
          </a:p>
        </p:txBody>
      </p:sp>
      <p:sp>
        <p:nvSpPr>
          <p:cNvPr id="4099" name="Rectangle 3"/>
          <p:cNvSpPr>
            <a:spLocks noChangeArrowheads="1"/>
          </p:cNvSpPr>
          <p:nvPr/>
        </p:nvSpPr>
        <p:spPr bwMode="auto">
          <a:xfrm>
            <a:off x="1905000" y="3511550"/>
            <a:ext cx="7239000" cy="457200"/>
          </a:xfrm>
          <a:prstGeom prst="rect">
            <a:avLst/>
          </a:prstGeom>
          <a:noFill/>
          <a:ln w="9525">
            <a:noFill/>
            <a:miter lim="800000"/>
          </a:ln>
        </p:spPr>
        <p:txBody>
          <a:bodyPr>
            <a:spAutoFit/>
          </a:bodyPr>
          <a:lstStyle/>
          <a:p>
            <a:r>
              <a:rPr lang="en-US" sz="2400" b="1">
                <a:ea typeface="楷体_GB2312" pitchFamily="49" charset="-122"/>
              </a:rPr>
              <a:t>——</a:t>
            </a:r>
            <a:r>
              <a:rPr lang="en-US" sz="2400" b="1">
                <a:latin typeface="楷体_GB2312" pitchFamily="49" charset="-122"/>
                <a:ea typeface="楷体_GB2312" pitchFamily="49" charset="-122"/>
              </a:rPr>
              <a:t>《</a:t>
            </a:r>
            <a:r>
              <a:rPr lang="zh-CN" altLang="en-US" sz="2400" b="1">
                <a:latin typeface="楷体_GB2312" pitchFamily="49" charset="-122"/>
                <a:ea typeface="楷体_GB2312" pitchFamily="49" charset="-122"/>
              </a:rPr>
              <a:t>关于建国以来党的若干历史问题的决议</a:t>
            </a:r>
            <a:r>
              <a:rPr lang="en-US" sz="2400" b="1">
                <a:latin typeface="楷体_GB2312" pitchFamily="49" charset="-122"/>
                <a:ea typeface="楷体_GB2312" pitchFamily="49" charset="-122"/>
              </a:rPr>
              <a:t>》</a:t>
            </a:r>
            <a:endParaRPr lang="en-US" sz="2400" b="1">
              <a:latin typeface="楷体_GB2312" pitchFamily="49" charset="-122"/>
              <a:ea typeface="楷体_GB2312" pitchFamily="49" charset="-122"/>
            </a:endParaRPr>
          </a:p>
        </p:txBody>
      </p:sp>
      <p:sp>
        <p:nvSpPr>
          <p:cNvPr id="4100" name="Text Box 5"/>
          <p:cNvSpPr txBox="1">
            <a:spLocks noChangeArrowheads="1"/>
          </p:cNvSpPr>
          <p:nvPr/>
        </p:nvSpPr>
        <p:spPr bwMode="auto">
          <a:xfrm>
            <a:off x="2743200" y="762000"/>
            <a:ext cx="4068763" cy="639763"/>
          </a:xfrm>
          <a:prstGeom prst="rect">
            <a:avLst/>
          </a:prstGeom>
          <a:noFill/>
          <a:ln w="9525">
            <a:noFill/>
            <a:miter lim="800000"/>
          </a:ln>
        </p:spPr>
        <p:txBody>
          <a:bodyPr wrap="none" anchor="ctr" anchorCtr="1">
            <a:spAutoFit/>
          </a:bodyPr>
          <a:lstStyle/>
          <a:p>
            <a:pPr algn="ctr"/>
            <a:r>
              <a:rPr lang="zh-CN" altLang="en-US" sz="3600" b="1">
                <a:solidFill>
                  <a:schemeClr val="accent2"/>
                </a:solidFill>
                <a:latin typeface="华文中宋" pitchFamily="2" charset="-122"/>
                <a:ea typeface="华文中宋" pitchFamily="2" charset="-122"/>
              </a:rPr>
              <a:t>什么是毛泽东思想</a:t>
            </a:r>
            <a:r>
              <a:rPr lang="en-US" sz="3600" b="1">
                <a:solidFill>
                  <a:schemeClr val="accent2"/>
                </a:solidFill>
                <a:latin typeface="华文中宋" pitchFamily="2" charset="-122"/>
                <a:ea typeface="华文中宋" pitchFamily="2" charset="-122"/>
              </a:rPr>
              <a:t>?</a:t>
            </a:r>
            <a:endParaRPr lang="en-US" sz="3600" b="1">
              <a:solidFill>
                <a:schemeClr val="accent2"/>
              </a:solidFill>
              <a:latin typeface="华文中宋" pitchFamily="2" charset="-122"/>
              <a:ea typeface="华文中宋" pitchFamily="2" charset="-122"/>
            </a:endParaRPr>
          </a:p>
        </p:txBody>
      </p:sp>
      <p:sp>
        <p:nvSpPr>
          <p:cNvPr id="4101" name="Text Box 6"/>
          <p:cNvSpPr txBox="1">
            <a:spLocks noChangeArrowheads="1"/>
          </p:cNvSpPr>
          <p:nvPr/>
        </p:nvSpPr>
        <p:spPr bwMode="auto">
          <a:xfrm>
            <a:off x="228600" y="4425950"/>
            <a:ext cx="8763000" cy="1196975"/>
          </a:xfrm>
          <a:prstGeom prst="rect">
            <a:avLst/>
          </a:prstGeom>
          <a:noFill/>
          <a:ln w="9525" cmpd="sng">
            <a:solidFill>
              <a:srgbClr val="FF0000"/>
            </a:solidFill>
            <a:miter lim="800000"/>
          </a:ln>
        </p:spPr>
        <p:txBody>
          <a:bodyPr>
            <a:spAutoFit/>
          </a:bodyPr>
          <a:lstStyle/>
          <a:p>
            <a:r>
              <a:rPr lang="zh-CN" altLang="en-US" sz="3600" b="1">
                <a:ea typeface="隶书" pitchFamily="49" charset="-122"/>
              </a:rPr>
              <a:t>毛泽东思想是中共集体的正确的中国化的马列主义</a:t>
            </a:r>
            <a:r>
              <a:rPr lang="zh-CN" altLang="en-US" sz="3600" b="1">
                <a:solidFill>
                  <a:schemeClr val="tx2"/>
                </a:solidFill>
                <a:ea typeface="楷体_GB2312" pitchFamily="49" charset="-122"/>
              </a:rPr>
              <a:t>。</a:t>
            </a:r>
            <a:endParaRPr lang="zh-CN" altLang="en-US" sz="3600" b="1">
              <a:solidFill>
                <a:schemeClr val="tx2"/>
              </a:solidFill>
              <a:ea typeface="楷体_GB2312" pitchFamily="49" charset="-122"/>
            </a:endParaRPr>
          </a:p>
        </p:txBody>
      </p:sp>
      <p:sp>
        <p:nvSpPr>
          <p:cNvPr id="4102" name="矩形 26629"/>
          <p:cNvSpPr>
            <a:spLocks noChangeArrowheads="1"/>
          </p:cNvSpPr>
          <p:nvPr/>
        </p:nvSpPr>
        <p:spPr bwMode="auto">
          <a:xfrm>
            <a:off x="1905000" y="5911850"/>
            <a:ext cx="5895975" cy="579438"/>
          </a:xfrm>
          <a:prstGeom prst="rect">
            <a:avLst/>
          </a:prstGeom>
          <a:noFill/>
          <a:ln w="9525">
            <a:noFill/>
            <a:miter lim="800000"/>
          </a:ln>
        </p:spPr>
        <p:txBody>
          <a:bodyPr wrap="none">
            <a:spAutoFit/>
          </a:bodyPr>
          <a:lstStyle/>
          <a:p>
            <a:r>
              <a:rPr lang="zh-CN" altLang="en-US" sz="3200" b="1">
                <a:solidFill>
                  <a:schemeClr val="accent2"/>
                </a:solidFill>
                <a:ea typeface="黑体" panose="02010609060101010101" pitchFamily="49" charset="-122"/>
              </a:rPr>
              <a:t>毛泽东思想≠毛泽东个人的思想</a:t>
            </a:r>
            <a:endParaRPr lang="zh-CN" altLang="en-US" sz="3200" b="1">
              <a:solidFill>
                <a:schemeClr val="accent2"/>
              </a:solidFill>
              <a:ea typeface="黑体" panose="02010609060101010101" pitchFamily="49" charset="-122"/>
            </a:endParaRPr>
          </a:p>
        </p:txBody>
      </p:sp>
      <p:cxnSp>
        <p:nvCxnSpPr>
          <p:cNvPr id="3" name="直接连接符 2"/>
          <p:cNvCxnSpPr/>
          <p:nvPr/>
        </p:nvCxnSpPr>
        <p:spPr bwMode="auto">
          <a:xfrm>
            <a:off x="3962416" y="3212950"/>
            <a:ext cx="4724276" cy="0"/>
          </a:xfrm>
          <a:prstGeom prst="line">
            <a:avLst/>
          </a:prstGeom>
          <a:solidFill>
            <a:schemeClr val="accent1"/>
          </a:solidFill>
          <a:ln w="38100" cap="flat" cmpd="sng" algn="ctr">
            <a:solidFill>
              <a:schemeClr val="accent2"/>
            </a:solidFill>
            <a:prstDash val="solid"/>
            <a:round/>
            <a:headEnd type="none" w="med" len="med"/>
            <a:tailEnd type="none"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blinds(horizontal)">
                                      <p:cBhvr>
                                        <p:cTn id="11" dur="500"/>
                                        <p:tgtEl>
                                          <p:spTgt spid="409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slide(fromBottom)">
                                      <p:cBhvr>
                                        <p:cTn id="22" dur="500"/>
                                        <p:tgtEl>
                                          <p:spTgt spid="4101"/>
                                        </p:tgtEl>
                                      </p:cBhvr>
                                    </p:animEffect>
                                  </p:childTnLst>
                                  <p:subTnLst>
                                    <p:set>
                                      <p:cBhvr override="childStyle">
                                        <p:cTn dur="1" fill="hold" display="0" masterRel="nextClick" afterEffect="1"/>
                                        <p:tgtEl>
                                          <p:spTgt spid="410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102"/>
                                        </p:tgtEl>
                                        <p:attrNameLst>
                                          <p:attrName>style.visibility</p:attrName>
                                        </p:attrNameLst>
                                      </p:cBhvr>
                                      <p:to>
                                        <p:strVal val="visible"/>
                                      </p:to>
                                    </p:set>
                                    <p:animEffect transition="in" filter="checkerboard(across)">
                                      <p:cBhvr>
                                        <p:cTn id="2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ldLvl="0" animBg="1" autoUpdateAnimBg="0"/>
      <p:bldP spid="4099" grpId="0" autoUpdateAnimBg="0"/>
      <p:bldP spid="4101" grpId="0" bldLvl="0" animBg="1" autoUpdateAnimBg="0"/>
      <p:bldP spid="410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框 3073"/>
          <p:cNvSpPr txBox="1">
            <a:spLocks noChangeArrowheads="1"/>
          </p:cNvSpPr>
          <p:nvPr/>
        </p:nvSpPr>
        <p:spPr bwMode="auto">
          <a:xfrm>
            <a:off x="13640" y="691933"/>
            <a:ext cx="2438400" cy="646331"/>
          </a:xfrm>
          <a:prstGeom prst="rect">
            <a:avLst/>
          </a:prstGeom>
          <a:noFill/>
          <a:ln w="9525">
            <a:noFill/>
            <a:miter lim="800000"/>
          </a:ln>
        </p:spPr>
        <p:txBody>
          <a:bodyPr>
            <a:spAutoFit/>
          </a:bodyPr>
          <a:lstStyle/>
          <a:p>
            <a:pPr>
              <a:spcBef>
                <a:spcPct val="50000"/>
              </a:spcBef>
            </a:pPr>
            <a:r>
              <a:rPr lang="en-US" sz="3600" b="1" dirty="0">
                <a:solidFill>
                  <a:srgbClr val="0000FF"/>
                </a:solidFill>
              </a:rPr>
              <a:t>1.</a:t>
            </a:r>
            <a:r>
              <a:rPr lang="zh-CN" altLang="en-US" sz="3600" b="1" dirty="0">
                <a:solidFill>
                  <a:srgbClr val="0000FF"/>
                </a:solidFill>
              </a:rPr>
              <a:t>社会危机</a:t>
            </a:r>
            <a:endParaRPr lang="zh-CN" altLang="en-US" sz="3600" b="1" dirty="0">
              <a:solidFill>
                <a:srgbClr val="0000FF"/>
              </a:solidFill>
            </a:endParaRPr>
          </a:p>
        </p:txBody>
      </p:sp>
      <p:sp>
        <p:nvSpPr>
          <p:cNvPr id="6149" name="文本框 3076"/>
          <p:cNvSpPr txBox="1">
            <a:spLocks noChangeArrowheads="1"/>
          </p:cNvSpPr>
          <p:nvPr/>
        </p:nvSpPr>
        <p:spPr bwMode="auto">
          <a:xfrm>
            <a:off x="13640" y="1752644"/>
            <a:ext cx="2438400" cy="646331"/>
          </a:xfrm>
          <a:prstGeom prst="rect">
            <a:avLst/>
          </a:prstGeom>
          <a:noFill/>
          <a:ln w="9525">
            <a:noFill/>
            <a:miter lim="800000"/>
          </a:ln>
        </p:spPr>
        <p:txBody>
          <a:bodyPr>
            <a:spAutoFit/>
          </a:bodyPr>
          <a:lstStyle/>
          <a:p>
            <a:pPr>
              <a:spcBef>
                <a:spcPct val="50000"/>
              </a:spcBef>
            </a:pPr>
            <a:r>
              <a:rPr lang="en-US" sz="3600" b="1" dirty="0" smtClean="0">
                <a:solidFill>
                  <a:srgbClr val="0000FF"/>
                </a:solidFill>
              </a:rPr>
              <a:t>2.</a:t>
            </a:r>
            <a:r>
              <a:rPr lang="zh-CN" altLang="en-US" sz="3600" b="1" dirty="0">
                <a:solidFill>
                  <a:srgbClr val="0000FF"/>
                </a:solidFill>
              </a:rPr>
              <a:t>现实需要</a:t>
            </a:r>
            <a:endParaRPr lang="zh-CN" altLang="en-US" sz="3600" b="1" dirty="0">
              <a:solidFill>
                <a:srgbClr val="0000FF"/>
              </a:solidFill>
            </a:endParaRPr>
          </a:p>
        </p:txBody>
      </p:sp>
      <p:sp>
        <p:nvSpPr>
          <p:cNvPr id="6150" name="文本框 3077"/>
          <p:cNvSpPr txBox="1">
            <a:spLocks noChangeArrowheads="1"/>
          </p:cNvSpPr>
          <p:nvPr/>
        </p:nvSpPr>
        <p:spPr bwMode="auto">
          <a:xfrm>
            <a:off x="23101" y="3276604"/>
            <a:ext cx="2438400" cy="646331"/>
          </a:xfrm>
          <a:prstGeom prst="rect">
            <a:avLst/>
          </a:prstGeom>
          <a:noFill/>
          <a:ln w="9525">
            <a:noFill/>
            <a:miter lim="800000"/>
          </a:ln>
        </p:spPr>
        <p:txBody>
          <a:bodyPr>
            <a:spAutoFit/>
          </a:bodyPr>
          <a:lstStyle/>
          <a:p>
            <a:pPr>
              <a:spcBef>
                <a:spcPct val="50000"/>
              </a:spcBef>
            </a:pPr>
            <a:r>
              <a:rPr lang="en-US" sz="3600" b="1" dirty="0">
                <a:solidFill>
                  <a:srgbClr val="0000FF"/>
                </a:solidFill>
              </a:rPr>
              <a:t>3</a:t>
            </a:r>
            <a:r>
              <a:rPr lang="en-US" sz="3600" b="1" dirty="0" smtClean="0">
                <a:solidFill>
                  <a:srgbClr val="0000FF"/>
                </a:solidFill>
              </a:rPr>
              <a:t>.</a:t>
            </a:r>
            <a:r>
              <a:rPr lang="zh-CN" altLang="en-US" sz="3600" b="1" dirty="0">
                <a:solidFill>
                  <a:srgbClr val="0000FF"/>
                </a:solidFill>
              </a:rPr>
              <a:t>国际条件</a:t>
            </a:r>
            <a:endParaRPr lang="zh-CN" altLang="en-US" sz="3600" b="1" dirty="0">
              <a:solidFill>
                <a:srgbClr val="0000FF"/>
              </a:solidFill>
            </a:endParaRPr>
          </a:p>
        </p:txBody>
      </p:sp>
      <p:sp>
        <p:nvSpPr>
          <p:cNvPr id="6152" name="文本框 3079"/>
          <p:cNvSpPr txBox="1">
            <a:spLocks noChangeArrowheads="1"/>
          </p:cNvSpPr>
          <p:nvPr/>
        </p:nvSpPr>
        <p:spPr bwMode="auto">
          <a:xfrm>
            <a:off x="2590800" y="676275"/>
            <a:ext cx="6096000" cy="646331"/>
          </a:xfrm>
          <a:prstGeom prst="rect">
            <a:avLst/>
          </a:prstGeom>
          <a:noFill/>
          <a:ln w="9525" cmpd="sng">
            <a:solidFill>
              <a:schemeClr val="tx2"/>
            </a:solidFill>
            <a:miter lim="800000"/>
          </a:ln>
        </p:spPr>
        <p:txBody>
          <a:bodyPr>
            <a:spAutoFit/>
          </a:bodyPr>
          <a:lstStyle/>
          <a:p>
            <a:pPr>
              <a:spcBef>
                <a:spcPct val="50000"/>
              </a:spcBef>
            </a:pPr>
            <a:r>
              <a:rPr lang="zh-CN" altLang="en-US" sz="3600" b="1" dirty="0" smtClean="0">
                <a:solidFill>
                  <a:srgbClr val="000000"/>
                </a:solidFill>
                <a:latin typeface="华文新魏" pitchFamily="2" charset="-122"/>
                <a:ea typeface="华文新魏" pitchFamily="2" charset="-122"/>
              </a:rPr>
              <a:t>帝国主义</a:t>
            </a:r>
            <a:r>
              <a:rPr lang="zh-CN" altLang="en-US" sz="3600" b="1" dirty="0">
                <a:solidFill>
                  <a:srgbClr val="000000"/>
                </a:solidFill>
                <a:latin typeface="华文新魏" pitchFamily="2" charset="-122"/>
                <a:ea typeface="华文新魏" pitchFamily="2" charset="-122"/>
              </a:rPr>
              <a:t>和军阀的黑暗</a:t>
            </a:r>
            <a:r>
              <a:rPr lang="zh-CN" altLang="en-US" sz="3600" b="1" dirty="0" smtClean="0">
                <a:solidFill>
                  <a:srgbClr val="000000"/>
                </a:solidFill>
                <a:latin typeface="华文新魏" pitchFamily="2" charset="-122"/>
                <a:ea typeface="华文新魏" pitchFamily="2" charset="-122"/>
              </a:rPr>
              <a:t>统治</a:t>
            </a:r>
            <a:endParaRPr lang="zh-CN" altLang="en-US" sz="3600" b="1" dirty="0">
              <a:latin typeface="华文新魏" pitchFamily="2" charset="-122"/>
              <a:ea typeface="华文新魏" pitchFamily="2" charset="-122"/>
            </a:endParaRPr>
          </a:p>
        </p:txBody>
      </p:sp>
      <p:sp>
        <p:nvSpPr>
          <p:cNvPr id="6154" name="矩形 3081"/>
          <p:cNvSpPr>
            <a:spLocks noChangeArrowheads="1"/>
          </p:cNvSpPr>
          <p:nvPr/>
        </p:nvSpPr>
        <p:spPr bwMode="auto">
          <a:xfrm>
            <a:off x="2559449" y="3165037"/>
            <a:ext cx="6096000" cy="1200329"/>
          </a:xfrm>
          <a:prstGeom prst="rect">
            <a:avLst/>
          </a:prstGeom>
          <a:noFill/>
          <a:ln w="9525" cmpd="sng">
            <a:solidFill>
              <a:schemeClr val="tx2"/>
            </a:solidFill>
            <a:miter lim="800000"/>
          </a:ln>
        </p:spPr>
        <p:txBody>
          <a:bodyPr>
            <a:spAutoFit/>
          </a:bodyPr>
          <a:lstStyle/>
          <a:p>
            <a:r>
              <a:rPr lang="zh-CN" altLang="en-US" sz="3600" b="1" dirty="0">
                <a:solidFill>
                  <a:srgbClr val="000000"/>
                </a:solidFill>
                <a:latin typeface="华文新魏" pitchFamily="2" charset="-122"/>
                <a:ea typeface="华文新魏" pitchFamily="2" charset="-122"/>
              </a:rPr>
              <a:t>十月革命给中国送来了马克思主义</a:t>
            </a:r>
            <a:endParaRPr lang="zh-CN" altLang="en-US" sz="3600" b="1" dirty="0">
              <a:latin typeface="华文新魏" pitchFamily="2" charset="-122"/>
              <a:ea typeface="华文新魏" pitchFamily="2" charset="-122"/>
            </a:endParaRPr>
          </a:p>
        </p:txBody>
      </p:sp>
      <p:sp>
        <p:nvSpPr>
          <p:cNvPr id="6155" name="文本框 3082"/>
          <p:cNvSpPr txBox="1">
            <a:spLocks noChangeArrowheads="1"/>
          </p:cNvSpPr>
          <p:nvPr/>
        </p:nvSpPr>
        <p:spPr bwMode="auto">
          <a:xfrm>
            <a:off x="2651125" y="3973513"/>
            <a:ext cx="184150" cy="457200"/>
          </a:xfrm>
          <a:prstGeom prst="rect">
            <a:avLst/>
          </a:prstGeom>
          <a:noFill/>
          <a:ln w="9525">
            <a:noFill/>
            <a:miter lim="800000"/>
          </a:ln>
        </p:spPr>
        <p:txBody>
          <a:bodyPr wrap="none">
            <a:spAutoFit/>
          </a:bodyPr>
          <a:lstStyle/>
          <a:p>
            <a:pPr marL="342900" indent="-342900">
              <a:spcBef>
                <a:spcPct val="20000"/>
              </a:spcBef>
            </a:pPr>
            <a:endParaRPr lang="zh-CN" altLang="zh-CN" sz="2400" b="1">
              <a:ea typeface="黑体" panose="02010609060101010101" pitchFamily="49" charset="-122"/>
            </a:endParaRPr>
          </a:p>
        </p:txBody>
      </p:sp>
      <p:sp>
        <p:nvSpPr>
          <p:cNvPr id="6156" name="文本框 3083"/>
          <p:cNvSpPr txBox="1">
            <a:spLocks noChangeArrowheads="1"/>
          </p:cNvSpPr>
          <p:nvPr/>
        </p:nvSpPr>
        <p:spPr bwMode="auto">
          <a:xfrm>
            <a:off x="2590800" y="1715610"/>
            <a:ext cx="6096000" cy="1200329"/>
          </a:xfrm>
          <a:prstGeom prst="rect">
            <a:avLst/>
          </a:prstGeom>
          <a:noFill/>
          <a:ln w="9525" cmpd="sng">
            <a:solidFill>
              <a:schemeClr val="tx2"/>
            </a:solidFill>
            <a:miter lim="800000"/>
          </a:ln>
        </p:spPr>
        <p:txBody>
          <a:bodyPr>
            <a:spAutoFit/>
          </a:bodyPr>
          <a:lstStyle/>
          <a:p>
            <a:pPr>
              <a:spcBef>
                <a:spcPct val="50000"/>
              </a:spcBef>
            </a:pPr>
            <a:r>
              <a:rPr lang="zh-CN" altLang="en-US" sz="3600" b="1" dirty="0">
                <a:latin typeface="华文新魏" pitchFamily="2" charset="-122"/>
                <a:ea typeface="华文新魏" pitchFamily="2" charset="-122"/>
              </a:rPr>
              <a:t>近代以来先进中国人的救国探索均告失败</a:t>
            </a:r>
            <a:endParaRPr lang="zh-CN" altLang="en-US" sz="3600" dirty="0">
              <a:latin typeface="华文新魏" pitchFamily="2" charset="-122"/>
              <a:ea typeface="华文新魏" pitchFamily="2" charset="-122"/>
            </a:endParaRPr>
          </a:p>
        </p:txBody>
      </p:sp>
      <p:sp>
        <p:nvSpPr>
          <p:cNvPr id="6159" name="文本框 3086"/>
          <p:cNvSpPr txBox="1">
            <a:spLocks noChangeArrowheads="1"/>
          </p:cNvSpPr>
          <p:nvPr/>
        </p:nvSpPr>
        <p:spPr bwMode="auto">
          <a:xfrm>
            <a:off x="0" y="0"/>
            <a:ext cx="9144000" cy="646331"/>
          </a:xfrm>
          <a:prstGeom prst="rect">
            <a:avLst/>
          </a:prstGeom>
          <a:gradFill rotWithShape="1">
            <a:gsLst>
              <a:gs pos="0">
                <a:srgbClr val="FFFF00"/>
              </a:gs>
              <a:gs pos="50000">
                <a:schemeClr val="bg1"/>
              </a:gs>
              <a:gs pos="100000">
                <a:srgbClr val="FFFF00"/>
              </a:gs>
            </a:gsLst>
            <a:lin ang="5400000" scaled="1"/>
          </a:gradFill>
          <a:ln w="9525" cmpd="sng">
            <a:solidFill>
              <a:srgbClr val="000000"/>
            </a:solidFill>
            <a:miter lim="800000"/>
          </a:ln>
        </p:spPr>
        <p:txBody>
          <a:bodyPr>
            <a:spAutoFit/>
          </a:bodyPr>
          <a:lstStyle/>
          <a:p>
            <a:pPr>
              <a:spcBef>
                <a:spcPct val="50000"/>
              </a:spcBef>
            </a:pPr>
            <a:r>
              <a:rPr lang="zh-CN" altLang="en-US" sz="3600" b="1" dirty="0">
                <a:solidFill>
                  <a:srgbClr val="FF0000"/>
                </a:solidFill>
                <a:latin typeface="华文新魏" pitchFamily="2" charset="-122"/>
                <a:ea typeface="华文新魏" pitchFamily="2" charset="-122"/>
              </a:rPr>
              <a:t>一、毛泽东思想产生的历史条件</a:t>
            </a:r>
            <a:endParaRPr lang="en-US" altLang="zh-CN" sz="3600" b="1" dirty="0">
              <a:solidFill>
                <a:srgbClr val="FF0000"/>
              </a:solidFill>
              <a:latin typeface="华文新魏" pitchFamily="2" charset="-122"/>
              <a:ea typeface="华文新魏"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 calcmode="lin" valueType="num">
                                      <p:cBhvr additive="base">
                                        <p:cTn id="7" dur="500" fill="hold"/>
                                        <p:tgtEl>
                                          <p:spTgt spid="6152"/>
                                        </p:tgtEl>
                                        <p:attrNameLst>
                                          <p:attrName>ppt_x</p:attrName>
                                        </p:attrNameLst>
                                      </p:cBhvr>
                                      <p:tavLst>
                                        <p:tav tm="0">
                                          <p:val>
                                            <p:strVal val="#ppt_x"/>
                                          </p:val>
                                        </p:tav>
                                        <p:tav tm="100000">
                                          <p:val>
                                            <p:strVal val="#ppt_x"/>
                                          </p:val>
                                        </p:tav>
                                      </p:tavLst>
                                    </p:anim>
                                    <p:anim calcmode="lin" valueType="num">
                                      <p:cBhvr additive="base">
                                        <p:cTn id="8"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156"/>
                                        </p:tgtEl>
                                        <p:attrNameLst>
                                          <p:attrName>style.visibility</p:attrName>
                                        </p:attrNameLst>
                                      </p:cBhvr>
                                      <p:to>
                                        <p:strVal val="visible"/>
                                      </p:to>
                                    </p:set>
                                    <p:anim calcmode="lin" valueType="num">
                                      <p:cBhvr>
                                        <p:cTn id="13" dur="500" fill="hold"/>
                                        <p:tgtEl>
                                          <p:spTgt spid="6156"/>
                                        </p:tgtEl>
                                        <p:attrNameLst>
                                          <p:attrName>ppt_w</p:attrName>
                                        </p:attrNameLst>
                                      </p:cBhvr>
                                      <p:tavLst>
                                        <p:tav tm="0">
                                          <p:val>
                                            <p:fltVal val="0"/>
                                          </p:val>
                                        </p:tav>
                                        <p:tav tm="100000">
                                          <p:val>
                                            <p:strVal val="#ppt_w"/>
                                          </p:val>
                                        </p:tav>
                                      </p:tavLst>
                                    </p:anim>
                                    <p:anim calcmode="lin" valueType="num">
                                      <p:cBhvr>
                                        <p:cTn id="14" dur="500" fill="hold"/>
                                        <p:tgtEl>
                                          <p:spTgt spid="615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54"/>
                                        </p:tgtEl>
                                        <p:attrNameLst>
                                          <p:attrName>style.visibility</p:attrName>
                                        </p:attrNameLst>
                                      </p:cBhvr>
                                      <p:to>
                                        <p:strVal val="visible"/>
                                      </p:to>
                                    </p:set>
                                    <p:anim calcmode="lin" valueType="num">
                                      <p:cBhvr additive="base">
                                        <p:cTn id="19" dur="500" fill="hold"/>
                                        <p:tgtEl>
                                          <p:spTgt spid="6154"/>
                                        </p:tgtEl>
                                        <p:attrNameLst>
                                          <p:attrName>ppt_x</p:attrName>
                                        </p:attrNameLst>
                                      </p:cBhvr>
                                      <p:tavLst>
                                        <p:tav tm="0">
                                          <p:val>
                                            <p:strVal val="#ppt_x"/>
                                          </p:val>
                                        </p:tav>
                                        <p:tav tm="100000">
                                          <p:val>
                                            <p:strVal val="#ppt_x"/>
                                          </p:val>
                                        </p:tav>
                                      </p:tavLst>
                                    </p:anim>
                                    <p:anim calcmode="lin" valueType="num">
                                      <p:cBhvr additive="base">
                                        <p:cTn id="20"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autoUpdateAnimBg="0"/>
      <p:bldP spid="6154" grpId="0" animBg="1" autoUpdateAnimBg="0"/>
      <p:bldP spid="6156"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5121"/>
          <p:cNvSpPr>
            <a:spLocks noRot="1" noChangeArrowheads="1"/>
          </p:cNvSpPr>
          <p:nvPr/>
        </p:nvSpPr>
        <p:spPr bwMode="auto">
          <a:xfrm>
            <a:off x="123190" y="253365"/>
            <a:ext cx="6477000" cy="609600"/>
          </a:xfrm>
          <a:prstGeom prst="rect">
            <a:avLst/>
          </a:prstGeom>
          <a:noFill/>
          <a:ln w="9525">
            <a:noFill/>
            <a:miter lim="800000"/>
          </a:ln>
        </p:spPr>
        <p:txBody>
          <a:bodyPr anchor="ctr"/>
          <a:lstStyle/>
          <a:p>
            <a:r>
              <a:rPr lang="zh-CN" altLang="en-US" sz="3600" b="1">
                <a:solidFill>
                  <a:srgbClr val="FF0000"/>
                </a:solidFill>
                <a:ea typeface="黑体" panose="02010609060101010101" pitchFamily="49" charset="-122"/>
              </a:rPr>
              <a:t>二、毛泽东思想发展历程</a:t>
            </a:r>
            <a:endParaRPr lang="zh-CN" altLang="en-US" sz="3600" b="1">
              <a:solidFill>
                <a:srgbClr val="FF0000"/>
              </a:solidFill>
              <a:ea typeface="黑体" panose="02010609060101010101" pitchFamily="49" charset="-122"/>
            </a:endParaRPr>
          </a:p>
          <a:p>
            <a:endParaRPr lang="zh-CN" altLang="en-US" sz="3200" b="1">
              <a:solidFill>
                <a:srgbClr val="FF0000"/>
              </a:solidFill>
              <a:ea typeface="黑体" panose="02010609060101010101" pitchFamily="49" charset="-122"/>
            </a:endParaRPr>
          </a:p>
        </p:txBody>
      </p:sp>
      <p:sp>
        <p:nvSpPr>
          <p:cNvPr id="10243" name="矩形 5122"/>
          <p:cNvSpPr>
            <a:spLocks noChangeArrowheads="1"/>
          </p:cNvSpPr>
          <p:nvPr/>
        </p:nvSpPr>
        <p:spPr bwMode="auto">
          <a:xfrm>
            <a:off x="457200" y="685800"/>
            <a:ext cx="8077200" cy="645160"/>
          </a:xfrm>
          <a:prstGeom prst="rect">
            <a:avLst/>
          </a:prstGeom>
          <a:noFill/>
          <a:ln w="9525">
            <a:noFill/>
            <a:miter lim="800000"/>
          </a:ln>
        </p:spPr>
        <p:txBody>
          <a:bodyPr>
            <a:spAutoFit/>
          </a:bodyPr>
          <a:lstStyle/>
          <a:p>
            <a:r>
              <a:rPr lang="en-US" altLang="zh-CN" sz="3600" b="1" dirty="0" smtClean="0">
                <a:solidFill>
                  <a:srgbClr val="0000FF"/>
                </a:solidFill>
                <a:latin typeface="宋体" panose="02010600030101010101" pitchFamily="2" charset="-122"/>
              </a:rPr>
              <a:t>1.</a:t>
            </a:r>
            <a:r>
              <a:rPr lang="zh-CN" altLang="en-US" sz="3600" b="1" dirty="0" smtClean="0">
                <a:solidFill>
                  <a:srgbClr val="0000FF"/>
                </a:solidFill>
                <a:latin typeface="宋体" panose="02010600030101010101" pitchFamily="2" charset="-122"/>
              </a:rPr>
              <a:t>萌芽</a:t>
            </a:r>
            <a:r>
              <a:rPr lang="zh-CN" altLang="en-US" sz="3600" b="1" dirty="0">
                <a:solidFill>
                  <a:srgbClr val="0000FF"/>
                </a:solidFill>
                <a:latin typeface="宋体" panose="02010600030101010101" pitchFamily="2" charset="-122"/>
              </a:rPr>
              <a:t>：国民革命时期（</a:t>
            </a:r>
            <a:r>
              <a:rPr lang="en-US" sz="3600" b="1" dirty="0">
                <a:solidFill>
                  <a:srgbClr val="0000FF"/>
                </a:solidFill>
                <a:latin typeface="宋体" panose="02010600030101010101" pitchFamily="2" charset="-122"/>
              </a:rPr>
              <a:t>1924--1927</a:t>
            </a:r>
            <a:r>
              <a:rPr lang="zh-CN" altLang="en-US" sz="3600" b="1" dirty="0">
                <a:solidFill>
                  <a:srgbClr val="0000FF"/>
                </a:solidFill>
                <a:latin typeface="宋体" panose="02010600030101010101" pitchFamily="2" charset="-122"/>
              </a:rPr>
              <a:t>）</a:t>
            </a:r>
            <a:endParaRPr lang="zh-CN" altLang="en-US" sz="3600" b="1" dirty="0">
              <a:solidFill>
                <a:srgbClr val="0000FF"/>
              </a:solidFill>
              <a:latin typeface="宋体" panose="02010600030101010101" pitchFamily="2" charset="-122"/>
            </a:endParaRPr>
          </a:p>
        </p:txBody>
      </p:sp>
      <p:sp>
        <p:nvSpPr>
          <p:cNvPr id="10244" name="矩形 5123"/>
          <p:cNvSpPr>
            <a:spLocks noChangeArrowheads="1"/>
          </p:cNvSpPr>
          <p:nvPr/>
        </p:nvSpPr>
        <p:spPr bwMode="auto">
          <a:xfrm>
            <a:off x="914400" y="1219200"/>
            <a:ext cx="1524000" cy="645160"/>
          </a:xfrm>
          <a:prstGeom prst="rect">
            <a:avLst/>
          </a:prstGeom>
          <a:noFill/>
          <a:ln w="9525">
            <a:noFill/>
            <a:miter lim="800000"/>
          </a:ln>
        </p:spPr>
        <p:txBody>
          <a:bodyPr>
            <a:spAutoFit/>
          </a:bodyPr>
          <a:lstStyle/>
          <a:p>
            <a:r>
              <a:rPr lang="zh-CN" altLang="en-US" sz="3600" b="1" dirty="0" smtClean="0">
                <a:latin typeface="华文中宋" pitchFamily="2" charset="-122"/>
                <a:ea typeface="华文中宋" pitchFamily="2" charset="-122"/>
              </a:rPr>
              <a:t>著作：</a:t>
            </a:r>
            <a:endParaRPr lang="zh-CN" altLang="en-US" sz="3600" b="1" dirty="0">
              <a:latin typeface="华文中宋" pitchFamily="2" charset="-122"/>
              <a:ea typeface="华文中宋" pitchFamily="2" charset="-122"/>
            </a:endParaRPr>
          </a:p>
        </p:txBody>
      </p:sp>
      <p:sp>
        <p:nvSpPr>
          <p:cNvPr id="10245" name="矩形 5124"/>
          <p:cNvSpPr>
            <a:spLocks noChangeArrowheads="1"/>
          </p:cNvSpPr>
          <p:nvPr/>
        </p:nvSpPr>
        <p:spPr bwMode="auto">
          <a:xfrm>
            <a:off x="2057400" y="1219200"/>
            <a:ext cx="5715000" cy="645160"/>
          </a:xfrm>
          <a:prstGeom prst="rect">
            <a:avLst/>
          </a:prstGeom>
          <a:noFill/>
          <a:ln w="9525">
            <a:noFill/>
            <a:miter lim="800000"/>
          </a:ln>
        </p:spPr>
        <p:txBody>
          <a:bodyPr>
            <a:spAutoFit/>
          </a:bodyPr>
          <a:lstStyle/>
          <a:p>
            <a:r>
              <a:rPr lang="en-US" sz="3600" b="1" dirty="0">
                <a:ea typeface="华文新魏" pitchFamily="2" charset="-122"/>
              </a:rPr>
              <a:t>《</a:t>
            </a:r>
            <a:r>
              <a:rPr lang="zh-CN" altLang="en-US" sz="3600" b="1" dirty="0">
                <a:ea typeface="华文新魏" pitchFamily="2" charset="-122"/>
              </a:rPr>
              <a:t>中国社会各阶级的分析</a:t>
            </a:r>
            <a:r>
              <a:rPr lang="en-US" sz="3600" b="1" dirty="0">
                <a:ea typeface="华文新魏" pitchFamily="2" charset="-122"/>
              </a:rPr>
              <a:t>》</a:t>
            </a:r>
            <a:endParaRPr lang="en-US" sz="3600" b="1" dirty="0">
              <a:ea typeface="华文新魏" pitchFamily="2" charset="-122"/>
            </a:endParaRPr>
          </a:p>
        </p:txBody>
      </p:sp>
      <p:sp>
        <p:nvSpPr>
          <p:cNvPr id="10246" name="矩形 5125"/>
          <p:cNvSpPr>
            <a:spLocks noChangeArrowheads="1"/>
          </p:cNvSpPr>
          <p:nvPr/>
        </p:nvSpPr>
        <p:spPr bwMode="auto">
          <a:xfrm>
            <a:off x="2057400" y="1676400"/>
            <a:ext cx="5692140" cy="645160"/>
          </a:xfrm>
          <a:prstGeom prst="rect">
            <a:avLst/>
          </a:prstGeom>
          <a:noFill/>
          <a:ln w="9525">
            <a:noFill/>
            <a:miter lim="800000"/>
          </a:ln>
        </p:spPr>
        <p:txBody>
          <a:bodyPr wrap="none">
            <a:spAutoFit/>
          </a:bodyPr>
          <a:lstStyle/>
          <a:p>
            <a:r>
              <a:rPr lang="en-US" sz="3600" b="1" dirty="0">
                <a:ea typeface="华文新魏" pitchFamily="2" charset="-122"/>
              </a:rPr>
              <a:t>《</a:t>
            </a:r>
            <a:r>
              <a:rPr lang="zh-CN" altLang="en-US" sz="3600" b="1" dirty="0">
                <a:ea typeface="华文新魏" pitchFamily="2" charset="-122"/>
              </a:rPr>
              <a:t>湖南农民运动考察报告</a:t>
            </a:r>
            <a:r>
              <a:rPr lang="en-US" sz="3600" b="1" dirty="0">
                <a:ea typeface="华文新魏" pitchFamily="2" charset="-122"/>
              </a:rPr>
              <a:t>》</a:t>
            </a:r>
            <a:endParaRPr lang="en-US" sz="3600" b="1" dirty="0">
              <a:ea typeface="华文新魏" pitchFamily="2" charset="-122"/>
            </a:endParaRPr>
          </a:p>
        </p:txBody>
      </p:sp>
      <p:sp>
        <p:nvSpPr>
          <p:cNvPr id="10247" name="Text Box 7"/>
          <p:cNvSpPr txBox="1">
            <a:spLocks noChangeArrowheads="1"/>
          </p:cNvSpPr>
          <p:nvPr/>
        </p:nvSpPr>
        <p:spPr bwMode="auto">
          <a:xfrm>
            <a:off x="123825" y="2743200"/>
            <a:ext cx="9028430" cy="1198880"/>
          </a:xfrm>
          <a:prstGeom prst="rect">
            <a:avLst/>
          </a:prstGeom>
          <a:noFill/>
          <a:ln w="9525">
            <a:noFill/>
            <a:miter lim="800000"/>
          </a:ln>
        </p:spPr>
        <p:txBody>
          <a:bodyPr wrap="square">
            <a:spAutoFit/>
          </a:bodyPr>
          <a:lstStyle/>
          <a:p>
            <a:r>
              <a:rPr lang="zh-CN" altLang="en-US" sz="2800" b="1" dirty="0" smtClean="0">
                <a:latin typeface="华文中宋" pitchFamily="2" charset="-122"/>
                <a:ea typeface="华文中宋" pitchFamily="2" charset="-122"/>
              </a:rPr>
              <a:t>         </a:t>
            </a:r>
            <a:r>
              <a:rPr lang="zh-CN" altLang="en-US" sz="3600" b="1" dirty="0" smtClean="0">
                <a:latin typeface="华文中宋" pitchFamily="2" charset="-122"/>
                <a:ea typeface="华文中宋" pitchFamily="2" charset="-122"/>
              </a:rPr>
              <a:t> </a:t>
            </a:r>
            <a:endParaRPr lang="zh-CN" altLang="en-US" sz="3600" b="1" dirty="0" smtClean="0">
              <a:latin typeface="华文中宋" pitchFamily="2" charset="-122"/>
              <a:ea typeface="华文中宋" pitchFamily="2" charset="-122"/>
            </a:endParaRPr>
          </a:p>
          <a:p>
            <a:r>
              <a:rPr lang="zh-CN" altLang="en-US" sz="3600" b="1" dirty="0" smtClean="0">
                <a:latin typeface="华文中宋" pitchFamily="2" charset="-122"/>
                <a:ea typeface="华文中宋" pitchFamily="2" charset="-122"/>
              </a:rPr>
              <a:t>         </a:t>
            </a:r>
            <a:endParaRPr lang="zh-CN" altLang="en-US" sz="3600" b="1" dirty="0" smtClean="0">
              <a:latin typeface="华文中宋" pitchFamily="2" charset="-122"/>
              <a:ea typeface="华文中宋" pitchFamily="2" charset="-122"/>
            </a:endParaRPr>
          </a:p>
        </p:txBody>
      </p:sp>
      <p:sp>
        <p:nvSpPr>
          <p:cNvPr id="8" name="TextBox 7"/>
          <p:cNvSpPr txBox="1"/>
          <p:nvPr/>
        </p:nvSpPr>
        <p:spPr>
          <a:xfrm>
            <a:off x="533506" y="2819416"/>
            <a:ext cx="1142970" cy="646331"/>
          </a:xfrm>
          <a:prstGeom prst="rect">
            <a:avLst/>
          </a:prstGeom>
          <a:noFill/>
        </p:spPr>
        <p:txBody>
          <a:bodyPr wrap="square" rtlCol="0">
            <a:spAutoFit/>
          </a:bodyPr>
          <a:lstStyle/>
          <a:p>
            <a:r>
              <a:rPr lang="zh-CN" altLang="en-US" sz="3600" b="1" dirty="0" smtClean="0">
                <a:latin typeface="华文中宋" pitchFamily="2" charset="-122"/>
                <a:ea typeface="华文中宋" pitchFamily="2" charset="-122"/>
              </a:rPr>
              <a:t>思想：</a:t>
            </a:r>
            <a:endParaRPr lang="zh-CN" altLang="en-US" sz="3200" dirty="0">
              <a:latin typeface="华文中宋" pitchFamily="2" charset="-122"/>
              <a:ea typeface="华文中宋" pitchFamily="2" charset="-122"/>
            </a:endParaRPr>
          </a:p>
        </p:txBody>
      </p:sp>
      <p:sp>
        <p:nvSpPr>
          <p:cNvPr id="2" name="TextBox 1"/>
          <p:cNvSpPr txBox="1"/>
          <p:nvPr/>
        </p:nvSpPr>
        <p:spPr>
          <a:xfrm>
            <a:off x="2084536" y="2895614"/>
            <a:ext cx="4495748" cy="646331"/>
          </a:xfrm>
          <a:prstGeom prst="rect">
            <a:avLst/>
          </a:prstGeom>
          <a:noFill/>
        </p:spPr>
        <p:txBody>
          <a:bodyPr wrap="square" rtlCol="0">
            <a:spAutoFit/>
          </a:bodyPr>
          <a:lstStyle/>
          <a:p>
            <a:r>
              <a:rPr lang="zh-CN" altLang="en-US" sz="3600" b="1" dirty="0">
                <a:solidFill>
                  <a:srgbClr val="000000"/>
                </a:solidFill>
                <a:latin typeface="华文新魏" pitchFamily="2" charset="-122"/>
                <a:ea typeface="华文新魏" pitchFamily="2" charset="-122"/>
              </a:rPr>
              <a:t>重视农民问题</a:t>
            </a:r>
            <a:endParaRPr lang="zh-CN" altLang="en-US" sz="3600" dirty="0">
              <a:latin typeface="华文新魏" pitchFamily="2" charset="-122"/>
              <a:ea typeface="华文新魏"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ppt_x"/>
                                          </p:val>
                                        </p:tav>
                                        <p:tav tm="100000">
                                          <p:val>
                                            <p:strVal val="#ppt_x"/>
                                          </p:val>
                                        </p:tav>
                                      </p:tavLst>
                                    </p:anim>
                                    <p:anim calcmode="lin" valueType="num">
                                      <p:cBhvr additive="base">
                                        <p:cTn id="8"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4">
                                            <p:txEl>
                                              <p:pRg st="0" end="0"/>
                                            </p:txEl>
                                          </p:spTgt>
                                        </p:tgtEl>
                                        <p:attrNameLst>
                                          <p:attrName>style.visibility</p:attrName>
                                        </p:attrNameLst>
                                      </p:cBhvr>
                                      <p:to>
                                        <p:strVal val="visible"/>
                                      </p:to>
                                    </p:set>
                                    <p:anim calcmode="lin" valueType="num">
                                      <p:cBhvr additive="base">
                                        <p:cTn id="13" dur="500" fill="hold"/>
                                        <p:tgtEl>
                                          <p:spTgt spid="1024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245"/>
                                        </p:tgtEl>
                                        <p:attrNameLst>
                                          <p:attrName>style.visibility</p:attrName>
                                        </p:attrNameLst>
                                      </p:cBhvr>
                                      <p:to>
                                        <p:strVal val="visible"/>
                                      </p:to>
                                    </p:set>
                                    <p:anim calcmode="lin" valueType="num">
                                      <p:cBhvr additive="base">
                                        <p:cTn id="17" dur="500" fill="hold"/>
                                        <p:tgtEl>
                                          <p:spTgt spid="10245"/>
                                        </p:tgtEl>
                                        <p:attrNameLst>
                                          <p:attrName>ppt_x</p:attrName>
                                        </p:attrNameLst>
                                      </p:cBhvr>
                                      <p:tavLst>
                                        <p:tav tm="0">
                                          <p:val>
                                            <p:strVal val="#ppt_x"/>
                                          </p:val>
                                        </p:tav>
                                        <p:tav tm="100000">
                                          <p:val>
                                            <p:strVal val="#ppt_x"/>
                                          </p:val>
                                        </p:tav>
                                      </p:tavLst>
                                    </p:anim>
                                    <p:anim calcmode="lin" valueType="num">
                                      <p:cBhvr additive="base">
                                        <p:cTn id="18" dur="500" fill="hold"/>
                                        <p:tgtEl>
                                          <p:spTgt spid="1024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 calcmode="lin" valueType="num">
                                      <p:cBhvr additive="base">
                                        <p:cTn id="21" dur="500" fill="hold"/>
                                        <p:tgtEl>
                                          <p:spTgt spid="10246"/>
                                        </p:tgtEl>
                                        <p:attrNameLst>
                                          <p:attrName>ppt_x</p:attrName>
                                        </p:attrNameLst>
                                      </p:cBhvr>
                                      <p:tavLst>
                                        <p:tav tm="0">
                                          <p:val>
                                            <p:strVal val="#ppt_x"/>
                                          </p:val>
                                        </p:tav>
                                        <p:tav tm="100000">
                                          <p:val>
                                            <p:strVal val="#ppt_x"/>
                                          </p:val>
                                        </p:tav>
                                      </p:tavLst>
                                    </p:anim>
                                    <p:anim calcmode="lin" valueType="num">
                                      <p:cBhvr additive="base">
                                        <p:cTn id="22"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1000"/>
                                        <p:tgtEl>
                                          <p:spTgt spid="8">
                                            <p:txEl>
                                              <p:pRg st="0" end="0"/>
                                            </p:txEl>
                                          </p:spTgt>
                                        </p:tgtEl>
                                      </p:cBhvr>
                                    </p:animEffect>
                                    <p:anim calcmode="lin" valueType="num">
                                      <p:cBhvr>
                                        <p:cTn id="2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P spid="10244" grpId="0" autoUpdateAnimBg="0" build="allAtOnce"/>
      <p:bldP spid="10245" grpId="0" autoUpdateAnimBg="0"/>
      <p:bldP spid="10246" grpId="0" autoUpdateAnimBg="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8193"/>
          <p:cNvSpPr txBox="1">
            <a:spLocks noChangeArrowheads="1"/>
          </p:cNvSpPr>
          <p:nvPr/>
        </p:nvSpPr>
        <p:spPr bwMode="auto">
          <a:xfrm>
            <a:off x="500309" y="76288"/>
            <a:ext cx="8305800" cy="1200329"/>
          </a:xfrm>
          <a:prstGeom prst="rect">
            <a:avLst/>
          </a:prstGeom>
          <a:noFill/>
          <a:ln w="9525">
            <a:noFill/>
            <a:miter lim="800000"/>
          </a:ln>
        </p:spPr>
        <p:txBody>
          <a:bodyPr>
            <a:spAutoFit/>
          </a:bodyPr>
          <a:lstStyle/>
          <a:p>
            <a:r>
              <a:rPr lang="en-US" altLang="zh-CN" sz="3600" b="1" dirty="0" smtClean="0">
                <a:solidFill>
                  <a:srgbClr val="0000FF"/>
                </a:solidFill>
                <a:latin typeface="宋体" panose="02010600030101010101" pitchFamily="2" charset="-122"/>
              </a:rPr>
              <a:t>2.</a:t>
            </a:r>
            <a:r>
              <a:rPr lang="zh-CN" altLang="en-US" sz="3600" b="1" dirty="0" smtClean="0">
                <a:solidFill>
                  <a:srgbClr val="0000FF"/>
                </a:solidFill>
                <a:latin typeface="宋体" panose="02010600030101010101" pitchFamily="2" charset="-122"/>
              </a:rPr>
              <a:t>形成：</a:t>
            </a:r>
            <a:r>
              <a:rPr lang="zh-CN" altLang="en-US" sz="3600" b="1" dirty="0">
                <a:solidFill>
                  <a:srgbClr val="FF0000"/>
                </a:solidFill>
              </a:rPr>
              <a:t>井冈山时期（国共十年对峙、土地革命时期） </a:t>
            </a:r>
            <a:r>
              <a:rPr lang="zh-CN" altLang="en-US" sz="3600" b="1" dirty="0" smtClean="0">
                <a:solidFill>
                  <a:srgbClr val="0000FF"/>
                </a:solidFill>
                <a:latin typeface="宋体" panose="02010600030101010101" pitchFamily="2" charset="-122"/>
              </a:rPr>
              <a:t>（</a:t>
            </a:r>
            <a:r>
              <a:rPr lang="en-US" sz="3600" b="1" dirty="0">
                <a:solidFill>
                  <a:srgbClr val="0000FF"/>
                </a:solidFill>
                <a:latin typeface="宋体" panose="02010600030101010101" pitchFamily="2" charset="-122"/>
              </a:rPr>
              <a:t>1927--1937</a:t>
            </a:r>
            <a:r>
              <a:rPr lang="zh-CN" altLang="en-US" sz="3600" b="1" dirty="0">
                <a:solidFill>
                  <a:srgbClr val="0000FF"/>
                </a:solidFill>
                <a:latin typeface="宋体" panose="02010600030101010101" pitchFamily="2" charset="-122"/>
              </a:rPr>
              <a:t>）</a:t>
            </a:r>
            <a:endParaRPr lang="zh-CN" altLang="en-US" sz="3600" b="1" dirty="0">
              <a:solidFill>
                <a:srgbClr val="0000FF"/>
              </a:solidFill>
              <a:latin typeface="宋体" panose="02010600030101010101" pitchFamily="2" charset="-122"/>
            </a:endParaRPr>
          </a:p>
        </p:txBody>
      </p:sp>
      <p:sp>
        <p:nvSpPr>
          <p:cNvPr id="11267" name="矩形 8194"/>
          <p:cNvSpPr>
            <a:spLocks noChangeArrowheads="1"/>
          </p:cNvSpPr>
          <p:nvPr/>
        </p:nvSpPr>
        <p:spPr bwMode="auto">
          <a:xfrm>
            <a:off x="-159509" y="1116330"/>
            <a:ext cx="2438400" cy="645160"/>
          </a:xfrm>
          <a:prstGeom prst="rect">
            <a:avLst/>
          </a:prstGeom>
          <a:noFill/>
          <a:ln w="9525">
            <a:noFill/>
            <a:miter lim="800000"/>
          </a:ln>
        </p:spPr>
        <p:txBody>
          <a:bodyPr>
            <a:spAutoFit/>
          </a:bodyPr>
          <a:lstStyle/>
          <a:p>
            <a:r>
              <a:rPr lang="zh-CN" altLang="en-US" sz="3200" b="1" dirty="0">
                <a:latin typeface="华文中宋" pitchFamily="2" charset="-122"/>
                <a:ea typeface="华文中宋" pitchFamily="2" charset="-122"/>
              </a:rPr>
              <a:t>（</a:t>
            </a:r>
            <a:r>
              <a:rPr lang="en-US" sz="3600" b="1" dirty="0" smtClean="0">
                <a:latin typeface="华文中宋" pitchFamily="2" charset="-122"/>
                <a:ea typeface="华文中宋" pitchFamily="2" charset="-122"/>
              </a:rPr>
              <a:t>1</a:t>
            </a:r>
            <a:r>
              <a:rPr lang="zh-CN" altLang="en-US" sz="3600" b="1" dirty="0" smtClean="0">
                <a:latin typeface="华文中宋" pitchFamily="2" charset="-122"/>
                <a:ea typeface="华文中宋" pitchFamily="2" charset="-122"/>
              </a:rPr>
              <a:t>）著作：</a:t>
            </a:r>
            <a:endParaRPr lang="zh-CN" altLang="en-US" sz="3600" b="1" dirty="0">
              <a:latin typeface="华文中宋" pitchFamily="2" charset="-122"/>
              <a:ea typeface="华文中宋" pitchFamily="2" charset="-122"/>
            </a:endParaRPr>
          </a:p>
        </p:txBody>
      </p:sp>
      <p:sp>
        <p:nvSpPr>
          <p:cNvPr id="11268" name="文本框 8195"/>
          <p:cNvSpPr txBox="1">
            <a:spLocks noChangeArrowheads="1"/>
          </p:cNvSpPr>
          <p:nvPr/>
        </p:nvSpPr>
        <p:spPr bwMode="auto">
          <a:xfrm>
            <a:off x="2057467" y="1116330"/>
            <a:ext cx="7081520" cy="645160"/>
          </a:xfrm>
          <a:prstGeom prst="rect">
            <a:avLst/>
          </a:prstGeom>
          <a:noFill/>
          <a:ln w="9525">
            <a:noFill/>
            <a:miter lim="800000"/>
          </a:ln>
        </p:spPr>
        <p:txBody>
          <a:bodyPr wrap="square">
            <a:spAutoFit/>
          </a:bodyPr>
          <a:lstStyle/>
          <a:p>
            <a:r>
              <a:rPr lang="en-US" sz="2800" b="1" dirty="0" smtClean="0">
                <a:ea typeface="华文新魏" pitchFamily="2" charset="-122"/>
              </a:rPr>
              <a:t>《</a:t>
            </a:r>
            <a:r>
              <a:rPr lang="zh-CN" altLang="en-US" sz="3600" b="1" dirty="0" smtClean="0">
                <a:ea typeface="华文新魏" pitchFamily="2" charset="-122"/>
              </a:rPr>
              <a:t>中国的红色政权为什么能够存在</a:t>
            </a:r>
            <a:r>
              <a:rPr lang="en-US" altLang="zh-CN" sz="3600" b="1" dirty="0">
                <a:ea typeface="华文新魏" pitchFamily="2" charset="-122"/>
              </a:rPr>
              <a:t>》</a:t>
            </a:r>
            <a:endParaRPr lang="en-US" sz="3600" b="1" dirty="0">
              <a:ea typeface="华文新魏" pitchFamily="2" charset="-122"/>
            </a:endParaRPr>
          </a:p>
        </p:txBody>
      </p:sp>
      <p:sp>
        <p:nvSpPr>
          <p:cNvPr id="11270" name="文本框 8197"/>
          <p:cNvSpPr txBox="1">
            <a:spLocks noChangeArrowheads="1"/>
          </p:cNvSpPr>
          <p:nvPr/>
        </p:nvSpPr>
        <p:spPr bwMode="auto">
          <a:xfrm>
            <a:off x="1991360" y="2108529"/>
            <a:ext cx="5323701" cy="645160"/>
          </a:xfrm>
          <a:prstGeom prst="rect">
            <a:avLst/>
          </a:prstGeom>
          <a:noFill/>
          <a:ln w="9525">
            <a:noFill/>
            <a:miter lim="800000"/>
          </a:ln>
        </p:spPr>
        <p:txBody>
          <a:bodyPr wrap="square">
            <a:spAutoFit/>
          </a:bodyPr>
          <a:lstStyle/>
          <a:p>
            <a:r>
              <a:rPr lang="en-US" sz="3600" b="1" dirty="0">
                <a:ea typeface="华文新魏" pitchFamily="2" charset="-122"/>
              </a:rPr>
              <a:t>《</a:t>
            </a:r>
            <a:r>
              <a:rPr lang="zh-CN" altLang="en-US" sz="3600" b="1" dirty="0">
                <a:ea typeface="华文新魏" pitchFamily="2" charset="-122"/>
              </a:rPr>
              <a:t>星星之火，可以燎原</a:t>
            </a:r>
            <a:r>
              <a:rPr lang="en-US" sz="3600" b="1" dirty="0">
                <a:ea typeface="华文新魏" pitchFamily="2" charset="-122"/>
              </a:rPr>
              <a:t>》</a:t>
            </a:r>
            <a:endParaRPr lang="en-US" sz="3600" b="1" dirty="0">
              <a:ea typeface="华文新魏" pitchFamily="2" charset="-122"/>
            </a:endParaRPr>
          </a:p>
        </p:txBody>
      </p:sp>
      <p:grpSp>
        <p:nvGrpSpPr>
          <p:cNvPr id="11271" name="组合 8198"/>
          <p:cNvGrpSpPr>
            <a:grpSpLocks noChangeAspect="1"/>
          </p:cNvGrpSpPr>
          <p:nvPr/>
        </p:nvGrpSpPr>
        <p:grpSpPr bwMode="auto">
          <a:xfrm>
            <a:off x="-24130" y="2683838"/>
            <a:ext cx="8610600" cy="2667000"/>
            <a:chOff x="0" y="0"/>
            <a:chExt cx="5760" cy="3311"/>
          </a:xfrm>
        </p:grpSpPr>
        <p:pic>
          <p:nvPicPr>
            <p:cNvPr id="11272" name="图片 8199" descr="047-2"/>
            <p:cNvPicPr>
              <a:picLocks noChangeAspect="1" noChangeArrowheads="1"/>
            </p:cNvPicPr>
            <p:nvPr/>
          </p:nvPicPr>
          <p:blipFill>
            <a:blip r:embed="rId1" cstate="print"/>
            <a:srcRect/>
            <a:stretch>
              <a:fillRect/>
            </a:stretch>
          </p:blipFill>
          <p:spPr bwMode="auto">
            <a:xfrm>
              <a:off x="0" y="90"/>
              <a:ext cx="4082" cy="3130"/>
            </a:xfrm>
            <a:prstGeom prst="rect">
              <a:avLst/>
            </a:prstGeom>
            <a:noFill/>
            <a:ln w="9525">
              <a:noFill/>
              <a:miter lim="800000"/>
              <a:headEnd/>
              <a:tailEnd/>
            </a:ln>
          </p:spPr>
        </p:pic>
        <p:pic>
          <p:nvPicPr>
            <p:cNvPr id="11273" name="图片 8200" descr="19565"/>
            <p:cNvPicPr>
              <a:picLocks noChangeAspect="1" noChangeArrowheads="1"/>
            </p:cNvPicPr>
            <p:nvPr/>
          </p:nvPicPr>
          <p:blipFill>
            <a:blip r:embed="rId2" cstate="print"/>
            <a:srcRect/>
            <a:stretch>
              <a:fillRect/>
            </a:stretch>
          </p:blipFill>
          <p:spPr bwMode="auto">
            <a:xfrm>
              <a:off x="4059" y="0"/>
              <a:ext cx="1701" cy="3311"/>
            </a:xfrm>
            <a:prstGeom prst="rect">
              <a:avLst/>
            </a:prstGeom>
            <a:noFill/>
            <a:ln w="9525">
              <a:noFill/>
              <a:miter lim="800000"/>
              <a:headEnd/>
              <a:tailEnd/>
            </a:ln>
          </p:spPr>
        </p:pic>
        <p:pic>
          <p:nvPicPr>
            <p:cNvPr id="11274" name="图片 8201" descr="图片2"/>
            <p:cNvPicPr>
              <a:picLocks noChangeAspect="1" noChangeArrowheads="1"/>
            </p:cNvPicPr>
            <p:nvPr/>
          </p:nvPicPr>
          <p:blipFill>
            <a:blip r:embed="rId3" cstate="print"/>
            <a:srcRect/>
            <a:stretch>
              <a:fillRect/>
            </a:stretch>
          </p:blipFill>
          <p:spPr bwMode="auto">
            <a:xfrm>
              <a:off x="2037" y="136"/>
              <a:ext cx="2022" cy="3039"/>
            </a:xfrm>
            <a:prstGeom prst="rect">
              <a:avLst/>
            </a:prstGeom>
            <a:noFill/>
            <a:ln w="9525">
              <a:noFill/>
              <a:miter lim="800000"/>
              <a:headEnd/>
              <a:tailEnd/>
            </a:ln>
          </p:spPr>
        </p:pic>
      </p:grpSp>
      <p:sp>
        <p:nvSpPr>
          <p:cNvPr id="11275" name="文本框 8202"/>
          <p:cNvSpPr txBox="1">
            <a:spLocks noChangeArrowheads="1"/>
          </p:cNvSpPr>
          <p:nvPr/>
        </p:nvSpPr>
        <p:spPr bwMode="auto">
          <a:xfrm>
            <a:off x="170179" y="5410148"/>
            <a:ext cx="9364980" cy="1697355"/>
          </a:xfrm>
          <a:prstGeom prst="rect">
            <a:avLst/>
          </a:prstGeom>
          <a:noFill/>
          <a:ln w="9525">
            <a:noFill/>
            <a:miter lim="800000"/>
          </a:ln>
        </p:spPr>
        <p:txBody>
          <a:bodyPr wrap="none">
            <a:spAutoFit/>
          </a:bodyPr>
          <a:lstStyle/>
          <a:p>
            <a:r>
              <a:rPr lang="zh-CN" altLang="en-US" sz="3600" b="1" dirty="0" smtClean="0">
                <a:latin typeface="华文中宋" pitchFamily="2" charset="-122"/>
                <a:ea typeface="华文中宋" pitchFamily="2" charset="-122"/>
              </a:rPr>
              <a:t>（</a:t>
            </a:r>
            <a:r>
              <a:rPr lang="en-US" sz="3600" b="1" dirty="0">
                <a:latin typeface="华文中宋" pitchFamily="2" charset="-122"/>
                <a:ea typeface="华文中宋" pitchFamily="2" charset="-122"/>
              </a:rPr>
              <a:t>2</a:t>
            </a:r>
            <a:r>
              <a:rPr lang="zh-CN" altLang="en-US" sz="3600" b="1" dirty="0">
                <a:latin typeface="华文中宋" pitchFamily="2" charset="-122"/>
                <a:ea typeface="华文中宋" pitchFamily="2" charset="-122"/>
              </a:rPr>
              <a:t>）内容：</a:t>
            </a:r>
            <a:r>
              <a:rPr lang="en-US" sz="3600" b="1" dirty="0">
                <a:solidFill>
                  <a:srgbClr val="FF0000"/>
                </a:solidFill>
                <a:ea typeface="华文新魏" pitchFamily="2" charset="-122"/>
              </a:rPr>
              <a:t>“</a:t>
            </a:r>
            <a:r>
              <a:rPr lang="zh-CN" altLang="en-US" sz="3600" b="1" dirty="0">
                <a:solidFill>
                  <a:srgbClr val="FF0000"/>
                </a:solidFill>
                <a:ea typeface="华文新魏" pitchFamily="2" charset="-122"/>
              </a:rPr>
              <a:t>工农武装割据”思想（理论）；</a:t>
            </a:r>
            <a:endParaRPr lang="zh-CN" altLang="en-US" sz="3600" b="1" dirty="0">
              <a:solidFill>
                <a:srgbClr val="FF0000"/>
              </a:solidFill>
              <a:ea typeface="华文新魏" pitchFamily="2" charset="-122"/>
            </a:endParaRPr>
          </a:p>
          <a:p>
            <a:pPr>
              <a:lnSpc>
                <a:spcPct val="90000"/>
              </a:lnSpc>
            </a:pPr>
            <a:r>
              <a:rPr lang="zh-CN" altLang="en-US" sz="3600" b="1" dirty="0" smtClean="0">
                <a:solidFill>
                  <a:srgbClr val="FF0000"/>
                </a:solidFill>
              </a:rPr>
              <a:t>  农村</a:t>
            </a:r>
            <a:r>
              <a:rPr lang="zh-CN" altLang="en-US" sz="3600" b="1" dirty="0">
                <a:solidFill>
                  <a:srgbClr val="FF0000"/>
                </a:solidFill>
              </a:rPr>
              <a:t>包围城市，武装夺取政权（革命道路）</a:t>
            </a:r>
            <a:endParaRPr lang="zh-CN" altLang="en-US" sz="3600" b="1" dirty="0">
              <a:solidFill>
                <a:srgbClr val="FF0000"/>
              </a:solidFill>
            </a:endParaRPr>
          </a:p>
          <a:p>
            <a:endParaRPr lang="zh-CN" altLang="en-US" sz="3600" b="1" dirty="0">
              <a:ea typeface="华文新魏" pitchFamily="2" charset="-122"/>
            </a:endParaRPr>
          </a:p>
        </p:txBody>
      </p:sp>
      <p:sp>
        <p:nvSpPr>
          <p:cNvPr id="2" name="TextBox 1"/>
          <p:cNvSpPr txBox="1"/>
          <p:nvPr/>
        </p:nvSpPr>
        <p:spPr>
          <a:xfrm>
            <a:off x="2057467" y="1600248"/>
            <a:ext cx="5105266" cy="646331"/>
          </a:xfrm>
          <a:prstGeom prst="rect">
            <a:avLst/>
          </a:prstGeom>
          <a:noFill/>
        </p:spPr>
        <p:txBody>
          <a:bodyPr wrap="square" rtlCol="0">
            <a:spAutoFit/>
          </a:bodyPr>
          <a:lstStyle/>
          <a:p>
            <a:r>
              <a:rPr lang="en-US" altLang="zh-CN" sz="3600" b="1" dirty="0" smtClean="0">
                <a:latin typeface="华文新魏" pitchFamily="2" charset="-122"/>
                <a:ea typeface="华文新魏" pitchFamily="2" charset="-122"/>
              </a:rPr>
              <a:t>《</a:t>
            </a:r>
            <a:r>
              <a:rPr lang="zh-CN" altLang="en-US" sz="3600" b="1" dirty="0" smtClean="0">
                <a:latin typeface="华文新魏" pitchFamily="2" charset="-122"/>
                <a:ea typeface="华文新魏" pitchFamily="2" charset="-122"/>
              </a:rPr>
              <a:t>井冈山的斗争</a:t>
            </a:r>
            <a:r>
              <a:rPr lang="en-US" altLang="zh-CN" sz="3600" b="1" dirty="0" smtClean="0">
                <a:latin typeface="华文新魏" pitchFamily="2" charset="-122"/>
                <a:ea typeface="华文新魏" pitchFamily="2" charset="-122"/>
              </a:rPr>
              <a:t>》</a:t>
            </a:r>
            <a:endParaRPr lang="zh-CN" altLang="en-US" sz="3600" b="1" dirty="0">
              <a:latin typeface="华文新魏" pitchFamily="2" charset="-122"/>
              <a:ea typeface="华文新魏"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linds(horizontal)">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270"/>
                                        </p:tgtEl>
                                        <p:attrNameLst>
                                          <p:attrName>style.visibility</p:attrName>
                                        </p:attrNameLst>
                                      </p:cBhvr>
                                      <p:to>
                                        <p:strVal val="visible"/>
                                      </p:to>
                                    </p:set>
                                    <p:animEffect transition="in" filter="blinds(horizontal)">
                                      <p:cBhvr>
                                        <p:cTn id="15" dur="500"/>
                                        <p:tgtEl>
                                          <p:spTgt spid="11270"/>
                                        </p:tgtEl>
                                      </p:cBhvr>
                                    </p:animEffect>
                                  </p:childTnLst>
                                </p:cTn>
                              </p:par>
                              <p:par>
                                <p:cTn id="16" presetID="3" presetClass="entr" presetSubtype="10" fill="hold" nodeType="withEffect">
                                  <p:stCondLst>
                                    <p:cond delay="0"/>
                                  </p:stCondLst>
                                  <p:childTnLst>
                                    <p:set>
                                      <p:cBhvr>
                                        <p:cTn id="17" dur="1" fill="hold">
                                          <p:stCondLst>
                                            <p:cond delay="0"/>
                                          </p:stCondLst>
                                        </p:cTn>
                                        <p:tgtEl>
                                          <p:spTgt spid="11271"/>
                                        </p:tgtEl>
                                        <p:attrNameLst>
                                          <p:attrName>style.visibility</p:attrName>
                                        </p:attrNameLst>
                                      </p:cBhvr>
                                      <p:to>
                                        <p:strVal val="visible"/>
                                      </p:to>
                                    </p:set>
                                    <p:animEffect transition="in" filter="blinds(horizontal)">
                                      <p:cBhvr>
                                        <p:cTn id="18" dur="500"/>
                                        <p:tgtEl>
                                          <p:spTgt spid="1127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275"/>
                                        </p:tgtEl>
                                        <p:attrNameLst>
                                          <p:attrName>style.visibility</p:attrName>
                                        </p:attrNameLst>
                                      </p:cBhvr>
                                      <p:to>
                                        <p:strVal val="visible"/>
                                      </p:to>
                                    </p:set>
                                    <p:animEffect transition="in" filter="wipe(down)">
                                      <p:cBhvr>
                                        <p:cTn id="23" dur="500"/>
                                        <p:tgtEl>
                                          <p:spTgt spid="11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utoUpdateAnimBg="0"/>
      <p:bldP spid="11270" grpId="0" autoUpdateAnimBg="0"/>
      <p:bldP spid="11275" grpId="0" autoUpdateAnimBg="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876672" cy="707886"/>
          </a:xfrm>
          <a:prstGeom prst="rect">
            <a:avLst/>
          </a:prstGeom>
          <a:noFill/>
        </p:spPr>
        <p:txBody>
          <a:bodyPr wrap="square" rtlCol="0">
            <a:spAutoFit/>
          </a:bodyPr>
          <a:lstStyle/>
          <a:p>
            <a:r>
              <a:rPr lang="zh-CN" altLang="en-US" sz="4000" b="1" dirty="0" smtClean="0">
                <a:latin typeface="黑体" panose="02010609060101010101" pitchFamily="49" charset="-122"/>
                <a:ea typeface="黑体" panose="02010609060101010101" pitchFamily="49" charset="-122"/>
              </a:rPr>
              <a:t>工农武装割据</a:t>
            </a:r>
            <a:endParaRPr lang="zh-CN" altLang="en-US" sz="4000" b="1" dirty="0">
              <a:latin typeface="黑体" panose="02010609060101010101" pitchFamily="49" charset="-122"/>
              <a:ea typeface="黑体" panose="02010609060101010101" pitchFamily="49" charset="-122"/>
            </a:endParaRPr>
          </a:p>
        </p:txBody>
      </p:sp>
      <p:sp>
        <p:nvSpPr>
          <p:cNvPr id="3" name="TextBox 2"/>
          <p:cNvSpPr txBox="1"/>
          <p:nvPr/>
        </p:nvSpPr>
        <p:spPr>
          <a:xfrm>
            <a:off x="6400752" y="914466"/>
            <a:ext cx="1219168" cy="369332"/>
          </a:xfrm>
          <a:prstGeom prst="rect">
            <a:avLst/>
          </a:prstGeom>
          <a:noFill/>
        </p:spPr>
        <p:txBody>
          <a:bodyPr wrap="square" rtlCol="0">
            <a:spAutoFit/>
          </a:bodyPr>
          <a:lstStyle/>
          <a:p>
            <a:endParaRPr lang="zh-CN" altLang="en-US" dirty="0"/>
          </a:p>
        </p:txBody>
      </p:sp>
      <p:sp>
        <p:nvSpPr>
          <p:cNvPr id="4" name="AutoShape 13"/>
          <p:cNvSpPr>
            <a:spLocks noChangeArrowheads="1"/>
          </p:cNvSpPr>
          <p:nvPr/>
        </p:nvSpPr>
        <p:spPr bwMode="auto">
          <a:xfrm>
            <a:off x="3657623" y="1"/>
            <a:ext cx="685783" cy="762069"/>
          </a:xfrm>
          <a:prstGeom prst="star5">
            <a:avLst/>
          </a:prstGeom>
          <a:solidFill>
            <a:srgbClr val="FF0000"/>
          </a:solidFill>
          <a:ln w="9525" cmpd="sng">
            <a:solidFill>
              <a:schemeClr val="tx1"/>
            </a:solidFill>
            <a:miter lim="800000"/>
          </a:ln>
          <a:effectLst/>
        </p:spPr>
        <p:txBody>
          <a:bodyPr wrap="none" anchor="ctr"/>
          <a:lstStyle/>
          <a:p>
            <a:pPr>
              <a:defRPr/>
            </a:pPr>
            <a:endParaRPr lang="zh-CN" altLang="en-US"/>
          </a:p>
        </p:txBody>
      </p:sp>
      <p:sp>
        <p:nvSpPr>
          <p:cNvPr id="5" name="Rectangle 6"/>
          <p:cNvSpPr>
            <a:spLocks noChangeArrowheads="1"/>
          </p:cNvSpPr>
          <p:nvPr/>
        </p:nvSpPr>
        <p:spPr bwMode="auto">
          <a:xfrm>
            <a:off x="2438336" y="902808"/>
            <a:ext cx="2819960" cy="761980"/>
          </a:xfrm>
          <a:prstGeom prst="rect">
            <a:avLst/>
          </a:prstGeom>
          <a:solidFill>
            <a:srgbClr val="66FFFF"/>
          </a:solidFill>
          <a:ln w="9525">
            <a:miter lim="800000"/>
          </a:ln>
          <a:scene3d>
            <a:camera prst="legacyPerspectiveTop"/>
            <a:lightRig rig="legacyFlat3" dir="b"/>
          </a:scene3d>
          <a:sp3d extrusionH="887400" prstMaterial="legacyMatte">
            <a:bevelT w="13500" h="13500" prst="angle"/>
            <a:bevelB w="13500" h="13500" prst="angle"/>
            <a:extrusionClr>
              <a:srgbClr val="66FFFF"/>
            </a:extrusionClr>
          </a:sp3d>
        </p:spPr>
        <p:txBody>
          <a:bodyPr wrap="none" anchor="ctr">
            <a:flatTx/>
          </a:bodyPr>
          <a:lstStyle/>
          <a:p>
            <a:pPr algn="ctr"/>
            <a:r>
              <a:rPr lang="zh-CN" altLang="en-US" sz="3600" b="1" dirty="0">
                <a:solidFill>
                  <a:srgbClr val="FF0000"/>
                </a:solidFill>
                <a:latin typeface="Times New Roman" panose="02020603050405020304" pitchFamily="18" charset="0"/>
                <a:ea typeface="黑体" panose="02010609060101010101" pitchFamily="49" charset="-122"/>
              </a:rPr>
              <a:t>中国共产党</a:t>
            </a:r>
            <a:endParaRPr lang="zh-CN" altLang="en-US" sz="3600" b="1" dirty="0">
              <a:solidFill>
                <a:srgbClr val="FF0000"/>
              </a:solidFill>
              <a:latin typeface="Times New Roman" panose="02020603050405020304" pitchFamily="18" charset="0"/>
              <a:ea typeface="黑体" panose="02010609060101010101" pitchFamily="49" charset="-122"/>
            </a:endParaRPr>
          </a:p>
        </p:txBody>
      </p:sp>
      <p:sp>
        <p:nvSpPr>
          <p:cNvPr id="6" name="Oval 3"/>
          <p:cNvSpPr>
            <a:spLocks noChangeArrowheads="1"/>
          </p:cNvSpPr>
          <p:nvPr/>
        </p:nvSpPr>
        <p:spPr bwMode="auto">
          <a:xfrm>
            <a:off x="491330" y="2844371"/>
            <a:ext cx="1948132" cy="1081381"/>
          </a:xfrm>
          <a:prstGeom prst="ellipse">
            <a:avLst/>
          </a:prstGeom>
          <a:solidFill>
            <a:srgbClr val="99FF33"/>
          </a:solidFill>
          <a:ln w="9525">
            <a:round/>
          </a:ln>
          <a:scene3d>
            <a:camera prst="legacyObliqueTopLeft"/>
            <a:lightRig rig="legacyFlat3" dir="t"/>
          </a:scene3d>
          <a:sp3d extrusionH="430200" prstMaterial="legacyMatte">
            <a:bevelT w="13500" h="13500" prst="angle"/>
            <a:bevelB w="13500" h="13500" prst="angle"/>
            <a:extrusionClr>
              <a:srgbClr val="99FF33"/>
            </a:extrusionClr>
          </a:sp3d>
        </p:spPr>
        <p:txBody>
          <a:bodyPr wrap="none" anchor="ctr">
            <a:flatTx/>
          </a:bodyPr>
          <a:lstStyle/>
          <a:p>
            <a:pPr algn="ctr"/>
            <a:r>
              <a:rPr lang="zh-CN" altLang="en-US" sz="3200" b="1" dirty="0">
                <a:latin typeface="Times New Roman" panose="02020603050405020304" pitchFamily="18" charset="0"/>
                <a:ea typeface="黑体" panose="02010609060101010101" pitchFamily="49" charset="-122"/>
              </a:rPr>
              <a:t>土地革命</a:t>
            </a:r>
            <a:endParaRPr lang="zh-CN" altLang="en-US" sz="3200" b="1" dirty="0">
              <a:latin typeface="Times New Roman" panose="02020603050405020304" pitchFamily="18" charset="0"/>
              <a:ea typeface="黑体" panose="02010609060101010101" pitchFamily="49" charset="-122"/>
            </a:endParaRPr>
          </a:p>
        </p:txBody>
      </p:sp>
      <p:sp>
        <p:nvSpPr>
          <p:cNvPr id="7" name="Oval 4"/>
          <p:cNvSpPr>
            <a:spLocks noChangeArrowheads="1"/>
          </p:cNvSpPr>
          <p:nvPr/>
        </p:nvSpPr>
        <p:spPr bwMode="auto">
          <a:xfrm>
            <a:off x="2743248" y="2808992"/>
            <a:ext cx="1941132" cy="1114658"/>
          </a:xfrm>
          <a:prstGeom prst="ellipse">
            <a:avLst/>
          </a:prstGeom>
          <a:solidFill>
            <a:srgbClr val="FF66CC"/>
          </a:solidFill>
          <a:ln w="9525">
            <a:round/>
          </a:ln>
          <a:scene3d>
            <a:camera prst="legacyPerspectiveTop"/>
            <a:lightRig rig="legacyFlat3" dir="b"/>
          </a:scene3d>
          <a:sp3d extrusionH="887400" prstMaterial="legacyMatte">
            <a:bevelT w="13500" h="13500" prst="angle"/>
            <a:bevelB w="13500" h="13500" prst="angle"/>
            <a:extrusionClr>
              <a:srgbClr val="FF66CC"/>
            </a:extrusionClr>
          </a:sp3d>
        </p:spPr>
        <p:txBody>
          <a:bodyPr wrap="none" anchor="ctr">
            <a:flatTx/>
          </a:bodyPr>
          <a:lstStyle/>
          <a:p>
            <a:pPr algn="ctr"/>
            <a:r>
              <a:rPr lang="zh-CN" altLang="en-US" sz="3200" b="1" dirty="0">
                <a:latin typeface="Times New Roman" panose="02020603050405020304" pitchFamily="18" charset="0"/>
                <a:ea typeface="黑体" panose="02010609060101010101" pitchFamily="49" charset="-122"/>
              </a:rPr>
              <a:t>武装斗争</a:t>
            </a:r>
            <a:endParaRPr lang="zh-CN" altLang="en-US" sz="3200" b="1" dirty="0">
              <a:latin typeface="Times New Roman" panose="02020603050405020304" pitchFamily="18" charset="0"/>
              <a:ea typeface="黑体" panose="02010609060101010101" pitchFamily="49" charset="-122"/>
            </a:endParaRPr>
          </a:p>
        </p:txBody>
      </p:sp>
      <p:sp>
        <p:nvSpPr>
          <p:cNvPr id="8" name="Oval 5"/>
          <p:cNvSpPr>
            <a:spLocks noChangeArrowheads="1"/>
          </p:cNvSpPr>
          <p:nvPr/>
        </p:nvSpPr>
        <p:spPr bwMode="auto">
          <a:xfrm>
            <a:off x="5192601" y="2805891"/>
            <a:ext cx="2437701" cy="1081381"/>
          </a:xfrm>
          <a:prstGeom prst="ellipse">
            <a:avLst/>
          </a:prstGeom>
          <a:solidFill>
            <a:srgbClr val="FFFF00"/>
          </a:solidFill>
          <a:ln w="9525">
            <a:rou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lgn="ctr"/>
            <a:r>
              <a:rPr lang="zh-CN" altLang="en-US" sz="3200" b="1" dirty="0">
                <a:solidFill>
                  <a:schemeClr val="tx2"/>
                </a:solidFill>
                <a:latin typeface="Times New Roman" panose="02020603050405020304" pitchFamily="18" charset="0"/>
                <a:ea typeface="黑体" panose="02010609060101010101" pitchFamily="49" charset="-122"/>
              </a:rPr>
              <a:t>根据地建设</a:t>
            </a:r>
            <a:endParaRPr lang="zh-CN" altLang="en-US" sz="2400" dirty="0">
              <a:solidFill>
                <a:schemeClr val="tx2"/>
              </a:solidFill>
              <a:latin typeface="Times New Roman" panose="02020603050405020304" pitchFamily="18" charset="0"/>
              <a:ea typeface="黑体" panose="02010609060101010101" pitchFamily="49" charset="-122"/>
            </a:endParaRPr>
          </a:p>
        </p:txBody>
      </p:sp>
      <p:grpSp>
        <p:nvGrpSpPr>
          <p:cNvPr id="9" name="Group 7"/>
          <p:cNvGrpSpPr/>
          <p:nvPr/>
        </p:nvGrpSpPr>
        <p:grpSpPr bwMode="auto">
          <a:xfrm>
            <a:off x="1371683" y="1616999"/>
            <a:ext cx="5257662" cy="1066804"/>
            <a:chOff x="0" y="0"/>
            <a:chExt cx="3504" cy="768"/>
          </a:xfrm>
        </p:grpSpPr>
        <p:sp>
          <p:nvSpPr>
            <p:cNvPr id="10" name="Line 8"/>
            <p:cNvSpPr>
              <a:spLocks noChangeShapeType="1"/>
            </p:cNvSpPr>
            <p:nvPr/>
          </p:nvSpPr>
          <p:spPr bwMode="auto">
            <a:xfrm>
              <a:off x="1632" y="0"/>
              <a:ext cx="0" cy="384"/>
            </a:xfrm>
            <a:prstGeom prst="line">
              <a:avLst/>
            </a:prstGeom>
            <a:noFill/>
            <a:ln w="76200">
              <a:solidFill>
                <a:srgbClr val="FF3300"/>
              </a:solidFill>
              <a:round/>
            </a:ln>
          </p:spPr>
          <p:txBody>
            <a:bodyPr wrap="none" anchor="ctr"/>
            <a:lstStyle/>
            <a:p>
              <a:endParaRPr lang="zh-CN" altLang="en-US"/>
            </a:p>
          </p:txBody>
        </p:sp>
        <p:sp>
          <p:nvSpPr>
            <p:cNvPr id="11" name="Line 9"/>
            <p:cNvSpPr>
              <a:spLocks noChangeShapeType="1"/>
            </p:cNvSpPr>
            <p:nvPr/>
          </p:nvSpPr>
          <p:spPr bwMode="auto">
            <a:xfrm>
              <a:off x="0" y="384"/>
              <a:ext cx="3504" cy="0"/>
            </a:xfrm>
            <a:prstGeom prst="line">
              <a:avLst/>
            </a:prstGeom>
            <a:noFill/>
            <a:ln w="76200">
              <a:solidFill>
                <a:srgbClr val="FF3300"/>
              </a:solidFill>
              <a:round/>
            </a:ln>
          </p:spPr>
          <p:txBody>
            <a:bodyPr wrap="none" anchor="ctr"/>
            <a:lstStyle/>
            <a:p>
              <a:endParaRPr lang="zh-CN" altLang="en-US"/>
            </a:p>
          </p:txBody>
        </p:sp>
        <p:sp>
          <p:nvSpPr>
            <p:cNvPr id="12" name="Line 10"/>
            <p:cNvSpPr>
              <a:spLocks noChangeShapeType="1"/>
            </p:cNvSpPr>
            <p:nvPr/>
          </p:nvSpPr>
          <p:spPr bwMode="auto">
            <a:xfrm>
              <a:off x="48" y="384"/>
              <a:ext cx="0" cy="336"/>
            </a:xfrm>
            <a:prstGeom prst="line">
              <a:avLst/>
            </a:prstGeom>
            <a:noFill/>
            <a:ln w="76200">
              <a:solidFill>
                <a:srgbClr val="FF3300"/>
              </a:solidFill>
              <a:round/>
            </a:ln>
          </p:spPr>
          <p:txBody>
            <a:bodyPr wrap="none" anchor="ctr"/>
            <a:lstStyle/>
            <a:p>
              <a:endParaRPr lang="zh-CN" altLang="en-US"/>
            </a:p>
          </p:txBody>
        </p:sp>
        <p:sp>
          <p:nvSpPr>
            <p:cNvPr id="13" name="Line 11"/>
            <p:cNvSpPr>
              <a:spLocks noChangeShapeType="1"/>
            </p:cNvSpPr>
            <p:nvPr/>
          </p:nvSpPr>
          <p:spPr bwMode="auto">
            <a:xfrm>
              <a:off x="1632" y="384"/>
              <a:ext cx="0" cy="384"/>
            </a:xfrm>
            <a:prstGeom prst="line">
              <a:avLst/>
            </a:prstGeom>
            <a:noFill/>
            <a:ln w="76200">
              <a:solidFill>
                <a:srgbClr val="FF3300"/>
              </a:solidFill>
              <a:round/>
            </a:ln>
          </p:spPr>
          <p:txBody>
            <a:bodyPr wrap="none" anchor="ctr"/>
            <a:lstStyle/>
            <a:p>
              <a:endParaRPr lang="zh-CN" altLang="en-US"/>
            </a:p>
          </p:txBody>
        </p:sp>
        <p:sp>
          <p:nvSpPr>
            <p:cNvPr id="14" name="Line 12"/>
            <p:cNvSpPr>
              <a:spLocks noChangeShapeType="1"/>
            </p:cNvSpPr>
            <p:nvPr/>
          </p:nvSpPr>
          <p:spPr bwMode="auto">
            <a:xfrm>
              <a:off x="3456" y="384"/>
              <a:ext cx="0" cy="336"/>
            </a:xfrm>
            <a:prstGeom prst="line">
              <a:avLst/>
            </a:prstGeom>
            <a:noFill/>
            <a:ln w="76200">
              <a:solidFill>
                <a:srgbClr val="FF3300"/>
              </a:solidFill>
              <a:round/>
            </a:ln>
          </p:spPr>
          <p:txBody>
            <a:bodyPr wrap="none" anchor="ctr"/>
            <a:lstStyle/>
            <a:p>
              <a:endParaRPr lang="zh-CN" altLang="en-US"/>
            </a:p>
          </p:txBody>
        </p:sp>
      </p:grpSp>
      <p:sp>
        <p:nvSpPr>
          <p:cNvPr id="18" name="TextBox 17"/>
          <p:cNvSpPr txBox="1"/>
          <p:nvPr/>
        </p:nvSpPr>
        <p:spPr>
          <a:xfrm>
            <a:off x="381110" y="4190980"/>
            <a:ext cx="8457978" cy="2086725"/>
          </a:xfrm>
          <a:prstGeom prst="rect">
            <a:avLst/>
          </a:prstGeom>
          <a:noFill/>
        </p:spPr>
        <p:txBody>
          <a:bodyPr wrap="square" rtlCol="0">
            <a:spAutoFit/>
          </a:bodyPr>
          <a:lstStyle/>
          <a:p>
            <a:pPr>
              <a:lnSpc>
                <a:spcPct val="90000"/>
              </a:lnSpc>
            </a:pPr>
            <a:r>
              <a:rPr lang="zh-CN" altLang="en-US" sz="3600" b="1" dirty="0">
                <a:solidFill>
                  <a:srgbClr val="000000"/>
                </a:solidFill>
              </a:rPr>
              <a:t>实践：大革命失败，毛泽东领导秋收起义，建立了第一个革命根据地</a:t>
            </a:r>
            <a:r>
              <a:rPr lang="en-US" altLang="zh-CN" sz="3600" b="1" dirty="0">
                <a:solidFill>
                  <a:srgbClr val="000000"/>
                </a:solidFill>
              </a:rPr>
              <a:t>——</a:t>
            </a:r>
            <a:r>
              <a:rPr lang="zh-CN" altLang="en-US" sz="3600" b="1" dirty="0">
                <a:solidFill>
                  <a:srgbClr val="000000"/>
                </a:solidFill>
              </a:rPr>
              <a:t>井冈山革命根据地（榜样、经验），开展武装斗争（反围剿）和土地革命。</a:t>
            </a:r>
            <a:endParaRPr lang="zh-CN" altLang="en-US" sz="3600"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ppt_x</p:attrName>
                                        </p:attrNameLst>
                                      </p:cBhvr>
                                      <p:tavLst>
                                        <p:tav tm="0">
                                          <p:val>
                                            <p:fltVal val="0.5"/>
                                          </p:val>
                                        </p:tav>
                                        <p:tav tm="100000">
                                          <p:val>
                                            <p:strVal val="#ppt_x"/>
                                          </p:val>
                                        </p:tav>
                                      </p:tavLst>
                                    </p:anim>
                                    <p:anim calcmode="lin" valueType="num">
                                      <p:cBhvr>
                                        <p:cTn id="15"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up)">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autoUpdateAnimBg="0"/>
      <p:bldP spid="6" grpId="0" bldLvl="0" animBg="1" autoUpdateAnimBg="0"/>
      <p:bldP spid="7" grpId="0" bldLvl="0" animBg="1" autoUpdateAnimBg="0"/>
      <p:bldP spid="8" grpId="0" bldLvl="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14337"/>
          <p:cNvSpPr txBox="1">
            <a:spLocks noChangeArrowheads="1"/>
          </p:cNvSpPr>
          <p:nvPr/>
        </p:nvSpPr>
        <p:spPr bwMode="auto">
          <a:xfrm>
            <a:off x="34290" y="8255"/>
            <a:ext cx="9296400" cy="645160"/>
          </a:xfrm>
          <a:prstGeom prst="rect">
            <a:avLst/>
          </a:prstGeom>
          <a:noFill/>
          <a:ln w="9525">
            <a:noFill/>
            <a:miter lim="800000"/>
          </a:ln>
        </p:spPr>
        <p:txBody>
          <a:bodyPr wrap="square">
            <a:spAutoFit/>
          </a:bodyPr>
          <a:lstStyle/>
          <a:p>
            <a:r>
              <a:rPr lang="en-US" altLang="zh-CN" sz="3600" b="1" dirty="0">
                <a:solidFill>
                  <a:srgbClr val="0000FF"/>
                </a:solidFill>
                <a:ea typeface="黑体" panose="02010609060101010101" pitchFamily="49" charset="-122"/>
              </a:rPr>
              <a:t>3</a:t>
            </a:r>
            <a:r>
              <a:rPr lang="en-US" altLang="zh-CN" sz="3600" b="1" dirty="0" smtClean="0">
                <a:solidFill>
                  <a:srgbClr val="0000FF"/>
                </a:solidFill>
                <a:ea typeface="黑体" panose="02010609060101010101" pitchFamily="49" charset="-122"/>
              </a:rPr>
              <a:t>.</a:t>
            </a:r>
            <a:r>
              <a:rPr lang="zh-CN" altLang="en-US" sz="3600" b="1" dirty="0" smtClean="0">
                <a:solidFill>
                  <a:srgbClr val="0000FF"/>
                </a:solidFill>
                <a:ea typeface="黑体" panose="02010609060101010101" pitchFamily="49" charset="-122"/>
              </a:rPr>
              <a:t>成熟：</a:t>
            </a:r>
            <a:r>
              <a:rPr lang="zh-CN" altLang="en-US" sz="3600" b="1" dirty="0">
                <a:solidFill>
                  <a:srgbClr val="FF0000"/>
                </a:solidFill>
              </a:rPr>
              <a:t>延安时期（主要指抗战时期）</a:t>
            </a:r>
            <a:endParaRPr lang="zh-CN" altLang="en-US" sz="3600" b="1" dirty="0">
              <a:solidFill>
                <a:srgbClr val="0000FF"/>
              </a:solidFill>
              <a:ea typeface="黑体" panose="02010609060101010101" pitchFamily="49" charset="-122"/>
            </a:endParaRPr>
          </a:p>
        </p:txBody>
      </p:sp>
      <p:sp>
        <p:nvSpPr>
          <p:cNvPr id="14339" name="矩形 14338"/>
          <p:cNvSpPr>
            <a:spLocks noChangeArrowheads="1"/>
          </p:cNvSpPr>
          <p:nvPr/>
        </p:nvSpPr>
        <p:spPr bwMode="auto">
          <a:xfrm>
            <a:off x="228600" y="1079183"/>
            <a:ext cx="8382000" cy="645160"/>
          </a:xfrm>
          <a:prstGeom prst="rect">
            <a:avLst/>
          </a:prstGeom>
          <a:noFill/>
          <a:ln w="9525">
            <a:noFill/>
            <a:miter lim="800000"/>
          </a:ln>
        </p:spPr>
        <p:txBody>
          <a:bodyPr>
            <a:spAutoFit/>
          </a:bodyPr>
          <a:lstStyle/>
          <a:p>
            <a:r>
              <a:rPr lang="zh-CN" altLang="en-US" sz="3600" b="1" dirty="0">
                <a:latin typeface="华文中宋" pitchFamily="2" charset="-122"/>
                <a:ea typeface="华文中宋" pitchFamily="2" charset="-122"/>
              </a:rPr>
              <a:t>（</a:t>
            </a:r>
            <a:r>
              <a:rPr lang="en-US" sz="3600" b="1" dirty="0">
                <a:latin typeface="华文中宋" pitchFamily="2" charset="-122"/>
                <a:ea typeface="华文中宋" pitchFamily="2" charset="-122"/>
              </a:rPr>
              <a:t>1</a:t>
            </a:r>
            <a:r>
              <a:rPr lang="zh-CN" altLang="en-US" sz="3600" b="1" dirty="0" smtClean="0">
                <a:latin typeface="华文中宋" pitchFamily="2" charset="-122"/>
                <a:ea typeface="华文中宋" pitchFamily="2" charset="-122"/>
              </a:rPr>
              <a:t>）著作</a:t>
            </a:r>
            <a:r>
              <a:rPr lang="zh-CN" altLang="en-US" sz="3200" b="1" dirty="0" smtClean="0">
                <a:latin typeface="华文中宋" pitchFamily="2" charset="-122"/>
                <a:ea typeface="华文中宋" pitchFamily="2" charset="-122"/>
              </a:rPr>
              <a:t>：</a:t>
            </a:r>
            <a:endParaRPr lang="en-US" sz="3200" b="1" dirty="0">
              <a:latin typeface="华文新魏" pitchFamily="2" charset="-122"/>
              <a:ea typeface="华文新魏" pitchFamily="2" charset="-122"/>
            </a:endParaRPr>
          </a:p>
        </p:txBody>
      </p:sp>
      <p:sp>
        <p:nvSpPr>
          <p:cNvPr id="14340" name="文本框 14344"/>
          <p:cNvSpPr txBox="1">
            <a:spLocks noChangeArrowheads="1"/>
          </p:cNvSpPr>
          <p:nvPr/>
        </p:nvSpPr>
        <p:spPr bwMode="auto">
          <a:xfrm>
            <a:off x="305435" y="5316855"/>
            <a:ext cx="8305165" cy="1198880"/>
          </a:xfrm>
          <a:prstGeom prst="rect">
            <a:avLst/>
          </a:prstGeom>
          <a:noFill/>
          <a:ln w="9525">
            <a:noFill/>
            <a:miter lim="800000"/>
          </a:ln>
        </p:spPr>
        <p:txBody>
          <a:bodyPr wrap="square">
            <a:spAutoFit/>
          </a:bodyPr>
          <a:lstStyle/>
          <a:p>
            <a:r>
              <a:rPr lang="zh-CN" altLang="en-US" sz="3200" b="1" dirty="0">
                <a:latin typeface="华文中宋" pitchFamily="2" charset="-122"/>
                <a:ea typeface="华文中宋" pitchFamily="2" charset="-122"/>
              </a:rPr>
              <a:t>（</a:t>
            </a:r>
            <a:r>
              <a:rPr lang="en-US" sz="3600" b="1" dirty="0">
                <a:latin typeface="华文中宋" pitchFamily="2" charset="-122"/>
                <a:ea typeface="华文中宋" pitchFamily="2" charset="-122"/>
              </a:rPr>
              <a:t>2</a:t>
            </a:r>
            <a:r>
              <a:rPr lang="zh-CN" altLang="en-US" sz="3600" b="1" dirty="0">
                <a:latin typeface="华文中宋" pitchFamily="2" charset="-122"/>
                <a:ea typeface="华文中宋" pitchFamily="2" charset="-122"/>
              </a:rPr>
              <a:t>）内容：</a:t>
            </a:r>
            <a:r>
              <a:rPr lang="zh-CN" altLang="en-US" sz="3600" b="1" dirty="0">
                <a:solidFill>
                  <a:srgbClr val="FF0000"/>
                </a:solidFill>
                <a:latin typeface="Times New Roman" panose="02020603050405020304" pitchFamily="18" charset="0"/>
                <a:cs typeface="Times New Roman" panose="02020603050405020304" pitchFamily="18" charset="0"/>
              </a:rPr>
              <a:t>新民主主义革命的理论</a:t>
            </a:r>
            <a:endParaRPr lang="zh-CN" altLang="en-US" sz="3600" b="1" dirty="0">
              <a:solidFill>
                <a:srgbClr val="FF0000"/>
              </a:solidFill>
              <a:cs typeface="Times New Roman" panose="02020603050405020304" pitchFamily="18" charset="0"/>
            </a:endParaRPr>
          </a:p>
          <a:p>
            <a:endParaRPr lang="zh-CN" altLang="en-US" sz="3600" b="1" dirty="0">
              <a:cs typeface="Times New Roman" panose="02020603050405020304" pitchFamily="18" charset="0"/>
            </a:endParaRPr>
          </a:p>
        </p:txBody>
      </p:sp>
      <p:sp>
        <p:nvSpPr>
          <p:cNvPr id="5" name="TextBox 4"/>
          <p:cNvSpPr txBox="1"/>
          <p:nvPr/>
        </p:nvSpPr>
        <p:spPr>
          <a:xfrm>
            <a:off x="-56515" y="6052820"/>
            <a:ext cx="9387205" cy="583565"/>
          </a:xfrm>
          <a:prstGeom prst="rect">
            <a:avLst/>
          </a:prstGeom>
          <a:noFill/>
        </p:spPr>
        <p:txBody>
          <a:bodyPr wrap="square" rtlCol="0">
            <a:spAutoFit/>
          </a:bodyPr>
          <a:lstStyle/>
          <a:p>
            <a:pPr eaLnBrk="0" hangingPunct="0"/>
            <a:r>
              <a:rPr lang="zh-CN" altLang="en-US" sz="3200" b="1" dirty="0" smtClean="0"/>
              <a:t>中国革命分两步走：民主主义革命和社会主义革命 </a:t>
            </a:r>
            <a:endParaRPr lang="zh-CN" altLang="en-US" sz="3200" b="1" dirty="0"/>
          </a:p>
        </p:txBody>
      </p:sp>
      <p:sp>
        <p:nvSpPr>
          <p:cNvPr id="6" name="矩形 5"/>
          <p:cNvSpPr/>
          <p:nvPr/>
        </p:nvSpPr>
        <p:spPr>
          <a:xfrm>
            <a:off x="2590852" y="990664"/>
            <a:ext cx="5638652" cy="4461510"/>
          </a:xfrm>
          <a:prstGeom prst="rect">
            <a:avLst/>
          </a:prstGeom>
        </p:spPr>
        <p:txBody>
          <a:bodyPr wrap="square">
            <a:spAutoFit/>
          </a:bodyPr>
          <a:lstStyle/>
          <a:p>
            <a:pPr eaLnBrk="1" hangingPunct="1">
              <a:buFont typeface="Wingdings" panose="05000000000000000000" pitchFamily="2" charset="2"/>
              <a:buNone/>
            </a:pPr>
            <a:r>
              <a:rPr lang="zh-CN" altLang="en-US" sz="3600" dirty="0" smtClean="0"/>
              <a:t>（</a:t>
            </a:r>
            <a:r>
              <a:rPr lang="en-US" altLang="zh-CN" sz="3600" dirty="0" smtClean="0"/>
              <a:t>1</a:t>
            </a:r>
            <a:r>
              <a:rPr lang="zh-CN" altLang="en-US" sz="3600" dirty="0" smtClean="0"/>
              <a:t>）</a:t>
            </a:r>
            <a:r>
              <a:rPr lang="en-US" altLang="zh-CN" sz="3600" dirty="0" smtClean="0"/>
              <a:t>1938</a:t>
            </a:r>
            <a:r>
              <a:rPr lang="zh-CN" altLang="en-US" sz="3600" dirty="0" smtClean="0"/>
              <a:t>年</a:t>
            </a:r>
            <a:r>
              <a:rPr lang="en-US" altLang="zh-CN" sz="3600" b="1" dirty="0" smtClean="0"/>
              <a:t>《</a:t>
            </a:r>
            <a:r>
              <a:rPr lang="zh-CN" altLang="en-US" sz="3600" b="1" dirty="0" smtClean="0"/>
              <a:t>论持久战</a:t>
            </a:r>
            <a:r>
              <a:rPr lang="en-US" altLang="zh-CN" sz="3600" b="1" dirty="0" smtClean="0"/>
              <a:t>》</a:t>
            </a:r>
            <a:endParaRPr lang="en-US" altLang="zh-CN" sz="3600" b="1" dirty="0" smtClean="0"/>
          </a:p>
          <a:p>
            <a:pPr eaLnBrk="1" hangingPunct="1">
              <a:buFont typeface="Wingdings" panose="05000000000000000000" pitchFamily="2" charset="2"/>
              <a:buNone/>
            </a:pPr>
            <a:r>
              <a:rPr lang="zh-CN" altLang="en-US" sz="3600" b="1" dirty="0" smtClean="0"/>
              <a:t>（</a:t>
            </a:r>
            <a:r>
              <a:rPr lang="en-US" altLang="zh-CN" sz="3600" b="1" dirty="0" smtClean="0"/>
              <a:t>2</a:t>
            </a:r>
            <a:r>
              <a:rPr lang="zh-CN" altLang="en-US" sz="3600" b="1" dirty="0" smtClean="0"/>
              <a:t>）</a:t>
            </a:r>
            <a:r>
              <a:rPr lang="en-US" altLang="zh-CN" sz="3600" b="1" dirty="0" smtClean="0">
                <a:solidFill>
                  <a:srgbClr val="FF0000"/>
                </a:solidFill>
              </a:rPr>
              <a:t>1939</a:t>
            </a:r>
            <a:r>
              <a:rPr lang="zh-CN" altLang="en-US" sz="3600" b="1" dirty="0" smtClean="0">
                <a:solidFill>
                  <a:srgbClr val="FF0000"/>
                </a:solidFill>
              </a:rPr>
              <a:t>年</a:t>
            </a:r>
            <a:r>
              <a:rPr lang="en-US" altLang="zh-CN" sz="3600" b="1" dirty="0" smtClean="0">
                <a:solidFill>
                  <a:srgbClr val="FF0000"/>
                </a:solidFill>
              </a:rPr>
              <a:t>《</a:t>
            </a:r>
            <a:r>
              <a:rPr lang="zh-CN" altLang="en-US" sz="3600" b="1" dirty="0" smtClean="0">
                <a:solidFill>
                  <a:srgbClr val="FF0000"/>
                </a:solidFill>
              </a:rPr>
              <a:t>中国革命和中国共产党</a:t>
            </a:r>
            <a:r>
              <a:rPr lang="en-US" altLang="zh-CN" sz="3600" b="1" dirty="0" smtClean="0">
                <a:solidFill>
                  <a:srgbClr val="FF0000"/>
                </a:solidFill>
              </a:rPr>
              <a:t>》</a:t>
            </a:r>
            <a:endParaRPr lang="zh-CN" altLang="en-US" sz="3600" b="1" dirty="0" smtClean="0">
              <a:solidFill>
                <a:srgbClr val="FF0000"/>
              </a:solidFill>
            </a:endParaRPr>
          </a:p>
          <a:p>
            <a:pPr eaLnBrk="1" hangingPunct="1">
              <a:buFont typeface="Wingdings" panose="05000000000000000000" pitchFamily="2" charset="2"/>
              <a:buNone/>
            </a:pPr>
            <a:r>
              <a:rPr lang="zh-CN" altLang="en-US" sz="3600" b="1" dirty="0" smtClean="0">
                <a:solidFill>
                  <a:srgbClr val="FF0000"/>
                </a:solidFill>
              </a:rPr>
              <a:t>（</a:t>
            </a:r>
            <a:r>
              <a:rPr lang="en-US" altLang="zh-CN" sz="3600" b="1" dirty="0" smtClean="0">
                <a:solidFill>
                  <a:srgbClr val="FF0000"/>
                </a:solidFill>
              </a:rPr>
              <a:t>3</a:t>
            </a:r>
            <a:r>
              <a:rPr lang="zh-CN" altLang="en-US" sz="3600" b="1" dirty="0" smtClean="0">
                <a:solidFill>
                  <a:srgbClr val="FF0000"/>
                </a:solidFill>
              </a:rPr>
              <a:t>）</a:t>
            </a:r>
            <a:r>
              <a:rPr lang="en-US" altLang="zh-CN" sz="3600" b="1" dirty="0" smtClean="0">
                <a:solidFill>
                  <a:srgbClr val="FF0000"/>
                </a:solidFill>
              </a:rPr>
              <a:t>1940</a:t>
            </a:r>
            <a:r>
              <a:rPr lang="zh-CN" altLang="en-US" sz="3600" b="1" dirty="0" smtClean="0">
                <a:solidFill>
                  <a:srgbClr val="FF0000"/>
                </a:solidFill>
              </a:rPr>
              <a:t>年</a:t>
            </a:r>
            <a:r>
              <a:rPr lang="en-US" altLang="zh-CN" sz="3600" b="1" dirty="0" smtClean="0">
                <a:solidFill>
                  <a:srgbClr val="FF0000"/>
                </a:solidFill>
              </a:rPr>
              <a:t>《</a:t>
            </a:r>
            <a:r>
              <a:rPr lang="zh-CN" altLang="en-US" sz="3600" b="1" dirty="0" smtClean="0">
                <a:solidFill>
                  <a:srgbClr val="FF0000"/>
                </a:solidFill>
              </a:rPr>
              <a:t>新民主主义论</a:t>
            </a:r>
            <a:r>
              <a:rPr lang="en-US" altLang="zh-CN" sz="3600" b="1" dirty="0" smtClean="0">
                <a:solidFill>
                  <a:srgbClr val="FF0000"/>
                </a:solidFill>
              </a:rPr>
              <a:t>》</a:t>
            </a:r>
            <a:endParaRPr lang="en-US" altLang="zh-CN" sz="3600" b="1" dirty="0" smtClean="0">
              <a:solidFill>
                <a:srgbClr val="FF0000"/>
              </a:solidFill>
            </a:endParaRPr>
          </a:p>
          <a:p>
            <a:pPr eaLnBrk="1" hangingPunct="1">
              <a:buFont typeface="Wingdings" panose="05000000000000000000" pitchFamily="2" charset="2"/>
              <a:buNone/>
            </a:pPr>
            <a:r>
              <a:rPr lang="en-US" altLang="zh-CN" sz="3600" b="1" dirty="0" smtClean="0">
                <a:latin typeface="华文新魏" pitchFamily="2" charset="-122"/>
                <a:ea typeface="华文新魏" pitchFamily="2" charset="-122"/>
              </a:rPr>
              <a:t> </a:t>
            </a:r>
            <a:r>
              <a:rPr lang="en-US" altLang="zh-CN" sz="3600" b="1" dirty="0" smtClean="0">
                <a:latin typeface="华文中宋"/>
                <a:ea typeface="华文新魏" pitchFamily="2" charset="-122"/>
              </a:rPr>
              <a:t>——</a:t>
            </a:r>
            <a:r>
              <a:rPr lang="zh-CN" altLang="en-US" sz="3600" b="1" dirty="0" smtClean="0">
                <a:solidFill>
                  <a:srgbClr val="CC3300"/>
                </a:solidFill>
              </a:rPr>
              <a:t>标志着毛泽东思想的成熟</a:t>
            </a:r>
            <a:endParaRPr lang="en-US" altLang="zh-CN" sz="3600" b="1" dirty="0" smtClean="0">
              <a:solidFill>
                <a:srgbClr val="FF0000"/>
              </a:solidFill>
            </a:endParaRPr>
          </a:p>
          <a:p>
            <a:pPr eaLnBrk="1" hangingPunct="1">
              <a:buFont typeface="Wingdings" panose="05000000000000000000" pitchFamily="2" charset="2"/>
              <a:buNone/>
            </a:pPr>
            <a:r>
              <a:rPr lang="zh-CN" altLang="en-US" sz="3200" b="1" dirty="0" smtClean="0"/>
              <a:t>（</a:t>
            </a:r>
            <a:r>
              <a:rPr lang="en-US" altLang="zh-CN" sz="3200" b="1" dirty="0" smtClean="0"/>
              <a:t>4</a:t>
            </a:r>
            <a:r>
              <a:rPr lang="zh-CN" altLang="en-US" sz="3200" b="1" dirty="0" smtClean="0"/>
              <a:t>）</a:t>
            </a:r>
            <a:r>
              <a:rPr lang="en-US" altLang="zh-CN" sz="3200" b="1" dirty="0" smtClean="0"/>
              <a:t>1945</a:t>
            </a:r>
            <a:r>
              <a:rPr lang="zh-CN" altLang="en-US" sz="3200" b="1" dirty="0" smtClean="0"/>
              <a:t>年</a:t>
            </a:r>
            <a:r>
              <a:rPr lang="en-US" altLang="zh-CN" sz="3200" b="1" dirty="0" smtClean="0"/>
              <a:t>《</a:t>
            </a:r>
            <a:r>
              <a:rPr lang="zh-CN" altLang="en-US" sz="3200" b="1" dirty="0" smtClean="0"/>
              <a:t>论联合政府</a:t>
            </a:r>
            <a:r>
              <a:rPr lang="en-US" altLang="zh-CN" sz="3200" b="1" dirty="0" smtClean="0"/>
              <a:t>》</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down)">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340"/>
                                        </p:tgtEl>
                                        <p:attrNameLst>
                                          <p:attrName>style.visibility</p:attrName>
                                        </p:attrNameLst>
                                      </p:cBhvr>
                                      <p:to>
                                        <p:strVal val="visible"/>
                                      </p:to>
                                    </p:set>
                                    <p:animEffect transition="in" filter="wipe(down)">
                                      <p:cBhvr>
                                        <p:cTn id="17" dur="500"/>
                                        <p:tgtEl>
                                          <p:spTgt spid="1434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P spid="14340" grpId="0" autoUpdateAnimBg="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Text Box 2"/>
          <p:cNvSpPr txBox="1"/>
          <p:nvPr/>
        </p:nvSpPr>
        <p:spPr>
          <a:xfrm>
            <a:off x="598488" y="304800"/>
            <a:ext cx="7920037" cy="457200"/>
          </a:xfrm>
          <a:prstGeom prst="rect">
            <a:avLst/>
          </a:prstGeom>
          <a:noFill/>
          <a:ln w="9525">
            <a:noFill/>
          </a:ln>
        </p:spPr>
        <p:txBody>
          <a:bodyPr>
            <a:spAutoFit/>
          </a:bodyPr>
          <a:p>
            <a:pPr algn="ctr">
              <a:spcBef>
                <a:spcPct val="50000"/>
              </a:spcBef>
            </a:pPr>
            <a:r>
              <a:rPr lang="zh-CN" altLang="en-US" sz="2400" b="1" dirty="0">
                <a:solidFill>
                  <a:srgbClr val="000000"/>
                </a:solidFill>
                <a:effectLst>
                  <a:outerShdw blurRad="38100" dist="38100" dir="2700000">
                    <a:srgbClr val="C0C0C0"/>
                  </a:outerShdw>
                </a:effectLst>
                <a:latin typeface="宋体" panose="02010600030101010101" pitchFamily="2" charset="-122"/>
              </a:rPr>
              <a:t>中国革命的对象、任务、性质、动力和前途分别是什么？</a:t>
            </a:r>
            <a:endParaRPr lang="zh-CN" altLang="en-US" sz="2400" b="1" dirty="0">
              <a:solidFill>
                <a:srgbClr val="000000"/>
              </a:solidFill>
              <a:effectLst>
                <a:outerShdw blurRad="38100" dist="38100" dir="2700000">
                  <a:srgbClr val="C0C0C0"/>
                </a:outerShdw>
              </a:effectLst>
              <a:latin typeface="宋体" panose="02010600030101010101" pitchFamily="2" charset="-122"/>
            </a:endParaRPr>
          </a:p>
        </p:txBody>
      </p:sp>
      <p:sp>
        <p:nvSpPr>
          <p:cNvPr id="35843" name="Text Box 10"/>
          <p:cNvSpPr txBox="1"/>
          <p:nvPr/>
        </p:nvSpPr>
        <p:spPr>
          <a:xfrm>
            <a:off x="3276600" y="4343400"/>
            <a:ext cx="1752600" cy="366713"/>
          </a:xfrm>
          <a:prstGeom prst="rect">
            <a:avLst/>
          </a:prstGeom>
          <a:noFill/>
          <a:ln w="9525">
            <a:noFill/>
          </a:ln>
        </p:spPr>
        <p:txBody>
          <a:bodyPr>
            <a:spAutoFit/>
          </a:bodyPr>
          <a:p>
            <a:pPr>
              <a:spcBef>
                <a:spcPct val="50000"/>
              </a:spcBef>
            </a:pPr>
            <a:endParaRPr lang="zh-CN" altLang="en-US" dirty="0">
              <a:solidFill>
                <a:srgbClr val="000000"/>
              </a:solidFill>
              <a:latin typeface="Tahoma" panose="020B0604030504040204" pitchFamily="34" charset="0"/>
            </a:endParaRPr>
          </a:p>
        </p:txBody>
      </p:sp>
      <p:grpSp>
        <p:nvGrpSpPr>
          <p:cNvPr id="35844" name="组合 35843"/>
          <p:cNvGrpSpPr/>
          <p:nvPr/>
        </p:nvGrpSpPr>
        <p:grpSpPr>
          <a:xfrm>
            <a:off x="3986213" y="4614863"/>
            <a:ext cx="1143000" cy="484187"/>
            <a:chOff x="0" y="0"/>
            <a:chExt cx="1143000" cy="484094"/>
          </a:xfrm>
        </p:grpSpPr>
        <p:sp>
          <p:nvSpPr>
            <p:cNvPr id="35845" name="AutoShape 12"/>
            <p:cNvSpPr/>
            <p:nvPr/>
          </p:nvSpPr>
          <p:spPr>
            <a:xfrm>
              <a:off x="0" y="255494"/>
              <a:ext cx="1143000" cy="228600"/>
            </a:xfrm>
            <a:prstGeom prst="leftRightArrow">
              <a:avLst>
                <a:gd name="adj1" fmla="val 50000"/>
                <a:gd name="adj2" fmla="val 100000"/>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solidFill>
                  <a:srgbClr val="000000"/>
                </a:solidFill>
                <a:latin typeface="Arial" panose="020B0604020202020204" pitchFamily="34" charset="0"/>
              </a:endParaRPr>
            </a:p>
          </p:txBody>
        </p:sp>
        <p:sp>
          <p:nvSpPr>
            <p:cNvPr id="35846" name="AutoShape 15"/>
            <p:cNvSpPr/>
            <p:nvPr/>
          </p:nvSpPr>
          <p:spPr>
            <a:xfrm>
              <a:off x="446784" y="0"/>
              <a:ext cx="228600" cy="304800"/>
            </a:xfrm>
            <a:prstGeom prst="downArrow">
              <a:avLst>
                <a:gd name="adj1" fmla="val 50000"/>
                <a:gd name="adj2" fmla="val 33333"/>
              </a:avLst>
            </a:prstGeom>
            <a:solidFill>
              <a:schemeClr val="accent1"/>
            </a:solidFill>
            <a:ln w="9525" cap="flat" cmpd="sng">
              <a:solidFill>
                <a:schemeClr val="tx1"/>
              </a:solidFill>
              <a:prstDash val="solid"/>
              <a:miter/>
              <a:headEnd type="none" w="med" len="med"/>
              <a:tailEnd type="none" w="med" len="med"/>
            </a:ln>
          </p:spPr>
          <p:txBody>
            <a:bodyPr vert="eaVert" wrap="none" anchor="ctr"/>
            <a:p>
              <a:endParaRPr lang="zh-CN" altLang="en-US" dirty="0">
                <a:solidFill>
                  <a:srgbClr val="000000"/>
                </a:solidFill>
                <a:latin typeface="Arial" panose="020B0604020202020204" pitchFamily="34" charset="0"/>
              </a:endParaRPr>
            </a:p>
          </p:txBody>
        </p:sp>
      </p:grpSp>
      <p:sp>
        <p:nvSpPr>
          <p:cNvPr id="35847" name="AutoShape 20"/>
          <p:cNvSpPr/>
          <p:nvPr/>
        </p:nvSpPr>
        <p:spPr>
          <a:xfrm>
            <a:off x="4368800" y="1557338"/>
            <a:ext cx="381000" cy="414337"/>
          </a:xfrm>
          <a:prstGeom prst="downArrow">
            <a:avLst>
              <a:gd name="adj1" fmla="val 50000"/>
              <a:gd name="adj2" fmla="val 34956"/>
            </a:avLst>
          </a:prstGeom>
          <a:solidFill>
            <a:schemeClr val="accent1"/>
          </a:solidFill>
          <a:ln w="9525" cap="flat" cmpd="sng">
            <a:solidFill>
              <a:schemeClr val="tx1"/>
            </a:solidFill>
            <a:prstDash val="solid"/>
            <a:miter/>
            <a:headEnd type="none" w="med" len="med"/>
            <a:tailEnd type="none" w="med" len="med"/>
          </a:ln>
        </p:spPr>
        <p:txBody>
          <a:bodyPr vert="eaVert" wrap="none" anchor="ctr"/>
          <a:p>
            <a:endParaRPr lang="zh-CN" altLang="en-US" dirty="0">
              <a:solidFill>
                <a:srgbClr val="000000"/>
              </a:solidFill>
              <a:latin typeface="Arial" panose="020B0604020202020204" pitchFamily="34" charset="0"/>
            </a:endParaRPr>
          </a:p>
        </p:txBody>
      </p:sp>
      <p:sp>
        <p:nvSpPr>
          <p:cNvPr id="35848" name="Text Box 23"/>
          <p:cNvSpPr txBox="1"/>
          <p:nvPr/>
        </p:nvSpPr>
        <p:spPr>
          <a:xfrm>
            <a:off x="7010400" y="914400"/>
            <a:ext cx="458788" cy="2895600"/>
          </a:xfrm>
          <a:prstGeom prst="rect">
            <a:avLst/>
          </a:prstGeom>
          <a:noFill/>
          <a:ln w="9525">
            <a:noFill/>
          </a:ln>
        </p:spPr>
        <p:txBody>
          <a:bodyPr vert="eaVert">
            <a:spAutoFit/>
          </a:bodyPr>
          <a:p>
            <a:pPr>
              <a:spcBef>
                <a:spcPct val="50000"/>
              </a:spcBef>
            </a:pPr>
            <a:endParaRPr lang="zh-CN" altLang="en-US" dirty="0">
              <a:solidFill>
                <a:srgbClr val="000000"/>
              </a:solidFill>
              <a:latin typeface="Tahoma" panose="020B0604030504040204" pitchFamily="34" charset="0"/>
            </a:endParaRPr>
          </a:p>
        </p:txBody>
      </p:sp>
      <p:sp>
        <p:nvSpPr>
          <p:cNvPr id="35849" name="矩形 27"/>
          <p:cNvSpPr/>
          <p:nvPr/>
        </p:nvSpPr>
        <p:spPr>
          <a:xfrm>
            <a:off x="971550" y="1017588"/>
            <a:ext cx="1422400" cy="461962"/>
          </a:xfrm>
          <a:prstGeom prst="rect">
            <a:avLst/>
          </a:prstGeom>
          <a:noFill/>
          <a:ln w="38100" cap="flat" cmpd="sng">
            <a:solidFill>
              <a:srgbClr val="FF0000"/>
            </a:solidFill>
            <a:prstDash val="solid"/>
            <a:miter/>
            <a:headEnd type="none" w="med" len="med"/>
            <a:tailEnd type="none" w="med" len="med"/>
          </a:ln>
        </p:spPr>
        <p:txBody>
          <a:bodyPr wrap="none" anchor="ctr">
            <a:spAutoFit/>
          </a:bodyPr>
          <a:p>
            <a:pPr algn="ctr"/>
            <a:r>
              <a:rPr lang="zh-CN" altLang="en-US" sz="2400" b="1" dirty="0">
                <a:effectLst>
                  <a:outerShdw blurRad="38100" dist="38100" dir="2700000">
                    <a:srgbClr val="C0C0C0"/>
                  </a:outerShdw>
                </a:effectLst>
                <a:latin typeface="黑体" panose="02010609060101010101" pitchFamily="49" charset="-122"/>
                <a:ea typeface="黑体" panose="02010609060101010101" pitchFamily="49" charset="-122"/>
              </a:rPr>
              <a:t>社会性质</a:t>
            </a:r>
            <a:endParaRPr lang="zh-CN" altLang="en-US" sz="2400" b="1" dirty="0">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35850" name="矩形 28"/>
          <p:cNvSpPr/>
          <p:nvPr/>
        </p:nvSpPr>
        <p:spPr>
          <a:xfrm>
            <a:off x="3073400" y="1017588"/>
            <a:ext cx="2968625" cy="461962"/>
          </a:xfrm>
          <a:prstGeom prst="rect">
            <a:avLst/>
          </a:prstGeom>
          <a:noFill/>
          <a:ln w="38100" cap="flat" cmpd="sng">
            <a:solidFill>
              <a:srgbClr val="00B050"/>
            </a:solidFill>
            <a:prstDash val="solid"/>
            <a:miter/>
            <a:headEnd type="none" w="med" len="med"/>
            <a:tailEnd type="none" w="med" len="med"/>
          </a:ln>
        </p:spPr>
        <p:txBody>
          <a:bodyPr wrap="none">
            <a:spAutoFit/>
          </a:bodyPr>
          <a:p>
            <a:pPr algn="ctr"/>
            <a:r>
              <a:rPr lang="zh-CN" altLang="en-US" sz="2400" b="1" dirty="0">
                <a:solidFill>
                  <a:srgbClr val="000066"/>
                </a:solidFill>
                <a:effectLst>
                  <a:outerShdw blurRad="38100" dist="38100" dir="2700000">
                    <a:srgbClr val="C0C0C0"/>
                  </a:outerShdw>
                </a:effectLst>
                <a:latin typeface="黑体" panose="02010609060101010101" pitchFamily="49" charset="-122"/>
                <a:ea typeface="黑体" panose="02010609060101010101" pitchFamily="49" charset="-122"/>
              </a:rPr>
              <a:t>半殖民地半封建社会</a:t>
            </a:r>
            <a:endParaRPr lang="zh-CN" altLang="en-US" sz="2400" b="1" dirty="0">
              <a:solidFill>
                <a:srgbClr val="000066"/>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35851" name="矩形 29"/>
          <p:cNvSpPr/>
          <p:nvPr/>
        </p:nvSpPr>
        <p:spPr>
          <a:xfrm>
            <a:off x="981075" y="2954338"/>
            <a:ext cx="1441450" cy="495300"/>
          </a:xfrm>
          <a:prstGeom prst="rect">
            <a:avLst/>
          </a:prstGeom>
          <a:noFill/>
          <a:ln w="38100" cap="flat" cmpd="sng">
            <a:solidFill>
              <a:srgbClr val="FF0000"/>
            </a:solidFill>
            <a:prstDash val="solid"/>
            <a:miter/>
            <a:headEnd type="none" w="med" len="med"/>
            <a:tailEnd type="none" w="med" len="med"/>
          </a:ln>
        </p:spPr>
        <p:txBody>
          <a:bodyPr wrap="none" anchor="ctr">
            <a:spAutoFit/>
          </a:bodyPr>
          <a:p>
            <a:pPr algn="ctr"/>
            <a:r>
              <a:rPr lang="zh-CN" altLang="en-US" sz="2400" b="1" dirty="0">
                <a:effectLst>
                  <a:outerShdw blurRad="38100" dist="38100" dir="2700000">
                    <a:srgbClr val="C0C0C0"/>
                  </a:outerShdw>
                </a:effectLst>
                <a:latin typeface="黑体" panose="02010609060101010101" pitchFamily="49" charset="-122"/>
                <a:ea typeface="黑体" panose="02010609060101010101" pitchFamily="49" charset="-122"/>
              </a:rPr>
              <a:t>革命任务</a:t>
            </a:r>
            <a:endParaRPr lang="zh-CN" altLang="en-US" sz="2400" b="1" dirty="0">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35852" name="矩形 30"/>
          <p:cNvSpPr/>
          <p:nvPr/>
        </p:nvSpPr>
        <p:spPr>
          <a:xfrm>
            <a:off x="3797300" y="2971800"/>
            <a:ext cx="1758950" cy="508000"/>
          </a:xfrm>
          <a:prstGeom prst="rect">
            <a:avLst/>
          </a:prstGeom>
          <a:noFill/>
          <a:ln w="50800" cap="flat" cmpd="sng">
            <a:solidFill>
              <a:srgbClr val="00B050"/>
            </a:solidFill>
            <a:prstDash val="solid"/>
            <a:miter/>
            <a:headEnd type="none" w="med" len="med"/>
            <a:tailEnd type="none" w="med" len="med"/>
          </a:ln>
        </p:spPr>
        <p:txBody>
          <a:bodyPr wrap="none">
            <a:spAutoFit/>
          </a:bodyPr>
          <a:p>
            <a:pPr algn="ctr"/>
            <a:r>
              <a:rPr lang="zh-CN" altLang="en-US" sz="2400" b="1" dirty="0">
                <a:solidFill>
                  <a:srgbClr val="000066"/>
                </a:solidFill>
                <a:effectLst>
                  <a:outerShdw blurRad="38100" dist="38100" dir="2700000">
                    <a:srgbClr val="C0C0C0"/>
                  </a:outerShdw>
                </a:effectLst>
                <a:latin typeface="黑体" panose="02010609060101010101" pitchFamily="49" charset="-122"/>
                <a:ea typeface="黑体" panose="02010609060101010101" pitchFamily="49" charset="-122"/>
              </a:rPr>
              <a:t>反帝反封建</a:t>
            </a:r>
            <a:endParaRPr lang="zh-CN" altLang="en-US" sz="2400" b="1" dirty="0">
              <a:solidFill>
                <a:srgbClr val="000066"/>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35853" name="矩形 31"/>
          <p:cNvSpPr/>
          <p:nvPr/>
        </p:nvSpPr>
        <p:spPr>
          <a:xfrm>
            <a:off x="914400" y="1905000"/>
            <a:ext cx="1441450" cy="495300"/>
          </a:xfrm>
          <a:prstGeom prst="rect">
            <a:avLst/>
          </a:prstGeom>
          <a:noFill/>
          <a:ln w="38100" cap="flat" cmpd="sng">
            <a:solidFill>
              <a:srgbClr val="FF0000"/>
            </a:solidFill>
            <a:prstDash val="solid"/>
            <a:miter/>
            <a:headEnd type="none" w="med" len="med"/>
            <a:tailEnd type="none" w="med" len="med"/>
          </a:ln>
        </p:spPr>
        <p:txBody>
          <a:bodyPr wrap="none" anchor="ctr">
            <a:spAutoFit/>
          </a:bodyPr>
          <a:p>
            <a:pPr algn="ctr"/>
            <a:r>
              <a:rPr lang="zh-CN" altLang="en-US" sz="2400" b="1" dirty="0">
                <a:effectLst>
                  <a:outerShdw blurRad="38100" dist="38100" dir="2700000">
                    <a:srgbClr val="C0C0C0"/>
                  </a:outerShdw>
                </a:effectLst>
                <a:latin typeface="黑体" panose="02010609060101010101" pitchFamily="49" charset="-122"/>
                <a:ea typeface="黑体" panose="02010609060101010101" pitchFamily="49" charset="-122"/>
              </a:rPr>
              <a:t>革命对象</a:t>
            </a:r>
            <a:endParaRPr lang="zh-CN" altLang="en-US" sz="2400" b="1" dirty="0">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35854" name="矩形 32"/>
          <p:cNvSpPr/>
          <p:nvPr/>
        </p:nvSpPr>
        <p:spPr>
          <a:xfrm>
            <a:off x="3200400" y="1981200"/>
            <a:ext cx="2978150" cy="508000"/>
          </a:xfrm>
          <a:prstGeom prst="rect">
            <a:avLst/>
          </a:prstGeom>
          <a:noFill/>
          <a:ln w="50800" cap="flat" cmpd="sng">
            <a:solidFill>
              <a:srgbClr val="00B050"/>
            </a:solidFill>
            <a:prstDash val="solid"/>
            <a:miter/>
            <a:headEnd type="none" w="med" len="med"/>
            <a:tailEnd type="none" w="med" len="med"/>
          </a:ln>
        </p:spPr>
        <p:txBody>
          <a:bodyPr wrap="none">
            <a:spAutoFit/>
          </a:bodyPr>
          <a:p>
            <a:pPr algn="ctr"/>
            <a:r>
              <a:rPr lang="zh-CN" altLang="en-US" sz="2400" b="1" dirty="0">
                <a:solidFill>
                  <a:srgbClr val="000066"/>
                </a:solidFill>
                <a:effectLst>
                  <a:outerShdw blurRad="38100" dist="38100" dir="2700000">
                    <a:srgbClr val="C0C0C0"/>
                  </a:outerShdw>
                </a:effectLst>
                <a:latin typeface="黑体" panose="02010609060101010101" pitchFamily="49" charset="-122"/>
                <a:ea typeface="黑体" panose="02010609060101010101" pitchFamily="49" charset="-122"/>
              </a:rPr>
              <a:t>帝国主义和封建主义</a:t>
            </a:r>
            <a:endParaRPr lang="zh-CN" altLang="en-US" sz="2400" b="1" dirty="0">
              <a:solidFill>
                <a:srgbClr val="000066"/>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35855" name="矩形 33"/>
          <p:cNvSpPr/>
          <p:nvPr/>
        </p:nvSpPr>
        <p:spPr>
          <a:xfrm>
            <a:off x="976313" y="4056063"/>
            <a:ext cx="1422400" cy="461962"/>
          </a:xfrm>
          <a:prstGeom prst="rect">
            <a:avLst/>
          </a:prstGeom>
          <a:noFill/>
          <a:ln w="38100" cap="flat" cmpd="sng">
            <a:solidFill>
              <a:srgbClr val="FF0000"/>
            </a:solidFill>
            <a:prstDash val="solid"/>
            <a:miter/>
            <a:headEnd type="none" w="med" len="med"/>
            <a:tailEnd type="none" w="med" len="med"/>
          </a:ln>
        </p:spPr>
        <p:txBody>
          <a:bodyPr wrap="none" anchor="ctr">
            <a:spAutoFit/>
          </a:bodyPr>
          <a:p>
            <a:pPr algn="ctr"/>
            <a:r>
              <a:rPr lang="zh-CN" altLang="en-US" sz="2400" b="1" dirty="0">
                <a:effectLst>
                  <a:outerShdw blurRad="38100" dist="38100" dir="2700000">
                    <a:srgbClr val="C0C0C0"/>
                  </a:outerShdw>
                </a:effectLst>
                <a:latin typeface="黑体" panose="02010609060101010101" pitchFamily="49" charset="-122"/>
                <a:ea typeface="黑体" panose="02010609060101010101" pitchFamily="49" charset="-122"/>
              </a:rPr>
              <a:t>革命性质</a:t>
            </a:r>
            <a:endParaRPr lang="zh-CN" altLang="en-US" sz="2400" b="1" dirty="0">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35856" name="矩形 34"/>
          <p:cNvSpPr/>
          <p:nvPr/>
        </p:nvSpPr>
        <p:spPr>
          <a:xfrm>
            <a:off x="3856038" y="4048125"/>
            <a:ext cx="1422400" cy="460375"/>
          </a:xfrm>
          <a:prstGeom prst="rect">
            <a:avLst/>
          </a:prstGeom>
          <a:noFill/>
          <a:ln w="50800" cap="flat" cmpd="sng">
            <a:solidFill>
              <a:srgbClr val="00B050"/>
            </a:solidFill>
            <a:prstDash val="solid"/>
            <a:miter/>
            <a:headEnd type="none" w="med" len="med"/>
            <a:tailEnd type="none" w="med" len="med"/>
          </a:ln>
        </p:spPr>
        <p:txBody>
          <a:bodyPr wrap="none">
            <a:spAutoFit/>
          </a:bodyPr>
          <a:p>
            <a:pPr algn="ctr"/>
            <a:r>
              <a:rPr lang="zh-CN" altLang="en-US" sz="2400" b="1" dirty="0">
                <a:solidFill>
                  <a:srgbClr val="000066"/>
                </a:solidFill>
                <a:effectLst>
                  <a:outerShdw blurRad="38100" dist="38100" dir="2700000">
                    <a:srgbClr val="C0C0C0"/>
                  </a:outerShdw>
                </a:effectLst>
                <a:latin typeface="黑体" panose="02010609060101010101" pitchFamily="49" charset="-122"/>
                <a:ea typeface="黑体" panose="02010609060101010101" pitchFamily="49" charset="-122"/>
              </a:rPr>
              <a:t>民主革命</a:t>
            </a:r>
            <a:endParaRPr lang="zh-CN" altLang="en-US" sz="2400" b="1" dirty="0">
              <a:solidFill>
                <a:srgbClr val="000066"/>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35857" name="矩形 36"/>
          <p:cNvSpPr/>
          <p:nvPr/>
        </p:nvSpPr>
        <p:spPr>
          <a:xfrm>
            <a:off x="1227138" y="4635500"/>
            <a:ext cx="2351087" cy="461963"/>
          </a:xfrm>
          <a:prstGeom prst="rect">
            <a:avLst/>
          </a:prstGeom>
          <a:noFill/>
          <a:ln w="50800" cap="flat" cmpd="sng">
            <a:solidFill>
              <a:srgbClr val="00B050"/>
            </a:solidFill>
            <a:prstDash val="solid"/>
            <a:miter/>
            <a:headEnd type="none" w="med" len="med"/>
            <a:tailEnd type="none" w="med" len="med"/>
          </a:ln>
        </p:spPr>
        <p:txBody>
          <a:bodyPr wrap="none">
            <a:spAutoFit/>
          </a:bodyPr>
          <a:p>
            <a:pPr algn="ctr"/>
            <a:r>
              <a:rPr lang="zh-CN" altLang="en-US" sz="2400" b="1" dirty="0">
                <a:effectLst>
                  <a:outerShdw blurRad="38100" dist="38100" dir="2700000">
                    <a:srgbClr val="C0C0C0"/>
                  </a:outerShdw>
                </a:effectLst>
                <a:latin typeface="黑体" panose="02010609060101010101" pitchFamily="49" charset="-122"/>
                <a:ea typeface="黑体" panose="02010609060101010101" pitchFamily="49" charset="-122"/>
              </a:rPr>
              <a:t>旧民主主义革命</a:t>
            </a:r>
            <a:endParaRPr lang="zh-CN" altLang="en-US" sz="2400" b="1" dirty="0">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35858" name="矩形 37"/>
          <p:cNvSpPr/>
          <p:nvPr/>
        </p:nvSpPr>
        <p:spPr>
          <a:xfrm>
            <a:off x="5551488" y="4627563"/>
            <a:ext cx="2351087" cy="460375"/>
          </a:xfrm>
          <a:prstGeom prst="rect">
            <a:avLst/>
          </a:prstGeom>
          <a:noFill/>
          <a:ln w="50800" cap="flat" cmpd="sng">
            <a:solidFill>
              <a:srgbClr val="00B050"/>
            </a:solidFill>
            <a:prstDash val="solid"/>
            <a:miter/>
            <a:headEnd type="none" w="med" len="med"/>
            <a:tailEnd type="none" w="med" len="med"/>
          </a:ln>
        </p:spPr>
        <p:txBody>
          <a:bodyPr wrap="none">
            <a:spAutoFit/>
          </a:bodyPr>
          <a:p>
            <a:pPr algn="ctr"/>
            <a:r>
              <a:rPr lang="zh-CN" altLang="en-US" sz="2400" b="1" dirty="0">
                <a:effectLst>
                  <a:outerShdw blurRad="38100" dist="38100" dir="2700000">
                    <a:srgbClr val="C0C0C0"/>
                  </a:outerShdw>
                </a:effectLst>
                <a:latin typeface="黑体" panose="02010609060101010101" pitchFamily="49" charset="-122"/>
                <a:ea typeface="黑体" panose="02010609060101010101" pitchFamily="49" charset="-122"/>
              </a:rPr>
              <a:t>新民主主义革命</a:t>
            </a:r>
            <a:endParaRPr lang="zh-CN" altLang="en-US" sz="2400" b="1" dirty="0">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35859" name="矩形 35"/>
          <p:cNvSpPr/>
          <p:nvPr/>
        </p:nvSpPr>
        <p:spPr>
          <a:xfrm>
            <a:off x="179388" y="5594350"/>
            <a:ext cx="1112837" cy="461963"/>
          </a:xfrm>
          <a:prstGeom prst="rect">
            <a:avLst/>
          </a:prstGeom>
          <a:noFill/>
          <a:ln w="38100" cap="flat" cmpd="sng">
            <a:solidFill>
              <a:srgbClr val="3333FF"/>
            </a:solidFill>
            <a:prstDash val="solid"/>
            <a:miter/>
            <a:headEnd type="none" w="med" len="med"/>
            <a:tailEnd type="none" w="med" len="med"/>
          </a:ln>
        </p:spPr>
        <p:txBody>
          <a:bodyPr wrap="none" anchor="ctr">
            <a:spAutoFit/>
          </a:bodyPr>
          <a:p>
            <a:pPr algn="ctr"/>
            <a:r>
              <a:rPr lang="zh-CN" altLang="en-US" sz="2400" b="1" dirty="0">
                <a:effectLst>
                  <a:outerShdw blurRad="38100" dist="38100" dir="2700000">
                    <a:srgbClr val="C0C0C0"/>
                  </a:outerShdw>
                </a:effectLst>
                <a:latin typeface="黑体" panose="02010609060101010101" pitchFamily="49" charset="-122"/>
                <a:ea typeface="黑体" panose="02010609060101010101" pitchFamily="49" charset="-122"/>
              </a:rPr>
              <a:t>领导权</a:t>
            </a:r>
            <a:endParaRPr lang="zh-CN" altLang="en-US" sz="2400" b="1" dirty="0">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35860" name="矩形 38"/>
          <p:cNvSpPr/>
          <p:nvPr/>
        </p:nvSpPr>
        <p:spPr>
          <a:xfrm>
            <a:off x="1682750" y="5584825"/>
            <a:ext cx="1422400" cy="461963"/>
          </a:xfrm>
          <a:prstGeom prst="rect">
            <a:avLst/>
          </a:prstGeom>
          <a:noFill/>
          <a:ln w="50800" cap="flat" cmpd="sng">
            <a:solidFill>
              <a:srgbClr val="00B050"/>
            </a:solidFill>
            <a:prstDash val="solid"/>
            <a:miter/>
            <a:headEnd type="none" w="med" len="med"/>
            <a:tailEnd type="none" w="med" len="med"/>
          </a:ln>
        </p:spPr>
        <p:txBody>
          <a:bodyPr wrap="none">
            <a:spAutoFit/>
          </a:bodyPr>
          <a:p>
            <a:pPr algn="ctr"/>
            <a:r>
              <a:rPr lang="zh-CN" altLang="en-US" sz="2400" b="1" dirty="0">
                <a:solidFill>
                  <a:srgbClr val="000066"/>
                </a:solidFill>
                <a:effectLst>
                  <a:outerShdw blurRad="38100" dist="38100" dir="2700000">
                    <a:srgbClr val="C0C0C0"/>
                  </a:outerShdw>
                </a:effectLst>
                <a:latin typeface="黑体" panose="02010609060101010101" pitchFamily="49" charset="-122"/>
                <a:ea typeface="黑体" panose="02010609060101010101" pitchFamily="49" charset="-122"/>
              </a:rPr>
              <a:t>资产阶级</a:t>
            </a:r>
            <a:endParaRPr lang="zh-CN" altLang="en-US" sz="2400" b="1" dirty="0">
              <a:solidFill>
                <a:srgbClr val="000066"/>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35861" name="矩形 39"/>
          <p:cNvSpPr/>
          <p:nvPr/>
        </p:nvSpPr>
        <p:spPr>
          <a:xfrm>
            <a:off x="6016625" y="5589588"/>
            <a:ext cx="1422400" cy="461962"/>
          </a:xfrm>
          <a:prstGeom prst="rect">
            <a:avLst/>
          </a:prstGeom>
          <a:noFill/>
          <a:ln w="50800" cap="flat" cmpd="sng">
            <a:solidFill>
              <a:srgbClr val="00B050"/>
            </a:solidFill>
            <a:prstDash val="solid"/>
            <a:miter/>
            <a:headEnd type="none" w="med" len="med"/>
            <a:tailEnd type="none" w="med" len="med"/>
          </a:ln>
        </p:spPr>
        <p:txBody>
          <a:bodyPr wrap="none">
            <a:spAutoFit/>
          </a:bodyPr>
          <a:p>
            <a:pPr algn="ctr"/>
            <a:r>
              <a:rPr lang="zh-CN" altLang="en-US" sz="2400" b="1" dirty="0">
                <a:solidFill>
                  <a:srgbClr val="000066"/>
                </a:solidFill>
                <a:effectLst>
                  <a:outerShdw blurRad="38100" dist="38100" dir="2700000">
                    <a:srgbClr val="C0C0C0"/>
                  </a:outerShdw>
                </a:effectLst>
                <a:latin typeface="黑体" panose="02010609060101010101" pitchFamily="49" charset="-122"/>
                <a:ea typeface="黑体" panose="02010609060101010101" pitchFamily="49" charset="-122"/>
              </a:rPr>
              <a:t>无产阶级</a:t>
            </a:r>
            <a:endParaRPr lang="zh-CN" altLang="en-US" sz="2400" b="1" dirty="0">
              <a:solidFill>
                <a:srgbClr val="000066"/>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35862" name="矩形 40"/>
          <p:cNvSpPr/>
          <p:nvPr/>
        </p:nvSpPr>
        <p:spPr>
          <a:xfrm>
            <a:off x="8293100" y="979488"/>
            <a:ext cx="554038" cy="3729037"/>
          </a:xfrm>
          <a:prstGeom prst="rect">
            <a:avLst/>
          </a:prstGeom>
          <a:noFill/>
          <a:ln w="38100" cap="flat" cmpd="sng">
            <a:solidFill>
              <a:srgbClr val="00B050"/>
            </a:solidFill>
            <a:prstDash val="solid"/>
            <a:miter/>
            <a:headEnd type="none" w="med" len="med"/>
            <a:tailEnd type="none" w="med" len="med"/>
          </a:ln>
        </p:spPr>
        <p:txBody>
          <a:bodyPr vert="eaVert" wrap="none" anchor="ctr">
            <a:spAutoFit/>
          </a:bodyPr>
          <a:p>
            <a:pPr algn="ctr"/>
            <a:r>
              <a:rPr lang="zh-CN" altLang="en-US" sz="2400" b="1" dirty="0">
                <a:effectLst>
                  <a:outerShdw blurRad="38100" dist="38100" dir="2700000">
                    <a:srgbClr val="C0C0C0"/>
                  </a:outerShdw>
                </a:effectLst>
                <a:latin typeface="黑体" panose="02010609060101010101" pitchFamily="49" charset="-122"/>
                <a:ea typeface="黑体" panose="02010609060101010101" pitchFamily="49" charset="-122"/>
              </a:rPr>
              <a:t>革命统一战线（</a:t>
            </a:r>
            <a:r>
              <a:rPr lang="zh-CN" altLang="en-US" sz="2400" b="1"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革命动力</a:t>
            </a:r>
            <a:r>
              <a:rPr lang="zh-CN" altLang="en-US" sz="2400" b="1" dirty="0">
                <a:effectLst>
                  <a:outerShdw blurRad="38100" dist="38100" dir="2700000">
                    <a:srgbClr val="C0C0C0"/>
                  </a:outerShdw>
                </a:effectLst>
                <a:latin typeface="黑体" panose="02010609060101010101" pitchFamily="49" charset="-122"/>
                <a:ea typeface="黑体" panose="02010609060101010101" pitchFamily="49" charset="-122"/>
              </a:rPr>
              <a:t>）</a:t>
            </a:r>
            <a:endParaRPr lang="zh-CN" altLang="en-US" sz="2400" b="1" dirty="0">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35863" name="矩形 41"/>
          <p:cNvSpPr/>
          <p:nvPr/>
        </p:nvSpPr>
        <p:spPr>
          <a:xfrm>
            <a:off x="6723063" y="3306763"/>
            <a:ext cx="1422400" cy="831850"/>
          </a:xfrm>
          <a:prstGeom prst="rect">
            <a:avLst/>
          </a:prstGeom>
          <a:noFill/>
          <a:ln w="38100" cap="flat" cmpd="sng">
            <a:solidFill>
              <a:srgbClr val="00B050"/>
            </a:solidFill>
            <a:prstDash val="solid"/>
            <a:miter/>
            <a:headEnd type="none" w="med" len="med"/>
            <a:tailEnd type="none" w="med" len="med"/>
          </a:ln>
        </p:spPr>
        <p:txBody>
          <a:bodyPr wrap="none" anchor="ctr">
            <a:spAutoFit/>
          </a:bodyPr>
          <a:p>
            <a:pPr algn="ctr"/>
            <a:r>
              <a:rPr lang="zh-CN" altLang="en-US" sz="2400" b="1"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前途</a:t>
            </a:r>
            <a:r>
              <a:rPr lang="zh-CN" altLang="en-US" sz="2400" b="1" dirty="0">
                <a:effectLst>
                  <a:outerShdw blurRad="38100" dist="38100" dir="2700000">
                    <a:srgbClr val="C0C0C0"/>
                  </a:outerShdw>
                </a:effectLst>
                <a:latin typeface="黑体" panose="02010609060101010101" pitchFamily="49" charset="-122"/>
                <a:ea typeface="黑体" panose="02010609060101010101" pitchFamily="49" charset="-122"/>
              </a:rPr>
              <a:t>：</a:t>
            </a:r>
            <a:endParaRPr lang="en-US" altLang="x-none" sz="2400" b="1">
              <a:effectLst>
                <a:outerShdw blurRad="38100" dist="38100" dir="2700000">
                  <a:srgbClr val="C0C0C0"/>
                </a:outerShdw>
              </a:effectLst>
              <a:latin typeface="黑体" panose="02010609060101010101" pitchFamily="49" charset="-122"/>
              <a:ea typeface="黑体" panose="02010609060101010101" pitchFamily="49" charset="-122"/>
            </a:endParaRPr>
          </a:p>
          <a:p>
            <a:pPr algn="ctr"/>
            <a:r>
              <a:rPr lang="zh-CN" altLang="en-US" sz="2400" b="1" dirty="0">
                <a:effectLst>
                  <a:outerShdw blurRad="38100" dist="38100" dir="2700000">
                    <a:srgbClr val="C0C0C0"/>
                  </a:outerShdw>
                </a:effectLst>
                <a:latin typeface="黑体" panose="02010609060101010101" pitchFamily="49" charset="-122"/>
                <a:ea typeface="黑体" panose="02010609060101010101" pitchFamily="49" charset="-122"/>
              </a:rPr>
              <a:t>社会主义</a:t>
            </a:r>
            <a:endParaRPr lang="zh-CN" altLang="en-US" sz="2400" b="1" dirty="0">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35864" name="AutoShape 20"/>
          <p:cNvSpPr/>
          <p:nvPr/>
        </p:nvSpPr>
        <p:spPr>
          <a:xfrm>
            <a:off x="4373563" y="2563813"/>
            <a:ext cx="381000" cy="414337"/>
          </a:xfrm>
          <a:prstGeom prst="downArrow">
            <a:avLst>
              <a:gd name="adj1" fmla="val 50000"/>
              <a:gd name="adj2" fmla="val 34956"/>
            </a:avLst>
          </a:prstGeom>
          <a:solidFill>
            <a:schemeClr val="accent1"/>
          </a:solidFill>
          <a:ln w="9525" cap="flat" cmpd="sng">
            <a:solidFill>
              <a:schemeClr val="tx1"/>
            </a:solidFill>
            <a:prstDash val="solid"/>
            <a:miter/>
            <a:headEnd type="none" w="med" len="med"/>
            <a:tailEnd type="none" w="med" len="med"/>
          </a:ln>
        </p:spPr>
        <p:txBody>
          <a:bodyPr vert="eaVert" wrap="none" anchor="ctr"/>
          <a:p>
            <a:endParaRPr lang="zh-CN" altLang="en-US" dirty="0">
              <a:solidFill>
                <a:srgbClr val="000000"/>
              </a:solidFill>
              <a:latin typeface="Arial" panose="020B0604020202020204" pitchFamily="34" charset="0"/>
            </a:endParaRPr>
          </a:p>
        </p:txBody>
      </p:sp>
      <p:sp>
        <p:nvSpPr>
          <p:cNvPr id="35865" name="AutoShape 20"/>
          <p:cNvSpPr/>
          <p:nvPr/>
        </p:nvSpPr>
        <p:spPr>
          <a:xfrm>
            <a:off x="4378325" y="3563938"/>
            <a:ext cx="381000" cy="414337"/>
          </a:xfrm>
          <a:prstGeom prst="downArrow">
            <a:avLst>
              <a:gd name="adj1" fmla="val 50000"/>
              <a:gd name="adj2" fmla="val 34956"/>
            </a:avLst>
          </a:prstGeom>
          <a:solidFill>
            <a:schemeClr val="accent1"/>
          </a:solidFill>
          <a:ln w="9525" cap="flat" cmpd="sng">
            <a:solidFill>
              <a:schemeClr val="tx1"/>
            </a:solidFill>
            <a:prstDash val="solid"/>
            <a:miter/>
            <a:headEnd type="none" w="med" len="med"/>
            <a:tailEnd type="none" w="med" len="med"/>
          </a:ln>
        </p:spPr>
        <p:txBody>
          <a:bodyPr vert="eaVert" wrap="none" anchor="ctr"/>
          <a:p>
            <a:endParaRPr lang="zh-CN" altLang="en-US" dirty="0">
              <a:solidFill>
                <a:srgbClr val="000000"/>
              </a:solidFill>
              <a:latin typeface="Arial" panose="020B0604020202020204" pitchFamily="34" charset="0"/>
            </a:endParaRPr>
          </a:p>
        </p:txBody>
      </p:sp>
      <p:sp>
        <p:nvSpPr>
          <p:cNvPr id="35866" name="AutoShape 20"/>
          <p:cNvSpPr/>
          <p:nvPr/>
        </p:nvSpPr>
        <p:spPr>
          <a:xfrm>
            <a:off x="2209800" y="5153025"/>
            <a:ext cx="381000" cy="414338"/>
          </a:xfrm>
          <a:prstGeom prst="downArrow">
            <a:avLst>
              <a:gd name="adj1" fmla="val 50000"/>
              <a:gd name="adj2" fmla="val 34956"/>
            </a:avLst>
          </a:prstGeom>
          <a:solidFill>
            <a:schemeClr val="accent1"/>
          </a:solidFill>
          <a:ln w="9525" cap="flat" cmpd="sng">
            <a:solidFill>
              <a:schemeClr val="tx1"/>
            </a:solidFill>
            <a:prstDash val="solid"/>
            <a:miter/>
            <a:headEnd type="none" w="med" len="med"/>
            <a:tailEnd type="none" w="med" len="med"/>
          </a:ln>
        </p:spPr>
        <p:txBody>
          <a:bodyPr vert="eaVert" wrap="none" anchor="ctr"/>
          <a:p>
            <a:endParaRPr lang="zh-CN" altLang="en-US" dirty="0">
              <a:solidFill>
                <a:srgbClr val="000000"/>
              </a:solidFill>
              <a:latin typeface="Arial" panose="020B0604020202020204" pitchFamily="34" charset="0"/>
            </a:endParaRPr>
          </a:p>
        </p:txBody>
      </p:sp>
      <p:sp>
        <p:nvSpPr>
          <p:cNvPr id="35867" name="AutoShape 20"/>
          <p:cNvSpPr/>
          <p:nvPr/>
        </p:nvSpPr>
        <p:spPr>
          <a:xfrm>
            <a:off x="6540500" y="5160963"/>
            <a:ext cx="381000" cy="414337"/>
          </a:xfrm>
          <a:prstGeom prst="downArrow">
            <a:avLst>
              <a:gd name="adj1" fmla="val 50000"/>
              <a:gd name="adj2" fmla="val 34956"/>
            </a:avLst>
          </a:prstGeom>
          <a:solidFill>
            <a:schemeClr val="accent1"/>
          </a:solidFill>
          <a:ln w="9525" cap="flat" cmpd="sng">
            <a:solidFill>
              <a:schemeClr val="tx1"/>
            </a:solidFill>
            <a:prstDash val="solid"/>
            <a:miter/>
            <a:headEnd type="none" w="med" len="med"/>
            <a:tailEnd type="none" w="med" len="med"/>
          </a:ln>
        </p:spPr>
        <p:txBody>
          <a:bodyPr vert="eaVert" wrap="none" anchor="ctr"/>
          <a:p>
            <a:endParaRPr lang="zh-CN" altLang="en-US" dirty="0">
              <a:solidFill>
                <a:srgbClr val="000000"/>
              </a:solidFill>
              <a:latin typeface="Arial" panose="020B0604020202020204" pitchFamily="34" charset="0"/>
            </a:endParaRPr>
          </a:p>
        </p:txBody>
      </p:sp>
      <p:sp>
        <p:nvSpPr>
          <p:cNvPr id="35868" name="AutoShape 20"/>
          <p:cNvSpPr/>
          <p:nvPr/>
        </p:nvSpPr>
        <p:spPr>
          <a:xfrm flipV="1">
            <a:off x="7254875" y="4157663"/>
            <a:ext cx="381000" cy="414337"/>
          </a:xfrm>
          <a:prstGeom prst="downArrow">
            <a:avLst>
              <a:gd name="adj1" fmla="val 50000"/>
              <a:gd name="adj2" fmla="val 34956"/>
            </a:avLst>
          </a:prstGeom>
          <a:solidFill>
            <a:schemeClr val="accent1"/>
          </a:solidFill>
          <a:ln w="9525" cap="flat" cmpd="sng">
            <a:solidFill>
              <a:schemeClr val="tx1"/>
            </a:solidFill>
            <a:prstDash val="solid"/>
            <a:miter/>
            <a:headEnd type="none" w="med" len="med"/>
            <a:tailEnd type="none" w="med" len="med"/>
          </a:ln>
        </p:spPr>
        <p:txBody>
          <a:bodyPr vert="eaVert" wrap="none" anchor="ctr"/>
          <a:p>
            <a:endParaRPr lang="zh-CN" altLang="en-US" dirty="0">
              <a:solidFill>
                <a:srgbClr val="000000"/>
              </a:solidFill>
              <a:latin typeface="Arial" panose="020B0604020202020204" pitchFamily="34" charset="0"/>
            </a:endParaRPr>
          </a:p>
        </p:txBody>
      </p:sp>
      <p:sp>
        <p:nvSpPr>
          <p:cNvPr id="35869" name="椭圆 35868">
            <a:hlinkClick r:id="rId1" action="ppaction://hlinksldjump"/>
          </p:cNvPr>
          <p:cNvSpPr/>
          <p:nvPr/>
        </p:nvSpPr>
        <p:spPr>
          <a:xfrm>
            <a:off x="8077200" y="6248400"/>
            <a:ext cx="533400" cy="304800"/>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849"/>
                                        </p:tgtEl>
                                        <p:attrNameLst>
                                          <p:attrName>style.visibility</p:attrName>
                                        </p:attrNameLst>
                                      </p:cBhvr>
                                      <p:to>
                                        <p:strVal val="visible"/>
                                      </p:to>
                                    </p:set>
                                    <p:animEffect transition="in" filter="checkerboard(across)">
                                      <p:cBhvr>
                                        <p:cTn id="7" dur="500"/>
                                        <p:tgtEl>
                                          <p:spTgt spid="3584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5850"/>
                                        </p:tgtEl>
                                        <p:attrNameLst>
                                          <p:attrName>style.visibility</p:attrName>
                                        </p:attrNameLst>
                                      </p:cBhvr>
                                      <p:to>
                                        <p:strVal val="visible"/>
                                      </p:to>
                                    </p:set>
                                    <p:animEffect transition="in" filter="checkerboard(across)">
                                      <p:cBhvr>
                                        <p:cTn id="12" dur="500"/>
                                        <p:tgtEl>
                                          <p:spTgt spid="35850"/>
                                        </p:tgtEl>
                                      </p:cBhvr>
                                    </p:animEffect>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35847"/>
                                        </p:tgtEl>
                                        <p:attrNameLst>
                                          <p:attrName>style.visibility</p:attrName>
                                        </p:attrNameLst>
                                      </p:cBhvr>
                                      <p:to>
                                        <p:strVal val="visible"/>
                                      </p:to>
                                    </p:set>
                                    <p:anim calcmode="lin" valueType="num">
                                      <p:cBhvr additive="base">
                                        <p:cTn id="16" dur="500" fill="hold"/>
                                        <p:tgtEl>
                                          <p:spTgt spid="35847"/>
                                        </p:tgtEl>
                                        <p:attrNameLst>
                                          <p:attrName>ppt_x</p:attrName>
                                        </p:attrNameLst>
                                      </p:cBhvr>
                                      <p:tavLst>
                                        <p:tav tm="0">
                                          <p:val>
                                            <p:strVal val="#ppt_x"/>
                                          </p:val>
                                        </p:tav>
                                        <p:tav tm="100000">
                                          <p:val>
                                            <p:strVal val="#ppt_x"/>
                                          </p:val>
                                        </p:tav>
                                      </p:tavLst>
                                    </p:anim>
                                    <p:anim calcmode="lin" valueType="num">
                                      <p:cBhvr additive="base">
                                        <p:cTn id="17" dur="500" fill="hold"/>
                                        <p:tgtEl>
                                          <p:spTgt spid="35847"/>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5853"/>
                                        </p:tgtEl>
                                        <p:attrNameLst>
                                          <p:attrName>style.visibility</p:attrName>
                                        </p:attrNameLst>
                                      </p:cBhvr>
                                      <p:to>
                                        <p:strVal val="visible"/>
                                      </p:to>
                                    </p:set>
                                    <p:animEffect transition="in" filter="checkerboard(across)">
                                      <p:cBhvr>
                                        <p:cTn id="22" dur="500"/>
                                        <p:tgtEl>
                                          <p:spTgt spid="3585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5854"/>
                                        </p:tgtEl>
                                        <p:attrNameLst>
                                          <p:attrName>style.visibility</p:attrName>
                                        </p:attrNameLst>
                                      </p:cBhvr>
                                      <p:to>
                                        <p:strVal val="visible"/>
                                      </p:to>
                                    </p:set>
                                    <p:animEffect transition="in" filter="checkerboard(across)">
                                      <p:cBhvr>
                                        <p:cTn id="27" dur="500"/>
                                        <p:tgtEl>
                                          <p:spTgt spid="3585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5851"/>
                                        </p:tgtEl>
                                        <p:attrNameLst>
                                          <p:attrName>style.visibility</p:attrName>
                                        </p:attrNameLst>
                                      </p:cBhvr>
                                      <p:to>
                                        <p:strVal val="visible"/>
                                      </p:to>
                                    </p:set>
                                    <p:animEffect transition="in" filter="checkerboard(across)">
                                      <p:cBhvr>
                                        <p:cTn id="32" dur="500"/>
                                        <p:tgtEl>
                                          <p:spTgt spid="3585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5864"/>
                                        </p:tgtEl>
                                        <p:attrNameLst>
                                          <p:attrName>style.visibility</p:attrName>
                                        </p:attrNameLst>
                                      </p:cBhvr>
                                      <p:to>
                                        <p:strVal val="visible"/>
                                      </p:to>
                                    </p:set>
                                    <p:anim calcmode="lin" valueType="num">
                                      <p:cBhvr additive="base">
                                        <p:cTn id="37" dur="500" fill="hold"/>
                                        <p:tgtEl>
                                          <p:spTgt spid="35864"/>
                                        </p:tgtEl>
                                        <p:attrNameLst>
                                          <p:attrName>ppt_x</p:attrName>
                                        </p:attrNameLst>
                                      </p:cBhvr>
                                      <p:tavLst>
                                        <p:tav tm="0">
                                          <p:val>
                                            <p:strVal val="#ppt_x"/>
                                          </p:val>
                                        </p:tav>
                                        <p:tav tm="100000">
                                          <p:val>
                                            <p:strVal val="#ppt_x"/>
                                          </p:val>
                                        </p:tav>
                                      </p:tavLst>
                                    </p:anim>
                                    <p:anim calcmode="lin" valueType="num">
                                      <p:cBhvr additive="base">
                                        <p:cTn id="38" dur="500" fill="hold"/>
                                        <p:tgtEl>
                                          <p:spTgt spid="35864"/>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35852"/>
                                        </p:tgtEl>
                                        <p:attrNameLst>
                                          <p:attrName>style.visibility</p:attrName>
                                        </p:attrNameLst>
                                      </p:cBhvr>
                                      <p:to>
                                        <p:strVal val="visible"/>
                                      </p:to>
                                    </p:set>
                                    <p:animEffect transition="in" filter="checkerboard(across)">
                                      <p:cBhvr>
                                        <p:cTn id="43" dur="500"/>
                                        <p:tgtEl>
                                          <p:spTgt spid="3585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35865"/>
                                        </p:tgtEl>
                                        <p:attrNameLst>
                                          <p:attrName>style.visibility</p:attrName>
                                        </p:attrNameLst>
                                      </p:cBhvr>
                                      <p:to>
                                        <p:strVal val="visible"/>
                                      </p:to>
                                    </p:set>
                                    <p:anim calcmode="lin" valueType="num">
                                      <p:cBhvr additive="base">
                                        <p:cTn id="48" dur="500" fill="hold"/>
                                        <p:tgtEl>
                                          <p:spTgt spid="35865"/>
                                        </p:tgtEl>
                                        <p:attrNameLst>
                                          <p:attrName>ppt_x</p:attrName>
                                        </p:attrNameLst>
                                      </p:cBhvr>
                                      <p:tavLst>
                                        <p:tav tm="0">
                                          <p:val>
                                            <p:strVal val="#ppt_x"/>
                                          </p:val>
                                        </p:tav>
                                        <p:tav tm="100000">
                                          <p:val>
                                            <p:strVal val="#ppt_x"/>
                                          </p:val>
                                        </p:tav>
                                      </p:tavLst>
                                    </p:anim>
                                    <p:anim calcmode="lin" valueType="num">
                                      <p:cBhvr additive="base">
                                        <p:cTn id="49" dur="500" fill="hold"/>
                                        <p:tgtEl>
                                          <p:spTgt spid="35865"/>
                                        </p:tgtEl>
                                        <p:attrNameLst>
                                          <p:attrName>ppt_y</p:attrName>
                                        </p:attrNameLst>
                                      </p:cBhvr>
                                      <p:tavLst>
                                        <p:tav tm="0">
                                          <p:val>
                                            <p:strVal val="0-#ppt_h/2"/>
                                          </p:val>
                                        </p:tav>
                                        <p:tav tm="100000">
                                          <p:val>
                                            <p:strVal val="#ppt_y"/>
                                          </p:val>
                                        </p:tav>
                                      </p:tavLst>
                                    </p:anim>
                                  </p:childTnLst>
                                </p:cTn>
                              </p:par>
                            </p:childTnLst>
                          </p:cTn>
                        </p:par>
                        <p:par>
                          <p:cTn id="50" fill="hold">
                            <p:stCondLst>
                              <p:cond delay="500"/>
                            </p:stCondLst>
                            <p:childTnLst>
                              <p:par>
                                <p:cTn id="51" presetID="5" presetClass="entr" presetSubtype="10" fill="hold" grpId="0" nodeType="afterEffect">
                                  <p:stCondLst>
                                    <p:cond delay="0"/>
                                  </p:stCondLst>
                                  <p:childTnLst>
                                    <p:set>
                                      <p:cBhvr>
                                        <p:cTn id="52" dur="1" fill="hold">
                                          <p:stCondLst>
                                            <p:cond delay="0"/>
                                          </p:stCondLst>
                                        </p:cTn>
                                        <p:tgtEl>
                                          <p:spTgt spid="35855"/>
                                        </p:tgtEl>
                                        <p:attrNameLst>
                                          <p:attrName>style.visibility</p:attrName>
                                        </p:attrNameLst>
                                      </p:cBhvr>
                                      <p:to>
                                        <p:strVal val="visible"/>
                                      </p:to>
                                    </p:set>
                                    <p:animEffect transition="in" filter="checkerboard(across)">
                                      <p:cBhvr>
                                        <p:cTn id="53" dur="500"/>
                                        <p:tgtEl>
                                          <p:spTgt spid="35855"/>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35856"/>
                                        </p:tgtEl>
                                        <p:attrNameLst>
                                          <p:attrName>style.visibility</p:attrName>
                                        </p:attrNameLst>
                                      </p:cBhvr>
                                      <p:to>
                                        <p:strVal val="visible"/>
                                      </p:to>
                                    </p:set>
                                    <p:animEffect transition="in" filter="checkerboard(across)">
                                      <p:cBhvr>
                                        <p:cTn id="58" dur="500"/>
                                        <p:tgtEl>
                                          <p:spTgt spid="3585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35844"/>
                                        </p:tgtEl>
                                        <p:attrNameLst>
                                          <p:attrName>style.visibility</p:attrName>
                                        </p:attrNameLst>
                                      </p:cBhvr>
                                      <p:to>
                                        <p:strVal val="visible"/>
                                      </p:to>
                                    </p:set>
                                    <p:animEffect transition="in" filter="wipe(up)">
                                      <p:cBhvr>
                                        <p:cTn id="63" dur="500"/>
                                        <p:tgtEl>
                                          <p:spTgt spid="35844"/>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35857"/>
                                        </p:tgtEl>
                                        <p:attrNameLst>
                                          <p:attrName>style.visibility</p:attrName>
                                        </p:attrNameLst>
                                      </p:cBhvr>
                                      <p:to>
                                        <p:strVal val="visible"/>
                                      </p:to>
                                    </p:set>
                                    <p:animEffect transition="in" filter="checkerboard(across)">
                                      <p:cBhvr>
                                        <p:cTn id="68" dur="500"/>
                                        <p:tgtEl>
                                          <p:spTgt spid="35857"/>
                                        </p:tgtEl>
                                      </p:cBhvr>
                                    </p:animEffect>
                                  </p:childTnLst>
                                </p:cTn>
                              </p:par>
                            </p:childTnLst>
                          </p:cTn>
                        </p:par>
                        <p:par>
                          <p:cTn id="69" fill="hold">
                            <p:stCondLst>
                              <p:cond delay="500"/>
                            </p:stCondLst>
                            <p:childTnLst>
                              <p:par>
                                <p:cTn id="70" presetID="5" presetClass="entr" presetSubtype="10" fill="hold" grpId="0" nodeType="afterEffect">
                                  <p:stCondLst>
                                    <p:cond delay="0"/>
                                  </p:stCondLst>
                                  <p:childTnLst>
                                    <p:set>
                                      <p:cBhvr>
                                        <p:cTn id="71" dur="1" fill="hold">
                                          <p:stCondLst>
                                            <p:cond delay="0"/>
                                          </p:stCondLst>
                                        </p:cTn>
                                        <p:tgtEl>
                                          <p:spTgt spid="35858"/>
                                        </p:tgtEl>
                                        <p:attrNameLst>
                                          <p:attrName>style.visibility</p:attrName>
                                        </p:attrNameLst>
                                      </p:cBhvr>
                                      <p:to>
                                        <p:strVal val="visible"/>
                                      </p:to>
                                    </p:set>
                                    <p:animEffect transition="in" filter="checkerboard(across)">
                                      <p:cBhvr>
                                        <p:cTn id="72" dur="500"/>
                                        <p:tgtEl>
                                          <p:spTgt spid="35858"/>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35859"/>
                                        </p:tgtEl>
                                        <p:attrNameLst>
                                          <p:attrName>style.visibility</p:attrName>
                                        </p:attrNameLst>
                                      </p:cBhvr>
                                      <p:to>
                                        <p:strVal val="visible"/>
                                      </p:to>
                                    </p:set>
                                    <p:animEffect transition="in" filter="checkerboard(across)">
                                      <p:cBhvr>
                                        <p:cTn id="77" dur="500"/>
                                        <p:tgtEl>
                                          <p:spTgt spid="35859"/>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1" fill="hold" grpId="0" nodeType="clickEffect">
                                  <p:stCondLst>
                                    <p:cond delay="0"/>
                                  </p:stCondLst>
                                  <p:childTnLst>
                                    <p:set>
                                      <p:cBhvr>
                                        <p:cTn id="81" dur="1" fill="hold">
                                          <p:stCondLst>
                                            <p:cond delay="0"/>
                                          </p:stCondLst>
                                        </p:cTn>
                                        <p:tgtEl>
                                          <p:spTgt spid="35866"/>
                                        </p:tgtEl>
                                        <p:attrNameLst>
                                          <p:attrName>style.visibility</p:attrName>
                                        </p:attrNameLst>
                                      </p:cBhvr>
                                      <p:to>
                                        <p:strVal val="visible"/>
                                      </p:to>
                                    </p:set>
                                    <p:anim calcmode="lin" valueType="num">
                                      <p:cBhvr additive="base">
                                        <p:cTn id="82" dur="500" fill="hold"/>
                                        <p:tgtEl>
                                          <p:spTgt spid="35866"/>
                                        </p:tgtEl>
                                        <p:attrNameLst>
                                          <p:attrName>ppt_x</p:attrName>
                                        </p:attrNameLst>
                                      </p:cBhvr>
                                      <p:tavLst>
                                        <p:tav tm="0">
                                          <p:val>
                                            <p:strVal val="#ppt_x"/>
                                          </p:val>
                                        </p:tav>
                                        <p:tav tm="100000">
                                          <p:val>
                                            <p:strVal val="#ppt_x"/>
                                          </p:val>
                                        </p:tav>
                                      </p:tavLst>
                                    </p:anim>
                                    <p:anim calcmode="lin" valueType="num">
                                      <p:cBhvr additive="base">
                                        <p:cTn id="83" dur="500" fill="hold"/>
                                        <p:tgtEl>
                                          <p:spTgt spid="35866"/>
                                        </p:tgtEl>
                                        <p:attrNameLst>
                                          <p:attrName>ppt_y</p:attrName>
                                        </p:attrNameLst>
                                      </p:cBhvr>
                                      <p:tavLst>
                                        <p:tav tm="0">
                                          <p:val>
                                            <p:strVal val="0-#ppt_h/2"/>
                                          </p:val>
                                        </p:tav>
                                        <p:tav tm="100000">
                                          <p:val>
                                            <p:strVal val="#ppt_y"/>
                                          </p:val>
                                        </p:tav>
                                      </p:tavLst>
                                    </p:anim>
                                  </p:childTnLst>
                                </p:cTn>
                              </p:par>
                            </p:childTnLst>
                          </p:cTn>
                        </p:par>
                        <p:par>
                          <p:cTn id="84" fill="hold">
                            <p:stCondLst>
                              <p:cond delay="500"/>
                            </p:stCondLst>
                            <p:childTnLst>
                              <p:par>
                                <p:cTn id="85" presetID="5" presetClass="entr" presetSubtype="10" fill="hold" grpId="0" nodeType="afterEffect">
                                  <p:stCondLst>
                                    <p:cond delay="0"/>
                                  </p:stCondLst>
                                  <p:childTnLst>
                                    <p:set>
                                      <p:cBhvr>
                                        <p:cTn id="86" dur="1" fill="hold">
                                          <p:stCondLst>
                                            <p:cond delay="0"/>
                                          </p:stCondLst>
                                        </p:cTn>
                                        <p:tgtEl>
                                          <p:spTgt spid="35860"/>
                                        </p:tgtEl>
                                        <p:attrNameLst>
                                          <p:attrName>style.visibility</p:attrName>
                                        </p:attrNameLst>
                                      </p:cBhvr>
                                      <p:to>
                                        <p:strVal val="visible"/>
                                      </p:to>
                                    </p:set>
                                    <p:animEffect transition="in" filter="checkerboard(across)">
                                      <p:cBhvr>
                                        <p:cTn id="87" dur="500"/>
                                        <p:tgtEl>
                                          <p:spTgt spid="35860"/>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1" fill="hold" grpId="0" nodeType="clickEffect">
                                  <p:stCondLst>
                                    <p:cond delay="0"/>
                                  </p:stCondLst>
                                  <p:childTnLst>
                                    <p:set>
                                      <p:cBhvr>
                                        <p:cTn id="91" dur="1" fill="hold">
                                          <p:stCondLst>
                                            <p:cond delay="0"/>
                                          </p:stCondLst>
                                        </p:cTn>
                                        <p:tgtEl>
                                          <p:spTgt spid="35867"/>
                                        </p:tgtEl>
                                        <p:attrNameLst>
                                          <p:attrName>style.visibility</p:attrName>
                                        </p:attrNameLst>
                                      </p:cBhvr>
                                      <p:to>
                                        <p:strVal val="visible"/>
                                      </p:to>
                                    </p:set>
                                    <p:anim calcmode="lin" valueType="num">
                                      <p:cBhvr additive="base">
                                        <p:cTn id="92" dur="500" fill="hold"/>
                                        <p:tgtEl>
                                          <p:spTgt spid="35867"/>
                                        </p:tgtEl>
                                        <p:attrNameLst>
                                          <p:attrName>ppt_x</p:attrName>
                                        </p:attrNameLst>
                                      </p:cBhvr>
                                      <p:tavLst>
                                        <p:tav tm="0">
                                          <p:val>
                                            <p:strVal val="#ppt_x"/>
                                          </p:val>
                                        </p:tav>
                                        <p:tav tm="100000">
                                          <p:val>
                                            <p:strVal val="#ppt_x"/>
                                          </p:val>
                                        </p:tav>
                                      </p:tavLst>
                                    </p:anim>
                                    <p:anim calcmode="lin" valueType="num">
                                      <p:cBhvr additive="base">
                                        <p:cTn id="93" dur="500" fill="hold"/>
                                        <p:tgtEl>
                                          <p:spTgt spid="35867"/>
                                        </p:tgtEl>
                                        <p:attrNameLst>
                                          <p:attrName>ppt_y</p:attrName>
                                        </p:attrNameLst>
                                      </p:cBhvr>
                                      <p:tavLst>
                                        <p:tav tm="0">
                                          <p:val>
                                            <p:strVal val="0-#ppt_h/2"/>
                                          </p:val>
                                        </p:tav>
                                        <p:tav tm="100000">
                                          <p:val>
                                            <p:strVal val="#ppt_y"/>
                                          </p:val>
                                        </p:tav>
                                      </p:tavLst>
                                    </p:anim>
                                  </p:childTnLst>
                                </p:cTn>
                              </p:par>
                            </p:childTnLst>
                          </p:cTn>
                        </p:par>
                        <p:par>
                          <p:cTn id="94" fill="hold">
                            <p:stCondLst>
                              <p:cond delay="500"/>
                            </p:stCondLst>
                            <p:childTnLst>
                              <p:par>
                                <p:cTn id="95" presetID="5" presetClass="entr" presetSubtype="10" fill="hold" grpId="0" nodeType="afterEffect">
                                  <p:stCondLst>
                                    <p:cond delay="0"/>
                                  </p:stCondLst>
                                  <p:childTnLst>
                                    <p:set>
                                      <p:cBhvr>
                                        <p:cTn id="96" dur="1" fill="hold">
                                          <p:stCondLst>
                                            <p:cond delay="0"/>
                                          </p:stCondLst>
                                        </p:cTn>
                                        <p:tgtEl>
                                          <p:spTgt spid="35861"/>
                                        </p:tgtEl>
                                        <p:attrNameLst>
                                          <p:attrName>style.visibility</p:attrName>
                                        </p:attrNameLst>
                                      </p:cBhvr>
                                      <p:to>
                                        <p:strVal val="visible"/>
                                      </p:to>
                                    </p:set>
                                    <p:animEffect transition="in" filter="checkerboard(across)">
                                      <p:cBhvr>
                                        <p:cTn id="97" dur="500"/>
                                        <p:tgtEl>
                                          <p:spTgt spid="35861"/>
                                        </p:tgtEl>
                                      </p:cBhvr>
                                    </p:animEffect>
                                  </p:childTnLst>
                                </p:cTn>
                              </p:par>
                            </p:childTnLst>
                          </p:cTn>
                        </p:par>
                      </p:childTnLst>
                    </p:cTn>
                  </p:par>
                  <p:par>
                    <p:cTn id="98" fill="hold">
                      <p:stCondLst>
                        <p:cond delay="indefinite"/>
                      </p:stCondLst>
                      <p:childTnLst>
                        <p:par>
                          <p:cTn id="99" fill="hold">
                            <p:stCondLst>
                              <p:cond delay="0"/>
                            </p:stCondLst>
                            <p:childTnLst>
                              <p:par>
                                <p:cTn id="100" presetID="5" presetClass="entr" presetSubtype="10" fill="hold" grpId="0" nodeType="clickEffect">
                                  <p:stCondLst>
                                    <p:cond delay="0"/>
                                  </p:stCondLst>
                                  <p:childTnLst>
                                    <p:set>
                                      <p:cBhvr>
                                        <p:cTn id="101" dur="1" fill="hold">
                                          <p:stCondLst>
                                            <p:cond delay="0"/>
                                          </p:stCondLst>
                                        </p:cTn>
                                        <p:tgtEl>
                                          <p:spTgt spid="35862"/>
                                        </p:tgtEl>
                                        <p:attrNameLst>
                                          <p:attrName>style.visibility</p:attrName>
                                        </p:attrNameLst>
                                      </p:cBhvr>
                                      <p:to>
                                        <p:strVal val="visible"/>
                                      </p:to>
                                    </p:set>
                                    <p:animEffect transition="in" filter="checkerboard(across)">
                                      <p:cBhvr>
                                        <p:cTn id="102" dur="500"/>
                                        <p:tgtEl>
                                          <p:spTgt spid="35862"/>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35868"/>
                                        </p:tgtEl>
                                        <p:attrNameLst>
                                          <p:attrName>style.visibility</p:attrName>
                                        </p:attrNameLst>
                                      </p:cBhvr>
                                      <p:to>
                                        <p:strVal val="visible"/>
                                      </p:to>
                                    </p:set>
                                    <p:anim calcmode="lin" valueType="num">
                                      <p:cBhvr additive="base">
                                        <p:cTn id="107" dur="500" fill="hold"/>
                                        <p:tgtEl>
                                          <p:spTgt spid="35868"/>
                                        </p:tgtEl>
                                        <p:attrNameLst>
                                          <p:attrName>ppt_x</p:attrName>
                                        </p:attrNameLst>
                                      </p:cBhvr>
                                      <p:tavLst>
                                        <p:tav tm="0">
                                          <p:val>
                                            <p:strVal val="#ppt_x"/>
                                          </p:val>
                                        </p:tav>
                                        <p:tav tm="100000">
                                          <p:val>
                                            <p:strVal val="#ppt_x"/>
                                          </p:val>
                                        </p:tav>
                                      </p:tavLst>
                                    </p:anim>
                                    <p:anim calcmode="lin" valueType="num">
                                      <p:cBhvr additive="base">
                                        <p:cTn id="108" dur="500" fill="hold"/>
                                        <p:tgtEl>
                                          <p:spTgt spid="35868"/>
                                        </p:tgtEl>
                                        <p:attrNameLst>
                                          <p:attrName>ppt_y</p:attrName>
                                        </p:attrNameLst>
                                      </p:cBhvr>
                                      <p:tavLst>
                                        <p:tav tm="0">
                                          <p:val>
                                            <p:strVal val="1+#ppt_h/2"/>
                                          </p:val>
                                        </p:tav>
                                        <p:tav tm="100000">
                                          <p:val>
                                            <p:strVal val="#ppt_y"/>
                                          </p:val>
                                        </p:tav>
                                      </p:tavLst>
                                    </p:anim>
                                  </p:childTnLst>
                                </p:cTn>
                              </p:par>
                            </p:childTnLst>
                          </p:cTn>
                        </p:par>
                        <p:par>
                          <p:cTn id="109" fill="hold">
                            <p:stCondLst>
                              <p:cond delay="500"/>
                            </p:stCondLst>
                            <p:childTnLst>
                              <p:par>
                                <p:cTn id="110" presetID="5" presetClass="entr" presetSubtype="10" fill="hold" grpId="0" nodeType="afterEffect">
                                  <p:stCondLst>
                                    <p:cond delay="0"/>
                                  </p:stCondLst>
                                  <p:childTnLst>
                                    <p:set>
                                      <p:cBhvr>
                                        <p:cTn id="111" dur="1" fill="hold">
                                          <p:stCondLst>
                                            <p:cond delay="0"/>
                                          </p:stCondLst>
                                        </p:cTn>
                                        <p:tgtEl>
                                          <p:spTgt spid="35863"/>
                                        </p:tgtEl>
                                        <p:attrNameLst>
                                          <p:attrName>style.visibility</p:attrName>
                                        </p:attrNameLst>
                                      </p:cBhvr>
                                      <p:to>
                                        <p:strVal val="visible"/>
                                      </p:to>
                                    </p:set>
                                    <p:animEffect transition="in" filter="checkerboard(across)">
                                      <p:cBhvr>
                                        <p:cTn id="112" dur="500"/>
                                        <p:tgtEl>
                                          <p:spTgt spid="35863"/>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nodeType="clickEffect">
                                  <p:stCondLst>
                                    <p:cond delay="0"/>
                                  </p:stCondLst>
                                  <p:childTnLst>
                                    <p:set>
                                      <p:cBhvr>
                                        <p:cTn id="116" dur="1" fill="hold">
                                          <p:stCondLst>
                                            <p:cond delay="0"/>
                                          </p:stCondLst>
                                        </p:cTn>
                                        <p:tgtEl>
                                          <p:spTgt spid="35869"/>
                                        </p:tgtEl>
                                        <p:attrNameLst>
                                          <p:attrName>style.visibility</p:attrName>
                                        </p:attrNameLst>
                                      </p:cBhvr>
                                      <p:to>
                                        <p:strVal val="visible"/>
                                      </p:to>
                                    </p:set>
                                    <p:animEffect transition="in" filter="blinds(horizontal)">
                                      <p:cBhvr>
                                        <p:cTn id="117" dur="500"/>
                                        <p:tgtEl>
                                          <p:spTgt spid="35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bldLvl="0" animBg="1"/>
      <p:bldP spid="35849" grpId="0" bldLvl="0" animBg="1"/>
      <p:bldP spid="35850" grpId="0" bldLvl="0" animBg="1"/>
      <p:bldP spid="35851" grpId="0" bldLvl="0" animBg="1"/>
      <p:bldP spid="35852" grpId="0" bldLvl="0" animBg="1"/>
      <p:bldP spid="35853" grpId="0" bldLvl="0" animBg="1"/>
      <p:bldP spid="35854" grpId="0" bldLvl="0" animBg="1"/>
      <p:bldP spid="35855" grpId="0" bldLvl="0" animBg="1"/>
      <p:bldP spid="35856" grpId="0" bldLvl="0" animBg="1"/>
      <p:bldP spid="35857" grpId="0" bldLvl="0" animBg="1"/>
      <p:bldP spid="35858" grpId="0" bldLvl="0" animBg="1"/>
      <p:bldP spid="35859" grpId="0" bldLvl="0" animBg="1"/>
      <p:bldP spid="35860" grpId="0" bldLvl="0" animBg="1"/>
      <p:bldP spid="35861" grpId="0" bldLvl="0" animBg="1"/>
      <p:bldP spid="35862" grpId="0" bldLvl="0" animBg="1"/>
      <p:bldP spid="35863" grpId="0" bldLvl="0" animBg="1"/>
      <p:bldP spid="35864" grpId="0" bldLvl="0" animBg="1"/>
      <p:bldP spid="35865" grpId="0" bldLvl="0" animBg="1"/>
      <p:bldP spid="35866" grpId="0" bldLvl="0" animBg="1"/>
      <p:bldP spid="35867" grpId="0" bldLvl="0" animBg="1"/>
      <p:bldP spid="3586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6385"/>
          <p:cNvPicPr>
            <a:picLocks noChangeAspect="1" noChangeArrowheads="1"/>
          </p:cNvPicPr>
          <p:nvPr/>
        </p:nvPicPr>
        <p:blipFill>
          <a:blip r:embed="rId1" cstate="print"/>
          <a:srcRect l="1247"/>
          <a:stretch>
            <a:fillRect/>
          </a:stretch>
        </p:blipFill>
        <p:spPr bwMode="auto">
          <a:xfrm>
            <a:off x="684213" y="1268413"/>
            <a:ext cx="4535487" cy="3425825"/>
          </a:xfrm>
          <a:prstGeom prst="rect">
            <a:avLst/>
          </a:prstGeom>
          <a:noFill/>
          <a:ln w="9525">
            <a:noFill/>
            <a:miter lim="800000"/>
            <a:headEnd/>
            <a:tailEnd/>
          </a:ln>
        </p:spPr>
      </p:pic>
      <p:sp>
        <p:nvSpPr>
          <p:cNvPr id="15363" name="文本框 16386"/>
          <p:cNvSpPr txBox="1">
            <a:spLocks noChangeArrowheads="1"/>
          </p:cNvSpPr>
          <p:nvPr/>
        </p:nvSpPr>
        <p:spPr bwMode="auto">
          <a:xfrm>
            <a:off x="684213" y="4868863"/>
            <a:ext cx="4267200" cy="398780"/>
          </a:xfrm>
          <a:prstGeom prst="rect">
            <a:avLst/>
          </a:prstGeom>
          <a:noFill/>
          <a:ln w="9525">
            <a:noFill/>
            <a:miter lim="800000"/>
          </a:ln>
        </p:spPr>
        <p:txBody>
          <a:bodyPr wrap="none">
            <a:spAutoFit/>
          </a:bodyPr>
          <a:lstStyle/>
          <a:p>
            <a:r>
              <a:rPr lang="zh-CN" altLang="en-US" sz="2000" b="1">
                <a:solidFill>
                  <a:srgbClr val="0000CC"/>
                </a:solidFill>
              </a:rPr>
              <a:t>中国共产党第七次全国代表大会会场</a:t>
            </a:r>
            <a:endParaRPr lang="zh-CN" altLang="en-US" sz="2000" b="1">
              <a:solidFill>
                <a:srgbClr val="0000CC"/>
              </a:solidFill>
            </a:endParaRPr>
          </a:p>
        </p:txBody>
      </p:sp>
      <p:sp>
        <p:nvSpPr>
          <p:cNvPr id="15364" name="矩形 16387"/>
          <p:cNvSpPr>
            <a:spLocks noChangeArrowheads="1"/>
          </p:cNvSpPr>
          <p:nvPr/>
        </p:nvSpPr>
        <p:spPr bwMode="auto">
          <a:xfrm>
            <a:off x="5003800" y="4797425"/>
            <a:ext cx="3940175" cy="701675"/>
          </a:xfrm>
          <a:prstGeom prst="rect">
            <a:avLst/>
          </a:prstGeom>
          <a:noFill/>
          <a:ln w="9525">
            <a:noFill/>
            <a:miter lim="800000"/>
          </a:ln>
        </p:spPr>
        <p:txBody>
          <a:bodyPr>
            <a:spAutoFit/>
          </a:bodyPr>
          <a:lstStyle/>
          <a:p>
            <a:r>
              <a:rPr lang="zh-CN" altLang="en-US" sz="2000" b="1">
                <a:solidFill>
                  <a:srgbClr val="0000CC"/>
                </a:solidFill>
              </a:rPr>
              <a:t>毛泽东在第七次全国代表大会上作</a:t>
            </a:r>
            <a:r>
              <a:rPr lang="en-US" sz="2000" b="1">
                <a:solidFill>
                  <a:srgbClr val="0000CC"/>
                </a:solidFill>
              </a:rPr>
              <a:t>《</a:t>
            </a:r>
            <a:r>
              <a:rPr lang="zh-CN" altLang="en-US" sz="2000" b="1">
                <a:solidFill>
                  <a:srgbClr val="0000CC"/>
                </a:solidFill>
              </a:rPr>
              <a:t>论联合政府</a:t>
            </a:r>
            <a:r>
              <a:rPr lang="en-US" sz="2000" b="1">
                <a:solidFill>
                  <a:srgbClr val="0000CC"/>
                </a:solidFill>
              </a:rPr>
              <a:t>》</a:t>
            </a:r>
            <a:r>
              <a:rPr lang="zh-CN" altLang="en-US" sz="2000" b="1">
                <a:solidFill>
                  <a:srgbClr val="0000CC"/>
                </a:solidFill>
              </a:rPr>
              <a:t>的政治报告</a:t>
            </a:r>
            <a:endParaRPr lang="zh-CN" altLang="en-US" sz="2000" b="1">
              <a:solidFill>
                <a:srgbClr val="0000CC"/>
              </a:solidFill>
            </a:endParaRPr>
          </a:p>
        </p:txBody>
      </p:sp>
      <p:pic>
        <p:nvPicPr>
          <p:cNvPr id="15365" name="图片 16388"/>
          <p:cNvPicPr>
            <a:picLocks noChangeAspect="1" noChangeArrowheads="1"/>
          </p:cNvPicPr>
          <p:nvPr/>
        </p:nvPicPr>
        <p:blipFill>
          <a:blip r:embed="rId2" cstate="print"/>
          <a:srcRect l="940"/>
          <a:stretch>
            <a:fillRect/>
          </a:stretch>
        </p:blipFill>
        <p:spPr bwMode="auto">
          <a:xfrm>
            <a:off x="5580063" y="1268413"/>
            <a:ext cx="2720975" cy="3327400"/>
          </a:xfrm>
          <a:prstGeom prst="rect">
            <a:avLst/>
          </a:prstGeom>
          <a:noFill/>
          <a:ln w="9525">
            <a:noFill/>
            <a:miter lim="800000"/>
            <a:headEnd/>
            <a:tailEnd/>
          </a:ln>
        </p:spPr>
      </p:pic>
      <p:sp>
        <p:nvSpPr>
          <p:cNvPr id="15366" name="文本框 16389"/>
          <p:cNvSpPr txBox="1">
            <a:spLocks noChangeArrowheads="1"/>
          </p:cNvSpPr>
          <p:nvPr/>
        </p:nvSpPr>
        <p:spPr bwMode="auto">
          <a:xfrm>
            <a:off x="755650" y="5499100"/>
            <a:ext cx="7772400" cy="1198880"/>
          </a:xfrm>
          <a:prstGeom prst="rect">
            <a:avLst/>
          </a:prstGeom>
          <a:noFill/>
          <a:ln w="9525">
            <a:noFill/>
            <a:miter lim="800000"/>
          </a:ln>
        </p:spPr>
        <p:txBody>
          <a:bodyPr>
            <a:spAutoFit/>
          </a:bodyPr>
          <a:lstStyle/>
          <a:p>
            <a:pPr>
              <a:spcBef>
                <a:spcPct val="50000"/>
              </a:spcBef>
            </a:pPr>
            <a:r>
              <a:rPr lang="en-US" sz="3200" b="1" dirty="0" smtClean="0">
                <a:solidFill>
                  <a:srgbClr val="0000CC"/>
                </a:solidFill>
                <a:effectLst>
                  <a:outerShdw blurRad="38100" dist="38100" dir="2700000" algn="tl">
                    <a:srgbClr val="C0C0C0"/>
                  </a:outerShdw>
                </a:effectLst>
                <a:latin typeface="Times New Roman" panose="02020603050405020304" pitchFamily="18" charset="0"/>
              </a:rPr>
              <a:t>        </a:t>
            </a:r>
            <a:r>
              <a:rPr lang="zh-CN" altLang="en-US" sz="3600" b="1" dirty="0" smtClean="0">
                <a:solidFill>
                  <a:srgbClr val="FF0000"/>
                </a:solidFill>
                <a:effectLst>
                  <a:outerShdw blurRad="38100" dist="38100" dir="2700000" algn="tl">
                    <a:srgbClr val="C0C0C0"/>
                  </a:outerShdw>
                </a:effectLst>
                <a:latin typeface="Times New Roman" panose="02020603050405020304" pitchFamily="18" charset="0"/>
              </a:rPr>
              <a:t>中共</a:t>
            </a:r>
            <a:r>
              <a:rPr lang="zh-CN" altLang="en-US" sz="3600" b="1" dirty="0" smtClean="0">
                <a:solidFill>
                  <a:srgbClr val="FF0000"/>
                </a:solidFill>
                <a:effectLst>
                  <a:outerShdw blurRad="38100" dist="38100" dir="2700000" algn="tl">
                    <a:srgbClr val="C0C0C0"/>
                  </a:outerShdw>
                </a:effectLst>
                <a:latin typeface="宋体" panose="02010600030101010101" pitchFamily="2" charset="-122"/>
              </a:rPr>
              <a:t>“</a:t>
            </a:r>
            <a:r>
              <a:rPr lang="zh-CN" altLang="en-US" sz="3600" b="1" dirty="0" smtClean="0">
                <a:solidFill>
                  <a:srgbClr val="FF0000"/>
                </a:solidFill>
                <a:effectLst>
                  <a:outerShdw blurRad="38100" dist="38100" dir="2700000" algn="tl">
                    <a:srgbClr val="C0C0C0"/>
                  </a:outerShdw>
                </a:effectLst>
                <a:latin typeface="Times New Roman" panose="02020603050405020304" pitchFamily="18" charset="0"/>
              </a:rPr>
              <a:t>七大</a:t>
            </a:r>
            <a:r>
              <a:rPr lang="zh-CN" altLang="en-US" sz="3600" b="1" dirty="0" smtClean="0">
                <a:solidFill>
                  <a:srgbClr val="FF0000"/>
                </a:solidFill>
                <a:effectLst>
                  <a:outerShdw blurRad="38100" dist="38100" dir="2700000" algn="tl">
                    <a:srgbClr val="C0C0C0"/>
                  </a:outerShdw>
                </a:effectLst>
                <a:latin typeface="宋体" panose="02010600030101010101" pitchFamily="2" charset="-122"/>
              </a:rPr>
              <a:t>”</a:t>
            </a:r>
            <a:r>
              <a:rPr lang="zh-CN" altLang="en-US" sz="3600" b="1" dirty="0" smtClean="0">
                <a:solidFill>
                  <a:srgbClr val="FF0000"/>
                </a:solidFill>
                <a:effectLst>
                  <a:outerShdw blurRad="38100" dist="38100" dir="2700000" algn="tl">
                    <a:srgbClr val="C0C0C0"/>
                  </a:outerShdw>
                </a:effectLst>
                <a:latin typeface="Times New Roman" panose="02020603050405020304" pitchFamily="18" charset="0"/>
              </a:rPr>
              <a:t>正式确认毛泽东思想为中国共产党全党的</a:t>
            </a:r>
            <a:r>
              <a:rPr lang="zh-CN" altLang="en-US" sz="3600" b="1" dirty="0" smtClean="0">
                <a:solidFill>
                  <a:srgbClr val="FF3300"/>
                </a:solidFill>
                <a:effectLst>
                  <a:outerShdw blurRad="38100" dist="38100" dir="2700000" algn="tl">
                    <a:srgbClr val="C0C0C0"/>
                  </a:outerShdw>
                </a:effectLst>
                <a:latin typeface="Times New Roman" panose="02020603050405020304" pitchFamily="18" charset="0"/>
              </a:rPr>
              <a:t>指导思想</a:t>
            </a:r>
            <a:r>
              <a:rPr lang="zh-CN" altLang="en-US" sz="3600" b="1" dirty="0" smtClean="0">
                <a:solidFill>
                  <a:srgbClr val="FF0000"/>
                </a:solidFill>
                <a:effectLst>
                  <a:outerShdw blurRad="38100" dist="38100" dir="2700000" algn="tl">
                    <a:srgbClr val="C0C0C0"/>
                  </a:outerShdw>
                </a:effectLst>
                <a:latin typeface="Times New Roman" panose="02020603050405020304" pitchFamily="18" charset="0"/>
              </a:rPr>
              <a:t>。</a:t>
            </a:r>
            <a:endParaRPr lang="zh-CN" altLang="en-US" sz="3600" b="1" dirty="0" smtClean="0">
              <a:solidFill>
                <a:srgbClr val="FF0000"/>
              </a:solidFill>
              <a:effectLst>
                <a:outerShdw blurRad="38100" dist="38100" dir="2700000" algn="tl">
                  <a:srgbClr val="C0C0C0"/>
                </a:outerShdw>
              </a:effectLst>
              <a:latin typeface="Times New Roman" panose="02020603050405020304" pitchFamily="18" charset="0"/>
            </a:endParaRPr>
          </a:p>
        </p:txBody>
      </p:sp>
      <p:sp>
        <p:nvSpPr>
          <p:cNvPr id="15367" name="矩形 16390"/>
          <p:cNvSpPr>
            <a:spLocks noChangeArrowheads="1"/>
          </p:cNvSpPr>
          <p:nvPr/>
        </p:nvSpPr>
        <p:spPr bwMode="auto">
          <a:xfrm>
            <a:off x="588963" y="334963"/>
            <a:ext cx="6770370" cy="645160"/>
          </a:xfrm>
          <a:prstGeom prst="rect">
            <a:avLst/>
          </a:prstGeom>
          <a:noFill/>
          <a:ln w="9525">
            <a:noFill/>
            <a:miter lim="800000"/>
          </a:ln>
        </p:spPr>
        <p:txBody>
          <a:bodyPr wrap="none">
            <a:spAutoFit/>
          </a:bodyPr>
          <a:lstStyle/>
          <a:p>
            <a:r>
              <a:rPr lang="zh-CN" altLang="en-US" sz="3600" b="1" dirty="0">
                <a:solidFill>
                  <a:srgbClr val="FF0000"/>
                </a:solidFill>
                <a:ea typeface="黑体" panose="02010609060101010101" pitchFamily="49" charset="-122"/>
              </a:rPr>
              <a:t>体现标志：中共七大（</a:t>
            </a:r>
            <a:r>
              <a:rPr lang="en-US" sz="3600" b="1" dirty="0">
                <a:solidFill>
                  <a:srgbClr val="FF0000"/>
                </a:solidFill>
                <a:ea typeface="黑体" panose="02010609060101010101" pitchFamily="49" charset="-122"/>
              </a:rPr>
              <a:t>1945</a:t>
            </a:r>
            <a:r>
              <a:rPr lang="zh-CN" altLang="en-US" sz="3600" b="1" dirty="0">
                <a:solidFill>
                  <a:srgbClr val="FF0000"/>
                </a:solidFill>
                <a:ea typeface="黑体" panose="02010609060101010101" pitchFamily="49" charset="-122"/>
              </a:rPr>
              <a:t>年</a:t>
            </a:r>
            <a:r>
              <a:rPr lang="zh-CN" altLang="en-US" sz="3200" b="1" dirty="0">
                <a:solidFill>
                  <a:srgbClr val="FF0000"/>
                </a:solidFill>
                <a:ea typeface="黑体" panose="02010609060101010101" pitchFamily="49" charset="-122"/>
              </a:rPr>
              <a:t>）</a:t>
            </a:r>
            <a:r>
              <a:rPr lang="zh-CN" altLang="en-US" sz="3200" b="1" dirty="0">
                <a:solidFill>
                  <a:srgbClr val="0000FF"/>
                </a:solidFill>
                <a:ea typeface="黑体" panose="02010609060101010101" pitchFamily="49" charset="-122"/>
              </a:rPr>
              <a:t> </a:t>
            </a:r>
            <a:endParaRPr lang="zh-CN" altLang="en-US" sz="3200" b="1" dirty="0">
              <a:solidFill>
                <a:srgbClr val="0000FF"/>
              </a:solidFill>
              <a:ea typeface="黑体" panose="02010609060101010101" pitchFamily="49" charset="-122"/>
            </a:endParaRPr>
          </a:p>
        </p:txBody>
      </p:sp>
    </p:spTree>
  </p:cSld>
  <p:clrMapOvr>
    <a:masterClrMapping/>
  </p:clrMapOvr>
  <p:transition spd="med">
    <p:pull dir="r"/>
    <p:sndAc>
      <p:stSnd>
        <p:snd r:embed="rId3" name="chimes.wav"/>
      </p:stSnd>
    </p:sndAc>
  </p:transition>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蓝色">
  <a:themeElements>
    <a:clrScheme name="蓝色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蓝色">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蓝色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蓝色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蓝色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蓝色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蓝色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蓝色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蓝色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2096</Words>
  <Application>WPS 演示</Application>
  <PresentationFormat>全屏显示(4:3)</PresentationFormat>
  <Paragraphs>229</Paragraphs>
  <Slides>16</Slides>
  <Notes>2</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16</vt:i4>
      </vt:variant>
    </vt:vector>
  </HeadingPairs>
  <TitlesOfParts>
    <vt:vector size="34" baseType="lpstr">
      <vt:lpstr>Arial</vt:lpstr>
      <vt:lpstr>宋体</vt:lpstr>
      <vt:lpstr>Wingdings</vt:lpstr>
      <vt:lpstr>隶书</vt:lpstr>
      <vt:lpstr>黑体</vt:lpstr>
      <vt:lpstr>华文新魏</vt:lpstr>
      <vt:lpstr>楷体_GB2312</vt:lpstr>
      <vt:lpstr>华文中宋</vt:lpstr>
      <vt:lpstr>Times New Roman</vt:lpstr>
      <vt:lpstr>华文中宋</vt:lpstr>
      <vt:lpstr>Tahoma</vt:lpstr>
      <vt:lpstr>仿宋_GB2312</vt:lpstr>
      <vt:lpstr>微软雅黑</vt:lpstr>
      <vt:lpstr>Arial Unicode MS</vt:lpstr>
      <vt:lpstr>新宋体</vt:lpstr>
      <vt:lpstr>仿宋</vt:lpstr>
      <vt:lpstr>默认设计模板</vt:lpstr>
      <vt:lpstr>蓝色</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45</cp:revision>
  <dcterms:created xsi:type="dcterms:W3CDTF">2015-10-29T08:09:00Z</dcterms:created>
  <dcterms:modified xsi:type="dcterms:W3CDTF">2017-09-28T13:02:39Z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2052-10.1.0.6750</vt:lpwstr>
  </property>
</Properties>
</file>