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3"/>
  </p:notesMasterIdLst>
  <p:sldIdLst>
    <p:sldId id="257" r:id="rId2"/>
    <p:sldId id="286" r:id="rId3"/>
    <p:sldId id="281" r:id="rId4"/>
    <p:sldId id="320" r:id="rId5"/>
    <p:sldId id="305" r:id="rId6"/>
    <p:sldId id="306" r:id="rId7"/>
    <p:sldId id="312" r:id="rId8"/>
    <p:sldId id="315" r:id="rId9"/>
    <p:sldId id="316" r:id="rId10"/>
    <p:sldId id="327" r:id="rId11"/>
    <p:sldId id="319" r:id="rId12"/>
    <p:sldId id="321" r:id="rId13"/>
    <p:sldId id="287" r:id="rId14"/>
    <p:sldId id="304" r:id="rId15"/>
    <p:sldId id="282" r:id="rId16"/>
    <p:sldId id="293" r:id="rId17"/>
    <p:sldId id="292" r:id="rId18"/>
    <p:sldId id="294" r:id="rId19"/>
    <p:sldId id="297" r:id="rId20"/>
    <p:sldId id="298" r:id="rId21"/>
    <p:sldId id="299" r:id="rId22"/>
    <p:sldId id="300" r:id="rId23"/>
    <p:sldId id="301" r:id="rId24"/>
    <p:sldId id="302" r:id="rId25"/>
    <p:sldId id="296" r:id="rId26"/>
    <p:sldId id="331" r:id="rId27"/>
    <p:sldId id="278" r:id="rId28"/>
    <p:sldId id="323" r:id="rId29"/>
    <p:sldId id="325" r:id="rId30"/>
    <p:sldId id="326" r:id="rId31"/>
    <p:sldId id="328" r:id="rId32"/>
    <p:sldId id="329" r:id="rId33"/>
    <p:sldId id="322" r:id="rId34"/>
    <p:sldId id="330" r:id="rId35"/>
    <p:sldId id="332" r:id="rId36"/>
    <p:sldId id="333" r:id="rId37"/>
    <p:sldId id="280" r:id="rId38"/>
    <p:sldId id="284" r:id="rId39"/>
    <p:sldId id="272" r:id="rId40"/>
    <p:sldId id="285" r:id="rId41"/>
    <p:sldId id="279" r:id="rId4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6" autoAdjust="0"/>
    <p:restoredTop sz="94620" autoAdjust="0"/>
  </p:normalViewPr>
  <p:slideViewPr>
    <p:cSldViewPr>
      <p:cViewPr varScale="1">
        <p:scale>
          <a:sx n="64" d="100"/>
          <a:sy n="64" d="100"/>
        </p:scale>
        <p:origin x="-12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04EAE-5A70-4441-A40F-959070E187CD}" type="datetimeFigureOut">
              <a:rPr lang="zh-CN" altLang="en-US" smtClean="0"/>
              <a:t>2018/7/6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05D553-B62D-4BF2-A75A-65C3C124F25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1CE0D5A-9608-4CCF-9F15-1FAF4F176180}" type="slidenum">
              <a:rPr lang="zh-CN" altLang="en-US" smtClean="0"/>
              <a:pPr/>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C3809A1-2716-42B4-91D8-A968616D3424}" type="datetimeFigureOut">
              <a:rPr lang="zh-CN" altLang="en-US" smtClean="0"/>
              <a:pPr/>
              <a:t>2018/7/6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9938B3-F376-4E3A-8408-97CF4969914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3809A1-2716-42B4-91D8-A968616D3424}" type="datetimeFigureOut">
              <a:rPr lang="zh-CN" altLang="en-US" smtClean="0"/>
              <a:pPr/>
              <a:t>2018/7/6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9938B3-F376-4E3A-8408-97CF4969914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3809A1-2716-42B4-91D8-A968616D3424}" type="datetimeFigureOut">
              <a:rPr lang="zh-CN" altLang="en-US" smtClean="0"/>
              <a:pPr/>
              <a:t>2018/7/6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9938B3-F376-4E3A-8408-97CF4969914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3809A1-2716-42B4-91D8-A968616D3424}" type="datetimeFigureOut">
              <a:rPr lang="zh-CN" altLang="en-US" smtClean="0"/>
              <a:pPr/>
              <a:t>2018/7/6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9938B3-F376-4E3A-8408-97CF4969914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C3809A1-2716-42B4-91D8-A968616D3424}" type="datetimeFigureOut">
              <a:rPr lang="zh-CN" altLang="en-US" smtClean="0"/>
              <a:pPr/>
              <a:t>2018/7/6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9938B3-F376-4E3A-8408-97CF4969914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C3809A1-2716-42B4-91D8-A968616D3424}" type="datetimeFigureOut">
              <a:rPr lang="zh-CN" altLang="en-US" smtClean="0"/>
              <a:pPr/>
              <a:t>2018/7/6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9938B3-F376-4E3A-8408-97CF4969914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C3809A1-2716-42B4-91D8-A968616D3424}" type="datetimeFigureOut">
              <a:rPr lang="zh-CN" altLang="en-US" smtClean="0"/>
              <a:pPr/>
              <a:t>2018/7/6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19938B3-F376-4E3A-8408-97CF4969914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C3809A1-2716-42B4-91D8-A968616D3424}" type="datetimeFigureOut">
              <a:rPr lang="zh-CN" altLang="en-US" smtClean="0"/>
              <a:pPr/>
              <a:t>2018/7/6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19938B3-F376-4E3A-8408-97CF4969914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C3809A1-2716-42B4-91D8-A968616D3424}" type="datetimeFigureOut">
              <a:rPr lang="zh-CN" altLang="en-US" smtClean="0"/>
              <a:pPr/>
              <a:t>2018/7/6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19938B3-F376-4E3A-8408-97CF4969914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C3809A1-2716-42B4-91D8-A968616D3424}" type="datetimeFigureOut">
              <a:rPr lang="zh-CN" altLang="en-US" smtClean="0"/>
              <a:pPr/>
              <a:t>2018/7/6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9938B3-F376-4E3A-8408-97CF4969914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C3809A1-2716-42B4-91D8-A968616D3424}" type="datetimeFigureOut">
              <a:rPr lang="zh-CN" altLang="en-US" smtClean="0"/>
              <a:pPr/>
              <a:t>2018/7/6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9938B3-F376-4E3A-8408-97CF4969914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bg2">
                <a:shade val="45000"/>
                <a:satMod val="135000"/>
              </a:schemeClr>
              <a:prstClr val="white"/>
            </a:duotone>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809A1-2716-42B4-91D8-A968616D3424}" type="datetimeFigureOut">
              <a:rPr lang="zh-CN" altLang="en-US" smtClean="0"/>
              <a:pPr/>
              <a:t>2018/7/6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938B3-F376-4E3A-8408-97CF4969914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slide" Target="slide7.xml"/><Relationship Id="rId4" Type="http://schemas.openxmlformats.org/officeDocument/2006/relationships/image" Target="../media/image4.gif"/></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file:///D:\Program%20Files\Tencent\QQ\Users\77979019\Image\Image1\I4%60~EV5RMDP@G(RXPINU37N.jpg"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9144000" cy="4216539"/>
          </a:xfrm>
          <a:prstGeom prst="rect">
            <a:avLst/>
          </a:prstGeom>
          <a:noFill/>
        </p:spPr>
        <p:txBody>
          <a:bodyPr wrap="square" rtlCol="0">
            <a:spAutoFit/>
          </a:bodyPr>
          <a:lstStyle/>
          <a:p>
            <a:pPr algn="ctr"/>
            <a:r>
              <a:rPr lang="zh-CN" altLang="en-US" sz="4000" b="1" dirty="0">
                <a:solidFill>
                  <a:srgbClr val="FF0000"/>
                </a:solidFill>
              </a:rPr>
              <a:t>近代中国反侵略、求民主的斗争</a:t>
            </a:r>
          </a:p>
          <a:p>
            <a:pPr algn="ctr"/>
            <a:endParaRPr lang="en-US" altLang="zh-CN" sz="3200" b="1" dirty="0" smtClean="0">
              <a:latin typeface="楷体" pitchFamily="49" charset="-122"/>
              <a:ea typeface="楷体" pitchFamily="49" charset="-122"/>
            </a:endParaRPr>
          </a:p>
          <a:p>
            <a:pPr algn="ctr"/>
            <a:r>
              <a:rPr lang="zh-CN" altLang="en-US" sz="2800" dirty="0" smtClean="0">
                <a:solidFill>
                  <a:srgbClr val="3333FF"/>
                </a:solidFill>
                <a:latin typeface="微软雅黑" pitchFamily="34" charset="-122"/>
                <a:ea typeface="微软雅黑" pitchFamily="34" charset="-122"/>
              </a:rPr>
              <a:t>二、太</a:t>
            </a:r>
            <a:r>
              <a:rPr lang="zh-CN" altLang="en-US" sz="2800" dirty="0">
                <a:solidFill>
                  <a:srgbClr val="3333FF"/>
                </a:solidFill>
                <a:latin typeface="微软雅黑" pitchFamily="34" charset="-122"/>
                <a:ea typeface="微软雅黑" pitchFamily="34" charset="-122"/>
              </a:rPr>
              <a:t>平天国运</a:t>
            </a:r>
            <a:r>
              <a:rPr lang="zh-CN" altLang="en-US" sz="2800" dirty="0" smtClean="0">
                <a:solidFill>
                  <a:srgbClr val="3333FF"/>
                </a:solidFill>
                <a:latin typeface="微软雅黑" pitchFamily="34" charset="-122"/>
                <a:ea typeface="微软雅黑" pitchFamily="34" charset="-122"/>
              </a:rPr>
              <a:t>动</a:t>
            </a:r>
            <a:endParaRPr lang="en-US" altLang="zh-CN" sz="2800" dirty="0" smtClean="0">
              <a:solidFill>
                <a:srgbClr val="3333FF"/>
              </a:solidFill>
              <a:latin typeface="微软雅黑" pitchFamily="34" charset="-122"/>
              <a:ea typeface="微软雅黑" pitchFamily="34" charset="-122"/>
            </a:endParaRPr>
          </a:p>
          <a:p>
            <a:pPr algn="ctr"/>
            <a:r>
              <a:rPr lang="en-US" altLang="zh-CN" sz="2800" dirty="0" smtClean="0">
                <a:solidFill>
                  <a:srgbClr val="7030A0"/>
                </a:solidFill>
                <a:latin typeface="微软雅黑" pitchFamily="34" charset="-122"/>
                <a:ea typeface="微软雅黑" pitchFamily="34" charset="-122"/>
              </a:rPr>
              <a:t>——</a:t>
            </a:r>
            <a:r>
              <a:rPr lang="zh-CN" altLang="en-US" sz="2800" dirty="0" smtClean="0">
                <a:solidFill>
                  <a:srgbClr val="7030A0"/>
                </a:solidFill>
                <a:latin typeface="微软雅黑" pitchFamily="34" charset="-122"/>
                <a:ea typeface="微软雅黑" pitchFamily="34" charset="-122"/>
              </a:rPr>
              <a:t>新时期的旧式农民运动</a:t>
            </a:r>
            <a:endParaRPr lang="zh-CN" altLang="en-US" sz="2800" dirty="0">
              <a:solidFill>
                <a:srgbClr val="7030A0"/>
              </a:solidFill>
              <a:latin typeface="微软雅黑" pitchFamily="34" charset="-122"/>
              <a:ea typeface="微软雅黑" pitchFamily="34" charset="-122"/>
            </a:endParaRPr>
          </a:p>
          <a:p>
            <a:r>
              <a:rPr lang="en-US" altLang="zh-CN" sz="2800" dirty="0" smtClean="0">
                <a:solidFill>
                  <a:srgbClr val="FF0000"/>
                </a:solidFill>
                <a:latin typeface="微软雅黑" pitchFamily="34" charset="-122"/>
                <a:ea typeface="微软雅黑" pitchFamily="34" charset="-122"/>
              </a:rPr>
              <a:t>2018</a:t>
            </a:r>
            <a:r>
              <a:rPr lang="zh-CN" altLang="en-US" sz="2800" dirty="0" smtClean="0">
                <a:solidFill>
                  <a:srgbClr val="FF0000"/>
                </a:solidFill>
                <a:latin typeface="微软雅黑" pitchFamily="34" charset="-122"/>
                <a:ea typeface="微软雅黑" pitchFamily="34" charset="-122"/>
              </a:rPr>
              <a:t>年考纲要求</a:t>
            </a:r>
            <a:endParaRPr lang="en-US" altLang="zh-CN" sz="2800" dirty="0" smtClean="0">
              <a:solidFill>
                <a:srgbClr val="FF0000"/>
              </a:solidFill>
              <a:latin typeface="微软雅黑" pitchFamily="34" charset="-122"/>
              <a:ea typeface="微软雅黑" pitchFamily="34" charset="-122"/>
            </a:endParaRPr>
          </a:p>
          <a:p>
            <a:r>
              <a:rPr lang="en-US" altLang="zh-CN" sz="2800" dirty="0" smtClean="0">
                <a:latin typeface="微软雅黑" pitchFamily="34" charset="-122"/>
                <a:ea typeface="微软雅黑" pitchFamily="34" charset="-122"/>
              </a:rPr>
              <a:t>1</a:t>
            </a:r>
            <a:r>
              <a:rPr lang="zh-CN" altLang="en-US" sz="2800" dirty="0" smtClean="0">
                <a:latin typeface="微软雅黑" pitchFamily="34" charset="-122"/>
                <a:ea typeface="微软雅黑" pitchFamily="34" charset="-122"/>
              </a:rPr>
              <a:t>、定</a:t>
            </a:r>
            <a:r>
              <a:rPr lang="zh-CN" altLang="en-US" sz="2800" dirty="0">
                <a:latin typeface="微软雅黑" pitchFamily="34" charset="-122"/>
                <a:ea typeface="微软雅黑" pitchFamily="34" charset="-122"/>
              </a:rPr>
              <a:t>都天京</a:t>
            </a:r>
            <a:r>
              <a:rPr lang="zh-CN" altLang="en-US" sz="2800" dirty="0" smtClean="0">
                <a:latin typeface="微软雅黑" pitchFamily="34" charset="-122"/>
                <a:ea typeface="微软雅黑" pitchFamily="34" charset="-122"/>
              </a:rPr>
              <a:t>；</a:t>
            </a:r>
            <a:endParaRPr lang="en-US" altLang="zh-CN" sz="2800" dirty="0" smtClean="0">
              <a:latin typeface="微软雅黑" pitchFamily="34" charset="-122"/>
              <a:ea typeface="微软雅黑" pitchFamily="34" charset="-122"/>
            </a:endParaRPr>
          </a:p>
          <a:p>
            <a:r>
              <a:rPr lang="en-US" altLang="zh-CN" sz="2800" dirty="0" smtClean="0">
                <a:latin typeface="微软雅黑" pitchFamily="34" charset="-122"/>
                <a:ea typeface="微软雅黑" pitchFamily="34" charset="-122"/>
              </a:rPr>
              <a:t>2</a:t>
            </a:r>
            <a:r>
              <a:rPr lang="zh-CN" altLang="en-US" sz="2800" dirty="0" smtClean="0">
                <a:latin typeface="微软雅黑" pitchFamily="34" charset="-122"/>
                <a:ea typeface="微软雅黑" pitchFamily="34" charset="-122"/>
              </a:rPr>
              <a:t>、</a:t>
            </a:r>
            <a:r>
              <a:rPr lang="en-US" altLang="zh-CN" sz="2800" dirty="0" smtClean="0">
                <a:latin typeface="微软雅黑" pitchFamily="34" charset="-122"/>
                <a:ea typeface="微软雅黑" pitchFamily="34" charset="-122"/>
              </a:rPr>
              <a:t>《</a:t>
            </a:r>
            <a:r>
              <a:rPr lang="zh-CN" altLang="en-US" sz="2800" dirty="0">
                <a:latin typeface="微软雅黑" pitchFamily="34" charset="-122"/>
                <a:ea typeface="微软雅黑" pitchFamily="34" charset="-122"/>
              </a:rPr>
              <a:t>天朝田亩制度</a:t>
            </a:r>
            <a:r>
              <a:rPr lang="en-US" altLang="zh-CN" sz="2800" dirty="0">
                <a:latin typeface="微软雅黑" pitchFamily="34" charset="-122"/>
                <a:ea typeface="微软雅黑" pitchFamily="34" charset="-122"/>
              </a:rPr>
              <a:t>》</a:t>
            </a:r>
            <a:r>
              <a:rPr lang="zh-CN" altLang="en-US" sz="2800" dirty="0" smtClean="0">
                <a:latin typeface="微软雅黑" pitchFamily="34" charset="-122"/>
                <a:ea typeface="微软雅黑" pitchFamily="34" charset="-122"/>
              </a:rPr>
              <a:t>；</a:t>
            </a:r>
            <a:endParaRPr lang="en-US" altLang="zh-CN" sz="2800" dirty="0" smtClean="0">
              <a:latin typeface="微软雅黑" pitchFamily="34" charset="-122"/>
              <a:ea typeface="微软雅黑" pitchFamily="34" charset="-122"/>
            </a:endParaRPr>
          </a:p>
          <a:p>
            <a:r>
              <a:rPr lang="en-US" altLang="zh-CN" sz="2800" dirty="0" smtClean="0">
                <a:latin typeface="微软雅黑" pitchFamily="34" charset="-122"/>
                <a:ea typeface="微软雅黑" pitchFamily="34" charset="-122"/>
              </a:rPr>
              <a:t>3</a:t>
            </a:r>
            <a:r>
              <a:rPr lang="zh-CN" altLang="en-US" sz="2800" dirty="0" smtClean="0">
                <a:latin typeface="微软雅黑" pitchFamily="34" charset="-122"/>
                <a:ea typeface="微软雅黑" pitchFamily="34" charset="-122"/>
              </a:rPr>
              <a:t>、</a:t>
            </a:r>
            <a:r>
              <a:rPr lang="en-US" altLang="zh-CN" sz="2800" dirty="0" smtClean="0">
                <a:latin typeface="微软雅黑" pitchFamily="34" charset="-122"/>
                <a:ea typeface="微软雅黑" pitchFamily="34" charset="-122"/>
              </a:rPr>
              <a:t>《</a:t>
            </a:r>
            <a:r>
              <a:rPr lang="zh-CN" altLang="en-US" sz="2800" dirty="0">
                <a:latin typeface="微软雅黑" pitchFamily="34" charset="-122"/>
                <a:ea typeface="微软雅黑" pitchFamily="34" charset="-122"/>
              </a:rPr>
              <a:t>资政新篇</a:t>
            </a:r>
            <a:r>
              <a:rPr lang="en-US" altLang="zh-CN" sz="2800" dirty="0">
                <a:latin typeface="微软雅黑" pitchFamily="34" charset="-122"/>
                <a:ea typeface="微软雅黑" pitchFamily="34" charset="-122"/>
              </a:rPr>
              <a:t>》</a:t>
            </a:r>
            <a:r>
              <a:rPr lang="zh-CN" altLang="en-US" sz="2800" dirty="0" smtClean="0">
                <a:latin typeface="微软雅黑" pitchFamily="34" charset="-122"/>
                <a:ea typeface="微软雅黑" pitchFamily="34" charset="-122"/>
              </a:rPr>
              <a:t>；</a:t>
            </a:r>
            <a:endParaRPr lang="en-US" altLang="zh-CN" sz="2800" dirty="0" smtClean="0">
              <a:latin typeface="微软雅黑" pitchFamily="34" charset="-122"/>
              <a:ea typeface="微软雅黑" pitchFamily="34" charset="-122"/>
            </a:endParaRPr>
          </a:p>
          <a:p>
            <a:r>
              <a:rPr lang="en-US" altLang="zh-CN" sz="2800" dirty="0" smtClean="0">
                <a:latin typeface="微软雅黑" pitchFamily="34" charset="-122"/>
                <a:ea typeface="微软雅黑" pitchFamily="34" charset="-122"/>
              </a:rPr>
              <a:t>4</a:t>
            </a:r>
            <a:r>
              <a:rPr lang="zh-CN" altLang="en-US" sz="2800" dirty="0" smtClean="0">
                <a:latin typeface="微软雅黑" pitchFamily="34" charset="-122"/>
                <a:ea typeface="微软雅黑" pitchFamily="34" charset="-122"/>
              </a:rPr>
              <a:t>、太平</a:t>
            </a:r>
            <a:r>
              <a:rPr lang="zh-CN" altLang="en-US" sz="2800" dirty="0">
                <a:latin typeface="微软雅黑" pitchFamily="34" charset="-122"/>
                <a:ea typeface="微软雅黑" pitchFamily="34" charset="-122"/>
              </a:rPr>
              <a:t>天国运动的失败</a:t>
            </a:r>
            <a:r>
              <a:rPr lang="zh-CN" altLang="en-US" sz="2800" dirty="0" smtClean="0">
                <a:latin typeface="微软雅黑" pitchFamily="34" charset="-122"/>
                <a:ea typeface="微软雅黑" pitchFamily="34" charset="-122"/>
              </a:rPr>
              <a:t>。</a:t>
            </a:r>
            <a:endParaRPr lang="zh-CN" altLang="en-US" sz="2800" dirty="0">
              <a:latin typeface="微软雅黑" pitchFamily="34" charset="-122"/>
              <a:ea typeface="微软雅黑" pitchFamily="34" charset="-122"/>
            </a:endParaRPr>
          </a:p>
        </p:txBody>
      </p:sp>
      <p:sp>
        <p:nvSpPr>
          <p:cNvPr id="3" name="TextBox 2"/>
          <p:cNvSpPr txBox="1"/>
          <p:nvPr/>
        </p:nvSpPr>
        <p:spPr>
          <a:xfrm>
            <a:off x="4211960" y="5085184"/>
            <a:ext cx="4932040" cy="1384995"/>
          </a:xfrm>
          <a:prstGeom prst="rect">
            <a:avLst/>
          </a:prstGeom>
          <a:noFill/>
        </p:spPr>
        <p:txBody>
          <a:bodyPr wrap="square" rtlCol="0">
            <a:spAutoFit/>
          </a:bodyPr>
          <a:lstStyle/>
          <a:p>
            <a:r>
              <a:rPr lang="zh-CN" altLang="en-US" sz="2800" b="1" dirty="0" smtClean="0">
                <a:solidFill>
                  <a:srgbClr val="7030A0"/>
                </a:solidFill>
                <a:latin typeface="楷体" pitchFamily="49" charset="-122"/>
                <a:ea typeface="楷体" pitchFamily="49" charset="-122"/>
              </a:rPr>
              <a:t>题解：</a:t>
            </a:r>
            <a:endParaRPr lang="en-US" altLang="zh-CN" sz="2800" b="1" dirty="0" smtClean="0">
              <a:solidFill>
                <a:srgbClr val="7030A0"/>
              </a:solidFill>
              <a:latin typeface="楷体" pitchFamily="49" charset="-122"/>
              <a:ea typeface="楷体" pitchFamily="49" charset="-122"/>
            </a:endParaRPr>
          </a:p>
          <a:p>
            <a:r>
              <a:rPr lang="zh-CN" altLang="en-US" sz="2800" b="1" dirty="0" smtClean="0">
                <a:solidFill>
                  <a:srgbClr val="7030A0"/>
                </a:solidFill>
                <a:latin typeface="楷体" pitchFamily="49" charset="-122"/>
                <a:ea typeface="楷体" pitchFamily="49" charset="-122"/>
              </a:rPr>
              <a:t>新时期：</a:t>
            </a:r>
            <a:r>
              <a:rPr lang="zh-CN" altLang="en-US" sz="2800" b="1" dirty="0" smtClean="0">
                <a:latin typeface="楷体" pitchFamily="49" charset="-122"/>
                <a:ea typeface="楷体" pitchFamily="49" charset="-122"/>
              </a:rPr>
              <a:t>半殖民地半封建社</a:t>
            </a:r>
            <a:r>
              <a:rPr lang="zh-CN" altLang="en-US" sz="2800" b="1" dirty="0" smtClean="0">
                <a:latin typeface="楷体" pitchFamily="49" charset="-122"/>
                <a:ea typeface="楷体" pitchFamily="49" charset="-122"/>
              </a:rPr>
              <a:t>会。</a:t>
            </a:r>
            <a:endParaRPr lang="en-US" altLang="zh-CN" sz="2800" b="1" dirty="0" smtClean="0">
              <a:latin typeface="楷体" pitchFamily="49" charset="-122"/>
              <a:ea typeface="楷体" pitchFamily="49" charset="-122"/>
            </a:endParaRPr>
          </a:p>
          <a:p>
            <a:r>
              <a:rPr lang="zh-CN" altLang="en-US" sz="2800" b="1" dirty="0" smtClean="0">
                <a:solidFill>
                  <a:srgbClr val="7030A0"/>
                </a:solidFill>
                <a:latin typeface="楷体" pitchFamily="49" charset="-122"/>
                <a:ea typeface="楷体" pitchFamily="49" charset="-122"/>
              </a:rPr>
              <a:t>旧式：</a:t>
            </a:r>
            <a:r>
              <a:rPr lang="zh-CN" altLang="en-US" sz="2800" b="1" dirty="0" smtClean="0">
                <a:latin typeface="楷体" pitchFamily="49" charset="-122"/>
                <a:ea typeface="楷体" pitchFamily="49" charset="-122"/>
              </a:rPr>
              <a:t>领导力量</a:t>
            </a:r>
            <a:r>
              <a:rPr lang="zh-CN" altLang="en-US" sz="2800" b="1" dirty="0" smtClean="0">
                <a:latin typeface="楷体" pitchFamily="49" charset="-122"/>
                <a:ea typeface="楷体" pitchFamily="49" charset="-122"/>
              </a:rPr>
              <a:t>；奋斗目标。</a:t>
            </a:r>
            <a:endParaRPr lang="zh-CN" altLang="en-US" sz="2800" b="1" dirty="0" smtClean="0">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404664"/>
            <a:ext cx="9144000" cy="4031873"/>
          </a:xfrm>
          <a:prstGeom prst="rect">
            <a:avLst/>
          </a:prstGeom>
          <a:noFill/>
          <a:ln w="9525" algn="ctr">
            <a:noFill/>
            <a:miter lim="800000"/>
            <a:headEnd/>
            <a:tailEnd/>
          </a:ln>
          <a:effectLst/>
        </p:spPr>
        <p:txBody>
          <a:bodyPr wrap="square">
            <a:spAutoFit/>
          </a:bodyPr>
          <a:lstStyle/>
          <a:p>
            <a:r>
              <a:rPr lang="zh-CN" altLang="en-US" sz="3200" dirty="0" smtClean="0">
                <a:latin typeface="微软雅黑" pitchFamily="34" charset="-122"/>
                <a:ea typeface="微软雅黑" pitchFamily="34" charset="-122"/>
              </a:rPr>
              <a:t>“美</a:t>
            </a:r>
            <a:r>
              <a:rPr lang="zh-CN" altLang="en-US" sz="3200" dirty="0" smtClean="0">
                <a:latin typeface="微软雅黑" pitchFamily="34" charset="-122"/>
                <a:ea typeface="微软雅黑" pitchFamily="34" charset="-122"/>
              </a:rPr>
              <a:t>国史学家魏斐德作品</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大门口的陌生人</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利用‘冲突</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反应’理论，论述了太平天国起义是由于西方的冲击才引发的，因此说太平天国运动的主要原因是西方的侵略。”这段论述</a:t>
            </a:r>
            <a:r>
              <a:rPr lang="en-US" altLang="zh-CN" sz="3200" dirty="0" smtClean="0">
                <a:latin typeface="微软雅黑" pitchFamily="34" charset="-122"/>
                <a:ea typeface="微软雅黑" pitchFamily="34" charset="-122"/>
              </a:rPr>
              <a:t>(    )</a:t>
            </a:r>
          </a:p>
          <a:p>
            <a:r>
              <a:rPr lang="en-US" altLang="zh-CN" sz="3200" dirty="0" smtClean="0">
                <a:latin typeface="微软雅黑" pitchFamily="34" charset="-122"/>
                <a:ea typeface="微软雅黑" pitchFamily="34" charset="-122"/>
              </a:rPr>
              <a:t>A.</a:t>
            </a:r>
            <a:r>
              <a:rPr lang="zh-CN" altLang="en-US" sz="3200" dirty="0" smtClean="0">
                <a:latin typeface="微软雅黑" pitchFamily="34" charset="-122"/>
                <a:ea typeface="微软雅黑" pitchFamily="34" charset="-122"/>
              </a:rPr>
              <a:t>材料充分、结论合理      </a:t>
            </a:r>
            <a:endParaRPr lang="en-US" altLang="zh-CN" sz="3200" dirty="0" smtClean="0">
              <a:latin typeface="微软雅黑" pitchFamily="34" charset="-122"/>
              <a:ea typeface="微软雅黑" pitchFamily="34" charset="-122"/>
            </a:endParaRPr>
          </a:p>
          <a:p>
            <a:r>
              <a:rPr lang="en-US" altLang="zh-CN" sz="3200" dirty="0" smtClean="0">
                <a:latin typeface="微软雅黑" pitchFamily="34" charset="-122"/>
                <a:ea typeface="微软雅黑" pitchFamily="34" charset="-122"/>
              </a:rPr>
              <a:t>B</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材料充分、结论不合理</a:t>
            </a:r>
          </a:p>
          <a:p>
            <a:r>
              <a:rPr lang="en-US" altLang="zh-CN" sz="3200" dirty="0" smtClean="0">
                <a:latin typeface="微软雅黑" pitchFamily="34" charset="-122"/>
                <a:ea typeface="微软雅黑" pitchFamily="34" charset="-122"/>
              </a:rPr>
              <a:t>C.</a:t>
            </a:r>
            <a:r>
              <a:rPr lang="zh-CN" altLang="en-US" sz="3200" dirty="0" smtClean="0">
                <a:latin typeface="微软雅黑" pitchFamily="34" charset="-122"/>
                <a:ea typeface="微软雅黑" pitchFamily="34" charset="-122"/>
              </a:rPr>
              <a:t>材料不充分、结论合理    </a:t>
            </a:r>
            <a:endParaRPr lang="en-US" altLang="zh-CN" sz="3200" dirty="0" smtClean="0">
              <a:latin typeface="微软雅黑" pitchFamily="34" charset="-122"/>
              <a:ea typeface="微软雅黑" pitchFamily="34" charset="-122"/>
            </a:endParaRPr>
          </a:p>
          <a:p>
            <a:r>
              <a:rPr lang="en-US" altLang="zh-CN" sz="3200" dirty="0" smtClean="0">
                <a:latin typeface="微软雅黑" pitchFamily="34" charset="-122"/>
                <a:ea typeface="微软雅黑" pitchFamily="34" charset="-122"/>
              </a:rPr>
              <a:t>D</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材料不充分、结论不合理</a:t>
            </a:r>
          </a:p>
        </p:txBody>
      </p:sp>
      <p:sp>
        <p:nvSpPr>
          <p:cNvPr id="3" name="TextBox 2"/>
          <p:cNvSpPr txBox="1"/>
          <p:nvPr/>
        </p:nvSpPr>
        <p:spPr>
          <a:xfrm>
            <a:off x="6228184" y="1844824"/>
            <a:ext cx="928694" cy="707886"/>
          </a:xfrm>
          <a:prstGeom prst="rect">
            <a:avLst/>
          </a:prstGeom>
          <a:noFill/>
        </p:spPr>
        <p:txBody>
          <a:bodyPr wrap="square" rtlCol="0">
            <a:spAutoFit/>
          </a:bodyPr>
          <a:lstStyle/>
          <a:p>
            <a:pPr lvl="1"/>
            <a:r>
              <a:rPr lang="en-US" altLang="zh-CN" sz="4000" b="1" dirty="0" smtClean="0">
                <a:solidFill>
                  <a:srgbClr val="FF0000"/>
                </a:solidFill>
              </a:rPr>
              <a:t>D</a:t>
            </a:r>
            <a:endParaRPr lang="zh-CN" alt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9144000" cy="5016758"/>
          </a:xfrm>
          <a:prstGeom prst="rect">
            <a:avLst/>
          </a:prstGeom>
          <a:noFill/>
        </p:spPr>
        <p:txBody>
          <a:bodyPr wrap="square" rtlCol="0">
            <a:spAutoFit/>
          </a:bodyPr>
          <a:lstStyle/>
          <a:p>
            <a:r>
              <a:rPr lang="zh-CN" altLang="zh-CN" sz="3200" dirty="0" smtClean="0">
                <a:latin typeface="微软雅黑" pitchFamily="34" charset="-122"/>
                <a:ea typeface="微软雅黑" pitchFamily="34" charset="-122"/>
              </a:rPr>
              <a:t>（</a:t>
            </a:r>
            <a:r>
              <a:rPr lang="en-US" altLang="zh-CN" sz="3200" dirty="0" smtClean="0">
                <a:latin typeface="微软雅黑" pitchFamily="34" charset="-122"/>
                <a:ea typeface="微软雅黑" pitchFamily="34" charset="-122"/>
              </a:rPr>
              <a:t>2015</a:t>
            </a:r>
            <a:r>
              <a:rPr lang="zh-CN" altLang="zh-CN" sz="3200" dirty="0" smtClean="0">
                <a:latin typeface="微软雅黑" pitchFamily="34" charset="-122"/>
                <a:ea typeface="微软雅黑" pitchFamily="34" charset="-122"/>
              </a:rPr>
              <a:t>·北京高考·</a:t>
            </a:r>
            <a:r>
              <a:rPr lang="en-US" altLang="zh-CN" sz="3200" dirty="0" smtClean="0">
                <a:latin typeface="微软雅黑" pitchFamily="34" charset="-122"/>
                <a:ea typeface="微软雅黑" pitchFamily="34" charset="-122"/>
              </a:rPr>
              <a:t>16</a:t>
            </a:r>
            <a:r>
              <a:rPr lang="zh-CN" altLang="zh-CN" sz="3200" dirty="0" smtClean="0">
                <a:latin typeface="微软雅黑" pitchFamily="34" charset="-122"/>
                <a:ea typeface="微软雅黑" pitchFamily="34" charset="-122"/>
              </a:rPr>
              <a:t>）太平天国提倡“剪辫蓄发”，认为当时人的发饰“坏先人之服冕，是使中国之人忘其根本也”。辛亥革命期间，革命党人认为“欲除满清之藩篱，必先去满清之形状”，提倡“剪辫易服”。二者均希望通过变革发饰</a:t>
            </a:r>
            <a:r>
              <a:rPr lang="en-US" altLang="zh-CN" sz="3200" dirty="0" smtClean="0">
                <a:latin typeface="微软雅黑" pitchFamily="34" charset="-122"/>
                <a:ea typeface="微软雅黑" pitchFamily="34" charset="-122"/>
              </a:rPr>
              <a:t>(</a:t>
            </a:r>
            <a:r>
              <a:rPr lang="zh-CN" altLang="zh-CN" sz="3200" dirty="0" smtClean="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a:t>
            </a:r>
            <a:endParaRPr lang="zh-CN" altLang="zh-CN" sz="3200" dirty="0" smtClean="0">
              <a:latin typeface="微软雅黑" pitchFamily="34" charset="-122"/>
              <a:ea typeface="微软雅黑" pitchFamily="34" charset="-122"/>
            </a:endParaRPr>
          </a:p>
          <a:p>
            <a:r>
              <a:rPr lang="en-US" altLang="zh-CN" sz="3200" dirty="0" smtClean="0">
                <a:latin typeface="微软雅黑" pitchFamily="34" charset="-122"/>
                <a:ea typeface="微软雅黑" pitchFamily="34" charset="-122"/>
              </a:rPr>
              <a:t>A</a:t>
            </a:r>
            <a:r>
              <a:rPr lang="zh-CN" altLang="zh-CN" sz="3200" dirty="0" smtClean="0">
                <a:latin typeface="微软雅黑" pitchFamily="34" charset="-122"/>
                <a:ea typeface="微软雅黑" pitchFamily="34" charset="-122"/>
              </a:rPr>
              <a:t>．与西方文明相对接 　　　</a:t>
            </a:r>
            <a:r>
              <a:rPr lang="en-US" altLang="zh-CN" sz="3200" dirty="0" smtClean="0">
                <a:latin typeface="微软雅黑" pitchFamily="34" charset="-122"/>
                <a:ea typeface="微软雅黑" pitchFamily="34" charset="-122"/>
              </a:rPr>
              <a:t>      	</a:t>
            </a:r>
            <a:endParaRPr lang="en-US" altLang="zh-CN" sz="3200" dirty="0" smtClean="0">
              <a:latin typeface="微软雅黑" pitchFamily="34" charset="-122"/>
              <a:ea typeface="微软雅黑" pitchFamily="34" charset="-122"/>
            </a:endParaRPr>
          </a:p>
          <a:p>
            <a:r>
              <a:rPr lang="en-US" altLang="zh-CN" sz="3200" dirty="0" smtClean="0">
                <a:latin typeface="微软雅黑" pitchFamily="34" charset="-122"/>
                <a:ea typeface="微软雅黑" pitchFamily="34" charset="-122"/>
              </a:rPr>
              <a:t>B</a:t>
            </a:r>
            <a:r>
              <a:rPr lang="zh-CN" altLang="zh-CN" sz="3200" dirty="0" smtClean="0">
                <a:latin typeface="微软雅黑" pitchFamily="34" charset="-122"/>
                <a:ea typeface="微软雅黑" pitchFamily="34" charset="-122"/>
              </a:rPr>
              <a:t>．号召推翻清朝统治</a:t>
            </a:r>
          </a:p>
          <a:p>
            <a:r>
              <a:rPr lang="en-US" altLang="zh-CN" sz="3200" dirty="0" smtClean="0">
                <a:latin typeface="微软雅黑" pitchFamily="34" charset="-122"/>
                <a:ea typeface="微软雅黑" pitchFamily="34" charset="-122"/>
              </a:rPr>
              <a:t>C</a:t>
            </a:r>
            <a:r>
              <a:rPr lang="zh-CN" altLang="zh-CN" sz="3200" dirty="0" smtClean="0">
                <a:latin typeface="微软雅黑" pitchFamily="34" charset="-122"/>
                <a:ea typeface="微软雅黑" pitchFamily="34" charset="-122"/>
              </a:rPr>
              <a:t>．提倡民主自由思想 　　　</a:t>
            </a:r>
            <a:r>
              <a:rPr lang="en-US" altLang="zh-CN" sz="3200" dirty="0" smtClean="0">
                <a:latin typeface="微软雅黑" pitchFamily="34" charset="-122"/>
                <a:ea typeface="微软雅黑" pitchFamily="34" charset="-122"/>
              </a:rPr>
              <a:t>      	</a:t>
            </a:r>
            <a:endParaRPr lang="en-US" altLang="zh-CN" sz="3200" dirty="0" smtClean="0">
              <a:latin typeface="微软雅黑" pitchFamily="34" charset="-122"/>
              <a:ea typeface="微软雅黑" pitchFamily="34" charset="-122"/>
            </a:endParaRPr>
          </a:p>
          <a:p>
            <a:r>
              <a:rPr lang="en-US" altLang="zh-CN" sz="3200" dirty="0" smtClean="0">
                <a:latin typeface="微软雅黑" pitchFamily="34" charset="-122"/>
                <a:ea typeface="微软雅黑" pitchFamily="34" charset="-122"/>
              </a:rPr>
              <a:t>D</a:t>
            </a:r>
            <a:r>
              <a:rPr lang="zh-CN" altLang="zh-CN" sz="3200" dirty="0" smtClean="0">
                <a:latin typeface="微软雅黑" pitchFamily="34" charset="-122"/>
                <a:ea typeface="微软雅黑" pitchFamily="34" charset="-122"/>
              </a:rPr>
              <a:t>．表明各自宗教信仰</a:t>
            </a:r>
          </a:p>
          <a:p>
            <a:endParaRPr lang="zh-CN" altLang="en-US" sz="3200" dirty="0" smtClean="0">
              <a:latin typeface="微软雅黑" pitchFamily="34" charset="-122"/>
              <a:ea typeface="微软雅黑" pitchFamily="34" charset="-122"/>
            </a:endParaRPr>
          </a:p>
        </p:txBody>
      </p:sp>
      <p:sp>
        <p:nvSpPr>
          <p:cNvPr id="3" name="TextBox 2"/>
          <p:cNvSpPr txBox="1"/>
          <p:nvPr/>
        </p:nvSpPr>
        <p:spPr>
          <a:xfrm>
            <a:off x="6300192" y="2204864"/>
            <a:ext cx="928694" cy="707886"/>
          </a:xfrm>
          <a:prstGeom prst="rect">
            <a:avLst/>
          </a:prstGeom>
          <a:noFill/>
        </p:spPr>
        <p:txBody>
          <a:bodyPr wrap="square" rtlCol="0">
            <a:spAutoFit/>
          </a:bodyPr>
          <a:lstStyle/>
          <a:p>
            <a:pPr lvl="1"/>
            <a:r>
              <a:rPr lang="en-US" altLang="zh-CN" sz="4000" b="1" dirty="0" smtClean="0">
                <a:solidFill>
                  <a:srgbClr val="FF0000"/>
                </a:solidFill>
              </a:rPr>
              <a:t>B</a:t>
            </a:r>
            <a:endParaRPr lang="zh-CN" alt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9144000" cy="2554545"/>
          </a:xfrm>
          <a:prstGeom prst="rect">
            <a:avLst/>
          </a:prstGeom>
          <a:noFill/>
        </p:spPr>
        <p:txBody>
          <a:bodyPr wrap="square" rtlCol="0">
            <a:spAutoFit/>
          </a:bodyPr>
          <a:lstStyle/>
          <a:p>
            <a:r>
              <a:rPr lang="zh-CN" altLang="en-US" sz="3200" dirty="0" smtClean="0">
                <a:latin typeface="微软雅黑" pitchFamily="34" charset="-122"/>
                <a:ea typeface="微软雅黑" pitchFamily="34" charset="-122"/>
              </a:rPr>
              <a:t>二</a:t>
            </a:r>
            <a:r>
              <a:rPr lang="zh-CN" altLang="en-US" sz="3200" dirty="0" smtClean="0">
                <a:latin typeface="微软雅黑" pitchFamily="34" charset="-122"/>
                <a:ea typeface="微软雅黑" pitchFamily="34" charset="-122"/>
              </a:rPr>
              <a:t>、过程</a:t>
            </a:r>
            <a:endParaRPr lang="en-US" altLang="zh-CN" sz="3200" dirty="0" smtClean="0">
              <a:latin typeface="微软雅黑" pitchFamily="34" charset="-122"/>
              <a:ea typeface="微软雅黑" pitchFamily="34" charset="-122"/>
            </a:endParaRPr>
          </a:p>
          <a:p>
            <a:r>
              <a:rPr lang="en-US" altLang="zh-CN" sz="3200" dirty="0" smtClean="0">
                <a:latin typeface="微软雅黑" pitchFamily="34" charset="-122"/>
                <a:ea typeface="微软雅黑" pitchFamily="34" charset="-122"/>
              </a:rPr>
              <a:t>1</a:t>
            </a:r>
            <a:r>
              <a:rPr lang="zh-CN" altLang="en-US" sz="3200" dirty="0" smtClean="0">
                <a:latin typeface="微软雅黑" pitchFamily="34" charset="-122"/>
                <a:ea typeface="微软雅黑" pitchFamily="34" charset="-122"/>
              </a:rPr>
              <a:t>、金田起义；</a:t>
            </a:r>
            <a:r>
              <a:rPr lang="en-US" altLang="zh-CN" sz="3200" dirty="0" smtClean="0">
                <a:latin typeface="微软雅黑" pitchFamily="34" charset="-122"/>
                <a:ea typeface="微软雅黑" pitchFamily="34" charset="-122"/>
              </a:rPr>
              <a:t>2</a:t>
            </a:r>
            <a:r>
              <a:rPr lang="zh-CN" altLang="en-US" sz="3200" dirty="0" smtClean="0">
                <a:latin typeface="微软雅黑" pitchFamily="34" charset="-122"/>
                <a:ea typeface="微软雅黑" pitchFamily="34" charset="-122"/>
              </a:rPr>
              <a:t>、永安建制；</a:t>
            </a:r>
            <a:endParaRPr lang="en-US" altLang="zh-CN" sz="3200" dirty="0" smtClean="0">
              <a:latin typeface="微软雅黑" pitchFamily="34" charset="-122"/>
              <a:ea typeface="微软雅黑" pitchFamily="34" charset="-122"/>
            </a:endParaRPr>
          </a:p>
          <a:p>
            <a:r>
              <a:rPr lang="en-US" altLang="zh-CN" sz="3200" dirty="0" smtClean="0">
                <a:solidFill>
                  <a:srgbClr val="FF0000"/>
                </a:solidFill>
                <a:latin typeface="微软雅黑" pitchFamily="34" charset="-122"/>
                <a:ea typeface="微软雅黑" pitchFamily="34" charset="-122"/>
              </a:rPr>
              <a:t>3</a:t>
            </a:r>
            <a:r>
              <a:rPr lang="zh-CN" altLang="en-US" sz="3200" dirty="0" smtClean="0">
                <a:solidFill>
                  <a:srgbClr val="FF0000"/>
                </a:solidFill>
                <a:latin typeface="微软雅黑" pitchFamily="34" charset="-122"/>
                <a:ea typeface="微软雅黑" pitchFamily="34" charset="-122"/>
              </a:rPr>
              <a:t>、定都天京：</a:t>
            </a:r>
            <a:r>
              <a:rPr lang="en-US" altLang="zh-CN" sz="3200" dirty="0" smtClean="0">
                <a:solidFill>
                  <a:srgbClr val="FF0000"/>
                </a:solidFill>
                <a:latin typeface="微软雅黑" pitchFamily="34" charset="-122"/>
                <a:ea typeface="微软雅黑" pitchFamily="34" charset="-122"/>
              </a:rPr>
              <a:t>1853</a:t>
            </a:r>
            <a:r>
              <a:rPr lang="zh-CN" altLang="en-US" sz="3200" dirty="0" smtClean="0">
                <a:solidFill>
                  <a:srgbClr val="FF0000"/>
                </a:solidFill>
                <a:latin typeface="微软雅黑" pitchFamily="34" charset="-122"/>
                <a:ea typeface="微软雅黑" pitchFamily="34" charset="-122"/>
              </a:rPr>
              <a:t>年太平军攻占南京，改名　天京　，定为国都，与清廷对峙。</a:t>
            </a:r>
            <a:endParaRPr lang="en-US" altLang="zh-CN" sz="3200" dirty="0" smtClean="0">
              <a:solidFill>
                <a:srgbClr val="FF0000"/>
              </a:solidFill>
              <a:latin typeface="微软雅黑" pitchFamily="34" charset="-122"/>
              <a:ea typeface="微软雅黑" pitchFamily="34" charset="-122"/>
            </a:endParaRPr>
          </a:p>
          <a:p>
            <a:r>
              <a:rPr lang="en-US" altLang="zh-CN" sz="3200" dirty="0" smtClean="0">
                <a:latin typeface="微软雅黑" pitchFamily="34" charset="-122"/>
                <a:ea typeface="微软雅黑" pitchFamily="34" charset="-122"/>
              </a:rPr>
              <a:t>4</a:t>
            </a:r>
            <a:r>
              <a:rPr lang="zh-CN" altLang="en-US" sz="3200" dirty="0" smtClean="0">
                <a:latin typeface="微软雅黑" pitchFamily="34" charset="-122"/>
                <a:ea typeface="微软雅黑" pitchFamily="34" charset="-122"/>
              </a:rPr>
              <a:t>、北伐、天京突围、东</a:t>
            </a:r>
            <a:r>
              <a:rPr lang="zh-CN" altLang="en-US" sz="3200" dirty="0" smtClean="0">
                <a:latin typeface="微软雅黑" pitchFamily="34" charset="-122"/>
                <a:ea typeface="微软雅黑" pitchFamily="34" charset="-122"/>
              </a:rPr>
              <a:t>征</a:t>
            </a:r>
            <a:endParaRPr lang="en-US" altLang="zh-CN" sz="32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478970"/>
          </a:xfrm>
          <a:prstGeom prst="rect">
            <a:avLst/>
          </a:prstGeom>
          <a:noFill/>
        </p:spPr>
        <p:txBody>
          <a:bodyPr wrap="square" rtlCol="0">
            <a:spAutoFit/>
          </a:bodyPr>
          <a:lstStyle/>
          <a:p>
            <a:r>
              <a:rPr lang="zh-CN" altLang="zh-CN" sz="3200" dirty="0" smtClean="0">
                <a:solidFill>
                  <a:srgbClr val="FF0000"/>
                </a:solidFill>
                <a:latin typeface="微软雅黑" pitchFamily="34" charset="-122"/>
                <a:ea typeface="微软雅黑" pitchFamily="34" charset="-122"/>
              </a:rPr>
              <a:t>西</a:t>
            </a:r>
            <a:r>
              <a:rPr lang="zh-CN" altLang="zh-CN" sz="3200" dirty="0" smtClean="0">
                <a:solidFill>
                  <a:srgbClr val="FF0000"/>
                </a:solidFill>
                <a:latin typeface="微软雅黑" pitchFamily="34" charset="-122"/>
                <a:ea typeface="微软雅黑" pitchFamily="34" charset="-122"/>
              </a:rPr>
              <a:t>征和北</a:t>
            </a:r>
            <a:r>
              <a:rPr lang="zh-CN" altLang="zh-CN" sz="3200" dirty="0" smtClean="0">
                <a:solidFill>
                  <a:srgbClr val="FF0000"/>
                </a:solidFill>
                <a:latin typeface="微软雅黑" pitchFamily="34" charset="-122"/>
                <a:ea typeface="微软雅黑" pitchFamily="34" charset="-122"/>
              </a:rPr>
              <a:t>伐</a:t>
            </a:r>
            <a:endParaRPr lang="zh-CN" altLang="zh-CN" sz="3200" dirty="0" smtClean="0">
              <a:solidFill>
                <a:srgbClr val="FF0000"/>
              </a:solidFill>
              <a:latin typeface="微软雅黑" pitchFamily="34" charset="-122"/>
              <a:ea typeface="微软雅黑" pitchFamily="34" charset="-122"/>
            </a:endParaRPr>
          </a:p>
          <a:p>
            <a:pPr lvl="0"/>
            <a:r>
              <a:rPr lang="zh-CN" altLang="zh-CN" sz="3200" dirty="0" smtClean="0">
                <a:solidFill>
                  <a:srgbClr val="FF0000"/>
                </a:solidFill>
                <a:latin typeface="微软雅黑" pitchFamily="34" charset="-122"/>
                <a:ea typeface="微软雅黑" pitchFamily="34" charset="-122"/>
              </a:rPr>
              <a:t>北伐</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a:t>
            </a:r>
            <a:r>
              <a:rPr lang="zh-CN" altLang="zh-CN" sz="3200" dirty="0" smtClean="0">
                <a:latin typeface="微软雅黑" pitchFamily="34" charset="-122"/>
                <a:ea typeface="微软雅黑" pitchFamily="34" charset="-122"/>
              </a:rPr>
              <a:t>目</a:t>
            </a:r>
            <a:r>
              <a:rPr lang="zh-CN" altLang="zh-CN" sz="3200" dirty="0" smtClean="0">
                <a:latin typeface="微软雅黑" pitchFamily="34" charset="-122"/>
                <a:ea typeface="微软雅黑" pitchFamily="34" charset="-122"/>
              </a:rPr>
              <a:t>的：</a:t>
            </a:r>
            <a:r>
              <a:rPr lang="zh-CN" altLang="zh-CN" sz="3200" dirty="0" smtClean="0">
                <a:solidFill>
                  <a:srgbClr val="3333FF"/>
                </a:solidFill>
                <a:latin typeface="微软雅黑" pitchFamily="34" charset="-122"/>
                <a:ea typeface="微软雅黑" pitchFamily="34" charset="-122"/>
              </a:rPr>
              <a:t>推翻清政府</a:t>
            </a:r>
            <a:r>
              <a:rPr lang="zh-CN" altLang="zh-CN" sz="3200" dirty="0" smtClean="0">
                <a:latin typeface="微软雅黑" pitchFamily="34" charset="-122"/>
                <a:ea typeface="微软雅黑" pitchFamily="34" charset="-122"/>
              </a:rPr>
              <a:t>。</a:t>
            </a:r>
          </a:p>
          <a:p>
            <a:r>
              <a:rPr lang="zh-CN" altLang="zh-CN" sz="3200" dirty="0" smtClean="0">
                <a:latin typeface="微软雅黑" pitchFamily="34" charset="-122"/>
                <a:ea typeface="微软雅黑" pitchFamily="34" charset="-122"/>
              </a:rPr>
              <a:t>过程：林凤祥、李开</a:t>
            </a:r>
            <a:r>
              <a:rPr lang="zh-CN" altLang="zh-CN" sz="3200" dirty="0" smtClean="0">
                <a:latin typeface="微软雅黑" pitchFamily="34" charset="-122"/>
                <a:ea typeface="微软雅黑" pitchFamily="34" charset="-122"/>
              </a:rPr>
              <a:t>芳从</a:t>
            </a:r>
            <a:r>
              <a:rPr lang="zh-CN" altLang="zh-CN" sz="3200" dirty="0" smtClean="0">
                <a:latin typeface="微软雅黑" pitchFamily="34" charset="-122"/>
                <a:ea typeface="微软雅黑" pitchFamily="34" charset="-122"/>
              </a:rPr>
              <a:t>扬州出发</a:t>
            </a:r>
            <a:r>
              <a:rPr lang="zh-CN" altLang="zh-CN" sz="3200" dirty="0" smtClean="0">
                <a:latin typeface="微软雅黑" pitchFamily="34" charset="-122"/>
                <a:ea typeface="微软雅黑" pitchFamily="34" charset="-122"/>
              </a:rPr>
              <a:t>，打</a:t>
            </a:r>
            <a:r>
              <a:rPr lang="zh-CN" altLang="zh-CN" sz="3200" dirty="0" smtClean="0">
                <a:latin typeface="微软雅黑" pitchFamily="34" charset="-122"/>
                <a:ea typeface="微软雅黑" pitchFamily="34" charset="-122"/>
              </a:rPr>
              <a:t>到</a:t>
            </a:r>
            <a:r>
              <a:rPr lang="zh-CN" altLang="zh-CN" sz="3200" dirty="0" smtClean="0">
                <a:solidFill>
                  <a:srgbClr val="3333FF"/>
                </a:solidFill>
                <a:latin typeface="微软雅黑" pitchFamily="34" charset="-122"/>
                <a:ea typeface="微软雅黑" pitchFamily="34" charset="-122"/>
              </a:rPr>
              <a:t>天津</a:t>
            </a:r>
            <a:r>
              <a:rPr lang="zh-CN" altLang="zh-CN" sz="3200" dirty="0" smtClean="0">
                <a:latin typeface="微软雅黑" pitchFamily="34" charset="-122"/>
                <a:ea typeface="微软雅黑" pitchFamily="34" charset="-122"/>
              </a:rPr>
              <a:t>郊区。</a:t>
            </a:r>
          </a:p>
          <a:p>
            <a:r>
              <a:rPr lang="zh-CN" altLang="zh-CN" sz="3200" dirty="0" smtClean="0">
                <a:latin typeface="微软雅黑" pitchFamily="34" charset="-122"/>
                <a:ea typeface="微软雅黑" pitchFamily="34" charset="-122"/>
              </a:rPr>
              <a:t>结果：由于孤军深入，武器和给养供应不足，北伐最终失败。</a:t>
            </a:r>
            <a:r>
              <a:rPr lang="en-US" altLang="zh-CN" sz="3200" dirty="0" smtClean="0">
                <a:latin typeface="微软雅黑" pitchFamily="34" charset="-122"/>
                <a:ea typeface="微软雅黑" pitchFamily="34" charset="-122"/>
              </a:rPr>
              <a:t>  </a:t>
            </a:r>
            <a:endParaRPr lang="zh-CN" altLang="zh-CN" sz="3200" dirty="0" smtClean="0">
              <a:latin typeface="微软雅黑" pitchFamily="34" charset="-122"/>
              <a:ea typeface="微软雅黑" pitchFamily="34" charset="-122"/>
            </a:endParaRPr>
          </a:p>
          <a:p>
            <a:r>
              <a:rPr lang="zh-CN" altLang="zh-CN" sz="3200" dirty="0" smtClean="0">
                <a:latin typeface="微软雅黑" pitchFamily="34" charset="-122"/>
                <a:ea typeface="微软雅黑" pitchFamily="34" charset="-122"/>
              </a:rPr>
              <a:t>影响：但它深入清朝腹地，牵制清军大量兵力，为西征军创造了有利条件。</a:t>
            </a:r>
          </a:p>
          <a:p>
            <a:pPr lvl="0"/>
            <a:r>
              <a:rPr lang="zh-CN" altLang="zh-CN" sz="3200" dirty="0" smtClean="0">
                <a:solidFill>
                  <a:srgbClr val="FF0000"/>
                </a:solidFill>
                <a:latin typeface="微软雅黑" pitchFamily="34" charset="-122"/>
                <a:ea typeface="微软雅黑" pitchFamily="34" charset="-122"/>
              </a:rPr>
              <a:t>西征</a:t>
            </a:r>
            <a:r>
              <a:rPr lang="en-US" altLang="zh-CN" sz="3200" dirty="0" smtClean="0">
                <a:solidFill>
                  <a:srgbClr val="FF0000"/>
                </a:solidFill>
                <a:latin typeface="微软雅黑" pitchFamily="34" charset="-122"/>
                <a:ea typeface="微软雅黑" pitchFamily="34" charset="-122"/>
              </a:rPr>
              <a:t> </a:t>
            </a:r>
            <a:r>
              <a:rPr lang="zh-CN" altLang="en-US" sz="3200" dirty="0" smtClean="0">
                <a:solidFill>
                  <a:srgbClr val="FF0000"/>
                </a:solidFill>
                <a:latin typeface="微软雅黑" pitchFamily="34" charset="-122"/>
                <a:ea typeface="微软雅黑" pitchFamily="34" charset="-122"/>
              </a:rPr>
              <a:t>：</a:t>
            </a:r>
            <a:r>
              <a:rPr lang="zh-CN" altLang="zh-CN" sz="3200" dirty="0" smtClean="0">
                <a:latin typeface="微软雅黑" pitchFamily="34" charset="-122"/>
                <a:ea typeface="微软雅黑" pitchFamily="34" charset="-122"/>
              </a:rPr>
              <a:t>目</a:t>
            </a:r>
            <a:r>
              <a:rPr lang="zh-CN" altLang="zh-CN" sz="3200" dirty="0" smtClean="0">
                <a:latin typeface="微软雅黑" pitchFamily="34" charset="-122"/>
                <a:ea typeface="微软雅黑" pitchFamily="34" charset="-122"/>
              </a:rPr>
              <a:t>的：</a:t>
            </a:r>
            <a:r>
              <a:rPr lang="zh-CN" altLang="zh-CN" sz="3200" dirty="0" smtClean="0">
                <a:solidFill>
                  <a:srgbClr val="3333FF"/>
                </a:solidFill>
                <a:latin typeface="微软雅黑" pitchFamily="34" charset="-122"/>
                <a:ea typeface="微软雅黑" pitchFamily="34" charset="-122"/>
              </a:rPr>
              <a:t>巩固天京大本营。</a:t>
            </a:r>
          </a:p>
          <a:p>
            <a:r>
              <a:rPr lang="zh-CN" altLang="zh-CN" sz="3200" dirty="0" smtClean="0">
                <a:latin typeface="微软雅黑" pitchFamily="34" charset="-122"/>
                <a:ea typeface="微软雅黑" pitchFamily="34" charset="-122"/>
              </a:rPr>
              <a:t>过程：连续夺取安徽、湖北重镇，挺进湖南，同曾国藩的湘军交战，一度失利。石达开增援西征军，在</a:t>
            </a:r>
            <a:r>
              <a:rPr lang="zh-CN" altLang="zh-CN" sz="3200" dirty="0" smtClean="0">
                <a:solidFill>
                  <a:srgbClr val="3333FF"/>
                </a:solidFill>
                <a:latin typeface="微软雅黑" pitchFamily="34" charset="-122"/>
                <a:ea typeface="微软雅黑" pitchFamily="34" charset="-122"/>
              </a:rPr>
              <a:t>鄱阳湖打败湘军水师，</a:t>
            </a:r>
            <a:r>
              <a:rPr lang="zh-CN" altLang="zh-CN" sz="3200" dirty="0" smtClean="0">
                <a:latin typeface="微软雅黑" pitchFamily="34" charset="-122"/>
                <a:ea typeface="微软雅黑" pitchFamily="34" charset="-122"/>
              </a:rPr>
              <a:t>进军江西，迅速占领许多州县。（关注西征进军方向）</a:t>
            </a:r>
            <a:r>
              <a:rPr lang="en-US" altLang="zh-CN" sz="3200" dirty="0" smtClean="0">
                <a:latin typeface="微软雅黑" pitchFamily="34" charset="-122"/>
                <a:ea typeface="微软雅黑" pitchFamily="34" charset="-122"/>
              </a:rPr>
              <a:t>  </a:t>
            </a:r>
            <a:endParaRPr lang="zh-CN" altLang="zh-CN" sz="3200" dirty="0" smtClean="0">
              <a:latin typeface="微软雅黑" pitchFamily="34" charset="-122"/>
              <a:ea typeface="微软雅黑" pitchFamily="34" charset="-122"/>
            </a:endParaRPr>
          </a:p>
          <a:p>
            <a:r>
              <a:rPr lang="zh-CN" altLang="zh-CN" sz="3200" dirty="0" smtClean="0">
                <a:latin typeface="微软雅黑" pitchFamily="34" charset="-122"/>
                <a:ea typeface="微软雅黑" pitchFamily="34" charset="-122"/>
              </a:rPr>
              <a:t>影响：太平军夺取了清朝的半壁江山，太平天国进入</a:t>
            </a:r>
            <a:r>
              <a:rPr lang="zh-CN" altLang="zh-CN" sz="3200" u="sng" dirty="0" smtClean="0">
                <a:solidFill>
                  <a:srgbClr val="3333FF"/>
                </a:solidFill>
                <a:latin typeface="微软雅黑" pitchFamily="34" charset="-122"/>
                <a:ea typeface="微软雅黑" pitchFamily="34" charset="-122"/>
              </a:rPr>
              <a:t>全盛时期</a:t>
            </a:r>
            <a:r>
              <a:rPr lang="zh-CN" altLang="zh-CN" sz="3200" dirty="0" smtClean="0">
                <a:solidFill>
                  <a:srgbClr val="3333FF"/>
                </a:solidFill>
                <a:latin typeface="微软雅黑" pitchFamily="34" charset="-122"/>
                <a:ea typeface="微软雅黑" pitchFamily="34" charset="-122"/>
              </a:rPr>
              <a:t>。</a:t>
            </a:r>
          </a:p>
          <a:p>
            <a:endParaRPr lang="zh-CN" altLang="en-US" sz="32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440"/>
          <p:cNvSpPr>
            <a:spLocks noChangeArrowheads="1"/>
          </p:cNvSpPr>
          <p:nvPr/>
        </p:nvSpPr>
        <p:spPr bwMode="auto">
          <a:xfrm>
            <a:off x="0" y="0"/>
            <a:ext cx="9144000" cy="584775"/>
          </a:xfrm>
          <a:prstGeom prst="rect">
            <a:avLst/>
          </a:prstGeom>
          <a:noFill/>
          <a:ln w="9525">
            <a:noFill/>
            <a:miter lim="800000"/>
            <a:headEnd/>
            <a:tailEnd/>
          </a:ln>
        </p:spPr>
        <p:txBody>
          <a:bodyPr wrap="square">
            <a:spAutoFit/>
          </a:bodyPr>
          <a:lstStyle/>
          <a:p>
            <a:r>
              <a:rPr lang="zh-CN" altLang="en-US" sz="3200" dirty="0" smtClean="0">
                <a:solidFill>
                  <a:srgbClr val="CC0000"/>
                </a:solidFill>
                <a:latin typeface="微软雅黑" pitchFamily="34" charset="-122"/>
                <a:ea typeface="微软雅黑" pitchFamily="34" charset="-122"/>
              </a:rPr>
              <a:t>北</a:t>
            </a:r>
            <a:r>
              <a:rPr lang="zh-CN" altLang="en-US" sz="3200" dirty="0">
                <a:solidFill>
                  <a:srgbClr val="CC0000"/>
                </a:solidFill>
                <a:latin typeface="微软雅黑" pitchFamily="34" charset="-122"/>
                <a:ea typeface="微软雅黑" pitchFamily="34" charset="-122"/>
              </a:rPr>
              <a:t>伐、西征和天京保卫战</a:t>
            </a:r>
            <a:r>
              <a:rPr lang="zh-CN" altLang="en-US" sz="3200" dirty="0">
                <a:solidFill>
                  <a:srgbClr val="0000FF"/>
                </a:solidFill>
                <a:latin typeface="微软雅黑" pitchFamily="34" charset="-122"/>
                <a:ea typeface="微软雅黑" pitchFamily="34" charset="-122"/>
              </a:rPr>
              <a:t> </a:t>
            </a:r>
          </a:p>
        </p:txBody>
      </p:sp>
      <p:graphicFrame>
        <p:nvGraphicFramePr>
          <p:cNvPr id="4" name="表格 3"/>
          <p:cNvGraphicFramePr>
            <a:graphicFrameLocks noGrp="1"/>
          </p:cNvGraphicFramePr>
          <p:nvPr/>
        </p:nvGraphicFramePr>
        <p:xfrm>
          <a:off x="0" y="620688"/>
          <a:ext cx="9144000" cy="6797040"/>
        </p:xfrm>
        <a:graphic>
          <a:graphicData uri="http://schemas.openxmlformats.org/drawingml/2006/table">
            <a:tbl>
              <a:tblPr firstRow="1" bandRow="1">
                <a:tableStyleId>{5940675A-B579-460E-94D1-54222C63F5DA}</a:tableStyleId>
              </a:tblPr>
              <a:tblGrid>
                <a:gridCol w="2286000"/>
                <a:gridCol w="2286000"/>
                <a:gridCol w="2286000"/>
                <a:gridCol w="2286000"/>
              </a:tblGrid>
              <a:tr h="978950">
                <a:tc>
                  <a:txBody>
                    <a:bodyPr/>
                    <a:lstStyle/>
                    <a:p>
                      <a:r>
                        <a:rPr lang="zh-CN" altLang="en-US" sz="3200" b="0" dirty="0" smtClean="0">
                          <a:latin typeface="微软雅黑" pitchFamily="34" charset="-122"/>
                          <a:ea typeface="微软雅黑" pitchFamily="34" charset="-122"/>
                        </a:rPr>
                        <a:t>名称</a:t>
                      </a:r>
                      <a:endParaRPr lang="zh-CN" altLang="en-US" sz="3200" b="0" dirty="0">
                        <a:latin typeface="微软雅黑" pitchFamily="34" charset="-122"/>
                        <a:ea typeface="微软雅黑" pitchFamily="34" charset="-122"/>
                      </a:endParaRPr>
                    </a:p>
                  </a:txBody>
                  <a:tcPr/>
                </a:tc>
                <a:tc>
                  <a:txBody>
                    <a:bodyPr/>
                    <a:lstStyle/>
                    <a:p>
                      <a:r>
                        <a:rPr lang="zh-CN" altLang="en-US" sz="3200" b="0" dirty="0" smtClean="0">
                          <a:latin typeface="微软雅黑" pitchFamily="34" charset="-122"/>
                          <a:ea typeface="微软雅黑" pitchFamily="34" charset="-122"/>
                        </a:rPr>
                        <a:t>北伐</a:t>
                      </a:r>
                      <a:endParaRPr lang="zh-CN" altLang="en-US" sz="3200" b="0" dirty="0">
                        <a:latin typeface="微软雅黑" pitchFamily="34" charset="-122"/>
                        <a:ea typeface="微软雅黑" pitchFamily="34" charset="-122"/>
                      </a:endParaRPr>
                    </a:p>
                  </a:txBody>
                  <a:tcPr/>
                </a:tc>
                <a:tc>
                  <a:txBody>
                    <a:bodyPr/>
                    <a:lstStyle/>
                    <a:p>
                      <a:r>
                        <a:rPr lang="zh-CN" altLang="en-US" sz="3200" b="0" dirty="0" smtClean="0">
                          <a:latin typeface="微软雅黑" pitchFamily="34" charset="-122"/>
                          <a:ea typeface="微软雅黑" pitchFamily="34" charset="-122"/>
                        </a:rPr>
                        <a:t>西征</a:t>
                      </a:r>
                      <a:endParaRPr lang="zh-CN" altLang="en-US" sz="3200" b="0" dirty="0">
                        <a:latin typeface="微软雅黑" pitchFamily="34" charset="-122"/>
                        <a:ea typeface="微软雅黑" pitchFamily="34" charset="-122"/>
                      </a:endParaRPr>
                    </a:p>
                  </a:txBody>
                  <a:tcPr/>
                </a:tc>
                <a:tc>
                  <a:txBody>
                    <a:bodyPr/>
                    <a:lstStyle/>
                    <a:p>
                      <a:r>
                        <a:rPr lang="zh-CN" altLang="en-US" sz="3200" b="0" dirty="0" smtClean="0">
                          <a:latin typeface="微软雅黑" pitchFamily="34" charset="-122"/>
                          <a:ea typeface="微软雅黑" pitchFamily="34" charset="-122"/>
                        </a:rPr>
                        <a:t>天京保卫战（天京突围）</a:t>
                      </a:r>
                      <a:endParaRPr lang="zh-CN" altLang="en-US" sz="3200" b="0" dirty="0">
                        <a:latin typeface="微软雅黑" pitchFamily="34" charset="-122"/>
                        <a:ea typeface="微软雅黑" pitchFamily="34" charset="-122"/>
                      </a:endParaRPr>
                    </a:p>
                  </a:txBody>
                  <a:tcPr/>
                </a:tc>
              </a:tr>
              <a:tr h="531430">
                <a:tc>
                  <a:txBody>
                    <a:bodyPr/>
                    <a:lstStyle/>
                    <a:p>
                      <a:r>
                        <a:rPr lang="zh-CN" altLang="en-US" sz="3200" b="0" dirty="0" smtClean="0">
                          <a:latin typeface="微软雅黑" pitchFamily="34" charset="-122"/>
                          <a:ea typeface="微软雅黑" pitchFamily="34" charset="-122"/>
                        </a:rPr>
                        <a:t>时间</a:t>
                      </a:r>
                      <a:endParaRPr lang="zh-CN" altLang="en-US" sz="3200" b="0" dirty="0">
                        <a:latin typeface="微软雅黑" pitchFamily="34" charset="-122"/>
                        <a:ea typeface="微软雅黑" pitchFamily="34" charset="-122"/>
                      </a:endParaRPr>
                    </a:p>
                  </a:txBody>
                  <a:tcPr/>
                </a:tc>
                <a:tc>
                  <a:txBody>
                    <a:bodyPr/>
                    <a:lstStyle/>
                    <a:p>
                      <a:r>
                        <a:rPr lang="en-US" altLang="zh-CN" sz="3200" b="0" dirty="0" smtClean="0">
                          <a:latin typeface="微软雅黑" pitchFamily="34" charset="-122"/>
                          <a:ea typeface="微软雅黑" pitchFamily="34" charset="-122"/>
                        </a:rPr>
                        <a:t>1853</a:t>
                      </a:r>
                      <a:endParaRPr lang="zh-CN" altLang="en-US" sz="3200" b="0" dirty="0">
                        <a:latin typeface="微软雅黑" pitchFamily="34" charset="-122"/>
                        <a:ea typeface="微软雅黑" pitchFamily="34" charset="-122"/>
                      </a:endParaRPr>
                    </a:p>
                  </a:txBody>
                  <a:tcPr/>
                </a:tc>
                <a:tc>
                  <a:txBody>
                    <a:bodyPr/>
                    <a:lstStyle/>
                    <a:p>
                      <a:r>
                        <a:rPr lang="en-US" altLang="zh-CN" sz="3200" b="0" dirty="0" smtClean="0">
                          <a:latin typeface="微软雅黑" pitchFamily="34" charset="-122"/>
                          <a:ea typeface="微软雅黑" pitchFamily="34" charset="-122"/>
                        </a:rPr>
                        <a:t>1853</a:t>
                      </a:r>
                      <a:endParaRPr lang="zh-CN" altLang="en-US" sz="3200" b="0" dirty="0">
                        <a:latin typeface="微软雅黑" pitchFamily="34" charset="-122"/>
                        <a:ea typeface="微软雅黑" pitchFamily="34" charset="-122"/>
                      </a:endParaRPr>
                    </a:p>
                  </a:txBody>
                  <a:tcPr/>
                </a:tc>
                <a:tc>
                  <a:txBody>
                    <a:bodyPr/>
                    <a:lstStyle/>
                    <a:p>
                      <a:r>
                        <a:rPr lang="en-US" altLang="zh-CN" sz="3200" b="0" dirty="0" smtClean="0">
                          <a:latin typeface="微软雅黑" pitchFamily="34" charset="-122"/>
                          <a:ea typeface="微软雅黑" pitchFamily="34" charset="-122"/>
                        </a:rPr>
                        <a:t>1856</a:t>
                      </a:r>
                      <a:endParaRPr lang="zh-CN" altLang="en-US" sz="3200" b="0" dirty="0">
                        <a:latin typeface="微软雅黑" pitchFamily="34" charset="-122"/>
                        <a:ea typeface="微软雅黑" pitchFamily="34" charset="-122"/>
                      </a:endParaRPr>
                    </a:p>
                  </a:txBody>
                  <a:tcPr/>
                </a:tc>
              </a:tr>
              <a:tr h="1426470">
                <a:tc>
                  <a:txBody>
                    <a:bodyPr/>
                    <a:lstStyle/>
                    <a:p>
                      <a:r>
                        <a:rPr lang="zh-CN" altLang="en-US" sz="3200" b="0" dirty="0" smtClean="0">
                          <a:latin typeface="微软雅黑" pitchFamily="34" charset="-122"/>
                          <a:ea typeface="微软雅黑" pitchFamily="34" charset="-122"/>
                        </a:rPr>
                        <a:t>目的</a:t>
                      </a:r>
                      <a:endParaRPr lang="zh-CN" altLang="en-US" sz="3200" b="0" dirty="0">
                        <a:latin typeface="微软雅黑" pitchFamily="34" charset="-122"/>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200" b="0" dirty="0" smtClean="0">
                          <a:solidFill>
                            <a:srgbClr val="0033CC"/>
                          </a:solidFill>
                          <a:latin typeface="微软雅黑" pitchFamily="34" charset="-122"/>
                          <a:ea typeface="微软雅黑" pitchFamily="34" charset="-122"/>
                        </a:rPr>
                        <a:t>推翻清朝统治</a:t>
                      </a:r>
                    </a:p>
                    <a:p>
                      <a:endParaRPr lang="zh-CN" altLang="en-US" sz="3200" b="0" dirty="0">
                        <a:latin typeface="微软雅黑" pitchFamily="34" charset="-122"/>
                        <a:ea typeface="微软雅黑" pitchFamily="34" charset="-122"/>
                      </a:endParaRPr>
                    </a:p>
                  </a:txBody>
                  <a:tcPr/>
                </a:tc>
                <a:tc>
                  <a:txBody>
                    <a:bodyPr/>
                    <a:lstStyle/>
                    <a:p>
                      <a:r>
                        <a:rPr lang="zh-CN" altLang="en-US" sz="3200" b="0" dirty="0" smtClean="0">
                          <a:latin typeface="微软雅黑" pitchFamily="34" charset="-122"/>
                          <a:ea typeface="微软雅黑" pitchFamily="34" charset="-122"/>
                        </a:rPr>
                        <a:t>巩固天京</a:t>
                      </a:r>
                      <a:endParaRPr lang="zh-CN" altLang="en-US" sz="3200" b="0" dirty="0">
                        <a:latin typeface="微软雅黑" pitchFamily="34" charset="-122"/>
                        <a:ea typeface="微软雅黑" pitchFamily="34" charset="-122"/>
                      </a:endParaRPr>
                    </a:p>
                  </a:txBody>
                  <a:tcPr/>
                </a:tc>
                <a:tc>
                  <a:txBody>
                    <a:bodyPr/>
                    <a:lstStyle/>
                    <a:p>
                      <a:r>
                        <a:rPr lang="zh-CN" altLang="en-US" sz="3200" b="0" dirty="0" smtClean="0">
                          <a:latin typeface="微软雅黑" pitchFamily="34" charset="-122"/>
                          <a:ea typeface="微软雅黑" pitchFamily="34" charset="-122"/>
                        </a:rPr>
                        <a:t>断绝清政府财源，充实经济力量</a:t>
                      </a:r>
                      <a:endParaRPr lang="zh-CN" altLang="en-US" sz="3200" b="0" dirty="0">
                        <a:latin typeface="微软雅黑" pitchFamily="34" charset="-122"/>
                        <a:ea typeface="微软雅黑" pitchFamily="34" charset="-122"/>
                      </a:endParaRPr>
                    </a:p>
                  </a:txBody>
                  <a:tcPr/>
                </a:tc>
              </a:tr>
              <a:tr h="616024">
                <a:tc>
                  <a:txBody>
                    <a:bodyPr/>
                    <a:lstStyle/>
                    <a:p>
                      <a:r>
                        <a:rPr lang="zh-CN" altLang="en-US" sz="3200" b="0" dirty="0" smtClean="0">
                          <a:latin typeface="微软雅黑" pitchFamily="34" charset="-122"/>
                          <a:ea typeface="微软雅黑" pitchFamily="34" charset="-122"/>
                        </a:rPr>
                        <a:t>将领</a:t>
                      </a:r>
                      <a:endParaRPr lang="zh-CN" altLang="en-US" sz="3200" b="0" dirty="0">
                        <a:latin typeface="微软雅黑" pitchFamily="34" charset="-122"/>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200" b="0" dirty="0" smtClean="0">
                          <a:solidFill>
                            <a:srgbClr val="0033CC"/>
                          </a:solidFill>
                          <a:latin typeface="微软雅黑" pitchFamily="34" charset="-122"/>
                          <a:ea typeface="微软雅黑" pitchFamily="34" charset="-122"/>
                        </a:rPr>
                        <a:t>林凤祥</a:t>
                      </a:r>
                      <a:endParaRPr lang="en-US" altLang="zh-CN" sz="3200" b="0" dirty="0" smtClean="0">
                        <a:solidFill>
                          <a:srgbClr val="0033CC"/>
                        </a:solidFill>
                        <a:latin typeface="微软雅黑" pitchFamily="34" charset="-122"/>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200" b="0" dirty="0" smtClean="0">
                          <a:solidFill>
                            <a:srgbClr val="0033CC"/>
                          </a:solidFill>
                          <a:latin typeface="微软雅黑" pitchFamily="34" charset="-122"/>
                          <a:ea typeface="微软雅黑" pitchFamily="34" charset="-122"/>
                        </a:rPr>
                        <a:t>李开芳</a:t>
                      </a:r>
                    </a:p>
                    <a:p>
                      <a:endParaRPr lang="zh-CN" altLang="en-US" sz="3200" b="0" dirty="0">
                        <a:latin typeface="微软雅黑" pitchFamily="34" charset="-122"/>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200" b="0" dirty="0" smtClean="0">
                          <a:solidFill>
                            <a:srgbClr val="0033CC"/>
                          </a:solidFill>
                          <a:latin typeface="微软雅黑" pitchFamily="34" charset="-122"/>
                          <a:ea typeface="微软雅黑" pitchFamily="34" charset="-122"/>
                        </a:rPr>
                        <a:t>敕汉英</a:t>
                      </a:r>
                      <a:endParaRPr lang="en-US" altLang="zh-CN" sz="3200" b="0" dirty="0" smtClean="0">
                        <a:solidFill>
                          <a:srgbClr val="0033CC"/>
                        </a:solidFill>
                        <a:latin typeface="微软雅黑" pitchFamily="34" charset="-122"/>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200" b="0" dirty="0" smtClean="0">
                          <a:solidFill>
                            <a:srgbClr val="0033CC"/>
                          </a:solidFill>
                          <a:latin typeface="微软雅黑" pitchFamily="34" charset="-122"/>
                          <a:ea typeface="微软雅黑" pitchFamily="34" charset="-122"/>
                        </a:rPr>
                        <a:t>石达开</a:t>
                      </a:r>
                      <a:endParaRPr lang="zh-CN" altLang="en-US" sz="3200" b="0" dirty="0">
                        <a:latin typeface="微软雅黑" pitchFamily="34" charset="-122"/>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3200" b="0" dirty="0" smtClean="0">
                          <a:solidFill>
                            <a:srgbClr val="0033CC"/>
                          </a:solidFill>
                          <a:latin typeface="微软雅黑" pitchFamily="34" charset="-122"/>
                          <a:ea typeface="微软雅黑" pitchFamily="34" charset="-122"/>
                        </a:rPr>
                        <a:t>秦日纲</a:t>
                      </a:r>
                      <a:endParaRPr lang="en-US" altLang="ja-JP" sz="3200" b="0" dirty="0" smtClean="0">
                        <a:solidFill>
                          <a:srgbClr val="0033CC"/>
                        </a:solidFill>
                        <a:latin typeface="微软雅黑" pitchFamily="34" charset="-122"/>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3200" b="0" dirty="0" smtClean="0">
                          <a:solidFill>
                            <a:srgbClr val="0033CC"/>
                          </a:solidFill>
                          <a:latin typeface="微软雅黑" pitchFamily="34" charset="-122"/>
                          <a:ea typeface="微软雅黑" pitchFamily="34" charset="-122"/>
                        </a:rPr>
                        <a:t>石达开</a:t>
                      </a:r>
                      <a:endParaRPr lang="zh-CN" altLang="en-US" sz="3200" b="0" dirty="0">
                        <a:latin typeface="微软雅黑" pitchFamily="34" charset="-122"/>
                        <a:ea typeface="微软雅黑" pitchFamily="34" charset="-122"/>
                      </a:endParaRPr>
                    </a:p>
                  </a:txBody>
                  <a:tcPr/>
                </a:tc>
              </a:tr>
              <a:tr h="1873991">
                <a:tc>
                  <a:txBody>
                    <a:bodyPr/>
                    <a:lstStyle/>
                    <a:p>
                      <a:r>
                        <a:rPr lang="zh-CN" altLang="en-US" sz="3200" b="0" dirty="0" smtClean="0">
                          <a:latin typeface="微软雅黑" pitchFamily="34" charset="-122"/>
                          <a:ea typeface="微软雅黑" pitchFamily="34" charset="-122"/>
                        </a:rPr>
                        <a:t>意义</a:t>
                      </a:r>
                      <a:endParaRPr lang="zh-CN" altLang="en-US" sz="3200" b="0" dirty="0">
                        <a:latin typeface="微软雅黑" pitchFamily="34" charset="-122"/>
                        <a:ea typeface="微软雅黑" pitchFamily="34" charset="-122"/>
                      </a:endParaRPr>
                    </a:p>
                  </a:txBody>
                  <a:tcPr/>
                </a:tc>
                <a:tc>
                  <a:txBody>
                    <a:bodyPr/>
                    <a:lstStyle/>
                    <a:p>
                      <a:r>
                        <a:rPr lang="zh-CN" altLang="en-US" sz="3200" b="0" dirty="0" smtClean="0">
                          <a:latin typeface="微软雅黑" pitchFamily="34" charset="-122"/>
                          <a:ea typeface="微软雅黑" pitchFamily="34" charset="-122"/>
                        </a:rPr>
                        <a:t>失败；为西征创造条件</a:t>
                      </a:r>
                      <a:endParaRPr lang="zh-CN" altLang="en-US" sz="3200" b="0" dirty="0">
                        <a:latin typeface="微软雅黑" pitchFamily="34" charset="-122"/>
                        <a:ea typeface="微软雅黑" pitchFamily="34" charset="-122"/>
                      </a:endParaRPr>
                    </a:p>
                  </a:txBody>
                  <a:tcPr/>
                </a:tc>
                <a:tc>
                  <a:txBody>
                    <a:bodyPr/>
                    <a:lstStyle/>
                    <a:p>
                      <a:r>
                        <a:rPr lang="zh-CN" altLang="en-US" sz="3200" b="0" dirty="0" smtClean="0">
                          <a:latin typeface="微软雅黑" pitchFamily="34" charset="-122"/>
                          <a:ea typeface="微软雅黑" pitchFamily="34" charset="-122"/>
                        </a:rPr>
                        <a:t>巩固天京</a:t>
                      </a:r>
                      <a:endParaRPr lang="zh-CN" altLang="en-US" sz="3200" b="0" dirty="0">
                        <a:latin typeface="微软雅黑" pitchFamily="34" charset="-122"/>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200" b="0" dirty="0" smtClean="0">
                          <a:solidFill>
                            <a:srgbClr val="0033CC"/>
                          </a:solidFill>
                          <a:latin typeface="微软雅黑" pitchFamily="34" charset="-122"/>
                          <a:ea typeface="微软雅黑" pitchFamily="34" charset="-122"/>
                        </a:rPr>
                        <a:t>解除天京之围，军事达到全盛时期</a:t>
                      </a:r>
                      <a:endParaRPr lang="zh-CN" altLang="en-US" sz="3200" b="0" dirty="0" smtClean="0">
                        <a:latin typeface="微软雅黑" pitchFamily="34" charset="-122"/>
                        <a:ea typeface="微软雅黑" pitchFamily="34" charset="-122"/>
                      </a:endParaRPr>
                    </a:p>
                    <a:p>
                      <a:endParaRPr lang="zh-CN" altLang="en-US" sz="3200" b="0" dirty="0">
                        <a:latin typeface="微软雅黑" pitchFamily="34" charset="-122"/>
                        <a:ea typeface="微软雅黑" pitchFamily="34" charset="-122"/>
                      </a:endParaRP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327338"/>
          </a:xfrm>
          <a:prstGeom prst="rect">
            <a:avLst/>
          </a:prstGeom>
          <a:noFill/>
        </p:spPr>
        <p:txBody>
          <a:bodyPr wrap="square" rtlCol="0">
            <a:spAutoFit/>
          </a:bodyPr>
          <a:lstStyle/>
          <a:p>
            <a:pPr algn="just">
              <a:lnSpc>
                <a:spcPct val="120000"/>
              </a:lnSpc>
              <a:spcBef>
                <a:spcPct val="10000"/>
              </a:spcBef>
            </a:pPr>
            <a:r>
              <a:rPr lang="en-US" altLang="zh-CN" sz="3200" dirty="0" smtClean="0">
                <a:solidFill>
                  <a:srgbClr val="FF0000"/>
                </a:solidFill>
                <a:latin typeface="微软雅黑" pitchFamily="34" charset="-122"/>
                <a:ea typeface="微软雅黑" pitchFamily="34" charset="-122"/>
              </a:rPr>
              <a:t>5</a:t>
            </a:r>
            <a:r>
              <a:rPr lang="zh-CN" altLang="en-US" sz="3200" dirty="0" smtClean="0">
                <a:solidFill>
                  <a:srgbClr val="FF0000"/>
                </a:solidFill>
                <a:latin typeface="微软雅黑" pitchFamily="34" charset="-122"/>
                <a:ea typeface="微软雅黑" pitchFamily="34" charset="-122"/>
              </a:rPr>
              <a:t>、天京变乱：</a:t>
            </a:r>
            <a:r>
              <a:rPr lang="en-US" altLang="zh-CN" sz="3200" dirty="0" smtClean="0">
                <a:solidFill>
                  <a:srgbClr val="FF0000"/>
                </a:solidFill>
                <a:latin typeface="微软雅黑" pitchFamily="34" charset="-122"/>
                <a:ea typeface="微软雅黑" pitchFamily="34" charset="-122"/>
              </a:rPr>
              <a:t> (1)</a:t>
            </a:r>
            <a:r>
              <a:rPr lang="zh-CN" altLang="en-US" sz="3200" dirty="0" smtClean="0">
                <a:solidFill>
                  <a:srgbClr val="FF0000"/>
                </a:solidFill>
                <a:latin typeface="微软雅黑" pitchFamily="34" charset="-122"/>
                <a:ea typeface="微软雅黑" pitchFamily="34" charset="-122"/>
              </a:rPr>
              <a:t>原因：内部争权夺利。</a:t>
            </a:r>
          </a:p>
          <a:p>
            <a:pPr algn="just">
              <a:lnSpc>
                <a:spcPct val="120000"/>
              </a:lnSpc>
              <a:spcBef>
                <a:spcPct val="10000"/>
              </a:spcBef>
            </a:pPr>
            <a:r>
              <a:rPr lang="en-US" altLang="zh-CN" sz="3200" dirty="0" smtClean="0">
                <a:solidFill>
                  <a:srgbClr val="FF0000"/>
                </a:solidFill>
                <a:latin typeface="微软雅黑" pitchFamily="34" charset="-122"/>
                <a:ea typeface="微软雅黑" pitchFamily="34" charset="-122"/>
              </a:rPr>
              <a:t>(2)</a:t>
            </a:r>
            <a:r>
              <a:rPr lang="zh-CN" altLang="en-US" sz="3200" dirty="0" smtClean="0">
                <a:solidFill>
                  <a:srgbClr val="FF0000"/>
                </a:solidFill>
                <a:latin typeface="微软雅黑" pitchFamily="34" charset="-122"/>
                <a:ea typeface="微软雅黑" pitchFamily="34" charset="-122"/>
              </a:rPr>
              <a:t>经过：</a:t>
            </a:r>
            <a:r>
              <a:rPr lang="en-US" altLang="zh-CN" sz="3200" dirty="0" smtClean="0">
                <a:solidFill>
                  <a:srgbClr val="FF0000"/>
                </a:solidFill>
                <a:latin typeface="微软雅黑" pitchFamily="34" charset="-122"/>
                <a:ea typeface="微软雅黑" pitchFamily="34" charset="-122"/>
              </a:rPr>
              <a:t>1856</a:t>
            </a:r>
            <a:r>
              <a:rPr lang="zh-CN" altLang="en-US" sz="3200" dirty="0" smtClean="0">
                <a:solidFill>
                  <a:srgbClr val="FF0000"/>
                </a:solidFill>
                <a:latin typeface="微软雅黑" pitchFamily="34" charset="-122"/>
                <a:ea typeface="微软雅黑" pitchFamily="34" charset="-122"/>
              </a:rPr>
              <a:t>年秋，东王杨秀清被杀，韦昌辉被处死，石达开负气出走。</a:t>
            </a:r>
          </a:p>
          <a:p>
            <a:pPr algn="just">
              <a:lnSpc>
                <a:spcPct val="120000"/>
              </a:lnSpc>
              <a:spcBef>
                <a:spcPct val="10000"/>
              </a:spcBef>
            </a:pPr>
            <a:r>
              <a:rPr lang="en-US" altLang="zh-CN" sz="3200" dirty="0" smtClean="0">
                <a:solidFill>
                  <a:srgbClr val="FF0000"/>
                </a:solidFill>
                <a:latin typeface="微软雅黑" pitchFamily="34" charset="-122"/>
                <a:ea typeface="微软雅黑" pitchFamily="34" charset="-122"/>
              </a:rPr>
              <a:t>(3)</a:t>
            </a:r>
            <a:r>
              <a:rPr lang="zh-CN" altLang="en-US" sz="3200" dirty="0" smtClean="0">
                <a:solidFill>
                  <a:srgbClr val="FF0000"/>
                </a:solidFill>
                <a:latin typeface="微软雅黑" pitchFamily="34" charset="-122"/>
                <a:ea typeface="微软雅黑" pitchFamily="34" charset="-122"/>
              </a:rPr>
              <a:t>结果：由盛转衰。</a:t>
            </a:r>
          </a:p>
          <a:p>
            <a:pPr algn="just">
              <a:lnSpc>
                <a:spcPct val="120000"/>
              </a:lnSpc>
              <a:spcBef>
                <a:spcPct val="10000"/>
              </a:spcBef>
            </a:pPr>
            <a:r>
              <a:rPr lang="en-US" altLang="zh-CN" sz="3200" dirty="0" smtClean="0">
                <a:solidFill>
                  <a:srgbClr val="FF0000"/>
                </a:solidFill>
                <a:latin typeface="微软雅黑" pitchFamily="34" charset="-122"/>
                <a:ea typeface="微软雅黑" pitchFamily="34" charset="-122"/>
              </a:rPr>
              <a:t>6</a:t>
            </a:r>
            <a:r>
              <a:rPr lang="zh-CN" altLang="en-US" sz="3200" dirty="0" smtClean="0">
                <a:solidFill>
                  <a:srgbClr val="FF0000"/>
                </a:solidFill>
                <a:latin typeface="微软雅黑" pitchFamily="34" charset="-122"/>
                <a:ea typeface="微软雅黑" pitchFamily="34" charset="-122"/>
              </a:rPr>
              <a:t>、</a:t>
            </a:r>
            <a:r>
              <a:rPr lang="en-US" altLang="zh-CN" sz="3200" dirty="0" smtClean="0">
                <a:solidFill>
                  <a:srgbClr val="FF0000"/>
                </a:solidFill>
                <a:latin typeface="微软雅黑" pitchFamily="34" charset="-122"/>
                <a:ea typeface="微软雅黑" pitchFamily="34" charset="-122"/>
              </a:rPr>
              <a:t>1864</a:t>
            </a:r>
            <a:r>
              <a:rPr lang="zh-CN" altLang="en-US" sz="3200" dirty="0" smtClean="0">
                <a:solidFill>
                  <a:srgbClr val="FF0000"/>
                </a:solidFill>
                <a:latin typeface="微软雅黑" pitchFamily="34" charset="-122"/>
                <a:ea typeface="微软雅黑" pitchFamily="34" charset="-122"/>
              </a:rPr>
              <a:t>年天京陷落，太平天国运动失败</a:t>
            </a:r>
            <a:endParaRPr lang="en-US" altLang="zh-CN" sz="3200" dirty="0" smtClean="0">
              <a:solidFill>
                <a:srgbClr val="FF0000"/>
              </a:solidFill>
              <a:latin typeface="微软雅黑" pitchFamily="34" charset="-122"/>
              <a:ea typeface="微软雅黑" pitchFamily="34" charset="-122"/>
            </a:endParaRPr>
          </a:p>
          <a:p>
            <a:pPr algn="just">
              <a:lnSpc>
                <a:spcPct val="120000"/>
              </a:lnSpc>
              <a:spcBef>
                <a:spcPct val="10000"/>
              </a:spcBef>
            </a:pPr>
            <a:r>
              <a:rPr lang="zh-CN" altLang="en-US" sz="3200" dirty="0" smtClean="0">
                <a:latin typeface="微软雅黑" pitchFamily="34" charset="-122"/>
                <a:ea typeface="微软雅黑" pitchFamily="34" charset="-122"/>
              </a:rPr>
              <a:t>　</a:t>
            </a:r>
            <a:endParaRPr lang="en-US" altLang="zh-CN" sz="3200" dirty="0" smtClean="0">
              <a:latin typeface="微软雅黑" pitchFamily="34" charset="-122"/>
              <a:ea typeface="微软雅黑" pitchFamily="34" charset="-122"/>
            </a:endParaRPr>
          </a:p>
          <a:p>
            <a:endParaRPr lang="zh-CN" altLang="en-US" sz="32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1"/>
          <p:cNvPicPr>
            <a:picLocks noChangeAspect="1" noChangeArrowheads="1"/>
          </p:cNvPicPr>
          <p:nvPr/>
        </p:nvPicPr>
        <p:blipFill>
          <a:blip r:embed="rId2" cstate="print"/>
          <a:srcRect/>
          <a:stretch>
            <a:fillRect/>
          </a:stretch>
        </p:blipFill>
        <p:spPr bwMode="auto">
          <a:xfrm>
            <a:off x="179388" y="187325"/>
            <a:ext cx="8713787" cy="6481763"/>
          </a:xfrm>
          <a:prstGeom prst="rect">
            <a:avLst/>
          </a:prstGeom>
          <a:noFill/>
          <a:ln w="57150">
            <a:solidFill>
              <a:schemeClr val="hlink"/>
            </a:solidFill>
            <a:miter lim="800000"/>
            <a:headEnd/>
            <a:tailEnd/>
          </a:ln>
        </p:spPr>
      </p:pic>
      <p:sp>
        <p:nvSpPr>
          <p:cNvPr id="92163" name="Text Box 3"/>
          <p:cNvSpPr txBox="1">
            <a:spLocks noChangeArrowheads="1"/>
          </p:cNvSpPr>
          <p:nvPr/>
        </p:nvSpPr>
        <p:spPr bwMode="auto">
          <a:xfrm>
            <a:off x="300038" y="279400"/>
            <a:ext cx="2400300" cy="412750"/>
          </a:xfrm>
          <a:prstGeom prst="rect">
            <a:avLst/>
          </a:prstGeom>
          <a:solidFill>
            <a:srgbClr val="990000"/>
          </a:solidFill>
          <a:ln w="9525">
            <a:noFill/>
            <a:miter lim="800000"/>
            <a:headEnd/>
            <a:tailEnd/>
          </a:ln>
          <a:effectLst/>
        </p:spPr>
        <p:txBody>
          <a:bodyPr>
            <a:spAutoFit/>
          </a:bodyPr>
          <a:lstStyle/>
          <a:p>
            <a:pPr>
              <a:lnSpc>
                <a:spcPct val="75000"/>
              </a:lnSpc>
            </a:pPr>
            <a:r>
              <a:rPr lang="zh-CN" altLang="en-US" sz="2800" b="1">
                <a:solidFill>
                  <a:srgbClr val="FFFF00"/>
                </a:solidFill>
                <a:effectLst>
                  <a:outerShdw blurRad="38100" dist="38100" dir="2700000" algn="tl">
                    <a:srgbClr val="000000"/>
                  </a:outerShdw>
                </a:effectLst>
                <a:ea typeface="黑体" pitchFamily="49" charset="-122"/>
              </a:rPr>
              <a:t>太平天国形势</a:t>
            </a:r>
          </a:p>
        </p:txBody>
      </p:sp>
      <p:sp>
        <p:nvSpPr>
          <p:cNvPr id="92164" name="Text Box 4"/>
          <p:cNvSpPr txBox="1">
            <a:spLocks noChangeArrowheads="1"/>
          </p:cNvSpPr>
          <p:nvPr/>
        </p:nvSpPr>
        <p:spPr bwMode="auto">
          <a:xfrm>
            <a:off x="250825" y="5532438"/>
            <a:ext cx="1368425" cy="412750"/>
          </a:xfrm>
          <a:prstGeom prst="rect">
            <a:avLst/>
          </a:prstGeom>
          <a:solidFill>
            <a:srgbClr val="FFFF00"/>
          </a:solidFill>
          <a:ln w="9525">
            <a:noFill/>
            <a:miter lim="800000"/>
            <a:headEnd/>
            <a:tailEnd/>
          </a:ln>
          <a:effectLst/>
        </p:spPr>
        <p:txBody>
          <a:bodyPr>
            <a:spAutoFit/>
          </a:bodyPr>
          <a:lstStyle/>
          <a:p>
            <a:pPr>
              <a:lnSpc>
                <a:spcPct val="75000"/>
              </a:lnSpc>
            </a:pPr>
            <a:r>
              <a:rPr lang="zh-CN" altLang="en-US" sz="2800" b="1">
                <a:solidFill>
                  <a:schemeClr val="accent2"/>
                </a:solidFill>
                <a:effectLst>
                  <a:outerShdw blurRad="38100" dist="38100" dir="2700000" algn="tl">
                    <a:srgbClr val="FFFFFF"/>
                  </a:outerShdw>
                </a:effectLst>
                <a:ea typeface="黑体" pitchFamily="49" charset="-122"/>
              </a:rPr>
              <a:t>金田</a:t>
            </a:r>
          </a:p>
        </p:txBody>
      </p:sp>
      <p:sp>
        <p:nvSpPr>
          <p:cNvPr id="92165" name="Text Box 5"/>
          <p:cNvSpPr txBox="1">
            <a:spLocks noChangeArrowheads="1"/>
          </p:cNvSpPr>
          <p:nvPr/>
        </p:nvSpPr>
        <p:spPr bwMode="auto">
          <a:xfrm>
            <a:off x="1736725" y="5105400"/>
            <a:ext cx="1387475" cy="412750"/>
          </a:xfrm>
          <a:prstGeom prst="rect">
            <a:avLst/>
          </a:prstGeom>
          <a:solidFill>
            <a:srgbClr val="FFFF00"/>
          </a:solidFill>
          <a:ln w="9525">
            <a:noFill/>
            <a:miter lim="800000"/>
            <a:headEnd/>
            <a:tailEnd/>
          </a:ln>
          <a:effectLst/>
        </p:spPr>
        <p:txBody>
          <a:bodyPr>
            <a:spAutoFit/>
          </a:bodyPr>
          <a:lstStyle/>
          <a:p>
            <a:pPr>
              <a:lnSpc>
                <a:spcPct val="75000"/>
              </a:lnSpc>
            </a:pPr>
            <a:r>
              <a:rPr lang="en-US" altLang="zh-CN" sz="2800" b="1">
                <a:solidFill>
                  <a:schemeClr val="accent2"/>
                </a:solidFill>
                <a:effectLst>
                  <a:outerShdw blurRad="38100" dist="38100" dir="2700000" algn="tl">
                    <a:srgbClr val="FFFFFF"/>
                  </a:outerShdw>
                </a:effectLst>
                <a:latin typeface="黑体" pitchFamily="49" charset="-122"/>
                <a:ea typeface="黑体" pitchFamily="49" charset="-122"/>
                <a:hlinkClick r:id="rId3" action="ppaction://hlinksldjump"/>
              </a:rPr>
              <a:t>●</a:t>
            </a:r>
            <a:r>
              <a:rPr lang="zh-CN" altLang="en-US" sz="2800" b="1">
                <a:solidFill>
                  <a:schemeClr val="accent2"/>
                </a:solidFill>
                <a:effectLst>
                  <a:outerShdw blurRad="38100" dist="38100" dir="2700000" algn="tl">
                    <a:srgbClr val="FFFFFF"/>
                  </a:outerShdw>
                </a:effectLst>
                <a:ea typeface="黑体" pitchFamily="49" charset="-122"/>
                <a:hlinkClick r:id="rId3" action="ppaction://hlinksldjump"/>
              </a:rPr>
              <a:t>永安</a:t>
            </a:r>
            <a:endParaRPr lang="zh-CN" altLang="en-US" sz="2800" b="1">
              <a:solidFill>
                <a:schemeClr val="accent2"/>
              </a:solidFill>
              <a:effectLst>
                <a:outerShdw blurRad="38100" dist="38100" dir="2700000" algn="tl">
                  <a:srgbClr val="FFFFFF"/>
                </a:outerShdw>
              </a:effectLst>
              <a:ea typeface="黑体" pitchFamily="49" charset="-122"/>
            </a:endParaRPr>
          </a:p>
        </p:txBody>
      </p:sp>
      <p:pic>
        <p:nvPicPr>
          <p:cNvPr id="92166" name="Picture 6" descr="火炬2"/>
          <p:cNvPicPr>
            <a:picLocks noChangeAspect="1" noChangeArrowheads="1"/>
          </p:cNvPicPr>
          <p:nvPr/>
        </p:nvPicPr>
        <p:blipFill>
          <a:blip r:embed="rId4" cstate="print"/>
          <a:srcRect/>
          <a:stretch>
            <a:fillRect/>
          </a:stretch>
        </p:blipFill>
        <p:spPr bwMode="auto">
          <a:xfrm>
            <a:off x="1042988" y="5300663"/>
            <a:ext cx="619125" cy="969962"/>
          </a:xfrm>
          <a:prstGeom prst="rect">
            <a:avLst/>
          </a:prstGeom>
          <a:noFill/>
        </p:spPr>
      </p:pic>
      <p:sp>
        <p:nvSpPr>
          <p:cNvPr id="92167" name="Line 7"/>
          <p:cNvSpPr>
            <a:spLocks noChangeShapeType="1"/>
          </p:cNvSpPr>
          <p:nvPr/>
        </p:nvSpPr>
        <p:spPr bwMode="auto">
          <a:xfrm flipV="1">
            <a:off x="1295400" y="5334000"/>
            <a:ext cx="725488" cy="400050"/>
          </a:xfrm>
          <a:prstGeom prst="line">
            <a:avLst/>
          </a:prstGeom>
          <a:noFill/>
          <a:ln w="101600">
            <a:solidFill>
              <a:srgbClr val="FF0000"/>
            </a:solidFill>
            <a:round/>
            <a:headEnd/>
            <a:tailEnd type="triangle" w="med" len="med"/>
          </a:ln>
          <a:effectLst/>
        </p:spPr>
        <p:txBody>
          <a:bodyPr/>
          <a:lstStyle/>
          <a:p>
            <a:endParaRPr lang="zh-CN" altLang="en-US"/>
          </a:p>
        </p:txBody>
      </p:sp>
      <p:sp>
        <p:nvSpPr>
          <p:cNvPr id="92168" name="Freeform 8"/>
          <p:cNvSpPr>
            <a:spLocks/>
          </p:cNvSpPr>
          <p:nvPr/>
        </p:nvSpPr>
        <p:spPr bwMode="auto">
          <a:xfrm>
            <a:off x="1585913" y="4456113"/>
            <a:ext cx="1568450" cy="712787"/>
          </a:xfrm>
          <a:custGeom>
            <a:avLst/>
            <a:gdLst/>
            <a:ahLst/>
            <a:cxnLst>
              <a:cxn ang="0">
                <a:pos x="94" y="449"/>
              </a:cxn>
              <a:cxn ang="0">
                <a:pos x="0" y="343"/>
              </a:cxn>
              <a:cxn ang="0">
                <a:pos x="71" y="202"/>
              </a:cxn>
              <a:cxn ang="0">
                <a:pos x="165" y="108"/>
              </a:cxn>
              <a:cxn ang="0">
                <a:pos x="459" y="38"/>
              </a:cxn>
              <a:cxn ang="0">
                <a:pos x="658" y="26"/>
              </a:cxn>
              <a:cxn ang="0">
                <a:pos x="729" y="49"/>
              </a:cxn>
              <a:cxn ang="0">
                <a:pos x="764" y="73"/>
              </a:cxn>
              <a:cxn ang="0">
                <a:pos x="835" y="97"/>
              </a:cxn>
              <a:cxn ang="0">
                <a:pos x="988" y="73"/>
              </a:cxn>
            </a:cxnLst>
            <a:rect l="0" t="0" r="r" b="b"/>
            <a:pathLst>
              <a:path w="988" h="449">
                <a:moveTo>
                  <a:pt x="94" y="449"/>
                </a:moveTo>
                <a:cubicBezTo>
                  <a:pt x="30" y="418"/>
                  <a:pt x="32" y="406"/>
                  <a:pt x="0" y="343"/>
                </a:cubicBezTo>
                <a:cubicBezTo>
                  <a:pt x="12" y="275"/>
                  <a:pt x="13" y="240"/>
                  <a:pt x="71" y="202"/>
                </a:cubicBezTo>
                <a:cubicBezTo>
                  <a:pt x="106" y="130"/>
                  <a:pt x="80" y="164"/>
                  <a:pt x="165" y="108"/>
                </a:cubicBezTo>
                <a:cubicBezTo>
                  <a:pt x="286" y="28"/>
                  <a:pt x="235" y="61"/>
                  <a:pt x="459" y="38"/>
                </a:cubicBezTo>
                <a:cubicBezTo>
                  <a:pt x="551" y="0"/>
                  <a:pt x="519" y="3"/>
                  <a:pt x="658" y="26"/>
                </a:cubicBezTo>
                <a:cubicBezTo>
                  <a:pt x="683" y="30"/>
                  <a:pt x="729" y="49"/>
                  <a:pt x="729" y="49"/>
                </a:cubicBezTo>
                <a:cubicBezTo>
                  <a:pt x="741" y="57"/>
                  <a:pt x="751" y="67"/>
                  <a:pt x="764" y="73"/>
                </a:cubicBezTo>
                <a:cubicBezTo>
                  <a:pt x="787" y="83"/>
                  <a:pt x="835" y="97"/>
                  <a:pt x="835" y="97"/>
                </a:cubicBezTo>
                <a:cubicBezTo>
                  <a:pt x="902" y="51"/>
                  <a:pt x="856" y="73"/>
                  <a:pt x="988" y="73"/>
                </a:cubicBezTo>
              </a:path>
            </a:pathLst>
          </a:custGeom>
          <a:noFill/>
          <a:ln w="101600">
            <a:solidFill>
              <a:srgbClr val="FF0000"/>
            </a:solidFill>
            <a:round/>
            <a:headEnd type="none" w="med" len="med"/>
            <a:tailEnd type="triangle" w="med" len="med"/>
          </a:ln>
          <a:effectLst/>
        </p:spPr>
        <p:txBody>
          <a:bodyPr/>
          <a:lstStyle/>
          <a:p>
            <a:endParaRPr lang="zh-CN" altLang="en-US"/>
          </a:p>
        </p:txBody>
      </p:sp>
      <p:sp>
        <p:nvSpPr>
          <p:cNvPr id="92169" name="Freeform 9"/>
          <p:cNvSpPr>
            <a:spLocks/>
          </p:cNvSpPr>
          <p:nvPr/>
        </p:nvSpPr>
        <p:spPr bwMode="auto">
          <a:xfrm>
            <a:off x="3171825" y="2165350"/>
            <a:ext cx="747713" cy="2368550"/>
          </a:xfrm>
          <a:custGeom>
            <a:avLst/>
            <a:gdLst/>
            <a:ahLst/>
            <a:cxnLst>
              <a:cxn ang="0">
                <a:pos x="0" y="1492"/>
              </a:cxn>
              <a:cxn ang="0">
                <a:pos x="47" y="1375"/>
              </a:cxn>
              <a:cxn ang="0">
                <a:pos x="59" y="1340"/>
              </a:cxn>
              <a:cxn ang="0">
                <a:pos x="71" y="1199"/>
              </a:cxn>
              <a:cxn ang="0">
                <a:pos x="47" y="1128"/>
              </a:cxn>
              <a:cxn ang="0">
                <a:pos x="83" y="905"/>
              </a:cxn>
              <a:cxn ang="0">
                <a:pos x="12" y="670"/>
              </a:cxn>
              <a:cxn ang="0">
                <a:pos x="94" y="435"/>
              </a:cxn>
              <a:cxn ang="0">
                <a:pos x="141" y="352"/>
              </a:cxn>
              <a:cxn ang="0">
                <a:pos x="212" y="305"/>
              </a:cxn>
              <a:cxn ang="0">
                <a:pos x="294" y="188"/>
              </a:cxn>
              <a:cxn ang="0">
                <a:pos x="341" y="117"/>
              </a:cxn>
              <a:cxn ang="0">
                <a:pos x="365" y="70"/>
              </a:cxn>
              <a:cxn ang="0">
                <a:pos x="435" y="23"/>
              </a:cxn>
              <a:cxn ang="0">
                <a:pos x="471" y="0"/>
              </a:cxn>
            </a:cxnLst>
            <a:rect l="0" t="0" r="r" b="b"/>
            <a:pathLst>
              <a:path w="471" h="1492">
                <a:moveTo>
                  <a:pt x="0" y="1492"/>
                </a:moveTo>
                <a:cubicBezTo>
                  <a:pt x="36" y="1421"/>
                  <a:pt x="17" y="1464"/>
                  <a:pt x="47" y="1375"/>
                </a:cubicBezTo>
                <a:cubicBezTo>
                  <a:pt x="51" y="1363"/>
                  <a:pt x="59" y="1340"/>
                  <a:pt x="59" y="1340"/>
                </a:cubicBezTo>
                <a:cubicBezTo>
                  <a:pt x="63" y="1293"/>
                  <a:pt x="74" y="1246"/>
                  <a:pt x="71" y="1199"/>
                </a:cubicBezTo>
                <a:cubicBezTo>
                  <a:pt x="70" y="1174"/>
                  <a:pt x="48" y="1153"/>
                  <a:pt x="47" y="1128"/>
                </a:cubicBezTo>
                <a:cubicBezTo>
                  <a:pt x="42" y="1048"/>
                  <a:pt x="58" y="978"/>
                  <a:pt x="83" y="905"/>
                </a:cubicBezTo>
                <a:cubicBezTo>
                  <a:pt x="57" y="765"/>
                  <a:pt x="51" y="783"/>
                  <a:pt x="12" y="670"/>
                </a:cubicBezTo>
                <a:cubicBezTo>
                  <a:pt x="21" y="567"/>
                  <a:pt x="6" y="493"/>
                  <a:pt x="94" y="435"/>
                </a:cubicBezTo>
                <a:cubicBezTo>
                  <a:pt x="107" y="386"/>
                  <a:pt x="98" y="385"/>
                  <a:pt x="141" y="352"/>
                </a:cubicBezTo>
                <a:cubicBezTo>
                  <a:pt x="163" y="335"/>
                  <a:pt x="212" y="305"/>
                  <a:pt x="212" y="305"/>
                </a:cubicBezTo>
                <a:cubicBezTo>
                  <a:pt x="265" y="199"/>
                  <a:pt x="230" y="230"/>
                  <a:pt x="294" y="188"/>
                </a:cubicBezTo>
                <a:cubicBezTo>
                  <a:pt x="320" y="86"/>
                  <a:pt x="283" y="186"/>
                  <a:pt x="341" y="117"/>
                </a:cubicBezTo>
                <a:cubicBezTo>
                  <a:pt x="352" y="103"/>
                  <a:pt x="353" y="82"/>
                  <a:pt x="365" y="70"/>
                </a:cubicBezTo>
                <a:cubicBezTo>
                  <a:pt x="385" y="50"/>
                  <a:pt x="412" y="38"/>
                  <a:pt x="435" y="23"/>
                </a:cubicBezTo>
                <a:cubicBezTo>
                  <a:pt x="447" y="15"/>
                  <a:pt x="471" y="0"/>
                  <a:pt x="471" y="0"/>
                </a:cubicBezTo>
              </a:path>
            </a:pathLst>
          </a:custGeom>
          <a:noFill/>
          <a:ln w="101600">
            <a:solidFill>
              <a:srgbClr val="FF0000"/>
            </a:solidFill>
            <a:round/>
            <a:headEnd type="none" w="med" len="med"/>
            <a:tailEnd type="triangle" w="med" len="med"/>
          </a:ln>
          <a:effectLst/>
        </p:spPr>
        <p:txBody>
          <a:bodyPr/>
          <a:lstStyle/>
          <a:p>
            <a:endParaRPr lang="zh-CN" altLang="en-US"/>
          </a:p>
        </p:txBody>
      </p:sp>
      <p:sp>
        <p:nvSpPr>
          <p:cNvPr id="92170" name="Freeform 10"/>
          <p:cNvSpPr>
            <a:spLocks/>
          </p:cNvSpPr>
          <p:nvPr/>
        </p:nvSpPr>
        <p:spPr bwMode="auto">
          <a:xfrm>
            <a:off x="3806825" y="1400175"/>
            <a:ext cx="2668588" cy="1193800"/>
          </a:xfrm>
          <a:custGeom>
            <a:avLst/>
            <a:gdLst/>
            <a:ahLst/>
            <a:cxnLst>
              <a:cxn ang="0">
                <a:pos x="0" y="529"/>
              </a:cxn>
              <a:cxn ang="0">
                <a:pos x="118" y="552"/>
              </a:cxn>
              <a:cxn ang="0">
                <a:pos x="188" y="587"/>
              </a:cxn>
              <a:cxn ang="0">
                <a:pos x="364" y="658"/>
              </a:cxn>
              <a:cxn ang="0">
                <a:pos x="470" y="705"/>
              </a:cxn>
              <a:cxn ang="0">
                <a:pos x="576" y="740"/>
              </a:cxn>
              <a:cxn ang="0">
                <a:pos x="611" y="752"/>
              </a:cxn>
              <a:cxn ang="0">
                <a:pos x="799" y="681"/>
              </a:cxn>
              <a:cxn ang="0">
                <a:pos x="929" y="446"/>
              </a:cxn>
              <a:cxn ang="0">
                <a:pos x="964" y="352"/>
              </a:cxn>
              <a:cxn ang="0">
                <a:pos x="1034" y="305"/>
              </a:cxn>
              <a:cxn ang="0">
                <a:pos x="1129" y="211"/>
              </a:cxn>
              <a:cxn ang="0">
                <a:pos x="1164" y="188"/>
              </a:cxn>
              <a:cxn ang="0">
                <a:pos x="1187" y="141"/>
              </a:cxn>
              <a:cxn ang="0">
                <a:pos x="1422" y="0"/>
              </a:cxn>
              <a:cxn ang="0">
                <a:pos x="1681" y="11"/>
              </a:cxn>
            </a:cxnLst>
            <a:rect l="0" t="0" r="r" b="b"/>
            <a:pathLst>
              <a:path w="1681" h="752">
                <a:moveTo>
                  <a:pt x="0" y="529"/>
                </a:moveTo>
                <a:cubicBezTo>
                  <a:pt x="31" y="533"/>
                  <a:pt x="85" y="535"/>
                  <a:pt x="118" y="552"/>
                </a:cubicBezTo>
                <a:cubicBezTo>
                  <a:pt x="205" y="596"/>
                  <a:pt x="103" y="560"/>
                  <a:pt x="188" y="587"/>
                </a:cubicBezTo>
                <a:cubicBezTo>
                  <a:pt x="242" y="624"/>
                  <a:pt x="311" y="624"/>
                  <a:pt x="364" y="658"/>
                </a:cubicBezTo>
                <a:cubicBezTo>
                  <a:pt x="420" y="694"/>
                  <a:pt x="387" y="677"/>
                  <a:pt x="470" y="705"/>
                </a:cubicBezTo>
                <a:cubicBezTo>
                  <a:pt x="505" y="717"/>
                  <a:pt x="541" y="728"/>
                  <a:pt x="576" y="740"/>
                </a:cubicBezTo>
                <a:cubicBezTo>
                  <a:pt x="588" y="744"/>
                  <a:pt x="611" y="752"/>
                  <a:pt x="611" y="752"/>
                </a:cubicBezTo>
                <a:cubicBezTo>
                  <a:pt x="715" y="683"/>
                  <a:pt x="654" y="711"/>
                  <a:pt x="799" y="681"/>
                </a:cubicBezTo>
                <a:cubicBezTo>
                  <a:pt x="838" y="604"/>
                  <a:pt x="856" y="495"/>
                  <a:pt x="929" y="446"/>
                </a:cubicBezTo>
                <a:cubicBezTo>
                  <a:pt x="936" y="418"/>
                  <a:pt x="942" y="374"/>
                  <a:pt x="964" y="352"/>
                </a:cubicBezTo>
                <a:cubicBezTo>
                  <a:pt x="984" y="332"/>
                  <a:pt x="1034" y="305"/>
                  <a:pt x="1034" y="305"/>
                </a:cubicBezTo>
                <a:cubicBezTo>
                  <a:pt x="1071" y="233"/>
                  <a:pt x="1043" y="268"/>
                  <a:pt x="1129" y="211"/>
                </a:cubicBezTo>
                <a:cubicBezTo>
                  <a:pt x="1141" y="203"/>
                  <a:pt x="1164" y="188"/>
                  <a:pt x="1164" y="188"/>
                </a:cubicBezTo>
                <a:cubicBezTo>
                  <a:pt x="1172" y="172"/>
                  <a:pt x="1175" y="153"/>
                  <a:pt x="1187" y="141"/>
                </a:cubicBezTo>
                <a:cubicBezTo>
                  <a:pt x="1234" y="94"/>
                  <a:pt x="1355" y="26"/>
                  <a:pt x="1422" y="0"/>
                </a:cubicBezTo>
                <a:cubicBezTo>
                  <a:pt x="1650" y="12"/>
                  <a:pt x="1563" y="11"/>
                  <a:pt x="1681" y="11"/>
                </a:cubicBezTo>
              </a:path>
            </a:pathLst>
          </a:custGeom>
          <a:noFill/>
          <a:ln w="101600" cmpd="sng">
            <a:solidFill>
              <a:srgbClr val="FF0000"/>
            </a:solidFill>
            <a:round/>
            <a:headEnd type="none" w="med" len="med"/>
            <a:tailEnd type="triangle" w="med" len="med"/>
          </a:ln>
          <a:effectLst/>
        </p:spPr>
        <p:txBody>
          <a:bodyPr/>
          <a:lstStyle/>
          <a:p>
            <a:endParaRPr lang="zh-CN" altLang="en-US"/>
          </a:p>
        </p:txBody>
      </p:sp>
      <p:sp>
        <p:nvSpPr>
          <p:cNvPr id="92171" name="Text Box 11"/>
          <p:cNvSpPr txBox="1">
            <a:spLocks noChangeArrowheads="1"/>
          </p:cNvSpPr>
          <p:nvPr/>
        </p:nvSpPr>
        <p:spPr bwMode="auto">
          <a:xfrm>
            <a:off x="6516688" y="1125538"/>
            <a:ext cx="1368425" cy="519112"/>
          </a:xfrm>
          <a:prstGeom prst="rect">
            <a:avLst/>
          </a:prstGeom>
          <a:solidFill>
            <a:srgbClr val="FFFF00"/>
          </a:solidFill>
          <a:ln w="9525">
            <a:noFill/>
            <a:miter lim="800000"/>
            <a:headEnd/>
            <a:tailEnd/>
          </a:ln>
          <a:effectLst/>
        </p:spPr>
        <p:txBody>
          <a:bodyPr>
            <a:spAutoFit/>
          </a:bodyPr>
          <a:lstStyle/>
          <a:p>
            <a:r>
              <a:rPr lang="en-US" altLang="zh-CN" sz="2800" b="1">
                <a:solidFill>
                  <a:schemeClr val="accent2"/>
                </a:solidFill>
                <a:effectLst>
                  <a:outerShdw blurRad="38100" dist="38100" dir="2700000" algn="tl">
                    <a:srgbClr val="FFFFFF"/>
                  </a:outerShdw>
                </a:effectLst>
                <a:latin typeface="黑体" pitchFamily="49" charset="-122"/>
                <a:ea typeface="黑体" pitchFamily="49" charset="-122"/>
              </a:rPr>
              <a:t>●</a:t>
            </a:r>
            <a:r>
              <a:rPr lang="zh-CN" altLang="en-US" sz="2800" b="1">
                <a:solidFill>
                  <a:schemeClr val="accent2"/>
                </a:solidFill>
                <a:effectLst>
                  <a:outerShdw blurRad="38100" dist="38100" dir="2700000" algn="tl">
                    <a:srgbClr val="FFFFFF"/>
                  </a:outerShdw>
                </a:effectLst>
                <a:ea typeface="黑体" pitchFamily="49" charset="-122"/>
              </a:rPr>
              <a:t>南京</a:t>
            </a:r>
          </a:p>
        </p:txBody>
      </p:sp>
      <p:sp>
        <p:nvSpPr>
          <p:cNvPr id="92172" name="Text Box 12"/>
          <p:cNvSpPr txBox="1">
            <a:spLocks noChangeArrowheads="1"/>
          </p:cNvSpPr>
          <p:nvPr/>
        </p:nvSpPr>
        <p:spPr bwMode="auto">
          <a:xfrm>
            <a:off x="1447800" y="5780088"/>
            <a:ext cx="1463675" cy="519112"/>
          </a:xfrm>
          <a:prstGeom prst="rect">
            <a:avLst/>
          </a:prstGeom>
          <a:solidFill>
            <a:srgbClr val="FFFF00"/>
          </a:solidFill>
          <a:ln w="9525">
            <a:noFill/>
            <a:miter lim="800000"/>
            <a:headEnd/>
            <a:tailEnd/>
          </a:ln>
          <a:effectLst/>
        </p:spPr>
        <p:txBody>
          <a:bodyPr>
            <a:spAutoFit/>
          </a:bodyPr>
          <a:lstStyle/>
          <a:p>
            <a:r>
              <a:rPr lang="en-US" altLang="zh-CN" sz="2800" b="1">
                <a:solidFill>
                  <a:srgbClr val="FF0000"/>
                </a:solidFill>
                <a:effectLst>
                  <a:outerShdw blurRad="38100" dist="38100" dir="2700000" algn="tl">
                    <a:srgbClr val="000000"/>
                  </a:outerShdw>
                </a:effectLst>
                <a:ea typeface="黑体" pitchFamily="49" charset="-122"/>
              </a:rPr>
              <a:t>1851</a:t>
            </a:r>
            <a:r>
              <a:rPr lang="zh-CN" altLang="en-US" sz="2800" b="1">
                <a:solidFill>
                  <a:srgbClr val="FF0000"/>
                </a:solidFill>
                <a:effectLst>
                  <a:outerShdw blurRad="38100" dist="38100" dir="2700000" algn="tl">
                    <a:srgbClr val="000000"/>
                  </a:outerShdw>
                </a:effectLst>
                <a:ea typeface="黑体" pitchFamily="49" charset="-122"/>
              </a:rPr>
              <a:t>年</a:t>
            </a:r>
          </a:p>
        </p:txBody>
      </p:sp>
      <p:sp>
        <p:nvSpPr>
          <p:cNvPr id="92173" name="Text Box 13"/>
          <p:cNvSpPr txBox="1">
            <a:spLocks noChangeArrowheads="1"/>
          </p:cNvSpPr>
          <p:nvPr/>
        </p:nvSpPr>
        <p:spPr bwMode="auto">
          <a:xfrm>
            <a:off x="6537325" y="1676400"/>
            <a:ext cx="1387475" cy="519113"/>
          </a:xfrm>
          <a:prstGeom prst="rect">
            <a:avLst/>
          </a:prstGeom>
          <a:solidFill>
            <a:srgbClr val="FFFF00"/>
          </a:solidFill>
          <a:ln w="9525">
            <a:noFill/>
            <a:miter lim="800000"/>
            <a:headEnd/>
            <a:tailEnd/>
          </a:ln>
          <a:effectLst/>
        </p:spPr>
        <p:txBody>
          <a:bodyPr>
            <a:spAutoFit/>
          </a:bodyPr>
          <a:lstStyle/>
          <a:p>
            <a:r>
              <a:rPr lang="en-US" altLang="zh-CN" sz="2800" b="1">
                <a:solidFill>
                  <a:srgbClr val="FF0000"/>
                </a:solidFill>
                <a:effectLst>
                  <a:outerShdw blurRad="38100" dist="38100" dir="2700000" algn="tl">
                    <a:srgbClr val="000000"/>
                  </a:outerShdw>
                </a:effectLst>
                <a:ea typeface="黑体" pitchFamily="49" charset="-122"/>
              </a:rPr>
              <a:t>1853</a:t>
            </a:r>
            <a:r>
              <a:rPr lang="zh-CN" altLang="en-US" sz="2800" b="1">
                <a:solidFill>
                  <a:srgbClr val="FF0000"/>
                </a:solidFill>
                <a:effectLst>
                  <a:outerShdw blurRad="38100" dist="38100" dir="2700000" algn="tl">
                    <a:srgbClr val="000000"/>
                  </a:outerShdw>
                </a:effectLst>
                <a:ea typeface="黑体" pitchFamily="49" charset="-122"/>
              </a:rPr>
              <a:t>年</a:t>
            </a:r>
          </a:p>
        </p:txBody>
      </p:sp>
      <p:pic>
        <p:nvPicPr>
          <p:cNvPr id="92174" name="Picture 14" descr="天王府全景">
            <a:hlinkClick r:id="rId5" action="ppaction://hlinksldjump"/>
          </p:cNvPr>
          <p:cNvPicPr>
            <a:picLocks noChangeAspect="1" noChangeArrowheads="1"/>
          </p:cNvPicPr>
          <p:nvPr/>
        </p:nvPicPr>
        <p:blipFill>
          <a:blip r:embed="rId6" cstate="print"/>
          <a:srcRect/>
          <a:stretch>
            <a:fillRect/>
          </a:stretch>
        </p:blipFill>
        <p:spPr bwMode="auto">
          <a:xfrm>
            <a:off x="8101013" y="6021388"/>
            <a:ext cx="431800" cy="30956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92166"/>
                                        </p:tgtEl>
                                        <p:attrNameLst>
                                          <p:attrName>style.visibility</p:attrName>
                                        </p:attrNameLst>
                                      </p:cBhvr>
                                      <p:to>
                                        <p:strVal val="visible"/>
                                      </p:to>
                                    </p:set>
                                    <p:anim calcmode="lin" valueType="num">
                                      <p:cBhvr>
                                        <p:cTn id="7" dur="500" fill="hold"/>
                                        <p:tgtEl>
                                          <p:spTgt spid="92166"/>
                                        </p:tgtEl>
                                        <p:attrNameLst>
                                          <p:attrName>ppt_w</p:attrName>
                                        </p:attrNameLst>
                                      </p:cBhvr>
                                      <p:tavLst>
                                        <p:tav tm="0">
                                          <p:val>
                                            <p:strVal val="4*#ppt_w"/>
                                          </p:val>
                                        </p:tav>
                                        <p:tav tm="100000">
                                          <p:val>
                                            <p:strVal val="#ppt_w"/>
                                          </p:val>
                                        </p:tav>
                                      </p:tavLst>
                                    </p:anim>
                                    <p:anim calcmode="lin" valueType="num">
                                      <p:cBhvr>
                                        <p:cTn id="8" dur="500" fill="hold"/>
                                        <p:tgtEl>
                                          <p:spTgt spid="92166"/>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92172"/>
                                        </p:tgtEl>
                                        <p:attrNameLst>
                                          <p:attrName>style.visibility</p:attrName>
                                        </p:attrNameLst>
                                      </p:cBhvr>
                                      <p:to>
                                        <p:strVal val="visible"/>
                                      </p:to>
                                    </p:set>
                                    <p:animEffect transition="in" filter="dissolve">
                                      <p:cBhvr>
                                        <p:cTn id="12" dur="500"/>
                                        <p:tgtEl>
                                          <p:spTgt spid="9217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92167"/>
                                        </p:tgtEl>
                                        <p:attrNameLst>
                                          <p:attrName>style.visibility</p:attrName>
                                        </p:attrNameLst>
                                      </p:cBhvr>
                                      <p:to>
                                        <p:strVal val="visible"/>
                                      </p:to>
                                    </p:set>
                                    <p:animEffect transition="in" filter="strips(upRight)">
                                      <p:cBhvr>
                                        <p:cTn id="17" dur="500"/>
                                        <p:tgtEl>
                                          <p:spTgt spid="921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168"/>
                                        </p:tgtEl>
                                        <p:attrNameLst>
                                          <p:attrName>style.visibility</p:attrName>
                                        </p:attrNameLst>
                                      </p:cBhvr>
                                      <p:to>
                                        <p:strVal val="visible"/>
                                      </p:to>
                                    </p:set>
                                    <p:animEffect transition="in" filter="wipe(left)">
                                      <p:cBhvr>
                                        <p:cTn id="22" dur="500"/>
                                        <p:tgtEl>
                                          <p:spTgt spid="9216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2169"/>
                                        </p:tgtEl>
                                        <p:attrNameLst>
                                          <p:attrName>style.visibility</p:attrName>
                                        </p:attrNameLst>
                                      </p:cBhvr>
                                      <p:to>
                                        <p:strVal val="visible"/>
                                      </p:to>
                                    </p:set>
                                    <p:animEffect transition="in" filter="wipe(down)">
                                      <p:cBhvr>
                                        <p:cTn id="27" dur="500"/>
                                        <p:tgtEl>
                                          <p:spTgt spid="9216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92170"/>
                                        </p:tgtEl>
                                        <p:attrNameLst>
                                          <p:attrName>style.visibility</p:attrName>
                                        </p:attrNameLst>
                                      </p:cBhvr>
                                      <p:to>
                                        <p:strVal val="visible"/>
                                      </p:to>
                                    </p:set>
                                    <p:animEffect transition="in" filter="strips(upRight)">
                                      <p:cBhvr>
                                        <p:cTn id="32" dur="500"/>
                                        <p:tgtEl>
                                          <p:spTgt spid="92170"/>
                                        </p:tgtEl>
                                      </p:cBhvr>
                                    </p:animEffect>
                                  </p:childTnLst>
                                </p:cTn>
                              </p:par>
                            </p:childTnLst>
                          </p:cTn>
                        </p:par>
                        <p:par>
                          <p:cTn id="33" fill="hold">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92173"/>
                                        </p:tgtEl>
                                        <p:attrNameLst>
                                          <p:attrName>style.visibility</p:attrName>
                                        </p:attrNameLst>
                                      </p:cBhvr>
                                      <p:to>
                                        <p:strVal val="visible"/>
                                      </p:to>
                                    </p:set>
                                    <p:animEffect transition="in" filter="dissolve">
                                      <p:cBhvr>
                                        <p:cTn id="36" dur="500"/>
                                        <p:tgtEl>
                                          <p:spTgt spid="9217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2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7" grpId="0" animBg="1"/>
      <p:bldP spid="92168" grpId="0" animBg="1"/>
      <p:bldP spid="92169" grpId="0" animBg="1"/>
      <p:bldP spid="92170" grpId="0" animBg="1"/>
      <p:bldP spid="92172" grpId="0" animBg="1" autoUpdateAnimBg="0"/>
      <p:bldP spid="92173"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1_04"/>
          <p:cNvPicPr>
            <a:picLocks noChangeAspect="1" noChangeArrowheads="1"/>
          </p:cNvPicPr>
          <p:nvPr/>
        </p:nvPicPr>
        <p:blipFill>
          <a:blip r:embed="rId2" cstate="print"/>
          <a:srcRect l="3966" t="7982" r="4477" b="12193"/>
          <a:stretch>
            <a:fillRect/>
          </a:stretch>
        </p:blipFill>
        <p:spPr bwMode="auto">
          <a:xfrm>
            <a:off x="0" y="0"/>
            <a:ext cx="9144000" cy="6858000"/>
          </a:xfrm>
          <a:prstGeom prst="rect">
            <a:avLst/>
          </a:prstGeom>
          <a:noFill/>
          <a:ln w="76200" cmpd="tri">
            <a:solidFill>
              <a:schemeClr val="accent1"/>
            </a:solidFill>
            <a:miter lim="800000"/>
            <a:headEnd/>
            <a:tailEnd/>
          </a:ln>
          <a:effectLst/>
        </p:spPr>
      </p:pic>
      <p:sp>
        <p:nvSpPr>
          <p:cNvPr id="4" name="矩形 3"/>
          <p:cNvSpPr/>
          <p:nvPr/>
        </p:nvSpPr>
        <p:spPr>
          <a:xfrm>
            <a:off x="2555776" y="2996952"/>
            <a:ext cx="6588224" cy="1384995"/>
          </a:xfrm>
          <a:prstGeom prst="rect">
            <a:avLst/>
          </a:prstGeom>
        </p:spPr>
        <p:txBody>
          <a:bodyPr wrap="square">
            <a:spAutoFit/>
          </a:bodyPr>
          <a:lstStyle/>
          <a:p>
            <a:r>
              <a:rPr lang="zh-CN" altLang="en-US" sz="2800" dirty="0" smtClean="0">
                <a:solidFill>
                  <a:srgbClr val="3333FF"/>
                </a:solidFill>
                <a:latin typeface="微软雅黑" pitchFamily="34" charset="-122"/>
                <a:ea typeface="微软雅黑" pitchFamily="34" charset="-122"/>
              </a:rPr>
              <a:t>说明了新生的农民政权一开始就依照旧的封建制进行内政建设，其封建意识浓厚→个体小生产者的局限性 </a:t>
            </a:r>
            <a:endParaRPr lang="zh-CN" altLang="en-US" sz="2800" dirty="0">
              <a:solidFill>
                <a:srgbClr val="3333FF"/>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8490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天王府全景"/>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7891" name="Text Box 3"/>
          <p:cNvSpPr txBox="1">
            <a:spLocks noChangeArrowheads="1"/>
          </p:cNvSpPr>
          <p:nvPr/>
        </p:nvSpPr>
        <p:spPr bwMode="auto">
          <a:xfrm>
            <a:off x="3429000" y="152400"/>
            <a:ext cx="2724150" cy="701675"/>
          </a:xfrm>
          <a:prstGeom prst="rect">
            <a:avLst/>
          </a:prstGeom>
          <a:noFill/>
          <a:ln w="9525">
            <a:noFill/>
            <a:miter lim="800000"/>
            <a:headEnd/>
            <a:tailEnd/>
          </a:ln>
          <a:effectLst/>
        </p:spPr>
        <p:txBody>
          <a:bodyPr wrap="none">
            <a:spAutoFit/>
          </a:bodyPr>
          <a:lstStyle/>
          <a:p>
            <a:r>
              <a:rPr kumimoji="1" lang="zh-CN" altLang="en-US" sz="4000">
                <a:solidFill>
                  <a:srgbClr val="FFFF00"/>
                </a:solidFill>
                <a:latin typeface="Times New Roman" pitchFamily="18" charset="0"/>
                <a:ea typeface="华文新魏" pitchFamily="2" charset="-122"/>
              </a:rPr>
              <a:t>天王府模型</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005064"/>
            <a:ext cx="9144000" cy="2677656"/>
          </a:xfrm>
          <a:prstGeom prst="rect">
            <a:avLst/>
          </a:prstGeom>
          <a:noFill/>
        </p:spPr>
        <p:txBody>
          <a:bodyPr wrap="square" rtlCol="0">
            <a:spAutoFit/>
          </a:bodyPr>
          <a:lstStyle/>
          <a:p>
            <a:r>
              <a:rPr lang="zh-CN" altLang="en-US" sz="2800" dirty="0" smtClean="0">
                <a:latin typeface="微软雅黑" pitchFamily="34" charset="-122"/>
                <a:ea typeface="微软雅黑" pitchFamily="34" charset="-122"/>
              </a:rPr>
              <a:t>“辛亥革命、国民革命、解放战争分别推翻了清政府、北洋军阀政府、国民党政府， 这三次历史事件推动着中国近代民主革命的进程” 。关于这三个历史事件的表述中，正确 的是 </a:t>
            </a:r>
            <a:endParaRPr lang="en-US" altLang="zh-CN" sz="2800" dirty="0" smtClean="0">
              <a:latin typeface="微软雅黑" pitchFamily="34" charset="-122"/>
              <a:ea typeface="微软雅黑" pitchFamily="34" charset="-122"/>
            </a:endParaRPr>
          </a:p>
          <a:p>
            <a:r>
              <a:rPr lang="en-US" altLang="zh-CN" sz="2800" dirty="0" smtClean="0">
                <a:latin typeface="微软雅黑" pitchFamily="34" charset="-122"/>
                <a:ea typeface="微软雅黑" pitchFamily="34" charset="-122"/>
              </a:rPr>
              <a:t>A</a:t>
            </a:r>
            <a:r>
              <a:rPr lang="zh-CN" altLang="en-US" sz="2800" dirty="0" smtClean="0">
                <a:latin typeface="微软雅黑" pitchFamily="34" charset="-122"/>
                <a:ea typeface="微软雅黑" pitchFamily="34" charset="-122"/>
              </a:rPr>
              <a:t>．领导阶级相同                 </a:t>
            </a:r>
            <a:r>
              <a:rPr lang="en-US" altLang="zh-CN" sz="2800" dirty="0" smtClean="0">
                <a:latin typeface="微软雅黑" pitchFamily="34" charset="-122"/>
                <a:ea typeface="微软雅黑" pitchFamily="34" charset="-122"/>
              </a:rPr>
              <a:t>B</a:t>
            </a:r>
            <a:r>
              <a:rPr lang="zh-CN" altLang="en-US" sz="2800" dirty="0" smtClean="0">
                <a:latin typeface="微软雅黑" pitchFamily="34" charset="-122"/>
                <a:ea typeface="微软雅黑" pitchFamily="34" charset="-122"/>
              </a:rPr>
              <a:t>．革命任务相同 </a:t>
            </a:r>
            <a:endParaRPr lang="en-US" altLang="zh-CN" sz="2800" dirty="0" smtClean="0">
              <a:latin typeface="微软雅黑" pitchFamily="34" charset="-122"/>
              <a:ea typeface="微软雅黑" pitchFamily="34" charset="-122"/>
            </a:endParaRPr>
          </a:p>
          <a:p>
            <a:r>
              <a:rPr lang="en-US" altLang="zh-CN" sz="2800" dirty="0" smtClean="0">
                <a:latin typeface="微软雅黑" pitchFamily="34" charset="-122"/>
                <a:ea typeface="微软雅黑" pitchFamily="34" charset="-122"/>
              </a:rPr>
              <a:t>C</a:t>
            </a:r>
            <a:r>
              <a:rPr lang="zh-CN" altLang="en-US" sz="2800" dirty="0" smtClean="0">
                <a:latin typeface="微软雅黑" pitchFamily="34" charset="-122"/>
                <a:ea typeface="微软雅黑" pitchFamily="34" charset="-122"/>
              </a:rPr>
              <a:t>．指导思想相同                 </a:t>
            </a:r>
            <a:r>
              <a:rPr lang="en-US" altLang="zh-CN" sz="2800" dirty="0" smtClean="0">
                <a:latin typeface="微软雅黑" pitchFamily="34" charset="-122"/>
                <a:ea typeface="微软雅黑" pitchFamily="34" charset="-122"/>
              </a:rPr>
              <a:t>D</a:t>
            </a:r>
            <a:r>
              <a:rPr lang="zh-CN" altLang="en-US" sz="2800" dirty="0" smtClean="0">
                <a:latin typeface="微软雅黑" pitchFamily="34" charset="-122"/>
                <a:ea typeface="微软雅黑" pitchFamily="34" charset="-122"/>
              </a:rPr>
              <a:t>．革命对象相同 </a:t>
            </a:r>
          </a:p>
        </p:txBody>
      </p:sp>
      <p:sp>
        <p:nvSpPr>
          <p:cNvPr id="4" name="TextBox 3"/>
          <p:cNvSpPr txBox="1"/>
          <p:nvPr/>
        </p:nvSpPr>
        <p:spPr>
          <a:xfrm>
            <a:off x="3131840" y="5589240"/>
            <a:ext cx="648072" cy="830997"/>
          </a:xfrm>
          <a:prstGeom prst="rect">
            <a:avLst/>
          </a:prstGeom>
          <a:noFill/>
        </p:spPr>
        <p:txBody>
          <a:bodyPr wrap="square" rtlCol="0">
            <a:spAutoFit/>
          </a:bodyPr>
          <a:lstStyle/>
          <a:p>
            <a:r>
              <a:rPr lang="en-US" altLang="zh-CN" sz="4800" b="1" dirty="0" smtClean="0">
                <a:solidFill>
                  <a:srgbClr val="FF0000"/>
                </a:solidFill>
              </a:rPr>
              <a:t>B</a:t>
            </a:r>
            <a:endParaRPr lang="zh-CN" altLang="en-US" sz="4800" b="1" dirty="0">
              <a:solidFill>
                <a:srgbClr val="FF0000"/>
              </a:solidFill>
            </a:endParaRPr>
          </a:p>
        </p:txBody>
      </p:sp>
      <p:sp>
        <p:nvSpPr>
          <p:cNvPr id="5" name="左大括号 4"/>
          <p:cNvSpPr/>
          <p:nvPr/>
        </p:nvSpPr>
        <p:spPr>
          <a:xfrm>
            <a:off x="1115616" y="548680"/>
            <a:ext cx="504056" cy="3312368"/>
          </a:xfrm>
          <a:prstGeom prst="leftBrace">
            <a:avLst/>
          </a:prstGeom>
          <a:ln w="381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TextBox 5"/>
          <p:cNvSpPr txBox="1"/>
          <p:nvPr/>
        </p:nvSpPr>
        <p:spPr>
          <a:xfrm>
            <a:off x="539552" y="548680"/>
            <a:ext cx="615553" cy="3816424"/>
          </a:xfrm>
          <a:prstGeom prst="rect">
            <a:avLst/>
          </a:prstGeom>
          <a:noFill/>
        </p:spPr>
        <p:txBody>
          <a:bodyPr vert="eaVert" wrap="square" rtlCol="0">
            <a:spAutoFit/>
          </a:bodyPr>
          <a:lstStyle/>
          <a:p>
            <a:pPr>
              <a:buFont typeface="Arial" pitchFamily="34" charset="0"/>
              <a:buChar char="•"/>
            </a:pPr>
            <a:r>
              <a:rPr lang="zh-CN" altLang="en-US" sz="2800" b="1" dirty="0" smtClean="0"/>
              <a:t>近代中国的</a:t>
            </a:r>
            <a:r>
              <a:rPr lang="zh-CN" altLang="en-US" sz="2800" b="1" dirty="0" smtClean="0">
                <a:solidFill>
                  <a:srgbClr val="FF0000"/>
                </a:solidFill>
              </a:rPr>
              <a:t>民主革命</a:t>
            </a:r>
            <a:endParaRPr lang="zh-CN" altLang="en-US" sz="2800" b="1" dirty="0">
              <a:solidFill>
                <a:srgbClr val="FF0000"/>
              </a:solidFill>
            </a:endParaRPr>
          </a:p>
        </p:txBody>
      </p:sp>
      <p:sp>
        <p:nvSpPr>
          <p:cNvPr id="7" name="TextBox 6"/>
          <p:cNvSpPr txBox="1"/>
          <p:nvPr/>
        </p:nvSpPr>
        <p:spPr>
          <a:xfrm>
            <a:off x="1403648" y="620688"/>
            <a:ext cx="3672408" cy="830997"/>
          </a:xfrm>
          <a:prstGeom prst="rect">
            <a:avLst/>
          </a:prstGeom>
          <a:noFill/>
        </p:spPr>
        <p:txBody>
          <a:bodyPr wrap="square" rtlCol="0">
            <a:spAutoFit/>
          </a:bodyPr>
          <a:lstStyle/>
          <a:p>
            <a:r>
              <a:rPr lang="zh-CN" altLang="en-US" sz="2400" b="1" dirty="0" smtClean="0">
                <a:solidFill>
                  <a:srgbClr val="FF0000"/>
                </a:solidFill>
              </a:rPr>
              <a:t>农民阶级</a:t>
            </a:r>
            <a:r>
              <a:rPr lang="zh-CN" altLang="en-US" sz="2400" b="1" dirty="0" smtClean="0"/>
              <a:t>：太平天国运动</a:t>
            </a:r>
            <a:endParaRPr lang="en-US" altLang="zh-CN" sz="2400" b="1" dirty="0" smtClean="0"/>
          </a:p>
          <a:p>
            <a:r>
              <a:rPr lang="zh-CN" altLang="en-US" sz="2400" b="1" dirty="0" smtClean="0"/>
              <a:t>（</a:t>
            </a:r>
            <a:r>
              <a:rPr lang="en-US" altLang="zh-CN" sz="2400" b="1" dirty="0" smtClean="0"/>
              <a:t>1851——1864</a:t>
            </a:r>
            <a:r>
              <a:rPr lang="zh-CN" altLang="en-US" sz="2400" b="1" dirty="0" smtClean="0"/>
              <a:t>）</a:t>
            </a:r>
            <a:endParaRPr lang="zh-CN" altLang="en-US" sz="2400" b="1" dirty="0"/>
          </a:p>
        </p:txBody>
      </p:sp>
      <p:sp>
        <p:nvSpPr>
          <p:cNvPr id="8" name="TextBox 7"/>
          <p:cNvSpPr txBox="1"/>
          <p:nvPr/>
        </p:nvSpPr>
        <p:spPr>
          <a:xfrm>
            <a:off x="1475656" y="1988840"/>
            <a:ext cx="5976664" cy="830997"/>
          </a:xfrm>
          <a:prstGeom prst="rect">
            <a:avLst/>
          </a:prstGeom>
          <a:noFill/>
        </p:spPr>
        <p:txBody>
          <a:bodyPr wrap="square" rtlCol="0">
            <a:spAutoFit/>
          </a:bodyPr>
          <a:lstStyle/>
          <a:p>
            <a:r>
              <a:rPr lang="zh-CN" altLang="en-US" sz="2400" b="1" dirty="0" smtClean="0">
                <a:solidFill>
                  <a:srgbClr val="FF0000"/>
                </a:solidFill>
              </a:rPr>
              <a:t>资产阶级</a:t>
            </a:r>
            <a:r>
              <a:rPr lang="zh-CN" altLang="en-US" sz="2400" b="1" dirty="0" smtClean="0"/>
              <a:t>：辛亥革命</a:t>
            </a:r>
            <a:endParaRPr lang="en-US" altLang="zh-CN" sz="2400" b="1" dirty="0" smtClean="0"/>
          </a:p>
          <a:p>
            <a:r>
              <a:rPr lang="zh-CN" altLang="en-US" sz="2400" b="1" dirty="0" smtClean="0"/>
              <a:t>（</a:t>
            </a:r>
            <a:r>
              <a:rPr lang="en-US" altLang="zh-CN" sz="2400" b="1" dirty="0" smtClean="0"/>
              <a:t>1911</a:t>
            </a:r>
            <a:r>
              <a:rPr lang="zh-CN" altLang="en-US" sz="2400" b="1" dirty="0" smtClean="0"/>
              <a:t>）</a:t>
            </a:r>
            <a:endParaRPr lang="zh-CN" altLang="en-US" sz="2400" b="1" dirty="0"/>
          </a:p>
        </p:txBody>
      </p:sp>
      <p:sp>
        <p:nvSpPr>
          <p:cNvPr id="9" name="TextBox 8"/>
          <p:cNvSpPr txBox="1"/>
          <p:nvPr/>
        </p:nvSpPr>
        <p:spPr>
          <a:xfrm>
            <a:off x="1475656" y="3284984"/>
            <a:ext cx="5976664" cy="830997"/>
          </a:xfrm>
          <a:prstGeom prst="rect">
            <a:avLst/>
          </a:prstGeom>
          <a:noFill/>
        </p:spPr>
        <p:txBody>
          <a:bodyPr wrap="square" rtlCol="0">
            <a:spAutoFit/>
          </a:bodyPr>
          <a:lstStyle/>
          <a:p>
            <a:r>
              <a:rPr lang="zh-CN" altLang="en-US" sz="2400" b="1" dirty="0" smtClean="0">
                <a:solidFill>
                  <a:srgbClr val="FF0000"/>
                </a:solidFill>
              </a:rPr>
              <a:t>无产阶级</a:t>
            </a:r>
            <a:r>
              <a:rPr lang="zh-CN" altLang="en-US" sz="2400" b="1" dirty="0" smtClean="0"/>
              <a:t>：</a:t>
            </a:r>
            <a:r>
              <a:rPr lang="zh-CN" altLang="en-US" sz="2400" b="1" dirty="0" smtClean="0">
                <a:solidFill>
                  <a:srgbClr val="FF0000"/>
                </a:solidFill>
              </a:rPr>
              <a:t>新</a:t>
            </a:r>
            <a:r>
              <a:rPr lang="zh-CN" altLang="en-US" sz="2400" b="1" dirty="0" smtClean="0"/>
              <a:t>民主主义革命</a:t>
            </a:r>
            <a:endParaRPr lang="en-US" altLang="zh-CN" sz="2400" b="1" dirty="0" smtClean="0"/>
          </a:p>
          <a:p>
            <a:r>
              <a:rPr lang="zh-CN" altLang="en-US" sz="2400" b="1" dirty="0" smtClean="0"/>
              <a:t>（</a:t>
            </a:r>
            <a:r>
              <a:rPr lang="en-US" altLang="zh-CN" sz="2400" b="1" dirty="0" smtClean="0"/>
              <a:t>1919——1949</a:t>
            </a:r>
            <a:r>
              <a:rPr lang="zh-CN" altLang="en-US" sz="2400" b="1" dirty="0" smtClean="0"/>
              <a:t>）</a:t>
            </a:r>
            <a:endParaRPr lang="zh-CN" altLang="en-US" sz="2400" b="1" dirty="0"/>
          </a:p>
        </p:txBody>
      </p:sp>
      <p:sp>
        <p:nvSpPr>
          <p:cNvPr id="10" name="右大括号 9"/>
          <p:cNvSpPr/>
          <p:nvPr/>
        </p:nvSpPr>
        <p:spPr>
          <a:xfrm>
            <a:off x="4860032" y="764704"/>
            <a:ext cx="576064" cy="1584176"/>
          </a:xfrm>
          <a:prstGeom prst="rightBrace">
            <a:avLst/>
          </a:prstGeom>
          <a:ln w="381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TextBox 10"/>
          <p:cNvSpPr txBox="1"/>
          <p:nvPr/>
        </p:nvSpPr>
        <p:spPr>
          <a:xfrm>
            <a:off x="5508104" y="1412776"/>
            <a:ext cx="3240360" cy="461665"/>
          </a:xfrm>
          <a:prstGeom prst="rect">
            <a:avLst/>
          </a:prstGeom>
          <a:noFill/>
        </p:spPr>
        <p:txBody>
          <a:bodyPr wrap="square" rtlCol="0">
            <a:spAutoFit/>
          </a:bodyPr>
          <a:lstStyle/>
          <a:p>
            <a:r>
              <a:rPr lang="zh-CN" altLang="en-US" sz="2400" b="1" dirty="0" smtClean="0">
                <a:solidFill>
                  <a:srgbClr val="FF0000"/>
                </a:solidFill>
              </a:rPr>
              <a:t>旧</a:t>
            </a:r>
            <a:r>
              <a:rPr lang="zh-CN" altLang="en-US" sz="2400" b="1" dirty="0" smtClean="0"/>
              <a:t>民主主义革命</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太平天国天王宝座"/>
          <p:cNvPicPr>
            <a:picLocks noChangeAspect="1" noChangeArrowheads="1"/>
          </p:cNvPicPr>
          <p:nvPr/>
        </p:nvPicPr>
        <p:blipFill>
          <a:blip r:embed="rId2" cstate="print"/>
          <a:srcRect/>
          <a:stretch>
            <a:fillRect/>
          </a:stretch>
        </p:blipFill>
        <p:spPr bwMode="auto">
          <a:xfrm>
            <a:off x="990600" y="495300"/>
            <a:ext cx="7162800" cy="5381625"/>
          </a:xfrm>
          <a:prstGeom prst="rect">
            <a:avLst/>
          </a:prstGeom>
          <a:noFill/>
        </p:spPr>
      </p:pic>
      <p:sp>
        <p:nvSpPr>
          <p:cNvPr id="38915" name="Text Box 3"/>
          <p:cNvSpPr txBox="1">
            <a:spLocks noChangeArrowheads="1"/>
          </p:cNvSpPr>
          <p:nvPr/>
        </p:nvSpPr>
        <p:spPr bwMode="auto">
          <a:xfrm>
            <a:off x="2209800" y="6183313"/>
            <a:ext cx="4756150" cy="701675"/>
          </a:xfrm>
          <a:prstGeom prst="rect">
            <a:avLst/>
          </a:prstGeom>
          <a:noFill/>
          <a:ln w="9525">
            <a:noFill/>
            <a:miter lim="800000"/>
            <a:headEnd/>
            <a:tailEnd/>
          </a:ln>
          <a:effectLst/>
        </p:spPr>
        <p:txBody>
          <a:bodyPr wrap="none">
            <a:spAutoFit/>
          </a:bodyPr>
          <a:lstStyle/>
          <a:p>
            <a:r>
              <a:rPr kumimoji="1" lang="zh-CN" altLang="en-US" sz="4000">
                <a:solidFill>
                  <a:srgbClr val="CC0000"/>
                </a:solidFill>
                <a:latin typeface="Times New Roman" pitchFamily="18" charset="0"/>
                <a:ea typeface="华文新魏" pitchFamily="2" charset="-122"/>
              </a:rPr>
              <a:t>太平天国天王的宝座</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太平天国玉玺">
            <a:hlinkClick r:id="rId2" action="ppaction://hlinksldjump"/>
          </p:cNvPr>
          <p:cNvPicPr>
            <a:picLocks noChangeAspect="1" noChangeArrowheads="1"/>
          </p:cNvPicPr>
          <p:nvPr/>
        </p:nvPicPr>
        <p:blipFill>
          <a:blip r:embed="rId3" cstate="print"/>
          <a:srcRect/>
          <a:stretch>
            <a:fillRect/>
          </a:stretch>
        </p:blipFill>
        <p:spPr bwMode="auto">
          <a:xfrm>
            <a:off x="34925" y="625475"/>
            <a:ext cx="5715000" cy="5611813"/>
          </a:xfrm>
          <a:prstGeom prst="rect">
            <a:avLst/>
          </a:prstGeom>
          <a:noFill/>
        </p:spPr>
      </p:pic>
      <p:pic>
        <p:nvPicPr>
          <p:cNvPr id="54275" name="Picture 3" descr="太平天国玉玺"/>
          <p:cNvPicPr>
            <a:picLocks noChangeAspect="1" noChangeArrowheads="1"/>
          </p:cNvPicPr>
          <p:nvPr/>
        </p:nvPicPr>
        <p:blipFill>
          <a:blip r:embed="rId4" cstate="print"/>
          <a:srcRect/>
          <a:stretch>
            <a:fillRect/>
          </a:stretch>
        </p:blipFill>
        <p:spPr bwMode="auto">
          <a:xfrm>
            <a:off x="5724525" y="660400"/>
            <a:ext cx="3419475" cy="3992563"/>
          </a:xfrm>
          <a:prstGeom prst="rect">
            <a:avLst/>
          </a:prstGeom>
          <a:noFill/>
        </p:spPr>
      </p:pic>
      <p:sp>
        <p:nvSpPr>
          <p:cNvPr id="54278" name="Rectangle 6"/>
          <p:cNvSpPr>
            <a:spLocks noChangeArrowheads="1"/>
          </p:cNvSpPr>
          <p:nvPr/>
        </p:nvSpPr>
        <p:spPr bwMode="auto">
          <a:xfrm>
            <a:off x="6130925" y="5084763"/>
            <a:ext cx="4562475" cy="579437"/>
          </a:xfrm>
          <a:prstGeom prst="rect">
            <a:avLst/>
          </a:prstGeom>
          <a:noFill/>
          <a:ln w="9525">
            <a:noFill/>
            <a:miter lim="800000"/>
            <a:headEnd/>
            <a:tailEnd/>
          </a:ln>
          <a:effectLst/>
        </p:spPr>
        <p:txBody>
          <a:bodyPr>
            <a:spAutoFit/>
          </a:bodyPr>
          <a:lstStyle/>
          <a:p>
            <a:r>
              <a:rPr kumimoji="1" lang="zh-CN" altLang="en-US" sz="3200" b="1">
                <a:solidFill>
                  <a:srgbClr val="FFFF00"/>
                </a:solidFill>
                <a:ea typeface="隶书" pitchFamily="49" charset="-122"/>
              </a:rPr>
              <a:t>太平天国玉玺</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diamond(in)">
                                      <p:cBhvr>
                                        <p:cTn id="7" dur="2000"/>
                                        <p:tgtEl>
                                          <p:spTgt spid="542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4275"/>
                                        </p:tgtEl>
                                        <p:attrNameLst>
                                          <p:attrName>style.visibility</p:attrName>
                                        </p:attrNameLst>
                                      </p:cBhvr>
                                      <p:to>
                                        <p:strVal val="visible"/>
                                      </p:to>
                                    </p:set>
                                    <p:animEffect transition="in" filter="wipe(up)">
                                      <p:cBhvr>
                                        <p:cTn id="12" dur="3000"/>
                                        <p:tgtEl>
                                          <p:spTgt spid="5427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54278"/>
                                        </p:tgtEl>
                                        <p:attrNameLst>
                                          <p:attrName>style.visibility</p:attrName>
                                        </p:attrNameLst>
                                      </p:cBhvr>
                                      <p:to>
                                        <p:strVal val="visible"/>
                                      </p:to>
                                    </p:set>
                                    <p:anim calcmode="lin" valueType="num">
                                      <p:cBhvr>
                                        <p:cTn id="17" dur="2000" fill="hold"/>
                                        <p:tgtEl>
                                          <p:spTgt spid="54278"/>
                                        </p:tgtEl>
                                        <p:attrNameLst>
                                          <p:attrName>ppt_w</p:attrName>
                                        </p:attrNameLst>
                                      </p:cBhvr>
                                      <p:tavLst>
                                        <p:tav tm="0">
                                          <p:val>
                                            <p:fltVal val="0"/>
                                          </p:val>
                                        </p:tav>
                                        <p:tav tm="100000">
                                          <p:val>
                                            <p:strVal val="#ppt_w"/>
                                          </p:val>
                                        </p:tav>
                                      </p:tavLst>
                                    </p:anim>
                                    <p:anim calcmode="lin" valueType="num">
                                      <p:cBhvr>
                                        <p:cTn id="18" dur="2000" fill="hold"/>
                                        <p:tgtEl>
                                          <p:spTgt spid="54278"/>
                                        </p:tgtEl>
                                        <p:attrNameLst>
                                          <p:attrName>ppt_h</p:attrName>
                                        </p:attrNameLst>
                                      </p:cBhvr>
                                      <p:tavLst>
                                        <p:tav tm="0">
                                          <p:val>
                                            <p:fltVal val="0"/>
                                          </p:val>
                                        </p:tav>
                                        <p:tav tm="100000">
                                          <p:val>
                                            <p:strVal val="#ppt_h"/>
                                          </p:val>
                                        </p:tav>
                                      </p:tavLst>
                                    </p:anim>
                                    <p:animEffect transition="in" filter="fade">
                                      <p:cBhvr>
                                        <p:cTn id="19" dur="20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天王府花园3"/>
          <p:cNvPicPr>
            <a:picLocks noChangeAspect="1" noChangeArrowheads="1"/>
          </p:cNvPicPr>
          <p:nvPr/>
        </p:nvPicPr>
        <p:blipFill>
          <a:blip r:embed="rId2" cstate="print"/>
          <a:srcRect/>
          <a:stretch>
            <a:fillRect/>
          </a:stretch>
        </p:blipFill>
        <p:spPr bwMode="auto">
          <a:xfrm>
            <a:off x="304800" y="228600"/>
            <a:ext cx="4953000" cy="3351213"/>
          </a:xfrm>
          <a:prstGeom prst="rect">
            <a:avLst/>
          </a:prstGeom>
          <a:noFill/>
        </p:spPr>
      </p:pic>
      <p:pic>
        <p:nvPicPr>
          <p:cNvPr id="39939" name="Picture 3" descr="煦园—天王府西花园"/>
          <p:cNvPicPr>
            <a:picLocks noChangeAspect="1" noChangeArrowheads="1"/>
          </p:cNvPicPr>
          <p:nvPr/>
        </p:nvPicPr>
        <p:blipFill>
          <a:blip r:embed="rId3" cstate="print"/>
          <a:srcRect/>
          <a:stretch>
            <a:fillRect/>
          </a:stretch>
        </p:blipFill>
        <p:spPr bwMode="auto">
          <a:xfrm>
            <a:off x="3733800" y="3230563"/>
            <a:ext cx="5181600" cy="3398837"/>
          </a:xfrm>
          <a:prstGeom prst="rect">
            <a:avLst/>
          </a:prstGeom>
          <a:noFill/>
        </p:spPr>
      </p:pic>
      <p:sp>
        <p:nvSpPr>
          <p:cNvPr id="39940" name="Text Box 4"/>
          <p:cNvSpPr txBox="1">
            <a:spLocks noChangeArrowheads="1"/>
          </p:cNvSpPr>
          <p:nvPr/>
        </p:nvSpPr>
        <p:spPr bwMode="auto">
          <a:xfrm>
            <a:off x="5546725" y="1589088"/>
            <a:ext cx="3384550" cy="1190625"/>
          </a:xfrm>
          <a:prstGeom prst="rect">
            <a:avLst/>
          </a:prstGeom>
          <a:noFill/>
          <a:ln w="9525">
            <a:noFill/>
            <a:miter lim="800000"/>
            <a:headEnd/>
            <a:tailEnd/>
          </a:ln>
          <a:effectLst/>
        </p:spPr>
        <p:txBody>
          <a:bodyPr wrap="none">
            <a:spAutoFit/>
          </a:bodyPr>
          <a:lstStyle/>
          <a:p>
            <a:r>
              <a:rPr kumimoji="1" lang="zh-CN" altLang="en-US" sz="3600">
                <a:solidFill>
                  <a:srgbClr val="CC0000"/>
                </a:solidFill>
                <a:latin typeface="Times New Roman" pitchFamily="18" charset="0"/>
                <a:ea typeface="华文新魏" pitchFamily="2" charset="-122"/>
              </a:rPr>
              <a:t>天王府的西花园</a:t>
            </a:r>
          </a:p>
          <a:p>
            <a:r>
              <a:rPr kumimoji="1" lang="en-US" altLang="zh-CN" sz="3600">
                <a:solidFill>
                  <a:srgbClr val="CC0000"/>
                </a:solidFill>
                <a:latin typeface="Times New Roman" pitchFamily="18" charset="0"/>
                <a:ea typeface="华文新魏" pitchFamily="2" charset="-122"/>
              </a:rPr>
              <a:t>—</a:t>
            </a:r>
            <a:r>
              <a:rPr kumimoji="1" lang="zh-CN" altLang="en-US" sz="3600">
                <a:solidFill>
                  <a:srgbClr val="CC0000"/>
                </a:solidFill>
                <a:latin typeface="Times New Roman" pitchFamily="18" charset="0"/>
                <a:ea typeface="华文新魏" pitchFamily="2" charset="-122"/>
              </a:rPr>
              <a:t>煦园景色</a:t>
            </a:r>
          </a:p>
        </p:txBody>
      </p:sp>
      <p:sp>
        <p:nvSpPr>
          <p:cNvPr id="39941" name="Text Box 5"/>
          <p:cNvSpPr txBox="1">
            <a:spLocks noChangeArrowheads="1"/>
          </p:cNvSpPr>
          <p:nvPr/>
        </p:nvSpPr>
        <p:spPr bwMode="auto">
          <a:xfrm>
            <a:off x="669925" y="3951288"/>
            <a:ext cx="2470150" cy="641350"/>
          </a:xfrm>
          <a:prstGeom prst="rect">
            <a:avLst/>
          </a:prstGeom>
          <a:noFill/>
          <a:ln w="9525">
            <a:noFill/>
            <a:miter lim="800000"/>
            <a:headEnd/>
            <a:tailEnd/>
          </a:ln>
          <a:effectLst/>
        </p:spPr>
        <p:txBody>
          <a:bodyPr wrap="none">
            <a:spAutoFit/>
          </a:bodyPr>
          <a:lstStyle/>
          <a:p>
            <a:r>
              <a:rPr kumimoji="1" lang="zh-CN" altLang="en-US" sz="3600">
                <a:solidFill>
                  <a:srgbClr val="CC0000"/>
                </a:solidFill>
                <a:latin typeface="Times New Roman" pitchFamily="18" charset="0"/>
                <a:ea typeface="华文新魏" pitchFamily="2" charset="-122"/>
              </a:rPr>
              <a:t>天王府花园</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3563938" y="1557338"/>
            <a:ext cx="1346200" cy="641350"/>
          </a:xfrm>
          <a:prstGeom prst="rect">
            <a:avLst/>
          </a:prstGeom>
          <a:noFill/>
          <a:ln w="12700" cap="sq">
            <a:noFill/>
            <a:miter lim="800000"/>
            <a:headEnd type="none" w="sm" len="sm"/>
            <a:tailEnd type="none" w="sm" len="sm"/>
          </a:ln>
          <a:effectLst/>
        </p:spPr>
        <p:txBody>
          <a:bodyPr>
            <a:spAutoFit/>
          </a:bodyPr>
          <a:lstStyle/>
          <a:p>
            <a:pPr>
              <a:spcBef>
                <a:spcPct val="50000"/>
              </a:spcBef>
            </a:pPr>
            <a:r>
              <a:rPr kumimoji="1" lang="zh-CN" altLang="en-US" sz="3600" b="1" dirty="0">
                <a:solidFill>
                  <a:srgbClr val="FF3300"/>
                </a:solidFill>
                <a:latin typeface="Times New Roman" pitchFamily="18" charset="0"/>
                <a:ea typeface="黑体" pitchFamily="49" charset="-122"/>
              </a:rPr>
              <a:t>洪</a:t>
            </a:r>
          </a:p>
        </p:txBody>
      </p:sp>
      <p:sp>
        <p:nvSpPr>
          <p:cNvPr id="35844" name="Text Box 4"/>
          <p:cNvSpPr txBox="1">
            <a:spLocks noChangeArrowheads="1"/>
          </p:cNvSpPr>
          <p:nvPr/>
        </p:nvSpPr>
        <p:spPr bwMode="auto">
          <a:xfrm>
            <a:off x="2051050" y="3484563"/>
            <a:ext cx="533400" cy="592137"/>
          </a:xfrm>
          <a:prstGeom prst="rect">
            <a:avLst/>
          </a:prstGeom>
          <a:noFill/>
          <a:ln w="12700" cap="sq">
            <a:solidFill>
              <a:schemeClr val="accent2"/>
            </a:solidFill>
            <a:miter lim="800000"/>
            <a:headEnd type="none" w="sm" len="sm"/>
            <a:tailEnd type="none" w="sm" len="sm"/>
          </a:ln>
          <a:effectLst/>
        </p:spPr>
        <p:txBody>
          <a:bodyPr>
            <a:spAutoFit/>
          </a:bodyPr>
          <a:lstStyle/>
          <a:p>
            <a:pPr>
              <a:spcBef>
                <a:spcPct val="50000"/>
              </a:spcBef>
            </a:pPr>
            <a:r>
              <a:rPr kumimoji="1" lang="zh-CN" altLang="en-US" sz="3200" b="1" dirty="0">
                <a:latin typeface="Times New Roman" pitchFamily="18" charset="0"/>
                <a:ea typeface="黑体" pitchFamily="49" charset="-122"/>
              </a:rPr>
              <a:t>杨</a:t>
            </a:r>
          </a:p>
        </p:txBody>
      </p:sp>
      <p:sp>
        <p:nvSpPr>
          <p:cNvPr id="35845" name="Line 5"/>
          <p:cNvSpPr>
            <a:spLocks noChangeShapeType="1"/>
          </p:cNvSpPr>
          <p:nvPr/>
        </p:nvSpPr>
        <p:spPr bwMode="auto">
          <a:xfrm flipV="1">
            <a:off x="2627313" y="1989138"/>
            <a:ext cx="1008062" cy="1511300"/>
          </a:xfrm>
          <a:prstGeom prst="line">
            <a:avLst/>
          </a:prstGeom>
          <a:noFill/>
          <a:ln w="63500" cap="sq">
            <a:solidFill>
              <a:schemeClr val="tx1"/>
            </a:solidFill>
            <a:round/>
            <a:headEnd type="none" w="sm" len="sm"/>
            <a:tailEnd type="triangle" w="sm" len="sm"/>
          </a:ln>
          <a:effectLst/>
        </p:spPr>
        <p:txBody>
          <a:bodyPr wrap="none"/>
          <a:lstStyle/>
          <a:p>
            <a:endParaRPr lang="zh-CN" altLang="en-US"/>
          </a:p>
        </p:txBody>
      </p:sp>
      <p:sp>
        <p:nvSpPr>
          <p:cNvPr id="35846" name="Text Box 6"/>
          <p:cNvSpPr txBox="1">
            <a:spLocks noChangeArrowheads="1"/>
          </p:cNvSpPr>
          <p:nvPr/>
        </p:nvSpPr>
        <p:spPr bwMode="auto">
          <a:xfrm>
            <a:off x="1758950" y="2540000"/>
            <a:ext cx="1804988" cy="519113"/>
          </a:xfrm>
          <a:prstGeom prst="rect">
            <a:avLst/>
          </a:prstGeom>
          <a:noFill/>
          <a:ln w="12700" cap="sq">
            <a:noFill/>
            <a:miter lim="800000"/>
            <a:headEnd type="none" w="sm" len="sm"/>
            <a:tailEnd type="none" w="sm" len="sm"/>
          </a:ln>
          <a:effectLst/>
        </p:spPr>
        <p:txBody>
          <a:bodyPr>
            <a:spAutoFit/>
          </a:bodyPr>
          <a:lstStyle/>
          <a:p>
            <a:pPr>
              <a:spcBef>
                <a:spcPct val="50000"/>
              </a:spcBef>
            </a:pPr>
            <a:r>
              <a:rPr kumimoji="1" lang="zh-CN" altLang="en-US" sz="1600" b="1" dirty="0">
                <a:solidFill>
                  <a:schemeClr val="hlink"/>
                </a:solidFill>
                <a:latin typeface="Times New Roman" pitchFamily="18" charset="0"/>
              </a:rPr>
              <a:t>（１）</a:t>
            </a:r>
            <a:r>
              <a:rPr kumimoji="1" lang="zh-CN" altLang="en-US" sz="2800" b="1" dirty="0">
                <a:latin typeface="Times New Roman" pitchFamily="18" charset="0"/>
              </a:rPr>
              <a:t>逼</a:t>
            </a:r>
          </a:p>
        </p:txBody>
      </p:sp>
      <p:sp>
        <p:nvSpPr>
          <p:cNvPr id="35847" name="Line 7"/>
          <p:cNvSpPr>
            <a:spLocks noChangeShapeType="1"/>
          </p:cNvSpPr>
          <p:nvPr/>
        </p:nvSpPr>
        <p:spPr bwMode="auto">
          <a:xfrm flipH="1">
            <a:off x="3779838" y="2276475"/>
            <a:ext cx="0" cy="1081088"/>
          </a:xfrm>
          <a:prstGeom prst="line">
            <a:avLst/>
          </a:prstGeom>
          <a:noFill/>
          <a:ln w="38100" cap="sq">
            <a:solidFill>
              <a:srgbClr val="800000"/>
            </a:solidFill>
            <a:round/>
            <a:headEnd type="none" w="sm" len="sm"/>
            <a:tailEnd type="triangle" w="sm" len="sm"/>
          </a:ln>
          <a:effectLst/>
        </p:spPr>
        <p:txBody>
          <a:bodyPr wrap="none"/>
          <a:lstStyle/>
          <a:p>
            <a:endParaRPr lang="zh-CN" altLang="en-US"/>
          </a:p>
        </p:txBody>
      </p:sp>
      <p:sp>
        <p:nvSpPr>
          <p:cNvPr id="35848" name="Text Box 8"/>
          <p:cNvSpPr txBox="1">
            <a:spLocks noChangeArrowheads="1"/>
          </p:cNvSpPr>
          <p:nvPr/>
        </p:nvSpPr>
        <p:spPr bwMode="auto">
          <a:xfrm>
            <a:off x="3708400" y="3500438"/>
            <a:ext cx="576263" cy="592137"/>
          </a:xfrm>
          <a:prstGeom prst="rect">
            <a:avLst/>
          </a:prstGeom>
          <a:noFill/>
          <a:ln w="12700" cap="sq">
            <a:solidFill>
              <a:srgbClr val="A50021"/>
            </a:solidFill>
            <a:miter lim="800000"/>
            <a:headEnd type="none" w="sm" len="sm"/>
            <a:tailEnd type="none" w="sm" len="sm"/>
          </a:ln>
          <a:effectLst/>
        </p:spPr>
        <p:txBody>
          <a:bodyPr>
            <a:spAutoFit/>
          </a:bodyPr>
          <a:lstStyle/>
          <a:p>
            <a:pPr>
              <a:spcBef>
                <a:spcPct val="50000"/>
              </a:spcBef>
            </a:pPr>
            <a:r>
              <a:rPr kumimoji="1" lang="zh-CN" altLang="en-US" sz="3200" b="1" dirty="0">
                <a:solidFill>
                  <a:srgbClr val="A50021"/>
                </a:solidFill>
                <a:latin typeface="Times New Roman" pitchFamily="18" charset="0"/>
                <a:ea typeface="黑体" pitchFamily="49" charset="-122"/>
              </a:rPr>
              <a:t>韦</a:t>
            </a:r>
          </a:p>
        </p:txBody>
      </p:sp>
      <p:sp>
        <p:nvSpPr>
          <p:cNvPr id="35849" name="Line 9"/>
          <p:cNvSpPr>
            <a:spLocks noChangeShapeType="1"/>
          </p:cNvSpPr>
          <p:nvPr/>
        </p:nvSpPr>
        <p:spPr bwMode="auto">
          <a:xfrm flipH="1" flipV="1">
            <a:off x="2555875" y="3771900"/>
            <a:ext cx="1101725" cy="17463"/>
          </a:xfrm>
          <a:prstGeom prst="line">
            <a:avLst/>
          </a:prstGeom>
          <a:noFill/>
          <a:ln w="50800" cap="sq">
            <a:solidFill>
              <a:srgbClr val="FF0000"/>
            </a:solidFill>
            <a:round/>
            <a:headEnd type="none" w="sm" len="sm"/>
            <a:tailEnd type="triangle" w="sm" len="sm"/>
          </a:ln>
          <a:effectLst/>
        </p:spPr>
        <p:txBody>
          <a:bodyPr wrap="none"/>
          <a:lstStyle/>
          <a:p>
            <a:endParaRPr lang="zh-CN" altLang="en-US"/>
          </a:p>
        </p:txBody>
      </p:sp>
      <p:sp>
        <p:nvSpPr>
          <p:cNvPr id="35850" name="Text Box 10"/>
          <p:cNvSpPr txBox="1">
            <a:spLocks noChangeArrowheads="1"/>
          </p:cNvSpPr>
          <p:nvPr/>
        </p:nvSpPr>
        <p:spPr bwMode="auto">
          <a:xfrm>
            <a:off x="5219700" y="3484563"/>
            <a:ext cx="609600" cy="592137"/>
          </a:xfrm>
          <a:prstGeom prst="rect">
            <a:avLst/>
          </a:prstGeom>
          <a:noFill/>
          <a:ln w="12700" cap="sq">
            <a:solidFill>
              <a:srgbClr val="FF00FF"/>
            </a:solidFill>
            <a:miter lim="800000"/>
            <a:headEnd type="none" w="sm" len="sm"/>
            <a:tailEnd type="none" w="sm" len="sm"/>
          </a:ln>
          <a:effectLst/>
        </p:spPr>
        <p:txBody>
          <a:bodyPr>
            <a:spAutoFit/>
          </a:bodyPr>
          <a:lstStyle/>
          <a:p>
            <a:pPr>
              <a:spcBef>
                <a:spcPct val="50000"/>
              </a:spcBef>
            </a:pPr>
            <a:r>
              <a:rPr kumimoji="1" lang="zh-CN" altLang="en-US" sz="3200" b="1" dirty="0">
                <a:solidFill>
                  <a:srgbClr val="FF66FF"/>
                </a:solidFill>
                <a:latin typeface="Times New Roman" pitchFamily="18" charset="0"/>
                <a:ea typeface="黑体" pitchFamily="49" charset="-122"/>
              </a:rPr>
              <a:t>石</a:t>
            </a:r>
          </a:p>
        </p:txBody>
      </p:sp>
      <p:sp>
        <p:nvSpPr>
          <p:cNvPr id="35851" name="Line 11"/>
          <p:cNvSpPr>
            <a:spLocks noChangeShapeType="1"/>
          </p:cNvSpPr>
          <p:nvPr/>
        </p:nvSpPr>
        <p:spPr bwMode="auto">
          <a:xfrm flipH="1">
            <a:off x="4356100" y="3771900"/>
            <a:ext cx="863600" cy="17463"/>
          </a:xfrm>
          <a:prstGeom prst="line">
            <a:avLst/>
          </a:prstGeom>
          <a:noFill/>
          <a:ln w="38100" cap="sq">
            <a:solidFill>
              <a:srgbClr val="993366"/>
            </a:solidFill>
            <a:round/>
            <a:headEnd type="none" w="sm" len="sm"/>
            <a:tailEnd type="triangle" w="sm" len="sm"/>
          </a:ln>
          <a:effectLst/>
        </p:spPr>
        <p:txBody>
          <a:bodyPr wrap="none"/>
          <a:lstStyle/>
          <a:p>
            <a:endParaRPr lang="zh-CN" altLang="en-US"/>
          </a:p>
        </p:txBody>
      </p:sp>
      <p:sp>
        <p:nvSpPr>
          <p:cNvPr id="35852" name="Text Box 12"/>
          <p:cNvSpPr txBox="1">
            <a:spLocks noChangeArrowheads="1"/>
          </p:cNvSpPr>
          <p:nvPr/>
        </p:nvSpPr>
        <p:spPr bwMode="auto">
          <a:xfrm>
            <a:off x="2339975" y="3860800"/>
            <a:ext cx="1728788" cy="579438"/>
          </a:xfrm>
          <a:prstGeom prst="rect">
            <a:avLst/>
          </a:prstGeom>
          <a:noFill/>
          <a:ln w="12700" cap="sq">
            <a:noFill/>
            <a:miter lim="800000"/>
            <a:headEnd type="none" w="sm" len="sm"/>
            <a:tailEnd type="none" w="sm" len="sm"/>
          </a:ln>
          <a:effectLst/>
        </p:spPr>
        <p:txBody>
          <a:bodyPr>
            <a:spAutoFit/>
          </a:bodyPr>
          <a:lstStyle/>
          <a:p>
            <a:pPr>
              <a:spcBef>
                <a:spcPct val="50000"/>
              </a:spcBef>
            </a:pPr>
            <a:r>
              <a:rPr kumimoji="1" lang="zh-CN" altLang="en-US" sz="1600" b="1" dirty="0">
                <a:solidFill>
                  <a:schemeClr val="hlink"/>
                </a:solidFill>
                <a:latin typeface="Times New Roman" pitchFamily="18" charset="0"/>
                <a:ea typeface="楷体_GB2312" pitchFamily="49" charset="-122"/>
              </a:rPr>
              <a:t>（２）</a:t>
            </a:r>
            <a:r>
              <a:rPr kumimoji="1" lang="zh-CN" altLang="en-US" sz="3200" b="1" dirty="0">
                <a:solidFill>
                  <a:srgbClr val="FF3300"/>
                </a:solidFill>
                <a:latin typeface="Times New Roman" pitchFamily="18" charset="0"/>
                <a:ea typeface="黑体" pitchFamily="49" charset="-122"/>
              </a:rPr>
              <a:t>杀</a:t>
            </a:r>
          </a:p>
        </p:txBody>
      </p:sp>
      <p:sp>
        <p:nvSpPr>
          <p:cNvPr id="35853" name="Text Box 13"/>
          <p:cNvSpPr txBox="1">
            <a:spLocks noChangeArrowheads="1"/>
          </p:cNvSpPr>
          <p:nvPr/>
        </p:nvSpPr>
        <p:spPr bwMode="auto">
          <a:xfrm>
            <a:off x="4067175" y="3933825"/>
            <a:ext cx="1182688" cy="519113"/>
          </a:xfrm>
          <a:prstGeom prst="rect">
            <a:avLst/>
          </a:prstGeom>
          <a:noFill/>
          <a:ln w="12700" cap="sq">
            <a:noFill/>
            <a:miter lim="800000"/>
            <a:headEnd type="none" w="sm" len="sm"/>
            <a:tailEnd type="none" w="sm" len="sm"/>
          </a:ln>
          <a:effectLst/>
        </p:spPr>
        <p:txBody>
          <a:bodyPr>
            <a:spAutoFit/>
          </a:bodyPr>
          <a:lstStyle/>
          <a:p>
            <a:pPr>
              <a:spcBef>
                <a:spcPct val="50000"/>
              </a:spcBef>
            </a:pPr>
            <a:r>
              <a:rPr kumimoji="1" lang="zh-CN" altLang="en-US" sz="1600" b="1" dirty="0">
                <a:solidFill>
                  <a:schemeClr val="hlink"/>
                </a:solidFill>
                <a:latin typeface="Times New Roman" pitchFamily="18" charset="0"/>
                <a:ea typeface="楷体_GB2312" pitchFamily="49" charset="-122"/>
              </a:rPr>
              <a:t>（</a:t>
            </a:r>
            <a:r>
              <a:rPr kumimoji="1" lang="en-US" altLang="zh-CN" sz="1600" b="1" dirty="0">
                <a:solidFill>
                  <a:schemeClr val="hlink"/>
                </a:solidFill>
                <a:latin typeface="Times New Roman" pitchFamily="18" charset="0"/>
                <a:ea typeface="楷体_GB2312" pitchFamily="49" charset="-122"/>
              </a:rPr>
              <a:t>3</a:t>
            </a:r>
            <a:r>
              <a:rPr kumimoji="1" lang="zh-CN" altLang="en-US" sz="1600" b="1" dirty="0">
                <a:solidFill>
                  <a:schemeClr val="hlink"/>
                </a:solidFill>
                <a:latin typeface="Times New Roman" pitchFamily="18" charset="0"/>
                <a:ea typeface="楷体_GB2312" pitchFamily="49" charset="-122"/>
              </a:rPr>
              <a:t>）</a:t>
            </a:r>
            <a:r>
              <a:rPr kumimoji="1" lang="zh-CN" altLang="en-US" sz="2800" b="1" dirty="0">
                <a:solidFill>
                  <a:srgbClr val="CC3399"/>
                </a:solidFill>
                <a:latin typeface="Times New Roman" pitchFamily="18" charset="0"/>
                <a:ea typeface="楷体_GB2312" pitchFamily="49" charset="-122"/>
              </a:rPr>
              <a:t>责</a:t>
            </a:r>
          </a:p>
        </p:txBody>
      </p:sp>
      <p:sp>
        <p:nvSpPr>
          <p:cNvPr id="35854" name="Line 14"/>
          <p:cNvSpPr>
            <a:spLocks noChangeShapeType="1"/>
          </p:cNvSpPr>
          <p:nvPr/>
        </p:nvSpPr>
        <p:spPr bwMode="auto">
          <a:xfrm>
            <a:off x="4140200" y="2060575"/>
            <a:ext cx="1439863" cy="1512888"/>
          </a:xfrm>
          <a:prstGeom prst="line">
            <a:avLst/>
          </a:prstGeom>
          <a:noFill/>
          <a:ln w="50800" cap="sq">
            <a:solidFill>
              <a:srgbClr val="0000FF"/>
            </a:solidFill>
            <a:round/>
            <a:headEnd type="none" w="sm" len="sm"/>
            <a:tailEnd type="triangle" w="sm" len="sm"/>
          </a:ln>
          <a:effectLst/>
        </p:spPr>
        <p:txBody>
          <a:bodyPr wrap="none"/>
          <a:lstStyle/>
          <a:p>
            <a:endParaRPr lang="zh-CN" altLang="en-US"/>
          </a:p>
        </p:txBody>
      </p:sp>
      <p:sp>
        <p:nvSpPr>
          <p:cNvPr id="35855" name="Line 15"/>
          <p:cNvSpPr>
            <a:spLocks noChangeShapeType="1"/>
          </p:cNvSpPr>
          <p:nvPr/>
        </p:nvSpPr>
        <p:spPr bwMode="auto">
          <a:xfrm>
            <a:off x="5940425" y="3789363"/>
            <a:ext cx="1295400" cy="0"/>
          </a:xfrm>
          <a:prstGeom prst="line">
            <a:avLst/>
          </a:prstGeom>
          <a:noFill/>
          <a:ln w="88900" cap="sq">
            <a:solidFill>
              <a:schemeClr val="tx1"/>
            </a:solidFill>
            <a:round/>
            <a:headEnd type="none" w="sm" len="sm"/>
            <a:tailEnd type="triangle" w="sm" len="sm"/>
          </a:ln>
          <a:effectLst/>
        </p:spPr>
        <p:txBody>
          <a:bodyPr wrap="none"/>
          <a:lstStyle/>
          <a:p>
            <a:endParaRPr lang="zh-CN" altLang="en-US"/>
          </a:p>
        </p:txBody>
      </p:sp>
      <p:sp>
        <p:nvSpPr>
          <p:cNvPr id="35856" name="Text Box 16"/>
          <p:cNvSpPr txBox="1">
            <a:spLocks noChangeArrowheads="1"/>
          </p:cNvSpPr>
          <p:nvPr/>
        </p:nvSpPr>
        <p:spPr bwMode="auto">
          <a:xfrm>
            <a:off x="6011863" y="3933825"/>
            <a:ext cx="1584325" cy="579438"/>
          </a:xfrm>
          <a:prstGeom prst="rect">
            <a:avLst/>
          </a:prstGeom>
          <a:noFill/>
          <a:ln w="12700" cap="sq">
            <a:noFill/>
            <a:miter lim="800000"/>
            <a:headEnd type="none" w="sm" len="sm"/>
            <a:tailEnd type="none" w="sm" len="sm"/>
          </a:ln>
          <a:effectLst/>
        </p:spPr>
        <p:txBody>
          <a:bodyPr>
            <a:spAutoFit/>
          </a:bodyPr>
          <a:lstStyle/>
          <a:p>
            <a:pPr>
              <a:spcBef>
                <a:spcPct val="50000"/>
              </a:spcBef>
            </a:pPr>
            <a:r>
              <a:rPr kumimoji="1" lang="zh-CN" altLang="en-US" sz="1600" b="1" dirty="0">
                <a:solidFill>
                  <a:schemeClr val="hlink"/>
                </a:solidFill>
                <a:latin typeface="Times New Roman" pitchFamily="18" charset="0"/>
                <a:ea typeface="楷体_GB2312" pitchFamily="49" charset="-122"/>
              </a:rPr>
              <a:t>（６）</a:t>
            </a:r>
            <a:r>
              <a:rPr kumimoji="1" lang="zh-CN" altLang="en-US" sz="3200" b="1" dirty="0">
                <a:latin typeface="Times New Roman" pitchFamily="18" charset="0"/>
                <a:ea typeface="楷体_GB2312" pitchFamily="49" charset="-122"/>
              </a:rPr>
              <a:t>走</a:t>
            </a:r>
          </a:p>
        </p:txBody>
      </p:sp>
      <p:sp>
        <p:nvSpPr>
          <p:cNvPr id="35857" name="Text Box 17"/>
          <p:cNvSpPr txBox="1">
            <a:spLocks noChangeArrowheads="1"/>
          </p:cNvSpPr>
          <p:nvPr/>
        </p:nvSpPr>
        <p:spPr bwMode="auto">
          <a:xfrm>
            <a:off x="2987675" y="495300"/>
            <a:ext cx="2667000" cy="701675"/>
          </a:xfrm>
          <a:prstGeom prst="rect">
            <a:avLst/>
          </a:prstGeom>
          <a:noFill/>
          <a:ln w="12700" cap="sq">
            <a:noFill/>
            <a:miter lim="800000"/>
            <a:headEnd type="none" w="sm" len="sm"/>
            <a:tailEnd type="none" w="sm" len="sm"/>
          </a:ln>
          <a:effectLst/>
        </p:spPr>
        <p:txBody>
          <a:bodyPr>
            <a:spAutoFit/>
          </a:bodyPr>
          <a:lstStyle/>
          <a:p>
            <a:pPr>
              <a:spcBef>
                <a:spcPct val="50000"/>
              </a:spcBef>
            </a:pPr>
            <a:r>
              <a:rPr kumimoji="1" lang="zh-CN" altLang="en-US" sz="4000" b="1">
                <a:latin typeface="Times New Roman" pitchFamily="18" charset="0"/>
              </a:rPr>
              <a:t>天京事变</a:t>
            </a:r>
          </a:p>
        </p:txBody>
      </p:sp>
      <p:sp>
        <p:nvSpPr>
          <p:cNvPr id="35858" name="Text Box 18"/>
          <p:cNvSpPr txBox="1">
            <a:spLocks noChangeArrowheads="1"/>
          </p:cNvSpPr>
          <p:nvPr/>
        </p:nvSpPr>
        <p:spPr bwMode="auto">
          <a:xfrm>
            <a:off x="4859338" y="2349500"/>
            <a:ext cx="1441450" cy="519113"/>
          </a:xfrm>
          <a:prstGeom prst="rect">
            <a:avLst/>
          </a:prstGeom>
          <a:noFill/>
          <a:ln w="12700" cap="sq">
            <a:noFill/>
            <a:miter lim="800000"/>
            <a:headEnd type="none" w="sm" len="sm"/>
            <a:tailEnd type="none" w="sm" len="sm"/>
          </a:ln>
          <a:effectLst/>
        </p:spPr>
        <p:txBody>
          <a:bodyPr>
            <a:spAutoFit/>
          </a:bodyPr>
          <a:lstStyle/>
          <a:p>
            <a:pPr>
              <a:spcBef>
                <a:spcPct val="50000"/>
              </a:spcBef>
            </a:pPr>
            <a:r>
              <a:rPr kumimoji="1" lang="zh-CN" altLang="en-US" sz="1600" b="1" dirty="0">
                <a:solidFill>
                  <a:schemeClr val="hlink"/>
                </a:solidFill>
                <a:latin typeface="Times New Roman" pitchFamily="18" charset="0"/>
              </a:rPr>
              <a:t>（５）</a:t>
            </a:r>
            <a:r>
              <a:rPr kumimoji="1" lang="zh-CN" altLang="en-US" sz="2800" b="1" dirty="0">
                <a:solidFill>
                  <a:srgbClr val="6666FF"/>
                </a:solidFill>
                <a:latin typeface="Times New Roman" pitchFamily="18" charset="0"/>
              </a:rPr>
              <a:t>疑</a:t>
            </a:r>
          </a:p>
        </p:txBody>
      </p:sp>
      <p:sp>
        <p:nvSpPr>
          <p:cNvPr id="35860" name="Text Box 20"/>
          <p:cNvSpPr txBox="1">
            <a:spLocks noChangeArrowheads="1"/>
          </p:cNvSpPr>
          <p:nvPr/>
        </p:nvSpPr>
        <p:spPr bwMode="auto">
          <a:xfrm>
            <a:off x="7524750" y="1412875"/>
            <a:ext cx="1047750" cy="2057400"/>
          </a:xfrm>
          <a:prstGeom prst="rect">
            <a:avLst/>
          </a:prstGeom>
          <a:noFill/>
          <a:ln w="9525">
            <a:solidFill>
              <a:srgbClr val="FF0000"/>
            </a:solidFill>
            <a:miter lim="800000"/>
            <a:headEnd/>
            <a:tailEnd/>
          </a:ln>
          <a:effectLst/>
        </p:spPr>
        <p:txBody>
          <a:bodyPr vert="eaVert">
            <a:spAutoFit/>
          </a:bodyPr>
          <a:lstStyle/>
          <a:p>
            <a:pPr>
              <a:spcBef>
                <a:spcPct val="50000"/>
              </a:spcBef>
            </a:pPr>
            <a:r>
              <a:rPr lang="zh-CN" altLang="en-US" sz="2800" b="1"/>
              <a:t>谈谈你对此事的看法</a:t>
            </a:r>
          </a:p>
        </p:txBody>
      </p:sp>
      <p:sp>
        <p:nvSpPr>
          <p:cNvPr id="35863" name="Text Box 23"/>
          <p:cNvSpPr txBox="1">
            <a:spLocks noChangeArrowheads="1"/>
          </p:cNvSpPr>
          <p:nvPr/>
        </p:nvSpPr>
        <p:spPr bwMode="auto">
          <a:xfrm>
            <a:off x="3779838" y="2636838"/>
            <a:ext cx="1225550" cy="579437"/>
          </a:xfrm>
          <a:prstGeom prst="rect">
            <a:avLst/>
          </a:prstGeom>
          <a:noFill/>
          <a:ln w="12700" cap="sq">
            <a:noFill/>
            <a:miter lim="800000"/>
            <a:headEnd type="none" w="sm" len="sm"/>
            <a:tailEnd type="none" w="sm" len="sm"/>
          </a:ln>
          <a:effectLst/>
        </p:spPr>
        <p:txBody>
          <a:bodyPr>
            <a:spAutoFit/>
          </a:bodyPr>
          <a:lstStyle/>
          <a:p>
            <a:pPr>
              <a:spcBef>
                <a:spcPct val="50000"/>
              </a:spcBef>
            </a:pPr>
            <a:r>
              <a:rPr kumimoji="1" lang="zh-CN" altLang="en-US" sz="1600" b="1">
                <a:solidFill>
                  <a:schemeClr val="hlink"/>
                </a:solidFill>
                <a:latin typeface="Times New Roman" pitchFamily="18" charset="0"/>
                <a:ea typeface="楷体_GB2312" pitchFamily="49" charset="-122"/>
              </a:rPr>
              <a:t>（</a:t>
            </a:r>
            <a:r>
              <a:rPr kumimoji="1" lang="en-US" altLang="zh-CN" sz="1600" b="1">
                <a:solidFill>
                  <a:schemeClr val="hlink"/>
                </a:solidFill>
                <a:latin typeface="Times New Roman" pitchFamily="18" charset="0"/>
                <a:ea typeface="楷体_GB2312" pitchFamily="49" charset="-122"/>
              </a:rPr>
              <a:t>4</a:t>
            </a:r>
            <a:r>
              <a:rPr kumimoji="1" lang="zh-CN" altLang="en-US" sz="1600" b="1">
                <a:solidFill>
                  <a:schemeClr val="hlink"/>
                </a:solidFill>
                <a:latin typeface="Times New Roman" pitchFamily="18" charset="0"/>
                <a:ea typeface="楷体_GB2312" pitchFamily="49" charset="-122"/>
              </a:rPr>
              <a:t>）</a:t>
            </a:r>
            <a:r>
              <a:rPr kumimoji="1" lang="zh-CN" altLang="en-US" sz="3200" b="1">
                <a:solidFill>
                  <a:srgbClr val="FF3300"/>
                </a:solidFill>
                <a:latin typeface="Times New Roman" pitchFamily="18" charset="0"/>
                <a:ea typeface="黑体" pitchFamily="49" charset="-122"/>
              </a:rPr>
              <a:t>杀</a:t>
            </a:r>
          </a:p>
        </p:txBody>
      </p:sp>
      <p:sp>
        <p:nvSpPr>
          <p:cNvPr id="35864" name="Text Box 24"/>
          <p:cNvSpPr txBox="1">
            <a:spLocks noChangeArrowheads="1"/>
          </p:cNvSpPr>
          <p:nvPr/>
        </p:nvSpPr>
        <p:spPr bwMode="auto">
          <a:xfrm>
            <a:off x="7380288" y="3357563"/>
            <a:ext cx="936625" cy="701675"/>
          </a:xfrm>
          <a:prstGeom prst="rect">
            <a:avLst/>
          </a:prstGeom>
          <a:noFill/>
          <a:ln w="9525">
            <a:noFill/>
            <a:miter lim="800000"/>
            <a:headEnd/>
            <a:tailEnd/>
          </a:ln>
          <a:effectLst/>
        </p:spPr>
        <p:txBody>
          <a:bodyPr>
            <a:spAutoFit/>
          </a:bodyPr>
          <a:lstStyle/>
          <a:p>
            <a:pPr>
              <a:spcBef>
                <a:spcPct val="50000"/>
              </a:spcBef>
            </a:pPr>
            <a:r>
              <a:rPr lang="zh-CN" altLang="en-US" sz="4000" b="1">
                <a:latin typeface="Times New Roman" pitchFamily="18" charset="0"/>
                <a:ea typeface="楷体_GB2312" pitchFamily="49" charset="-122"/>
              </a:rPr>
              <a:t>灭</a:t>
            </a:r>
          </a:p>
        </p:txBody>
      </p:sp>
      <p:sp>
        <p:nvSpPr>
          <p:cNvPr id="35866" name="Line 26"/>
          <p:cNvSpPr>
            <a:spLocks noChangeShapeType="1"/>
          </p:cNvSpPr>
          <p:nvPr/>
        </p:nvSpPr>
        <p:spPr bwMode="auto">
          <a:xfrm>
            <a:off x="3995738" y="2276475"/>
            <a:ext cx="0" cy="1152525"/>
          </a:xfrm>
          <a:prstGeom prst="line">
            <a:avLst/>
          </a:prstGeom>
          <a:noFill/>
          <a:ln w="63500">
            <a:solidFill>
              <a:srgbClr val="FF0000"/>
            </a:solidFill>
            <a:round/>
            <a:headEnd/>
            <a:tailEnd type="triangle" w="med" len="med"/>
          </a:ln>
          <a:effectLst/>
        </p:spPr>
        <p:txBody>
          <a:bodyPr/>
          <a:lstStyle/>
          <a:p>
            <a:endParaRPr lang="zh-CN" altLang="en-US"/>
          </a:p>
        </p:txBody>
      </p:sp>
      <p:pic>
        <p:nvPicPr>
          <p:cNvPr id="35867" name="Picture 27" descr="天王府全景">
            <a:hlinkClick r:id="rId2" action="ppaction://hlinksldjump"/>
          </p:cNvPr>
          <p:cNvPicPr>
            <a:picLocks noChangeAspect="1" noChangeArrowheads="1"/>
          </p:cNvPicPr>
          <p:nvPr/>
        </p:nvPicPr>
        <p:blipFill>
          <a:blip r:embed="rId3" cstate="print"/>
          <a:srcRect/>
          <a:stretch>
            <a:fillRect/>
          </a:stretch>
        </p:blipFill>
        <p:spPr bwMode="auto">
          <a:xfrm>
            <a:off x="8027988" y="6165850"/>
            <a:ext cx="431800" cy="30956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857"/>
                                        </p:tgtEl>
                                        <p:attrNameLst>
                                          <p:attrName>style.visibility</p:attrName>
                                        </p:attrNameLst>
                                      </p:cBhvr>
                                      <p:to>
                                        <p:strVal val="visible"/>
                                      </p:to>
                                    </p:set>
                                    <p:animEffect transition="in" filter="checkerboard(across)">
                                      <p:cBhvr>
                                        <p:cTn id="7" dur="500"/>
                                        <p:tgtEl>
                                          <p:spTgt spid="3585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5843"/>
                                        </p:tgtEl>
                                        <p:attrNameLst>
                                          <p:attrName>style.visibility</p:attrName>
                                        </p:attrNameLst>
                                      </p:cBhvr>
                                      <p:to>
                                        <p:strVal val="visible"/>
                                      </p:to>
                                    </p:set>
                                    <p:anim calcmode="lin" valueType="num">
                                      <p:cBhvr additive="base">
                                        <p:cTn id="12" dur="500" fill="hold"/>
                                        <p:tgtEl>
                                          <p:spTgt spid="35843"/>
                                        </p:tgtEl>
                                        <p:attrNameLst>
                                          <p:attrName>ppt_x</p:attrName>
                                        </p:attrNameLst>
                                      </p:cBhvr>
                                      <p:tavLst>
                                        <p:tav tm="0">
                                          <p:val>
                                            <p:strVal val="#ppt_x"/>
                                          </p:val>
                                        </p:tav>
                                        <p:tav tm="100000">
                                          <p:val>
                                            <p:strVal val="#ppt_x"/>
                                          </p:val>
                                        </p:tav>
                                      </p:tavLst>
                                    </p:anim>
                                    <p:anim calcmode="lin" valueType="num">
                                      <p:cBhvr additive="base">
                                        <p:cTn id="13" dur="500" fill="hold"/>
                                        <p:tgtEl>
                                          <p:spTgt spid="3584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35844"/>
                                        </p:tgtEl>
                                        <p:attrNameLst>
                                          <p:attrName>style.visibility</p:attrName>
                                        </p:attrNameLst>
                                      </p:cBhvr>
                                      <p:to>
                                        <p:strVal val="visible"/>
                                      </p:to>
                                    </p:set>
                                    <p:animEffect transition="in" filter="barn(inHorizontal)">
                                      <p:cBhvr>
                                        <p:cTn id="18" dur="500"/>
                                        <p:tgtEl>
                                          <p:spTgt spid="3584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5845"/>
                                        </p:tgtEl>
                                        <p:attrNameLst>
                                          <p:attrName>style.visibility</p:attrName>
                                        </p:attrNameLst>
                                      </p:cBhvr>
                                      <p:to>
                                        <p:strVal val="visible"/>
                                      </p:to>
                                    </p:set>
                                    <p:animEffect transition="in" filter="wipe(down)">
                                      <p:cBhvr>
                                        <p:cTn id="23" dur="2000"/>
                                        <p:tgtEl>
                                          <p:spTgt spid="3584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5846"/>
                                        </p:tgtEl>
                                        <p:attrNameLst>
                                          <p:attrName>style.visibility</p:attrName>
                                        </p:attrNameLst>
                                      </p:cBhvr>
                                      <p:to>
                                        <p:strVal val="visible"/>
                                      </p:to>
                                    </p:set>
                                    <p:animEffect transition="in" filter="wipe(left)">
                                      <p:cBhvr>
                                        <p:cTn id="28" dur="500"/>
                                        <p:tgtEl>
                                          <p:spTgt spid="3584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5847"/>
                                        </p:tgtEl>
                                        <p:attrNameLst>
                                          <p:attrName>style.visibility</p:attrName>
                                        </p:attrNameLst>
                                      </p:cBhvr>
                                      <p:to>
                                        <p:strVal val="visible"/>
                                      </p:to>
                                    </p:set>
                                    <p:animEffect transition="in" filter="wipe(up)">
                                      <p:cBhvr>
                                        <p:cTn id="33" dur="2000"/>
                                        <p:tgtEl>
                                          <p:spTgt spid="3584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35848"/>
                                        </p:tgtEl>
                                        <p:attrNameLst>
                                          <p:attrName>style.visibility</p:attrName>
                                        </p:attrNameLst>
                                      </p:cBhvr>
                                      <p:to>
                                        <p:strVal val="visible"/>
                                      </p:to>
                                    </p:set>
                                    <p:animEffect transition="in" filter="barn(outHorizontal)">
                                      <p:cBhvr>
                                        <p:cTn id="38" dur="500"/>
                                        <p:tgtEl>
                                          <p:spTgt spid="35848"/>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2" fill="hold" grpId="0" nodeType="clickEffect">
                                  <p:stCondLst>
                                    <p:cond delay="0"/>
                                  </p:stCondLst>
                                  <p:childTnLst>
                                    <p:set>
                                      <p:cBhvr>
                                        <p:cTn id="42" dur="1" fill="hold">
                                          <p:stCondLst>
                                            <p:cond delay="0"/>
                                          </p:stCondLst>
                                        </p:cTn>
                                        <p:tgtEl>
                                          <p:spTgt spid="35849"/>
                                        </p:tgtEl>
                                        <p:attrNameLst>
                                          <p:attrName>style.visibility</p:attrName>
                                        </p:attrNameLst>
                                      </p:cBhvr>
                                      <p:to>
                                        <p:strVal val="visible"/>
                                      </p:to>
                                    </p:set>
                                    <p:anim calcmode="lin" valueType="num">
                                      <p:cBhvr>
                                        <p:cTn id="43" dur="500" fill="hold"/>
                                        <p:tgtEl>
                                          <p:spTgt spid="35849"/>
                                        </p:tgtEl>
                                        <p:attrNameLst>
                                          <p:attrName>ppt_x</p:attrName>
                                        </p:attrNameLst>
                                      </p:cBhvr>
                                      <p:tavLst>
                                        <p:tav tm="0">
                                          <p:val>
                                            <p:strVal val="#ppt_x+#ppt_w/2"/>
                                          </p:val>
                                        </p:tav>
                                        <p:tav tm="100000">
                                          <p:val>
                                            <p:strVal val="#ppt_x"/>
                                          </p:val>
                                        </p:tav>
                                      </p:tavLst>
                                    </p:anim>
                                    <p:anim calcmode="lin" valueType="num">
                                      <p:cBhvr>
                                        <p:cTn id="44" dur="500" fill="hold"/>
                                        <p:tgtEl>
                                          <p:spTgt spid="35849"/>
                                        </p:tgtEl>
                                        <p:attrNameLst>
                                          <p:attrName>ppt_y</p:attrName>
                                        </p:attrNameLst>
                                      </p:cBhvr>
                                      <p:tavLst>
                                        <p:tav tm="0">
                                          <p:val>
                                            <p:strVal val="#ppt_y"/>
                                          </p:val>
                                        </p:tav>
                                        <p:tav tm="100000">
                                          <p:val>
                                            <p:strVal val="#ppt_y"/>
                                          </p:val>
                                        </p:tav>
                                      </p:tavLst>
                                    </p:anim>
                                    <p:anim calcmode="lin" valueType="num">
                                      <p:cBhvr>
                                        <p:cTn id="45" dur="500" fill="hold"/>
                                        <p:tgtEl>
                                          <p:spTgt spid="35849"/>
                                        </p:tgtEl>
                                        <p:attrNameLst>
                                          <p:attrName>ppt_w</p:attrName>
                                        </p:attrNameLst>
                                      </p:cBhvr>
                                      <p:tavLst>
                                        <p:tav tm="0">
                                          <p:val>
                                            <p:fltVal val="0"/>
                                          </p:val>
                                        </p:tav>
                                        <p:tav tm="100000">
                                          <p:val>
                                            <p:strVal val="#ppt_w"/>
                                          </p:val>
                                        </p:tav>
                                      </p:tavLst>
                                    </p:anim>
                                    <p:anim calcmode="lin" valueType="num">
                                      <p:cBhvr>
                                        <p:cTn id="46" dur="500" fill="hold"/>
                                        <p:tgtEl>
                                          <p:spTgt spid="35849"/>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5" presetClass="entr" presetSubtype="5" fill="hold" grpId="0" nodeType="clickEffect">
                                  <p:stCondLst>
                                    <p:cond delay="0"/>
                                  </p:stCondLst>
                                  <p:childTnLst>
                                    <p:set>
                                      <p:cBhvr>
                                        <p:cTn id="50" dur="1" fill="hold">
                                          <p:stCondLst>
                                            <p:cond delay="0"/>
                                          </p:stCondLst>
                                        </p:cTn>
                                        <p:tgtEl>
                                          <p:spTgt spid="35852"/>
                                        </p:tgtEl>
                                        <p:attrNameLst>
                                          <p:attrName>style.visibility</p:attrName>
                                        </p:attrNameLst>
                                      </p:cBhvr>
                                      <p:to>
                                        <p:strVal val="visible"/>
                                      </p:to>
                                    </p:set>
                                    <p:animEffect transition="in" filter="checkerboard(down)">
                                      <p:cBhvr>
                                        <p:cTn id="51" dur="500"/>
                                        <p:tgtEl>
                                          <p:spTgt spid="35852"/>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6" fill="hold" grpId="0" nodeType="clickEffect">
                                  <p:stCondLst>
                                    <p:cond delay="0"/>
                                  </p:stCondLst>
                                  <p:childTnLst>
                                    <p:set>
                                      <p:cBhvr>
                                        <p:cTn id="55" dur="1" fill="hold">
                                          <p:stCondLst>
                                            <p:cond delay="0"/>
                                          </p:stCondLst>
                                        </p:cTn>
                                        <p:tgtEl>
                                          <p:spTgt spid="35850"/>
                                        </p:tgtEl>
                                        <p:attrNameLst>
                                          <p:attrName>style.visibility</p:attrName>
                                        </p:attrNameLst>
                                      </p:cBhvr>
                                      <p:to>
                                        <p:strVal val="visible"/>
                                      </p:to>
                                    </p:set>
                                    <p:anim calcmode="lin" valueType="num">
                                      <p:cBhvr additive="base">
                                        <p:cTn id="56" dur="500" fill="hold"/>
                                        <p:tgtEl>
                                          <p:spTgt spid="35850"/>
                                        </p:tgtEl>
                                        <p:attrNameLst>
                                          <p:attrName>ppt_x</p:attrName>
                                        </p:attrNameLst>
                                      </p:cBhvr>
                                      <p:tavLst>
                                        <p:tav tm="0">
                                          <p:val>
                                            <p:strVal val="1+#ppt_w/2"/>
                                          </p:val>
                                        </p:tav>
                                        <p:tav tm="100000">
                                          <p:val>
                                            <p:strVal val="#ppt_x"/>
                                          </p:val>
                                        </p:tav>
                                      </p:tavLst>
                                    </p:anim>
                                    <p:anim calcmode="lin" valueType="num">
                                      <p:cBhvr additive="base">
                                        <p:cTn id="57" dur="500" fill="hold"/>
                                        <p:tgtEl>
                                          <p:spTgt spid="35850"/>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35851"/>
                                        </p:tgtEl>
                                        <p:attrNameLst>
                                          <p:attrName>style.visibility</p:attrName>
                                        </p:attrNameLst>
                                      </p:cBhvr>
                                      <p:to>
                                        <p:strVal val="visible"/>
                                      </p:to>
                                    </p:set>
                                    <p:animEffect transition="in" filter="wipe(right)">
                                      <p:cBhvr>
                                        <p:cTn id="62" dur="2000"/>
                                        <p:tgtEl>
                                          <p:spTgt spid="35851"/>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35853"/>
                                        </p:tgtEl>
                                        <p:attrNameLst>
                                          <p:attrName>style.visibility</p:attrName>
                                        </p:attrNameLst>
                                      </p:cBhvr>
                                      <p:to>
                                        <p:strVal val="visible"/>
                                      </p:to>
                                    </p:set>
                                    <p:anim calcmode="lin" valueType="num">
                                      <p:cBhvr>
                                        <p:cTn id="67" dur="500" fill="hold"/>
                                        <p:tgtEl>
                                          <p:spTgt spid="35853"/>
                                        </p:tgtEl>
                                        <p:attrNameLst>
                                          <p:attrName>ppt_w</p:attrName>
                                        </p:attrNameLst>
                                      </p:cBhvr>
                                      <p:tavLst>
                                        <p:tav tm="0">
                                          <p:val>
                                            <p:fltVal val="0"/>
                                          </p:val>
                                        </p:tav>
                                        <p:tav tm="100000">
                                          <p:val>
                                            <p:strVal val="#ppt_w"/>
                                          </p:val>
                                        </p:tav>
                                      </p:tavLst>
                                    </p:anim>
                                    <p:anim calcmode="lin" valueType="num">
                                      <p:cBhvr>
                                        <p:cTn id="68" dur="500" fill="hold"/>
                                        <p:tgtEl>
                                          <p:spTgt spid="35853"/>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35866"/>
                                        </p:tgtEl>
                                        <p:attrNameLst>
                                          <p:attrName>style.visibility</p:attrName>
                                        </p:attrNameLst>
                                      </p:cBhvr>
                                      <p:to>
                                        <p:strVal val="visible"/>
                                      </p:to>
                                    </p:set>
                                    <p:animEffect transition="in" filter="wipe(up)">
                                      <p:cBhvr>
                                        <p:cTn id="73" dur="2000"/>
                                        <p:tgtEl>
                                          <p:spTgt spid="35866"/>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5" fill="hold" grpId="0" nodeType="clickEffect">
                                  <p:stCondLst>
                                    <p:cond delay="0"/>
                                  </p:stCondLst>
                                  <p:childTnLst>
                                    <p:set>
                                      <p:cBhvr>
                                        <p:cTn id="77" dur="1" fill="hold">
                                          <p:stCondLst>
                                            <p:cond delay="0"/>
                                          </p:stCondLst>
                                        </p:cTn>
                                        <p:tgtEl>
                                          <p:spTgt spid="35863"/>
                                        </p:tgtEl>
                                        <p:attrNameLst>
                                          <p:attrName>style.visibility</p:attrName>
                                        </p:attrNameLst>
                                      </p:cBhvr>
                                      <p:to>
                                        <p:strVal val="visible"/>
                                      </p:to>
                                    </p:set>
                                    <p:animEffect transition="in" filter="checkerboard(down)">
                                      <p:cBhvr>
                                        <p:cTn id="78" dur="500"/>
                                        <p:tgtEl>
                                          <p:spTgt spid="3586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35854"/>
                                        </p:tgtEl>
                                        <p:attrNameLst>
                                          <p:attrName>style.visibility</p:attrName>
                                        </p:attrNameLst>
                                      </p:cBhvr>
                                      <p:to>
                                        <p:strVal val="visible"/>
                                      </p:to>
                                    </p:set>
                                    <p:animEffect transition="in" filter="wipe(up)">
                                      <p:cBhvr>
                                        <p:cTn id="83" dur="2000"/>
                                        <p:tgtEl>
                                          <p:spTgt spid="35854"/>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3" fill="hold" grpId="0" nodeType="clickEffect">
                                  <p:stCondLst>
                                    <p:cond delay="0"/>
                                  </p:stCondLst>
                                  <p:childTnLst>
                                    <p:set>
                                      <p:cBhvr>
                                        <p:cTn id="87" dur="1" fill="hold">
                                          <p:stCondLst>
                                            <p:cond delay="0"/>
                                          </p:stCondLst>
                                        </p:cTn>
                                        <p:tgtEl>
                                          <p:spTgt spid="35858"/>
                                        </p:tgtEl>
                                        <p:attrNameLst>
                                          <p:attrName>style.visibility</p:attrName>
                                        </p:attrNameLst>
                                      </p:cBhvr>
                                      <p:to>
                                        <p:strVal val="visible"/>
                                      </p:to>
                                    </p:set>
                                    <p:anim calcmode="lin" valueType="num">
                                      <p:cBhvr additive="base">
                                        <p:cTn id="88" dur="500" fill="hold"/>
                                        <p:tgtEl>
                                          <p:spTgt spid="35858"/>
                                        </p:tgtEl>
                                        <p:attrNameLst>
                                          <p:attrName>ppt_x</p:attrName>
                                        </p:attrNameLst>
                                      </p:cBhvr>
                                      <p:tavLst>
                                        <p:tav tm="0">
                                          <p:val>
                                            <p:strVal val="1+#ppt_w/2"/>
                                          </p:val>
                                        </p:tav>
                                        <p:tav tm="100000">
                                          <p:val>
                                            <p:strVal val="#ppt_x"/>
                                          </p:val>
                                        </p:tav>
                                      </p:tavLst>
                                    </p:anim>
                                    <p:anim calcmode="lin" valueType="num">
                                      <p:cBhvr additive="base">
                                        <p:cTn id="89" dur="500" fill="hold"/>
                                        <p:tgtEl>
                                          <p:spTgt spid="35858"/>
                                        </p:tgtEl>
                                        <p:attrNameLst>
                                          <p:attrName>ppt_y</p:attrName>
                                        </p:attrNameLst>
                                      </p:cBhvr>
                                      <p:tavLst>
                                        <p:tav tm="0">
                                          <p:val>
                                            <p:strVal val="0-#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7" presetClass="entr" presetSubtype="8" fill="hold" grpId="0" nodeType="clickEffect">
                                  <p:stCondLst>
                                    <p:cond delay="0"/>
                                  </p:stCondLst>
                                  <p:childTnLst>
                                    <p:set>
                                      <p:cBhvr>
                                        <p:cTn id="93" dur="1" fill="hold">
                                          <p:stCondLst>
                                            <p:cond delay="0"/>
                                          </p:stCondLst>
                                        </p:cTn>
                                        <p:tgtEl>
                                          <p:spTgt spid="35855"/>
                                        </p:tgtEl>
                                        <p:attrNameLst>
                                          <p:attrName>style.visibility</p:attrName>
                                        </p:attrNameLst>
                                      </p:cBhvr>
                                      <p:to>
                                        <p:strVal val="visible"/>
                                      </p:to>
                                    </p:set>
                                    <p:anim calcmode="lin" valueType="num">
                                      <p:cBhvr>
                                        <p:cTn id="94" dur="2000" fill="hold"/>
                                        <p:tgtEl>
                                          <p:spTgt spid="35855"/>
                                        </p:tgtEl>
                                        <p:attrNameLst>
                                          <p:attrName>ppt_x</p:attrName>
                                        </p:attrNameLst>
                                      </p:cBhvr>
                                      <p:tavLst>
                                        <p:tav tm="0">
                                          <p:val>
                                            <p:strVal val="#ppt_x-#ppt_w/2"/>
                                          </p:val>
                                        </p:tav>
                                        <p:tav tm="100000">
                                          <p:val>
                                            <p:strVal val="#ppt_x"/>
                                          </p:val>
                                        </p:tav>
                                      </p:tavLst>
                                    </p:anim>
                                    <p:anim calcmode="lin" valueType="num">
                                      <p:cBhvr>
                                        <p:cTn id="95" dur="2000" fill="hold"/>
                                        <p:tgtEl>
                                          <p:spTgt spid="35855"/>
                                        </p:tgtEl>
                                        <p:attrNameLst>
                                          <p:attrName>ppt_y</p:attrName>
                                        </p:attrNameLst>
                                      </p:cBhvr>
                                      <p:tavLst>
                                        <p:tav tm="0">
                                          <p:val>
                                            <p:strVal val="#ppt_y"/>
                                          </p:val>
                                        </p:tav>
                                        <p:tav tm="100000">
                                          <p:val>
                                            <p:strVal val="#ppt_y"/>
                                          </p:val>
                                        </p:tav>
                                      </p:tavLst>
                                    </p:anim>
                                    <p:anim calcmode="lin" valueType="num">
                                      <p:cBhvr>
                                        <p:cTn id="96" dur="2000" fill="hold"/>
                                        <p:tgtEl>
                                          <p:spTgt spid="35855"/>
                                        </p:tgtEl>
                                        <p:attrNameLst>
                                          <p:attrName>ppt_w</p:attrName>
                                        </p:attrNameLst>
                                      </p:cBhvr>
                                      <p:tavLst>
                                        <p:tav tm="0">
                                          <p:val>
                                            <p:fltVal val="0"/>
                                          </p:val>
                                        </p:tav>
                                        <p:tav tm="100000">
                                          <p:val>
                                            <p:strVal val="#ppt_w"/>
                                          </p:val>
                                        </p:tav>
                                      </p:tavLst>
                                    </p:anim>
                                    <p:anim calcmode="lin" valueType="num">
                                      <p:cBhvr>
                                        <p:cTn id="97" dur="2000" fill="hold"/>
                                        <p:tgtEl>
                                          <p:spTgt spid="35855"/>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35856"/>
                                        </p:tgtEl>
                                        <p:attrNameLst>
                                          <p:attrName>style.visibility</p:attrName>
                                        </p:attrNameLst>
                                      </p:cBhvr>
                                      <p:to>
                                        <p:strVal val="visible"/>
                                      </p:to>
                                    </p:set>
                                    <p:anim calcmode="lin" valueType="num">
                                      <p:cBhvr additive="base">
                                        <p:cTn id="102" dur="500" fill="hold"/>
                                        <p:tgtEl>
                                          <p:spTgt spid="35856"/>
                                        </p:tgtEl>
                                        <p:attrNameLst>
                                          <p:attrName>ppt_x</p:attrName>
                                        </p:attrNameLst>
                                      </p:cBhvr>
                                      <p:tavLst>
                                        <p:tav tm="0">
                                          <p:val>
                                            <p:strVal val="#ppt_x"/>
                                          </p:val>
                                        </p:tav>
                                        <p:tav tm="100000">
                                          <p:val>
                                            <p:strVal val="#ppt_x"/>
                                          </p:val>
                                        </p:tav>
                                      </p:tavLst>
                                    </p:anim>
                                    <p:anim calcmode="lin" valueType="num">
                                      <p:cBhvr additive="base">
                                        <p:cTn id="103" dur="500" fill="hold"/>
                                        <p:tgtEl>
                                          <p:spTgt spid="35856"/>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35864"/>
                                        </p:tgtEl>
                                        <p:attrNameLst>
                                          <p:attrName>style.visibility</p:attrName>
                                        </p:attrNameLst>
                                      </p:cBhvr>
                                      <p:to>
                                        <p:strVal val="visible"/>
                                      </p:to>
                                    </p:set>
                                    <p:anim calcmode="lin" valueType="num">
                                      <p:cBhvr additive="base">
                                        <p:cTn id="108" dur="500" fill="hold"/>
                                        <p:tgtEl>
                                          <p:spTgt spid="35864"/>
                                        </p:tgtEl>
                                        <p:attrNameLst>
                                          <p:attrName>ppt_x</p:attrName>
                                        </p:attrNameLst>
                                      </p:cBhvr>
                                      <p:tavLst>
                                        <p:tav tm="0">
                                          <p:val>
                                            <p:strVal val="#ppt_x"/>
                                          </p:val>
                                        </p:tav>
                                        <p:tav tm="100000">
                                          <p:val>
                                            <p:strVal val="#ppt_x"/>
                                          </p:val>
                                        </p:tav>
                                      </p:tavLst>
                                    </p:anim>
                                    <p:anim calcmode="lin" valueType="num">
                                      <p:cBhvr additive="base">
                                        <p:cTn id="109" dur="500" fill="hold"/>
                                        <p:tgtEl>
                                          <p:spTgt spid="35864"/>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8" fill="hold" grpId="0" nodeType="clickEffect">
                                  <p:stCondLst>
                                    <p:cond delay="0"/>
                                  </p:stCondLst>
                                  <p:childTnLst>
                                    <p:set>
                                      <p:cBhvr>
                                        <p:cTn id="113" dur="1" fill="hold">
                                          <p:stCondLst>
                                            <p:cond delay="0"/>
                                          </p:stCondLst>
                                        </p:cTn>
                                        <p:tgtEl>
                                          <p:spTgt spid="35860"/>
                                        </p:tgtEl>
                                        <p:attrNameLst>
                                          <p:attrName>style.visibility</p:attrName>
                                        </p:attrNameLst>
                                      </p:cBhvr>
                                      <p:to>
                                        <p:strVal val="visible"/>
                                      </p:to>
                                    </p:set>
                                    <p:anim calcmode="lin" valueType="num">
                                      <p:cBhvr additive="base">
                                        <p:cTn id="114" dur="500" fill="hold"/>
                                        <p:tgtEl>
                                          <p:spTgt spid="35860"/>
                                        </p:tgtEl>
                                        <p:attrNameLst>
                                          <p:attrName>ppt_x</p:attrName>
                                        </p:attrNameLst>
                                      </p:cBhvr>
                                      <p:tavLst>
                                        <p:tav tm="0">
                                          <p:val>
                                            <p:strVal val="0-#ppt_w/2"/>
                                          </p:val>
                                        </p:tav>
                                        <p:tav tm="100000">
                                          <p:val>
                                            <p:strVal val="#ppt_x"/>
                                          </p:val>
                                        </p:tav>
                                      </p:tavLst>
                                    </p:anim>
                                    <p:anim calcmode="lin" valueType="num">
                                      <p:cBhvr additive="base">
                                        <p:cTn id="115" dur="500" fill="hold"/>
                                        <p:tgtEl>
                                          <p:spTgt spid="35860"/>
                                        </p:tgtEl>
                                        <p:attrNameLst>
                                          <p:attrName>ppt_y</p:attrName>
                                        </p:attrNameLst>
                                      </p:cBhvr>
                                      <p:tavLst>
                                        <p:tav tm="0">
                                          <p:val>
                                            <p:strVal val="#ppt_y"/>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35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P spid="35844" grpId="0" animBg="1" autoUpdateAnimBg="0"/>
      <p:bldP spid="35845" grpId="0" animBg="1"/>
      <p:bldP spid="35846" grpId="0" autoUpdateAnimBg="0"/>
      <p:bldP spid="35847" grpId="0" animBg="1"/>
      <p:bldP spid="35848" grpId="0" animBg="1" autoUpdateAnimBg="0"/>
      <p:bldP spid="35849" grpId="0" animBg="1"/>
      <p:bldP spid="35850" grpId="0" animBg="1" autoUpdateAnimBg="0"/>
      <p:bldP spid="35851" grpId="0" animBg="1"/>
      <p:bldP spid="35852" grpId="0" autoUpdateAnimBg="0"/>
      <p:bldP spid="35853" grpId="0" autoUpdateAnimBg="0"/>
      <p:bldP spid="35854" grpId="0" animBg="1"/>
      <p:bldP spid="35855" grpId="0" animBg="1"/>
      <p:bldP spid="35856" grpId="0" autoUpdateAnimBg="0"/>
      <p:bldP spid="35857" grpId="0" autoUpdateAnimBg="0"/>
      <p:bldP spid="35858" grpId="0" autoUpdateAnimBg="0"/>
      <p:bldP spid="35860" grpId="0" animBg="1" autoUpdateAnimBg="0"/>
      <p:bldP spid="35863" grpId="0" autoUpdateAnimBg="0"/>
      <p:bldP spid="35864" grpId="0"/>
      <p:bldP spid="358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4036"/>
          <p:cNvSpPr txBox="1">
            <a:spLocks noChangeArrowheads="1"/>
          </p:cNvSpPr>
          <p:nvPr/>
        </p:nvSpPr>
        <p:spPr bwMode="auto">
          <a:xfrm>
            <a:off x="1907704" y="1"/>
            <a:ext cx="7236296" cy="3293209"/>
          </a:xfrm>
          <a:prstGeom prst="rect">
            <a:avLst/>
          </a:prstGeom>
          <a:noFill/>
          <a:ln w="9525">
            <a:noFill/>
            <a:miter lim="800000"/>
            <a:headEnd/>
            <a:tailEnd/>
          </a:ln>
        </p:spPr>
        <p:txBody>
          <a:bodyPr wrap="square">
            <a:spAutoFit/>
          </a:bodyPr>
          <a:lstStyle/>
          <a:p>
            <a:pPr>
              <a:spcBef>
                <a:spcPct val="50000"/>
              </a:spcBef>
            </a:pPr>
            <a:r>
              <a:rPr lang="zh-CN" altLang="en-US" sz="3200" dirty="0">
                <a:latin typeface="微软雅黑" pitchFamily="34" charset="-122"/>
                <a:ea typeface="微软雅黑" pitchFamily="34" charset="-122"/>
              </a:rPr>
              <a:t>农民阶级的局限性（</a:t>
            </a:r>
            <a:r>
              <a:rPr lang="zh-CN" altLang="en-US" sz="3200" dirty="0">
                <a:solidFill>
                  <a:schemeClr val="folHlink"/>
                </a:solidFill>
                <a:latin typeface="微软雅黑" pitchFamily="34" charset="-122"/>
                <a:ea typeface="微软雅黑" pitchFamily="34" charset="-122"/>
              </a:rPr>
              <a:t>根本原因</a:t>
            </a:r>
            <a:r>
              <a:rPr lang="zh-CN" altLang="en-US" sz="3200" dirty="0">
                <a:latin typeface="微软雅黑" pitchFamily="34" charset="-122"/>
                <a:ea typeface="微软雅黑" pitchFamily="34" charset="-122"/>
              </a:rPr>
              <a:t>）</a:t>
            </a:r>
          </a:p>
          <a:p>
            <a:pPr>
              <a:spcBef>
                <a:spcPct val="50000"/>
              </a:spcBef>
            </a:pPr>
            <a:r>
              <a:rPr lang="zh-CN" altLang="en-US" sz="3200" dirty="0">
                <a:latin typeface="微软雅黑" pitchFamily="34" charset="-122"/>
                <a:ea typeface="微软雅黑" pitchFamily="34" charset="-122"/>
              </a:rPr>
              <a:t>洪杨矛盾</a:t>
            </a:r>
            <a:r>
              <a:rPr lang="zh-CN" altLang="en-US" sz="3200" dirty="0">
                <a:solidFill>
                  <a:schemeClr val="folHlink"/>
                </a:solidFill>
                <a:latin typeface="微软雅黑" pitchFamily="34" charset="-122"/>
                <a:ea typeface="微软雅黑" pitchFamily="34" charset="-122"/>
              </a:rPr>
              <a:t>（直接原因</a:t>
            </a:r>
            <a:r>
              <a:rPr lang="zh-CN" altLang="en-US" sz="3200" dirty="0" smtClean="0">
                <a:solidFill>
                  <a:schemeClr val="folHlink"/>
                </a:solidFill>
                <a:latin typeface="微软雅黑" pitchFamily="34" charset="-122"/>
                <a:ea typeface="微软雅黑" pitchFamily="34" charset="-122"/>
              </a:rPr>
              <a:t>）</a:t>
            </a:r>
            <a:endParaRPr lang="en-US" altLang="zh-CN" sz="3200" dirty="0" smtClean="0">
              <a:solidFill>
                <a:schemeClr val="folHlink"/>
              </a:solidFill>
              <a:latin typeface="微软雅黑" pitchFamily="34" charset="-122"/>
              <a:ea typeface="微软雅黑" pitchFamily="34" charset="-122"/>
            </a:endParaRPr>
          </a:p>
          <a:p>
            <a:r>
              <a:rPr lang="zh-CN" altLang="en-US" sz="3200" dirty="0" smtClean="0">
                <a:solidFill>
                  <a:srgbClr val="0000CC"/>
                </a:solidFill>
                <a:latin typeface="微软雅黑" pitchFamily="34" charset="-122"/>
                <a:ea typeface="微软雅黑" pitchFamily="34" charset="-122"/>
              </a:rPr>
              <a:t>（基本原因：太平天国的政权蜕化变质，由农民政权演变为腐化的专制政权： </a:t>
            </a:r>
          </a:p>
          <a:p>
            <a:r>
              <a:rPr lang="zh-CN" altLang="en-US" sz="3200" dirty="0" smtClean="0">
                <a:solidFill>
                  <a:srgbClr val="0000CC"/>
                </a:solidFill>
                <a:latin typeface="微软雅黑" pitchFamily="34" charset="-122"/>
                <a:ea typeface="微软雅黑" pitchFamily="34" charset="-122"/>
              </a:rPr>
              <a:t>直接原因：杨逼洪秀全封他为“万岁”。（是否存在有争议，清方有记载））</a:t>
            </a:r>
          </a:p>
        </p:txBody>
      </p:sp>
      <p:sp>
        <p:nvSpPr>
          <p:cNvPr id="3" name="矩形 2"/>
          <p:cNvSpPr>
            <a:spLocks noChangeArrowheads="1"/>
          </p:cNvSpPr>
          <p:nvPr/>
        </p:nvSpPr>
        <p:spPr bwMode="auto">
          <a:xfrm>
            <a:off x="0" y="0"/>
            <a:ext cx="2160588" cy="579438"/>
          </a:xfrm>
          <a:prstGeom prst="rect">
            <a:avLst/>
          </a:prstGeom>
          <a:noFill/>
          <a:ln w="9525">
            <a:noFill/>
            <a:miter lim="800000"/>
            <a:headEnd/>
            <a:tailEnd/>
          </a:ln>
        </p:spPr>
        <p:txBody>
          <a:bodyPr>
            <a:spAutoFit/>
          </a:bodyPr>
          <a:lstStyle/>
          <a:p>
            <a:r>
              <a:rPr lang="en-US" altLang="zh-CN" sz="3200" dirty="0">
                <a:latin typeface="微软雅黑" pitchFamily="34" charset="-122"/>
                <a:ea typeface="微软雅黑" pitchFamily="34" charset="-122"/>
              </a:rPr>
              <a:t>1</a:t>
            </a:r>
            <a:r>
              <a:rPr lang="zh-CN" altLang="en-US" sz="3200" dirty="0">
                <a:latin typeface="微软雅黑" pitchFamily="34" charset="-122"/>
                <a:ea typeface="微软雅黑" pitchFamily="34" charset="-122"/>
              </a:rPr>
              <a:t>、原因：</a:t>
            </a:r>
          </a:p>
        </p:txBody>
      </p:sp>
      <p:sp>
        <p:nvSpPr>
          <p:cNvPr id="4" name="文本框 26625"/>
          <p:cNvSpPr txBox="1">
            <a:spLocks noChangeArrowheads="1"/>
          </p:cNvSpPr>
          <p:nvPr/>
        </p:nvSpPr>
        <p:spPr bwMode="auto">
          <a:xfrm>
            <a:off x="0" y="3284984"/>
            <a:ext cx="3124200" cy="584775"/>
          </a:xfrm>
          <a:prstGeom prst="rect">
            <a:avLst/>
          </a:prstGeom>
          <a:noFill/>
          <a:ln w="9525">
            <a:noFill/>
            <a:miter lim="800000"/>
            <a:headEnd/>
            <a:tailEnd/>
          </a:ln>
        </p:spPr>
        <p:txBody>
          <a:bodyPr>
            <a:spAutoFit/>
          </a:bodyPr>
          <a:lstStyle/>
          <a:p>
            <a:pPr>
              <a:spcBef>
                <a:spcPct val="50000"/>
              </a:spcBef>
            </a:pPr>
            <a:r>
              <a:rPr lang="en-US" altLang="zh-CN" sz="3200" dirty="0">
                <a:latin typeface="微软雅黑" pitchFamily="34" charset="-122"/>
                <a:ea typeface="微软雅黑" pitchFamily="34" charset="-122"/>
              </a:rPr>
              <a:t>2</a:t>
            </a:r>
            <a:r>
              <a:rPr lang="zh-CN" altLang="en-US" sz="3200" dirty="0">
                <a:latin typeface="微软雅黑" pitchFamily="34" charset="-122"/>
                <a:ea typeface="微软雅黑" pitchFamily="34" charset="-122"/>
              </a:rPr>
              <a:t>、影</a:t>
            </a:r>
            <a:r>
              <a:rPr lang="zh-CN" altLang="en-US" sz="3200" dirty="0" smtClean="0">
                <a:latin typeface="微软雅黑" pitchFamily="34" charset="-122"/>
                <a:ea typeface="微软雅黑" pitchFamily="34" charset="-122"/>
              </a:rPr>
              <a:t>响：</a:t>
            </a:r>
            <a:endParaRPr lang="zh-CN" altLang="en-US" sz="3200" dirty="0">
              <a:latin typeface="微软雅黑" pitchFamily="34" charset="-122"/>
              <a:ea typeface="微软雅黑" pitchFamily="34" charset="-122"/>
            </a:endParaRPr>
          </a:p>
        </p:txBody>
      </p:sp>
      <p:sp>
        <p:nvSpPr>
          <p:cNvPr id="6" name="Text Box 13"/>
          <p:cNvSpPr txBox="1">
            <a:spLocks noChangeArrowheads="1"/>
          </p:cNvSpPr>
          <p:nvPr/>
        </p:nvSpPr>
        <p:spPr bwMode="auto">
          <a:xfrm>
            <a:off x="2123728" y="3501008"/>
            <a:ext cx="5883275" cy="1077218"/>
          </a:xfrm>
          <a:prstGeom prst="rect">
            <a:avLst/>
          </a:prstGeom>
          <a:noFill/>
          <a:ln w="9525">
            <a:noFill/>
            <a:miter lim="800000"/>
            <a:headEnd/>
            <a:tailEnd/>
          </a:ln>
          <a:effectLst/>
        </p:spPr>
        <p:txBody>
          <a:bodyPr>
            <a:spAutoFit/>
          </a:bodyPr>
          <a:lstStyle/>
          <a:p>
            <a:r>
              <a:rPr lang="en-US" altLang="zh-CN" sz="3200" dirty="0" smtClean="0">
                <a:solidFill>
                  <a:srgbClr val="0000CC"/>
                </a:solidFill>
                <a:latin typeface="微软雅黑" pitchFamily="34" charset="-122"/>
                <a:ea typeface="微软雅黑" pitchFamily="34" charset="-122"/>
              </a:rPr>
              <a:t>①</a:t>
            </a:r>
            <a:r>
              <a:rPr lang="zh-CN" altLang="en-US" sz="3200" dirty="0" smtClean="0">
                <a:solidFill>
                  <a:srgbClr val="0000CC"/>
                </a:solidFill>
                <a:latin typeface="微软雅黑" pitchFamily="34" charset="-122"/>
                <a:ea typeface="微软雅黑" pitchFamily="34" charset="-122"/>
              </a:rPr>
              <a:t>严重削弱太平天国战斗力</a:t>
            </a:r>
          </a:p>
          <a:p>
            <a:r>
              <a:rPr lang="zh-CN" altLang="en-US" sz="3200" dirty="0" smtClean="0">
                <a:solidFill>
                  <a:srgbClr val="0000CC"/>
                </a:solidFill>
                <a:latin typeface="微软雅黑" pitchFamily="34" charset="-122"/>
                <a:ea typeface="微软雅黑" pitchFamily="34" charset="-122"/>
              </a:rPr>
              <a:t>②太平天国由盛而衰的转折点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a:hlinkClick r:id="rId2" action="ppaction://hlinksldjump"/>
          </p:cNvPr>
          <p:cNvSpPr txBox="1">
            <a:spLocks noChangeArrowheads="1"/>
          </p:cNvSpPr>
          <p:nvPr/>
        </p:nvSpPr>
        <p:spPr bwMode="auto">
          <a:xfrm>
            <a:off x="381000" y="44450"/>
            <a:ext cx="2678113" cy="6443663"/>
          </a:xfrm>
          <a:prstGeom prst="rect">
            <a:avLst/>
          </a:prstGeom>
          <a:noFill/>
          <a:ln w="34925" cap="sq">
            <a:solidFill>
              <a:srgbClr val="FF0000"/>
            </a:solidFill>
            <a:miter lim="800000"/>
            <a:headEnd type="none" w="sm" len="sm"/>
            <a:tailEnd type="none" w="sm" len="sm"/>
          </a:ln>
          <a:effectLst/>
        </p:spPr>
        <p:txBody>
          <a:bodyPr>
            <a:spAutoFit/>
          </a:bodyPr>
          <a:lstStyle/>
          <a:p>
            <a:pPr>
              <a:spcBef>
                <a:spcPct val="50000"/>
              </a:spcBef>
            </a:pPr>
            <a:r>
              <a:rPr kumimoji="1" lang="zh-CN" altLang="en-US" sz="3600" b="1">
                <a:latin typeface="Times New Roman" pitchFamily="18" charset="0"/>
              </a:rPr>
              <a:t>天父杀天兄</a:t>
            </a:r>
          </a:p>
          <a:p>
            <a:pPr>
              <a:spcBef>
                <a:spcPct val="50000"/>
              </a:spcBef>
            </a:pPr>
            <a:r>
              <a:rPr kumimoji="1" lang="zh-CN" altLang="en-US" sz="3600" b="1">
                <a:latin typeface="Times New Roman" pitchFamily="18" charset="0"/>
              </a:rPr>
              <a:t>总是一场空</a:t>
            </a:r>
          </a:p>
          <a:p>
            <a:pPr>
              <a:spcBef>
                <a:spcPct val="50000"/>
              </a:spcBef>
            </a:pPr>
            <a:r>
              <a:rPr kumimoji="1" lang="zh-CN" altLang="en-US" sz="3600" b="1">
                <a:latin typeface="Times New Roman" pitchFamily="18" charset="0"/>
              </a:rPr>
              <a:t>打包回家转</a:t>
            </a:r>
          </a:p>
          <a:p>
            <a:pPr>
              <a:spcBef>
                <a:spcPct val="50000"/>
              </a:spcBef>
            </a:pPr>
            <a:r>
              <a:rPr kumimoji="1" lang="zh-CN" altLang="en-US" sz="3600" b="1">
                <a:latin typeface="Times New Roman" pitchFamily="18" charset="0"/>
              </a:rPr>
              <a:t>还是作长工</a:t>
            </a:r>
          </a:p>
          <a:p>
            <a:pPr>
              <a:spcBef>
                <a:spcPct val="50000"/>
              </a:spcBef>
            </a:pPr>
            <a:r>
              <a:rPr kumimoji="1" lang="zh-CN" altLang="en-US" sz="3600" b="1">
                <a:latin typeface="Times New Roman" pitchFamily="18" charset="0"/>
              </a:rPr>
              <a:t>天父杀天兄</a:t>
            </a:r>
          </a:p>
          <a:p>
            <a:pPr>
              <a:spcBef>
                <a:spcPct val="50000"/>
              </a:spcBef>
            </a:pPr>
            <a:r>
              <a:rPr kumimoji="1" lang="zh-CN" altLang="en-US" sz="3600" b="1">
                <a:latin typeface="Times New Roman" pitchFamily="18" charset="0"/>
              </a:rPr>
              <a:t>江山打不通</a:t>
            </a:r>
          </a:p>
          <a:p>
            <a:pPr>
              <a:spcBef>
                <a:spcPct val="50000"/>
              </a:spcBef>
            </a:pPr>
            <a:r>
              <a:rPr kumimoji="1" lang="zh-CN" altLang="en-US" sz="3600" b="1">
                <a:latin typeface="Times New Roman" pitchFamily="18" charset="0"/>
              </a:rPr>
              <a:t>长毛非正主</a:t>
            </a:r>
          </a:p>
          <a:p>
            <a:pPr>
              <a:spcBef>
                <a:spcPct val="50000"/>
              </a:spcBef>
            </a:pPr>
            <a:r>
              <a:rPr kumimoji="1" lang="zh-CN" altLang="en-US" sz="3600" b="1">
                <a:latin typeface="Times New Roman" pitchFamily="18" charset="0"/>
              </a:rPr>
              <a:t>依旧还咸丰</a:t>
            </a:r>
          </a:p>
        </p:txBody>
      </p:sp>
      <p:sp>
        <p:nvSpPr>
          <p:cNvPr id="96259" name="Rectangle 3"/>
          <p:cNvSpPr>
            <a:spLocks noChangeArrowheads="1"/>
          </p:cNvSpPr>
          <p:nvPr/>
        </p:nvSpPr>
        <p:spPr bwMode="auto">
          <a:xfrm>
            <a:off x="3348038" y="115888"/>
            <a:ext cx="5795962" cy="5972175"/>
          </a:xfrm>
          <a:prstGeom prst="rect">
            <a:avLst/>
          </a:prstGeom>
          <a:noFill/>
          <a:ln w="38100">
            <a:solidFill>
              <a:srgbClr val="993366"/>
            </a:solidFill>
            <a:miter lim="800000"/>
            <a:headEnd/>
            <a:tailEnd/>
          </a:ln>
          <a:effectLst/>
        </p:spPr>
        <p:txBody>
          <a:bodyPr anchor="ctr">
            <a:spAutoFit/>
          </a:bodyPr>
          <a:lstStyle/>
          <a:p>
            <a:r>
              <a:rPr lang="en-US" altLang="zh-CN" sz="2400" b="1" dirty="0">
                <a:solidFill>
                  <a:srgbClr val="3333FF"/>
                </a:solidFill>
                <a:latin typeface="Tahoma" pitchFamily="34" charset="0"/>
              </a:rPr>
              <a:t>1853</a:t>
            </a:r>
            <a:r>
              <a:rPr lang="zh-CN" altLang="en-US" sz="2400" b="1" dirty="0">
                <a:solidFill>
                  <a:srgbClr val="3333FF"/>
                </a:solidFill>
                <a:latin typeface="Tahoma" pitchFamily="34" charset="0"/>
              </a:rPr>
              <a:t>年</a:t>
            </a:r>
            <a:r>
              <a:rPr lang="en-US" altLang="zh-CN" sz="2400" b="1" dirty="0">
                <a:solidFill>
                  <a:srgbClr val="3333FF"/>
                </a:solidFill>
                <a:latin typeface="Tahoma" pitchFamily="34" charset="0"/>
              </a:rPr>
              <a:t>3</a:t>
            </a:r>
            <a:r>
              <a:rPr lang="zh-CN" altLang="en-US" sz="2400" b="1" dirty="0">
                <a:solidFill>
                  <a:srgbClr val="3333FF"/>
                </a:solidFill>
                <a:latin typeface="Tahoma" pitchFamily="34" charset="0"/>
              </a:rPr>
              <a:t>月，太平军攻占南京，定为国都，改名天京。洪秀全大封将士：王分</a:t>
            </a:r>
            <a:r>
              <a:rPr lang="en-US" altLang="zh-CN" sz="2400" b="1" dirty="0">
                <a:solidFill>
                  <a:srgbClr val="3333FF"/>
                </a:solidFill>
                <a:latin typeface="Tahoma" pitchFamily="34" charset="0"/>
              </a:rPr>
              <a:t>4</a:t>
            </a:r>
            <a:r>
              <a:rPr lang="zh-CN" altLang="en-US" sz="2400" b="1" dirty="0">
                <a:solidFill>
                  <a:srgbClr val="3333FF"/>
                </a:solidFill>
                <a:latin typeface="Tahoma" pitchFamily="34" charset="0"/>
              </a:rPr>
              <a:t>等，侯为</a:t>
            </a:r>
            <a:r>
              <a:rPr lang="en-US" altLang="zh-CN" sz="2400" b="1" dirty="0">
                <a:solidFill>
                  <a:srgbClr val="3333FF"/>
                </a:solidFill>
                <a:latin typeface="Tahoma" pitchFamily="34" charset="0"/>
              </a:rPr>
              <a:t>5</a:t>
            </a:r>
            <a:r>
              <a:rPr lang="zh-CN" altLang="en-US" sz="2400" b="1" dirty="0">
                <a:solidFill>
                  <a:srgbClr val="3333FF"/>
                </a:solidFill>
                <a:latin typeface="Tahoma" pitchFamily="34" charset="0"/>
              </a:rPr>
              <a:t>等；设天、地、春、夏、秋、冬 </a:t>
            </a:r>
            <a:r>
              <a:rPr lang="en-US" altLang="zh-CN" sz="2400" b="1" dirty="0">
                <a:solidFill>
                  <a:srgbClr val="3333FF"/>
                </a:solidFill>
                <a:latin typeface="Tahoma" pitchFamily="34" charset="0"/>
              </a:rPr>
              <a:t>6</a:t>
            </a:r>
            <a:r>
              <a:rPr lang="zh-CN" altLang="en-US" sz="2400" b="1" dirty="0">
                <a:solidFill>
                  <a:srgbClr val="3333FF"/>
                </a:solidFill>
                <a:latin typeface="Tahoma" pitchFamily="34" charset="0"/>
              </a:rPr>
              <a:t>官丞相为 </a:t>
            </a:r>
            <a:r>
              <a:rPr lang="en-US" altLang="zh-CN" sz="2400" b="1" dirty="0">
                <a:solidFill>
                  <a:srgbClr val="3333FF"/>
                </a:solidFill>
                <a:latin typeface="Tahoma" pitchFamily="34" charset="0"/>
              </a:rPr>
              <a:t>6</a:t>
            </a:r>
            <a:r>
              <a:rPr lang="zh-CN" altLang="en-US" sz="2400" b="1" dirty="0">
                <a:solidFill>
                  <a:srgbClr val="3333FF"/>
                </a:solidFill>
                <a:latin typeface="Tahoma" pitchFamily="34" charset="0"/>
              </a:rPr>
              <a:t>等；以下 </a:t>
            </a:r>
            <a:r>
              <a:rPr lang="en-US" altLang="zh-CN" sz="2400" b="1" dirty="0">
                <a:solidFill>
                  <a:srgbClr val="3333FF"/>
                </a:solidFill>
                <a:latin typeface="Tahoma" pitchFamily="34" charset="0"/>
              </a:rPr>
              <a:t>7</a:t>
            </a:r>
            <a:r>
              <a:rPr lang="zh-CN" altLang="en-US" sz="2400" b="1" dirty="0">
                <a:solidFill>
                  <a:srgbClr val="3333FF"/>
                </a:solidFill>
                <a:latin typeface="Tahoma" pitchFamily="34" charset="0"/>
              </a:rPr>
              <a:t>至 </a:t>
            </a:r>
            <a:r>
              <a:rPr lang="en-US" altLang="zh-CN" sz="2400" b="1" dirty="0">
                <a:solidFill>
                  <a:srgbClr val="3333FF"/>
                </a:solidFill>
                <a:latin typeface="Tahoma" pitchFamily="34" charset="0"/>
              </a:rPr>
              <a:t>16</a:t>
            </a:r>
            <a:r>
              <a:rPr lang="zh-CN" altLang="en-US" sz="2400" b="1" dirty="0">
                <a:solidFill>
                  <a:srgbClr val="3333FF"/>
                </a:solidFill>
                <a:latin typeface="Tahoma" pitchFamily="34" charset="0"/>
              </a:rPr>
              <a:t>等依次为 </a:t>
            </a:r>
            <a:r>
              <a:rPr lang="en-US" altLang="zh-CN" sz="2400" b="1" dirty="0">
                <a:solidFill>
                  <a:srgbClr val="3333FF"/>
                </a:solidFill>
                <a:latin typeface="Tahoma" pitchFamily="34" charset="0"/>
              </a:rPr>
              <a:t>36</a:t>
            </a:r>
            <a:r>
              <a:rPr lang="zh-CN" altLang="en-US" sz="2400" b="1" dirty="0">
                <a:solidFill>
                  <a:srgbClr val="3333FF"/>
                </a:solidFill>
                <a:latin typeface="Tahoma" pitchFamily="34" charset="0"/>
              </a:rPr>
              <a:t>殿前检点、</a:t>
            </a:r>
            <a:r>
              <a:rPr lang="en-US" altLang="zh-CN" sz="2400" b="1" dirty="0">
                <a:solidFill>
                  <a:srgbClr val="3333FF"/>
                </a:solidFill>
                <a:latin typeface="Tahoma" pitchFamily="34" charset="0"/>
              </a:rPr>
              <a:t>72</a:t>
            </a:r>
            <a:r>
              <a:rPr lang="zh-CN" altLang="en-US" sz="2400" b="1" dirty="0">
                <a:solidFill>
                  <a:srgbClr val="3333FF"/>
                </a:solidFill>
                <a:latin typeface="Tahoma" pitchFamily="34" charset="0"/>
              </a:rPr>
              <a:t>殿前指挥、</a:t>
            </a:r>
            <a:r>
              <a:rPr lang="en-US" altLang="zh-CN" sz="2400" b="1" dirty="0">
                <a:solidFill>
                  <a:srgbClr val="3333FF"/>
                </a:solidFill>
                <a:latin typeface="Tahoma" pitchFamily="34" charset="0"/>
              </a:rPr>
              <a:t>1OO</a:t>
            </a:r>
            <a:r>
              <a:rPr lang="zh-CN" altLang="en-US" sz="2400" b="1" dirty="0">
                <a:solidFill>
                  <a:srgbClr val="3333FF"/>
                </a:solidFill>
                <a:latin typeface="Tahoma" pitchFamily="34" charset="0"/>
              </a:rPr>
              <a:t>正副将军、</a:t>
            </a:r>
            <a:r>
              <a:rPr lang="en-US" altLang="zh-CN" sz="2400" b="1" dirty="0">
                <a:solidFill>
                  <a:srgbClr val="3333FF"/>
                </a:solidFill>
                <a:latin typeface="Tahoma" pitchFamily="34" charset="0"/>
              </a:rPr>
              <a:t>95</a:t>
            </a:r>
            <a:r>
              <a:rPr lang="zh-CN" altLang="en-US" sz="2400" b="1" dirty="0">
                <a:solidFill>
                  <a:srgbClr val="3333FF"/>
                </a:solidFill>
                <a:latin typeface="Tahoma" pitchFamily="34" charset="0"/>
              </a:rPr>
              <a:t>总制。</a:t>
            </a:r>
            <a:r>
              <a:rPr lang="en-US" altLang="zh-CN" sz="2400" b="1" dirty="0">
                <a:solidFill>
                  <a:srgbClr val="3333FF"/>
                </a:solidFill>
                <a:latin typeface="Tahoma" pitchFamily="34" charset="0"/>
              </a:rPr>
              <a:t>1OO</a:t>
            </a:r>
            <a:r>
              <a:rPr lang="zh-CN" altLang="en-US" sz="2400" b="1" dirty="0">
                <a:solidFill>
                  <a:srgbClr val="3333FF"/>
                </a:solidFill>
                <a:latin typeface="Tahoma" pitchFamily="34" charset="0"/>
              </a:rPr>
              <a:t>正副监军、</a:t>
            </a:r>
            <a:r>
              <a:rPr lang="en-US" altLang="zh-CN" sz="2400" b="1" dirty="0">
                <a:solidFill>
                  <a:srgbClr val="3333FF"/>
                </a:solidFill>
                <a:latin typeface="Tahoma" pitchFamily="34" charset="0"/>
              </a:rPr>
              <a:t>95</a:t>
            </a:r>
            <a:r>
              <a:rPr lang="zh-CN" altLang="en-US" sz="2400" b="1" dirty="0">
                <a:solidFill>
                  <a:srgbClr val="3333FF"/>
                </a:solidFill>
                <a:latin typeface="Tahoma" pitchFamily="34" charset="0"/>
              </a:rPr>
              <a:t>军帅、</a:t>
            </a:r>
            <a:r>
              <a:rPr lang="en-US" altLang="zh-CN" sz="2400" b="1" dirty="0">
                <a:solidFill>
                  <a:srgbClr val="3333FF"/>
                </a:solidFill>
                <a:latin typeface="Tahoma" pitchFamily="34" charset="0"/>
              </a:rPr>
              <a:t>445</a:t>
            </a:r>
            <a:r>
              <a:rPr lang="zh-CN" altLang="en-US" sz="2400" b="1" dirty="0">
                <a:solidFill>
                  <a:srgbClr val="3333FF"/>
                </a:solidFill>
                <a:latin typeface="Tahoma" pitchFamily="34" charset="0"/>
              </a:rPr>
              <a:t>师帅、</a:t>
            </a:r>
            <a:r>
              <a:rPr lang="en-US" altLang="zh-CN" sz="2400" b="1" dirty="0">
                <a:solidFill>
                  <a:srgbClr val="3333FF"/>
                </a:solidFill>
                <a:latin typeface="Tahoma" pitchFamily="34" charset="0"/>
              </a:rPr>
              <a:t>2 375</a:t>
            </a:r>
            <a:r>
              <a:rPr lang="zh-CN" altLang="en-US" sz="2400" b="1" dirty="0">
                <a:solidFill>
                  <a:srgbClr val="3333FF"/>
                </a:solidFill>
                <a:latin typeface="Tahoma" pitchFamily="34" charset="0"/>
              </a:rPr>
              <a:t>旅帅。</a:t>
            </a:r>
            <a:r>
              <a:rPr lang="en-US" altLang="zh-CN" sz="2400" b="1" dirty="0">
                <a:solidFill>
                  <a:srgbClr val="3333FF"/>
                </a:solidFill>
                <a:latin typeface="Tahoma" pitchFamily="34" charset="0"/>
              </a:rPr>
              <a:t>11875</a:t>
            </a:r>
            <a:r>
              <a:rPr lang="zh-CN" altLang="en-US" sz="2400" b="1" dirty="0">
                <a:solidFill>
                  <a:srgbClr val="3333FF"/>
                </a:solidFill>
                <a:latin typeface="Tahoma" pitchFamily="34" charset="0"/>
              </a:rPr>
              <a:t>卒长、</a:t>
            </a:r>
            <a:r>
              <a:rPr lang="en-US" altLang="zh-CN" sz="2400" b="1" dirty="0">
                <a:solidFill>
                  <a:srgbClr val="3333FF"/>
                </a:solidFill>
                <a:latin typeface="Tahoma" pitchFamily="34" charset="0"/>
              </a:rPr>
              <a:t>47500</a:t>
            </a:r>
            <a:r>
              <a:rPr lang="zh-CN" altLang="en-US" sz="2400" b="1" dirty="0">
                <a:solidFill>
                  <a:srgbClr val="3333FF"/>
                </a:solidFill>
                <a:latin typeface="Tahoma" pitchFamily="34" charset="0"/>
              </a:rPr>
              <a:t>两司马；又自检点以下至两司马，皆有</a:t>
            </a:r>
            <a:r>
              <a:rPr lang="zh-CN" altLang="en-US" sz="2400" b="1" dirty="0">
                <a:solidFill>
                  <a:srgbClr val="3333FF"/>
                </a:solidFill>
                <a:latin typeface="Arial"/>
              </a:rPr>
              <a:t>“</a:t>
            </a:r>
            <a:r>
              <a:rPr lang="zh-CN" altLang="en-US" sz="2400" b="1" dirty="0">
                <a:solidFill>
                  <a:srgbClr val="3333FF"/>
                </a:solidFill>
                <a:latin typeface="Tahoma" pitchFamily="34" charset="0"/>
              </a:rPr>
              <a:t>职同</a:t>
            </a:r>
            <a:r>
              <a:rPr lang="zh-CN" altLang="en-US" sz="2400" b="1" dirty="0">
                <a:solidFill>
                  <a:srgbClr val="3333FF"/>
                </a:solidFill>
                <a:latin typeface="Arial"/>
              </a:rPr>
              <a:t>”</a:t>
            </a:r>
            <a:r>
              <a:rPr lang="zh-CN" altLang="en-US" sz="2400" b="1" dirty="0">
                <a:solidFill>
                  <a:srgbClr val="3333FF"/>
                </a:solidFill>
                <a:latin typeface="Tahoma" pitchFamily="34" charset="0"/>
              </a:rPr>
              <a:t> 名目。自 </a:t>
            </a:r>
            <a:r>
              <a:rPr lang="en-US" altLang="zh-CN" sz="2400" b="1" dirty="0">
                <a:solidFill>
                  <a:srgbClr val="3333FF"/>
                </a:solidFill>
                <a:latin typeface="Tahoma" pitchFamily="34" charset="0"/>
              </a:rPr>
              <a:t>6</a:t>
            </a:r>
            <a:r>
              <a:rPr lang="zh-CN" altLang="en-US" sz="2400" b="1" dirty="0">
                <a:solidFill>
                  <a:srgbClr val="3333FF"/>
                </a:solidFill>
                <a:latin typeface="Tahoma" pitchFamily="34" charset="0"/>
              </a:rPr>
              <a:t>丞相至 </a:t>
            </a:r>
            <a:r>
              <a:rPr lang="en-US" altLang="zh-CN" sz="2400" b="1" dirty="0">
                <a:solidFill>
                  <a:srgbClr val="3333FF"/>
                </a:solidFill>
                <a:latin typeface="Tahoma" pitchFamily="34" charset="0"/>
              </a:rPr>
              <a:t>47 500</a:t>
            </a:r>
            <a:r>
              <a:rPr lang="zh-CN" altLang="en-US" sz="2400" b="1" dirty="0">
                <a:solidFill>
                  <a:srgbClr val="3333FF"/>
                </a:solidFill>
                <a:latin typeface="Tahoma" pitchFamily="34" charset="0"/>
              </a:rPr>
              <a:t>两司马总计</a:t>
            </a:r>
            <a:r>
              <a:rPr lang="en-US" altLang="zh-CN" sz="2400" b="1" dirty="0">
                <a:solidFill>
                  <a:srgbClr val="3333FF"/>
                </a:solidFill>
                <a:latin typeface="Tahoma" pitchFamily="34" charset="0"/>
              </a:rPr>
              <a:t>62699</a:t>
            </a:r>
            <a:r>
              <a:rPr lang="zh-CN" altLang="en-US" sz="2400" b="1" dirty="0">
                <a:solidFill>
                  <a:srgbClr val="3333FF"/>
                </a:solidFill>
                <a:latin typeface="Tahoma" pitchFamily="34" charset="0"/>
              </a:rPr>
              <a:t>人，占当时太平军总数 </a:t>
            </a:r>
            <a:r>
              <a:rPr lang="en-US" altLang="zh-CN" sz="2400" b="1" dirty="0">
                <a:solidFill>
                  <a:srgbClr val="3333FF"/>
                </a:solidFill>
                <a:latin typeface="Tahoma" pitchFamily="34" charset="0"/>
              </a:rPr>
              <a:t>60</a:t>
            </a:r>
            <a:r>
              <a:rPr lang="zh-CN" altLang="en-US" sz="2400" b="1" dirty="0">
                <a:solidFill>
                  <a:srgbClr val="3333FF"/>
                </a:solidFill>
                <a:latin typeface="Tahoma" pitchFamily="34" charset="0"/>
              </a:rPr>
              <a:t>余万人的十分之一。如再加上各级</a:t>
            </a:r>
            <a:r>
              <a:rPr lang="zh-CN" altLang="en-US" sz="2400" b="1" dirty="0">
                <a:solidFill>
                  <a:srgbClr val="3333FF"/>
                </a:solidFill>
                <a:latin typeface="Arial"/>
              </a:rPr>
              <a:t>“</a:t>
            </a:r>
            <a:r>
              <a:rPr lang="zh-CN" altLang="en-US" sz="2400" b="1" dirty="0">
                <a:solidFill>
                  <a:srgbClr val="3333FF"/>
                </a:solidFill>
                <a:latin typeface="Tahoma" pitchFamily="34" charset="0"/>
              </a:rPr>
              <a:t>职同</a:t>
            </a:r>
            <a:r>
              <a:rPr lang="en-US" altLang="zh-CN" sz="2400" b="1" dirty="0">
                <a:solidFill>
                  <a:srgbClr val="3333FF"/>
                </a:solidFill>
                <a:latin typeface="Tahoma" pitchFamily="34" charset="0"/>
              </a:rPr>
              <a:t>XX</a:t>
            </a:r>
            <a:r>
              <a:rPr lang="en-US" altLang="zh-CN" sz="2400" b="1" dirty="0">
                <a:solidFill>
                  <a:srgbClr val="3333FF"/>
                </a:solidFill>
                <a:latin typeface="Arial"/>
              </a:rPr>
              <a:t>”</a:t>
            </a:r>
            <a:r>
              <a:rPr lang="en-US" altLang="zh-CN" sz="2400" b="1" dirty="0">
                <a:solidFill>
                  <a:srgbClr val="3333FF"/>
                </a:solidFill>
                <a:latin typeface="Tahoma" pitchFamily="34" charset="0"/>
              </a:rPr>
              <a:t> </a:t>
            </a:r>
            <a:r>
              <a:rPr lang="zh-CN" altLang="en-US" sz="2400" b="1" dirty="0">
                <a:solidFill>
                  <a:srgbClr val="3333FF"/>
                </a:solidFill>
                <a:latin typeface="Tahoma" pitchFamily="34" charset="0"/>
              </a:rPr>
              <a:t>一类</a:t>
            </a:r>
            <a:r>
              <a:rPr lang="zh-CN" altLang="en-US" sz="2400" b="1" dirty="0">
                <a:solidFill>
                  <a:srgbClr val="3333FF"/>
                </a:solidFill>
                <a:latin typeface="Arial"/>
              </a:rPr>
              <a:t>“</a:t>
            </a:r>
            <a:r>
              <a:rPr lang="zh-CN" altLang="en-US" sz="2400" b="1" dirty="0">
                <a:solidFill>
                  <a:srgbClr val="3333FF"/>
                </a:solidFill>
                <a:latin typeface="Tahoma" pitchFamily="34" charset="0"/>
              </a:rPr>
              <a:t>干事</a:t>
            </a:r>
            <a:r>
              <a:rPr lang="zh-CN" altLang="en-US" sz="2400" b="1" dirty="0">
                <a:solidFill>
                  <a:srgbClr val="3333FF"/>
                </a:solidFill>
                <a:latin typeface="Arial"/>
              </a:rPr>
              <a:t>”</a:t>
            </a:r>
            <a:r>
              <a:rPr lang="zh-CN" altLang="en-US" sz="2400" b="1" dirty="0">
                <a:solidFill>
                  <a:srgbClr val="3333FF"/>
                </a:solidFill>
                <a:latin typeface="Tahoma" pitchFamily="34" charset="0"/>
              </a:rPr>
              <a:t> 官，则其大官小官至少也有</a:t>
            </a:r>
            <a:r>
              <a:rPr lang="en-US" altLang="zh-CN" sz="2400" b="1" dirty="0">
                <a:solidFill>
                  <a:srgbClr val="3333FF"/>
                </a:solidFill>
                <a:latin typeface="Tahoma" pitchFamily="34" charset="0"/>
              </a:rPr>
              <a:t>13</a:t>
            </a:r>
            <a:r>
              <a:rPr lang="zh-CN" altLang="en-US" sz="2400" b="1" dirty="0">
                <a:solidFill>
                  <a:srgbClr val="3333FF"/>
                </a:solidFill>
                <a:latin typeface="Tahoma" pitchFamily="34" charset="0"/>
              </a:rPr>
              <a:t>万人左右。此外，还有名目繁多的</a:t>
            </a:r>
            <a:r>
              <a:rPr lang="zh-CN" altLang="en-US" sz="2400" b="1" dirty="0">
                <a:solidFill>
                  <a:srgbClr val="3333FF"/>
                </a:solidFill>
                <a:latin typeface="Arial"/>
              </a:rPr>
              <a:t>“</a:t>
            </a:r>
            <a:r>
              <a:rPr lang="zh-CN" altLang="en-US" sz="2400" b="1" dirty="0">
                <a:solidFill>
                  <a:srgbClr val="3333FF"/>
                </a:solidFill>
                <a:latin typeface="Tahoma" pitchFamily="34" charset="0"/>
              </a:rPr>
              <a:t>朝内</a:t>
            </a:r>
            <a:r>
              <a:rPr lang="zh-CN" altLang="en-US" sz="2400" b="1" dirty="0">
                <a:solidFill>
                  <a:srgbClr val="3333FF"/>
                </a:solidFill>
                <a:latin typeface="Arial"/>
              </a:rPr>
              <a:t>”</a:t>
            </a:r>
            <a:r>
              <a:rPr lang="zh-CN" altLang="en-US" sz="2400" b="1" dirty="0">
                <a:solidFill>
                  <a:srgbClr val="3333FF"/>
                </a:solidFill>
                <a:latin typeface="Tahoma" pitchFamily="34" charset="0"/>
              </a:rPr>
              <a:t> 官，多如牛毛的</a:t>
            </a:r>
            <a:r>
              <a:rPr lang="zh-CN" altLang="en-US" sz="2400" b="1" dirty="0">
                <a:solidFill>
                  <a:srgbClr val="3333FF"/>
                </a:solidFill>
                <a:latin typeface="Arial"/>
              </a:rPr>
              <a:t>“</a:t>
            </a:r>
            <a:r>
              <a:rPr lang="zh-CN" altLang="en-US" sz="2400" b="1" dirty="0">
                <a:solidFill>
                  <a:srgbClr val="3333FF"/>
                </a:solidFill>
                <a:latin typeface="Tahoma" pitchFamily="34" charset="0"/>
              </a:rPr>
              <a:t>守上</a:t>
            </a:r>
            <a:r>
              <a:rPr lang="zh-CN" altLang="en-US" sz="2400" b="1" dirty="0">
                <a:solidFill>
                  <a:srgbClr val="3333FF"/>
                </a:solidFill>
                <a:latin typeface="Arial"/>
              </a:rPr>
              <a:t>”</a:t>
            </a:r>
            <a:r>
              <a:rPr lang="zh-CN" altLang="en-US" sz="2400" b="1" dirty="0">
                <a:solidFill>
                  <a:srgbClr val="3333FF"/>
                </a:solidFill>
                <a:latin typeface="Tahoma" pitchFamily="34" charset="0"/>
              </a:rPr>
              <a:t> 官，诸女官，总计男女官</a:t>
            </a:r>
            <a:r>
              <a:rPr lang="en-US" altLang="zh-CN" sz="2400" b="1" dirty="0">
                <a:solidFill>
                  <a:srgbClr val="3333FF"/>
                </a:solidFill>
                <a:latin typeface="Tahoma" pitchFamily="34" charset="0"/>
              </a:rPr>
              <a:t>3O</a:t>
            </a:r>
            <a:r>
              <a:rPr lang="zh-CN" altLang="en-US" sz="2400" b="1" dirty="0">
                <a:solidFill>
                  <a:srgbClr val="3333FF"/>
                </a:solidFill>
                <a:latin typeface="Tahoma" pitchFamily="34" charset="0"/>
              </a:rPr>
              <a:t>余万人。</a:t>
            </a:r>
            <a:r>
              <a:rPr lang="zh-CN" altLang="en-US" sz="2400" b="1" dirty="0">
                <a:solidFill>
                  <a:srgbClr val="FF0000"/>
                </a:solidFill>
                <a:latin typeface="Tahoma" pitchFamily="34" charset="0"/>
              </a:rPr>
              <a:t>官群庞大，等级森严。 </a:t>
            </a:r>
          </a:p>
        </p:txBody>
      </p:sp>
      <p:sp>
        <p:nvSpPr>
          <p:cNvPr id="96260" name="Text Box 4"/>
          <p:cNvSpPr txBox="1">
            <a:spLocks noChangeArrowheads="1"/>
          </p:cNvSpPr>
          <p:nvPr/>
        </p:nvSpPr>
        <p:spPr bwMode="auto">
          <a:xfrm>
            <a:off x="2914650" y="6338888"/>
            <a:ext cx="6842125" cy="519112"/>
          </a:xfrm>
          <a:prstGeom prst="rect">
            <a:avLst/>
          </a:prstGeom>
          <a:noFill/>
          <a:ln w="9525">
            <a:noFill/>
            <a:miter lim="800000"/>
            <a:headEnd/>
            <a:tailEnd/>
          </a:ln>
          <a:effectLst/>
        </p:spPr>
        <p:txBody>
          <a:bodyPr>
            <a:spAutoFit/>
          </a:bodyPr>
          <a:lstStyle/>
          <a:p>
            <a:r>
              <a:rPr lang="zh-CN" altLang="en-US" sz="2800" b="1" dirty="0">
                <a:solidFill>
                  <a:srgbClr val="3333FF"/>
                </a:solidFill>
              </a:rPr>
              <a:t>观赏完以上图片和材料你有什么感想？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wedge">
                                      <p:cBhvr>
                                        <p:cTn id="7" dur="3000"/>
                                        <p:tgtEl>
                                          <p:spTgt spid="9625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6259"/>
                                        </p:tgtEl>
                                        <p:attrNameLst>
                                          <p:attrName>style.visibility</p:attrName>
                                        </p:attrNameLst>
                                      </p:cBhvr>
                                      <p:to>
                                        <p:strVal val="visible"/>
                                      </p:to>
                                    </p:set>
                                    <p:animEffect transition="in" filter="diamond(in)">
                                      <p:cBhvr>
                                        <p:cTn id="12" dur="2000"/>
                                        <p:tgtEl>
                                          <p:spTgt spid="962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6260"/>
                                        </p:tgtEl>
                                        <p:attrNameLst>
                                          <p:attrName>style.visibility</p:attrName>
                                        </p:attrNameLst>
                                      </p:cBhvr>
                                      <p:to>
                                        <p:strVal val="visible"/>
                                      </p:to>
                                    </p:set>
                                    <p:animEffect transition="in" filter="wipe(left)">
                                      <p:cBhvr>
                                        <p:cTn id="17" dur="30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P spid="96259" grpId="0" animBg="1"/>
      <p:bldP spid="9626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016758"/>
          </a:xfrm>
          <a:prstGeom prst="rect">
            <a:avLst/>
          </a:prstGeom>
          <a:noFill/>
        </p:spPr>
        <p:txBody>
          <a:bodyPr wrap="square" rtlCol="0">
            <a:spAutoFit/>
          </a:bodyPr>
          <a:lstStyle/>
          <a:p>
            <a:r>
              <a:rPr lang="zh-CN" altLang="zh-CN" sz="3200" dirty="0" smtClean="0">
                <a:latin typeface="微软雅黑" pitchFamily="34" charset="-122"/>
                <a:ea typeface="微软雅黑" pitchFamily="34" charset="-122"/>
              </a:rPr>
              <a:t>（</a:t>
            </a:r>
            <a:r>
              <a:rPr lang="en-US" altLang="zh-CN" sz="3200" dirty="0" smtClean="0">
                <a:latin typeface="微软雅黑" pitchFamily="34" charset="-122"/>
                <a:ea typeface="微软雅黑" pitchFamily="34" charset="-122"/>
              </a:rPr>
              <a:t>2018</a:t>
            </a:r>
            <a:r>
              <a:rPr lang="zh-CN" altLang="zh-CN" sz="3200" dirty="0" smtClean="0">
                <a:latin typeface="微软雅黑" pitchFamily="34" charset="-122"/>
                <a:ea typeface="微软雅黑" pitchFamily="34" charset="-122"/>
              </a:rPr>
              <a:t>·海南高考·</a:t>
            </a:r>
            <a:r>
              <a:rPr lang="en-US" altLang="zh-CN" sz="3200" dirty="0" smtClean="0">
                <a:latin typeface="微软雅黑" pitchFamily="34" charset="-122"/>
                <a:ea typeface="微软雅黑" pitchFamily="34" charset="-122"/>
              </a:rPr>
              <a:t>7</a:t>
            </a:r>
            <a:r>
              <a:rPr lang="zh-CN" altLang="zh-CN" sz="3200" dirty="0" smtClean="0">
                <a:latin typeface="微软雅黑" pitchFamily="34" charset="-122"/>
                <a:ea typeface="微软雅黑" pitchFamily="34" charset="-122"/>
              </a:rPr>
              <a:t>）</a:t>
            </a:r>
            <a:r>
              <a:rPr lang="en-US" altLang="zh-CN" sz="3200" dirty="0" smtClean="0">
                <a:latin typeface="微软雅黑" pitchFamily="34" charset="-122"/>
                <a:ea typeface="微软雅黑" pitchFamily="34" charset="-122"/>
              </a:rPr>
              <a:t>1853</a:t>
            </a:r>
            <a:r>
              <a:rPr lang="zh-CN" altLang="zh-CN" sz="3200" dirty="0" smtClean="0">
                <a:latin typeface="微软雅黑" pitchFamily="34" charset="-122"/>
                <a:ea typeface="微软雅黑" pitchFamily="34" charset="-122"/>
              </a:rPr>
              <a:t>年，太平天国定都天京后，正式建立了县试、省试、京试三级考试制度。考试科目以诗、文为主，试题不取自“四书五经”，而出自太平天国颁布的诏令。由此可知，太平天国</a:t>
            </a:r>
            <a:r>
              <a:rPr lang="en-US" altLang="zh-CN" sz="3200" dirty="0" smtClean="0">
                <a:latin typeface="微软雅黑" pitchFamily="34" charset="-122"/>
                <a:ea typeface="微软雅黑" pitchFamily="34" charset="-122"/>
              </a:rPr>
              <a:t>(</a:t>
            </a:r>
            <a:r>
              <a:rPr lang="zh-CN" altLang="zh-CN" sz="3200" dirty="0" smtClean="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a:t>
            </a:r>
            <a:endParaRPr lang="zh-CN" altLang="zh-CN" sz="3200" dirty="0" smtClean="0">
              <a:latin typeface="微软雅黑" pitchFamily="34" charset="-122"/>
              <a:ea typeface="微软雅黑" pitchFamily="34" charset="-122"/>
            </a:endParaRPr>
          </a:p>
          <a:p>
            <a:r>
              <a:rPr lang="en-US" altLang="zh-CN" sz="3200" dirty="0" smtClean="0">
                <a:latin typeface="微软雅黑" pitchFamily="34" charset="-122"/>
                <a:ea typeface="微软雅黑" pitchFamily="34" charset="-122"/>
              </a:rPr>
              <a:t>A</a:t>
            </a:r>
            <a:r>
              <a:rPr lang="zh-CN" altLang="zh-CN" sz="3200" dirty="0" smtClean="0">
                <a:latin typeface="微软雅黑" pitchFamily="34" charset="-122"/>
                <a:ea typeface="微软雅黑" pitchFamily="34" charset="-122"/>
              </a:rPr>
              <a:t>．否定程朱理学的统治地位</a:t>
            </a:r>
            <a:r>
              <a:rPr lang="en-US" altLang="zh-CN" sz="3200" dirty="0" smtClean="0">
                <a:latin typeface="微软雅黑" pitchFamily="34" charset="-122"/>
                <a:ea typeface="微软雅黑" pitchFamily="34" charset="-122"/>
              </a:rPr>
              <a:t>        	</a:t>
            </a:r>
            <a:endParaRPr lang="en-US" altLang="zh-CN" sz="3200" dirty="0" smtClean="0">
              <a:latin typeface="微软雅黑" pitchFamily="34" charset="-122"/>
              <a:ea typeface="微软雅黑" pitchFamily="34" charset="-122"/>
            </a:endParaRPr>
          </a:p>
          <a:p>
            <a:r>
              <a:rPr lang="en-US" altLang="zh-CN" sz="3200" dirty="0" smtClean="0">
                <a:latin typeface="微软雅黑" pitchFamily="34" charset="-122"/>
                <a:ea typeface="微软雅黑" pitchFamily="34" charset="-122"/>
              </a:rPr>
              <a:t>B</a:t>
            </a:r>
            <a:r>
              <a:rPr lang="zh-CN" altLang="zh-CN" sz="3200" dirty="0" smtClean="0">
                <a:latin typeface="微软雅黑" pitchFamily="34" charset="-122"/>
                <a:ea typeface="微软雅黑" pitchFamily="34" charset="-122"/>
              </a:rPr>
              <a:t>．照搬明清科举制度</a:t>
            </a:r>
          </a:p>
          <a:p>
            <a:r>
              <a:rPr lang="en-US" altLang="zh-CN" sz="3200" dirty="0" smtClean="0">
                <a:latin typeface="微软雅黑" pitchFamily="34" charset="-122"/>
                <a:ea typeface="微软雅黑" pitchFamily="34" charset="-122"/>
              </a:rPr>
              <a:t>C</a:t>
            </a:r>
            <a:r>
              <a:rPr lang="zh-CN" altLang="zh-CN" sz="3200" dirty="0" smtClean="0">
                <a:latin typeface="微软雅黑" pitchFamily="34" charset="-122"/>
                <a:ea typeface="微软雅黑" pitchFamily="34" charset="-122"/>
              </a:rPr>
              <a:t>．用传统文化排除外来思想</a:t>
            </a:r>
            <a:r>
              <a:rPr lang="en-US" altLang="zh-CN" sz="3200" dirty="0" smtClean="0">
                <a:latin typeface="微软雅黑" pitchFamily="34" charset="-122"/>
                <a:ea typeface="微软雅黑" pitchFamily="34" charset="-122"/>
              </a:rPr>
              <a:t>        	</a:t>
            </a:r>
            <a:endParaRPr lang="en-US" altLang="zh-CN" sz="3200" dirty="0" smtClean="0">
              <a:latin typeface="微软雅黑" pitchFamily="34" charset="-122"/>
              <a:ea typeface="微软雅黑" pitchFamily="34" charset="-122"/>
            </a:endParaRPr>
          </a:p>
          <a:p>
            <a:r>
              <a:rPr lang="en-US" altLang="zh-CN" sz="3200" dirty="0" smtClean="0">
                <a:latin typeface="微软雅黑" pitchFamily="34" charset="-122"/>
                <a:ea typeface="微软雅黑" pitchFamily="34" charset="-122"/>
              </a:rPr>
              <a:t>D</a:t>
            </a:r>
            <a:r>
              <a:rPr lang="zh-CN" altLang="zh-CN" sz="3200" dirty="0" smtClean="0">
                <a:latin typeface="微软雅黑" pitchFamily="34" charset="-122"/>
                <a:ea typeface="微软雅黑" pitchFamily="34" charset="-122"/>
              </a:rPr>
              <a:t>．获得士人广泛支持</a:t>
            </a:r>
          </a:p>
          <a:p>
            <a:endParaRPr lang="zh-CN" altLang="en-US" sz="3200" dirty="0">
              <a:latin typeface="微软雅黑" pitchFamily="34" charset="-122"/>
              <a:ea typeface="微软雅黑" pitchFamily="34" charset="-122"/>
            </a:endParaRPr>
          </a:p>
        </p:txBody>
      </p:sp>
      <p:sp>
        <p:nvSpPr>
          <p:cNvPr id="3" name="TextBox 2"/>
          <p:cNvSpPr txBox="1"/>
          <p:nvPr/>
        </p:nvSpPr>
        <p:spPr>
          <a:xfrm>
            <a:off x="251520" y="1916832"/>
            <a:ext cx="928694" cy="707886"/>
          </a:xfrm>
          <a:prstGeom prst="rect">
            <a:avLst/>
          </a:prstGeom>
          <a:noFill/>
        </p:spPr>
        <p:txBody>
          <a:bodyPr wrap="square" rtlCol="0">
            <a:spAutoFit/>
          </a:bodyPr>
          <a:lstStyle/>
          <a:p>
            <a:r>
              <a:rPr lang="en-US" altLang="zh-CN" sz="4000" b="1" dirty="0" smtClean="0">
                <a:solidFill>
                  <a:srgbClr val="FF0000"/>
                </a:solidFill>
              </a:rPr>
              <a:t>A</a:t>
            </a:r>
            <a:endParaRPr lang="zh-CN" alt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60648"/>
            <a:ext cx="9144000" cy="4456605"/>
          </a:xfrm>
          <a:prstGeom prst="rect">
            <a:avLst/>
          </a:prstGeom>
        </p:spPr>
        <p:txBody>
          <a:bodyPr wrap="square">
            <a:spAutoFit/>
          </a:bodyPr>
          <a:lstStyle/>
          <a:p>
            <a:pPr algn="just">
              <a:lnSpc>
                <a:spcPct val="120000"/>
              </a:lnSpc>
              <a:spcBef>
                <a:spcPct val="10000"/>
              </a:spcBef>
            </a:pPr>
            <a:r>
              <a:rPr lang="zh-CN" altLang="en-US" sz="3200" dirty="0" smtClean="0">
                <a:solidFill>
                  <a:srgbClr val="FF0000"/>
                </a:solidFill>
                <a:latin typeface="微软雅黑" pitchFamily="34" charset="-122"/>
                <a:ea typeface="微软雅黑" pitchFamily="34" charset="-122"/>
              </a:rPr>
              <a:t>三、失败原因：农民阶级局限性；中外反动势力联合绞杀。</a:t>
            </a:r>
            <a:endParaRPr lang="en-US" altLang="zh-CN" sz="3200" dirty="0" smtClean="0">
              <a:solidFill>
                <a:srgbClr val="FF0000"/>
              </a:solidFill>
              <a:latin typeface="微软雅黑" pitchFamily="34" charset="-122"/>
              <a:ea typeface="微软雅黑" pitchFamily="34" charset="-122"/>
            </a:endParaRPr>
          </a:p>
          <a:p>
            <a:pPr algn="just">
              <a:lnSpc>
                <a:spcPct val="120000"/>
              </a:lnSpc>
              <a:spcBef>
                <a:spcPct val="10000"/>
              </a:spcBef>
            </a:pPr>
            <a:r>
              <a:rPr lang="zh-CN" altLang="en-US" sz="3200" dirty="0" smtClean="0">
                <a:latin typeface="微软雅黑" pitchFamily="34" charset="-122"/>
                <a:ea typeface="微软雅黑" pitchFamily="34" charset="-122"/>
              </a:rPr>
              <a:t>四、意义</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沉重打击清王朝和外国侵略势</a:t>
            </a:r>
            <a:r>
              <a:rPr lang="zh-CN" altLang="en-US" sz="3200" dirty="0" smtClean="0">
                <a:latin typeface="微软雅黑" pitchFamily="34" charset="-122"/>
                <a:ea typeface="微软雅黑" pitchFamily="34" charset="-122"/>
              </a:rPr>
              <a:t>力</a:t>
            </a:r>
            <a:endParaRPr lang="en-US" altLang="zh-CN" sz="3200" dirty="0" smtClean="0">
              <a:latin typeface="微软雅黑" pitchFamily="34" charset="-122"/>
              <a:ea typeface="微软雅黑" pitchFamily="34" charset="-122"/>
            </a:endParaRPr>
          </a:p>
          <a:p>
            <a:pPr algn="just">
              <a:lnSpc>
                <a:spcPct val="120000"/>
              </a:lnSpc>
              <a:spcBef>
                <a:spcPct val="10000"/>
              </a:spcBef>
            </a:pPr>
            <a:r>
              <a:rPr lang="zh-CN" altLang="en-US" sz="3200" dirty="0" smtClean="0">
                <a:latin typeface="微软雅黑" pitchFamily="34" charset="-122"/>
                <a:ea typeface="微软雅黑" pitchFamily="34" charset="-122"/>
              </a:rPr>
              <a:t>五、经验教训：农民是中国民主革命的主力军，但由于自身的局限性，不能领导中国民主革命取得胜利</a:t>
            </a:r>
          </a:p>
          <a:p>
            <a:pPr algn="just">
              <a:lnSpc>
                <a:spcPct val="120000"/>
              </a:lnSpc>
              <a:spcBef>
                <a:spcPct val="10000"/>
              </a:spcBef>
            </a:pPr>
            <a:endParaRPr lang="en-US" altLang="zh-CN" sz="32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8490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QQ图片20180706104009.png"/>
          <p:cNvPicPr>
            <a:picLocks noChangeAspect="1" noChangeArrowheads="1"/>
          </p:cNvPicPr>
          <p:nvPr/>
        </p:nvPicPr>
        <p:blipFill>
          <a:blip r:embed="rId2" cstate="print"/>
          <a:srcRect/>
          <a:stretch>
            <a:fillRect/>
          </a:stretch>
        </p:blipFill>
        <p:spPr bwMode="auto">
          <a:xfrm>
            <a:off x="0" y="0"/>
            <a:ext cx="9219137"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9144000" cy="5509200"/>
          </a:xfrm>
          <a:prstGeom prst="rect">
            <a:avLst/>
          </a:prstGeom>
          <a:noFill/>
        </p:spPr>
        <p:txBody>
          <a:bodyPr wrap="square" rtlCol="0">
            <a:spAutoFit/>
          </a:bodyPr>
          <a:lstStyle/>
          <a:p>
            <a:r>
              <a:rPr lang="zh-CN" altLang="en-US" sz="3200" dirty="0" smtClean="0">
                <a:solidFill>
                  <a:srgbClr val="3333FF"/>
                </a:solidFill>
                <a:latin typeface="微软雅黑" pitchFamily="34" charset="-122"/>
                <a:ea typeface="微软雅黑" pitchFamily="34" charset="-122"/>
              </a:rPr>
              <a:t>列举重大历史事件</a:t>
            </a:r>
            <a:endParaRPr lang="en-US" altLang="zh-CN" sz="3200" dirty="0" smtClean="0">
              <a:solidFill>
                <a:srgbClr val="3333FF"/>
              </a:solidFill>
              <a:latin typeface="微软雅黑" pitchFamily="34" charset="-122"/>
              <a:ea typeface="微软雅黑" pitchFamily="34" charset="-122"/>
            </a:endParaRPr>
          </a:p>
          <a:p>
            <a:r>
              <a:rPr lang="zh-CN" altLang="en-US" sz="3200" dirty="0" smtClean="0">
                <a:latin typeface="微软雅黑" pitchFamily="34" charset="-122"/>
                <a:ea typeface="微软雅黑" pitchFamily="34" charset="-122"/>
              </a:rPr>
              <a:t>第二次鸦片战争</a:t>
            </a:r>
            <a:endParaRPr lang="en-US" altLang="zh-CN" sz="3200" dirty="0" smtClean="0">
              <a:latin typeface="微软雅黑" pitchFamily="34" charset="-122"/>
              <a:ea typeface="微软雅黑" pitchFamily="34" charset="-122"/>
            </a:endParaRPr>
          </a:p>
          <a:p>
            <a:r>
              <a:rPr lang="zh-CN" altLang="en-US" sz="3200" dirty="0" smtClean="0">
                <a:latin typeface="微软雅黑" pitchFamily="34" charset="-122"/>
                <a:ea typeface="微软雅黑" pitchFamily="34" charset="-122"/>
              </a:rPr>
              <a:t>洪秀全创立拜上帝会</a:t>
            </a:r>
            <a:endParaRPr lang="en-US" altLang="zh-CN" sz="3200" dirty="0" smtClean="0">
              <a:latin typeface="微软雅黑" pitchFamily="34" charset="-122"/>
              <a:ea typeface="微软雅黑" pitchFamily="34" charset="-122"/>
            </a:endParaRPr>
          </a:p>
          <a:p>
            <a:r>
              <a:rPr lang="zh-CN" altLang="en-US" sz="3200" dirty="0" smtClean="0">
                <a:latin typeface="微软雅黑" pitchFamily="34" charset="-122"/>
                <a:ea typeface="微软雅黑" pitchFamily="34" charset="-122"/>
              </a:rPr>
              <a:t>金田起义</a:t>
            </a:r>
            <a:endParaRPr lang="en-US" altLang="zh-CN" sz="3200" dirty="0" smtClean="0">
              <a:latin typeface="微软雅黑" pitchFamily="34" charset="-122"/>
              <a:ea typeface="微软雅黑" pitchFamily="34" charset="-122"/>
            </a:endParaRPr>
          </a:p>
          <a:p>
            <a:r>
              <a:rPr lang="zh-CN" altLang="en-US" sz="3200" dirty="0" smtClean="0">
                <a:latin typeface="微软雅黑" pitchFamily="34" charset="-122"/>
                <a:ea typeface="微软雅黑" pitchFamily="34" charset="-122"/>
              </a:rPr>
              <a:t>永安建制</a:t>
            </a:r>
            <a:endParaRPr lang="en-US" altLang="zh-CN" sz="3200" dirty="0" smtClean="0">
              <a:latin typeface="微软雅黑" pitchFamily="34" charset="-122"/>
              <a:ea typeface="微软雅黑" pitchFamily="34" charset="-122"/>
            </a:endParaRPr>
          </a:p>
          <a:p>
            <a:r>
              <a:rPr lang="zh-CN" altLang="en-US" sz="3200" dirty="0" smtClean="0">
                <a:latin typeface="微软雅黑" pitchFamily="34" charset="-122"/>
                <a:ea typeface="微软雅黑" pitchFamily="34" charset="-122"/>
              </a:rPr>
              <a:t>定都天京</a:t>
            </a:r>
            <a:endParaRPr lang="en-US" altLang="zh-CN" sz="3200" dirty="0" smtClean="0">
              <a:latin typeface="微软雅黑" pitchFamily="34" charset="-122"/>
              <a:ea typeface="微软雅黑" pitchFamily="34" charset="-122"/>
            </a:endParaRPr>
          </a:p>
          <a:p>
            <a:r>
              <a:rPr lang="zh-CN" altLang="en-US" sz="3200" dirty="0" smtClean="0">
                <a:latin typeface="微软雅黑" pitchFamily="34" charset="-122"/>
                <a:ea typeface="微软雅黑" pitchFamily="34" charset="-122"/>
              </a:rPr>
              <a:t>北伐、西征、天京突围</a:t>
            </a:r>
            <a:endParaRPr lang="en-US" altLang="zh-CN" sz="3200" dirty="0" smtClean="0">
              <a:latin typeface="微软雅黑" pitchFamily="34" charset="-122"/>
              <a:ea typeface="微软雅黑" pitchFamily="34" charset="-122"/>
            </a:endParaRPr>
          </a:p>
          <a:p>
            <a:r>
              <a:rPr lang="zh-CN" altLang="en-US" sz="3200" dirty="0" smtClean="0">
                <a:latin typeface="微软雅黑" pitchFamily="34" charset="-122"/>
                <a:ea typeface="微软雅黑" pitchFamily="34" charset="-122"/>
              </a:rPr>
              <a:t>颁布</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天朝田亩制度</a:t>
            </a:r>
            <a:r>
              <a:rPr lang="en-US" altLang="zh-CN" sz="3200" dirty="0" smtClean="0">
                <a:latin typeface="微软雅黑" pitchFamily="34" charset="-122"/>
                <a:ea typeface="微软雅黑" pitchFamily="34" charset="-122"/>
              </a:rPr>
              <a:t>》</a:t>
            </a:r>
          </a:p>
          <a:p>
            <a:r>
              <a:rPr lang="zh-CN" altLang="en-US" sz="3200" dirty="0" smtClean="0">
                <a:latin typeface="微软雅黑" pitchFamily="34" charset="-122"/>
                <a:ea typeface="微软雅黑" pitchFamily="34" charset="-122"/>
              </a:rPr>
              <a:t>天京事变</a:t>
            </a:r>
            <a:endParaRPr lang="en-US" altLang="zh-CN" sz="3200" dirty="0" smtClean="0">
              <a:latin typeface="微软雅黑" pitchFamily="34" charset="-122"/>
              <a:ea typeface="微软雅黑" pitchFamily="34" charset="-122"/>
            </a:endParaRPr>
          </a:p>
          <a:p>
            <a:r>
              <a:rPr lang="zh-CN" altLang="en-US" sz="3200" dirty="0" smtClean="0">
                <a:latin typeface="微软雅黑" pitchFamily="34" charset="-122"/>
                <a:ea typeface="微软雅黑" pitchFamily="34" charset="-122"/>
              </a:rPr>
              <a:t>颁布</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资政新篇</a:t>
            </a:r>
            <a:r>
              <a:rPr lang="en-US" altLang="zh-CN" sz="3200" dirty="0" smtClean="0">
                <a:latin typeface="微软雅黑" pitchFamily="34" charset="-122"/>
                <a:ea typeface="微软雅黑" pitchFamily="34" charset="-122"/>
              </a:rPr>
              <a:t>》</a:t>
            </a:r>
          </a:p>
          <a:p>
            <a:r>
              <a:rPr lang="zh-CN" altLang="en-US" sz="3200" dirty="0" smtClean="0">
                <a:latin typeface="微软雅黑" pitchFamily="34" charset="-122"/>
                <a:ea typeface="微软雅黑" pitchFamily="34" charset="-122"/>
              </a:rPr>
              <a:t>天京陷落</a:t>
            </a:r>
            <a:endParaRPr lang="zh-CN" altLang="en-US" sz="32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6672"/>
            <a:ext cx="9144000" cy="4524315"/>
          </a:xfrm>
          <a:prstGeom prst="rect">
            <a:avLst/>
          </a:prstGeom>
          <a:noFill/>
        </p:spPr>
        <p:txBody>
          <a:bodyPr wrap="square" rtlCol="0">
            <a:spAutoFit/>
          </a:bodyPr>
          <a:lstStyle/>
          <a:p>
            <a:r>
              <a:rPr lang="zh-CN" altLang="zh-CN" sz="3200" dirty="0" smtClean="0">
                <a:latin typeface="微软雅黑" pitchFamily="34" charset="-122"/>
                <a:ea typeface="微软雅黑" pitchFamily="34" charset="-122"/>
              </a:rPr>
              <a:t>（</a:t>
            </a:r>
            <a:r>
              <a:rPr lang="en-US" altLang="zh-CN" sz="3200" dirty="0" smtClean="0">
                <a:latin typeface="微软雅黑" pitchFamily="34" charset="-122"/>
                <a:ea typeface="微软雅黑" pitchFamily="34" charset="-122"/>
              </a:rPr>
              <a:t>2015</a:t>
            </a:r>
            <a:r>
              <a:rPr lang="zh-CN" altLang="zh-CN" sz="3200" dirty="0" smtClean="0">
                <a:latin typeface="微软雅黑" pitchFamily="34" charset="-122"/>
                <a:ea typeface="微软雅黑" pitchFamily="34" charset="-122"/>
              </a:rPr>
              <a:t>·江苏高考·</a:t>
            </a:r>
            <a:r>
              <a:rPr lang="en-US" altLang="zh-CN" sz="3200" dirty="0" smtClean="0">
                <a:latin typeface="微软雅黑" pitchFamily="34" charset="-122"/>
                <a:ea typeface="微软雅黑" pitchFamily="34" charset="-122"/>
              </a:rPr>
              <a:t>6</a:t>
            </a:r>
            <a:r>
              <a:rPr lang="zh-CN" altLang="zh-CN" sz="3200" dirty="0" smtClean="0">
                <a:latin typeface="微软雅黑" pitchFamily="34" charset="-122"/>
                <a:ea typeface="微软雅黑" pitchFamily="34" charset="-122"/>
              </a:rPr>
              <a:t>）某学者说：“农民造反者……长歌涌入金陵，开始建造人间小天堂，曾是他们的喜剧；天京陷落……则是他们的悲剧。”“他们”从“喜剧”走向“悲剧”的根本原因是</a:t>
            </a:r>
            <a:r>
              <a:rPr lang="en-US" altLang="zh-CN" sz="3200" dirty="0" smtClean="0">
                <a:latin typeface="微软雅黑" pitchFamily="34" charset="-122"/>
                <a:ea typeface="微软雅黑" pitchFamily="34" charset="-122"/>
              </a:rPr>
              <a:t>(</a:t>
            </a:r>
            <a:r>
              <a:rPr lang="zh-CN" altLang="zh-CN" sz="3200" dirty="0" smtClean="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a:t>
            </a:r>
            <a:endParaRPr lang="zh-CN" altLang="zh-CN" sz="3200" dirty="0" smtClean="0">
              <a:latin typeface="微软雅黑" pitchFamily="34" charset="-122"/>
              <a:ea typeface="微软雅黑" pitchFamily="34" charset="-122"/>
            </a:endParaRPr>
          </a:p>
          <a:p>
            <a:r>
              <a:rPr lang="en-US" altLang="zh-CN" sz="3200" dirty="0" smtClean="0">
                <a:latin typeface="微软雅黑" pitchFamily="34" charset="-122"/>
                <a:ea typeface="微软雅黑" pitchFamily="34" charset="-122"/>
              </a:rPr>
              <a:t>A</a:t>
            </a:r>
            <a:r>
              <a:rPr lang="zh-CN" altLang="zh-CN" sz="3200" dirty="0" smtClean="0">
                <a:latin typeface="微软雅黑" pitchFamily="34" charset="-122"/>
                <a:ea typeface="微软雅黑" pitchFamily="34" charset="-122"/>
              </a:rPr>
              <a:t>．定都天京的战略失误</a:t>
            </a:r>
            <a:r>
              <a:rPr lang="en-US" altLang="zh-CN" sz="3200" dirty="0" smtClean="0">
                <a:latin typeface="微软雅黑" pitchFamily="34" charset="-122"/>
                <a:ea typeface="微软雅黑" pitchFamily="34" charset="-122"/>
              </a:rPr>
              <a:t>               </a:t>
            </a:r>
            <a:endParaRPr lang="en-US" altLang="zh-CN" sz="3200" dirty="0" smtClean="0">
              <a:latin typeface="微软雅黑" pitchFamily="34" charset="-122"/>
              <a:ea typeface="微软雅黑" pitchFamily="34" charset="-122"/>
            </a:endParaRPr>
          </a:p>
          <a:p>
            <a:r>
              <a:rPr lang="en-US" altLang="zh-CN" sz="3200" dirty="0" smtClean="0">
                <a:latin typeface="微软雅黑" pitchFamily="34" charset="-122"/>
                <a:ea typeface="微软雅黑" pitchFamily="34" charset="-122"/>
              </a:rPr>
              <a:t>B</a:t>
            </a:r>
            <a:r>
              <a:rPr lang="zh-CN" altLang="zh-CN" sz="3200" dirty="0" smtClean="0">
                <a:latin typeface="微软雅黑" pitchFamily="34" charset="-122"/>
                <a:ea typeface="微软雅黑" pitchFamily="34" charset="-122"/>
              </a:rPr>
              <a:t>．“人间小天堂”的腐朽享乐</a:t>
            </a:r>
          </a:p>
          <a:p>
            <a:r>
              <a:rPr lang="en-US" altLang="zh-CN" sz="3200" dirty="0" smtClean="0">
                <a:latin typeface="微软雅黑" pitchFamily="34" charset="-122"/>
                <a:ea typeface="微软雅黑" pitchFamily="34" charset="-122"/>
              </a:rPr>
              <a:t>C</a:t>
            </a:r>
            <a:r>
              <a:rPr lang="zh-CN" altLang="zh-CN" sz="3200" dirty="0" smtClean="0">
                <a:latin typeface="微软雅黑" pitchFamily="34" charset="-122"/>
                <a:ea typeface="微软雅黑" pitchFamily="34" charset="-122"/>
              </a:rPr>
              <a:t>．绝对平均的社会纲领</a:t>
            </a:r>
            <a:r>
              <a:rPr lang="en-US" altLang="zh-CN" sz="3200" dirty="0" smtClean="0">
                <a:latin typeface="微软雅黑" pitchFamily="34" charset="-122"/>
                <a:ea typeface="微软雅黑" pitchFamily="34" charset="-122"/>
              </a:rPr>
              <a:t>               </a:t>
            </a:r>
            <a:endParaRPr lang="en-US" altLang="zh-CN" sz="3200" dirty="0" smtClean="0">
              <a:latin typeface="微软雅黑" pitchFamily="34" charset="-122"/>
              <a:ea typeface="微软雅黑" pitchFamily="34" charset="-122"/>
            </a:endParaRPr>
          </a:p>
          <a:p>
            <a:r>
              <a:rPr lang="en-US" altLang="zh-CN" sz="3200" dirty="0" smtClean="0">
                <a:latin typeface="微软雅黑" pitchFamily="34" charset="-122"/>
                <a:ea typeface="微软雅黑" pitchFamily="34" charset="-122"/>
              </a:rPr>
              <a:t>D</a:t>
            </a:r>
            <a:r>
              <a:rPr lang="zh-CN" altLang="zh-CN" sz="3200" dirty="0" smtClean="0">
                <a:latin typeface="微软雅黑" pitchFamily="34" charset="-122"/>
                <a:ea typeface="微软雅黑" pitchFamily="34" charset="-122"/>
              </a:rPr>
              <a:t>．“农民造反者”的社会角色</a:t>
            </a:r>
          </a:p>
          <a:p>
            <a:endParaRPr lang="zh-CN" altLang="en-US" sz="3200" dirty="0">
              <a:latin typeface="微软雅黑" pitchFamily="34" charset="-122"/>
              <a:ea typeface="微软雅黑" pitchFamily="34" charset="-122"/>
            </a:endParaRPr>
          </a:p>
        </p:txBody>
      </p:sp>
      <p:sp>
        <p:nvSpPr>
          <p:cNvPr id="3" name="TextBox 2"/>
          <p:cNvSpPr txBox="1"/>
          <p:nvPr/>
        </p:nvSpPr>
        <p:spPr>
          <a:xfrm>
            <a:off x="7164288" y="1916832"/>
            <a:ext cx="928694" cy="707886"/>
          </a:xfrm>
          <a:prstGeom prst="rect">
            <a:avLst/>
          </a:prstGeom>
          <a:noFill/>
        </p:spPr>
        <p:txBody>
          <a:bodyPr wrap="square" rtlCol="0">
            <a:spAutoFit/>
          </a:bodyPr>
          <a:lstStyle/>
          <a:p>
            <a:pPr lvl="1"/>
            <a:r>
              <a:rPr lang="en-US" altLang="zh-CN" sz="4000" b="1" dirty="0" smtClean="0">
                <a:solidFill>
                  <a:srgbClr val="FF0000"/>
                </a:solidFill>
              </a:rPr>
              <a:t>D</a:t>
            </a:r>
            <a:endParaRPr lang="zh-CN" alt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10136"/>
            <a:ext cx="9144000" cy="6247864"/>
          </a:xfrm>
          <a:prstGeom prst="rect">
            <a:avLst/>
          </a:prstGeom>
          <a:noFill/>
        </p:spPr>
        <p:txBody>
          <a:bodyPr wrap="square" rtlCol="0">
            <a:spAutoFit/>
          </a:bodyPr>
          <a:lstStyle/>
          <a:p>
            <a:r>
              <a:rPr lang="zh-CN" altLang="en-US" sz="2400" b="1" dirty="0" smtClean="0">
                <a:latin typeface="楷体" pitchFamily="49" charset="-122"/>
                <a:ea typeface="楷体" pitchFamily="49" charset="-122"/>
              </a:rPr>
              <a:t>（</a:t>
            </a:r>
            <a:r>
              <a:rPr lang="en-US" altLang="en-US" sz="3200" dirty="0" smtClean="0">
                <a:latin typeface="微软雅黑" pitchFamily="34" charset="-122"/>
                <a:ea typeface="微软雅黑" pitchFamily="34" charset="-122"/>
              </a:rPr>
              <a:t>2010</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山东文综</a:t>
            </a:r>
            <a:r>
              <a:rPr lang="en-US" altLang="zh-CN" sz="3200" dirty="0" smtClean="0">
                <a:latin typeface="微软雅黑" pitchFamily="34" charset="-122"/>
                <a:ea typeface="微软雅黑" pitchFamily="34" charset="-122"/>
              </a:rPr>
              <a:t>·</a:t>
            </a:r>
            <a:r>
              <a:rPr lang="en-US" altLang="en-US" sz="3200" dirty="0" smtClean="0">
                <a:latin typeface="微软雅黑" pitchFamily="34" charset="-122"/>
                <a:ea typeface="微软雅黑" pitchFamily="34" charset="-122"/>
              </a:rPr>
              <a:t>11</a:t>
            </a:r>
            <a:r>
              <a:rPr lang="zh-CN" altLang="en-US" sz="3200" dirty="0" smtClean="0">
                <a:latin typeface="微软雅黑" pitchFamily="34" charset="-122"/>
                <a:ea typeface="微软雅黑" pitchFamily="34" charset="-122"/>
              </a:rPr>
              <a:t>）图</a:t>
            </a:r>
            <a:r>
              <a:rPr lang="en-US" altLang="en-US" sz="3200" dirty="0" smtClean="0">
                <a:latin typeface="微软雅黑" pitchFamily="34" charset="-122"/>
                <a:ea typeface="微软雅黑" pitchFamily="34" charset="-122"/>
              </a:rPr>
              <a:t>5</a:t>
            </a:r>
            <a:r>
              <a:rPr lang="zh-CN" altLang="en-US" sz="3200" dirty="0" smtClean="0">
                <a:latin typeface="微软雅黑" pitchFamily="34" charset="-122"/>
                <a:ea typeface="微软雅黑" pitchFamily="34" charset="-122"/>
              </a:rPr>
              <a:t>为一位同学的课堂笔记，记录了对某一历史事件的不同评价，据此，推断他学习的内容是</a:t>
            </a:r>
          </a:p>
          <a:p>
            <a:endParaRPr lang="en-US" altLang="zh-CN" sz="3200" dirty="0" smtClean="0">
              <a:latin typeface="微软雅黑" pitchFamily="34" charset="-122"/>
              <a:ea typeface="微软雅黑" pitchFamily="34" charset="-122"/>
            </a:endParaRPr>
          </a:p>
          <a:p>
            <a:endParaRPr lang="en-US" altLang="en-US" sz="3200" dirty="0" smtClean="0">
              <a:latin typeface="微软雅黑" pitchFamily="34" charset="-122"/>
              <a:ea typeface="微软雅黑" pitchFamily="34" charset="-122"/>
            </a:endParaRPr>
          </a:p>
          <a:p>
            <a:endParaRPr lang="en-US" altLang="en-US" sz="3200" dirty="0" smtClean="0">
              <a:latin typeface="微软雅黑" pitchFamily="34" charset="-122"/>
              <a:ea typeface="微软雅黑" pitchFamily="34" charset="-122"/>
            </a:endParaRPr>
          </a:p>
          <a:p>
            <a:endParaRPr lang="en-US" altLang="en-US" sz="3200" dirty="0" smtClean="0">
              <a:latin typeface="微软雅黑" pitchFamily="34" charset="-122"/>
              <a:ea typeface="微软雅黑" pitchFamily="34" charset="-122"/>
            </a:endParaRPr>
          </a:p>
          <a:p>
            <a:endParaRPr lang="en-US" altLang="en-US" sz="3200" dirty="0" smtClean="0">
              <a:latin typeface="微软雅黑" pitchFamily="34" charset="-122"/>
              <a:ea typeface="微软雅黑" pitchFamily="34" charset="-122"/>
            </a:endParaRPr>
          </a:p>
          <a:p>
            <a:endParaRPr lang="en-US" altLang="en-US" sz="3200" dirty="0" smtClean="0">
              <a:latin typeface="微软雅黑" pitchFamily="34" charset="-122"/>
              <a:ea typeface="微软雅黑" pitchFamily="34" charset="-122"/>
            </a:endParaRPr>
          </a:p>
          <a:p>
            <a:r>
              <a:rPr lang="en-US" altLang="en-US" sz="3200" dirty="0" smtClean="0">
                <a:latin typeface="微软雅黑" pitchFamily="34" charset="-122"/>
                <a:ea typeface="微软雅黑" pitchFamily="34" charset="-122"/>
              </a:rPr>
              <a:t>A</a:t>
            </a:r>
            <a:r>
              <a:rPr lang="zh-CN" altLang="en-US" sz="3200" dirty="0" smtClean="0">
                <a:latin typeface="微软雅黑" pitchFamily="34" charset="-122"/>
                <a:ea typeface="微软雅黑" pitchFamily="34" charset="-122"/>
              </a:rPr>
              <a:t>．太平天国运动</a:t>
            </a:r>
            <a:r>
              <a:rPr lang="en-US" altLang="en-US" sz="3200" dirty="0" smtClean="0">
                <a:latin typeface="微软雅黑" pitchFamily="34" charset="-122"/>
                <a:ea typeface="微软雅黑" pitchFamily="34" charset="-122"/>
              </a:rPr>
              <a:t>                  </a:t>
            </a:r>
            <a:r>
              <a:rPr lang="en-US" altLang="en-US" sz="3200" dirty="0" smtClean="0">
                <a:latin typeface="微软雅黑" pitchFamily="34" charset="-122"/>
                <a:ea typeface="微软雅黑" pitchFamily="34" charset="-122"/>
              </a:rPr>
              <a:t>B</a:t>
            </a:r>
            <a:r>
              <a:rPr lang="zh-CN" altLang="en-US" sz="3200" dirty="0" smtClean="0">
                <a:latin typeface="微软雅黑" pitchFamily="34" charset="-122"/>
                <a:ea typeface="微软雅黑" pitchFamily="34" charset="-122"/>
              </a:rPr>
              <a:t>．义和团运动</a:t>
            </a:r>
          </a:p>
          <a:p>
            <a:r>
              <a:rPr lang="en-US" altLang="en-US" sz="3200" dirty="0" smtClean="0">
                <a:latin typeface="微软雅黑" pitchFamily="34" charset="-122"/>
                <a:ea typeface="微软雅黑" pitchFamily="34" charset="-122"/>
              </a:rPr>
              <a:t>C</a:t>
            </a:r>
            <a:r>
              <a:rPr lang="zh-CN" altLang="en-US" sz="3200" dirty="0" smtClean="0">
                <a:latin typeface="微软雅黑" pitchFamily="34" charset="-122"/>
                <a:ea typeface="微软雅黑" pitchFamily="34" charset="-122"/>
              </a:rPr>
              <a:t>．辛亥革命</a:t>
            </a:r>
            <a:r>
              <a:rPr lang="en-US" altLang="en-US" sz="3200" dirty="0" smtClean="0">
                <a:latin typeface="微软雅黑" pitchFamily="34" charset="-122"/>
                <a:ea typeface="微软雅黑" pitchFamily="34" charset="-122"/>
              </a:rPr>
              <a:t>                         D</a:t>
            </a:r>
            <a:r>
              <a:rPr lang="zh-CN" altLang="en-US" sz="3200" dirty="0" smtClean="0">
                <a:latin typeface="微软雅黑" pitchFamily="34" charset="-122"/>
                <a:ea typeface="微软雅黑" pitchFamily="34" charset="-122"/>
              </a:rPr>
              <a:t>．北伐战争</a:t>
            </a:r>
            <a:endParaRPr lang="en-US" altLang="zh-CN" sz="3200" dirty="0" smtClean="0">
              <a:latin typeface="微软雅黑" pitchFamily="34" charset="-122"/>
              <a:ea typeface="微软雅黑" pitchFamily="34" charset="-122"/>
            </a:endParaRPr>
          </a:p>
          <a:p>
            <a:endParaRPr lang="zh-CN" altLang="en-US" sz="2400" b="1" dirty="0" smtClean="0">
              <a:latin typeface="楷体" pitchFamily="49" charset="-122"/>
              <a:ea typeface="楷体" pitchFamily="49" charset="-122"/>
            </a:endParaRPr>
          </a:p>
          <a:p>
            <a:endParaRPr lang="zh-CN" altLang="en-US" sz="2400" b="1" dirty="0" smtClean="0">
              <a:latin typeface="楷体" pitchFamily="49" charset="-122"/>
              <a:ea typeface="楷体" pitchFamily="49" charset="-122"/>
            </a:endParaRPr>
          </a:p>
        </p:txBody>
      </p:sp>
      <p:pic>
        <p:nvPicPr>
          <p:cNvPr id="1026" name="Picture 2" descr="学科网(www.zxxk.com)--教育资源门户，提供试卷、教案、课件、论文、素材及各类教学资源下载，还有大量而丰富的教学相关资讯！"/>
          <p:cNvPicPr>
            <a:picLocks noChangeAspect="1" noChangeArrowheads="1"/>
          </p:cNvPicPr>
          <p:nvPr/>
        </p:nvPicPr>
        <p:blipFill>
          <a:blip r:embed="rId2" r:link="rId3" cstate="print">
            <a:lum contrast="48000"/>
          </a:blip>
          <a:srcRect/>
          <a:stretch>
            <a:fillRect/>
          </a:stretch>
        </p:blipFill>
        <p:spPr bwMode="auto">
          <a:xfrm>
            <a:off x="3203848" y="1772816"/>
            <a:ext cx="4572032" cy="2833372"/>
          </a:xfrm>
          <a:prstGeom prst="rect">
            <a:avLst/>
          </a:prstGeom>
          <a:noFill/>
          <a:ln w="9525">
            <a:noFill/>
            <a:miter lim="800000"/>
            <a:headEnd/>
            <a:tailEnd/>
          </a:ln>
        </p:spPr>
      </p:pic>
      <p:sp>
        <p:nvSpPr>
          <p:cNvPr id="4" name="TextBox 3"/>
          <p:cNvSpPr txBox="1"/>
          <p:nvPr/>
        </p:nvSpPr>
        <p:spPr>
          <a:xfrm>
            <a:off x="467544" y="2996952"/>
            <a:ext cx="928694" cy="707886"/>
          </a:xfrm>
          <a:prstGeom prst="rect">
            <a:avLst/>
          </a:prstGeom>
          <a:noFill/>
        </p:spPr>
        <p:txBody>
          <a:bodyPr wrap="square" rtlCol="0">
            <a:spAutoFit/>
          </a:bodyPr>
          <a:lstStyle/>
          <a:p>
            <a:r>
              <a:rPr lang="en-US" altLang="zh-CN" sz="4000" b="1" dirty="0" smtClean="0">
                <a:solidFill>
                  <a:srgbClr val="FF0000"/>
                </a:solidFill>
              </a:rPr>
              <a:t>A</a:t>
            </a:r>
            <a:endParaRPr lang="zh-CN" altLang="en-US" sz="4000" b="1" dirty="0">
              <a:solidFill>
                <a:srgbClr val="FF0000"/>
              </a:solidFill>
            </a:endParaRPr>
          </a:p>
        </p:txBody>
      </p:sp>
      <p:sp>
        <p:nvSpPr>
          <p:cNvPr id="6" name="TextBox 5"/>
          <p:cNvSpPr txBox="1"/>
          <p:nvPr/>
        </p:nvSpPr>
        <p:spPr>
          <a:xfrm>
            <a:off x="0" y="0"/>
            <a:ext cx="9144000" cy="584775"/>
          </a:xfrm>
          <a:prstGeom prst="rect">
            <a:avLst/>
          </a:prstGeom>
          <a:noFill/>
        </p:spPr>
        <p:txBody>
          <a:bodyPr wrap="square" rtlCol="0">
            <a:spAutoFit/>
          </a:bodyPr>
          <a:lstStyle/>
          <a:p>
            <a:r>
              <a:rPr lang="zh-CN" altLang="en-US" sz="3200" dirty="0" smtClean="0">
                <a:solidFill>
                  <a:srgbClr val="FF0000"/>
                </a:solidFill>
                <a:latin typeface="微软雅黑" pitchFamily="34" charset="-122"/>
                <a:ea typeface="微软雅黑" pitchFamily="34" charset="-122"/>
              </a:rPr>
              <a:t>太平天国与中国近代化</a:t>
            </a:r>
            <a:endParaRPr lang="zh-CN" altLang="en-US" sz="32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18"/>
            <a:ext cx="8572560" cy="3785652"/>
          </a:xfrm>
          <a:prstGeom prst="rect">
            <a:avLst/>
          </a:prstGeom>
          <a:noFill/>
        </p:spPr>
        <p:txBody>
          <a:bodyPr wrap="square" rtlCol="0">
            <a:spAutoFit/>
          </a:bodyPr>
          <a:lstStyle/>
          <a:p>
            <a:r>
              <a:rPr lang="zh-CN" altLang="en-US" sz="3200" dirty="0" smtClean="0">
                <a:latin typeface="微软雅黑" pitchFamily="34" charset="-122"/>
                <a:ea typeface="微软雅黑" pitchFamily="34" charset="-122"/>
              </a:rPr>
              <a:t>（</a:t>
            </a:r>
            <a:r>
              <a:rPr lang="en-US" altLang="en-US" sz="3200" dirty="0" smtClean="0">
                <a:latin typeface="微软雅黑" pitchFamily="34" charset="-122"/>
                <a:ea typeface="微软雅黑" pitchFamily="34" charset="-122"/>
              </a:rPr>
              <a:t>2008</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全国文综</a:t>
            </a:r>
            <a:r>
              <a:rPr lang="en-US" altLang="zh-CN" sz="3200" dirty="0" smtClean="0">
                <a:latin typeface="微软雅黑" pitchFamily="34" charset="-122"/>
                <a:ea typeface="微软雅黑" pitchFamily="34" charset="-122"/>
              </a:rPr>
              <a:t>·</a:t>
            </a:r>
            <a:r>
              <a:rPr lang="en-US" altLang="en-US" sz="3200" dirty="0" smtClean="0">
                <a:latin typeface="微软雅黑" pitchFamily="34" charset="-122"/>
                <a:ea typeface="微软雅黑" pitchFamily="34" charset="-122"/>
              </a:rPr>
              <a:t>13</a:t>
            </a:r>
            <a:r>
              <a:rPr lang="zh-CN" altLang="en-US" sz="3200" dirty="0" smtClean="0">
                <a:latin typeface="微软雅黑" pitchFamily="34" charset="-122"/>
                <a:ea typeface="微软雅黑" pitchFamily="34" charset="-122"/>
              </a:rPr>
              <a:t>）太平天国运动</a:t>
            </a:r>
            <a:r>
              <a:rPr lang="zh-CN" altLang="en-US" sz="3200" dirty="0" smtClean="0">
                <a:solidFill>
                  <a:srgbClr val="FF0000"/>
                </a:solidFill>
                <a:latin typeface="微软雅黑" pitchFamily="34" charset="-122"/>
                <a:ea typeface="微软雅黑" pitchFamily="34" charset="-122"/>
              </a:rPr>
              <a:t>对中国近代化</a:t>
            </a:r>
            <a:r>
              <a:rPr lang="zh-CN" altLang="en-US" sz="3200" dirty="0" smtClean="0">
                <a:latin typeface="微软雅黑" pitchFamily="34" charset="-122"/>
                <a:ea typeface="微软雅黑" pitchFamily="34" charset="-122"/>
              </a:rPr>
              <a:t>产生了一定影响，这主要表现在它</a:t>
            </a:r>
            <a:r>
              <a:rPr lang="en-US" altLang="en-US"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　　</a:t>
            </a:r>
            <a:r>
              <a:rPr lang="en-US" altLang="en-US" sz="3200" dirty="0" smtClean="0">
                <a:latin typeface="微软雅黑" pitchFamily="34" charset="-122"/>
                <a:ea typeface="微软雅黑" pitchFamily="34" charset="-122"/>
              </a:rPr>
              <a:t>)</a:t>
            </a:r>
            <a:endParaRPr lang="zh-CN" altLang="en-US" sz="3200" dirty="0" smtClean="0">
              <a:latin typeface="微软雅黑" pitchFamily="34" charset="-122"/>
              <a:ea typeface="微软雅黑" pitchFamily="34" charset="-122"/>
            </a:endParaRPr>
          </a:p>
          <a:p>
            <a:r>
              <a:rPr lang="en-US" altLang="en-US" sz="3200" dirty="0" smtClean="0">
                <a:latin typeface="微软雅黑" pitchFamily="34" charset="-122"/>
                <a:ea typeface="微软雅黑" pitchFamily="34" charset="-122"/>
              </a:rPr>
              <a:t>A</a:t>
            </a:r>
            <a:r>
              <a:rPr lang="zh-CN" altLang="en-US" sz="3200" dirty="0" smtClean="0">
                <a:latin typeface="微软雅黑" pitchFamily="34" charset="-122"/>
                <a:ea typeface="微软雅黑" pitchFamily="34" charset="-122"/>
              </a:rPr>
              <a:t>．否定了封建土地所有制　　　　　　</a:t>
            </a:r>
            <a:r>
              <a:rPr lang="en-US" altLang="en-US" sz="3200" dirty="0" smtClean="0">
                <a:latin typeface="微软雅黑" pitchFamily="34" charset="-122"/>
                <a:ea typeface="微软雅黑" pitchFamily="34" charset="-122"/>
              </a:rPr>
              <a:t> </a:t>
            </a:r>
          </a:p>
          <a:p>
            <a:r>
              <a:rPr lang="en-US" altLang="en-US" sz="3200" dirty="0" smtClean="0">
                <a:latin typeface="微软雅黑" pitchFamily="34" charset="-122"/>
                <a:ea typeface="微软雅黑" pitchFamily="34" charset="-122"/>
              </a:rPr>
              <a:t>B</a:t>
            </a:r>
            <a:r>
              <a:rPr lang="zh-CN" altLang="en-US" sz="3200" dirty="0" smtClean="0">
                <a:latin typeface="微软雅黑" pitchFamily="34" charset="-122"/>
                <a:ea typeface="微软雅黑" pitchFamily="34" charset="-122"/>
              </a:rPr>
              <a:t>．动摇了清朝的统治基础</a:t>
            </a:r>
          </a:p>
          <a:p>
            <a:r>
              <a:rPr lang="en-US" altLang="en-US" sz="3200" dirty="0" smtClean="0">
                <a:latin typeface="微软雅黑" pitchFamily="34" charset="-122"/>
                <a:ea typeface="微软雅黑" pitchFamily="34" charset="-122"/>
              </a:rPr>
              <a:t>C</a:t>
            </a:r>
            <a:r>
              <a:rPr lang="zh-CN" altLang="en-US" sz="3200" dirty="0" smtClean="0">
                <a:latin typeface="微软雅黑" pitchFamily="34" charset="-122"/>
                <a:ea typeface="微软雅黑" pitchFamily="34" charset="-122"/>
              </a:rPr>
              <a:t>．打击了外国侵略势力　　　　　　　 </a:t>
            </a:r>
            <a:endParaRPr lang="en-US" altLang="zh-CN" sz="3200" dirty="0" smtClean="0">
              <a:latin typeface="微软雅黑" pitchFamily="34" charset="-122"/>
              <a:ea typeface="微软雅黑" pitchFamily="34" charset="-122"/>
            </a:endParaRPr>
          </a:p>
          <a:p>
            <a:r>
              <a:rPr lang="en-US" altLang="en-US" sz="3200" dirty="0" smtClean="0">
                <a:latin typeface="微软雅黑" pitchFamily="34" charset="-122"/>
                <a:ea typeface="微软雅黑" pitchFamily="34" charset="-122"/>
              </a:rPr>
              <a:t>D</a:t>
            </a:r>
            <a:r>
              <a:rPr lang="zh-CN" altLang="en-US" sz="3200" dirty="0" smtClean="0">
                <a:latin typeface="微软雅黑" pitchFamily="34" charset="-122"/>
                <a:ea typeface="微软雅黑" pitchFamily="34" charset="-122"/>
              </a:rPr>
              <a:t>．实施了发展资</a:t>
            </a:r>
            <a:r>
              <a:rPr lang="en-US" altLang="en-US"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本主义的方案</a:t>
            </a:r>
          </a:p>
          <a:p>
            <a:endParaRPr lang="zh-CN" altLang="en-US" sz="2400" b="1" dirty="0" smtClean="0">
              <a:latin typeface="楷体" pitchFamily="49" charset="-122"/>
              <a:ea typeface="楷体" pitchFamily="49" charset="-122"/>
            </a:endParaRPr>
          </a:p>
          <a:p>
            <a:endParaRPr lang="zh-CN" altLang="en-US" sz="2400" b="1" dirty="0" smtClean="0">
              <a:latin typeface="楷体" pitchFamily="49" charset="-122"/>
              <a:ea typeface="楷体" pitchFamily="49" charset="-122"/>
            </a:endParaRPr>
          </a:p>
        </p:txBody>
      </p:sp>
      <p:sp>
        <p:nvSpPr>
          <p:cNvPr id="4" name="TextBox 3"/>
          <p:cNvSpPr txBox="1"/>
          <p:nvPr/>
        </p:nvSpPr>
        <p:spPr>
          <a:xfrm>
            <a:off x="7380312" y="1556792"/>
            <a:ext cx="928694" cy="707886"/>
          </a:xfrm>
          <a:prstGeom prst="rect">
            <a:avLst/>
          </a:prstGeom>
          <a:noFill/>
        </p:spPr>
        <p:txBody>
          <a:bodyPr wrap="square" rtlCol="0">
            <a:spAutoFit/>
          </a:bodyPr>
          <a:lstStyle/>
          <a:p>
            <a:r>
              <a:rPr lang="en-US" altLang="zh-CN" sz="4000" b="1" dirty="0" smtClean="0">
                <a:solidFill>
                  <a:srgbClr val="FF0000"/>
                </a:solidFill>
              </a:rPr>
              <a:t>B</a:t>
            </a:r>
            <a:endParaRPr lang="zh-CN" alt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33187"/>
          </a:xfrm>
          <a:prstGeom prst="rect">
            <a:avLst/>
          </a:prstGeom>
        </p:spPr>
        <p:txBody>
          <a:bodyPr wrap="square">
            <a:spAutoFit/>
          </a:bodyPr>
          <a:lstStyle/>
          <a:p>
            <a:pPr algn="just">
              <a:lnSpc>
                <a:spcPct val="120000"/>
              </a:lnSpc>
              <a:spcBef>
                <a:spcPct val="10000"/>
              </a:spcBef>
            </a:pPr>
            <a:r>
              <a:rPr lang="zh-CN" altLang="en-US" sz="3200" dirty="0" smtClean="0">
                <a:solidFill>
                  <a:srgbClr val="FF0000"/>
                </a:solidFill>
                <a:latin typeface="微软雅黑" pitchFamily="34" charset="-122"/>
                <a:ea typeface="微软雅黑" pitchFamily="34" charset="-122"/>
              </a:rPr>
              <a:t>六</a:t>
            </a:r>
            <a:r>
              <a:rPr lang="zh-CN" altLang="en-US" sz="3200" dirty="0" smtClean="0">
                <a:solidFill>
                  <a:srgbClr val="FF0000"/>
                </a:solidFill>
                <a:latin typeface="微软雅黑" pitchFamily="34" charset="-122"/>
                <a:ea typeface="微软雅黑" pitchFamily="34" charset="-122"/>
              </a:rPr>
              <a:t>、</a:t>
            </a:r>
            <a:r>
              <a:rPr lang="zh-CN" altLang="en-US" sz="3200" dirty="0" smtClean="0">
                <a:solidFill>
                  <a:srgbClr val="FF0000"/>
                </a:solidFill>
                <a:latin typeface="微软雅黑" pitchFamily="34" charset="-122"/>
                <a:ea typeface="微软雅黑" pitchFamily="34" charset="-122"/>
              </a:rPr>
              <a:t>纲领</a:t>
            </a:r>
          </a:p>
        </p:txBody>
      </p:sp>
      <p:graphicFrame>
        <p:nvGraphicFramePr>
          <p:cNvPr id="3" name="Group 49"/>
          <p:cNvGraphicFramePr>
            <a:graphicFrameLocks noGrp="1"/>
          </p:cNvGraphicFramePr>
          <p:nvPr/>
        </p:nvGraphicFramePr>
        <p:xfrm>
          <a:off x="0" y="620688"/>
          <a:ext cx="9144000" cy="6223640"/>
        </p:xfrm>
        <a:graphic>
          <a:graphicData uri="http://schemas.openxmlformats.org/drawingml/2006/table">
            <a:tbl>
              <a:tblPr/>
              <a:tblGrid>
                <a:gridCol w="1022943"/>
                <a:gridCol w="4330993"/>
                <a:gridCol w="3790064"/>
              </a:tblGrid>
              <a:tr h="584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zh-CN" altLang="en-US" sz="3200" b="0" kern="1200" dirty="0" smtClean="0">
                          <a:solidFill>
                            <a:srgbClr val="FF0000"/>
                          </a:solidFill>
                          <a:latin typeface="微软雅黑" pitchFamily="34" charset="-122"/>
                          <a:ea typeface="微软雅黑" pitchFamily="34" charset="-122"/>
                          <a:cs typeface="+mn-cs"/>
                        </a:rPr>
                        <a:t>纲领</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zh-CN" sz="3200" b="0" kern="1200" dirty="0" smtClean="0">
                          <a:solidFill>
                            <a:srgbClr val="FF0000"/>
                          </a:solidFill>
                          <a:latin typeface="微软雅黑" pitchFamily="34" charset="-122"/>
                          <a:ea typeface="微软雅黑" pitchFamily="34" charset="-122"/>
                          <a:cs typeface="+mn-cs"/>
                        </a:rPr>
                        <a:t>《</a:t>
                      </a:r>
                      <a:r>
                        <a:rPr lang="zh-CN" altLang="en-US" sz="3200" b="0" kern="1200" dirty="0" smtClean="0">
                          <a:solidFill>
                            <a:srgbClr val="FF0000"/>
                          </a:solidFill>
                          <a:latin typeface="微软雅黑" pitchFamily="34" charset="-122"/>
                          <a:ea typeface="微软雅黑" pitchFamily="34" charset="-122"/>
                          <a:cs typeface="+mn-cs"/>
                        </a:rPr>
                        <a:t>天朝田亩制度</a:t>
                      </a:r>
                      <a:r>
                        <a:rPr lang="en-US" altLang="zh-CN" sz="3200" b="0" kern="1200" dirty="0" smtClean="0">
                          <a:solidFill>
                            <a:srgbClr val="FF0000"/>
                          </a:solidFill>
                          <a:latin typeface="微软雅黑" pitchFamily="34" charset="-122"/>
                          <a:ea typeface="微软雅黑" pitchFamily="34" charset="-122"/>
                          <a:cs typeface="+mn-cs"/>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zh-CN" sz="3200" b="0" kern="1200" dirty="0" smtClean="0">
                          <a:solidFill>
                            <a:srgbClr val="FF0000"/>
                          </a:solidFill>
                          <a:latin typeface="微软雅黑" pitchFamily="34" charset="-122"/>
                          <a:ea typeface="微软雅黑" pitchFamily="34" charset="-122"/>
                          <a:cs typeface="+mn-cs"/>
                        </a:rPr>
                        <a:t>《</a:t>
                      </a:r>
                      <a:r>
                        <a:rPr lang="zh-CN" altLang="en-US" sz="3200" b="0" kern="1200" dirty="0" smtClean="0">
                          <a:solidFill>
                            <a:srgbClr val="FF0000"/>
                          </a:solidFill>
                          <a:latin typeface="微软雅黑" pitchFamily="34" charset="-122"/>
                          <a:ea typeface="微软雅黑" pitchFamily="34" charset="-122"/>
                          <a:cs typeface="+mn-cs"/>
                        </a:rPr>
                        <a:t>资政新篇</a:t>
                      </a:r>
                      <a:r>
                        <a:rPr lang="en-US" altLang="zh-CN" sz="3200" b="0" kern="1200" dirty="0" smtClean="0">
                          <a:solidFill>
                            <a:srgbClr val="FF0000"/>
                          </a:solidFill>
                          <a:latin typeface="微软雅黑" pitchFamily="34" charset="-122"/>
                          <a:ea typeface="微软雅黑" pitchFamily="34" charset="-122"/>
                          <a:cs typeface="+mn-cs"/>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78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zh-CN" altLang="en-US" sz="3200" b="0" kern="1200" smtClean="0">
                          <a:solidFill>
                            <a:srgbClr val="FF0000"/>
                          </a:solidFill>
                          <a:latin typeface="微软雅黑" pitchFamily="34" charset="-122"/>
                          <a:ea typeface="微软雅黑" pitchFamily="34" charset="-122"/>
                          <a:cs typeface="+mn-cs"/>
                        </a:rPr>
                        <a:t>时间</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zh-CN" sz="3200" b="0" kern="1200" dirty="0" smtClean="0">
                          <a:solidFill>
                            <a:schemeClr val="tx1"/>
                          </a:solidFill>
                          <a:latin typeface="微软雅黑" pitchFamily="34" charset="-122"/>
                          <a:ea typeface="微软雅黑" pitchFamily="34" charset="-122"/>
                          <a:cs typeface="+mn-cs"/>
                        </a:rPr>
                        <a:t>1853</a:t>
                      </a:r>
                      <a:r>
                        <a:rPr lang="zh-CN" altLang="en-US" sz="3200" b="0" kern="1200" dirty="0" smtClean="0">
                          <a:solidFill>
                            <a:schemeClr val="tx1"/>
                          </a:solidFill>
                          <a:latin typeface="微软雅黑" pitchFamily="34" charset="-122"/>
                          <a:ea typeface="微软雅黑" pitchFamily="34" charset="-122"/>
                          <a:cs typeface="+mn-cs"/>
                        </a:rPr>
                        <a:t>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zh-CN" sz="3200" b="0" kern="1200" dirty="0" smtClean="0">
                          <a:solidFill>
                            <a:schemeClr val="tx1"/>
                          </a:solidFill>
                          <a:latin typeface="微软雅黑" pitchFamily="34" charset="-122"/>
                          <a:ea typeface="微软雅黑" pitchFamily="34" charset="-122"/>
                          <a:cs typeface="+mn-cs"/>
                        </a:rPr>
                        <a:t>1859</a:t>
                      </a:r>
                      <a:r>
                        <a:rPr lang="zh-CN" altLang="en-US" sz="3200" b="0" kern="1200" dirty="0" smtClean="0">
                          <a:solidFill>
                            <a:schemeClr val="tx1"/>
                          </a:solidFill>
                          <a:latin typeface="微软雅黑" pitchFamily="34" charset="-122"/>
                          <a:ea typeface="微软雅黑" pitchFamily="34" charset="-122"/>
                          <a:cs typeface="+mn-cs"/>
                        </a:rPr>
                        <a:t>年</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64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zh-CN" altLang="en-US" sz="3200" b="0" kern="1200" smtClean="0">
                          <a:solidFill>
                            <a:srgbClr val="FF0000"/>
                          </a:solidFill>
                          <a:latin typeface="微软雅黑" pitchFamily="34" charset="-122"/>
                          <a:ea typeface="微软雅黑" pitchFamily="34" charset="-122"/>
                          <a:cs typeface="+mn-cs"/>
                        </a:rPr>
                        <a:t>内容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altLang="zh-CN" sz="3200" b="0" kern="1200" dirty="0" smtClean="0">
                          <a:solidFill>
                            <a:schemeClr val="tx1"/>
                          </a:solidFill>
                          <a:latin typeface="微软雅黑" pitchFamily="34" charset="-122"/>
                          <a:ea typeface="微软雅黑" pitchFamily="34" charset="-122"/>
                          <a:cs typeface="+mn-cs"/>
                        </a:rPr>
                        <a:t>(1)</a:t>
                      </a:r>
                      <a:r>
                        <a:rPr lang="zh-CN" altLang="en-US" sz="3200" b="0" kern="1200" dirty="0" smtClean="0">
                          <a:solidFill>
                            <a:schemeClr val="tx1"/>
                          </a:solidFill>
                          <a:latin typeface="微软雅黑" pitchFamily="34" charset="-122"/>
                          <a:ea typeface="微软雅黑" pitchFamily="34" charset="-122"/>
                          <a:cs typeface="+mn-cs"/>
                        </a:rPr>
                        <a:t>土地：按人口和年龄平分土地</a:t>
                      </a:r>
                      <a:r>
                        <a:rPr lang="en-US" altLang="zh-CN" sz="3200" b="0" kern="1200" dirty="0" smtClean="0">
                          <a:solidFill>
                            <a:schemeClr val="tx1"/>
                          </a:solidFill>
                          <a:latin typeface="微软雅黑" pitchFamily="34" charset="-122"/>
                          <a:ea typeface="微软雅黑" pitchFamily="34" charset="-122"/>
                          <a:cs typeface="+mn-cs"/>
                        </a:rPr>
                        <a:t>(2)</a:t>
                      </a:r>
                      <a:r>
                        <a:rPr lang="zh-CN" altLang="en-US" sz="3200" b="0" kern="1200" dirty="0" smtClean="0">
                          <a:solidFill>
                            <a:schemeClr val="tx1"/>
                          </a:solidFill>
                          <a:latin typeface="微软雅黑" pitchFamily="34" charset="-122"/>
                          <a:ea typeface="微软雅黑" pitchFamily="34" charset="-122"/>
                          <a:cs typeface="+mn-cs"/>
                        </a:rPr>
                        <a:t>产品：每户留足口粮，其余归国库（圣库制度）</a:t>
                      </a:r>
                      <a:endParaRPr lang="en-US" altLang="zh-CN" sz="3200" b="0" kern="1200" dirty="0" smtClean="0">
                        <a:solidFill>
                          <a:schemeClr val="tx1"/>
                        </a:solidFill>
                        <a:latin typeface="微软雅黑" pitchFamily="34" charset="-122"/>
                        <a:ea typeface="微软雅黑" pitchFamily="34" charset="-122"/>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altLang="zh-CN" sz="3200" b="0" kern="1200" dirty="0" smtClean="0">
                          <a:solidFill>
                            <a:schemeClr val="tx1"/>
                          </a:solidFill>
                          <a:latin typeface="微软雅黑" pitchFamily="34" charset="-122"/>
                          <a:ea typeface="微软雅黑" pitchFamily="34" charset="-122"/>
                          <a:cs typeface="+mn-cs"/>
                        </a:rPr>
                        <a:t>(1)</a:t>
                      </a:r>
                      <a:r>
                        <a:rPr lang="zh-CN" altLang="en-US" sz="3200" b="0" kern="1200" dirty="0" smtClean="0">
                          <a:solidFill>
                            <a:schemeClr val="tx1"/>
                          </a:solidFill>
                          <a:latin typeface="微软雅黑" pitchFamily="34" charset="-122"/>
                          <a:ea typeface="微软雅黑" pitchFamily="34" charset="-122"/>
                          <a:cs typeface="+mn-cs"/>
                        </a:rPr>
                        <a:t>政治：以法治国</a:t>
                      </a:r>
                      <a:r>
                        <a:rPr lang="en-US" altLang="zh-CN" sz="3200" b="0" kern="1200" dirty="0" smtClean="0">
                          <a:solidFill>
                            <a:schemeClr val="tx1"/>
                          </a:solidFill>
                          <a:latin typeface="微软雅黑" pitchFamily="34" charset="-122"/>
                          <a:ea typeface="微软雅黑" pitchFamily="34" charset="-122"/>
                          <a:cs typeface="+mn-cs"/>
                        </a:rPr>
                        <a:t>(2)</a:t>
                      </a:r>
                      <a:r>
                        <a:rPr lang="zh-CN" altLang="en-US" sz="3200" b="0" kern="1200" dirty="0" smtClean="0">
                          <a:solidFill>
                            <a:schemeClr val="tx1"/>
                          </a:solidFill>
                          <a:latin typeface="微软雅黑" pitchFamily="34" charset="-122"/>
                          <a:ea typeface="微软雅黑" pitchFamily="34" charset="-122"/>
                          <a:cs typeface="+mn-cs"/>
                        </a:rPr>
                        <a:t>经济：发展 工商业</a:t>
                      </a:r>
                      <a:r>
                        <a:rPr lang="en-US" altLang="zh-CN" sz="3200" b="0" kern="1200" dirty="0" smtClean="0">
                          <a:solidFill>
                            <a:schemeClr val="tx1"/>
                          </a:solidFill>
                          <a:latin typeface="微软雅黑" pitchFamily="34" charset="-122"/>
                          <a:ea typeface="微软雅黑" pitchFamily="34" charset="-122"/>
                          <a:cs typeface="+mn-cs"/>
                        </a:rPr>
                        <a:t>(3)</a:t>
                      </a:r>
                      <a:r>
                        <a:rPr lang="zh-CN" altLang="en-US" sz="3200" b="0" kern="1200" dirty="0" smtClean="0">
                          <a:solidFill>
                            <a:schemeClr val="tx1"/>
                          </a:solidFill>
                          <a:latin typeface="微软雅黑" pitchFamily="34" charset="-122"/>
                          <a:ea typeface="微软雅黑" pitchFamily="34" charset="-122"/>
                          <a:cs typeface="+mn-cs"/>
                        </a:rPr>
                        <a:t>文化：开设新式学堂</a:t>
                      </a:r>
                      <a:endParaRPr lang="en-US" altLang="zh-CN" sz="3200" b="0" kern="1200" dirty="0" smtClean="0">
                        <a:solidFill>
                          <a:schemeClr val="tx1"/>
                        </a:solidFill>
                        <a:latin typeface="微软雅黑" pitchFamily="34" charset="-122"/>
                        <a:ea typeface="微软雅黑" pitchFamily="34" charset="-122"/>
                        <a:cs typeface="+mn-cs"/>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93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zh-CN" altLang="en-US" sz="3200" b="0" kern="1200" dirty="0" smtClean="0">
                          <a:solidFill>
                            <a:srgbClr val="FF0000"/>
                          </a:solidFill>
                          <a:latin typeface="微软雅黑" pitchFamily="34" charset="-122"/>
                          <a:ea typeface="微软雅黑" pitchFamily="34" charset="-122"/>
                          <a:cs typeface="+mn-cs"/>
                        </a:rPr>
                        <a:t>评价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zh-CN" altLang="en-US" sz="3200" b="0" kern="1200" dirty="0" smtClean="0">
                          <a:solidFill>
                            <a:srgbClr val="3333FF"/>
                          </a:solidFill>
                          <a:latin typeface="微软雅黑" pitchFamily="34" charset="-122"/>
                          <a:ea typeface="微软雅黑" pitchFamily="34" charset="-122"/>
                          <a:cs typeface="+mn-cs"/>
                        </a:rPr>
                        <a:t>革命性：</a:t>
                      </a:r>
                      <a:r>
                        <a:rPr lang="zh-CN" altLang="en-US" sz="3200" b="0" kern="1200" dirty="0" smtClean="0">
                          <a:solidFill>
                            <a:schemeClr val="tx1"/>
                          </a:solidFill>
                          <a:latin typeface="微软雅黑" pitchFamily="34" charset="-122"/>
                          <a:ea typeface="微软雅黑" pitchFamily="34" charset="-122"/>
                          <a:cs typeface="+mn-cs"/>
                        </a:rPr>
                        <a:t>要求废除封建地主徒弟所有制，是几千年来农民反封建斗争思想结晶。</a:t>
                      </a:r>
                      <a:r>
                        <a:rPr lang="zh-CN" altLang="en-US" sz="3200" b="0" kern="1200" dirty="0" smtClean="0">
                          <a:solidFill>
                            <a:srgbClr val="3333FF"/>
                          </a:solidFill>
                          <a:latin typeface="微软雅黑" pitchFamily="34" charset="-122"/>
                          <a:ea typeface="微软雅黑" pitchFamily="34" charset="-122"/>
                          <a:cs typeface="+mn-cs"/>
                        </a:rPr>
                        <a:t>空想性：</a:t>
                      </a:r>
                      <a:r>
                        <a:rPr lang="zh-CN" altLang="en-US" sz="3200" b="0" kern="1200" dirty="0" smtClean="0">
                          <a:solidFill>
                            <a:schemeClr val="tx1"/>
                          </a:solidFill>
                          <a:latin typeface="微软雅黑" pitchFamily="34" charset="-122"/>
                          <a:ea typeface="微软雅黑" pitchFamily="34" charset="-122"/>
                          <a:cs typeface="+mn-cs"/>
                        </a:rPr>
                        <a:t>绝对平均主义，无法实现。</a:t>
                      </a:r>
                      <a:r>
                        <a:rPr lang="zh-CN" altLang="en-US" sz="3200" b="0" kern="1200" dirty="0" smtClean="0">
                          <a:solidFill>
                            <a:srgbClr val="3333FF"/>
                          </a:solidFill>
                          <a:latin typeface="微软雅黑" pitchFamily="34" charset="-122"/>
                          <a:ea typeface="微软雅黑" pitchFamily="34" charset="-122"/>
                          <a:cs typeface="+mn-cs"/>
                        </a:rPr>
                        <a:t>落后性：</a:t>
                      </a:r>
                      <a:r>
                        <a:rPr lang="zh-CN" altLang="en-US" sz="3200" b="0" kern="1200" dirty="0" smtClean="0">
                          <a:solidFill>
                            <a:schemeClr val="tx1"/>
                          </a:solidFill>
                          <a:latin typeface="微软雅黑" pitchFamily="34" charset="-122"/>
                          <a:ea typeface="微软雅黑" pitchFamily="34" charset="-122"/>
                          <a:cs typeface="+mn-cs"/>
                        </a:rPr>
                        <a:t>维护小农经济。</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zh-CN" altLang="en-US" sz="3200" b="0" kern="1200" dirty="0" smtClean="0">
                          <a:solidFill>
                            <a:schemeClr val="tx1"/>
                          </a:solidFill>
                          <a:latin typeface="微软雅黑" pitchFamily="34" charset="-122"/>
                          <a:ea typeface="微软雅黑" pitchFamily="34" charset="-122"/>
                          <a:cs typeface="+mn-cs"/>
                        </a:rPr>
                        <a:t>先进中国人首次提出的在中国发展资本主义的方案。迫于当时形势，未能实行。</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016758"/>
          </a:xfrm>
          <a:prstGeom prst="rect">
            <a:avLst/>
          </a:prstGeom>
          <a:noFill/>
        </p:spPr>
        <p:txBody>
          <a:bodyPr wrap="square" rtlCol="0">
            <a:spAutoFit/>
          </a:bodyPr>
          <a:lstStyle/>
          <a:p>
            <a:r>
              <a:rPr lang="zh-CN" altLang="zh-CN" sz="3200" dirty="0" smtClean="0">
                <a:latin typeface="微软雅黑" pitchFamily="34" charset="-122"/>
                <a:ea typeface="微软雅黑" pitchFamily="34" charset="-122"/>
              </a:rPr>
              <a:t>（</a:t>
            </a:r>
            <a:r>
              <a:rPr lang="en-US" altLang="zh-CN" sz="3200" dirty="0" smtClean="0">
                <a:latin typeface="微软雅黑" pitchFamily="34" charset="-122"/>
                <a:ea typeface="微软雅黑" pitchFamily="34" charset="-122"/>
              </a:rPr>
              <a:t>2016</a:t>
            </a:r>
            <a:r>
              <a:rPr lang="zh-CN" altLang="zh-CN" sz="3200" dirty="0" smtClean="0">
                <a:latin typeface="微软雅黑" pitchFamily="34" charset="-122"/>
                <a:ea typeface="微软雅黑" pitchFamily="34" charset="-122"/>
              </a:rPr>
              <a:t>·江苏高考·</a:t>
            </a:r>
            <a:r>
              <a:rPr lang="en-US" altLang="zh-CN" sz="3200" dirty="0" smtClean="0">
                <a:latin typeface="微软雅黑" pitchFamily="34" charset="-122"/>
                <a:ea typeface="微软雅黑" pitchFamily="34" charset="-122"/>
              </a:rPr>
              <a:t>6</a:t>
            </a:r>
            <a:r>
              <a:rPr lang="zh-CN" altLang="zh-CN" sz="3200" dirty="0" smtClean="0">
                <a:latin typeface="微软雅黑" pitchFamily="34" charset="-122"/>
                <a:ea typeface="微软雅黑" pitchFamily="34" charset="-122"/>
              </a:rPr>
              <a:t>）有学者认为，《天朝田亩制度》在晚清思想史中具有独特性，显示了传统思想里从未有过的一种组合，即“财产共有与权力全面控制的组合”。在这种思想的“组合”过程中，没有对其产生影响的是</a:t>
            </a:r>
            <a:r>
              <a:rPr lang="en-US" altLang="zh-CN" sz="3200" dirty="0" smtClean="0">
                <a:latin typeface="微软雅黑" pitchFamily="34" charset="-122"/>
                <a:ea typeface="微软雅黑" pitchFamily="34" charset="-122"/>
              </a:rPr>
              <a:t>(</a:t>
            </a:r>
            <a:r>
              <a:rPr lang="zh-CN" altLang="zh-CN" sz="3200" dirty="0" smtClean="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a:t>
            </a:r>
            <a:endParaRPr lang="zh-CN" altLang="zh-CN" sz="3200" dirty="0" smtClean="0">
              <a:latin typeface="微软雅黑" pitchFamily="34" charset="-122"/>
              <a:ea typeface="微软雅黑" pitchFamily="34" charset="-122"/>
            </a:endParaRPr>
          </a:p>
          <a:p>
            <a:r>
              <a:rPr lang="en-US" altLang="zh-CN" sz="3200" dirty="0" smtClean="0">
                <a:latin typeface="微软雅黑" pitchFamily="34" charset="-122"/>
                <a:ea typeface="微软雅黑" pitchFamily="34" charset="-122"/>
              </a:rPr>
              <a:t>A</a:t>
            </a:r>
            <a:r>
              <a:rPr lang="zh-CN" altLang="zh-CN" sz="3200" dirty="0" smtClean="0">
                <a:latin typeface="微软雅黑" pitchFamily="34" charset="-122"/>
                <a:ea typeface="微软雅黑" pitchFamily="34" charset="-122"/>
              </a:rPr>
              <a:t>．农民起义中的“均贫富”思想</a:t>
            </a:r>
            <a:r>
              <a:rPr lang="en-US" altLang="zh-CN" sz="3200" dirty="0" smtClean="0">
                <a:latin typeface="微软雅黑" pitchFamily="34" charset="-122"/>
                <a:ea typeface="微软雅黑" pitchFamily="34" charset="-122"/>
              </a:rPr>
              <a:t>       </a:t>
            </a:r>
            <a:endParaRPr lang="en-US" altLang="zh-CN" sz="3200" dirty="0" smtClean="0">
              <a:latin typeface="微软雅黑" pitchFamily="34" charset="-122"/>
              <a:ea typeface="微软雅黑" pitchFamily="34" charset="-122"/>
            </a:endParaRPr>
          </a:p>
          <a:p>
            <a:r>
              <a:rPr lang="en-US" altLang="zh-CN" sz="3200" dirty="0" smtClean="0">
                <a:latin typeface="微软雅黑" pitchFamily="34" charset="-122"/>
                <a:ea typeface="微软雅黑" pitchFamily="34" charset="-122"/>
              </a:rPr>
              <a:t>B</a:t>
            </a:r>
            <a:r>
              <a:rPr lang="zh-CN" altLang="zh-CN" sz="3200" dirty="0" smtClean="0">
                <a:latin typeface="微软雅黑" pitchFamily="34" charset="-122"/>
                <a:ea typeface="微软雅黑" pitchFamily="34" charset="-122"/>
              </a:rPr>
              <a:t>．基督教平等思想</a:t>
            </a:r>
          </a:p>
          <a:p>
            <a:r>
              <a:rPr lang="en-US" altLang="zh-CN" sz="3200" dirty="0" smtClean="0">
                <a:latin typeface="微软雅黑" pitchFamily="34" charset="-122"/>
                <a:ea typeface="微软雅黑" pitchFamily="34" charset="-122"/>
              </a:rPr>
              <a:t>C</a:t>
            </a:r>
            <a:r>
              <a:rPr lang="zh-CN" altLang="zh-CN" sz="3200" dirty="0" smtClean="0">
                <a:latin typeface="微软雅黑" pitchFamily="34" charset="-122"/>
                <a:ea typeface="微软雅黑" pitchFamily="34" charset="-122"/>
              </a:rPr>
              <a:t>．《礼记·礼运》中“大同”思想</a:t>
            </a:r>
            <a:r>
              <a:rPr lang="en-US" altLang="zh-CN" sz="3200" dirty="0" smtClean="0">
                <a:latin typeface="微软雅黑" pitchFamily="34" charset="-122"/>
                <a:ea typeface="微软雅黑" pitchFamily="34" charset="-122"/>
              </a:rPr>
              <a:t>     </a:t>
            </a:r>
            <a:endParaRPr lang="en-US" altLang="zh-CN" sz="3200" dirty="0" smtClean="0">
              <a:latin typeface="微软雅黑" pitchFamily="34" charset="-122"/>
              <a:ea typeface="微软雅黑" pitchFamily="34" charset="-122"/>
            </a:endParaRPr>
          </a:p>
          <a:p>
            <a:r>
              <a:rPr lang="en-US" altLang="zh-CN" sz="3200" dirty="0" smtClean="0">
                <a:latin typeface="微软雅黑" pitchFamily="34" charset="-122"/>
                <a:ea typeface="微软雅黑" pitchFamily="34" charset="-122"/>
              </a:rPr>
              <a:t>D</a:t>
            </a:r>
            <a:r>
              <a:rPr lang="zh-CN" altLang="zh-CN" sz="3200" dirty="0" smtClean="0">
                <a:latin typeface="微软雅黑" pitchFamily="34" charset="-122"/>
                <a:ea typeface="微软雅黑" pitchFamily="34" charset="-122"/>
              </a:rPr>
              <a:t>．“中体西用”思想</a:t>
            </a:r>
          </a:p>
          <a:p>
            <a:endParaRPr lang="zh-CN" altLang="en-US" sz="3200" dirty="0">
              <a:latin typeface="微软雅黑" pitchFamily="34" charset="-122"/>
              <a:ea typeface="微软雅黑" pitchFamily="34" charset="-122"/>
            </a:endParaRPr>
          </a:p>
        </p:txBody>
      </p:sp>
      <p:sp>
        <p:nvSpPr>
          <p:cNvPr id="3" name="TextBox 2"/>
          <p:cNvSpPr txBox="1"/>
          <p:nvPr/>
        </p:nvSpPr>
        <p:spPr>
          <a:xfrm>
            <a:off x="3707904" y="1844824"/>
            <a:ext cx="928694" cy="707886"/>
          </a:xfrm>
          <a:prstGeom prst="rect">
            <a:avLst/>
          </a:prstGeom>
          <a:noFill/>
        </p:spPr>
        <p:txBody>
          <a:bodyPr wrap="square" rtlCol="0">
            <a:spAutoFit/>
          </a:bodyPr>
          <a:lstStyle/>
          <a:p>
            <a:pPr lvl="1"/>
            <a:r>
              <a:rPr lang="en-US" altLang="zh-CN" sz="4000" b="1" dirty="0" smtClean="0">
                <a:solidFill>
                  <a:srgbClr val="FF0000"/>
                </a:solidFill>
              </a:rPr>
              <a:t>D</a:t>
            </a:r>
            <a:endParaRPr lang="zh-CN" alt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354217"/>
          </a:xfrm>
          <a:prstGeom prst="rect">
            <a:avLst/>
          </a:prstGeom>
          <a:noFill/>
        </p:spPr>
        <p:txBody>
          <a:bodyPr wrap="square" rtlCol="0">
            <a:spAutoFit/>
          </a:bodyPr>
          <a:lstStyle/>
          <a:p>
            <a:r>
              <a:rPr lang="zh-CN" altLang="en-US" sz="3200" dirty="0" smtClean="0">
                <a:latin typeface="微软雅黑" pitchFamily="34" charset="-122"/>
                <a:ea typeface="微软雅黑" pitchFamily="34" charset="-122"/>
              </a:rPr>
              <a:t>（</a:t>
            </a:r>
            <a:r>
              <a:rPr lang="en-US" sz="3200" dirty="0" smtClean="0">
                <a:latin typeface="微软雅黑" pitchFamily="34" charset="-122"/>
                <a:ea typeface="微软雅黑" pitchFamily="34" charset="-122"/>
              </a:rPr>
              <a:t>2008</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北京文综</a:t>
            </a:r>
            <a:r>
              <a:rPr lang="en-US" altLang="zh-CN" sz="3200" dirty="0" smtClean="0">
                <a:latin typeface="微软雅黑" pitchFamily="34" charset="-122"/>
                <a:ea typeface="微软雅黑" pitchFamily="34" charset="-122"/>
              </a:rPr>
              <a:t>·</a:t>
            </a:r>
            <a:r>
              <a:rPr lang="en-US" sz="3200" dirty="0" smtClean="0">
                <a:latin typeface="微软雅黑" pitchFamily="34" charset="-122"/>
                <a:ea typeface="微软雅黑" pitchFamily="34" charset="-122"/>
              </a:rPr>
              <a:t>15</a:t>
            </a:r>
            <a:r>
              <a:rPr lang="zh-CN" altLang="en-US" sz="3200" dirty="0" smtClean="0">
                <a:latin typeface="微软雅黑" pitchFamily="34" charset="-122"/>
                <a:ea typeface="微软雅黑" pitchFamily="34" charset="-122"/>
              </a:rPr>
              <a:t>）下列太平天国的主张，直接体现抗灾意愿的是</a:t>
            </a:r>
            <a:r>
              <a:rPr lang="en-US"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　　</a:t>
            </a:r>
            <a:r>
              <a:rPr lang="en-US" sz="3200" dirty="0" smtClean="0">
                <a:latin typeface="微软雅黑" pitchFamily="34" charset="-122"/>
                <a:ea typeface="微软雅黑" pitchFamily="34" charset="-122"/>
              </a:rPr>
              <a:t>)</a:t>
            </a:r>
            <a:endParaRPr lang="zh-CN" altLang="en-US" sz="3200" dirty="0" smtClean="0">
              <a:latin typeface="微软雅黑" pitchFamily="34" charset="-122"/>
              <a:ea typeface="微软雅黑" pitchFamily="34" charset="-122"/>
            </a:endParaRPr>
          </a:p>
          <a:p>
            <a:endParaRPr lang="zh-CN" altLang="en-US" dirty="0"/>
          </a:p>
        </p:txBody>
      </p:sp>
      <p:graphicFrame>
        <p:nvGraphicFramePr>
          <p:cNvPr id="3" name="表格 2"/>
          <p:cNvGraphicFramePr>
            <a:graphicFrameLocks noGrp="1"/>
          </p:cNvGraphicFramePr>
          <p:nvPr/>
        </p:nvGraphicFramePr>
        <p:xfrm>
          <a:off x="0" y="1196752"/>
          <a:ext cx="9144000" cy="5453388"/>
        </p:xfrm>
        <a:graphic>
          <a:graphicData uri="http://schemas.openxmlformats.org/drawingml/2006/table">
            <a:tbl>
              <a:tblPr/>
              <a:tblGrid>
                <a:gridCol w="1389991"/>
                <a:gridCol w="1787741"/>
                <a:gridCol w="2117062"/>
                <a:gridCol w="1924603"/>
                <a:gridCol w="1924603"/>
              </a:tblGrid>
              <a:tr h="660755">
                <a:tc>
                  <a:txBody>
                    <a:bodyPr/>
                    <a:lstStyle/>
                    <a:p>
                      <a:pPr algn="ctr">
                        <a:lnSpc>
                          <a:spcPct val="150000"/>
                        </a:lnSpc>
                        <a:spcAft>
                          <a:spcPts val="0"/>
                        </a:spcAft>
                      </a:pPr>
                      <a:r>
                        <a:rPr lang="zh-CN" sz="2800" b="0" kern="0" dirty="0">
                          <a:latin typeface="微软雅黑" pitchFamily="34" charset="-122"/>
                          <a:ea typeface="微软雅黑" pitchFamily="34" charset="-122"/>
                          <a:cs typeface="宋体"/>
                        </a:rPr>
                        <a:t>选项</a:t>
                      </a:r>
                      <a:endParaRPr lang="zh-CN" sz="2800" b="0" kern="100" dirty="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b="0" kern="0" dirty="0">
                          <a:latin typeface="微软雅黑" pitchFamily="34" charset="-122"/>
                          <a:ea typeface="微软雅黑" pitchFamily="34" charset="-122"/>
                          <a:cs typeface="Times New Roman"/>
                        </a:rPr>
                        <a:t>A</a:t>
                      </a:r>
                      <a:endParaRPr lang="zh-CN" sz="2800" b="0" kern="100" dirty="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b="0" kern="0" dirty="0">
                          <a:latin typeface="微软雅黑" pitchFamily="34" charset="-122"/>
                          <a:ea typeface="微软雅黑" pitchFamily="34" charset="-122"/>
                          <a:cs typeface="Times New Roman"/>
                        </a:rPr>
                        <a:t>B</a:t>
                      </a:r>
                      <a:endParaRPr lang="zh-CN" sz="2800" b="0" kern="100" dirty="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b="0" kern="0" dirty="0">
                          <a:latin typeface="微软雅黑" pitchFamily="34" charset="-122"/>
                          <a:ea typeface="微软雅黑" pitchFamily="34" charset="-122"/>
                          <a:cs typeface="Times New Roman"/>
                        </a:rPr>
                        <a:t>C</a:t>
                      </a:r>
                      <a:endParaRPr lang="zh-CN" sz="2800" b="0" kern="100" dirty="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b="0" kern="0" dirty="0">
                          <a:latin typeface="微软雅黑" pitchFamily="34" charset="-122"/>
                          <a:ea typeface="微软雅黑" pitchFamily="34" charset="-122"/>
                          <a:cs typeface="Times New Roman"/>
                        </a:rPr>
                        <a:t>D</a:t>
                      </a:r>
                      <a:r>
                        <a:rPr lang="en-US" sz="2800" b="0" kern="0" dirty="0" smtClean="0">
                          <a:solidFill>
                            <a:srgbClr val="FFFFFF"/>
                          </a:solidFill>
                          <a:latin typeface="微软雅黑" pitchFamily="34" charset="-122"/>
                          <a:ea typeface="微软雅黑" pitchFamily="34" charset="-122"/>
                          <a:cs typeface="Times New Roman"/>
                        </a:rPr>
                        <a:t>[</a:t>
                      </a:r>
                      <a:endParaRPr lang="zh-CN" sz="2800" b="0" kern="100" dirty="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2393">
                <a:tc>
                  <a:txBody>
                    <a:bodyPr/>
                    <a:lstStyle/>
                    <a:p>
                      <a:pPr algn="just">
                        <a:lnSpc>
                          <a:spcPct val="150000"/>
                        </a:lnSpc>
                        <a:spcAft>
                          <a:spcPts val="0"/>
                        </a:spcAft>
                      </a:pPr>
                      <a:r>
                        <a:rPr lang="zh-CN" sz="2800" b="0" kern="0">
                          <a:latin typeface="微软雅黑" pitchFamily="34" charset="-122"/>
                          <a:ea typeface="微软雅黑" pitchFamily="34" charset="-122"/>
                          <a:cs typeface="宋体"/>
                        </a:rPr>
                        <a:t>《天朝田亩制度》内容</a:t>
                      </a:r>
                      <a:endParaRPr lang="zh-CN" sz="2800" b="0" kern="10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800" b="0" kern="0">
                          <a:latin typeface="微软雅黑" pitchFamily="34" charset="-122"/>
                          <a:ea typeface="微软雅黑" pitchFamily="34" charset="-122"/>
                          <a:cs typeface="宋体"/>
                        </a:rPr>
                        <a:t>凡分田，照人口，不论男妇</a:t>
                      </a:r>
                      <a:endParaRPr lang="zh-CN" sz="2800" b="0" kern="10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800" b="0" kern="0" dirty="0">
                          <a:latin typeface="微软雅黑" pitchFamily="34" charset="-122"/>
                          <a:ea typeface="微软雅黑" pitchFamily="34" charset="-122"/>
                          <a:cs typeface="宋体"/>
                        </a:rPr>
                        <a:t>凡天下田，天下人同耕，此处不足，则迁彼处</a:t>
                      </a:r>
                      <a:endParaRPr lang="zh-CN" sz="2800" b="0" kern="100" dirty="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800" b="0" kern="0" dirty="0">
                          <a:latin typeface="微软雅黑" pitchFamily="34" charset="-122"/>
                          <a:ea typeface="微软雅黑" pitchFamily="34" charset="-122"/>
                          <a:cs typeface="宋体"/>
                        </a:rPr>
                        <a:t>凡天下田，丰荒相通，此处荒，则迁彼丰处</a:t>
                      </a:r>
                      <a:endParaRPr lang="zh-CN" sz="2800" b="0" kern="100" dirty="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800" b="0" kern="0" dirty="0">
                          <a:latin typeface="微软雅黑" pitchFamily="34" charset="-122"/>
                          <a:ea typeface="微软雅黑" pitchFamily="34" charset="-122"/>
                          <a:cs typeface="宋体"/>
                        </a:rPr>
                        <a:t>有田同耕，有饭同食</a:t>
                      </a:r>
                      <a:r>
                        <a:rPr lang="en-US" sz="2800" b="0" kern="0" dirty="0">
                          <a:latin typeface="微软雅黑" pitchFamily="34" charset="-122"/>
                          <a:ea typeface="微软雅黑" pitchFamily="34" charset="-122"/>
                          <a:cs typeface="宋体"/>
                        </a:rPr>
                        <a:t> </a:t>
                      </a:r>
                      <a:r>
                        <a:rPr lang="zh-CN" sz="2800" b="0" kern="0" dirty="0">
                          <a:latin typeface="微软雅黑" pitchFamily="34" charset="-122"/>
                          <a:ea typeface="微软雅黑" pitchFamily="34" charset="-122"/>
                          <a:cs typeface="宋体"/>
                        </a:rPr>
                        <a:t>，有衣同穿，有钱同使</a:t>
                      </a:r>
                      <a:endParaRPr lang="zh-CN" sz="2800" b="0" kern="100" dirty="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436">
                <a:tc>
                  <a:txBody>
                    <a:bodyPr/>
                    <a:lstStyle/>
                    <a:p>
                      <a:pPr algn="just">
                        <a:lnSpc>
                          <a:spcPct val="150000"/>
                        </a:lnSpc>
                        <a:spcAft>
                          <a:spcPts val="0"/>
                        </a:spcAft>
                      </a:pPr>
                      <a:r>
                        <a:rPr lang="zh-CN" sz="2800" b="0" kern="0">
                          <a:latin typeface="微软雅黑" pitchFamily="34" charset="-122"/>
                          <a:ea typeface="微软雅黑" pitchFamily="34" charset="-122"/>
                          <a:cs typeface="宋体"/>
                        </a:rPr>
                        <a:t>《资政新篇》内容</a:t>
                      </a:r>
                      <a:endParaRPr lang="zh-CN" sz="2800" b="0" kern="10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800" b="0" kern="0">
                          <a:latin typeface="微软雅黑" pitchFamily="34" charset="-122"/>
                          <a:ea typeface="微软雅黑" pitchFamily="34" charset="-122"/>
                          <a:cs typeface="宋体"/>
                        </a:rPr>
                        <a:t>统一政令，依法治国</a:t>
                      </a:r>
                      <a:endParaRPr lang="zh-CN" sz="2800" b="0" kern="10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550545" algn="l"/>
                        </a:tabLst>
                      </a:pPr>
                      <a:r>
                        <a:rPr lang="zh-CN" sz="2800" b="0" kern="0">
                          <a:latin typeface="微软雅黑" pitchFamily="34" charset="-122"/>
                          <a:ea typeface="微软雅黑" pitchFamily="34" charset="-122"/>
                          <a:cs typeface="宋体"/>
                        </a:rPr>
                        <a:t>听取社会舆论；反对迷信</a:t>
                      </a:r>
                      <a:endParaRPr lang="zh-CN" sz="2800" b="0" kern="10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800" b="0" kern="0">
                          <a:latin typeface="微软雅黑" pitchFamily="34" charset="-122"/>
                          <a:ea typeface="微软雅黑" pitchFamily="34" charset="-122"/>
                          <a:cs typeface="宋体"/>
                        </a:rPr>
                        <a:t>兴办保险事业</a:t>
                      </a:r>
                      <a:endParaRPr lang="zh-CN" sz="2800" b="0" kern="10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800" b="0" kern="0" dirty="0">
                          <a:latin typeface="微软雅黑" pitchFamily="34" charset="-122"/>
                          <a:ea typeface="微软雅黑" pitchFamily="34" charset="-122"/>
                          <a:cs typeface="宋体"/>
                        </a:rPr>
                        <a:t>兴办医院和慈善机构</a:t>
                      </a:r>
                      <a:endParaRPr lang="zh-CN" sz="2800" b="0" kern="100" dirty="0">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49" name="Picture 1" descr="学科网(www.zxxk.com)--教育资源门户，提供试卷、教案、课件、论文、素材及各类教学资源下载，还有大量而丰富的教学相关资讯！"/>
          <p:cNvPicPr>
            <a:picLocks noChangeAspect="1" noChangeArrowheads="1"/>
          </p:cNvPicPr>
          <p:nvPr/>
        </p:nvPicPr>
        <p:blipFill>
          <a:blip r:embed="rId2" cstate="print"/>
          <a:srcRect/>
          <a:stretch>
            <a:fillRect/>
          </a:stretch>
        </p:blipFill>
        <p:spPr bwMode="auto">
          <a:xfrm>
            <a:off x="0" y="0"/>
            <a:ext cx="19050" cy="19050"/>
          </a:xfrm>
          <a:prstGeom prst="rect">
            <a:avLst/>
          </a:prstGeom>
          <a:noFill/>
        </p:spPr>
      </p:pic>
      <p:sp>
        <p:nvSpPr>
          <p:cNvPr id="5" name="TextBox 4"/>
          <p:cNvSpPr txBox="1"/>
          <p:nvPr/>
        </p:nvSpPr>
        <p:spPr>
          <a:xfrm>
            <a:off x="3635896" y="476672"/>
            <a:ext cx="928694" cy="707886"/>
          </a:xfrm>
          <a:prstGeom prst="rect">
            <a:avLst/>
          </a:prstGeom>
          <a:noFill/>
        </p:spPr>
        <p:txBody>
          <a:bodyPr wrap="square" rtlCol="0">
            <a:spAutoFit/>
          </a:bodyPr>
          <a:lstStyle/>
          <a:p>
            <a:r>
              <a:rPr lang="en-US" altLang="zh-CN" sz="4000" b="1" dirty="0" smtClean="0">
                <a:solidFill>
                  <a:srgbClr val="FF0000"/>
                </a:solidFill>
              </a:rPr>
              <a:t>C</a:t>
            </a:r>
            <a:endParaRPr lang="zh-CN" alt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3"/>
          <p:cNvGraphicFramePr>
            <a:graphicFrameLocks noGrp="1"/>
          </p:cNvGraphicFramePr>
          <p:nvPr/>
        </p:nvGraphicFramePr>
        <p:xfrm>
          <a:off x="0" y="1412776"/>
          <a:ext cx="9144000" cy="2160240"/>
        </p:xfrm>
        <a:graphic>
          <a:graphicData uri="http://schemas.openxmlformats.org/drawingml/2006/table">
            <a:tbl>
              <a:tblPr/>
              <a:tblGrid>
                <a:gridCol w="2275673"/>
                <a:gridCol w="1631651"/>
                <a:gridCol w="1975254"/>
                <a:gridCol w="1637283"/>
                <a:gridCol w="1624139"/>
              </a:tblGrid>
              <a:tr h="2160240">
                <a:tc>
                  <a:txBody>
                    <a:bodyPr/>
                    <a:lstStyle/>
                    <a:p>
                      <a:pPr marL="0" marR="0" lvl="0" indent="0" algn="just" defTabSz="914400" rtl="0" eaLnBrk="1" fontAlgn="base" latinLnBrk="0" hangingPunct="1">
                        <a:lnSpc>
                          <a:spcPct val="140000"/>
                        </a:lnSpc>
                        <a:spcBef>
                          <a:spcPct val="20000"/>
                        </a:spcBef>
                        <a:spcAft>
                          <a:spcPct val="0"/>
                        </a:spcAft>
                        <a:buClrTx/>
                        <a:buSzTx/>
                        <a:buFontTx/>
                        <a:buNone/>
                        <a:tabLst/>
                      </a:pPr>
                      <a:r>
                        <a:rPr kumimoji="0" lang="en-US" altLang="zh-CN" sz="3200" b="1" i="0" u="none" strike="noStrike" cap="none" normalizeH="0" baseline="0" dirty="0" smtClean="0">
                          <a:ln>
                            <a:noFill/>
                          </a:ln>
                          <a:solidFill>
                            <a:schemeClr val="tx1"/>
                          </a:solidFill>
                          <a:effectLst/>
                          <a:latin typeface="Arial" charset="0"/>
                          <a:ea typeface="宋体" charset="-122"/>
                        </a:rPr>
                        <a:t>《</a:t>
                      </a:r>
                      <a:r>
                        <a:rPr kumimoji="0" lang="zh-CN" altLang="en-US" sz="3200" b="1" i="0" u="none" strike="noStrike" cap="none" normalizeH="0" baseline="0" dirty="0" smtClean="0">
                          <a:ln>
                            <a:noFill/>
                          </a:ln>
                          <a:solidFill>
                            <a:schemeClr val="tx1"/>
                          </a:solidFill>
                          <a:effectLst/>
                          <a:latin typeface="Arial" charset="0"/>
                          <a:ea typeface="宋体" charset="-122"/>
                        </a:rPr>
                        <a:t>资政新篇</a:t>
                      </a:r>
                      <a:r>
                        <a:rPr kumimoji="0" lang="en-US" altLang="zh-CN" sz="3200" b="1" i="0" u="none" strike="noStrike" cap="none" normalizeH="0" baseline="0" dirty="0" smtClean="0">
                          <a:ln>
                            <a:noFill/>
                          </a:ln>
                          <a:solidFill>
                            <a:schemeClr val="tx1"/>
                          </a:solidFill>
                          <a:effectLst/>
                          <a:latin typeface="Arial" charset="0"/>
                          <a:ea typeface="宋体" charset="-122"/>
                        </a:rPr>
                        <a:t>》</a:t>
                      </a:r>
                    </a:p>
                    <a:p>
                      <a:pPr marL="0" marR="0" lvl="0" indent="0" algn="just" defTabSz="914400" rtl="0" eaLnBrk="1" fontAlgn="base" latinLnBrk="0" hangingPunct="1">
                        <a:lnSpc>
                          <a:spcPct val="140000"/>
                        </a:lnSpc>
                        <a:spcBef>
                          <a:spcPct val="20000"/>
                        </a:spcBef>
                        <a:spcAft>
                          <a:spcPct val="0"/>
                        </a:spcAft>
                        <a:buClrTx/>
                        <a:buSzTx/>
                        <a:buFontTx/>
                        <a:buNone/>
                        <a:tabLst/>
                      </a:pPr>
                      <a:r>
                        <a:rPr kumimoji="0" lang="zh-CN" altLang="en-US" sz="3200" b="1" i="0" u="none" strike="noStrike" cap="none" normalizeH="0" baseline="0" dirty="0" smtClean="0">
                          <a:ln>
                            <a:noFill/>
                          </a:ln>
                          <a:solidFill>
                            <a:schemeClr val="tx1"/>
                          </a:solidFill>
                          <a:effectLst/>
                          <a:latin typeface="Arial" charset="0"/>
                          <a:ea typeface="宋体" charset="-122"/>
                        </a:rPr>
                        <a:t>内容</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40000"/>
                        </a:lnSpc>
                        <a:spcBef>
                          <a:spcPct val="20000"/>
                        </a:spcBef>
                        <a:spcAft>
                          <a:spcPct val="0"/>
                        </a:spcAft>
                        <a:buClrTx/>
                        <a:buSzTx/>
                        <a:buFontTx/>
                        <a:buNone/>
                        <a:tabLst/>
                      </a:pPr>
                      <a:r>
                        <a:rPr kumimoji="0" lang="zh-CN" altLang="en-US" sz="3200" b="1" i="0" u="none" strike="noStrike" cap="none" normalizeH="0" baseline="0" dirty="0" smtClean="0">
                          <a:ln>
                            <a:noFill/>
                          </a:ln>
                          <a:solidFill>
                            <a:schemeClr val="tx1"/>
                          </a:solidFill>
                          <a:effectLst/>
                          <a:latin typeface="Arial" charset="0"/>
                          <a:ea typeface="宋体" charset="-122"/>
                        </a:rPr>
                        <a:t>统一政令，以法治国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40000"/>
                        </a:lnSpc>
                        <a:spcBef>
                          <a:spcPct val="20000"/>
                        </a:spcBef>
                        <a:spcAft>
                          <a:spcPct val="0"/>
                        </a:spcAft>
                        <a:buClrTx/>
                        <a:buSzTx/>
                        <a:buFontTx/>
                        <a:buNone/>
                        <a:tabLst/>
                      </a:pPr>
                      <a:r>
                        <a:rPr kumimoji="0" lang="zh-CN" altLang="en-US" sz="3200" b="1" i="0" u="none" strike="noStrike" cap="none" normalizeH="0" baseline="0" dirty="0" smtClean="0">
                          <a:ln>
                            <a:noFill/>
                          </a:ln>
                          <a:solidFill>
                            <a:schemeClr val="tx1"/>
                          </a:solidFill>
                          <a:effectLst/>
                          <a:latin typeface="Arial" charset="0"/>
                          <a:ea typeface="宋体" charset="-122"/>
                        </a:rPr>
                        <a:t>听取社会舆论；反对迷信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40000"/>
                        </a:lnSpc>
                        <a:spcBef>
                          <a:spcPct val="20000"/>
                        </a:spcBef>
                        <a:spcAft>
                          <a:spcPct val="0"/>
                        </a:spcAft>
                        <a:buClrTx/>
                        <a:buSzTx/>
                        <a:buFontTx/>
                        <a:buNone/>
                        <a:tabLst/>
                      </a:pPr>
                      <a:r>
                        <a:rPr kumimoji="0" lang="zh-CN" altLang="en-US" sz="3200" b="1" i="0" u="none" strike="noStrike" cap="none" normalizeH="0" baseline="0" dirty="0" smtClean="0">
                          <a:ln>
                            <a:noFill/>
                          </a:ln>
                          <a:solidFill>
                            <a:schemeClr val="tx1"/>
                          </a:solidFill>
                          <a:effectLst/>
                          <a:latin typeface="Arial" charset="0"/>
                          <a:ea typeface="宋体" charset="-122"/>
                        </a:rPr>
                        <a:t>兴办保险事业</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40000"/>
                        </a:lnSpc>
                        <a:spcBef>
                          <a:spcPct val="20000"/>
                        </a:spcBef>
                        <a:spcAft>
                          <a:spcPct val="0"/>
                        </a:spcAft>
                        <a:buClrTx/>
                        <a:buSzTx/>
                        <a:buFontTx/>
                        <a:buNone/>
                        <a:tabLst/>
                      </a:pPr>
                      <a:r>
                        <a:rPr kumimoji="0" lang="zh-CN" altLang="en-US" sz="3200" b="1" i="0" u="none" strike="noStrike" cap="none" normalizeH="0" baseline="0" dirty="0" smtClean="0">
                          <a:ln>
                            <a:noFill/>
                          </a:ln>
                          <a:solidFill>
                            <a:schemeClr val="tx1"/>
                          </a:solidFill>
                          <a:effectLst/>
                          <a:latin typeface="Arial" charset="0"/>
                          <a:ea typeface="宋体" charset="-122"/>
                        </a:rPr>
                        <a:t>兴办医院和慈善机构</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矩形 3"/>
          <p:cNvSpPr/>
          <p:nvPr/>
        </p:nvSpPr>
        <p:spPr>
          <a:xfrm>
            <a:off x="0" y="0"/>
            <a:ext cx="9144000" cy="7232749"/>
          </a:xfrm>
          <a:prstGeom prst="rect">
            <a:avLst/>
          </a:prstGeom>
        </p:spPr>
        <p:txBody>
          <a:bodyPr wrap="square">
            <a:spAutoFit/>
          </a:bodyPr>
          <a:lstStyle/>
          <a:p>
            <a:pPr algn="just">
              <a:lnSpc>
                <a:spcPct val="150000"/>
              </a:lnSpc>
            </a:pPr>
            <a:r>
              <a:rPr lang="zh-CN" altLang="en-US" sz="3200" dirty="0" smtClean="0">
                <a:latin typeface="微软雅黑" pitchFamily="34" charset="-122"/>
                <a:ea typeface="微软雅黑" pitchFamily="34" charset="-122"/>
              </a:rPr>
              <a:t>太</a:t>
            </a:r>
            <a:r>
              <a:rPr lang="zh-CN" altLang="en-US" sz="3200" dirty="0" smtClean="0">
                <a:latin typeface="微软雅黑" pitchFamily="34" charset="-122"/>
                <a:ea typeface="微软雅黑" pitchFamily="34" charset="-122"/>
              </a:rPr>
              <a:t>平天国</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资政新篇</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的下列内容说明了</a:t>
            </a:r>
            <a:r>
              <a:rPr lang="en-US" altLang="zh-CN" sz="3200" dirty="0" smtClean="0">
                <a:latin typeface="微软雅黑" pitchFamily="34" charset="-122"/>
                <a:ea typeface="微软雅黑" pitchFamily="34" charset="-122"/>
              </a:rPr>
              <a:t>(    )</a:t>
            </a:r>
          </a:p>
          <a:p>
            <a:pPr algn="just">
              <a:lnSpc>
                <a:spcPct val="150000"/>
              </a:lnSpc>
            </a:pPr>
            <a:endParaRPr lang="en-US" altLang="zh-CN" sz="3200" dirty="0" smtClean="0">
              <a:solidFill>
                <a:srgbClr val="000000"/>
              </a:solidFill>
              <a:latin typeface="微软雅黑" pitchFamily="34" charset="-122"/>
              <a:ea typeface="微软雅黑" pitchFamily="34" charset="-122"/>
            </a:endParaRPr>
          </a:p>
          <a:p>
            <a:pPr algn="just">
              <a:lnSpc>
                <a:spcPct val="150000"/>
              </a:lnSpc>
            </a:pPr>
            <a:endParaRPr lang="en-US" altLang="zh-CN" sz="3200" dirty="0" smtClean="0">
              <a:solidFill>
                <a:srgbClr val="000000"/>
              </a:solidFill>
              <a:latin typeface="微软雅黑" pitchFamily="34" charset="-122"/>
              <a:ea typeface="微软雅黑" pitchFamily="34" charset="-122"/>
            </a:endParaRPr>
          </a:p>
          <a:p>
            <a:pPr algn="just">
              <a:lnSpc>
                <a:spcPct val="150000"/>
              </a:lnSpc>
            </a:pPr>
            <a:endParaRPr lang="en-US" altLang="zh-CN" sz="3200" dirty="0" smtClean="0">
              <a:solidFill>
                <a:srgbClr val="000000"/>
              </a:solidFill>
              <a:latin typeface="微软雅黑" pitchFamily="34" charset="-122"/>
              <a:ea typeface="微软雅黑" pitchFamily="34" charset="-122"/>
            </a:endParaRPr>
          </a:p>
          <a:p>
            <a:pPr algn="just">
              <a:lnSpc>
                <a:spcPct val="150000"/>
              </a:lnSpc>
            </a:pPr>
            <a:endParaRPr lang="en-US" altLang="zh-CN" sz="3200" dirty="0" smtClean="0">
              <a:solidFill>
                <a:srgbClr val="000000"/>
              </a:solidFill>
              <a:latin typeface="微软雅黑" pitchFamily="34" charset="-122"/>
              <a:ea typeface="微软雅黑" pitchFamily="34" charset="-122"/>
            </a:endParaRPr>
          </a:p>
          <a:p>
            <a:pPr algn="just">
              <a:lnSpc>
                <a:spcPct val="150000"/>
              </a:lnSpc>
            </a:pPr>
            <a:r>
              <a:rPr lang="en-US" altLang="zh-CN" sz="3200" dirty="0" smtClean="0">
                <a:solidFill>
                  <a:srgbClr val="000000"/>
                </a:solidFill>
                <a:latin typeface="微软雅黑" pitchFamily="34" charset="-122"/>
                <a:ea typeface="微软雅黑" pitchFamily="34" charset="-122"/>
              </a:rPr>
              <a:t>A.</a:t>
            </a:r>
            <a:r>
              <a:rPr lang="zh-CN" altLang="en-US" sz="3200" dirty="0" smtClean="0">
                <a:solidFill>
                  <a:srgbClr val="000000"/>
                </a:solidFill>
                <a:latin typeface="微软雅黑" pitchFamily="34" charset="-122"/>
                <a:ea typeface="微软雅黑" pitchFamily="34" charset="-122"/>
              </a:rPr>
              <a:t>这个文件适应了太平天国革命的需要</a:t>
            </a:r>
          </a:p>
          <a:p>
            <a:pPr algn="just">
              <a:lnSpc>
                <a:spcPct val="150000"/>
              </a:lnSpc>
            </a:pPr>
            <a:r>
              <a:rPr lang="en-US" altLang="zh-CN" sz="3200" dirty="0" smtClean="0">
                <a:solidFill>
                  <a:srgbClr val="000000"/>
                </a:solidFill>
                <a:latin typeface="微软雅黑" pitchFamily="34" charset="-122"/>
                <a:ea typeface="微软雅黑" pitchFamily="34" charset="-122"/>
              </a:rPr>
              <a:t>B.</a:t>
            </a:r>
            <a:r>
              <a:rPr lang="zh-CN" altLang="en-US" sz="3200" dirty="0" smtClean="0">
                <a:solidFill>
                  <a:srgbClr val="000000"/>
                </a:solidFill>
                <a:latin typeface="微软雅黑" pitchFamily="34" charset="-122"/>
                <a:ea typeface="微软雅黑" pitchFamily="34" charset="-122"/>
              </a:rPr>
              <a:t>中国民族资本主义对农民的思想产生了深刻影响</a:t>
            </a:r>
          </a:p>
          <a:p>
            <a:pPr algn="just">
              <a:lnSpc>
                <a:spcPct val="150000"/>
              </a:lnSpc>
            </a:pPr>
            <a:r>
              <a:rPr lang="en-US" altLang="zh-CN" sz="3200" dirty="0" smtClean="0">
                <a:solidFill>
                  <a:srgbClr val="000000"/>
                </a:solidFill>
                <a:latin typeface="微软雅黑" pitchFamily="34" charset="-122"/>
                <a:ea typeface="微软雅黑" pitchFamily="34" charset="-122"/>
              </a:rPr>
              <a:t>C.</a:t>
            </a:r>
            <a:r>
              <a:rPr lang="zh-CN" altLang="en-US" sz="3200" dirty="0" smtClean="0">
                <a:solidFill>
                  <a:srgbClr val="000000"/>
                </a:solidFill>
                <a:latin typeface="微软雅黑" pitchFamily="34" charset="-122"/>
                <a:ea typeface="微软雅黑" pitchFamily="34" charset="-122"/>
              </a:rPr>
              <a:t>当时的农民阶级要求建立资本主义制度</a:t>
            </a:r>
          </a:p>
          <a:p>
            <a:pPr algn="just">
              <a:lnSpc>
                <a:spcPct val="150000"/>
              </a:lnSpc>
            </a:pPr>
            <a:r>
              <a:rPr lang="en-US" altLang="zh-CN" sz="3200" dirty="0" smtClean="0">
                <a:solidFill>
                  <a:srgbClr val="000000"/>
                </a:solidFill>
                <a:latin typeface="微软雅黑" pitchFamily="34" charset="-122"/>
                <a:ea typeface="微软雅黑" pitchFamily="34" charset="-122"/>
              </a:rPr>
              <a:t>D.</a:t>
            </a:r>
            <a:r>
              <a:rPr lang="zh-CN" altLang="en-US" sz="3200" dirty="0" smtClean="0">
                <a:solidFill>
                  <a:srgbClr val="000000"/>
                </a:solidFill>
                <a:latin typeface="微软雅黑" pitchFamily="34" charset="-122"/>
                <a:ea typeface="微软雅黑" pitchFamily="34" charset="-122"/>
              </a:rPr>
              <a:t>近代农民领袖能够接受资本主义性质的社会主张</a:t>
            </a:r>
            <a:endParaRPr lang="zh-CN" altLang="en-US" sz="3200" dirty="0" smtClean="0">
              <a:solidFill>
                <a:srgbClr val="FF0000"/>
              </a:solidFill>
              <a:latin typeface="微软雅黑" pitchFamily="34" charset="-122"/>
              <a:ea typeface="微软雅黑" pitchFamily="34" charset="-122"/>
            </a:endParaRPr>
          </a:p>
          <a:p>
            <a:endParaRPr lang="en-US" altLang="zh-CN" sz="3200" dirty="0" smtClean="0">
              <a:latin typeface="微软雅黑" pitchFamily="34" charset="-122"/>
              <a:ea typeface="微软雅黑" pitchFamily="34" charset="-122"/>
            </a:endParaRPr>
          </a:p>
        </p:txBody>
      </p:sp>
      <p:sp>
        <p:nvSpPr>
          <p:cNvPr id="5" name="TextBox 4"/>
          <p:cNvSpPr txBox="1"/>
          <p:nvPr/>
        </p:nvSpPr>
        <p:spPr>
          <a:xfrm>
            <a:off x="7092280" y="188640"/>
            <a:ext cx="928694" cy="707886"/>
          </a:xfrm>
          <a:prstGeom prst="rect">
            <a:avLst/>
          </a:prstGeom>
          <a:noFill/>
        </p:spPr>
        <p:txBody>
          <a:bodyPr wrap="square" rtlCol="0">
            <a:spAutoFit/>
          </a:bodyPr>
          <a:lstStyle/>
          <a:p>
            <a:pPr lvl="1"/>
            <a:r>
              <a:rPr lang="en-US" altLang="zh-CN" sz="4000" b="1" dirty="0" smtClean="0">
                <a:solidFill>
                  <a:srgbClr val="FF0000"/>
                </a:solidFill>
              </a:rPr>
              <a:t>D</a:t>
            </a:r>
            <a:endParaRPr lang="zh-CN" alt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494085"/>
          </a:xfrm>
          <a:prstGeom prst="rect">
            <a:avLst/>
          </a:prstGeom>
        </p:spPr>
        <p:txBody>
          <a:bodyPr wrap="square">
            <a:spAutoFit/>
          </a:bodyPr>
          <a:lstStyle/>
          <a:p>
            <a:r>
              <a:rPr lang="en-US" altLang="zh-CN" sz="3200" dirty="0" smtClean="0">
                <a:latin typeface="微软雅黑" pitchFamily="34" charset="-122"/>
                <a:ea typeface="微软雅黑" pitchFamily="34" charset="-122"/>
              </a:rPr>
              <a:t>1</a:t>
            </a:r>
            <a:r>
              <a:rPr lang="zh-CN" altLang="en-US" sz="3200" dirty="0" smtClean="0">
                <a:latin typeface="微软雅黑" pitchFamily="34" charset="-122"/>
                <a:ea typeface="微软雅黑" pitchFamily="34" charset="-122"/>
              </a:rPr>
              <a:t>．</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天朝田亩制度</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和</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资政新篇</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都是太平天国的革命纲领。</a:t>
            </a:r>
          </a:p>
          <a:p>
            <a:r>
              <a:rPr lang="en-US" altLang="zh-CN" sz="3200" dirty="0" smtClean="0">
                <a:latin typeface="微软雅黑" pitchFamily="34" charset="-122"/>
                <a:ea typeface="微软雅黑" pitchFamily="34" charset="-122"/>
              </a:rPr>
              <a:t>(1)</a:t>
            </a:r>
            <a:r>
              <a:rPr lang="zh-CN" altLang="en-US" sz="3200" dirty="0" smtClean="0">
                <a:latin typeface="微软雅黑" pitchFamily="34" charset="-122"/>
                <a:ea typeface="微软雅黑" pitchFamily="34" charset="-122"/>
              </a:rPr>
              <a:t>二者在经济方面的规定各自体现了什么经济思想？从时代的要求看，这两种思想各具有怎样鲜明的进步性？</a:t>
            </a:r>
          </a:p>
          <a:p>
            <a:r>
              <a:rPr lang="zh-CN" altLang="en-US" sz="3200" dirty="0" smtClean="0">
                <a:latin typeface="微软雅黑" pitchFamily="34" charset="-122"/>
                <a:ea typeface="微软雅黑" pitchFamily="34" charset="-122"/>
              </a:rPr>
              <a:t>　</a:t>
            </a:r>
            <a:r>
              <a:rPr lang="en-US" altLang="zh-CN" sz="3200" dirty="0" smtClean="0">
                <a:solidFill>
                  <a:srgbClr val="FF0000"/>
                </a:solidFill>
                <a:latin typeface="微软雅黑" pitchFamily="34" charset="-122"/>
                <a:ea typeface="微软雅黑" pitchFamily="34" charset="-122"/>
              </a:rPr>
              <a:t>《</a:t>
            </a:r>
            <a:r>
              <a:rPr lang="zh-CN" altLang="en-US" sz="3200" dirty="0" smtClean="0">
                <a:solidFill>
                  <a:srgbClr val="FF0000"/>
                </a:solidFill>
                <a:latin typeface="微软雅黑" pitchFamily="34" charset="-122"/>
                <a:ea typeface="微软雅黑" pitchFamily="34" charset="-122"/>
              </a:rPr>
              <a:t>天朝田亩制度</a:t>
            </a:r>
            <a:r>
              <a:rPr lang="en-US" altLang="zh-CN" sz="3200" dirty="0" smtClean="0">
                <a:solidFill>
                  <a:srgbClr val="FF0000"/>
                </a:solidFill>
                <a:latin typeface="微软雅黑" pitchFamily="34" charset="-122"/>
                <a:ea typeface="微软雅黑" pitchFamily="34" charset="-122"/>
              </a:rPr>
              <a:t>》</a:t>
            </a:r>
            <a:r>
              <a:rPr lang="zh-CN" altLang="en-US" sz="3200" dirty="0" smtClean="0">
                <a:solidFill>
                  <a:srgbClr val="FF0000"/>
                </a:solidFill>
                <a:latin typeface="微软雅黑" pitchFamily="34" charset="-122"/>
                <a:ea typeface="微软雅黑" pitchFamily="34" charset="-122"/>
              </a:rPr>
              <a:t>体现了</a:t>
            </a:r>
            <a:r>
              <a:rPr lang="zh-CN" altLang="en-US" sz="3200" dirty="0" smtClean="0">
                <a:solidFill>
                  <a:srgbClr val="7030A0"/>
                </a:solidFill>
                <a:latin typeface="微软雅黑" pitchFamily="34" charset="-122"/>
                <a:ea typeface="微软雅黑" pitchFamily="34" charset="-122"/>
              </a:rPr>
              <a:t>绝对平均主义</a:t>
            </a:r>
            <a:r>
              <a:rPr lang="en-US" altLang="zh-CN" sz="3200" dirty="0" smtClean="0">
                <a:solidFill>
                  <a:srgbClr val="7030A0"/>
                </a:solidFill>
                <a:latin typeface="微软雅黑" pitchFamily="34" charset="-122"/>
                <a:ea typeface="微软雅黑" pitchFamily="34" charset="-122"/>
              </a:rPr>
              <a:t>(</a:t>
            </a:r>
            <a:r>
              <a:rPr lang="zh-CN" altLang="en-US" sz="3200" dirty="0" smtClean="0">
                <a:solidFill>
                  <a:srgbClr val="7030A0"/>
                </a:solidFill>
                <a:latin typeface="微软雅黑" pitchFamily="34" charset="-122"/>
                <a:ea typeface="微软雅黑" pitchFamily="34" charset="-122"/>
              </a:rPr>
              <a:t>平分土地和产品</a:t>
            </a:r>
            <a:r>
              <a:rPr lang="en-US" altLang="zh-CN" sz="3200" dirty="0" smtClean="0">
                <a:solidFill>
                  <a:srgbClr val="7030A0"/>
                </a:solidFill>
                <a:latin typeface="微软雅黑" pitchFamily="34" charset="-122"/>
                <a:ea typeface="微软雅黑" pitchFamily="34" charset="-122"/>
              </a:rPr>
              <a:t>)</a:t>
            </a:r>
            <a:r>
              <a:rPr lang="zh-CN" altLang="en-US" sz="3200" dirty="0" smtClean="0">
                <a:solidFill>
                  <a:srgbClr val="FF0000"/>
                </a:solidFill>
                <a:latin typeface="微软雅黑" pitchFamily="34" charset="-122"/>
                <a:ea typeface="微软雅黑" pitchFamily="34" charset="-122"/>
              </a:rPr>
              <a:t>；在清政府的剥削压迫下，明确提出废除封建土地所有制，是几千年来农民反封建斗争的思想结晶。</a:t>
            </a:r>
            <a:r>
              <a:rPr lang="en-US" altLang="zh-CN" sz="3200" dirty="0" smtClean="0">
                <a:solidFill>
                  <a:srgbClr val="FF0000"/>
                </a:solidFill>
                <a:latin typeface="微软雅黑" pitchFamily="34" charset="-122"/>
                <a:ea typeface="微软雅黑" pitchFamily="34" charset="-122"/>
              </a:rPr>
              <a:t>《</a:t>
            </a:r>
            <a:r>
              <a:rPr lang="zh-CN" altLang="en-US" sz="3200" dirty="0" smtClean="0">
                <a:solidFill>
                  <a:srgbClr val="FF0000"/>
                </a:solidFill>
                <a:latin typeface="微软雅黑" pitchFamily="34" charset="-122"/>
                <a:ea typeface="微软雅黑" pitchFamily="34" charset="-122"/>
              </a:rPr>
              <a:t>资政新篇</a:t>
            </a:r>
            <a:r>
              <a:rPr lang="en-US" altLang="zh-CN" sz="3200" dirty="0" smtClean="0">
                <a:solidFill>
                  <a:srgbClr val="FF0000"/>
                </a:solidFill>
                <a:latin typeface="微软雅黑" pitchFamily="34" charset="-122"/>
                <a:ea typeface="微软雅黑" pitchFamily="34" charset="-122"/>
              </a:rPr>
              <a:t>》</a:t>
            </a:r>
            <a:r>
              <a:rPr lang="zh-CN" altLang="en-US" sz="3200" dirty="0" smtClean="0">
                <a:solidFill>
                  <a:srgbClr val="FF0000"/>
                </a:solidFill>
                <a:latin typeface="微软雅黑" pitchFamily="34" charset="-122"/>
                <a:ea typeface="微软雅黑" pitchFamily="34" charset="-122"/>
              </a:rPr>
              <a:t>主张</a:t>
            </a:r>
            <a:r>
              <a:rPr lang="zh-CN" altLang="en-US" sz="3200" dirty="0" smtClean="0">
                <a:solidFill>
                  <a:srgbClr val="7030A0"/>
                </a:solidFill>
                <a:latin typeface="微软雅黑" pitchFamily="34" charset="-122"/>
                <a:ea typeface="微软雅黑" pitchFamily="34" charset="-122"/>
              </a:rPr>
              <a:t>发</a:t>
            </a:r>
            <a:r>
              <a:rPr lang="zh-CN" altLang="en-US" sz="3200" dirty="0" smtClean="0">
                <a:solidFill>
                  <a:srgbClr val="7030A0"/>
                </a:solidFill>
                <a:latin typeface="微软雅黑" pitchFamily="34" charset="-122"/>
                <a:ea typeface="微软雅黑" pitchFamily="34" charset="-122"/>
              </a:rPr>
              <a:t>展资本主义的主张</a:t>
            </a:r>
            <a:r>
              <a:rPr lang="zh-CN" altLang="en-US" sz="3200" dirty="0" smtClean="0">
                <a:solidFill>
                  <a:srgbClr val="FF0000"/>
                </a:solidFill>
                <a:latin typeface="微软雅黑" pitchFamily="34" charset="-122"/>
                <a:ea typeface="微软雅黑" pitchFamily="34" charset="-122"/>
              </a:rPr>
              <a:t>。第一次提出发展资本主义的方案，符合历史潮流。</a:t>
            </a:r>
            <a:endParaRPr lang="en-US" altLang="zh-CN" sz="3200" dirty="0" smtClean="0">
              <a:solidFill>
                <a:srgbClr val="FF0000"/>
              </a:solidFill>
              <a:latin typeface="微软雅黑" pitchFamily="34" charset="-122"/>
              <a:ea typeface="微软雅黑" pitchFamily="34" charset="-122"/>
            </a:endParaRPr>
          </a:p>
          <a:p>
            <a:r>
              <a:rPr lang="en-US" altLang="zh-CN" sz="3200" dirty="0" smtClean="0">
                <a:latin typeface="微软雅黑" pitchFamily="34" charset="-122"/>
                <a:ea typeface="微软雅黑" pitchFamily="34" charset="-122"/>
              </a:rPr>
              <a:t>(2)</a:t>
            </a:r>
            <a:r>
              <a:rPr lang="zh-CN" altLang="en-US" sz="3200" dirty="0" smtClean="0">
                <a:latin typeface="微软雅黑" pitchFamily="34" charset="-122"/>
                <a:ea typeface="微软雅黑" pitchFamily="34" charset="-122"/>
              </a:rPr>
              <a:t>二者在经济方面的主张</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a:t>
            </a:r>
            <a:endParaRPr lang="zh-CN" altLang="en-US" sz="3200" dirty="0" smtClean="0">
              <a:latin typeface="微软雅黑" pitchFamily="34" charset="-122"/>
              <a:ea typeface="微软雅黑" pitchFamily="34" charset="-122"/>
            </a:endParaRPr>
          </a:p>
          <a:p>
            <a:r>
              <a:rPr lang="en-US" sz="3200" dirty="0" smtClean="0">
                <a:latin typeface="微软雅黑" pitchFamily="34" charset="-122"/>
                <a:ea typeface="微软雅黑" pitchFamily="34" charset="-122"/>
              </a:rPr>
              <a:t>A．</a:t>
            </a:r>
            <a:r>
              <a:rPr lang="zh-CN" altLang="en-US" sz="3200" dirty="0" smtClean="0">
                <a:latin typeface="微软雅黑" pitchFamily="34" charset="-122"/>
                <a:ea typeface="微软雅黑" pitchFamily="34" charset="-122"/>
              </a:rPr>
              <a:t>相互补充　</a:t>
            </a:r>
            <a:r>
              <a:rPr lang="en-US" altLang="zh-CN" sz="3200" dirty="0" smtClean="0">
                <a:latin typeface="微软雅黑" pitchFamily="34" charset="-122"/>
                <a:ea typeface="微软雅黑" pitchFamily="34" charset="-122"/>
              </a:rPr>
              <a:t>B</a:t>
            </a:r>
            <a:r>
              <a:rPr lang="en-US"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后者继承前者</a:t>
            </a:r>
          </a:p>
          <a:p>
            <a:r>
              <a:rPr lang="en-US" sz="3200" dirty="0" smtClean="0">
                <a:latin typeface="微软雅黑" pitchFamily="34" charset="-122"/>
                <a:ea typeface="微软雅黑" pitchFamily="34" charset="-122"/>
              </a:rPr>
              <a:t>C．</a:t>
            </a:r>
            <a:r>
              <a:rPr lang="zh-CN" altLang="en-US" sz="3200" dirty="0" smtClean="0">
                <a:latin typeface="微软雅黑" pitchFamily="34" charset="-122"/>
                <a:ea typeface="微软雅黑" pitchFamily="34" charset="-122"/>
              </a:rPr>
              <a:t>相互矛盾 </a:t>
            </a:r>
            <a:r>
              <a:rPr lang="zh-CN" altLang="en-US" sz="3200" dirty="0" smtClean="0">
                <a:latin typeface="微软雅黑" pitchFamily="34" charset="-122"/>
                <a:ea typeface="微软雅黑" pitchFamily="34" charset="-122"/>
              </a:rPr>
              <a:t>   </a:t>
            </a:r>
            <a:r>
              <a:rPr lang="en-US" sz="3200" dirty="0" smtClean="0">
                <a:latin typeface="微软雅黑" pitchFamily="34" charset="-122"/>
                <a:ea typeface="微软雅黑" pitchFamily="34" charset="-122"/>
              </a:rPr>
              <a:t>D</a:t>
            </a:r>
            <a:r>
              <a:rPr lang="en-US"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后者发展前</a:t>
            </a:r>
            <a:r>
              <a:rPr lang="zh-CN" altLang="en-US" sz="3200" dirty="0" smtClean="0">
                <a:latin typeface="微软雅黑" pitchFamily="34" charset="-122"/>
                <a:ea typeface="微软雅黑" pitchFamily="34" charset="-122"/>
              </a:rPr>
              <a:t>者</a:t>
            </a:r>
            <a:endParaRPr lang="zh-CN" altLang="en-US" sz="3200" dirty="0" smtClean="0">
              <a:solidFill>
                <a:srgbClr val="FF0000"/>
              </a:solidFill>
              <a:latin typeface="微软雅黑" pitchFamily="34" charset="-122"/>
              <a:ea typeface="微软雅黑" pitchFamily="34" charset="-122"/>
            </a:endParaRPr>
          </a:p>
        </p:txBody>
      </p:sp>
      <p:sp>
        <p:nvSpPr>
          <p:cNvPr id="3" name="TextBox 2"/>
          <p:cNvSpPr txBox="1"/>
          <p:nvPr/>
        </p:nvSpPr>
        <p:spPr>
          <a:xfrm>
            <a:off x="4860032" y="4581128"/>
            <a:ext cx="792088" cy="1015663"/>
          </a:xfrm>
          <a:prstGeom prst="rect">
            <a:avLst/>
          </a:prstGeom>
          <a:noFill/>
        </p:spPr>
        <p:txBody>
          <a:bodyPr wrap="square" rtlCol="0">
            <a:spAutoFit/>
          </a:bodyPr>
          <a:lstStyle/>
          <a:p>
            <a:r>
              <a:rPr lang="en-US" altLang="zh-CN" sz="6000" dirty="0" smtClean="0">
                <a:solidFill>
                  <a:srgbClr val="FF0000"/>
                </a:solidFill>
              </a:rPr>
              <a:t>C</a:t>
            </a:r>
            <a:endParaRPr lang="zh-CN" altLang="en-US" sz="6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528"/>
          </a:xfrm>
          <a:prstGeom prst="rect">
            <a:avLst/>
          </a:prstGeom>
        </p:spPr>
        <p:txBody>
          <a:bodyPr wrap="square">
            <a:spAutoFit/>
          </a:bodyPr>
          <a:lstStyle/>
          <a:p>
            <a:r>
              <a:rPr lang="en-US" altLang="zh-CN" sz="3200" dirty="0" smtClean="0">
                <a:latin typeface="微软雅黑" pitchFamily="34" charset="-122"/>
                <a:ea typeface="微软雅黑" pitchFamily="34" charset="-122"/>
              </a:rPr>
              <a:t>(</a:t>
            </a:r>
            <a:r>
              <a:rPr lang="en-US" altLang="zh-CN" sz="3200" dirty="0" smtClean="0">
                <a:latin typeface="微软雅黑" pitchFamily="34" charset="-122"/>
                <a:ea typeface="微软雅黑" pitchFamily="34" charset="-122"/>
              </a:rPr>
              <a:t>3)</a:t>
            </a:r>
            <a:r>
              <a:rPr lang="zh-CN" altLang="en-US" sz="3200" dirty="0" smtClean="0">
                <a:latin typeface="微软雅黑" pitchFamily="34" charset="-122"/>
                <a:ea typeface="微软雅黑" pitchFamily="34" charset="-122"/>
              </a:rPr>
              <a:t>为什么同一场革命中提出的两个纲领在社会经济方面主张的关系是这样的？</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提示：从太平天国爆发的时代背景分析</a:t>
            </a:r>
            <a:r>
              <a:rPr lang="en-US" altLang="zh-CN" sz="3200" dirty="0" smtClean="0">
                <a:latin typeface="微软雅黑" pitchFamily="34" charset="-122"/>
                <a:ea typeface="微软雅黑" pitchFamily="34" charset="-122"/>
              </a:rPr>
              <a:t>)</a:t>
            </a:r>
            <a:r>
              <a:rPr lang="en-US" sz="3200" dirty="0" smtClean="0">
                <a:latin typeface="微软雅黑" pitchFamily="34" charset="-122"/>
                <a:ea typeface="微软雅黑" pitchFamily="34" charset="-122"/>
              </a:rPr>
              <a:t> </a:t>
            </a:r>
          </a:p>
          <a:p>
            <a:r>
              <a:rPr lang="zh-CN" altLang="en-US" sz="3200" dirty="0" smtClean="0">
                <a:solidFill>
                  <a:srgbClr val="FF0000"/>
                </a:solidFill>
                <a:latin typeface="微软雅黑" pitchFamily="34" charset="-122"/>
                <a:ea typeface="微软雅黑" pitchFamily="34" charset="-122"/>
              </a:rPr>
              <a:t>太平天国运动的根本原因是阶级矛盾，农民阶级反封建最根本的是反封建的土地所有制，所以，太平天国运动继承了中国历史上农民反封建斗争的成果并进一步发展，提出了</a:t>
            </a:r>
            <a:r>
              <a:rPr lang="en-US" altLang="zh-CN" sz="3200" dirty="0" smtClean="0">
                <a:solidFill>
                  <a:srgbClr val="FF0000"/>
                </a:solidFill>
                <a:latin typeface="微软雅黑" pitchFamily="34" charset="-122"/>
                <a:ea typeface="微软雅黑" pitchFamily="34" charset="-122"/>
              </a:rPr>
              <a:t>《</a:t>
            </a:r>
            <a:r>
              <a:rPr lang="zh-CN" altLang="en-US" sz="3200" dirty="0" smtClean="0">
                <a:solidFill>
                  <a:srgbClr val="FF0000"/>
                </a:solidFill>
                <a:latin typeface="微软雅黑" pitchFamily="34" charset="-122"/>
                <a:ea typeface="微软雅黑" pitchFamily="34" charset="-122"/>
              </a:rPr>
              <a:t>天朝田亩制度</a:t>
            </a:r>
            <a:r>
              <a:rPr lang="en-US" altLang="zh-CN" sz="3200" dirty="0" smtClean="0">
                <a:solidFill>
                  <a:srgbClr val="FF0000"/>
                </a:solidFill>
                <a:latin typeface="微软雅黑" pitchFamily="34" charset="-122"/>
                <a:ea typeface="微软雅黑" pitchFamily="34" charset="-122"/>
              </a:rPr>
              <a:t>》</a:t>
            </a:r>
            <a:r>
              <a:rPr lang="zh-CN" altLang="en-US" sz="3200" dirty="0" smtClean="0">
                <a:solidFill>
                  <a:srgbClr val="FF0000"/>
                </a:solidFill>
                <a:latin typeface="微软雅黑" pitchFamily="34" charset="-122"/>
                <a:ea typeface="微软雅黑" pitchFamily="34" charset="-122"/>
              </a:rPr>
              <a:t>。</a:t>
            </a:r>
            <a:endParaRPr lang="en-US" altLang="zh-CN" sz="3200" dirty="0" smtClean="0">
              <a:solidFill>
                <a:srgbClr val="FF0000"/>
              </a:solidFill>
              <a:latin typeface="微软雅黑" pitchFamily="34" charset="-122"/>
              <a:ea typeface="微软雅黑" pitchFamily="34" charset="-122"/>
            </a:endParaRPr>
          </a:p>
          <a:p>
            <a:r>
              <a:rPr lang="zh-CN" altLang="en-US" sz="3200" dirty="0" smtClean="0">
                <a:solidFill>
                  <a:srgbClr val="FF0000"/>
                </a:solidFill>
                <a:latin typeface="微软雅黑" pitchFamily="34" charset="-122"/>
                <a:ea typeface="微软雅黑" pitchFamily="34" charset="-122"/>
              </a:rPr>
              <a:t>又因为太平天国运动发生在鸦片战争后这样一个新旧交替的时代，中国出现了一股向西方学习的思潮。</a:t>
            </a:r>
            <a:r>
              <a:rPr lang="en-US" altLang="zh-CN" sz="3200" dirty="0" smtClean="0">
                <a:solidFill>
                  <a:srgbClr val="FF0000"/>
                </a:solidFill>
                <a:latin typeface="微软雅黑" pitchFamily="34" charset="-122"/>
                <a:ea typeface="微软雅黑" pitchFamily="34" charset="-122"/>
              </a:rPr>
              <a:t>《</a:t>
            </a:r>
            <a:r>
              <a:rPr lang="zh-CN" altLang="en-US" sz="3200" dirty="0" smtClean="0">
                <a:solidFill>
                  <a:srgbClr val="FF0000"/>
                </a:solidFill>
                <a:latin typeface="微软雅黑" pitchFamily="34" charset="-122"/>
                <a:ea typeface="微软雅黑" pitchFamily="34" charset="-122"/>
              </a:rPr>
              <a:t>资政新篇</a:t>
            </a:r>
            <a:r>
              <a:rPr lang="en-US" altLang="zh-CN" sz="3200" dirty="0" smtClean="0">
                <a:solidFill>
                  <a:srgbClr val="FF0000"/>
                </a:solidFill>
                <a:latin typeface="微软雅黑" pitchFamily="34" charset="-122"/>
                <a:ea typeface="微软雅黑" pitchFamily="34" charset="-122"/>
              </a:rPr>
              <a:t>》</a:t>
            </a:r>
            <a:r>
              <a:rPr lang="zh-CN" altLang="en-US" sz="3200" dirty="0" smtClean="0">
                <a:solidFill>
                  <a:srgbClr val="FF0000"/>
                </a:solidFill>
                <a:latin typeface="微软雅黑" pitchFamily="34" charset="-122"/>
                <a:ea typeface="微软雅黑" pitchFamily="34" charset="-122"/>
              </a:rPr>
              <a:t>的提出就是这种思潮的产物，并不是农民战争实践的产物。</a:t>
            </a:r>
          </a:p>
          <a:p>
            <a:endParaRPr lang="zh-CN" altLang="en-US" sz="3200" dirty="0" smtClean="0">
              <a:latin typeface="微软雅黑" pitchFamily="34" charset="-122"/>
              <a:ea typeface="微软雅黑" pitchFamily="34" charset="-122"/>
            </a:endParaRPr>
          </a:p>
          <a:p>
            <a:r>
              <a:rPr lang="zh-CN" altLang="en-US" sz="3200" dirty="0" smtClean="0">
                <a:latin typeface="微软雅黑" pitchFamily="34" charset="-122"/>
                <a:ea typeface="微软雅黑" pitchFamily="34" charset="-122"/>
              </a:rPr>
              <a:t>　</a:t>
            </a:r>
          </a:p>
          <a:p>
            <a:endParaRPr lang="zh-CN" altLang="en-US" sz="3200" dirty="0" smtClean="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0"/>
            <a:ext cx="9144000" cy="6986528"/>
          </a:xfrm>
          <a:prstGeom prst="rect">
            <a:avLst/>
          </a:prstGeom>
          <a:noFill/>
          <a:ln w="9525" algn="ctr">
            <a:noFill/>
            <a:miter lim="800000"/>
            <a:headEnd/>
            <a:tailEnd/>
          </a:ln>
          <a:effectLst/>
        </p:spPr>
        <p:txBody>
          <a:bodyPr wrap="square">
            <a:spAutoFit/>
          </a:bodyPr>
          <a:lstStyle/>
          <a:p>
            <a:r>
              <a:rPr lang="zh-CN" altLang="en-US" sz="3200" dirty="0" smtClean="0">
                <a:latin typeface="微软雅黑" pitchFamily="34" charset="-122"/>
                <a:ea typeface="微软雅黑" pitchFamily="34" charset="-122"/>
              </a:rPr>
              <a:t>阅</a:t>
            </a:r>
            <a:r>
              <a:rPr lang="zh-CN" altLang="en-US" sz="3200" dirty="0">
                <a:latin typeface="微软雅黑" pitchFamily="34" charset="-122"/>
                <a:ea typeface="微软雅黑" pitchFamily="34" charset="-122"/>
              </a:rPr>
              <a:t>读以下材料信息，并结合所学知识探究问题：</a:t>
            </a:r>
          </a:p>
          <a:p>
            <a:r>
              <a:rPr lang="zh-CN" altLang="en-US" sz="3200" dirty="0">
                <a:latin typeface="微软雅黑" pitchFamily="34" charset="-122"/>
                <a:ea typeface="微软雅黑" pitchFamily="34" charset="-122"/>
              </a:rPr>
              <a:t>材料一  </a:t>
            </a:r>
            <a:r>
              <a:rPr lang="en-US" altLang="zh-CN" sz="3200" dirty="0">
                <a:latin typeface="微软雅黑" pitchFamily="34" charset="-122"/>
                <a:ea typeface="微软雅黑" pitchFamily="34" charset="-122"/>
              </a:rPr>
              <a:t>1853</a:t>
            </a:r>
            <a:r>
              <a:rPr lang="zh-CN" altLang="en-US" sz="3200" dirty="0">
                <a:latin typeface="微软雅黑" pitchFamily="34" charset="-122"/>
                <a:ea typeface="微软雅黑" pitchFamily="34" charset="-122"/>
              </a:rPr>
              <a:t>年，马克思对太平天国运动的评价：“世界上最古老最巩固的帝国八年来在英国资产者的大批印花布的影响下已经处于社会变革的前夕，而这次变革将给予这个国家的文明带来极其严重的后果，到达最反动最保守的堡垒的大门，那么他说不定就会看到这样的字样：中华共和国，自由、平等、博爱</a:t>
            </a:r>
            <a:r>
              <a:rPr lang="zh-CN" altLang="en-US" sz="3200" dirty="0" smtClean="0">
                <a:latin typeface="微软雅黑" pitchFamily="34" charset="-122"/>
                <a:ea typeface="微软雅黑" pitchFamily="34" charset="-122"/>
              </a:rPr>
              <a:t>。”             </a:t>
            </a:r>
            <a:r>
              <a:rPr lang="en-US" altLang="zh-CN" sz="3200" dirty="0">
                <a:latin typeface="微软雅黑" pitchFamily="34" charset="-122"/>
                <a:ea typeface="微软雅黑" pitchFamily="34" charset="-122"/>
              </a:rPr>
              <a:t>——</a:t>
            </a:r>
            <a:r>
              <a:rPr lang="zh-CN" altLang="en-US" sz="3200" dirty="0">
                <a:latin typeface="微软雅黑" pitchFamily="34" charset="-122"/>
                <a:ea typeface="微软雅黑" pitchFamily="34" charset="-122"/>
              </a:rPr>
              <a:t>马克思</a:t>
            </a:r>
            <a:r>
              <a:rPr lang="en-US" altLang="zh-CN" sz="3200" dirty="0">
                <a:latin typeface="微软雅黑" pitchFamily="34" charset="-122"/>
                <a:ea typeface="微软雅黑" pitchFamily="34" charset="-122"/>
              </a:rPr>
              <a:t>《</a:t>
            </a:r>
            <a:r>
              <a:rPr lang="zh-CN" altLang="en-US" sz="3200" dirty="0">
                <a:latin typeface="微软雅黑" pitchFamily="34" charset="-122"/>
                <a:ea typeface="微软雅黑" pitchFamily="34" charset="-122"/>
              </a:rPr>
              <a:t>国际评述</a:t>
            </a:r>
            <a:r>
              <a:rPr lang="en-US" altLang="zh-CN" sz="3200" dirty="0">
                <a:latin typeface="微软雅黑" pitchFamily="34" charset="-122"/>
                <a:ea typeface="微软雅黑" pitchFamily="34" charset="-122"/>
              </a:rPr>
              <a:t>》 </a:t>
            </a:r>
            <a:endParaRPr lang="en-US" altLang="zh-CN" sz="3200" dirty="0" smtClean="0">
              <a:latin typeface="微软雅黑" pitchFamily="34" charset="-122"/>
              <a:ea typeface="微软雅黑" pitchFamily="34" charset="-122"/>
            </a:endParaRPr>
          </a:p>
          <a:p>
            <a:r>
              <a:rPr lang="zh-CN" altLang="en-US" sz="3200" dirty="0" smtClean="0">
                <a:latin typeface="微软雅黑" pitchFamily="34" charset="-122"/>
                <a:ea typeface="微软雅黑" pitchFamily="34" charset="-122"/>
              </a:rPr>
              <a:t>材料二  </a:t>
            </a:r>
            <a:r>
              <a:rPr lang="en-US" altLang="zh-CN" sz="3200" dirty="0" smtClean="0">
                <a:latin typeface="微软雅黑" pitchFamily="34" charset="-122"/>
                <a:ea typeface="微软雅黑" pitchFamily="34" charset="-122"/>
              </a:rPr>
              <a:t>1862</a:t>
            </a:r>
            <a:r>
              <a:rPr lang="zh-CN" altLang="en-US" sz="3200" dirty="0" smtClean="0">
                <a:latin typeface="微软雅黑" pitchFamily="34" charset="-122"/>
                <a:ea typeface="微软雅黑" pitchFamily="34" charset="-122"/>
              </a:rPr>
              <a:t>年，马克思对太平天国运动的评价：“除了改朝换代以外，他们没有给自己提出任何任务</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他们的全部使命，好像仅仅是用丑恶万状的破坏来对付与停滞腐朽，这种破坏没有一点建设工作的苗头。</a:t>
            </a:r>
            <a:r>
              <a:rPr lang="en-US" altLang="zh-CN" sz="3200" dirty="0" smtClean="0">
                <a:latin typeface="微软雅黑" pitchFamily="34" charset="-122"/>
                <a:ea typeface="微软雅黑" pitchFamily="34" charset="-122"/>
              </a:rPr>
              <a:t>……”</a:t>
            </a:r>
          </a:p>
          <a:p>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马克思</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中国纪事</a:t>
            </a:r>
            <a:r>
              <a:rPr lang="en-US" altLang="zh-CN" sz="3200" dirty="0" smtClean="0">
                <a:latin typeface="微软雅黑" pitchFamily="34" charset="-122"/>
                <a:ea typeface="微软雅黑" pitchFamily="34" charset="-122"/>
              </a:rPr>
              <a:t>》</a:t>
            </a:r>
            <a:endParaRPr lang="en-US" altLang="zh-CN" sz="3200" dirty="0" smtClean="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9144000" cy="3046988"/>
          </a:xfrm>
          <a:prstGeom prst="rect">
            <a:avLst/>
          </a:prstGeom>
          <a:noFill/>
        </p:spPr>
        <p:txBody>
          <a:bodyPr wrap="square" rtlCol="0">
            <a:spAutoFit/>
          </a:bodyPr>
          <a:lstStyle/>
          <a:p>
            <a:r>
              <a:rPr lang="zh-CN" altLang="en-US" sz="3200" dirty="0" smtClean="0">
                <a:solidFill>
                  <a:srgbClr val="FF0000"/>
                </a:solidFill>
                <a:latin typeface="微软雅黑" pitchFamily="34" charset="-122"/>
                <a:ea typeface="微软雅黑" pitchFamily="34" charset="-122"/>
              </a:rPr>
              <a:t>基础知识梳理</a:t>
            </a:r>
            <a:endParaRPr lang="en-US" altLang="zh-CN" sz="3200" dirty="0" smtClean="0">
              <a:solidFill>
                <a:srgbClr val="FF0000"/>
              </a:solidFill>
              <a:latin typeface="微软雅黑" pitchFamily="34" charset="-122"/>
              <a:ea typeface="微软雅黑" pitchFamily="34" charset="-122"/>
            </a:endParaRPr>
          </a:p>
          <a:p>
            <a:r>
              <a:rPr lang="zh-CN" altLang="en-US" sz="3200" dirty="0" smtClean="0">
                <a:latin typeface="微软雅黑" pitchFamily="34" charset="-122"/>
                <a:ea typeface="微软雅黑" pitchFamily="34" charset="-122"/>
              </a:rPr>
              <a:t>一、爆发原因</a:t>
            </a:r>
            <a:endParaRPr lang="en-US" altLang="zh-CN" sz="3200" dirty="0" smtClean="0">
              <a:latin typeface="微软雅黑" pitchFamily="34" charset="-122"/>
              <a:ea typeface="微软雅黑" pitchFamily="34" charset="-122"/>
            </a:endParaRPr>
          </a:p>
          <a:p>
            <a:r>
              <a:rPr kumimoji="1" lang="en-US" altLang="zh-CN" sz="3200" dirty="0" smtClean="0">
                <a:latin typeface="微软雅黑" pitchFamily="34" charset="-122"/>
                <a:ea typeface="微软雅黑" pitchFamily="34" charset="-122"/>
              </a:rPr>
              <a:t>1</a:t>
            </a:r>
            <a:r>
              <a:rPr kumimoji="1" lang="zh-CN" altLang="en-US" sz="3200" dirty="0" smtClean="0">
                <a:latin typeface="微软雅黑" pitchFamily="34" charset="-122"/>
                <a:ea typeface="微软雅黑" pitchFamily="34" charset="-122"/>
              </a:rPr>
              <a:t>、清政府的腐败统治，阶级矛盾激化</a:t>
            </a:r>
          </a:p>
          <a:p>
            <a:r>
              <a:rPr kumimoji="1" lang="en-US" altLang="zh-CN" sz="3200" dirty="0" smtClean="0">
                <a:latin typeface="微软雅黑" pitchFamily="34" charset="-122"/>
                <a:ea typeface="微软雅黑" pitchFamily="34" charset="-122"/>
              </a:rPr>
              <a:t>2</a:t>
            </a:r>
            <a:r>
              <a:rPr kumimoji="1" lang="zh-CN" altLang="en-US" sz="3200" dirty="0" smtClean="0">
                <a:latin typeface="微软雅黑" pitchFamily="34" charset="-122"/>
                <a:ea typeface="微软雅黑" pitchFamily="34" charset="-122"/>
              </a:rPr>
              <a:t>、外国资本主义的侵略 </a:t>
            </a:r>
          </a:p>
          <a:p>
            <a:r>
              <a:rPr kumimoji="1" lang="en-US" altLang="zh-CN" sz="3200" dirty="0" smtClean="0">
                <a:latin typeface="微软雅黑" pitchFamily="34" charset="-122"/>
                <a:ea typeface="微软雅黑" pitchFamily="34" charset="-122"/>
              </a:rPr>
              <a:t>3</a:t>
            </a:r>
            <a:r>
              <a:rPr kumimoji="1" lang="zh-CN" altLang="en-US" sz="3200" dirty="0" smtClean="0">
                <a:latin typeface="微软雅黑" pitchFamily="34" charset="-122"/>
                <a:ea typeface="微软雅黑" pitchFamily="34" charset="-122"/>
              </a:rPr>
              <a:t>、自然灾害严重</a:t>
            </a:r>
          </a:p>
          <a:p>
            <a:r>
              <a:rPr kumimoji="1" lang="en-US" altLang="zh-CN" sz="3200" dirty="0" smtClean="0">
                <a:latin typeface="微软雅黑" pitchFamily="34" charset="-122"/>
                <a:ea typeface="微软雅黑" pitchFamily="34" charset="-122"/>
              </a:rPr>
              <a:t>4</a:t>
            </a:r>
            <a:r>
              <a:rPr kumimoji="1" lang="zh-CN" altLang="en-US" sz="3200" dirty="0" smtClean="0">
                <a:latin typeface="微软雅黑" pitchFamily="34" charset="-122"/>
                <a:ea typeface="微软雅黑" pitchFamily="34" charset="-122"/>
              </a:rPr>
              <a:t>、西方基督教思想影响</a:t>
            </a:r>
            <a:r>
              <a:rPr kumimoji="1"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洪秀全创立拜上帝教</a:t>
            </a:r>
            <a:r>
              <a:rPr kumimoji="1" lang="en-US" altLang="zh-CN" sz="3200" dirty="0" smtClean="0">
                <a:latin typeface="微软雅黑" pitchFamily="34" charset="-122"/>
                <a:ea typeface="微软雅黑" pitchFamily="34" charset="-122"/>
              </a:rPr>
              <a:t>)</a:t>
            </a:r>
            <a:endParaRPr kumimoji="1" lang="en-US" altLang="zh-CN" sz="32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0"/>
            <a:ext cx="9144000" cy="6494085"/>
          </a:xfrm>
          <a:prstGeom prst="rect">
            <a:avLst/>
          </a:prstGeom>
          <a:noFill/>
          <a:ln w="9525" algn="ctr">
            <a:noFill/>
            <a:miter lim="800000"/>
            <a:headEnd/>
            <a:tailEnd/>
          </a:ln>
          <a:effectLst/>
        </p:spPr>
        <p:txBody>
          <a:bodyPr wrap="square">
            <a:spAutoFit/>
          </a:bodyPr>
          <a:lstStyle/>
          <a:p>
            <a:r>
              <a:rPr lang="en-US" altLang="zh-CN" sz="3200" dirty="0" smtClean="0">
                <a:solidFill>
                  <a:srgbClr val="000000"/>
                </a:solidFill>
                <a:latin typeface="微软雅黑" pitchFamily="34" charset="-122"/>
                <a:ea typeface="微软雅黑" pitchFamily="34" charset="-122"/>
              </a:rPr>
              <a:t>1</a:t>
            </a:r>
            <a:r>
              <a:rPr lang="en-US" altLang="zh-CN" sz="3200" dirty="0" smtClean="0">
                <a:solidFill>
                  <a:srgbClr val="000000"/>
                </a:solidFill>
                <a:latin typeface="微软雅黑" pitchFamily="34" charset="-122"/>
                <a:ea typeface="微软雅黑" pitchFamily="34" charset="-122"/>
              </a:rPr>
              <a:t>.</a:t>
            </a:r>
            <a:r>
              <a:rPr lang="zh-CN" altLang="en-US" sz="3200" dirty="0" smtClean="0">
                <a:solidFill>
                  <a:srgbClr val="000000"/>
                </a:solidFill>
                <a:latin typeface="微软雅黑" pitchFamily="34" charset="-122"/>
                <a:ea typeface="微软雅黑" pitchFamily="34" charset="-122"/>
              </a:rPr>
              <a:t>结合材料一、二，怎样理解马克思对太平天国运动的评价？前后不到十年，马克思对太平天国的看法出现转变的主要原因是什么？</a:t>
            </a:r>
            <a:endParaRPr lang="zh-CN" altLang="en-US" sz="3200" dirty="0" smtClean="0">
              <a:solidFill>
                <a:srgbClr val="FF0000"/>
              </a:solidFill>
              <a:latin typeface="微软雅黑" pitchFamily="34" charset="-122"/>
              <a:ea typeface="微软雅黑" pitchFamily="34" charset="-122"/>
            </a:endParaRPr>
          </a:p>
          <a:p>
            <a:pPr algn="just">
              <a:lnSpc>
                <a:spcPct val="150000"/>
              </a:lnSpc>
            </a:pPr>
            <a:r>
              <a:rPr lang="zh-CN" altLang="en-US" sz="3200" dirty="0" smtClean="0">
                <a:solidFill>
                  <a:srgbClr val="FF0000"/>
                </a:solidFill>
                <a:latin typeface="微软雅黑" pitchFamily="34" charset="-122"/>
                <a:ea typeface="微软雅黑" pitchFamily="34" charset="-122"/>
              </a:rPr>
              <a:t>提示：</a:t>
            </a:r>
            <a:r>
              <a:rPr lang="en-US" altLang="zh-CN" sz="3200" dirty="0" smtClean="0">
                <a:solidFill>
                  <a:srgbClr val="FF0000"/>
                </a:solidFill>
                <a:latin typeface="微软雅黑" pitchFamily="34" charset="-122"/>
                <a:ea typeface="微软雅黑" pitchFamily="34" charset="-122"/>
              </a:rPr>
              <a:t>(1)</a:t>
            </a:r>
            <a:r>
              <a:rPr lang="zh-CN" altLang="en-US" sz="3200" dirty="0" smtClean="0">
                <a:solidFill>
                  <a:srgbClr val="FF0000"/>
                </a:solidFill>
                <a:latin typeface="微软雅黑" pitchFamily="34" charset="-122"/>
                <a:ea typeface="微软雅黑" pitchFamily="34" charset="-122"/>
              </a:rPr>
              <a:t>马克思对中国革命保持高度关注和同情，前期对太平天国抱有极大期望，充分肯定其反封建的革命性，后期是失望的，指责太平天国政权已经跟清王朝没有多大差别了。</a:t>
            </a:r>
          </a:p>
          <a:p>
            <a:pPr algn="just">
              <a:lnSpc>
                <a:spcPct val="150000"/>
              </a:lnSpc>
            </a:pPr>
            <a:r>
              <a:rPr lang="en-US" altLang="zh-CN" sz="3200" dirty="0" smtClean="0">
                <a:solidFill>
                  <a:srgbClr val="FF0000"/>
                </a:solidFill>
                <a:latin typeface="微软雅黑" pitchFamily="34" charset="-122"/>
                <a:ea typeface="微软雅黑" pitchFamily="34" charset="-122"/>
              </a:rPr>
              <a:t>(2)</a:t>
            </a:r>
            <a:r>
              <a:rPr lang="zh-CN" altLang="en-US" sz="3200" dirty="0" smtClean="0">
                <a:solidFill>
                  <a:srgbClr val="FF0000"/>
                </a:solidFill>
                <a:latin typeface="微软雅黑" pitchFamily="34" charset="-122"/>
                <a:ea typeface="微软雅黑" pitchFamily="34" charset="-122"/>
              </a:rPr>
              <a:t>马克思看到了太平天国政权的堕落和蜕变，成为改朝换代的工具。</a:t>
            </a:r>
          </a:p>
          <a:p>
            <a:endParaRPr lang="en-US" altLang="zh-CN" sz="3200" dirty="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770537"/>
          </a:xfrm>
          <a:prstGeom prst="rect">
            <a:avLst/>
          </a:prstGeom>
          <a:noFill/>
        </p:spPr>
        <p:txBody>
          <a:bodyPr wrap="square" rtlCol="0">
            <a:spAutoFit/>
          </a:bodyPr>
          <a:lstStyle/>
          <a:p>
            <a:r>
              <a:rPr lang="zh-CN" altLang="en-US" sz="3200" dirty="0" smtClean="0">
                <a:solidFill>
                  <a:srgbClr val="FF0000"/>
                </a:solidFill>
                <a:latin typeface="微软雅黑" pitchFamily="34" charset="-122"/>
                <a:ea typeface="微软雅黑" pitchFamily="34" charset="-122"/>
              </a:rPr>
              <a:t>读</a:t>
            </a:r>
            <a:r>
              <a:rPr lang="zh-CN" altLang="en-US" sz="3200" dirty="0" smtClean="0">
                <a:solidFill>
                  <a:srgbClr val="FF0000"/>
                </a:solidFill>
                <a:latin typeface="微软雅黑" pitchFamily="34" charset="-122"/>
                <a:ea typeface="微软雅黑" pitchFamily="34" charset="-122"/>
              </a:rPr>
              <a:t>一读　太平天国运动的新特点：</a:t>
            </a:r>
          </a:p>
          <a:p>
            <a:r>
              <a:rPr lang="en-US" altLang="zh-CN" sz="3200" dirty="0" smtClean="0">
                <a:latin typeface="微软雅黑" pitchFamily="34" charset="-122"/>
                <a:ea typeface="微软雅黑" pitchFamily="34" charset="-122"/>
              </a:rPr>
              <a:t>(1)</a:t>
            </a:r>
            <a:r>
              <a:rPr lang="zh-CN" altLang="en-US" sz="3200" dirty="0" smtClean="0">
                <a:latin typeface="微软雅黑" pitchFamily="34" charset="-122"/>
                <a:ea typeface="微软雅黑" pitchFamily="34" charset="-122"/>
              </a:rPr>
              <a:t>起义时代新：中国开始沦为半殖民地半封建社会。</a:t>
            </a:r>
          </a:p>
          <a:p>
            <a:r>
              <a:rPr lang="en-US" altLang="zh-CN" sz="3200" dirty="0" smtClean="0">
                <a:latin typeface="微软雅黑" pitchFamily="34" charset="-122"/>
                <a:ea typeface="微软雅黑" pitchFamily="34" charset="-122"/>
              </a:rPr>
              <a:t>(2)</a:t>
            </a:r>
            <a:r>
              <a:rPr lang="zh-CN" altLang="en-US" sz="3200" dirty="0" smtClean="0">
                <a:latin typeface="微软雅黑" pitchFamily="34" charset="-122"/>
                <a:ea typeface="微软雅黑" pitchFamily="34" charset="-122"/>
              </a:rPr>
              <a:t>治国方案新：提出发展资本主义的方案</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资政新篇</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a:t>
            </a:r>
          </a:p>
          <a:p>
            <a:r>
              <a:rPr lang="en-US" altLang="zh-CN" sz="3200" dirty="0" smtClean="0">
                <a:latin typeface="微软雅黑" pitchFamily="34" charset="-122"/>
                <a:ea typeface="微软雅黑" pitchFamily="34" charset="-122"/>
              </a:rPr>
              <a:t>(3)</a:t>
            </a:r>
            <a:r>
              <a:rPr lang="zh-CN" altLang="en-US" sz="3200" dirty="0" smtClean="0">
                <a:latin typeface="微软雅黑" pitchFamily="34" charset="-122"/>
                <a:ea typeface="微软雅黑" pitchFamily="34" charset="-122"/>
              </a:rPr>
              <a:t>担负任务新</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反封建的同时反侵略。</a:t>
            </a:r>
          </a:p>
          <a:p>
            <a:r>
              <a:rPr lang="en-US" altLang="zh-CN" sz="3200" dirty="0" smtClean="0">
                <a:latin typeface="微软雅黑" pitchFamily="34" charset="-122"/>
                <a:ea typeface="微软雅黑" pitchFamily="34" charset="-122"/>
              </a:rPr>
              <a:t>(4)</a:t>
            </a:r>
            <a:r>
              <a:rPr lang="zh-CN" altLang="en-US" sz="3200" dirty="0" smtClean="0">
                <a:latin typeface="微软雅黑" pitchFamily="34" charset="-122"/>
                <a:ea typeface="微软雅黑" pitchFamily="34" charset="-122"/>
              </a:rPr>
              <a:t>失败原因新</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中外反动势力联合绞杀。</a:t>
            </a:r>
          </a:p>
          <a:p>
            <a:r>
              <a:rPr lang="en-US" altLang="zh-CN" sz="3200" dirty="0" smtClean="0">
                <a:latin typeface="微软雅黑" pitchFamily="34" charset="-122"/>
                <a:ea typeface="微软雅黑" pitchFamily="34" charset="-122"/>
              </a:rPr>
              <a:t>(5)</a:t>
            </a:r>
            <a:r>
              <a:rPr lang="zh-CN" altLang="en-US" sz="3200" dirty="0" smtClean="0">
                <a:latin typeface="微软雅黑" pitchFamily="34" charset="-122"/>
                <a:ea typeface="微软雅黑" pitchFamily="34" charset="-122"/>
              </a:rPr>
              <a:t>所属范畴新</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旧民主主义革命。</a:t>
            </a:r>
            <a:endParaRPr lang="en-US" altLang="zh-CN" sz="3200" dirty="0" smtClean="0">
              <a:latin typeface="微软雅黑" pitchFamily="34" charset="-122"/>
              <a:ea typeface="微软雅黑" pitchFamily="34" charset="-122"/>
            </a:endParaRPr>
          </a:p>
          <a:p>
            <a:endParaRPr lang="zh-CN" altLang="en-US" sz="2400" dirty="0" smtClean="0">
              <a:latin typeface="楷体" pitchFamily="49" charset="-122"/>
              <a:ea typeface="楷体" pitchFamily="49" charset="-122"/>
            </a:endParaRPr>
          </a:p>
          <a:p>
            <a:endParaRPr lang="zh-CN" altLang="en-US" sz="2400" dirty="0">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框 48129"/>
          <p:cNvSpPr txBox="1">
            <a:spLocks noChangeArrowheads="1"/>
          </p:cNvSpPr>
          <p:nvPr/>
        </p:nvSpPr>
        <p:spPr bwMode="auto">
          <a:xfrm>
            <a:off x="3543300" y="0"/>
            <a:ext cx="184150" cy="519113"/>
          </a:xfrm>
          <a:prstGeom prst="rect">
            <a:avLst/>
          </a:prstGeom>
          <a:noFill/>
          <a:ln w="9525">
            <a:noFill/>
            <a:miter lim="800000"/>
            <a:headEnd/>
            <a:tailEnd/>
          </a:ln>
        </p:spPr>
        <p:txBody>
          <a:bodyPr wrap="none">
            <a:spAutoFit/>
          </a:bodyPr>
          <a:lstStyle/>
          <a:p>
            <a:endParaRPr lang="zh-CN" altLang="zh-CN" sz="2800" b="1">
              <a:solidFill>
                <a:srgbClr val="FFFFCC"/>
              </a:solidFill>
              <a:latin typeface="Times New Roman" pitchFamily="18" charset="0"/>
            </a:endParaRPr>
          </a:p>
        </p:txBody>
      </p:sp>
      <p:sp>
        <p:nvSpPr>
          <p:cNvPr id="8197" name="矩形 48133"/>
          <p:cNvSpPr>
            <a:spLocks noChangeArrowheads="1"/>
          </p:cNvSpPr>
          <p:nvPr/>
        </p:nvSpPr>
        <p:spPr bwMode="auto">
          <a:xfrm>
            <a:off x="0" y="1376479"/>
            <a:ext cx="9144000" cy="3600986"/>
          </a:xfrm>
          <a:prstGeom prst="rect">
            <a:avLst/>
          </a:prstGeom>
          <a:noFill/>
          <a:ln w="9525">
            <a:noFill/>
            <a:miter lim="800000"/>
            <a:headEnd/>
            <a:tailEnd/>
          </a:ln>
        </p:spPr>
        <p:txBody>
          <a:bodyPr wrap="square" anchor="ctr">
            <a:spAutoFit/>
          </a:bodyPr>
          <a:lstStyle/>
          <a:p>
            <a:r>
              <a:rPr lang="en-US" altLang="zh-CN" sz="3600" b="1" dirty="0"/>
              <a:t>       </a:t>
            </a:r>
            <a:r>
              <a:rPr lang="en-US" altLang="zh-CN" sz="3600" dirty="0"/>
              <a:t> </a:t>
            </a:r>
            <a:r>
              <a:rPr lang="zh-CN" altLang="en-US" sz="3200" dirty="0">
                <a:latin typeface="微软雅黑" pitchFamily="34" charset="-122"/>
                <a:ea typeface="微软雅黑" pitchFamily="34" charset="-122"/>
              </a:rPr>
              <a:t>材</a:t>
            </a:r>
            <a:r>
              <a:rPr lang="zh-CN" altLang="en-US" sz="3200" dirty="0" smtClean="0">
                <a:latin typeface="微软雅黑" pitchFamily="34" charset="-122"/>
                <a:ea typeface="微软雅黑" pitchFamily="34" charset="-122"/>
              </a:rPr>
              <a:t>料：</a:t>
            </a:r>
            <a:r>
              <a:rPr lang="zh-CN" altLang="en-US" sz="3200" dirty="0">
                <a:latin typeface="微软雅黑" pitchFamily="34" charset="-122"/>
                <a:ea typeface="微软雅黑" pitchFamily="34" charset="-122"/>
              </a:rPr>
              <a:t>洪秀全是广东花县人，几次参加科举，都名落孙山，屡试不第后，受宣传基督教的小册子</a:t>
            </a:r>
            <a:r>
              <a:rPr lang="en-US" altLang="zh-CN" sz="3200" dirty="0">
                <a:latin typeface="微软雅黑" pitchFamily="34" charset="-122"/>
                <a:ea typeface="微软雅黑" pitchFamily="34" charset="-122"/>
              </a:rPr>
              <a:t>《</a:t>
            </a:r>
            <a:r>
              <a:rPr lang="zh-CN" altLang="en-US" sz="3200" dirty="0">
                <a:latin typeface="微软雅黑" pitchFamily="34" charset="-122"/>
                <a:ea typeface="微软雅黑" pitchFamily="34" charset="-122"/>
              </a:rPr>
              <a:t>劝世良言</a:t>
            </a:r>
            <a:r>
              <a:rPr lang="en-US" altLang="zh-CN" sz="3200" dirty="0">
                <a:latin typeface="微软雅黑" pitchFamily="34" charset="-122"/>
                <a:ea typeface="微软雅黑" pitchFamily="34" charset="-122"/>
              </a:rPr>
              <a:t>》</a:t>
            </a:r>
            <a:r>
              <a:rPr lang="zh-CN" altLang="en-US" sz="3200" dirty="0">
                <a:latin typeface="微软雅黑" pitchFamily="34" charset="-122"/>
                <a:ea typeface="微软雅黑" pitchFamily="34" charset="-122"/>
              </a:rPr>
              <a:t>的影响，于</a:t>
            </a:r>
            <a:r>
              <a:rPr lang="en-US" altLang="zh-CN" sz="3200" dirty="0">
                <a:latin typeface="微软雅黑" pitchFamily="34" charset="-122"/>
                <a:ea typeface="微软雅黑" pitchFamily="34" charset="-122"/>
              </a:rPr>
              <a:t>1843</a:t>
            </a:r>
            <a:r>
              <a:rPr lang="zh-CN" altLang="en-US" sz="3200" dirty="0">
                <a:latin typeface="微软雅黑" pitchFamily="34" charset="-122"/>
                <a:ea typeface="微软雅黑" pitchFamily="34" charset="-122"/>
              </a:rPr>
              <a:t>年创立了拜上帝教。为了宣传拜上帝教，洪秀全把</a:t>
            </a:r>
            <a:r>
              <a:rPr lang="zh-CN" altLang="en-US" sz="3200" b="1" dirty="0">
                <a:solidFill>
                  <a:srgbClr val="FF0000"/>
                </a:solidFill>
                <a:latin typeface="楷体" pitchFamily="49" charset="-122"/>
                <a:ea typeface="楷体" pitchFamily="49" charset="-122"/>
              </a:rPr>
              <a:t>西方基督教教义、中国儒家大同思想和农民的平均主义思想结合起来，</a:t>
            </a:r>
            <a:r>
              <a:rPr lang="zh-CN" altLang="en-US" sz="3200" dirty="0">
                <a:latin typeface="微软雅黑" pitchFamily="34" charset="-122"/>
                <a:ea typeface="微软雅黑" pitchFamily="34" charset="-122"/>
              </a:rPr>
              <a:t>写出</a:t>
            </a:r>
            <a:r>
              <a:rPr lang="en-US" altLang="zh-CN" sz="3200" dirty="0">
                <a:latin typeface="微软雅黑" pitchFamily="34" charset="-122"/>
                <a:ea typeface="微软雅黑" pitchFamily="34" charset="-122"/>
              </a:rPr>
              <a:t>《</a:t>
            </a:r>
            <a:r>
              <a:rPr lang="zh-CN" altLang="en-US" sz="3200" dirty="0">
                <a:latin typeface="微软雅黑" pitchFamily="34" charset="-122"/>
                <a:ea typeface="微软雅黑" pitchFamily="34" charset="-122"/>
              </a:rPr>
              <a:t>原道救世歌</a:t>
            </a:r>
            <a:r>
              <a:rPr lang="en-US" altLang="zh-CN" sz="3200" dirty="0">
                <a:latin typeface="微软雅黑" pitchFamily="34" charset="-122"/>
                <a:ea typeface="微软雅黑" pitchFamily="34" charset="-122"/>
              </a:rPr>
              <a:t>》《</a:t>
            </a:r>
            <a:r>
              <a:rPr lang="zh-CN" altLang="en-US" sz="3200" dirty="0">
                <a:latin typeface="微软雅黑" pitchFamily="34" charset="-122"/>
                <a:ea typeface="微软雅黑" pitchFamily="34" charset="-122"/>
              </a:rPr>
              <a:t>原道醒世训</a:t>
            </a:r>
            <a:r>
              <a:rPr lang="en-US" altLang="zh-CN" sz="3200" dirty="0">
                <a:latin typeface="微软雅黑" pitchFamily="34" charset="-122"/>
                <a:ea typeface="微软雅黑" pitchFamily="34" charset="-122"/>
              </a:rPr>
              <a:t>》《</a:t>
            </a:r>
            <a:r>
              <a:rPr lang="zh-CN" altLang="en-US" sz="3200" dirty="0">
                <a:latin typeface="微软雅黑" pitchFamily="34" charset="-122"/>
                <a:ea typeface="微软雅黑" pitchFamily="34" charset="-122"/>
              </a:rPr>
              <a:t>原道觉世训</a:t>
            </a:r>
            <a:r>
              <a:rPr lang="en-US" altLang="zh-CN" sz="3200" dirty="0">
                <a:latin typeface="微软雅黑" pitchFamily="34" charset="-122"/>
                <a:ea typeface="微软雅黑" pitchFamily="34" charset="-122"/>
              </a:rPr>
              <a:t>》</a:t>
            </a:r>
            <a:r>
              <a:rPr lang="zh-CN" altLang="en-US" sz="3200" dirty="0">
                <a:latin typeface="微软雅黑" pitchFamily="34" charset="-122"/>
                <a:ea typeface="微软雅黑" pitchFamily="34" charset="-122"/>
              </a:rPr>
              <a:t>等文章。 </a:t>
            </a:r>
          </a:p>
        </p:txBody>
      </p:sp>
      <p:sp>
        <p:nvSpPr>
          <p:cNvPr id="48135" name="文本框 48134"/>
          <p:cNvSpPr txBox="1">
            <a:spLocks noChangeArrowheads="1"/>
          </p:cNvSpPr>
          <p:nvPr/>
        </p:nvSpPr>
        <p:spPr bwMode="auto">
          <a:xfrm>
            <a:off x="0" y="404664"/>
            <a:ext cx="2663825" cy="584775"/>
          </a:xfrm>
          <a:prstGeom prst="rect">
            <a:avLst/>
          </a:prstGeom>
          <a:noFill/>
          <a:ln w="9525">
            <a:noFill/>
            <a:miter lim="800000"/>
            <a:headEnd/>
            <a:tailEnd/>
          </a:ln>
        </p:spPr>
        <p:txBody>
          <a:bodyPr>
            <a:spAutoFit/>
          </a:bodyPr>
          <a:lstStyle/>
          <a:p>
            <a:pPr>
              <a:spcBef>
                <a:spcPct val="50000"/>
              </a:spcBef>
            </a:pPr>
            <a:r>
              <a:rPr lang="zh-CN" altLang="en-US" sz="3200" dirty="0">
                <a:latin typeface="微软雅黑" pitchFamily="34" charset="-122"/>
                <a:ea typeface="微软雅黑" pitchFamily="34" charset="-122"/>
              </a:rPr>
              <a:t>理论基础</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135"/>
                                        </p:tgtEl>
                                        <p:attrNameLst>
                                          <p:attrName>style.visibility</p:attrName>
                                        </p:attrNameLst>
                                      </p:cBhvr>
                                      <p:to>
                                        <p:strVal val="visible"/>
                                      </p:to>
                                    </p:set>
                                    <p:animEffect transition="in" filter="wipe(down)">
                                      <p:cBhvr>
                                        <p:cTn id="7" dur="500"/>
                                        <p:tgtEl>
                                          <p:spTgt spid="48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矩形 49156"/>
          <p:cNvSpPr>
            <a:spLocks noChangeArrowheads="1"/>
          </p:cNvSpPr>
          <p:nvPr/>
        </p:nvSpPr>
        <p:spPr bwMode="auto">
          <a:xfrm>
            <a:off x="0" y="916533"/>
            <a:ext cx="8748713" cy="4154984"/>
          </a:xfrm>
          <a:prstGeom prst="rect">
            <a:avLst/>
          </a:prstGeom>
          <a:noFill/>
          <a:ln w="9525">
            <a:noFill/>
            <a:miter lim="800000"/>
            <a:headEnd/>
            <a:tailEnd/>
          </a:ln>
        </p:spPr>
        <p:txBody>
          <a:bodyPr anchor="ctr">
            <a:spAutoFit/>
          </a:bodyPr>
          <a:lstStyle/>
          <a:p>
            <a:r>
              <a:rPr lang="en-US" altLang="zh-CN" sz="3600" b="1" dirty="0"/>
              <a:t>       </a:t>
            </a:r>
            <a:r>
              <a:rPr lang="en-US" altLang="zh-CN" sz="3600" dirty="0"/>
              <a:t> </a:t>
            </a:r>
            <a:r>
              <a:rPr lang="zh-CN" altLang="en-US" sz="3200" dirty="0">
                <a:latin typeface="微软雅黑" pitchFamily="34" charset="-122"/>
                <a:ea typeface="微软雅黑" pitchFamily="34" charset="-122"/>
              </a:rPr>
              <a:t>材</a:t>
            </a:r>
            <a:r>
              <a:rPr lang="zh-CN" altLang="en-US" sz="3200" dirty="0" smtClean="0">
                <a:latin typeface="微软雅黑" pitchFamily="34" charset="-122"/>
                <a:ea typeface="微软雅黑" pitchFamily="34" charset="-122"/>
              </a:rPr>
              <a:t>料：</a:t>
            </a:r>
            <a:r>
              <a:rPr lang="zh-CN" altLang="en-US" sz="3200" dirty="0">
                <a:latin typeface="微软雅黑" pitchFamily="34" charset="-122"/>
                <a:ea typeface="微软雅黑" pitchFamily="34" charset="-122"/>
              </a:rPr>
              <a:t>最初加入</a:t>
            </a:r>
            <a:r>
              <a:rPr lang="zh-CN" altLang="en-US" sz="3200" dirty="0">
                <a:solidFill>
                  <a:srgbClr val="FF0000"/>
                </a:solidFill>
                <a:latin typeface="微软雅黑" pitchFamily="34" charset="-122"/>
                <a:ea typeface="微软雅黑" pitchFamily="34" charset="-122"/>
              </a:rPr>
              <a:t>拜上帝教</a:t>
            </a:r>
            <a:r>
              <a:rPr lang="zh-CN" altLang="en-US" sz="3200" dirty="0">
                <a:latin typeface="微软雅黑" pitchFamily="34" charset="-122"/>
                <a:ea typeface="微软雅黑" pitchFamily="34" charset="-122"/>
              </a:rPr>
              <a:t>的只有洪秀全的同学冯云山、族弟洪仁玕等几人，在洪秀全从事宗教理论研究宣传的同时，冯云山在广西桂平紫荆山区传播拜上帝教，开展反封建斗争，势力发展到周围数百里。冯云山经过艰苦的努力，在紫荆山等地区发展了万余会众，并逐渐形成了以洪秀全为首的由杨秀清、冯云山、萧朝贵、韦昌辉、石达开等人组成的领导核心。 </a:t>
            </a:r>
          </a:p>
        </p:txBody>
      </p:sp>
      <p:pic>
        <p:nvPicPr>
          <p:cNvPr id="9221" name="图片 49157" descr="back2"/>
          <p:cNvPicPr>
            <a:picLocks noChangeAspect="1" noChangeArrowheads="1"/>
          </p:cNvPicPr>
          <p:nvPr/>
        </p:nvPicPr>
        <p:blipFill>
          <a:blip r:embed="rId2" cstate="print"/>
          <a:srcRect/>
          <a:stretch>
            <a:fillRect/>
          </a:stretch>
        </p:blipFill>
        <p:spPr bwMode="auto">
          <a:xfrm>
            <a:off x="8243888" y="6165850"/>
            <a:ext cx="722312" cy="549275"/>
          </a:xfrm>
          <a:prstGeom prst="rect">
            <a:avLst/>
          </a:prstGeom>
          <a:noFill/>
          <a:ln w="9525">
            <a:noFill/>
            <a:miter lim="800000"/>
            <a:headEnd/>
            <a:tailEnd/>
          </a:ln>
        </p:spPr>
      </p:pic>
      <p:sp>
        <p:nvSpPr>
          <p:cNvPr id="49159" name="文本框 49158"/>
          <p:cNvSpPr txBox="1">
            <a:spLocks noChangeArrowheads="1"/>
          </p:cNvSpPr>
          <p:nvPr/>
        </p:nvSpPr>
        <p:spPr bwMode="auto">
          <a:xfrm>
            <a:off x="0" y="260648"/>
            <a:ext cx="3671887" cy="584775"/>
          </a:xfrm>
          <a:prstGeom prst="rect">
            <a:avLst/>
          </a:prstGeom>
          <a:noFill/>
          <a:ln w="9525">
            <a:noFill/>
            <a:miter lim="800000"/>
            <a:headEnd/>
            <a:tailEnd/>
          </a:ln>
        </p:spPr>
        <p:txBody>
          <a:bodyPr>
            <a:spAutoFit/>
          </a:bodyPr>
          <a:lstStyle/>
          <a:p>
            <a:pPr>
              <a:spcBef>
                <a:spcPct val="50000"/>
              </a:spcBef>
            </a:pPr>
            <a:r>
              <a:rPr lang="zh-CN" altLang="en-US" sz="3200" dirty="0">
                <a:latin typeface="微软雅黑" pitchFamily="34" charset="-122"/>
                <a:ea typeface="微软雅黑" pitchFamily="34" charset="-122"/>
              </a:rPr>
              <a:t>组织准备</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9159"/>
                                        </p:tgtEl>
                                        <p:attrNameLst>
                                          <p:attrName>style.visibility</p:attrName>
                                        </p:attrNameLst>
                                      </p:cBhvr>
                                      <p:to>
                                        <p:strVal val="visible"/>
                                      </p:to>
                                    </p:set>
                                    <p:animEffect transition="in" filter="box(in)">
                                      <p:cBhvr>
                                        <p:cTn id="7" dur="5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44000" cy="5016758"/>
          </a:xfrm>
          <a:prstGeom prst="rect">
            <a:avLst/>
          </a:prstGeom>
          <a:noFill/>
        </p:spPr>
        <p:txBody>
          <a:bodyPr wrap="square" rtlCol="0">
            <a:spAutoFit/>
          </a:bodyPr>
          <a:lstStyle/>
          <a:p>
            <a:r>
              <a:rPr lang="zh-CN" altLang="zh-CN" sz="3200" dirty="0" smtClean="0">
                <a:latin typeface="微软雅黑" pitchFamily="34" charset="-122"/>
                <a:ea typeface="微软雅黑" pitchFamily="34" charset="-122"/>
              </a:rPr>
              <a:t>（</a:t>
            </a:r>
            <a:r>
              <a:rPr lang="en-US" altLang="zh-CN" sz="3200" dirty="0" smtClean="0">
                <a:latin typeface="微软雅黑" pitchFamily="34" charset="-122"/>
                <a:ea typeface="微软雅黑" pitchFamily="34" charset="-122"/>
              </a:rPr>
              <a:t>2015</a:t>
            </a:r>
            <a:r>
              <a:rPr lang="zh-CN" altLang="zh-CN" sz="3200" dirty="0" smtClean="0">
                <a:latin typeface="微软雅黑" pitchFamily="34" charset="-122"/>
                <a:ea typeface="微软雅黑" pitchFamily="34" charset="-122"/>
              </a:rPr>
              <a:t>·重庆高考·</a:t>
            </a:r>
            <a:r>
              <a:rPr lang="en-US" altLang="zh-CN" sz="3200" dirty="0" smtClean="0">
                <a:latin typeface="微软雅黑" pitchFamily="34" charset="-122"/>
                <a:ea typeface="微软雅黑" pitchFamily="34" charset="-122"/>
              </a:rPr>
              <a:t>6</a:t>
            </a:r>
            <a:r>
              <a:rPr lang="zh-CN" altLang="zh-CN" sz="3200" dirty="0" smtClean="0">
                <a:latin typeface="微软雅黑" pitchFamily="34" charset="-122"/>
                <a:ea typeface="微软雅黑" pitchFamily="34" charset="-122"/>
              </a:rPr>
              <a:t>）太平天国运动之初，曾国藩指出：“今春以来，粤盗益复猖獗，西尽泗镇，东侵平梧，二千里中，几无一尺净土。推寻本原，何尝不以有司虐用其民，鱼肉日久，激而不复反顾？ 盖大吏之泄泄（闲谈）于上，而一切废置不问者非一朝夕之故矣。”据此可知，曾国藩认为太平天国运动爆发的原因是</a:t>
            </a:r>
            <a:r>
              <a:rPr lang="en-US" altLang="zh-CN" sz="3200" dirty="0" smtClean="0">
                <a:latin typeface="微软雅黑" pitchFamily="34" charset="-122"/>
                <a:ea typeface="微软雅黑" pitchFamily="34" charset="-122"/>
              </a:rPr>
              <a:t>(</a:t>
            </a:r>
            <a:r>
              <a:rPr lang="zh-CN" altLang="zh-CN" sz="3200" dirty="0" smtClean="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a:t>
            </a:r>
            <a:endParaRPr lang="zh-CN" altLang="zh-CN" sz="3200" dirty="0" smtClean="0">
              <a:latin typeface="微软雅黑" pitchFamily="34" charset="-122"/>
              <a:ea typeface="微软雅黑" pitchFamily="34" charset="-122"/>
            </a:endParaRPr>
          </a:p>
          <a:p>
            <a:r>
              <a:rPr lang="en-US" altLang="zh-CN" sz="3200" dirty="0" smtClean="0">
                <a:latin typeface="微软雅黑" pitchFamily="34" charset="-122"/>
                <a:ea typeface="微软雅黑" pitchFamily="34" charset="-122"/>
              </a:rPr>
              <a:t>A</a:t>
            </a:r>
            <a:r>
              <a:rPr lang="zh-CN" altLang="zh-CN" sz="3200" dirty="0" smtClean="0">
                <a:latin typeface="微软雅黑" pitchFamily="34" charset="-122"/>
                <a:ea typeface="微软雅黑" pitchFamily="34" charset="-122"/>
              </a:rPr>
              <a:t>．自然灾害频仍</a:t>
            </a:r>
            <a:r>
              <a:rPr lang="en-US" altLang="zh-CN" sz="3200" dirty="0" smtClean="0">
                <a:latin typeface="微软雅黑" pitchFamily="34" charset="-122"/>
                <a:ea typeface="微软雅黑" pitchFamily="34" charset="-122"/>
              </a:rPr>
              <a:t>  	B</a:t>
            </a:r>
            <a:r>
              <a:rPr lang="zh-CN" altLang="zh-CN" sz="3200" dirty="0" smtClean="0">
                <a:latin typeface="微软雅黑" pitchFamily="34" charset="-122"/>
                <a:ea typeface="微软雅黑" pitchFamily="34" charset="-122"/>
              </a:rPr>
              <a:t>．社会治安混乱</a:t>
            </a:r>
          </a:p>
          <a:p>
            <a:r>
              <a:rPr lang="en-US" altLang="zh-CN" sz="3200" dirty="0" smtClean="0">
                <a:latin typeface="微软雅黑" pitchFamily="34" charset="-122"/>
                <a:ea typeface="微软雅黑" pitchFamily="34" charset="-122"/>
              </a:rPr>
              <a:t>C</a:t>
            </a:r>
            <a:r>
              <a:rPr lang="zh-CN" altLang="zh-CN" sz="3200" dirty="0" smtClean="0">
                <a:latin typeface="微软雅黑" pitchFamily="34" charset="-122"/>
                <a:ea typeface="微软雅黑" pitchFamily="34" charset="-122"/>
              </a:rPr>
              <a:t>．土地兼并严重 </a:t>
            </a:r>
            <a:r>
              <a:rPr lang="en-US" altLang="zh-CN" sz="3200" dirty="0" smtClean="0">
                <a:latin typeface="微软雅黑" pitchFamily="34" charset="-122"/>
                <a:ea typeface="微软雅黑" pitchFamily="34" charset="-122"/>
              </a:rPr>
              <a:t>  	D</a:t>
            </a:r>
            <a:r>
              <a:rPr lang="zh-CN" altLang="zh-CN" sz="3200" dirty="0" smtClean="0">
                <a:latin typeface="微软雅黑" pitchFamily="34" charset="-122"/>
                <a:ea typeface="微软雅黑" pitchFamily="34" charset="-122"/>
              </a:rPr>
              <a:t>．官吏贪暴腐败</a:t>
            </a:r>
          </a:p>
          <a:p>
            <a:endParaRPr lang="zh-CN" altLang="en-US" sz="3200" dirty="0">
              <a:latin typeface="微软雅黑" pitchFamily="34" charset="-122"/>
              <a:ea typeface="微软雅黑" pitchFamily="34" charset="-122"/>
            </a:endParaRPr>
          </a:p>
        </p:txBody>
      </p:sp>
      <p:sp>
        <p:nvSpPr>
          <p:cNvPr id="3" name="TextBox 2"/>
          <p:cNvSpPr txBox="1"/>
          <p:nvPr/>
        </p:nvSpPr>
        <p:spPr>
          <a:xfrm>
            <a:off x="3419872" y="3284984"/>
            <a:ext cx="928694" cy="707886"/>
          </a:xfrm>
          <a:prstGeom prst="rect">
            <a:avLst/>
          </a:prstGeom>
          <a:noFill/>
        </p:spPr>
        <p:txBody>
          <a:bodyPr wrap="square" rtlCol="0">
            <a:spAutoFit/>
          </a:bodyPr>
          <a:lstStyle/>
          <a:p>
            <a:pPr lvl="1"/>
            <a:r>
              <a:rPr lang="en-US" altLang="zh-CN" sz="4000" b="1" dirty="0" smtClean="0">
                <a:solidFill>
                  <a:srgbClr val="FF0000"/>
                </a:solidFill>
              </a:rPr>
              <a:t>D</a:t>
            </a:r>
            <a:endParaRPr lang="zh-CN" alt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714356"/>
            <a:ext cx="8501122" cy="5509200"/>
          </a:xfrm>
          <a:prstGeom prst="rect">
            <a:avLst/>
          </a:prstGeom>
          <a:noFill/>
        </p:spPr>
        <p:txBody>
          <a:bodyPr wrap="square" rtlCol="0">
            <a:spAutoFit/>
          </a:bodyPr>
          <a:lstStyle/>
          <a:p>
            <a:r>
              <a:rPr lang="zh-CN" altLang="en-US" sz="3200" dirty="0" smtClean="0">
                <a:latin typeface="微软雅黑" pitchFamily="34" charset="-122"/>
                <a:ea typeface="微软雅黑" pitchFamily="34" charset="-122"/>
              </a:rPr>
              <a:t>（</a:t>
            </a:r>
            <a:r>
              <a:rPr lang="en-US" sz="3200" dirty="0" smtClean="0">
                <a:latin typeface="微软雅黑" pitchFamily="34" charset="-122"/>
                <a:ea typeface="微软雅黑" pitchFamily="34" charset="-122"/>
              </a:rPr>
              <a:t>2009</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江苏单科</a:t>
            </a:r>
            <a:r>
              <a:rPr lang="en-US" altLang="zh-CN" sz="3200" dirty="0" smtClean="0">
                <a:latin typeface="微软雅黑" pitchFamily="34" charset="-122"/>
                <a:ea typeface="微软雅黑" pitchFamily="34" charset="-122"/>
              </a:rPr>
              <a:t>·</a:t>
            </a:r>
            <a:r>
              <a:rPr lang="en-US" sz="3200" dirty="0" smtClean="0">
                <a:latin typeface="微软雅黑" pitchFamily="34" charset="-122"/>
                <a:ea typeface="微软雅黑" pitchFamily="34" charset="-122"/>
              </a:rPr>
              <a:t>5</a:t>
            </a:r>
            <a:r>
              <a:rPr lang="zh-CN" altLang="en-US" sz="3200" dirty="0" smtClean="0">
                <a:latin typeface="微软雅黑" pitchFamily="34" charset="-122"/>
                <a:ea typeface="微软雅黑" pitchFamily="34" charset="-122"/>
              </a:rPr>
              <a:t>）</a:t>
            </a:r>
            <a:r>
              <a:rPr lang="en-US"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如果</a:t>
            </a:r>
            <a:r>
              <a:rPr lang="zh-CN" altLang="en-US" sz="3200" dirty="0" smtClean="0">
                <a:solidFill>
                  <a:srgbClr val="FF0000"/>
                </a:solidFill>
                <a:latin typeface="微软雅黑" pitchFamily="34" charset="-122"/>
                <a:ea typeface="微软雅黑" pitchFamily="34" charset="-122"/>
              </a:rPr>
              <a:t>基督教国家</a:t>
            </a:r>
            <a:r>
              <a:rPr lang="zh-CN" altLang="en-US" sz="3200" dirty="0" smtClean="0">
                <a:latin typeface="微软雅黑" pitchFamily="34" charset="-122"/>
                <a:ea typeface="微软雅黑" pitchFamily="34" charset="-122"/>
              </a:rPr>
              <a:t>参与镇压这场运动将是很悲哀的，因为起义者们抱着一种争取进步的激情和作全面改革的意向，</a:t>
            </a:r>
            <a:r>
              <a:rPr lang="en-US"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目前显得较可取的惟一政策，</a:t>
            </a:r>
            <a:r>
              <a:rPr lang="en-US"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避免与内战双方发生任何政府层面的瓜葛。</a:t>
            </a:r>
            <a:r>
              <a:rPr lang="en-US"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这则材料反映出</a:t>
            </a:r>
            <a:r>
              <a:rPr lang="en-US"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　　</a:t>
            </a:r>
            <a:r>
              <a:rPr lang="en-US" sz="3200" dirty="0" smtClean="0">
                <a:latin typeface="微软雅黑" pitchFamily="34" charset="-122"/>
                <a:ea typeface="微软雅黑" pitchFamily="34" charset="-122"/>
              </a:rPr>
              <a:t>)</a:t>
            </a:r>
            <a:endParaRPr lang="zh-CN" altLang="en-US" sz="3200" dirty="0" smtClean="0">
              <a:latin typeface="微软雅黑" pitchFamily="34" charset="-122"/>
              <a:ea typeface="微软雅黑" pitchFamily="34" charset="-122"/>
            </a:endParaRPr>
          </a:p>
          <a:p>
            <a:r>
              <a:rPr lang="en-US" sz="3200" dirty="0" smtClean="0">
                <a:latin typeface="微软雅黑" pitchFamily="34" charset="-122"/>
                <a:ea typeface="微软雅黑" pitchFamily="34" charset="-122"/>
              </a:rPr>
              <a:t>A</a:t>
            </a:r>
            <a:r>
              <a:rPr lang="zh-CN" altLang="en-US" sz="3200" dirty="0" smtClean="0">
                <a:latin typeface="微软雅黑" pitchFamily="34" charset="-122"/>
                <a:ea typeface="微软雅黑" pitchFamily="34" charset="-122"/>
              </a:rPr>
              <a:t>．太平天国运动初期英国采取中立政策 </a:t>
            </a:r>
            <a:endParaRPr lang="en-US" altLang="zh-CN" sz="3200" dirty="0" smtClean="0">
              <a:latin typeface="微软雅黑" pitchFamily="34" charset="-122"/>
              <a:ea typeface="微软雅黑" pitchFamily="34" charset="-122"/>
            </a:endParaRPr>
          </a:p>
          <a:p>
            <a:r>
              <a:rPr lang="en-US" sz="3200" dirty="0" smtClean="0">
                <a:latin typeface="微软雅黑" pitchFamily="34" charset="-122"/>
                <a:ea typeface="微软雅黑" pitchFamily="34" charset="-122"/>
              </a:rPr>
              <a:t>B</a:t>
            </a:r>
            <a:r>
              <a:rPr lang="zh-CN" altLang="en-US" sz="3200" dirty="0" smtClean="0">
                <a:latin typeface="微软雅黑" pitchFamily="34" charset="-122"/>
                <a:ea typeface="微软雅黑" pitchFamily="34" charset="-122"/>
              </a:rPr>
              <a:t>．义和团运动兴起后英国避免介入</a:t>
            </a:r>
          </a:p>
          <a:p>
            <a:r>
              <a:rPr lang="en-US" sz="3200" dirty="0" smtClean="0">
                <a:latin typeface="微软雅黑" pitchFamily="34" charset="-122"/>
                <a:ea typeface="微软雅黑" pitchFamily="34" charset="-122"/>
              </a:rPr>
              <a:t>C</a:t>
            </a:r>
            <a:r>
              <a:rPr lang="zh-CN" altLang="en-US" sz="3200" dirty="0" smtClean="0">
                <a:latin typeface="微软雅黑" pitchFamily="34" charset="-122"/>
                <a:ea typeface="微软雅黑" pitchFamily="34" charset="-122"/>
              </a:rPr>
              <a:t>．北伐战争时期英国奉行中立政策</a:t>
            </a:r>
            <a:r>
              <a:rPr lang="en-US" sz="3200" dirty="0" smtClean="0">
                <a:latin typeface="微软雅黑" pitchFamily="34" charset="-122"/>
                <a:ea typeface="微软雅黑" pitchFamily="34" charset="-122"/>
              </a:rPr>
              <a:t>     </a:t>
            </a:r>
          </a:p>
          <a:p>
            <a:r>
              <a:rPr lang="en-US" sz="3200" dirty="0" smtClean="0">
                <a:latin typeface="微软雅黑" pitchFamily="34" charset="-122"/>
                <a:ea typeface="微软雅黑" pitchFamily="34" charset="-122"/>
              </a:rPr>
              <a:t>D</a:t>
            </a:r>
            <a:r>
              <a:rPr lang="zh-CN" altLang="en-US" sz="3200" dirty="0" smtClean="0">
                <a:latin typeface="微软雅黑" pitchFamily="34" charset="-122"/>
                <a:ea typeface="微软雅黑" pitchFamily="34" charset="-122"/>
              </a:rPr>
              <a:t>．辛亥革命时期英国采用外交孤立政策</a:t>
            </a:r>
          </a:p>
          <a:p>
            <a:endParaRPr lang="zh-CN" altLang="en-US" sz="3200" dirty="0">
              <a:latin typeface="微软雅黑" pitchFamily="34" charset="-122"/>
              <a:ea typeface="微软雅黑" pitchFamily="34" charset="-122"/>
            </a:endParaRPr>
          </a:p>
        </p:txBody>
      </p:sp>
      <p:sp>
        <p:nvSpPr>
          <p:cNvPr id="3" name="TextBox 2"/>
          <p:cNvSpPr txBox="1"/>
          <p:nvPr/>
        </p:nvSpPr>
        <p:spPr>
          <a:xfrm>
            <a:off x="1763688" y="3068960"/>
            <a:ext cx="928694" cy="707886"/>
          </a:xfrm>
          <a:prstGeom prst="rect">
            <a:avLst/>
          </a:prstGeom>
          <a:noFill/>
        </p:spPr>
        <p:txBody>
          <a:bodyPr wrap="square" rtlCol="0">
            <a:spAutoFit/>
          </a:bodyPr>
          <a:lstStyle/>
          <a:p>
            <a:r>
              <a:rPr lang="en-US" altLang="zh-CN" sz="4000" b="1" dirty="0" smtClean="0">
                <a:solidFill>
                  <a:srgbClr val="FF0000"/>
                </a:solidFill>
              </a:rPr>
              <a:t>A</a:t>
            </a:r>
            <a:endParaRPr lang="zh-CN" alt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44000" cy="5016758"/>
          </a:xfrm>
          <a:prstGeom prst="rect">
            <a:avLst/>
          </a:prstGeom>
          <a:noFill/>
        </p:spPr>
        <p:txBody>
          <a:bodyPr wrap="square" rtlCol="0">
            <a:spAutoFit/>
          </a:bodyPr>
          <a:lstStyle/>
          <a:p>
            <a:r>
              <a:rPr lang="zh-CN" altLang="en-US" sz="3200" dirty="0" smtClean="0">
                <a:latin typeface="微软雅黑" pitchFamily="34" charset="-122"/>
                <a:ea typeface="微软雅黑" pitchFamily="34" charset="-122"/>
              </a:rPr>
              <a:t>（</a:t>
            </a:r>
            <a:r>
              <a:rPr lang="en-US" altLang="en-US" sz="3200" dirty="0" smtClean="0">
                <a:latin typeface="微软雅黑" pitchFamily="34" charset="-122"/>
                <a:ea typeface="微软雅黑" pitchFamily="34" charset="-122"/>
              </a:rPr>
              <a:t>2011</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全国新课标文综</a:t>
            </a:r>
            <a:r>
              <a:rPr lang="en-US" altLang="zh-CN" sz="3200" dirty="0" smtClean="0">
                <a:latin typeface="微软雅黑" pitchFamily="34" charset="-122"/>
                <a:ea typeface="微软雅黑" pitchFamily="34" charset="-122"/>
              </a:rPr>
              <a:t>·</a:t>
            </a:r>
            <a:r>
              <a:rPr lang="en-US" altLang="en-US" sz="3200" dirty="0" smtClean="0">
                <a:latin typeface="微软雅黑" pitchFamily="34" charset="-122"/>
                <a:ea typeface="微软雅黑" pitchFamily="34" charset="-122"/>
              </a:rPr>
              <a:t>29</a:t>
            </a:r>
            <a:r>
              <a:rPr lang="zh-CN" altLang="en-US" sz="3200" dirty="0" smtClean="0">
                <a:latin typeface="微软雅黑" pitchFamily="34" charset="-122"/>
                <a:ea typeface="微软雅黑" pitchFamily="34" charset="-122"/>
              </a:rPr>
              <a:t>）洪秀全尊奉“皇上帝”，自命为上帝之子下凡救世，认为其他一切偶像皆为妖魔。太平天国运动初期，太平军所</a:t>
            </a:r>
            <a:r>
              <a:rPr lang="en-US" altLang="en-US"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到之处毁学宫、拆孔庙、查禁孔孟“妖书”；而在后期洪秀全则要求“学尧舜之孝弟忠信，遵孔孟之仁义道德”。</a:t>
            </a:r>
            <a:r>
              <a:rPr lang="zh-CN" altLang="en-US" sz="3200" dirty="0" smtClean="0">
                <a:solidFill>
                  <a:srgbClr val="FF0000"/>
                </a:solidFill>
                <a:latin typeface="微软雅黑" pitchFamily="34" charset="-122"/>
                <a:ea typeface="微软雅黑" pitchFamily="34" charset="-122"/>
              </a:rPr>
              <a:t>太平天国运动由反孔到尊孔主要是因为</a:t>
            </a:r>
          </a:p>
          <a:p>
            <a:r>
              <a:rPr lang="en-US" altLang="en-US" sz="3200" dirty="0" smtClean="0">
                <a:latin typeface="微软雅黑" pitchFamily="34" charset="-122"/>
                <a:ea typeface="微软雅黑" pitchFamily="34" charset="-122"/>
              </a:rPr>
              <a:t>A</a:t>
            </a:r>
            <a:r>
              <a:rPr lang="zh-CN" altLang="en-US" sz="3200" dirty="0" smtClean="0">
                <a:latin typeface="微软雅黑" pitchFamily="34" charset="-122"/>
                <a:ea typeface="微软雅黑" pitchFamily="34" charset="-122"/>
              </a:rPr>
              <a:t>．拜上帝教不足以支撑其政权</a:t>
            </a:r>
            <a:r>
              <a:rPr lang="en-US" altLang="en-US" sz="3200" dirty="0" smtClean="0">
                <a:latin typeface="微软雅黑" pitchFamily="34" charset="-122"/>
                <a:ea typeface="微软雅黑" pitchFamily="34" charset="-122"/>
              </a:rPr>
              <a:t>         </a:t>
            </a:r>
          </a:p>
          <a:p>
            <a:r>
              <a:rPr lang="en-US" altLang="en-US" sz="3200" dirty="0" smtClean="0">
                <a:latin typeface="微软雅黑" pitchFamily="34" charset="-122"/>
                <a:ea typeface="微软雅黑" pitchFamily="34" charset="-122"/>
              </a:rPr>
              <a:t>B</a:t>
            </a:r>
            <a:r>
              <a:rPr lang="zh-CN" altLang="en-US" sz="3200" dirty="0" smtClean="0">
                <a:latin typeface="微软雅黑" pitchFamily="34" charset="-122"/>
                <a:ea typeface="微软雅黑" pitchFamily="34" charset="-122"/>
              </a:rPr>
              <a:t>．太平天国定都天京后战局出现逆转</a:t>
            </a:r>
          </a:p>
          <a:p>
            <a:r>
              <a:rPr lang="en-US" altLang="en-US" sz="3200" dirty="0" smtClean="0">
                <a:latin typeface="微软雅黑" pitchFamily="34" charset="-122"/>
                <a:ea typeface="微软雅黑" pitchFamily="34" charset="-122"/>
              </a:rPr>
              <a:t>C</a:t>
            </a:r>
            <a:r>
              <a:rPr lang="zh-CN" altLang="en-US" sz="3200" dirty="0" smtClean="0">
                <a:latin typeface="微软雅黑" pitchFamily="34" charset="-122"/>
                <a:ea typeface="微软雅黑" pitchFamily="34" charset="-122"/>
              </a:rPr>
              <a:t>．反孔受到传统士绅的抵制</a:t>
            </a:r>
            <a:r>
              <a:rPr lang="en-US" altLang="en-US" sz="3200" dirty="0" smtClean="0">
                <a:latin typeface="微软雅黑" pitchFamily="34" charset="-122"/>
                <a:ea typeface="微软雅黑" pitchFamily="34" charset="-122"/>
              </a:rPr>
              <a:t>           </a:t>
            </a:r>
          </a:p>
          <a:p>
            <a:r>
              <a:rPr lang="en-US" altLang="en-US" sz="3200" dirty="0" smtClean="0">
                <a:latin typeface="微软雅黑" pitchFamily="34" charset="-122"/>
                <a:ea typeface="微软雅黑" pitchFamily="34" charset="-122"/>
              </a:rPr>
              <a:t>D</a:t>
            </a:r>
            <a:r>
              <a:rPr lang="zh-CN" altLang="en-US" sz="3200" dirty="0" smtClean="0">
                <a:latin typeface="微软雅黑" pitchFamily="34" charset="-122"/>
                <a:ea typeface="微软雅黑" pitchFamily="34" charset="-122"/>
              </a:rPr>
              <a:t>．太平天国未能得到西方势力的支</a:t>
            </a:r>
            <a:r>
              <a:rPr lang="zh-CN" altLang="en-US" sz="3200" dirty="0" smtClean="0">
                <a:latin typeface="微软雅黑" pitchFamily="34" charset="-122"/>
                <a:ea typeface="微软雅黑" pitchFamily="34" charset="-122"/>
              </a:rPr>
              <a:t>持</a:t>
            </a:r>
            <a:endParaRPr lang="en-US" altLang="zh-CN" sz="3200" dirty="0" smtClean="0">
              <a:latin typeface="微软雅黑" pitchFamily="34" charset="-122"/>
              <a:ea typeface="微软雅黑" pitchFamily="34" charset="-122"/>
            </a:endParaRPr>
          </a:p>
        </p:txBody>
      </p:sp>
      <p:sp>
        <p:nvSpPr>
          <p:cNvPr id="3" name="TextBox 2"/>
          <p:cNvSpPr txBox="1"/>
          <p:nvPr/>
        </p:nvSpPr>
        <p:spPr>
          <a:xfrm>
            <a:off x="7812360" y="3501008"/>
            <a:ext cx="928694" cy="707886"/>
          </a:xfrm>
          <a:prstGeom prst="rect">
            <a:avLst/>
          </a:prstGeom>
          <a:noFill/>
        </p:spPr>
        <p:txBody>
          <a:bodyPr wrap="square" rtlCol="0">
            <a:spAutoFit/>
          </a:bodyPr>
          <a:lstStyle/>
          <a:p>
            <a:r>
              <a:rPr lang="en-US" altLang="zh-CN" sz="4000" b="1" dirty="0" smtClean="0">
                <a:solidFill>
                  <a:srgbClr val="FF0000"/>
                </a:solidFill>
              </a:rPr>
              <a:t>A</a:t>
            </a:r>
            <a:endParaRPr lang="zh-CN" alt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TotalTime>
  <Words>4149</Words>
  <Application>Microsoft Office PowerPoint</Application>
  <PresentationFormat>全屏显示(4:3)</PresentationFormat>
  <Paragraphs>268</Paragraphs>
  <Slides>41</Slides>
  <Notes>1</Notes>
  <HiddenSlides>0</HiddenSlides>
  <MMClips>0</MMClips>
  <ScaleCrop>false</ScaleCrop>
  <HeadingPairs>
    <vt:vector size="4" baseType="variant">
      <vt:variant>
        <vt:lpstr>主题</vt:lpstr>
      </vt:variant>
      <vt:variant>
        <vt:i4>1</vt:i4>
      </vt:variant>
      <vt:variant>
        <vt:lpstr>幻灯片标题</vt:lpstr>
      </vt:variant>
      <vt:variant>
        <vt:i4>41</vt:i4>
      </vt:variant>
    </vt:vector>
  </HeadingPairs>
  <TitlesOfParts>
    <vt:vector size="42"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dbc</dc:creator>
  <cp:lastModifiedBy>Administrator</cp:lastModifiedBy>
  <cp:revision>98</cp:revision>
  <dcterms:created xsi:type="dcterms:W3CDTF">2014-08-12T08:12:16Z</dcterms:created>
  <dcterms:modified xsi:type="dcterms:W3CDTF">2018-07-06T03:14:51Z</dcterms:modified>
</cp:coreProperties>
</file>