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9" r:id="rId2"/>
    <p:sldId id="303" r:id="rId3"/>
    <p:sldId id="304" r:id="rId4"/>
    <p:sldId id="306" r:id="rId5"/>
    <p:sldId id="307" r:id="rId6"/>
    <p:sldId id="308" r:id="rId7"/>
    <p:sldId id="386" r:id="rId8"/>
    <p:sldId id="354" r:id="rId9"/>
    <p:sldId id="355" r:id="rId10"/>
    <p:sldId id="302" r:id="rId11"/>
    <p:sldId id="356" r:id="rId12"/>
    <p:sldId id="365" r:id="rId13"/>
    <p:sldId id="357" r:id="rId14"/>
    <p:sldId id="358" r:id="rId15"/>
    <p:sldId id="359" r:id="rId16"/>
    <p:sldId id="310" r:id="rId17"/>
    <p:sldId id="342" r:id="rId18"/>
    <p:sldId id="369" r:id="rId19"/>
    <p:sldId id="370" r:id="rId20"/>
    <p:sldId id="311" r:id="rId21"/>
    <p:sldId id="348" r:id="rId22"/>
    <p:sldId id="352" r:id="rId23"/>
    <p:sldId id="367" r:id="rId24"/>
    <p:sldId id="313" r:id="rId25"/>
    <p:sldId id="361" r:id="rId26"/>
    <p:sldId id="366" r:id="rId27"/>
    <p:sldId id="315" r:id="rId28"/>
    <p:sldId id="363" r:id="rId29"/>
    <p:sldId id="347" r:id="rId30"/>
    <p:sldId id="316" r:id="rId31"/>
    <p:sldId id="317" r:id="rId32"/>
    <p:sldId id="343" r:id="rId33"/>
    <p:sldId id="384" r:id="rId34"/>
    <p:sldId id="318" r:id="rId35"/>
    <p:sldId id="349" r:id="rId36"/>
    <p:sldId id="319" r:id="rId37"/>
    <p:sldId id="368" r:id="rId38"/>
    <p:sldId id="321" r:id="rId39"/>
    <p:sldId id="322" r:id="rId40"/>
    <p:sldId id="323" r:id="rId41"/>
    <p:sldId id="324" r:id="rId42"/>
    <p:sldId id="325" r:id="rId43"/>
    <p:sldId id="381" r:id="rId44"/>
    <p:sldId id="376" r:id="rId45"/>
    <p:sldId id="383" r:id="rId46"/>
    <p:sldId id="326" r:id="rId47"/>
    <p:sldId id="327" r:id="rId48"/>
    <p:sldId id="362" r:id="rId49"/>
    <p:sldId id="344" r:id="rId50"/>
    <p:sldId id="329" r:id="rId51"/>
    <p:sldId id="334" r:id="rId52"/>
    <p:sldId id="335" r:id="rId53"/>
    <p:sldId id="336" r:id="rId54"/>
    <p:sldId id="337" r:id="rId55"/>
    <p:sldId id="339" r:id="rId56"/>
    <p:sldId id="340" r:id="rId57"/>
    <p:sldId id="341" r:id="rId58"/>
    <p:sldId id="375" r:id="rId59"/>
    <p:sldId id="378" r:id="rId60"/>
    <p:sldId id="385" r:id="rId61"/>
    <p:sldId id="379" r:id="rId62"/>
    <p:sldId id="353" r:id="rId63"/>
    <p:sldId id="364" r:id="rId64"/>
    <p:sldId id="371" r:id="rId65"/>
    <p:sldId id="374" r:id="rId66"/>
    <p:sldId id="377" r:id="rId67"/>
    <p:sldId id="373" r:id="rId68"/>
    <p:sldId id="281" r:id="rId69"/>
    <p:sldId id="283" r:id="rId70"/>
    <p:sldId id="295" r:id="rId71"/>
    <p:sldId id="296" r:id="rId72"/>
    <p:sldId id="390" r:id="rId73"/>
    <p:sldId id="267" r:id="rId74"/>
    <p:sldId id="391" r:id="rId75"/>
    <p:sldId id="360" r:id="rId76"/>
    <p:sldId id="387" r:id="rId77"/>
    <p:sldId id="388" r:id="rId78"/>
    <p:sldId id="389" r:id="rId7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3366"/>
    <a:srgbClr val="333399"/>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6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08930-AA8F-49DF-A83D-54538114FCE4}" type="datetimeFigureOut">
              <a:rPr lang="zh-CN" altLang="en-US" smtClean="0"/>
              <a:pPr/>
              <a:t>2018/7/6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1C460-B6DF-492E-8449-30EB2A3F2E8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579708D-0801-4A72-AD13-990D196236D2}" type="slidenum">
              <a:rPr lang="en-US" altLang="zh-CN" smtClean="0"/>
              <a:pPr/>
              <a:t>11</a:t>
            </a:fld>
            <a:endParaRPr lang="en-US" altLang="zh-CN"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DF1C460-B6DF-492E-8449-30EB2A3F2E81}" type="slidenum">
              <a:rPr lang="zh-CN" altLang="en-US" smtClean="0"/>
              <a:pPr/>
              <a:t>33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DF1C460-B6DF-492E-8449-30EB2A3F2E81}" type="slidenum">
              <a:rPr lang="zh-CN" altLang="en-US" smtClean="0"/>
              <a:pPr/>
              <a:t>43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p:spPr>
      </p:sp>
      <p:sp>
        <p:nvSpPr>
          <p:cNvPr id="481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加深理解条约和时代特征</a:t>
            </a:r>
          </a:p>
        </p:txBody>
      </p:sp>
      <p:sp>
        <p:nvSpPr>
          <p:cNvPr id="4813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CD2EAB-6B8E-47EB-A5DA-6EC2B55A5ADC}" type="slidenum">
              <a:rPr lang="zh-CN" altLang="en-US" smtClean="0">
                <a:latin typeface="Times New Roman" pitchFamily="18" charset="0"/>
                <a:ea typeface="宋体" pitchFamily="2" charset="-122"/>
              </a:rPr>
              <a:pPr/>
              <a:t>56</a:t>
            </a:fld>
            <a:endParaRPr lang="en-US" altLang="zh-CN" smtClean="0">
              <a:latin typeface="Times New Roman" pitchFamily="18"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p:spPr>
      </p:sp>
      <p:sp>
        <p:nvSpPr>
          <p:cNvPr id="491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理性反思，史实归纳</a:t>
            </a:r>
          </a:p>
        </p:txBody>
      </p:sp>
      <p:sp>
        <p:nvSpPr>
          <p:cNvPr id="49156"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8798DB-9929-4580-8671-6F75A0CF1B0F}" type="slidenum">
              <a:rPr lang="zh-CN" altLang="en-US" smtClean="0">
                <a:latin typeface="Times New Roman" pitchFamily="18" charset="0"/>
                <a:ea typeface="宋体" pitchFamily="2" charset="-122"/>
              </a:rPr>
              <a:pPr/>
              <a:t>57</a:t>
            </a:fld>
            <a:endParaRPr lang="en-US" altLang="zh-CN" smtClean="0">
              <a:latin typeface="Times New Roman" pitchFamily="18"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04D7A9E-08F9-4F61-AE6E-485213B5B51D}" type="datetimeFigureOut">
              <a:rPr lang="zh-CN" altLang="en-US" smtClean="0"/>
              <a:pPr/>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977A6-D83C-4A20-AD29-FF9B372E6573}"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04D7A9E-08F9-4F61-AE6E-485213B5B51D}" type="datetimeFigureOut">
              <a:rPr lang="zh-CN" altLang="en-US" smtClean="0"/>
              <a:pPr/>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977A6-D83C-4A20-AD29-FF9B372E657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04D7A9E-08F9-4F61-AE6E-485213B5B51D}" type="datetimeFigureOut">
              <a:rPr lang="zh-CN" altLang="en-US" smtClean="0"/>
              <a:pPr/>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977A6-D83C-4A20-AD29-FF9B372E6573}"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066800" y="152400"/>
            <a:ext cx="7848600" cy="6096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87F173B-6886-40AD-A642-2DBBEBDEB562}"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600200"/>
            <a:ext cx="8229600" cy="4525963"/>
          </a:xfrm>
        </p:spPr>
        <p:txBody>
          <a:bodyPr/>
          <a:lstStyle/>
          <a:p>
            <a:pPr lvl="0"/>
            <a:endParaRPr lang="zh-CN" altLang="en-US" noProof="0"/>
          </a:p>
        </p:txBody>
      </p:sp>
      <p:sp>
        <p:nvSpPr>
          <p:cNvPr id="4" name="日期占位符 3"/>
          <p:cNvSpPr>
            <a:spLocks noGrp="1"/>
          </p:cNvSpPr>
          <p:nvPr>
            <p:ph type="dt" sz="half" idx="10"/>
          </p:nvPr>
        </p:nvSpPr>
        <p:spPr/>
        <p:txBody>
          <a:bodyPr/>
          <a:lstStyle>
            <a:lvl1pPr>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pPr>
              <a:defRPr/>
            </a:pPr>
            <a:fld id="{08B91647-D0EE-49A2-92B3-F19899FAD20F}"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04D7A9E-08F9-4F61-AE6E-485213B5B51D}" type="datetimeFigureOut">
              <a:rPr lang="zh-CN" altLang="en-US" smtClean="0"/>
              <a:pPr/>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977A6-D83C-4A20-AD29-FF9B372E657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04D7A9E-08F9-4F61-AE6E-485213B5B51D}" type="datetimeFigureOut">
              <a:rPr lang="zh-CN" altLang="en-US" smtClean="0"/>
              <a:pPr/>
              <a:t>2018/7/6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977A6-D83C-4A20-AD29-FF9B372E657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04D7A9E-08F9-4F61-AE6E-485213B5B51D}" type="datetimeFigureOut">
              <a:rPr lang="zh-CN" altLang="en-US" smtClean="0"/>
              <a:pPr/>
              <a:t>2018/7/6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977A6-D83C-4A20-AD29-FF9B372E657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04D7A9E-08F9-4F61-AE6E-485213B5B51D}" type="datetimeFigureOut">
              <a:rPr lang="zh-CN" altLang="en-US" smtClean="0"/>
              <a:pPr/>
              <a:t>2018/7/6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9977A6-D83C-4A20-AD29-FF9B372E657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04D7A9E-08F9-4F61-AE6E-485213B5B51D}" type="datetimeFigureOut">
              <a:rPr lang="zh-CN" altLang="en-US" smtClean="0"/>
              <a:pPr/>
              <a:t>2018/7/6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9977A6-D83C-4A20-AD29-FF9B372E657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4D7A9E-08F9-4F61-AE6E-485213B5B51D}" type="datetimeFigureOut">
              <a:rPr lang="zh-CN" altLang="en-US" smtClean="0"/>
              <a:pPr/>
              <a:t>2018/7/6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9977A6-D83C-4A20-AD29-FF9B372E657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04D7A9E-08F9-4F61-AE6E-485213B5B51D}" type="datetimeFigureOut">
              <a:rPr lang="zh-CN" altLang="en-US" smtClean="0"/>
              <a:pPr/>
              <a:t>2018/7/6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977A6-D83C-4A20-AD29-FF9B372E657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04D7A9E-08F9-4F61-AE6E-485213B5B51D}" type="datetimeFigureOut">
              <a:rPr lang="zh-CN" altLang="en-US" smtClean="0"/>
              <a:pPr/>
              <a:t>2018/7/6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977A6-D83C-4A20-AD29-FF9B372E6573}"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duotone>
              <a:schemeClr val="bg2">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D7A9E-08F9-4F61-AE6E-485213B5B51D}" type="datetimeFigureOut">
              <a:rPr lang="zh-CN" altLang="en-US" smtClean="0"/>
              <a:pPr/>
              <a:t>2018/7/6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977A6-D83C-4A20-AD29-FF9B372E657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file:///E:\&#37329;&#37329;\&#37329;&#27036;&#33489;\&#21271;&#24072;&#21382;&#21490;\L97.tif" TargetMode="External"/><Relationship Id="rId7" Type="http://schemas.openxmlformats.org/officeDocument/2006/relationships/image" Target="file:///E:\&#37329;&#37329;\&#37329;&#27036;&#33489;\&#21271;&#24072;&#21382;&#21490;\L99.tif"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file:///E:\&#37329;&#37329;\&#37329;&#27036;&#33489;\&#21271;&#24072;&#21382;&#21490;\L98.tif" TargetMode="External"/><Relationship Id="rId4" Type="http://schemas.openxmlformats.org/officeDocument/2006/relationships/image" Target="../media/image1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636912"/>
            <a:ext cx="9144000" cy="789391"/>
          </a:xfrm>
          <a:prstGeom prst="rect">
            <a:avLst/>
          </a:prstGeom>
        </p:spPr>
        <p:txBody>
          <a:bodyPr wrap="square">
            <a:spAutoFit/>
          </a:bodyPr>
          <a:lstStyle/>
          <a:p>
            <a:pPr algn="ctr"/>
            <a:r>
              <a:rPr lang="zh-CN" altLang="en-US" sz="4400" b="1" dirty="0" smtClean="0">
                <a:solidFill>
                  <a:srgbClr val="FF0000"/>
                </a:solidFill>
              </a:rPr>
              <a:t>近代中国反侵略、求民主的斗争</a:t>
            </a:r>
            <a:endParaRPr lang="zh-CN" altLang="en-US" sz="44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005951"/>
          </a:xfrm>
          <a:prstGeom prst="rect">
            <a:avLst/>
          </a:prstGeom>
          <a:noFill/>
        </p:spPr>
        <p:txBody>
          <a:bodyPr wrap="square" rtlCol="0">
            <a:spAutoFit/>
          </a:bodyPr>
          <a:lstStyle/>
          <a:p>
            <a:pPr algn="ctr">
              <a:lnSpc>
                <a:spcPts val="5600"/>
              </a:lnSpc>
              <a:defRPr/>
            </a:pPr>
            <a:r>
              <a:rPr lang="zh-CN" altLang="en-US" sz="3200" b="1" dirty="0" smtClean="0">
                <a:solidFill>
                  <a:srgbClr val="FF0000"/>
                </a:solidFill>
                <a:latin typeface="微软雅黑" panose="020B0503020204020204" pitchFamily="34" charset="-122"/>
                <a:ea typeface="微软雅黑" panose="020B0503020204020204" pitchFamily="34" charset="-122"/>
              </a:rPr>
              <a:t>千年变局</a:t>
            </a:r>
            <a:endParaRPr lang="en-US" altLang="zh-CN" sz="3200" b="1" dirty="0" smtClean="0">
              <a:solidFill>
                <a:srgbClr val="FF0000"/>
              </a:solidFill>
              <a:latin typeface="微软雅黑" panose="020B0503020204020204" pitchFamily="34" charset="-122"/>
              <a:ea typeface="微软雅黑" panose="020B0503020204020204" pitchFamily="34" charset="-122"/>
            </a:endParaRPr>
          </a:p>
          <a:p>
            <a:pPr algn="ctr">
              <a:lnSpc>
                <a:spcPts val="5600"/>
              </a:lnSpc>
              <a:defRPr/>
            </a:pPr>
            <a:r>
              <a:rPr lang="zh-CN" altLang="en-US" sz="3200" b="1" dirty="0" smtClean="0">
                <a:solidFill>
                  <a:srgbClr val="003366"/>
                </a:solidFill>
                <a:latin typeface="微软雅黑" panose="020B0503020204020204" pitchFamily="34" charset="-122"/>
                <a:ea typeface="微软雅黑" panose="020B0503020204020204" pitchFamily="34" charset="-122"/>
              </a:rPr>
              <a:t>两次鸦片战争与中国社会的变化</a:t>
            </a:r>
          </a:p>
          <a:p>
            <a:r>
              <a:rPr lang="zh-CN" altLang="en-US" sz="3200" b="1" dirty="0" smtClean="0">
                <a:solidFill>
                  <a:srgbClr val="FF0000"/>
                </a:solidFill>
                <a:latin typeface="楷体" pitchFamily="49" charset="-122"/>
                <a:ea typeface="楷体" pitchFamily="49" charset="-122"/>
              </a:rPr>
              <a:t>一、鸦片战争</a:t>
            </a:r>
            <a:endParaRPr lang="en-US" altLang="zh-CN" sz="3200" b="1" dirty="0" smtClean="0">
              <a:solidFill>
                <a:srgbClr val="FF0000"/>
              </a:solidFill>
              <a:latin typeface="楷体" pitchFamily="49" charset="-122"/>
              <a:ea typeface="楷体" pitchFamily="49" charset="-122"/>
            </a:endParaRPr>
          </a:p>
          <a:p>
            <a:r>
              <a:rPr lang="en-US" altLang="zh-CN" sz="3200" b="1" dirty="0" smtClean="0">
                <a:solidFill>
                  <a:srgbClr val="FF0000"/>
                </a:solidFill>
                <a:latin typeface="楷体" pitchFamily="49" charset="-122"/>
                <a:ea typeface="楷体" pitchFamily="49" charset="-122"/>
              </a:rPr>
              <a:t>1</a:t>
            </a:r>
            <a:r>
              <a:rPr lang="zh-CN" altLang="en-US" sz="3200" b="1" dirty="0" smtClean="0">
                <a:solidFill>
                  <a:srgbClr val="FF0000"/>
                </a:solidFill>
                <a:latin typeface="楷体" pitchFamily="49" charset="-122"/>
                <a:ea typeface="楷体" pitchFamily="49" charset="-122"/>
              </a:rPr>
              <a:t>、背景</a:t>
            </a:r>
            <a:endParaRPr lang="en-US" altLang="zh-CN" sz="3200" b="1" dirty="0" smtClean="0">
              <a:solidFill>
                <a:srgbClr val="FF0000"/>
              </a:solidFill>
              <a:latin typeface="楷体" pitchFamily="49" charset="-122"/>
              <a:ea typeface="楷体" pitchFamily="49" charset="-122"/>
            </a:endParaRPr>
          </a:p>
          <a:p>
            <a:endParaRPr lang="zh-CN" altLang="en-US" sz="3200" b="1" dirty="0" smtClean="0">
              <a:solidFill>
                <a:srgbClr val="FF0000"/>
              </a:solidFill>
              <a:latin typeface="楷体" pitchFamily="49" charset="-122"/>
              <a:ea typeface="楷体" pitchFamily="49" charset="-122"/>
            </a:endParaRPr>
          </a:p>
        </p:txBody>
      </p:sp>
      <p:sp>
        <p:nvSpPr>
          <p:cNvPr id="3" name="Text Box 53"/>
          <p:cNvSpPr txBox="1">
            <a:spLocks noChangeArrowheads="1"/>
          </p:cNvSpPr>
          <p:nvPr/>
        </p:nvSpPr>
        <p:spPr bwMode="auto">
          <a:xfrm>
            <a:off x="2159224" y="1916832"/>
            <a:ext cx="6984776" cy="523220"/>
          </a:xfrm>
          <a:prstGeom prst="rect">
            <a:avLst/>
          </a:prstGeom>
          <a:noFill/>
          <a:ln w="9525">
            <a:noFill/>
            <a:miter lim="800000"/>
            <a:headEnd/>
            <a:tailEnd/>
          </a:ln>
          <a:effectLst/>
        </p:spPr>
        <p:txBody>
          <a:bodyPr wrap="square">
            <a:spAutoFit/>
          </a:bodyPr>
          <a:lstStyle/>
          <a:p>
            <a:pPr>
              <a:spcBef>
                <a:spcPct val="50000"/>
              </a:spcBef>
            </a:pPr>
            <a:r>
              <a:rPr lang="zh-CN" altLang="en-US" sz="2800" dirty="0" smtClean="0">
                <a:solidFill>
                  <a:srgbClr val="3333FF"/>
                </a:solidFill>
                <a:latin typeface="微软雅黑" pitchFamily="34" charset="-122"/>
                <a:ea typeface="微软雅黑" pitchFamily="34" charset="-122"/>
              </a:rPr>
              <a:t>概</a:t>
            </a:r>
            <a:r>
              <a:rPr lang="zh-CN" altLang="en-US" sz="2800" dirty="0">
                <a:solidFill>
                  <a:srgbClr val="3333FF"/>
                </a:solidFill>
                <a:latin typeface="微软雅黑" pitchFamily="34" charset="-122"/>
                <a:ea typeface="微软雅黑" pitchFamily="34" charset="-122"/>
              </a:rPr>
              <a:t>括鸦片战争前中、英两国的社会状况。</a:t>
            </a:r>
          </a:p>
        </p:txBody>
      </p:sp>
      <p:graphicFrame>
        <p:nvGraphicFramePr>
          <p:cNvPr id="4" name="Group 46"/>
          <p:cNvGraphicFramePr>
            <a:graphicFrameLocks noGrp="1"/>
          </p:cNvGraphicFramePr>
          <p:nvPr/>
        </p:nvGraphicFramePr>
        <p:xfrm>
          <a:off x="611560" y="2420888"/>
          <a:ext cx="7848599" cy="4241801"/>
        </p:xfrm>
        <a:graphic>
          <a:graphicData uri="http://schemas.openxmlformats.org/drawingml/2006/table">
            <a:tbl>
              <a:tblPr/>
              <a:tblGrid>
                <a:gridCol w="1154088"/>
                <a:gridCol w="3343533"/>
                <a:gridCol w="3350978"/>
              </a:tblGrid>
              <a:tr h="64776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zh-CN" altLang="en-US" sz="2800" b="1" i="0" u="none" strike="noStrike" cap="none" normalizeH="0" baseline="0" dirty="0" smtClean="0">
                        <a:ln>
                          <a:noFill/>
                        </a:ln>
                        <a:solidFill>
                          <a:srgbClr val="FF3300"/>
                        </a:solidFill>
                        <a:effectLst/>
                        <a:latin typeface="方正姚体" panose="02010601030101010101" pitchFamily="2" charset="-122"/>
                        <a:ea typeface="方正姚体" panose="02010601030101010101" pitchFamily="2" charset="-122"/>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rgbClr val="FF0000"/>
                          </a:solidFill>
                          <a:effectLst/>
                          <a:latin typeface="方正姚体" panose="02010601030101010101" pitchFamily="2" charset="-122"/>
                          <a:ea typeface="方正姚体" panose="02010601030101010101" pitchFamily="2" charset="-122"/>
                        </a:rPr>
                        <a:t>中国</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rgbClr val="FF0000"/>
                          </a:solidFill>
                          <a:effectLst/>
                          <a:latin typeface="方正姚体" panose="02010601030101010101" pitchFamily="2" charset="-122"/>
                          <a:ea typeface="方正姚体" panose="02010601030101010101" pitchFamily="2" charset="-122"/>
                        </a:rPr>
                        <a:t>英国</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7917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FF0000"/>
                          </a:solidFill>
                          <a:effectLst/>
                          <a:latin typeface="方正姚体" panose="02010601030101010101" pitchFamily="2" charset="-122"/>
                          <a:ea typeface="方正姚体" panose="02010601030101010101" pitchFamily="2" charset="-122"/>
                        </a:rPr>
                        <a:t>政治</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3366"/>
                          </a:solidFill>
                          <a:effectLst/>
                          <a:latin typeface="方正姚体" panose="02010601030101010101" pitchFamily="2" charset="-122"/>
                          <a:ea typeface="方正姚体" panose="02010601030101010101" pitchFamily="2" charset="-122"/>
                        </a:rPr>
                        <a:t>君主</a:t>
                      </a:r>
                      <a:r>
                        <a:rPr kumimoji="0" lang="zh-CN" altLang="zh-CN" sz="2800" b="1" i="0" u="none" strike="noStrike" cap="none" normalizeH="0" baseline="0" dirty="0" smtClean="0">
                          <a:ln>
                            <a:noFill/>
                          </a:ln>
                          <a:solidFill>
                            <a:srgbClr val="003366"/>
                          </a:solidFill>
                          <a:effectLst/>
                          <a:latin typeface="方正姚体" panose="02010601030101010101" pitchFamily="2" charset="-122"/>
                          <a:ea typeface="方正姚体" panose="02010601030101010101" pitchFamily="2" charset="-122"/>
                        </a:rPr>
                        <a:t>专制</a:t>
                      </a:r>
                      <a:endParaRPr kumimoji="0" lang="zh-CN" altLang="zh-CN" sz="2800" b="0" i="0" u="none" strike="noStrike" cap="none" normalizeH="0" baseline="0" dirty="0" smtClean="0">
                        <a:ln>
                          <a:noFill/>
                        </a:ln>
                        <a:solidFill>
                          <a:srgbClr val="003366"/>
                        </a:solidFill>
                        <a:effectLst/>
                        <a:latin typeface="方正姚体" panose="02010601030101010101" pitchFamily="2" charset="-122"/>
                        <a:ea typeface="方正姚体" panose="02010601030101010101" pitchFamily="2" charset="-122"/>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3366"/>
                          </a:solidFill>
                          <a:effectLst/>
                          <a:latin typeface="方正姚体" panose="02010601030101010101" pitchFamily="2" charset="-122"/>
                          <a:ea typeface="方正姚体" panose="02010601030101010101" pitchFamily="2" charset="-122"/>
                        </a:rPr>
                        <a:t>君主立宪</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493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FF0000"/>
                          </a:solidFill>
                          <a:effectLst/>
                          <a:latin typeface="方正姚体" panose="02010601030101010101" pitchFamily="2" charset="-122"/>
                          <a:ea typeface="方正姚体" panose="02010601030101010101" pitchFamily="2" charset="-122"/>
                        </a:rPr>
                        <a:t>经济</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3366"/>
                          </a:solidFill>
                          <a:effectLst/>
                          <a:latin typeface="方正姚体" panose="02010601030101010101" pitchFamily="2" charset="-122"/>
                          <a:ea typeface="方正姚体" panose="02010601030101010101" pitchFamily="2" charset="-122"/>
                        </a:rPr>
                        <a:t>自然经济</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3366"/>
                          </a:solidFill>
                          <a:effectLst/>
                          <a:latin typeface="方正姚体" panose="02010601030101010101" pitchFamily="2" charset="-122"/>
                          <a:ea typeface="方正姚体" panose="02010601030101010101" pitchFamily="2" charset="-122"/>
                        </a:rPr>
                        <a:t>工业革命</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493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FF0000"/>
                          </a:solidFill>
                          <a:effectLst/>
                          <a:latin typeface="方正姚体" panose="02010601030101010101" pitchFamily="2" charset="-122"/>
                          <a:ea typeface="方正姚体" panose="02010601030101010101" pitchFamily="2" charset="-122"/>
                        </a:rPr>
                        <a:t>军事</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rgbClr val="003366"/>
                          </a:solidFill>
                          <a:effectLst/>
                          <a:latin typeface="方正姚体" panose="02010601030101010101" pitchFamily="2" charset="-122"/>
                          <a:ea typeface="方正姚体" panose="02010601030101010101" pitchFamily="2" charset="-122"/>
                        </a:rPr>
                        <a:t>装备落后</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3366"/>
                          </a:solidFill>
                          <a:effectLst/>
                          <a:latin typeface="方正姚体" panose="02010601030101010101" pitchFamily="2" charset="-122"/>
                          <a:ea typeface="方正姚体" panose="02010601030101010101" pitchFamily="2" charset="-122"/>
                        </a:rPr>
                        <a:t>船坚炮利</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4934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rgbClr val="FF0000"/>
                          </a:solidFill>
                          <a:effectLst/>
                          <a:latin typeface="方正姚体" panose="02010601030101010101" pitchFamily="2" charset="-122"/>
                          <a:ea typeface="方正姚体" panose="02010601030101010101" pitchFamily="2" charset="-122"/>
                        </a:rPr>
                        <a:t>对外</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3366"/>
                          </a:solidFill>
                          <a:effectLst/>
                          <a:latin typeface="方正姚体" panose="02010601030101010101" pitchFamily="2" charset="-122"/>
                          <a:ea typeface="方正姚体" panose="02010601030101010101" pitchFamily="2" charset="-122"/>
                        </a:rPr>
                        <a:t> 闭关自守 </a:t>
                      </a:r>
                      <a:endParaRPr kumimoji="0" lang="zh-CN" altLang="zh-CN" sz="2800" b="1" i="0" u="none" strike="noStrike" cap="none" normalizeH="0" baseline="0" dirty="0" smtClean="0">
                        <a:ln>
                          <a:noFill/>
                        </a:ln>
                        <a:solidFill>
                          <a:srgbClr val="003366"/>
                        </a:solidFill>
                        <a:effectLst/>
                        <a:latin typeface="方正姚体" panose="02010601030101010101" pitchFamily="2" charset="-122"/>
                        <a:ea typeface="方正姚体" panose="02010601030101010101" pitchFamily="2" charset="-122"/>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3366"/>
                          </a:solidFill>
                          <a:effectLst/>
                          <a:latin typeface="方正姚体" panose="02010601030101010101" pitchFamily="2" charset="-122"/>
                          <a:ea typeface="方正姚体" panose="02010601030101010101" pitchFamily="2" charset="-122"/>
                        </a:rPr>
                        <a:t>殖民扩张</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6681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rgbClr val="FF0000"/>
                          </a:solidFill>
                          <a:effectLst/>
                          <a:latin typeface="方正姚体" panose="02010601030101010101" pitchFamily="2" charset="-122"/>
                          <a:ea typeface="方正姚体" panose="02010601030101010101" pitchFamily="2" charset="-122"/>
                        </a:rPr>
                        <a:t>整体特征</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3366"/>
                          </a:solidFill>
                          <a:effectLst/>
                          <a:latin typeface="方正姚体" panose="02010601030101010101" pitchFamily="2" charset="-122"/>
                          <a:ea typeface="方正姚体" panose="02010601030101010101" pitchFamily="2" charset="-122"/>
                        </a:rPr>
                        <a:t>封建社会晚期</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3366"/>
                          </a:solidFill>
                          <a:effectLst/>
                          <a:latin typeface="方正姚体" panose="02010601030101010101" pitchFamily="2" charset="-122"/>
                          <a:ea typeface="方正姚体" panose="02010601030101010101" pitchFamily="2" charset="-122"/>
                        </a:rPr>
                        <a:t>危机四伏</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3366"/>
                          </a:solidFill>
                          <a:effectLst/>
                          <a:latin typeface="方正姚体" panose="02010601030101010101" pitchFamily="2" charset="-122"/>
                          <a:ea typeface="方正姚体" panose="02010601030101010101" pitchFamily="2" charset="-122"/>
                        </a:rPr>
                        <a:t>资本主义国家</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rgbClr val="003366"/>
                          </a:solidFill>
                          <a:effectLst/>
                          <a:latin typeface="方正姚体" panose="02010601030101010101" pitchFamily="2" charset="-122"/>
                          <a:ea typeface="方正姚体" panose="02010601030101010101" pitchFamily="2" charset="-122"/>
                        </a:rPr>
                        <a:t>迅速崛起</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27" name="Group 51"/>
          <p:cNvGraphicFramePr>
            <a:graphicFrameLocks noGrp="1"/>
          </p:cNvGraphicFramePr>
          <p:nvPr>
            <p:ph idx="1"/>
          </p:nvPr>
        </p:nvGraphicFramePr>
        <p:xfrm>
          <a:off x="285750" y="1214438"/>
          <a:ext cx="8270240" cy="2060448"/>
        </p:xfrm>
        <a:graphic>
          <a:graphicData uri="http://schemas.openxmlformats.org/drawingml/2006/table">
            <a:tbl>
              <a:tblPr/>
              <a:tblGrid>
                <a:gridCol w="3268980"/>
                <a:gridCol w="3827780"/>
                <a:gridCol w="1173480"/>
              </a:tblGrid>
              <a:tr h="962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乾隆</a:t>
                      </a:r>
                      <a:r>
                        <a:rPr kumimoji="0" lang="en-US" altLang="zh-CN" sz="2800" b="1" i="0" u="none" strike="noStrike" cap="none" normalizeH="0" baseline="0" dirty="0" smtClean="0">
                          <a:ln>
                            <a:noFill/>
                          </a:ln>
                          <a:solidFill>
                            <a:schemeClr val="tx1"/>
                          </a:solidFill>
                          <a:effectLst/>
                          <a:latin typeface="华文细黑" pitchFamily="2" charset="-122"/>
                          <a:ea typeface="华文细黑" pitchFamily="2" charset="-122"/>
                        </a:rPr>
                        <a:t>46</a:t>
                      </a: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年</a:t>
                      </a:r>
                      <a:r>
                        <a:rPr kumimoji="0" lang="en-US" altLang="zh-CN" sz="2800" b="1" i="0" u="none" strike="noStrike" cap="none" normalizeH="0" baseline="0" dirty="0" smtClean="0">
                          <a:ln>
                            <a:noFill/>
                          </a:ln>
                          <a:solidFill>
                            <a:schemeClr val="tx1"/>
                          </a:solidFill>
                          <a:effectLst/>
                          <a:latin typeface="华文细黑" pitchFamily="2" charset="-122"/>
                          <a:ea typeface="华文细黑" pitchFamily="2" charset="-122"/>
                        </a:rPr>
                        <a:t>—55</a:t>
                      </a: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年</a:t>
                      </a:r>
                      <a:endParaRPr kumimoji="0" lang="en-US" altLang="zh-CN" sz="2800" b="1" i="0" u="none" strike="noStrike" cap="none" normalizeH="0" baseline="0" dirty="0" smtClean="0">
                        <a:ln>
                          <a:noFill/>
                        </a:ln>
                        <a:solidFill>
                          <a:schemeClr val="tx1"/>
                        </a:solidFill>
                        <a:effectLst/>
                        <a:latin typeface="华文细黑" pitchFamily="2" charset="-122"/>
                        <a:ea typeface="华文细黑"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a:t>
                      </a:r>
                      <a:r>
                        <a:rPr kumimoji="0" lang="en-US" altLang="zh-CN" sz="2800" b="1" i="0" u="none" strike="noStrike" cap="none" normalizeH="0" baseline="0" dirty="0" smtClean="0">
                          <a:ln>
                            <a:noFill/>
                          </a:ln>
                          <a:solidFill>
                            <a:schemeClr val="tx1"/>
                          </a:solidFill>
                          <a:effectLst/>
                          <a:latin typeface="华文细黑" pitchFamily="2" charset="-122"/>
                          <a:ea typeface="华文细黑" pitchFamily="2" charset="-122"/>
                        </a:rPr>
                        <a:t>1781——1790</a:t>
                      </a: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a:t>
                      </a: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中国茶叶</a:t>
                      </a:r>
                      <a:r>
                        <a:rPr kumimoji="0" lang="zh-CN" altLang="en-US" sz="2800" b="1" i="0" u="none" strike="noStrike" cap="none" normalizeH="0" baseline="0" dirty="0" smtClean="0">
                          <a:ln>
                            <a:noFill/>
                          </a:ln>
                          <a:solidFill>
                            <a:srgbClr val="FF3300"/>
                          </a:solidFill>
                          <a:effectLst/>
                          <a:latin typeface="华文细黑" pitchFamily="2" charset="-122"/>
                          <a:ea typeface="华文细黑" pitchFamily="2" charset="-122"/>
                        </a:rPr>
                        <a:t>输英</a:t>
                      </a: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总值</a:t>
                      </a:r>
                      <a:endParaRPr kumimoji="0" lang="en-US" altLang="zh-CN" sz="2800" b="1" i="0" u="none" strike="noStrike" cap="none" normalizeH="0" baseline="0" dirty="0" smtClean="0">
                        <a:ln>
                          <a:noFill/>
                        </a:ln>
                        <a:solidFill>
                          <a:schemeClr val="tx1"/>
                        </a:solidFill>
                        <a:effectLst/>
                        <a:latin typeface="华文细黑" pitchFamily="2" charset="-122"/>
                        <a:ea typeface="华文细黑"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（万元）</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Arial" charset="0"/>
                          <a:ea typeface="宋体" pitchFamily="2" charset="-122"/>
                        </a:rPr>
                        <a:t>9626</a:t>
                      </a:r>
                    </a:p>
                  </a:txBody>
                  <a:tcPr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731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乾隆</a:t>
                      </a:r>
                      <a:r>
                        <a:rPr kumimoji="0" lang="en-US" altLang="zh-CN" sz="2800" b="1" i="0" u="none" strike="noStrike" cap="none" normalizeH="0" baseline="0" dirty="0" smtClean="0">
                          <a:ln>
                            <a:noFill/>
                          </a:ln>
                          <a:solidFill>
                            <a:schemeClr val="tx1"/>
                          </a:solidFill>
                          <a:effectLst/>
                          <a:latin typeface="华文细黑" pitchFamily="2" charset="-122"/>
                          <a:ea typeface="华文细黑" pitchFamily="2" charset="-122"/>
                        </a:rPr>
                        <a:t>46</a:t>
                      </a: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年</a:t>
                      </a:r>
                      <a:r>
                        <a:rPr kumimoji="0" lang="en-US" altLang="zh-CN" sz="2800" b="1" i="0" u="none" strike="noStrike" cap="none" normalizeH="0" baseline="0" dirty="0" smtClean="0">
                          <a:ln>
                            <a:noFill/>
                          </a:ln>
                          <a:solidFill>
                            <a:schemeClr val="tx1"/>
                          </a:solidFill>
                          <a:effectLst/>
                          <a:latin typeface="华文细黑" pitchFamily="2" charset="-122"/>
                          <a:ea typeface="华文细黑" pitchFamily="2" charset="-122"/>
                        </a:rPr>
                        <a:t>—58</a:t>
                      </a: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a:t>
                      </a:r>
                      <a:r>
                        <a:rPr kumimoji="0" lang="en-US" altLang="zh-CN" sz="2800" b="1" i="0" u="none" strike="noStrike" cap="none" normalizeH="0" baseline="0" dirty="0" smtClean="0">
                          <a:ln>
                            <a:noFill/>
                          </a:ln>
                          <a:solidFill>
                            <a:schemeClr val="tx1"/>
                          </a:solidFill>
                          <a:effectLst/>
                          <a:latin typeface="华文细黑" pitchFamily="2" charset="-122"/>
                          <a:ea typeface="华文细黑" pitchFamily="2" charset="-122"/>
                        </a:rPr>
                        <a:t>1781——1793</a:t>
                      </a: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a:t>
                      </a: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英国毛织品等</a:t>
                      </a:r>
                      <a:r>
                        <a:rPr kumimoji="0" lang="zh-CN" altLang="en-US" sz="2800" b="1" i="0" u="none" strike="noStrike" cap="none" normalizeH="0" baseline="0" dirty="0" smtClean="0">
                          <a:ln>
                            <a:noFill/>
                          </a:ln>
                          <a:solidFill>
                            <a:srgbClr val="009900"/>
                          </a:solidFill>
                          <a:effectLst/>
                          <a:latin typeface="华文细黑" pitchFamily="2" charset="-122"/>
                          <a:ea typeface="华文细黑" pitchFamily="2" charset="-122"/>
                        </a:rPr>
                        <a:t>输华</a:t>
                      </a: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总值</a:t>
                      </a:r>
                      <a:endParaRPr kumimoji="0" lang="en-US" altLang="zh-CN" sz="2800" b="1" i="0" u="none" strike="noStrike" cap="none" normalizeH="0" baseline="0" dirty="0" smtClean="0">
                        <a:ln>
                          <a:noFill/>
                        </a:ln>
                        <a:solidFill>
                          <a:schemeClr val="tx1"/>
                        </a:solidFill>
                        <a:effectLst/>
                        <a:latin typeface="华文细黑" pitchFamily="2" charset="-122"/>
                        <a:ea typeface="华文细黑"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细黑" pitchFamily="2" charset="-122"/>
                          <a:ea typeface="华文细黑" pitchFamily="2" charset="-122"/>
                        </a:rPr>
                        <a:t>（万元）</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Arial" charset="0"/>
                          <a:ea typeface="宋体" pitchFamily="2" charset="-122"/>
                        </a:rPr>
                        <a:t>1687 </a:t>
                      </a:r>
                    </a:p>
                  </a:txBody>
                  <a:tcPr anchor="ct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0193" name="AutoShape 17"/>
          <p:cNvSpPr>
            <a:spLocks noChangeArrowheads="1"/>
          </p:cNvSpPr>
          <p:nvPr/>
        </p:nvSpPr>
        <p:spPr bwMode="auto">
          <a:xfrm>
            <a:off x="7143750" y="304800"/>
            <a:ext cx="1584325" cy="909638"/>
          </a:xfrm>
          <a:prstGeom prst="wedgeEllipseCallout">
            <a:avLst>
              <a:gd name="adj1" fmla="val 2986"/>
              <a:gd name="adj2" fmla="val 88153"/>
            </a:avLst>
          </a:prstGeom>
          <a:solidFill>
            <a:srgbClr val="FF0000">
              <a:alpha val="98822"/>
            </a:srgbClr>
          </a:solidFill>
          <a:ln w="9525">
            <a:solidFill>
              <a:schemeClr val="tx1"/>
            </a:solidFill>
            <a:miter lim="800000"/>
            <a:headEnd/>
            <a:tailEnd/>
          </a:ln>
        </p:spPr>
        <p:txBody>
          <a:bodyPr/>
          <a:lstStyle/>
          <a:p>
            <a:pPr algn="ctr"/>
            <a:r>
              <a:rPr lang="zh-CN" altLang="en-US" sz="2800" b="1">
                <a:solidFill>
                  <a:schemeClr val="bg1"/>
                </a:solidFill>
                <a:latin typeface="Verdana" pitchFamily="34" charset="0"/>
                <a:ea typeface="幼圆" pitchFamily="49" charset="-122"/>
              </a:rPr>
              <a:t>出 超</a:t>
            </a:r>
          </a:p>
        </p:txBody>
      </p:sp>
      <p:sp>
        <p:nvSpPr>
          <p:cNvPr id="50196" name="Text Box 20"/>
          <p:cNvSpPr txBox="1">
            <a:spLocks noChangeArrowheads="1"/>
          </p:cNvSpPr>
          <p:nvPr/>
        </p:nvSpPr>
        <p:spPr bwMode="auto">
          <a:xfrm>
            <a:off x="214313" y="214313"/>
            <a:ext cx="3960812" cy="584775"/>
          </a:xfrm>
          <a:prstGeom prst="rect">
            <a:avLst/>
          </a:prstGeom>
          <a:noFill/>
          <a:ln w="9525">
            <a:noFill/>
            <a:miter lim="800000"/>
            <a:headEnd/>
            <a:tailEnd/>
          </a:ln>
          <a:effectLst>
            <a:outerShdw dist="35921" dir="2700000" algn="ctr" rotWithShape="0">
              <a:schemeClr val="bg2"/>
            </a:outerShdw>
          </a:effectLst>
        </p:spPr>
        <p:txBody>
          <a:bodyPr>
            <a:spAutoFit/>
          </a:bodyPr>
          <a:lstStyle/>
          <a:p>
            <a:pPr algn="dist">
              <a:spcBef>
                <a:spcPct val="50000"/>
              </a:spcBef>
              <a:defRPr/>
            </a:pPr>
            <a:r>
              <a:rPr lang="zh-CN" altLang="en-US" sz="3200" dirty="0">
                <a:solidFill>
                  <a:srgbClr val="CC3300"/>
                </a:solidFill>
                <a:latin typeface="微软雅黑" pitchFamily="34" charset="-122"/>
                <a:ea typeface="微软雅黑" pitchFamily="34" charset="-122"/>
              </a:rPr>
              <a:t>中英贸易状况</a:t>
            </a:r>
          </a:p>
        </p:txBody>
      </p:sp>
      <p:sp>
        <p:nvSpPr>
          <p:cNvPr id="50194" name="AutoShape 18"/>
          <p:cNvSpPr>
            <a:spLocks noChangeArrowheads="1"/>
          </p:cNvSpPr>
          <p:nvPr/>
        </p:nvSpPr>
        <p:spPr bwMode="auto">
          <a:xfrm flipH="1">
            <a:off x="7143750" y="3286125"/>
            <a:ext cx="1627188" cy="928688"/>
          </a:xfrm>
          <a:prstGeom prst="wedgeEllipseCallout">
            <a:avLst>
              <a:gd name="adj1" fmla="val -597"/>
              <a:gd name="adj2" fmla="val -90116"/>
            </a:avLst>
          </a:prstGeom>
          <a:solidFill>
            <a:srgbClr val="009900"/>
          </a:solidFill>
          <a:ln w="9525">
            <a:solidFill>
              <a:schemeClr val="tx1"/>
            </a:solidFill>
            <a:miter lim="800000"/>
            <a:headEnd/>
            <a:tailEnd/>
          </a:ln>
        </p:spPr>
        <p:txBody>
          <a:bodyPr/>
          <a:lstStyle/>
          <a:p>
            <a:pPr algn="ctr"/>
            <a:r>
              <a:rPr lang="zh-CN" altLang="en-US" sz="2800" b="1">
                <a:solidFill>
                  <a:schemeClr val="bg1"/>
                </a:solidFill>
                <a:latin typeface="Verdana" pitchFamily="34" charset="0"/>
                <a:ea typeface="幼圆" pitchFamily="49" charset="-122"/>
              </a:rPr>
              <a:t>入超</a:t>
            </a:r>
          </a:p>
        </p:txBody>
      </p:sp>
      <p:sp>
        <p:nvSpPr>
          <p:cNvPr id="18448" name="Text Box 3"/>
          <p:cNvSpPr txBox="1">
            <a:spLocks noChangeArrowheads="1"/>
          </p:cNvSpPr>
          <p:nvPr/>
        </p:nvSpPr>
        <p:spPr bwMode="auto">
          <a:xfrm>
            <a:off x="0" y="4437112"/>
            <a:ext cx="9144000" cy="1872208"/>
          </a:xfrm>
          <a:prstGeom prst="rect">
            <a:avLst/>
          </a:prstGeom>
          <a:noFill/>
          <a:ln w="38100" algn="ctr">
            <a:solidFill>
              <a:schemeClr val="bg2"/>
            </a:solidFill>
            <a:miter lim="800000"/>
            <a:headEnd/>
            <a:tailEnd/>
          </a:ln>
        </p:spPr>
        <p:txBody>
          <a:bodyPr wrap="square">
            <a:spAutoFit/>
          </a:bodyPr>
          <a:lstStyle/>
          <a:p>
            <a:pPr>
              <a:spcBef>
                <a:spcPct val="50000"/>
              </a:spcBef>
            </a:pPr>
            <a:r>
              <a:rPr lang="en-US" altLang="zh-CN" dirty="0">
                <a:latin typeface="Verdana" pitchFamily="34" charset="0"/>
                <a:ea typeface="幼圆" pitchFamily="49" charset="-122"/>
              </a:rPr>
              <a:t>      </a:t>
            </a:r>
            <a:r>
              <a:rPr lang="zh-CN" altLang="en-US" sz="2800" dirty="0">
                <a:latin typeface="Verdana" pitchFamily="34" charset="0"/>
                <a:ea typeface="幼圆" pitchFamily="49" charset="-122"/>
              </a:rPr>
              <a:t>据估计，自</a:t>
            </a:r>
            <a:r>
              <a:rPr lang="en-US" altLang="zh-CN" sz="2800" dirty="0">
                <a:latin typeface="Verdana" pitchFamily="34" charset="0"/>
                <a:ea typeface="幼圆" pitchFamily="49" charset="-122"/>
              </a:rPr>
              <a:t>1571</a:t>
            </a:r>
            <a:r>
              <a:rPr lang="zh-CN" altLang="en-US" sz="2800" dirty="0">
                <a:latin typeface="Verdana" pitchFamily="34" charset="0"/>
                <a:ea typeface="幼圆" pitchFamily="49" charset="-122"/>
              </a:rPr>
              <a:t>年马尼拉开埠到</a:t>
            </a:r>
            <a:r>
              <a:rPr lang="en-US" altLang="zh-CN" sz="2800" dirty="0">
                <a:latin typeface="Verdana" pitchFamily="34" charset="0"/>
                <a:ea typeface="幼圆" pitchFamily="49" charset="-122"/>
              </a:rPr>
              <a:t>1821</a:t>
            </a:r>
            <a:r>
              <a:rPr lang="zh-CN" altLang="en-US" sz="2800" dirty="0">
                <a:latin typeface="Verdana" pitchFamily="34" charset="0"/>
                <a:ea typeface="幼圆" pitchFamily="49" charset="-122"/>
              </a:rPr>
              <a:t>年墨西哥独立，前后</a:t>
            </a:r>
            <a:r>
              <a:rPr lang="en-US" altLang="zh-CN" sz="2800" dirty="0">
                <a:latin typeface="Verdana" pitchFamily="34" charset="0"/>
                <a:ea typeface="幼圆" pitchFamily="49" charset="-122"/>
              </a:rPr>
              <a:t>250</a:t>
            </a:r>
            <a:r>
              <a:rPr lang="zh-CN" altLang="en-US" sz="2800" dirty="0">
                <a:latin typeface="Verdana" pitchFamily="34" charset="0"/>
                <a:ea typeface="幼圆" pitchFamily="49" charset="-122"/>
              </a:rPr>
              <a:t>年间，由墨西哥运到马尼拉的白银总数约</a:t>
            </a:r>
            <a:r>
              <a:rPr lang="en-US" altLang="zh-CN" sz="2800" dirty="0">
                <a:latin typeface="Verdana" pitchFamily="34" charset="0"/>
                <a:ea typeface="幼圆" pitchFamily="49" charset="-122"/>
              </a:rPr>
              <a:t>4</a:t>
            </a:r>
            <a:r>
              <a:rPr lang="zh-CN" altLang="en-US" sz="2800" dirty="0">
                <a:latin typeface="Verdana" pitchFamily="34" charset="0"/>
                <a:ea typeface="幼圆" pitchFamily="49" charset="-122"/>
              </a:rPr>
              <a:t>亿元，其中至少有</a:t>
            </a:r>
            <a:r>
              <a:rPr lang="en-US" altLang="zh-CN" sz="2800" dirty="0">
                <a:latin typeface="Verdana" pitchFamily="34" charset="0"/>
                <a:ea typeface="幼圆" pitchFamily="49" charset="-122"/>
              </a:rPr>
              <a:t>1/4</a:t>
            </a:r>
            <a:r>
              <a:rPr lang="zh-CN" altLang="en-US" sz="2800" dirty="0">
                <a:latin typeface="Verdana" pitchFamily="34" charset="0"/>
                <a:ea typeface="幼圆" pitchFamily="49" charset="-122"/>
              </a:rPr>
              <a:t>约</a:t>
            </a:r>
            <a:r>
              <a:rPr lang="en-US" altLang="zh-CN" sz="2800" dirty="0">
                <a:latin typeface="Verdana" pitchFamily="34" charset="0"/>
                <a:ea typeface="幼圆" pitchFamily="49" charset="-122"/>
              </a:rPr>
              <a:t>1</a:t>
            </a:r>
            <a:r>
              <a:rPr lang="zh-CN" altLang="en-US" sz="2800" dirty="0">
                <a:latin typeface="Verdana" pitchFamily="34" charset="0"/>
                <a:ea typeface="幼圆" pitchFamily="49" charset="-122"/>
              </a:rPr>
              <a:t>亿元流入中国。西欧由英国向中国输入的白银估计不下</a:t>
            </a:r>
            <a:r>
              <a:rPr lang="en-US" altLang="zh-CN" sz="2800" dirty="0">
                <a:latin typeface="Verdana" pitchFamily="34" charset="0"/>
                <a:ea typeface="幼圆" pitchFamily="49" charset="-122"/>
              </a:rPr>
              <a:t>5</a:t>
            </a:r>
            <a:r>
              <a:rPr lang="zh-CN" altLang="en-US" sz="2800" dirty="0">
                <a:latin typeface="Verdana" pitchFamily="34" charset="0"/>
                <a:ea typeface="幼圆" pitchFamily="49" charset="-122"/>
              </a:rPr>
              <a:t>亿元。</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93"/>
                                        </p:tgtEl>
                                        <p:attrNameLst>
                                          <p:attrName>style.visibility</p:attrName>
                                        </p:attrNameLst>
                                      </p:cBhvr>
                                      <p:to>
                                        <p:strVal val="visible"/>
                                      </p:to>
                                    </p:set>
                                    <p:animEffect transition="in" filter="blinds(horizontal)">
                                      <p:cBhvr>
                                        <p:cTn id="7" dur="500"/>
                                        <p:tgtEl>
                                          <p:spTgt spid="501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94"/>
                                        </p:tgtEl>
                                        <p:attrNameLst>
                                          <p:attrName>style.visibility</p:attrName>
                                        </p:attrNameLst>
                                      </p:cBhvr>
                                      <p:to>
                                        <p:strVal val="visible"/>
                                      </p:to>
                                    </p:set>
                                    <p:animEffect transition="in" filter="blinds(horizontal)">
                                      <p:cBhvr>
                                        <p:cTn id="12" dur="500"/>
                                        <p:tgtEl>
                                          <p:spTgt spid="50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3" grpId="0" animBg="1"/>
      <p:bldP spid="501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54000" y="1844675"/>
            <a:ext cx="3529013" cy="3240088"/>
            <a:chOff x="249" y="1480"/>
            <a:chExt cx="2223" cy="2041"/>
          </a:xfrm>
        </p:grpSpPr>
        <p:sp>
          <p:nvSpPr>
            <p:cNvPr id="12312" name="AutoShape 5"/>
            <p:cNvSpPr>
              <a:spLocks noChangeArrowheads="1"/>
            </p:cNvSpPr>
            <p:nvPr/>
          </p:nvSpPr>
          <p:spPr bwMode="auto">
            <a:xfrm>
              <a:off x="249" y="1480"/>
              <a:ext cx="2223" cy="2041"/>
            </a:xfrm>
            <a:prstGeom prst="rightArrowCallout">
              <a:avLst>
                <a:gd name="adj1" fmla="val 33269"/>
                <a:gd name="adj2" fmla="val 21644"/>
                <a:gd name="adj3" fmla="val 18123"/>
                <a:gd name="adj4" fmla="val 30801"/>
              </a:avLst>
            </a:prstGeom>
            <a:solidFill>
              <a:srgbClr val="FFFF00"/>
            </a:solidFill>
            <a:ln w="9525">
              <a:solidFill>
                <a:schemeClr val="tx1"/>
              </a:solidFill>
              <a:miter lim="800000"/>
              <a:headEnd/>
              <a:tailEnd/>
            </a:ln>
            <a:effectLst/>
          </p:spPr>
          <p:txBody>
            <a:bodyPr wrap="none" anchor="ctr"/>
            <a:lstStyle/>
            <a:p>
              <a:endParaRPr lang="zh-CN" altLang="en-US">
                <a:latin typeface="微软雅黑" pitchFamily="34" charset="-122"/>
                <a:ea typeface="微软雅黑" pitchFamily="34" charset="-122"/>
              </a:endParaRPr>
            </a:p>
          </p:txBody>
        </p:sp>
        <p:sp>
          <p:nvSpPr>
            <p:cNvPr id="12313" name="Text Box 6"/>
            <p:cNvSpPr txBox="1">
              <a:spLocks noChangeArrowheads="1"/>
            </p:cNvSpPr>
            <p:nvPr/>
          </p:nvSpPr>
          <p:spPr bwMode="auto">
            <a:xfrm>
              <a:off x="388" y="1662"/>
              <a:ext cx="494" cy="1679"/>
            </a:xfrm>
            <a:prstGeom prst="rect">
              <a:avLst/>
            </a:prstGeom>
            <a:solidFill>
              <a:srgbClr val="FFFF00"/>
            </a:solidFill>
            <a:ln w="9525">
              <a:noFill/>
              <a:miter lim="800000"/>
              <a:headEnd/>
              <a:tailEnd/>
            </a:ln>
            <a:effectLst/>
          </p:spPr>
          <p:txBody>
            <a:bodyPr vert="eaVert">
              <a:spAutoFit/>
            </a:bodyPr>
            <a:lstStyle/>
            <a:p>
              <a:pPr>
                <a:spcBef>
                  <a:spcPct val="50000"/>
                </a:spcBef>
              </a:pPr>
              <a:r>
                <a:rPr lang="zh-CN" altLang="en-US" sz="3900" b="1" dirty="0">
                  <a:solidFill>
                    <a:srgbClr val="FF0000"/>
                  </a:solidFill>
                  <a:latin typeface="微软雅黑" pitchFamily="34" charset="-122"/>
                  <a:ea typeface="微软雅黑" pitchFamily="34" charset="-122"/>
                </a:rPr>
                <a:t>日不落帝国</a:t>
              </a:r>
            </a:p>
          </p:txBody>
        </p:sp>
        <p:sp>
          <p:nvSpPr>
            <p:cNvPr id="12314" name="Text Box 7"/>
            <p:cNvSpPr txBox="1">
              <a:spLocks noChangeArrowheads="1"/>
            </p:cNvSpPr>
            <p:nvPr/>
          </p:nvSpPr>
          <p:spPr bwMode="auto">
            <a:xfrm>
              <a:off x="839" y="2282"/>
              <a:ext cx="1406" cy="423"/>
            </a:xfrm>
            <a:prstGeom prst="rect">
              <a:avLst/>
            </a:prstGeom>
            <a:solidFill>
              <a:srgbClr val="FFFF00"/>
            </a:solidFill>
            <a:ln w="9525">
              <a:noFill/>
              <a:miter lim="800000"/>
              <a:headEnd/>
              <a:tailEnd/>
            </a:ln>
            <a:effectLst/>
          </p:spPr>
          <p:txBody>
            <a:bodyPr>
              <a:spAutoFit/>
            </a:bodyPr>
            <a:lstStyle/>
            <a:p>
              <a:pPr>
                <a:spcBef>
                  <a:spcPct val="50000"/>
                </a:spcBef>
              </a:pPr>
              <a:r>
                <a:rPr lang="zh-CN" altLang="en-US" sz="3800" b="1" dirty="0">
                  <a:latin typeface="微软雅黑" pitchFamily="34" charset="-122"/>
                  <a:ea typeface="微软雅黑" pitchFamily="34" charset="-122"/>
                </a:rPr>
                <a:t>自由贸易</a:t>
              </a:r>
            </a:p>
          </p:txBody>
        </p:sp>
      </p:grpSp>
      <p:grpSp>
        <p:nvGrpSpPr>
          <p:cNvPr id="3" name="Group 11"/>
          <p:cNvGrpSpPr>
            <a:grpSpLocks/>
          </p:cNvGrpSpPr>
          <p:nvPr/>
        </p:nvGrpSpPr>
        <p:grpSpPr bwMode="auto">
          <a:xfrm>
            <a:off x="7526338" y="1987550"/>
            <a:ext cx="1366837" cy="2881313"/>
            <a:chOff x="4694" y="1434"/>
            <a:chExt cx="861" cy="1815"/>
          </a:xfrm>
        </p:grpSpPr>
        <p:sp>
          <p:nvSpPr>
            <p:cNvPr id="12310" name="AutoShape 9"/>
            <p:cNvSpPr>
              <a:spLocks noChangeArrowheads="1"/>
            </p:cNvSpPr>
            <p:nvPr/>
          </p:nvSpPr>
          <p:spPr bwMode="auto">
            <a:xfrm>
              <a:off x="4694" y="1434"/>
              <a:ext cx="861" cy="1815"/>
            </a:xfrm>
            <a:prstGeom prst="cube">
              <a:avLst>
                <a:gd name="adj" fmla="val 12426"/>
              </a:avLst>
            </a:prstGeom>
            <a:solidFill>
              <a:schemeClr val="bg2"/>
            </a:solidFill>
            <a:ln w="9525">
              <a:solidFill>
                <a:schemeClr val="tx1"/>
              </a:solidFill>
              <a:miter lim="800000"/>
              <a:headEnd/>
              <a:tailEnd/>
            </a:ln>
            <a:effectLst/>
          </p:spPr>
          <p:txBody>
            <a:bodyPr wrap="none" anchor="ctr"/>
            <a:lstStyle/>
            <a:p>
              <a:endParaRPr lang="zh-CN" altLang="en-US">
                <a:latin typeface="微软雅黑" pitchFamily="34" charset="-122"/>
                <a:ea typeface="微软雅黑" pitchFamily="34" charset="-122"/>
              </a:endParaRPr>
            </a:p>
          </p:txBody>
        </p:sp>
        <p:sp>
          <p:nvSpPr>
            <p:cNvPr id="12311" name="Text Box 10"/>
            <p:cNvSpPr txBox="1">
              <a:spLocks noChangeArrowheads="1"/>
            </p:cNvSpPr>
            <p:nvPr/>
          </p:nvSpPr>
          <p:spPr bwMode="auto">
            <a:xfrm>
              <a:off x="4825" y="1661"/>
              <a:ext cx="543" cy="1497"/>
            </a:xfrm>
            <a:prstGeom prst="rect">
              <a:avLst/>
            </a:prstGeom>
            <a:noFill/>
            <a:ln w="9525">
              <a:noFill/>
              <a:miter lim="800000"/>
              <a:headEnd/>
              <a:tailEnd/>
            </a:ln>
            <a:effectLst/>
          </p:spPr>
          <p:txBody>
            <a:bodyPr vert="eaVert">
              <a:spAutoFit/>
            </a:bodyPr>
            <a:lstStyle/>
            <a:p>
              <a:pPr>
                <a:spcBef>
                  <a:spcPct val="50000"/>
                </a:spcBef>
              </a:pPr>
              <a:r>
                <a:rPr lang="zh-CN" altLang="en-US" sz="4400" b="1">
                  <a:latin typeface="微软雅黑" pitchFamily="34" charset="-122"/>
                  <a:ea typeface="微软雅黑" pitchFamily="34" charset="-122"/>
                </a:rPr>
                <a:t>天朝上国</a:t>
              </a:r>
            </a:p>
          </p:txBody>
        </p:sp>
      </p:grpSp>
      <p:sp>
        <p:nvSpPr>
          <p:cNvPr id="12308" name="AutoShape 12"/>
          <p:cNvSpPr>
            <a:spLocks noChangeArrowheads="1"/>
          </p:cNvSpPr>
          <p:nvPr/>
        </p:nvSpPr>
        <p:spPr bwMode="auto">
          <a:xfrm>
            <a:off x="3783013" y="2060575"/>
            <a:ext cx="1512887" cy="2808288"/>
          </a:xfrm>
          <a:prstGeom prst="leftArrowCallout">
            <a:avLst>
              <a:gd name="adj1" fmla="val 46406"/>
              <a:gd name="adj2" fmla="val 46406"/>
              <a:gd name="adj3" fmla="val 16667"/>
              <a:gd name="adj4" fmla="val 66667"/>
            </a:avLst>
          </a:prstGeom>
          <a:solidFill>
            <a:schemeClr val="accent1"/>
          </a:solidFill>
          <a:ln w="9525">
            <a:solidFill>
              <a:schemeClr val="bg1"/>
            </a:solidFill>
            <a:miter lim="800000"/>
            <a:headEnd/>
            <a:tailEnd/>
          </a:ln>
          <a:effectLst/>
        </p:spPr>
        <p:txBody>
          <a:bodyPr wrap="none" anchor="ctr"/>
          <a:lstStyle/>
          <a:p>
            <a:endParaRPr lang="zh-CN" altLang="en-US">
              <a:latin typeface="微软雅黑" pitchFamily="34" charset="-122"/>
              <a:ea typeface="微软雅黑" pitchFamily="34" charset="-122"/>
            </a:endParaRPr>
          </a:p>
        </p:txBody>
      </p:sp>
      <p:grpSp>
        <p:nvGrpSpPr>
          <p:cNvPr id="4" name="Group 29"/>
          <p:cNvGrpSpPr>
            <a:grpSpLocks/>
          </p:cNvGrpSpPr>
          <p:nvPr/>
        </p:nvGrpSpPr>
        <p:grpSpPr bwMode="auto">
          <a:xfrm>
            <a:off x="5294313" y="1844675"/>
            <a:ext cx="2232025" cy="1150938"/>
            <a:chOff x="3335" y="1162"/>
            <a:chExt cx="1406" cy="725"/>
          </a:xfrm>
        </p:grpSpPr>
        <p:sp>
          <p:nvSpPr>
            <p:cNvPr id="12306" name="AutoShape 15"/>
            <p:cNvSpPr>
              <a:spLocks noChangeArrowheads="1"/>
            </p:cNvSpPr>
            <p:nvPr/>
          </p:nvSpPr>
          <p:spPr bwMode="auto">
            <a:xfrm>
              <a:off x="3335" y="1162"/>
              <a:ext cx="1406" cy="725"/>
            </a:xfrm>
            <a:prstGeom prst="leftArrow">
              <a:avLst>
                <a:gd name="adj1" fmla="val 50065"/>
                <a:gd name="adj2" fmla="val 37107"/>
              </a:avLst>
            </a:prstGeom>
            <a:solidFill>
              <a:schemeClr val="accent1"/>
            </a:solidFill>
            <a:ln w="9525">
              <a:solidFill>
                <a:schemeClr val="bg1"/>
              </a:solidFill>
              <a:miter lim="800000"/>
              <a:headEnd/>
              <a:tailEnd/>
            </a:ln>
            <a:effectLst/>
          </p:spPr>
          <p:txBody>
            <a:bodyPr wrap="none" anchor="ctr"/>
            <a:lstStyle/>
            <a:p>
              <a:endParaRPr lang="zh-CN" altLang="en-US">
                <a:latin typeface="微软雅黑" pitchFamily="34" charset="-122"/>
                <a:ea typeface="微软雅黑" pitchFamily="34" charset="-122"/>
              </a:endParaRPr>
            </a:p>
          </p:txBody>
        </p:sp>
        <p:sp>
          <p:nvSpPr>
            <p:cNvPr id="12307" name="Text Box 18"/>
            <p:cNvSpPr txBox="1">
              <a:spLocks noChangeArrowheads="1"/>
            </p:cNvSpPr>
            <p:nvPr/>
          </p:nvSpPr>
          <p:spPr bwMode="auto">
            <a:xfrm>
              <a:off x="3516" y="1389"/>
              <a:ext cx="1225" cy="317"/>
            </a:xfrm>
            <a:prstGeom prst="rect">
              <a:avLst/>
            </a:prstGeom>
            <a:noFill/>
            <a:ln w="9525">
              <a:noFill/>
              <a:miter lim="800000"/>
              <a:headEnd/>
              <a:tailEnd/>
            </a:ln>
            <a:effectLst/>
          </p:spPr>
          <p:txBody>
            <a:bodyPr>
              <a:spAutoFit/>
            </a:bodyPr>
            <a:lstStyle/>
            <a:p>
              <a:pPr>
                <a:spcBef>
                  <a:spcPct val="50000"/>
                </a:spcBef>
              </a:pPr>
              <a:r>
                <a:rPr lang="zh-CN" altLang="en-US" sz="2700" b="1" dirty="0">
                  <a:latin typeface="微软雅黑" pitchFamily="34" charset="-122"/>
                  <a:ea typeface="微软雅黑" pitchFamily="34" charset="-122"/>
                </a:rPr>
                <a:t>封闭的经济</a:t>
              </a:r>
            </a:p>
          </p:txBody>
        </p:sp>
      </p:grpSp>
      <p:grpSp>
        <p:nvGrpSpPr>
          <p:cNvPr id="5" name="Group 30"/>
          <p:cNvGrpSpPr>
            <a:grpSpLocks/>
          </p:cNvGrpSpPr>
          <p:nvPr/>
        </p:nvGrpSpPr>
        <p:grpSpPr bwMode="auto">
          <a:xfrm>
            <a:off x="5294313" y="2925763"/>
            <a:ext cx="2233612" cy="1150937"/>
            <a:chOff x="3335" y="1843"/>
            <a:chExt cx="1407" cy="725"/>
          </a:xfrm>
        </p:grpSpPr>
        <p:sp>
          <p:nvSpPr>
            <p:cNvPr id="12304" name="AutoShape 16"/>
            <p:cNvSpPr>
              <a:spLocks noChangeArrowheads="1"/>
            </p:cNvSpPr>
            <p:nvPr/>
          </p:nvSpPr>
          <p:spPr bwMode="auto">
            <a:xfrm>
              <a:off x="3335" y="1843"/>
              <a:ext cx="1406" cy="725"/>
            </a:xfrm>
            <a:prstGeom prst="leftArrow">
              <a:avLst>
                <a:gd name="adj1" fmla="val 50065"/>
                <a:gd name="adj2" fmla="val 37107"/>
              </a:avLst>
            </a:prstGeom>
            <a:solidFill>
              <a:schemeClr val="accent1"/>
            </a:solidFill>
            <a:ln w="9525">
              <a:solidFill>
                <a:schemeClr val="bg1"/>
              </a:solidFill>
              <a:miter lim="800000"/>
              <a:headEnd/>
              <a:tailEnd/>
            </a:ln>
            <a:effectLst/>
          </p:spPr>
          <p:txBody>
            <a:bodyPr wrap="none" anchor="ctr"/>
            <a:lstStyle/>
            <a:p>
              <a:endParaRPr lang="zh-CN" altLang="en-US">
                <a:latin typeface="微软雅黑" pitchFamily="34" charset="-122"/>
                <a:ea typeface="微软雅黑" pitchFamily="34" charset="-122"/>
              </a:endParaRPr>
            </a:p>
          </p:txBody>
        </p:sp>
        <p:sp>
          <p:nvSpPr>
            <p:cNvPr id="12305" name="Text Box 19"/>
            <p:cNvSpPr txBox="1">
              <a:spLocks noChangeArrowheads="1"/>
            </p:cNvSpPr>
            <p:nvPr/>
          </p:nvSpPr>
          <p:spPr bwMode="auto">
            <a:xfrm>
              <a:off x="3517" y="2070"/>
              <a:ext cx="1225" cy="317"/>
            </a:xfrm>
            <a:prstGeom prst="rect">
              <a:avLst/>
            </a:prstGeom>
            <a:noFill/>
            <a:ln w="9525">
              <a:noFill/>
              <a:miter lim="800000"/>
              <a:headEnd/>
              <a:tailEnd/>
            </a:ln>
            <a:effectLst/>
          </p:spPr>
          <p:txBody>
            <a:bodyPr>
              <a:spAutoFit/>
            </a:bodyPr>
            <a:lstStyle/>
            <a:p>
              <a:pPr>
                <a:spcBef>
                  <a:spcPct val="50000"/>
                </a:spcBef>
              </a:pPr>
              <a:r>
                <a:rPr lang="zh-CN" altLang="en-US" sz="2700" b="1">
                  <a:latin typeface="微软雅黑" pitchFamily="34" charset="-122"/>
                  <a:ea typeface="微软雅黑" pitchFamily="34" charset="-122"/>
                </a:rPr>
                <a:t>闭塞的外交</a:t>
              </a:r>
            </a:p>
          </p:txBody>
        </p:sp>
      </p:grpSp>
      <p:grpSp>
        <p:nvGrpSpPr>
          <p:cNvPr id="6" name="Group 31"/>
          <p:cNvGrpSpPr>
            <a:grpSpLocks/>
          </p:cNvGrpSpPr>
          <p:nvPr/>
        </p:nvGrpSpPr>
        <p:grpSpPr bwMode="auto">
          <a:xfrm>
            <a:off x="5294313" y="4005263"/>
            <a:ext cx="2233612" cy="1150937"/>
            <a:chOff x="3335" y="2523"/>
            <a:chExt cx="1407" cy="725"/>
          </a:xfrm>
        </p:grpSpPr>
        <p:sp>
          <p:nvSpPr>
            <p:cNvPr id="12302" name="AutoShape 17"/>
            <p:cNvSpPr>
              <a:spLocks noChangeArrowheads="1"/>
            </p:cNvSpPr>
            <p:nvPr/>
          </p:nvSpPr>
          <p:spPr bwMode="auto">
            <a:xfrm>
              <a:off x="3335" y="2523"/>
              <a:ext cx="1406" cy="725"/>
            </a:xfrm>
            <a:prstGeom prst="leftArrow">
              <a:avLst>
                <a:gd name="adj1" fmla="val 50065"/>
                <a:gd name="adj2" fmla="val 37107"/>
              </a:avLst>
            </a:prstGeom>
            <a:solidFill>
              <a:schemeClr val="accent1"/>
            </a:solidFill>
            <a:ln w="9525">
              <a:solidFill>
                <a:schemeClr val="bg1"/>
              </a:solidFill>
              <a:miter lim="800000"/>
              <a:headEnd/>
              <a:tailEnd/>
            </a:ln>
            <a:effectLst/>
          </p:spPr>
          <p:txBody>
            <a:bodyPr wrap="none" anchor="ctr"/>
            <a:lstStyle/>
            <a:p>
              <a:endParaRPr lang="zh-CN" altLang="en-US">
                <a:latin typeface="微软雅黑" pitchFamily="34" charset="-122"/>
                <a:ea typeface="微软雅黑" pitchFamily="34" charset="-122"/>
              </a:endParaRPr>
            </a:p>
          </p:txBody>
        </p:sp>
        <p:sp>
          <p:nvSpPr>
            <p:cNvPr id="12303" name="Text Box 20"/>
            <p:cNvSpPr txBox="1">
              <a:spLocks noChangeArrowheads="1"/>
            </p:cNvSpPr>
            <p:nvPr/>
          </p:nvSpPr>
          <p:spPr bwMode="auto">
            <a:xfrm>
              <a:off x="3517" y="2750"/>
              <a:ext cx="1225" cy="317"/>
            </a:xfrm>
            <a:prstGeom prst="rect">
              <a:avLst/>
            </a:prstGeom>
            <a:noFill/>
            <a:ln w="9525">
              <a:noFill/>
              <a:miter lim="800000"/>
              <a:headEnd/>
              <a:tailEnd/>
            </a:ln>
            <a:effectLst/>
          </p:spPr>
          <p:txBody>
            <a:bodyPr>
              <a:spAutoFit/>
            </a:bodyPr>
            <a:lstStyle/>
            <a:p>
              <a:pPr>
                <a:spcBef>
                  <a:spcPct val="50000"/>
                </a:spcBef>
              </a:pPr>
              <a:r>
                <a:rPr lang="zh-CN" altLang="en-US" sz="2700" b="1">
                  <a:latin typeface="微软雅黑" pitchFamily="34" charset="-122"/>
                  <a:ea typeface="微软雅黑" pitchFamily="34" charset="-122"/>
                </a:rPr>
                <a:t>自大的观念</a:t>
              </a:r>
            </a:p>
          </p:txBody>
        </p:sp>
      </p:grpSp>
      <p:grpSp>
        <p:nvGrpSpPr>
          <p:cNvPr id="7" name="Group 26"/>
          <p:cNvGrpSpPr>
            <a:grpSpLocks/>
          </p:cNvGrpSpPr>
          <p:nvPr/>
        </p:nvGrpSpPr>
        <p:grpSpPr bwMode="auto">
          <a:xfrm rot="-292100">
            <a:off x="1692275" y="981075"/>
            <a:ext cx="4248150" cy="1008063"/>
            <a:chOff x="1156" y="436"/>
            <a:chExt cx="2676" cy="635"/>
          </a:xfrm>
        </p:grpSpPr>
        <p:sp>
          <p:nvSpPr>
            <p:cNvPr id="12300" name="AutoShape 23"/>
            <p:cNvSpPr>
              <a:spLocks noChangeArrowheads="1"/>
            </p:cNvSpPr>
            <p:nvPr/>
          </p:nvSpPr>
          <p:spPr bwMode="auto">
            <a:xfrm rot="10800000">
              <a:off x="1156" y="436"/>
              <a:ext cx="2676" cy="635"/>
            </a:xfrm>
            <a:prstGeom prst="curvedUpArrow">
              <a:avLst>
                <a:gd name="adj1" fmla="val 47546"/>
                <a:gd name="adj2" fmla="val 123791"/>
                <a:gd name="adj3" fmla="val 43778"/>
              </a:avLst>
            </a:prstGeom>
            <a:solidFill>
              <a:schemeClr val="bg1"/>
            </a:solidFill>
            <a:ln w="9525">
              <a:solidFill>
                <a:schemeClr val="bg1"/>
              </a:solidFill>
              <a:miter lim="800000"/>
              <a:headEnd/>
              <a:tailEnd/>
            </a:ln>
            <a:effectLst/>
          </p:spPr>
          <p:txBody>
            <a:bodyPr wrap="none" anchor="ctr"/>
            <a:lstStyle/>
            <a:p>
              <a:endParaRPr lang="zh-CN" altLang="en-US">
                <a:latin typeface="微软雅黑" pitchFamily="34" charset="-122"/>
                <a:ea typeface="微软雅黑" pitchFamily="34" charset="-122"/>
              </a:endParaRPr>
            </a:p>
          </p:txBody>
        </p:sp>
        <p:sp>
          <p:nvSpPr>
            <p:cNvPr id="12301" name="WordArt 24"/>
            <p:cNvSpPr>
              <a:spLocks noChangeArrowheads="1" noChangeShapeType="1" noTextEdit="1"/>
            </p:cNvSpPr>
            <p:nvPr/>
          </p:nvSpPr>
          <p:spPr bwMode="auto">
            <a:xfrm>
              <a:off x="2195" y="713"/>
              <a:ext cx="912" cy="222"/>
            </a:xfrm>
            <a:prstGeom prst="rect">
              <a:avLst/>
            </a:prstGeom>
          </p:spPr>
          <p:txBody>
            <a:bodyPr spcFirstLastPara="1" wrap="none" fromWordArt="1">
              <a:prstTxWarp prst="textArchUp">
                <a:avLst>
                  <a:gd name="adj" fmla="val 10244154"/>
                </a:avLst>
              </a:prstTxWarp>
            </a:bodyPr>
            <a:lstStyle/>
            <a:p>
              <a:pPr algn="ctr"/>
              <a:r>
                <a:rPr lang="zh-CN" altLang="en-US" sz="2800" b="1" kern="10" dirty="0">
                  <a:ln w="9525">
                    <a:solidFill>
                      <a:srgbClr val="000000"/>
                    </a:solidFill>
                    <a:round/>
                    <a:headEnd/>
                    <a:tailEnd/>
                  </a:ln>
                  <a:solidFill>
                    <a:schemeClr val="bg1"/>
                  </a:solidFill>
                  <a:latin typeface="微软雅黑"/>
                  <a:ea typeface="微软雅黑"/>
                </a:rPr>
                <a:t>长期出超</a:t>
              </a:r>
            </a:p>
          </p:txBody>
        </p:sp>
      </p:grpSp>
      <p:grpSp>
        <p:nvGrpSpPr>
          <p:cNvPr id="8" name="Group 27"/>
          <p:cNvGrpSpPr>
            <a:grpSpLocks/>
          </p:cNvGrpSpPr>
          <p:nvPr/>
        </p:nvGrpSpPr>
        <p:grpSpPr bwMode="auto">
          <a:xfrm>
            <a:off x="2052638" y="5157788"/>
            <a:ext cx="4248150" cy="1008062"/>
            <a:chOff x="975" y="3113"/>
            <a:chExt cx="2676" cy="635"/>
          </a:xfrm>
        </p:grpSpPr>
        <p:sp>
          <p:nvSpPr>
            <p:cNvPr id="12298" name="AutoShape 22"/>
            <p:cNvSpPr>
              <a:spLocks noChangeArrowheads="1"/>
            </p:cNvSpPr>
            <p:nvPr/>
          </p:nvSpPr>
          <p:spPr bwMode="auto">
            <a:xfrm>
              <a:off x="975" y="3113"/>
              <a:ext cx="2676" cy="635"/>
            </a:xfrm>
            <a:prstGeom prst="curvedUpArrow">
              <a:avLst>
                <a:gd name="adj1" fmla="val 36815"/>
                <a:gd name="adj2" fmla="val 121099"/>
                <a:gd name="adj3" fmla="val 46458"/>
              </a:avLst>
            </a:prstGeom>
            <a:solidFill>
              <a:schemeClr val="bg1"/>
            </a:solidFill>
            <a:ln w="9525">
              <a:noFill/>
              <a:miter lim="800000"/>
              <a:headEnd/>
              <a:tailEnd/>
            </a:ln>
            <a:effectLst/>
          </p:spPr>
          <p:txBody>
            <a:bodyPr wrap="none" anchor="ctr"/>
            <a:lstStyle/>
            <a:p>
              <a:endParaRPr lang="zh-CN" altLang="en-US">
                <a:latin typeface="微软雅黑" pitchFamily="34" charset="-122"/>
                <a:ea typeface="微软雅黑" pitchFamily="34" charset="-122"/>
              </a:endParaRPr>
            </a:p>
          </p:txBody>
        </p:sp>
        <p:sp>
          <p:nvSpPr>
            <p:cNvPr id="12299" name="WordArt 25"/>
            <p:cNvSpPr>
              <a:spLocks noChangeArrowheads="1" noChangeShapeType="1" noTextEdit="1"/>
            </p:cNvSpPr>
            <p:nvPr/>
          </p:nvSpPr>
          <p:spPr bwMode="auto">
            <a:xfrm>
              <a:off x="1696" y="3352"/>
              <a:ext cx="957" cy="305"/>
            </a:xfrm>
            <a:prstGeom prst="rect">
              <a:avLst/>
            </a:prstGeom>
          </p:spPr>
          <p:txBody>
            <a:bodyPr wrap="none" fromWordArt="1">
              <a:prstTxWarp prst="textCanDown">
                <a:avLst>
                  <a:gd name="adj" fmla="val 23551"/>
                </a:avLst>
              </a:prstTxWarp>
            </a:bodyPr>
            <a:lstStyle/>
            <a:p>
              <a:pPr algn="ctr"/>
              <a:r>
                <a:rPr lang="zh-CN" altLang="en-US" sz="2800" b="1" kern="10">
                  <a:ln w="9525">
                    <a:solidFill>
                      <a:srgbClr val="000000"/>
                    </a:solidFill>
                    <a:round/>
                    <a:headEnd/>
                    <a:tailEnd/>
                  </a:ln>
                  <a:solidFill>
                    <a:schemeClr val="bg1"/>
                  </a:solidFill>
                  <a:latin typeface="微软雅黑"/>
                  <a:ea typeface="微软雅黑"/>
                </a:rPr>
                <a:t>长期入超</a:t>
              </a:r>
            </a:p>
          </p:txBody>
        </p:sp>
      </p:grpSp>
      <p:sp>
        <p:nvSpPr>
          <p:cNvPr id="28" name="TextBox 27"/>
          <p:cNvSpPr txBox="1"/>
          <p:nvPr/>
        </p:nvSpPr>
        <p:spPr>
          <a:xfrm>
            <a:off x="4499992" y="2132856"/>
            <a:ext cx="738664" cy="2636912"/>
          </a:xfrm>
          <a:prstGeom prst="rect">
            <a:avLst/>
          </a:prstGeom>
          <a:noFill/>
        </p:spPr>
        <p:txBody>
          <a:bodyPr vert="eaVert" wrap="square" rtlCol="0">
            <a:spAutoFit/>
          </a:bodyPr>
          <a:lstStyle/>
          <a:p>
            <a:r>
              <a:rPr lang="zh-CN" altLang="en-US" sz="3600" b="1" dirty="0" smtClean="0"/>
              <a:t>贡赐贸易</a:t>
            </a:r>
            <a:endParaRPr lang="zh-CN"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2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1000"/>
                                        <p:tgtEl>
                                          <p:spTgt spid="7"/>
                                        </p:tgtEl>
                                      </p:cBhvr>
                                    </p:animEffect>
                                  </p:childTnLst>
                                </p:cTn>
                              </p:par>
                            </p:childTnLst>
                          </p:cTn>
                        </p:par>
                        <p:par>
                          <p:cTn id="33" fill="hold" nodeType="afterGroup">
                            <p:stCondLst>
                              <p:cond delay="1000"/>
                            </p:stCondLst>
                            <p:childTnLst>
                              <p:par>
                                <p:cTn id="34" presetID="2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8"/>
          <p:cNvSpPr>
            <a:spLocks noChangeArrowheads="1"/>
          </p:cNvSpPr>
          <p:nvPr/>
        </p:nvSpPr>
        <p:spPr bwMode="auto">
          <a:xfrm>
            <a:off x="4572000" y="1196975"/>
            <a:ext cx="2016125" cy="1871663"/>
          </a:xfrm>
          <a:prstGeom prst="leftArrow">
            <a:avLst>
              <a:gd name="adj1" fmla="val 50000"/>
              <a:gd name="adj2" fmla="val 26930"/>
            </a:avLst>
          </a:prstGeom>
          <a:solidFill>
            <a:schemeClr val="accent1"/>
          </a:solidFill>
          <a:ln w="9525">
            <a:solidFill>
              <a:schemeClr val="tx1"/>
            </a:solidFill>
            <a:miter lim="800000"/>
            <a:headEnd/>
            <a:tailEnd/>
          </a:ln>
        </p:spPr>
        <p:txBody>
          <a:bodyPr wrap="none" anchor="ctr"/>
          <a:lstStyle/>
          <a:p>
            <a:pPr algn="ctr"/>
            <a:r>
              <a:rPr lang="zh-CN" altLang="en-US"/>
              <a:t>自由贸易</a:t>
            </a:r>
          </a:p>
          <a:p>
            <a:pPr algn="ctr"/>
            <a:r>
              <a:rPr lang="zh-CN" altLang="en-US" b="1"/>
              <a:t>开拓市场</a:t>
            </a:r>
          </a:p>
        </p:txBody>
      </p:sp>
      <p:sp>
        <p:nvSpPr>
          <p:cNvPr id="29705" name="AutoShape 9"/>
          <p:cNvSpPr>
            <a:spLocks noChangeArrowheads="1"/>
          </p:cNvSpPr>
          <p:nvPr/>
        </p:nvSpPr>
        <p:spPr bwMode="auto">
          <a:xfrm>
            <a:off x="2484438" y="1196975"/>
            <a:ext cx="1944687" cy="1873250"/>
          </a:xfrm>
          <a:prstGeom prst="rightArrow">
            <a:avLst>
              <a:gd name="adj1" fmla="val 50000"/>
              <a:gd name="adj2" fmla="val 25953"/>
            </a:avLst>
          </a:prstGeom>
          <a:solidFill>
            <a:schemeClr val="accent1"/>
          </a:solidFill>
          <a:ln w="9525">
            <a:solidFill>
              <a:schemeClr val="tx1"/>
            </a:solidFill>
            <a:miter lim="800000"/>
            <a:headEnd/>
            <a:tailEnd/>
          </a:ln>
        </p:spPr>
        <p:txBody>
          <a:bodyPr wrap="none" anchor="ctr"/>
          <a:lstStyle/>
          <a:p>
            <a:pPr algn="ctr"/>
            <a:r>
              <a:rPr lang="zh-CN" altLang="en-US" dirty="0"/>
              <a:t>朝贡贸易</a:t>
            </a:r>
          </a:p>
          <a:p>
            <a:pPr algn="ctr"/>
            <a:r>
              <a:rPr lang="zh-CN" altLang="en-US" b="1" dirty="0"/>
              <a:t>闭关自守</a:t>
            </a:r>
          </a:p>
        </p:txBody>
      </p:sp>
      <p:sp>
        <p:nvSpPr>
          <p:cNvPr id="29726" name="Rectangle 30"/>
          <p:cNvSpPr>
            <a:spLocks noChangeArrowheads="1"/>
          </p:cNvSpPr>
          <p:nvPr/>
        </p:nvSpPr>
        <p:spPr bwMode="auto">
          <a:xfrm>
            <a:off x="2916238" y="3502849"/>
            <a:ext cx="3240087" cy="2062103"/>
          </a:xfrm>
          <a:prstGeom prst="rect">
            <a:avLst/>
          </a:prstGeom>
          <a:noFill/>
          <a:ln w="9525">
            <a:noFill/>
            <a:miter lim="800000"/>
            <a:headEnd/>
            <a:tailEnd/>
          </a:ln>
          <a:effectLst/>
        </p:spPr>
        <p:txBody>
          <a:bodyPr anchor="ctr">
            <a:spAutoFit/>
          </a:bodyPr>
          <a:lstStyle/>
          <a:p>
            <a:pPr>
              <a:defRPr/>
            </a:pPr>
            <a:r>
              <a:rPr lang="zh-CN" altLang="en-US" sz="3200" b="1" dirty="0">
                <a:solidFill>
                  <a:srgbClr val="002060"/>
                </a:solidFill>
                <a:latin typeface="宋体"/>
              </a:rPr>
              <a:t>“</a:t>
            </a:r>
            <a:r>
              <a:rPr lang="zh-CN" altLang="en-US" sz="3200" b="1" dirty="0">
                <a:solidFill>
                  <a:srgbClr val="002060"/>
                </a:solidFill>
              </a:rPr>
              <a:t>天朝物产丰盈，无所不有，原不籍外夷货物以通无有！ </a:t>
            </a:r>
            <a:r>
              <a:rPr lang="zh-CN" altLang="en-US" sz="3200" b="1" dirty="0">
                <a:solidFill>
                  <a:srgbClr val="002060"/>
                </a:solidFill>
                <a:latin typeface="宋体"/>
              </a:rPr>
              <a:t>”</a:t>
            </a:r>
            <a:endParaRPr lang="zh-CN" altLang="en-US" sz="3200" b="1" dirty="0">
              <a:solidFill>
                <a:srgbClr val="002060"/>
              </a:solidFill>
            </a:endParaRPr>
          </a:p>
        </p:txBody>
      </p:sp>
      <p:pic>
        <p:nvPicPr>
          <p:cNvPr id="29727" name="Picture 31" descr="George_Earl_Macartney"/>
          <p:cNvPicPr>
            <a:picLocks noChangeAspect="1" noChangeArrowheads="1"/>
          </p:cNvPicPr>
          <p:nvPr/>
        </p:nvPicPr>
        <p:blipFill>
          <a:blip r:embed="rId2" cstate="print"/>
          <a:srcRect/>
          <a:stretch>
            <a:fillRect/>
          </a:stretch>
        </p:blipFill>
        <p:spPr bwMode="auto">
          <a:xfrm>
            <a:off x="6300788" y="2997200"/>
            <a:ext cx="2540000" cy="3213100"/>
          </a:xfrm>
          <a:prstGeom prst="rect">
            <a:avLst/>
          </a:prstGeom>
          <a:noFill/>
          <a:ln w="9525">
            <a:noFill/>
            <a:miter lim="800000"/>
            <a:headEnd/>
            <a:tailEnd/>
          </a:ln>
        </p:spPr>
      </p:pic>
      <p:pic>
        <p:nvPicPr>
          <p:cNvPr id="29728" name="Picture 32" descr="Portrait_of_the_Qianlong_Emperor_in_Court_Dress"/>
          <p:cNvPicPr>
            <a:picLocks noChangeAspect="1" noChangeArrowheads="1"/>
          </p:cNvPicPr>
          <p:nvPr/>
        </p:nvPicPr>
        <p:blipFill>
          <a:blip r:embed="rId3" cstate="print"/>
          <a:srcRect/>
          <a:stretch>
            <a:fillRect/>
          </a:stretch>
        </p:blipFill>
        <p:spPr bwMode="auto">
          <a:xfrm>
            <a:off x="323850" y="2997200"/>
            <a:ext cx="2468563" cy="3257550"/>
          </a:xfrm>
          <a:prstGeom prst="rect">
            <a:avLst/>
          </a:prstGeom>
          <a:noFill/>
          <a:ln w="9525">
            <a:noFill/>
            <a:miter lim="800000"/>
            <a:headEnd/>
            <a:tailEnd/>
          </a:ln>
        </p:spPr>
      </p:pic>
      <p:sp>
        <p:nvSpPr>
          <p:cNvPr id="20487" name="AutoShape 5"/>
          <p:cNvSpPr>
            <a:spLocks noChangeArrowheads="1"/>
          </p:cNvSpPr>
          <p:nvPr/>
        </p:nvSpPr>
        <p:spPr bwMode="auto">
          <a:xfrm>
            <a:off x="0" y="1125538"/>
            <a:ext cx="2592388" cy="1944687"/>
          </a:xfrm>
          <a:prstGeom prst="irregularSeal1">
            <a:avLst/>
          </a:prstGeom>
          <a:solidFill>
            <a:schemeClr val="accent1"/>
          </a:solidFill>
          <a:ln w="9525">
            <a:solidFill>
              <a:schemeClr val="tx1"/>
            </a:solidFill>
            <a:miter lim="800000"/>
            <a:headEnd/>
            <a:tailEnd/>
          </a:ln>
        </p:spPr>
        <p:txBody>
          <a:bodyPr wrap="none" anchor="ctr"/>
          <a:lstStyle/>
          <a:p>
            <a:pPr algn="ctr"/>
            <a:r>
              <a:rPr lang="zh-CN" altLang="en-US" sz="4400" b="1"/>
              <a:t>中国</a:t>
            </a:r>
          </a:p>
        </p:txBody>
      </p:sp>
      <p:sp>
        <p:nvSpPr>
          <p:cNvPr id="20488" name="AutoShape 6"/>
          <p:cNvSpPr>
            <a:spLocks noChangeArrowheads="1"/>
          </p:cNvSpPr>
          <p:nvPr/>
        </p:nvSpPr>
        <p:spPr bwMode="auto">
          <a:xfrm>
            <a:off x="6551613" y="1196975"/>
            <a:ext cx="2592387" cy="1944688"/>
          </a:xfrm>
          <a:prstGeom prst="irregularSeal1">
            <a:avLst/>
          </a:prstGeom>
          <a:solidFill>
            <a:schemeClr val="accent1"/>
          </a:solidFill>
          <a:ln w="9525">
            <a:solidFill>
              <a:schemeClr val="tx1"/>
            </a:solidFill>
            <a:miter lim="800000"/>
            <a:headEnd/>
            <a:tailEnd/>
          </a:ln>
        </p:spPr>
        <p:txBody>
          <a:bodyPr wrap="none" anchor="ctr"/>
          <a:lstStyle/>
          <a:p>
            <a:pPr algn="ctr"/>
            <a:r>
              <a:rPr lang="zh-CN" altLang="en-US" sz="4400" b="1"/>
              <a:t>英国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9727"/>
                                        </p:tgtEl>
                                        <p:attrNameLst>
                                          <p:attrName>style.visibility</p:attrName>
                                        </p:attrNameLst>
                                      </p:cBhvr>
                                      <p:to>
                                        <p:strVal val="visible"/>
                                      </p:to>
                                    </p:set>
                                    <p:anim calcmode="lin" valueType="num">
                                      <p:cBhvr>
                                        <p:cTn id="7" dur="500" fill="hold"/>
                                        <p:tgtEl>
                                          <p:spTgt spid="29727"/>
                                        </p:tgtEl>
                                        <p:attrNameLst>
                                          <p:attrName>ppt_w</p:attrName>
                                        </p:attrNameLst>
                                      </p:cBhvr>
                                      <p:tavLst>
                                        <p:tav tm="0">
                                          <p:val>
                                            <p:fltVal val="0"/>
                                          </p:val>
                                        </p:tav>
                                        <p:tav tm="100000">
                                          <p:val>
                                            <p:strVal val="#ppt_w"/>
                                          </p:val>
                                        </p:tav>
                                      </p:tavLst>
                                    </p:anim>
                                    <p:anim calcmode="lin" valueType="num">
                                      <p:cBhvr>
                                        <p:cTn id="8" dur="500" fill="hold"/>
                                        <p:tgtEl>
                                          <p:spTgt spid="29727"/>
                                        </p:tgtEl>
                                        <p:attrNameLst>
                                          <p:attrName>ppt_h</p:attrName>
                                        </p:attrNameLst>
                                      </p:cBhvr>
                                      <p:tavLst>
                                        <p:tav tm="0">
                                          <p:val>
                                            <p:fltVal val="0"/>
                                          </p:val>
                                        </p:tav>
                                        <p:tav tm="100000">
                                          <p:val>
                                            <p:strVal val="#ppt_h"/>
                                          </p:val>
                                        </p:tav>
                                      </p:tavLst>
                                    </p:anim>
                                    <p:animEffect transition="in" filter="fade">
                                      <p:cBhvr>
                                        <p:cTn id="9" dur="500"/>
                                        <p:tgtEl>
                                          <p:spTgt spid="297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9728"/>
                                        </p:tgtEl>
                                        <p:attrNameLst>
                                          <p:attrName>style.visibility</p:attrName>
                                        </p:attrNameLst>
                                      </p:cBhvr>
                                      <p:to>
                                        <p:strVal val="visible"/>
                                      </p:to>
                                    </p:set>
                                    <p:anim calcmode="lin" valueType="num">
                                      <p:cBhvr>
                                        <p:cTn id="14" dur="500" fill="hold"/>
                                        <p:tgtEl>
                                          <p:spTgt spid="29728"/>
                                        </p:tgtEl>
                                        <p:attrNameLst>
                                          <p:attrName>ppt_w</p:attrName>
                                        </p:attrNameLst>
                                      </p:cBhvr>
                                      <p:tavLst>
                                        <p:tav tm="0">
                                          <p:val>
                                            <p:fltVal val="0"/>
                                          </p:val>
                                        </p:tav>
                                        <p:tav tm="100000">
                                          <p:val>
                                            <p:strVal val="#ppt_w"/>
                                          </p:val>
                                        </p:tav>
                                      </p:tavLst>
                                    </p:anim>
                                    <p:anim calcmode="lin" valueType="num">
                                      <p:cBhvr>
                                        <p:cTn id="15" dur="500" fill="hold"/>
                                        <p:tgtEl>
                                          <p:spTgt spid="29728"/>
                                        </p:tgtEl>
                                        <p:attrNameLst>
                                          <p:attrName>ppt_h</p:attrName>
                                        </p:attrNameLst>
                                      </p:cBhvr>
                                      <p:tavLst>
                                        <p:tav tm="0">
                                          <p:val>
                                            <p:fltVal val="0"/>
                                          </p:val>
                                        </p:tav>
                                        <p:tav tm="100000">
                                          <p:val>
                                            <p:strVal val="#ppt_h"/>
                                          </p:val>
                                        </p:tav>
                                      </p:tavLst>
                                    </p:anim>
                                    <p:animEffect transition="in" filter="fade">
                                      <p:cBhvr>
                                        <p:cTn id="16" dur="500"/>
                                        <p:tgtEl>
                                          <p:spTgt spid="2972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29726"/>
                                        </p:tgtEl>
                                        <p:attrNameLst>
                                          <p:attrName>style.visibility</p:attrName>
                                        </p:attrNameLst>
                                      </p:cBhvr>
                                      <p:to>
                                        <p:strVal val="visible"/>
                                      </p:to>
                                    </p:set>
                                    <p:animEffect transition="in" filter="slide(fromLeft)">
                                      <p:cBhvr>
                                        <p:cTn id="21" dur="500"/>
                                        <p:tgtEl>
                                          <p:spTgt spid="2972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29705"/>
                                        </p:tgtEl>
                                        <p:attrNameLst>
                                          <p:attrName>style.visibility</p:attrName>
                                        </p:attrNameLst>
                                      </p:cBhvr>
                                      <p:to>
                                        <p:strVal val="visible"/>
                                      </p:to>
                                    </p:set>
                                    <p:animEffect transition="in" filter="slide(fromLeft)">
                                      <p:cBhvr>
                                        <p:cTn id="26"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2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type="chart" idx="1"/>
          </p:nvPr>
        </p:nvGraphicFramePr>
        <p:xfrm>
          <a:off x="755650" y="1268413"/>
          <a:ext cx="7902575" cy="3841750"/>
        </p:xfrm>
        <a:graphic>
          <a:graphicData uri="http://schemas.openxmlformats.org/presentationml/2006/ole">
            <p:oleObj spid="_x0000_s2050" name="Chart" r:id="rId3" imgW="7619926" imgH="3705282" progId="">
              <p:embed followColorScheme="full"/>
            </p:oleObj>
          </a:graphicData>
        </a:graphic>
      </p:graphicFrame>
      <p:sp>
        <p:nvSpPr>
          <p:cNvPr id="1027" name="Line 4"/>
          <p:cNvSpPr>
            <a:spLocks noChangeShapeType="1"/>
          </p:cNvSpPr>
          <p:nvPr/>
        </p:nvSpPr>
        <p:spPr bwMode="auto">
          <a:xfrm flipV="1">
            <a:off x="2209800" y="4114800"/>
            <a:ext cx="990600" cy="228600"/>
          </a:xfrm>
          <a:prstGeom prst="line">
            <a:avLst/>
          </a:prstGeom>
          <a:noFill/>
          <a:ln w="38100" cap="sq">
            <a:solidFill>
              <a:srgbClr val="FF0000"/>
            </a:solidFill>
            <a:round/>
            <a:headEnd type="none" w="sm" len="sm"/>
            <a:tailEnd type="triangle" w="sm" len="sm"/>
          </a:ln>
        </p:spPr>
        <p:txBody>
          <a:bodyPr wrap="none" anchor="ctr"/>
          <a:lstStyle/>
          <a:p>
            <a:endParaRPr lang="zh-CN" altLang="en-US"/>
          </a:p>
        </p:txBody>
      </p:sp>
      <p:sp>
        <p:nvSpPr>
          <p:cNvPr id="1028" name="Line 5"/>
          <p:cNvSpPr>
            <a:spLocks noChangeShapeType="1"/>
          </p:cNvSpPr>
          <p:nvPr/>
        </p:nvSpPr>
        <p:spPr bwMode="auto">
          <a:xfrm flipV="1">
            <a:off x="3200400" y="3733800"/>
            <a:ext cx="990600" cy="381000"/>
          </a:xfrm>
          <a:prstGeom prst="line">
            <a:avLst/>
          </a:prstGeom>
          <a:noFill/>
          <a:ln w="38100" cap="sq">
            <a:solidFill>
              <a:srgbClr val="FF0000"/>
            </a:solidFill>
            <a:round/>
            <a:headEnd type="none" w="sm" len="sm"/>
            <a:tailEnd type="triangle" w="sm" len="sm"/>
          </a:ln>
        </p:spPr>
        <p:txBody>
          <a:bodyPr wrap="none" anchor="ctr"/>
          <a:lstStyle/>
          <a:p>
            <a:endParaRPr lang="zh-CN" altLang="en-US"/>
          </a:p>
        </p:txBody>
      </p:sp>
      <p:sp>
        <p:nvSpPr>
          <p:cNvPr id="1029" name="Line 6"/>
          <p:cNvSpPr>
            <a:spLocks noChangeShapeType="1"/>
          </p:cNvSpPr>
          <p:nvPr/>
        </p:nvSpPr>
        <p:spPr bwMode="auto">
          <a:xfrm flipV="1">
            <a:off x="4191000" y="3124200"/>
            <a:ext cx="1143000" cy="609600"/>
          </a:xfrm>
          <a:prstGeom prst="line">
            <a:avLst/>
          </a:prstGeom>
          <a:noFill/>
          <a:ln w="38100" cap="sq">
            <a:solidFill>
              <a:srgbClr val="FF0000"/>
            </a:solidFill>
            <a:round/>
            <a:headEnd type="none" w="sm" len="sm"/>
            <a:tailEnd type="triangle" w="sm" len="sm"/>
          </a:ln>
        </p:spPr>
        <p:txBody>
          <a:bodyPr wrap="none" anchor="ctr"/>
          <a:lstStyle/>
          <a:p>
            <a:endParaRPr lang="zh-CN" altLang="en-US"/>
          </a:p>
        </p:txBody>
      </p:sp>
      <p:sp>
        <p:nvSpPr>
          <p:cNvPr id="1030" name="Line 7"/>
          <p:cNvSpPr>
            <a:spLocks noChangeShapeType="1"/>
          </p:cNvSpPr>
          <p:nvPr/>
        </p:nvSpPr>
        <p:spPr bwMode="auto">
          <a:xfrm flipV="1">
            <a:off x="5334000" y="2057400"/>
            <a:ext cx="990600" cy="1066800"/>
          </a:xfrm>
          <a:prstGeom prst="line">
            <a:avLst/>
          </a:prstGeom>
          <a:noFill/>
          <a:ln w="38100" cap="sq">
            <a:solidFill>
              <a:srgbClr val="FF0000"/>
            </a:solidFill>
            <a:round/>
            <a:headEnd type="none" w="sm" len="sm"/>
            <a:tailEnd type="triangle" w="sm" len="sm"/>
          </a:ln>
        </p:spPr>
        <p:txBody>
          <a:bodyPr wrap="none" anchor="ctr"/>
          <a:lstStyle/>
          <a:p>
            <a:endParaRPr lang="zh-CN" altLang="en-US"/>
          </a:p>
        </p:txBody>
      </p:sp>
      <p:sp>
        <p:nvSpPr>
          <p:cNvPr id="1031" name="Text Box 8"/>
          <p:cNvSpPr txBox="1">
            <a:spLocks noChangeArrowheads="1"/>
          </p:cNvSpPr>
          <p:nvPr/>
        </p:nvSpPr>
        <p:spPr bwMode="auto">
          <a:xfrm>
            <a:off x="1905000" y="3810000"/>
            <a:ext cx="914400" cy="457200"/>
          </a:xfrm>
          <a:prstGeom prst="rect">
            <a:avLst/>
          </a:prstGeom>
          <a:noFill/>
          <a:ln w="12700" cap="sq">
            <a:noFill/>
            <a:miter lim="800000"/>
            <a:headEnd type="none" w="sm" len="sm"/>
            <a:tailEnd type="none" w="sm" len="sm"/>
          </a:ln>
        </p:spPr>
        <p:txBody>
          <a:bodyPr>
            <a:spAutoFit/>
          </a:bodyPr>
          <a:lstStyle/>
          <a:p>
            <a:pPr>
              <a:spcBef>
                <a:spcPct val="50000"/>
              </a:spcBef>
            </a:pPr>
            <a:r>
              <a:rPr kumimoji="1" lang="en-US" altLang="zh-CN" b="1"/>
              <a:t>4000</a:t>
            </a:r>
          </a:p>
        </p:txBody>
      </p:sp>
      <p:sp>
        <p:nvSpPr>
          <p:cNvPr id="1032" name="Text Box 9"/>
          <p:cNvSpPr txBox="1">
            <a:spLocks noChangeArrowheads="1"/>
          </p:cNvSpPr>
          <p:nvPr/>
        </p:nvSpPr>
        <p:spPr bwMode="auto">
          <a:xfrm>
            <a:off x="2667000" y="3657600"/>
            <a:ext cx="914400" cy="457200"/>
          </a:xfrm>
          <a:prstGeom prst="rect">
            <a:avLst/>
          </a:prstGeom>
          <a:noFill/>
          <a:ln w="12700" cap="sq">
            <a:noFill/>
            <a:miter lim="800000"/>
            <a:headEnd type="none" w="sm" len="sm"/>
            <a:tailEnd type="none" w="sm" len="sm"/>
          </a:ln>
        </p:spPr>
        <p:txBody>
          <a:bodyPr>
            <a:spAutoFit/>
          </a:bodyPr>
          <a:lstStyle/>
          <a:p>
            <a:pPr>
              <a:spcBef>
                <a:spcPct val="50000"/>
              </a:spcBef>
            </a:pPr>
            <a:r>
              <a:rPr kumimoji="1" lang="en-US" altLang="zh-CN" b="1"/>
              <a:t>7889</a:t>
            </a:r>
            <a:endParaRPr kumimoji="1" lang="en-US" altLang="zh-CN"/>
          </a:p>
        </p:txBody>
      </p:sp>
      <p:sp>
        <p:nvSpPr>
          <p:cNvPr id="1033" name="Text Box 10"/>
          <p:cNvSpPr txBox="1">
            <a:spLocks noChangeArrowheads="1"/>
          </p:cNvSpPr>
          <p:nvPr/>
        </p:nvSpPr>
        <p:spPr bwMode="auto">
          <a:xfrm>
            <a:off x="3505200" y="3352800"/>
            <a:ext cx="1066800" cy="457200"/>
          </a:xfrm>
          <a:prstGeom prst="rect">
            <a:avLst/>
          </a:prstGeom>
          <a:noFill/>
          <a:ln w="12700" cap="sq">
            <a:noFill/>
            <a:miter lim="800000"/>
            <a:headEnd type="none" w="sm" len="sm"/>
            <a:tailEnd type="none" w="sm" len="sm"/>
          </a:ln>
        </p:spPr>
        <p:txBody>
          <a:bodyPr>
            <a:spAutoFit/>
          </a:bodyPr>
          <a:lstStyle/>
          <a:p>
            <a:pPr>
              <a:spcBef>
                <a:spcPct val="50000"/>
              </a:spcBef>
            </a:pPr>
            <a:r>
              <a:rPr kumimoji="1" lang="en-US" altLang="zh-CN" b="1"/>
              <a:t>12576</a:t>
            </a:r>
            <a:endParaRPr kumimoji="1" lang="en-US" altLang="zh-CN"/>
          </a:p>
        </p:txBody>
      </p:sp>
      <p:sp>
        <p:nvSpPr>
          <p:cNvPr id="1034" name="Text Box 11"/>
          <p:cNvSpPr txBox="1">
            <a:spLocks noChangeArrowheads="1"/>
          </p:cNvSpPr>
          <p:nvPr/>
        </p:nvSpPr>
        <p:spPr bwMode="auto">
          <a:xfrm>
            <a:off x="4419600" y="2819400"/>
            <a:ext cx="1143000" cy="457200"/>
          </a:xfrm>
          <a:prstGeom prst="rect">
            <a:avLst/>
          </a:prstGeom>
          <a:noFill/>
          <a:ln w="12700" cap="sq">
            <a:noFill/>
            <a:miter lim="800000"/>
            <a:headEnd type="none" w="sm" len="sm"/>
            <a:tailEnd type="none" w="sm" len="sm"/>
          </a:ln>
        </p:spPr>
        <p:txBody>
          <a:bodyPr>
            <a:spAutoFit/>
          </a:bodyPr>
          <a:lstStyle/>
          <a:p>
            <a:pPr>
              <a:spcBef>
                <a:spcPct val="50000"/>
              </a:spcBef>
            </a:pPr>
            <a:r>
              <a:rPr kumimoji="1" lang="en-US" altLang="zh-CN" b="1"/>
              <a:t>20331</a:t>
            </a:r>
          </a:p>
        </p:txBody>
      </p:sp>
      <p:sp>
        <p:nvSpPr>
          <p:cNvPr id="1035" name="Text Box 12"/>
          <p:cNvSpPr txBox="1">
            <a:spLocks noChangeArrowheads="1"/>
          </p:cNvSpPr>
          <p:nvPr/>
        </p:nvSpPr>
        <p:spPr bwMode="auto">
          <a:xfrm>
            <a:off x="5410200" y="1828800"/>
            <a:ext cx="1143000" cy="457200"/>
          </a:xfrm>
          <a:prstGeom prst="rect">
            <a:avLst/>
          </a:prstGeom>
          <a:noFill/>
          <a:ln w="12700" cap="sq">
            <a:noFill/>
            <a:miter lim="800000"/>
            <a:headEnd type="none" w="sm" len="sm"/>
            <a:tailEnd type="none" w="sm" len="sm"/>
          </a:ln>
        </p:spPr>
        <p:txBody>
          <a:bodyPr>
            <a:spAutoFit/>
          </a:bodyPr>
          <a:lstStyle/>
          <a:p>
            <a:pPr>
              <a:spcBef>
                <a:spcPct val="50000"/>
              </a:spcBef>
            </a:pPr>
            <a:r>
              <a:rPr kumimoji="1" lang="en-US" altLang="zh-CN" b="1"/>
              <a:t>35445</a:t>
            </a:r>
            <a:endParaRPr kumimoji="1" lang="en-US" altLang="zh-CN"/>
          </a:p>
        </p:txBody>
      </p:sp>
      <p:sp>
        <p:nvSpPr>
          <p:cNvPr id="1036" name="Text Box 13"/>
          <p:cNvSpPr txBox="1">
            <a:spLocks noChangeArrowheads="1"/>
          </p:cNvSpPr>
          <p:nvPr/>
        </p:nvSpPr>
        <p:spPr bwMode="auto">
          <a:xfrm>
            <a:off x="6858000" y="1371600"/>
            <a:ext cx="1219200" cy="457200"/>
          </a:xfrm>
          <a:prstGeom prst="rect">
            <a:avLst/>
          </a:prstGeom>
          <a:noFill/>
          <a:ln w="12700" cap="sq">
            <a:noFill/>
            <a:miter lim="800000"/>
            <a:headEnd type="none" w="sm" len="sm"/>
            <a:tailEnd type="none" w="sm" len="sm"/>
          </a:ln>
        </p:spPr>
        <p:txBody>
          <a:bodyPr>
            <a:spAutoFit/>
          </a:bodyPr>
          <a:lstStyle/>
          <a:p>
            <a:pPr>
              <a:spcBef>
                <a:spcPct val="50000"/>
              </a:spcBef>
            </a:pPr>
            <a:r>
              <a:rPr kumimoji="1" lang="en-US" altLang="zh-CN" b="1"/>
              <a:t>40200</a:t>
            </a:r>
            <a:endParaRPr kumimoji="1" lang="en-US" altLang="zh-CN"/>
          </a:p>
        </p:txBody>
      </p:sp>
      <p:sp>
        <p:nvSpPr>
          <p:cNvPr id="1037" name="Line 14"/>
          <p:cNvSpPr>
            <a:spLocks noChangeShapeType="1"/>
          </p:cNvSpPr>
          <p:nvPr/>
        </p:nvSpPr>
        <p:spPr bwMode="auto">
          <a:xfrm flipV="1">
            <a:off x="6248400" y="1676400"/>
            <a:ext cx="1600200" cy="457200"/>
          </a:xfrm>
          <a:prstGeom prst="line">
            <a:avLst/>
          </a:prstGeom>
          <a:noFill/>
          <a:ln w="38100" cap="sq">
            <a:solidFill>
              <a:srgbClr val="FF0000"/>
            </a:solidFill>
            <a:round/>
            <a:headEnd type="none" w="sm" len="sm"/>
            <a:tailEnd type="triangle" w="sm" len="sm"/>
          </a:ln>
        </p:spPr>
        <p:txBody>
          <a:bodyPr wrap="none" anchor="ctr"/>
          <a:lstStyle/>
          <a:p>
            <a:endParaRPr lang="zh-CN" altLang="en-US"/>
          </a:p>
        </p:txBody>
      </p:sp>
      <p:sp>
        <p:nvSpPr>
          <p:cNvPr id="146447" name="Text Box 15"/>
          <p:cNvSpPr txBox="1">
            <a:spLocks noChangeArrowheads="1"/>
          </p:cNvSpPr>
          <p:nvPr/>
        </p:nvSpPr>
        <p:spPr bwMode="auto">
          <a:xfrm>
            <a:off x="1042988" y="5229225"/>
            <a:ext cx="7273925" cy="1311275"/>
          </a:xfrm>
          <a:prstGeom prst="rect">
            <a:avLst/>
          </a:prstGeom>
          <a:noFill/>
          <a:ln w="12700" cap="sq">
            <a:noFill/>
            <a:miter lim="800000"/>
            <a:headEnd type="none" w="sm" len="sm"/>
            <a:tailEnd type="none" w="sm" len="sm"/>
          </a:ln>
          <a:effectLst/>
        </p:spPr>
        <p:txBody>
          <a:bodyPr>
            <a:spAutoFit/>
          </a:bodyPr>
          <a:lstStyle/>
          <a:p>
            <a:pPr>
              <a:spcBef>
                <a:spcPct val="50000"/>
              </a:spcBef>
              <a:defRPr/>
            </a:pPr>
            <a:r>
              <a:rPr kumimoji="1" lang="zh-CN" altLang="en-US" sz="3200" dirty="0">
                <a:effectLst>
                  <a:outerShdw blurRad="38100" dist="38100" dir="2700000" algn="tl">
                    <a:srgbClr val="C0C0C0"/>
                  </a:outerShdw>
                </a:effectLst>
                <a:latin typeface="微软雅黑" pitchFamily="34" charset="-122"/>
                <a:ea typeface="微软雅黑" pitchFamily="34" charset="-122"/>
              </a:rPr>
              <a:t>吸毒人数：约</a:t>
            </a:r>
            <a:r>
              <a:rPr kumimoji="1" lang="en-US" altLang="zh-CN" sz="3200" dirty="0">
                <a:effectLst>
                  <a:outerShdw blurRad="38100" dist="38100" dir="2700000" algn="tl">
                    <a:srgbClr val="C0C0C0"/>
                  </a:outerShdw>
                </a:effectLst>
                <a:latin typeface="微软雅黑" pitchFamily="34" charset="-122"/>
                <a:ea typeface="微软雅黑" pitchFamily="34" charset="-122"/>
              </a:rPr>
              <a:t>200</a:t>
            </a:r>
            <a:r>
              <a:rPr kumimoji="1" lang="zh-CN" altLang="en-US" sz="3200" dirty="0">
                <a:effectLst>
                  <a:outerShdw blurRad="38100" dist="38100" dir="2700000" algn="tl">
                    <a:srgbClr val="C0C0C0"/>
                  </a:outerShdw>
                </a:effectLst>
                <a:latin typeface="微软雅黑" pitchFamily="34" charset="-122"/>
                <a:ea typeface="微软雅黑" pitchFamily="34" charset="-122"/>
              </a:rPr>
              <a:t>万</a:t>
            </a:r>
          </a:p>
          <a:p>
            <a:pPr>
              <a:spcBef>
                <a:spcPct val="50000"/>
              </a:spcBef>
              <a:defRPr/>
            </a:pPr>
            <a:r>
              <a:rPr kumimoji="1" lang="zh-CN" altLang="en-US" sz="3200" dirty="0">
                <a:effectLst>
                  <a:outerShdw blurRad="38100" dist="38100" dir="2700000" algn="tl">
                    <a:srgbClr val="C0C0C0"/>
                  </a:outerShdw>
                </a:effectLst>
                <a:latin typeface="微软雅黑" pitchFamily="34" charset="-122"/>
                <a:ea typeface="微软雅黑" pitchFamily="34" charset="-122"/>
              </a:rPr>
              <a:t>掠夺白银：约</a:t>
            </a:r>
            <a:r>
              <a:rPr kumimoji="1" lang="en-US" altLang="zh-CN" sz="3200" dirty="0">
                <a:effectLst>
                  <a:outerShdw blurRad="38100" dist="38100" dir="2700000" algn="tl">
                    <a:srgbClr val="C0C0C0"/>
                  </a:outerShdw>
                </a:effectLst>
                <a:latin typeface="微软雅黑" pitchFamily="34" charset="-122"/>
                <a:ea typeface="微软雅黑" pitchFamily="34" charset="-122"/>
              </a:rPr>
              <a:t>4</a:t>
            </a:r>
            <a:r>
              <a:rPr kumimoji="1" lang="zh-CN" altLang="en-US" sz="3200" dirty="0">
                <a:effectLst>
                  <a:outerShdw blurRad="38100" dist="38100" dir="2700000" algn="tl">
                    <a:srgbClr val="C0C0C0"/>
                  </a:outerShdw>
                </a:effectLst>
                <a:latin typeface="微软雅黑" pitchFamily="34" charset="-122"/>
                <a:ea typeface="微软雅黑" pitchFamily="34" charset="-122"/>
              </a:rPr>
              <a:t>亿两（</a:t>
            </a:r>
            <a:r>
              <a:rPr kumimoji="1" lang="en-US" altLang="zh-CN" sz="3200" dirty="0">
                <a:effectLst>
                  <a:outerShdw blurRad="38100" dist="38100" dir="2700000" algn="tl">
                    <a:srgbClr val="C0C0C0"/>
                  </a:outerShdw>
                </a:effectLst>
                <a:latin typeface="微软雅黑" pitchFamily="34" charset="-122"/>
                <a:ea typeface="微软雅黑" pitchFamily="34" charset="-122"/>
              </a:rPr>
              <a:t>1800---1840</a:t>
            </a:r>
            <a:r>
              <a:rPr kumimoji="1" lang="zh-CN" altLang="en-US" sz="3200" dirty="0">
                <a:effectLst>
                  <a:outerShdw blurRad="38100" dist="38100" dir="2700000" algn="tl">
                    <a:srgbClr val="C0C0C0"/>
                  </a:outerShdw>
                </a:effectLst>
                <a:latin typeface="微软雅黑" pitchFamily="34" charset="-122"/>
                <a:ea typeface="微软雅黑" pitchFamily="34" charset="-122"/>
              </a:rPr>
              <a:t>年）</a:t>
            </a:r>
          </a:p>
        </p:txBody>
      </p:sp>
      <p:sp>
        <p:nvSpPr>
          <p:cNvPr id="1039" name="标题 15"/>
          <p:cNvSpPr>
            <a:spLocks noGrp="1"/>
          </p:cNvSpPr>
          <p:nvPr>
            <p:ph type="title"/>
          </p:nvPr>
        </p:nvSpPr>
        <p:spPr/>
        <p:txBody>
          <a:bodyPr/>
          <a:lstStyle/>
          <a:p>
            <a:pPr algn="ctr"/>
            <a:r>
              <a:rPr lang="zh-CN" altLang="en-US" b="1" smtClean="0">
                <a:latin typeface="黑体" pitchFamily="49" charset="-122"/>
                <a:ea typeface="黑体" pitchFamily="49" charset="-122"/>
              </a:rPr>
              <a:t>英国输华鸦片数</a:t>
            </a:r>
          </a:p>
        </p:txBody>
      </p:sp>
    </p:spTree>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50825" y="609600"/>
            <a:ext cx="8642350" cy="4832092"/>
          </a:xfrm>
          <a:prstGeom prst="rect">
            <a:avLst/>
          </a:prstGeom>
          <a:noFill/>
          <a:ln w="9525">
            <a:noFill/>
            <a:miter lim="800000"/>
            <a:headEnd/>
            <a:tailEnd/>
          </a:ln>
        </p:spPr>
        <p:txBody>
          <a:bodyPr>
            <a:spAutoFit/>
          </a:bodyPr>
          <a:lstStyle/>
          <a:p>
            <a:pPr>
              <a:spcBef>
                <a:spcPct val="50000"/>
              </a:spcBef>
            </a:pPr>
            <a:r>
              <a:rPr lang="en-US" altLang="zh-CN" sz="2800" dirty="0">
                <a:latin typeface="微软雅黑" pitchFamily="34" charset="-122"/>
                <a:ea typeface="微软雅黑" pitchFamily="34" charset="-122"/>
              </a:rPr>
              <a:t>       1838</a:t>
            </a:r>
            <a:r>
              <a:rPr lang="zh-CN" altLang="en-US" sz="2800" dirty="0">
                <a:latin typeface="微软雅黑" pitchFamily="34" charset="-122"/>
                <a:ea typeface="微软雅黑" pitchFamily="34" charset="-122"/>
              </a:rPr>
              <a:t>年，黄爵滋上道光帝：“自道光三年至十一年（</a:t>
            </a:r>
            <a:r>
              <a:rPr lang="en-US" altLang="zh-CN" sz="2800" dirty="0">
                <a:latin typeface="微软雅黑" pitchFamily="34" charset="-122"/>
                <a:ea typeface="微软雅黑" pitchFamily="34" charset="-122"/>
              </a:rPr>
              <a:t>1823-1831</a:t>
            </a:r>
            <a:r>
              <a:rPr lang="zh-CN" altLang="en-US" sz="2800" dirty="0">
                <a:latin typeface="微软雅黑" pitchFamily="34" charset="-122"/>
                <a:ea typeface="微软雅黑" pitchFamily="34" charset="-122"/>
              </a:rPr>
              <a:t>），岁漏银一千七百万两。自道光十一年至十四年（</a:t>
            </a:r>
            <a:r>
              <a:rPr lang="en-US" altLang="zh-CN" sz="2800" dirty="0">
                <a:latin typeface="微软雅黑" pitchFamily="34" charset="-122"/>
                <a:ea typeface="微软雅黑" pitchFamily="34" charset="-122"/>
              </a:rPr>
              <a:t>1831-1834</a:t>
            </a:r>
            <a:r>
              <a:rPr lang="zh-CN" altLang="en-US" sz="2800" dirty="0">
                <a:latin typeface="微软雅黑" pitchFamily="34" charset="-122"/>
                <a:ea typeface="微软雅黑" pitchFamily="34" charset="-122"/>
              </a:rPr>
              <a:t>），岁漏银两千余万两。自十四年至今（</a:t>
            </a:r>
            <a:r>
              <a:rPr lang="en-US" altLang="zh-CN" sz="2800" dirty="0">
                <a:latin typeface="微软雅黑" pitchFamily="34" charset="-122"/>
                <a:ea typeface="微软雅黑" pitchFamily="34" charset="-122"/>
              </a:rPr>
              <a:t>1834-1838</a:t>
            </a:r>
            <a:r>
              <a:rPr lang="zh-CN" altLang="en-US" sz="2800" dirty="0">
                <a:latin typeface="微软雅黑" pitchFamily="34" charset="-122"/>
                <a:ea typeface="微软雅黑" pitchFamily="34" charset="-122"/>
              </a:rPr>
              <a:t>），渐漏至三千万两之多。此外，福建、江浙、山东、天津各海口，合之亦数千余万两，以中国有用之财，填海外无穷之壑。易此害人之物（鸦片），建成病国之优。日复一日，年复一年，臣不知伊于胡底</a:t>
            </a:r>
            <a:r>
              <a:rPr lang="zh-CN" altLang="en-US" sz="2800" dirty="0" smtClean="0">
                <a:latin typeface="微软雅黑" pitchFamily="34" charset="-122"/>
                <a:ea typeface="微软雅黑" pitchFamily="34" charset="-122"/>
              </a:rPr>
              <a:t>。</a:t>
            </a:r>
            <a:endParaRPr lang="en-US" altLang="zh-CN" sz="2800" dirty="0" smtClean="0">
              <a:latin typeface="微软雅黑" pitchFamily="34" charset="-122"/>
              <a:ea typeface="微软雅黑" pitchFamily="34" charset="-122"/>
            </a:endParaRPr>
          </a:p>
          <a:p>
            <a:pPr algn="r">
              <a:spcBef>
                <a:spcPct val="50000"/>
              </a:spcBef>
            </a:pP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中国近代史资料丛刊</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鸦片战争</a:t>
            </a:r>
            <a:r>
              <a:rPr lang="en-US" altLang="zh-CN" sz="2800" dirty="0" smtClean="0">
                <a:latin typeface="微软雅黑" pitchFamily="34" charset="-122"/>
                <a:ea typeface="微软雅黑" pitchFamily="34" charset="-122"/>
              </a:rPr>
              <a:t>》P485</a:t>
            </a:r>
          </a:p>
          <a:p>
            <a:pPr>
              <a:spcBef>
                <a:spcPct val="50000"/>
              </a:spcBef>
            </a:pPr>
            <a:endParaRPr lang="zh-CN" altLang="en-US" sz="2800"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5"/>
          <p:cNvSpPr>
            <a:spLocks noChangeArrowheads="1"/>
          </p:cNvSpPr>
          <p:nvPr/>
        </p:nvSpPr>
        <p:spPr bwMode="auto">
          <a:xfrm>
            <a:off x="2566988" y="3295650"/>
            <a:ext cx="671512" cy="412750"/>
          </a:xfrm>
          <a:prstGeom prst="rect">
            <a:avLst/>
          </a:prstGeom>
          <a:noFill/>
          <a:ln w="9525">
            <a:noFill/>
            <a:miter lim="800000"/>
            <a:headEnd/>
            <a:tailEnd/>
          </a:ln>
        </p:spPr>
        <p:txBody>
          <a:bodyPr/>
          <a:lstStyle/>
          <a:p>
            <a:endParaRPr lang="zh-CN" altLang="en-US" b="1">
              <a:latin typeface="微软雅黑" pitchFamily="34" charset="-122"/>
              <a:ea typeface="微软雅黑" pitchFamily="34" charset="-122"/>
            </a:endParaRPr>
          </a:p>
        </p:txBody>
      </p:sp>
      <p:grpSp>
        <p:nvGrpSpPr>
          <p:cNvPr id="2" name="Group 50"/>
          <p:cNvGrpSpPr>
            <a:grpSpLocks/>
          </p:cNvGrpSpPr>
          <p:nvPr/>
        </p:nvGrpSpPr>
        <p:grpSpPr bwMode="auto">
          <a:xfrm>
            <a:off x="2374900" y="2638425"/>
            <a:ext cx="2232025" cy="1296988"/>
            <a:chOff x="1202" y="2704"/>
            <a:chExt cx="1406" cy="817"/>
          </a:xfrm>
        </p:grpSpPr>
        <p:sp>
          <p:nvSpPr>
            <p:cNvPr id="13345" name="AutoShape 49"/>
            <p:cNvSpPr>
              <a:spLocks noChangeArrowheads="1"/>
            </p:cNvSpPr>
            <p:nvPr/>
          </p:nvSpPr>
          <p:spPr bwMode="auto">
            <a:xfrm>
              <a:off x="1202" y="2704"/>
              <a:ext cx="1406" cy="817"/>
            </a:xfrm>
            <a:prstGeom prst="notchedRightArrow">
              <a:avLst>
                <a:gd name="adj1" fmla="val 50000"/>
                <a:gd name="adj2" fmla="val 43023"/>
              </a:avLst>
            </a:prstGeom>
            <a:solidFill>
              <a:schemeClr val="bg1"/>
            </a:solidFill>
            <a:ln w="9525">
              <a:no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3346" name="Text Box 44"/>
            <p:cNvSpPr txBox="1">
              <a:spLocks noChangeArrowheads="1"/>
            </p:cNvSpPr>
            <p:nvPr/>
          </p:nvSpPr>
          <p:spPr bwMode="auto">
            <a:xfrm>
              <a:off x="1338" y="2947"/>
              <a:ext cx="1224" cy="346"/>
            </a:xfrm>
            <a:prstGeom prst="rect">
              <a:avLst/>
            </a:prstGeom>
            <a:noFill/>
            <a:ln w="9525">
              <a:noFill/>
              <a:miter lim="800000"/>
              <a:headEnd/>
              <a:tailEnd/>
            </a:ln>
            <a:effectLst/>
          </p:spPr>
          <p:txBody>
            <a:bodyPr>
              <a:spAutoFit/>
            </a:bodyPr>
            <a:lstStyle/>
            <a:p>
              <a:pPr>
                <a:spcBef>
                  <a:spcPct val="50000"/>
                </a:spcBef>
              </a:pPr>
              <a:r>
                <a:rPr lang="zh-CN" altLang="en-US" sz="3000" b="1" dirty="0">
                  <a:latin typeface="微软雅黑" pitchFamily="34" charset="-122"/>
                  <a:ea typeface="微软雅黑" pitchFamily="34" charset="-122"/>
                </a:rPr>
                <a:t>鸦片走私</a:t>
              </a:r>
            </a:p>
          </p:txBody>
        </p:sp>
      </p:grpSp>
      <p:grpSp>
        <p:nvGrpSpPr>
          <p:cNvPr id="3" name="Group 47"/>
          <p:cNvGrpSpPr>
            <a:grpSpLocks/>
          </p:cNvGrpSpPr>
          <p:nvPr/>
        </p:nvGrpSpPr>
        <p:grpSpPr bwMode="auto">
          <a:xfrm>
            <a:off x="179388" y="2062163"/>
            <a:ext cx="2449512" cy="2447925"/>
            <a:chOff x="0" y="1253"/>
            <a:chExt cx="1543" cy="1542"/>
          </a:xfrm>
        </p:grpSpPr>
        <p:sp>
          <p:nvSpPr>
            <p:cNvPr id="13343" name="AutoShape 45"/>
            <p:cNvSpPr>
              <a:spLocks noChangeArrowheads="1"/>
            </p:cNvSpPr>
            <p:nvPr/>
          </p:nvSpPr>
          <p:spPr bwMode="auto">
            <a:xfrm>
              <a:off x="0" y="1253"/>
              <a:ext cx="1543" cy="1542"/>
            </a:xfrm>
            <a:prstGeom prst="sun">
              <a:avLst>
                <a:gd name="adj" fmla="val 25000"/>
              </a:avLst>
            </a:prstGeom>
            <a:solidFill>
              <a:srgbClr val="FFFF00"/>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3344" name="Text Box 46"/>
            <p:cNvSpPr txBox="1">
              <a:spLocks noChangeArrowheads="1"/>
            </p:cNvSpPr>
            <p:nvPr/>
          </p:nvSpPr>
          <p:spPr bwMode="auto">
            <a:xfrm>
              <a:off x="476" y="1738"/>
              <a:ext cx="545" cy="558"/>
            </a:xfrm>
            <a:prstGeom prst="rect">
              <a:avLst/>
            </a:prstGeom>
            <a:noFill/>
            <a:ln w="9525">
              <a:noFill/>
              <a:miter lim="800000"/>
              <a:headEnd/>
              <a:tailEnd/>
            </a:ln>
            <a:effectLst/>
          </p:spPr>
          <p:txBody>
            <a:bodyPr>
              <a:spAutoFit/>
            </a:bodyPr>
            <a:lstStyle/>
            <a:p>
              <a:pPr>
                <a:spcBef>
                  <a:spcPct val="50000"/>
                </a:spcBef>
              </a:pPr>
              <a:r>
                <a:rPr lang="zh-CN" altLang="en-US" sz="2600" b="1" dirty="0">
                  <a:latin typeface="微软雅黑" pitchFamily="34" charset="-122"/>
                  <a:ea typeface="微软雅黑" pitchFamily="34" charset="-122"/>
                </a:rPr>
                <a:t>大英帝国</a:t>
              </a:r>
            </a:p>
          </p:txBody>
        </p:sp>
      </p:grpSp>
      <p:grpSp>
        <p:nvGrpSpPr>
          <p:cNvPr id="4" name="Group 71"/>
          <p:cNvGrpSpPr>
            <a:grpSpLocks/>
          </p:cNvGrpSpPr>
          <p:nvPr/>
        </p:nvGrpSpPr>
        <p:grpSpPr bwMode="auto">
          <a:xfrm>
            <a:off x="1871663" y="1487488"/>
            <a:ext cx="2230437" cy="3671887"/>
            <a:chOff x="1247" y="982"/>
            <a:chExt cx="1405" cy="2313"/>
          </a:xfrm>
        </p:grpSpPr>
        <p:grpSp>
          <p:nvGrpSpPr>
            <p:cNvPr id="5" name="Group 55"/>
            <p:cNvGrpSpPr>
              <a:grpSpLocks/>
            </p:cNvGrpSpPr>
            <p:nvPr/>
          </p:nvGrpSpPr>
          <p:grpSpPr bwMode="auto">
            <a:xfrm>
              <a:off x="1337" y="982"/>
              <a:ext cx="1315" cy="544"/>
              <a:chOff x="1156" y="845"/>
              <a:chExt cx="1315" cy="544"/>
            </a:xfrm>
          </p:grpSpPr>
          <p:sp>
            <p:nvSpPr>
              <p:cNvPr id="13341" name="AutoShape 52"/>
              <p:cNvSpPr>
                <a:spLocks noChangeArrowheads="1"/>
              </p:cNvSpPr>
              <p:nvPr/>
            </p:nvSpPr>
            <p:spPr bwMode="auto">
              <a:xfrm>
                <a:off x="1156" y="981"/>
                <a:ext cx="1315" cy="408"/>
              </a:xfrm>
              <a:prstGeom prst="curvedDownArrow">
                <a:avLst>
                  <a:gd name="adj1" fmla="val 19622"/>
                  <a:gd name="adj2" fmla="val 132846"/>
                  <a:gd name="adj3" fmla="val 41421"/>
                </a:avLst>
              </a:prstGeom>
              <a:solidFill>
                <a:schemeClr val="bg1"/>
              </a:solidFill>
              <a:ln w="9525">
                <a:no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3342" name="WordArt 53"/>
              <p:cNvSpPr>
                <a:spLocks noChangeArrowheads="1" noChangeShapeType="1" noTextEdit="1"/>
              </p:cNvSpPr>
              <p:nvPr/>
            </p:nvSpPr>
            <p:spPr bwMode="auto">
              <a:xfrm>
                <a:off x="1266" y="845"/>
                <a:ext cx="888" cy="228"/>
              </a:xfrm>
              <a:prstGeom prst="rect">
                <a:avLst/>
              </a:prstGeom>
            </p:spPr>
            <p:txBody>
              <a:bodyPr spcFirstLastPara="1" wrap="none" fromWordArt="1">
                <a:prstTxWarp prst="textArchUp">
                  <a:avLst>
                    <a:gd name="adj" fmla="val 10800000"/>
                  </a:avLst>
                </a:prstTxWarp>
              </a:bodyPr>
              <a:lstStyle/>
              <a:p>
                <a:pPr algn="ctr"/>
                <a:r>
                  <a:rPr lang="zh-CN" altLang="en-US" sz="2800" b="1" kern="10" dirty="0">
                    <a:ln w="9525">
                      <a:solidFill>
                        <a:schemeClr val="bg1"/>
                      </a:solidFill>
                      <a:round/>
                      <a:headEnd/>
                      <a:tailEnd/>
                    </a:ln>
                    <a:solidFill>
                      <a:srgbClr val="FF0000"/>
                    </a:solidFill>
                    <a:latin typeface="微软雅黑"/>
                    <a:ea typeface="微软雅黑"/>
                  </a:rPr>
                  <a:t>扭转逆差</a:t>
                </a:r>
              </a:p>
            </p:txBody>
          </p:sp>
        </p:grpSp>
        <p:grpSp>
          <p:nvGrpSpPr>
            <p:cNvPr id="6" name="Group 56"/>
            <p:cNvGrpSpPr>
              <a:grpSpLocks/>
            </p:cNvGrpSpPr>
            <p:nvPr/>
          </p:nvGrpSpPr>
          <p:grpSpPr bwMode="auto">
            <a:xfrm>
              <a:off x="1247" y="2705"/>
              <a:ext cx="1361" cy="590"/>
              <a:chOff x="1066" y="2568"/>
              <a:chExt cx="1361" cy="590"/>
            </a:xfrm>
          </p:grpSpPr>
          <p:sp>
            <p:nvSpPr>
              <p:cNvPr id="13339" name="AutoShape 51"/>
              <p:cNvSpPr>
                <a:spLocks noChangeArrowheads="1"/>
              </p:cNvSpPr>
              <p:nvPr/>
            </p:nvSpPr>
            <p:spPr bwMode="auto">
              <a:xfrm>
                <a:off x="1066" y="2568"/>
                <a:ext cx="1361" cy="363"/>
              </a:xfrm>
              <a:prstGeom prst="curvedUpArrow">
                <a:avLst>
                  <a:gd name="adj1" fmla="val 17896"/>
                  <a:gd name="adj2" fmla="val 87883"/>
                  <a:gd name="adj3" fmla="val 40222"/>
                </a:avLst>
              </a:prstGeom>
              <a:solidFill>
                <a:schemeClr val="bg1"/>
              </a:solidFill>
              <a:ln w="9525">
                <a:no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3340" name="WordArt 54"/>
              <p:cNvSpPr>
                <a:spLocks noChangeArrowheads="1" noChangeShapeType="1" noTextEdit="1"/>
              </p:cNvSpPr>
              <p:nvPr/>
            </p:nvSpPr>
            <p:spPr bwMode="auto">
              <a:xfrm>
                <a:off x="1266" y="2886"/>
                <a:ext cx="934" cy="272"/>
              </a:xfrm>
              <a:prstGeom prst="rect">
                <a:avLst/>
              </a:prstGeom>
            </p:spPr>
            <p:txBody>
              <a:bodyPr wrap="none" fromWordArt="1">
                <a:prstTxWarp prst="textCanDown">
                  <a:avLst>
                    <a:gd name="adj" fmla="val 30514"/>
                  </a:avLst>
                </a:prstTxWarp>
              </a:bodyPr>
              <a:lstStyle/>
              <a:p>
                <a:pPr algn="ctr"/>
                <a:r>
                  <a:rPr lang="zh-CN" altLang="en-US" sz="2800" b="1" kern="10" dirty="0">
                    <a:ln w="9525">
                      <a:solidFill>
                        <a:schemeClr val="bg1"/>
                      </a:solidFill>
                      <a:round/>
                      <a:headEnd/>
                      <a:tailEnd/>
                    </a:ln>
                    <a:solidFill>
                      <a:srgbClr val="FF0000"/>
                    </a:solidFill>
                    <a:latin typeface="微软雅黑"/>
                    <a:ea typeface="微软雅黑"/>
                  </a:rPr>
                  <a:t>打开市场</a:t>
                </a:r>
              </a:p>
            </p:txBody>
          </p:sp>
        </p:grpSp>
      </p:grpSp>
      <p:grpSp>
        <p:nvGrpSpPr>
          <p:cNvPr id="7" name="Group 60"/>
          <p:cNvGrpSpPr>
            <a:grpSpLocks/>
          </p:cNvGrpSpPr>
          <p:nvPr/>
        </p:nvGrpSpPr>
        <p:grpSpPr bwMode="auto">
          <a:xfrm>
            <a:off x="4679950" y="2062163"/>
            <a:ext cx="1223963" cy="2519362"/>
            <a:chOff x="2835" y="1207"/>
            <a:chExt cx="771" cy="1587"/>
          </a:xfrm>
        </p:grpSpPr>
        <p:sp>
          <p:nvSpPr>
            <p:cNvPr id="13335" name="AutoShape 58"/>
            <p:cNvSpPr>
              <a:spLocks noChangeArrowheads="1"/>
            </p:cNvSpPr>
            <p:nvPr/>
          </p:nvSpPr>
          <p:spPr bwMode="auto">
            <a:xfrm>
              <a:off x="2835" y="1207"/>
              <a:ext cx="771" cy="1587"/>
            </a:xfrm>
            <a:prstGeom prst="cube">
              <a:avLst>
                <a:gd name="adj" fmla="val 14269"/>
              </a:avLst>
            </a:prstGeom>
            <a:solidFill>
              <a:schemeClr val="bg2"/>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3336" name="Text Box 59"/>
            <p:cNvSpPr txBox="1">
              <a:spLocks noChangeArrowheads="1"/>
            </p:cNvSpPr>
            <p:nvPr/>
          </p:nvSpPr>
          <p:spPr bwMode="auto">
            <a:xfrm>
              <a:off x="2943" y="1387"/>
              <a:ext cx="504" cy="1361"/>
            </a:xfrm>
            <a:prstGeom prst="rect">
              <a:avLst/>
            </a:prstGeom>
            <a:solidFill>
              <a:schemeClr val="bg2"/>
            </a:solidFill>
            <a:ln w="9525">
              <a:noFill/>
              <a:miter lim="800000"/>
              <a:headEnd/>
              <a:tailEnd/>
            </a:ln>
            <a:effectLst/>
          </p:spPr>
          <p:txBody>
            <a:bodyPr vert="eaVert">
              <a:spAutoFit/>
            </a:bodyPr>
            <a:lstStyle/>
            <a:p>
              <a:pPr>
                <a:spcBef>
                  <a:spcPct val="50000"/>
                </a:spcBef>
              </a:pPr>
              <a:r>
                <a:rPr lang="zh-CN" altLang="en-US" sz="4000" b="1">
                  <a:solidFill>
                    <a:srgbClr val="FF0000"/>
                  </a:solidFill>
                  <a:latin typeface="微软雅黑" pitchFamily="34" charset="-122"/>
                  <a:ea typeface="微软雅黑" pitchFamily="34" charset="-122"/>
                </a:rPr>
                <a:t>天朝上国</a:t>
              </a:r>
            </a:p>
          </p:txBody>
        </p:sp>
      </p:grpSp>
      <p:grpSp>
        <p:nvGrpSpPr>
          <p:cNvPr id="8" name="Group 70"/>
          <p:cNvGrpSpPr>
            <a:grpSpLocks/>
          </p:cNvGrpSpPr>
          <p:nvPr/>
        </p:nvGrpSpPr>
        <p:grpSpPr bwMode="auto">
          <a:xfrm>
            <a:off x="2697163" y="374650"/>
            <a:ext cx="4694237" cy="5937250"/>
            <a:chOff x="1836" y="281"/>
            <a:chExt cx="2957" cy="3740"/>
          </a:xfrm>
        </p:grpSpPr>
        <p:grpSp>
          <p:nvGrpSpPr>
            <p:cNvPr id="9" name="Group 66"/>
            <p:cNvGrpSpPr>
              <a:grpSpLocks/>
            </p:cNvGrpSpPr>
            <p:nvPr/>
          </p:nvGrpSpPr>
          <p:grpSpPr bwMode="auto">
            <a:xfrm>
              <a:off x="2435" y="281"/>
              <a:ext cx="2358" cy="772"/>
              <a:chOff x="2254" y="144"/>
              <a:chExt cx="2358" cy="772"/>
            </a:xfrm>
          </p:grpSpPr>
          <p:sp>
            <p:nvSpPr>
              <p:cNvPr id="13333" name="AutoShape 62"/>
              <p:cNvSpPr>
                <a:spLocks noChangeArrowheads="1"/>
              </p:cNvSpPr>
              <p:nvPr/>
            </p:nvSpPr>
            <p:spPr bwMode="auto">
              <a:xfrm>
                <a:off x="2254" y="144"/>
                <a:ext cx="2358" cy="772"/>
              </a:xfrm>
              <a:prstGeom prst="cloudCallout">
                <a:avLst>
                  <a:gd name="adj1" fmla="val -9032"/>
                  <a:gd name="adj2" fmla="val 88856"/>
                </a:avLst>
              </a:prstGeom>
              <a:solidFill>
                <a:schemeClr val="bg2"/>
              </a:solidFill>
              <a:ln w="9525">
                <a:solidFill>
                  <a:schemeClr val="tx1"/>
                </a:solidFill>
                <a:round/>
                <a:headEnd/>
                <a:tailEnd/>
              </a:ln>
              <a:effectLst/>
            </p:spPr>
            <p:txBody>
              <a:bodyPr/>
              <a:lstStyle/>
              <a:p>
                <a:pPr algn="ctr"/>
                <a:endParaRPr lang="zh-CN" altLang="zh-CN" b="1">
                  <a:latin typeface="微软雅黑" pitchFamily="34" charset="-122"/>
                  <a:ea typeface="微软雅黑" pitchFamily="34" charset="-122"/>
                </a:endParaRPr>
              </a:p>
            </p:txBody>
          </p:sp>
          <p:sp>
            <p:nvSpPr>
              <p:cNvPr id="13334" name="Text Box 64"/>
              <p:cNvSpPr txBox="1">
                <a:spLocks noChangeArrowheads="1"/>
              </p:cNvSpPr>
              <p:nvPr/>
            </p:nvSpPr>
            <p:spPr bwMode="auto">
              <a:xfrm>
                <a:off x="2391" y="376"/>
                <a:ext cx="2109" cy="308"/>
              </a:xfrm>
              <a:prstGeom prst="rect">
                <a:avLst/>
              </a:prstGeom>
              <a:solidFill>
                <a:schemeClr val="bg2"/>
              </a:solidFill>
              <a:ln w="9525">
                <a:noFill/>
                <a:miter lim="800000"/>
                <a:headEnd/>
                <a:tailEnd/>
              </a:ln>
              <a:effectLst/>
            </p:spPr>
            <p:txBody>
              <a:bodyPr>
                <a:spAutoFit/>
              </a:bodyPr>
              <a:lstStyle/>
              <a:p>
                <a:pPr>
                  <a:spcBef>
                    <a:spcPct val="50000"/>
                  </a:spcBef>
                </a:pPr>
                <a:r>
                  <a:rPr kumimoji="1" lang="zh-CN" altLang="en-US" sz="2600" b="1">
                    <a:latin typeface="方正姚体" pitchFamily="2" charset="-122"/>
                    <a:ea typeface="方正姚体" pitchFamily="2" charset="-122"/>
                  </a:rPr>
                  <a:t>“几无可以御敌之兵”</a:t>
                </a:r>
              </a:p>
            </p:txBody>
          </p:sp>
        </p:grpSp>
        <p:grpSp>
          <p:nvGrpSpPr>
            <p:cNvPr id="10" name="Group 67"/>
            <p:cNvGrpSpPr>
              <a:grpSpLocks/>
            </p:cNvGrpSpPr>
            <p:nvPr/>
          </p:nvGrpSpPr>
          <p:grpSpPr bwMode="auto">
            <a:xfrm>
              <a:off x="1836" y="3249"/>
              <a:ext cx="2358" cy="772"/>
              <a:chOff x="1655" y="3112"/>
              <a:chExt cx="2358" cy="772"/>
            </a:xfrm>
          </p:grpSpPr>
          <p:sp>
            <p:nvSpPr>
              <p:cNvPr id="13331" name="AutoShape 63"/>
              <p:cNvSpPr>
                <a:spLocks noChangeArrowheads="1"/>
              </p:cNvSpPr>
              <p:nvPr/>
            </p:nvSpPr>
            <p:spPr bwMode="auto">
              <a:xfrm rot="10800000">
                <a:off x="1655" y="3112"/>
                <a:ext cx="2358" cy="772"/>
              </a:xfrm>
              <a:prstGeom prst="cloudCallout">
                <a:avLst>
                  <a:gd name="adj1" fmla="val -17176"/>
                  <a:gd name="adj2" fmla="val 84713"/>
                </a:avLst>
              </a:prstGeom>
              <a:solidFill>
                <a:schemeClr val="bg2"/>
              </a:solidFill>
              <a:ln w="9525">
                <a:solidFill>
                  <a:schemeClr val="tx1"/>
                </a:solidFill>
                <a:round/>
                <a:headEnd/>
                <a:tailEnd/>
              </a:ln>
              <a:effectLst/>
            </p:spPr>
            <p:txBody>
              <a:bodyPr rot="10800000"/>
              <a:lstStyle/>
              <a:p>
                <a:pPr algn="ctr"/>
                <a:endParaRPr lang="zh-CN" altLang="zh-CN" b="1">
                  <a:latin typeface="微软雅黑" pitchFamily="34" charset="-122"/>
                  <a:ea typeface="微软雅黑" pitchFamily="34" charset="-122"/>
                </a:endParaRPr>
              </a:p>
            </p:txBody>
          </p:sp>
          <p:sp>
            <p:nvSpPr>
              <p:cNvPr id="13332" name="Text Box 65"/>
              <p:cNvSpPr txBox="1">
                <a:spLocks noChangeArrowheads="1"/>
              </p:cNvSpPr>
              <p:nvPr/>
            </p:nvSpPr>
            <p:spPr bwMode="auto">
              <a:xfrm>
                <a:off x="1748" y="3385"/>
                <a:ext cx="1997" cy="310"/>
              </a:xfrm>
              <a:prstGeom prst="rect">
                <a:avLst/>
              </a:prstGeom>
              <a:solidFill>
                <a:schemeClr val="bg2"/>
              </a:solidFill>
              <a:ln w="9525">
                <a:noFill/>
                <a:miter lim="800000"/>
                <a:headEnd/>
                <a:tailEnd/>
              </a:ln>
              <a:effectLst/>
            </p:spPr>
            <p:txBody>
              <a:bodyPr>
                <a:spAutoFit/>
              </a:bodyPr>
              <a:lstStyle/>
              <a:p>
                <a:pPr>
                  <a:spcBef>
                    <a:spcPct val="50000"/>
                  </a:spcBef>
                </a:pPr>
                <a:r>
                  <a:rPr kumimoji="1" lang="zh-CN" altLang="en-US" sz="2600" b="1">
                    <a:latin typeface="方正姚体" pitchFamily="2" charset="-122"/>
                    <a:ea typeface="方正姚体" pitchFamily="2" charset="-122"/>
                  </a:rPr>
                  <a:t>“且无可以充饷之银”</a:t>
                </a:r>
              </a:p>
            </p:txBody>
          </p:sp>
        </p:grpSp>
      </p:grpSp>
      <p:grpSp>
        <p:nvGrpSpPr>
          <p:cNvPr id="11" name="Group 80"/>
          <p:cNvGrpSpPr>
            <a:grpSpLocks/>
          </p:cNvGrpSpPr>
          <p:nvPr/>
        </p:nvGrpSpPr>
        <p:grpSpPr bwMode="auto">
          <a:xfrm>
            <a:off x="6084888" y="2062163"/>
            <a:ext cx="2098675" cy="2305050"/>
            <a:chOff x="3946" y="1344"/>
            <a:chExt cx="1322" cy="1452"/>
          </a:xfrm>
        </p:grpSpPr>
        <p:sp>
          <p:nvSpPr>
            <p:cNvPr id="13327" name="Rectangle 38"/>
            <p:cNvSpPr>
              <a:spLocks noChangeArrowheads="1"/>
            </p:cNvSpPr>
            <p:nvPr/>
          </p:nvSpPr>
          <p:spPr bwMode="auto">
            <a:xfrm>
              <a:off x="4768" y="1344"/>
              <a:ext cx="500" cy="1452"/>
            </a:xfrm>
            <a:prstGeom prst="rect">
              <a:avLst/>
            </a:prstGeom>
            <a:solidFill>
              <a:srgbClr val="FF0000"/>
            </a:solidFill>
            <a:ln w="28575">
              <a:solidFill>
                <a:srgbClr val="FFFF00"/>
              </a:solidFill>
              <a:miter lim="800000"/>
              <a:headEnd/>
              <a:tailEnd/>
            </a:ln>
            <a:effectLst/>
          </p:spPr>
          <p:txBody>
            <a:bodyPr vert="eaVert" anchor="ctr">
              <a:spAutoFit/>
            </a:bodyPr>
            <a:lstStyle/>
            <a:p>
              <a:pPr algn="ctr">
                <a:lnSpc>
                  <a:spcPct val="110000"/>
                </a:lnSpc>
              </a:pPr>
              <a:r>
                <a:rPr kumimoji="1" lang="zh-CN" altLang="en-US" sz="3600" b="1">
                  <a:latin typeface="微软雅黑" pitchFamily="34" charset="-122"/>
                  <a:ea typeface="微软雅黑" pitchFamily="34" charset="-122"/>
                </a:rPr>
                <a:t>禁烟运动</a:t>
              </a:r>
            </a:p>
          </p:txBody>
        </p:sp>
        <p:sp>
          <p:nvSpPr>
            <p:cNvPr id="13328" name="AutoShape 68"/>
            <p:cNvSpPr>
              <a:spLocks noChangeArrowheads="1"/>
            </p:cNvSpPr>
            <p:nvPr/>
          </p:nvSpPr>
          <p:spPr bwMode="auto">
            <a:xfrm>
              <a:off x="3946" y="1934"/>
              <a:ext cx="794" cy="318"/>
            </a:xfrm>
            <a:prstGeom prst="rightArrow">
              <a:avLst>
                <a:gd name="adj1" fmla="val 50000"/>
                <a:gd name="adj2" fmla="val 74917"/>
              </a:avLst>
            </a:prstGeom>
            <a:solidFill>
              <a:schemeClr val="bg1"/>
            </a:solidFill>
            <a:ln w="9525">
              <a:noFill/>
              <a:miter lim="800000"/>
              <a:headEnd/>
              <a:tailEnd/>
            </a:ln>
            <a:effectLst/>
          </p:spPr>
          <p:txBody>
            <a:bodyPr wrap="none" anchor="ctr"/>
            <a:lstStyle/>
            <a:p>
              <a:endParaRPr lang="zh-CN" altLang="en-US" b="1">
                <a:latin typeface="微软雅黑" pitchFamily="34" charset="-122"/>
                <a:ea typeface="微软雅黑" pitchFamily="34" charset="-122"/>
              </a:endParaRPr>
            </a:p>
          </p:txBody>
        </p:sp>
      </p:grpSp>
      <p:grpSp>
        <p:nvGrpSpPr>
          <p:cNvPr id="12" name="Group 74"/>
          <p:cNvGrpSpPr>
            <a:grpSpLocks/>
          </p:cNvGrpSpPr>
          <p:nvPr/>
        </p:nvGrpSpPr>
        <p:grpSpPr bwMode="auto">
          <a:xfrm>
            <a:off x="6732588" y="4652963"/>
            <a:ext cx="1939925" cy="1976437"/>
            <a:chOff x="4423" y="3043"/>
            <a:chExt cx="952" cy="1046"/>
          </a:xfrm>
        </p:grpSpPr>
        <p:sp>
          <p:nvSpPr>
            <p:cNvPr id="13325" name="AutoShape 72"/>
            <p:cNvSpPr>
              <a:spLocks noChangeArrowheads="1"/>
            </p:cNvSpPr>
            <p:nvPr/>
          </p:nvSpPr>
          <p:spPr bwMode="auto">
            <a:xfrm>
              <a:off x="4423" y="3043"/>
              <a:ext cx="952" cy="952"/>
            </a:xfrm>
            <a:prstGeom prst="wedgeRectCallout">
              <a:avLst>
                <a:gd name="adj1" fmla="val 11921"/>
                <a:gd name="adj2" fmla="val -66991"/>
              </a:avLst>
            </a:prstGeom>
            <a:solidFill>
              <a:schemeClr val="bg1"/>
            </a:solidFill>
            <a:ln w="9525">
              <a:solidFill>
                <a:schemeClr val="tx1"/>
              </a:solidFill>
              <a:miter lim="800000"/>
              <a:headEnd/>
              <a:tailEnd/>
            </a:ln>
            <a:effectLst/>
          </p:spPr>
          <p:txBody>
            <a:bodyPr/>
            <a:lstStyle/>
            <a:p>
              <a:pPr algn="ctr"/>
              <a:endParaRPr lang="zh-CN" altLang="zh-CN" sz="2400" b="1">
                <a:latin typeface="微软雅黑" pitchFamily="34" charset="-122"/>
                <a:ea typeface="微软雅黑" pitchFamily="34" charset="-122"/>
              </a:endParaRPr>
            </a:p>
          </p:txBody>
        </p:sp>
        <p:sp>
          <p:nvSpPr>
            <p:cNvPr id="13326" name="Text Box 73"/>
            <p:cNvSpPr txBox="1">
              <a:spLocks noChangeArrowheads="1"/>
            </p:cNvSpPr>
            <p:nvPr/>
          </p:nvSpPr>
          <p:spPr bwMode="auto">
            <a:xfrm>
              <a:off x="4468" y="3120"/>
              <a:ext cx="907" cy="969"/>
            </a:xfrm>
            <a:prstGeom prst="rect">
              <a:avLst/>
            </a:prstGeom>
            <a:noFill/>
            <a:ln w="9525">
              <a:noFill/>
              <a:miter lim="800000"/>
              <a:headEnd/>
              <a:tailEnd/>
            </a:ln>
            <a:effectLst/>
          </p:spPr>
          <p:txBody>
            <a:bodyPr>
              <a:spAutoFit/>
            </a:bodyPr>
            <a:lstStyle/>
            <a:p>
              <a:pPr algn="ctr">
                <a:spcBef>
                  <a:spcPts val="600"/>
                </a:spcBef>
              </a:pPr>
              <a:r>
                <a:rPr kumimoji="1" lang="zh-CN" altLang="en-US" sz="2800" b="1">
                  <a:latin typeface="微软雅黑" pitchFamily="34" charset="-122"/>
                  <a:ea typeface="微软雅黑" pitchFamily="34" charset="-122"/>
                </a:rPr>
                <a:t>整顿海防 </a:t>
              </a:r>
            </a:p>
            <a:p>
              <a:pPr algn="ctr">
                <a:spcBef>
                  <a:spcPts val="600"/>
                </a:spcBef>
              </a:pPr>
              <a:r>
                <a:rPr kumimoji="1" lang="zh-CN" altLang="en-US" sz="2800" b="1">
                  <a:latin typeface="微软雅黑" pitchFamily="34" charset="-122"/>
                  <a:ea typeface="微软雅黑" pitchFamily="34" charset="-122"/>
                </a:rPr>
                <a:t>缉拿烟贩 </a:t>
              </a:r>
            </a:p>
            <a:p>
              <a:pPr algn="ctr">
                <a:spcBef>
                  <a:spcPts val="600"/>
                </a:spcBef>
              </a:pPr>
              <a:r>
                <a:rPr kumimoji="1" lang="zh-CN" altLang="en-US" sz="2800" b="1">
                  <a:latin typeface="微软雅黑" pitchFamily="34" charset="-122"/>
                  <a:ea typeface="微软雅黑" pitchFamily="34" charset="-122"/>
                </a:rPr>
                <a:t>收缴鸦片</a:t>
              </a:r>
            </a:p>
          </p:txBody>
        </p:sp>
      </p:grpSp>
      <p:grpSp>
        <p:nvGrpSpPr>
          <p:cNvPr id="13" name="Group 78"/>
          <p:cNvGrpSpPr>
            <a:grpSpLocks/>
          </p:cNvGrpSpPr>
          <p:nvPr/>
        </p:nvGrpSpPr>
        <p:grpSpPr bwMode="auto">
          <a:xfrm>
            <a:off x="6953250" y="874713"/>
            <a:ext cx="2124075" cy="1223962"/>
            <a:chOff x="4422" y="754"/>
            <a:chExt cx="1338" cy="771"/>
          </a:xfrm>
        </p:grpSpPr>
        <p:sp>
          <p:nvSpPr>
            <p:cNvPr id="13323" name="AutoShape 76"/>
            <p:cNvSpPr>
              <a:spLocks noChangeArrowheads="1"/>
            </p:cNvSpPr>
            <p:nvPr/>
          </p:nvSpPr>
          <p:spPr bwMode="auto">
            <a:xfrm rot="-124631">
              <a:off x="4422" y="754"/>
              <a:ext cx="1338" cy="771"/>
            </a:xfrm>
            <a:prstGeom prst="irregularSeal1">
              <a:avLst/>
            </a:prstGeom>
            <a:solidFill>
              <a:schemeClr val="bg1"/>
            </a:solidFill>
            <a:ln w="9525">
              <a:solidFill>
                <a:schemeClr val="tx1"/>
              </a:solidFill>
              <a:miter lim="800000"/>
              <a:headEnd/>
              <a:tailEnd/>
            </a:ln>
            <a:effectLst/>
          </p:spPr>
          <p:txBody>
            <a:bodyPr wrap="none" anchor="ctr"/>
            <a:lstStyle/>
            <a:p>
              <a:endParaRPr lang="zh-CN" altLang="en-US" b="1">
                <a:latin typeface="微软雅黑" pitchFamily="34" charset="-122"/>
                <a:ea typeface="微软雅黑" pitchFamily="34" charset="-122"/>
              </a:endParaRPr>
            </a:p>
          </p:txBody>
        </p:sp>
        <p:sp>
          <p:nvSpPr>
            <p:cNvPr id="13324" name="Text Box 77"/>
            <p:cNvSpPr txBox="1">
              <a:spLocks noChangeArrowheads="1"/>
            </p:cNvSpPr>
            <p:nvPr/>
          </p:nvSpPr>
          <p:spPr bwMode="auto">
            <a:xfrm rot="-817620">
              <a:off x="4604" y="938"/>
              <a:ext cx="998" cy="269"/>
            </a:xfrm>
            <a:prstGeom prst="rect">
              <a:avLst/>
            </a:prstGeom>
            <a:noFill/>
            <a:ln w="9525">
              <a:noFill/>
              <a:miter lim="800000"/>
              <a:headEnd/>
              <a:tailEnd/>
            </a:ln>
            <a:effectLst/>
          </p:spPr>
          <p:txBody>
            <a:bodyPr>
              <a:spAutoFit/>
            </a:bodyPr>
            <a:lstStyle/>
            <a:p>
              <a:pPr>
                <a:spcBef>
                  <a:spcPct val="50000"/>
                </a:spcBef>
              </a:pPr>
              <a:r>
                <a:rPr lang="zh-CN" altLang="en-US" sz="2200" b="1">
                  <a:latin typeface="微软雅黑" pitchFamily="34" charset="-122"/>
                  <a:ea typeface="微软雅黑" pitchFamily="34" charset="-122"/>
                </a:rPr>
                <a:t>虎门销烟</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3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par>
                          <p:cTn id="17" fill="hold" nodeType="afterGroup">
                            <p:stCondLst>
                              <p:cond delay="20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out)">
                                      <p:cBhvr>
                                        <p:cTn id="25" dur="10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childTnLst>
                          </p:cTn>
                        </p:par>
                        <p:par>
                          <p:cTn id="31" fill="hold" nodeType="afterGroup">
                            <p:stCondLst>
                              <p:cond delay="1000"/>
                            </p:stCondLst>
                            <p:childTnLst>
                              <p:par>
                                <p:cTn id="32" presetID="22" presetClass="entr" presetSubtype="1"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2000"/>
                                        <p:tgtEl>
                                          <p:spTgt spid="12"/>
                                        </p:tgtEl>
                                      </p:cBhvr>
                                    </p:animEffect>
                                  </p:childTnLst>
                                </p:cTn>
                              </p:par>
                            </p:childTnLst>
                          </p:cTn>
                        </p:par>
                        <p:par>
                          <p:cTn id="35" fill="hold" nodeType="afterGroup">
                            <p:stCondLst>
                              <p:cond delay="3000"/>
                            </p:stCondLst>
                            <p:childTnLst>
                              <p:par>
                                <p:cTn id="36" presetID="2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5293757"/>
          </a:xfrm>
          <a:prstGeom prst="rect">
            <a:avLst/>
          </a:prstGeom>
          <a:noFill/>
        </p:spPr>
        <p:txBody>
          <a:bodyPr wrap="square" rtlCol="0">
            <a:spAutoFit/>
          </a:bodyPr>
          <a:lstStyle/>
          <a:p>
            <a:r>
              <a:rPr lang="zh-CN" altLang="zh-CN"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2018</a:t>
            </a:r>
            <a:r>
              <a:rPr lang="zh-CN" altLang="zh-CN" sz="3200" dirty="0" smtClean="0">
                <a:latin typeface="微软雅黑" pitchFamily="34" charset="-122"/>
                <a:ea typeface="微软雅黑" pitchFamily="34" charset="-122"/>
              </a:rPr>
              <a:t>·天津高考·</a:t>
            </a:r>
            <a:r>
              <a:rPr lang="en-US" altLang="zh-CN" sz="3200" dirty="0" smtClean="0">
                <a:latin typeface="微软雅黑" pitchFamily="34" charset="-122"/>
                <a:ea typeface="微软雅黑" pitchFamily="34" charset="-122"/>
              </a:rPr>
              <a:t>5</a:t>
            </a:r>
            <a:r>
              <a:rPr lang="zh-CN" altLang="zh-CN" sz="3200" dirty="0" smtClean="0">
                <a:latin typeface="微软雅黑" pitchFamily="34" charset="-122"/>
                <a:ea typeface="微软雅黑" pitchFamily="34" charset="-122"/>
              </a:rPr>
              <a:t>）清政府官员曾要求外商具结承诺：“懔遵钦定新例，不敢夹带鸦片。倘查出本船有一两鸦片，愿将夹带之犯，听凭天朝官宪即行正法，船货全行没官；若查无夹带鸦片，应求恩准照常进埔贸易。良歹分明，情甘帖服。”这表明当时</a:t>
            </a:r>
            <a:r>
              <a:rPr lang="en-US" altLang="zh-CN" sz="3200" dirty="0" smtClean="0">
                <a:latin typeface="微软雅黑" pitchFamily="34" charset="-122"/>
                <a:ea typeface="微软雅黑" pitchFamily="34" charset="-122"/>
              </a:rPr>
              <a:t>(</a:t>
            </a:r>
            <a:r>
              <a:rPr lang="zh-CN" altLang="zh-CN" sz="32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a:t>
            </a:r>
            <a:endParaRPr lang="zh-CN"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A</a:t>
            </a:r>
            <a:r>
              <a:rPr lang="zh-CN" altLang="zh-CN" sz="3200" dirty="0" smtClean="0">
                <a:latin typeface="微软雅黑" pitchFamily="34" charset="-122"/>
                <a:ea typeface="微软雅黑" pitchFamily="34" charset="-122"/>
              </a:rPr>
              <a:t>．政府对于禁烟态度坚决</a:t>
            </a:r>
            <a:r>
              <a:rPr lang="en-US" altLang="zh-CN" sz="3200" dirty="0" smtClean="0">
                <a:latin typeface="微软雅黑" pitchFamily="34" charset="-122"/>
                <a:ea typeface="微软雅黑" pitchFamily="34" charset="-122"/>
              </a:rPr>
              <a:t>              </a:t>
            </a:r>
          </a:p>
          <a:p>
            <a:r>
              <a:rPr lang="en-US" altLang="zh-CN" sz="3200" dirty="0" smtClean="0">
                <a:latin typeface="微软雅黑" pitchFamily="34" charset="-122"/>
                <a:ea typeface="微软雅黑" pitchFamily="34" charset="-122"/>
              </a:rPr>
              <a:t>B</a:t>
            </a:r>
            <a:r>
              <a:rPr lang="zh-CN" altLang="zh-CN" sz="3200" dirty="0" smtClean="0">
                <a:latin typeface="微软雅黑" pitchFamily="34" charset="-122"/>
                <a:ea typeface="微软雅黑" pitchFamily="34" charset="-122"/>
              </a:rPr>
              <a:t>．禁烟政策得到各国政府公认</a:t>
            </a:r>
          </a:p>
          <a:p>
            <a:r>
              <a:rPr lang="en-US" altLang="zh-CN" sz="3200" dirty="0" smtClean="0">
                <a:latin typeface="微软雅黑" pitchFamily="34" charset="-122"/>
                <a:ea typeface="微软雅黑" pitchFamily="34" charset="-122"/>
              </a:rPr>
              <a:t>C</a:t>
            </a:r>
            <a:r>
              <a:rPr lang="zh-CN" altLang="zh-CN" sz="3200" dirty="0" smtClean="0">
                <a:latin typeface="微软雅黑" pitchFamily="34" charset="-122"/>
                <a:ea typeface="微软雅黑" pitchFamily="34" charset="-122"/>
              </a:rPr>
              <a:t>．鸦片贸易已实现合法化</a:t>
            </a:r>
            <a:r>
              <a:rPr lang="en-US" altLang="zh-CN" sz="3200" dirty="0" smtClean="0">
                <a:latin typeface="微软雅黑" pitchFamily="34" charset="-122"/>
                <a:ea typeface="微软雅黑" pitchFamily="34" charset="-122"/>
              </a:rPr>
              <a:t>              </a:t>
            </a:r>
          </a:p>
          <a:p>
            <a:r>
              <a:rPr lang="en-US" altLang="zh-CN" sz="3200" dirty="0" smtClean="0">
                <a:latin typeface="微软雅黑" pitchFamily="34" charset="-122"/>
                <a:ea typeface="微软雅黑" pitchFamily="34" charset="-122"/>
              </a:rPr>
              <a:t>D</a:t>
            </a:r>
            <a:r>
              <a:rPr lang="zh-CN" altLang="zh-CN" sz="3200" dirty="0" smtClean="0">
                <a:latin typeface="微软雅黑" pitchFamily="34" charset="-122"/>
                <a:ea typeface="微软雅黑" pitchFamily="34" charset="-122"/>
              </a:rPr>
              <a:t>．走私鸦片不再享有治外法权</a:t>
            </a:r>
          </a:p>
          <a:p>
            <a:endParaRPr lang="zh-CN" altLang="en-US" dirty="0"/>
          </a:p>
        </p:txBody>
      </p:sp>
      <p:sp>
        <p:nvSpPr>
          <p:cNvPr id="5" name="TextBox 4"/>
          <p:cNvSpPr txBox="1"/>
          <p:nvPr/>
        </p:nvSpPr>
        <p:spPr>
          <a:xfrm>
            <a:off x="611560" y="2420888"/>
            <a:ext cx="792088" cy="1015663"/>
          </a:xfrm>
          <a:prstGeom prst="rect">
            <a:avLst/>
          </a:prstGeom>
          <a:noFill/>
        </p:spPr>
        <p:txBody>
          <a:bodyPr wrap="square" rtlCol="0">
            <a:spAutoFit/>
          </a:bodyPr>
          <a:lstStyle/>
          <a:p>
            <a:r>
              <a:rPr lang="en-US" altLang="zh-CN" sz="6000" dirty="0" smtClean="0">
                <a:solidFill>
                  <a:srgbClr val="3333FF"/>
                </a:solidFill>
              </a:rPr>
              <a:t>A</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6001643"/>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2011</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福建文综</a:t>
            </a:r>
            <a:r>
              <a:rPr lang="en-US" altLang="zh-CN"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18</a:t>
            </a:r>
            <a:r>
              <a:rPr lang="zh-CN" altLang="en-US" sz="3200" dirty="0" smtClean="0">
                <a:latin typeface="微软雅黑" pitchFamily="34" charset="-122"/>
                <a:ea typeface="微软雅黑" pitchFamily="34" charset="-122"/>
              </a:rPr>
              <a:t>）林则徐在给道光皇帝的奏稿中提出：“迨（等到）流毒于天下</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数十年后，中原几无可以御敌之兵，且无可以充饷之银</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（白银）果皆散在内地，何妨损上而益下；无如（无奈）漏向外洋，岂宜籍寇资盗，不亟（急迫）为计？在这里，林则徐强调鸦片泛滥的最大危害是</a:t>
            </a:r>
            <a:r>
              <a:rPr 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　　</a:t>
            </a:r>
            <a:r>
              <a:rPr lang="en-US" sz="3200" dirty="0" smtClean="0">
                <a:latin typeface="微软雅黑" pitchFamily="34" charset="-122"/>
                <a:ea typeface="微软雅黑" pitchFamily="34" charset="-122"/>
              </a:rPr>
              <a:t>)</a:t>
            </a:r>
            <a:endParaRPr lang="zh-CN" altLang="en-US" sz="3200" dirty="0" smtClean="0">
              <a:latin typeface="微软雅黑" pitchFamily="34" charset="-122"/>
              <a:ea typeface="微软雅黑" pitchFamily="34" charset="-122"/>
            </a:endParaRPr>
          </a:p>
          <a:p>
            <a:r>
              <a:rPr lang="en-US" sz="3200" dirty="0" smtClean="0">
                <a:latin typeface="微软雅黑" pitchFamily="34" charset="-122"/>
                <a:ea typeface="微软雅黑" pitchFamily="34" charset="-122"/>
              </a:rPr>
              <a:t>A</a:t>
            </a:r>
            <a:r>
              <a:rPr lang="zh-CN" altLang="en-US" sz="3200" dirty="0" smtClean="0">
                <a:latin typeface="微软雅黑" pitchFamily="34" charset="-122"/>
                <a:ea typeface="微软雅黑" pitchFamily="34" charset="-122"/>
              </a:rPr>
              <a:t>．损害身体，削弱军人战斗力</a:t>
            </a:r>
            <a:r>
              <a:rPr lang="en-US" sz="3200" dirty="0" smtClean="0">
                <a:latin typeface="微软雅黑" pitchFamily="34" charset="-122"/>
                <a:ea typeface="微软雅黑" pitchFamily="34" charset="-122"/>
              </a:rPr>
              <a:t>         </a:t>
            </a:r>
          </a:p>
          <a:p>
            <a:r>
              <a:rPr lang="en-US" sz="3200" dirty="0" smtClean="0">
                <a:latin typeface="微软雅黑" pitchFamily="34" charset="-122"/>
                <a:ea typeface="微软雅黑" pitchFamily="34" charset="-122"/>
              </a:rPr>
              <a:t>B</a:t>
            </a:r>
            <a:r>
              <a:rPr lang="zh-CN" altLang="en-US" sz="3200" dirty="0" smtClean="0">
                <a:latin typeface="微软雅黑" pitchFamily="34" charset="-122"/>
                <a:ea typeface="微软雅黑" pitchFamily="34" charset="-122"/>
              </a:rPr>
              <a:t>．国库空虚，无饷银供给军队</a:t>
            </a:r>
          </a:p>
          <a:p>
            <a:r>
              <a:rPr lang="en-US" sz="3200" dirty="0" smtClean="0">
                <a:latin typeface="微软雅黑" pitchFamily="34" charset="-122"/>
                <a:ea typeface="微软雅黑" pitchFamily="34" charset="-122"/>
              </a:rPr>
              <a:t>C</a:t>
            </a:r>
            <a:r>
              <a:rPr lang="zh-CN" altLang="en-US" sz="3200" dirty="0" smtClean="0">
                <a:latin typeface="微软雅黑" pitchFamily="34" charset="-122"/>
                <a:ea typeface="微软雅黑" pitchFamily="34" charset="-122"/>
              </a:rPr>
              <a:t>．藏富于民，但损害国家利益</a:t>
            </a:r>
            <a:r>
              <a:rPr lang="en-US" sz="3200" dirty="0" smtClean="0">
                <a:latin typeface="微软雅黑" pitchFamily="34" charset="-122"/>
                <a:ea typeface="微软雅黑" pitchFamily="34" charset="-122"/>
              </a:rPr>
              <a:t>         </a:t>
            </a:r>
          </a:p>
          <a:p>
            <a:r>
              <a:rPr lang="en-US" sz="3200" dirty="0" smtClean="0">
                <a:latin typeface="微软雅黑" pitchFamily="34" charset="-122"/>
                <a:ea typeface="微软雅黑" pitchFamily="34" charset="-122"/>
              </a:rPr>
              <a:t>D</a:t>
            </a:r>
            <a:r>
              <a:rPr lang="zh-CN" altLang="en-US" sz="3200" dirty="0" smtClean="0">
                <a:latin typeface="微软雅黑" pitchFamily="34" charset="-122"/>
                <a:ea typeface="微软雅黑" pitchFamily="34" charset="-122"/>
              </a:rPr>
              <a:t>．白银外流，为列强增加财源</a:t>
            </a:r>
          </a:p>
          <a:p>
            <a:endParaRPr lang="zh-CN" altLang="en-US" sz="3200" dirty="0">
              <a:latin typeface="微软雅黑" pitchFamily="34" charset="-122"/>
              <a:ea typeface="微软雅黑" pitchFamily="34" charset="-122"/>
            </a:endParaRPr>
          </a:p>
        </p:txBody>
      </p:sp>
      <p:sp>
        <p:nvSpPr>
          <p:cNvPr id="3" name="TextBox 2"/>
          <p:cNvSpPr txBox="1"/>
          <p:nvPr/>
        </p:nvSpPr>
        <p:spPr>
          <a:xfrm>
            <a:off x="6228184" y="3573016"/>
            <a:ext cx="1357322" cy="1015663"/>
          </a:xfrm>
          <a:prstGeom prst="rect">
            <a:avLst/>
          </a:prstGeom>
          <a:noFill/>
        </p:spPr>
        <p:txBody>
          <a:bodyPr wrap="square" rtlCol="0">
            <a:spAutoFit/>
          </a:bodyPr>
          <a:lstStyle/>
          <a:p>
            <a:r>
              <a:rPr lang="en-US" altLang="zh-CN" sz="6000" dirty="0" smtClean="0">
                <a:solidFill>
                  <a:srgbClr val="3333FF"/>
                </a:solidFill>
              </a:rPr>
              <a:t>D</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4524315"/>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2010</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四川文综</a:t>
            </a:r>
            <a:r>
              <a:rPr lang="en-US" altLang="zh-CN"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15</a:t>
            </a:r>
            <a:r>
              <a:rPr lang="zh-CN" altLang="en-US" sz="3200" dirty="0" smtClean="0">
                <a:latin typeface="微软雅黑" pitchFamily="34" charset="-122"/>
                <a:ea typeface="微软雅黑" pitchFamily="34" charset="-122"/>
              </a:rPr>
              <a:t>）鸦片战争前夕，林则徐致信英国女王，表示相信英国政府是受到英驻华商务监督义律的欺骗而走上歧途，恳请她制止鸦片贸易。这表明林则徐</a:t>
            </a:r>
            <a:r>
              <a:rPr 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　　</a:t>
            </a:r>
            <a:r>
              <a:rPr lang="en-US" sz="3200" dirty="0" smtClean="0">
                <a:latin typeface="微软雅黑" pitchFamily="34" charset="-122"/>
                <a:ea typeface="微软雅黑" pitchFamily="34" charset="-122"/>
              </a:rPr>
              <a:t>)</a:t>
            </a:r>
            <a:endParaRPr lang="zh-CN" altLang="en-US" sz="3200" dirty="0" smtClean="0">
              <a:latin typeface="微软雅黑" pitchFamily="34" charset="-122"/>
              <a:ea typeface="微软雅黑" pitchFamily="34" charset="-122"/>
            </a:endParaRPr>
          </a:p>
          <a:p>
            <a:r>
              <a:rPr lang="en-US" sz="3200" dirty="0" smtClean="0">
                <a:latin typeface="微软雅黑" pitchFamily="34" charset="-122"/>
                <a:ea typeface="微软雅黑" pitchFamily="34" charset="-122"/>
              </a:rPr>
              <a:t>A</a:t>
            </a:r>
            <a:r>
              <a:rPr lang="zh-CN" altLang="en-US" sz="3200" dirty="0" smtClean="0">
                <a:latin typeface="微软雅黑" pitchFamily="34" charset="-122"/>
                <a:ea typeface="微软雅黑" pitchFamily="34" charset="-122"/>
              </a:rPr>
              <a:t>．希望以和平方式实现禁烟 </a:t>
            </a:r>
            <a:r>
              <a:rPr lang="en-US" sz="3200" dirty="0" smtClean="0">
                <a:latin typeface="微软雅黑" pitchFamily="34" charset="-122"/>
                <a:ea typeface="微软雅黑" pitchFamily="34" charset="-122"/>
              </a:rPr>
              <a:t>	</a:t>
            </a:r>
          </a:p>
          <a:p>
            <a:r>
              <a:rPr lang="en-US" sz="3200" dirty="0" smtClean="0">
                <a:latin typeface="微软雅黑" pitchFamily="34" charset="-122"/>
                <a:ea typeface="微软雅黑" pitchFamily="34" charset="-122"/>
              </a:rPr>
              <a:t>B</a:t>
            </a:r>
            <a:r>
              <a:rPr lang="zh-CN" altLang="en-US" sz="3200" dirty="0" smtClean="0">
                <a:latin typeface="微软雅黑" pitchFamily="34" charset="-122"/>
                <a:ea typeface="微软雅黑" pitchFamily="34" charset="-122"/>
              </a:rPr>
              <a:t>．希望扩大中英正常贸易</a:t>
            </a:r>
          </a:p>
          <a:p>
            <a:r>
              <a:rPr lang="en-US" sz="3200" dirty="0" smtClean="0">
                <a:latin typeface="微软雅黑" pitchFamily="34" charset="-122"/>
                <a:ea typeface="微软雅黑" pitchFamily="34" charset="-122"/>
              </a:rPr>
              <a:t>C</a:t>
            </a:r>
            <a:r>
              <a:rPr lang="zh-CN" altLang="en-US" sz="3200" dirty="0" smtClean="0">
                <a:latin typeface="微软雅黑" pitchFamily="34" charset="-122"/>
                <a:ea typeface="微软雅黑" pitchFamily="34" charset="-122"/>
              </a:rPr>
              <a:t>．开展禁烟得到了英王认可</a:t>
            </a:r>
            <a:r>
              <a:rPr lang="en-US" sz="3200" dirty="0" smtClean="0">
                <a:latin typeface="微软雅黑" pitchFamily="34" charset="-122"/>
                <a:ea typeface="微软雅黑" pitchFamily="34" charset="-122"/>
              </a:rPr>
              <a:t> 	</a:t>
            </a:r>
          </a:p>
          <a:p>
            <a:r>
              <a:rPr lang="en-US" sz="3200" dirty="0" smtClean="0">
                <a:latin typeface="微软雅黑" pitchFamily="34" charset="-122"/>
                <a:ea typeface="微软雅黑" pitchFamily="34" charset="-122"/>
              </a:rPr>
              <a:t>D</a:t>
            </a:r>
            <a:r>
              <a:rPr lang="zh-CN" altLang="en-US" sz="3200" dirty="0" smtClean="0">
                <a:latin typeface="微软雅黑" pitchFamily="34" charset="-122"/>
                <a:ea typeface="微软雅黑" pitchFamily="34" charset="-122"/>
              </a:rPr>
              <a:t>．对英国的政治了如指掌</a:t>
            </a:r>
          </a:p>
          <a:p>
            <a:endParaRPr lang="zh-CN" altLang="en-US" sz="3200" dirty="0"/>
          </a:p>
        </p:txBody>
      </p:sp>
      <p:sp>
        <p:nvSpPr>
          <p:cNvPr id="4" name="TextBox 3"/>
          <p:cNvSpPr txBox="1"/>
          <p:nvPr/>
        </p:nvSpPr>
        <p:spPr>
          <a:xfrm>
            <a:off x="5436096" y="1844824"/>
            <a:ext cx="1357322" cy="1015663"/>
          </a:xfrm>
          <a:prstGeom prst="rect">
            <a:avLst/>
          </a:prstGeom>
          <a:noFill/>
        </p:spPr>
        <p:txBody>
          <a:bodyPr wrap="square" rtlCol="0">
            <a:spAutoFit/>
          </a:bodyPr>
          <a:lstStyle/>
          <a:p>
            <a:r>
              <a:rPr lang="en-US" altLang="zh-CN" sz="6000" dirty="0" smtClean="0">
                <a:solidFill>
                  <a:srgbClr val="3333FF"/>
                </a:solidFill>
              </a:rPr>
              <a:t>A</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4"/>
          <p:cNvSpPr txBox="1">
            <a:spLocks noChangeArrowheads="1"/>
          </p:cNvSpPr>
          <p:nvPr/>
        </p:nvSpPr>
        <p:spPr bwMode="auto">
          <a:xfrm>
            <a:off x="2428875" y="260350"/>
            <a:ext cx="44656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eaLnBrk="1" hangingPunct="1">
              <a:spcBef>
                <a:spcPct val="50000"/>
              </a:spcBef>
              <a:defRPr/>
            </a:pPr>
            <a:r>
              <a:rPr lang="zh-CN" altLang="en-US" sz="3600" b="1" dirty="0">
                <a:solidFill>
                  <a:srgbClr val="FF0000"/>
                </a:solidFill>
                <a:latin typeface="微软雅黑" panose="020B0503020204020204" pitchFamily="34" charset="-122"/>
                <a:ea typeface="微软雅黑" panose="020B0503020204020204" pitchFamily="34" charset="-122"/>
                <a:cs typeface="迷你简中宋"/>
              </a:rPr>
              <a:t>中国</a:t>
            </a:r>
            <a:r>
              <a:rPr lang="zh-CN" altLang="en-US" sz="3600" b="1" dirty="0" smtClean="0">
                <a:solidFill>
                  <a:srgbClr val="FF0000"/>
                </a:solidFill>
                <a:latin typeface="微软雅黑" panose="020B0503020204020204" pitchFamily="34" charset="-122"/>
                <a:ea typeface="微软雅黑" panose="020B0503020204020204" pitchFamily="34" charset="-122"/>
                <a:cs typeface="迷你简中宋"/>
              </a:rPr>
              <a:t>近代史分期</a:t>
            </a:r>
            <a:endParaRPr lang="zh-CN" altLang="en-US" sz="3600" dirty="0">
              <a:solidFill>
                <a:srgbClr val="FF0000"/>
              </a:solidFill>
              <a:latin typeface="微软雅黑" panose="020B0503020204020204" pitchFamily="34" charset="-122"/>
              <a:ea typeface="微软雅黑" panose="020B0503020204020204" pitchFamily="34" charset="-122"/>
            </a:endParaRPr>
          </a:p>
        </p:txBody>
      </p:sp>
      <p:sp>
        <p:nvSpPr>
          <p:cNvPr id="8201" name="Text Box 9"/>
          <p:cNvSpPr txBox="1">
            <a:spLocks noChangeArrowheads="1"/>
          </p:cNvSpPr>
          <p:nvPr/>
        </p:nvSpPr>
        <p:spPr bwMode="auto">
          <a:xfrm>
            <a:off x="0" y="2181225"/>
            <a:ext cx="9324975" cy="1692275"/>
          </a:xfrm>
          <a:prstGeom prst="rect">
            <a:avLst/>
          </a:prstGeom>
          <a:noFill/>
          <a:ln w="9525">
            <a:noFill/>
            <a:miter lim="800000"/>
            <a:headEnd/>
            <a:tailEnd/>
          </a:ln>
        </p:spPr>
        <p:txBody>
          <a:bodyPr>
            <a:spAutoFit/>
          </a:bodyPr>
          <a:lstStyle/>
          <a:p>
            <a:pPr>
              <a:spcBef>
                <a:spcPts val="1000"/>
              </a:spcBef>
            </a:pPr>
            <a:r>
              <a:rPr lang="zh-CN" altLang="en-US" sz="2800" b="1" dirty="0">
                <a:solidFill>
                  <a:srgbClr val="003366"/>
                </a:solidFill>
                <a:latin typeface="方正姚体" pitchFamily="2" charset="-122"/>
                <a:ea typeface="方正姚体" pitchFamily="2" charset="-122"/>
                <a:cs typeface="迷你简中宋"/>
              </a:rPr>
              <a:t>中国开始沦为半殖半封社会（</a:t>
            </a:r>
            <a:r>
              <a:rPr lang="en-US" altLang="zh-CN" sz="2800" b="1" dirty="0">
                <a:solidFill>
                  <a:srgbClr val="003366"/>
                </a:solidFill>
                <a:latin typeface="方正姚体" pitchFamily="2" charset="-122"/>
                <a:ea typeface="方正姚体" pitchFamily="2" charset="-122"/>
                <a:cs typeface="迷你简中宋"/>
              </a:rPr>
              <a:t>1840-19</a:t>
            </a:r>
            <a:r>
              <a:rPr lang="zh-CN" altLang="en-US" sz="2800" b="1" dirty="0">
                <a:solidFill>
                  <a:srgbClr val="003366"/>
                </a:solidFill>
                <a:latin typeface="方正姚体" pitchFamily="2" charset="-122"/>
                <a:ea typeface="方正姚体" pitchFamily="2" charset="-122"/>
                <a:cs typeface="迷你简中宋"/>
              </a:rPr>
              <a:t>世纪六七十年代）</a:t>
            </a:r>
          </a:p>
          <a:p>
            <a:pPr>
              <a:spcBef>
                <a:spcPts val="1000"/>
              </a:spcBef>
            </a:pPr>
            <a:r>
              <a:rPr lang="zh-CN" altLang="en-US" sz="2800" b="1" dirty="0">
                <a:solidFill>
                  <a:srgbClr val="003366"/>
                </a:solidFill>
                <a:latin typeface="方正姚体" pitchFamily="2" charset="-122"/>
                <a:ea typeface="方正姚体" pitchFamily="2" charset="-122"/>
                <a:cs typeface="迷你简中宋"/>
              </a:rPr>
              <a:t>中国正式沦为半殖半封社会（</a:t>
            </a:r>
            <a:r>
              <a:rPr lang="en-US" altLang="zh-CN" sz="2800" b="1" dirty="0">
                <a:solidFill>
                  <a:srgbClr val="003366"/>
                </a:solidFill>
                <a:latin typeface="方正姚体" pitchFamily="2" charset="-122"/>
                <a:ea typeface="方正姚体" pitchFamily="2" charset="-122"/>
                <a:cs typeface="迷你简中宋"/>
              </a:rPr>
              <a:t>19</a:t>
            </a:r>
            <a:r>
              <a:rPr lang="zh-CN" altLang="en-US" sz="2800" b="1" dirty="0">
                <a:solidFill>
                  <a:srgbClr val="003366"/>
                </a:solidFill>
                <a:latin typeface="方正姚体" pitchFamily="2" charset="-122"/>
                <a:ea typeface="方正姚体" pitchFamily="2" charset="-122"/>
                <a:cs typeface="迷你简中宋"/>
              </a:rPr>
              <a:t>世纪六七十年代</a:t>
            </a:r>
            <a:r>
              <a:rPr lang="en-US" altLang="zh-CN" sz="2800" b="1" dirty="0">
                <a:solidFill>
                  <a:srgbClr val="003366"/>
                </a:solidFill>
                <a:latin typeface="方正姚体" pitchFamily="2" charset="-122"/>
                <a:ea typeface="方正姚体" pitchFamily="2" charset="-122"/>
                <a:cs typeface="迷你简中宋"/>
              </a:rPr>
              <a:t>-1901</a:t>
            </a:r>
            <a:r>
              <a:rPr lang="zh-CN" altLang="en-US" sz="2800" b="1" dirty="0">
                <a:solidFill>
                  <a:srgbClr val="003366"/>
                </a:solidFill>
                <a:latin typeface="方正姚体" pitchFamily="2" charset="-122"/>
                <a:ea typeface="方正姚体" pitchFamily="2" charset="-122"/>
                <a:cs typeface="迷你简中宋"/>
              </a:rPr>
              <a:t>）</a:t>
            </a:r>
          </a:p>
          <a:p>
            <a:pPr>
              <a:spcBef>
                <a:spcPts val="1000"/>
              </a:spcBef>
            </a:pPr>
            <a:r>
              <a:rPr lang="zh-CN" altLang="en-US" sz="2800" b="1" dirty="0">
                <a:solidFill>
                  <a:srgbClr val="003366"/>
                </a:solidFill>
                <a:latin typeface="方正姚体" pitchFamily="2" charset="-122"/>
                <a:ea typeface="方正姚体" pitchFamily="2" charset="-122"/>
                <a:cs typeface="迷你简中宋"/>
              </a:rPr>
              <a:t>半殖半封社会的深化（</a:t>
            </a:r>
            <a:r>
              <a:rPr lang="en-US" altLang="zh-CN" sz="2800" b="1" dirty="0">
                <a:solidFill>
                  <a:srgbClr val="003366"/>
                </a:solidFill>
                <a:latin typeface="方正姚体" pitchFamily="2" charset="-122"/>
                <a:ea typeface="方正姚体" pitchFamily="2" charset="-122"/>
                <a:cs typeface="迷你简中宋"/>
              </a:rPr>
              <a:t>1901-1919</a:t>
            </a:r>
            <a:r>
              <a:rPr lang="zh-CN" altLang="en-US" sz="2800" b="1" dirty="0">
                <a:solidFill>
                  <a:srgbClr val="003366"/>
                </a:solidFill>
                <a:latin typeface="方正姚体" pitchFamily="2" charset="-122"/>
                <a:ea typeface="方正姚体" pitchFamily="2" charset="-122"/>
                <a:cs typeface="迷你简中宋"/>
              </a:rPr>
              <a:t>）</a:t>
            </a:r>
          </a:p>
        </p:txBody>
      </p:sp>
      <p:sp>
        <p:nvSpPr>
          <p:cNvPr id="4100" name="Line 10"/>
          <p:cNvSpPr>
            <a:spLocks noChangeShapeType="1"/>
          </p:cNvSpPr>
          <p:nvPr/>
        </p:nvSpPr>
        <p:spPr bwMode="auto">
          <a:xfrm flipV="1">
            <a:off x="0" y="1604963"/>
            <a:ext cx="8785225" cy="0"/>
          </a:xfrm>
          <a:prstGeom prst="line">
            <a:avLst/>
          </a:prstGeom>
          <a:noFill/>
          <a:ln w="76200">
            <a:solidFill>
              <a:srgbClr val="FF0000"/>
            </a:solidFill>
            <a:round/>
            <a:headEnd/>
            <a:tailEnd type="triangle" w="med" len="med"/>
          </a:ln>
        </p:spPr>
        <p:txBody>
          <a:bodyPr/>
          <a:lstStyle/>
          <a:p>
            <a:endParaRPr lang="zh-CN" altLang="en-US"/>
          </a:p>
        </p:txBody>
      </p:sp>
      <p:sp>
        <p:nvSpPr>
          <p:cNvPr id="4101" name="Line 11"/>
          <p:cNvSpPr>
            <a:spLocks noChangeShapeType="1"/>
          </p:cNvSpPr>
          <p:nvPr/>
        </p:nvSpPr>
        <p:spPr bwMode="auto">
          <a:xfrm>
            <a:off x="611188" y="1412875"/>
            <a:ext cx="0" cy="144463"/>
          </a:xfrm>
          <a:prstGeom prst="line">
            <a:avLst/>
          </a:prstGeom>
          <a:noFill/>
          <a:ln w="76200">
            <a:solidFill>
              <a:srgbClr val="FF0000"/>
            </a:solidFill>
            <a:round/>
            <a:headEnd/>
            <a:tailEnd/>
          </a:ln>
        </p:spPr>
        <p:txBody>
          <a:bodyPr/>
          <a:lstStyle/>
          <a:p>
            <a:endParaRPr lang="zh-CN" altLang="en-US"/>
          </a:p>
        </p:txBody>
      </p:sp>
      <p:sp>
        <p:nvSpPr>
          <p:cNvPr id="4102" name="Line 12"/>
          <p:cNvSpPr>
            <a:spLocks noChangeShapeType="1"/>
          </p:cNvSpPr>
          <p:nvPr/>
        </p:nvSpPr>
        <p:spPr bwMode="auto">
          <a:xfrm>
            <a:off x="7740650" y="1412875"/>
            <a:ext cx="0" cy="144463"/>
          </a:xfrm>
          <a:prstGeom prst="line">
            <a:avLst/>
          </a:prstGeom>
          <a:noFill/>
          <a:ln w="76200">
            <a:solidFill>
              <a:srgbClr val="FF0000"/>
            </a:solidFill>
            <a:round/>
            <a:headEnd/>
            <a:tailEnd/>
          </a:ln>
        </p:spPr>
        <p:txBody>
          <a:bodyPr/>
          <a:lstStyle/>
          <a:p>
            <a:endParaRPr lang="zh-CN" altLang="en-US"/>
          </a:p>
        </p:txBody>
      </p:sp>
      <p:sp>
        <p:nvSpPr>
          <p:cNvPr id="8205" name="Line 13"/>
          <p:cNvSpPr>
            <a:spLocks noChangeShapeType="1"/>
          </p:cNvSpPr>
          <p:nvPr/>
        </p:nvSpPr>
        <p:spPr bwMode="auto">
          <a:xfrm>
            <a:off x="4500563" y="1412875"/>
            <a:ext cx="0" cy="144463"/>
          </a:xfrm>
          <a:prstGeom prst="line">
            <a:avLst/>
          </a:prstGeom>
          <a:noFill/>
          <a:ln w="76200">
            <a:solidFill>
              <a:srgbClr val="FF0000"/>
            </a:solidFill>
            <a:round/>
            <a:headEnd/>
            <a:tailEnd/>
          </a:ln>
        </p:spPr>
        <p:txBody>
          <a:bodyPr/>
          <a:lstStyle/>
          <a:p>
            <a:endParaRPr lang="zh-CN" altLang="en-US"/>
          </a:p>
        </p:txBody>
      </p:sp>
      <p:sp>
        <p:nvSpPr>
          <p:cNvPr id="8206" name="Text Box 14"/>
          <p:cNvSpPr txBox="1">
            <a:spLocks noChangeArrowheads="1"/>
          </p:cNvSpPr>
          <p:nvPr/>
        </p:nvSpPr>
        <p:spPr bwMode="auto">
          <a:xfrm>
            <a:off x="179388" y="1604963"/>
            <a:ext cx="1079500" cy="554037"/>
          </a:xfrm>
          <a:prstGeom prst="rect">
            <a:avLst/>
          </a:prstGeom>
          <a:noFill/>
          <a:ln w="9525">
            <a:noFill/>
            <a:miter lim="800000"/>
            <a:headEnd/>
            <a:tailEnd/>
          </a:ln>
        </p:spPr>
        <p:txBody>
          <a:bodyPr>
            <a:spAutoFit/>
          </a:bodyPr>
          <a:lstStyle/>
          <a:p>
            <a:pPr>
              <a:spcBef>
                <a:spcPct val="50000"/>
              </a:spcBef>
            </a:pPr>
            <a:r>
              <a:rPr lang="en-US" altLang="zh-CN" sz="3000" b="1" dirty="0">
                <a:solidFill>
                  <a:srgbClr val="FF0000"/>
                </a:solidFill>
                <a:latin typeface="方正姚体" pitchFamily="2" charset="-122"/>
                <a:ea typeface="方正姚体" pitchFamily="2" charset="-122"/>
              </a:rPr>
              <a:t>1840</a:t>
            </a:r>
          </a:p>
        </p:txBody>
      </p:sp>
      <p:sp>
        <p:nvSpPr>
          <p:cNvPr id="8207" name="Text Box 15"/>
          <p:cNvSpPr txBox="1">
            <a:spLocks noChangeArrowheads="1"/>
          </p:cNvSpPr>
          <p:nvPr/>
        </p:nvSpPr>
        <p:spPr bwMode="auto">
          <a:xfrm>
            <a:off x="4067175" y="1604963"/>
            <a:ext cx="1008063" cy="554037"/>
          </a:xfrm>
          <a:prstGeom prst="rect">
            <a:avLst/>
          </a:prstGeom>
          <a:noFill/>
          <a:ln w="9525">
            <a:noFill/>
            <a:miter lim="800000"/>
            <a:headEnd/>
            <a:tailEnd/>
          </a:ln>
        </p:spPr>
        <p:txBody>
          <a:bodyPr>
            <a:spAutoFit/>
          </a:bodyPr>
          <a:lstStyle/>
          <a:p>
            <a:pPr>
              <a:spcBef>
                <a:spcPct val="50000"/>
              </a:spcBef>
            </a:pPr>
            <a:r>
              <a:rPr lang="en-US" altLang="zh-CN" sz="3000" b="1" dirty="0">
                <a:solidFill>
                  <a:srgbClr val="FF0000"/>
                </a:solidFill>
                <a:latin typeface="方正姚体" pitchFamily="2" charset="-122"/>
                <a:ea typeface="方正姚体" pitchFamily="2" charset="-122"/>
              </a:rPr>
              <a:t>1919</a:t>
            </a:r>
          </a:p>
        </p:txBody>
      </p:sp>
      <p:sp>
        <p:nvSpPr>
          <p:cNvPr id="8208" name="Text Box 16"/>
          <p:cNvSpPr txBox="1">
            <a:spLocks noChangeArrowheads="1"/>
          </p:cNvSpPr>
          <p:nvPr/>
        </p:nvSpPr>
        <p:spPr bwMode="auto">
          <a:xfrm>
            <a:off x="7308850" y="1604963"/>
            <a:ext cx="1081088" cy="554037"/>
          </a:xfrm>
          <a:prstGeom prst="rect">
            <a:avLst/>
          </a:prstGeom>
          <a:noFill/>
          <a:ln w="9525">
            <a:noFill/>
            <a:miter lim="800000"/>
            <a:headEnd/>
            <a:tailEnd/>
          </a:ln>
        </p:spPr>
        <p:txBody>
          <a:bodyPr>
            <a:spAutoFit/>
          </a:bodyPr>
          <a:lstStyle/>
          <a:p>
            <a:pPr>
              <a:spcBef>
                <a:spcPct val="50000"/>
              </a:spcBef>
            </a:pPr>
            <a:r>
              <a:rPr lang="en-US" altLang="zh-CN" sz="3000" b="1" dirty="0">
                <a:solidFill>
                  <a:srgbClr val="FF0000"/>
                </a:solidFill>
                <a:latin typeface="方正姚体" pitchFamily="2" charset="-122"/>
                <a:ea typeface="方正姚体" pitchFamily="2" charset="-122"/>
              </a:rPr>
              <a:t>1949</a:t>
            </a:r>
          </a:p>
        </p:txBody>
      </p:sp>
      <p:sp>
        <p:nvSpPr>
          <p:cNvPr id="8209" name="Text Box 17"/>
          <p:cNvSpPr txBox="1">
            <a:spLocks noChangeArrowheads="1"/>
          </p:cNvSpPr>
          <p:nvPr/>
        </p:nvSpPr>
        <p:spPr bwMode="auto">
          <a:xfrm>
            <a:off x="1116013" y="1023938"/>
            <a:ext cx="2951162" cy="554037"/>
          </a:xfrm>
          <a:prstGeom prst="rect">
            <a:avLst/>
          </a:prstGeom>
          <a:noFill/>
          <a:ln w="9525">
            <a:noFill/>
            <a:miter lim="800000"/>
            <a:headEnd/>
            <a:tailEnd/>
          </a:ln>
        </p:spPr>
        <p:txBody>
          <a:bodyPr>
            <a:spAutoFit/>
          </a:bodyPr>
          <a:lstStyle/>
          <a:p>
            <a:pPr>
              <a:spcBef>
                <a:spcPct val="50000"/>
              </a:spcBef>
            </a:pPr>
            <a:r>
              <a:rPr lang="zh-CN" altLang="en-US" sz="3000" b="1" dirty="0">
                <a:solidFill>
                  <a:srgbClr val="FF0000"/>
                </a:solidFill>
                <a:latin typeface="方正姚体" pitchFamily="2" charset="-122"/>
                <a:ea typeface="方正姚体" pitchFamily="2" charset="-122"/>
                <a:cs typeface="迷你简中宋"/>
              </a:rPr>
              <a:t>旧民主主义革命</a:t>
            </a:r>
          </a:p>
        </p:txBody>
      </p:sp>
      <p:sp>
        <p:nvSpPr>
          <p:cNvPr id="8210" name="Text Box 18"/>
          <p:cNvSpPr txBox="1">
            <a:spLocks noChangeArrowheads="1"/>
          </p:cNvSpPr>
          <p:nvPr/>
        </p:nvSpPr>
        <p:spPr bwMode="auto">
          <a:xfrm>
            <a:off x="4499992" y="1052736"/>
            <a:ext cx="3240087" cy="554038"/>
          </a:xfrm>
          <a:prstGeom prst="rect">
            <a:avLst/>
          </a:prstGeom>
          <a:noFill/>
          <a:ln w="9525">
            <a:noFill/>
            <a:miter lim="800000"/>
            <a:headEnd/>
            <a:tailEnd/>
          </a:ln>
        </p:spPr>
        <p:txBody>
          <a:bodyPr>
            <a:spAutoFit/>
          </a:bodyPr>
          <a:lstStyle/>
          <a:p>
            <a:pPr algn="ctr">
              <a:spcBef>
                <a:spcPct val="50000"/>
              </a:spcBef>
            </a:pPr>
            <a:r>
              <a:rPr lang="zh-CN" altLang="en-US" sz="3000" b="1" dirty="0">
                <a:solidFill>
                  <a:srgbClr val="FF0000"/>
                </a:solidFill>
                <a:latin typeface="方正姚体" pitchFamily="2" charset="-122"/>
                <a:ea typeface="方正姚体" pitchFamily="2" charset="-122"/>
                <a:cs typeface="迷你简中宋"/>
              </a:rPr>
              <a:t>新民主主义革命</a:t>
            </a:r>
          </a:p>
        </p:txBody>
      </p:sp>
      <p:sp>
        <p:nvSpPr>
          <p:cNvPr id="8211" name="Line 19"/>
          <p:cNvSpPr>
            <a:spLocks noChangeShapeType="1"/>
          </p:cNvSpPr>
          <p:nvPr/>
        </p:nvSpPr>
        <p:spPr bwMode="auto">
          <a:xfrm>
            <a:off x="2771775" y="1604963"/>
            <a:ext cx="0" cy="647700"/>
          </a:xfrm>
          <a:prstGeom prst="line">
            <a:avLst/>
          </a:prstGeom>
          <a:noFill/>
          <a:ln w="76200">
            <a:solidFill>
              <a:srgbClr val="FF0000"/>
            </a:solidFill>
            <a:round/>
            <a:headEnd/>
            <a:tailEnd type="triangle" w="med" len="med"/>
          </a:ln>
        </p:spPr>
        <p:txBody>
          <a:bodyPr/>
          <a:lstStyle/>
          <a:p>
            <a:endParaRPr lang="zh-CN" altLang="en-US"/>
          </a:p>
        </p:txBody>
      </p:sp>
      <p:sp>
        <p:nvSpPr>
          <p:cNvPr id="8212" name="Line 20"/>
          <p:cNvSpPr>
            <a:spLocks noChangeShapeType="1"/>
          </p:cNvSpPr>
          <p:nvPr/>
        </p:nvSpPr>
        <p:spPr bwMode="auto">
          <a:xfrm>
            <a:off x="6372225" y="1604963"/>
            <a:ext cx="0" cy="2376487"/>
          </a:xfrm>
          <a:prstGeom prst="line">
            <a:avLst/>
          </a:prstGeom>
          <a:noFill/>
          <a:ln w="76200">
            <a:solidFill>
              <a:srgbClr val="FF0000"/>
            </a:solidFill>
            <a:round/>
            <a:headEnd/>
            <a:tailEnd type="triangle" w="med" len="med"/>
          </a:ln>
        </p:spPr>
        <p:txBody>
          <a:bodyPr/>
          <a:lstStyle/>
          <a:p>
            <a:endParaRPr lang="zh-CN" altLang="en-US"/>
          </a:p>
        </p:txBody>
      </p:sp>
      <p:sp>
        <p:nvSpPr>
          <p:cNvPr id="8213" name="Text Box 21"/>
          <p:cNvSpPr txBox="1">
            <a:spLocks noChangeArrowheads="1"/>
          </p:cNvSpPr>
          <p:nvPr/>
        </p:nvSpPr>
        <p:spPr bwMode="auto">
          <a:xfrm>
            <a:off x="2916238" y="3981450"/>
            <a:ext cx="6227762" cy="2760663"/>
          </a:xfrm>
          <a:prstGeom prst="rect">
            <a:avLst/>
          </a:prstGeom>
          <a:noFill/>
          <a:ln w="9525">
            <a:noFill/>
            <a:miter lim="800000"/>
            <a:headEnd/>
            <a:tailEnd/>
          </a:ln>
        </p:spPr>
        <p:txBody>
          <a:bodyPr>
            <a:spAutoFit/>
          </a:bodyPr>
          <a:lstStyle/>
          <a:p>
            <a:pPr>
              <a:spcBef>
                <a:spcPts val="1000"/>
              </a:spcBef>
            </a:pPr>
            <a:r>
              <a:rPr lang="zh-CN" altLang="en-US" sz="2800" b="1" dirty="0">
                <a:solidFill>
                  <a:srgbClr val="003366"/>
                </a:solidFill>
                <a:latin typeface="方正姚体" pitchFamily="2" charset="-122"/>
                <a:ea typeface="方正姚体" pitchFamily="2" charset="-122"/>
                <a:cs typeface="迷你简中宋"/>
              </a:rPr>
              <a:t>五四运动（</a:t>
            </a:r>
            <a:r>
              <a:rPr lang="en-US" altLang="zh-CN" sz="2800" b="1" dirty="0">
                <a:solidFill>
                  <a:srgbClr val="003366"/>
                </a:solidFill>
                <a:latin typeface="方正姚体" pitchFamily="2" charset="-122"/>
                <a:ea typeface="方正姚体" pitchFamily="2" charset="-122"/>
                <a:cs typeface="迷你简中宋"/>
              </a:rPr>
              <a:t>1919</a:t>
            </a:r>
            <a:r>
              <a:rPr lang="zh-CN" altLang="en-US" sz="2800" b="1" dirty="0">
                <a:solidFill>
                  <a:srgbClr val="003366"/>
                </a:solidFill>
                <a:latin typeface="方正姚体" pitchFamily="2" charset="-122"/>
                <a:ea typeface="方正姚体" pitchFamily="2" charset="-122"/>
                <a:cs typeface="迷你简中宋"/>
              </a:rPr>
              <a:t>）与中共成立（</a:t>
            </a:r>
            <a:r>
              <a:rPr lang="en-US" altLang="zh-CN" sz="2800" b="1" dirty="0">
                <a:solidFill>
                  <a:srgbClr val="003366"/>
                </a:solidFill>
                <a:latin typeface="方正姚体" pitchFamily="2" charset="-122"/>
                <a:ea typeface="方正姚体" pitchFamily="2" charset="-122"/>
                <a:cs typeface="迷你简中宋"/>
              </a:rPr>
              <a:t>1921</a:t>
            </a:r>
            <a:r>
              <a:rPr lang="zh-CN" altLang="en-US" sz="2800" b="1" dirty="0">
                <a:solidFill>
                  <a:srgbClr val="003366"/>
                </a:solidFill>
                <a:latin typeface="方正姚体" pitchFamily="2" charset="-122"/>
                <a:ea typeface="方正姚体" pitchFamily="2" charset="-122"/>
                <a:cs typeface="迷你简中宋"/>
              </a:rPr>
              <a:t>）</a:t>
            </a:r>
          </a:p>
          <a:p>
            <a:pPr>
              <a:spcBef>
                <a:spcPts val="1000"/>
              </a:spcBef>
            </a:pPr>
            <a:r>
              <a:rPr lang="zh-CN" altLang="en-US" sz="2800" b="1" dirty="0">
                <a:solidFill>
                  <a:srgbClr val="003366"/>
                </a:solidFill>
                <a:latin typeface="方正姚体" pitchFamily="2" charset="-122"/>
                <a:ea typeface="方正姚体" pitchFamily="2" charset="-122"/>
                <a:cs typeface="迷你简中宋"/>
              </a:rPr>
              <a:t>国民大革命时期（</a:t>
            </a:r>
            <a:r>
              <a:rPr lang="en-US" altLang="zh-CN" sz="2800" b="1" dirty="0">
                <a:solidFill>
                  <a:srgbClr val="003366"/>
                </a:solidFill>
                <a:latin typeface="方正姚体" pitchFamily="2" charset="-122"/>
                <a:ea typeface="方正姚体" pitchFamily="2" charset="-122"/>
                <a:cs typeface="迷你简中宋"/>
              </a:rPr>
              <a:t>1924-1927</a:t>
            </a:r>
            <a:r>
              <a:rPr lang="zh-CN" altLang="en-US" sz="2800" b="1" dirty="0">
                <a:solidFill>
                  <a:srgbClr val="003366"/>
                </a:solidFill>
                <a:latin typeface="方正姚体" pitchFamily="2" charset="-122"/>
                <a:ea typeface="方正姚体" pitchFamily="2" charset="-122"/>
                <a:cs typeface="迷你简中宋"/>
              </a:rPr>
              <a:t>）</a:t>
            </a:r>
          </a:p>
          <a:p>
            <a:pPr>
              <a:spcBef>
                <a:spcPts val="1000"/>
              </a:spcBef>
            </a:pPr>
            <a:r>
              <a:rPr lang="zh-CN" altLang="en-US" sz="2800" b="1" dirty="0">
                <a:solidFill>
                  <a:srgbClr val="003366"/>
                </a:solidFill>
                <a:latin typeface="方正姚体" pitchFamily="2" charset="-122"/>
                <a:ea typeface="方正姚体" pitchFamily="2" charset="-122"/>
                <a:cs typeface="迷你简中宋"/>
              </a:rPr>
              <a:t>国共十年对峙时期（</a:t>
            </a:r>
            <a:r>
              <a:rPr lang="en-US" altLang="zh-CN" sz="2800" b="1" dirty="0">
                <a:solidFill>
                  <a:srgbClr val="003366"/>
                </a:solidFill>
                <a:latin typeface="方正姚体" pitchFamily="2" charset="-122"/>
                <a:ea typeface="方正姚体" pitchFamily="2" charset="-122"/>
                <a:cs typeface="迷你简中宋"/>
              </a:rPr>
              <a:t>1927-1937</a:t>
            </a:r>
            <a:r>
              <a:rPr lang="zh-CN" altLang="en-US" sz="2800" b="1" dirty="0">
                <a:solidFill>
                  <a:srgbClr val="003366"/>
                </a:solidFill>
                <a:latin typeface="方正姚体" pitchFamily="2" charset="-122"/>
                <a:ea typeface="方正姚体" pitchFamily="2" charset="-122"/>
                <a:cs typeface="迷你简中宋"/>
              </a:rPr>
              <a:t>）</a:t>
            </a:r>
          </a:p>
          <a:p>
            <a:pPr>
              <a:spcBef>
                <a:spcPts val="1000"/>
              </a:spcBef>
            </a:pPr>
            <a:r>
              <a:rPr lang="zh-CN" altLang="en-US" sz="2800" b="1" dirty="0">
                <a:solidFill>
                  <a:srgbClr val="003366"/>
                </a:solidFill>
                <a:latin typeface="方正姚体" pitchFamily="2" charset="-122"/>
                <a:ea typeface="方正姚体" pitchFamily="2" charset="-122"/>
                <a:cs typeface="迷你简中宋"/>
              </a:rPr>
              <a:t>抗日战争时期（</a:t>
            </a:r>
            <a:r>
              <a:rPr lang="en-US" altLang="zh-CN" sz="2800" b="1" dirty="0">
                <a:solidFill>
                  <a:srgbClr val="003366"/>
                </a:solidFill>
                <a:latin typeface="方正姚体" pitchFamily="2" charset="-122"/>
                <a:ea typeface="方正姚体" pitchFamily="2" charset="-122"/>
                <a:cs typeface="迷你简中宋"/>
              </a:rPr>
              <a:t>1937-1945</a:t>
            </a:r>
            <a:r>
              <a:rPr lang="zh-CN" altLang="en-US" sz="2800" b="1" dirty="0">
                <a:solidFill>
                  <a:srgbClr val="003366"/>
                </a:solidFill>
                <a:latin typeface="方正姚体" pitchFamily="2" charset="-122"/>
                <a:ea typeface="方正姚体" pitchFamily="2" charset="-122"/>
                <a:cs typeface="迷你简中宋"/>
              </a:rPr>
              <a:t>）</a:t>
            </a:r>
          </a:p>
          <a:p>
            <a:pPr>
              <a:spcBef>
                <a:spcPts val="1000"/>
              </a:spcBef>
            </a:pPr>
            <a:r>
              <a:rPr lang="zh-CN" altLang="en-US" sz="2800" b="1" dirty="0">
                <a:solidFill>
                  <a:srgbClr val="003366"/>
                </a:solidFill>
                <a:latin typeface="方正姚体" pitchFamily="2" charset="-122"/>
                <a:ea typeface="方正姚体" pitchFamily="2" charset="-122"/>
                <a:cs typeface="迷你简中宋"/>
              </a:rPr>
              <a:t>解放战争时期（</a:t>
            </a:r>
            <a:r>
              <a:rPr lang="en-US" altLang="zh-CN" sz="2800" b="1" dirty="0">
                <a:solidFill>
                  <a:srgbClr val="003366"/>
                </a:solidFill>
                <a:latin typeface="方正姚体" pitchFamily="2" charset="-122"/>
                <a:ea typeface="方正姚体" pitchFamily="2" charset="-122"/>
                <a:cs typeface="迷你简中宋"/>
              </a:rPr>
              <a:t>1946-1949</a:t>
            </a:r>
            <a:r>
              <a:rPr lang="zh-CN" altLang="en-US" sz="2800" b="1" dirty="0">
                <a:solidFill>
                  <a:srgbClr val="003366"/>
                </a:solidFill>
                <a:latin typeface="方正姚体" pitchFamily="2" charset="-122"/>
                <a:ea typeface="方正姚体" pitchFamily="2" charset="-122"/>
                <a:cs typeface="迷你简中宋"/>
              </a:rPr>
              <a:t>）</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06"/>
                                        </p:tgtEl>
                                        <p:attrNameLst>
                                          <p:attrName>style.visibility</p:attrName>
                                        </p:attrNameLst>
                                      </p:cBhvr>
                                      <p:to>
                                        <p:strVal val="visible"/>
                                      </p:to>
                                    </p:set>
                                    <p:animEffect transition="in" filter="wipe(down)">
                                      <p:cBhvr>
                                        <p:cTn id="7" dur="500"/>
                                        <p:tgtEl>
                                          <p:spTgt spid="8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208"/>
                                        </p:tgtEl>
                                        <p:attrNameLst>
                                          <p:attrName>style.visibility</p:attrName>
                                        </p:attrNameLst>
                                      </p:cBhvr>
                                      <p:to>
                                        <p:strVal val="visible"/>
                                      </p:to>
                                    </p:set>
                                    <p:animEffect transition="in" filter="wipe(down)">
                                      <p:cBhvr>
                                        <p:cTn id="12" dur="500"/>
                                        <p:tgtEl>
                                          <p:spTgt spid="82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205"/>
                                        </p:tgtEl>
                                        <p:attrNameLst>
                                          <p:attrName>style.visibility</p:attrName>
                                        </p:attrNameLst>
                                      </p:cBhvr>
                                      <p:to>
                                        <p:strVal val="visible"/>
                                      </p:to>
                                    </p:set>
                                    <p:animEffect transition="in" filter="wipe(down)">
                                      <p:cBhvr>
                                        <p:cTn id="17" dur="500"/>
                                        <p:tgtEl>
                                          <p:spTgt spid="8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207"/>
                                        </p:tgtEl>
                                        <p:attrNameLst>
                                          <p:attrName>style.visibility</p:attrName>
                                        </p:attrNameLst>
                                      </p:cBhvr>
                                      <p:to>
                                        <p:strVal val="visible"/>
                                      </p:to>
                                    </p:set>
                                    <p:animEffect transition="in" filter="wipe(down)">
                                      <p:cBhvr>
                                        <p:cTn id="22" dur="500"/>
                                        <p:tgtEl>
                                          <p:spTgt spid="82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209"/>
                                        </p:tgtEl>
                                        <p:attrNameLst>
                                          <p:attrName>style.visibility</p:attrName>
                                        </p:attrNameLst>
                                      </p:cBhvr>
                                      <p:to>
                                        <p:strVal val="visible"/>
                                      </p:to>
                                    </p:set>
                                    <p:animEffect transition="in" filter="wipe(down)">
                                      <p:cBhvr>
                                        <p:cTn id="27" dur="500"/>
                                        <p:tgtEl>
                                          <p:spTgt spid="82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210"/>
                                        </p:tgtEl>
                                        <p:attrNameLst>
                                          <p:attrName>style.visibility</p:attrName>
                                        </p:attrNameLst>
                                      </p:cBhvr>
                                      <p:to>
                                        <p:strVal val="visible"/>
                                      </p:to>
                                    </p:set>
                                    <p:animEffect transition="in" filter="wipe(down)">
                                      <p:cBhvr>
                                        <p:cTn id="32" dur="500"/>
                                        <p:tgtEl>
                                          <p:spTgt spid="82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211"/>
                                        </p:tgtEl>
                                        <p:attrNameLst>
                                          <p:attrName>style.visibility</p:attrName>
                                        </p:attrNameLst>
                                      </p:cBhvr>
                                      <p:to>
                                        <p:strVal val="visible"/>
                                      </p:to>
                                    </p:set>
                                    <p:animEffect transition="in" filter="wipe(down)">
                                      <p:cBhvr>
                                        <p:cTn id="37" dur="500"/>
                                        <p:tgtEl>
                                          <p:spTgt spid="82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8201">
                                            <p:txEl>
                                              <p:pRg st="0" end="0"/>
                                            </p:txEl>
                                          </p:spTgt>
                                        </p:tgtEl>
                                        <p:attrNameLst>
                                          <p:attrName>style.visibility</p:attrName>
                                        </p:attrNameLst>
                                      </p:cBhvr>
                                      <p:to>
                                        <p:strVal val="visible"/>
                                      </p:to>
                                    </p:set>
                                    <p:animEffect transition="in" filter="wipe(down)">
                                      <p:cBhvr>
                                        <p:cTn id="42" dur="500"/>
                                        <p:tgtEl>
                                          <p:spTgt spid="8201">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8201">
                                            <p:txEl>
                                              <p:pRg st="1" end="1"/>
                                            </p:txEl>
                                          </p:spTgt>
                                        </p:tgtEl>
                                        <p:attrNameLst>
                                          <p:attrName>style.visibility</p:attrName>
                                        </p:attrNameLst>
                                      </p:cBhvr>
                                      <p:to>
                                        <p:strVal val="visible"/>
                                      </p:to>
                                    </p:set>
                                    <p:animEffect transition="in" filter="wipe(down)">
                                      <p:cBhvr>
                                        <p:cTn id="47" dur="500"/>
                                        <p:tgtEl>
                                          <p:spTgt spid="8201">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8201">
                                            <p:txEl>
                                              <p:pRg st="2" end="2"/>
                                            </p:txEl>
                                          </p:spTgt>
                                        </p:tgtEl>
                                        <p:attrNameLst>
                                          <p:attrName>style.visibility</p:attrName>
                                        </p:attrNameLst>
                                      </p:cBhvr>
                                      <p:to>
                                        <p:strVal val="visible"/>
                                      </p:to>
                                    </p:set>
                                    <p:animEffect transition="in" filter="wipe(down)">
                                      <p:cBhvr>
                                        <p:cTn id="52" dur="500"/>
                                        <p:tgtEl>
                                          <p:spTgt spid="8201">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212"/>
                                        </p:tgtEl>
                                        <p:attrNameLst>
                                          <p:attrName>style.visibility</p:attrName>
                                        </p:attrNameLst>
                                      </p:cBhvr>
                                      <p:to>
                                        <p:strVal val="visible"/>
                                      </p:to>
                                    </p:set>
                                    <p:animEffect transition="in" filter="wipe(down)">
                                      <p:cBhvr>
                                        <p:cTn id="57" dur="500"/>
                                        <p:tgtEl>
                                          <p:spTgt spid="82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5" presetClass="entr" presetSubtype="0" fill="hold" nodeType="clickEffect">
                                  <p:stCondLst>
                                    <p:cond delay="0"/>
                                  </p:stCondLst>
                                  <p:childTnLst>
                                    <p:set>
                                      <p:cBhvr>
                                        <p:cTn id="61" dur="1" fill="hold">
                                          <p:stCondLst>
                                            <p:cond delay="0"/>
                                          </p:stCondLst>
                                        </p:cTn>
                                        <p:tgtEl>
                                          <p:spTgt spid="8213">
                                            <p:txEl>
                                              <p:pRg st="0" end="0"/>
                                            </p:txEl>
                                          </p:spTgt>
                                        </p:tgtEl>
                                        <p:attrNameLst>
                                          <p:attrName>style.visibility</p:attrName>
                                        </p:attrNameLst>
                                      </p:cBhvr>
                                      <p:to>
                                        <p:strVal val="visible"/>
                                      </p:to>
                                    </p:set>
                                    <p:anim calcmode="lin" valueType="num">
                                      <p:cBhvr>
                                        <p:cTn id="62" dur="1000" fill="hold"/>
                                        <p:tgtEl>
                                          <p:spTgt spid="8213">
                                            <p:txEl>
                                              <p:pRg st="0" end="0"/>
                                            </p:txEl>
                                          </p:spTgt>
                                        </p:tgtEl>
                                        <p:attrNameLst>
                                          <p:attrName>ppt_w</p:attrName>
                                        </p:attrNameLst>
                                      </p:cBhvr>
                                      <p:tavLst>
                                        <p:tav tm="0">
                                          <p:val>
                                            <p:strVal val="#ppt_w*0.70"/>
                                          </p:val>
                                        </p:tav>
                                        <p:tav tm="100000">
                                          <p:val>
                                            <p:strVal val="#ppt_w"/>
                                          </p:val>
                                        </p:tav>
                                      </p:tavLst>
                                    </p:anim>
                                    <p:anim calcmode="lin" valueType="num">
                                      <p:cBhvr>
                                        <p:cTn id="63" dur="1000" fill="hold"/>
                                        <p:tgtEl>
                                          <p:spTgt spid="8213">
                                            <p:txEl>
                                              <p:pRg st="0" end="0"/>
                                            </p:txEl>
                                          </p:spTgt>
                                        </p:tgtEl>
                                        <p:attrNameLst>
                                          <p:attrName>ppt_h</p:attrName>
                                        </p:attrNameLst>
                                      </p:cBhvr>
                                      <p:tavLst>
                                        <p:tav tm="0">
                                          <p:val>
                                            <p:strVal val="#ppt_h"/>
                                          </p:val>
                                        </p:tav>
                                        <p:tav tm="100000">
                                          <p:val>
                                            <p:strVal val="#ppt_h"/>
                                          </p:val>
                                        </p:tav>
                                      </p:tavLst>
                                    </p:anim>
                                    <p:animEffect transition="in" filter="fade">
                                      <p:cBhvr>
                                        <p:cTn id="64" dur="1000"/>
                                        <p:tgtEl>
                                          <p:spTgt spid="8213">
                                            <p:txEl>
                                              <p:pRg st="0" end="0"/>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ntr" presetSubtype="0" fill="hold" nodeType="clickEffect">
                                  <p:stCondLst>
                                    <p:cond delay="0"/>
                                  </p:stCondLst>
                                  <p:childTnLst>
                                    <p:set>
                                      <p:cBhvr>
                                        <p:cTn id="68" dur="1" fill="hold">
                                          <p:stCondLst>
                                            <p:cond delay="0"/>
                                          </p:stCondLst>
                                        </p:cTn>
                                        <p:tgtEl>
                                          <p:spTgt spid="8213">
                                            <p:txEl>
                                              <p:pRg st="1" end="1"/>
                                            </p:txEl>
                                          </p:spTgt>
                                        </p:tgtEl>
                                        <p:attrNameLst>
                                          <p:attrName>style.visibility</p:attrName>
                                        </p:attrNameLst>
                                      </p:cBhvr>
                                      <p:to>
                                        <p:strVal val="visible"/>
                                      </p:to>
                                    </p:set>
                                    <p:anim calcmode="lin" valueType="num">
                                      <p:cBhvr>
                                        <p:cTn id="69" dur="1000" fill="hold"/>
                                        <p:tgtEl>
                                          <p:spTgt spid="8213">
                                            <p:txEl>
                                              <p:pRg st="1" end="1"/>
                                            </p:txEl>
                                          </p:spTgt>
                                        </p:tgtEl>
                                        <p:attrNameLst>
                                          <p:attrName>ppt_w</p:attrName>
                                        </p:attrNameLst>
                                      </p:cBhvr>
                                      <p:tavLst>
                                        <p:tav tm="0">
                                          <p:val>
                                            <p:strVal val="#ppt_w*0.70"/>
                                          </p:val>
                                        </p:tav>
                                        <p:tav tm="100000">
                                          <p:val>
                                            <p:strVal val="#ppt_w"/>
                                          </p:val>
                                        </p:tav>
                                      </p:tavLst>
                                    </p:anim>
                                    <p:anim calcmode="lin" valueType="num">
                                      <p:cBhvr>
                                        <p:cTn id="70" dur="1000" fill="hold"/>
                                        <p:tgtEl>
                                          <p:spTgt spid="8213">
                                            <p:txEl>
                                              <p:pRg st="1" end="1"/>
                                            </p:txEl>
                                          </p:spTgt>
                                        </p:tgtEl>
                                        <p:attrNameLst>
                                          <p:attrName>ppt_h</p:attrName>
                                        </p:attrNameLst>
                                      </p:cBhvr>
                                      <p:tavLst>
                                        <p:tav tm="0">
                                          <p:val>
                                            <p:strVal val="#ppt_h"/>
                                          </p:val>
                                        </p:tav>
                                        <p:tav tm="100000">
                                          <p:val>
                                            <p:strVal val="#ppt_h"/>
                                          </p:val>
                                        </p:tav>
                                      </p:tavLst>
                                    </p:anim>
                                    <p:animEffect transition="in" filter="fade">
                                      <p:cBhvr>
                                        <p:cTn id="71" dur="1000"/>
                                        <p:tgtEl>
                                          <p:spTgt spid="8213">
                                            <p:txEl>
                                              <p:pRg st="1" end="1"/>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5" presetClass="entr" presetSubtype="0" fill="hold" nodeType="clickEffect">
                                  <p:stCondLst>
                                    <p:cond delay="0"/>
                                  </p:stCondLst>
                                  <p:childTnLst>
                                    <p:set>
                                      <p:cBhvr>
                                        <p:cTn id="75" dur="1" fill="hold">
                                          <p:stCondLst>
                                            <p:cond delay="0"/>
                                          </p:stCondLst>
                                        </p:cTn>
                                        <p:tgtEl>
                                          <p:spTgt spid="8213">
                                            <p:txEl>
                                              <p:pRg st="2" end="2"/>
                                            </p:txEl>
                                          </p:spTgt>
                                        </p:tgtEl>
                                        <p:attrNameLst>
                                          <p:attrName>style.visibility</p:attrName>
                                        </p:attrNameLst>
                                      </p:cBhvr>
                                      <p:to>
                                        <p:strVal val="visible"/>
                                      </p:to>
                                    </p:set>
                                    <p:anim calcmode="lin" valueType="num">
                                      <p:cBhvr>
                                        <p:cTn id="76" dur="1000" fill="hold"/>
                                        <p:tgtEl>
                                          <p:spTgt spid="8213">
                                            <p:txEl>
                                              <p:pRg st="2" end="2"/>
                                            </p:txEl>
                                          </p:spTgt>
                                        </p:tgtEl>
                                        <p:attrNameLst>
                                          <p:attrName>ppt_w</p:attrName>
                                        </p:attrNameLst>
                                      </p:cBhvr>
                                      <p:tavLst>
                                        <p:tav tm="0">
                                          <p:val>
                                            <p:strVal val="#ppt_w*0.70"/>
                                          </p:val>
                                        </p:tav>
                                        <p:tav tm="100000">
                                          <p:val>
                                            <p:strVal val="#ppt_w"/>
                                          </p:val>
                                        </p:tav>
                                      </p:tavLst>
                                    </p:anim>
                                    <p:anim calcmode="lin" valueType="num">
                                      <p:cBhvr>
                                        <p:cTn id="77" dur="1000" fill="hold"/>
                                        <p:tgtEl>
                                          <p:spTgt spid="8213">
                                            <p:txEl>
                                              <p:pRg st="2" end="2"/>
                                            </p:txEl>
                                          </p:spTgt>
                                        </p:tgtEl>
                                        <p:attrNameLst>
                                          <p:attrName>ppt_h</p:attrName>
                                        </p:attrNameLst>
                                      </p:cBhvr>
                                      <p:tavLst>
                                        <p:tav tm="0">
                                          <p:val>
                                            <p:strVal val="#ppt_h"/>
                                          </p:val>
                                        </p:tav>
                                        <p:tav tm="100000">
                                          <p:val>
                                            <p:strVal val="#ppt_h"/>
                                          </p:val>
                                        </p:tav>
                                      </p:tavLst>
                                    </p:anim>
                                    <p:animEffect transition="in" filter="fade">
                                      <p:cBhvr>
                                        <p:cTn id="78" dur="1000"/>
                                        <p:tgtEl>
                                          <p:spTgt spid="8213">
                                            <p:txEl>
                                              <p:pRg st="2" end="2"/>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5" presetClass="entr" presetSubtype="0" fill="hold" nodeType="clickEffect">
                                  <p:stCondLst>
                                    <p:cond delay="0"/>
                                  </p:stCondLst>
                                  <p:childTnLst>
                                    <p:set>
                                      <p:cBhvr>
                                        <p:cTn id="82" dur="1" fill="hold">
                                          <p:stCondLst>
                                            <p:cond delay="0"/>
                                          </p:stCondLst>
                                        </p:cTn>
                                        <p:tgtEl>
                                          <p:spTgt spid="8213">
                                            <p:txEl>
                                              <p:pRg st="3" end="3"/>
                                            </p:txEl>
                                          </p:spTgt>
                                        </p:tgtEl>
                                        <p:attrNameLst>
                                          <p:attrName>style.visibility</p:attrName>
                                        </p:attrNameLst>
                                      </p:cBhvr>
                                      <p:to>
                                        <p:strVal val="visible"/>
                                      </p:to>
                                    </p:set>
                                    <p:anim calcmode="lin" valueType="num">
                                      <p:cBhvr>
                                        <p:cTn id="83" dur="1000" fill="hold"/>
                                        <p:tgtEl>
                                          <p:spTgt spid="8213">
                                            <p:txEl>
                                              <p:pRg st="3" end="3"/>
                                            </p:txEl>
                                          </p:spTgt>
                                        </p:tgtEl>
                                        <p:attrNameLst>
                                          <p:attrName>ppt_w</p:attrName>
                                        </p:attrNameLst>
                                      </p:cBhvr>
                                      <p:tavLst>
                                        <p:tav tm="0">
                                          <p:val>
                                            <p:strVal val="#ppt_w*0.70"/>
                                          </p:val>
                                        </p:tav>
                                        <p:tav tm="100000">
                                          <p:val>
                                            <p:strVal val="#ppt_w"/>
                                          </p:val>
                                        </p:tav>
                                      </p:tavLst>
                                    </p:anim>
                                    <p:anim calcmode="lin" valueType="num">
                                      <p:cBhvr>
                                        <p:cTn id="84" dur="1000" fill="hold"/>
                                        <p:tgtEl>
                                          <p:spTgt spid="8213">
                                            <p:txEl>
                                              <p:pRg st="3" end="3"/>
                                            </p:txEl>
                                          </p:spTgt>
                                        </p:tgtEl>
                                        <p:attrNameLst>
                                          <p:attrName>ppt_h</p:attrName>
                                        </p:attrNameLst>
                                      </p:cBhvr>
                                      <p:tavLst>
                                        <p:tav tm="0">
                                          <p:val>
                                            <p:strVal val="#ppt_h"/>
                                          </p:val>
                                        </p:tav>
                                        <p:tav tm="100000">
                                          <p:val>
                                            <p:strVal val="#ppt_h"/>
                                          </p:val>
                                        </p:tav>
                                      </p:tavLst>
                                    </p:anim>
                                    <p:animEffect transition="in" filter="fade">
                                      <p:cBhvr>
                                        <p:cTn id="85" dur="1000"/>
                                        <p:tgtEl>
                                          <p:spTgt spid="8213">
                                            <p:txEl>
                                              <p:pRg st="3" end="3"/>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5" presetClass="entr" presetSubtype="0" fill="hold" nodeType="clickEffect">
                                  <p:stCondLst>
                                    <p:cond delay="0"/>
                                  </p:stCondLst>
                                  <p:childTnLst>
                                    <p:set>
                                      <p:cBhvr>
                                        <p:cTn id="89" dur="1" fill="hold">
                                          <p:stCondLst>
                                            <p:cond delay="0"/>
                                          </p:stCondLst>
                                        </p:cTn>
                                        <p:tgtEl>
                                          <p:spTgt spid="8213">
                                            <p:txEl>
                                              <p:pRg st="4" end="4"/>
                                            </p:txEl>
                                          </p:spTgt>
                                        </p:tgtEl>
                                        <p:attrNameLst>
                                          <p:attrName>style.visibility</p:attrName>
                                        </p:attrNameLst>
                                      </p:cBhvr>
                                      <p:to>
                                        <p:strVal val="visible"/>
                                      </p:to>
                                    </p:set>
                                    <p:anim calcmode="lin" valueType="num">
                                      <p:cBhvr>
                                        <p:cTn id="90" dur="1000" fill="hold"/>
                                        <p:tgtEl>
                                          <p:spTgt spid="8213">
                                            <p:txEl>
                                              <p:pRg st="4" end="4"/>
                                            </p:txEl>
                                          </p:spTgt>
                                        </p:tgtEl>
                                        <p:attrNameLst>
                                          <p:attrName>ppt_w</p:attrName>
                                        </p:attrNameLst>
                                      </p:cBhvr>
                                      <p:tavLst>
                                        <p:tav tm="0">
                                          <p:val>
                                            <p:strVal val="#ppt_w*0.70"/>
                                          </p:val>
                                        </p:tav>
                                        <p:tav tm="100000">
                                          <p:val>
                                            <p:strVal val="#ppt_w"/>
                                          </p:val>
                                        </p:tav>
                                      </p:tavLst>
                                    </p:anim>
                                    <p:anim calcmode="lin" valueType="num">
                                      <p:cBhvr>
                                        <p:cTn id="91" dur="1000" fill="hold"/>
                                        <p:tgtEl>
                                          <p:spTgt spid="8213">
                                            <p:txEl>
                                              <p:pRg st="4" end="4"/>
                                            </p:txEl>
                                          </p:spTgt>
                                        </p:tgtEl>
                                        <p:attrNameLst>
                                          <p:attrName>ppt_h</p:attrName>
                                        </p:attrNameLst>
                                      </p:cBhvr>
                                      <p:tavLst>
                                        <p:tav tm="0">
                                          <p:val>
                                            <p:strVal val="#ppt_h"/>
                                          </p:val>
                                        </p:tav>
                                        <p:tav tm="100000">
                                          <p:val>
                                            <p:strVal val="#ppt_h"/>
                                          </p:val>
                                        </p:tav>
                                      </p:tavLst>
                                    </p:anim>
                                    <p:animEffect transition="in" filter="fade">
                                      <p:cBhvr>
                                        <p:cTn id="92" dur="1000"/>
                                        <p:tgtEl>
                                          <p:spTgt spid="82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animBg="1"/>
      <p:bldP spid="8206" grpId="0"/>
      <p:bldP spid="8207" grpId="0"/>
      <p:bldP spid="8208" grpId="0"/>
      <p:bldP spid="8209" grpId="0"/>
      <p:bldP spid="8210" grpId="0"/>
      <p:bldP spid="8211" grpId="0" animBg="1"/>
      <p:bldP spid="82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463" y="476250"/>
            <a:ext cx="8748712" cy="3556000"/>
          </a:xfrm>
          <a:prstGeom prst="rect">
            <a:avLst/>
          </a:prstGeom>
          <a:ln>
            <a:solidFill>
              <a:schemeClr val="bg1"/>
            </a:solidFill>
          </a:ln>
        </p:spPr>
        <p:txBody>
          <a:bodyPr>
            <a:spAutoFit/>
          </a:bodyPr>
          <a:lstStyle/>
          <a:p>
            <a:pPr>
              <a:lnSpc>
                <a:spcPts val="4500"/>
              </a:lnSpc>
              <a:defRPr/>
            </a:pPr>
            <a:r>
              <a:rPr lang="zh-CN" altLang="en-US" sz="3000" b="1"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lang="zh-CN" altLang="en-US" sz="3000" dirty="0">
                <a:latin typeface="微软雅黑" pitchFamily="34" charset="-122"/>
                <a:ea typeface="微软雅黑" pitchFamily="34" charset="-122"/>
              </a:rPr>
              <a:t>当中国人实行一种激烈的禁烟运动而使危机加剧的时候，战争果然就来了；可是它并不是为了维持鸦片贸易的斗争，它不过是一个持续了二十年，并且要求东方和西方之间应有的国际和关系的斗争开端。</a:t>
            </a:r>
          </a:p>
          <a:p>
            <a:pPr algn="r">
              <a:lnSpc>
                <a:spcPts val="4500"/>
              </a:lnSpc>
              <a:defRPr/>
            </a:pPr>
            <a:r>
              <a:rPr lang="en-US" altLang="zh-CN" sz="3000" dirty="0">
                <a:latin typeface="微软雅黑" pitchFamily="34" charset="-122"/>
                <a:ea typeface="微软雅黑" pitchFamily="34" charset="-122"/>
              </a:rPr>
              <a:t>——</a:t>
            </a:r>
            <a:r>
              <a:rPr lang="zh-CN" altLang="en-US" sz="3000" dirty="0">
                <a:latin typeface="微软雅黑" pitchFamily="34" charset="-122"/>
                <a:ea typeface="微软雅黑" pitchFamily="34" charset="-122"/>
              </a:rPr>
              <a:t>英国历史学家马士</a:t>
            </a:r>
            <a:r>
              <a:rPr lang="en-US" altLang="zh-CN" sz="3000" dirty="0">
                <a:latin typeface="微软雅黑" pitchFamily="34" charset="-122"/>
                <a:ea typeface="微软雅黑" pitchFamily="34" charset="-122"/>
              </a:rPr>
              <a:t>《</a:t>
            </a:r>
            <a:r>
              <a:rPr lang="zh-CN" altLang="en-US" sz="3000" dirty="0">
                <a:latin typeface="微软雅黑" pitchFamily="34" charset="-122"/>
                <a:ea typeface="微软雅黑" pitchFamily="34" charset="-122"/>
              </a:rPr>
              <a:t>中华帝国对外关系史</a:t>
            </a:r>
            <a:r>
              <a:rPr lang="en-US" altLang="zh-CN" sz="3000" dirty="0">
                <a:latin typeface="微软雅黑" pitchFamily="34" charset="-122"/>
                <a:ea typeface="微软雅黑" pitchFamily="34" charset="-122"/>
              </a:rPr>
              <a:t>》</a:t>
            </a:r>
            <a:endParaRPr lang="zh-CN" altLang="en-US" sz="3000" dirty="0">
              <a:latin typeface="微软雅黑" pitchFamily="34" charset="-122"/>
              <a:ea typeface="微软雅黑" pitchFamily="34" charset="-122"/>
            </a:endParaRPr>
          </a:p>
        </p:txBody>
      </p:sp>
      <p:sp>
        <p:nvSpPr>
          <p:cNvPr id="3" name="矩形 2"/>
          <p:cNvSpPr/>
          <p:nvPr/>
        </p:nvSpPr>
        <p:spPr>
          <a:xfrm>
            <a:off x="107950" y="4365625"/>
            <a:ext cx="8785225" cy="2246313"/>
          </a:xfrm>
          <a:prstGeom prst="rect">
            <a:avLst/>
          </a:prstGeom>
        </p:spPr>
        <p:txBody>
          <a:bodyPr>
            <a:spAutoFit/>
          </a:bodyPr>
          <a:lstStyle/>
          <a:p>
            <a:pPr>
              <a:lnSpc>
                <a:spcPts val="4200"/>
              </a:lnSpc>
              <a:defRPr/>
            </a:pPr>
            <a:r>
              <a:rPr lang="en-US" altLang="zh-CN" sz="3000" dirty="0">
                <a:latin typeface="微软雅黑" pitchFamily="34" charset="-122"/>
                <a:ea typeface="微软雅黑" pitchFamily="34" charset="-122"/>
              </a:rPr>
              <a:t>1.</a:t>
            </a:r>
            <a:r>
              <a:rPr lang="zh-CN" altLang="en-US" sz="3000" dirty="0">
                <a:latin typeface="微软雅黑" pitchFamily="34" charset="-122"/>
                <a:ea typeface="微软雅黑" pitchFamily="34" charset="-122"/>
              </a:rPr>
              <a:t>在马士看来，战争的起因是什么呢？你怎么看？</a:t>
            </a:r>
            <a:endParaRPr lang="en-US" altLang="zh-CN" sz="3000" dirty="0">
              <a:latin typeface="微软雅黑" pitchFamily="34" charset="-122"/>
              <a:ea typeface="微软雅黑" pitchFamily="34" charset="-122"/>
            </a:endParaRPr>
          </a:p>
          <a:p>
            <a:pPr marL="355600" indent="-355600">
              <a:lnSpc>
                <a:spcPts val="4200"/>
              </a:lnSpc>
              <a:defRPr/>
            </a:pPr>
            <a:r>
              <a:rPr lang="en-US" altLang="zh-CN" sz="3000" dirty="0">
                <a:latin typeface="微软雅黑" pitchFamily="34" charset="-122"/>
                <a:ea typeface="微软雅黑" pitchFamily="34" charset="-122"/>
              </a:rPr>
              <a:t>2.</a:t>
            </a:r>
            <a:r>
              <a:rPr lang="zh-CN" altLang="en-US" sz="3000" dirty="0">
                <a:latin typeface="微软雅黑" pitchFamily="34" charset="-122"/>
                <a:ea typeface="微软雅黑" pitchFamily="34" charset="-122"/>
              </a:rPr>
              <a:t>马士所说的“东西方之间应有的国际和商务关系”应该是什么样的呢？</a:t>
            </a:r>
            <a:endParaRPr lang="en-US" altLang="zh-CN" sz="3000" dirty="0">
              <a:latin typeface="微软雅黑" pitchFamily="34" charset="-122"/>
              <a:ea typeface="微软雅黑" pitchFamily="34" charset="-122"/>
            </a:endParaRPr>
          </a:p>
          <a:p>
            <a:pPr>
              <a:lnSpc>
                <a:spcPts val="4200"/>
              </a:lnSpc>
              <a:defRPr/>
            </a:pPr>
            <a:r>
              <a:rPr lang="en-US" altLang="zh-CN" sz="3000" dirty="0">
                <a:latin typeface="微软雅黑" pitchFamily="34" charset="-122"/>
                <a:ea typeface="微软雅黑" pitchFamily="34" charset="-122"/>
              </a:rPr>
              <a:t>3.</a:t>
            </a:r>
            <a:r>
              <a:rPr lang="zh-CN" altLang="en-US" sz="3000" dirty="0">
                <a:latin typeface="微软雅黑" pitchFamily="34" charset="-122"/>
                <a:ea typeface="微软雅黑" pitchFamily="34" charset="-122"/>
              </a:rPr>
              <a:t>马士为何如此看待鸦片战争的起因？</a:t>
            </a:r>
          </a:p>
        </p:txBody>
      </p:sp>
      <p:sp>
        <p:nvSpPr>
          <p:cNvPr id="4" name="矩形 3"/>
          <p:cNvSpPr>
            <a:spLocks noChangeArrowheads="1"/>
          </p:cNvSpPr>
          <p:nvPr/>
        </p:nvSpPr>
        <p:spPr bwMode="auto">
          <a:xfrm>
            <a:off x="2411760" y="0"/>
            <a:ext cx="5473700" cy="587790"/>
          </a:xfrm>
          <a:prstGeom prst="rect">
            <a:avLst/>
          </a:prstGeom>
          <a:noFill/>
          <a:ln w="9525">
            <a:noFill/>
            <a:miter lim="800000"/>
            <a:headEnd/>
            <a:tailEnd/>
          </a:ln>
        </p:spPr>
        <p:txBody>
          <a:bodyPr>
            <a:spAutoFit/>
          </a:bodyPr>
          <a:lstStyle/>
          <a:p>
            <a:pPr>
              <a:lnSpc>
                <a:spcPts val="4200"/>
              </a:lnSpc>
            </a:pPr>
            <a:r>
              <a:rPr lang="zh-CN" altLang="en-US" sz="3000" dirty="0">
                <a:solidFill>
                  <a:srgbClr val="FF0000"/>
                </a:solidFill>
                <a:latin typeface="微软雅黑" pitchFamily="34" charset="-122"/>
                <a:ea typeface="微软雅黑" pitchFamily="34" charset="-122"/>
              </a:rPr>
              <a:t>直接原因：中国的禁烟运动</a:t>
            </a:r>
          </a:p>
        </p:txBody>
      </p:sp>
      <p:sp>
        <p:nvSpPr>
          <p:cNvPr id="5" name="矩形 4"/>
          <p:cNvSpPr>
            <a:spLocks noChangeArrowheads="1"/>
          </p:cNvSpPr>
          <p:nvPr/>
        </p:nvSpPr>
        <p:spPr bwMode="auto">
          <a:xfrm>
            <a:off x="2374900" y="2780928"/>
            <a:ext cx="6769100" cy="587790"/>
          </a:xfrm>
          <a:prstGeom prst="rect">
            <a:avLst/>
          </a:prstGeom>
          <a:noFill/>
          <a:ln w="9525">
            <a:noFill/>
            <a:miter lim="800000"/>
            <a:headEnd/>
            <a:tailEnd/>
          </a:ln>
        </p:spPr>
        <p:txBody>
          <a:bodyPr>
            <a:spAutoFit/>
          </a:bodyPr>
          <a:lstStyle/>
          <a:p>
            <a:pPr>
              <a:lnSpc>
                <a:spcPts val="4200"/>
              </a:lnSpc>
            </a:pPr>
            <a:r>
              <a:rPr lang="zh-CN" altLang="en-US" sz="3000" dirty="0">
                <a:solidFill>
                  <a:srgbClr val="FF0000"/>
                </a:solidFill>
                <a:latin typeface="微软雅黑" pitchFamily="34" charset="-122"/>
                <a:ea typeface="微软雅黑" pitchFamily="34" charset="-122"/>
              </a:rPr>
              <a:t>根本原因：东西方间的商业战争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8643998" cy="4031873"/>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a:t>
            </a:r>
            <a:r>
              <a:rPr lang="en-US" altLang="en-US" sz="3200" dirty="0">
                <a:latin typeface="微软雅黑" pitchFamily="34" charset="-122"/>
                <a:ea typeface="微软雅黑" pitchFamily="34" charset="-122"/>
              </a:rPr>
              <a:t>2013·</a:t>
            </a:r>
            <a:r>
              <a:rPr lang="zh-CN" altLang="en-US" sz="3200" dirty="0">
                <a:latin typeface="微软雅黑" pitchFamily="34" charset="-122"/>
                <a:ea typeface="微软雅黑" pitchFamily="34" charset="-122"/>
              </a:rPr>
              <a:t>上海单科</a:t>
            </a:r>
            <a:r>
              <a:rPr lang="en-US" altLang="en-US" sz="3200" dirty="0">
                <a:latin typeface="微软雅黑" pitchFamily="34" charset="-122"/>
                <a:ea typeface="微软雅黑" pitchFamily="34" charset="-122"/>
              </a:rPr>
              <a:t>·17</a:t>
            </a:r>
            <a:r>
              <a:rPr lang="zh-CN" altLang="en-US" sz="3200" dirty="0">
                <a:latin typeface="微软雅黑" pitchFamily="34" charset="-122"/>
                <a:ea typeface="微软雅黑" pitchFamily="34" charset="-122"/>
              </a:rPr>
              <a:t>）对于鸦片战争，有人称为中英战争，有人称为通商战争，也有人称为夷匪犯境。其中淡化了历史认识中</a:t>
            </a:r>
            <a:r>
              <a:rPr lang="zh-CN" altLang="en-US" sz="3200" dirty="0">
                <a:solidFill>
                  <a:srgbClr val="FF0000"/>
                </a:solidFill>
                <a:latin typeface="微软雅黑" pitchFamily="34" charset="-122"/>
                <a:ea typeface="微软雅黑" pitchFamily="34" charset="-122"/>
              </a:rPr>
              <a:t>价值判断</a:t>
            </a:r>
            <a:r>
              <a:rPr lang="zh-CN" altLang="en-US" sz="3200" dirty="0">
                <a:latin typeface="微软雅黑" pitchFamily="34" charset="-122"/>
                <a:ea typeface="微软雅黑" pitchFamily="34" charset="-122"/>
              </a:rPr>
              <a:t>的表述是</a:t>
            </a:r>
            <a:r>
              <a:rPr lang="en-US" altLang="en-US"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　　</a:t>
            </a:r>
            <a:r>
              <a:rPr lang="en-US" altLang="en-US" sz="3200" dirty="0">
                <a:latin typeface="微软雅黑" pitchFamily="34" charset="-122"/>
                <a:ea typeface="微软雅黑" pitchFamily="34" charset="-122"/>
              </a:rPr>
              <a:t>)</a:t>
            </a:r>
            <a:endParaRPr lang="zh-CN" altLang="en-US" sz="3200" dirty="0">
              <a:latin typeface="微软雅黑" pitchFamily="34" charset="-122"/>
              <a:ea typeface="微软雅黑" pitchFamily="34" charset="-122"/>
            </a:endParaRPr>
          </a:p>
          <a:p>
            <a:r>
              <a:rPr lang="en-US" altLang="en-US" sz="3200" dirty="0">
                <a:latin typeface="微软雅黑" pitchFamily="34" charset="-122"/>
                <a:ea typeface="微软雅黑" pitchFamily="34" charset="-122"/>
              </a:rPr>
              <a:t>A</a:t>
            </a:r>
            <a:r>
              <a:rPr lang="zh-CN" altLang="en-US" sz="3200" dirty="0">
                <a:latin typeface="微软雅黑" pitchFamily="34" charset="-122"/>
                <a:ea typeface="微软雅黑" pitchFamily="34" charset="-122"/>
              </a:rPr>
              <a:t>．中英战争</a:t>
            </a:r>
            <a:r>
              <a:rPr lang="en-US" altLang="en-US" sz="3200" dirty="0">
                <a:latin typeface="微软雅黑" pitchFamily="34" charset="-122"/>
                <a:ea typeface="微软雅黑" pitchFamily="34" charset="-122"/>
              </a:rPr>
              <a:t>            </a:t>
            </a:r>
            <a:endParaRPr lang="en-US" altLang="en-US" sz="3200" dirty="0" smtClean="0">
              <a:latin typeface="微软雅黑" pitchFamily="34" charset="-122"/>
              <a:ea typeface="微软雅黑" pitchFamily="34" charset="-122"/>
            </a:endParaRPr>
          </a:p>
          <a:p>
            <a:r>
              <a:rPr lang="en-US" altLang="en-US" sz="3200" dirty="0" smtClean="0">
                <a:latin typeface="微软雅黑" pitchFamily="34" charset="-122"/>
                <a:ea typeface="微软雅黑" pitchFamily="34" charset="-122"/>
              </a:rPr>
              <a:t>B</a:t>
            </a:r>
            <a:r>
              <a:rPr lang="zh-CN" altLang="en-US" sz="3200" dirty="0">
                <a:latin typeface="微软雅黑" pitchFamily="34" charset="-122"/>
                <a:ea typeface="微软雅黑" pitchFamily="34" charset="-122"/>
              </a:rPr>
              <a:t>．鸦片战争</a:t>
            </a:r>
            <a:r>
              <a:rPr lang="en-US" altLang="en-US" sz="3200" dirty="0">
                <a:latin typeface="微软雅黑" pitchFamily="34" charset="-122"/>
                <a:ea typeface="微软雅黑" pitchFamily="34" charset="-122"/>
              </a:rPr>
              <a:t>           </a:t>
            </a:r>
          </a:p>
          <a:p>
            <a:r>
              <a:rPr lang="en-US" altLang="en-US" sz="3200" dirty="0">
                <a:latin typeface="微软雅黑" pitchFamily="34" charset="-122"/>
                <a:ea typeface="微软雅黑" pitchFamily="34" charset="-122"/>
              </a:rPr>
              <a:t>C</a:t>
            </a:r>
            <a:r>
              <a:rPr lang="zh-CN" altLang="en-US" sz="3200" dirty="0">
                <a:latin typeface="微软雅黑" pitchFamily="34" charset="-122"/>
                <a:ea typeface="微软雅黑" pitchFamily="34" charset="-122"/>
              </a:rPr>
              <a:t>．通商战争</a:t>
            </a:r>
            <a:r>
              <a:rPr lang="en-US" altLang="en-US" sz="3200" dirty="0">
                <a:latin typeface="微软雅黑" pitchFamily="34" charset="-122"/>
                <a:ea typeface="微软雅黑" pitchFamily="34" charset="-122"/>
              </a:rPr>
              <a:t>            </a:t>
            </a:r>
            <a:endParaRPr lang="en-US" altLang="en-US" sz="3200" dirty="0" smtClean="0">
              <a:latin typeface="微软雅黑" pitchFamily="34" charset="-122"/>
              <a:ea typeface="微软雅黑" pitchFamily="34" charset="-122"/>
            </a:endParaRPr>
          </a:p>
          <a:p>
            <a:r>
              <a:rPr lang="en-US" altLang="en-US" sz="3200" dirty="0" smtClean="0">
                <a:latin typeface="微软雅黑" pitchFamily="34" charset="-122"/>
                <a:ea typeface="微软雅黑" pitchFamily="34" charset="-122"/>
              </a:rPr>
              <a:t>D</a:t>
            </a:r>
            <a:r>
              <a:rPr lang="zh-CN" altLang="en-US" sz="3200" dirty="0">
                <a:latin typeface="微软雅黑" pitchFamily="34" charset="-122"/>
                <a:ea typeface="微软雅黑" pitchFamily="34" charset="-122"/>
              </a:rPr>
              <a:t>．夷匪犯</a:t>
            </a:r>
            <a:r>
              <a:rPr lang="zh-CN" altLang="en-US" sz="3200" dirty="0" smtClean="0">
                <a:latin typeface="微软雅黑" pitchFamily="34" charset="-122"/>
                <a:ea typeface="微软雅黑" pitchFamily="34" charset="-122"/>
              </a:rPr>
              <a:t>境</a:t>
            </a:r>
            <a:endParaRPr lang="en-US" altLang="zh-CN" sz="3200" dirty="0">
              <a:latin typeface="微软雅黑" pitchFamily="34" charset="-122"/>
              <a:ea typeface="微软雅黑" pitchFamily="34" charset="-122"/>
            </a:endParaRPr>
          </a:p>
        </p:txBody>
      </p:sp>
      <p:sp>
        <p:nvSpPr>
          <p:cNvPr id="3" name="TextBox 2"/>
          <p:cNvSpPr txBox="1"/>
          <p:nvPr/>
        </p:nvSpPr>
        <p:spPr>
          <a:xfrm>
            <a:off x="1763688" y="1628800"/>
            <a:ext cx="1357322" cy="1015663"/>
          </a:xfrm>
          <a:prstGeom prst="rect">
            <a:avLst/>
          </a:prstGeom>
          <a:noFill/>
        </p:spPr>
        <p:txBody>
          <a:bodyPr wrap="square" rtlCol="0">
            <a:spAutoFit/>
          </a:bodyPr>
          <a:lstStyle/>
          <a:p>
            <a:r>
              <a:rPr lang="en-US" altLang="zh-CN" sz="6000" dirty="0" smtClean="0">
                <a:solidFill>
                  <a:srgbClr val="3333FF"/>
                </a:solidFill>
              </a:rPr>
              <a:t>A</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54217"/>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有</a:t>
            </a:r>
            <a:r>
              <a:rPr lang="zh-CN" altLang="en-US" sz="3200" dirty="0">
                <a:latin typeface="微软雅黑" pitchFamily="34" charset="-122"/>
                <a:ea typeface="微软雅黑" pitchFamily="34" charset="-122"/>
              </a:rPr>
              <a:t>学者认为“就世界大势论，鸦片战争是</a:t>
            </a:r>
            <a:r>
              <a:rPr lang="zh-CN" altLang="en-US" sz="3200" dirty="0" smtClean="0">
                <a:latin typeface="微软雅黑" pitchFamily="34" charset="-122"/>
                <a:ea typeface="微软雅黑" pitchFamily="34" charset="-122"/>
              </a:rPr>
              <a:t>不能</a:t>
            </a:r>
            <a:r>
              <a:rPr lang="zh-CN" altLang="en-US" sz="3200" dirty="0">
                <a:latin typeface="微软雅黑" pitchFamily="34" charset="-122"/>
                <a:ea typeface="微软雅黑" pitchFamily="34" charset="-122"/>
              </a:rPr>
              <a:t>避免的。”试用所学知识论证这一观点。（</a:t>
            </a:r>
            <a:r>
              <a:rPr lang="en-US" altLang="en-US" sz="3200" dirty="0">
                <a:latin typeface="微软雅黑" pitchFamily="34" charset="-122"/>
                <a:ea typeface="微软雅黑" pitchFamily="34" charset="-122"/>
              </a:rPr>
              <a:t>12</a:t>
            </a:r>
            <a:r>
              <a:rPr lang="zh-CN" altLang="en-US" sz="3200" dirty="0">
                <a:latin typeface="微软雅黑" pitchFamily="34" charset="-122"/>
                <a:ea typeface="微软雅黑" pitchFamily="34" charset="-122"/>
              </a:rPr>
              <a:t>分）</a:t>
            </a:r>
          </a:p>
          <a:p>
            <a:endParaRPr lang="zh-CN" altLang="en-US" dirty="0">
              <a:latin typeface="微软雅黑" pitchFamily="34" charset="-122"/>
              <a:ea typeface="微软雅黑" pitchFamily="34" charset="-122"/>
            </a:endParaRPr>
          </a:p>
        </p:txBody>
      </p:sp>
      <p:pic>
        <p:nvPicPr>
          <p:cNvPr id="19457" name="Picture 1" descr="C:\Users\Administrator.PC-20140324JCMU\AppData\Roaming\Tencent\Users\308369776\QQ\WinTemp\RichOle\)TO6`YU[4U6Y%UQHK7~)$$9.jpg"/>
          <p:cNvPicPr>
            <a:picLocks noChangeAspect="1" noChangeArrowheads="1"/>
          </p:cNvPicPr>
          <p:nvPr/>
        </p:nvPicPr>
        <p:blipFill>
          <a:blip r:embed="rId2" cstate="print"/>
          <a:srcRect/>
          <a:stretch>
            <a:fillRect/>
          </a:stretch>
        </p:blipFill>
        <p:spPr bwMode="auto">
          <a:xfrm>
            <a:off x="0" y="1700808"/>
            <a:ext cx="9144000" cy="4476751"/>
          </a:xfrm>
          <a:prstGeom prst="rect">
            <a:avLst/>
          </a:prstGeom>
          <a:noFill/>
        </p:spPr>
      </p:pic>
      <p:sp>
        <p:nvSpPr>
          <p:cNvPr id="19458" name="Rectangle 2"/>
          <p:cNvSpPr>
            <a:spLocks noChangeArrowheads="1"/>
          </p:cNvSpPr>
          <p:nvPr/>
        </p:nvSpPr>
        <p:spPr bwMode="auto">
          <a:xfrm>
            <a:off x="251520" y="1196752"/>
            <a:ext cx="814393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 </a:t>
            </a:r>
            <a:r>
              <a:rPr kumimoji="0" lang="zh-CN" sz="3200" i="0" u="none" strike="noStrike" cap="none" normalizeH="0" baseline="0" dirty="0" smtClean="0">
                <a:ln>
                  <a:noFill/>
                </a:ln>
                <a:solidFill>
                  <a:srgbClr val="FF0000"/>
                </a:solidFill>
                <a:effectLst/>
                <a:latin typeface="微软雅黑" pitchFamily="34" charset="-122"/>
                <a:ea typeface="微软雅黑" pitchFamily="34" charset="-122"/>
                <a:cs typeface="Times New Roman" pitchFamily="18" charset="0"/>
              </a:rPr>
              <a:t>鸦片战争前中英实力的对比</a:t>
            </a:r>
            <a:endParaRPr kumimoji="0" lang="zh-CN" sz="3200" i="0" u="none" strike="noStrike" cap="none" normalizeH="0" baseline="0" dirty="0" smtClean="0">
              <a:ln>
                <a:noFill/>
              </a:ln>
              <a:solidFill>
                <a:srgbClr val="FF0000"/>
              </a:solidFill>
              <a:effectLst/>
              <a:latin typeface="微软雅黑" pitchFamily="34" charset="-122"/>
              <a:ea typeface="微软雅黑" pitchFamily="34" charset="-122"/>
              <a:cs typeface="宋体"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494085"/>
          </a:xfrm>
          <a:prstGeom prst="rect">
            <a:avLst/>
          </a:prstGeom>
          <a:noFill/>
        </p:spPr>
        <p:txBody>
          <a:bodyPr wrap="square" rtlCol="0">
            <a:spAutoFit/>
          </a:bodyPr>
          <a:lstStyle/>
          <a:p>
            <a:r>
              <a:rPr lang="zh-CN" altLang="en-US" sz="3200" dirty="0" smtClean="0">
                <a:solidFill>
                  <a:srgbClr val="FF0000"/>
                </a:solidFill>
                <a:latin typeface="微软雅黑" pitchFamily="34" charset="-122"/>
                <a:ea typeface="微软雅黑" pitchFamily="34" charset="-122"/>
              </a:rPr>
              <a:t>参考答案：</a:t>
            </a:r>
            <a:endParaRPr lang="en-US" altLang="zh-CN" sz="3200" dirty="0" smtClean="0">
              <a:solidFill>
                <a:srgbClr val="FF0000"/>
              </a:solidFill>
              <a:latin typeface="微软雅黑" pitchFamily="34" charset="-122"/>
              <a:ea typeface="微软雅黑" pitchFamily="34" charset="-122"/>
            </a:endParaRPr>
          </a:p>
          <a:p>
            <a:r>
              <a:rPr lang="en-US" sz="3200" dirty="0" smtClean="0">
                <a:solidFill>
                  <a:srgbClr val="FF0000"/>
                </a:solidFill>
                <a:latin typeface="微软雅黑" pitchFamily="34" charset="-122"/>
                <a:ea typeface="微软雅黑" pitchFamily="34" charset="-122"/>
              </a:rPr>
              <a:t>19</a:t>
            </a:r>
            <a:r>
              <a:rPr lang="zh-CN" altLang="en-US" sz="3200" dirty="0">
                <a:solidFill>
                  <a:srgbClr val="FF0000"/>
                </a:solidFill>
                <a:latin typeface="微软雅黑" pitchFamily="34" charset="-122"/>
                <a:ea typeface="微软雅黑" pitchFamily="34" charset="-122"/>
              </a:rPr>
              <a:t>世纪是西方向全球进行</a:t>
            </a:r>
            <a:r>
              <a:rPr lang="zh-CN" altLang="en-US" sz="3200" dirty="0">
                <a:solidFill>
                  <a:srgbClr val="3333FF"/>
                </a:solidFill>
                <a:latin typeface="微软雅黑" pitchFamily="34" charset="-122"/>
                <a:ea typeface="微软雅黑" pitchFamily="34" charset="-122"/>
              </a:rPr>
              <a:t>殖民扩张的年代</a:t>
            </a:r>
            <a:r>
              <a:rPr lang="zh-CN" altLang="en-US" sz="3200" dirty="0">
                <a:solidFill>
                  <a:srgbClr val="FF0000"/>
                </a:solidFill>
                <a:latin typeface="微软雅黑" pitchFamily="34" charset="-122"/>
                <a:ea typeface="微软雅黑" pitchFamily="34" charset="-122"/>
              </a:rPr>
              <a:t>，殖民势力已经渗透到亚洲。在西方国家中，英国率先完成工业革命，成为头号资本主义强国，为了</a:t>
            </a:r>
            <a:r>
              <a:rPr lang="zh-CN" altLang="en-US" sz="3200" dirty="0">
                <a:solidFill>
                  <a:srgbClr val="3333FF"/>
                </a:solidFill>
                <a:latin typeface="微软雅黑" pitchFamily="34" charset="-122"/>
                <a:ea typeface="微软雅黑" pitchFamily="34" charset="-122"/>
              </a:rPr>
              <a:t>争夺原料产地和市场</a:t>
            </a:r>
            <a:r>
              <a:rPr lang="zh-CN" altLang="en-US" sz="3200" dirty="0">
                <a:solidFill>
                  <a:srgbClr val="FF0000"/>
                </a:solidFill>
                <a:latin typeface="微软雅黑" pitchFamily="34" charset="-122"/>
                <a:ea typeface="微软雅黑" pitchFamily="34" charset="-122"/>
              </a:rPr>
              <a:t>，亟需打开中国的大门。此时的中国，在经历了康乾盛世的繁荣之后逐渐走向衰落，统治者</a:t>
            </a:r>
            <a:r>
              <a:rPr lang="zh-CN" altLang="en-US" sz="3200" dirty="0">
                <a:solidFill>
                  <a:srgbClr val="3333FF"/>
                </a:solidFill>
                <a:latin typeface="微软雅黑" pitchFamily="34" charset="-122"/>
                <a:ea typeface="微软雅黑" pitchFamily="34" charset="-122"/>
              </a:rPr>
              <a:t>以“天朝上国”自居，实行闭关锁国的政策</a:t>
            </a:r>
            <a:r>
              <a:rPr lang="zh-CN" altLang="en-US" sz="3200" dirty="0">
                <a:solidFill>
                  <a:srgbClr val="FF0000"/>
                </a:solidFill>
                <a:latin typeface="微软雅黑" pitchFamily="34" charset="-122"/>
                <a:ea typeface="微软雅黑" pitchFamily="34" charset="-122"/>
              </a:rPr>
              <a:t>。西方主导的国际关系秩序与中国的朝贡体系产生了剧烈冲突。围绕着</a:t>
            </a:r>
            <a:r>
              <a:rPr lang="zh-CN" altLang="en-US" sz="3200" dirty="0">
                <a:solidFill>
                  <a:srgbClr val="3333FF"/>
                </a:solidFill>
                <a:latin typeface="微软雅黑" pitchFamily="34" charset="-122"/>
                <a:ea typeface="微软雅黑" pitchFamily="34" charset="-122"/>
              </a:rPr>
              <a:t>鸦片贸易，中英矛盾不断升级</a:t>
            </a:r>
            <a:r>
              <a:rPr lang="zh-CN" altLang="en-US" sz="3200" dirty="0">
                <a:solidFill>
                  <a:srgbClr val="FF0000"/>
                </a:solidFill>
                <a:latin typeface="微软雅黑" pitchFamily="34" charset="-122"/>
                <a:ea typeface="微软雅黑" pitchFamily="34" charset="-122"/>
              </a:rPr>
              <a:t>。可见，</a:t>
            </a:r>
            <a:r>
              <a:rPr lang="en-US" sz="3200" dirty="0">
                <a:solidFill>
                  <a:srgbClr val="FF0000"/>
                </a:solidFill>
                <a:latin typeface="微软雅黑" pitchFamily="34" charset="-122"/>
                <a:ea typeface="微软雅黑" pitchFamily="34" charset="-122"/>
              </a:rPr>
              <a:t>19</a:t>
            </a:r>
            <a:r>
              <a:rPr lang="zh-CN" altLang="en-US" sz="3200" dirty="0">
                <a:solidFill>
                  <a:srgbClr val="FF0000"/>
                </a:solidFill>
                <a:latin typeface="微软雅黑" pitchFamily="34" charset="-122"/>
                <a:ea typeface="微软雅黑" pitchFamily="34" charset="-122"/>
              </a:rPr>
              <a:t>世纪资本主义国家向中国及全球的扩张，体现了</a:t>
            </a:r>
            <a:r>
              <a:rPr lang="zh-CN" altLang="en-US" sz="3200" dirty="0">
                <a:solidFill>
                  <a:srgbClr val="3333FF"/>
                </a:solidFill>
                <a:latin typeface="微软雅黑" pitchFamily="34" charset="-122"/>
                <a:ea typeface="微软雅黑" pitchFamily="34" charset="-122"/>
              </a:rPr>
              <a:t>近代工业文明与传统农业文明的碰撞</a:t>
            </a:r>
            <a:r>
              <a:rPr lang="zh-CN" altLang="en-US" sz="3200" dirty="0">
                <a:solidFill>
                  <a:srgbClr val="FF0000"/>
                </a:solidFill>
                <a:latin typeface="微软雅黑" pitchFamily="34" charset="-122"/>
                <a:ea typeface="微软雅黑" pitchFamily="34" charset="-122"/>
              </a:rPr>
              <a:t>，在这样的大势下，鸦片战争无可避免地爆发了。</a:t>
            </a:r>
          </a:p>
          <a:p>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850" y="549275"/>
            <a:ext cx="6904038" cy="2400300"/>
          </a:xfrm>
          <a:prstGeom prst="rect">
            <a:avLst/>
          </a:prstGeom>
        </p:spPr>
        <p:txBody>
          <a:bodyPr wrap="none">
            <a:spAutoFit/>
          </a:bodyPr>
          <a:lstStyle/>
          <a:p>
            <a:pPr>
              <a:lnSpc>
                <a:spcPts val="4500"/>
              </a:lnSpc>
              <a:defRPr/>
            </a:pPr>
            <a:r>
              <a:rPr lang="zh-CN" altLang="en-US" sz="3200" dirty="0">
                <a:solidFill>
                  <a:srgbClr val="FF0000"/>
                </a:solidFill>
                <a:latin typeface="微软雅黑" panose="020B0503020204020204" pitchFamily="34" charset="-122"/>
                <a:ea typeface="微软雅黑" panose="020B0503020204020204" pitchFamily="34" charset="-122"/>
              </a:rPr>
              <a:t>一、第一次鸦片战争（</a:t>
            </a:r>
            <a:r>
              <a:rPr lang="en-US" altLang="zh-CN" sz="3200" dirty="0">
                <a:solidFill>
                  <a:srgbClr val="FF0000"/>
                </a:solidFill>
                <a:latin typeface="微软雅黑" panose="020B0503020204020204" pitchFamily="34" charset="-122"/>
                <a:ea typeface="微软雅黑" panose="020B0503020204020204" pitchFamily="34" charset="-122"/>
              </a:rPr>
              <a:t>1840-1842</a:t>
            </a:r>
            <a:r>
              <a:rPr lang="zh-CN" altLang="en-US" sz="3200" dirty="0">
                <a:solidFill>
                  <a:srgbClr val="FF0000"/>
                </a:solidFill>
                <a:latin typeface="微软雅黑" panose="020B0503020204020204" pitchFamily="34" charset="-122"/>
                <a:ea typeface="微软雅黑" panose="020B0503020204020204" pitchFamily="34" charset="-122"/>
              </a:rPr>
              <a:t>）</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en-US" altLang="zh-CN" sz="3200" dirty="0">
                <a:solidFill>
                  <a:srgbClr val="FF0000"/>
                </a:solidFill>
                <a:latin typeface="微软雅黑" panose="020B0503020204020204" pitchFamily="34" charset="-122"/>
                <a:ea typeface="微软雅黑" panose="020B0503020204020204" pitchFamily="34" charset="-122"/>
              </a:rPr>
              <a:t>   1. </a:t>
            </a:r>
            <a:r>
              <a:rPr lang="zh-CN" altLang="en-US" sz="3200" dirty="0">
                <a:solidFill>
                  <a:srgbClr val="FF0000"/>
                </a:solidFill>
                <a:latin typeface="微软雅黑" panose="020B0503020204020204" pitchFamily="34" charset="-122"/>
                <a:ea typeface="微软雅黑" panose="020B0503020204020204" pitchFamily="34" charset="-122"/>
              </a:rPr>
              <a:t>背景  </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en-US" altLang="zh-CN" sz="3200" dirty="0">
                <a:solidFill>
                  <a:srgbClr val="FF0000"/>
                </a:solidFill>
                <a:latin typeface="微软雅黑" panose="020B0503020204020204" pitchFamily="34" charset="-122"/>
                <a:ea typeface="微软雅黑" panose="020B0503020204020204" pitchFamily="34" charset="-122"/>
              </a:rPr>
              <a:t>   2. </a:t>
            </a:r>
            <a:r>
              <a:rPr lang="zh-CN" altLang="en-US" sz="3200" dirty="0">
                <a:solidFill>
                  <a:srgbClr val="FF0000"/>
                </a:solidFill>
                <a:latin typeface="微软雅黑" panose="020B0503020204020204" pitchFamily="34" charset="-122"/>
                <a:ea typeface="微软雅黑" panose="020B0503020204020204" pitchFamily="34" charset="-122"/>
              </a:rPr>
              <a:t>过程及结果</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endParaRPr lang="zh-CN" alt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E9%B8%A6%E7%89%87%E6%88%98%E4%BA%89"/>
          <p:cNvPicPr>
            <a:picLocks noChangeAspect="1" noChangeArrowheads="1"/>
          </p:cNvPicPr>
          <p:nvPr/>
        </p:nvPicPr>
        <p:blipFill>
          <a:blip r:embed="rId2" cstate="print"/>
          <a:srcRect/>
          <a:stretch>
            <a:fillRect/>
          </a:stretch>
        </p:blipFill>
        <p:spPr bwMode="auto">
          <a:xfrm>
            <a:off x="179388" y="188913"/>
            <a:ext cx="4700587" cy="6483350"/>
          </a:xfrm>
          <a:prstGeom prst="rect">
            <a:avLst/>
          </a:prstGeom>
          <a:noFill/>
          <a:ln w="9525">
            <a:noFill/>
            <a:miter lim="800000"/>
            <a:headEnd/>
            <a:tailEnd/>
          </a:ln>
        </p:spPr>
      </p:pic>
      <p:sp>
        <p:nvSpPr>
          <p:cNvPr id="4" name="Text Box 5"/>
          <p:cNvSpPr txBox="1">
            <a:spLocks noChangeArrowheads="1"/>
          </p:cNvSpPr>
          <p:nvPr/>
        </p:nvSpPr>
        <p:spPr bwMode="auto">
          <a:xfrm>
            <a:off x="5076056" y="0"/>
            <a:ext cx="3887788" cy="6555641"/>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3333FF"/>
                </a:solidFill>
                <a:latin typeface="微软雅黑" pitchFamily="34" charset="-122"/>
                <a:ea typeface="微软雅黑" pitchFamily="34" charset="-122"/>
              </a:rPr>
              <a:t>1840</a:t>
            </a:r>
            <a:r>
              <a:rPr lang="zh-CN" altLang="en-US" sz="2800" dirty="0">
                <a:solidFill>
                  <a:srgbClr val="3333FF"/>
                </a:solidFill>
                <a:latin typeface="微软雅黑" pitchFamily="34" charset="-122"/>
                <a:ea typeface="微软雅黑" pitchFamily="34" charset="-122"/>
              </a:rPr>
              <a:t>年</a:t>
            </a:r>
            <a:r>
              <a:rPr lang="en-US" altLang="zh-CN" sz="2800" dirty="0">
                <a:solidFill>
                  <a:srgbClr val="3333FF"/>
                </a:solidFill>
                <a:latin typeface="微软雅黑" pitchFamily="34" charset="-122"/>
                <a:ea typeface="微软雅黑" pitchFamily="34" charset="-122"/>
              </a:rPr>
              <a:t>6</a:t>
            </a:r>
            <a:r>
              <a:rPr lang="zh-CN" altLang="en-US" sz="2800" dirty="0">
                <a:solidFill>
                  <a:srgbClr val="3333FF"/>
                </a:solidFill>
                <a:latin typeface="微软雅黑" pitchFamily="34" charset="-122"/>
                <a:ea typeface="微软雅黑" pitchFamily="34" charset="-122"/>
              </a:rPr>
              <a:t>月</a:t>
            </a:r>
          </a:p>
          <a:p>
            <a:pPr>
              <a:spcBef>
                <a:spcPct val="50000"/>
              </a:spcBef>
              <a:defRPr/>
            </a:pPr>
            <a:r>
              <a:rPr lang="zh-CN" altLang="en-US" sz="2800" dirty="0">
                <a:solidFill>
                  <a:srgbClr val="3333FF"/>
                </a:solidFill>
                <a:latin typeface="微软雅黑" pitchFamily="34" charset="-122"/>
                <a:ea typeface="微软雅黑" pitchFamily="34" charset="-122"/>
              </a:rPr>
              <a:t>英军舰抵广州外海面</a:t>
            </a:r>
          </a:p>
          <a:p>
            <a:pPr>
              <a:spcBef>
                <a:spcPct val="50000"/>
              </a:spcBef>
              <a:defRPr/>
            </a:pPr>
            <a:r>
              <a:rPr lang="zh-CN" altLang="en-US" sz="2800" dirty="0">
                <a:solidFill>
                  <a:srgbClr val="3333FF"/>
                </a:solidFill>
                <a:latin typeface="微软雅黑" pitchFamily="34" charset="-122"/>
                <a:ea typeface="微软雅黑" pitchFamily="34" charset="-122"/>
              </a:rPr>
              <a:t>同年</a:t>
            </a:r>
            <a:r>
              <a:rPr lang="en-US" altLang="zh-CN" sz="2800" dirty="0">
                <a:solidFill>
                  <a:srgbClr val="3333FF"/>
                </a:solidFill>
                <a:latin typeface="微软雅黑" pitchFamily="34" charset="-122"/>
                <a:ea typeface="微软雅黑" pitchFamily="34" charset="-122"/>
              </a:rPr>
              <a:t>8</a:t>
            </a:r>
            <a:r>
              <a:rPr lang="zh-CN" altLang="en-US" sz="2800" dirty="0">
                <a:solidFill>
                  <a:srgbClr val="3333FF"/>
                </a:solidFill>
                <a:latin typeface="微软雅黑" pitchFamily="34" charset="-122"/>
                <a:ea typeface="微软雅黑" pitchFamily="34" charset="-122"/>
              </a:rPr>
              <a:t>月</a:t>
            </a:r>
          </a:p>
          <a:p>
            <a:pPr>
              <a:spcBef>
                <a:spcPct val="50000"/>
              </a:spcBef>
              <a:defRPr/>
            </a:pPr>
            <a:r>
              <a:rPr lang="zh-CN" altLang="en-US" sz="2800" dirty="0">
                <a:solidFill>
                  <a:srgbClr val="3333FF"/>
                </a:solidFill>
                <a:latin typeface="微软雅黑" pitchFamily="34" charset="-122"/>
                <a:ea typeface="微软雅黑" pitchFamily="34" charset="-122"/>
              </a:rPr>
              <a:t>英军舰抵天津大沽口外</a:t>
            </a:r>
          </a:p>
          <a:p>
            <a:pPr>
              <a:spcBef>
                <a:spcPct val="50000"/>
              </a:spcBef>
              <a:defRPr/>
            </a:pPr>
            <a:endParaRPr lang="zh-CN" altLang="en-US" sz="2800" dirty="0">
              <a:solidFill>
                <a:srgbClr val="3333FF"/>
              </a:solidFill>
              <a:latin typeface="微软雅黑" pitchFamily="34" charset="-122"/>
              <a:ea typeface="微软雅黑" pitchFamily="34" charset="-122"/>
            </a:endParaRPr>
          </a:p>
          <a:p>
            <a:pPr>
              <a:spcBef>
                <a:spcPct val="50000"/>
              </a:spcBef>
              <a:defRPr/>
            </a:pPr>
            <a:r>
              <a:rPr lang="en-US" altLang="zh-CN" sz="2800" dirty="0" smtClean="0">
                <a:solidFill>
                  <a:srgbClr val="3333FF"/>
                </a:solidFill>
                <a:latin typeface="微软雅黑" pitchFamily="34" charset="-122"/>
                <a:ea typeface="微软雅黑" pitchFamily="34" charset="-122"/>
              </a:rPr>
              <a:t>1841</a:t>
            </a:r>
            <a:r>
              <a:rPr lang="zh-CN" altLang="en-US" sz="2800" dirty="0">
                <a:solidFill>
                  <a:srgbClr val="3333FF"/>
                </a:solidFill>
                <a:latin typeface="微软雅黑" pitchFamily="34" charset="-122"/>
                <a:ea typeface="微软雅黑" pitchFamily="34" charset="-122"/>
              </a:rPr>
              <a:t>年</a:t>
            </a:r>
            <a:r>
              <a:rPr lang="en-US" altLang="zh-CN" sz="2800" dirty="0">
                <a:solidFill>
                  <a:srgbClr val="3333FF"/>
                </a:solidFill>
                <a:latin typeface="微软雅黑" pitchFamily="34" charset="-122"/>
                <a:ea typeface="微软雅黑" pitchFamily="34" charset="-122"/>
              </a:rPr>
              <a:t>2</a:t>
            </a:r>
            <a:r>
              <a:rPr lang="zh-CN" altLang="en-US" sz="2800" dirty="0">
                <a:solidFill>
                  <a:srgbClr val="3333FF"/>
                </a:solidFill>
                <a:latin typeface="微软雅黑" pitchFamily="34" charset="-122"/>
                <a:ea typeface="微软雅黑" pitchFamily="34" charset="-122"/>
              </a:rPr>
              <a:t>月</a:t>
            </a:r>
          </a:p>
          <a:p>
            <a:pPr>
              <a:spcBef>
                <a:spcPct val="50000"/>
              </a:spcBef>
              <a:defRPr/>
            </a:pPr>
            <a:r>
              <a:rPr lang="zh-CN" altLang="en-US" sz="2800" dirty="0">
                <a:solidFill>
                  <a:srgbClr val="3333FF"/>
                </a:solidFill>
                <a:latin typeface="微软雅黑" pitchFamily="34" charset="-122"/>
                <a:ea typeface="微软雅黑" pitchFamily="34" charset="-122"/>
              </a:rPr>
              <a:t>英军攻占虎门</a:t>
            </a:r>
          </a:p>
          <a:p>
            <a:pPr>
              <a:spcBef>
                <a:spcPct val="50000"/>
              </a:spcBef>
              <a:defRPr/>
            </a:pPr>
            <a:r>
              <a:rPr lang="zh-CN" altLang="en-US" sz="2800" dirty="0">
                <a:solidFill>
                  <a:srgbClr val="3333FF"/>
                </a:solidFill>
                <a:latin typeface="微软雅黑" pitchFamily="34" charset="-122"/>
                <a:ea typeface="微软雅黑" pitchFamily="34" charset="-122"/>
              </a:rPr>
              <a:t>同年</a:t>
            </a:r>
            <a:r>
              <a:rPr lang="en-US" altLang="zh-CN" sz="2800" dirty="0">
                <a:solidFill>
                  <a:srgbClr val="3333FF"/>
                </a:solidFill>
                <a:latin typeface="微软雅黑" pitchFamily="34" charset="-122"/>
                <a:ea typeface="微软雅黑" pitchFamily="34" charset="-122"/>
              </a:rPr>
              <a:t>8</a:t>
            </a:r>
            <a:r>
              <a:rPr lang="zh-CN" altLang="en-US" sz="2800" dirty="0">
                <a:solidFill>
                  <a:srgbClr val="3333FF"/>
                </a:solidFill>
                <a:latin typeface="微软雅黑" pitchFamily="34" charset="-122"/>
                <a:ea typeface="微软雅黑" pitchFamily="34" charset="-122"/>
              </a:rPr>
              <a:t>月起</a:t>
            </a:r>
          </a:p>
          <a:p>
            <a:pPr>
              <a:spcBef>
                <a:spcPct val="50000"/>
              </a:spcBef>
              <a:defRPr/>
            </a:pPr>
            <a:r>
              <a:rPr lang="zh-CN" altLang="en-US" sz="2800" dirty="0">
                <a:solidFill>
                  <a:srgbClr val="3333FF"/>
                </a:solidFill>
                <a:latin typeface="微软雅黑" pitchFamily="34" charset="-122"/>
                <a:ea typeface="微软雅黑" pitchFamily="34" charset="-122"/>
              </a:rPr>
              <a:t>英军再次北上，攻下厦门、定海、镇海、吴淞、镇江等地</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825" y="1367068"/>
            <a:ext cx="8642350" cy="1823576"/>
          </a:xfrm>
          <a:prstGeom prst="rect">
            <a:avLst/>
          </a:prstGeom>
          <a:ln>
            <a:solidFill>
              <a:schemeClr val="bg1"/>
            </a:solidFill>
          </a:ln>
        </p:spPr>
        <p:txBody>
          <a:bodyPr anchor="ctr">
            <a:spAutoFit/>
          </a:bodyPr>
          <a:lstStyle/>
          <a:p>
            <a:pPr>
              <a:lnSpc>
                <a:spcPts val="4500"/>
              </a:lnSpc>
              <a:defRPr/>
            </a:pPr>
            <a:r>
              <a:rPr lang="zh-CN" altLang="en-US" sz="3000" dirty="0">
                <a:latin typeface="微软雅黑" pitchFamily="34" charset="-122"/>
                <a:ea typeface="微软雅黑" pitchFamily="34" charset="-122"/>
              </a:rPr>
              <a:t>        在鸦片战争以前，我们不肯给外国平等待遇；在以后，他们不肯给我们平等待遇。         </a:t>
            </a:r>
          </a:p>
          <a:p>
            <a:pPr algn="r">
              <a:lnSpc>
                <a:spcPts val="4500"/>
              </a:lnSpc>
              <a:defRPr/>
            </a:pPr>
            <a:r>
              <a:rPr lang="en-US" altLang="zh-CN" sz="3000" dirty="0">
                <a:latin typeface="微软雅黑" pitchFamily="34" charset="-122"/>
                <a:ea typeface="微软雅黑" pitchFamily="34" charset="-122"/>
              </a:rPr>
              <a:t>——</a:t>
            </a:r>
            <a:r>
              <a:rPr lang="zh-CN" altLang="en-US" sz="3000" dirty="0">
                <a:latin typeface="微软雅黑" pitchFamily="34" charset="-122"/>
                <a:ea typeface="微软雅黑" pitchFamily="34" charset="-122"/>
              </a:rPr>
              <a:t>蒋廷黻 </a:t>
            </a:r>
            <a:r>
              <a:rPr lang="en-US" altLang="zh-CN" sz="3000" dirty="0">
                <a:latin typeface="微软雅黑" pitchFamily="34" charset="-122"/>
                <a:ea typeface="微软雅黑" pitchFamily="34" charset="-122"/>
              </a:rPr>
              <a:t>《</a:t>
            </a:r>
            <a:r>
              <a:rPr lang="zh-CN" altLang="en-US" sz="3000" dirty="0">
                <a:latin typeface="微软雅黑" pitchFamily="34" charset="-122"/>
                <a:ea typeface="微软雅黑" pitchFamily="34" charset="-122"/>
              </a:rPr>
              <a:t>中国近代史</a:t>
            </a:r>
            <a:r>
              <a:rPr lang="en-US" altLang="zh-CN" sz="3000" dirty="0">
                <a:latin typeface="微软雅黑" pitchFamily="34" charset="-122"/>
                <a:ea typeface="微软雅黑" pitchFamily="34" charset="-122"/>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Group 2"/>
          <p:cNvGraphicFramePr>
            <a:graphicFrameLocks noGrp="1"/>
          </p:cNvGraphicFramePr>
          <p:nvPr/>
        </p:nvGraphicFramePr>
        <p:xfrm>
          <a:off x="180975" y="1054100"/>
          <a:ext cx="8783638" cy="5041902"/>
        </p:xfrm>
        <a:graphic>
          <a:graphicData uri="http://schemas.openxmlformats.org/drawingml/2006/table">
            <a:tbl>
              <a:tblPr/>
              <a:tblGrid>
                <a:gridCol w="869950"/>
                <a:gridCol w="3992563"/>
                <a:gridCol w="3921125"/>
              </a:tblGrid>
              <a:tr h="758825">
                <a:tc gridSpan="2">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pitchFamily="34" charset="0"/>
                          <a:ea typeface="宋体" pitchFamily="2" charset="-122"/>
                        </a:defRPr>
                      </a:lvl1pPr>
                      <a:lvl2pPr>
                        <a:spcBef>
                          <a:spcPct val="20000"/>
                        </a:spcBef>
                        <a:buClr>
                          <a:schemeClr val="hlink"/>
                        </a:buClr>
                        <a:buSzPct val="80000"/>
                        <a:buFont typeface="Wingdings" pitchFamily="2" charset="2"/>
                        <a:defRPr sz="2400">
                          <a:solidFill>
                            <a:schemeClr val="tx1"/>
                          </a:solidFill>
                          <a:effectLst>
                            <a:outerShdw blurRad="38100" dist="38100" dir="2700000" algn="tl">
                              <a:srgbClr val="000000"/>
                            </a:outerShdw>
                          </a:effectLst>
                          <a:latin typeface="Arial" pitchFamily="34" charset="0"/>
                          <a:ea typeface="宋体" pitchFamily="2" charset="-122"/>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pitchFamily="34" charset="0"/>
                          <a:ea typeface="宋体" pitchFamily="2" charset="-122"/>
                        </a:defRPr>
                      </a:lvl3pPr>
                      <a:lvl4pPr>
                        <a:spcBef>
                          <a:spcPct val="20000"/>
                        </a:spcBef>
                        <a:buClr>
                          <a:schemeClr val="hlink"/>
                        </a:buClr>
                        <a:buSzPct val="50000"/>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9pPr>
                    </a:lstStyle>
                    <a:p>
                      <a:pPr marL="0" marR="0" lvl="0" indent="0" algn="ctr" defTabSz="914400" rtl="0" eaLnBrk="1" fontAlgn="base" latinLnBrk="0" hangingPunct="1">
                        <a:lnSpc>
                          <a:spcPts val="4500"/>
                        </a:lnSpc>
                        <a:spcBef>
                          <a:spcPct val="20000"/>
                        </a:spcBef>
                        <a:spcAft>
                          <a:spcPct val="0"/>
                        </a:spcAft>
                        <a:buClr>
                          <a:schemeClr val="hlink"/>
                        </a:buClr>
                        <a:buSzPct val="80000"/>
                        <a:buFont typeface="Wingdings" pitchFamily="2" charset="2"/>
                        <a:buNone/>
                        <a:tabLst/>
                        <a:defRPr/>
                      </a:pPr>
                      <a:r>
                        <a:rPr lang="zh-CN" altLang="en-US" sz="3200" b="1" kern="1200" dirty="0" smtClean="0">
                          <a:solidFill>
                            <a:srgbClr val="FF0000"/>
                          </a:solidFill>
                          <a:effectLst/>
                          <a:latin typeface="微软雅黑" panose="020B0503020204020204" pitchFamily="34" charset="-122"/>
                          <a:ea typeface="微软雅黑" panose="020B0503020204020204" pitchFamily="34" charset="-122"/>
                          <a:cs typeface="+mn-cs"/>
                        </a:rPr>
                        <a:t>主要内容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pitchFamily="34" charset="0"/>
                          <a:ea typeface="宋体" pitchFamily="2" charset="-122"/>
                        </a:defRPr>
                      </a:lvl1pPr>
                      <a:lvl2pPr>
                        <a:spcBef>
                          <a:spcPct val="20000"/>
                        </a:spcBef>
                        <a:buClr>
                          <a:schemeClr val="hlink"/>
                        </a:buClr>
                        <a:buSzPct val="80000"/>
                        <a:buFont typeface="Wingdings" pitchFamily="2" charset="2"/>
                        <a:defRPr sz="2400">
                          <a:solidFill>
                            <a:schemeClr val="tx1"/>
                          </a:solidFill>
                          <a:effectLst>
                            <a:outerShdw blurRad="38100" dist="38100" dir="2700000" algn="tl">
                              <a:srgbClr val="000000"/>
                            </a:outerShdw>
                          </a:effectLst>
                          <a:latin typeface="Arial" pitchFamily="34" charset="0"/>
                          <a:ea typeface="宋体" pitchFamily="2" charset="-122"/>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pitchFamily="34" charset="0"/>
                          <a:ea typeface="宋体" pitchFamily="2" charset="-122"/>
                        </a:defRPr>
                      </a:lvl3pPr>
                      <a:lvl4pPr>
                        <a:spcBef>
                          <a:spcPct val="20000"/>
                        </a:spcBef>
                        <a:buClr>
                          <a:schemeClr val="hlink"/>
                        </a:buClr>
                        <a:buSzPct val="50000"/>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9pPr>
                    </a:lstStyle>
                    <a:p>
                      <a:pPr marL="0" marR="0" lvl="0" indent="0" algn="ctr" defTabSz="914400" rtl="0" eaLnBrk="1" fontAlgn="base" latinLnBrk="0" hangingPunct="1">
                        <a:lnSpc>
                          <a:spcPts val="4500"/>
                        </a:lnSpc>
                        <a:spcBef>
                          <a:spcPct val="20000"/>
                        </a:spcBef>
                        <a:spcAft>
                          <a:spcPct val="0"/>
                        </a:spcAft>
                        <a:buClr>
                          <a:schemeClr val="hlink"/>
                        </a:buClr>
                        <a:buSzPct val="80000"/>
                        <a:buFont typeface="Wingdings" pitchFamily="2" charset="2"/>
                        <a:buNone/>
                        <a:tabLst/>
                        <a:defRPr/>
                      </a:pPr>
                      <a:r>
                        <a:rPr lang="zh-CN" altLang="en-US" sz="3200" b="1" kern="1200" dirty="0" smtClean="0">
                          <a:solidFill>
                            <a:srgbClr val="FF0000"/>
                          </a:solidFill>
                          <a:effectLst/>
                          <a:latin typeface="微软雅黑" panose="020B0503020204020204" pitchFamily="34" charset="-122"/>
                          <a:ea typeface="微软雅黑" panose="020B0503020204020204" pitchFamily="34" charset="-122"/>
                          <a:cs typeface="+mn-cs"/>
                        </a:rPr>
                        <a:t>对中国的主要危害</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14413">
                <a:tc rowSpan="4">
                  <a:txBody>
                    <a:bodyPr/>
                    <a:lstStyle>
                      <a:lvl1pPr>
                        <a:spcBef>
                          <a:spcPct val="20000"/>
                        </a:spcBef>
                        <a:buClr>
                          <a:schemeClr val="hlink"/>
                        </a:buClr>
                        <a:buSzPct val="80000"/>
                        <a:buFont typeface="Wingdings" pitchFamily="2" charset="2"/>
                        <a:tabLst>
                          <a:tab pos="1530350" algn="l"/>
                        </a:tabLst>
                        <a:defRPr sz="2800">
                          <a:solidFill>
                            <a:schemeClr val="tx1"/>
                          </a:solidFill>
                          <a:effectLst>
                            <a:outerShdw blurRad="38100" dist="38100" dir="2700000" algn="tl">
                              <a:srgbClr val="000000"/>
                            </a:outerShdw>
                          </a:effectLst>
                          <a:latin typeface="Arial" pitchFamily="34" charset="0"/>
                          <a:ea typeface="宋体" pitchFamily="2" charset="-122"/>
                        </a:defRPr>
                      </a:lvl1pPr>
                      <a:lvl2pPr>
                        <a:spcBef>
                          <a:spcPct val="20000"/>
                        </a:spcBef>
                        <a:buClr>
                          <a:schemeClr val="hlink"/>
                        </a:buClr>
                        <a:buSzPct val="80000"/>
                        <a:buFont typeface="Wingdings" pitchFamily="2" charset="2"/>
                        <a:tabLst>
                          <a:tab pos="1530350" algn="l"/>
                        </a:tabLst>
                        <a:defRPr sz="2400">
                          <a:solidFill>
                            <a:schemeClr val="tx1"/>
                          </a:solidFill>
                          <a:effectLst>
                            <a:outerShdw blurRad="38100" dist="38100" dir="2700000" algn="tl">
                              <a:srgbClr val="000000"/>
                            </a:outerShdw>
                          </a:effectLst>
                          <a:latin typeface="Arial" pitchFamily="34" charset="0"/>
                          <a:ea typeface="宋体" pitchFamily="2" charset="-122"/>
                        </a:defRPr>
                      </a:lvl2pPr>
                      <a:lvl3pPr>
                        <a:spcBef>
                          <a:spcPct val="20000"/>
                        </a:spcBef>
                        <a:buClr>
                          <a:schemeClr val="hlink"/>
                        </a:buClr>
                        <a:buFont typeface="Wingdings" pitchFamily="2" charset="2"/>
                        <a:tabLst>
                          <a:tab pos="1530350" algn="l"/>
                        </a:tabLst>
                        <a:defRPr sz="2000">
                          <a:solidFill>
                            <a:schemeClr val="tx1"/>
                          </a:solidFill>
                          <a:effectLst>
                            <a:outerShdw blurRad="38100" dist="38100" dir="2700000" algn="tl">
                              <a:srgbClr val="000000"/>
                            </a:outerShdw>
                          </a:effectLst>
                          <a:latin typeface="Arial" pitchFamily="34" charset="0"/>
                          <a:ea typeface="宋体" pitchFamily="2" charset="-122"/>
                        </a:defRPr>
                      </a:lvl3pPr>
                      <a:lvl4pPr>
                        <a:spcBef>
                          <a:spcPct val="20000"/>
                        </a:spcBef>
                        <a:buClr>
                          <a:schemeClr val="hlink"/>
                        </a:buClr>
                        <a:buSzPct val="50000"/>
                        <a:buFont typeface="Wingdings" pitchFamily="2" charset="2"/>
                        <a:tabLst>
                          <a:tab pos="1530350" algn="l"/>
                        </a:tabLst>
                        <a:defRPr>
                          <a:solidFill>
                            <a:schemeClr val="tx1"/>
                          </a:solidFill>
                          <a:effectLst>
                            <a:outerShdw blurRad="38100" dist="38100" dir="2700000" algn="tl">
                              <a:srgbClr val="000000"/>
                            </a:outerShdw>
                          </a:effectLst>
                          <a:latin typeface="Arial" pitchFamily="34" charset="0"/>
                          <a:ea typeface="宋体" pitchFamily="2" charset="-122"/>
                        </a:defRPr>
                      </a:lvl4pPr>
                      <a:lvl5pPr>
                        <a:spcBef>
                          <a:spcPct val="20000"/>
                        </a:spcBef>
                        <a:buClr>
                          <a:schemeClr val="hlink"/>
                        </a:buClr>
                        <a:buFont typeface="Wingdings" pitchFamily="2" charset="2"/>
                        <a:tabLst>
                          <a:tab pos="1530350" algn="l"/>
                        </a:tabLst>
                        <a:defRPr>
                          <a:solidFill>
                            <a:schemeClr val="tx1"/>
                          </a:solidFill>
                          <a:effectLst>
                            <a:outerShdw blurRad="38100" dist="38100" dir="2700000" algn="tl">
                              <a:srgbClr val="000000"/>
                            </a:outerShdw>
                          </a:effectLst>
                          <a:latin typeface="Arial" pitchFamily="34" charset="0"/>
                          <a:ea typeface="宋体" pitchFamily="2" charset="-122"/>
                        </a:defRPr>
                      </a:lvl5pPr>
                      <a:lvl6pPr fontAlgn="base">
                        <a:spcBef>
                          <a:spcPct val="20000"/>
                        </a:spcBef>
                        <a:spcAft>
                          <a:spcPct val="0"/>
                        </a:spcAft>
                        <a:buClr>
                          <a:schemeClr val="hlink"/>
                        </a:buClr>
                        <a:buFont typeface="Wingdings" pitchFamily="2" charset="2"/>
                        <a:tabLst>
                          <a:tab pos="1530350" algn="l"/>
                        </a:tabLst>
                        <a:defRPr>
                          <a:solidFill>
                            <a:schemeClr val="tx1"/>
                          </a:solidFill>
                          <a:effectLst>
                            <a:outerShdw blurRad="38100" dist="38100" dir="2700000" algn="tl">
                              <a:srgbClr val="000000"/>
                            </a:outerShdw>
                          </a:effectLst>
                          <a:latin typeface="Arial" pitchFamily="34" charset="0"/>
                          <a:ea typeface="宋体" pitchFamily="2" charset="-122"/>
                        </a:defRPr>
                      </a:lvl6pPr>
                      <a:lvl7pPr fontAlgn="base">
                        <a:spcBef>
                          <a:spcPct val="20000"/>
                        </a:spcBef>
                        <a:spcAft>
                          <a:spcPct val="0"/>
                        </a:spcAft>
                        <a:buClr>
                          <a:schemeClr val="hlink"/>
                        </a:buClr>
                        <a:buFont typeface="Wingdings" pitchFamily="2" charset="2"/>
                        <a:tabLst>
                          <a:tab pos="1530350" algn="l"/>
                        </a:tabLst>
                        <a:defRPr>
                          <a:solidFill>
                            <a:schemeClr val="tx1"/>
                          </a:solidFill>
                          <a:effectLst>
                            <a:outerShdw blurRad="38100" dist="38100" dir="2700000" algn="tl">
                              <a:srgbClr val="000000"/>
                            </a:outerShdw>
                          </a:effectLst>
                          <a:latin typeface="Arial" pitchFamily="34" charset="0"/>
                          <a:ea typeface="宋体" pitchFamily="2" charset="-122"/>
                        </a:defRPr>
                      </a:lvl7pPr>
                      <a:lvl8pPr fontAlgn="base">
                        <a:spcBef>
                          <a:spcPct val="20000"/>
                        </a:spcBef>
                        <a:spcAft>
                          <a:spcPct val="0"/>
                        </a:spcAft>
                        <a:buClr>
                          <a:schemeClr val="hlink"/>
                        </a:buClr>
                        <a:buFont typeface="Wingdings" pitchFamily="2" charset="2"/>
                        <a:tabLst>
                          <a:tab pos="1530350" algn="l"/>
                        </a:tabLst>
                        <a:defRPr>
                          <a:solidFill>
                            <a:schemeClr val="tx1"/>
                          </a:solidFill>
                          <a:effectLst>
                            <a:outerShdw blurRad="38100" dist="38100" dir="2700000" algn="tl">
                              <a:srgbClr val="000000"/>
                            </a:outerShdw>
                          </a:effectLst>
                          <a:latin typeface="Arial" pitchFamily="34" charset="0"/>
                          <a:ea typeface="宋体" pitchFamily="2" charset="-122"/>
                        </a:defRPr>
                      </a:lvl8pPr>
                      <a:lvl9pPr fontAlgn="base">
                        <a:spcBef>
                          <a:spcPct val="20000"/>
                        </a:spcBef>
                        <a:spcAft>
                          <a:spcPct val="0"/>
                        </a:spcAft>
                        <a:buClr>
                          <a:schemeClr val="hlink"/>
                        </a:buClr>
                        <a:buFont typeface="Wingdings" pitchFamily="2" charset="2"/>
                        <a:tabLst>
                          <a:tab pos="1530350" algn="l"/>
                        </a:tabLst>
                        <a:defRPr>
                          <a:solidFill>
                            <a:schemeClr val="tx1"/>
                          </a:solidFill>
                          <a:effectLst>
                            <a:outerShdw blurRad="38100" dist="38100" dir="2700000" algn="tl">
                              <a:srgbClr val="000000"/>
                            </a:outerShdw>
                          </a:effectLst>
                          <a:latin typeface="Arial"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tab pos="1530350" algn="l"/>
                        </a:tabLst>
                      </a:pPr>
                      <a:r>
                        <a:rPr lang="zh-CN" altLang="en-US" sz="3200" b="1" kern="1200" dirty="0" smtClean="0">
                          <a:solidFill>
                            <a:srgbClr val="FF0000"/>
                          </a:solidFill>
                          <a:effectLst/>
                          <a:latin typeface="微软雅黑" panose="020B0503020204020204" pitchFamily="34" charset="-122"/>
                          <a:ea typeface="微软雅黑" panose="020B0503020204020204" pitchFamily="34" charset="-122"/>
                          <a:cs typeface="+mn-cs"/>
                        </a:rPr>
                        <a:t>《南京条约》</a:t>
                      </a:r>
                    </a:p>
                  </a:txBody>
                  <a:tcPr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pitchFamily="34" charset="0"/>
                          <a:ea typeface="宋体" pitchFamily="2" charset="-122"/>
                        </a:defRPr>
                      </a:lvl1pPr>
                      <a:lvl2pPr>
                        <a:spcBef>
                          <a:spcPct val="20000"/>
                        </a:spcBef>
                        <a:buClr>
                          <a:schemeClr val="hlink"/>
                        </a:buClr>
                        <a:buSzPct val="80000"/>
                        <a:buFont typeface="Wingdings" pitchFamily="2" charset="2"/>
                        <a:defRPr sz="2400">
                          <a:solidFill>
                            <a:schemeClr val="tx1"/>
                          </a:solidFill>
                          <a:effectLst>
                            <a:outerShdw blurRad="38100" dist="38100" dir="2700000" algn="tl">
                              <a:srgbClr val="000000"/>
                            </a:outerShdw>
                          </a:effectLst>
                          <a:latin typeface="Arial" pitchFamily="34" charset="0"/>
                          <a:ea typeface="宋体" pitchFamily="2" charset="-122"/>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pitchFamily="34" charset="0"/>
                          <a:ea typeface="宋体" pitchFamily="2" charset="-122"/>
                        </a:defRPr>
                      </a:lvl3pPr>
                      <a:lvl4pPr>
                        <a:spcBef>
                          <a:spcPct val="20000"/>
                        </a:spcBef>
                        <a:buClr>
                          <a:schemeClr val="hlink"/>
                        </a:buClr>
                        <a:buSzPct val="50000"/>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zh-CN" altLang="en-US" sz="3200" b="1" i="0" u="none" strike="noStrike" cap="none" normalizeH="0" baseline="0" smtClean="0">
                        <a:ln>
                          <a:noFill/>
                        </a:ln>
                        <a:solidFill>
                          <a:srgbClr val="FFFF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pitchFamily="34" charset="0"/>
                          <a:ea typeface="宋体" pitchFamily="2" charset="-122"/>
                        </a:defRPr>
                      </a:lvl1pPr>
                      <a:lvl2pPr>
                        <a:spcBef>
                          <a:spcPct val="20000"/>
                        </a:spcBef>
                        <a:buClr>
                          <a:schemeClr val="hlink"/>
                        </a:buClr>
                        <a:buSzPct val="80000"/>
                        <a:buFont typeface="Wingdings" pitchFamily="2" charset="2"/>
                        <a:defRPr sz="2400">
                          <a:solidFill>
                            <a:schemeClr val="tx1"/>
                          </a:solidFill>
                          <a:effectLst>
                            <a:outerShdw blurRad="38100" dist="38100" dir="2700000" algn="tl">
                              <a:srgbClr val="000000"/>
                            </a:outerShdw>
                          </a:effectLst>
                          <a:latin typeface="Arial" pitchFamily="34" charset="0"/>
                          <a:ea typeface="宋体" pitchFamily="2" charset="-122"/>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pitchFamily="34" charset="0"/>
                          <a:ea typeface="宋体" pitchFamily="2" charset="-122"/>
                        </a:defRPr>
                      </a:lvl3pPr>
                      <a:lvl4pPr>
                        <a:spcBef>
                          <a:spcPct val="20000"/>
                        </a:spcBef>
                        <a:buClr>
                          <a:schemeClr val="hlink"/>
                        </a:buClr>
                        <a:buSzPct val="50000"/>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zh-CN" altLang="en-US" sz="3200" b="1" i="0" u="none" strike="noStrike" cap="none" normalizeH="0" baseline="0" smtClean="0">
                        <a:ln>
                          <a:noFill/>
                        </a:ln>
                        <a:solidFill>
                          <a:srgbClr val="FFFF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27113">
                <a:tc vMerge="1">
                  <a:txBody>
                    <a:bodyPr/>
                    <a:lstStyle/>
                    <a:p>
                      <a:endParaRPr lang="zh-CN" altLang="en-US"/>
                    </a:p>
                  </a:txBody>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pitchFamily="34" charset="0"/>
                          <a:ea typeface="宋体" pitchFamily="2" charset="-122"/>
                        </a:defRPr>
                      </a:lvl1pPr>
                      <a:lvl2pPr>
                        <a:spcBef>
                          <a:spcPct val="20000"/>
                        </a:spcBef>
                        <a:buClr>
                          <a:schemeClr val="hlink"/>
                        </a:buClr>
                        <a:buSzPct val="80000"/>
                        <a:buFont typeface="Wingdings" pitchFamily="2" charset="2"/>
                        <a:defRPr sz="2400">
                          <a:solidFill>
                            <a:schemeClr val="tx1"/>
                          </a:solidFill>
                          <a:effectLst>
                            <a:outerShdw blurRad="38100" dist="38100" dir="2700000" algn="tl">
                              <a:srgbClr val="000000"/>
                            </a:outerShdw>
                          </a:effectLst>
                          <a:latin typeface="Arial" pitchFamily="34" charset="0"/>
                          <a:ea typeface="宋体" pitchFamily="2" charset="-122"/>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pitchFamily="34" charset="0"/>
                          <a:ea typeface="宋体" pitchFamily="2" charset="-122"/>
                        </a:defRPr>
                      </a:lvl3pPr>
                      <a:lvl4pPr>
                        <a:spcBef>
                          <a:spcPct val="20000"/>
                        </a:spcBef>
                        <a:buClr>
                          <a:schemeClr val="hlink"/>
                        </a:buClr>
                        <a:buSzPct val="50000"/>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zh-CN" altLang="en-US" sz="3200" b="1" i="0" u="none" strike="noStrike" cap="none" normalizeH="0" baseline="0" smtClean="0">
                        <a:ln>
                          <a:noFill/>
                        </a:ln>
                        <a:solidFill>
                          <a:srgbClr val="FFFF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pitchFamily="34" charset="0"/>
                          <a:ea typeface="宋体" pitchFamily="2" charset="-122"/>
                        </a:defRPr>
                      </a:lvl1pPr>
                      <a:lvl2pPr>
                        <a:spcBef>
                          <a:spcPct val="20000"/>
                        </a:spcBef>
                        <a:buClr>
                          <a:schemeClr val="hlink"/>
                        </a:buClr>
                        <a:buSzPct val="80000"/>
                        <a:buFont typeface="Wingdings" pitchFamily="2" charset="2"/>
                        <a:defRPr sz="2400">
                          <a:solidFill>
                            <a:schemeClr val="tx1"/>
                          </a:solidFill>
                          <a:effectLst>
                            <a:outerShdw blurRad="38100" dist="38100" dir="2700000" algn="tl">
                              <a:srgbClr val="000000"/>
                            </a:outerShdw>
                          </a:effectLst>
                          <a:latin typeface="Arial" pitchFamily="34" charset="0"/>
                          <a:ea typeface="宋体" pitchFamily="2" charset="-122"/>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pitchFamily="34" charset="0"/>
                          <a:ea typeface="宋体" pitchFamily="2" charset="-122"/>
                        </a:defRPr>
                      </a:lvl3pPr>
                      <a:lvl4pPr>
                        <a:spcBef>
                          <a:spcPct val="20000"/>
                        </a:spcBef>
                        <a:buClr>
                          <a:schemeClr val="hlink"/>
                        </a:buClr>
                        <a:buSzPct val="50000"/>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zh-CN" altLang="en-US" sz="3200" b="1" i="0" u="none" strike="noStrike" cap="none" normalizeH="0" baseline="0" smtClean="0">
                        <a:ln>
                          <a:noFill/>
                        </a:ln>
                        <a:solidFill>
                          <a:srgbClr val="FFFF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19188">
                <a:tc vMerge="1">
                  <a:txBody>
                    <a:bodyPr/>
                    <a:lstStyle/>
                    <a:p>
                      <a:endParaRPr lang="zh-CN" altLang="en-US"/>
                    </a:p>
                  </a:txBody>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pitchFamily="34" charset="0"/>
                          <a:ea typeface="宋体" pitchFamily="2" charset="-122"/>
                        </a:defRPr>
                      </a:lvl1pPr>
                      <a:lvl2pPr>
                        <a:spcBef>
                          <a:spcPct val="20000"/>
                        </a:spcBef>
                        <a:buClr>
                          <a:schemeClr val="hlink"/>
                        </a:buClr>
                        <a:buSzPct val="80000"/>
                        <a:buFont typeface="Wingdings" pitchFamily="2" charset="2"/>
                        <a:defRPr sz="2400">
                          <a:solidFill>
                            <a:schemeClr val="tx1"/>
                          </a:solidFill>
                          <a:effectLst>
                            <a:outerShdw blurRad="38100" dist="38100" dir="2700000" algn="tl">
                              <a:srgbClr val="000000"/>
                            </a:outerShdw>
                          </a:effectLst>
                          <a:latin typeface="Arial" pitchFamily="34" charset="0"/>
                          <a:ea typeface="宋体" pitchFamily="2" charset="-122"/>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pitchFamily="34" charset="0"/>
                          <a:ea typeface="宋体" pitchFamily="2" charset="-122"/>
                        </a:defRPr>
                      </a:lvl3pPr>
                      <a:lvl4pPr>
                        <a:spcBef>
                          <a:spcPct val="20000"/>
                        </a:spcBef>
                        <a:buClr>
                          <a:schemeClr val="hlink"/>
                        </a:buClr>
                        <a:buSzPct val="50000"/>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Pct val="80000"/>
                        <a:buFont typeface="Wingdings" pitchFamily="2" charset="2"/>
                        <a:buNone/>
                        <a:tabLst/>
                      </a:pPr>
                      <a:endParaRPr kumimoji="0" lang="zh-CN" altLang="en-US" sz="3200" b="1" i="0" u="none" strike="noStrike" cap="none" normalizeH="0" baseline="0" smtClean="0">
                        <a:ln>
                          <a:noFill/>
                        </a:ln>
                        <a:solidFill>
                          <a:srgbClr val="FFFF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pitchFamily="34" charset="0"/>
                          <a:ea typeface="宋体" pitchFamily="2" charset="-122"/>
                        </a:defRPr>
                      </a:lvl1pPr>
                      <a:lvl2pPr>
                        <a:spcBef>
                          <a:spcPct val="20000"/>
                        </a:spcBef>
                        <a:buClr>
                          <a:schemeClr val="hlink"/>
                        </a:buClr>
                        <a:buSzPct val="80000"/>
                        <a:buFont typeface="Wingdings" pitchFamily="2" charset="2"/>
                        <a:defRPr sz="2400">
                          <a:solidFill>
                            <a:schemeClr val="tx1"/>
                          </a:solidFill>
                          <a:effectLst>
                            <a:outerShdw blurRad="38100" dist="38100" dir="2700000" algn="tl">
                              <a:srgbClr val="000000"/>
                            </a:outerShdw>
                          </a:effectLst>
                          <a:latin typeface="Arial" pitchFamily="34" charset="0"/>
                          <a:ea typeface="宋体" pitchFamily="2" charset="-122"/>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pitchFamily="34" charset="0"/>
                          <a:ea typeface="宋体" pitchFamily="2" charset="-122"/>
                        </a:defRPr>
                      </a:lvl3pPr>
                      <a:lvl4pPr>
                        <a:spcBef>
                          <a:spcPct val="20000"/>
                        </a:spcBef>
                        <a:buClr>
                          <a:schemeClr val="hlink"/>
                        </a:buClr>
                        <a:buSzPct val="50000"/>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zh-CN" altLang="en-US" sz="3200" b="1" i="0" u="none" strike="noStrike" cap="none" normalizeH="0" baseline="0" smtClean="0">
                        <a:ln>
                          <a:noFill/>
                        </a:ln>
                        <a:solidFill>
                          <a:srgbClr val="FFFF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22363">
                <a:tc vMerge="1">
                  <a:txBody>
                    <a:bodyPr/>
                    <a:lstStyle/>
                    <a:p>
                      <a:endParaRPr lang="zh-CN" altLang="en-US"/>
                    </a:p>
                  </a:txBody>
                  <a:tcPr/>
                </a:tc>
                <a:tc>
                  <a:txBody>
                    <a:bodyPr/>
                    <a:lstStyle>
                      <a:lvl1pPr>
                        <a:spcBef>
                          <a:spcPct val="20000"/>
                        </a:spcBef>
                        <a:buClr>
                          <a:schemeClr val="hlink"/>
                        </a:buClr>
                        <a:buSzPct val="80000"/>
                        <a:buFont typeface="Wingdings" pitchFamily="2" charset="2"/>
                        <a:defRPr sz="2800">
                          <a:solidFill>
                            <a:schemeClr val="tx1"/>
                          </a:solidFill>
                          <a:effectLst>
                            <a:outerShdw blurRad="38100" dist="38100" dir="2700000" algn="tl">
                              <a:srgbClr val="000000"/>
                            </a:outerShdw>
                          </a:effectLst>
                          <a:latin typeface="Arial" pitchFamily="34" charset="0"/>
                          <a:ea typeface="宋体" pitchFamily="2" charset="-122"/>
                        </a:defRPr>
                      </a:lvl1pPr>
                      <a:lvl2pPr>
                        <a:spcBef>
                          <a:spcPct val="20000"/>
                        </a:spcBef>
                        <a:buClr>
                          <a:schemeClr val="hlink"/>
                        </a:buClr>
                        <a:buSzPct val="80000"/>
                        <a:buFont typeface="Wingdings" pitchFamily="2" charset="2"/>
                        <a:defRPr sz="2400">
                          <a:solidFill>
                            <a:schemeClr val="tx1"/>
                          </a:solidFill>
                          <a:effectLst>
                            <a:outerShdw blurRad="38100" dist="38100" dir="2700000" algn="tl">
                              <a:srgbClr val="000000"/>
                            </a:outerShdw>
                          </a:effectLst>
                          <a:latin typeface="Arial" pitchFamily="34" charset="0"/>
                          <a:ea typeface="宋体" pitchFamily="2" charset="-122"/>
                        </a:defRPr>
                      </a:lvl2pPr>
                      <a:lvl3pP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pitchFamily="34" charset="0"/>
                          <a:ea typeface="宋体" pitchFamily="2" charset="-122"/>
                        </a:defRPr>
                      </a:lvl3pPr>
                      <a:lvl4pPr>
                        <a:spcBef>
                          <a:spcPct val="20000"/>
                        </a:spcBef>
                        <a:buClr>
                          <a:schemeClr val="hlink"/>
                        </a:buClr>
                        <a:buSzPct val="50000"/>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4pPr>
                      <a:lvl5pPr>
                        <a:spcBef>
                          <a:spcPct val="20000"/>
                        </a:spcBef>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000000"/>
                            </a:outerShdw>
                          </a:effectLst>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zh-CN" altLang="en-US" sz="3200" b="1"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zh-CN" altLang="en-US"/>
                    </a:p>
                  </a:txBody>
                  <a:tcPr/>
                </a:tc>
              </a:tr>
            </a:tbl>
          </a:graphicData>
        </a:graphic>
      </p:graphicFrame>
      <p:sp>
        <p:nvSpPr>
          <p:cNvPr id="18455" name="Rectangle 23">
            <a:hlinkClick r:id="rId2" action="ppaction://hlinksldjump"/>
          </p:cNvPr>
          <p:cNvSpPr>
            <a:spLocks noChangeArrowheads="1"/>
          </p:cNvSpPr>
          <p:nvPr/>
        </p:nvSpPr>
        <p:spPr bwMode="auto">
          <a:xfrm>
            <a:off x="1042988" y="4005263"/>
            <a:ext cx="3960812" cy="954087"/>
          </a:xfrm>
          <a:prstGeom prst="rect">
            <a:avLst/>
          </a:prstGeom>
          <a:solidFill>
            <a:schemeClr val="accent1">
              <a:alpha val="0"/>
            </a:schemeClr>
          </a:solidFill>
          <a:ln w="9525">
            <a:noFill/>
            <a:miter lim="800000"/>
            <a:headEnd/>
            <a:tailEnd/>
          </a:ln>
          <a:effectLst/>
        </p:spPr>
        <p:txBody>
          <a:bodyPr>
            <a:spAutoFit/>
          </a:bodyPr>
          <a:lstStyle/>
          <a:p>
            <a:pPr>
              <a:spcBef>
                <a:spcPct val="20000"/>
              </a:spcBef>
              <a:defRPr/>
            </a:pPr>
            <a:r>
              <a:rPr lang="zh-CN" altLang="en-US" sz="2800" b="1" dirty="0">
                <a:solidFill>
                  <a:srgbClr val="003366"/>
                </a:solidFill>
                <a:latin typeface="方正姚体" panose="02010601030101010101" pitchFamily="2" charset="-122"/>
                <a:ea typeface="方正姚体" panose="02010601030101010101" pitchFamily="2" charset="-122"/>
              </a:rPr>
              <a:t>开放广州、厦门、福州、宁波、上海为通商口岸</a:t>
            </a:r>
          </a:p>
        </p:txBody>
      </p:sp>
      <p:sp>
        <p:nvSpPr>
          <p:cNvPr id="18456" name="Rectangle 24"/>
          <p:cNvSpPr>
            <a:spLocks noChangeArrowheads="1"/>
          </p:cNvSpPr>
          <p:nvPr/>
        </p:nvSpPr>
        <p:spPr bwMode="auto">
          <a:xfrm>
            <a:off x="1403350" y="3035300"/>
            <a:ext cx="2919413" cy="522288"/>
          </a:xfrm>
          <a:prstGeom prst="rect">
            <a:avLst/>
          </a:prstGeom>
          <a:solidFill>
            <a:schemeClr val="accent1">
              <a:alpha val="0"/>
            </a:schemeClr>
          </a:solidFill>
          <a:ln w="9525">
            <a:noFill/>
            <a:miter lim="800000"/>
            <a:headEnd/>
            <a:tailEnd/>
          </a:ln>
          <a:effectLst/>
        </p:spPr>
        <p:txBody>
          <a:bodyPr>
            <a:spAutoFit/>
          </a:bodyPr>
          <a:lstStyle/>
          <a:p>
            <a:pPr>
              <a:spcBef>
                <a:spcPct val="20000"/>
              </a:spcBef>
              <a:defRPr/>
            </a:pPr>
            <a:r>
              <a:rPr lang="zh-CN" altLang="en-US" sz="2800" b="1" dirty="0">
                <a:solidFill>
                  <a:srgbClr val="003366"/>
                </a:solidFill>
                <a:latin typeface="方正姚体" panose="02010601030101010101" pitchFamily="2" charset="-122"/>
                <a:ea typeface="方正姚体" panose="02010601030101010101" pitchFamily="2" charset="-122"/>
              </a:rPr>
              <a:t>赔款</a:t>
            </a:r>
            <a:r>
              <a:rPr lang="en-US" altLang="zh-CN" sz="2800" b="1" dirty="0">
                <a:solidFill>
                  <a:srgbClr val="003366"/>
                </a:solidFill>
                <a:latin typeface="方正姚体" panose="02010601030101010101" pitchFamily="2" charset="-122"/>
                <a:ea typeface="方正姚体" panose="02010601030101010101" pitchFamily="2" charset="-122"/>
              </a:rPr>
              <a:t>2100</a:t>
            </a:r>
            <a:r>
              <a:rPr lang="zh-CN" altLang="en-US" sz="2800" b="1" dirty="0">
                <a:solidFill>
                  <a:srgbClr val="003366"/>
                </a:solidFill>
                <a:latin typeface="方正姚体" panose="02010601030101010101" pitchFamily="2" charset="-122"/>
                <a:ea typeface="方正姚体" panose="02010601030101010101" pitchFamily="2" charset="-122"/>
              </a:rPr>
              <a:t>万银元</a:t>
            </a:r>
          </a:p>
        </p:txBody>
      </p:sp>
      <p:sp>
        <p:nvSpPr>
          <p:cNvPr id="11289" name="Rectangle 25">
            <a:hlinkClick r:id="rId3" action="ppaction://hlinksldjump"/>
          </p:cNvPr>
          <p:cNvSpPr>
            <a:spLocks noChangeArrowheads="1"/>
          </p:cNvSpPr>
          <p:nvPr/>
        </p:nvSpPr>
        <p:spPr bwMode="auto">
          <a:xfrm>
            <a:off x="1403648" y="2060848"/>
            <a:ext cx="3454400" cy="523875"/>
          </a:xfrm>
          <a:prstGeom prst="rect">
            <a:avLst/>
          </a:prstGeom>
          <a:solidFill>
            <a:schemeClr val="accent1">
              <a:alpha val="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defRPr/>
            </a:pPr>
            <a:r>
              <a:rPr lang="zh-CN" altLang="en-US" sz="2800" b="1" dirty="0">
                <a:solidFill>
                  <a:srgbClr val="003366"/>
                </a:solidFill>
                <a:latin typeface="方正姚体" panose="02010601030101010101" pitchFamily="2" charset="-122"/>
                <a:ea typeface="方正姚体" panose="02010601030101010101" pitchFamily="2" charset="-122"/>
              </a:rPr>
              <a:t>割香港岛给英国</a:t>
            </a:r>
          </a:p>
        </p:txBody>
      </p:sp>
      <p:sp>
        <p:nvSpPr>
          <p:cNvPr id="18458" name="Rectangle 26"/>
          <p:cNvSpPr>
            <a:spLocks noChangeArrowheads="1"/>
          </p:cNvSpPr>
          <p:nvPr/>
        </p:nvSpPr>
        <p:spPr bwMode="auto">
          <a:xfrm>
            <a:off x="1042988" y="5013325"/>
            <a:ext cx="3889375" cy="954088"/>
          </a:xfrm>
          <a:prstGeom prst="rect">
            <a:avLst/>
          </a:prstGeom>
          <a:solidFill>
            <a:schemeClr val="accent1">
              <a:alpha val="0"/>
            </a:schemeClr>
          </a:solidFill>
          <a:ln w="9525">
            <a:noFill/>
            <a:miter lim="800000"/>
            <a:headEnd/>
            <a:tailEnd/>
          </a:ln>
          <a:effectLst/>
        </p:spPr>
        <p:txBody>
          <a:bodyPr>
            <a:spAutoFit/>
          </a:bodyPr>
          <a:lstStyle/>
          <a:p>
            <a:pPr>
              <a:spcBef>
                <a:spcPct val="20000"/>
              </a:spcBef>
              <a:defRPr/>
            </a:pPr>
            <a:r>
              <a:rPr lang="zh-CN" altLang="en-US" sz="2800" b="1" dirty="0">
                <a:solidFill>
                  <a:srgbClr val="003366"/>
                </a:solidFill>
                <a:latin typeface="方正姚体" panose="02010601030101010101" pitchFamily="2" charset="-122"/>
                <a:ea typeface="方正姚体" panose="02010601030101010101" pitchFamily="2" charset="-122"/>
              </a:rPr>
              <a:t>英货进出口税，中国须同英国商定（协定关税）</a:t>
            </a:r>
          </a:p>
        </p:txBody>
      </p:sp>
      <p:sp>
        <p:nvSpPr>
          <p:cNvPr id="11291" name="Rectangle 27"/>
          <p:cNvSpPr>
            <a:spLocks noChangeArrowheads="1"/>
          </p:cNvSpPr>
          <p:nvPr/>
        </p:nvSpPr>
        <p:spPr bwMode="auto">
          <a:xfrm>
            <a:off x="5292725" y="2781300"/>
            <a:ext cx="3454400" cy="1030288"/>
          </a:xfrm>
          <a:prstGeom prst="rect">
            <a:avLst/>
          </a:prstGeom>
          <a:solidFill>
            <a:schemeClr val="accent1">
              <a:alpha val="0"/>
            </a:schemeClr>
          </a:solidFill>
          <a:ln w="9525">
            <a:noFill/>
            <a:miter lim="800000"/>
            <a:headEnd/>
            <a:tailEnd/>
          </a:ln>
          <a:effectLst/>
        </p:spPr>
        <p:txBody>
          <a:bodyPr>
            <a:spAutoFit/>
          </a:bodyPr>
          <a:lstStyle/>
          <a:p>
            <a:pPr>
              <a:spcBef>
                <a:spcPct val="20000"/>
              </a:spcBef>
            </a:pPr>
            <a:r>
              <a:rPr lang="zh-CN" altLang="en-US" sz="2800" b="1" dirty="0">
                <a:solidFill>
                  <a:srgbClr val="FF0000"/>
                </a:solidFill>
                <a:latin typeface="方正姚体" pitchFamily="2" charset="-122"/>
                <a:ea typeface="方正姚体" pitchFamily="2" charset="-122"/>
              </a:rPr>
              <a:t>加剧了财政危机</a:t>
            </a:r>
          </a:p>
          <a:p>
            <a:pPr>
              <a:spcBef>
                <a:spcPct val="20000"/>
              </a:spcBef>
            </a:pPr>
            <a:r>
              <a:rPr lang="zh-CN" altLang="en-US" sz="2800" b="1" dirty="0">
                <a:solidFill>
                  <a:srgbClr val="FF0000"/>
                </a:solidFill>
                <a:latin typeface="方正姚体" pitchFamily="2" charset="-122"/>
                <a:ea typeface="方正姚体" pitchFamily="2" charset="-122"/>
              </a:rPr>
              <a:t>加重了人民负担</a:t>
            </a:r>
          </a:p>
        </p:txBody>
      </p:sp>
      <p:sp>
        <p:nvSpPr>
          <p:cNvPr id="11292" name="Rectangle 28"/>
          <p:cNvSpPr>
            <a:spLocks noChangeArrowheads="1"/>
          </p:cNvSpPr>
          <p:nvPr/>
        </p:nvSpPr>
        <p:spPr bwMode="auto">
          <a:xfrm>
            <a:off x="5076825" y="2060575"/>
            <a:ext cx="3814763" cy="519113"/>
          </a:xfrm>
          <a:prstGeom prst="rect">
            <a:avLst/>
          </a:prstGeom>
          <a:solidFill>
            <a:schemeClr val="accent1">
              <a:alpha val="0"/>
            </a:schemeClr>
          </a:solidFill>
          <a:ln w="9525">
            <a:noFill/>
            <a:miter lim="800000"/>
            <a:headEnd/>
            <a:tailEnd/>
          </a:ln>
          <a:effectLst/>
        </p:spPr>
        <p:txBody>
          <a:bodyPr>
            <a:spAutoFit/>
          </a:bodyPr>
          <a:lstStyle/>
          <a:p>
            <a:pPr>
              <a:spcBef>
                <a:spcPct val="20000"/>
              </a:spcBef>
            </a:pPr>
            <a:r>
              <a:rPr lang="zh-CN" altLang="en-US" sz="2800" b="1" dirty="0">
                <a:solidFill>
                  <a:srgbClr val="FF0000"/>
                </a:solidFill>
                <a:latin typeface="方正姚体" pitchFamily="2" charset="-122"/>
                <a:ea typeface="方正姚体" pitchFamily="2" charset="-122"/>
              </a:rPr>
              <a:t>破坏了领土完整和主权</a:t>
            </a:r>
          </a:p>
        </p:txBody>
      </p:sp>
      <p:sp>
        <p:nvSpPr>
          <p:cNvPr id="11293" name="Rectangle 29"/>
          <p:cNvSpPr>
            <a:spLocks noChangeArrowheads="1"/>
          </p:cNvSpPr>
          <p:nvPr/>
        </p:nvSpPr>
        <p:spPr bwMode="auto">
          <a:xfrm>
            <a:off x="5219700" y="4076700"/>
            <a:ext cx="3602038" cy="1739900"/>
          </a:xfrm>
          <a:prstGeom prst="rect">
            <a:avLst/>
          </a:prstGeom>
          <a:solidFill>
            <a:schemeClr val="accent1">
              <a:alpha val="0"/>
            </a:schemeClr>
          </a:solidFill>
          <a:ln w="9525">
            <a:noFill/>
            <a:miter lim="800000"/>
            <a:headEnd/>
            <a:tailEnd/>
          </a:ln>
          <a:effectLst/>
        </p:spPr>
        <p:txBody>
          <a:bodyPr>
            <a:spAutoFit/>
          </a:bodyPr>
          <a:lstStyle/>
          <a:p>
            <a:pPr>
              <a:lnSpc>
                <a:spcPts val="4500"/>
              </a:lnSpc>
              <a:spcBef>
                <a:spcPct val="20000"/>
              </a:spcBef>
            </a:pPr>
            <a:r>
              <a:rPr lang="zh-CN" altLang="en-US" sz="2800" b="1" dirty="0">
                <a:solidFill>
                  <a:srgbClr val="FF0000"/>
                </a:solidFill>
                <a:latin typeface="方正姚体" pitchFamily="2" charset="-122"/>
                <a:ea typeface="方正姚体" pitchFamily="2" charset="-122"/>
              </a:rPr>
              <a:t>破坏了贸易和关税主权；逐渐沦为列强的商品市场和原料产地</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92">
                                            <p:txEl>
                                              <p:charRg st="4294967295" end="4294967295"/>
                                            </p:txEl>
                                          </p:spTgt>
                                        </p:tgtEl>
                                        <p:attrNameLst>
                                          <p:attrName>style.visibility</p:attrName>
                                        </p:attrNameLst>
                                      </p:cBhvr>
                                      <p:to>
                                        <p:strVal val="visible"/>
                                      </p:to>
                                    </p:set>
                                    <p:animEffect transition="in" filter="wipe(down)">
                                      <p:cBhvr>
                                        <p:cTn id="7" dur="500"/>
                                        <p:tgtEl>
                                          <p:spTgt spid="11292">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91">
                                            <p:txEl>
                                              <p:charRg st="4294967295" end="4294967295"/>
                                            </p:txEl>
                                          </p:spTgt>
                                        </p:tgtEl>
                                        <p:attrNameLst>
                                          <p:attrName>style.visibility</p:attrName>
                                        </p:attrNameLst>
                                      </p:cBhvr>
                                      <p:to>
                                        <p:strVal val="visible"/>
                                      </p:to>
                                    </p:set>
                                    <p:animEffect transition="in" filter="wipe(down)">
                                      <p:cBhvr>
                                        <p:cTn id="12" dur="500"/>
                                        <p:tgtEl>
                                          <p:spTgt spid="11291">
                                            <p:txEl>
                                              <p:charRg st="4294967295" end="429496729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93">
                                            <p:txEl>
                                              <p:charRg st="4294967295" end="4294967295"/>
                                            </p:txEl>
                                          </p:spTgt>
                                        </p:tgtEl>
                                        <p:attrNameLst>
                                          <p:attrName>style.visibility</p:attrName>
                                        </p:attrNameLst>
                                      </p:cBhvr>
                                      <p:to>
                                        <p:strVal val="visible"/>
                                      </p:to>
                                    </p:set>
                                    <p:animEffect transition="in" filter="wipe(down)">
                                      <p:cBhvr>
                                        <p:cTn id="17" dur="500"/>
                                        <p:tgtEl>
                                          <p:spTgt spid="11293">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1" grpId="0" bldLvl="0" autoUpdateAnimBg="0"/>
      <p:bldP spid="11292" grpId="0" bldLvl="0" autoUpdateAnimBg="0"/>
      <p:bldP spid="11293"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214313" y="214313"/>
            <a:ext cx="8715375" cy="1570037"/>
          </a:xfrm>
          <a:prstGeom prst="rect">
            <a:avLst/>
          </a:prstGeom>
          <a:noFill/>
          <a:ln w="9525">
            <a:noFill/>
            <a:miter lim="800000"/>
            <a:headEnd/>
            <a:tailEnd/>
          </a:ln>
          <a:effectLst/>
        </p:spPr>
        <p:txBody>
          <a:bodyPr anchor="ctr">
            <a:spAutoFit/>
          </a:bodyPr>
          <a:lstStyle/>
          <a:p>
            <a:pPr eaLnBrk="0" hangingPunct="0">
              <a:defRPr/>
            </a:pPr>
            <a:r>
              <a:rPr lang="zh-CN" altLang="en-US" sz="3200" b="1" dirty="0">
                <a:solidFill>
                  <a:srgbClr val="000000"/>
                </a:solidFill>
                <a:latin typeface="Arial" pitchFamily="34" charset="0"/>
                <a:ea typeface="Simsun"/>
                <a:cs typeface="Arial" pitchFamily="34" charset="0"/>
              </a:rPr>
              <a:t>        </a:t>
            </a:r>
            <a:r>
              <a:rPr lang="zh-CN" altLang="en-US" sz="3200" dirty="0">
                <a:solidFill>
                  <a:srgbClr val="000000"/>
                </a:solidFill>
                <a:latin typeface="微软雅黑" pitchFamily="34" charset="-122"/>
                <a:ea typeface="微软雅黑" pitchFamily="34" charset="-122"/>
                <a:cs typeface="Arial" pitchFamily="34" charset="0"/>
              </a:rPr>
              <a:t>英国商民居住通商之广州等五处，应纳进口、出口货税、饷费，均宜</a:t>
            </a:r>
            <a:r>
              <a:rPr lang="zh-CN" altLang="en-US" sz="3200" dirty="0">
                <a:solidFill>
                  <a:schemeClr val="accent2"/>
                </a:solidFill>
                <a:effectLst>
                  <a:outerShdw blurRad="38100" dist="38100" dir="2700000" algn="tl">
                    <a:srgbClr val="000000"/>
                  </a:outerShdw>
                </a:effectLst>
                <a:latin typeface="微软雅黑" pitchFamily="34" charset="-122"/>
                <a:ea typeface="微软雅黑" pitchFamily="34" charset="-122"/>
                <a:cs typeface="Arial" pitchFamily="34" charset="0"/>
              </a:rPr>
              <a:t>秉公议定则例</a:t>
            </a:r>
            <a:r>
              <a:rPr lang="zh-CN" altLang="en-US" sz="3200" dirty="0">
                <a:solidFill>
                  <a:srgbClr val="000000"/>
                </a:solidFill>
                <a:latin typeface="微软雅黑" pitchFamily="34" charset="-122"/>
                <a:ea typeface="微软雅黑" pitchFamily="34" charset="-122"/>
                <a:cs typeface="Arial" pitchFamily="34" charset="0"/>
              </a:rPr>
              <a:t>，由部颁发晓示，以便英商按例交纳。</a:t>
            </a:r>
          </a:p>
        </p:txBody>
      </p:sp>
      <p:graphicFrame>
        <p:nvGraphicFramePr>
          <p:cNvPr id="4" name="Group 40"/>
          <p:cNvGraphicFramePr>
            <a:graphicFrameLocks noGrp="1"/>
          </p:cNvGraphicFramePr>
          <p:nvPr/>
        </p:nvGraphicFramePr>
        <p:xfrm>
          <a:off x="71438" y="3090863"/>
          <a:ext cx="8964612" cy="3097213"/>
        </p:xfrm>
        <a:graphic>
          <a:graphicData uri="http://schemas.openxmlformats.org/drawingml/2006/table">
            <a:tbl>
              <a:tblPr/>
              <a:tblGrid>
                <a:gridCol w="2160587"/>
                <a:gridCol w="863600"/>
                <a:gridCol w="2016125"/>
                <a:gridCol w="2016125"/>
                <a:gridCol w="1908175"/>
              </a:tblGrid>
              <a:tr h="1176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货     物</a:t>
                      </a:r>
                      <a:endParaRPr kumimoji="0" lang="zh-CN" altLang="en-US" sz="4000" b="1" i="0" u="none" strike="noStrike" cap="none" normalizeH="0" baseline="0" dirty="0" smtClean="0">
                        <a:ln>
                          <a:noFill/>
                        </a:ln>
                        <a:solidFill>
                          <a:schemeClr val="tx1"/>
                        </a:solidFill>
                        <a:effectLst/>
                        <a:latin typeface="Arial" charset="0"/>
                        <a:ea typeface="宋体" pitchFamily="2" charset="-122"/>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单  位</a:t>
                      </a:r>
                      <a:endParaRPr kumimoji="0" lang="zh-CN" altLang="en-US" sz="4000" b="1"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1843</a:t>
                      </a:r>
                      <a:r>
                        <a:rPr kumimoji="0" lang="zh-CN" altLang="en-US"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年）前旧税率</a:t>
                      </a:r>
                      <a:endParaRPr kumimoji="0" lang="zh-CN" altLang="en-US" sz="4000" b="1"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1843</a:t>
                      </a:r>
                      <a:r>
                        <a:rPr kumimoji="0" lang="zh-CN" altLang="en-US"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年）新税率</a:t>
                      </a:r>
                      <a:endParaRPr kumimoji="0" lang="zh-CN" altLang="en-US" sz="4000" b="1"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新税率减少百分数</a:t>
                      </a:r>
                      <a:endParaRPr kumimoji="0" lang="zh-CN" altLang="en-US" sz="4000" b="1"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棉            花</a:t>
                      </a:r>
                      <a:endPar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棉            纱</a:t>
                      </a:r>
                      <a:endPar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头等白洋布</a:t>
                      </a:r>
                      <a:endPar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本 色  洋 布</a:t>
                      </a:r>
                      <a:endParaRPr kumimoji="0" lang="zh-CN" altLang="en-US" sz="4000" b="1" i="0" u="none" strike="noStrike" cap="none" normalizeH="0" baseline="0" dirty="0" smtClean="0">
                        <a:ln>
                          <a:noFill/>
                        </a:ln>
                        <a:solidFill>
                          <a:schemeClr val="tx1"/>
                        </a:solidFill>
                        <a:effectLst/>
                        <a:latin typeface="Arial" charset="0"/>
                        <a:ea typeface="宋体" pitchFamily="2" charset="-122"/>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担</a:t>
                      </a:r>
                      <a:endPar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担</a:t>
                      </a:r>
                      <a:endParaRPr kumimoji="0" lang="zh-CN" altLang="en-US"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匹</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匹</a:t>
                      </a:r>
                      <a:endParaRPr kumimoji="0" lang="zh-CN" altLang="en-US" sz="4000" b="1"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rPr>
                        <a:t>24.19</a:t>
                      </a:r>
                      <a:endParaRPr kumimoji="0" lang="en-US" altLang="zh-CN" sz="24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rPr>
                        <a:t>13.38</a:t>
                      </a:r>
                      <a:endParaRPr kumimoji="0" lang="en-US" altLang="zh-CN" sz="24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rPr>
                        <a:t>29.93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rPr>
                        <a:t>20.74</a:t>
                      </a:r>
                      <a:endParaRPr kumimoji="0" lang="en-US" altLang="zh-CN" sz="4000" b="1" i="0" u="none" strike="noStrike" cap="none" normalizeH="0" baseline="0" smtClean="0">
                        <a:ln>
                          <a:noFill/>
                        </a:ln>
                        <a:solidFill>
                          <a:srgbClr val="0000CC"/>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rgbClr val="CC0000"/>
                          </a:solidFill>
                          <a:effectLst/>
                          <a:latin typeface="Times New Roman" pitchFamily="18" charset="0"/>
                          <a:ea typeface="宋体" pitchFamily="2" charset="-122"/>
                          <a:cs typeface="Times New Roman" pitchFamily="18" charset="0"/>
                        </a:rPr>
                        <a:t>5.56</a:t>
                      </a:r>
                      <a:endParaRPr kumimoji="0" lang="en-US" altLang="zh-CN" sz="2400" b="1" i="0" u="none" strike="noStrike" cap="none" normalizeH="0" baseline="0" smtClean="0">
                        <a:ln>
                          <a:noFill/>
                        </a:ln>
                        <a:solidFill>
                          <a:srgbClr val="CC0000"/>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rgbClr val="CC0000"/>
                          </a:solidFill>
                          <a:effectLst/>
                          <a:latin typeface="Times New Roman" pitchFamily="18" charset="0"/>
                          <a:ea typeface="宋体" pitchFamily="2" charset="-122"/>
                          <a:cs typeface="Times New Roman" pitchFamily="18" charset="0"/>
                        </a:rPr>
                        <a:t>5.56</a:t>
                      </a:r>
                      <a:endParaRPr kumimoji="0" lang="en-US" altLang="zh-CN" sz="2400" b="1" i="0" u="none" strike="noStrike" cap="none" normalizeH="0" baseline="0" smtClean="0">
                        <a:ln>
                          <a:noFill/>
                        </a:ln>
                        <a:solidFill>
                          <a:srgbClr val="CC0000"/>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rgbClr val="CC0000"/>
                          </a:solidFill>
                          <a:effectLst/>
                          <a:latin typeface="Times New Roman" pitchFamily="18" charset="0"/>
                          <a:ea typeface="宋体" pitchFamily="2" charset="-122"/>
                          <a:cs typeface="Times New Roman" pitchFamily="18" charset="0"/>
                        </a:rPr>
                        <a:t>6.95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rgbClr val="CC0000"/>
                          </a:solidFill>
                          <a:effectLst/>
                          <a:latin typeface="Times New Roman" pitchFamily="18" charset="0"/>
                          <a:ea typeface="宋体" pitchFamily="2" charset="-122"/>
                          <a:cs typeface="Times New Roman" pitchFamily="18" charset="0"/>
                        </a:rPr>
                        <a:t>5.56</a:t>
                      </a:r>
                      <a:endParaRPr kumimoji="0" lang="en-US" altLang="zh-CN" sz="2400" b="1" i="0" u="none" strike="noStrike" cap="none" normalizeH="0" baseline="0" smtClean="0">
                        <a:ln>
                          <a:noFill/>
                        </a:ln>
                        <a:solidFill>
                          <a:srgbClr val="CC0000"/>
                        </a:solidFill>
                        <a:effectLst/>
                        <a:latin typeface="Times New Roman"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77.02</a:t>
                      </a:r>
                      <a:endParaRPr kumimoji="0" lang="en-US"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58.45</a:t>
                      </a:r>
                      <a:endParaRPr kumimoji="0" lang="en-US"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76.78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73.19</a:t>
                      </a:r>
                      <a:endParaRPr kumimoji="0" lang="en-US"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6887" name="Line 41"/>
          <p:cNvSpPr>
            <a:spLocks noChangeShapeType="1"/>
          </p:cNvSpPr>
          <p:nvPr/>
        </p:nvSpPr>
        <p:spPr bwMode="auto">
          <a:xfrm>
            <a:off x="71438" y="4751388"/>
            <a:ext cx="8964612" cy="0"/>
          </a:xfrm>
          <a:prstGeom prst="line">
            <a:avLst/>
          </a:prstGeom>
          <a:noFill/>
          <a:ln w="9525">
            <a:solidFill>
              <a:schemeClr val="tx1"/>
            </a:solidFill>
            <a:round/>
            <a:headEnd/>
            <a:tailEnd/>
          </a:ln>
        </p:spPr>
        <p:txBody>
          <a:bodyPr/>
          <a:lstStyle/>
          <a:p>
            <a:endParaRPr lang="zh-CN" altLang="en-US"/>
          </a:p>
        </p:txBody>
      </p:sp>
      <p:sp>
        <p:nvSpPr>
          <p:cNvPr id="36888" name="Line 42"/>
          <p:cNvSpPr>
            <a:spLocks noChangeShapeType="1"/>
          </p:cNvSpPr>
          <p:nvPr/>
        </p:nvSpPr>
        <p:spPr bwMode="auto">
          <a:xfrm>
            <a:off x="71438" y="5180013"/>
            <a:ext cx="8964612" cy="0"/>
          </a:xfrm>
          <a:prstGeom prst="line">
            <a:avLst/>
          </a:prstGeom>
          <a:noFill/>
          <a:ln w="9525">
            <a:solidFill>
              <a:schemeClr val="tx1"/>
            </a:solidFill>
            <a:round/>
            <a:headEnd/>
            <a:tailEnd/>
          </a:ln>
        </p:spPr>
        <p:txBody>
          <a:bodyPr/>
          <a:lstStyle/>
          <a:p>
            <a:endParaRPr lang="zh-CN" altLang="en-US"/>
          </a:p>
        </p:txBody>
      </p:sp>
      <p:sp>
        <p:nvSpPr>
          <p:cNvPr id="36889" name="Line 43"/>
          <p:cNvSpPr>
            <a:spLocks noChangeShapeType="1"/>
          </p:cNvSpPr>
          <p:nvPr/>
        </p:nvSpPr>
        <p:spPr bwMode="auto">
          <a:xfrm>
            <a:off x="71438" y="5611813"/>
            <a:ext cx="8964612" cy="0"/>
          </a:xfrm>
          <a:prstGeom prst="line">
            <a:avLst/>
          </a:prstGeom>
          <a:noFill/>
          <a:ln w="9525">
            <a:solidFill>
              <a:schemeClr val="tx1"/>
            </a:solidFill>
            <a:round/>
            <a:headEnd/>
            <a:tailEnd/>
          </a:ln>
        </p:spPr>
        <p:txBody>
          <a:bodyPr/>
          <a:lstStyle/>
          <a:p>
            <a:endParaRPr lang="zh-CN" altLang="en-US"/>
          </a:p>
        </p:txBody>
      </p:sp>
      <p:sp>
        <p:nvSpPr>
          <p:cNvPr id="36890" name="Rectangle 2"/>
          <p:cNvSpPr>
            <a:spLocks noChangeArrowheads="1"/>
          </p:cNvSpPr>
          <p:nvPr/>
        </p:nvSpPr>
        <p:spPr bwMode="auto">
          <a:xfrm>
            <a:off x="900113" y="2071688"/>
            <a:ext cx="7416800" cy="830262"/>
          </a:xfrm>
          <a:prstGeom prst="rect">
            <a:avLst/>
          </a:prstGeom>
          <a:noFill/>
          <a:ln w="9525">
            <a:noFill/>
            <a:miter lim="800000"/>
            <a:headEnd/>
            <a:tailEnd/>
          </a:ln>
        </p:spPr>
        <p:txBody>
          <a:bodyPr anchor="ctr">
            <a:spAutoFit/>
          </a:bodyPr>
          <a:lstStyle/>
          <a:p>
            <a:pPr algn="ctr"/>
            <a:r>
              <a:rPr lang="zh-CN" altLang="en-US" b="1" dirty="0">
                <a:solidFill>
                  <a:srgbClr val="0000CC"/>
                </a:solidFill>
                <a:latin typeface="幼圆" pitchFamily="49" charset="-122"/>
                <a:ea typeface="幼圆" pitchFamily="49" charset="-122"/>
                <a:cs typeface="Times New Roman" pitchFamily="18" charset="0"/>
              </a:rPr>
              <a:t>道光二十三年（</a:t>
            </a:r>
            <a:r>
              <a:rPr lang="en-US" altLang="zh-CN" b="1" dirty="0">
                <a:solidFill>
                  <a:srgbClr val="0000CC"/>
                </a:solidFill>
                <a:latin typeface="幼圆" pitchFamily="49" charset="-122"/>
                <a:ea typeface="幼圆" pitchFamily="49" charset="-122"/>
                <a:cs typeface="Times New Roman" pitchFamily="18" charset="0"/>
              </a:rPr>
              <a:t>1843</a:t>
            </a:r>
            <a:r>
              <a:rPr lang="zh-CN" altLang="en-US" b="1" dirty="0">
                <a:solidFill>
                  <a:srgbClr val="0000CC"/>
                </a:solidFill>
                <a:latin typeface="幼圆" pitchFamily="49" charset="-122"/>
                <a:ea typeface="幼圆" pitchFamily="49" charset="-122"/>
                <a:cs typeface="Times New Roman" pitchFamily="18" charset="0"/>
              </a:rPr>
              <a:t>）中英协定关税前后</a:t>
            </a:r>
            <a:endParaRPr lang="zh-CN" altLang="en-US" sz="2800" dirty="0">
              <a:solidFill>
                <a:srgbClr val="0000CC"/>
              </a:solidFill>
              <a:latin typeface="幼圆" pitchFamily="49" charset="-122"/>
              <a:ea typeface="幼圆" pitchFamily="49" charset="-122"/>
              <a:cs typeface="Times New Roman" pitchFamily="18" charset="0"/>
            </a:endParaRPr>
          </a:p>
          <a:p>
            <a:pPr algn="ctr" eaLnBrk="0" hangingPunct="0"/>
            <a:r>
              <a:rPr lang="zh-CN" altLang="en-US" b="1" dirty="0">
                <a:solidFill>
                  <a:srgbClr val="0000CC"/>
                </a:solidFill>
                <a:latin typeface="幼圆" pitchFamily="49" charset="-122"/>
                <a:ea typeface="幼圆" pitchFamily="49" charset="-122"/>
                <a:cs typeface="Times New Roman" pitchFamily="18" charset="0"/>
              </a:rPr>
              <a:t>几种主要进口货物的新旧税率水准</a:t>
            </a:r>
            <a:endParaRPr lang="zh-CN" altLang="en-US" sz="3600" dirty="0">
              <a:solidFill>
                <a:srgbClr val="0000CC"/>
              </a:solidFill>
              <a:latin typeface="幼圆" pitchFamily="49" charset="-122"/>
              <a:ea typeface="幼圆" pitchFamily="49" charset="-122"/>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71480"/>
            <a:ext cx="8572560" cy="4893647"/>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a:t>
            </a:r>
            <a:r>
              <a:rPr lang="en-US" altLang="en-US" sz="3200" dirty="0" smtClean="0">
                <a:latin typeface="微软雅黑" pitchFamily="34" charset="-122"/>
                <a:ea typeface="微软雅黑" pitchFamily="34" charset="-122"/>
              </a:rPr>
              <a:t>2012</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全国大纲文综历史</a:t>
            </a:r>
            <a:r>
              <a:rPr lang="en-US" altLang="zh-CN" sz="3200" dirty="0" smtClean="0">
                <a:latin typeface="微软雅黑" pitchFamily="34" charset="-122"/>
                <a:ea typeface="微软雅黑" pitchFamily="34" charset="-122"/>
              </a:rPr>
              <a:t>·</a:t>
            </a:r>
            <a:r>
              <a:rPr lang="en-US" altLang="en-US" sz="3200" dirty="0" smtClean="0">
                <a:latin typeface="微软雅黑" pitchFamily="34" charset="-122"/>
                <a:ea typeface="微软雅黑" pitchFamily="34" charset="-122"/>
              </a:rPr>
              <a:t>17</a:t>
            </a:r>
            <a:r>
              <a:rPr lang="zh-CN" altLang="en-US" sz="3200" dirty="0" smtClean="0">
                <a:latin typeface="微软雅黑" pitchFamily="34" charset="-122"/>
                <a:ea typeface="微软雅黑" pitchFamily="34" charset="-122"/>
              </a:rPr>
              <a:t>）</a:t>
            </a:r>
            <a:r>
              <a:rPr lang="en-US" altLang="en-US" sz="3200" dirty="0" smtClean="0">
                <a:latin typeface="微软雅黑" pitchFamily="34" charset="-122"/>
                <a:ea typeface="微软雅黑" pitchFamily="34" charset="-122"/>
              </a:rPr>
              <a:t>1928</a:t>
            </a:r>
            <a:r>
              <a:rPr lang="zh-CN" altLang="en-US" sz="3200" dirty="0" smtClean="0">
                <a:latin typeface="微软雅黑" pitchFamily="34" charset="-122"/>
                <a:ea typeface="微软雅黑" pitchFamily="34" charset="-122"/>
              </a:rPr>
              <a:t>年，南京国民政府制定的</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海关进口税则</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确定进口货物税率为</a:t>
            </a:r>
            <a:r>
              <a:rPr lang="en-US" altLang="en-US" sz="3200" dirty="0" smtClean="0">
                <a:latin typeface="微软雅黑" pitchFamily="34" charset="-122"/>
                <a:ea typeface="微软雅黑" pitchFamily="34" charset="-122"/>
              </a:rPr>
              <a:t>7.5</a:t>
            </a:r>
            <a:r>
              <a:rPr lang="zh-CN" altLang="en-US" sz="3200" dirty="0" smtClean="0">
                <a:latin typeface="微软雅黑" pitchFamily="34" charset="-122"/>
                <a:ea typeface="微软雅黑" pitchFamily="34" charset="-122"/>
              </a:rPr>
              <a:t>～</a:t>
            </a:r>
            <a:r>
              <a:rPr lang="en-US" altLang="en-US" sz="3200" dirty="0" smtClean="0">
                <a:latin typeface="微软雅黑" pitchFamily="34" charset="-122"/>
                <a:ea typeface="微软雅黑" pitchFamily="34" charset="-122"/>
              </a:rPr>
              <a:t>27.5%</a:t>
            </a:r>
            <a:r>
              <a:rPr lang="zh-CN" altLang="en-US" sz="3200" dirty="0" smtClean="0">
                <a:latin typeface="微软雅黑" pitchFamily="34" charset="-122"/>
                <a:ea typeface="微软雅黑" pitchFamily="34" charset="-122"/>
              </a:rPr>
              <a:t>，这废止了近代某一条约的相关规定。这一条约是</a:t>
            </a:r>
            <a:r>
              <a:rPr lang="en-US" alt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　　</a:t>
            </a:r>
            <a:r>
              <a:rPr lang="en-US" altLang="en-US" sz="3200" dirty="0" smtClean="0">
                <a:latin typeface="微软雅黑" pitchFamily="34" charset="-122"/>
                <a:ea typeface="微软雅黑" pitchFamily="34" charset="-122"/>
              </a:rPr>
              <a:t>)</a:t>
            </a:r>
            <a:endParaRPr lang="zh-CN" altLang="en-US" sz="3200" dirty="0" smtClean="0">
              <a:latin typeface="微软雅黑" pitchFamily="34" charset="-122"/>
              <a:ea typeface="微软雅黑" pitchFamily="34" charset="-122"/>
            </a:endParaRPr>
          </a:p>
          <a:p>
            <a:r>
              <a:rPr lang="en-US" altLang="en-US" sz="3200" dirty="0" smtClean="0">
                <a:latin typeface="微软雅黑" pitchFamily="34" charset="-122"/>
                <a:ea typeface="微软雅黑" pitchFamily="34" charset="-122"/>
              </a:rPr>
              <a:t>A</a:t>
            </a:r>
            <a:r>
              <a:rPr lang="zh-CN" altLang="en-US"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南京条约</a:t>
            </a:r>
            <a:r>
              <a:rPr lang="en-US" altLang="zh-CN" sz="3200" dirty="0" smtClean="0">
                <a:latin typeface="微软雅黑" pitchFamily="34" charset="-122"/>
                <a:ea typeface="微软雅黑" pitchFamily="34" charset="-122"/>
              </a:rPr>
              <a:t>》</a:t>
            </a:r>
            <a:r>
              <a:rPr lang="en-US" altLang="en-US" sz="3200" dirty="0" smtClean="0">
                <a:latin typeface="微软雅黑" pitchFamily="34" charset="-122"/>
                <a:ea typeface="微软雅黑" pitchFamily="34" charset="-122"/>
              </a:rPr>
              <a:t>	                   </a:t>
            </a:r>
          </a:p>
          <a:p>
            <a:r>
              <a:rPr lang="en-US" altLang="en-US" sz="3200" dirty="0" smtClean="0">
                <a:latin typeface="微软雅黑" pitchFamily="34" charset="-122"/>
                <a:ea typeface="微软雅黑" pitchFamily="34" charset="-122"/>
              </a:rPr>
              <a:t>B</a:t>
            </a:r>
            <a:r>
              <a:rPr lang="zh-CN" altLang="en-US"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天津条约</a:t>
            </a:r>
            <a:r>
              <a:rPr lang="en-US" altLang="zh-CN" sz="3200" dirty="0" smtClean="0">
                <a:latin typeface="微软雅黑" pitchFamily="34" charset="-122"/>
                <a:ea typeface="微软雅黑" pitchFamily="34" charset="-122"/>
              </a:rPr>
              <a:t>》</a:t>
            </a:r>
            <a:r>
              <a:rPr lang="en-US" altLang="en-US" sz="3200" dirty="0" smtClean="0">
                <a:latin typeface="微软雅黑" pitchFamily="34" charset="-122"/>
                <a:ea typeface="微软雅黑" pitchFamily="34" charset="-122"/>
              </a:rPr>
              <a:t>     </a:t>
            </a:r>
            <a:endParaRPr lang="zh-CN" altLang="en-US" sz="3200" dirty="0" smtClean="0">
              <a:latin typeface="微软雅黑" pitchFamily="34" charset="-122"/>
              <a:ea typeface="微软雅黑" pitchFamily="34" charset="-122"/>
            </a:endParaRPr>
          </a:p>
          <a:p>
            <a:r>
              <a:rPr lang="en-US" altLang="en-US" sz="3200" dirty="0" smtClean="0">
                <a:latin typeface="微软雅黑" pitchFamily="34" charset="-122"/>
                <a:ea typeface="微软雅黑" pitchFamily="34" charset="-122"/>
              </a:rPr>
              <a:t>C</a:t>
            </a:r>
            <a:r>
              <a:rPr lang="zh-CN" altLang="en-US"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马关条约</a:t>
            </a:r>
            <a:r>
              <a:rPr lang="en-US" altLang="zh-CN" sz="3200" dirty="0" smtClean="0">
                <a:latin typeface="微软雅黑" pitchFamily="34" charset="-122"/>
                <a:ea typeface="微软雅黑" pitchFamily="34" charset="-122"/>
              </a:rPr>
              <a:t>》</a:t>
            </a:r>
            <a:r>
              <a:rPr lang="en-US" altLang="en-US" sz="3200" dirty="0" smtClean="0">
                <a:latin typeface="微软雅黑" pitchFamily="34" charset="-122"/>
                <a:ea typeface="微软雅黑" pitchFamily="34" charset="-122"/>
              </a:rPr>
              <a:t>                      </a:t>
            </a:r>
          </a:p>
          <a:p>
            <a:r>
              <a:rPr lang="en-US" altLang="en-US" sz="3200" dirty="0" smtClean="0">
                <a:latin typeface="微软雅黑" pitchFamily="34" charset="-122"/>
                <a:ea typeface="微软雅黑" pitchFamily="34" charset="-122"/>
              </a:rPr>
              <a:t>D</a:t>
            </a:r>
            <a:r>
              <a:rPr lang="zh-CN" altLang="en-US"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辛丑条约</a:t>
            </a:r>
            <a:r>
              <a:rPr lang="en-US" altLang="zh-CN" sz="3200" dirty="0" smtClean="0">
                <a:latin typeface="微软雅黑" pitchFamily="34" charset="-122"/>
                <a:ea typeface="微软雅黑" pitchFamily="34" charset="-122"/>
              </a:rPr>
              <a:t>》</a:t>
            </a:r>
          </a:p>
          <a:p>
            <a:endParaRPr lang="zh-CN" altLang="en-US" sz="3200" dirty="0" smtClean="0">
              <a:latin typeface="微软雅黑" pitchFamily="34" charset="-122"/>
              <a:ea typeface="微软雅黑" pitchFamily="34" charset="-122"/>
            </a:endParaRPr>
          </a:p>
          <a:p>
            <a:endParaRPr lang="zh-CN" altLang="en-US" sz="2400" b="1" dirty="0" smtClean="0">
              <a:latin typeface="楷体" pitchFamily="49" charset="-122"/>
              <a:ea typeface="楷体" pitchFamily="49" charset="-122"/>
            </a:endParaRPr>
          </a:p>
        </p:txBody>
      </p:sp>
      <p:sp>
        <p:nvSpPr>
          <p:cNvPr id="5" name="TextBox 4"/>
          <p:cNvSpPr txBox="1"/>
          <p:nvPr/>
        </p:nvSpPr>
        <p:spPr>
          <a:xfrm>
            <a:off x="4932040" y="2060848"/>
            <a:ext cx="1357322" cy="1015663"/>
          </a:xfrm>
          <a:prstGeom prst="rect">
            <a:avLst/>
          </a:prstGeom>
          <a:noFill/>
        </p:spPr>
        <p:txBody>
          <a:bodyPr wrap="square" rtlCol="0">
            <a:spAutoFit/>
          </a:bodyPr>
          <a:lstStyle/>
          <a:p>
            <a:r>
              <a:rPr lang="en-US" altLang="zh-CN" sz="6000" dirty="0" smtClean="0">
                <a:solidFill>
                  <a:srgbClr val="3333FF"/>
                </a:solidFill>
              </a:rPr>
              <a:t>A</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229600" cy="715962"/>
          </a:xfrm>
        </p:spPr>
        <p:txBody>
          <a:bodyPr/>
          <a:lstStyle/>
          <a:p>
            <a:pPr eaLnBrk="1" hangingPunct="1">
              <a:defRPr/>
            </a:pPr>
            <a:r>
              <a:rPr lang="zh-CN" altLang="en-US" sz="4000" dirty="0">
                <a:solidFill>
                  <a:srgbClr val="FF0000"/>
                </a:solidFill>
                <a:latin typeface="微软雅黑" panose="020B0503020204020204" pitchFamily="34" charset="-122"/>
                <a:ea typeface="微软雅黑" panose="020B0503020204020204" pitchFamily="34" charset="-122"/>
              </a:rPr>
              <a:t>中国近代史框架</a:t>
            </a:r>
          </a:p>
        </p:txBody>
      </p:sp>
      <p:sp>
        <p:nvSpPr>
          <p:cNvPr id="72707" name="Rectangle 3"/>
          <p:cNvSpPr>
            <a:spLocks noGrp="1" noChangeArrowheads="1"/>
          </p:cNvSpPr>
          <p:nvPr>
            <p:ph type="body" idx="1"/>
          </p:nvPr>
        </p:nvSpPr>
        <p:spPr>
          <a:xfrm>
            <a:off x="304800" y="981075"/>
            <a:ext cx="8610600" cy="5602288"/>
          </a:xfrm>
        </p:spPr>
        <p:txBody>
          <a:bodyPr/>
          <a:lstStyle/>
          <a:p>
            <a:pPr eaLnBrk="1" hangingPunct="1">
              <a:buFont typeface="Arial" charset="0"/>
              <a:buChar char="•"/>
              <a:defRPr/>
            </a:pPr>
            <a:r>
              <a:rPr lang="zh-CN" altLang="en-US" dirty="0">
                <a:latin typeface="微软雅黑" panose="020B0503020204020204" pitchFamily="34" charset="-122"/>
                <a:ea typeface="微软雅黑" panose="020B0503020204020204" pitchFamily="34" charset="-122"/>
              </a:rPr>
              <a:t>千年变局</a:t>
            </a:r>
          </a:p>
          <a:p>
            <a:pPr algn="r" eaLnBrk="1" hangingPunct="1">
              <a:buFontTx/>
              <a:buNone/>
              <a:defRPr/>
            </a:pPr>
            <a:r>
              <a:rPr lang="zh-CN" altLang="en-US"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两次鸦片战争与中国社会的变化 </a:t>
            </a:r>
          </a:p>
          <a:p>
            <a:pPr eaLnBrk="1" hangingPunct="1">
              <a:buFont typeface="Arial" charset="0"/>
              <a:buChar char="•"/>
              <a:defRPr/>
            </a:pPr>
            <a:r>
              <a:rPr lang="zh-CN" altLang="en-US" dirty="0">
                <a:latin typeface="微软雅黑" panose="020B0503020204020204" pitchFamily="34" charset="-122"/>
                <a:ea typeface="微软雅黑" panose="020B0503020204020204" pitchFamily="34" charset="-122"/>
              </a:rPr>
              <a:t>传统力量的应对与新生力量的出现</a:t>
            </a:r>
          </a:p>
          <a:p>
            <a:pPr algn="r" eaLnBrk="1" hangingPunct="1">
              <a:buFontTx/>
              <a:buNone/>
              <a:defRPr/>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太平天国运动、洋务运动与民族工业的兴起</a:t>
            </a:r>
            <a:r>
              <a:rPr lang="zh-CN" altLang="en-US" dirty="0">
                <a:latin typeface="微软雅黑" panose="020B0503020204020204" pitchFamily="34" charset="-122"/>
                <a:ea typeface="微软雅黑" panose="020B0503020204020204" pitchFamily="34" charset="-122"/>
              </a:rPr>
              <a:t> </a:t>
            </a:r>
          </a:p>
          <a:p>
            <a:pPr eaLnBrk="1" hangingPunct="1">
              <a:buFont typeface="Arial" charset="0"/>
              <a:buChar char="•"/>
              <a:defRPr/>
            </a:pPr>
            <a:r>
              <a:rPr lang="zh-CN" altLang="en-US" dirty="0">
                <a:latin typeface="微软雅黑" panose="020B0503020204020204" pitchFamily="34" charset="-122"/>
                <a:ea typeface="微软雅黑" panose="020B0503020204020204" pitchFamily="34" charset="-122"/>
              </a:rPr>
              <a:t>危机、变法与革命</a:t>
            </a:r>
          </a:p>
          <a:p>
            <a:pPr algn="r" eaLnBrk="1" hangingPunct="1">
              <a:buFontTx/>
              <a:buNone/>
              <a:defRPr/>
            </a:pP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甲午中日战争、戊戌变法、八国联军侵华、辛亥革命</a:t>
            </a:r>
          </a:p>
          <a:p>
            <a:pPr eaLnBrk="1" hangingPunct="1">
              <a:buFont typeface="Arial" charset="0"/>
              <a:buChar char="•"/>
              <a:defRPr/>
            </a:pPr>
            <a:r>
              <a:rPr lang="zh-CN" altLang="en-US" dirty="0">
                <a:latin typeface="微软雅黑" panose="020B0503020204020204" pitchFamily="34" charset="-122"/>
                <a:ea typeface="微软雅黑" panose="020B0503020204020204" pitchFamily="34" charset="-122"/>
              </a:rPr>
              <a:t>民国初年的社会变化</a:t>
            </a:r>
          </a:p>
          <a:p>
            <a:pPr algn="r" eaLnBrk="1" hangingPunct="1">
              <a:buFontTx/>
              <a:buNone/>
              <a:defRPr/>
            </a:pP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维护共和斗争、短暂春天、新文化运动</a:t>
            </a:r>
            <a:r>
              <a:rPr lang="zh-CN" altLang="en-US" dirty="0">
                <a:latin typeface="微软雅黑" panose="020B0503020204020204" pitchFamily="34" charset="-122"/>
                <a:ea typeface="微软雅黑" panose="020B0503020204020204" pitchFamily="34" charset="-122"/>
              </a:rPr>
              <a:t> </a:t>
            </a:r>
          </a:p>
          <a:p>
            <a:pPr eaLnBrk="1" hangingPunct="1">
              <a:buFont typeface="Arial" charset="0"/>
              <a:buChar char="•"/>
              <a:defRPr/>
            </a:pPr>
            <a:r>
              <a:rPr lang="zh-CN" altLang="en-US" dirty="0">
                <a:latin typeface="微软雅黑" panose="020B0503020204020204" pitchFamily="34" charset="-122"/>
                <a:ea typeface="微软雅黑" panose="020B0503020204020204" pitchFamily="34" charset="-122"/>
              </a:rPr>
              <a:t>新民主主义革命 </a:t>
            </a:r>
          </a:p>
          <a:p>
            <a:pPr algn="r" eaLnBrk="1" hangingPunct="1">
              <a:buFontTx/>
              <a:buNone/>
              <a:defRPr/>
            </a:pP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五四运动、国民革命、国共对峙、抗日战争、解放战争</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228600"/>
            <a:ext cx="9067800" cy="6572250"/>
            <a:chOff x="96" y="-144"/>
            <a:chExt cx="5712" cy="4140"/>
          </a:xfrm>
        </p:grpSpPr>
        <p:grpSp>
          <p:nvGrpSpPr>
            <p:cNvPr id="3" name="Group 3"/>
            <p:cNvGrpSpPr>
              <a:grpSpLocks/>
            </p:cNvGrpSpPr>
            <p:nvPr/>
          </p:nvGrpSpPr>
          <p:grpSpPr bwMode="auto">
            <a:xfrm>
              <a:off x="96" y="-144"/>
              <a:ext cx="5712" cy="4140"/>
              <a:chOff x="96" y="-144"/>
              <a:chExt cx="5712" cy="4140"/>
            </a:xfrm>
          </p:grpSpPr>
          <p:sp>
            <p:nvSpPr>
              <p:cNvPr id="19478" name="Freeform 4"/>
              <p:cNvSpPr>
                <a:spLocks/>
              </p:cNvSpPr>
              <p:nvPr/>
            </p:nvSpPr>
            <p:spPr bwMode="auto">
              <a:xfrm>
                <a:off x="96" y="-144"/>
                <a:ext cx="5712" cy="3281"/>
              </a:xfrm>
              <a:custGeom>
                <a:avLst/>
                <a:gdLst>
                  <a:gd name="T0" fmla="*/ 228 w 5712"/>
                  <a:gd name="T1" fmla="*/ 228 h 3281"/>
                  <a:gd name="T2" fmla="*/ 660 w 5712"/>
                  <a:gd name="T3" fmla="*/ 528 h 3281"/>
                  <a:gd name="T4" fmla="*/ 948 w 5712"/>
                  <a:gd name="T5" fmla="*/ 696 h 3281"/>
                  <a:gd name="T6" fmla="*/ 816 w 5712"/>
                  <a:gd name="T7" fmla="*/ 1284 h 3281"/>
                  <a:gd name="T8" fmla="*/ 1080 w 5712"/>
                  <a:gd name="T9" fmla="*/ 1320 h 3281"/>
                  <a:gd name="T10" fmla="*/ 1248 w 5712"/>
                  <a:gd name="T11" fmla="*/ 1212 h 3281"/>
                  <a:gd name="T12" fmla="*/ 1560 w 5712"/>
                  <a:gd name="T13" fmla="*/ 948 h 3281"/>
                  <a:gd name="T14" fmla="*/ 2004 w 5712"/>
                  <a:gd name="T15" fmla="*/ 1104 h 3281"/>
                  <a:gd name="T16" fmla="*/ 2004 w 5712"/>
                  <a:gd name="T17" fmla="*/ 1404 h 3281"/>
                  <a:gd name="T18" fmla="*/ 1776 w 5712"/>
                  <a:gd name="T19" fmla="*/ 1488 h 3281"/>
                  <a:gd name="T20" fmla="*/ 1704 w 5712"/>
                  <a:gd name="T21" fmla="*/ 1392 h 3281"/>
                  <a:gd name="T22" fmla="*/ 1512 w 5712"/>
                  <a:gd name="T23" fmla="*/ 1656 h 3281"/>
                  <a:gd name="T24" fmla="*/ 1128 w 5712"/>
                  <a:gd name="T25" fmla="*/ 2100 h 3281"/>
                  <a:gd name="T26" fmla="*/ 1332 w 5712"/>
                  <a:gd name="T27" fmla="*/ 2256 h 3281"/>
                  <a:gd name="T28" fmla="*/ 1668 w 5712"/>
                  <a:gd name="T29" fmla="*/ 2208 h 3281"/>
                  <a:gd name="T30" fmla="*/ 1824 w 5712"/>
                  <a:gd name="T31" fmla="*/ 2328 h 3281"/>
                  <a:gd name="T32" fmla="*/ 2196 w 5712"/>
                  <a:gd name="T33" fmla="*/ 2352 h 3281"/>
                  <a:gd name="T34" fmla="*/ 2604 w 5712"/>
                  <a:gd name="T35" fmla="*/ 2304 h 3281"/>
                  <a:gd name="T36" fmla="*/ 2772 w 5712"/>
                  <a:gd name="T37" fmla="*/ 2436 h 3281"/>
                  <a:gd name="T38" fmla="*/ 2916 w 5712"/>
                  <a:gd name="T39" fmla="*/ 2616 h 3281"/>
                  <a:gd name="T40" fmla="*/ 3036 w 5712"/>
                  <a:gd name="T41" fmla="*/ 2880 h 3281"/>
                  <a:gd name="T42" fmla="*/ 3408 w 5712"/>
                  <a:gd name="T43" fmla="*/ 2664 h 3281"/>
                  <a:gd name="T44" fmla="*/ 3600 w 5712"/>
                  <a:gd name="T45" fmla="*/ 3012 h 3281"/>
                  <a:gd name="T46" fmla="*/ 3816 w 5712"/>
                  <a:gd name="T47" fmla="*/ 2832 h 3281"/>
                  <a:gd name="T48" fmla="*/ 4056 w 5712"/>
                  <a:gd name="T49" fmla="*/ 3132 h 3281"/>
                  <a:gd name="T50" fmla="*/ 4188 w 5712"/>
                  <a:gd name="T51" fmla="*/ 3048 h 3281"/>
                  <a:gd name="T52" fmla="*/ 3888 w 5712"/>
                  <a:gd name="T53" fmla="*/ 2580 h 3281"/>
                  <a:gd name="T54" fmla="*/ 3924 w 5712"/>
                  <a:gd name="T55" fmla="*/ 2388 h 3281"/>
                  <a:gd name="T56" fmla="*/ 4068 w 5712"/>
                  <a:gd name="T57" fmla="*/ 2232 h 3281"/>
                  <a:gd name="T58" fmla="*/ 4248 w 5712"/>
                  <a:gd name="T59" fmla="*/ 2292 h 3281"/>
                  <a:gd name="T60" fmla="*/ 4440 w 5712"/>
                  <a:gd name="T61" fmla="*/ 2256 h 3281"/>
                  <a:gd name="T62" fmla="*/ 4596 w 5712"/>
                  <a:gd name="T63" fmla="*/ 2316 h 3281"/>
                  <a:gd name="T64" fmla="*/ 4728 w 5712"/>
                  <a:gd name="T65" fmla="*/ 2160 h 3281"/>
                  <a:gd name="T66" fmla="*/ 4860 w 5712"/>
                  <a:gd name="T67" fmla="*/ 1932 h 3281"/>
                  <a:gd name="T68" fmla="*/ 4620 w 5712"/>
                  <a:gd name="T69" fmla="*/ 1848 h 3281"/>
                  <a:gd name="T70" fmla="*/ 4404 w 5712"/>
                  <a:gd name="T71" fmla="*/ 1884 h 3281"/>
                  <a:gd name="T72" fmla="*/ 4440 w 5712"/>
                  <a:gd name="T73" fmla="*/ 1488 h 3281"/>
                  <a:gd name="T74" fmla="*/ 4140 w 5712"/>
                  <a:gd name="T75" fmla="*/ 1560 h 3281"/>
                  <a:gd name="T76" fmla="*/ 3984 w 5712"/>
                  <a:gd name="T77" fmla="*/ 1692 h 3281"/>
                  <a:gd name="T78" fmla="*/ 3876 w 5712"/>
                  <a:gd name="T79" fmla="*/ 1860 h 3281"/>
                  <a:gd name="T80" fmla="*/ 3552 w 5712"/>
                  <a:gd name="T81" fmla="*/ 1920 h 3281"/>
                  <a:gd name="T82" fmla="*/ 3384 w 5712"/>
                  <a:gd name="T83" fmla="*/ 2100 h 3281"/>
                  <a:gd name="T84" fmla="*/ 3300 w 5712"/>
                  <a:gd name="T85" fmla="*/ 2004 h 3281"/>
                  <a:gd name="T86" fmla="*/ 3372 w 5712"/>
                  <a:gd name="T87" fmla="*/ 1632 h 3281"/>
                  <a:gd name="T88" fmla="*/ 3840 w 5712"/>
                  <a:gd name="T89" fmla="*/ 1404 h 3281"/>
                  <a:gd name="T90" fmla="*/ 3828 w 5712"/>
                  <a:gd name="T91" fmla="*/ 1560 h 3281"/>
                  <a:gd name="T92" fmla="*/ 4140 w 5712"/>
                  <a:gd name="T93" fmla="*/ 1404 h 3281"/>
                  <a:gd name="T94" fmla="*/ 4224 w 5712"/>
                  <a:gd name="T95" fmla="*/ 1152 h 3281"/>
                  <a:gd name="T96" fmla="*/ 3972 w 5712"/>
                  <a:gd name="T97" fmla="*/ 1176 h 3281"/>
                  <a:gd name="T98" fmla="*/ 3888 w 5712"/>
                  <a:gd name="T99" fmla="*/ 1008 h 3281"/>
                  <a:gd name="T100" fmla="*/ 3588 w 5712"/>
                  <a:gd name="T101" fmla="*/ 924 h 3281"/>
                  <a:gd name="T102" fmla="*/ 3792 w 5712"/>
                  <a:gd name="T103" fmla="*/ 672 h 3281"/>
                  <a:gd name="T104" fmla="*/ 4260 w 5712"/>
                  <a:gd name="T105" fmla="*/ 552 h 3281"/>
                  <a:gd name="T106" fmla="*/ 4620 w 5712"/>
                  <a:gd name="T107" fmla="*/ 504 h 3281"/>
                  <a:gd name="T108" fmla="*/ 5160 w 5712"/>
                  <a:gd name="T109" fmla="*/ 744 h 3281"/>
                  <a:gd name="T110" fmla="*/ 5436 w 5712"/>
                  <a:gd name="T111" fmla="*/ 996 h 3281"/>
                  <a:gd name="T112" fmla="*/ 5544 w 5712"/>
                  <a:gd name="T113" fmla="*/ 1596 h 3281"/>
                  <a:gd name="T114" fmla="*/ 5712 w 5712"/>
                  <a:gd name="T115" fmla="*/ 1164 h 3281"/>
                  <a:gd name="T116" fmla="*/ 5628 w 5712"/>
                  <a:gd name="T117" fmla="*/ 804 h 3281"/>
                  <a:gd name="T118" fmla="*/ 48 w 5712"/>
                  <a:gd name="T119" fmla="*/ 120 h 32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12" h="3281">
                    <a:moveTo>
                      <a:pt x="96" y="120"/>
                    </a:moveTo>
                    <a:cubicBezTo>
                      <a:pt x="118" y="142"/>
                      <a:pt x="146" y="158"/>
                      <a:pt x="168" y="180"/>
                    </a:cubicBezTo>
                    <a:cubicBezTo>
                      <a:pt x="178" y="190"/>
                      <a:pt x="181" y="207"/>
                      <a:pt x="192" y="216"/>
                    </a:cubicBezTo>
                    <a:cubicBezTo>
                      <a:pt x="202" y="224"/>
                      <a:pt x="217" y="222"/>
                      <a:pt x="228" y="228"/>
                    </a:cubicBezTo>
                    <a:cubicBezTo>
                      <a:pt x="253" y="242"/>
                      <a:pt x="276" y="260"/>
                      <a:pt x="300" y="276"/>
                    </a:cubicBezTo>
                    <a:cubicBezTo>
                      <a:pt x="311" y="283"/>
                      <a:pt x="325" y="282"/>
                      <a:pt x="336" y="288"/>
                    </a:cubicBezTo>
                    <a:cubicBezTo>
                      <a:pt x="372" y="306"/>
                      <a:pt x="410" y="325"/>
                      <a:pt x="444" y="348"/>
                    </a:cubicBezTo>
                    <a:cubicBezTo>
                      <a:pt x="495" y="424"/>
                      <a:pt x="590" y="470"/>
                      <a:pt x="660" y="528"/>
                    </a:cubicBezTo>
                    <a:cubicBezTo>
                      <a:pt x="684" y="548"/>
                      <a:pt x="696" y="580"/>
                      <a:pt x="720" y="600"/>
                    </a:cubicBezTo>
                    <a:cubicBezTo>
                      <a:pt x="730" y="608"/>
                      <a:pt x="745" y="606"/>
                      <a:pt x="756" y="612"/>
                    </a:cubicBezTo>
                    <a:cubicBezTo>
                      <a:pt x="769" y="618"/>
                      <a:pt x="779" y="630"/>
                      <a:pt x="792" y="636"/>
                    </a:cubicBezTo>
                    <a:cubicBezTo>
                      <a:pt x="845" y="659"/>
                      <a:pt x="902" y="658"/>
                      <a:pt x="948" y="696"/>
                    </a:cubicBezTo>
                    <a:cubicBezTo>
                      <a:pt x="998" y="737"/>
                      <a:pt x="1010" y="789"/>
                      <a:pt x="1044" y="840"/>
                    </a:cubicBezTo>
                    <a:cubicBezTo>
                      <a:pt x="1059" y="914"/>
                      <a:pt x="1081" y="971"/>
                      <a:pt x="1008" y="1020"/>
                    </a:cubicBezTo>
                    <a:cubicBezTo>
                      <a:pt x="985" y="1088"/>
                      <a:pt x="947" y="1149"/>
                      <a:pt x="888" y="1188"/>
                    </a:cubicBezTo>
                    <a:cubicBezTo>
                      <a:pt x="858" y="1233"/>
                      <a:pt x="833" y="1234"/>
                      <a:pt x="816" y="1284"/>
                    </a:cubicBezTo>
                    <a:cubicBezTo>
                      <a:pt x="824" y="1296"/>
                      <a:pt x="828" y="1312"/>
                      <a:pt x="840" y="1320"/>
                    </a:cubicBezTo>
                    <a:cubicBezTo>
                      <a:pt x="861" y="1333"/>
                      <a:pt x="912" y="1344"/>
                      <a:pt x="912" y="1344"/>
                    </a:cubicBezTo>
                    <a:cubicBezTo>
                      <a:pt x="920" y="1356"/>
                      <a:pt x="925" y="1371"/>
                      <a:pt x="936" y="1380"/>
                    </a:cubicBezTo>
                    <a:cubicBezTo>
                      <a:pt x="992" y="1425"/>
                      <a:pt x="1043" y="1345"/>
                      <a:pt x="1080" y="1320"/>
                    </a:cubicBezTo>
                    <a:cubicBezTo>
                      <a:pt x="1091" y="1313"/>
                      <a:pt x="1105" y="1314"/>
                      <a:pt x="1116" y="1308"/>
                    </a:cubicBezTo>
                    <a:cubicBezTo>
                      <a:pt x="1209" y="1261"/>
                      <a:pt x="1098" y="1302"/>
                      <a:pt x="1188" y="1272"/>
                    </a:cubicBezTo>
                    <a:cubicBezTo>
                      <a:pt x="1196" y="1260"/>
                      <a:pt x="1202" y="1246"/>
                      <a:pt x="1212" y="1236"/>
                    </a:cubicBezTo>
                    <a:cubicBezTo>
                      <a:pt x="1222" y="1226"/>
                      <a:pt x="1243" y="1225"/>
                      <a:pt x="1248" y="1212"/>
                    </a:cubicBezTo>
                    <a:cubicBezTo>
                      <a:pt x="1252" y="1202"/>
                      <a:pt x="1206" y="1122"/>
                      <a:pt x="1200" y="1104"/>
                    </a:cubicBezTo>
                    <a:cubicBezTo>
                      <a:pt x="1210" y="1031"/>
                      <a:pt x="1201" y="999"/>
                      <a:pt x="1260" y="960"/>
                    </a:cubicBezTo>
                    <a:cubicBezTo>
                      <a:pt x="1299" y="973"/>
                      <a:pt x="1329" y="995"/>
                      <a:pt x="1368" y="1008"/>
                    </a:cubicBezTo>
                    <a:cubicBezTo>
                      <a:pt x="1432" y="987"/>
                      <a:pt x="1495" y="964"/>
                      <a:pt x="1560" y="948"/>
                    </a:cubicBezTo>
                    <a:cubicBezTo>
                      <a:pt x="1621" y="963"/>
                      <a:pt x="1680" y="976"/>
                      <a:pt x="1740" y="996"/>
                    </a:cubicBezTo>
                    <a:cubicBezTo>
                      <a:pt x="1754" y="1001"/>
                      <a:pt x="1763" y="1014"/>
                      <a:pt x="1776" y="1020"/>
                    </a:cubicBezTo>
                    <a:cubicBezTo>
                      <a:pt x="1816" y="1040"/>
                      <a:pt x="1853" y="1055"/>
                      <a:pt x="1896" y="1068"/>
                    </a:cubicBezTo>
                    <a:cubicBezTo>
                      <a:pt x="1932" y="1079"/>
                      <a:pt x="1968" y="1092"/>
                      <a:pt x="2004" y="1104"/>
                    </a:cubicBezTo>
                    <a:cubicBezTo>
                      <a:pt x="2016" y="1108"/>
                      <a:pt x="2040" y="1116"/>
                      <a:pt x="2040" y="1116"/>
                    </a:cubicBezTo>
                    <a:cubicBezTo>
                      <a:pt x="2049" y="1130"/>
                      <a:pt x="2078" y="1167"/>
                      <a:pt x="2076" y="1188"/>
                    </a:cubicBezTo>
                    <a:cubicBezTo>
                      <a:pt x="2073" y="1213"/>
                      <a:pt x="2060" y="1236"/>
                      <a:pt x="2052" y="1260"/>
                    </a:cubicBezTo>
                    <a:cubicBezTo>
                      <a:pt x="2038" y="1302"/>
                      <a:pt x="2029" y="1367"/>
                      <a:pt x="2004" y="1404"/>
                    </a:cubicBezTo>
                    <a:cubicBezTo>
                      <a:pt x="1996" y="1416"/>
                      <a:pt x="1991" y="1431"/>
                      <a:pt x="1980" y="1440"/>
                    </a:cubicBezTo>
                    <a:cubicBezTo>
                      <a:pt x="1958" y="1459"/>
                      <a:pt x="1908" y="1488"/>
                      <a:pt x="1908" y="1488"/>
                    </a:cubicBezTo>
                    <a:cubicBezTo>
                      <a:pt x="1853" y="1571"/>
                      <a:pt x="1887" y="1551"/>
                      <a:pt x="1824" y="1572"/>
                    </a:cubicBezTo>
                    <a:cubicBezTo>
                      <a:pt x="1788" y="1560"/>
                      <a:pt x="1739" y="1534"/>
                      <a:pt x="1776" y="1488"/>
                    </a:cubicBezTo>
                    <a:cubicBezTo>
                      <a:pt x="1785" y="1477"/>
                      <a:pt x="1800" y="1472"/>
                      <a:pt x="1812" y="1464"/>
                    </a:cubicBezTo>
                    <a:cubicBezTo>
                      <a:pt x="1855" y="1399"/>
                      <a:pt x="1875" y="1349"/>
                      <a:pt x="1788" y="1320"/>
                    </a:cubicBezTo>
                    <a:cubicBezTo>
                      <a:pt x="1709" y="1346"/>
                      <a:pt x="1787" y="1310"/>
                      <a:pt x="1740" y="1368"/>
                    </a:cubicBezTo>
                    <a:cubicBezTo>
                      <a:pt x="1731" y="1379"/>
                      <a:pt x="1716" y="1384"/>
                      <a:pt x="1704" y="1392"/>
                    </a:cubicBezTo>
                    <a:cubicBezTo>
                      <a:pt x="1680" y="1428"/>
                      <a:pt x="1656" y="1464"/>
                      <a:pt x="1632" y="1500"/>
                    </a:cubicBezTo>
                    <a:cubicBezTo>
                      <a:pt x="1618" y="1521"/>
                      <a:pt x="1629" y="1558"/>
                      <a:pt x="1608" y="1572"/>
                    </a:cubicBezTo>
                    <a:cubicBezTo>
                      <a:pt x="1584" y="1588"/>
                      <a:pt x="1536" y="1620"/>
                      <a:pt x="1536" y="1620"/>
                    </a:cubicBezTo>
                    <a:cubicBezTo>
                      <a:pt x="1528" y="1632"/>
                      <a:pt x="1523" y="1647"/>
                      <a:pt x="1512" y="1656"/>
                    </a:cubicBezTo>
                    <a:cubicBezTo>
                      <a:pt x="1490" y="1675"/>
                      <a:pt x="1440" y="1704"/>
                      <a:pt x="1440" y="1704"/>
                    </a:cubicBezTo>
                    <a:cubicBezTo>
                      <a:pt x="1392" y="1776"/>
                      <a:pt x="1407" y="1822"/>
                      <a:pt x="1332" y="1872"/>
                    </a:cubicBezTo>
                    <a:cubicBezTo>
                      <a:pt x="1306" y="1951"/>
                      <a:pt x="1236" y="1952"/>
                      <a:pt x="1176" y="1992"/>
                    </a:cubicBezTo>
                    <a:cubicBezTo>
                      <a:pt x="1138" y="2049"/>
                      <a:pt x="1157" y="2014"/>
                      <a:pt x="1128" y="2100"/>
                    </a:cubicBezTo>
                    <a:cubicBezTo>
                      <a:pt x="1124" y="2112"/>
                      <a:pt x="1116" y="2136"/>
                      <a:pt x="1116" y="2136"/>
                    </a:cubicBezTo>
                    <a:cubicBezTo>
                      <a:pt x="1122" y="2153"/>
                      <a:pt x="1133" y="2199"/>
                      <a:pt x="1152" y="2208"/>
                    </a:cubicBezTo>
                    <a:cubicBezTo>
                      <a:pt x="1174" y="2219"/>
                      <a:pt x="1200" y="2214"/>
                      <a:pt x="1224" y="2220"/>
                    </a:cubicBezTo>
                    <a:cubicBezTo>
                      <a:pt x="1261" y="2229"/>
                      <a:pt x="1296" y="2244"/>
                      <a:pt x="1332" y="2256"/>
                    </a:cubicBezTo>
                    <a:cubicBezTo>
                      <a:pt x="1376" y="2271"/>
                      <a:pt x="1390" y="2311"/>
                      <a:pt x="1440" y="2328"/>
                    </a:cubicBezTo>
                    <a:cubicBezTo>
                      <a:pt x="1482" y="2314"/>
                      <a:pt x="1533" y="2314"/>
                      <a:pt x="1572" y="2292"/>
                    </a:cubicBezTo>
                    <a:cubicBezTo>
                      <a:pt x="1597" y="2278"/>
                      <a:pt x="1644" y="2244"/>
                      <a:pt x="1644" y="2244"/>
                    </a:cubicBezTo>
                    <a:cubicBezTo>
                      <a:pt x="1652" y="2232"/>
                      <a:pt x="1654" y="2213"/>
                      <a:pt x="1668" y="2208"/>
                    </a:cubicBezTo>
                    <a:cubicBezTo>
                      <a:pt x="1694" y="2199"/>
                      <a:pt x="1734" y="2232"/>
                      <a:pt x="1752" y="2244"/>
                    </a:cubicBezTo>
                    <a:cubicBezTo>
                      <a:pt x="1760" y="2256"/>
                      <a:pt x="1765" y="2271"/>
                      <a:pt x="1776" y="2280"/>
                    </a:cubicBezTo>
                    <a:cubicBezTo>
                      <a:pt x="1786" y="2288"/>
                      <a:pt x="1803" y="2283"/>
                      <a:pt x="1812" y="2292"/>
                    </a:cubicBezTo>
                    <a:cubicBezTo>
                      <a:pt x="1821" y="2301"/>
                      <a:pt x="1816" y="2318"/>
                      <a:pt x="1824" y="2328"/>
                    </a:cubicBezTo>
                    <a:cubicBezTo>
                      <a:pt x="1833" y="2339"/>
                      <a:pt x="1848" y="2344"/>
                      <a:pt x="1860" y="2352"/>
                    </a:cubicBezTo>
                    <a:cubicBezTo>
                      <a:pt x="1926" y="2452"/>
                      <a:pt x="1876" y="2426"/>
                      <a:pt x="1944" y="2412"/>
                    </a:cubicBezTo>
                    <a:cubicBezTo>
                      <a:pt x="1972" y="2406"/>
                      <a:pt x="2000" y="2404"/>
                      <a:pt x="2028" y="2400"/>
                    </a:cubicBezTo>
                    <a:cubicBezTo>
                      <a:pt x="2086" y="2381"/>
                      <a:pt x="2138" y="2368"/>
                      <a:pt x="2196" y="2352"/>
                    </a:cubicBezTo>
                    <a:cubicBezTo>
                      <a:pt x="2220" y="2345"/>
                      <a:pt x="2247" y="2342"/>
                      <a:pt x="2268" y="2328"/>
                    </a:cubicBezTo>
                    <a:cubicBezTo>
                      <a:pt x="2314" y="2298"/>
                      <a:pt x="2345" y="2291"/>
                      <a:pt x="2400" y="2280"/>
                    </a:cubicBezTo>
                    <a:cubicBezTo>
                      <a:pt x="2491" y="2310"/>
                      <a:pt x="2447" y="2309"/>
                      <a:pt x="2532" y="2292"/>
                    </a:cubicBezTo>
                    <a:cubicBezTo>
                      <a:pt x="2556" y="2296"/>
                      <a:pt x="2580" y="2298"/>
                      <a:pt x="2604" y="2304"/>
                    </a:cubicBezTo>
                    <a:cubicBezTo>
                      <a:pt x="2629" y="2310"/>
                      <a:pt x="2676" y="2328"/>
                      <a:pt x="2676" y="2328"/>
                    </a:cubicBezTo>
                    <a:cubicBezTo>
                      <a:pt x="2670" y="2345"/>
                      <a:pt x="2646" y="2397"/>
                      <a:pt x="2676" y="2412"/>
                    </a:cubicBezTo>
                    <a:cubicBezTo>
                      <a:pt x="2689" y="2418"/>
                      <a:pt x="2700" y="2396"/>
                      <a:pt x="2712" y="2388"/>
                    </a:cubicBezTo>
                    <a:cubicBezTo>
                      <a:pt x="2734" y="2395"/>
                      <a:pt x="2772" y="2400"/>
                      <a:pt x="2772" y="2436"/>
                    </a:cubicBezTo>
                    <a:cubicBezTo>
                      <a:pt x="2772" y="2461"/>
                      <a:pt x="2748" y="2508"/>
                      <a:pt x="2748" y="2508"/>
                    </a:cubicBezTo>
                    <a:cubicBezTo>
                      <a:pt x="2752" y="2520"/>
                      <a:pt x="2749" y="2538"/>
                      <a:pt x="2760" y="2544"/>
                    </a:cubicBezTo>
                    <a:cubicBezTo>
                      <a:pt x="2792" y="2562"/>
                      <a:pt x="2833" y="2556"/>
                      <a:pt x="2868" y="2568"/>
                    </a:cubicBezTo>
                    <a:cubicBezTo>
                      <a:pt x="2894" y="2647"/>
                      <a:pt x="2858" y="2569"/>
                      <a:pt x="2916" y="2616"/>
                    </a:cubicBezTo>
                    <a:cubicBezTo>
                      <a:pt x="2927" y="2625"/>
                      <a:pt x="2932" y="2640"/>
                      <a:pt x="2940" y="2652"/>
                    </a:cubicBezTo>
                    <a:cubicBezTo>
                      <a:pt x="2952" y="2700"/>
                      <a:pt x="2963" y="2748"/>
                      <a:pt x="2976" y="2796"/>
                    </a:cubicBezTo>
                    <a:cubicBezTo>
                      <a:pt x="2983" y="2820"/>
                      <a:pt x="2985" y="2847"/>
                      <a:pt x="3000" y="2868"/>
                    </a:cubicBezTo>
                    <a:cubicBezTo>
                      <a:pt x="3007" y="2878"/>
                      <a:pt x="3025" y="2874"/>
                      <a:pt x="3036" y="2880"/>
                    </a:cubicBezTo>
                    <a:cubicBezTo>
                      <a:pt x="3160" y="2949"/>
                      <a:pt x="3063" y="2913"/>
                      <a:pt x="3144" y="2940"/>
                    </a:cubicBezTo>
                    <a:cubicBezTo>
                      <a:pt x="3231" y="2923"/>
                      <a:pt x="3284" y="2899"/>
                      <a:pt x="3360" y="2856"/>
                    </a:cubicBezTo>
                    <a:cubicBezTo>
                      <a:pt x="3364" y="2840"/>
                      <a:pt x="3372" y="2824"/>
                      <a:pt x="3372" y="2808"/>
                    </a:cubicBezTo>
                    <a:cubicBezTo>
                      <a:pt x="3372" y="2717"/>
                      <a:pt x="3330" y="2716"/>
                      <a:pt x="3408" y="2664"/>
                    </a:cubicBezTo>
                    <a:cubicBezTo>
                      <a:pt x="3488" y="2691"/>
                      <a:pt x="3439" y="2721"/>
                      <a:pt x="3468" y="2796"/>
                    </a:cubicBezTo>
                    <a:cubicBezTo>
                      <a:pt x="3478" y="2823"/>
                      <a:pt x="3516" y="2868"/>
                      <a:pt x="3516" y="2868"/>
                    </a:cubicBezTo>
                    <a:cubicBezTo>
                      <a:pt x="3544" y="2978"/>
                      <a:pt x="3504" y="2865"/>
                      <a:pt x="3564" y="2940"/>
                    </a:cubicBezTo>
                    <a:cubicBezTo>
                      <a:pt x="3589" y="2971"/>
                      <a:pt x="3560" y="2987"/>
                      <a:pt x="3600" y="3012"/>
                    </a:cubicBezTo>
                    <a:cubicBezTo>
                      <a:pt x="3621" y="3025"/>
                      <a:pt x="3672" y="3036"/>
                      <a:pt x="3672" y="3036"/>
                    </a:cubicBezTo>
                    <a:cubicBezTo>
                      <a:pt x="3690" y="3030"/>
                      <a:pt x="3733" y="3019"/>
                      <a:pt x="3744" y="3000"/>
                    </a:cubicBezTo>
                    <a:cubicBezTo>
                      <a:pt x="3754" y="2982"/>
                      <a:pt x="3751" y="2960"/>
                      <a:pt x="3756" y="2940"/>
                    </a:cubicBezTo>
                    <a:cubicBezTo>
                      <a:pt x="3778" y="2859"/>
                      <a:pt x="3767" y="2881"/>
                      <a:pt x="3816" y="2832"/>
                    </a:cubicBezTo>
                    <a:cubicBezTo>
                      <a:pt x="3900" y="2860"/>
                      <a:pt x="3880" y="2832"/>
                      <a:pt x="3900" y="2892"/>
                    </a:cubicBezTo>
                    <a:cubicBezTo>
                      <a:pt x="3883" y="2992"/>
                      <a:pt x="3893" y="3119"/>
                      <a:pt x="3984" y="3180"/>
                    </a:cubicBezTo>
                    <a:cubicBezTo>
                      <a:pt x="3997" y="3199"/>
                      <a:pt x="4036" y="3281"/>
                      <a:pt x="4080" y="3204"/>
                    </a:cubicBezTo>
                    <a:cubicBezTo>
                      <a:pt x="4093" y="3182"/>
                      <a:pt x="4064" y="3156"/>
                      <a:pt x="4056" y="3132"/>
                    </a:cubicBezTo>
                    <a:cubicBezTo>
                      <a:pt x="4052" y="3120"/>
                      <a:pt x="4044" y="3096"/>
                      <a:pt x="4044" y="3096"/>
                    </a:cubicBezTo>
                    <a:cubicBezTo>
                      <a:pt x="4147" y="3027"/>
                      <a:pt x="4017" y="3101"/>
                      <a:pt x="4116" y="3084"/>
                    </a:cubicBezTo>
                    <a:cubicBezTo>
                      <a:pt x="4130" y="3082"/>
                      <a:pt x="4139" y="3066"/>
                      <a:pt x="4152" y="3060"/>
                    </a:cubicBezTo>
                    <a:cubicBezTo>
                      <a:pt x="4163" y="3054"/>
                      <a:pt x="4176" y="3052"/>
                      <a:pt x="4188" y="3048"/>
                    </a:cubicBezTo>
                    <a:cubicBezTo>
                      <a:pt x="4212" y="2952"/>
                      <a:pt x="4184" y="2965"/>
                      <a:pt x="4092" y="2952"/>
                    </a:cubicBezTo>
                    <a:cubicBezTo>
                      <a:pt x="4082" y="2921"/>
                      <a:pt x="4062" y="2811"/>
                      <a:pt x="4032" y="2796"/>
                    </a:cubicBezTo>
                    <a:cubicBezTo>
                      <a:pt x="4010" y="2785"/>
                      <a:pt x="3984" y="2788"/>
                      <a:pt x="3960" y="2784"/>
                    </a:cubicBezTo>
                    <a:cubicBezTo>
                      <a:pt x="3937" y="2716"/>
                      <a:pt x="3920" y="2644"/>
                      <a:pt x="3888" y="2580"/>
                    </a:cubicBezTo>
                    <a:cubicBezTo>
                      <a:pt x="3874" y="2512"/>
                      <a:pt x="3876" y="2460"/>
                      <a:pt x="3804" y="2436"/>
                    </a:cubicBezTo>
                    <a:cubicBezTo>
                      <a:pt x="3808" y="2404"/>
                      <a:pt x="3798" y="2367"/>
                      <a:pt x="3816" y="2340"/>
                    </a:cubicBezTo>
                    <a:cubicBezTo>
                      <a:pt x="3824" y="2328"/>
                      <a:pt x="3839" y="2358"/>
                      <a:pt x="3852" y="2364"/>
                    </a:cubicBezTo>
                    <a:cubicBezTo>
                      <a:pt x="3875" y="2374"/>
                      <a:pt x="3924" y="2388"/>
                      <a:pt x="3924" y="2388"/>
                    </a:cubicBezTo>
                    <a:cubicBezTo>
                      <a:pt x="3930" y="2356"/>
                      <a:pt x="3948" y="2325"/>
                      <a:pt x="3948" y="2292"/>
                    </a:cubicBezTo>
                    <a:cubicBezTo>
                      <a:pt x="3948" y="2263"/>
                      <a:pt x="3931" y="2236"/>
                      <a:pt x="3924" y="2208"/>
                    </a:cubicBezTo>
                    <a:cubicBezTo>
                      <a:pt x="3948" y="2200"/>
                      <a:pt x="3972" y="2192"/>
                      <a:pt x="3996" y="2184"/>
                    </a:cubicBezTo>
                    <a:cubicBezTo>
                      <a:pt x="4023" y="2175"/>
                      <a:pt x="4068" y="2232"/>
                      <a:pt x="4068" y="2232"/>
                    </a:cubicBezTo>
                    <a:cubicBezTo>
                      <a:pt x="4124" y="2221"/>
                      <a:pt x="4158" y="2198"/>
                      <a:pt x="4212" y="2184"/>
                    </a:cubicBezTo>
                    <a:cubicBezTo>
                      <a:pt x="4224" y="2188"/>
                      <a:pt x="4242" y="2185"/>
                      <a:pt x="4248" y="2196"/>
                    </a:cubicBezTo>
                    <a:cubicBezTo>
                      <a:pt x="4254" y="2207"/>
                      <a:pt x="4236" y="2219"/>
                      <a:pt x="4236" y="2232"/>
                    </a:cubicBezTo>
                    <a:cubicBezTo>
                      <a:pt x="4236" y="2252"/>
                      <a:pt x="4234" y="2278"/>
                      <a:pt x="4248" y="2292"/>
                    </a:cubicBezTo>
                    <a:cubicBezTo>
                      <a:pt x="4266" y="2310"/>
                      <a:pt x="4320" y="2316"/>
                      <a:pt x="4320" y="2316"/>
                    </a:cubicBezTo>
                    <a:cubicBezTo>
                      <a:pt x="4324" y="2304"/>
                      <a:pt x="4323" y="2289"/>
                      <a:pt x="4332" y="2280"/>
                    </a:cubicBezTo>
                    <a:cubicBezTo>
                      <a:pt x="4352" y="2260"/>
                      <a:pt x="4404" y="2232"/>
                      <a:pt x="4404" y="2232"/>
                    </a:cubicBezTo>
                    <a:cubicBezTo>
                      <a:pt x="4416" y="2240"/>
                      <a:pt x="4429" y="2247"/>
                      <a:pt x="4440" y="2256"/>
                    </a:cubicBezTo>
                    <a:cubicBezTo>
                      <a:pt x="4453" y="2267"/>
                      <a:pt x="4459" y="2292"/>
                      <a:pt x="4476" y="2292"/>
                    </a:cubicBezTo>
                    <a:cubicBezTo>
                      <a:pt x="4490" y="2292"/>
                      <a:pt x="4492" y="2268"/>
                      <a:pt x="4500" y="2256"/>
                    </a:cubicBezTo>
                    <a:cubicBezTo>
                      <a:pt x="4500" y="2256"/>
                      <a:pt x="4578" y="2274"/>
                      <a:pt x="4584" y="2280"/>
                    </a:cubicBezTo>
                    <a:cubicBezTo>
                      <a:pt x="4593" y="2289"/>
                      <a:pt x="4588" y="2306"/>
                      <a:pt x="4596" y="2316"/>
                    </a:cubicBezTo>
                    <a:cubicBezTo>
                      <a:pt x="4620" y="2345"/>
                      <a:pt x="4659" y="2345"/>
                      <a:pt x="4692" y="2352"/>
                    </a:cubicBezTo>
                    <a:cubicBezTo>
                      <a:pt x="4746" y="2334"/>
                      <a:pt x="4747" y="2320"/>
                      <a:pt x="4764" y="2268"/>
                    </a:cubicBezTo>
                    <a:cubicBezTo>
                      <a:pt x="4756" y="2244"/>
                      <a:pt x="4748" y="2220"/>
                      <a:pt x="4740" y="2196"/>
                    </a:cubicBezTo>
                    <a:cubicBezTo>
                      <a:pt x="4736" y="2184"/>
                      <a:pt x="4728" y="2160"/>
                      <a:pt x="4728" y="2160"/>
                    </a:cubicBezTo>
                    <a:cubicBezTo>
                      <a:pt x="4739" y="2104"/>
                      <a:pt x="4726" y="2098"/>
                      <a:pt x="4776" y="2076"/>
                    </a:cubicBezTo>
                    <a:cubicBezTo>
                      <a:pt x="4799" y="2066"/>
                      <a:pt x="4848" y="2052"/>
                      <a:pt x="4848" y="2052"/>
                    </a:cubicBezTo>
                    <a:cubicBezTo>
                      <a:pt x="4880" y="1956"/>
                      <a:pt x="4848" y="2076"/>
                      <a:pt x="4848" y="1980"/>
                    </a:cubicBezTo>
                    <a:cubicBezTo>
                      <a:pt x="4848" y="1964"/>
                      <a:pt x="4856" y="1948"/>
                      <a:pt x="4860" y="1932"/>
                    </a:cubicBezTo>
                    <a:cubicBezTo>
                      <a:pt x="4850" y="1860"/>
                      <a:pt x="4857" y="1823"/>
                      <a:pt x="4788" y="1800"/>
                    </a:cubicBezTo>
                    <a:cubicBezTo>
                      <a:pt x="4702" y="1829"/>
                      <a:pt x="4730" y="1845"/>
                      <a:pt x="4692" y="1788"/>
                    </a:cubicBezTo>
                    <a:cubicBezTo>
                      <a:pt x="4680" y="1696"/>
                      <a:pt x="4701" y="1661"/>
                      <a:pt x="4608" y="1692"/>
                    </a:cubicBezTo>
                    <a:cubicBezTo>
                      <a:pt x="4590" y="1747"/>
                      <a:pt x="4602" y="1794"/>
                      <a:pt x="4620" y="1848"/>
                    </a:cubicBezTo>
                    <a:cubicBezTo>
                      <a:pt x="4592" y="1932"/>
                      <a:pt x="4620" y="1912"/>
                      <a:pt x="4560" y="1932"/>
                    </a:cubicBezTo>
                    <a:cubicBezTo>
                      <a:pt x="4505" y="1849"/>
                      <a:pt x="4539" y="1851"/>
                      <a:pt x="4476" y="1872"/>
                    </a:cubicBezTo>
                    <a:cubicBezTo>
                      <a:pt x="4470" y="1889"/>
                      <a:pt x="4466" y="1935"/>
                      <a:pt x="4428" y="1920"/>
                    </a:cubicBezTo>
                    <a:cubicBezTo>
                      <a:pt x="4415" y="1915"/>
                      <a:pt x="4412" y="1896"/>
                      <a:pt x="4404" y="1884"/>
                    </a:cubicBezTo>
                    <a:cubicBezTo>
                      <a:pt x="4418" y="1667"/>
                      <a:pt x="4396" y="1753"/>
                      <a:pt x="4440" y="1620"/>
                    </a:cubicBezTo>
                    <a:cubicBezTo>
                      <a:pt x="4448" y="1596"/>
                      <a:pt x="4456" y="1572"/>
                      <a:pt x="4464" y="1548"/>
                    </a:cubicBezTo>
                    <a:cubicBezTo>
                      <a:pt x="4468" y="1536"/>
                      <a:pt x="4476" y="1512"/>
                      <a:pt x="4476" y="1512"/>
                    </a:cubicBezTo>
                    <a:cubicBezTo>
                      <a:pt x="4464" y="1504"/>
                      <a:pt x="4454" y="1485"/>
                      <a:pt x="4440" y="1488"/>
                    </a:cubicBezTo>
                    <a:cubicBezTo>
                      <a:pt x="4423" y="1491"/>
                      <a:pt x="4408" y="1548"/>
                      <a:pt x="4404" y="1560"/>
                    </a:cubicBezTo>
                    <a:cubicBezTo>
                      <a:pt x="4358" y="1549"/>
                      <a:pt x="4328" y="1527"/>
                      <a:pt x="4284" y="1512"/>
                    </a:cubicBezTo>
                    <a:cubicBezTo>
                      <a:pt x="4256" y="1507"/>
                      <a:pt x="4260" y="1492"/>
                      <a:pt x="4236" y="1500"/>
                    </a:cubicBezTo>
                    <a:cubicBezTo>
                      <a:pt x="4212" y="1508"/>
                      <a:pt x="4148" y="1544"/>
                      <a:pt x="4140" y="1560"/>
                    </a:cubicBezTo>
                    <a:cubicBezTo>
                      <a:pt x="4132" y="1572"/>
                      <a:pt x="4199" y="1587"/>
                      <a:pt x="4188" y="1596"/>
                    </a:cubicBezTo>
                    <a:cubicBezTo>
                      <a:pt x="4184" y="1606"/>
                      <a:pt x="4124" y="1600"/>
                      <a:pt x="4092" y="1608"/>
                    </a:cubicBezTo>
                    <a:cubicBezTo>
                      <a:pt x="4060" y="1616"/>
                      <a:pt x="4014" y="1630"/>
                      <a:pt x="3996" y="1644"/>
                    </a:cubicBezTo>
                    <a:cubicBezTo>
                      <a:pt x="3992" y="1660"/>
                      <a:pt x="3982" y="1676"/>
                      <a:pt x="3984" y="1692"/>
                    </a:cubicBezTo>
                    <a:cubicBezTo>
                      <a:pt x="3987" y="1717"/>
                      <a:pt x="4008" y="1764"/>
                      <a:pt x="4008" y="1764"/>
                    </a:cubicBezTo>
                    <a:cubicBezTo>
                      <a:pt x="3999" y="1848"/>
                      <a:pt x="4003" y="1880"/>
                      <a:pt x="3960" y="1944"/>
                    </a:cubicBezTo>
                    <a:cubicBezTo>
                      <a:pt x="3928" y="1940"/>
                      <a:pt x="3887" y="1955"/>
                      <a:pt x="3864" y="1932"/>
                    </a:cubicBezTo>
                    <a:cubicBezTo>
                      <a:pt x="3847" y="1915"/>
                      <a:pt x="3871" y="1884"/>
                      <a:pt x="3876" y="1860"/>
                    </a:cubicBezTo>
                    <a:cubicBezTo>
                      <a:pt x="3879" y="1848"/>
                      <a:pt x="3900" y="1828"/>
                      <a:pt x="3888" y="1824"/>
                    </a:cubicBezTo>
                    <a:cubicBezTo>
                      <a:pt x="3861" y="1815"/>
                      <a:pt x="3832" y="1832"/>
                      <a:pt x="3804" y="1836"/>
                    </a:cubicBezTo>
                    <a:cubicBezTo>
                      <a:pt x="3731" y="1824"/>
                      <a:pt x="3671" y="1824"/>
                      <a:pt x="3600" y="1848"/>
                    </a:cubicBezTo>
                    <a:cubicBezTo>
                      <a:pt x="3584" y="1872"/>
                      <a:pt x="3561" y="1893"/>
                      <a:pt x="3552" y="1920"/>
                    </a:cubicBezTo>
                    <a:cubicBezTo>
                      <a:pt x="3548" y="1932"/>
                      <a:pt x="3548" y="1946"/>
                      <a:pt x="3540" y="1956"/>
                    </a:cubicBezTo>
                    <a:cubicBezTo>
                      <a:pt x="3531" y="1967"/>
                      <a:pt x="3516" y="1972"/>
                      <a:pt x="3504" y="1980"/>
                    </a:cubicBezTo>
                    <a:cubicBezTo>
                      <a:pt x="3440" y="2076"/>
                      <a:pt x="3524" y="1960"/>
                      <a:pt x="3444" y="2040"/>
                    </a:cubicBezTo>
                    <a:cubicBezTo>
                      <a:pt x="3364" y="2120"/>
                      <a:pt x="3480" y="2036"/>
                      <a:pt x="3384" y="2100"/>
                    </a:cubicBezTo>
                    <a:cubicBezTo>
                      <a:pt x="3380" y="2112"/>
                      <a:pt x="3382" y="2129"/>
                      <a:pt x="3372" y="2136"/>
                    </a:cubicBezTo>
                    <a:cubicBezTo>
                      <a:pt x="3351" y="2151"/>
                      <a:pt x="3300" y="2160"/>
                      <a:pt x="3300" y="2160"/>
                    </a:cubicBezTo>
                    <a:cubicBezTo>
                      <a:pt x="3288" y="2156"/>
                      <a:pt x="3273" y="2157"/>
                      <a:pt x="3264" y="2148"/>
                    </a:cubicBezTo>
                    <a:cubicBezTo>
                      <a:pt x="3228" y="2112"/>
                      <a:pt x="3288" y="2041"/>
                      <a:pt x="3300" y="2004"/>
                    </a:cubicBezTo>
                    <a:cubicBezTo>
                      <a:pt x="3256" y="1873"/>
                      <a:pt x="3193" y="1877"/>
                      <a:pt x="3096" y="1812"/>
                    </a:cubicBezTo>
                    <a:cubicBezTo>
                      <a:pt x="3088" y="1800"/>
                      <a:pt x="3078" y="1789"/>
                      <a:pt x="3072" y="1776"/>
                    </a:cubicBezTo>
                    <a:cubicBezTo>
                      <a:pt x="3005" y="1642"/>
                      <a:pt x="3263" y="1670"/>
                      <a:pt x="3300" y="1668"/>
                    </a:cubicBezTo>
                    <a:cubicBezTo>
                      <a:pt x="3329" y="1658"/>
                      <a:pt x="3349" y="1655"/>
                      <a:pt x="3372" y="1632"/>
                    </a:cubicBezTo>
                    <a:cubicBezTo>
                      <a:pt x="3414" y="1590"/>
                      <a:pt x="3374" y="1598"/>
                      <a:pt x="3432" y="1572"/>
                    </a:cubicBezTo>
                    <a:cubicBezTo>
                      <a:pt x="3477" y="1552"/>
                      <a:pt x="3529" y="1540"/>
                      <a:pt x="3576" y="1524"/>
                    </a:cubicBezTo>
                    <a:cubicBezTo>
                      <a:pt x="3631" y="1506"/>
                      <a:pt x="3667" y="1428"/>
                      <a:pt x="3720" y="1416"/>
                    </a:cubicBezTo>
                    <a:cubicBezTo>
                      <a:pt x="3759" y="1407"/>
                      <a:pt x="3800" y="1408"/>
                      <a:pt x="3840" y="1404"/>
                    </a:cubicBezTo>
                    <a:cubicBezTo>
                      <a:pt x="3864" y="1396"/>
                      <a:pt x="3888" y="1388"/>
                      <a:pt x="3912" y="1380"/>
                    </a:cubicBezTo>
                    <a:cubicBezTo>
                      <a:pt x="3936" y="1372"/>
                      <a:pt x="3896" y="1428"/>
                      <a:pt x="3888" y="1452"/>
                    </a:cubicBezTo>
                    <a:cubicBezTo>
                      <a:pt x="3879" y="1479"/>
                      <a:pt x="3849" y="1497"/>
                      <a:pt x="3840" y="1524"/>
                    </a:cubicBezTo>
                    <a:cubicBezTo>
                      <a:pt x="3836" y="1536"/>
                      <a:pt x="3816" y="1557"/>
                      <a:pt x="3828" y="1560"/>
                    </a:cubicBezTo>
                    <a:cubicBezTo>
                      <a:pt x="3863" y="1569"/>
                      <a:pt x="3900" y="1552"/>
                      <a:pt x="3936" y="1548"/>
                    </a:cubicBezTo>
                    <a:cubicBezTo>
                      <a:pt x="3967" y="1517"/>
                      <a:pt x="4001" y="1478"/>
                      <a:pt x="4044" y="1464"/>
                    </a:cubicBezTo>
                    <a:cubicBezTo>
                      <a:pt x="4068" y="1456"/>
                      <a:pt x="4116" y="1440"/>
                      <a:pt x="4116" y="1440"/>
                    </a:cubicBezTo>
                    <a:cubicBezTo>
                      <a:pt x="4124" y="1428"/>
                      <a:pt x="4130" y="1414"/>
                      <a:pt x="4140" y="1404"/>
                    </a:cubicBezTo>
                    <a:cubicBezTo>
                      <a:pt x="4150" y="1394"/>
                      <a:pt x="4167" y="1391"/>
                      <a:pt x="4176" y="1380"/>
                    </a:cubicBezTo>
                    <a:cubicBezTo>
                      <a:pt x="4189" y="1364"/>
                      <a:pt x="4199" y="1274"/>
                      <a:pt x="4200" y="1272"/>
                    </a:cubicBezTo>
                    <a:cubicBezTo>
                      <a:pt x="4206" y="1259"/>
                      <a:pt x="4224" y="1256"/>
                      <a:pt x="4236" y="1248"/>
                    </a:cubicBezTo>
                    <a:cubicBezTo>
                      <a:pt x="4265" y="1162"/>
                      <a:pt x="4281" y="1190"/>
                      <a:pt x="4224" y="1152"/>
                    </a:cubicBezTo>
                    <a:cubicBezTo>
                      <a:pt x="4200" y="1168"/>
                      <a:pt x="4176" y="1184"/>
                      <a:pt x="4152" y="1200"/>
                    </a:cubicBezTo>
                    <a:cubicBezTo>
                      <a:pt x="4140" y="1208"/>
                      <a:pt x="4116" y="1224"/>
                      <a:pt x="4116" y="1224"/>
                    </a:cubicBezTo>
                    <a:cubicBezTo>
                      <a:pt x="4080" y="1212"/>
                      <a:pt x="4044" y="1200"/>
                      <a:pt x="4008" y="1188"/>
                    </a:cubicBezTo>
                    <a:cubicBezTo>
                      <a:pt x="3996" y="1184"/>
                      <a:pt x="3984" y="1180"/>
                      <a:pt x="3972" y="1176"/>
                    </a:cubicBezTo>
                    <a:cubicBezTo>
                      <a:pt x="3960" y="1172"/>
                      <a:pt x="3936" y="1164"/>
                      <a:pt x="3936" y="1164"/>
                    </a:cubicBezTo>
                    <a:cubicBezTo>
                      <a:pt x="3932" y="1152"/>
                      <a:pt x="3924" y="1141"/>
                      <a:pt x="3924" y="1128"/>
                    </a:cubicBezTo>
                    <a:cubicBezTo>
                      <a:pt x="3924" y="1066"/>
                      <a:pt x="3976" y="1111"/>
                      <a:pt x="3924" y="1020"/>
                    </a:cubicBezTo>
                    <a:cubicBezTo>
                      <a:pt x="3918" y="1009"/>
                      <a:pt x="3900" y="1012"/>
                      <a:pt x="3888" y="1008"/>
                    </a:cubicBezTo>
                    <a:cubicBezTo>
                      <a:pt x="3822" y="909"/>
                      <a:pt x="3844" y="965"/>
                      <a:pt x="3828" y="840"/>
                    </a:cubicBezTo>
                    <a:cubicBezTo>
                      <a:pt x="3780" y="848"/>
                      <a:pt x="3754" y="842"/>
                      <a:pt x="3720" y="876"/>
                    </a:cubicBezTo>
                    <a:cubicBezTo>
                      <a:pt x="3710" y="886"/>
                      <a:pt x="3710" y="907"/>
                      <a:pt x="3696" y="912"/>
                    </a:cubicBezTo>
                    <a:cubicBezTo>
                      <a:pt x="3662" y="924"/>
                      <a:pt x="3624" y="920"/>
                      <a:pt x="3588" y="924"/>
                    </a:cubicBezTo>
                    <a:cubicBezTo>
                      <a:pt x="3502" y="981"/>
                      <a:pt x="3544" y="979"/>
                      <a:pt x="3468" y="960"/>
                    </a:cubicBezTo>
                    <a:cubicBezTo>
                      <a:pt x="3490" y="894"/>
                      <a:pt x="3494" y="867"/>
                      <a:pt x="3552" y="828"/>
                    </a:cubicBezTo>
                    <a:cubicBezTo>
                      <a:pt x="3590" y="771"/>
                      <a:pt x="3562" y="797"/>
                      <a:pt x="3648" y="768"/>
                    </a:cubicBezTo>
                    <a:cubicBezTo>
                      <a:pt x="3690" y="754"/>
                      <a:pt x="3752" y="699"/>
                      <a:pt x="3792" y="672"/>
                    </a:cubicBezTo>
                    <a:cubicBezTo>
                      <a:pt x="3816" y="656"/>
                      <a:pt x="3837" y="633"/>
                      <a:pt x="3864" y="624"/>
                    </a:cubicBezTo>
                    <a:cubicBezTo>
                      <a:pt x="3888" y="616"/>
                      <a:pt x="3936" y="600"/>
                      <a:pt x="3936" y="600"/>
                    </a:cubicBezTo>
                    <a:cubicBezTo>
                      <a:pt x="4032" y="624"/>
                      <a:pt x="4042" y="632"/>
                      <a:pt x="4188" y="600"/>
                    </a:cubicBezTo>
                    <a:cubicBezTo>
                      <a:pt x="4216" y="594"/>
                      <a:pt x="4260" y="552"/>
                      <a:pt x="4260" y="552"/>
                    </a:cubicBezTo>
                    <a:cubicBezTo>
                      <a:pt x="4272" y="556"/>
                      <a:pt x="4285" y="558"/>
                      <a:pt x="4296" y="564"/>
                    </a:cubicBezTo>
                    <a:cubicBezTo>
                      <a:pt x="4309" y="570"/>
                      <a:pt x="4318" y="587"/>
                      <a:pt x="4332" y="588"/>
                    </a:cubicBezTo>
                    <a:cubicBezTo>
                      <a:pt x="4366" y="591"/>
                      <a:pt x="4466" y="575"/>
                      <a:pt x="4512" y="564"/>
                    </a:cubicBezTo>
                    <a:cubicBezTo>
                      <a:pt x="4552" y="554"/>
                      <a:pt x="4620" y="504"/>
                      <a:pt x="4620" y="504"/>
                    </a:cubicBezTo>
                    <a:cubicBezTo>
                      <a:pt x="4712" y="508"/>
                      <a:pt x="4806" y="494"/>
                      <a:pt x="4896" y="516"/>
                    </a:cubicBezTo>
                    <a:cubicBezTo>
                      <a:pt x="4929" y="524"/>
                      <a:pt x="4944" y="564"/>
                      <a:pt x="4968" y="588"/>
                    </a:cubicBezTo>
                    <a:cubicBezTo>
                      <a:pt x="4987" y="607"/>
                      <a:pt x="5018" y="609"/>
                      <a:pt x="5040" y="624"/>
                    </a:cubicBezTo>
                    <a:cubicBezTo>
                      <a:pt x="5061" y="686"/>
                      <a:pt x="5100" y="724"/>
                      <a:pt x="5160" y="744"/>
                    </a:cubicBezTo>
                    <a:cubicBezTo>
                      <a:pt x="5189" y="830"/>
                      <a:pt x="5207" y="823"/>
                      <a:pt x="5292" y="840"/>
                    </a:cubicBezTo>
                    <a:cubicBezTo>
                      <a:pt x="5308" y="864"/>
                      <a:pt x="5324" y="888"/>
                      <a:pt x="5340" y="912"/>
                    </a:cubicBezTo>
                    <a:cubicBezTo>
                      <a:pt x="5348" y="924"/>
                      <a:pt x="5352" y="940"/>
                      <a:pt x="5364" y="948"/>
                    </a:cubicBezTo>
                    <a:cubicBezTo>
                      <a:pt x="5388" y="964"/>
                      <a:pt x="5436" y="996"/>
                      <a:pt x="5436" y="996"/>
                    </a:cubicBezTo>
                    <a:cubicBezTo>
                      <a:pt x="5468" y="1092"/>
                      <a:pt x="5436" y="972"/>
                      <a:pt x="5436" y="1068"/>
                    </a:cubicBezTo>
                    <a:cubicBezTo>
                      <a:pt x="5436" y="1115"/>
                      <a:pt x="5439" y="1214"/>
                      <a:pt x="5448" y="1260"/>
                    </a:cubicBezTo>
                    <a:cubicBezTo>
                      <a:pt x="5456" y="1378"/>
                      <a:pt x="5429" y="1382"/>
                      <a:pt x="5484" y="1464"/>
                    </a:cubicBezTo>
                    <a:cubicBezTo>
                      <a:pt x="5493" y="1508"/>
                      <a:pt x="5522" y="1557"/>
                      <a:pt x="5544" y="1596"/>
                    </a:cubicBezTo>
                    <a:cubicBezTo>
                      <a:pt x="5550" y="1607"/>
                      <a:pt x="5568" y="1604"/>
                      <a:pt x="5580" y="1608"/>
                    </a:cubicBezTo>
                    <a:cubicBezTo>
                      <a:pt x="5604" y="1603"/>
                      <a:pt x="5658" y="1600"/>
                      <a:pt x="5676" y="1572"/>
                    </a:cubicBezTo>
                    <a:cubicBezTo>
                      <a:pt x="5688" y="1553"/>
                      <a:pt x="5705" y="1480"/>
                      <a:pt x="5712" y="1452"/>
                    </a:cubicBezTo>
                    <a:lnTo>
                      <a:pt x="5712" y="1164"/>
                    </a:lnTo>
                    <a:cubicBezTo>
                      <a:pt x="5699" y="1126"/>
                      <a:pt x="5699" y="1080"/>
                      <a:pt x="5664" y="1056"/>
                    </a:cubicBezTo>
                    <a:cubicBezTo>
                      <a:pt x="5640" y="1040"/>
                      <a:pt x="5592" y="1008"/>
                      <a:pt x="5592" y="1008"/>
                    </a:cubicBezTo>
                    <a:cubicBezTo>
                      <a:pt x="5552" y="947"/>
                      <a:pt x="5554" y="917"/>
                      <a:pt x="5616" y="876"/>
                    </a:cubicBezTo>
                    <a:cubicBezTo>
                      <a:pt x="5620" y="852"/>
                      <a:pt x="5619" y="826"/>
                      <a:pt x="5628" y="804"/>
                    </a:cubicBezTo>
                    <a:cubicBezTo>
                      <a:pt x="5639" y="777"/>
                      <a:pt x="5652" y="756"/>
                      <a:pt x="5652" y="756"/>
                    </a:cubicBezTo>
                    <a:lnTo>
                      <a:pt x="5628" y="108"/>
                    </a:lnTo>
                    <a:cubicBezTo>
                      <a:pt x="4688" y="0"/>
                      <a:pt x="942" y="106"/>
                      <a:pt x="12" y="108"/>
                    </a:cubicBezTo>
                    <a:cubicBezTo>
                      <a:pt x="0" y="110"/>
                      <a:pt x="35" y="118"/>
                      <a:pt x="48" y="120"/>
                    </a:cubicBezTo>
                    <a:cubicBezTo>
                      <a:pt x="64" y="122"/>
                      <a:pt x="80" y="120"/>
                      <a:pt x="96" y="12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79" name="Freeform 5"/>
              <p:cNvSpPr>
                <a:spLocks/>
              </p:cNvSpPr>
              <p:nvPr/>
            </p:nvSpPr>
            <p:spPr bwMode="auto">
              <a:xfrm>
                <a:off x="246" y="1541"/>
                <a:ext cx="174" cy="211"/>
              </a:xfrm>
              <a:custGeom>
                <a:avLst/>
                <a:gdLst>
                  <a:gd name="T0" fmla="*/ 78 w 174"/>
                  <a:gd name="T1" fmla="*/ 31 h 211"/>
                  <a:gd name="T2" fmla="*/ 42 w 174"/>
                  <a:gd name="T3" fmla="*/ 43 h 211"/>
                  <a:gd name="T4" fmla="*/ 78 w 174"/>
                  <a:gd name="T5" fmla="*/ 163 h 211"/>
                  <a:gd name="T6" fmla="*/ 102 w 174"/>
                  <a:gd name="T7" fmla="*/ 199 h 211"/>
                  <a:gd name="T8" fmla="*/ 138 w 174"/>
                  <a:gd name="T9" fmla="*/ 211 h 211"/>
                  <a:gd name="T10" fmla="*/ 174 w 174"/>
                  <a:gd name="T11" fmla="*/ 79 h 211"/>
                  <a:gd name="T12" fmla="*/ 126 w 174"/>
                  <a:gd name="T13" fmla="*/ 7 h 211"/>
                  <a:gd name="T14" fmla="*/ 78 w 174"/>
                  <a:gd name="T15" fmla="*/ 31 h 2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211">
                    <a:moveTo>
                      <a:pt x="78" y="31"/>
                    </a:moveTo>
                    <a:cubicBezTo>
                      <a:pt x="66" y="35"/>
                      <a:pt x="51" y="34"/>
                      <a:pt x="42" y="43"/>
                    </a:cubicBezTo>
                    <a:cubicBezTo>
                      <a:pt x="0" y="85"/>
                      <a:pt x="55" y="135"/>
                      <a:pt x="78" y="163"/>
                    </a:cubicBezTo>
                    <a:cubicBezTo>
                      <a:pt x="87" y="174"/>
                      <a:pt x="91" y="190"/>
                      <a:pt x="102" y="199"/>
                    </a:cubicBezTo>
                    <a:cubicBezTo>
                      <a:pt x="112" y="207"/>
                      <a:pt x="126" y="207"/>
                      <a:pt x="138" y="211"/>
                    </a:cubicBezTo>
                    <a:cubicBezTo>
                      <a:pt x="153" y="167"/>
                      <a:pt x="159" y="123"/>
                      <a:pt x="174" y="79"/>
                    </a:cubicBezTo>
                    <a:cubicBezTo>
                      <a:pt x="166" y="48"/>
                      <a:pt x="169" y="13"/>
                      <a:pt x="126" y="7"/>
                    </a:cubicBezTo>
                    <a:cubicBezTo>
                      <a:pt x="74" y="0"/>
                      <a:pt x="78" y="7"/>
                      <a:pt x="78" y="31"/>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80" name="Freeform 6"/>
              <p:cNvSpPr>
                <a:spLocks/>
              </p:cNvSpPr>
              <p:nvPr/>
            </p:nvSpPr>
            <p:spPr bwMode="auto">
              <a:xfrm>
                <a:off x="1252" y="2460"/>
                <a:ext cx="144" cy="252"/>
              </a:xfrm>
              <a:custGeom>
                <a:avLst/>
                <a:gdLst>
                  <a:gd name="T0" fmla="*/ 140 w 144"/>
                  <a:gd name="T1" fmla="*/ 0 h 252"/>
                  <a:gd name="T2" fmla="*/ 32 w 144"/>
                  <a:gd name="T3" fmla="*/ 48 h 252"/>
                  <a:gd name="T4" fmla="*/ 8 w 144"/>
                  <a:gd name="T5" fmla="*/ 120 h 252"/>
                  <a:gd name="T6" fmla="*/ 32 w 144"/>
                  <a:gd name="T7" fmla="*/ 192 h 252"/>
                  <a:gd name="T8" fmla="*/ 44 w 144"/>
                  <a:gd name="T9" fmla="*/ 252 h 252"/>
                  <a:gd name="T10" fmla="*/ 104 w 144"/>
                  <a:gd name="T11" fmla="*/ 108 h 252"/>
                  <a:gd name="T12" fmla="*/ 128 w 144"/>
                  <a:gd name="T13" fmla="*/ 72 h 252"/>
                  <a:gd name="T14" fmla="*/ 140 w 144"/>
                  <a:gd name="T15" fmla="*/ 0 h 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252">
                    <a:moveTo>
                      <a:pt x="140" y="0"/>
                    </a:moveTo>
                    <a:cubicBezTo>
                      <a:pt x="54" y="29"/>
                      <a:pt x="89" y="10"/>
                      <a:pt x="32" y="48"/>
                    </a:cubicBezTo>
                    <a:cubicBezTo>
                      <a:pt x="24" y="72"/>
                      <a:pt x="16" y="96"/>
                      <a:pt x="8" y="120"/>
                    </a:cubicBezTo>
                    <a:cubicBezTo>
                      <a:pt x="0" y="144"/>
                      <a:pt x="27" y="167"/>
                      <a:pt x="32" y="192"/>
                    </a:cubicBezTo>
                    <a:cubicBezTo>
                      <a:pt x="36" y="212"/>
                      <a:pt x="40" y="232"/>
                      <a:pt x="44" y="252"/>
                    </a:cubicBezTo>
                    <a:cubicBezTo>
                      <a:pt x="74" y="207"/>
                      <a:pt x="87" y="159"/>
                      <a:pt x="104" y="108"/>
                    </a:cubicBezTo>
                    <a:cubicBezTo>
                      <a:pt x="109" y="94"/>
                      <a:pt x="122" y="85"/>
                      <a:pt x="128" y="72"/>
                    </a:cubicBezTo>
                    <a:cubicBezTo>
                      <a:pt x="144" y="40"/>
                      <a:pt x="140" y="34"/>
                      <a:pt x="140"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81" name="Freeform 7"/>
              <p:cNvSpPr>
                <a:spLocks/>
              </p:cNvSpPr>
              <p:nvPr/>
            </p:nvSpPr>
            <p:spPr bwMode="auto">
              <a:xfrm>
                <a:off x="480" y="2448"/>
                <a:ext cx="1552" cy="1200"/>
              </a:xfrm>
              <a:custGeom>
                <a:avLst/>
                <a:gdLst>
                  <a:gd name="T0" fmla="*/ 1505 w 1552"/>
                  <a:gd name="T1" fmla="*/ 0 h 1200"/>
                  <a:gd name="T2" fmla="*/ 1469 w 1552"/>
                  <a:gd name="T3" fmla="*/ 168 h 1200"/>
                  <a:gd name="T4" fmla="*/ 1445 w 1552"/>
                  <a:gd name="T5" fmla="*/ 204 h 1200"/>
                  <a:gd name="T6" fmla="*/ 1409 w 1552"/>
                  <a:gd name="T7" fmla="*/ 216 h 1200"/>
                  <a:gd name="T8" fmla="*/ 1337 w 1552"/>
                  <a:gd name="T9" fmla="*/ 252 h 1200"/>
                  <a:gd name="T10" fmla="*/ 1349 w 1552"/>
                  <a:gd name="T11" fmla="*/ 468 h 1200"/>
                  <a:gd name="T12" fmla="*/ 1289 w 1552"/>
                  <a:gd name="T13" fmla="*/ 588 h 1200"/>
                  <a:gd name="T14" fmla="*/ 1241 w 1552"/>
                  <a:gd name="T15" fmla="*/ 576 h 1200"/>
                  <a:gd name="T16" fmla="*/ 1229 w 1552"/>
                  <a:gd name="T17" fmla="*/ 612 h 1200"/>
                  <a:gd name="T18" fmla="*/ 1217 w 1552"/>
                  <a:gd name="T19" fmla="*/ 744 h 1200"/>
                  <a:gd name="T20" fmla="*/ 1253 w 1552"/>
                  <a:gd name="T21" fmla="*/ 900 h 1200"/>
                  <a:gd name="T22" fmla="*/ 1229 w 1552"/>
                  <a:gd name="T23" fmla="*/ 936 h 1200"/>
                  <a:gd name="T24" fmla="*/ 1157 w 1552"/>
                  <a:gd name="T25" fmla="*/ 984 h 1200"/>
                  <a:gd name="T26" fmla="*/ 1085 w 1552"/>
                  <a:gd name="T27" fmla="*/ 972 h 1200"/>
                  <a:gd name="T28" fmla="*/ 1037 w 1552"/>
                  <a:gd name="T29" fmla="*/ 900 h 1200"/>
                  <a:gd name="T30" fmla="*/ 1001 w 1552"/>
                  <a:gd name="T31" fmla="*/ 876 h 1200"/>
                  <a:gd name="T32" fmla="*/ 785 w 1552"/>
                  <a:gd name="T33" fmla="*/ 912 h 1200"/>
                  <a:gd name="T34" fmla="*/ 593 w 1552"/>
                  <a:gd name="T35" fmla="*/ 900 h 1200"/>
                  <a:gd name="T36" fmla="*/ 605 w 1552"/>
                  <a:gd name="T37" fmla="*/ 972 h 1200"/>
                  <a:gd name="T38" fmla="*/ 653 w 1552"/>
                  <a:gd name="T39" fmla="*/ 960 h 1200"/>
                  <a:gd name="T40" fmla="*/ 629 w 1552"/>
                  <a:gd name="T41" fmla="*/ 1056 h 1200"/>
                  <a:gd name="T42" fmla="*/ 533 w 1552"/>
                  <a:gd name="T43" fmla="*/ 1032 h 1200"/>
                  <a:gd name="T44" fmla="*/ 461 w 1552"/>
                  <a:gd name="T45" fmla="*/ 984 h 1200"/>
                  <a:gd name="T46" fmla="*/ 305 w 1552"/>
                  <a:gd name="T47" fmla="*/ 1044 h 1200"/>
                  <a:gd name="T48" fmla="*/ 305 w 1552"/>
                  <a:gd name="T49" fmla="*/ 1044 h 1200"/>
                  <a:gd name="T50" fmla="*/ 233 w 1552"/>
                  <a:gd name="T51" fmla="*/ 1068 h 1200"/>
                  <a:gd name="T52" fmla="*/ 149 w 1552"/>
                  <a:gd name="T53" fmla="*/ 1140 h 1200"/>
                  <a:gd name="T54" fmla="*/ 125 w 1552"/>
                  <a:gd name="T55" fmla="*/ 1176 h 1200"/>
                  <a:gd name="T56" fmla="*/ 53 w 1552"/>
                  <a:gd name="T57" fmla="*/ 1200 h 1200"/>
                  <a:gd name="T58" fmla="*/ 53 w 1552"/>
                  <a:gd name="T59" fmla="*/ 1092 h 1200"/>
                  <a:gd name="T60" fmla="*/ 17 w 1552"/>
                  <a:gd name="T61" fmla="*/ 924 h 1200"/>
                  <a:gd name="T62" fmla="*/ 77 w 1552"/>
                  <a:gd name="T63" fmla="*/ 816 h 1200"/>
                  <a:gd name="T64" fmla="*/ 101 w 1552"/>
                  <a:gd name="T65" fmla="*/ 780 h 1200"/>
                  <a:gd name="T66" fmla="*/ 173 w 1552"/>
                  <a:gd name="T67" fmla="*/ 756 h 1200"/>
                  <a:gd name="T68" fmla="*/ 197 w 1552"/>
                  <a:gd name="T69" fmla="*/ 648 h 1200"/>
                  <a:gd name="T70" fmla="*/ 137 w 1552"/>
                  <a:gd name="T71" fmla="*/ 636 h 1200"/>
                  <a:gd name="T72" fmla="*/ 149 w 1552"/>
                  <a:gd name="T73" fmla="*/ 588 h 1200"/>
                  <a:gd name="T74" fmla="*/ 281 w 1552"/>
                  <a:gd name="T75" fmla="*/ 456 h 1200"/>
                  <a:gd name="T76" fmla="*/ 389 w 1552"/>
                  <a:gd name="T77" fmla="*/ 372 h 1200"/>
                  <a:gd name="T78" fmla="*/ 497 w 1552"/>
                  <a:gd name="T79" fmla="*/ 360 h 1200"/>
                  <a:gd name="T80" fmla="*/ 533 w 1552"/>
                  <a:gd name="T81" fmla="*/ 384 h 1200"/>
                  <a:gd name="T82" fmla="*/ 605 w 1552"/>
                  <a:gd name="T83" fmla="*/ 408 h 1200"/>
                  <a:gd name="T84" fmla="*/ 665 w 1552"/>
                  <a:gd name="T85" fmla="*/ 396 h 1200"/>
                  <a:gd name="T86" fmla="*/ 737 w 1552"/>
                  <a:gd name="T87" fmla="*/ 348 h 1200"/>
                  <a:gd name="T88" fmla="*/ 773 w 1552"/>
                  <a:gd name="T89" fmla="*/ 336 h 1200"/>
                  <a:gd name="T90" fmla="*/ 881 w 1552"/>
                  <a:gd name="T91" fmla="*/ 348 h 1200"/>
                  <a:gd name="T92" fmla="*/ 917 w 1552"/>
                  <a:gd name="T93" fmla="*/ 324 h 1200"/>
                  <a:gd name="T94" fmla="*/ 953 w 1552"/>
                  <a:gd name="T95" fmla="*/ 312 h 1200"/>
                  <a:gd name="T96" fmla="*/ 1025 w 1552"/>
                  <a:gd name="T97" fmla="*/ 264 h 1200"/>
                  <a:gd name="T98" fmla="*/ 1193 w 1552"/>
                  <a:gd name="T99" fmla="*/ 180 h 1200"/>
                  <a:gd name="T100" fmla="*/ 1337 w 1552"/>
                  <a:gd name="T101" fmla="*/ 72 h 1200"/>
                  <a:gd name="T102" fmla="*/ 1433 w 1552"/>
                  <a:gd name="T103" fmla="*/ 12 h 1200"/>
                  <a:gd name="T104" fmla="*/ 1469 w 1552"/>
                  <a:gd name="T105" fmla="*/ 0 h 1200"/>
                  <a:gd name="T106" fmla="*/ 1505 w 1552"/>
                  <a:gd name="T107" fmla="*/ 0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52" h="1200">
                    <a:moveTo>
                      <a:pt x="1505" y="0"/>
                    </a:moveTo>
                    <a:cubicBezTo>
                      <a:pt x="1528" y="68"/>
                      <a:pt x="1552" y="140"/>
                      <a:pt x="1469" y="168"/>
                    </a:cubicBezTo>
                    <a:cubicBezTo>
                      <a:pt x="1461" y="180"/>
                      <a:pt x="1456" y="195"/>
                      <a:pt x="1445" y="204"/>
                    </a:cubicBezTo>
                    <a:cubicBezTo>
                      <a:pt x="1435" y="212"/>
                      <a:pt x="1420" y="210"/>
                      <a:pt x="1409" y="216"/>
                    </a:cubicBezTo>
                    <a:cubicBezTo>
                      <a:pt x="1316" y="263"/>
                      <a:pt x="1427" y="222"/>
                      <a:pt x="1337" y="252"/>
                    </a:cubicBezTo>
                    <a:cubicBezTo>
                      <a:pt x="1324" y="373"/>
                      <a:pt x="1331" y="361"/>
                      <a:pt x="1349" y="468"/>
                    </a:cubicBezTo>
                    <a:cubicBezTo>
                      <a:pt x="1336" y="535"/>
                      <a:pt x="1345" y="551"/>
                      <a:pt x="1289" y="588"/>
                    </a:cubicBezTo>
                    <a:cubicBezTo>
                      <a:pt x="1273" y="584"/>
                      <a:pt x="1256" y="570"/>
                      <a:pt x="1241" y="576"/>
                    </a:cubicBezTo>
                    <a:cubicBezTo>
                      <a:pt x="1229" y="581"/>
                      <a:pt x="1231" y="599"/>
                      <a:pt x="1229" y="612"/>
                    </a:cubicBezTo>
                    <a:cubicBezTo>
                      <a:pt x="1223" y="656"/>
                      <a:pt x="1221" y="700"/>
                      <a:pt x="1217" y="744"/>
                    </a:cubicBezTo>
                    <a:cubicBezTo>
                      <a:pt x="1226" y="798"/>
                      <a:pt x="1236" y="848"/>
                      <a:pt x="1253" y="900"/>
                    </a:cubicBezTo>
                    <a:cubicBezTo>
                      <a:pt x="1245" y="912"/>
                      <a:pt x="1240" y="927"/>
                      <a:pt x="1229" y="936"/>
                    </a:cubicBezTo>
                    <a:cubicBezTo>
                      <a:pt x="1207" y="955"/>
                      <a:pt x="1157" y="984"/>
                      <a:pt x="1157" y="984"/>
                    </a:cubicBezTo>
                    <a:cubicBezTo>
                      <a:pt x="1133" y="980"/>
                      <a:pt x="1105" y="986"/>
                      <a:pt x="1085" y="972"/>
                    </a:cubicBezTo>
                    <a:cubicBezTo>
                      <a:pt x="1061" y="955"/>
                      <a:pt x="1061" y="916"/>
                      <a:pt x="1037" y="900"/>
                    </a:cubicBezTo>
                    <a:cubicBezTo>
                      <a:pt x="1025" y="892"/>
                      <a:pt x="1013" y="884"/>
                      <a:pt x="1001" y="876"/>
                    </a:cubicBezTo>
                    <a:cubicBezTo>
                      <a:pt x="928" y="884"/>
                      <a:pt x="855" y="889"/>
                      <a:pt x="785" y="912"/>
                    </a:cubicBezTo>
                    <a:cubicBezTo>
                      <a:pt x="706" y="902"/>
                      <a:pt x="667" y="885"/>
                      <a:pt x="593" y="900"/>
                    </a:cubicBezTo>
                    <a:cubicBezTo>
                      <a:pt x="586" y="921"/>
                      <a:pt x="563" y="958"/>
                      <a:pt x="605" y="972"/>
                    </a:cubicBezTo>
                    <a:cubicBezTo>
                      <a:pt x="621" y="977"/>
                      <a:pt x="637" y="964"/>
                      <a:pt x="653" y="960"/>
                    </a:cubicBezTo>
                    <a:cubicBezTo>
                      <a:pt x="690" y="1016"/>
                      <a:pt x="683" y="1020"/>
                      <a:pt x="629" y="1056"/>
                    </a:cubicBezTo>
                    <a:cubicBezTo>
                      <a:pt x="597" y="1048"/>
                      <a:pt x="560" y="1050"/>
                      <a:pt x="533" y="1032"/>
                    </a:cubicBezTo>
                    <a:cubicBezTo>
                      <a:pt x="509" y="1016"/>
                      <a:pt x="461" y="984"/>
                      <a:pt x="461" y="984"/>
                    </a:cubicBezTo>
                    <a:lnTo>
                      <a:pt x="305" y="1044"/>
                    </a:lnTo>
                    <a:cubicBezTo>
                      <a:pt x="305" y="1044"/>
                      <a:pt x="305" y="1044"/>
                      <a:pt x="305" y="1044"/>
                    </a:cubicBezTo>
                    <a:cubicBezTo>
                      <a:pt x="281" y="1052"/>
                      <a:pt x="233" y="1068"/>
                      <a:pt x="233" y="1068"/>
                    </a:cubicBezTo>
                    <a:cubicBezTo>
                      <a:pt x="214" y="1126"/>
                      <a:pt x="200" y="1106"/>
                      <a:pt x="149" y="1140"/>
                    </a:cubicBezTo>
                    <a:cubicBezTo>
                      <a:pt x="141" y="1152"/>
                      <a:pt x="137" y="1168"/>
                      <a:pt x="125" y="1176"/>
                    </a:cubicBezTo>
                    <a:cubicBezTo>
                      <a:pt x="104" y="1189"/>
                      <a:pt x="53" y="1200"/>
                      <a:pt x="53" y="1200"/>
                    </a:cubicBezTo>
                    <a:cubicBezTo>
                      <a:pt x="0" y="1147"/>
                      <a:pt x="13" y="1151"/>
                      <a:pt x="53" y="1092"/>
                    </a:cubicBezTo>
                    <a:cubicBezTo>
                      <a:pt x="19" y="989"/>
                      <a:pt x="32" y="1045"/>
                      <a:pt x="17" y="924"/>
                    </a:cubicBezTo>
                    <a:cubicBezTo>
                      <a:pt x="38" y="861"/>
                      <a:pt x="22" y="899"/>
                      <a:pt x="77" y="816"/>
                    </a:cubicBezTo>
                    <a:cubicBezTo>
                      <a:pt x="85" y="804"/>
                      <a:pt x="87" y="785"/>
                      <a:pt x="101" y="780"/>
                    </a:cubicBezTo>
                    <a:cubicBezTo>
                      <a:pt x="125" y="772"/>
                      <a:pt x="173" y="756"/>
                      <a:pt x="173" y="756"/>
                    </a:cubicBezTo>
                    <a:cubicBezTo>
                      <a:pt x="193" y="726"/>
                      <a:pt x="255" y="681"/>
                      <a:pt x="197" y="648"/>
                    </a:cubicBezTo>
                    <a:cubicBezTo>
                      <a:pt x="179" y="638"/>
                      <a:pt x="157" y="640"/>
                      <a:pt x="137" y="636"/>
                    </a:cubicBezTo>
                    <a:cubicBezTo>
                      <a:pt x="141" y="620"/>
                      <a:pt x="143" y="603"/>
                      <a:pt x="149" y="588"/>
                    </a:cubicBezTo>
                    <a:cubicBezTo>
                      <a:pt x="178" y="520"/>
                      <a:pt x="221" y="476"/>
                      <a:pt x="281" y="456"/>
                    </a:cubicBezTo>
                    <a:cubicBezTo>
                      <a:pt x="337" y="372"/>
                      <a:pt x="329" y="412"/>
                      <a:pt x="389" y="372"/>
                    </a:cubicBezTo>
                    <a:cubicBezTo>
                      <a:pt x="413" y="300"/>
                      <a:pt x="426" y="346"/>
                      <a:pt x="497" y="360"/>
                    </a:cubicBezTo>
                    <a:cubicBezTo>
                      <a:pt x="509" y="368"/>
                      <a:pt x="520" y="378"/>
                      <a:pt x="533" y="384"/>
                    </a:cubicBezTo>
                    <a:cubicBezTo>
                      <a:pt x="556" y="394"/>
                      <a:pt x="605" y="408"/>
                      <a:pt x="605" y="408"/>
                    </a:cubicBezTo>
                    <a:cubicBezTo>
                      <a:pt x="625" y="404"/>
                      <a:pt x="646" y="404"/>
                      <a:pt x="665" y="396"/>
                    </a:cubicBezTo>
                    <a:cubicBezTo>
                      <a:pt x="691" y="384"/>
                      <a:pt x="710" y="357"/>
                      <a:pt x="737" y="348"/>
                    </a:cubicBezTo>
                    <a:cubicBezTo>
                      <a:pt x="749" y="344"/>
                      <a:pt x="761" y="340"/>
                      <a:pt x="773" y="336"/>
                    </a:cubicBezTo>
                    <a:cubicBezTo>
                      <a:pt x="833" y="356"/>
                      <a:pt x="833" y="372"/>
                      <a:pt x="881" y="348"/>
                    </a:cubicBezTo>
                    <a:cubicBezTo>
                      <a:pt x="894" y="342"/>
                      <a:pt x="904" y="330"/>
                      <a:pt x="917" y="324"/>
                    </a:cubicBezTo>
                    <a:cubicBezTo>
                      <a:pt x="928" y="318"/>
                      <a:pt x="942" y="318"/>
                      <a:pt x="953" y="312"/>
                    </a:cubicBezTo>
                    <a:cubicBezTo>
                      <a:pt x="978" y="298"/>
                      <a:pt x="1025" y="264"/>
                      <a:pt x="1025" y="264"/>
                    </a:cubicBezTo>
                    <a:cubicBezTo>
                      <a:pt x="1069" y="197"/>
                      <a:pt x="1116" y="193"/>
                      <a:pt x="1193" y="180"/>
                    </a:cubicBezTo>
                    <a:cubicBezTo>
                      <a:pt x="1245" y="145"/>
                      <a:pt x="1286" y="106"/>
                      <a:pt x="1337" y="72"/>
                    </a:cubicBezTo>
                    <a:cubicBezTo>
                      <a:pt x="1375" y="15"/>
                      <a:pt x="1347" y="41"/>
                      <a:pt x="1433" y="12"/>
                    </a:cubicBezTo>
                    <a:cubicBezTo>
                      <a:pt x="1445" y="8"/>
                      <a:pt x="1469" y="0"/>
                      <a:pt x="1469" y="0"/>
                    </a:cubicBezTo>
                    <a:cubicBezTo>
                      <a:pt x="1500" y="47"/>
                      <a:pt x="1488" y="50"/>
                      <a:pt x="1505"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82" name="Freeform 8"/>
              <p:cNvSpPr>
                <a:spLocks/>
              </p:cNvSpPr>
              <p:nvPr/>
            </p:nvSpPr>
            <p:spPr bwMode="auto">
              <a:xfrm>
                <a:off x="2181" y="2310"/>
                <a:ext cx="90" cy="96"/>
              </a:xfrm>
              <a:custGeom>
                <a:avLst/>
                <a:gdLst>
                  <a:gd name="T0" fmla="*/ 27 w 90"/>
                  <a:gd name="T1" fmla="*/ 18 h 96"/>
                  <a:gd name="T2" fmla="*/ 27 w 90"/>
                  <a:gd name="T3" fmla="*/ 90 h 96"/>
                  <a:gd name="T4" fmla="*/ 63 w 90"/>
                  <a:gd name="T5" fmla="*/ 78 h 96"/>
                  <a:gd name="T6" fmla="*/ 63 w 90"/>
                  <a:gd name="T7" fmla="*/ 6 h 96"/>
                  <a:gd name="T8" fmla="*/ 27 w 90"/>
                  <a:gd name="T9" fmla="*/ 1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96">
                    <a:moveTo>
                      <a:pt x="27" y="18"/>
                    </a:moveTo>
                    <a:cubicBezTo>
                      <a:pt x="22" y="32"/>
                      <a:pt x="0" y="76"/>
                      <a:pt x="27" y="90"/>
                    </a:cubicBezTo>
                    <a:cubicBezTo>
                      <a:pt x="38" y="96"/>
                      <a:pt x="51" y="82"/>
                      <a:pt x="63" y="78"/>
                    </a:cubicBezTo>
                    <a:cubicBezTo>
                      <a:pt x="68" y="64"/>
                      <a:pt x="90" y="20"/>
                      <a:pt x="63" y="6"/>
                    </a:cubicBezTo>
                    <a:cubicBezTo>
                      <a:pt x="52" y="0"/>
                      <a:pt x="27" y="18"/>
                      <a:pt x="27" y="18"/>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83" name="Freeform 9"/>
              <p:cNvSpPr>
                <a:spLocks/>
              </p:cNvSpPr>
              <p:nvPr/>
            </p:nvSpPr>
            <p:spPr bwMode="auto">
              <a:xfrm>
                <a:off x="2532" y="2268"/>
                <a:ext cx="173" cy="216"/>
              </a:xfrm>
              <a:custGeom>
                <a:avLst/>
                <a:gdLst>
                  <a:gd name="T0" fmla="*/ 12 w 173"/>
                  <a:gd name="T1" fmla="*/ 24 h 216"/>
                  <a:gd name="T2" fmla="*/ 36 w 173"/>
                  <a:gd name="T3" fmla="*/ 96 h 216"/>
                  <a:gd name="T4" fmla="*/ 24 w 173"/>
                  <a:gd name="T5" fmla="*/ 156 h 216"/>
                  <a:gd name="T6" fmla="*/ 12 w 173"/>
                  <a:gd name="T7" fmla="*/ 204 h 216"/>
                  <a:gd name="T8" fmla="*/ 60 w 173"/>
                  <a:gd name="T9" fmla="*/ 192 h 216"/>
                  <a:gd name="T10" fmla="*/ 132 w 173"/>
                  <a:gd name="T11" fmla="*/ 168 h 216"/>
                  <a:gd name="T12" fmla="*/ 144 w 173"/>
                  <a:gd name="T13" fmla="*/ 132 h 216"/>
                  <a:gd name="T14" fmla="*/ 168 w 173"/>
                  <a:gd name="T15" fmla="*/ 96 h 216"/>
                  <a:gd name="T16" fmla="*/ 132 w 173"/>
                  <a:gd name="T17" fmla="*/ 0 h 216"/>
                  <a:gd name="T18" fmla="*/ 48 w 173"/>
                  <a:gd name="T19" fmla="*/ 12 h 216"/>
                  <a:gd name="T20" fmla="*/ 12 w 173"/>
                  <a:gd name="T21" fmla="*/ 36 h 216"/>
                  <a:gd name="T22" fmla="*/ 12 w 173"/>
                  <a:gd name="T23" fmla="*/ 24 h 2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3" h="216">
                    <a:moveTo>
                      <a:pt x="12" y="24"/>
                    </a:moveTo>
                    <a:cubicBezTo>
                      <a:pt x="20" y="48"/>
                      <a:pt x="28" y="72"/>
                      <a:pt x="36" y="96"/>
                    </a:cubicBezTo>
                    <a:cubicBezTo>
                      <a:pt x="42" y="115"/>
                      <a:pt x="28" y="136"/>
                      <a:pt x="24" y="156"/>
                    </a:cubicBezTo>
                    <a:cubicBezTo>
                      <a:pt x="20" y="172"/>
                      <a:pt x="0" y="192"/>
                      <a:pt x="12" y="204"/>
                    </a:cubicBezTo>
                    <a:cubicBezTo>
                      <a:pt x="24" y="216"/>
                      <a:pt x="44" y="197"/>
                      <a:pt x="60" y="192"/>
                    </a:cubicBezTo>
                    <a:cubicBezTo>
                      <a:pt x="84" y="185"/>
                      <a:pt x="132" y="168"/>
                      <a:pt x="132" y="168"/>
                    </a:cubicBezTo>
                    <a:cubicBezTo>
                      <a:pt x="136" y="156"/>
                      <a:pt x="138" y="143"/>
                      <a:pt x="144" y="132"/>
                    </a:cubicBezTo>
                    <a:cubicBezTo>
                      <a:pt x="150" y="119"/>
                      <a:pt x="166" y="110"/>
                      <a:pt x="168" y="96"/>
                    </a:cubicBezTo>
                    <a:cubicBezTo>
                      <a:pt x="173" y="52"/>
                      <a:pt x="153" y="31"/>
                      <a:pt x="132" y="0"/>
                    </a:cubicBezTo>
                    <a:cubicBezTo>
                      <a:pt x="104" y="4"/>
                      <a:pt x="75" y="4"/>
                      <a:pt x="48" y="12"/>
                    </a:cubicBezTo>
                    <a:cubicBezTo>
                      <a:pt x="34" y="16"/>
                      <a:pt x="26" y="31"/>
                      <a:pt x="12" y="36"/>
                    </a:cubicBezTo>
                    <a:cubicBezTo>
                      <a:pt x="8" y="37"/>
                      <a:pt x="12" y="28"/>
                      <a:pt x="12" y="24"/>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84" name="Freeform 10"/>
              <p:cNvSpPr>
                <a:spLocks/>
              </p:cNvSpPr>
              <p:nvPr/>
            </p:nvSpPr>
            <p:spPr bwMode="auto">
              <a:xfrm>
                <a:off x="2058" y="2726"/>
                <a:ext cx="90" cy="97"/>
              </a:xfrm>
              <a:custGeom>
                <a:avLst/>
                <a:gdLst>
                  <a:gd name="T0" fmla="*/ 30 w 90"/>
                  <a:gd name="T1" fmla="*/ 34 h 97"/>
                  <a:gd name="T2" fmla="*/ 18 w 90"/>
                  <a:gd name="T3" fmla="*/ 70 h 97"/>
                  <a:gd name="T4" fmla="*/ 90 w 90"/>
                  <a:gd name="T5" fmla="*/ 70 h 97"/>
                  <a:gd name="T6" fmla="*/ 6 w 90"/>
                  <a:gd name="T7" fmla="*/ 46 h 97"/>
                  <a:gd name="T8" fmla="*/ 30 w 90"/>
                  <a:gd name="T9" fmla="*/ 3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97">
                    <a:moveTo>
                      <a:pt x="30" y="34"/>
                    </a:moveTo>
                    <a:cubicBezTo>
                      <a:pt x="26" y="46"/>
                      <a:pt x="12" y="59"/>
                      <a:pt x="18" y="70"/>
                    </a:cubicBezTo>
                    <a:cubicBezTo>
                      <a:pt x="32" y="97"/>
                      <a:pt x="76" y="75"/>
                      <a:pt x="90" y="70"/>
                    </a:cubicBezTo>
                    <a:cubicBezTo>
                      <a:pt x="74" y="21"/>
                      <a:pt x="52" y="0"/>
                      <a:pt x="6" y="46"/>
                    </a:cubicBezTo>
                    <a:cubicBezTo>
                      <a:pt x="0" y="52"/>
                      <a:pt x="22" y="38"/>
                      <a:pt x="30" y="34"/>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85" name="Freeform 11"/>
              <p:cNvSpPr>
                <a:spLocks/>
              </p:cNvSpPr>
              <p:nvPr/>
            </p:nvSpPr>
            <p:spPr bwMode="auto">
              <a:xfrm>
                <a:off x="2050" y="3048"/>
                <a:ext cx="119" cy="107"/>
              </a:xfrm>
              <a:custGeom>
                <a:avLst/>
                <a:gdLst>
                  <a:gd name="T0" fmla="*/ 2 w 119"/>
                  <a:gd name="T1" fmla="*/ 36 h 107"/>
                  <a:gd name="T2" fmla="*/ 38 w 119"/>
                  <a:gd name="T3" fmla="*/ 60 h 107"/>
                  <a:gd name="T4" fmla="*/ 98 w 119"/>
                  <a:gd name="T5" fmla="*/ 84 h 107"/>
                  <a:gd name="T6" fmla="*/ 62 w 119"/>
                  <a:gd name="T7" fmla="*/ 0 h 107"/>
                  <a:gd name="T8" fmla="*/ 26 w 119"/>
                  <a:gd name="T9" fmla="*/ 12 h 107"/>
                  <a:gd name="T10" fmla="*/ 2 w 119"/>
                  <a:gd name="T11" fmla="*/ 3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 h="107">
                    <a:moveTo>
                      <a:pt x="2" y="36"/>
                    </a:moveTo>
                    <a:cubicBezTo>
                      <a:pt x="14" y="44"/>
                      <a:pt x="29" y="49"/>
                      <a:pt x="38" y="60"/>
                    </a:cubicBezTo>
                    <a:cubicBezTo>
                      <a:pt x="75" y="107"/>
                      <a:pt x="12" y="106"/>
                      <a:pt x="98" y="84"/>
                    </a:cubicBezTo>
                    <a:cubicBezTo>
                      <a:pt x="116" y="29"/>
                      <a:pt x="119" y="19"/>
                      <a:pt x="62" y="0"/>
                    </a:cubicBezTo>
                    <a:cubicBezTo>
                      <a:pt x="50" y="4"/>
                      <a:pt x="36" y="4"/>
                      <a:pt x="26" y="12"/>
                    </a:cubicBezTo>
                    <a:cubicBezTo>
                      <a:pt x="0" y="33"/>
                      <a:pt x="2" y="68"/>
                      <a:pt x="2" y="36"/>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86" name="Freeform 12"/>
              <p:cNvSpPr>
                <a:spLocks/>
              </p:cNvSpPr>
              <p:nvPr/>
            </p:nvSpPr>
            <p:spPr bwMode="auto">
              <a:xfrm>
                <a:off x="1908" y="3432"/>
                <a:ext cx="170" cy="133"/>
              </a:xfrm>
              <a:custGeom>
                <a:avLst/>
                <a:gdLst>
                  <a:gd name="T0" fmla="*/ 120 w 170"/>
                  <a:gd name="T1" fmla="*/ 0 h 133"/>
                  <a:gd name="T2" fmla="*/ 48 w 170"/>
                  <a:gd name="T3" fmla="*/ 48 h 133"/>
                  <a:gd name="T4" fmla="*/ 36 w 170"/>
                  <a:gd name="T5" fmla="*/ 84 h 133"/>
                  <a:gd name="T6" fmla="*/ 0 w 170"/>
                  <a:gd name="T7" fmla="*/ 96 h 133"/>
                  <a:gd name="T8" fmla="*/ 108 w 170"/>
                  <a:gd name="T9" fmla="*/ 84 h 133"/>
                  <a:gd name="T10" fmla="*/ 120 w 170"/>
                  <a:gd name="T11" fmla="*/ 0 h 1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33">
                    <a:moveTo>
                      <a:pt x="120" y="0"/>
                    </a:moveTo>
                    <a:cubicBezTo>
                      <a:pt x="96" y="16"/>
                      <a:pt x="72" y="32"/>
                      <a:pt x="48" y="48"/>
                    </a:cubicBezTo>
                    <a:cubicBezTo>
                      <a:pt x="37" y="55"/>
                      <a:pt x="45" y="75"/>
                      <a:pt x="36" y="84"/>
                    </a:cubicBezTo>
                    <a:cubicBezTo>
                      <a:pt x="27" y="93"/>
                      <a:pt x="12" y="92"/>
                      <a:pt x="0" y="96"/>
                    </a:cubicBezTo>
                    <a:cubicBezTo>
                      <a:pt x="55" y="133"/>
                      <a:pt x="55" y="119"/>
                      <a:pt x="108" y="84"/>
                    </a:cubicBezTo>
                    <a:cubicBezTo>
                      <a:pt x="132" y="48"/>
                      <a:pt x="170" y="25"/>
                      <a:pt x="120"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87" name="Freeform 13"/>
              <p:cNvSpPr>
                <a:spLocks/>
              </p:cNvSpPr>
              <p:nvPr/>
            </p:nvSpPr>
            <p:spPr bwMode="auto">
              <a:xfrm>
                <a:off x="1653" y="3514"/>
                <a:ext cx="111" cy="98"/>
              </a:xfrm>
              <a:custGeom>
                <a:avLst/>
                <a:gdLst>
                  <a:gd name="T0" fmla="*/ 51 w 111"/>
                  <a:gd name="T1" fmla="*/ 2 h 98"/>
                  <a:gd name="T2" fmla="*/ 3 w 111"/>
                  <a:gd name="T3" fmla="*/ 14 h 98"/>
                  <a:gd name="T4" fmla="*/ 27 w 111"/>
                  <a:gd name="T5" fmla="*/ 98 h 98"/>
                  <a:gd name="T6" fmla="*/ 75 w 111"/>
                  <a:gd name="T7" fmla="*/ 86 h 98"/>
                  <a:gd name="T8" fmla="*/ 51 w 111"/>
                  <a:gd name="T9" fmla="*/ 2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98">
                    <a:moveTo>
                      <a:pt x="51" y="2"/>
                    </a:moveTo>
                    <a:cubicBezTo>
                      <a:pt x="35" y="6"/>
                      <a:pt x="11" y="0"/>
                      <a:pt x="3" y="14"/>
                    </a:cubicBezTo>
                    <a:cubicBezTo>
                      <a:pt x="0" y="19"/>
                      <a:pt x="24" y="88"/>
                      <a:pt x="27" y="98"/>
                    </a:cubicBezTo>
                    <a:cubicBezTo>
                      <a:pt x="43" y="94"/>
                      <a:pt x="62" y="96"/>
                      <a:pt x="75" y="86"/>
                    </a:cubicBezTo>
                    <a:cubicBezTo>
                      <a:pt x="111" y="58"/>
                      <a:pt x="77" y="15"/>
                      <a:pt x="51" y="2"/>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88" name="Freeform 14"/>
              <p:cNvSpPr>
                <a:spLocks/>
              </p:cNvSpPr>
              <p:nvPr/>
            </p:nvSpPr>
            <p:spPr bwMode="auto">
              <a:xfrm>
                <a:off x="1144" y="3660"/>
                <a:ext cx="135" cy="96"/>
              </a:xfrm>
              <a:custGeom>
                <a:avLst/>
                <a:gdLst>
                  <a:gd name="T0" fmla="*/ 44 w 135"/>
                  <a:gd name="T1" fmla="*/ 36 h 96"/>
                  <a:gd name="T2" fmla="*/ 8 w 135"/>
                  <a:gd name="T3" fmla="*/ 48 h 96"/>
                  <a:gd name="T4" fmla="*/ 68 w 135"/>
                  <a:gd name="T5" fmla="*/ 96 h 96"/>
                  <a:gd name="T6" fmla="*/ 116 w 135"/>
                  <a:gd name="T7" fmla="*/ 12 h 96"/>
                  <a:gd name="T8" fmla="*/ 44 w 135"/>
                  <a:gd name="T9" fmla="*/ 36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96">
                    <a:moveTo>
                      <a:pt x="44" y="36"/>
                    </a:moveTo>
                    <a:cubicBezTo>
                      <a:pt x="32" y="40"/>
                      <a:pt x="11" y="36"/>
                      <a:pt x="8" y="48"/>
                    </a:cubicBezTo>
                    <a:cubicBezTo>
                      <a:pt x="0" y="81"/>
                      <a:pt x="53" y="91"/>
                      <a:pt x="68" y="96"/>
                    </a:cubicBezTo>
                    <a:cubicBezTo>
                      <a:pt x="124" y="77"/>
                      <a:pt x="135" y="70"/>
                      <a:pt x="116" y="12"/>
                    </a:cubicBezTo>
                    <a:cubicBezTo>
                      <a:pt x="40" y="25"/>
                      <a:pt x="44" y="0"/>
                      <a:pt x="44" y="36"/>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89" name="Freeform 15"/>
              <p:cNvSpPr>
                <a:spLocks/>
              </p:cNvSpPr>
              <p:nvPr/>
            </p:nvSpPr>
            <p:spPr bwMode="auto">
              <a:xfrm>
                <a:off x="1116" y="3828"/>
                <a:ext cx="96" cy="121"/>
              </a:xfrm>
              <a:custGeom>
                <a:avLst/>
                <a:gdLst>
                  <a:gd name="T0" fmla="*/ 72 w 96"/>
                  <a:gd name="T1" fmla="*/ 0 h 121"/>
                  <a:gd name="T2" fmla="*/ 0 w 96"/>
                  <a:gd name="T3" fmla="*/ 84 h 121"/>
                  <a:gd name="T4" fmla="*/ 96 w 96"/>
                  <a:gd name="T5" fmla="*/ 60 h 121"/>
                  <a:gd name="T6" fmla="*/ 72 w 96"/>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121">
                    <a:moveTo>
                      <a:pt x="72" y="0"/>
                    </a:moveTo>
                    <a:cubicBezTo>
                      <a:pt x="14" y="19"/>
                      <a:pt x="34" y="33"/>
                      <a:pt x="0" y="84"/>
                    </a:cubicBezTo>
                    <a:cubicBezTo>
                      <a:pt x="56" y="121"/>
                      <a:pt x="60" y="114"/>
                      <a:pt x="96" y="60"/>
                    </a:cubicBezTo>
                    <a:cubicBezTo>
                      <a:pt x="81" y="16"/>
                      <a:pt x="90" y="35"/>
                      <a:pt x="72"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90" name="Freeform 16"/>
              <p:cNvSpPr>
                <a:spLocks/>
              </p:cNvSpPr>
              <p:nvPr/>
            </p:nvSpPr>
            <p:spPr bwMode="auto">
              <a:xfrm>
                <a:off x="2616" y="3216"/>
                <a:ext cx="393" cy="636"/>
              </a:xfrm>
              <a:custGeom>
                <a:avLst/>
                <a:gdLst>
                  <a:gd name="T0" fmla="*/ 84 w 393"/>
                  <a:gd name="T1" fmla="*/ 12 h 636"/>
                  <a:gd name="T2" fmla="*/ 0 w 393"/>
                  <a:gd name="T3" fmla="*/ 120 h 636"/>
                  <a:gd name="T4" fmla="*/ 60 w 393"/>
                  <a:gd name="T5" fmla="*/ 228 h 636"/>
                  <a:gd name="T6" fmla="*/ 108 w 393"/>
                  <a:gd name="T7" fmla="*/ 300 h 636"/>
                  <a:gd name="T8" fmla="*/ 132 w 393"/>
                  <a:gd name="T9" fmla="*/ 372 h 636"/>
                  <a:gd name="T10" fmla="*/ 204 w 393"/>
                  <a:gd name="T11" fmla="*/ 636 h 636"/>
                  <a:gd name="T12" fmla="*/ 264 w 393"/>
                  <a:gd name="T13" fmla="*/ 576 h 636"/>
                  <a:gd name="T14" fmla="*/ 312 w 393"/>
                  <a:gd name="T15" fmla="*/ 516 h 636"/>
                  <a:gd name="T16" fmla="*/ 336 w 393"/>
                  <a:gd name="T17" fmla="*/ 384 h 636"/>
                  <a:gd name="T18" fmla="*/ 384 w 393"/>
                  <a:gd name="T19" fmla="*/ 276 h 636"/>
                  <a:gd name="T20" fmla="*/ 360 w 393"/>
                  <a:gd name="T21" fmla="*/ 240 h 636"/>
                  <a:gd name="T22" fmla="*/ 336 w 393"/>
                  <a:gd name="T23" fmla="*/ 276 h 636"/>
                  <a:gd name="T24" fmla="*/ 300 w 393"/>
                  <a:gd name="T25" fmla="*/ 288 h 636"/>
                  <a:gd name="T26" fmla="*/ 264 w 393"/>
                  <a:gd name="T27" fmla="*/ 312 h 636"/>
                  <a:gd name="T28" fmla="*/ 288 w 393"/>
                  <a:gd name="T29" fmla="*/ 240 h 636"/>
                  <a:gd name="T30" fmla="*/ 300 w 393"/>
                  <a:gd name="T31" fmla="*/ 204 h 636"/>
                  <a:gd name="T32" fmla="*/ 276 w 393"/>
                  <a:gd name="T33" fmla="*/ 168 h 636"/>
                  <a:gd name="T34" fmla="*/ 204 w 393"/>
                  <a:gd name="T35" fmla="*/ 216 h 636"/>
                  <a:gd name="T36" fmla="*/ 96 w 393"/>
                  <a:gd name="T37" fmla="*/ 0 h 636"/>
                  <a:gd name="T38" fmla="*/ 84 w 393"/>
                  <a:gd name="T39" fmla="*/ 12 h 6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3" h="636">
                    <a:moveTo>
                      <a:pt x="84" y="12"/>
                    </a:moveTo>
                    <a:cubicBezTo>
                      <a:pt x="58" y="51"/>
                      <a:pt x="26" y="81"/>
                      <a:pt x="0" y="120"/>
                    </a:cubicBezTo>
                    <a:cubicBezTo>
                      <a:pt x="15" y="181"/>
                      <a:pt x="7" y="193"/>
                      <a:pt x="60" y="228"/>
                    </a:cubicBezTo>
                    <a:cubicBezTo>
                      <a:pt x="76" y="252"/>
                      <a:pt x="99" y="273"/>
                      <a:pt x="108" y="300"/>
                    </a:cubicBezTo>
                    <a:cubicBezTo>
                      <a:pt x="116" y="324"/>
                      <a:pt x="132" y="372"/>
                      <a:pt x="132" y="372"/>
                    </a:cubicBezTo>
                    <a:cubicBezTo>
                      <a:pt x="138" y="481"/>
                      <a:pt x="94" y="599"/>
                      <a:pt x="204" y="636"/>
                    </a:cubicBezTo>
                    <a:cubicBezTo>
                      <a:pt x="236" y="615"/>
                      <a:pt x="248" y="613"/>
                      <a:pt x="264" y="576"/>
                    </a:cubicBezTo>
                    <a:cubicBezTo>
                      <a:pt x="292" y="512"/>
                      <a:pt x="251" y="536"/>
                      <a:pt x="312" y="516"/>
                    </a:cubicBezTo>
                    <a:cubicBezTo>
                      <a:pt x="293" y="441"/>
                      <a:pt x="308" y="447"/>
                      <a:pt x="336" y="384"/>
                    </a:cubicBezTo>
                    <a:cubicBezTo>
                      <a:pt x="393" y="255"/>
                      <a:pt x="330" y="357"/>
                      <a:pt x="384" y="276"/>
                    </a:cubicBezTo>
                    <a:cubicBezTo>
                      <a:pt x="376" y="264"/>
                      <a:pt x="374" y="240"/>
                      <a:pt x="360" y="240"/>
                    </a:cubicBezTo>
                    <a:cubicBezTo>
                      <a:pt x="346" y="240"/>
                      <a:pt x="347" y="267"/>
                      <a:pt x="336" y="276"/>
                    </a:cubicBezTo>
                    <a:cubicBezTo>
                      <a:pt x="326" y="284"/>
                      <a:pt x="311" y="282"/>
                      <a:pt x="300" y="288"/>
                    </a:cubicBezTo>
                    <a:cubicBezTo>
                      <a:pt x="287" y="294"/>
                      <a:pt x="276" y="304"/>
                      <a:pt x="264" y="312"/>
                    </a:cubicBezTo>
                    <a:cubicBezTo>
                      <a:pt x="272" y="288"/>
                      <a:pt x="280" y="264"/>
                      <a:pt x="288" y="240"/>
                    </a:cubicBezTo>
                    <a:cubicBezTo>
                      <a:pt x="292" y="228"/>
                      <a:pt x="300" y="204"/>
                      <a:pt x="300" y="204"/>
                    </a:cubicBezTo>
                    <a:cubicBezTo>
                      <a:pt x="292" y="192"/>
                      <a:pt x="290" y="172"/>
                      <a:pt x="276" y="168"/>
                    </a:cubicBezTo>
                    <a:cubicBezTo>
                      <a:pt x="214" y="150"/>
                      <a:pt x="216" y="181"/>
                      <a:pt x="204" y="216"/>
                    </a:cubicBezTo>
                    <a:cubicBezTo>
                      <a:pt x="151" y="137"/>
                      <a:pt x="200" y="35"/>
                      <a:pt x="96" y="0"/>
                    </a:cubicBezTo>
                    <a:cubicBezTo>
                      <a:pt x="67" y="43"/>
                      <a:pt x="66" y="49"/>
                      <a:pt x="84" y="12"/>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91" name="Freeform 17"/>
              <p:cNvSpPr>
                <a:spLocks/>
              </p:cNvSpPr>
              <p:nvPr/>
            </p:nvSpPr>
            <p:spPr bwMode="auto">
              <a:xfrm>
                <a:off x="3756" y="3852"/>
                <a:ext cx="216" cy="144"/>
              </a:xfrm>
              <a:custGeom>
                <a:avLst/>
                <a:gdLst>
                  <a:gd name="T0" fmla="*/ 144 w 216"/>
                  <a:gd name="T1" fmla="*/ 0 h 144"/>
                  <a:gd name="T2" fmla="*/ 72 w 216"/>
                  <a:gd name="T3" fmla="*/ 24 h 144"/>
                  <a:gd name="T4" fmla="*/ 36 w 216"/>
                  <a:gd name="T5" fmla="*/ 60 h 144"/>
                  <a:gd name="T6" fmla="*/ 0 w 216"/>
                  <a:gd name="T7" fmla="*/ 72 h 144"/>
                  <a:gd name="T8" fmla="*/ 84 w 216"/>
                  <a:gd name="T9" fmla="*/ 144 h 144"/>
                  <a:gd name="T10" fmla="*/ 144 w 216"/>
                  <a:gd name="T11" fmla="*/ 84 h 144"/>
                  <a:gd name="T12" fmla="*/ 192 w 216"/>
                  <a:gd name="T13" fmla="*/ 72 h 144"/>
                  <a:gd name="T14" fmla="*/ 144 w 216"/>
                  <a:gd name="T15" fmla="*/ 0 h 1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144">
                    <a:moveTo>
                      <a:pt x="144" y="0"/>
                    </a:moveTo>
                    <a:cubicBezTo>
                      <a:pt x="120" y="8"/>
                      <a:pt x="96" y="16"/>
                      <a:pt x="72" y="24"/>
                    </a:cubicBezTo>
                    <a:cubicBezTo>
                      <a:pt x="56" y="29"/>
                      <a:pt x="50" y="51"/>
                      <a:pt x="36" y="60"/>
                    </a:cubicBezTo>
                    <a:cubicBezTo>
                      <a:pt x="25" y="67"/>
                      <a:pt x="12" y="68"/>
                      <a:pt x="0" y="72"/>
                    </a:cubicBezTo>
                    <a:cubicBezTo>
                      <a:pt x="18" y="126"/>
                      <a:pt x="32" y="127"/>
                      <a:pt x="84" y="144"/>
                    </a:cubicBezTo>
                    <a:cubicBezTo>
                      <a:pt x="112" y="60"/>
                      <a:pt x="84" y="64"/>
                      <a:pt x="144" y="84"/>
                    </a:cubicBezTo>
                    <a:cubicBezTo>
                      <a:pt x="160" y="80"/>
                      <a:pt x="182" y="85"/>
                      <a:pt x="192" y="72"/>
                    </a:cubicBezTo>
                    <a:cubicBezTo>
                      <a:pt x="216" y="40"/>
                      <a:pt x="144" y="28"/>
                      <a:pt x="144"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92" name="Freeform 18"/>
              <p:cNvSpPr>
                <a:spLocks/>
              </p:cNvSpPr>
              <p:nvPr/>
            </p:nvSpPr>
            <p:spPr bwMode="auto">
              <a:xfrm>
                <a:off x="3682" y="3684"/>
                <a:ext cx="115" cy="84"/>
              </a:xfrm>
              <a:custGeom>
                <a:avLst/>
                <a:gdLst>
                  <a:gd name="T0" fmla="*/ 62 w 115"/>
                  <a:gd name="T1" fmla="*/ 0 h 84"/>
                  <a:gd name="T2" fmla="*/ 38 w 115"/>
                  <a:gd name="T3" fmla="*/ 84 h 84"/>
                  <a:gd name="T4" fmla="*/ 98 w 115"/>
                  <a:gd name="T5" fmla="*/ 36 h 84"/>
                  <a:gd name="T6" fmla="*/ 62 w 115"/>
                  <a:gd name="T7" fmla="*/ 12 h 84"/>
                  <a:gd name="T8" fmla="*/ 62 w 115"/>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84">
                    <a:moveTo>
                      <a:pt x="62" y="0"/>
                    </a:moveTo>
                    <a:cubicBezTo>
                      <a:pt x="0" y="21"/>
                      <a:pt x="4" y="33"/>
                      <a:pt x="38" y="84"/>
                    </a:cubicBezTo>
                    <a:cubicBezTo>
                      <a:pt x="53" y="80"/>
                      <a:pt x="115" y="79"/>
                      <a:pt x="98" y="36"/>
                    </a:cubicBezTo>
                    <a:cubicBezTo>
                      <a:pt x="93" y="23"/>
                      <a:pt x="72" y="22"/>
                      <a:pt x="62" y="12"/>
                    </a:cubicBezTo>
                    <a:cubicBezTo>
                      <a:pt x="59" y="9"/>
                      <a:pt x="62" y="4"/>
                      <a:pt x="62"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93" name="Freeform 19"/>
              <p:cNvSpPr>
                <a:spLocks/>
              </p:cNvSpPr>
              <p:nvPr/>
            </p:nvSpPr>
            <p:spPr bwMode="auto">
              <a:xfrm>
                <a:off x="3933" y="3732"/>
                <a:ext cx="82" cy="72"/>
              </a:xfrm>
              <a:custGeom>
                <a:avLst/>
                <a:gdLst>
                  <a:gd name="T0" fmla="*/ 63 w 82"/>
                  <a:gd name="T1" fmla="*/ 0 h 72"/>
                  <a:gd name="T2" fmla="*/ 15 w 82"/>
                  <a:gd name="T3" fmla="*/ 48 h 72"/>
                  <a:gd name="T4" fmla="*/ 51 w 82"/>
                  <a:gd name="T5" fmla="*/ 72 h 72"/>
                  <a:gd name="T6" fmla="*/ 63 w 8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72">
                    <a:moveTo>
                      <a:pt x="63" y="0"/>
                    </a:moveTo>
                    <a:cubicBezTo>
                      <a:pt x="46" y="6"/>
                      <a:pt x="0" y="10"/>
                      <a:pt x="15" y="48"/>
                    </a:cubicBezTo>
                    <a:cubicBezTo>
                      <a:pt x="20" y="61"/>
                      <a:pt x="39" y="64"/>
                      <a:pt x="51" y="72"/>
                    </a:cubicBezTo>
                    <a:cubicBezTo>
                      <a:pt x="82" y="25"/>
                      <a:pt x="80" y="50"/>
                      <a:pt x="63"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94" name="Freeform 20"/>
              <p:cNvSpPr>
                <a:spLocks/>
              </p:cNvSpPr>
              <p:nvPr/>
            </p:nvSpPr>
            <p:spPr bwMode="auto">
              <a:xfrm>
                <a:off x="4000" y="3156"/>
                <a:ext cx="110" cy="132"/>
              </a:xfrm>
              <a:custGeom>
                <a:avLst/>
                <a:gdLst>
                  <a:gd name="T0" fmla="*/ 44 w 110"/>
                  <a:gd name="T1" fmla="*/ 12 h 132"/>
                  <a:gd name="T2" fmla="*/ 8 w 110"/>
                  <a:gd name="T3" fmla="*/ 36 h 132"/>
                  <a:gd name="T4" fmla="*/ 68 w 110"/>
                  <a:gd name="T5" fmla="*/ 132 h 132"/>
                  <a:gd name="T6" fmla="*/ 104 w 110"/>
                  <a:gd name="T7" fmla="*/ 108 h 132"/>
                  <a:gd name="T8" fmla="*/ 80 w 110"/>
                  <a:gd name="T9" fmla="*/ 0 h 132"/>
                  <a:gd name="T10" fmla="*/ 44 w 110"/>
                  <a:gd name="T11" fmla="*/ 12 h 1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132">
                    <a:moveTo>
                      <a:pt x="44" y="12"/>
                    </a:moveTo>
                    <a:cubicBezTo>
                      <a:pt x="32" y="20"/>
                      <a:pt x="10" y="22"/>
                      <a:pt x="8" y="36"/>
                    </a:cubicBezTo>
                    <a:cubicBezTo>
                      <a:pt x="0" y="98"/>
                      <a:pt x="32" y="108"/>
                      <a:pt x="68" y="132"/>
                    </a:cubicBezTo>
                    <a:cubicBezTo>
                      <a:pt x="80" y="124"/>
                      <a:pt x="101" y="122"/>
                      <a:pt x="104" y="108"/>
                    </a:cubicBezTo>
                    <a:cubicBezTo>
                      <a:pt x="110" y="84"/>
                      <a:pt x="89" y="28"/>
                      <a:pt x="80" y="0"/>
                    </a:cubicBezTo>
                    <a:cubicBezTo>
                      <a:pt x="51" y="43"/>
                      <a:pt x="62" y="49"/>
                      <a:pt x="44" y="12"/>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95" name="Freeform 21"/>
              <p:cNvSpPr>
                <a:spLocks/>
              </p:cNvSpPr>
              <p:nvPr/>
            </p:nvSpPr>
            <p:spPr bwMode="auto">
              <a:xfrm>
                <a:off x="3899" y="3003"/>
                <a:ext cx="109" cy="93"/>
              </a:xfrm>
              <a:custGeom>
                <a:avLst/>
                <a:gdLst>
                  <a:gd name="T0" fmla="*/ 37 w 109"/>
                  <a:gd name="T1" fmla="*/ 21 h 93"/>
                  <a:gd name="T2" fmla="*/ 61 w 109"/>
                  <a:gd name="T3" fmla="*/ 81 h 93"/>
                  <a:gd name="T4" fmla="*/ 85 w 109"/>
                  <a:gd name="T5" fmla="*/ 45 h 93"/>
                  <a:gd name="T6" fmla="*/ 97 w 109"/>
                  <a:gd name="T7" fmla="*/ 9 h 93"/>
                  <a:gd name="T8" fmla="*/ 25 w 109"/>
                  <a:gd name="T9" fmla="*/ 21 h 93"/>
                  <a:gd name="T10" fmla="*/ 37 w 109"/>
                  <a:gd name="T11" fmla="*/ 21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93">
                    <a:moveTo>
                      <a:pt x="37" y="21"/>
                    </a:moveTo>
                    <a:cubicBezTo>
                      <a:pt x="33" y="33"/>
                      <a:pt x="0" y="93"/>
                      <a:pt x="61" y="81"/>
                    </a:cubicBezTo>
                    <a:cubicBezTo>
                      <a:pt x="75" y="78"/>
                      <a:pt x="79" y="58"/>
                      <a:pt x="85" y="45"/>
                    </a:cubicBezTo>
                    <a:cubicBezTo>
                      <a:pt x="91" y="34"/>
                      <a:pt x="109" y="14"/>
                      <a:pt x="97" y="9"/>
                    </a:cubicBezTo>
                    <a:cubicBezTo>
                      <a:pt x="74" y="0"/>
                      <a:pt x="49" y="16"/>
                      <a:pt x="25" y="21"/>
                    </a:cubicBezTo>
                    <a:cubicBezTo>
                      <a:pt x="21" y="22"/>
                      <a:pt x="33" y="21"/>
                      <a:pt x="37" y="21"/>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96" name="Freeform 22"/>
              <p:cNvSpPr>
                <a:spLocks/>
              </p:cNvSpPr>
              <p:nvPr/>
            </p:nvSpPr>
            <p:spPr bwMode="auto">
              <a:xfrm>
                <a:off x="4439" y="3233"/>
                <a:ext cx="55" cy="63"/>
              </a:xfrm>
              <a:custGeom>
                <a:avLst/>
                <a:gdLst>
                  <a:gd name="T0" fmla="*/ 1 w 55"/>
                  <a:gd name="T1" fmla="*/ 7 h 63"/>
                  <a:gd name="T2" fmla="*/ 13 w 55"/>
                  <a:gd name="T3" fmla="*/ 55 h 63"/>
                  <a:gd name="T4" fmla="*/ 49 w 55"/>
                  <a:gd name="T5" fmla="*/ 43 h 63"/>
                  <a:gd name="T6" fmla="*/ 37 w 55"/>
                  <a:gd name="T7" fmla="*/ 7 h 63"/>
                  <a:gd name="T8" fmla="*/ 1 w 55"/>
                  <a:gd name="T9" fmla="*/ 7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3">
                    <a:moveTo>
                      <a:pt x="1" y="7"/>
                    </a:moveTo>
                    <a:cubicBezTo>
                      <a:pt x="5" y="23"/>
                      <a:pt x="0" y="45"/>
                      <a:pt x="13" y="55"/>
                    </a:cubicBezTo>
                    <a:cubicBezTo>
                      <a:pt x="23" y="63"/>
                      <a:pt x="43" y="54"/>
                      <a:pt x="49" y="43"/>
                    </a:cubicBezTo>
                    <a:cubicBezTo>
                      <a:pt x="55" y="32"/>
                      <a:pt x="47" y="15"/>
                      <a:pt x="37" y="7"/>
                    </a:cubicBezTo>
                    <a:cubicBezTo>
                      <a:pt x="27" y="0"/>
                      <a:pt x="13" y="7"/>
                      <a:pt x="1" y="7"/>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97" name="Freeform 23"/>
              <p:cNvSpPr>
                <a:spLocks/>
              </p:cNvSpPr>
              <p:nvPr/>
            </p:nvSpPr>
            <p:spPr bwMode="auto">
              <a:xfrm>
                <a:off x="4437" y="3084"/>
                <a:ext cx="87" cy="78"/>
              </a:xfrm>
              <a:custGeom>
                <a:avLst/>
                <a:gdLst>
                  <a:gd name="T0" fmla="*/ 51 w 87"/>
                  <a:gd name="T1" fmla="*/ 0 h 78"/>
                  <a:gd name="T2" fmla="*/ 39 w 87"/>
                  <a:gd name="T3" fmla="*/ 72 h 78"/>
                  <a:gd name="T4" fmla="*/ 87 w 87"/>
                  <a:gd name="T5" fmla="*/ 60 h 78"/>
                  <a:gd name="T6" fmla="*/ 51 w 87"/>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78">
                    <a:moveTo>
                      <a:pt x="51" y="0"/>
                    </a:moveTo>
                    <a:cubicBezTo>
                      <a:pt x="46" y="8"/>
                      <a:pt x="0" y="56"/>
                      <a:pt x="39" y="72"/>
                    </a:cubicBezTo>
                    <a:cubicBezTo>
                      <a:pt x="54" y="78"/>
                      <a:pt x="71" y="64"/>
                      <a:pt x="87" y="60"/>
                    </a:cubicBezTo>
                    <a:cubicBezTo>
                      <a:pt x="71" y="13"/>
                      <a:pt x="84" y="33"/>
                      <a:pt x="51"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98" name="Freeform 24"/>
              <p:cNvSpPr>
                <a:spLocks/>
              </p:cNvSpPr>
              <p:nvPr/>
            </p:nvSpPr>
            <p:spPr bwMode="auto">
              <a:xfrm>
                <a:off x="4203" y="2229"/>
                <a:ext cx="117" cy="171"/>
              </a:xfrm>
              <a:custGeom>
                <a:avLst/>
                <a:gdLst>
                  <a:gd name="T0" fmla="*/ 21 w 117"/>
                  <a:gd name="T1" fmla="*/ 27 h 171"/>
                  <a:gd name="T2" fmla="*/ 81 w 117"/>
                  <a:gd name="T3" fmla="*/ 171 h 171"/>
                  <a:gd name="T4" fmla="*/ 105 w 117"/>
                  <a:gd name="T5" fmla="*/ 99 h 171"/>
                  <a:gd name="T6" fmla="*/ 117 w 117"/>
                  <a:gd name="T7" fmla="*/ 63 h 171"/>
                  <a:gd name="T8" fmla="*/ 21 w 117"/>
                  <a:gd name="T9" fmla="*/ 27 h 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71">
                    <a:moveTo>
                      <a:pt x="21" y="27"/>
                    </a:moveTo>
                    <a:cubicBezTo>
                      <a:pt x="45" y="99"/>
                      <a:pt x="0" y="144"/>
                      <a:pt x="81" y="171"/>
                    </a:cubicBezTo>
                    <a:cubicBezTo>
                      <a:pt x="89" y="147"/>
                      <a:pt x="97" y="123"/>
                      <a:pt x="105" y="99"/>
                    </a:cubicBezTo>
                    <a:cubicBezTo>
                      <a:pt x="109" y="87"/>
                      <a:pt x="117" y="63"/>
                      <a:pt x="117" y="63"/>
                    </a:cubicBezTo>
                    <a:cubicBezTo>
                      <a:pt x="96" y="0"/>
                      <a:pt x="81" y="12"/>
                      <a:pt x="21" y="27"/>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499" name="Freeform 25"/>
              <p:cNvSpPr>
                <a:spLocks/>
              </p:cNvSpPr>
              <p:nvPr/>
            </p:nvSpPr>
            <p:spPr bwMode="auto">
              <a:xfrm>
                <a:off x="4476" y="2232"/>
                <a:ext cx="180" cy="168"/>
              </a:xfrm>
              <a:custGeom>
                <a:avLst/>
                <a:gdLst>
                  <a:gd name="T0" fmla="*/ 0 w 234"/>
                  <a:gd name="T1" fmla="*/ 22 h 234"/>
                  <a:gd name="T2" fmla="*/ 34 w 234"/>
                  <a:gd name="T3" fmla="*/ 41 h 234"/>
                  <a:gd name="T4" fmla="*/ 42 w 234"/>
                  <a:gd name="T5" fmla="*/ 51 h 234"/>
                  <a:gd name="T6" fmla="*/ 46 w 234"/>
                  <a:gd name="T7" fmla="*/ 61 h 234"/>
                  <a:gd name="T8" fmla="*/ 58 w 234"/>
                  <a:gd name="T9" fmla="*/ 57 h 234"/>
                  <a:gd name="T10" fmla="*/ 63 w 234"/>
                  <a:gd name="T11" fmla="*/ 35 h 234"/>
                  <a:gd name="T12" fmla="*/ 75 w 234"/>
                  <a:gd name="T13" fmla="*/ 29 h 234"/>
                  <a:gd name="T14" fmla="*/ 34 w 234"/>
                  <a:gd name="T15" fmla="*/ 0 h 234"/>
                  <a:gd name="T16" fmla="*/ 4 w 234"/>
                  <a:gd name="T17" fmla="*/ 16 h 234"/>
                  <a:gd name="T18" fmla="*/ 0 w 234"/>
                  <a:gd name="T19" fmla="*/ 22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4" h="234">
                    <a:moveTo>
                      <a:pt x="0" y="84"/>
                    </a:moveTo>
                    <a:cubicBezTo>
                      <a:pt x="28" y="126"/>
                      <a:pt x="48" y="140"/>
                      <a:pt x="96" y="156"/>
                    </a:cubicBezTo>
                    <a:cubicBezTo>
                      <a:pt x="104" y="168"/>
                      <a:pt x="114" y="179"/>
                      <a:pt x="120" y="192"/>
                    </a:cubicBezTo>
                    <a:cubicBezTo>
                      <a:pt x="126" y="203"/>
                      <a:pt x="121" y="222"/>
                      <a:pt x="132" y="228"/>
                    </a:cubicBezTo>
                    <a:cubicBezTo>
                      <a:pt x="143" y="234"/>
                      <a:pt x="156" y="220"/>
                      <a:pt x="168" y="216"/>
                    </a:cubicBezTo>
                    <a:cubicBezTo>
                      <a:pt x="172" y="188"/>
                      <a:pt x="169" y="158"/>
                      <a:pt x="180" y="132"/>
                    </a:cubicBezTo>
                    <a:cubicBezTo>
                      <a:pt x="186" y="119"/>
                      <a:pt x="211" y="121"/>
                      <a:pt x="216" y="108"/>
                    </a:cubicBezTo>
                    <a:cubicBezTo>
                      <a:pt x="234" y="64"/>
                      <a:pt x="126" y="10"/>
                      <a:pt x="96" y="0"/>
                    </a:cubicBezTo>
                    <a:cubicBezTo>
                      <a:pt x="12" y="28"/>
                      <a:pt x="32" y="0"/>
                      <a:pt x="12" y="60"/>
                    </a:cubicBezTo>
                    <a:cubicBezTo>
                      <a:pt x="43" y="107"/>
                      <a:pt x="50" y="101"/>
                      <a:pt x="0" y="84"/>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500" name="Freeform 26"/>
              <p:cNvSpPr>
                <a:spLocks/>
              </p:cNvSpPr>
              <p:nvPr/>
            </p:nvSpPr>
            <p:spPr bwMode="auto">
              <a:xfrm>
                <a:off x="4303" y="2436"/>
                <a:ext cx="44" cy="96"/>
              </a:xfrm>
              <a:custGeom>
                <a:avLst/>
                <a:gdLst>
                  <a:gd name="T0" fmla="*/ 5 w 44"/>
                  <a:gd name="T1" fmla="*/ 0 h 96"/>
                  <a:gd name="T2" fmla="*/ 17 w 44"/>
                  <a:gd name="T3" fmla="*/ 84 h 96"/>
                  <a:gd name="T4" fmla="*/ 41 w 44"/>
                  <a:gd name="T5" fmla="*/ 48 h 96"/>
                  <a:gd name="T6" fmla="*/ 5 w 44"/>
                  <a:gd name="T7" fmla="*/ 24 h 96"/>
                  <a:gd name="T8" fmla="*/ 5 w 44"/>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6">
                    <a:moveTo>
                      <a:pt x="5" y="0"/>
                    </a:moveTo>
                    <a:cubicBezTo>
                      <a:pt x="9" y="28"/>
                      <a:pt x="0" y="61"/>
                      <a:pt x="17" y="84"/>
                    </a:cubicBezTo>
                    <a:cubicBezTo>
                      <a:pt x="26" y="96"/>
                      <a:pt x="44" y="62"/>
                      <a:pt x="41" y="48"/>
                    </a:cubicBezTo>
                    <a:cubicBezTo>
                      <a:pt x="38" y="34"/>
                      <a:pt x="14" y="36"/>
                      <a:pt x="5" y="24"/>
                    </a:cubicBezTo>
                    <a:cubicBezTo>
                      <a:pt x="0" y="18"/>
                      <a:pt x="5" y="8"/>
                      <a:pt x="5"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501" name="Freeform 27"/>
              <p:cNvSpPr>
                <a:spLocks/>
              </p:cNvSpPr>
              <p:nvPr/>
            </p:nvSpPr>
            <p:spPr bwMode="auto">
              <a:xfrm>
                <a:off x="4092" y="2220"/>
                <a:ext cx="60" cy="84"/>
              </a:xfrm>
              <a:custGeom>
                <a:avLst/>
                <a:gdLst>
                  <a:gd name="T0" fmla="*/ 0 w 60"/>
                  <a:gd name="T1" fmla="*/ 0 h 84"/>
                  <a:gd name="T2" fmla="*/ 60 w 60"/>
                  <a:gd name="T3" fmla="*/ 60 h 84"/>
                  <a:gd name="T4" fmla="*/ 0 w 60"/>
                  <a:gd name="T5" fmla="*/ 0 h 84"/>
                  <a:gd name="T6" fmla="*/ 0 60000 65536"/>
                  <a:gd name="T7" fmla="*/ 0 60000 65536"/>
                  <a:gd name="T8" fmla="*/ 0 60000 65536"/>
                </a:gdLst>
                <a:ahLst/>
                <a:cxnLst>
                  <a:cxn ang="T6">
                    <a:pos x="T0" y="T1"/>
                  </a:cxn>
                  <a:cxn ang="T7">
                    <a:pos x="T2" y="T3"/>
                  </a:cxn>
                  <a:cxn ang="T8">
                    <a:pos x="T4" y="T5"/>
                  </a:cxn>
                </a:cxnLst>
                <a:rect l="0" t="0" r="r" b="b"/>
                <a:pathLst>
                  <a:path w="60" h="84">
                    <a:moveTo>
                      <a:pt x="0" y="0"/>
                    </a:moveTo>
                    <a:cubicBezTo>
                      <a:pt x="28" y="84"/>
                      <a:pt x="0" y="80"/>
                      <a:pt x="60" y="60"/>
                    </a:cubicBezTo>
                    <a:cubicBezTo>
                      <a:pt x="48" y="13"/>
                      <a:pt x="51" y="0"/>
                      <a:pt x="0"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502" name="Freeform 28"/>
              <p:cNvSpPr>
                <a:spLocks/>
              </p:cNvSpPr>
              <p:nvPr/>
            </p:nvSpPr>
            <p:spPr bwMode="auto">
              <a:xfrm>
                <a:off x="4092" y="2568"/>
                <a:ext cx="89" cy="70"/>
              </a:xfrm>
              <a:custGeom>
                <a:avLst/>
                <a:gdLst>
                  <a:gd name="T0" fmla="*/ 0 w 89"/>
                  <a:gd name="T1" fmla="*/ 0 h 70"/>
                  <a:gd name="T2" fmla="*/ 12 w 89"/>
                  <a:gd name="T3" fmla="*/ 36 h 70"/>
                  <a:gd name="T4" fmla="*/ 48 w 89"/>
                  <a:gd name="T5" fmla="*/ 60 h 70"/>
                  <a:gd name="T6" fmla="*/ 0 w 89"/>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70">
                    <a:moveTo>
                      <a:pt x="0" y="0"/>
                    </a:moveTo>
                    <a:cubicBezTo>
                      <a:pt x="4" y="12"/>
                      <a:pt x="4" y="26"/>
                      <a:pt x="12" y="36"/>
                    </a:cubicBezTo>
                    <a:cubicBezTo>
                      <a:pt x="21" y="47"/>
                      <a:pt x="38" y="70"/>
                      <a:pt x="48" y="60"/>
                    </a:cubicBezTo>
                    <a:cubicBezTo>
                      <a:pt x="89" y="19"/>
                      <a:pt x="8" y="3"/>
                      <a:pt x="0"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503" name="Freeform 29"/>
              <p:cNvSpPr>
                <a:spLocks/>
              </p:cNvSpPr>
              <p:nvPr/>
            </p:nvSpPr>
            <p:spPr bwMode="auto">
              <a:xfrm>
                <a:off x="4512" y="2592"/>
                <a:ext cx="87" cy="84"/>
              </a:xfrm>
              <a:custGeom>
                <a:avLst/>
                <a:gdLst>
                  <a:gd name="T0" fmla="*/ 48 w 87"/>
                  <a:gd name="T1" fmla="*/ 0 h 84"/>
                  <a:gd name="T2" fmla="*/ 60 w 87"/>
                  <a:gd name="T3" fmla="*/ 84 h 84"/>
                  <a:gd name="T4" fmla="*/ 84 w 87"/>
                  <a:gd name="T5" fmla="*/ 48 h 84"/>
                  <a:gd name="T6" fmla="*/ 48 w 87"/>
                  <a:gd name="T7" fmla="*/ 24 h 84"/>
                  <a:gd name="T8" fmla="*/ 48 w 87"/>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84">
                    <a:moveTo>
                      <a:pt x="48" y="0"/>
                    </a:moveTo>
                    <a:cubicBezTo>
                      <a:pt x="20" y="84"/>
                      <a:pt x="0" y="64"/>
                      <a:pt x="60" y="84"/>
                    </a:cubicBezTo>
                    <a:cubicBezTo>
                      <a:pt x="68" y="72"/>
                      <a:pt x="87" y="62"/>
                      <a:pt x="84" y="48"/>
                    </a:cubicBezTo>
                    <a:cubicBezTo>
                      <a:pt x="81" y="34"/>
                      <a:pt x="57" y="36"/>
                      <a:pt x="48" y="24"/>
                    </a:cubicBezTo>
                    <a:cubicBezTo>
                      <a:pt x="43" y="18"/>
                      <a:pt x="48" y="8"/>
                      <a:pt x="48"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504" name="Freeform 30"/>
              <p:cNvSpPr>
                <a:spLocks/>
              </p:cNvSpPr>
              <p:nvPr/>
            </p:nvSpPr>
            <p:spPr bwMode="auto">
              <a:xfrm>
                <a:off x="4631" y="2604"/>
                <a:ext cx="79" cy="92"/>
              </a:xfrm>
              <a:custGeom>
                <a:avLst/>
                <a:gdLst>
                  <a:gd name="T0" fmla="*/ 25 w 79"/>
                  <a:gd name="T1" fmla="*/ 36 h 92"/>
                  <a:gd name="T2" fmla="*/ 37 w 79"/>
                  <a:gd name="T3" fmla="*/ 84 h 92"/>
                  <a:gd name="T4" fmla="*/ 73 w 79"/>
                  <a:gd name="T5" fmla="*/ 72 h 92"/>
                  <a:gd name="T6" fmla="*/ 61 w 79"/>
                  <a:gd name="T7" fmla="*/ 24 h 92"/>
                  <a:gd name="T8" fmla="*/ 25 w 79"/>
                  <a:gd name="T9" fmla="*/ 0 h 92"/>
                  <a:gd name="T10" fmla="*/ 25 w 79"/>
                  <a:gd name="T11" fmla="*/ 36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92">
                    <a:moveTo>
                      <a:pt x="25" y="36"/>
                    </a:moveTo>
                    <a:cubicBezTo>
                      <a:pt x="29" y="52"/>
                      <a:pt x="24" y="74"/>
                      <a:pt x="37" y="84"/>
                    </a:cubicBezTo>
                    <a:cubicBezTo>
                      <a:pt x="47" y="92"/>
                      <a:pt x="68" y="84"/>
                      <a:pt x="73" y="72"/>
                    </a:cubicBezTo>
                    <a:cubicBezTo>
                      <a:pt x="79" y="57"/>
                      <a:pt x="70" y="38"/>
                      <a:pt x="61" y="24"/>
                    </a:cubicBezTo>
                    <a:cubicBezTo>
                      <a:pt x="53" y="12"/>
                      <a:pt x="37" y="8"/>
                      <a:pt x="25" y="0"/>
                    </a:cubicBezTo>
                    <a:cubicBezTo>
                      <a:pt x="12" y="40"/>
                      <a:pt x="0" y="36"/>
                      <a:pt x="25" y="36"/>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505" name="Freeform 31"/>
              <p:cNvSpPr>
                <a:spLocks/>
              </p:cNvSpPr>
              <p:nvPr/>
            </p:nvSpPr>
            <p:spPr bwMode="auto">
              <a:xfrm>
                <a:off x="4687" y="1356"/>
                <a:ext cx="113" cy="168"/>
              </a:xfrm>
              <a:custGeom>
                <a:avLst/>
                <a:gdLst>
                  <a:gd name="T0" fmla="*/ 41 w 113"/>
                  <a:gd name="T1" fmla="*/ 0 h 168"/>
                  <a:gd name="T2" fmla="*/ 29 w 113"/>
                  <a:gd name="T3" fmla="*/ 144 h 168"/>
                  <a:gd name="T4" fmla="*/ 65 w 113"/>
                  <a:gd name="T5" fmla="*/ 168 h 168"/>
                  <a:gd name="T6" fmla="*/ 113 w 113"/>
                  <a:gd name="T7" fmla="*/ 48 h 168"/>
                  <a:gd name="T8" fmla="*/ 41 w 113"/>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68">
                    <a:moveTo>
                      <a:pt x="41" y="0"/>
                    </a:moveTo>
                    <a:cubicBezTo>
                      <a:pt x="23" y="55"/>
                      <a:pt x="0" y="86"/>
                      <a:pt x="29" y="144"/>
                    </a:cubicBezTo>
                    <a:cubicBezTo>
                      <a:pt x="35" y="157"/>
                      <a:pt x="53" y="160"/>
                      <a:pt x="65" y="168"/>
                    </a:cubicBezTo>
                    <a:cubicBezTo>
                      <a:pt x="92" y="127"/>
                      <a:pt x="101" y="96"/>
                      <a:pt x="113" y="48"/>
                    </a:cubicBezTo>
                    <a:cubicBezTo>
                      <a:pt x="89" y="32"/>
                      <a:pt x="65" y="16"/>
                      <a:pt x="41"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506" name="Freeform 32"/>
              <p:cNvSpPr>
                <a:spLocks/>
              </p:cNvSpPr>
              <p:nvPr/>
            </p:nvSpPr>
            <p:spPr bwMode="auto">
              <a:xfrm>
                <a:off x="4083" y="694"/>
                <a:ext cx="192" cy="206"/>
              </a:xfrm>
              <a:custGeom>
                <a:avLst/>
                <a:gdLst>
                  <a:gd name="T0" fmla="*/ 21 w 192"/>
                  <a:gd name="T1" fmla="*/ 26 h 206"/>
                  <a:gd name="T2" fmla="*/ 33 w 192"/>
                  <a:gd name="T3" fmla="*/ 110 h 206"/>
                  <a:gd name="T4" fmla="*/ 45 w 192"/>
                  <a:gd name="T5" fmla="*/ 146 h 206"/>
                  <a:gd name="T6" fmla="*/ 21 w 192"/>
                  <a:gd name="T7" fmla="*/ 182 h 206"/>
                  <a:gd name="T8" fmla="*/ 57 w 192"/>
                  <a:gd name="T9" fmla="*/ 206 h 206"/>
                  <a:gd name="T10" fmla="*/ 129 w 192"/>
                  <a:gd name="T11" fmla="*/ 182 h 206"/>
                  <a:gd name="T12" fmla="*/ 153 w 192"/>
                  <a:gd name="T13" fmla="*/ 146 h 206"/>
                  <a:gd name="T14" fmla="*/ 81 w 192"/>
                  <a:gd name="T15" fmla="*/ 146 h 206"/>
                  <a:gd name="T16" fmla="*/ 93 w 192"/>
                  <a:gd name="T17" fmla="*/ 110 h 206"/>
                  <a:gd name="T18" fmla="*/ 165 w 192"/>
                  <a:gd name="T19" fmla="*/ 86 h 206"/>
                  <a:gd name="T20" fmla="*/ 69 w 192"/>
                  <a:gd name="T21" fmla="*/ 2 h 206"/>
                  <a:gd name="T22" fmla="*/ 9 w 192"/>
                  <a:gd name="T23" fmla="*/ 14 h 206"/>
                  <a:gd name="T24" fmla="*/ 21 w 192"/>
                  <a:gd name="T25" fmla="*/ 50 h 206"/>
                  <a:gd name="T26" fmla="*/ 21 w 192"/>
                  <a:gd name="T27" fmla="*/ 26 h 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2" h="206">
                    <a:moveTo>
                      <a:pt x="21" y="26"/>
                    </a:moveTo>
                    <a:cubicBezTo>
                      <a:pt x="25" y="54"/>
                      <a:pt x="27" y="82"/>
                      <a:pt x="33" y="110"/>
                    </a:cubicBezTo>
                    <a:cubicBezTo>
                      <a:pt x="35" y="122"/>
                      <a:pt x="47" y="134"/>
                      <a:pt x="45" y="146"/>
                    </a:cubicBezTo>
                    <a:cubicBezTo>
                      <a:pt x="43" y="160"/>
                      <a:pt x="29" y="170"/>
                      <a:pt x="21" y="182"/>
                    </a:cubicBezTo>
                    <a:cubicBezTo>
                      <a:pt x="33" y="190"/>
                      <a:pt x="43" y="206"/>
                      <a:pt x="57" y="206"/>
                    </a:cubicBezTo>
                    <a:cubicBezTo>
                      <a:pt x="82" y="206"/>
                      <a:pt x="129" y="182"/>
                      <a:pt x="129" y="182"/>
                    </a:cubicBezTo>
                    <a:cubicBezTo>
                      <a:pt x="137" y="170"/>
                      <a:pt x="156" y="160"/>
                      <a:pt x="153" y="146"/>
                    </a:cubicBezTo>
                    <a:cubicBezTo>
                      <a:pt x="146" y="116"/>
                      <a:pt x="88" y="144"/>
                      <a:pt x="81" y="146"/>
                    </a:cubicBezTo>
                    <a:cubicBezTo>
                      <a:pt x="85" y="134"/>
                      <a:pt x="83" y="117"/>
                      <a:pt x="93" y="110"/>
                    </a:cubicBezTo>
                    <a:cubicBezTo>
                      <a:pt x="114" y="95"/>
                      <a:pt x="165" y="86"/>
                      <a:pt x="165" y="86"/>
                    </a:cubicBezTo>
                    <a:cubicBezTo>
                      <a:pt x="192" y="5"/>
                      <a:pt x="133" y="13"/>
                      <a:pt x="69" y="2"/>
                    </a:cubicBezTo>
                    <a:cubicBezTo>
                      <a:pt x="49" y="6"/>
                      <a:pt x="23" y="0"/>
                      <a:pt x="9" y="14"/>
                    </a:cubicBezTo>
                    <a:cubicBezTo>
                      <a:pt x="0" y="23"/>
                      <a:pt x="12" y="41"/>
                      <a:pt x="21" y="50"/>
                    </a:cubicBezTo>
                    <a:cubicBezTo>
                      <a:pt x="27" y="56"/>
                      <a:pt x="21" y="34"/>
                      <a:pt x="21" y="26"/>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507" name="Freeform 33"/>
              <p:cNvSpPr>
                <a:spLocks/>
              </p:cNvSpPr>
              <p:nvPr/>
            </p:nvSpPr>
            <p:spPr bwMode="auto">
              <a:xfrm>
                <a:off x="4692" y="1159"/>
                <a:ext cx="93" cy="76"/>
              </a:xfrm>
              <a:custGeom>
                <a:avLst/>
                <a:gdLst>
                  <a:gd name="T0" fmla="*/ 0 w 93"/>
                  <a:gd name="T1" fmla="*/ 29 h 76"/>
                  <a:gd name="T2" fmla="*/ 36 w 93"/>
                  <a:gd name="T3" fmla="*/ 53 h 76"/>
                  <a:gd name="T4" fmla="*/ 72 w 93"/>
                  <a:gd name="T5" fmla="*/ 65 h 76"/>
                  <a:gd name="T6" fmla="*/ 24 w 93"/>
                  <a:gd name="T7" fmla="*/ 5 h 76"/>
                  <a:gd name="T8" fmla="*/ 0 w 93"/>
                  <a:gd name="T9" fmla="*/ 29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76">
                    <a:moveTo>
                      <a:pt x="0" y="29"/>
                    </a:moveTo>
                    <a:cubicBezTo>
                      <a:pt x="12" y="37"/>
                      <a:pt x="23" y="47"/>
                      <a:pt x="36" y="53"/>
                    </a:cubicBezTo>
                    <a:cubicBezTo>
                      <a:pt x="47" y="59"/>
                      <a:pt x="65" y="76"/>
                      <a:pt x="72" y="65"/>
                    </a:cubicBezTo>
                    <a:cubicBezTo>
                      <a:pt x="93" y="33"/>
                      <a:pt x="48" y="0"/>
                      <a:pt x="24" y="5"/>
                    </a:cubicBezTo>
                    <a:cubicBezTo>
                      <a:pt x="13" y="7"/>
                      <a:pt x="8" y="21"/>
                      <a:pt x="0" y="29"/>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508" name="Freeform 34"/>
              <p:cNvSpPr>
                <a:spLocks/>
              </p:cNvSpPr>
              <p:nvPr/>
            </p:nvSpPr>
            <p:spPr bwMode="auto">
              <a:xfrm>
                <a:off x="5132" y="840"/>
                <a:ext cx="97" cy="84"/>
              </a:xfrm>
              <a:custGeom>
                <a:avLst/>
                <a:gdLst>
                  <a:gd name="T0" fmla="*/ 4 w 97"/>
                  <a:gd name="T1" fmla="*/ 0 h 84"/>
                  <a:gd name="T2" fmla="*/ 76 w 97"/>
                  <a:gd name="T3" fmla="*/ 84 h 84"/>
                  <a:gd name="T4" fmla="*/ 40 w 97"/>
                  <a:gd name="T5" fmla="*/ 0 h 84"/>
                  <a:gd name="T6" fmla="*/ 4 w 97"/>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84">
                    <a:moveTo>
                      <a:pt x="4" y="0"/>
                    </a:moveTo>
                    <a:cubicBezTo>
                      <a:pt x="21" y="52"/>
                      <a:pt x="22" y="66"/>
                      <a:pt x="76" y="84"/>
                    </a:cubicBezTo>
                    <a:cubicBezTo>
                      <a:pt x="94" y="29"/>
                      <a:pt x="97" y="19"/>
                      <a:pt x="40" y="0"/>
                    </a:cubicBezTo>
                    <a:cubicBezTo>
                      <a:pt x="0" y="13"/>
                      <a:pt x="4" y="25"/>
                      <a:pt x="4"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509" name="Freeform 35"/>
              <p:cNvSpPr>
                <a:spLocks/>
              </p:cNvSpPr>
              <p:nvPr/>
            </p:nvSpPr>
            <p:spPr bwMode="auto">
              <a:xfrm>
                <a:off x="4284" y="841"/>
                <a:ext cx="72" cy="97"/>
              </a:xfrm>
              <a:custGeom>
                <a:avLst/>
                <a:gdLst>
                  <a:gd name="T0" fmla="*/ 0 w 72"/>
                  <a:gd name="T1" fmla="*/ 35 h 97"/>
                  <a:gd name="T2" fmla="*/ 60 w 72"/>
                  <a:gd name="T3" fmla="*/ 83 h 97"/>
                  <a:gd name="T4" fmla="*/ 72 w 72"/>
                  <a:gd name="T5" fmla="*/ 47 h 97"/>
                  <a:gd name="T6" fmla="*/ 60 w 72"/>
                  <a:gd name="T7" fmla="*/ 11 h 97"/>
                  <a:gd name="T8" fmla="*/ 0 w 72"/>
                  <a:gd name="T9" fmla="*/ 35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97">
                    <a:moveTo>
                      <a:pt x="0" y="35"/>
                    </a:moveTo>
                    <a:cubicBezTo>
                      <a:pt x="7" y="46"/>
                      <a:pt x="31" y="97"/>
                      <a:pt x="60" y="83"/>
                    </a:cubicBezTo>
                    <a:cubicBezTo>
                      <a:pt x="71" y="77"/>
                      <a:pt x="68" y="59"/>
                      <a:pt x="72" y="47"/>
                    </a:cubicBezTo>
                    <a:cubicBezTo>
                      <a:pt x="68" y="35"/>
                      <a:pt x="72" y="16"/>
                      <a:pt x="60" y="11"/>
                    </a:cubicBezTo>
                    <a:cubicBezTo>
                      <a:pt x="31" y="0"/>
                      <a:pt x="15" y="20"/>
                      <a:pt x="0" y="35"/>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510" name="Freeform 36"/>
              <p:cNvSpPr>
                <a:spLocks/>
              </p:cNvSpPr>
              <p:nvPr/>
            </p:nvSpPr>
            <p:spPr bwMode="auto">
              <a:xfrm>
                <a:off x="4626" y="2496"/>
                <a:ext cx="54" cy="54"/>
              </a:xfrm>
              <a:custGeom>
                <a:avLst/>
                <a:gdLst>
                  <a:gd name="T0" fmla="*/ 18 w 54"/>
                  <a:gd name="T1" fmla="*/ 0 h 54"/>
                  <a:gd name="T2" fmla="*/ 6 w 54"/>
                  <a:gd name="T3" fmla="*/ 36 h 54"/>
                  <a:gd name="T4" fmla="*/ 42 w 54"/>
                  <a:gd name="T5" fmla="*/ 48 h 54"/>
                  <a:gd name="T6" fmla="*/ 54 w 54"/>
                  <a:gd name="T7" fmla="*/ 12 h 54"/>
                  <a:gd name="T8" fmla="*/ 18 w 54"/>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18" y="0"/>
                    </a:moveTo>
                    <a:cubicBezTo>
                      <a:pt x="14" y="12"/>
                      <a:pt x="0" y="25"/>
                      <a:pt x="6" y="36"/>
                    </a:cubicBezTo>
                    <a:cubicBezTo>
                      <a:pt x="12" y="47"/>
                      <a:pt x="31" y="54"/>
                      <a:pt x="42" y="48"/>
                    </a:cubicBezTo>
                    <a:cubicBezTo>
                      <a:pt x="53" y="42"/>
                      <a:pt x="50" y="24"/>
                      <a:pt x="54" y="12"/>
                    </a:cubicBezTo>
                    <a:cubicBezTo>
                      <a:pt x="42" y="8"/>
                      <a:pt x="18" y="0"/>
                      <a:pt x="18"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511" name="Freeform 37"/>
              <p:cNvSpPr>
                <a:spLocks/>
              </p:cNvSpPr>
              <p:nvPr/>
            </p:nvSpPr>
            <p:spPr bwMode="auto">
              <a:xfrm>
                <a:off x="4203" y="948"/>
                <a:ext cx="89" cy="96"/>
              </a:xfrm>
              <a:custGeom>
                <a:avLst/>
                <a:gdLst>
                  <a:gd name="T0" fmla="*/ 45 w 89"/>
                  <a:gd name="T1" fmla="*/ 0 h 96"/>
                  <a:gd name="T2" fmla="*/ 57 w 89"/>
                  <a:gd name="T3" fmla="*/ 96 h 96"/>
                  <a:gd name="T4" fmla="*/ 57 w 89"/>
                  <a:gd name="T5" fmla="*/ 12 h 96"/>
                  <a:gd name="T6" fmla="*/ 33 w 89"/>
                  <a:gd name="T7" fmla="*/ 48 h 96"/>
                  <a:gd name="T8" fmla="*/ 45 w 89"/>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96">
                    <a:moveTo>
                      <a:pt x="45" y="0"/>
                    </a:moveTo>
                    <a:cubicBezTo>
                      <a:pt x="16" y="86"/>
                      <a:pt x="0" y="58"/>
                      <a:pt x="57" y="96"/>
                    </a:cubicBezTo>
                    <a:cubicBezTo>
                      <a:pt x="62" y="82"/>
                      <a:pt x="89" y="23"/>
                      <a:pt x="57" y="12"/>
                    </a:cubicBezTo>
                    <a:cubicBezTo>
                      <a:pt x="43" y="7"/>
                      <a:pt x="43" y="58"/>
                      <a:pt x="33" y="48"/>
                    </a:cubicBezTo>
                    <a:cubicBezTo>
                      <a:pt x="21" y="36"/>
                      <a:pt x="41" y="16"/>
                      <a:pt x="45"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19512" name="Freeform 38"/>
              <p:cNvSpPr>
                <a:spLocks/>
              </p:cNvSpPr>
              <p:nvPr/>
            </p:nvSpPr>
            <p:spPr bwMode="auto">
              <a:xfrm>
                <a:off x="2940" y="2568"/>
                <a:ext cx="84" cy="67"/>
              </a:xfrm>
              <a:custGeom>
                <a:avLst/>
                <a:gdLst>
                  <a:gd name="T0" fmla="*/ 0 w 84"/>
                  <a:gd name="T1" fmla="*/ 0 h 67"/>
                  <a:gd name="T2" fmla="*/ 84 w 84"/>
                  <a:gd name="T3" fmla="*/ 48 h 67"/>
                  <a:gd name="T4" fmla="*/ 0 w 84"/>
                  <a:gd name="T5" fmla="*/ 0 h 67"/>
                  <a:gd name="T6" fmla="*/ 0 60000 65536"/>
                  <a:gd name="T7" fmla="*/ 0 60000 65536"/>
                  <a:gd name="T8" fmla="*/ 0 60000 65536"/>
                </a:gdLst>
                <a:ahLst/>
                <a:cxnLst>
                  <a:cxn ang="T6">
                    <a:pos x="T0" y="T1"/>
                  </a:cxn>
                  <a:cxn ang="T7">
                    <a:pos x="T2" y="T3"/>
                  </a:cxn>
                  <a:cxn ang="T8">
                    <a:pos x="T4" y="T5"/>
                  </a:cxn>
                </a:cxnLst>
                <a:rect l="0" t="0" r="r" b="b"/>
                <a:pathLst>
                  <a:path w="84" h="67">
                    <a:moveTo>
                      <a:pt x="0" y="0"/>
                    </a:moveTo>
                    <a:cubicBezTo>
                      <a:pt x="19" y="56"/>
                      <a:pt x="26" y="67"/>
                      <a:pt x="84" y="48"/>
                    </a:cubicBezTo>
                    <a:cubicBezTo>
                      <a:pt x="58" y="9"/>
                      <a:pt x="47" y="0"/>
                      <a:pt x="0" y="0"/>
                    </a:cubicBezTo>
                    <a:close/>
                  </a:path>
                </a:pathLst>
              </a:custGeom>
              <a:solidFill>
                <a:srgbClr val="FFFF00"/>
              </a:solidFill>
              <a:ln w="9525">
                <a:solidFill>
                  <a:schemeClr val="tx1"/>
                </a:solidFill>
                <a:round/>
                <a:headEnd/>
                <a:tailEnd/>
              </a:ln>
            </p:spPr>
            <p:txBody>
              <a:bodyPr wrap="none" anchor="ctr"/>
              <a:lstStyle/>
              <a:p>
                <a:endParaRPr lang="zh-CN" altLang="en-US"/>
              </a:p>
            </p:txBody>
          </p:sp>
        </p:grpSp>
        <p:sp>
          <p:nvSpPr>
            <p:cNvPr id="19477" name="Freeform 39"/>
            <p:cNvSpPr>
              <a:spLocks/>
            </p:cNvSpPr>
            <p:nvPr/>
          </p:nvSpPr>
          <p:spPr bwMode="auto">
            <a:xfrm>
              <a:off x="2843" y="2904"/>
              <a:ext cx="1002" cy="751"/>
            </a:xfrm>
            <a:custGeom>
              <a:avLst/>
              <a:gdLst>
                <a:gd name="T0" fmla="*/ 25 w 1002"/>
                <a:gd name="T1" fmla="*/ 120 h 751"/>
                <a:gd name="T2" fmla="*/ 85 w 1002"/>
                <a:gd name="T3" fmla="*/ 276 h 751"/>
                <a:gd name="T4" fmla="*/ 217 w 1002"/>
                <a:gd name="T5" fmla="*/ 372 h 751"/>
                <a:gd name="T6" fmla="*/ 337 w 1002"/>
                <a:gd name="T7" fmla="*/ 492 h 751"/>
                <a:gd name="T8" fmla="*/ 421 w 1002"/>
                <a:gd name="T9" fmla="*/ 480 h 751"/>
                <a:gd name="T10" fmla="*/ 445 w 1002"/>
                <a:gd name="T11" fmla="*/ 516 h 751"/>
                <a:gd name="T12" fmla="*/ 481 w 1002"/>
                <a:gd name="T13" fmla="*/ 540 h 751"/>
                <a:gd name="T14" fmla="*/ 505 w 1002"/>
                <a:gd name="T15" fmla="*/ 576 h 751"/>
                <a:gd name="T16" fmla="*/ 517 w 1002"/>
                <a:gd name="T17" fmla="*/ 612 h 751"/>
                <a:gd name="T18" fmla="*/ 553 w 1002"/>
                <a:gd name="T19" fmla="*/ 588 h 751"/>
                <a:gd name="T20" fmla="*/ 589 w 1002"/>
                <a:gd name="T21" fmla="*/ 576 h 751"/>
                <a:gd name="T22" fmla="*/ 613 w 1002"/>
                <a:gd name="T23" fmla="*/ 684 h 751"/>
                <a:gd name="T24" fmla="*/ 661 w 1002"/>
                <a:gd name="T25" fmla="*/ 744 h 751"/>
                <a:gd name="T26" fmla="*/ 685 w 1002"/>
                <a:gd name="T27" fmla="*/ 708 h 751"/>
                <a:gd name="T28" fmla="*/ 721 w 1002"/>
                <a:gd name="T29" fmla="*/ 684 h 751"/>
                <a:gd name="T30" fmla="*/ 757 w 1002"/>
                <a:gd name="T31" fmla="*/ 552 h 751"/>
                <a:gd name="T32" fmla="*/ 781 w 1002"/>
                <a:gd name="T33" fmla="*/ 516 h 751"/>
                <a:gd name="T34" fmla="*/ 793 w 1002"/>
                <a:gd name="T35" fmla="*/ 480 h 751"/>
                <a:gd name="T36" fmla="*/ 829 w 1002"/>
                <a:gd name="T37" fmla="*/ 456 h 751"/>
                <a:gd name="T38" fmla="*/ 877 w 1002"/>
                <a:gd name="T39" fmla="*/ 528 h 751"/>
                <a:gd name="T40" fmla="*/ 853 w 1002"/>
                <a:gd name="T41" fmla="*/ 600 h 751"/>
                <a:gd name="T42" fmla="*/ 877 w 1002"/>
                <a:gd name="T43" fmla="*/ 636 h 751"/>
                <a:gd name="T44" fmla="*/ 937 w 1002"/>
                <a:gd name="T45" fmla="*/ 552 h 751"/>
                <a:gd name="T46" fmla="*/ 973 w 1002"/>
                <a:gd name="T47" fmla="*/ 516 h 751"/>
                <a:gd name="T48" fmla="*/ 973 w 1002"/>
                <a:gd name="T49" fmla="*/ 432 h 751"/>
                <a:gd name="T50" fmla="*/ 997 w 1002"/>
                <a:gd name="T51" fmla="*/ 312 h 751"/>
                <a:gd name="T52" fmla="*/ 901 w 1002"/>
                <a:gd name="T53" fmla="*/ 240 h 751"/>
                <a:gd name="T54" fmla="*/ 841 w 1002"/>
                <a:gd name="T55" fmla="*/ 132 h 751"/>
                <a:gd name="T56" fmla="*/ 769 w 1002"/>
                <a:gd name="T57" fmla="*/ 108 h 751"/>
                <a:gd name="T58" fmla="*/ 733 w 1002"/>
                <a:gd name="T59" fmla="*/ 96 h 751"/>
                <a:gd name="T60" fmla="*/ 649 w 1002"/>
                <a:gd name="T61" fmla="*/ 0 h 751"/>
                <a:gd name="T62" fmla="*/ 457 w 1002"/>
                <a:gd name="T63" fmla="*/ 36 h 751"/>
                <a:gd name="T64" fmla="*/ 385 w 1002"/>
                <a:gd name="T65" fmla="*/ 60 h 751"/>
                <a:gd name="T66" fmla="*/ 253 w 1002"/>
                <a:gd name="T67" fmla="*/ 12 h 751"/>
                <a:gd name="T68" fmla="*/ 13 w 1002"/>
                <a:gd name="T69" fmla="*/ 60 h 751"/>
                <a:gd name="T70" fmla="*/ 1 w 1002"/>
                <a:gd name="T71" fmla="*/ 96 h 751"/>
                <a:gd name="T72" fmla="*/ 25 w 1002"/>
                <a:gd name="T73" fmla="*/ 168 h 751"/>
                <a:gd name="T74" fmla="*/ 13 w 1002"/>
                <a:gd name="T75" fmla="*/ 228 h 7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2" h="751">
                  <a:moveTo>
                    <a:pt x="25" y="120"/>
                  </a:moveTo>
                  <a:cubicBezTo>
                    <a:pt x="2" y="190"/>
                    <a:pt x="27" y="237"/>
                    <a:pt x="85" y="276"/>
                  </a:cubicBezTo>
                  <a:cubicBezTo>
                    <a:pt x="109" y="347"/>
                    <a:pt x="155" y="356"/>
                    <a:pt x="217" y="372"/>
                  </a:cubicBezTo>
                  <a:cubicBezTo>
                    <a:pt x="254" y="428"/>
                    <a:pt x="272" y="470"/>
                    <a:pt x="337" y="492"/>
                  </a:cubicBezTo>
                  <a:cubicBezTo>
                    <a:pt x="438" y="425"/>
                    <a:pt x="392" y="422"/>
                    <a:pt x="421" y="480"/>
                  </a:cubicBezTo>
                  <a:cubicBezTo>
                    <a:pt x="427" y="493"/>
                    <a:pt x="435" y="506"/>
                    <a:pt x="445" y="516"/>
                  </a:cubicBezTo>
                  <a:cubicBezTo>
                    <a:pt x="455" y="526"/>
                    <a:pt x="469" y="532"/>
                    <a:pt x="481" y="540"/>
                  </a:cubicBezTo>
                  <a:cubicBezTo>
                    <a:pt x="489" y="552"/>
                    <a:pt x="499" y="563"/>
                    <a:pt x="505" y="576"/>
                  </a:cubicBezTo>
                  <a:cubicBezTo>
                    <a:pt x="511" y="587"/>
                    <a:pt x="505" y="609"/>
                    <a:pt x="517" y="612"/>
                  </a:cubicBezTo>
                  <a:cubicBezTo>
                    <a:pt x="531" y="615"/>
                    <a:pt x="540" y="594"/>
                    <a:pt x="553" y="588"/>
                  </a:cubicBezTo>
                  <a:cubicBezTo>
                    <a:pt x="564" y="582"/>
                    <a:pt x="577" y="580"/>
                    <a:pt x="589" y="576"/>
                  </a:cubicBezTo>
                  <a:cubicBezTo>
                    <a:pt x="618" y="619"/>
                    <a:pt x="630" y="634"/>
                    <a:pt x="613" y="684"/>
                  </a:cubicBezTo>
                  <a:cubicBezTo>
                    <a:pt x="619" y="701"/>
                    <a:pt x="627" y="751"/>
                    <a:pt x="661" y="744"/>
                  </a:cubicBezTo>
                  <a:cubicBezTo>
                    <a:pt x="675" y="741"/>
                    <a:pt x="675" y="718"/>
                    <a:pt x="685" y="708"/>
                  </a:cubicBezTo>
                  <a:cubicBezTo>
                    <a:pt x="695" y="698"/>
                    <a:pt x="709" y="692"/>
                    <a:pt x="721" y="684"/>
                  </a:cubicBezTo>
                  <a:cubicBezTo>
                    <a:pt x="735" y="641"/>
                    <a:pt x="741" y="595"/>
                    <a:pt x="757" y="552"/>
                  </a:cubicBezTo>
                  <a:cubicBezTo>
                    <a:pt x="762" y="538"/>
                    <a:pt x="775" y="529"/>
                    <a:pt x="781" y="516"/>
                  </a:cubicBezTo>
                  <a:cubicBezTo>
                    <a:pt x="787" y="505"/>
                    <a:pt x="785" y="490"/>
                    <a:pt x="793" y="480"/>
                  </a:cubicBezTo>
                  <a:cubicBezTo>
                    <a:pt x="802" y="469"/>
                    <a:pt x="817" y="464"/>
                    <a:pt x="829" y="456"/>
                  </a:cubicBezTo>
                  <a:cubicBezTo>
                    <a:pt x="846" y="473"/>
                    <a:pt x="880" y="497"/>
                    <a:pt x="877" y="528"/>
                  </a:cubicBezTo>
                  <a:cubicBezTo>
                    <a:pt x="874" y="553"/>
                    <a:pt x="853" y="600"/>
                    <a:pt x="853" y="600"/>
                  </a:cubicBezTo>
                  <a:cubicBezTo>
                    <a:pt x="861" y="612"/>
                    <a:pt x="864" y="631"/>
                    <a:pt x="877" y="636"/>
                  </a:cubicBezTo>
                  <a:cubicBezTo>
                    <a:pt x="924" y="655"/>
                    <a:pt x="935" y="558"/>
                    <a:pt x="937" y="552"/>
                  </a:cubicBezTo>
                  <a:cubicBezTo>
                    <a:pt x="942" y="536"/>
                    <a:pt x="961" y="528"/>
                    <a:pt x="973" y="516"/>
                  </a:cubicBezTo>
                  <a:cubicBezTo>
                    <a:pt x="1002" y="430"/>
                    <a:pt x="973" y="537"/>
                    <a:pt x="973" y="432"/>
                  </a:cubicBezTo>
                  <a:cubicBezTo>
                    <a:pt x="973" y="377"/>
                    <a:pt x="982" y="356"/>
                    <a:pt x="997" y="312"/>
                  </a:cubicBezTo>
                  <a:cubicBezTo>
                    <a:pt x="965" y="264"/>
                    <a:pt x="948" y="271"/>
                    <a:pt x="901" y="240"/>
                  </a:cubicBezTo>
                  <a:cubicBezTo>
                    <a:pt x="886" y="194"/>
                    <a:pt x="891" y="154"/>
                    <a:pt x="841" y="132"/>
                  </a:cubicBezTo>
                  <a:cubicBezTo>
                    <a:pt x="818" y="122"/>
                    <a:pt x="793" y="116"/>
                    <a:pt x="769" y="108"/>
                  </a:cubicBezTo>
                  <a:cubicBezTo>
                    <a:pt x="757" y="104"/>
                    <a:pt x="733" y="96"/>
                    <a:pt x="733" y="96"/>
                  </a:cubicBezTo>
                  <a:cubicBezTo>
                    <a:pt x="707" y="57"/>
                    <a:pt x="675" y="39"/>
                    <a:pt x="649" y="0"/>
                  </a:cubicBezTo>
                  <a:cubicBezTo>
                    <a:pt x="576" y="8"/>
                    <a:pt x="524" y="16"/>
                    <a:pt x="457" y="36"/>
                  </a:cubicBezTo>
                  <a:cubicBezTo>
                    <a:pt x="433" y="43"/>
                    <a:pt x="385" y="60"/>
                    <a:pt x="385" y="60"/>
                  </a:cubicBezTo>
                  <a:cubicBezTo>
                    <a:pt x="336" y="48"/>
                    <a:pt x="302" y="24"/>
                    <a:pt x="253" y="12"/>
                  </a:cubicBezTo>
                  <a:cubicBezTo>
                    <a:pt x="171" y="28"/>
                    <a:pt x="97" y="50"/>
                    <a:pt x="13" y="60"/>
                  </a:cubicBezTo>
                  <a:cubicBezTo>
                    <a:pt x="9" y="72"/>
                    <a:pt x="0" y="83"/>
                    <a:pt x="1" y="96"/>
                  </a:cubicBezTo>
                  <a:cubicBezTo>
                    <a:pt x="4" y="121"/>
                    <a:pt x="25" y="168"/>
                    <a:pt x="25" y="168"/>
                  </a:cubicBezTo>
                  <a:cubicBezTo>
                    <a:pt x="21" y="188"/>
                    <a:pt x="13" y="228"/>
                    <a:pt x="13" y="228"/>
                  </a:cubicBezTo>
                </a:path>
              </a:pathLst>
            </a:custGeom>
            <a:solidFill>
              <a:srgbClr val="FFFF00"/>
            </a:solidFill>
            <a:ln w="9525">
              <a:solidFill>
                <a:schemeClr val="tx1"/>
              </a:solidFill>
              <a:round/>
              <a:headEnd/>
              <a:tailEnd/>
            </a:ln>
          </p:spPr>
          <p:txBody>
            <a:bodyPr wrap="none" anchor="ctr"/>
            <a:lstStyle/>
            <a:p>
              <a:endParaRPr lang="zh-CN" altLang="en-US"/>
            </a:p>
          </p:txBody>
        </p:sp>
      </p:grpSp>
      <p:sp>
        <p:nvSpPr>
          <p:cNvPr id="78888" name="Freeform 40"/>
          <p:cNvSpPr>
            <a:spLocks/>
          </p:cNvSpPr>
          <p:nvPr/>
        </p:nvSpPr>
        <p:spPr bwMode="auto">
          <a:xfrm>
            <a:off x="4419600" y="4572000"/>
            <a:ext cx="1666875" cy="1223963"/>
          </a:xfrm>
          <a:custGeom>
            <a:avLst/>
            <a:gdLst>
              <a:gd name="T0" fmla="*/ 2147483647 w 1050"/>
              <a:gd name="T1" fmla="*/ 2147483647 h 771"/>
              <a:gd name="T2" fmla="*/ 2147483647 w 1050"/>
              <a:gd name="T3" fmla="*/ 2147483647 h 771"/>
              <a:gd name="T4" fmla="*/ 2147483647 w 1050"/>
              <a:gd name="T5" fmla="*/ 2147483647 h 771"/>
              <a:gd name="T6" fmla="*/ 2147483647 w 1050"/>
              <a:gd name="T7" fmla="*/ 2147483647 h 771"/>
              <a:gd name="T8" fmla="*/ 2147483647 w 1050"/>
              <a:gd name="T9" fmla="*/ 2147483647 h 771"/>
              <a:gd name="T10" fmla="*/ 2147483647 w 1050"/>
              <a:gd name="T11" fmla="*/ 2147483647 h 771"/>
              <a:gd name="T12" fmla="*/ 2147483647 w 1050"/>
              <a:gd name="T13" fmla="*/ 2147483647 h 771"/>
              <a:gd name="T14" fmla="*/ 2147483647 w 1050"/>
              <a:gd name="T15" fmla="*/ 2147483647 h 771"/>
              <a:gd name="T16" fmla="*/ 2147483647 w 1050"/>
              <a:gd name="T17" fmla="*/ 2147483647 h 771"/>
              <a:gd name="T18" fmla="*/ 2147483647 w 1050"/>
              <a:gd name="T19" fmla="*/ 2147483647 h 771"/>
              <a:gd name="T20" fmla="*/ 2147483647 w 1050"/>
              <a:gd name="T21" fmla="*/ 2147483647 h 771"/>
              <a:gd name="T22" fmla="*/ 2147483647 w 1050"/>
              <a:gd name="T23" fmla="*/ 2147483647 h 771"/>
              <a:gd name="T24" fmla="*/ 2147483647 w 1050"/>
              <a:gd name="T25" fmla="*/ 2147483647 h 771"/>
              <a:gd name="T26" fmla="*/ 2147483647 w 1050"/>
              <a:gd name="T27" fmla="*/ 2147483647 h 771"/>
              <a:gd name="T28" fmla="*/ 2147483647 w 1050"/>
              <a:gd name="T29" fmla="*/ 2147483647 h 771"/>
              <a:gd name="T30" fmla="*/ 2147483647 w 1050"/>
              <a:gd name="T31" fmla="*/ 2147483647 h 771"/>
              <a:gd name="T32" fmla="*/ 2147483647 w 1050"/>
              <a:gd name="T33" fmla="*/ 2147483647 h 771"/>
              <a:gd name="T34" fmla="*/ 2147483647 w 1050"/>
              <a:gd name="T35" fmla="*/ 2147483647 h 771"/>
              <a:gd name="T36" fmla="*/ 2147483647 w 1050"/>
              <a:gd name="T37" fmla="*/ 2147483647 h 771"/>
              <a:gd name="T38" fmla="*/ 2147483647 w 1050"/>
              <a:gd name="T39" fmla="*/ 2147483647 h 771"/>
              <a:gd name="T40" fmla="*/ 2147483647 w 1050"/>
              <a:gd name="T41" fmla="*/ 2147483647 h 771"/>
              <a:gd name="T42" fmla="*/ 2147483647 w 1050"/>
              <a:gd name="T43" fmla="*/ 2147483647 h 771"/>
              <a:gd name="T44" fmla="*/ 2147483647 w 1050"/>
              <a:gd name="T45" fmla="*/ 2147483647 h 771"/>
              <a:gd name="T46" fmla="*/ 2147483647 w 1050"/>
              <a:gd name="T47" fmla="*/ 2147483647 h 771"/>
              <a:gd name="T48" fmla="*/ 2147483647 w 1050"/>
              <a:gd name="T49" fmla="*/ 2147483647 h 771"/>
              <a:gd name="T50" fmla="*/ 2147483647 w 1050"/>
              <a:gd name="T51" fmla="*/ 2147483647 h 771"/>
              <a:gd name="T52" fmla="*/ 2147483647 w 1050"/>
              <a:gd name="T53" fmla="*/ 2147483647 h 771"/>
              <a:gd name="T54" fmla="*/ 2147483647 w 1050"/>
              <a:gd name="T55" fmla="*/ 2147483647 h 771"/>
              <a:gd name="T56" fmla="*/ 2147483647 w 1050"/>
              <a:gd name="T57" fmla="*/ 2147483647 h 771"/>
              <a:gd name="T58" fmla="*/ 2147483647 w 1050"/>
              <a:gd name="T59" fmla="*/ 2147483647 h 771"/>
              <a:gd name="T60" fmla="*/ 2147483647 w 1050"/>
              <a:gd name="T61" fmla="*/ 2147483647 h 771"/>
              <a:gd name="T62" fmla="*/ 2147483647 w 1050"/>
              <a:gd name="T63" fmla="*/ 2147483647 h 771"/>
              <a:gd name="T64" fmla="*/ 2147483647 w 1050"/>
              <a:gd name="T65" fmla="*/ 2147483647 h 771"/>
              <a:gd name="T66" fmla="*/ 2147483647 w 1050"/>
              <a:gd name="T67" fmla="*/ 2147483647 h 771"/>
              <a:gd name="T68" fmla="*/ 2147483647 w 1050"/>
              <a:gd name="T69" fmla="*/ 2147483647 h 771"/>
              <a:gd name="T70" fmla="*/ 2147483647 w 1050"/>
              <a:gd name="T71" fmla="*/ 2147483647 h 771"/>
              <a:gd name="T72" fmla="*/ 2147483647 w 1050"/>
              <a:gd name="T73" fmla="*/ 2147483647 h 771"/>
              <a:gd name="T74" fmla="*/ 2147483647 w 1050"/>
              <a:gd name="T75" fmla="*/ 2147483647 h 771"/>
              <a:gd name="T76" fmla="*/ 2147483647 w 1050"/>
              <a:gd name="T77" fmla="*/ 2147483647 h 771"/>
              <a:gd name="T78" fmla="*/ 2147483647 w 1050"/>
              <a:gd name="T79" fmla="*/ 2147483647 h 771"/>
              <a:gd name="T80" fmla="*/ 2147483647 w 1050"/>
              <a:gd name="T81" fmla="*/ 2147483647 h 771"/>
              <a:gd name="T82" fmla="*/ 2147483647 w 1050"/>
              <a:gd name="T83" fmla="*/ 2147483647 h 771"/>
              <a:gd name="T84" fmla="*/ 2147483647 w 1050"/>
              <a:gd name="T85" fmla="*/ 2147483647 h 771"/>
              <a:gd name="T86" fmla="*/ 2147483647 w 1050"/>
              <a:gd name="T87" fmla="*/ 2147483647 h 771"/>
              <a:gd name="T88" fmla="*/ 2147483647 w 1050"/>
              <a:gd name="T89" fmla="*/ 2147483647 h 771"/>
              <a:gd name="T90" fmla="*/ 2147483647 w 1050"/>
              <a:gd name="T91" fmla="*/ 2147483647 h 7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50" h="771">
                <a:moveTo>
                  <a:pt x="47" y="152"/>
                </a:moveTo>
                <a:cubicBezTo>
                  <a:pt x="24" y="222"/>
                  <a:pt x="80" y="257"/>
                  <a:pt x="138" y="296"/>
                </a:cubicBezTo>
                <a:cubicBezTo>
                  <a:pt x="162" y="367"/>
                  <a:pt x="208" y="376"/>
                  <a:pt x="270" y="392"/>
                </a:cubicBezTo>
                <a:cubicBezTo>
                  <a:pt x="295" y="413"/>
                  <a:pt x="255" y="408"/>
                  <a:pt x="275" y="428"/>
                </a:cubicBezTo>
                <a:cubicBezTo>
                  <a:pt x="295" y="448"/>
                  <a:pt x="361" y="501"/>
                  <a:pt x="390" y="512"/>
                </a:cubicBezTo>
                <a:cubicBezTo>
                  <a:pt x="421" y="517"/>
                  <a:pt x="435" y="496"/>
                  <a:pt x="449" y="494"/>
                </a:cubicBezTo>
                <a:cubicBezTo>
                  <a:pt x="463" y="492"/>
                  <a:pt x="466" y="493"/>
                  <a:pt x="474" y="500"/>
                </a:cubicBezTo>
                <a:cubicBezTo>
                  <a:pt x="480" y="513"/>
                  <a:pt x="488" y="526"/>
                  <a:pt x="498" y="536"/>
                </a:cubicBezTo>
                <a:cubicBezTo>
                  <a:pt x="508" y="546"/>
                  <a:pt x="515" y="564"/>
                  <a:pt x="527" y="572"/>
                </a:cubicBezTo>
                <a:cubicBezTo>
                  <a:pt x="535" y="584"/>
                  <a:pt x="533" y="577"/>
                  <a:pt x="539" y="590"/>
                </a:cubicBezTo>
                <a:cubicBezTo>
                  <a:pt x="545" y="601"/>
                  <a:pt x="533" y="599"/>
                  <a:pt x="545" y="602"/>
                </a:cubicBezTo>
                <a:cubicBezTo>
                  <a:pt x="559" y="605"/>
                  <a:pt x="593" y="614"/>
                  <a:pt x="606" y="608"/>
                </a:cubicBezTo>
                <a:cubicBezTo>
                  <a:pt x="617" y="602"/>
                  <a:pt x="630" y="600"/>
                  <a:pt x="642" y="596"/>
                </a:cubicBezTo>
                <a:cubicBezTo>
                  <a:pt x="653" y="602"/>
                  <a:pt x="635" y="630"/>
                  <a:pt x="635" y="644"/>
                </a:cubicBezTo>
                <a:cubicBezTo>
                  <a:pt x="635" y="658"/>
                  <a:pt x="638" y="666"/>
                  <a:pt x="641" y="680"/>
                </a:cubicBezTo>
                <a:cubicBezTo>
                  <a:pt x="644" y="694"/>
                  <a:pt x="641" y="714"/>
                  <a:pt x="653" y="728"/>
                </a:cubicBezTo>
                <a:cubicBezTo>
                  <a:pt x="659" y="745"/>
                  <a:pt x="680" y="771"/>
                  <a:pt x="714" y="764"/>
                </a:cubicBezTo>
                <a:cubicBezTo>
                  <a:pt x="728" y="761"/>
                  <a:pt x="728" y="738"/>
                  <a:pt x="738" y="728"/>
                </a:cubicBezTo>
                <a:cubicBezTo>
                  <a:pt x="748" y="718"/>
                  <a:pt x="762" y="712"/>
                  <a:pt x="774" y="704"/>
                </a:cubicBezTo>
                <a:cubicBezTo>
                  <a:pt x="788" y="661"/>
                  <a:pt x="794" y="615"/>
                  <a:pt x="810" y="572"/>
                </a:cubicBezTo>
                <a:cubicBezTo>
                  <a:pt x="815" y="558"/>
                  <a:pt x="828" y="549"/>
                  <a:pt x="834" y="536"/>
                </a:cubicBezTo>
                <a:cubicBezTo>
                  <a:pt x="840" y="525"/>
                  <a:pt x="838" y="510"/>
                  <a:pt x="846" y="500"/>
                </a:cubicBezTo>
                <a:cubicBezTo>
                  <a:pt x="855" y="489"/>
                  <a:pt x="870" y="484"/>
                  <a:pt x="882" y="476"/>
                </a:cubicBezTo>
                <a:cubicBezTo>
                  <a:pt x="899" y="493"/>
                  <a:pt x="896" y="499"/>
                  <a:pt x="893" y="530"/>
                </a:cubicBezTo>
                <a:cubicBezTo>
                  <a:pt x="890" y="555"/>
                  <a:pt x="887" y="608"/>
                  <a:pt x="887" y="608"/>
                </a:cubicBezTo>
                <a:cubicBezTo>
                  <a:pt x="895" y="620"/>
                  <a:pt x="916" y="633"/>
                  <a:pt x="929" y="638"/>
                </a:cubicBezTo>
                <a:cubicBezTo>
                  <a:pt x="976" y="657"/>
                  <a:pt x="975" y="572"/>
                  <a:pt x="977" y="566"/>
                </a:cubicBezTo>
                <a:cubicBezTo>
                  <a:pt x="982" y="550"/>
                  <a:pt x="989" y="536"/>
                  <a:pt x="1001" y="524"/>
                </a:cubicBezTo>
                <a:cubicBezTo>
                  <a:pt x="1007" y="512"/>
                  <a:pt x="1027" y="506"/>
                  <a:pt x="1031" y="494"/>
                </a:cubicBezTo>
                <a:cubicBezTo>
                  <a:pt x="1035" y="482"/>
                  <a:pt x="1023" y="479"/>
                  <a:pt x="1026" y="452"/>
                </a:cubicBezTo>
                <a:cubicBezTo>
                  <a:pt x="1026" y="397"/>
                  <a:pt x="1035" y="376"/>
                  <a:pt x="1050" y="332"/>
                </a:cubicBezTo>
                <a:cubicBezTo>
                  <a:pt x="1018" y="284"/>
                  <a:pt x="1001" y="291"/>
                  <a:pt x="954" y="260"/>
                </a:cubicBezTo>
                <a:cubicBezTo>
                  <a:pt x="939" y="214"/>
                  <a:pt x="944" y="174"/>
                  <a:pt x="894" y="152"/>
                </a:cubicBezTo>
                <a:cubicBezTo>
                  <a:pt x="871" y="142"/>
                  <a:pt x="846" y="136"/>
                  <a:pt x="822" y="128"/>
                </a:cubicBezTo>
                <a:cubicBezTo>
                  <a:pt x="810" y="124"/>
                  <a:pt x="786" y="116"/>
                  <a:pt x="786" y="116"/>
                </a:cubicBezTo>
                <a:cubicBezTo>
                  <a:pt x="760" y="77"/>
                  <a:pt x="728" y="59"/>
                  <a:pt x="702" y="20"/>
                </a:cubicBezTo>
                <a:cubicBezTo>
                  <a:pt x="676" y="4"/>
                  <a:pt x="656" y="0"/>
                  <a:pt x="623" y="2"/>
                </a:cubicBezTo>
                <a:cubicBezTo>
                  <a:pt x="590" y="4"/>
                  <a:pt x="533" y="26"/>
                  <a:pt x="503" y="32"/>
                </a:cubicBezTo>
                <a:cubicBezTo>
                  <a:pt x="463" y="39"/>
                  <a:pt x="458" y="33"/>
                  <a:pt x="443" y="38"/>
                </a:cubicBezTo>
                <a:cubicBezTo>
                  <a:pt x="428" y="43"/>
                  <a:pt x="441" y="67"/>
                  <a:pt x="413" y="62"/>
                </a:cubicBezTo>
                <a:cubicBezTo>
                  <a:pt x="364" y="50"/>
                  <a:pt x="324" y="20"/>
                  <a:pt x="275" y="8"/>
                </a:cubicBezTo>
                <a:cubicBezTo>
                  <a:pt x="227" y="6"/>
                  <a:pt x="76" y="38"/>
                  <a:pt x="41" y="50"/>
                </a:cubicBezTo>
                <a:cubicBezTo>
                  <a:pt x="0" y="63"/>
                  <a:pt x="30" y="73"/>
                  <a:pt x="29" y="86"/>
                </a:cubicBezTo>
                <a:cubicBezTo>
                  <a:pt x="25" y="98"/>
                  <a:pt x="34" y="115"/>
                  <a:pt x="35" y="128"/>
                </a:cubicBezTo>
                <a:cubicBezTo>
                  <a:pt x="38" y="153"/>
                  <a:pt x="59" y="188"/>
                  <a:pt x="59" y="188"/>
                </a:cubicBezTo>
                <a:cubicBezTo>
                  <a:pt x="55" y="208"/>
                  <a:pt x="66" y="248"/>
                  <a:pt x="66" y="248"/>
                </a:cubicBezTo>
              </a:path>
            </a:pathLst>
          </a:custGeom>
          <a:solidFill>
            <a:srgbClr val="FF6600"/>
          </a:solidFill>
          <a:ln w="9525">
            <a:solidFill>
              <a:schemeClr val="tx1"/>
            </a:solidFill>
            <a:round/>
            <a:headEnd/>
            <a:tailEnd/>
          </a:ln>
        </p:spPr>
        <p:txBody>
          <a:bodyPr wrap="none" anchor="ctr"/>
          <a:lstStyle/>
          <a:p>
            <a:endParaRPr lang="zh-CN" altLang="en-US"/>
          </a:p>
        </p:txBody>
      </p:sp>
      <p:grpSp>
        <p:nvGrpSpPr>
          <p:cNvPr id="4" name="Group 41"/>
          <p:cNvGrpSpPr>
            <a:grpSpLocks/>
          </p:cNvGrpSpPr>
          <p:nvPr/>
        </p:nvGrpSpPr>
        <p:grpSpPr bwMode="auto">
          <a:xfrm>
            <a:off x="1219200" y="0"/>
            <a:ext cx="7086600" cy="6580188"/>
            <a:chOff x="768" y="-72"/>
            <a:chExt cx="4464" cy="4145"/>
          </a:xfrm>
        </p:grpSpPr>
        <p:sp>
          <p:nvSpPr>
            <p:cNvPr id="19463" name="Text Box 42"/>
            <p:cNvSpPr txBox="1">
              <a:spLocks noChangeArrowheads="1"/>
            </p:cNvSpPr>
            <p:nvPr/>
          </p:nvSpPr>
          <p:spPr bwMode="auto">
            <a:xfrm>
              <a:off x="2981" y="2967"/>
              <a:ext cx="816" cy="330"/>
            </a:xfrm>
            <a:prstGeom prst="rect">
              <a:avLst/>
            </a:prstGeom>
            <a:noFill/>
            <a:ln w="9525">
              <a:noFill/>
              <a:miter lim="800000"/>
              <a:headEnd/>
              <a:tailEnd/>
            </a:ln>
          </p:spPr>
          <p:txBody>
            <a:bodyPr>
              <a:spAutoFit/>
            </a:bodyPr>
            <a:lstStyle/>
            <a:p>
              <a:pPr>
                <a:spcBef>
                  <a:spcPct val="50000"/>
                </a:spcBef>
              </a:pPr>
              <a:r>
                <a:rPr lang="zh-CN" altLang="en-US" sz="2800" b="1">
                  <a:latin typeface="微软雅黑" pitchFamily="34" charset="-122"/>
                  <a:ea typeface="微软雅黑" pitchFamily="34" charset="-122"/>
                </a:rPr>
                <a:t>香港岛</a:t>
              </a:r>
            </a:p>
          </p:txBody>
        </p:sp>
        <p:sp>
          <p:nvSpPr>
            <p:cNvPr id="19464" name="Text Box 43"/>
            <p:cNvSpPr txBox="1">
              <a:spLocks noChangeArrowheads="1"/>
            </p:cNvSpPr>
            <p:nvPr/>
          </p:nvSpPr>
          <p:spPr bwMode="auto">
            <a:xfrm>
              <a:off x="3201" y="2040"/>
              <a:ext cx="576" cy="330"/>
            </a:xfrm>
            <a:prstGeom prst="rect">
              <a:avLst/>
            </a:prstGeom>
            <a:noFill/>
            <a:ln w="9525">
              <a:noFill/>
              <a:miter lim="800000"/>
              <a:headEnd/>
              <a:tailEnd/>
            </a:ln>
          </p:spPr>
          <p:txBody>
            <a:bodyPr>
              <a:spAutoFit/>
            </a:bodyPr>
            <a:lstStyle/>
            <a:p>
              <a:pPr>
                <a:spcBef>
                  <a:spcPct val="50000"/>
                </a:spcBef>
              </a:pPr>
              <a:r>
                <a:rPr lang="zh-CN" altLang="en-US" sz="2800" b="1">
                  <a:latin typeface="微软雅黑" pitchFamily="34" charset="-122"/>
                  <a:ea typeface="微软雅黑" pitchFamily="34" charset="-122"/>
                </a:rPr>
                <a:t>九龙</a:t>
              </a:r>
            </a:p>
          </p:txBody>
        </p:sp>
        <p:sp>
          <p:nvSpPr>
            <p:cNvPr id="19465" name="Text Box 44"/>
            <p:cNvSpPr txBox="1">
              <a:spLocks noChangeArrowheads="1"/>
            </p:cNvSpPr>
            <p:nvPr/>
          </p:nvSpPr>
          <p:spPr bwMode="auto">
            <a:xfrm rot="-2054075">
              <a:off x="4896" y="528"/>
              <a:ext cx="336" cy="865"/>
            </a:xfrm>
            <a:prstGeom prst="rect">
              <a:avLst/>
            </a:prstGeom>
            <a:noFill/>
            <a:ln w="9525">
              <a:noFill/>
              <a:miter lim="800000"/>
              <a:headEnd/>
              <a:tailEnd/>
            </a:ln>
          </p:spPr>
          <p:txBody>
            <a:bodyPr>
              <a:spAutoFit/>
            </a:bodyPr>
            <a:lstStyle/>
            <a:p>
              <a:pPr>
                <a:spcBef>
                  <a:spcPct val="50000"/>
                </a:spcBef>
              </a:pPr>
              <a:r>
                <a:rPr lang="zh-CN" altLang="en-US" sz="2800" b="1">
                  <a:solidFill>
                    <a:schemeClr val="bg1"/>
                  </a:solidFill>
                  <a:latin typeface="微软雅黑" pitchFamily="34" charset="-122"/>
                  <a:ea typeface="微软雅黑" pitchFamily="34" charset="-122"/>
                </a:rPr>
                <a:t>大鹏湾</a:t>
              </a:r>
              <a:endParaRPr lang="zh-CN" altLang="en-US" b="1">
                <a:solidFill>
                  <a:schemeClr val="bg1"/>
                </a:solidFill>
                <a:latin typeface="微软雅黑" pitchFamily="34" charset="-122"/>
                <a:ea typeface="微软雅黑" pitchFamily="34" charset="-122"/>
              </a:endParaRPr>
            </a:p>
          </p:txBody>
        </p:sp>
        <p:sp>
          <p:nvSpPr>
            <p:cNvPr id="19466" name="Text Box 45"/>
            <p:cNvSpPr txBox="1">
              <a:spLocks noChangeArrowheads="1"/>
            </p:cNvSpPr>
            <p:nvPr/>
          </p:nvSpPr>
          <p:spPr bwMode="auto">
            <a:xfrm rot="1549814">
              <a:off x="1011" y="1050"/>
              <a:ext cx="432" cy="865"/>
            </a:xfrm>
            <a:prstGeom prst="rect">
              <a:avLst/>
            </a:prstGeom>
            <a:noFill/>
            <a:ln w="9525">
              <a:noFill/>
              <a:miter lim="800000"/>
              <a:headEnd/>
              <a:tailEnd/>
            </a:ln>
          </p:spPr>
          <p:txBody>
            <a:bodyPr>
              <a:spAutoFit/>
            </a:bodyPr>
            <a:lstStyle/>
            <a:p>
              <a:pPr>
                <a:spcBef>
                  <a:spcPct val="50000"/>
                </a:spcBef>
              </a:pPr>
              <a:r>
                <a:rPr lang="zh-CN" altLang="en-US" sz="2800" b="1">
                  <a:solidFill>
                    <a:schemeClr val="bg1"/>
                  </a:solidFill>
                  <a:latin typeface="微软雅黑" pitchFamily="34" charset="-122"/>
                  <a:ea typeface="微软雅黑" pitchFamily="34" charset="-122"/>
                </a:rPr>
                <a:t>深圳湾</a:t>
              </a:r>
              <a:endParaRPr lang="zh-CN" altLang="en-US" b="1">
                <a:solidFill>
                  <a:schemeClr val="bg1"/>
                </a:solidFill>
                <a:latin typeface="微软雅黑" pitchFamily="34" charset="-122"/>
                <a:ea typeface="微软雅黑" pitchFamily="34" charset="-122"/>
              </a:endParaRPr>
            </a:p>
          </p:txBody>
        </p:sp>
        <p:sp>
          <p:nvSpPr>
            <p:cNvPr id="19467" name="Freeform 46"/>
            <p:cNvSpPr>
              <a:spLocks/>
            </p:cNvSpPr>
            <p:nvPr/>
          </p:nvSpPr>
          <p:spPr bwMode="auto">
            <a:xfrm>
              <a:off x="2160" y="-72"/>
              <a:ext cx="1308" cy="1164"/>
            </a:xfrm>
            <a:custGeom>
              <a:avLst/>
              <a:gdLst>
                <a:gd name="T0" fmla="*/ 0 w 1308"/>
                <a:gd name="T1" fmla="*/ 1164 h 1164"/>
                <a:gd name="T2" fmla="*/ 156 w 1308"/>
                <a:gd name="T3" fmla="*/ 1128 h 1164"/>
                <a:gd name="T4" fmla="*/ 192 w 1308"/>
                <a:gd name="T5" fmla="*/ 1104 h 1164"/>
                <a:gd name="T6" fmla="*/ 228 w 1308"/>
                <a:gd name="T7" fmla="*/ 1032 h 1164"/>
                <a:gd name="T8" fmla="*/ 264 w 1308"/>
                <a:gd name="T9" fmla="*/ 1020 h 1164"/>
                <a:gd name="T10" fmla="*/ 396 w 1308"/>
                <a:gd name="T11" fmla="*/ 972 h 1164"/>
                <a:gd name="T12" fmla="*/ 600 w 1308"/>
                <a:gd name="T13" fmla="*/ 1032 h 1164"/>
                <a:gd name="T14" fmla="*/ 816 w 1308"/>
                <a:gd name="T15" fmla="*/ 972 h 1164"/>
                <a:gd name="T16" fmla="*/ 948 w 1308"/>
                <a:gd name="T17" fmla="*/ 684 h 1164"/>
                <a:gd name="T18" fmla="*/ 948 w 1308"/>
                <a:gd name="T19" fmla="*/ 600 h 1164"/>
                <a:gd name="T20" fmla="*/ 972 w 1308"/>
                <a:gd name="T21" fmla="*/ 408 h 1164"/>
                <a:gd name="T22" fmla="*/ 1044 w 1308"/>
                <a:gd name="T23" fmla="*/ 360 h 1164"/>
                <a:gd name="T24" fmla="*/ 1152 w 1308"/>
                <a:gd name="T25" fmla="*/ 276 h 1164"/>
                <a:gd name="T26" fmla="*/ 1272 w 1308"/>
                <a:gd name="T27" fmla="*/ 120 h 1164"/>
                <a:gd name="T28" fmla="*/ 1296 w 1308"/>
                <a:gd name="T29" fmla="*/ 48 h 1164"/>
                <a:gd name="T30" fmla="*/ 1308 w 1308"/>
                <a:gd name="T31" fmla="*/ 0 h 1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08" h="1164">
                  <a:moveTo>
                    <a:pt x="0" y="1164"/>
                  </a:moveTo>
                  <a:cubicBezTo>
                    <a:pt x="99" y="1131"/>
                    <a:pt x="47" y="1144"/>
                    <a:pt x="156" y="1128"/>
                  </a:cubicBezTo>
                  <a:cubicBezTo>
                    <a:pt x="168" y="1120"/>
                    <a:pt x="183" y="1115"/>
                    <a:pt x="192" y="1104"/>
                  </a:cubicBezTo>
                  <a:cubicBezTo>
                    <a:pt x="231" y="1056"/>
                    <a:pt x="172" y="1077"/>
                    <a:pt x="228" y="1032"/>
                  </a:cubicBezTo>
                  <a:cubicBezTo>
                    <a:pt x="238" y="1024"/>
                    <a:pt x="253" y="1026"/>
                    <a:pt x="264" y="1020"/>
                  </a:cubicBezTo>
                  <a:cubicBezTo>
                    <a:pt x="314" y="995"/>
                    <a:pt x="338" y="984"/>
                    <a:pt x="396" y="972"/>
                  </a:cubicBezTo>
                  <a:cubicBezTo>
                    <a:pt x="465" y="989"/>
                    <a:pt x="531" y="1015"/>
                    <a:pt x="600" y="1032"/>
                  </a:cubicBezTo>
                  <a:cubicBezTo>
                    <a:pt x="678" y="1021"/>
                    <a:pt x="750" y="1016"/>
                    <a:pt x="816" y="972"/>
                  </a:cubicBezTo>
                  <a:cubicBezTo>
                    <a:pt x="849" y="873"/>
                    <a:pt x="873" y="759"/>
                    <a:pt x="948" y="684"/>
                  </a:cubicBezTo>
                  <a:cubicBezTo>
                    <a:pt x="982" y="583"/>
                    <a:pt x="942" y="724"/>
                    <a:pt x="948" y="600"/>
                  </a:cubicBezTo>
                  <a:cubicBezTo>
                    <a:pt x="951" y="536"/>
                    <a:pt x="964" y="472"/>
                    <a:pt x="972" y="408"/>
                  </a:cubicBezTo>
                  <a:cubicBezTo>
                    <a:pt x="976" y="379"/>
                    <a:pt x="1020" y="376"/>
                    <a:pt x="1044" y="360"/>
                  </a:cubicBezTo>
                  <a:cubicBezTo>
                    <a:pt x="1082" y="335"/>
                    <a:pt x="1118" y="306"/>
                    <a:pt x="1152" y="276"/>
                  </a:cubicBezTo>
                  <a:cubicBezTo>
                    <a:pt x="1205" y="229"/>
                    <a:pt x="1244" y="184"/>
                    <a:pt x="1272" y="120"/>
                  </a:cubicBezTo>
                  <a:cubicBezTo>
                    <a:pt x="1282" y="97"/>
                    <a:pt x="1290" y="73"/>
                    <a:pt x="1296" y="48"/>
                  </a:cubicBezTo>
                  <a:cubicBezTo>
                    <a:pt x="1300" y="32"/>
                    <a:pt x="1308" y="0"/>
                    <a:pt x="1308" y="0"/>
                  </a:cubicBezTo>
                </a:path>
              </a:pathLst>
            </a:custGeom>
            <a:noFill/>
            <a:ln w="57150" cmpd="sng">
              <a:solidFill>
                <a:srgbClr val="0000FF"/>
              </a:solidFill>
              <a:round/>
              <a:headEnd/>
              <a:tailEnd/>
            </a:ln>
          </p:spPr>
          <p:txBody>
            <a:bodyPr wrap="none" anchor="ctr"/>
            <a:lstStyle/>
            <a:p>
              <a:endParaRPr lang="zh-CN" altLang="en-US"/>
            </a:p>
          </p:txBody>
        </p:sp>
        <p:sp>
          <p:nvSpPr>
            <p:cNvPr id="19468" name="Oval 47"/>
            <p:cNvSpPr>
              <a:spLocks noChangeArrowheads="1"/>
            </p:cNvSpPr>
            <p:nvPr/>
          </p:nvSpPr>
          <p:spPr bwMode="auto">
            <a:xfrm>
              <a:off x="2832" y="768"/>
              <a:ext cx="96" cy="96"/>
            </a:xfrm>
            <a:prstGeom prst="ellipse">
              <a:avLst/>
            </a:prstGeom>
            <a:solidFill>
              <a:schemeClr val="accent1"/>
            </a:solidFill>
            <a:ln w="9525">
              <a:solidFill>
                <a:schemeClr val="tx1"/>
              </a:solidFill>
              <a:round/>
              <a:headEnd/>
              <a:tailEnd/>
            </a:ln>
          </p:spPr>
          <p:txBody>
            <a:bodyPr wrap="none" anchor="ctr"/>
            <a:lstStyle/>
            <a:p>
              <a:endParaRPr lang="zh-CN" altLang="en-US" b="1">
                <a:latin typeface="微软雅黑" pitchFamily="34" charset="-122"/>
                <a:ea typeface="微软雅黑" pitchFamily="34" charset="-122"/>
              </a:endParaRPr>
            </a:p>
          </p:txBody>
        </p:sp>
        <p:sp>
          <p:nvSpPr>
            <p:cNvPr id="19469" name="Text Box 48"/>
            <p:cNvSpPr txBox="1">
              <a:spLocks noChangeArrowheads="1"/>
            </p:cNvSpPr>
            <p:nvPr/>
          </p:nvSpPr>
          <p:spPr bwMode="auto">
            <a:xfrm rot="1853324">
              <a:off x="2640" y="130"/>
              <a:ext cx="336" cy="872"/>
            </a:xfrm>
            <a:prstGeom prst="rect">
              <a:avLst/>
            </a:prstGeom>
            <a:noFill/>
            <a:ln w="9525">
              <a:noFill/>
              <a:miter lim="800000"/>
              <a:headEnd/>
              <a:tailEnd/>
            </a:ln>
          </p:spPr>
          <p:txBody>
            <a:bodyPr>
              <a:spAutoFit/>
            </a:bodyPr>
            <a:lstStyle/>
            <a:p>
              <a:pPr>
                <a:spcBef>
                  <a:spcPct val="50000"/>
                </a:spcBef>
              </a:pPr>
              <a:r>
                <a:rPr lang="zh-CN" altLang="en-US" sz="2800" b="1">
                  <a:solidFill>
                    <a:srgbClr val="0000FF"/>
                  </a:solidFill>
                  <a:latin typeface="微软雅黑" pitchFamily="34" charset="-122"/>
                  <a:ea typeface="微软雅黑" pitchFamily="34" charset="-122"/>
                </a:rPr>
                <a:t>深圳河</a:t>
              </a:r>
            </a:p>
          </p:txBody>
        </p:sp>
        <p:sp>
          <p:nvSpPr>
            <p:cNvPr id="19470" name="Text Box 49"/>
            <p:cNvSpPr txBox="1">
              <a:spLocks noChangeArrowheads="1"/>
            </p:cNvSpPr>
            <p:nvPr/>
          </p:nvSpPr>
          <p:spPr bwMode="auto">
            <a:xfrm>
              <a:off x="4560" y="2160"/>
              <a:ext cx="432" cy="596"/>
            </a:xfrm>
            <a:prstGeom prst="rect">
              <a:avLst/>
            </a:prstGeom>
            <a:noFill/>
            <a:ln w="9525">
              <a:noFill/>
              <a:miter lim="800000"/>
              <a:headEnd/>
              <a:tailEnd/>
            </a:ln>
          </p:spPr>
          <p:txBody>
            <a:bodyPr>
              <a:spAutoFit/>
            </a:bodyPr>
            <a:lstStyle/>
            <a:p>
              <a:pPr>
                <a:spcBef>
                  <a:spcPct val="50000"/>
                </a:spcBef>
              </a:pPr>
              <a:r>
                <a:rPr lang="zh-CN" altLang="en-US" sz="2800" b="1">
                  <a:solidFill>
                    <a:schemeClr val="bg1"/>
                  </a:solidFill>
                  <a:latin typeface="微软雅黑" pitchFamily="34" charset="-122"/>
                  <a:ea typeface="微软雅黑" pitchFamily="34" charset="-122"/>
                </a:rPr>
                <a:t>高岛</a:t>
              </a:r>
              <a:endParaRPr lang="zh-CN" altLang="en-US" b="1">
                <a:solidFill>
                  <a:schemeClr val="bg1"/>
                </a:solidFill>
                <a:latin typeface="微软雅黑" pitchFamily="34" charset="-122"/>
                <a:ea typeface="微软雅黑" pitchFamily="34" charset="-122"/>
              </a:endParaRPr>
            </a:p>
          </p:txBody>
        </p:sp>
        <p:sp>
          <p:nvSpPr>
            <p:cNvPr id="19471" name="Text Box 50"/>
            <p:cNvSpPr txBox="1">
              <a:spLocks noChangeArrowheads="1"/>
            </p:cNvSpPr>
            <p:nvPr/>
          </p:nvSpPr>
          <p:spPr bwMode="auto">
            <a:xfrm>
              <a:off x="3888" y="3840"/>
              <a:ext cx="528" cy="233"/>
            </a:xfrm>
            <a:prstGeom prst="rect">
              <a:avLst/>
            </a:prstGeom>
            <a:noFill/>
            <a:ln w="9525">
              <a:noFill/>
              <a:miter lim="800000"/>
              <a:headEnd/>
              <a:tailEnd/>
            </a:ln>
          </p:spPr>
          <p:txBody>
            <a:bodyPr>
              <a:spAutoFit/>
            </a:bodyPr>
            <a:lstStyle/>
            <a:p>
              <a:pPr>
                <a:spcBef>
                  <a:spcPct val="50000"/>
                </a:spcBef>
              </a:pPr>
              <a:r>
                <a:rPr lang="zh-CN" altLang="en-US" b="1">
                  <a:solidFill>
                    <a:schemeClr val="bg1"/>
                  </a:solidFill>
                  <a:latin typeface="微软雅黑" pitchFamily="34" charset="-122"/>
                  <a:ea typeface="微软雅黑" pitchFamily="34" charset="-122"/>
                </a:rPr>
                <a:t>蒲岛</a:t>
              </a:r>
            </a:p>
          </p:txBody>
        </p:sp>
        <p:sp>
          <p:nvSpPr>
            <p:cNvPr id="19472" name="Text Box 51"/>
            <p:cNvSpPr txBox="1">
              <a:spLocks noChangeArrowheads="1"/>
            </p:cNvSpPr>
            <p:nvPr/>
          </p:nvSpPr>
          <p:spPr bwMode="auto">
            <a:xfrm>
              <a:off x="2664" y="3225"/>
              <a:ext cx="336" cy="582"/>
            </a:xfrm>
            <a:prstGeom prst="rect">
              <a:avLst/>
            </a:prstGeom>
            <a:noFill/>
            <a:ln w="9525">
              <a:noFill/>
              <a:miter lim="800000"/>
              <a:headEnd/>
              <a:tailEnd/>
            </a:ln>
          </p:spPr>
          <p:txBody>
            <a:bodyPr>
              <a:spAutoFit/>
            </a:bodyPr>
            <a:lstStyle/>
            <a:p>
              <a:pPr>
                <a:spcBef>
                  <a:spcPct val="50000"/>
                </a:spcBef>
              </a:pPr>
              <a:r>
                <a:rPr lang="zh-CN" altLang="en-US" b="1">
                  <a:latin typeface="微软雅黑" pitchFamily="34" charset="-122"/>
                  <a:ea typeface="微软雅黑" pitchFamily="34" charset="-122"/>
                </a:rPr>
                <a:t>南丫岛</a:t>
              </a:r>
            </a:p>
          </p:txBody>
        </p:sp>
        <p:sp>
          <p:nvSpPr>
            <p:cNvPr id="19473" name="Text Box 52"/>
            <p:cNvSpPr txBox="1">
              <a:spLocks noChangeArrowheads="1"/>
            </p:cNvSpPr>
            <p:nvPr/>
          </p:nvSpPr>
          <p:spPr bwMode="auto">
            <a:xfrm>
              <a:off x="768" y="2928"/>
              <a:ext cx="912" cy="327"/>
            </a:xfrm>
            <a:prstGeom prst="rect">
              <a:avLst/>
            </a:prstGeom>
            <a:noFill/>
            <a:ln w="9525">
              <a:noFill/>
              <a:miter lim="800000"/>
              <a:headEnd/>
              <a:tailEnd/>
            </a:ln>
          </p:spPr>
          <p:txBody>
            <a:bodyPr>
              <a:spAutoFit/>
            </a:bodyPr>
            <a:lstStyle/>
            <a:p>
              <a:pPr>
                <a:spcBef>
                  <a:spcPct val="50000"/>
                </a:spcBef>
              </a:pPr>
              <a:r>
                <a:rPr lang="zh-CN" altLang="en-US" sz="2800" b="1">
                  <a:latin typeface="微软雅黑" pitchFamily="34" charset="-122"/>
                  <a:ea typeface="微软雅黑" pitchFamily="34" charset="-122"/>
                </a:rPr>
                <a:t>大屿岛</a:t>
              </a:r>
            </a:p>
          </p:txBody>
        </p:sp>
        <p:sp>
          <p:nvSpPr>
            <p:cNvPr id="19474" name="Oval 53"/>
            <p:cNvSpPr>
              <a:spLocks noChangeArrowheads="1"/>
            </p:cNvSpPr>
            <p:nvPr/>
          </p:nvSpPr>
          <p:spPr bwMode="auto">
            <a:xfrm>
              <a:off x="3264" y="2976"/>
              <a:ext cx="96" cy="96"/>
            </a:xfrm>
            <a:prstGeom prst="ellipse">
              <a:avLst/>
            </a:prstGeom>
            <a:solidFill>
              <a:schemeClr val="accent1"/>
            </a:solidFill>
            <a:ln w="9525">
              <a:solidFill>
                <a:schemeClr val="tx1"/>
              </a:solidFill>
              <a:round/>
              <a:headEnd/>
              <a:tailEnd/>
            </a:ln>
          </p:spPr>
          <p:txBody>
            <a:bodyPr wrap="none" anchor="ctr"/>
            <a:lstStyle/>
            <a:p>
              <a:endParaRPr lang="zh-CN" altLang="en-US" b="1">
                <a:latin typeface="微软雅黑" pitchFamily="34" charset="-122"/>
                <a:ea typeface="微软雅黑" pitchFamily="34" charset="-122"/>
              </a:endParaRPr>
            </a:p>
          </p:txBody>
        </p:sp>
        <p:sp>
          <p:nvSpPr>
            <p:cNvPr id="19475" name="Oval 54"/>
            <p:cNvSpPr>
              <a:spLocks noChangeArrowheads="1"/>
            </p:cNvSpPr>
            <p:nvPr/>
          </p:nvSpPr>
          <p:spPr bwMode="auto">
            <a:xfrm>
              <a:off x="3360" y="2496"/>
              <a:ext cx="96" cy="96"/>
            </a:xfrm>
            <a:prstGeom prst="ellipse">
              <a:avLst/>
            </a:prstGeom>
            <a:solidFill>
              <a:schemeClr val="accent1"/>
            </a:solidFill>
            <a:ln w="9525">
              <a:solidFill>
                <a:schemeClr val="tx1"/>
              </a:solidFill>
              <a:round/>
              <a:headEnd/>
              <a:tailEnd/>
            </a:ln>
          </p:spPr>
          <p:txBody>
            <a:bodyPr wrap="none" anchor="ctr"/>
            <a:lstStyle/>
            <a:p>
              <a:endParaRPr lang="zh-CN" altLang="en-US" b="1">
                <a:latin typeface="微软雅黑" pitchFamily="34" charset="-122"/>
                <a:ea typeface="微软雅黑" pitchFamily="34" charset="-122"/>
              </a:endParaRPr>
            </a:p>
          </p:txBody>
        </p:sp>
      </p:grpSp>
      <p:sp>
        <p:nvSpPr>
          <p:cNvPr id="78903" name="Text Box 55"/>
          <p:cNvSpPr txBox="1">
            <a:spLocks noChangeArrowheads="1"/>
          </p:cNvSpPr>
          <p:nvPr/>
        </p:nvSpPr>
        <p:spPr bwMode="auto">
          <a:xfrm>
            <a:off x="0" y="533400"/>
            <a:ext cx="3733800" cy="1077913"/>
          </a:xfrm>
          <a:prstGeom prst="rect">
            <a:avLst/>
          </a:prstGeom>
          <a:solidFill>
            <a:srgbClr val="FF6600"/>
          </a:solidFill>
          <a:ln w="9525">
            <a:noFill/>
            <a:miter lim="800000"/>
            <a:headEnd/>
            <a:tailEnd/>
          </a:ln>
        </p:spPr>
        <p:txBody>
          <a:bodyPr>
            <a:spAutoFit/>
          </a:bodyPr>
          <a:lstStyle/>
          <a:p>
            <a:pPr>
              <a:spcBef>
                <a:spcPct val="50000"/>
              </a:spcBef>
            </a:pPr>
            <a:r>
              <a:rPr lang="en-US" altLang="zh-CN" sz="3200" b="1" dirty="0">
                <a:latin typeface="微软雅黑" pitchFamily="34" charset="-122"/>
                <a:ea typeface="微软雅黑" pitchFamily="34" charset="-122"/>
              </a:rPr>
              <a:t>1842</a:t>
            </a:r>
            <a:r>
              <a:rPr lang="zh-CN" altLang="en-US" sz="3200" b="1" dirty="0">
                <a:latin typeface="微软雅黑" pitchFamily="34" charset="-122"/>
                <a:ea typeface="微软雅黑" pitchFamily="34" charset="-122"/>
              </a:rPr>
              <a:t>年中英</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南京条约</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中正式割占</a:t>
            </a:r>
          </a:p>
        </p:txBody>
      </p:sp>
      <p:sp>
        <p:nvSpPr>
          <p:cNvPr id="78904" name="Text Box 56"/>
          <p:cNvSpPr txBox="1">
            <a:spLocks noChangeArrowheads="1"/>
          </p:cNvSpPr>
          <p:nvPr/>
        </p:nvSpPr>
        <p:spPr bwMode="auto">
          <a:xfrm>
            <a:off x="0" y="-61913"/>
            <a:ext cx="3733800" cy="579438"/>
          </a:xfrm>
          <a:prstGeom prst="rect">
            <a:avLst/>
          </a:prstGeom>
          <a:solidFill>
            <a:schemeClr val="tx1"/>
          </a:solidFill>
          <a:ln w="9525">
            <a:noFill/>
            <a:miter lim="800000"/>
            <a:headEnd/>
            <a:tailEnd/>
          </a:ln>
          <a:effectLst/>
        </p:spPr>
        <p:txBody>
          <a:bodyPr anchor="ctr">
            <a:spAutoFit/>
          </a:bodyPr>
          <a:lstStyle/>
          <a:p>
            <a:pPr algn="ctr">
              <a:spcBef>
                <a:spcPct val="50000"/>
              </a:spcBef>
            </a:pPr>
            <a:r>
              <a:rPr lang="en-US" altLang="zh-CN" sz="3200" b="1">
                <a:solidFill>
                  <a:schemeClr val="bg1"/>
                </a:solidFill>
                <a:latin typeface="微软雅黑" pitchFamily="34" charset="-122"/>
                <a:ea typeface="微软雅黑" pitchFamily="34" charset="-122"/>
              </a:rPr>
              <a:t>1841</a:t>
            </a:r>
            <a:r>
              <a:rPr lang="zh-CN" altLang="en-US" sz="3200" b="1">
                <a:solidFill>
                  <a:schemeClr val="bg1"/>
                </a:solidFill>
                <a:latin typeface="微软雅黑" pitchFamily="34" charset="-122"/>
                <a:ea typeface="微软雅黑" pitchFamily="34" charset="-122"/>
              </a:rPr>
              <a:t>年英军占领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8904"/>
                                        </p:tgtEl>
                                        <p:attrNameLst>
                                          <p:attrName>style.visibility</p:attrName>
                                        </p:attrNameLst>
                                      </p:cBhvr>
                                      <p:to>
                                        <p:strVal val="visible"/>
                                      </p:to>
                                    </p:set>
                                    <p:animEffect transition="in" filter="box(out)">
                                      <p:cBhvr>
                                        <p:cTn id="7" dur="500"/>
                                        <p:tgtEl>
                                          <p:spTgt spid="789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8903"/>
                                        </p:tgtEl>
                                        <p:attrNameLst>
                                          <p:attrName>style.visibility</p:attrName>
                                        </p:attrNameLst>
                                      </p:cBhvr>
                                      <p:to>
                                        <p:strVal val="visible"/>
                                      </p:to>
                                    </p:set>
                                    <p:animEffect transition="in" filter="dissolve">
                                      <p:cBhvr>
                                        <p:cTn id="12" dur="500"/>
                                        <p:tgtEl>
                                          <p:spTgt spid="789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8888"/>
                                        </p:tgtEl>
                                        <p:attrNameLst>
                                          <p:attrName>style.visibility</p:attrName>
                                        </p:attrNameLst>
                                      </p:cBhvr>
                                      <p:to>
                                        <p:strVal val="visible"/>
                                      </p:to>
                                    </p:set>
                                    <p:anim calcmode="lin" valueType="num">
                                      <p:cBhvr additive="base">
                                        <p:cTn id="17" dur="500" fill="hold"/>
                                        <p:tgtEl>
                                          <p:spTgt spid="78888"/>
                                        </p:tgtEl>
                                        <p:attrNameLst>
                                          <p:attrName>ppt_x</p:attrName>
                                        </p:attrNameLst>
                                      </p:cBhvr>
                                      <p:tavLst>
                                        <p:tav tm="0">
                                          <p:val>
                                            <p:strVal val="0-#ppt_w/2"/>
                                          </p:val>
                                        </p:tav>
                                        <p:tav tm="100000">
                                          <p:val>
                                            <p:strVal val="#ppt_x"/>
                                          </p:val>
                                        </p:tav>
                                      </p:tavLst>
                                    </p:anim>
                                    <p:anim calcmode="lin" valueType="num">
                                      <p:cBhvr additive="base">
                                        <p:cTn id="18" dur="500" fill="hold"/>
                                        <p:tgtEl>
                                          <p:spTgt spid="788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8" grpId="0" animBg="1"/>
      <p:bldP spid="78903" grpId="0" animBg="1" autoUpdateAnimBg="0"/>
      <p:bldP spid="78904"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95288" y="2636838"/>
            <a:ext cx="8496300" cy="2400300"/>
          </a:xfrm>
          <a:prstGeom prst="rect">
            <a:avLst/>
          </a:prstGeom>
          <a:noFill/>
          <a:ln w="9525">
            <a:noFill/>
            <a:miter lim="800000"/>
            <a:headEnd/>
            <a:tailEnd/>
          </a:ln>
          <a:effectLst/>
        </p:spPr>
        <p:txBody>
          <a:bodyPr>
            <a:spAutoFit/>
          </a:bodyPr>
          <a:lstStyle/>
          <a:p>
            <a:pPr>
              <a:lnSpc>
                <a:spcPts val="4500"/>
              </a:lnSpc>
            </a:pPr>
            <a:r>
              <a:rPr lang="zh-CN" altLang="en-US" sz="3200" dirty="0">
                <a:solidFill>
                  <a:srgbClr val="FF0000"/>
                </a:solidFill>
                <a:latin typeface="微软雅黑" pitchFamily="34" charset="-122"/>
                <a:ea typeface="微软雅黑" pitchFamily="34" charset="-122"/>
              </a:rPr>
              <a:t>片面最惠国待遇：</a:t>
            </a:r>
            <a:r>
              <a:rPr lang="zh-CN" altLang="en-US" sz="3200" dirty="0">
                <a:latin typeface="微软雅黑" pitchFamily="34" charset="-122"/>
                <a:ea typeface="微软雅黑" pitchFamily="34" charset="-122"/>
              </a:rPr>
              <a:t>一国在通商、航海、税收或公民法律地位等方面给予另一国享受现时或将来所给予任何第三国同样的一切优惠、特权或豁免等待遇。</a:t>
            </a:r>
          </a:p>
        </p:txBody>
      </p:sp>
      <p:sp>
        <p:nvSpPr>
          <p:cNvPr id="20483" name="Text Box 3"/>
          <p:cNvSpPr txBox="1">
            <a:spLocks noChangeArrowheads="1"/>
          </p:cNvSpPr>
          <p:nvPr/>
        </p:nvSpPr>
        <p:spPr bwMode="auto">
          <a:xfrm>
            <a:off x="3635375" y="5518150"/>
            <a:ext cx="4752975" cy="584200"/>
          </a:xfrm>
          <a:prstGeom prst="rect">
            <a:avLst/>
          </a:prstGeom>
          <a:noFill/>
          <a:ln w="9525">
            <a:noFill/>
            <a:miter lim="800000"/>
            <a:headEnd/>
            <a:tailEnd/>
          </a:ln>
          <a:effectLst/>
        </p:spPr>
        <p:txBody>
          <a:bodyPr>
            <a:spAutoFit/>
          </a:bodyPr>
          <a:lstStyle/>
          <a:p>
            <a:pPr>
              <a:spcBef>
                <a:spcPct val="50000"/>
              </a:spcBef>
            </a:pPr>
            <a:endParaRPr lang="zh-CN" altLang="en-US" sz="3200">
              <a:solidFill>
                <a:schemeClr val="bg1"/>
              </a:solidFill>
              <a:latin typeface="微软雅黑" pitchFamily="34" charset="-122"/>
              <a:ea typeface="微软雅黑" pitchFamily="34" charset="-122"/>
            </a:endParaRPr>
          </a:p>
        </p:txBody>
      </p:sp>
      <p:sp>
        <p:nvSpPr>
          <p:cNvPr id="20484" name="Text Box 4"/>
          <p:cNvSpPr txBox="1">
            <a:spLocks noChangeArrowheads="1"/>
          </p:cNvSpPr>
          <p:nvPr/>
        </p:nvSpPr>
        <p:spPr bwMode="auto">
          <a:xfrm>
            <a:off x="395288" y="549275"/>
            <a:ext cx="8496300" cy="1824038"/>
          </a:xfrm>
          <a:prstGeom prst="rect">
            <a:avLst/>
          </a:prstGeom>
          <a:noFill/>
          <a:ln w="9525">
            <a:noFill/>
            <a:miter lim="800000"/>
            <a:headEnd/>
            <a:tailEnd/>
          </a:ln>
          <a:effectLst/>
        </p:spPr>
        <p:txBody>
          <a:bodyPr>
            <a:spAutoFit/>
          </a:bodyPr>
          <a:lstStyle/>
          <a:p>
            <a:pPr>
              <a:lnSpc>
                <a:spcPts val="4500"/>
              </a:lnSpc>
            </a:pPr>
            <a:r>
              <a:rPr lang="zh-CN" altLang="en-US" sz="3200" dirty="0">
                <a:solidFill>
                  <a:srgbClr val="FF0000"/>
                </a:solidFill>
                <a:latin typeface="微软雅黑" pitchFamily="34" charset="-122"/>
                <a:ea typeface="微软雅黑" pitchFamily="34" charset="-122"/>
              </a:rPr>
              <a:t>领事裁判权：</a:t>
            </a:r>
            <a:r>
              <a:rPr lang="zh-CN" altLang="en-US" sz="3200" dirty="0">
                <a:latin typeface="微软雅黑" pitchFamily="34" charset="-122"/>
                <a:ea typeface="微软雅黑" pitchFamily="34" charset="-122"/>
              </a:rPr>
              <a:t>一国通过驻外领事等对处于另一国领土内的本国国民根据其本国法律行使司法管辖权的制度。这是一种治外法权。</a:t>
            </a:r>
          </a:p>
        </p:txBody>
      </p:sp>
      <p:sp>
        <p:nvSpPr>
          <p:cNvPr id="5" name="Rectangle 109"/>
          <p:cNvSpPr>
            <a:spLocks noChangeArrowheads="1"/>
          </p:cNvSpPr>
          <p:nvPr/>
        </p:nvSpPr>
        <p:spPr bwMode="auto">
          <a:xfrm>
            <a:off x="0" y="5087938"/>
            <a:ext cx="9144000" cy="1175706"/>
          </a:xfrm>
          <a:prstGeom prst="rect">
            <a:avLst/>
          </a:prstGeom>
          <a:noFill/>
          <a:ln w="9525">
            <a:noFill/>
            <a:miter lim="800000"/>
            <a:headEnd/>
            <a:tailEnd/>
          </a:ln>
          <a:effectLst/>
        </p:spPr>
        <p:txBody>
          <a:bodyPr>
            <a:spAutoFit/>
          </a:bodyPr>
          <a:lstStyle/>
          <a:p>
            <a:pPr>
              <a:lnSpc>
                <a:spcPct val="110000"/>
              </a:lnSpc>
            </a:pPr>
            <a:r>
              <a:rPr lang="en-US" altLang="zh-CN" sz="3200" dirty="0">
                <a:solidFill>
                  <a:srgbClr val="FF0000"/>
                </a:solidFill>
                <a:latin typeface="微软雅黑" pitchFamily="34" charset="-122"/>
                <a:ea typeface="微软雅黑" pitchFamily="34" charset="-122"/>
              </a:rPr>
              <a:t>“</a:t>
            </a:r>
            <a:r>
              <a:rPr lang="zh-CN" altLang="en-US" sz="3200" dirty="0">
                <a:solidFill>
                  <a:srgbClr val="FF0000"/>
                </a:solidFill>
                <a:latin typeface="微软雅黑" pitchFamily="34" charset="-122"/>
                <a:ea typeface="微软雅黑" pitchFamily="34" charset="-122"/>
              </a:rPr>
              <a:t>设将来大皇帝有新恩施及各国，亦应准英人一体均沾，用示平允。”   </a:t>
            </a:r>
            <a:r>
              <a:rPr lang="en-US" altLang="zh-CN" sz="3200" dirty="0">
                <a:solidFill>
                  <a:srgbClr val="FF0000"/>
                </a:solidFill>
                <a:latin typeface="微软雅黑" pitchFamily="34" charset="-122"/>
                <a:ea typeface="微软雅黑" pitchFamily="34" charset="-122"/>
              </a:rPr>
              <a:t>——</a:t>
            </a:r>
            <a:r>
              <a:rPr lang="zh-CN" altLang="en-US" sz="3200" dirty="0">
                <a:solidFill>
                  <a:srgbClr val="FF0000"/>
                </a:solidFill>
                <a:latin typeface="微软雅黑" pitchFamily="34" charset="-122"/>
                <a:ea typeface="微软雅黑" pitchFamily="34" charset="-122"/>
              </a:rPr>
              <a:t>中英</a:t>
            </a:r>
            <a:r>
              <a:rPr lang="en-US" altLang="zh-CN" sz="3200" dirty="0">
                <a:solidFill>
                  <a:srgbClr val="FF0000"/>
                </a:solidFill>
                <a:latin typeface="微软雅黑" pitchFamily="34" charset="-122"/>
                <a:ea typeface="微软雅黑" pitchFamily="34" charset="-122"/>
              </a:rPr>
              <a:t>《</a:t>
            </a:r>
            <a:r>
              <a:rPr lang="zh-CN" altLang="en-US" sz="3200" dirty="0">
                <a:solidFill>
                  <a:srgbClr val="FF0000"/>
                </a:solidFill>
                <a:latin typeface="微软雅黑" pitchFamily="34" charset="-122"/>
                <a:ea typeface="微软雅黑" pitchFamily="34" charset="-122"/>
              </a:rPr>
              <a:t>虎门条约</a:t>
            </a:r>
            <a:r>
              <a:rPr lang="en-US" altLang="zh-CN" sz="3200" dirty="0">
                <a:solidFill>
                  <a:srgbClr val="FF0000"/>
                </a:solidFill>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672"/>
            <a:ext cx="9144000" cy="3816429"/>
          </a:xfrm>
          <a:prstGeom prst="rect">
            <a:avLst/>
          </a:prstGeom>
          <a:noFill/>
        </p:spPr>
        <p:txBody>
          <a:bodyPr wrap="square" rtlCol="0">
            <a:spAutoFit/>
          </a:bodyPr>
          <a:lstStyle/>
          <a:p>
            <a:r>
              <a:rPr lang="zh-CN" altLang="zh-CN"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2018 ·</a:t>
            </a:r>
            <a:r>
              <a:rPr lang="zh-CN" altLang="zh-CN" sz="3200" dirty="0" smtClean="0">
                <a:latin typeface="微软雅黑" pitchFamily="34" charset="-122"/>
                <a:ea typeface="微软雅黑" pitchFamily="34" charset="-122"/>
              </a:rPr>
              <a:t>浙江高考</a:t>
            </a:r>
            <a:r>
              <a:rPr lang="en-US" altLang="zh-CN" sz="3200" dirty="0" smtClean="0">
                <a:latin typeface="微软雅黑" pitchFamily="34" charset="-122"/>
                <a:ea typeface="微软雅黑" pitchFamily="34" charset="-122"/>
              </a:rPr>
              <a:t>·8</a:t>
            </a:r>
            <a:r>
              <a:rPr lang="zh-CN" altLang="zh-CN" sz="3200" dirty="0" smtClean="0">
                <a:latin typeface="微软雅黑" pitchFamily="34" charset="-122"/>
                <a:ea typeface="微软雅黑" pitchFamily="34" charset="-122"/>
              </a:rPr>
              <a:t>）近代某不平等条约中规定：</a:t>
            </a:r>
            <a:r>
              <a:rPr lang="en-US" altLang="zh-CN" sz="3200" dirty="0" smtClean="0">
                <a:latin typeface="微软雅黑" pitchFamily="34" charset="-122"/>
                <a:ea typeface="微软雅黑" pitchFamily="34" charset="-122"/>
              </a:rPr>
              <a:t>“</a:t>
            </a:r>
            <a:r>
              <a:rPr lang="zh-CN" altLang="zh-CN" sz="3200" dirty="0" smtClean="0">
                <a:latin typeface="微软雅黑" pitchFamily="34" charset="-122"/>
                <a:ea typeface="微软雅黑" pitchFamily="34" charset="-122"/>
              </a:rPr>
              <a:t>佛（法）兰西人在五口地方，如有不协争执事件，均归佛兰西官办理。遇有佛兰西人与外国人有争执情事，中国官不必过问。”法国据此攫取的特权是</a:t>
            </a:r>
            <a:r>
              <a:rPr lang="en-US" altLang="zh-CN" sz="3200" dirty="0" smtClean="0">
                <a:latin typeface="微软雅黑" pitchFamily="34" charset="-122"/>
                <a:ea typeface="微软雅黑" pitchFamily="34" charset="-122"/>
              </a:rPr>
              <a:t>(</a:t>
            </a:r>
            <a:r>
              <a:rPr lang="zh-CN" altLang="zh-CN" sz="32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a:t>
            </a:r>
            <a:endParaRPr lang="zh-CN"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A</a:t>
            </a:r>
            <a:r>
              <a:rPr lang="zh-CN" altLang="zh-CN" sz="3200" dirty="0" smtClean="0">
                <a:latin typeface="微软雅黑" pitchFamily="34" charset="-122"/>
                <a:ea typeface="微软雅黑" pitchFamily="34" charset="-122"/>
              </a:rPr>
              <a:t>．领事裁判权</a:t>
            </a:r>
            <a:r>
              <a:rPr lang="en-US" altLang="zh-CN" sz="3200" dirty="0" smtClean="0">
                <a:latin typeface="微软雅黑" pitchFamily="34" charset="-122"/>
                <a:ea typeface="微软雅黑" pitchFamily="34" charset="-122"/>
              </a:rPr>
              <a:t>                      B</a:t>
            </a:r>
            <a:r>
              <a:rPr lang="zh-CN" altLang="zh-CN" sz="3200" dirty="0" smtClean="0">
                <a:latin typeface="微软雅黑" pitchFamily="34" charset="-122"/>
                <a:ea typeface="微软雅黑" pitchFamily="34" charset="-122"/>
              </a:rPr>
              <a:t>．开放通商口岸</a:t>
            </a:r>
          </a:p>
          <a:p>
            <a:r>
              <a:rPr lang="en-US" altLang="zh-CN" sz="3200" dirty="0" smtClean="0">
                <a:latin typeface="微软雅黑" pitchFamily="34" charset="-122"/>
                <a:ea typeface="微软雅黑" pitchFamily="34" charset="-122"/>
              </a:rPr>
              <a:t>C</a:t>
            </a:r>
            <a:r>
              <a:rPr lang="zh-CN" altLang="zh-CN" sz="3200" dirty="0" smtClean="0">
                <a:latin typeface="微软雅黑" pitchFamily="34" charset="-122"/>
                <a:ea typeface="微软雅黑" pitchFamily="34" charset="-122"/>
              </a:rPr>
              <a:t>．片面最惠国待遇</a:t>
            </a:r>
            <a:r>
              <a:rPr lang="en-US" altLang="zh-CN" sz="3200" dirty="0" smtClean="0">
                <a:latin typeface="微软雅黑" pitchFamily="34" charset="-122"/>
                <a:ea typeface="微软雅黑" pitchFamily="34" charset="-122"/>
              </a:rPr>
              <a:t>               D</a:t>
            </a:r>
            <a:r>
              <a:rPr lang="zh-CN" altLang="zh-CN" sz="3200" dirty="0" smtClean="0">
                <a:latin typeface="微软雅黑" pitchFamily="34" charset="-122"/>
                <a:ea typeface="微软雅黑" pitchFamily="34" charset="-122"/>
              </a:rPr>
              <a:t>．居住及租地权</a:t>
            </a:r>
          </a:p>
          <a:p>
            <a:endParaRPr lang="zh-CN" altLang="en-US" dirty="0"/>
          </a:p>
        </p:txBody>
      </p:sp>
      <p:sp>
        <p:nvSpPr>
          <p:cNvPr id="3" name="TextBox 2"/>
          <p:cNvSpPr txBox="1"/>
          <p:nvPr/>
        </p:nvSpPr>
        <p:spPr>
          <a:xfrm>
            <a:off x="323528" y="2276872"/>
            <a:ext cx="792088" cy="1015663"/>
          </a:xfrm>
          <a:prstGeom prst="rect">
            <a:avLst/>
          </a:prstGeom>
          <a:noFill/>
        </p:spPr>
        <p:txBody>
          <a:bodyPr wrap="square" rtlCol="0">
            <a:spAutoFit/>
          </a:bodyPr>
          <a:lstStyle/>
          <a:p>
            <a:r>
              <a:rPr lang="en-US" altLang="zh-CN" sz="6000" dirty="0" smtClean="0">
                <a:solidFill>
                  <a:srgbClr val="3333FF"/>
                </a:solidFill>
              </a:rPr>
              <a:t>A</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144000" cy="4401205"/>
          </a:xfrm>
          <a:prstGeom prst="rect">
            <a:avLst/>
          </a:prstGeom>
          <a:noFill/>
        </p:spPr>
        <p:txBody>
          <a:bodyPr wrap="square" rtlCol="0">
            <a:spAutoFit/>
          </a:bodyPr>
          <a:lstStyle/>
          <a:p>
            <a:r>
              <a:rPr lang="zh-CN" altLang="en-US" sz="2800" dirty="0" smtClean="0">
                <a:latin typeface="微软雅黑" pitchFamily="34" charset="-122"/>
                <a:ea typeface="微软雅黑" pitchFamily="34" charset="-122"/>
              </a:rPr>
              <a:t>（</a:t>
            </a:r>
            <a:r>
              <a:rPr lang="en-US" sz="2800" dirty="0" smtClean="0">
                <a:latin typeface="微软雅黑" pitchFamily="34" charset="-122"/>
                <a:ea typeface="微软雅黑" pitchFamily="34" charset="-122"/>
              </a:rPr>
              <a:t>2009</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广东文基</a:t>
            </a:r>
            <a:r>
              <a:rPr lang="en-US" altLang="zh-CN" sz="2800" dirty="0" smtClean="0">
                <a:latin typeface="微软雅黑" pitchFamily="34" charset="-122"/>
                <a:ea typeface="微软雅黑" pitchFamily="34" charset="-122"/>
              </a:rPr>
              <a:t>·</a:t>
            </a:r>
            <a:r>
              <a:rPr lang="en-US" sz="2800" dirty="0" smtClean="0">
                <a:latin typeface="微软雅黑" pitchFamily="34" charset="-122"/>
                <a:ea typeface="微软雅黑" pitchFamily="34" charset="-122"/>
              </a:rPr>
              <a:t>22</a:t>
            </a:r>
            <a:r>
              <a:rPr lang="zh-CN" altLang="en-US" sz="2800" dirty="0" smtClean="0">
                <a:latin typeface="微软雅黑" pitchFamily="34" charset="-122"/>
                <a:ea typeface="微软雅黑" pitchFamily="34" charset="-122"/>
              </a:rPr>
              <a:t>）马克思在评论鸦片战争时说，</a:t>
            </a:r>
            <a:endParaRPr lang="en-US" altLang="zh-CN" sz="2800" dirty="0" smtClean="0">
              <a:latin typeface="微软雅黑" pitchFamily="34" charset="-122"/>
              <a:ea typeface="微软雅黑" pitchFamily="34" charset="-122"/>
            </a:endParaRPr>
          </a:p>
          <a:p>
            <a:r>
              <a:rPr lang="zh-CN" altLang="en-US" sz="2800" dirty="0" smtClean="0">
                <a:latin typeface="微软雅黑" pitchFamily="34" charset="-122"/>
                <a:ea typeface="微软雅黑" pitchFamily="34" charset="-122"/>
              </a:rPr>
              <a:t>“在这场决斗中，陈腐世界的代表是激于道义，而最现代的社会的代表却是为了获得贱买贵卖的特权</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这真是任何诗人想也不敢想的的一种奇异的对联式悲歌。”据此，下列表述正确的是</a:t>
            </a:r>
            <a:r>
              <a:rPr lang="en-US"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　　</a:t>
            </a:r>
            <a:r>
              <a:rPr lang="en-US" sz="2800" dirty="0" smtClean="0">
                <a:latin typeface="微软雅黑" pitchFamily="34" charset="-122"/>
                <a:ea typeface="微软雅黑" pitchFamily="34" charset="-122"/>
              </a:rPr>
              <a:t>)</a:t>
            </a:r>
            <a:endParaRPr lang="zh-CN" altLang="en-US" sz="2800" dirty="0" smtClean="0">
              <a:latin typeface="微软雅黑" pitchFamily="34" charset="-122"/>
              <a:ea typeface="微软雅黑" pitchFamily="34" charset="-122"/>
            </a:endParaRPr>
          </a:p>
          <a:p>
            <a:r>
              <a:rPr lang="en-US" sz="2800" dirty="0" smtClean="0">
                <a:latin typeface="微软雅黑" pitchFamily="34" charset="-122"/>
                <a:ea typeface="微软雅黑" pitchFamily="34" charset="-122"/>
              </a:rPr>
              <a:t>A</a:t>
            </a:r>
            <a:r>
              <a:rPr lang="zh-CN" altLang="en-US" sz="2800" dirty="0" smtClean="0">
                <a:latin typeface="微软雅黑" pitchFamily="34" charset="-122"/>
                <a:ea typeface="微软雅黑" pitchFamily="34" charset="-122"/>
              </a:rPr>
              <a:t>．“陈腐世界的代表”是指固守旧制度的清政府 </a:t>
            </a:r>
            <a:endParaRPr lang="en-US" altLang="zh-CN" sz="2800" dirty="0" smtClean="0">
              <a:latin typeface="微软雅黑" pitchFamily="34" charset="-122"/>
              <a:ea typeface="微软雅黑" pitchFamily="34" charset="-122"/>
            </a:endParaRPr>
          </a:p>
          <a:p>
            <a:r>
              <a:rPr lang="en-US" sz="2800" dirty="0" smtClean="0">
                <a:latin typeface="微软雅黑" pitchFamily="34" charset="-122"/>
                <a:ea typeface="微软雅黑" pitchFamily="34" charset="-122"/>
              </a:rPr>
              <a:t>B</a:t>
            </a:r>
            <a:r>
              <a:rPr lang="zh-CN" altLang="en-US" sz="2800" dirty="0" smtClean="0">
                <a:latin typeface="微软雅黑" pitchFamily="34" charset="-122"/>
                <a:ea typeface="微软雅黑" pitchFamily="34" charset="-122"/>
              </a:rPr>
              <a:t>．“贱买贵卖的特权”说明英国侵华与鸦片无关</a:t>
            </a:r>
          </a:p>
          <a:p>
            <a:r>
              <a:rPr lang="en-US" sz="2800" dirty="0" smtClean="0">
                <a:latin typeface="微软雅黑" pitchFamily="34" charset="-122"/>
                <a:ea typeface="微软雅黑" pitchFamily="34" charset="-122"/>
              </a:rPr>
              <a:t>C</a:t>
            </a:r>
            <a:r>
              <a:rPr lang="zh-CN" altLang="en-US" sz="2800" dirty="0" smtClean="0">
                <a:latin typeface="微软雅黑" pitchFamily="34" charset="-122"/>
                <a:ea typeface="微软雅黑" pitchFamily="34" charset="-122"/>
              </a:rPr>
              <a:t>．“对联式悲歌” 是指中英两国在战争中两败俱伤</a:t>
            </a:r>
            <a:r>
              <a:rPr lang="en-US" sz="2800" dirty="0" smtClean="0">
                <a:latin typeface="微软雅黑" pitchFamily="34" charset="-122"/>
                <a:ea typeface="微软雅黑" pitchFamily="34" charset="-122"/>
              </a:rPr>
              <a:t>	</a:t>
            </a:r>
            <a:endParaRPr lang="zh-CN" altLang="en-US" sz="2800" dirty="0" smtClean="0">
              <a:latin typeface="微软雅黑" pitchFamily="34" charset="-122"/>
              <a:ea typeface="微软雅黑" pitchFamily="34" charset="-122"/>
            </a:endParaRPr>
          </a:p>
          <a:p>
            <a:r>
              <a:rPr lang="en-US" sz="2800" dirty="0" smtClean="0">
                <a:latin typeface="微软雅黑" pitchFamily="34" charset="-122"/>
                <a:ea typeface="微软雅黑" pitchFamily="34" charset="-122"/>
              </a:rPr>
              <a:t>D</a:t>
            </a:r>
            <a:r>
              <a:rPr lang="zh-CN" altLang="en-US" sz="2800" dirty="0" smtClean="0">
                <a:latin typeface="微软雅黑" pitchFamily="34" charset="-122"/>
                <a:ea typeface="微软雅黑" pitchFamily="34" charset="-122"/>
              </a:rPr>
              <a:t>．“最现代的社会的代表”体现出人类的正义和道德</a:t>
            </a:r>
            <a:r>
              <a:rPr lang="en-US" sz="2800" dirty="0" smtClean="0">
                <a:latin typeface="微软雅黑" pitchFamily="34" charset="-122"/>
                <a:ea typeface="微软雅黑" pitchFamily="34" charset="-122"/>
              </a:rPr>
              <a:t> </a:t>
            </a:r>
            <a:endParaRPr lang="zh-CN" altLang="en-US" sz="2800" dirty="0" smtClean="0">
              <a:latin typeface="微软雅黑" pitchFamily="34" charset="-122"/>
              <a:ea typeface="微软雅黑" pitchFamily="34" charset="-122"/>
            </a:endParaRPr>
          </a:p>
          <a:p>
            <a:endParaRPr lang="zh-CN" altLang="en-US" sz="2800" dirty="0">
              <a:latin typeface="微软雅黑" pitchFamily="34" charset="-122"/>
              <a:ea typeface="微软雅黑" pitchFamily="34" charset="-122"/>
            </a:endParaRPr>
          </a:p>
        </p:txBody>
      </p:sp>
      <p:sp>
        <p:nvSpPr>
          <p:cNvPr id="4" name="TextBox 3"/>
          <p:cNvSpPr txBox="1"/>
          <p:nvPr/>
        </p:nvSpPr>
        <p:spPr>
          <a:xfrm>
            <a:off x="2987824" y="1772816"/>
            <a:ext cx="1357322" cy="1015663"/>
          </a:xfrm>
          <a:prstGeom prst="rect">
            <a:avLst/>
          </a:prstGeom>
          <a:noFill/>
        </p:spPr>
        <p:txBody>
          <a:bodyPr wrap="square" rtlCol="0">
            <a:spAutoFit/>
          </a:bodyPr>
          <a:lstStyle/>
          <a:p>
            <a:r>
              <a:rPr lang="en-US" altLang="zh-CN" sz="6000" dirty="0" smtClean="0">
                <a:solidFill>
                  <a:srgbClr val="3333FF"/>
                </a:solidFill>
              </a:rPr>
              <a:t>A</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850" y="188913"/>
            <a:ext cx="6904038" cy="4132262"/>
          </a:xfrm>
          <a:prstGeom prst="rect">
            <a:avLst/>
          </a:prstGeom>
        </p:spPr>
        <p:txBody>
          <a:bodyPr wrap="none">
            <a:spAutoFit/>
          </a:bodyPr>
          <a:lstStyle/>
          <a:p>
            <a:pPr>
              <a:lnSpc>
                <a:spcPts val="4500"/>
              </a:lnSpc>
              <a:defRPr/>
            </a:pPr>
            <a:r>
              <a:rPr lang="zh-CN" altLang="en-US" sz="3200" dirty="0">
                <a:solidFill>
                  <a:srgbClr val="FF0000"/>
                </a:solidFill>
                <a:latin typeface="微软雅黑" panose="020B0503020204020204" pitchFamily="34" charset="-122"/>
                <a:ea typeface="微软雅黑" panose="020B0503020204020204" pitchFamily="34" charset="-122"/>
              </a:rPr>
              <a:t>一、第一次鸦片战争（</a:t>
            </a:r>
            <a:r>
              <a:rPr lang="en-US" altLang="zh-CN" sz="3200" dirty="0">
                <a:solidFill>
                  <a:srgbClr val="FF0000"/>
                </a:solidFill>
                <a:latin typeface="微软雅黑" panose="020B0503020204020204" pitchFamily="34" charset="-122"/>
                <a:ea typeface="微软雅黑" panose="020B0503020204020204" pitchFamily="34" charset="-122"/>
              </a:rPr>
              <a:t>1840-1842</a:t>
            </a:r>
            <a:r>
              <a:rPr lang="zh-CN" altLang="en-US" sz="3200" dirty="0">
                <a:solidFill>
                  <a:srgbClr val="FF0000"/>
                </a:solidFill>
                <a:latin typeface="微软雅黑" panose="020B0503020204020204" pitchFamily="34" charset="-122"/>
                <a:ea typeface="微软雅黑" panose="020B0503020204020204" pitchFamily="34" charset="-122"/>
              </a:rPr>
              <a:t>）</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en-US" altLang="zh-CN" sz="3200" dirty="0">
                <a:solidFill>
                  <a:srgbClr val="FF0000"/>
                </a:solidFill>
                <a:latin typeface="微软雅黑" panose="020B0503020204020204" pitchFamily="34" charset="-122"/>
                <a:ea typeface="微软雅黑" panose="020B0503020204020204" pitchFamily="34" charset="-122"/>
              </a:rPr>
              <a:t>   1. </a:t>
            </a:r>
            <a:r>
              <a:rPr lang="zh-CN" altLang="en-US" sz="3200" dirty="0">
                <a:solidFill>
                  <a:srgbClr val="FF0000"/>
                </a:solidFill>
                <a:latin typeface="微软雅黑" panose="020B0503020204020204" pitchFamily="34" charset="-122"/>
                <a:ea typeface="微软雅黑" panose="020B0503020204020204" pitchFamily="34" charset="-122"/>
              </a:rPr>
              <a:t>背景  </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en-US" altLang="zh-CN" sz="3200" dirty="0">
                <a:solidFill>
                  <a:srgbClr val="FF0000"/>
                </a:solidFill>
                <a:latin typeface="微软雅黑" panose="020B0503020204020204" pitchFamily="34" charset="-122"/>
                <a:ea typeface="微软雅黑" panose="020B0503020204020204" pitchFamily="34" charset="-122"/>
              </a:rPr>
              <a:t>   2. </a:t>
            </a:r>
            <a:r>
              <a:rPr lang="zh-CN" altLang="en-US" sz="3200" dirty="0">
                <a:solidFill>
                  <a:srgbClr val="FF0000"/>
                </a:solidFill>
                <a:latin typeface="微软雅黑" panose="020B0503020204020204" pitchFamily="34" charset="-122"/>
                <a:ea typeface="微软雅黑" panose="020B0503020204020204" pitchFamily="34" charset="-122"/>
              </a:rPr>
              <a:t>过程及结果</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en-US" altLang="zh-CN" sz="3200" dirty="0">
                <a:solidFill>
                  <a:srgbClr val="FF0000"/>
                </a:solidFill>
                <a:latin typeface="微软雅黑" panose="020B0503020204020204" pitchFamily="34" charset="-122"/>
                <a:ea typeface="微软雅黑" panose="020B0503020204020204" pitchFamily="34" charset="-122"/>
              </a:rPr>
              <a:t>   3. </a:t>
            </a:r>
            <a:r>
              <a:rPr lang="zh-CN" altLang="en-US" sz="3200" dirty="0">
                <a:solidFill>
                  <a:srgbClr val="FF0000"/>
                </a:solidFill>
                <a:latin typeface="微软雅黑" panose="020B0503020204020204" pitchFamily="34" charset="-122"/>
                <a:ea typeface="微软雅黑" panose="020B0503020204020204" pitchFamily="34" charset="-122"/>
              </a:rPr>
              <a:t>影响</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zh-CN" altLang="en-US" sz="3200" dirty="0">
                <a:solidFill>
                  <a:srgbClr val="FF0000"/>
                </a:solidFill>
                <a:latin typeface="微软雅黑" panose="020B0503020204020204" pitchFamily="34" charset="-122"/>
                <a:ea typeface="微软雅黑" panose="020B0503020204020204" pitchFamily="34" charset="-122"/>
              </a:rPr>
              <a:t>二、第二次鸦片战争（</a:t>
            </a:r>
            <a:r>
              <a:rPr lang="en-US" altLang="zh-CN" sz="3200" dirty="0">
                <a:solidFill>
                  <a:srgbClr val="FF0000"/>
                </a:solidFill>
                <a:latin typeface="微软雅黑" panose="020B0503020204020204" pitchFamily="34" charset="-122"/>
                <a:ea typeface="微软雅黑" panose="020B0503020204020204" pitchFamily="34" charset="-122"/>
              </a:rPr>
              <a:t>1856-1860</a:t>
            </a:r>
            <a:r>
              <a:rPr lang="zh-CN" altLang="en-US" sz="3200" dirty="0">
                <a:solidFill>
                  <a:srgbClr val="FF0000"/>
                </a:solidFill>
                <a:latin typeface="微软雅黑" panose="020B0503020204020204" pitchFamily="34" charset="-122"/>
                <a:ea typeface="微软雅黑" panose="020B0503020204020204" pitchFamily="34" charset="-122"/>
              </a:rPr>
              <a:t>）</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en-US" altLang="zh-CN" sz="3200" dirty="0">
                <a:solidFill>
                  <a:srgbClr val="FF0000"/>
                </a:solidFill>
                <a:latin typeface="微软雅黑" panose="020B0503020204020204" pitchFamily="34" charset="-122"/>
                <a:ea typeface="微软雅黑" panose="020B0503020204020204" pitchFamily="34" charset="-122"/>
              </a:rPr>
              <a:t>   1. </a:t>
            </a:r>
            <a:r>
              <a:rPr lang="zh-CN" altLang="en-US" sz="3200" dirty="0">
                <a:solidFill>
                  <a:srgbClr val="FF0000"/>
                </a:solidFill>
                <a:latin typeface="微软雅黑" panose="020B0503020204020204" pitchFamily="34" charset="-122"/>
                <a:ea typeface="微软雅黑" panose="020B0503020204020204" pitchFamily="34" charset="-122"/>
              </a:rPr>
              <a:t>背景</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endParaRPr lang="zh-CN" altLang="en-US" sz="3200" dirty="0">
              <a:solidFill>
                <a:srgbClr val="FF0000"/>
              </a:solidFill>
            </a:endParaRPr>
          </a:p>
        </p:txBody>
      </p:sp>
      <p:sp>
        <p:nvSpPr>
          <p:cNvPr id="3" name="Text Box 3"/>
          <p:cNvSpPr txBox="1">
            <a:spLocks noChangeArrowheads="1"/>
          </p:cNvSpPr>
          <p:nvPr/>
        </p:nvSpPr>
        <p:spPr bwMode="auto">
          <a:xfrm>
            <a:off x="0" y="3860800"/>
            <a:ext cx="9144000" cy="523220"/>
          </a:xfrm>
          <a:prstGeom prst="rect">
            <a:avLst/>
          </a:prstGeom>
          <a:noFill/>
          <a:ln w="9525">
            <a:noFill/>
            <a:miter lim="800000"/>
            <a:headEnd/>
            <a:tailEnd/>
          </a:ln>
          <a:effectLst>
            <a:outerShdw blurRad="50800" dist="38100" dir="5400000" algn="t" rotWithShape="0">
              <a:prstClr val="black">
                <a:alpha val="40000"/>
              </a:prstClr>
            </a:outerShdw>
          </a:effectLst>
        </p:spPr>
        <p:txBody>
          <a:bodyPr>
            <a:spAutoFit/>
          </a:bodyPr>
          <a:lstStyle/>
          <a:p>
            <a:pPr algn="ctr">
              <a:spcBef>
                <a:spcPts val="600"/>
              </a:spcBef>
              <a:defRPr/>
            </a:pPr>
            <a:r>
              <a:rPr kumimoji="1" lang="en-US" altLang="zh-CN" sz="2800" dirty="0">
                <a:solidFill>
                  <a:srgbClr val="3333FF"/>
                </a:solidFill>
                <a:latin typeface="微软雅黑" pitchFamily="34" charset="-122"/>
                <a:ea typeface="微软雅黑" pitchFamily="34" charset="-122"/>
              </a:rPr>
              <a:t>1853</a:t>
            </a:r>
            <a:r>
              <a:rPr kumimoji="1" lang="zh-CN" altLang="en-US" sz="2800" dirty="0">
                <a:solidFill>
                  <a:srgbClr val="3333FF"/>
                </a:solidFill>
                <a:latin typeface="微软雅黑" pitchFamily="34" charset="-122"/>
                <a:ea typeface="微软雅黑" pitchFamily="34" charset="-122"/>
              </a:rPr>
              <a:t>年中国和洪都拉斯消费英国棉纺织品的数量</a:t>
            </a:r>
          </a:p>
        </p:txBody>
      </p:sp>
      <p:graphicFrame>
        <p:nvGraphicFramePr>
          <p:cNvPr id="4" name="Group 27"/>
          <p:cNvGraphicFramePr>
            <a:graphicFrameLocks noGrp="1"/>
          </p:cNvGraphicFramePr>
          <p:nvPr/>
        </p:nvGraphicFramePr>
        <p:xfrm>
          <a:off x="533400" y="4486275"/>
          <a:ext cx="8153400" cy="1770063"/>
        </p:xfrm>
        <a:graphic>
          <a:graphicData uri="http://schemas.openxmlformats.org/drawingml/2006/table">
            <a:tbl>
              <a:tblPr/>
              <a:tblGrid>
                <a:gridCol w="1905000"/>
                <a:gridCol w="1752600"/>
                <a:gridCol w="3228975"/>
                <a:gridCol w="1266825"/>
              </a:tblGrid>
              <a:tr h="6207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3000" b="0" i="0" u="none" strike="noStrike" cap="none" normalizeH="0" baseline="0" dirty="0" smtClean="0">
                          <a:ln>
                            <a:noFill/>
                          </a:ln>
                          <a:solidFill>
                            <a:schemeClr val="tx1"/>
                          </a:solidFill>
                          <a:effectLst/>
                          <a:latin typeface="微软雅黑" pitchFamily="34" charset="-122"/>
                          <a:ea typeface="微软雅黑" pitchFamily="34" charset="-122"/>
                        </a:rPr>
                        <a:t>国名</a:t>
                      </a:r>
                    </a:p>
                  </a:txBody>
                  <a:tcPr marT="45731" marB="45731" horzOverflow="overflow">
                    <a:lnL w="28575"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28575"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3000" b="0" i="0" u="none" strike="noStrike" cap="none" normalizeH="0" baseline="0" dirty="0" smtClean="0">
                          <a:ln>
                            <a:noFill/>
                          </a:ln>
                          <a:solidFill>
                            <a:schemeClr val="tx1"/>
                          </a:solidFill>
                          <a:effectLst/>
                          <a:latin typeface="微软雅黑" pitchFamily="34" charset="-122"/>
                          <a:ea typeface="微软雅黑" pitchFamily="34" charset="-122"/>
                        </a:rPr>
                        <a:t>人口</a:t>
                      </a:r>
                    </a:p>
                  </a:txBody>
                  <a:tcPr marT="45731" marB="45731" horzOverflow="overflow">
                    <a:lnL w="12700"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28575"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3000" b="0" i="0" u="none" strike="noStrike" cap="none" normalizeH="0" baseline="0" dirty="0" smtClean="0">
                          <a:ln>
                            <a:noFill/>
                          </a:ln>
                          <a:solidFill>
                            <a:schemeClr val="tx1"/>
                          </a:solidFill>
                          <a:effectLst/>
                          <a:latin typeface="微软雅黑" pitchFamily="34" charset="-122"/>
                          <a:ea typeface="微软雅黑" pitchFamily="34" charset="-122"/>
                        </a:rPr>
                        <a:t>棉纺织品消费量</a:t>
                      </a:r>
                    </a:p>
                  </a:txBody>
                  <a:tcPr marT="45731" marB="45731" horzOverflow="overflow">
                    <a:lnL w="12700"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28575"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accent1"/>
                        </a:buClr>
                        <a:buSzPct val="65000"/>
                        <a:buFont typeface="Wingdings" pitchFamily="2" charset="2"/>
                        <a:buNone/>
                        <a:tabLst/>
                      </a:pPr>
                      <a:r>
                        <a:rPr kumimoji="0" lang="zh-CN" altLang="en-US" sz="3000" b="0" i="0" u="none" strike="noStrike" cap="none" normalizeH="0" baseline="0" smtClean="0">
                          <a:ln>
                            <a:noFill/>
                          </a:ln>
                          <a:solidFill>
                            <a:schemeClr val="tx1"/>
                          </a:solidFill>
                          <a:effectLst/>
                          <a:latin typeface="微软雅黑" pitchFamily="34" charset="-122"/>
                          <a:ea typeface="微软雅黑" pitchFamily="34" charset="-122"/>
                        </a:rPr>
                        <a:t>比例</a:t>
                      </a:r>
                    </a:p>
                  </a:txBody>
                  <a:tcPr marT="45731" marB="45731" horzOverflow="overflow">
                    <a:lnL w="12700" cap="flat" cmpd="sng" algn="ctr">
                      <a:solidFill>
                        <a:schemeClr val="tx1"/>
                      </a:solidFill>
                      <a:prstDash val="solid"/>
                      <a:round/>
                      <a:headEnd type="none" w="med" len="med"/>
                      <a:tailEnd type="none" w="sm" len="lg"/>
                    </a:lnL>
                    <a:lnR w="28575" cap="flat" cmpd="sng" algn="ctr">
                      <a:solidFill>
                        <a:schemeClr val="tx1"/>
                      </a:solidFill>
                      <a:prstDash val="solid"/>
                      <a:round/>
                      <a:headEnd type="none" w="med" len="med"/>
                      <a:tailEnd type="none" w="sm" len="lg"/>
                    </a:lnR>
                    <a:lnT w="28575"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lnTlToBr>
                    <a:lnBlToTr>
                      <a:noFill/>
                    </a:lnBlToTr>
                    <a:solidFill>
                      <a:schemeClr val="bg1"/>
                    </a:solidFill>
                  </a:tcPr>
                </a:tc>
              </a:tr>
              <a:tr h="5492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3000" b="0" i="0" u="none" strike="noStrike" cap="none" normalizeH="0" baseline="0" smtClean="0">
                          <a:ln>
                            <a:noFill/>
                          </a:ln>
                          <a:solidFill>
                            <a:schemeClr val="tx1"/>
                          </a:solidFill>
                          <a:effectLst/>
                          <a:latin typeface="微软雅黑" pitchFamily="34" charset="-122"/>
                          <a:ea typeface="微软雅黑" pitchFamily="34" charset="-122"/>
                        </a:rPr>
                        <a:t>中国</a:t>
                      </a:r>
                    </a:p>
                  </a:txBody>
                  <a:tcPr marT="45731" marB="45731" horzOverflow="overflow">
                    <a:lnL w="28575"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3000" b="0" i="0" u="none" strike="noStrike" cap="none" normalizeH="0" baseline="0" smtClean="0">
                          <a:ln>
                            <a:noFill/>
                          </a:ln>
                          <a:solidFill>
                            <a:schemeClr val="tx1"/>
                          </a:solidFill>
                          <a:effectLst/>
                          <a:latin typeface="微软雅黑" pitchFamily="34" charset="-122"/>
                          <a:ea typeface="微软雅黑" pitchFamily="34" charset="-122"/>
                        </a:rPr>
                        <a:t>3.6</a:t>
                      </a:r>
                      <a:r>
                        <a:rPr kumimoji="0" lang="zh-CN" altLang="en-US" sz="3000" b="0" i="0" u="none" strike="noStrike" cap="none" normalizeH="0" baseline="0" smtClean="0">
                          <a:ln>
                            <a:noFill/>
                          </a:ln>
                          <a:solidFill>
                            <a:schemeClr val="tx1"/>
                          </a:solidFill>
                          <a:effectLst/>
                          <a:latin typeface="微软雅黑" pitchFamily="34" charset="-122"/>
                          <a:ea typeface="微软雅黑" pitchFamily="34" charset="-122"/>
                        </a:rPr>
                        <a:t>亿</a:t>
                      </a:r>
                      <a:endParaRPr kumimoji="0" lang="zh-CN" altLang="zh-CN" sz="3000" b="0" i="0" u="none" strike="noStrike" cap="none" normalizeH="0" baseline="0" smtClean="0">
                        <a:ln>
                          <a:noFill/>
                        </a:ln>
                        <a:solidFill>
                          <a:schemeClr val="tx1"/>
                        </a:solidFill>
                        <a:effectLst/>
                        <a:latin typeface="微软雅黑" pitchFamily="34" charset="-122"/>
                        <a:ea typeface="微软雅黑" pitchFamily="34" charset="-122"/>
                      </a:endParaRPr>
                    </a:p>
                  </a:txBody>
                  <a:tcPr marT="45731" marB="45731" horzOverflow="overflow">
                    <a:lnL w="12700"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accent1"/>
                        </a:buClr>
                        <a:buSzPct val="65000"/>
                        <a:buFont typeface="Wingdings" pitchFamily="2" charset="2"/>
                        <a:buNone/>
                        <a:tabLst/>
                      </a:pPr>
                      <a:r>
                        <a:rPr kumimoji="0" lang="zh-CN" altLang="en-US" sz="3000" b="0" i="0" u="none" strike="noStrike" cap="none" normalizeH="0" baseline="0" dirty="0" smtClean="0">
                          <a:ln>
                            <a:noFill/>
                          </a:ln>
                          <a:solidFill>
                            <a:schemeClr val="tx1"/>
                          </a:solidFill>
                          <a:effectLst/>
                          <a:latin typeface="微软雅黑" pitchFamily="34" charset="-122"/>
                          <a:ea typeface="微软雅黑" pitchFamily="34" charset="-122"/>
                        </a:rPr>
                        <a:t>人均</a:t>
                      </a:r>
                      <a:r>
                        <a:rPr kumimoji="0" lang="en-US" altLang="zh-CN" sz="3000" b="0" i="0" u="none" strike="noStrike" cap="none" normalizeH="0" baseline="0" dirty="0" smtClean="0">
                          <a:ln>
                            <a:noFill/>
                          </a:ln>
                          <a:solidFill>
                            <a:schemeClr val="tx1"/>
                          </a:solidFill>
                          <a:effectLst/>
                          <a:latin typeface="微软雅黑" pitchFamily="34" charset="-122"/>
                          <a:ea typeface="微软雅黑" pitchFamily="34" charset="-122"/>
                        </a:rPr>
                        <a:t>0.75</a:t>
                      </a:r>
                      <a:r>
                        <a:rPr kumimoji="0" lang="zh-CN" altLang="en-US" sz="3000" b="0" i="0" u="none" strike="noStrike" cap="none" normalizeH="0" baseline="0" dirty="0" smtClean="0">
                          <a:ln>
                            <a:noFill/>
                          </a:ln>
                          <a:solidFill>
                            <a:schemeClr val="tx1"/>
                          </a:solidFill>
                          <a:effectLst/>
                          <a:latin typeface="微软雅黑" pitchFamily="34" charset="-122"/>
                          <a:ea typeface="微软雅黑" pitchFamily="34" charset="-122"/>
                        </a:rPr>
                        <a:t>便士</a:t>
                      </a:r>
                      <a:endParaRPr kumimoji="0" lang="zh-CN" altLang="zh-CN" sz="3000" b="0" i="0" u="none" strike="noStrike" cap="none" normalizeH="0" baseline="0" dirty="0" smtClean="0">
                        <a:ln>
                          <a:noFill/>
                        </a:ln>
                        <a:solidFill>
                          <a:schemeClr val="tx1"/>
                        </a:solidFill>
                        <a:effectLst/>
                        <a:latin typeface="微软雅黑" pitchFamily="34" charset="-122"/>
                        <a:ea typeface="微软雅黑" pitchFamily="34" charset="-122"/>
                      </a:endParaRPr>
                    </a:p>
                  </a:txBody>
                  <a:tcPr marT="45731" marB="45731" horzOverflow="overflow">
                    <a:lnL w="12700"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3000" b="0" i="0" u="none" strike="noStrike" cap="none" normalizeH="0" baseline="0" dirty="0" smtClean="0">
                          <a:ln>
                            <a:noFill/>
                          </a:ln>
                          <a:solidFill>
                            <a:schemeClr val="tx1"/>
                          </a:solidFill>
                          <a:effectLst/>
                          <a:latin typeface="微软雅黑" pitchFamily="34" charset="-122"/>
                          <a:ea typeface="微软雅黑" pitchFamily="34" charset="-122"/>
                        </a:rPr>
                        <a:t>1</a:t>
                      </a:r>
                    </a:p>
                  </a:txBody>
                  <a:tcPr marT="45731" marB="45731" horzOverflow="overflow">
                    <a:lnL w="12700" cap="flat" cmpd="sng" algn="ctr">
                      <a:solidFill>
                        <a:schemeClr val="tx1"/>
                      </a:solidFill>
                      <a:prstDash val="solid"/>
                      <a:round/>
                      <a:headEnd type="none" w="med" len="med"/>
                      <a:tailEnd type="none" w="sm" len="lg"/>
                    </a:lnL>
                    <a:lnR w="28575"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12700" cap="flat" cmpd="sng" algn="ctr">
                      <a:solidFill>
                        <a:schemeClr val="tx1"/>
                      </a:solidFill>
                      <a:prstDash val="solid"/>
                      <a:round/>
                      <a:headEnd type="none" w="med" len="med"/>
                      <a:tailEnd type="none" w="sm" len="lg"/>
                    </a:lnB>
                    <a:lnTlToBr>
                      <a:noFill/>
                    </a:lnTlToBr>
                    <a:lnBlToTr>
                      <a:noFill/>
                    </a:lnBlToTr>
                    <a:solidFill>
                      <a:schemeClr val="bg1"/>
                    </a:solidFill>
                  </a:tcPr>
                </a:tc>
              </a:tr>
              <a:tr h="6000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zh-CN" altLang="en-US" sz="3000" b="0" i="0" u="none" strike="noStrike" cap="none" normalizeH="0" baseline="0" dirty="0" smtClean="0">
                          <a:ln>
                            <a:noFill/>
                          </a:ln>
                          <a:solidFill>
                            <a:schemeClr val="tx1"/>
                          </a:solidFill>
                          <a:effectLst/>
                          <a:latin typeface="微软雅黑" pitchFamily="34" charset="-122"/>
                          <a:ea typeface="微软雅黑" pitchFamily="34" charset="-122"/>
                        </a:rPr>
                        <a:t>洪都拉斯</a:t>
                      </a:r>
                    </a:p>
                  </a:txBody>
                  <a:tcPr marT="45731" marB="45731" horzOverflow="overflow">
                    <a:lnL w="28575"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28575" cap="flat" cmpd="sng" algn="ctr">
                      <a:solidFill>
                        <a:schemeClr val="tx1"/>
                      </a:solidFill>
                      <a:prstDash val="solid"/>
                      <a:round/>
                      <a:headEnd type="none" w="med" len="med"/>
                      <a:tailEnd type="none" w="sm" len="lg"/>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3000" b="0" i="0" u="none" strike="noStrike" cap="none" normalizeH="0" baseline="0" smtClean="0">
                          <a:ln>
                            <a:noFill/>
                          </a:ln>
                          <a:solidFill>
                            <a:schemeClr val="tx1"/>
                          </a:solidFill>
                          <a:effectLst/>
                          <a:latin typeface="微软雅黑" pitchFamily="34" charset="-122"/>
                          <a:ea typeface="微软雅黑" pitchFamily="34" charset="-122"/>
                        </a:rPr>
                        <a:t>14600</a:t>
                      </a:r>
                      <a:r>
                        <a:rPr kumimoji="0" lang="zh-CN" altLang="en-US" sz="3000" b="0" i="0" u="none" strike="noStrike" cap="none" normalizeH="0" baseline="0" smtClean="0">
                          <a:ln>
                            <a:noFill/>
                          </a:ln>
                          <a:solidFill>
                            <a:schemeClr val="tx1"/>
                          </a:solidFill>
                          <a:effectLst/>
                          <a:latin typeface="微软雅黑" pitchFamily="34" charset="-122"/>
                          <a:ea typeface="微软雅黑" pitchFamily="34" charset="-122"/>
                        </a:rPr>
                        <a:t>人</a:t>
                      </a:r>
                    </a:p>
                  </a:txBody>
                  <a:tcPr marT="45731" marB="45731" horzOverflow="overflow">
                    <a:lnL w="12700"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28575" cap="flat" cmpd="sng" algn="ctr">
                      <a:solidFill>
                        <a:schemeClr val="tx1"/>
                      </a:solidFill>
                      <a:prstDash val="solid"/>
                      <a:round/>
                      <a:headEnd type="none" w="med" len="med"/>
                      <a:tailEnd type="none" w="sm" len="lg"/>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
                          <a:schemeClr val="accent1"/>
                        </a:buClr>
                        <a:buSzPct val="65000"/>
                        <a:buFont typeface="Wingdings" pitchFamily="2" charset="2"/>
                        <a:buNone/>
                        <a:tabLst/>
                      </a:pPr>
                      <a:r>
                        <a:rPr kumimoji="0" lang="zh-CN" altLang="en-US" sz="3000" b="0" i="0" u="none" strike="noStrike" cap="none" normalizeH="0" baseline="0" dirty="0" smtClean="0">
                          <a:ln>
                            <a:noFill/>
                          </a:ln>
                          <a:solidFill>
                            <a:schemeClr val="tx1"/>
                          </a:solidFill>
                          <a:effectLst/>
                          <a:latin typeface="微软雅黑" pitchFamily="34" charset="-122"/>
                          <a:ea typeface="微软雅黑" pitchFamily="34" charset="-122"/>
                        </a:rPr>
                        <a:t>人均</a:t>
                      </a:r>
                      <a:r>
                        <a:rPr kumimoji="0" lang="en-US" altLang="zh-CN" sz="3000" b="0" i="0" u="none" strike="noStrike" cap="none" normalizeH="0" baseline="0" dirty="0" smtClean="0">
                          <a:ln>
                            <a:noFill/>
                          </a:ln>
                          <a:solidFill>
                            <a:schemeClr val="tx1"/>
                          </a:solidFill>
                          <a:effectLst/>
                          <a:latin typeface="微软雅黑" pitchFamily="34" charset="-122"/>
                          <a:ea typeface="微软雅黑" pitchFamily="34" charset="-122"/>
                        </a:rPr>
                        <a:t>934.5</a:t>
                      </a:r>
                      <a:r>
                        <a:rPr kumimoji="0" lang="zh-CN" altLang="en-US" sz="3000" b="0" i="0" u="none" strike="noStrike" cap="none" normalizeH="0" baseline="0" dirty="0" smtClean="0">
                          <a:ln>
                            <a:noFill/>
                          </a:ln>
                          <a:solidFill>
                            <a:schemeClr val="tx1"/>
                          </a:solidFill>
                          <a:effectLst/>
                          <a:latin typeface="微软雅黑" pitchFamily="34" charset="-122"/>
                          <a:ea typeface="微软雅黑" pitchFamily="34" charset="-122"/>
                        </a:rPr>
                        <a:t>便士</a:t>
                      </a:r>
                    </a:p>
                  </a:txBody>
                  <a:tcPr marT="45731" marB="45731" horzOverflow="overflow">
                    <a:lnL w="12700" cap="flat" cmpd="sng" algn="ctr">
                      <a:solidFill>
                        <a:schemeClr val="tx1"/>
                      </a:solidFill>
                      <a:prstDash val="solid"/>
                      <a:round/>
                      <a:headEnd type="none" w="med" len="med"/>
                      <a:tailEnd type="none" w="sm" len="lg"/>
                    </a:lnL>
                    <a:lnR w="12700"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28575" cap="flat" cmpd="sng" algn="ctr">
                      <a:solidFill>
                        <a:schemeClr val="tx1"/>
                      </a:solidFill>
                      <a:prstDash val="solid"/>
                      <a:round/>
                      <a:headEnd type="none" w="med" len="med"/>
                      <a:tailEnd type="none" w="sm" len="lg"/>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3000" b="0" i="0" u="none" strike="noStrike" cap="none" normalizeH="0" baseline="0" dirty="0" smtClean="0">
                          <a:ln>
                            <a:noFill/>
                          </a:ln>
                          <a:solidFill>
                            <a:schemeClr val="tx1"/>
                          </a:solidFill>
                          <a:effectLst/>
                          <a:latin typeface="微软雅黑" pitchFamily="34" charset="-122"/>
                          <a:ea typeface="微软雅黑" pitchFamily="34" charset="-122"/>
                        </a:rPr>
                        <a:t>1246</a:t>
                      </a:r>
                    </a:p>
                  </a:txBody>
                  <a:tcPr marT="45731" marB="45731" horzOverflow="overflow">
                    <a:lnL w="12700" cap="flat" cmpd="sng" algn="ctr">
                      <a:solidFill>
                        <a:schemeClr val="tx1"/>
                      </a:solidFill>
                      <a:prstDash val="solid"/>
                      <a:round/>
                      <a:headEnd type="none" w="med" len="med"/>
                      <a:tailEnd type="none" w="sm" len="lg"/>
                    </a:lnL>
                    <a:lnR w="28575" cap="flat" cmpd="sng" algn="ctr">
                      <a:solidFill>
                        <a:schemeClr val="tx1"/>
                      </a:solidFill>
                      <a:prstDash val="solid"/>
                      <a:round/>
                      <a:headEnd type="none" w="med" len="med"/>
                      <a:tailEnd type="none" w="sm" len="lg"/>
                    </a:lnR>
                    <a:lnT w="12700" cap="flat" cmpd="sng" algn="ctr">
                      <a:solidFill>
                        <a:schemeClr val="tx1"/>
                      </a:solidFill>
                      <a:prstDash val="solid"/>
                      <a:round/>
                      <a:headEnd type="none" w="med" len="med"/>
                      <a:tailEnd type="none" w="sm" len="lg"/>
                    </a:lnT>
                    <a:lnB w="28575" cap="flat" cmpd="sng" algn="ctr">
                      <a:solidFill>
                        <a:schemeClr val="tx1"/>
                      </a:solidFill>
                      <a:prstDash val="solid"/>
                      <a:round/>
                      <a:headEnd type="none" w="med" len="med"/>
                      <a:tailEnd type="none" w="sm" len="lg"/>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4339650"/>
          </a:xfrm>
          <a:prstGeom prst="rect">
            <a:avLst/>
          </a:prstGeom>
          <a:noFill/>
        </p:spPr>
        <p:txBody>
          <a:bodyPr wrap="square" rtlCol="0">
            <a:spAutoFit/>
          </a:bodyPr>
          <a:lstStyle/>
          <a:p>
            <a:r>
              <a:rPr lang="en-US" altLang="en-US" sz="2800" dirty="0" smtClean="0">
                <a:latin typeface="微软雅黑" pitchFamily="34" charset="-122"/>
                <a:ea typeface="微软雅黑" pitchFamily="34" charset="-122"/>
              </a:rPr>
              <a:t>2012</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北京文综卷</a:t>
            </a:r>
            <a:r>
              <a:rPr lang="en-US" altLang="zh-CN" sz="2800" dirty="0">
                <a:latin typeface="微软雅黑" pitchFamily="34" charset="-122"/>
                <a:ea typeface="微软雅黑" pitchFamily="34" charset="-122"/>
              </a:rPr>
              <a:t>·</a:t>
            </a:r>
            <a:r>
              <a:rPr lang="en-US" altLang="en-US" sz="2800" dirty="0">
                <a:latin typeface="微软雅黑" pitchFamily="34" charset="-122"/>
                <a:ea typeface="微软雅黑" pitchFamily="34" charset="-122"/>
              </a:rPr>
              <a:t>15</a:t>
            </a:r>
            <a:r>
              <a:rPr lang="zh-CN" altLang="en-US" sz="2800" dirty="0">
                <a:latin typeface="微软雅黑" pitchFamily="34" charset="-122"/>
                <a:ea typeface="微软雅黑" pitchFamily="34" charset="-122"/>
              </a:rPr>
              <a:t>）有西方学者在分析第二次鸦片战争爆发原因时说：“欧洲人渴望中国做出更大的让步以实现其贸易扩张。”若对此进行补充，下列选项正确的是</a:t>
            </a:r>
            <a:r>
              <a:rPr lang="en-US" altLang="en-US"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　　</a:t>
            </a:r>
            <a:r>
              <a:rPr lang="en-US" altLang="en-US" sz="2800" dirty="0">
                <a:latin typeface="微软雅黑" pitchFamily="34" charset="-122"/>
                <a:ea typeface="微软雅黑" pitchFamily="34" charset="-122"/>
              </a:rPr>
              <a:t>)</a:t>
            </a:r>
            <a:endParaRPr lang="zh-CN" altLang="en-US" sz="2800" dirty="0">
              <a:latin typeface="微软雅黑" pitchFamily="34" charset="-122"/>
              <a:ea typeface="微软雅黑" pitchFamily="34" charset="-122"/>
            </a:endParaRPr>
          </a:p>
          <a:p>
            <a:r>
              <a:rPr lang="en-US" altLang="en-US" sz="2800" dirty="0">
                <a:latin typeface="微软雅黑" pitchFamily="34" charset="-122"/>
                <a:ea typeface="微软雅黑" pitchFamily="34" charset="-122"/>
              </a:rPr>
              <a:t>A</a:t>
            </a:r>
            <a:r>
              <a:rPr lang="zh-CN" altLang="en-US" sz="2800" dirty="0">
                <a:latin typeface="微软雅黑" pitchFamily="34" charset="-122"/>
                <a:ea typeface="微软雅黑" pitchFamily="34" charset="-122"/>
              </a:rPr>
              <a:t>．西方国家希望通过“最惠国待遇”获得更多权益</a:t>
            </a:r>
          </a:p>
          <a:p>
            <a:r>
              <a:rPr lang="en-US" altLang="en-US" sz="2800" dirty="0">
                <a:latin typeface="微软雅黑" pitchFamily="34" charset="-122"/>
                <a:ea typeface="微软雅黑" pitchFamily="34" charset="-122"/>
              </a:rPr>
              <a:t>B</a:t>
            </a:r>
            <a:r>
              <a:rPr lang="zh-CN" altLang="en-US" sz="2800" dirty="0">
                <a:latin typeface="微软雅黑" pitchFamily="34" charset="-122"/>
                <a:ea typeface="微软雅黑" pitchFamily="34" charset="-122"/>
              </a:rPr>
              <a:t>．西方国家想借“修约”名义摄取更多的在华利益</a:t>
            </a:r>
          </a:p>
          <a:p>
            <a:r>
              <a:rPr lang="en-US" altLang="en-US" sz="2800" dirty="0">
                <a:latin typeface="微软雅黑" pitchFamily="34" charset="-122"/>
                <a:ea typeface="微软雅黑" pitchFamily="34" charset="-122"/>
              </a:rPr>
              <a:t>C</a:t>
            </a:r>
            <a:r>
              <a:rPr lang="zh-CN" altLang="en-US" sz="2800" dirty="0">
                <a:latin typeface="微软雅黑" pitchFamily="34" charset="-122"/>
                <a:ea typeface="微软雅黑" pitchFamily="34" charset="-122"/>
              </a:rPr>
              <a:t>．清政府没有遵守</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南京条约</a:t>
            </a:r>
            <a:r>
              <a:rPr lang="en-US"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各项条款的规定</a:t>
            </a:r>
          </a:p>
          <a:p>
            <a:r>
              <a:rPr lang="en-US" altLang="en-US" sz="2800" dirty="0">
                <a:latin typeface="微软雅黑" pitchFamily="34" charset="-122"/>
                <a:ea typeface="微软雅黑" pitchFamily="34" charset="-122"/>
              </a:rPr>
              <a:t>D</a:t>
            </a:r>
            <a:r>
              <a:rPr lang="zh-CN" altLang="en-US" sz="2800" dirty="0">
                <a:latin typeface="微软雅黑" pitchFamily="34" charset="-122"/>
                <a:ea typeface="微软雅黑" pitchFamily="34" charset="-122"/>
              </a:rPr>
              <a:t>．总理衙门拒绝了西方提出的公使进驻北京的要求</a:t>
            </a:r>
          </a:p>
          <a:p>
            <a:endParaRPr lang="zh-CN" altLang="en-US" sz="2800" dirty="0">
              <a:latin typeface="微软雅黑" pitchFamily="34" charset="-122"/>
              <a:ea typeface="微软雅黑" pitchFamily="34" charset="-122"/>
            </a:endParaRPr>
          </a:p>
          <a:p>
            <a:endParaRPr lang="zh-CN" altLang="en-US" sz="2400" b="1" dirty="0">
              <a:latin typeface="楷体" pitchFamily="49" charset="-122"/>
              <a:ea typeface="楷体" pitchFamily="49" charset="-122"/>
            </a:endParaRPr>
          </a:p>
        </p:txBody>
      </p:sp>
      <p:sp>
        <p:nvSpPr>
          <p:cNvPr id="4" name="TextBox 3"/>
          <p:cNvSpPr txBox="1"/>
          <p:nvPr/>
        </p:nvSpPr>
        <p:spPr>
          <a:xfrm>
            <a:off x="7596336" y="1340768"/>
            <a:ext cx="1357322" cy="1015663"/>
          </a:xfrm>
          <a:prstGeom prst="rect">
            <a:avLst/>
          </a:prstGeom>
          <a:noFill/>
        </p:spPr>
        <p:txBody>
          <a:bodyPr wrap="square" rtlCol="0">
            <a:spAutoFit/>
          </a:bodyPr>
          <a:lstStyle/>
          <a:p>
            <a:r>
              <a:rPr lang="en-US" altLang="zh-CN" sz="6000" dirty="0" smtClean="0">
                <a:solidFill>
                  <a:srgbClr val="3333FF"/>
                </a:solidFill>
              </a:rPr>
              <a:t>B</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0648"/>
            <a:ext cx="9144000" cy="3024335"/>
          </a:xfrm>
          <a:prstGeom prst="rect">
            <a:avLst/>
          </a:prstGeom>
        </p:spPr>
        <p:txBody>
          <a:bodyPr wrap="square">
            <a:spAutoFit/>
          </a:bodyPr>
          <a:lstStyle/>
          <a:p>
            <a:pPr>
              <a:lnSpc>
                <a:spcPts val="4500"/>
              </a:lnSpc>
              <a:defRPr/>
            </a:pPr>
            <a:r>
              <a:rPr lang="zh-CN" altLang="en-US" sz="3200" dirty="0">
                <a:solidFill>
                  <a:srgbClr val="FF0000"/>
                </a:solidFill>
                <a:latin typeface="微软雅黑" panose="020B0503020204020204" pitchFamily="34" charset="-122"/>
                <a:ea typeface="微软雅黑" panose="020B0503020204020204" pitchFamily="34" charset="-122"/>
              </a:rPr>
              <a:t>一、第一次鸦片战争（</a:t>
            </a:r>
            <a:r>
              <a:rPr lang="en-US" altLang="zh-CN" sz="3200" dirty="0">
                <a:solidFill>
                  <a:srgbClr val="FF0000"/>
                </a:solidFill>
                <a:latin typeface="微软雅黑" panose="020B0503020204020204" pitchFamily="34" charset="-122"/>
                <a:ea typeface="微软雅黑" panose="020B0503020204020204" pitchFamily="34" charset="-122"/>
              </a:rPr>
              <a:t>1840-1842</a:t>
            </a:r>
            <a:r>
              <a:rPr lang="zh-CN" altLang="en-US" sz="3200" dirty="0">
                <a:solidFill>
                  <a:srgbClr val="FF0000"/>
                </a:solidFill>
                <a:latin typeface="微软雅黑" panose="020B0503020204020204" pitchFamily="34" charset="-122"/>
                <a:ea typeface="微软雅黑" panose="020B0503020204020204" pitchFamily="34" charset="-122"/>
              </a:rPr>
              <a:t>）</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zh-CN" altLang="en-US" sz="3200" dirty="0">
                <a:solidFill>
                  <a:srgbClr val="FF0000"/>
                </a:solidFill>
                <a:latin typeface="微软雅黑" panose="020B0503020204020204" pitchFamily="34" charset="-122"/>
                <a:ea typeface="微软雅黑" panose="020B0503020204020204" pitchFamily="34" charset="-122"/>
              </a:rPr>
              <a:t>二、第二次鸦片战争（</a:t>
            </a:r>
            <a:r>
              <a:rPr lang="en-US" altLang="zh-CN" sz="3200" dirty="0">
                <a:solidFill>
                  <a:srgbClr val="FF0000"/>
                </a:solidFill>
                <a:latin typeface="微软雅黑" panose="020B0503020204020204" pitchFamily="34" charset="-122"/>
                <a:ea typeface="微软雅黑" panose="020B0503020204020204" pitchFamily="34" charset="-122"/>
              </a:rPr>
              <a:t>1856-1860</a:t>
            </a:r>
            <a:r>
              <a:rPr lang="zh-CN" altLang="en-US" sz="3200" dirty="0">
                <a:solidFill>
                  <a:srgbClr val="FF0000"/>
                </a:solidFill>
                <a:latin typeface="微软雅黑" panose="020B0503020204020204" pitchFamily="34" charset="-122"/>
                <a:ea typeface="微软雅黑" panose="020B0503020204020204" pitchFamily="34" charset="-122"/>
              </a:rPr>
              <a:t>）</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en-US" altLang="zh-CN" sz="3200" dirty="0">
                <a:solidFill>
                  <a:srgbClr val="FF0000"/>
                </a:solidFill>
                <a:latin typeface="微软雅黑" panose="020B0503020204020204" pitchFamily="34" charset="-122"/>
                <a:ea typeface="微软雅黑" panose="020B0503020204020204" pitchFamily="34" charset="-122"/>
              </a:rPr>
              <a:t>   1. </a:t>
            </a:r>
            <a:r>
              <a:rPr lang="zh-CN" altLang="en-US" sz="3200" dirty="0">
                <a:solidFill>
                  <a:srgbClr val="FF0000"/>
                </a:solidFill>
                <a:latin typeface="微软雅黑" panose="020B0503020204020204" pitchFamily="34" charset="-122"/>
                <a:ea typeface="微软雅黑" panose="020B0503020204020204" pitchFamily="34" charset="-122"/>
              </a:rPr>
              <a:t>背景</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en-US" altLang="zh-CN" sz="3200" dirty="0">
                <a:solidFill>
                  <a:srgbClr val="FF0000"/>
                </a:solidFill>
                <a:latin typeface="微软雅黑" panose="020B0503020204020204" pitchFamily="34" charset="-122"/>
                <a:ea typeface="微软雅黑" panose="020B0503020204020204" pitchFamily="34" charset="-122"/>
              </a:rPr>
              <a:t>   2. </a:t>
            </a:r>
            <a:r>
              <a:rPr lang="zh-CN" altLang="en-US" sz="3200" dirty="0">
                <a:solidFill>
                  <a:srgbClr val="FF0000"/>
                </a:solidFill>
                <a:latin typeface="微软雅黑" panose="020B0503020204020204" pitchFamily="34" charset="-122"/>
                <a:ea typeface="微软雅黑" panose="020B0503020204020204" pitchFamily="34" charset="-122"/>
              </a:rPr>
              <a:t>过程及结果</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endParaRPr lang="zh-CN" alt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enovo\Pictures\152356880.jpg"/>
          <p:cNvPicPr>
            <a:picLocks noChangeAspect="1" noChangeArrowheads="1"/>
          </p:cNvPicPr>
          <p:nvPr/>
        </p:nvPicPr>
        <p:blipFill>
          <a:blip r:embed="rId2" cstate="print"/>
          <a:srcRect b="2068"/>
          <a:stretch>
            <a:fillRect/>
          </a:stretch>
        </p:blipFill>
        <p:spPr bwMode="auto">
          <a:xfrm>
            <a:off x="107950" y="152400"/>
            <a:ext cx="4635500" cy="6605588"/>
          </a:xfrm>
          <a:prstGeom prst="rect">
            <a:avLst/>
          </a:prstGeom>
          <a:noFill/>
          <a:ln w="9525">
            <a:noFill/>
            <a:miter lim="800000"/>
            <a:headEnd/>
            <a:tailEnd/>
          </a:ln>
        </p:spPr>
      </p:pic>
      <p:sp>
        <p:nvSpPr>
          <p:cNvPr id="3" name="Text Box 66"/>
          <p:cNvSpPr txBox="1">
            <a:spLocks noChangeArrowheads="1"/>
          </p:cNvSpPr>
          <p:nvPr/>
        </p:nvSpPr>
        <p:spPr bwMode="auto">
          <a:xfrm>
            <a:off x="4687888" y="1239838"/>
            <a:ext cx="4464050" cy="4710112"/>
          </a:xfrm>
          <a:prstGeom prst="rect">
            <a:avLst/>
          </a:prstGeom>
          <a:noFill/>
          <a:ln w="9525">
            <a:noFill/>
            <a:miter lim="800000"/>
            <a:headEnd/>
            <a:tailEnd/>
          </a:ln>
        </p:spPr>
        <p:txBody>
          <a:bodyPr>
            <a:spAutoFit/>
          </a:bodyPr>
          <a:lstStyle/>
          <a:p>
            <a:pPr>
              <a:lnSpc>
                <a:spcPct val="125000"/>
              </a:lnSpc>
              <a:spcBef>
                <a:spcPct val="50000"/>
              </a:spcBef>
            </a:pPr>
            <a:r>
              <a:rPr lang="zh-CN" altLang="zh-CN" sz="3000" dirty="0">
                <a:latin typeface="微软雅黑" pitchFamily="34" charset="-122"/>
                <a:ea typeface="微软雅黑" pitchFamily="34" charset="-122"/>
              </a:rPr>
              <a:t>1856</a:t>
            </a:r>
            <a:r>
              <a:rPr lang="zh-CN" altLang="en-US" sz="3000" dirty="0">
                <a:latin typeface="微软雅黑" pitchFamily="34" charset="-122"/>
                <a:ea typeface="微软雅黑" pitchFamily="34" charset="-122"/>
              </a:rPr>
              <a:t>年，英军炮轰广州</a:t>
            </a:r>
            <a:endParaRPr lang="en-US" altLang="zh-CN" sz="3000" dirty="0">
              <a:latin typeface="微软雅黑" pitchFamily="34" charset="-122"/>
              <a:ea typeface="微软雅黑" pitchFamily="34" charset="-122"/>
            </a:endParaRPr>
          </a:p>
          <a:p>
            <a:pPr>
              <a:lnSpc>
                <a:spcPct val="125000"/>
              </a:lnSpc>
              <a:spcBef>
                <a:spcPct val="50000"/>
              </a:spcBef>
            </a:pPr>
            <a:r>
              <a:rPr lang="zh-CN" altLang="zh-CN" sz="3000" dirty="0">
                <a:latin typeface="微软雅黑" pitchFamily="34" charset="-122"/>
                <a:ea typeface="微软雅黑" pitchFamily="34" charset="-122"/>
              </a:rPr>
              <a:t>1858</a:t>
            </a:r>
            <a:r>
              <a:rPr lang="zh-CN" altLang="en-US" sz="3000" dirty="0">
                <a:latin typeface="微软雅黑" pitchFamily="34" charset="-122"/>
                <a:ea typeface="微软雅黑" pitchFamily="34" charset="-122"/>
              </a:rPr>
              <a:t>年，签</a:t>
            </a:r>
            <a:r>
              <a:rPr lang="zh-CN" altLang="zh-CN" sz="3000" dirty="0">
                <a:solidFill>
                  <a:srgbClr val="3333FF"/>
                </a:solidFill>
                <a:latin typeface="微软雅黑" pitchFamily="34" charset="-122"/>
                <a:ea typeface="微软雅黑" pitchFamily="34" charset="-122"/>
              </a:rPr>
              <a:t>《</a:t>
            </a:r>
            <a:r>
              <a:rPr lang="zh-CN" altLang="en-US" sz="3000" dirty="0">
                <a:solidFill>
                  <a:srgbClr val="3333FF"/>
                </a:solidFill>
                <a:latin typeface="微软雅黑" pitchFamily="34" charset="-122"/>
                <a:ea typeface="微软雅黑" pitchFamily="34" charset="-122"/>
              </a:rPr>
              <a:t>天津条约</a:t>
            </a:r>
            <a:r>
              <a:rPr lang="zh-CN" altLang="zh-CN" sz="3000" dirty="0">
                <a:solidFill>
                  <a:srgbClr val="3333FF"/>
                </a:solidFill>
                <a:latin typeface="微软雅黑" pitchFamily="34" charset="-122"/>
                <a:ea typeface="微软雅黑" pitchFamily="34" charset="-122"/>
              </a:rPr>
              <a:t>》</a:t>
            </a:r>
            <a:endParaRPr lang="zh-CN" altLang="en-US" sz="3000" dirty="0">
              <a:solidFill>
                <a:srgbClr val="3333FF"/>
              </a:solidFill>
              <a:latin typeface="微软雅黑" pitchFamily="34" charset="-122"/>
              <a:ea typeface="微软雅黑" pitchFamily="34" charset="-122"/>
            </a:endParaRPr>
          </a:p>
          <a:p>
            <a:pPr>
              <a:lnSpc>
                <a:spcPct val="125000"/>
              </a:lnSpc>
              <a:spcBef>
                <a:spcPct val="50000"/>
              </a:spcBef>
            </a:pPr>
            <a:r>
              <a:rPr lang="zh-CN" altLang="zh-CN" sz="3000" dirty="0">
                <a:solidFill>
                  <a:srgbClr val="FF0000"/>
                </a:solidFill>
                <a:latin typeface="微软雅黑" pitchFamily="34" charset="-122"/>
                <a:ea typeface="微软雅黑" pitchFamily="34" charset="-122"/>
              </a:rPr>
              <a:t>1860</a:t>
            </a:r>
            <a:r>
              <a:rPr lang="zh-CN" altLang="en-US" sz="3000" dirty="0">
                <a:solidFill>
                  <a:srgbClr val="FF0000"/>
                </a:solidFill>
                <a:latin typeface="微软雅黑" pitchFamily="34" charset="-122"/>
                <a:ea typeface="微软雅黑" pitchFamily="34" charset="-122"/>
              </a:rPr>
              <a:t>年，占领津、京</a:t>
            </a:r>
          </a:p>
          <a:p>
            <a:pPr>
              <a:lnSpc>
                <a:spcPct val="125000"/>
              </a:lnSpc>
              <a:spcBef>
                <a:spcPct val="50000"/>
              </a:spcBef>
            </a:pPr>
            <a:r>
              <a:rPr lang="zh-CN" altLang="en-US" sz="3000" dirty="0">
                <a:solidFill>
                  <a:srgbClr val="FF0000"/>
                </a:solidFill>
                <a:latin typeface="微软雅黑" pitchFamily="34" charset="-122"/>
                <a:ea typeface="微软雅黑" pitchFamily="34" charset="-122"/>
              </a:rPr>
              <a:t>英法联军火烧圆明园</a:t>
            </a:r>
            <a:endParaRPr lang="en-US" altLang="zh-CN" sz="3000" dirty="0">
              <a:solidFill>
                <a:srgbClr val="FF0000"/>
              </a:solidFill>
              <a:latin typeface="微软雅黑" pitchFamily="34" charset="-122"/>
              <a:ea typeface="微软雅黑" pitchFamily="34" charset="-122"/>
            </a:endParaRPr>
          </a:p>
          <a:p>
            <a:pPr>
              <a:lnSpc>
                <a:spcPct val="125000"/>
              </a:lnSpc>
              <a:spcBef>
                <a:spcPct val="50000"/>
              </a:spcBef>
            </a:pPr>
            <a:r>
              <a:rPr lang="zh-CN" altLang="en-US" sz="3000" dirty="0">
                <a:solidFill>
                  <a:srgbClr val="FF0000"/>
                </a:solidFill>
                <a:latin typeface="微软雅黑" pitchFamily="34" charset="-122"/>
                <a:ea typeface="微软雅黑" pitchFamily="34" charset="-122"/>
              </a:rPr>
              <a:t>咸丰帝逃亡</a:t>
            </a:r>
          </a:p>
          <a:p>
            <a:pPr>
              <a:lnSpc>
                <a:spcPct val="125000"/>
              </a:lnSpc>
              <a:spcBef>
                <a:spcPct val="50000"/>
              </a:spcBef>
            </a:pPr>
            <a:r>
              <a:rPr lang="zh-CN" altLang="en-US" sz="3000" dirty="0">
                <a:solidFill>
                  <a:srgbClr val="FF0000"/>
                </a:solidFill>
                <a:latin typeface="微软雅黑" pitchFamily="34" charset="-122"/>
                <a:ea typeface="微软雅黑" pitchFamily="34" charset="-122"/>
              </a:rPr>
              <a:t>签订</a:t>
            </a:r>
            <a:r>
              <a:rPr lang="zh-CN" altLang="zh-CN" sz="3000" dirty="0">
                <a:solidFill>
                  <a:srgbClr val="3333FF"/>
                </a:solidFill>
                <a:latin typeface="微软雅黑" pitchFamily="34" charset="-122"/>
                <a:ea typeface="微软雅黑" pitchFamily="34" charset="-122"/>
              </a:rPr>
              <a:t>《</a:t>
            </a:r>
            <a:r>
              <a:rPr lang="zh-CN" altLang="en-US" sz="3000" dirty="0">
                <a:solidFill>
                  <a:srgbClr val="3333FF"/>
                </a:solidFill>
                <a:latin typeface="微软雅黑" pitchFamily="34" charset="-122"/>
                <a:ea typeface="微软雅黑" pitchFamily="34" charset="-122"/>
              </a:rPr>
              <a:t>北京条约</a:t>
            </a:r>
            <a:r>
              <a:rPr lang="zh-CN" altLang="zh-CN" sz="3000" dirty="0">
                <a:solidFill>
                  <a:srgbClr val="3333FF"/>
                </a:solidFill>
                <a:latin typeface="微软雅黑" pitchFamily="34" charset="-122"/>
                <a:ea typeface="微软雅黑" pitchFamily="34" charset="-122"/>
              </a:rPr>
              <a:t>》</a:t>
            </a:r>
            <a:endParaRPr lang="en-US" altLang="zh-CN" sz="3000" dirty="0">
              <a:solidFill>
                <a:srgbClr val="3333FF"/>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914400" y="44450"/>
            <a:ext cx="6724650" cy="6754813"/>
            <a:chOff x="0" y="65"/>
            <a:chExt cx="4236" cy="4255"/>
          </a:xfrm>
        </p:grpSpPr>
        <p:sp>
          <p:nvSpPr>
            <p:cNvPr id="24645" name="Freeform 5"/>
            <p:cNvSpPr>
              <a:spLocks/>
            </p:cNvSpPr>
            <p:nvPr/>
          </p:nvSpPr>
          <p:spPr bwMode="auto">
            <a:xfrm>
              <a:off x="0" y="65"/>
              <a:ext cx="4236" cy="4255"/>
            </a:xfrm>
            <a:custGeom>
              <a:avLst/>
              <a:gdLst>
                <a:gd name="T0" fmla="*/ 1008 w 4236"/>
                <a:gd name="T1" fmla="*/ 4236 h 4255"/>
                <a:gd name="T2" fmla="*/ 3270 w 4236"/>
                <a:gd name="T3" fmla="*/ 4236 h 4255"/>
                <a:gd name="T4" fmla="*/ 3366 w 4236"/>
                <a:gd name="T5" fmla="*/ 4104 h 4255"/>
                <a:gd name="T6" fmla="*/ 3378 w 4236"/>
                <a:gd name="T7" fmla="*/ 4044 h 4255"/>
                <a:gd name="T8" fmla="*/ 3438 w 4236"/>
                <a:gd name="T9" fmla="*/ 3924 h 4255"/>
                <a:gd name="T10" fmla="*/ 3486 w 4236"/>
                <a:gd name="T11" fmla="*/ 3834 h 4255"/>
                <a:gd name="T12" fmla="*/ 3546 w 4236"/>
                <a:gd name="T13" fmla="*/ 3774 h 4255"/>
                <a:gd name="T14" fmla="*/ 3594 w 4236"/>
                <a:gd name="T15" fmla="*/ 3720 h 4255"/>
                <a:gd name="T16" fmla="*/ 3648 w 4236"/>
                <a:gd name="T17" fmla="*/ 3660 h 4255"/>
                <a:gd name="T18" fmla="*/ 3666 w 4236"/>
                <a:gd name="T19" fmla="*/ 3648 h 4255"/>
                <a:gd name="T20" fmla="*/ 3714 w 4236"/>
                <a:gd name="T21" fmla="*/ 3558 h 4255"/>
                <a:gd name="T22" fmla="*/ 3738 w 4236"/>
                <a:gd name="T23" fmla="*/ 3522 h 4255"/>
                <a:gd name="T24" fmla="*/ 3774 w 4236"/>
                <a:gd name="T25" fmla="*/ 3330 h 4255"/>
                <a:gd name="T26" fmla="*/ 3798 w 4236"/>
                <a:gd name="T27" fmla="*/ 3270 h 4255"/>
                <a:gd name="T28" fmla="*/ 3786 w 4236"/>
                <a:gd name="T29" fmla="*/ 3198 h 4255"/>
                <a:gd name="T30" fmla="*/ 3780 w 4236"/>
                <a:gd name="T31" fmla="*/ 3174 h 4255"/>
                <a:gd name="T32" fmla="*/ 3768 w 4236"/>
                <a:gd name="T33" fmla="*/ 3156 h 4255"/>
                <a:gd name="T34" fmla="*/ 3786 w 4236"/>
                <a:gd name="T35" fmla="*/ 3114 h 4255"/>
                <a:gd name="T36" fmla="*/ 3774 w 4236"/>
                <a:gd name="T37" fmla="*/ 3078 h 4255"/>
                <a:gd name="T38" fmla="*/ 3828 w 4236"/>
                <a:gd name="T39" fmla="*/ 3006 h 4255"/>
                <a:gd name="T40" fmla="*/ 3840 w 4236"/>
                <a:gd name="T41" fmla="*/ 2988 h 4255"/>
                <a:gd name="T42" fmla="*/ 3900 w 4236"/>
                <a:gd name="T43" fmla="*/ 2982 h 4255"/>
                <a:gd name="T44" fmla="*/ 4044 w 4236"/>
                <a:gd name="T45" fmla="*/ 2922 h 4255"/>
                <a:gd name="T46" fmla="*/ 4080 w 4236"/>
                <a:gd name="T47" fmla="*/ 2892 h 4255"/>
                <a:gd name="T48" fmla="*/ 4236 w 4236"/>
                <a:gd name="T49" fmla="*/ 2802 h 4255"/>
                <a:gd name="T50" fmla="*/ 4236 w 4236"/>
                <a:gd name="T51" fmla="*/ 0 h 4255"/>
                <a:gd name="T52" fmla="*/ 6 w 4236"/>
                <a:gd name="T53" fmla="*/ 6 h 4255"/>
                <a:gd name="T54" fmla="*/ 6 w 4236"/>
                <a:gd name="T55" fmla="*/ 2310 h 4255"/>
                <a:gd name="T56" fmla="*/ 0 w 4236"/>
                <a:gd name="T57" fmla="*/ 4230 h 4255"/>
                <a:gd name="T58" fmla="*/ 996 w 4236"/>
                <a:gd name="T59" fmla="*/ 4236 h 42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36" h="4255">
                  <a:moveTo>
                    <a:pt x="1008" y="4236"/>
                  </a:moveTo>
                  <a:cubicBezTo>
                    <a:pt x="1014" y="4248"/>
                    <a:pt x="2877" y="4255"/>
                    <a:pt x="3270" y="4236"/>
                  </a:cubicBezTo>
                  <a:lnTo>
                    <a:pt x="3366" y="4104"/>
                  </a:lnTo>
                  <a:cubicBezTo>
                    <a:pt x="3386" y="4073"/>
                    <a:pt x="3364" y="4073"/>
                    <a:pt x="3378" y="4044"/>
                  </a:cubicBezTo>
                  <a:cubicBezTo>
                    <a:pt x="3396" y="4007"/>
                    <a:pt x="3416" y="3957"/>
                    <a:pt x="3438" y="3924"/>
                  </a:cubicBezTo>
                  <a:cubicBezTo>
                    <a:pt x="3450" y="3871"/>
                    <a:pt x="3447" y="3863"/>
                    <a:pt x="3486" y="3834"/>
                  </a:cubicBezTo>
                  <a:cubicBezTo>
                    <a:pt x="3495" y="3808"/>
                    <a:pt x="3523" y="3789"/>
                    <a:pt x="3546" y="3774"/>
                  </a:cubicBezTo>
                  <a:cubicBezTo>
                    <a:pt x="3561" y="3745"/>
                    <a:pt x="3565" y="3735"/>
                    <a:pt x="3594" y="3720"/>
                  </a:cubicBezTo>
                  <a:cubicBezTo>
                    <a:pt x="3605" y="3686"/>
                    <a:pt x="3616" y="3681"/>
                    <a:pt x="3648" y="3660"/>
                  </a:cubicBezTo>
                  <a:cubicBezTo>
                    <a:pt x="3654" y="3656"/>
                    <a:pt x="3666" y="3648"/>
                    <a:pt x="3666" y="3648"/>
                  </a:cubicBezTo>
                  <a:cubicBezTo>
                    <a:pt x="3678" y="3612"/>
                    <a:pt x="3693" y="3590"/>
                    <a:pt x="3714" y="3558"/>
                  </a:cubicBezTo>
                  <a:cubicBezTo>
                    <a:pt x="3722" y="3546"/>
                    <a:pt x="3738" y="3522"/>
                    <a:pt x="3738" y="3522"/>
                  </a:cubicBezTo>
                  <a:cubicBezTo>
                    <a:pt x="3733" y="3446"/>
                    <a:pt x="3732" y="3393"/>
                    <a:pt x="3774" y="3330"/>
                  </a:cubicBezTo>
                  <a:cubicBezTo>
                    <a:pt x="3780" y="3306"/>
                    <a:pt x="3784" y="3290"/>
                    <a:pt x="3798" y="3270"/>
                  </a:cubicBezTo>
                  <a:cubicBezTo>
                    <a:pt x="3793" y="3242"/>
                    <a:pt x="3778" y="3223"/>
                    <a:pt x="3786" y="3198"/>
                  </a:cubicBezTo>
                  <a:cubicBezTo>
                    <a:pt x="3784" y="3190"/>
                    <a:pt x="3783" y="3182"/>
                    <a:pt x="3780" y="3174"/>
                  </a:cubicBezTo>
                  <a:cubicBezTo>
                    <a:pt x="3777" y="3167"/>
                    <a:pt x="3768" y="3163"/>
                    <a:pt x="3768" y="3156"/>
                  </a:cubicBezTo>
                  <a:cubicBezTo>
                    <a:pt x="3768" y="3141"/>
                    <a:pt x="3781" y="3128"/>
                    <a:pt x="3786" y="3114"/>
                  </a:cubicBezTo>
                  <a:cubicBezTo>
                    <a:pt x="3782" y="3102"/>
                    <a:pt x="3767" y="3089"/>
                    <a:pt x="3774" y="3078"/>
                  </a:cubicBezTo>
                  <a:cubicBezTo>
                    <a:pt x="3792" y="3050"/>
                    <a:pt x="3808" y="3030"/>
                    <a:pt x="3828" y="3006"/>
                  </a:cubicBezTo>
                  <a:cubicBezTo>
                    <a:pt x="3833" y="3000"/>
                    <a:pt x="3833" y="2990"/>
                    <a:pt x="3840" y="2988"/>
                  </a:cubicBezTo>
                  <a:cubicBezTo>
                    <a:pt x="3859" y="2982"/>
                    <a:pt x="3880" y="2984"/>
                    <a:pt x="3900" y="2982"/>
                  </a:cubicBezTo>
                  <a:cubicBezTo>
                    <a:pt x="3940" y="2942"/>
                    <a:pt x="3989" y="2930"/>
                    <a:pt x="4044" y="2922"/>
                  </a:cubicBezTo>
                  <a:cubicBezTo>
                    <a:pt x="4110" y="2889"/>
                    <a:pt x="4035" y="2932"/>
                    <a:pt x="4080" y="2892"/>
                  </a:cubicBezTo>
                  <a:cubicBezTo>
                    <a:pt x="4107" y="2877"/>
                    <a:pt x="4212" y="3285"/>
                    <a:pt x="4236" y="2802"/>
                  </a:cubicBezTo>
                  <a:lnTo>
                    <a:pt x="4236" y="0"/>
                  </a:lnTo>
                  <a:lnTo>
                    <a:pt x="6" y="6"/>
                  </a:lnTo>
                  <a:lnTo>
                    <a:pt x="6" y="2310"/>
                  </a:lnTo>
                  <a:lnTo>
                    <a:pt x="0" y="4230"/>
                  </a:lnTo>
                  <a:lnTo>
                    <a:pt x="996" y="4236"/>
                  </a:lnTo>
                </a:path>
              </a:pathLst>
            </a:custGeom>
            <a:solidFill>
              <a:srgbClr val="FFCC00"/>
            </a:solidFill>
            <a:ln w="57150" cmpd="sng">
              <a:noFill/>
              <a:round/>
              <a:headEnd/>
              <a:tailEnd/>
            </a:ln>
            <a:effectLst/>
          </p:spPr>
          <p:txBody>
            <a:bodyPr wrap="none" anchor="ctr"/>
            <a:lstStyle/>
            <a:p>
              <a:endParaRPr lang="zh-CN" altLang="en-US"/>
            </a:p>
          </p:txBody>
        </p:sp>
        <p:sp>
          <p:nvSpPr>
            <p:cNvPr id="24646" name="Line 6"/>
            <p:cNvSpPr>
              <a:spLocks noChangeShapeType="1"/>
            </p:cNvSpPr>
            <p:nvPr/>
          </p:nvSpPr>
          <p:spPr bwMode="auto">
            <a:xfrm>
              <a:off x="4224" y="2832"/>
              <a:ext cx="0" cy="1488"/>
            </a:xfrm>
            <a:prstGeom prst="line">
              <a:avLst/>
            </a:prstGeom>
            <a:noFill/>
            <a:ln w="57150">
              <a:solidFill>
                <a:srgbClr val="FFFF00"/>
              </a:solidFill>
              <a:round/>
              <a:headEnd/>
              <a:tailEnd/>
            </a:ln>
            <a:effectLst/>
          </p:spPr>
          <p:txBody>
            <a:bodyPr wrap="none" anchor="ctr"/>
            <a:lstStyle/>
            <a:p>
              <a:endParaRPr lang="zh-CN" altLang="en-US"/>
            </a:p>
          </p:txBody>
        </p:sp>
        <p:sp>
          <p:nvSpPr>
            <p:cNvPr id="24647" name="Line 7"/>
            <p:cNvSpPr>
              <a:spLocks noChangeShapeType="1"/>
            </p:cNvSpPr>
            <p:nvPr/>
          </p:nvSpPr>
          <p:spPr bwMode="auto">
            <a:xfrm>
              <a:off x="3264" y="4320"/>
              <a:ext cx="960" cy="0"/>
            </a:xfrm>
            <a:prstGeom prst="line">
              <a:avLst/>
            </a:prstGeom>
            <a:noFill/>
            <a:ln w="57150">
              <a:solidFill>
                <a:srgbClr val="FFFF00"/>
              </a:solidFill>
              <a:round/>
              <a:headEnd/>
              <a:tailEnd/>
            </a:ln>
            <a:effectLst/>
          </p:spPr>
          <p:txBody>
            <a:bodyPr wrap="none" anchor="ctr"/>
            <a:lstStyle/>
            <a:p>
              <a:endParaRPr lang="zh-CN" altLang="en-US"/>
            </a:p>
          </p:txBody>
        </p:sp>
      </p:grpSp>
      <p:sp>
        <p:nvSpPr>
          <p:cNvPr id="24579" name="Freeform 8"/>
          <p:cNvSpPr>
            <a:spLocks/>
          </p:cNvSpPr>
          <p:nvPr/>
        </p:nvSpPr>
        <p:spPr bwMode="auto">
          <a:xfrm>
            <a:off x="1914525" y="1236663"/>
            <a:ext cx="523875" cy="412750"/>
          </a:xfrm>
          <a:custGeom>
            <a:avLst/>
            <a:gdLst>
              <a:gd name="T0" fmla="*/ 2147483647 w 330"/>
              <a:gd name="T1" fmla="*/ 2147483647 h 260"/>
              <a:gd name="T2" fmla="*/ 0 w 330"/>
              <a:gd name="T3" fmla="*/ 2147483647 h 260"/>
              <a:gd name="T4" fmla="*/ 2147483647 w 330"/>
              <a:gd name="T5" fmla="*/ 2147483647 h 260"/>
              <a:gd name="T6" fmla="*/ 2147483647 w 330"/>
              <a:gd name="T7" fmla="*/ 2147483647 h 260"/>
              <a:gd name="T8" fmla="*/ 2147483647 w 330"/>
              <a:gd name="T9" fmla="*/ 2147483647 h 260"/>
              <a:gd name="T10" fmla="*/ 2147483647 w 330"/>
              <a:gd name="T11" fmla="*/ 2147483647 h 260"/>
              <a:gd name="T12" fmla="*/ 2147483647 w 330"/>
              <a:gd name="T13" fmla="*/ 0 h 260"/>
              <a:gd name="T14" fmla="*/ 2147483647 w 330"/>
              <a:gd name="T15" fmla="*/ 2147483647 h 260"/>
              <a:gd name="T16" fmla="*/ 2147483647 w 330"/>
              <a:gd name="T17" fmla="*/ 2147483647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0" h="260">
                <a:moveTo>
                  <a:pt x="84" y="144"/>
                </a:moveTo>
                <a:cubicBezTo>
                  <a:pt x="69" y="170"/>
                  <a:pt x="12" y="139"/>
                  <a:pt x="0" y="156"/>
                </a:cubicBezTo>
                <a:lnTo>
                  <a:pt x="12" y="246"/>
                </a:lnTo>
                <a:cubicBezTo>
                  <a:pt x="67" y="260"/>
                  <a:pt x="277" y="257"/>
                  <a:pt x="330" y="240"/>
                </a:cubicBezTo>
                <a:lnTo>
                  <a:pt x="330" y="144"/>
                </a:lnTo>
                <a:lnTo>
                  <a:pt x="282" y="144"/>
                </a:lnTo>
                <a:lnTo>
                  <a:pt x="282" y="0"/>
                </a:lnTo>
                <a:lnTo>
                  <a:pt x="84" y="6"/>
                </a:lnTo>
                <a:lnTo>
                  <a:pt x="84" y="144"/>
                </a:lnTo>
                <a:close/>
              </a:path>
            </a:pathLst>
          </a:custGeom>
          <a:solidFill>
            <a:schemeClr val="bg1"/>
          </a:solidFill>
          <a:ln w="9525">
            <a:solidFill>
              <a:schemeClr val="tx1"/>
            </a:solidFill>
            <a:round/>
            <a:headEnd/>
            <a:tailEnd/>
          </a:ln>
          <a:effectLst/>
        </p:spPr>
        <p:txBody>
          <a:bodyPr wrap="none" anchor="ctr"/>
          <a:lstStyle/>
          <a:p>
            <a:endParaRPr lang="zh-CN" altLang="en-US"/>
          </a:p>
        </p:txBody>
      </p:sp>
      <p:grpSp>
        <p:nvGrpSpPr>
          <p:cNvPr id="3" name="Group 79"/>
          <p:cNvGrpSpPr>
            <a:grpSpLocks/>
          </p:cNvGrpSpPr>
          <p:nvPr/>
        </p:nvGrpSpPr>
        <p:grpSpPr bwMode="auto">
          <a:xfrm>
            <a:off x="6746875" y="4970463"/>
            <a:ext cx="890588" cy="1654175"/>
            <a:chOff x="4250" y="3168"/>
            <a:chExt cx="561" cy="1042"/>
          </a:xfrm>
        </p:grpSpPr>
        <p:sp>
          <p:nvSpPr>
            <p:cNvPr id="24643" name="Freeform 9"/>
            <p:cNvSpPr>
              <a:spLocks/>
            </p:cNvSpPr>
            <p:nvPr/>
          </p:nvSpPr>
          <p:spPr bwMode="auto">
            <a:xfrm>
              <a:off x="4416" y="3168"/>
              <a:ext cx="363" cy="529"/>
            </a:xfrm>
            <a:custGeom>
              <a:avLst/>
              <a:gdLst>
                <a:gd name="T0" fmla="*/ 0 w 363"/>
                <a:gd name="T1" fmla="*/ 0 h 529"/>
                <a:gd name="T2" fmla="*/ 302 w 363"/>
                <a:gd name="T3" fmla="*/ 82 h 529"/>
                <a:gd name="T4" fmla="*/ 163 w 363"/>
                <a:gd name="T5" fmla="*/ 76 h 529"/>
                <a:gd name="T6" fmla="*/ 360 w 363"/>
                <a:gd name="T7" fmla="*/ 204 h 529"/>
                <a:gd name="T8" fmla="*/ 363 w 363"/>
                <a:gd name="T9" fmla="*/ 513 h 529"/>
                <a:gd name="T10" fmla="*/ 271 w 363"/>
                <a:gd name="T11" fmla="*/ 298 h 529"/>
                <a:gd name="T12" fmla="*/ 100 w 363"/>
                <a:gd name="T13" fmla="*/ 126 h 529"/>
                <a:gd name="T14" fmla="*/ 113 w 363"/>
                <a:gd name="T15" fmla="*/ 211 h 529"/>
                <a:gd name="T16" fmla="*/ 0 w 363"/>
                <a:gd name="T17" fmla="*/ 0 h 5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3" h="529">
                  <a:moveTo>
                    <a:pt x="0" y="0"/>
                  </a:moveTo>
                  <a:lnTo>
                    <a:pt x="302" y="82"/>
                  </a:lnTo>
                  <a:lnTo>
                    <a:pt x="163" y="76"/>
                  </a:lnTo>
                  <a:cubicBezTo>
                    <a:pt x="173" y="96"/>
                    <a:pt x="327" y="131"/>
                    <a:pt x="360" y="204"/>
                  </a:cubicBezTo>
                  <a:lnTo>
                    <a:pt x="363" y="513"/>
                  </a:lnTo>
                  <a:cubicBezTo>
                    <a:pt x="348" y="529"/>
                    <a:pt x="315" y="362"/>
                    <a:pt x="271" y="298"/>
                  </a:cubicBezTo>
                  <a:cubicBezTo>
                    <a:pt x="227" y="234"/>
                    <a:pt x="127" y="140"/>
                    <a:pt x="100" y="126"/>
                  </a:cubicBezTo>
                  <a:lnTo>
                    <a:pt x="113" y="211"/>
                  </a:lnTo>
                  <a:lnTo>
                    <a:pt x="0" y="0"/>
                  </a:lnTo>
                  <a:close/>
                </a:path>
              </a:pathLst>
            </a:custGeom>
            <a:solidFill>
              <a:schemeClr val="bg1"/>
            </a:solidFill>
            <a:ln w="9525">
              <a:solidFill>
                <a:schemeClr val="tx1"/>
              </a:solidFill>
              <a:round/>
              <a:headEnd/>
              <a:tailEnd/>
            </a:ln>
          </p:spPr>
          <p:txBody>
            <a:bodyPr wrap="none" anchor="ctr"/>
            <a:lstStyle/>
            <a:p>
              <a:endParaRPr lang="zh-CN" altLang="en-US"/>
            </a:p>
          </p:txBody>
        </p:sp>
        <p:sp>
          <p:nvSpPr>
            <p:cNvPr id="24644" name="Freeform 10"/>
            <p:cNvSpPr>
              <a:spLocks/>
            </p:cNvSpPr>
            <p:nvPr/>
          </p:nvSpPr>
          <p:spPr bwMode="auto">
            <a:xfrm>
              <a:off x="4250" y="3543"/>
              <a:ext cx="561" cy="667"/>
            </a:xfrm>
            <a:custGeom>
              <a:avLst/>
              <a:gdLst>
                <a:gd name="T0" fmla="*/ 0 w 561"/>
                <a:gd name="T1" fmla="*/ 0 h 667"/>
                <a:gd name="T2" fmla="*/ 361 w 561"/>
                <a:gd name="T3" fmla="*/ 207 h 667"/>
                <a:gd name="T4" fmla="*/ 189 w 561"/>
                <a:gd name="T5" fmla="*/ 144 h 667"/>
                <a:gd name="T6" fmla="*/ 401 w 561"/>
                <a:gd name="T7" fmla="*/ 303 h 667"/>
                <a:gd name="T8" fmla="*/ 561 w 561"/>
                <a:gd name="T9" fmla="*/ 539 h 667"/>
                <a:gd name="T10" fmla="*/ 526 w 561"/>
                <a:gd name="T11" fmla="*/ 656 h 667"/>
                <a:gd name="T12" fmla="*/ 433 w 561"/>
                <a:gd name="T13" fmla="*/ 667 h 667"/>
                <a:gd name="T14" fmla="*/ 295 w 561"/>
                <a:gd name="T15" fmla="*/ 420 h 667"/>
                <a:gd name="T16" fmla="*/ 106 w 561"/>
                <a:gd name="T17" fmla="*/ 171 h 667"/>
                <a:gd name="T18" fmla="*/ 112 w 561"/>
                <a:gd name="T19" fmla="*/ 266 h 667"/>
                <a:gd name="T20" fmla="*/ 0 w 561"/>
                <a:gd name="T21" fmla="*/ 0 h 6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1" h="667">
                  <a:moveTo>
                    <a:pt x="0" y="0"/>
                  </a:moveTo>
                  <a:lnTo>
                    <a:pt x="361" y="207"/>
                  </a:lnTo>
                  <a:lnTo>
                    <a:pt x="189" y="144"/>
                  </a:lnTo>
                  <a:cubicBezTo>
                    <a:pt x="196" y="161"/>
                    <a:pt x="340" y="238"/>
                    <a:pt x="401" y="303"/>
                  </a:cubicBezTo>
                  <a:cubicBezTo>
                    <a:pt x="463" y="370"/>
                    <a:pt x="540" y="480"/>
                    <a:pt x="561" y="539"/>
                  </a:cubicBezTo>
                  <a:lnTo>
                    <a:pt x="526" y="656"/>
                  </a:lnTo>
                  <a:lnTo>
                    <a:pt x="433" y="667"/>
                  </a:lnTo>
                  <a:cubicBezTo>
                    <a:pt x="395" y="628"/>
                    <a:pt x="349" y="503"/>
                    <a:pt x="295" y="420"/>
                  </a:cubicBezTo>
                  <a:cubicBezTo>
                    <a:pt x="241" y="337"/>
                    <a:pt x="137" y="197"/>
                    <a:pt x="106" y="171"/>
                  </a:cubicBezTo>
                  <a:lnTo>
                    <a:pt x="112" y="266"/>
                  </a:lnTo>
                  <a:lnTo>
                    <a:pt x="0" y="0"/>
                  </a:lnTo>
                  <a:close/>
                </a:path>
              </a:pathLst>
            </a:custGeom>
            <a:solidFill>
              <a:schemeClr val="bg1"/>
            </a:solidFill>
            <a:ln w="9525">
              <a:solidFill>
                <a:schemeClr val="bg1"/>
              </a:solidFill>
              <a:round/>
              <a:headEnd/>
              <a:tailEnd/>
            </a:ln>
          </p:spPr>
          <p:txBody>
            <a:bodyPr wrap="none" anchor="ctr"/>
            <a:lstStyle/>
            <a:p>
              <a:endParaRPr lang="zh-CN" altLang="en-US"/>
            </a:p>
          </p:txBody>
        </p:sp>
      </p:grpSp>
      <p:sp>
        <p:nvSpPr>
          <p:cNvPr id="6155" name="Line 11"/>
          <p:cNvSpPr>
            <a:spLocks noChangeShapeType="1"/>
          </p:cNvSpPr>
          <p:nvPr/>
        </p:nvSpPr>
        <p:spPr bwMode="auto">
          <a:xfrm flipH="1">
            <a:off x="6629400" y="4894263"/>
            <a:ext cx="228600" cy="228600"/>
          </a:xfrm>
          <a:prstGeom prst="line">
            <a:avLst/>
          </a:prstGeom>
          <a:noFill/>
          <a:ln w="57150">
            <a:solidFill>
              <a:srgbClr val="FF0000"/>
            </a:solidFill>
            <a:round/>
            <a:headEnd/>
            <a:tailEnd type="triangle" w="med" len="med"/>
          </a:ln>
        </p:spPr>
        <p:txBody>
          <a:bodyPr wrap="none" anchor="ctr"/>
          <a:lstStyle/>
          <a:p>
            <a:endParaRPr lang="zh-CN" altLang="en-US"/>
          </a:p>
        </p:txBody>
      </p:sp>
      <p:sp>
        <p:nvSpPr>
          <p:cNvPr id="24582" name="Freeform 12"/>
          <p:cNvSpPr>
            <a:spLocks/>
          </p:cNvSpPr>
          <p:nvPr/>
        </p:nvSpPr>
        <p:spPr bwMode="auto">
          <a:xfrm>
            <a:off x="6524625" y="5141913"/>
            <a:ext cx="104775" cy="361950"/>
          </a:xfrm>
          <a:custGeom>
            <a:avLst/>
            <a:gdLst>
              <a:gd name="T0" fmla="*/ 2147483647 w 66"/>
              <a:gd name="T1" fmla="*/ 0 h 228"/>
              <a:gd name="T2" fmla="*/ 2147483647 w 66"/>
              <a:gd name="T3" fmla="*/ 2147483647 h 228"/>
              <a:gd name="T4" fmla="*/ 2147483647 w 66"/>
              <a:gd name="T5" fmla="*/ 2147483647 h 228"/>
              <a:gd name="T6" fmla="*/ 0 60000 65536"/>
              <a:gd name="T7" fmla="*/ 0 60000 65536"/>
              <a:gd name="T8" fmla="*/ 0 60000 65536"/>
            </a:gdLst>
            <a:ahLst/>
            <a:cxnLst>
              <a:cxn ang="T6">
                <a:pos x="T0" y="T1"/>
              </a:cxn>
              <a:cxn ang="T7">
                <a:pos x="T2" y="T3"/>
              </a:cxn>
              <a:cxn ang="T8">
                <a:pos x="T4" y="T5"/>
              </a:cxn>
            </a:cxnLst>
            <a:rect l="0" t="0" r="r" b="b"/>
            <a:pathLst>
              <a:path w="66" h="228">
                <a:moveTo>
                  <a:pt x="30" y="0"/>
                </a:moveTo>
                <a:cubicBezTo>
                  <a:pt x="26" y="22"/>
                  <a:pt x="0" y="94"/>
                  <a:pt x="6" y="132"/>
                </a:cubicBezTo>
                <a:cubicBezTo>
                  <a:pt x="12" y="170"/>
                  <a:pt x="54" y="208"/>
                  <a:pt x="66" y="228"/>
                </a:cubicBezTo>
              </a:path>
            </a:pathLst>
          </a:custGeom>
          <a:noFill/>
          <a:ln w="57150">
            <a:solidFill>
              <a:schemeClr val="tx1"/>
            </a:solidFill>
            <a:round/>
            <a:headEnd/>
            <a:tailEnd/>
          </a:ln>
        </p:spPr>
        <p:txBody>
          <a:bodyPr wrap="none" anchor="ctr"/>
          <a:lstStyle/>
          <a:p>
            <a:endParaRPr lang="zh-CN" altLang="en-US"/>
          </a:p>
        </p:txBody>
      </p:sp>
      <p:sp>
        <p:nvSpPr>
          <p:cNvPr id="6158" name="Freeform 14"/>
          <p:cNvSpPr>
            <a:spLocks/>
          </p:cNvSpPr>
          <p:nvPr/>
        </p:nvSpPr>
        <p:spPr bwMode="auto">
          <a:xfrm>
            <a:off x="5181600" y="4932363"/>
            <a:ext cx="1371600" cy="647700"/>
          </a:xfrm>
          <a:custGeom>
            <a:avLst/>
            <a:gdLst>
              <a:gd name="T0" fmla="*/ 2147483647 w 864"/>
              <a:gd name="T1" fmla="*/ 2147483647 h 408"/>
              <a:gd name="T2" fmla="*/ 2147483647 w 864"/>
              <a:gd name="T3" fmla="*/ 2147483647 h 408"/>
              <a:gd name="T4" fmla="*/ 2147483647 w 864"/>
              <a:gd name="T5" fmla="*/ 2147483647 h 408"/>
              <a:gd name="T6" fmla="*/ 2147483647 w 864"/>
              <a:gd name="T7" fmla="*/ 2147483647 h 408"/>
              <a:gd name="T8" fmla="*/ 2147483647 w 864"/>
              <a:gd name="T9" fmla="*/ 2147483647 h 408"/>
              <a:gd name="T10" fmla="*/ 0 w 864"/>
              <a:gd name="T11" fmla="*/ 0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4" h="408">
                <a:moveTo>
                  <a:pt x="864" y="408"/>
                </a:moveTo>
                <a:cubicBezTo>
                  <a:pt x="836" y="390"/>
                  <a:pt x="750" y="323"/>
                  <a:pt x="696" y="300"/>
                </a:cubicBezTo>
                <a:cubicBezTo>
                  <a:pt x="642" y="277"/>
                  <a:pt x="579" y="289"/>
                  <a:pt x="539" y="269"/>
                </a:cubicBezTo>
                <a:cubicBezTo>
                  <a:pt x="499" y="249"/>
                  <a:pt x="488" y="197"/>
                  <a:pt x="456" y="180"/>
                </a:cubicBezTo>
                <a:cubicBezTo>
                  <a:pt x="424" y="163"/>
                  <a:pt x="424" y="198"/>
                  <a:pt x="348" y="168"/>
                </a:cubicBezTo>
                <a:cubicBezTo>
                  <a:pt x="272" y="138"/>
                  <a:pt x="72" y="35"/>
                  <a:pt x="0" y="0"/>
                </a:cubicBezTo>
              </a:path>
            </a:pathLst>
          </a:custGeom>
          <a:solidFill>
            <a:schemeClr val="tx1"/>
          </a:solidFill>
          <a:ln w="76200" cmpd="sng">
            <a:solidFill>
              <a:srgbClr val="FF0000"/>
            </a:solidFill>
            <a:round/>
            <a:headEnd type="none" w="med" len="med"/>
            <a:tailEnd type="stealth" w="med" len="med"/>
          </a:ln>
        </p:spPr>
        <p:txBody>
          <a:bodyPr wrap="none" anchor="ctr"/>
          <a:lstStyle/>
          <a:p>
            <a:endParaRPr lang="zh-CN" altLang="en-US"/>
          </a:p>
        </p:txBody>
      </p:sp>
      <p:sp>
        <p:nvSpPr>
          <p:cNvPr id="6159" name="Freeform 15"/>
          <p:cNvSpPr>
            <a:spLocks/>
          </p:cNvSpPr>
          <p:nvPr/>
        </p:nvSpPr>
        <p:spPr bwMode="auto">
          <a:xfrm>
            <a:off x="4572000" y="3827463"/>
            <a:ext cx="381000" cy="838200"/>
          </a:xfrm>
          <a:custGeom>
            <a:avLst/>
            <a:gdLst>
              <a:gd name="T0" fmla="*/ 2147483647 w 240"/>
              <a:gd name="T1" fmla="*/ 2147483647 h 528"/>
              <a:gd name="T2" fmla="*/ 2147483647 w 240"/>
              <a:gd name="T3" fmla="*/ 2147483647 h 528"/>
              <a:gd name="T4" fmla="*/ 2147483647 w 240"/>
              <a:gd name="T5" fmla="*/ 2147483647 h 528"/>
              <a:gd name="T6" fmla="*/ 0 w 240"/>
              <a:gd name="T7" fmla="*/ 0 h 5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528">
                <a:moveTo>
                  <a:pt x="240" y="528"/>
                </a:moveTo>
                <a:cubicBezTo>
                  <a:pt x="228" y="496"/>
                  <a:pt x="202" y="386"/>
                  <a:pt x="168" y="336"/>
                </a:cubicBezTo>
                <a:cubicBezTo>
                  <a:pt x="134" y="286"/>
                  <a:pt x="64" y="284"/>
                  <a:pt x="36" y="228"/>
                </a:cubicBezTo>
                <a:cubicBezTo>
                  <a:pt x="8" y="172"/>
                  <a:pt x="7" y="47"/>
                  <a:pt x="0" y="0"/>
                </a:cubicBezTo>
              </a:path>
            </a:pathLst>
          </a:custGeom>
          <a:noFill/>
          <a:ln w="76200" cmpd="sng">
            <a:solidFill>
              <a:srgbClr val="FF0000"/>
            </a:solidFill>
            <a:round/>
            <a:headEnd type="none" w="med" len="med"/>
            <a:tailEnd type="stealth" w="med" len="med"/>
          </a:ln>
        </p:spPr>
        <p:txBody>
          <a:bodyPr wrap="none" anchor="ctr"/>
          <a:lstStyle/>
          <a:p>
            <a:endParaRPr lang="zh-CN" altLang="en-US"/>
          </a:p>
        </p:txBody>
      </p:sp>
      <p:grpSp>
        <p:nvGrpSpPr>
          <p:cNvPr id="4" name="Group 16"/>
          <p:cNvGrpSpPr>
            <a:grpSpLocks/>
          </p:cNvGrpSpPr>
          <p:nvPr/>
        </p:nvGrpSpPr>
        <p:grpSpPr bwMode="auto">
          <a:xfrm>
            <a:off x="1524000" y="769938"/>
            <a:ext cx="6096000" cy="5876925"/>
            <a:chOff x="432" y="576"/>
            <a:chExt cx="3840" cy="3702"/>
          </a:xfrm>
        </p:grpSpPr>
        <p:sp>
          <p:nvSpPr>
            <p:cNvPr id="24589" name="Line 17"/>
            <p:cNvSpPr>
              <a:spLocks noChangeShapeType="1"/>
            </p:cNvSpPr>
            <p:nvPr/>
          </p:nvSpPr>
          <p:spPr bwMode="auto">
            <a:xfrm flipV="1">
              <a:off x="1536" y="1008"/>
              <a:ext cx="48" cy="48"/>
            </a:xfrm>
            <a:prstGeom prst="line">
              <a:avLst/>
            </a:prstGeom>
            <a:noFill/>
            <a:ln w="57150">
              <a:solidFill>
                <a:srgbClr val="00FFFF"/>
              </a:solidFill>
              <a:round/>
              <a:headEnd/>
              <a:tailEnd/>
            </a:ln>
            <a:effectLst/>
          </p:spPr>
          <p:txBody>
            <a:bodyPr wrap="none" anchor="ctr"/>
            <a:lstStyle/>
            <a:p>
              <a:endParaRPr lang="zh-CN" altLang="en-US"/>
            </a:p>
          </p:txBody>
        </p:sp>
        <p:sp>
          <p:nvSpPr>
            <p:cNvPr id="24590" name="Line 18"/>
            <p:cNvSpPr>
              <a:spLocks noChangeShapeType="1"/>
            </p:cNvSpPr>
            <p:nvPr/>
          </p:nvSpPr>
          <p:spPr bwMode="auto">
            <a:xfrm flipV="1">
              <a:off x="1632" y="1104"/>
              <a:ext cx="48" cy="48"/>
            </a:xfrm>
            <a:prstGeom prst="line">
              <a:avLst/>
            </a:prstGeom>
            <a:noFill/>
            <a:ln w="57150">
              <a:solidFill>
                <a:srgbClr val="00FFFF"/>
              </a:solidFill>
              <a:round/>
              <a:headEnd/>
              <a:tailEnd/>
            </a:ln>
            <a:effectLst/>
          </p:spPr>
          <p:txBody>
            <a:bodyPr wrap="none" anchor="ctr"/>
            <a:lstStyle/>
            <a:p>
              <a:endParaRPr lang="zh-CN" altLang="en-US"/>
            </a:p>
          </p:txBody>
        </p:sp>
        <p:sp>
          <p:nvSpPr>
            <p:cNvPr id="24591" name="Line 19"/>
            <p:cNvSpPr>
              <a:spLocks noChangeShapeType="1"/>
            </p:cNvSpPr>
            <p:nvPr/>
          </p:nvSpPr>
          <p:spPr bwMode="auto">
            <a:xfrm flipV="1">
              <a:off x="1680" y="1248"/>
              <a:ext cx="48" cy="48"/>
            </a:xfrm>
            <a:prstGeom prst="line">
              <a:avLst/>
            </a:prstGeom>
            <a:noFill/>
            <a:ln w="57150">
              <a:solidFill>
                <a:srgbClr val="00FFFF"/>
              </a:solidFill>
              <a:round/>
              <a:headEnd/>
              <a:tailEnd/>
            </a:ln>
            <a:effectLst/>
          </p:spPr>
          <p:txBody>
            <a:bodyPr wrap="none" anchor="ctr"/>
            <a:lstStyle/>
            <a:p>
              <a:endParaRPr lang="zh-CN" altLang="en-US"/>
            </a:p>
          </p:txBody>
        </p:sp>
        <p:sp>
          <p:nvSpPr>
            <p:cNvPr id="24592" name="Line 20"/>
            <p:cNvSpPr>
              <a:spLocks noChangeShapeType="1"/>
            </p:cNvSpPr>
            <p:nvPr/>
          </p:nvSpPr>
          <p:spPr bwMode="auto">
            <a:xfrm rot="20890191" flipV="1">
              <a:off x="1793" y="1288"/>
              <a:ext cx="48" cy="96"/>
            </a:xfrm>
            <a:prstGeom prst="line">
              <a:avLst/>
            </a:prstGeom>
            <a:noFill/>
            <a:ln w="57150">
              <a:solidFill>
                <a:srgbClr val="00FFFF"/>
              </a:solidFill>
              <a:round/>
              <a:headEnd/>
              <a:tailEnd/>
            </a:ln>
            <a:effectLst/>
          </p:spPr>
          <p:txBody>
            <a:bodyPr wrap="none" anchor="ctr"/>
            <a:lstStyle/>
            <a:p>
              <a:endParaRPr lang="zh-CN" altLang="en-US"/>
            </a:p>
          </p:txBody>
        </p:sp>
        <p:sp>
          <p:nvSpPr>
            <p:cNvPr id="24593" name="Line 21"/>
            <p:cNvSpPr>
              <a:spLocks noChangeShapeType="1"/>
            </p:cNvSpPr>
            <p:nvPr/>
          </p:nvSpPr>
          <p:spPr bwMode="auto">
            <a:xfrm flipV="1">
              <a:off x="1968" y="1296"/>
              <a:ext cx="48" cy="48"/>
            </a:xfrm>
            <a:prstGeom prst="line">
              <a:avLst/>
            </a:prstGeom>
            <a:noFill/>
            <a:ln w="57150">
              <a:solidFill>
                <a:srgbClr val="00FFFF"/>
              </a:solidFill>
              <a:round/>
              <a:headEnd/>
              <a:tailEnd/>
            </a:ln>
            <a:effectLst/>
          </p:spPr>
          <p:txBody>
            <a:bodyPr wrap="none" anchor="ctr"/>
            <a:lstStyle/>
            <a:p>
              <a:endParaRPr lang="zh-CN" altLang="en-US"/>
            </a:p>
          </p:txBody>
        </p:sp>
        <p:sp>
          <p:nvSpPr>
            <p:cNvPr id="24594" name="Line 22"/>
            <p:cNvSpPr>
              <a:spLocks noChangeShapeType="1"/>
            </p:cNvSpPr>
            <p:nvPr/>
          </p:nvSpPr>
          <p:spPr bwMode="auto">
            <a:xfrm>
              <a:off x="1968" y="1440"/>
              <a:ext cx="96" cy="0"/>
            </a:xfrm>
            <a:prstGeom prst="line">
              <a:avLst/>
            </a:prstGeom>
            <a:noFill/>
            <a:ln w="57150">
              <a:solidFill>
                <a:srgbClr val="00FFFF"/>
              </a:solidFill>
              <a:round/>
              <a:headEnd/>
              <a:tailEnd/>
            </a:ln>
            <a:effectLst/>
          </p:spPr>
          <p:txBody>
            <a:bodyPr wrap="none" anchor="ctr"/>
            <a:lstStyle/>
            <a:p>
              <a:endParaRPr lang="zh-CN" altLang="en-US"/>
            </a:p>
          </p:txBody>
        </p:sp>
        <p:sp>
          <p:nvSpPr>
            <p:cNvPr id="24595" name="Line 23"/>
            <p:cNvSpPr>
              <a:spLocks noChangeShapeType="1"/>
            </p:cNvSpPr>
            <p:nvPr/>
          </p:nvSpPr>
          <p:spPr bwMode="auto">
            <a:xfrm rot="-806917">
              <a:off x="2064" y="1680"/>
              <a:ext cx="96" cy="1"/>
            </a:xfrm>
            <a:prstGeom prst="line">
              <a:avLst/>
            </a:prstGeom>
            <a:noFill/>
            <a:ln w="57150">
              <a:solidFill>
                <a:srgbClr val="00FFFF"/>
              </a:solidFill>
              <a:round/>
              <a:headEnd/>
              <a:tailEnd/>
            </a:ln>
            <a:effectLst/>
          </p:spPr>
          <p:txBody>
            <a:bodyPr wrap="none" anchor="ctr"/>
            <a:lstStyle/>
            <a:p>
              <a:endParaRPr lang="zh-CN" altLang="en-US"/>
            </a:p>
          </p:txBody>
        </p:sp>
        <p:sp>
          <p:nvSpPr>
            <p:cNvPr id="24596" name="Line 24"/>
            <p:cNvSpPr>
              <a:spLocks noChangeShapeType="1"/>
            </p:cNvSpPr>
            <p:nvPr/>
          </p:nvSpPr>
          <p:spPr bwMode="auto">
            <a:xfrm rot="-515045">
              <a:off x="2064" y="1875"/>
              <a:ext cx="144" cy="1"/>
            </a:xfrm>
            <a:prstGeom prst="line">
              <a:avLst/>
            </a:prstGeom>
            <a:noFill/>
            <a:ln w="57150">
              <a:solidFill>
                <a:srgbClr val="00FFFF"/>
              </a:solidFill>
              <a:round/>
              <a:headEnd/>
              <a:tailEnd/>
            </a:ln>
            <a:effectLst/>
          </p:spPr>
          <p:txBody>
            <a:bodyPr wrap="none" anchor="ctr"/>
            <a:lstStyle/>
            <a:p>
              <a:endParaRPr lang="zh-CN" altLang="en-US"/>
            </a:p>
          </p:txBody>
        </p:sp>
        <p:sp>
          <p:nvSpPr>
            <p:cNvPr id="24597" name="Line 25"/>
            <p:cNvSpPr>
              <a:spLocks noChangeShapeType="1"/>
            </p:cNvSpPr>
            <p:nvPr/>
          </p:nvSpPr>
          <p:spPr bwMode="auto">
            <a:xfrm rot="1272591" flipV="1">
              <a:off x="2160" y="1968"/>
              <a:ext cx="48" cy="96"/>
            </a:xfrm>
            <a:prstGeom prst="line">
              <a:avLst/>
            </a:prstGeom>
            <a:noFill/>
            <a:ln w="57150">
              <a:solidFill>
                <a:srgbClr val="00FFFF"/>
              </a:solidFill>
              <a:round/>
              <a:headEnd/>
              <a:tailEnd/>
            </a:ln>
            <a:effectLst/>
          </p:spPr>
          <p:txBody>
            <a:bodyPr wrap="none" anchor="ctr"/>
            <a:lstStyle/>
            <a:p>
              <a:endParaRPr lang="zh-CN" altLang="en-US"/>
            </a:p>
          </p:txBody>
        </p:sp>
        <p:sp>
          <p:nvSpPr>
            <p:cNvPr id="24598" name="Line 26"/>
            <p:cNvSpPr>
              <a:spLocks noChangeShapeType="1"/>
            </p:cNvSpPr>
            <p:nvPr/>
          </p:nvSpPr>
          <p:spPr bwMode="auto">
            <a:xfrm rot="1272591" flipV="1">
              <a:off x="2256" y="2064"/>
              <a:ext cx="48" cy="96"/>
            </a:xfrm>
            <a:prstGeom prst="line">
              <a:avLst/>
            </a:prstGeom>
            <a:noFill/>
            <a:ln w="57150">
              <a:solidFill>
                <a:srgbClr val="00FFFF"/>
              </a:solidFill>
              <a:round/>
              <a:headEnd/>
              <a:tailEnd/>
            </a:ln>
            <a:effectLst/>
          </p:spPr>
          <p:txBody>
            <a:bodyPr wrap="none" anchor="ctr"/>
            <a:lstStyle/>
            <a:p>
              <a:endParaRPr lang="zh-CN" altLang="en-US"/>
            </a:p>
          </p:txBody>
        </p:sp>
        <p:sp>
          <p:nvSpPr>
            <p:cNvPr id="24599" name="Line 27"/>
            <p:cNvSpPr>
              <a:spLocks noChangeShapeType="1"/>
            </p:cNvSpPr>
            <p:nvPr/>
          </p:nvSpPr>
          <p:spPr bwMode="auto">
            <a:xfrm rot="2018192" flipV="1">
              <a:off x="2304" y="2208"/>
              <a:ext cx="48" cy="96"/>
            </a:xfrm>
            <a:prstGeom prst="line">
              <a:avLst/>
            </a:prstGeom>
            <a:noFill/>
            <a:ln w="57150">
              <a:solidFill>
                <a:srgbClr val="00FFFF"/>
              </a:solidFill>
              <a:round/>
              <a:headEnd/>
              <a:tailEnd/>
            </a:ln>
            <a:effectLst/>
          </p:spPr>
          <p:txBody>
            <a:bodyPr wrap="none" anchor="ctr"/>
            <a:lstStyle/>
            <a:p>
              <a:endParaRPr lang="zh-CN" altLang="en-US"/>
            </a:p>
          </p:txBody>
        </p:sp>
        <p:sp>
          <p:nvSpPr>
            <p:cNvPr id="24600" name="Line 28"/>
            <p:cNvSpPr>
              <a:spLocks noChangeShapeType="1"/>
            </p:cNvSpPr>
            <p:nvPr/>
          </p:nvSpPr>
          <p:spPr bwMode="auto">
            <a:xfrm rot="1420814" flipV="1">
              <a:off x="2304" y="2496"/>
              <a:ext cx="48" cy="96"/>
            </a:xfrm>
            <a:prstGeom prst="line">
              <a:avLst/>
            </a:prstGeom>
            <a:noFill/>
            <a:ln w="57150">
              <a:solidFill>
                <a:srgbClr val="00FFFF"/>
              </a:solidFill>
              <a:round/>
              <a:headEnd/>
              <a:tailEnd/>
            </a:ln>
            <a:effectLst/>
          </p:spPr>
          <p:txBody>
            <a:bodyPr wrap="none" anchor="ctr"/>
            <a:lstStyle/>
            <a:p>
              <a:endParaRPr lang="zh-CN" altLang="en-US"/>
            </a:p>
          </p:txBody>
        </p:sp>
        <p:sp>
          <p:nvSpPr>
            <p:cNvPr id="24601" name="Line 29"/>
            <p:cNvSpPr>
              <a:spLocks noChangeShapeType="1"/>
            </p:cNvSpPr>
            <p:nvPr/>
          </p:nvSpPr>
          <p:spPr bwMode="auto">
            <a:xfrm flipV="1">
              <a:off x="2304" y="2688"/>
              <a:ext cx="96" cy="48"/>
            </a:xfrm>
            <a:prstGeom prst="line">
              <a:avLst/>
            </a:prstGeom>
            <a:noFill/>
            <a:ln w="76200">
              <a:solidFill>
                <a:srgbClr val="00FFFF"/>
              </a:solidFill>
              <a:round/>
              <a:headEnd/>
              <a:tailEnd/>
            </a:ln>
            <a:effectLst/>
          </p:spPr>
          <p:txBody>
            <a:bodyPr wrap="none" anchor="ctr"/>
            <a:lstStyle/>
            <a:p>
              <a:endParaRPr lang="zh-CN" altLang="en-US"/>
            </a:p>
          </p:txBody>
        </p:sp>
        <p:sp>
          <p:nvSpPr>
            <p:cNvPr id="24602" name="Line 30"/>
            <p:cNvSpPr>
              <a:spLocks noChangeShapeType="1"/>
            </p:cNvSpPr>
            <p:nvPr/>
          </p:nvSpPr>
          <p:spPr bwMode="auto">
            <a:xfrm flipV="1">
              <a:off x="2352" y="2832"/>
              <a:ext cx="96" cy="48"/>
            </a:xfrm>
            <a:prstGeom prst="line">
              <a:avLst/>
            </a:prstGeom>
            <a:noFill/>
            <a:ln w="57150">
              <a:solidFill>
                <a:srgbClr val="00FFFF"/>
              </a:solidFill>
              <a:round/>
              <a:headEnd/>
              <a:tailEnd/>
            </a:ln>
            <a:effectLst/>
          </p:spPr>
          <p:txBody>
            <a:bodyPr wrap="none" anchor="ctr"/>
            <a:lstStyle/>
            <a:p>
              <a:endParaRPr lang="zh-CN" altLang="en-US"/>
            </a:p>
          </p:txBody>
        </p:sp>
        <p:sp>
          <p:nvSpPr>
            <p:cNvPr id="24603" name="Oval 31"/>
            <p:cNvSpPr>
              <a:spLocks noChangeArrowheads="1"/>
            </p:cNvSpPr>
            <p:nvPr/>
          </p:nvSpPr>
          <p:spPr bwMode="auto">
            <a:xfrm>
              <a:off x="2496" y="3024"/>
              <a:ext cx="144" cy="144"/>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24604" name="Oval 32"/>
            <p:cNvSpPr>
              <a:spLocks noChangeArrowheads="1"/>
            </p:cNvSpPr>
            <p:nvPr/>
          </p:nvSpPr>
          <p:spPr bwMode="auto">
            <a:xfrm>
              <a:off x="3456" y="3216"/>
              <a:ext cx="96" cy="9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24605" name="Oval 33"/>
            <p:cNvSpPr>
              <a:spLocks noChangeArrowheads="1"/>
            </p:cNvSpPr>
            <p:nvPr/>
          </p:nvSpPr>
          <p:spPr bwMode="auto">
            <a:xfrm>
              <a:off x="3552" y="3504"/>
              <a:ext cx="96" cy="9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24606" name="Oval 34"/>
            <p:cNvSpPr>
              <a:spLocks noChangeArrowheads="1"/>
            </p:cNvSpPr>
            <p:nvPr/>
          </p:nvSpPr>
          <p:spPr bwMode="auto">
            <a:xfrm>
              <a:off x="3696" y="3072"/>
              <a:ext cx="96" cy="9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24607" name="Oval 35"/>
            <p:cNvSpPr>
              <a:spLocks noChangeArrowheads="1"/>
            </p:cNvSpPr>
            <p:nvPr/>
          </p:nvSpPr>
          <p:spPr bwMode="auto">
            <a:xfrm>
              <a:off x="3648" y="3360"/>
              <a:ext cx="96" cy="9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24608" name="Oval 36"/>
            <p:cNvSpPr>
              <a:spLocks noChangeArrowheads="1"/>
            </p:cNvSpPr>
            <p:nvPr/>
          </p:nvSpPr>
          <p:spPr bwMode="auto">
            <a:xfrm>
              <a:off x="2352" y="2736"/>
              <a:ext cx="96" cy="9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24609" name="Oval 37"/>
            <p:cNvSpPr>
              <a:spLocks noChangeArrowheads="1"/>
            </p:cNvSpPr>
            <p:nvPr/>
          </p:nvSpPr>
          <p:spPr bwMode="auto">
            <a:xfrm>
              <a:off x="2256" y="2352"/>
              <a:ext cx="96" cy="9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24610" name="Oval 38"/>
            <p:cNvSpPr>
              <a:spLocks noChangeArrowheads="1"/>
            </p:cNvSpPr>
            <p:nvPr/>
          </p:nvSpPr>
          <p:spPr bwMode="auto">
            <a:xfrm>
              <a:off x="1344" y="864"/>
              <a:ext cx="144" cy="144"/>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24611" name="Text Box 39"/>
            <p:cNvSpPr txBox="1">
              <a:spLocks noChangeArrowheads="1"/>
            </p:cNvSpPr>
            <p:nvPr/>
          </p:nvSpPr>
          <p:spPr bwMode="auto">
            <a:xfrm>
              <a:off x="2352" y="2160"/>
              <a:ext cx="672" cy="365"/>
            </a:xfrm>
            <a:prstGeom prst="rect">
              <a:avLst/>
            </a:prstGeom>
            <a:noFill/>
            <a:ln w="9525">
              <a:noFill/>
              <a:miter lim="800000"/>
              <a:headEnd/>
              <a:tailEnd/>
            </a:ln>
            <a:effectLst/>
          </p:spPr>
          <p:txBody>
            <a:bodyPr>
              <a:spAutoFit/>
            </a:bodyPr>
            <a:lstStyle/>
            <a:p>
              <a:pPr eaLnBrk="0" hangingPunct="0">
                <a:spcBef>
                  <a:spcPct val="50000"/>
                </a:spcBef>
              </a:pPr>
              <a:r>
                <a:rPr kumimoji="1" lang="zh-CN" altLang="en-US" sz="3200" b="1">
                  <a:latin typeface="Times New Roman" pitchFamily="18" charset="0"/>
                </a:rPr>
                <a:t>杨村</a:t>
              </a:r>
            </a:p>
          </p:txBody>
        </p:sp>
        <p:sp>
          <p:nvSpPr>
            <p:cNvPr id="24612" name="Text Box 40"/>
            <p:cNvSpPr txBox="1">
              <a:spLocks noChangeArrowheads="1"/>
            </p:cNvSpPr>
            <p:nvPr/>
          </p:nvSpPr>
          <p:spPr bwMode="auto">
            <a:xfrm>
              <a:off x="1728" y="2640"/>
              <a:ext cx="912" cy="365"/>
            </a:xfrm>
            <a:prstGeom prst="rect">
              <a:avLst/>
            </a:prstGeom>
            <a:noFill/>
            <a:ln w="9525">
              <a:noFill/>
              <a:miter lim="800000"/>
              <a:headEnd/>
              <a:tailEnd/>
            </a:ln>
            <a:effectLst/>
          </p:spPr>
          <p:txBody>
            <a:bodyPr>
              <a:spAutoFit/>
            </a:bodyPr>
            <a:lstStyle/>
            <a:p>
              <a:pPr eaLnBrk="0" hangingPunct="0">
                <a:spcBef>
                  <a:spcPct val="50000"/>
                </a:spcBef>
              </a:pPr>
              <a:r>
                <a:rPr kumimoji="1" lang="zh-CN" altLang="en-US" sz="3200" b="1">
                  <a:latin typeface="Times New Roman" pitchFamily="18" charset="0"/>
                </a:rPr>
                <a:t>北仓</a:t>
              </a:r>
              <a:endParaRPr kumimoji="1" lang="zh-CN" altLang="en-US" sz="2400">
                <a:latin typeface="Times New Roman" pitchFamily="18" charset="0"/>
              </a:endParaRPr>
            </a:p>
          </p:txBody>
        </p:sp>
        <p:sp>
          <p:nvSpPr>
            <p:cNvPr id="24613" name="Text Box 41"/>
            <p:cNvSpPr txBox="1">
              <a:spLocks noChangeArrowheads="1"/>
            </p:cNvSpPr>
            <p:nvPr/>
          </p:nvSpPr>
          <p:spPr bwMode="auto">
            <a:xfrm>
              <a:off x="2064" y="3120"/>
              <a:ext cx="912" cy="442"/>
            </a:xfrm>
            <a:prstGeom prst="rect">
              <a:avLst/>
            </a:prstGeom>
            <a:noFill/>
            <a:ln w="9525">
              <a:noFill/>
              <a:miter lim="800000"/>
              <a:headEnd/>
              <a:tailEnd/>
            </a:ln>
            <a:effectLst/>
          </p:spPr>
          <p:txBody>
            <a:bodyPr>
              <a:spAutoFit/>
            </a:bodyPr>
            <a:lstStyle/>
            <a:p>
              <a:pPr eaLnBrk="0" hangingPunct="0">
                <a:spcBef>
                  <a:spcPct val="50000"/>
                </a:spcBef>
              </a:pPr>
              <a:r>
                <a:rPr kumimoji="1" lang="zh-CN" altLang="en-US" sz="4000" b="1">
                  <a:latin typeface="Times New Roman" pitchFamily="18" charset="0"/>
                </a:rPr>
                <a:t>天津</a:t>
              </a:r>
            </a:p>
          </p:txBody>
        </p:sp>
        <p:sp>
          <p:nvSpPr>
            <p:cNvPr id="24614" name="Text Box 42"/>
            <p:cNvSpPr txBox="1">
              <a:spLocks noChangeArrowheads="1"/>
            </p:cNvSpPr>
            <p:nvPr/>
          </p:nvSpPr>
          <p:spPr bwMode="auto">
            <a:xfrm>
              <a:off x="2880" y="2928"/>
              <a:ext cx="720" cy="365"/>
            </a:xfrm>
            <a:prstGeom prst="rect">
              <a:avLst/>
            </a:prstGeom>
            <a:noFill/>
            <a:ln w="9525">
              <a:noFill/>
              <a:miter lim="800000"/>
              <a:headEnd/>
              <a:tailEnd/>
            </a:ln>
            <a:effectLst/>
          </p:spPr>
          <p:txBody>
            <a:bodyPr>
              <a:spAutoFit/>
            </a:bodyPr>
            <a:lstStyle/>
            <a:p>
              <a:pPr eaLnBrk="0" hangingPunct="0">
                <a:spcBef>
                  <a:spcPct val="50000"/>
                </a:spcBef>
              </a:pPr>
              <a:r>
                <a:rPr kumimoji="1" lang="zh-CN" altLang="en-US" sz="3200" b="1">
                  <a:latin typeface="Times New Roman" pitchFamily="18" charset="0"/>
                </a:rPr>
                <a:t>新河</a:t>
              </a:r>
              <a:endParaRPr kumimoji="1" lang="zh-CN" altLang="en-US" sz="2400">
                <a:latin typeface="Times New Roman" pitchFamily="18" charset="0"/>
              </a:endParaRPr>
            </a:p>
          </p:txBody>
        </p:sp>
        <p:sp>
          <p:nvSpPr>
            <p:cNvPr id="24615" name="Text Box 43"/>
            <p:cNvSpPr txBox="1">
              <a:spLocks noChangeArrowheads="1"/>
            </p:cNvSpPr>
            <p:nvPr/>
          </p:nvSpPr>
          <p:spPr bwMode="auto">
            <a:xfrm>
              <a:off x="3600" y="2784"/>
              <a:ext cx="672" cy="365"/>
            </a:xfrm>
            <a:prstGeom prst="rect">
              <a:avLst/>
            </a:prstGeom>
            <a:noFill/>
            <a:ln w="9525">
              <a:noFill/>
              <a:miter lim="800000"/>
              <a:headEnd/>
              <a:tailEnd/>
            </a:ln>
            <a:effectLst/>
          </p:spPr>
          <p:txBody>
            <a:bodyPr>
              <a:spAutoFit/>
            </a:bodyPr>
            <a:lstStyle/>
            <a:p>
              <a:pPr eaLnBrk="0" hangingPunct="0">
                <a:spcBef>
                  <a:spcPct val="50000"/>
                </a:spcBef>
              </a:pPr>
              <a:r>
                <a:rPr kumimoji="1" lang="zh-CN" altLang="en-US" sz="3200" b="1">
                  <a:latin typeface="Times New Roman" pitchFamily="18" charset="0"/>
                </a:rPr>
                <a:t>北塘</a:t>
              </a:r>
            </a:p>
          </p:txBody>
        </p:sp>
        <p:sp>
          <p:nvSpPr>
            <p:cNvPr id="24616" name="Text Box 44"/>
            <p:cNvSpPr txBox="1">
              <a:spLocks noChangeArrowheads="1"/>
            </p:cNvSpPr>
            <p:nvPr/>
          </p:nvSpPr>
          <p:spPr bwMode="auto">
            <a:xfrm>
              <a:off x="3696" y="3312"/>
              <a:ext cx="576" cy="327"/>
            </a:xfrm>
            <a:prstGeom prst="rect">
              <a:avLst/>
            </a:prstGeom>
            <a:noFill/>
            <a:ln w="9525">
              <a:noFill/>
              <a:miter lim="800000"/>
              <a:headEnd/>
              <a:tailEnd/>
            </a:ln>
            <a:effectLst/>
          </p:spPr>
          <p:txBody>
            <a:bodyPr>
              <a:spAutoFit/>
            </a:bodyPr>
            <a:lstStyle/>
            <a:p>
              <a:pPr eaLnBrk="0" hangingPunct="0">
                <a:spcBef>
                  <a:spcPct val="50000"/>
                </a:spcBef>
              </a:pPr>
              <a:r>
                <a:rPr kumimoji="1" lang="zh-CN" altLang="en-US" sz="2800" b="1">
                  <a:solidFill>
                    <a:schemeClr val="bg1"/>
                  </a:solidFill>
                  <a:latin typeface="Times New Roman" pitchFamily="18" charset="0"/>
                </a:rPr>
                <a:t>塘沽</a:t>
              </a:r>
              <a:endParaRPr kumimoji="1" lang="zh-CN" altLang="en-US" sz="2400">
                <a:solidFill>
                  <a:schemeClr val="bg1"/>
                </a:solidFill>
                <a:latin typeface="Times New Roman" pitchFamily="18" charset="0"/>
              </a:endParaRPr>
            </a:p>
          </p:txBody>
        </p:sp>
        <p:sp>
          <p:nvSpPr>
            <p:cNvPr id="24617" name="Text Box 45"/>
            <p:cNvSpPr txBox="1">
              <a:spLocks noChangeArrowheads="1"/>
            </p:cNvSpPr>
            <p:nvPr/>
          </p:nvSpPr>
          <p:spPr bwMode="auto">
            <a:xfrm>
              <a:off x="3216" y="3600"/>
              <a:ext cx="672" cy="365"/>
            </a:xfrm>
            <a:prstGeom prst="rect">
              <a:avLst/>
            </a:prstGeom>
            <a:noFill/>
            <a:ln w="9525">
              <a:noFill/>
              <a:miter lim="800000"/>
              <a:headEnd/>
              <a:tailEnd/>
            </a:ln>
            <a:effectLst/>
          </p:spPr>
          <p:txBody>
            <a:bodyPr>
              <a:spAutoFit/>
            </a:bodyPr>
            <a:lstStyle/>
            <a:p>
              <a:pPr eaLnBrk="0" hangingPunct="0">
                <a:spcBef>
                  <a:spcPct val="50000"/>
                </a:spcBef>
              </a:pPr>
              <a:r>
                <a:rPr kumimoji="1" lang="zh-CN" altLang="en-US" sz="3200" b="1">
                  <a:solidFill>
                    <a:srgbClr val="FF0000"/>
                  </a:solidFill>
                  <a:latin typeface="Times New Roman" pitchFamily="18" charset="0"/>
                </a:rPr>
                <a:t>大沽</a:t>
              </a:r>
              <a:endParaRPr kumimoji="1" lang="zh-CN" altLang="en-US" sz="2400">
                <a:solidFill>
                  <a:srgbClr val="FF0000"/>
                </a:solidFill>
                <a:latin typeface="Times New Roman" pitchFamily="18" charset="0"/>
              </a:endParaRPr>
            </a:p>
          </p:txBody>
        </p:sp>
        <p:sp>
          <p:nvSpPr>
            <p:cNvPr id="24618" name="Oval 46"/>
            <p:cNvSpPr>
              <a:spLocks noChangeArrowheads="1"/>
            </p:cNvSpPr>
            <p:nvPr/>
          </p:nvSpPr>
          <p:spPr bwMode="auto">
            <a:xfrm>
              <a:off x="528" y="576"/>
              <a:ext cx="96" cy="96"/>
            </a:xfrm>
            <a:prstGeom prst="ellipse">
              <a:avLst/>
            </a:prstGeom>
            <a:solidFill>
              <a:schemeClr val="bg1"/>
            </a:solidFill>
            <a:ln w="9525">
              <a:solidFill>
                <a:schemeClr val="tx1"/>
              </a:solidFill>
              <a:round/>
              <a:headEnd/>
              <a:tailEnd/>
            </a:ln>
            <a:effectLst/>
          </p:spPr>
          <p:txBody>
            <a:bodyPr wrap="none" anchor="ctr"/>
            <a:lstStyle/>
            <a:p>
              <a:endParaRPr lang="zh-CN" altLang="en-US"/>
            </a:p>
          </p:txBody>
        </p:sp>
        <p:grpSp>
          <p:nvGrpSpPr>
            <p:cNvPr id="5" name="Group 47"/>
            <p:cNvGrpSpPr>
              <a:grpSpLocks/>
            </p:cNvGrpSpPr>
            <p:nvPr/>
          </p:nvGrpSpPr>
          <p:grpSpPr bwMode="auto">
            <a:xfrm>
              <a:off x="432" y="624"/>
              <a:ext cx="3525" cy="3654"/>
              <a:chOff x="432" y="624"/>
              <a:chExt cx="3525" cy="3654"/>
            </a:xfrm>
          </p:grpSpPr>
          <p:grpSp>
            <p:nvGrpSpPr>
              <p:cNvPr id="6" name="Group 48"/>
              <p:cNvGrpSpPr>
                <a:grpSpLocks/>
              </p:cNvGrpSpPr>
              <p:nvPr/>
            </p:nvGrpSpPr>
            <p:grpSpPr bwMode="auto">
              <a:xfrm>
                <a:off x="912" y="696"/>
                <a:ext cx="3045" cy="3582"/>
                <a:chOff x="912" y="696"/>
                <a:chExt cx="3045" cy="3582"/>
              </a:xfrm>
            </p:grpSpPr>
            <p:sp>
              <p:nvSpPr>
                <p:cNvPr id="24633" name="Freeform 49"/>
                <p:cNvSpPr>
                  <a:spLocks/>
                </p:cNvSpPr>
                <p:nvPr/>
              </p:nvSpPr>
              <p:spPr bwMode="auto">
                <a:xfrm>
                  <a:off x="2892" y="696"/>
                  <a:ext cx="738" cy="1135"/>
                </a:xfrm>
                <a:custGeom>
                  <a:avLst/>
                  <a:gdLst>
                    <a:gd name="T0" fmla="*/ 48 w 738"/>
                    <a:gd name="T1" fmla="*/ 0 h 1135"/>
                    <a:gd name="T2" fmla="*/ 36 w 738"/>
                    <a:gd name="T3" fmla="*/ 108 h 1135"/>
                    <a:gd name="T4" fmla="*/ 12 w 738"/>
                    <a:gd name="T5" fmla="*/ 144 h 1135"/>
                    <a:gd name="T6" fmla="*/ 0 w 738"/>
                    <a:gd name="T7" fmla="*/ 162 h 1135"/>
                    <a:gd name="T8" fmla="*/ 42 w 738"/>
                    <a:gd name="T9" fmla="*/ 258 h 1135"/>
                    <a:gd name="T10" fmla="*/ 54 w 738"/>
                    <a:gd name="T11" fmla="*/ 348 h 1135"/>
                    <a:gd name="T12" fmla="*/ 114 w 738"/>
                    <a:gd name="T13" fmla="*/ 366 h 1135"/>
                    <a:gd name="T14" fmla="*/ 114 w 738"/>
                    <a:gd name="T15" fmla="*/ 486 h 1135"/>
                    <a:gd name="T16" fmla="*/ 102 w 738"/>
                    <a:gd name="T17" fmla="*/ 522 h 1135"/>
                    <a:gd name="T18" fmla="*/ 138 w 738"/>
                    <a:gd name="T19" fmla="*/ 660 h 1135"/>
                    <a:gd name="T20" fmla="*/ 228 w 738"/>
                    <a:gd name="T21" fmla="*/ 636 h 1135"/>
                    <a:gd name="T22" fmla="*/ 342 w 738"/>
                    <a:gd name="T23" fmla="*/ 612 h 1135"/>
                    <a:gd name="T24" fmla="*/ 492 w 738"/>
                    <a:gd name="T25" fmla="*/ 636 h 1135"/>
                    <a:gd name="T26" fmla="*/ 522 w 738"/>
                    <a:gd name="T27" fmla="*/ 708 h 1135"/>
                    <a:gd name="T28" fmla="*/ 582 w 738"/>
                    <a:gd name="T29" fmla="*/ 816 h 1135"/>
                    <a:gd name="T30" fmla="*/ 642 w 738"/>
                    <a:gd name="T31" fmla="*/ 864 h 1135"/>
                    <a:gd name="T32" fmla="*/ 660 w 738"/>
                    <a:gd name="T33" fmla="*/ 876 h 1135"/>
                    <a:gd name="T34" fmla="*/ 690 w 738"/>
                    <a:gd name="T35" fmla="*/ 930 h 1135"/>
                    <a:gd name="T36" fmla="*/ 678 w 738"/>
                    <a:gd name="T37" fmla="*/ 966 h 1135"/>
                    <a:gd name="T38" fmla="*/ 642 w 738"/>
                    <a:gd name="T39" fmla="*/ 990 h 1135"/>
                    <a:gd name="T40" fmla="*/ 618 w 738"/>
                    <a:gd name="T41" fmla="*/ 1032 h 1135"/>
                    <a:gd name="T42" fmla="*/ 606 w 738"/>
                    <a:gd name="T43" fmla="*/ 1068 h 1135"/>
                    <a:gd name="T44" fmla="*/ 654 w 738"/>
                    <a:gd name="T45" fmla="*/ 1134 h 1135"/>
                    <a:gd name="T46" fmla="*/ 738 w 738"/>
                    <a:gd name="T47" fmla="*/ 1122 h 1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8" h="1135">
                      <a:moveTo>
                        <a:pt x="48" y="0"/>
                      </a:moveTo>
                      <a:cubicBezTo>
                        <a:pt x="44" y="36"/>
                        <a:pt x="45" y="73"/>
                        <a:pt x="36" y="108"/>
                      </a:cubicBezTo>
                      <a:cubicBezTo>
                        <a:pt x="33" y="122"/>
                        <a:pt x="20" y="132"/>
                        <a:pt x="12" y="144"/>
                      </a:cubicBezTo>
                      <a:cubicBezTo>
                        <a:pt x="8" y="150"/>
                        <a:pt x="0" y="162"/>
                        <a:pt x="0" y="162"/>
                      </a:cubicBezTo>
                      <a:cubicBezTo>
                        <a:pt x="9" y="197"/>
                        <a:pt x="22" y="228"/>
                        <a:pt x="42" y="258"/>
                      </a:cubicBezTo>
                      <a:cubicBezTo>
                        <a:pt x="40" y="280"/>
                        <a:pt x="26" y="329"/>
                        <a:pt x="54" y="348"/>
                      </a:cubicBezTo>
                      <a:cubicBezTo>
                        <a:pt x="71" y="360"/>
                        <a:pt x="114" y="366"/>
                        <a:pt x="114" y="366"/>
                      </a:cubicBezTo>
                      <a:cubicBezTo>
                        <a:pt x="119" y="422"/>
                        <a:pt x="125" y="433"/>
                        <a:pt x="114" y="486"/>
                      </a:cubicBezTo>
                      <a:cubicBezTo>
                        <a:pt x="112" y="498"/>
                        <a:pt x="102" y="522"/>
                        <a:pt x="102" y="522"/>
                      </a:cubicBezTo>
                      <a:cubicBezTo>
                        <a:pt x="106" y="598"/>
                        <a:pt x="86" y="625"/>
                        <a:pt x="138" y="660"/>
                      </a:cubicBezTo>
                      <a:cubicBezTo>
                        <a:pt x="180" y="655"/>
                        <a:pt x="196" y="657"/>
                        <a:pt x="228" y="636"/>
                      </a:cubicBezTo>
                      <a:cubicBezTo>
                        <a:pt x="263" y="584"/>
                        <a:pt x="278" y="605"/>
                        <a:pt x="342" y="612"/>
                      </a:cubicBezTo>
                      <a:cubicBezTo>
                        <a:pt x="388" y="617"/>
                        <a:pt x="446" y="621"/>
                        <a:pt x="492" y="636"/>
                      </a:cubicBezTo>
                      <a:cubicBezTo>
                        <a:pt x="501" y="662"/>
                        <a:pt x="513" y="682"/>
                        <a:pt x="522" y="708"/>
                      </a:cubicBezTo>
                      <a:cubicBezTo>
                        <a:pt x="500" y="775"/>
                        <a:pt x="510" y="802"/>
                        <a:pt x="582" y="816"/>
                      </a:cubicBezTo>
                      <a:cubicBezTo>
                        <a:pt x="616" y="850"/>
                        <a:pt x="597" y="834"/>
                        <a:pt x="642" y="864"/>
                      </a:cubicBezTo>
                      <a:cubicBezTo>
                        <a:pt x="648" y="868"/>
                        <a:pt x="660" y="876"/>
                        <a:pt x="660" y="876"/>
                      </a:cubicBezTo>
                      <a:cubicBezTo>
                        <a:pt x="688" y="917"/>
                        <a:pt x="679" y="898"/>
                        <a:pt x="690" y="930"/>
                      </a:cubicBezTo>
                      <a:cubicBezTo>
                        <a:pt x="686" y="942"/>
                        <a:pt x="686" y="956"/>
                        <a:pt x="678" y="966"/>
                      </a:cubicBezTo>
                      <a:cubicBezTo>
                        <a:pt x="669" y="977"/>
                        <a:pt x="642" y="990"/>
                        <a:pt x="642" y="990"/>
                      </a:cubicBezTo>
                      <a:cubicBezTo>
                        <a:pt x="631" y="1006"/>
                        <a:pt x="626" y="1013"/>
                        <a:pt x="618" y="1032"/>
                      </a:cubicBezTo>
                      <a:cubicBezTo>
                        <a:pt x="613" y="1044"/>
                        <a:pt x="606" y="1068"/>
                        <a:pt x="606" y="1068"/>
                      </a:cubicBezTo>
                      <a:cubicBezTo>
                        <a:pt x="613" y="1135"/>
                        <a:pt x="605" y="1118"/>
                        <a:pt x="654" y="1134"/>
                      </a:cubicBezTo>
                      <a:cubicBezTo>
                        <a:pt x="678" y="1131"/>
                        <a:pt x="712" y="1122"/>
                        <a:pt x="738" y="1122"/>
                      </a:cubicBezTo>
                    </a:path>
                  </a:pathLst>
                </a:custGeom>
                <a:noFill/>
                <a:ln w="28575" cmpd="sng">
                  <a:solidFill>
                    <a:srgbClr val="00FFFF"/>
                  </a:solidFill>
                  <a:round/>
                  <a:headEnd/>
                  <a:tailEnd/>
                </a:ln>
                <a:effectLst/>
              </p:spPr>
              <p:txBody>
                <a:bodyPr wrap="none" anchor="ctr"/>
                <a:lstStyle/>
                <a:p>
                  <a:endParaRPr lang="zh-CN" altLang="en-US"/>
                </a:p>
              </p:txBody>
            </p:sp>
            <p:sp>
              <p:nvSpPr>
                <p:cNvPr id="24634" name="Freeform 50"/>
                <p:cNvSpPr>
                  <a:spLocks/>
                </p:cNvSpPr>
                <p:nvPr/>
              </p:nvSpPr>
              <p:spPr bwMode="auto">
                <a:xfrm>
                  <a:off x="3624" y="1818"/>
                  <a:ext cx="333" cy="1397"/>
                </a:xfrm>
                <a:custGeom>
                  <a:avLst/>
                  <a:gdLst>
                    <a:gd name="T0" fmla="*/ 0 w 333"/>
                    <a:gd name="T1" fmla="*/ 0 h 1397"/>
                    <a:gd name="T2" fmla="*/ 36 w 333"/>
                    <a:gd name="T3" fmla="*/ 6 h 1397"/>
                    <a:gd name="T4" fmla="*/ 60 w 333"/>
                    <a:gd name="T5" fmla="*/ 78 h 1397"/>
                    <a:gd name="T6" fmla="*/ 96 w 333"/>
                    <a:gd name="T7" fmla="*/ 186 h 1397"/>
                    <a:gd name="T8" fmla="*/ 138 w 333"/>
                    <a:gd name="T9" fmla="*/ 264 h 1397"/>
                    <a:gd name="T10" fmla="*/ 210 w 333"/>
                    <a:gd name="T11" fmla="*/ 222 h 1397"/>
                    <a:gd name="T12" fmla="*/ 198 w 333"/>
                    <a:gd name="T13" fmla="*/ 372 h 1397"/>
                    <a:gd name="T14" fmla="*/ 228 w 333"/>
                    <a:gd name="T15" fmla="*/ 426 h 1397"/>
                    <a:gd name="T16" fmla="*/ 246 w 333"/>
                    <a:gd name="T17" fmla="*/ 492 h 1397"/>
                    <a:gd name="T18" fmla="*/ 288 w 333"/>
                    <a:gd name="T19" fmla="*/ 450 h 1397"/>
                    <a:gd name="T20" fmla="*/ 312 w 333"/>
                    <a:gd name="T21" fmla="*/ 492 h 1397"/>
                    <a:gd name="T22" fmla="*/ 276 w 333"/>
                    <a:gd name="T23" fmla="*/ 528 h 1397"/>
                    <a:gd name="T24" fmla="*/ 324 w 333"/>
                    <a:gd name="T25" fmla="*/ 636 h 1397"/>
                    <a:gd name="T26" fmla="*/ 318 w 333"/>
                    <a:gd name="T27" fmla="*/ 696 h 1397"/>
                    <a:gd name="T28" fmla="*/ 240 w 333"/>
                    <a:gd name="T29" fmla="*/ 684 h 1397"/>
                    <a:gd name="T30" fmla="*/ 204 w 333"/>
                    <a:gd name="T31" fmla="*/ 666 h 1397"/>
                    <a:gd name="T32" fmla="*/ 186 w 333"/>
                    <a:gd name="T33" fmla="*/ 702 h 1397"/>
                    <a:gd name="T34" fmla="*/ 162 w 333"/>
                    <a:gd name="T35" fmla="*/ 738 h 1397"/>
                    <a:gd name="T36" fmla="*/ 162 w 333"/>
                    <a:gd name="T37" fmla="*/ 792 h 1397"/>
                    <a:gd name="T38" fmla="*/ 174 w 333"/>
                    <a:gd name="T39" fmla="*/ 828 h 1397"/>
                    <a:gd name="T40" fmla="*/ 138 w 333"/>
                    <a:gd name="T41" fmla="*/ 900 h 1397"/>
                    <a:gd name="T42" fmla="*/ 180 w 333"/>
                    <a:gd name="T43" fmla="*/ 1074 h 1397"/>
                    <a:gd name="T44" fmla="*/ 174 w 333"/>
                    <a:gd name="T45" fmla="*/ 1152 h 1397"/>
                    <a:gd name="T46" fmla="*/ 156 w 333"/>
                    <a:gd name="T47" fmla="*/ 1248 h 1397"/>
                    <a:gd name="T48" fmla="*/ 90 w 333"/>
                    <a:gd name="T49" fmla="*/ 1290 h 1397"/>
                    <a:gd name="T50" fmla="*/ 126 w 333"/>
                    <a:gd name="T51" fmla="*/ 1362 h 1397"/>
                    <a:gd name="T52" fmla="*/ 132 w 333"/>
                    <a:gd name="T53" fmla="*/ 1362 h 13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3" h="1397">
                      <a:moveTo>
                        <a:pt x="0" y="0"/>
                      </a:moveTo>
                      <a:cubicBezTo>
                        <a:pt x="12" y="2"/>
                        <a:pt x="25" y="1"/>
                        <a:pt x="36" y="6"/>
                      </a:cubicBezTo>
                      <a:cubicBezTo>
                        <a:pt x="57" y="16"/>
                        <a:pt x="53" y="58"/>
                        <a:pt x="60" y="78"/>
                      </a:cubicBezTo>
                      <a:cubicBezTo>
                        <a:pt x="67" y="160"/>
                        <a:pt x="63" y="136"/>
                        <a:pt x="96" y="186"/>
                      </a:cubicBezTo>
                      <a:cubicBezTo>
                        <a:pt x="103" y="222"/>
                        <a:pt x="107" y="243"/>
                        <a:pt x="138" y="264"/>
                      </a:cubicBezTo>
                      <a:cubicBezTo>
                        <a:pt x="182" y="258"/>
                        <a:pt x="187" y="256"/>
                        <a:pt x="210" y="222"/>
                      </a:cubicBezTo>
                      <a:cubicBezTo>
                        <a:pt x="300" y="240"/>
                        <a:pt x="221" y="327"/>
                        <a:pt x="198" y="372"/>
                      </a:cubicBezTo>
                      <a:cubicBezTo>
                        <a:pt x="205" y="392"/>
                        <a:pt x="228" y="426"/>
                        <a:pt x="228" y="426"/>
                      </a:cubicBezTo>
                      <a:cubicBezTo>
                        <a:pt x="218" y="455"/>
                        <a:pt x="220" y="475"/>
                        <a:pt x="246" y="492"/>
                      </a:cubicBezTo>
                      <a:cubicBezTo>
                        <a:pt x="285" y="479"/>
                        <a:pt x="249" y="463"/>
                        <a:pt x="288" y="450"/>
                      </a:cubicBezTo>
                      <a:cubicBezTo>
                        <a:pt x="291" y="455"/>
                        <a:pt x="314" y="487"/>
                        <a:pt x="312" y="492"/>
                      </a:cubicBezTo>
                      <a:cubicBezTo>
                        <a:pt x="306" y="508"/>
                        <a:pt x="276" y="528"/>
                        <a:pt x="276" y="528"/>
                      </a:cubicBezTo>
                      <a:cubicBezTo>
                        <a:pt x="259" y="580"/>
                        <a:pt x="275" y="620"/>
                        <a:pt x="324" y="636"/>
                      </a:cubicBezTo>
                      <a:cubicBezTo>
                        <a:pt x="322" y="656"/>
                        <a:pt x="333" y="683"/>
                        <a:pt x="318" y="696"/>
                      </a:cubicBezTo>
                      <a:cubicBezTo>
                        <a:pt x="310" y="703"/>
                        <a:pt x="257" y="688"/>
                        <a:pt x="240" y="684"/>
                      </a:cubicBezTo>
                      <a:cubicBezTo>
                        <a:pt x="236" y="681"/>
                        <a:pt x="212" y="663"/>
                        <a:pt x="204" y="666"/>
                      </a:cubicBezTo>
                      <a:cubicBezTo>
                        <a:pt x="193" y="671"/>
                        <a:pt x="191" y="694"/>
                        <a:pt x="186" y="702"/>
                      </a:cubicBezTo>
                      <a:cubicBezTo>
                        <a:pt x="179" y="715"/>
                        <a:pt x="162" y="738"/>
                        <a:pt x="162" y="738"/>
                      </a:cubicBezTo>
                      <a:cubicBezTo>
                        <a:pt x="155" y="768"/>
                        <a:pt x="153" y="759"/>
                        <a:pt x="162" y="792"/>
                      </a:cubicBezTo>
                      <a:cubicBezTo>
                        <a:pt x="165" y="804"/>
                        <a:pt x="174" y="828"/>
                        <a:pt x="174" y="828"/>
                      </a:cubicBezTo>
                      <a:cubicBezTo>
                        <a:pt x="159" y="851"/>
                        <a:pt x="153" y="877"/>
                        <a:pt x="138" y="900"/>
                      </a:cubicBezTo>
                      <a:cubicBezTo>
                        <a:pt x="153" y="958"/>
                        <a:pt x="161" y="1017"/>
                        <a:pt x="180" y="1074"/>
                      </a:cubicBezTo>
                      <a:cubicBezTo>
                        <a:pt x="186" y="1116"/>
                        <a:pt x="178" y="1123"/>
                        <a:pt x="174" y="1152"/>
                      </a:cubicBezTo>
                      <a:cubicBezTo>
                        <a:pt x="155" y="1171"/>
                        <a:pt x="170" y="1225"/>
                        <a:pt x="156" y="1248"/>
                      </a:cubicBezTo>
                      <a:cubicBezTo>
                        <a:pt x="142" y="1271"/>
                        <a:pt x="95" y="1271"/>
                        <a:pt x="90" y="1290"/>
                      </a:cubicBezTo>
                      <a:cubicBezTo>
                        <a:pt x="85" y="1309"/>
                        <a:pt x="119" y="1350"/>
                        <a:pt x="126" y="1362"/>
                      </a:cubicBezTo>
                      <a:cubicBezTo>
                        <a:pt x="109" y="1397"/>
                        <a:pt x="131" y="1362"/>
                        <a:pt x="132" y="1362"/>
                      </a:cubicBezTo>
                    </a:path>
                  </a:pathLst>
                </a:custGeom>
                <a:noFill/>
                <a:ln w="57150" cmpd="sng">
                  <a:solidFill>
                    <a:srgbClr val="00FFFF"/>
                  </a:solidFill>
                  <a:round/>
                  <a:headEnd/>
                  <a:tailEnd/>
                </a:ln>
                <a:effectLst/>
              </p:spPr>
              <p:txBody>
                <a:bodyPr wrap="none" anchor="ctr"/>
                <a:lstStyle/>
                <a:p>
                  <a:endParaRPr lang="zh-CN" altLang="en-US"/>
                </a:p>
              </p:txBody>
            </p:sp>
            <p:sp>
              <p:nvSpPr>
                <p:cNvPr id="24635" name="Freeform 51"/>
                <p:cNvSpPr>
                  <a:spLocks/>
                </p:cNvSpPr>
                <p:nvPr/>
              </p:nvSpPr>
              <p:spPr bwMode="auto">
                <a:xfrm>
                  <a:off x="1458" y="978"/>
                  <a:ext cx="984" cy="2019"/>
                </a:xfrm>
                <a:custGeom>
                  <a:avLst/>
                  <a:gdLst>
                    <a:gd name="T0" fmla="*/ 0 w 984"/>
                    <a:gd name="T1" fmla="*/ 0 h 2019"/>
                    <a:gd name="T2" fmla="*/ 174 w 984"/>
                    <a:gd name="T3" fmla="*/ 246 h 2019"/>
                    <a:gd name="T4" fmla="*/ 204 w 984"/>
                    <a:gd name="T5" fmla="*/ 300 h 2019"/>
                    <a:gd name="T6" fmla="*/ 246 w 984"/>
                    <a:gd name="T7" fmla="*/ 366 h 2019"/>
                    <a:gd name="T8" fmla="*/ 294 w 984"/>
                    <a:gd name="T9" fmla="*/ 396 h 2019"/>
                    <a:gd name="T10" fmla="*/ 330 w 984"/>
                    <a:gd name="T11" fmla="*/ 408 h 2019"/>
                    <a:gd name="T12" fmla="*/ 438 w 984"/>
                    <a:gd name="T13" fmla="*/ 372 h 2019"/>
                    <a:gd name="T14" fmla="*/ 456 w 984"/>
                    <a:gd name="T15" fmla="*/ 360 h 2019"/>
                    <a:gd name="T16" fmla="*/ 492 w 984"/>
                    <a:gd name="T17" fmla="*/ 348 h 2019"/>
                    <a:gd name="T18" fmla="*/ 510 w 984"/>
                    <a:gd name="T19" fmla="*/ 354 h 2019"/>
                    <a:gd name="T20" fmla="*/ 522 w 984"/>
                    <a:gd name="T21" fmla="*/ 390 h 2019"/>
                    <a:gd name="T22" fmla="*/ 522 w 984"/>
                    <a:gd name="T23" fmla="*/ 558 h 2019"/>
                    <a:gd name="T24" fmla="*/ 534 w 984"/>
                    <a:gd name="T25" fmla="*/ 600 h 2019"/>
                    <a:gd name="T26" fmla="*/ 558 w 984"/>
                    <a:gd name="T27" fmla="*/ 636 h 2019"/>
                    <a:gd name="T28" fmla="*/ 588 w 984"/>
                    <a:gd name="T29" fmla="*/ 684 h 2019"/>
                    <a:gd name="T30" fmla="*/ 612 w 984"/>
                    <a:gd name="T31" fmla="*/ 828 h 2019"/>
                    <a:gd name="T32" fmla="*/ 624 w 984"/>
                    <a:gd name="T33" fmla="*/ 906 h 2019"/>
                    <a:gd name="T34" fmla="*/ 672 w 984"/>
                    <a:gd name="T35" fmla="*/ 1086 h 2019"/>
                    <a:gd name="T36" fmla="*/ 744 w 984"/>
                    <a:gd name="T37" fmla="*/ 1140 h 2019"/>
                    <a:gd name="T38" fmla="*/ 792 w 984"/>
                    <a:gd name="T39" fmla="*/ 1260 h 2019"/>
                    <a:gd name="T40" fmla="*/ 816 w 984"/>
                    <a:gd name="T41" fmla="*/ 1344 h 2019"/>
                    <a:gd name="T42" fmla="*/ 798 w 984"/>
                    <a:gd name="T43" fmla="*/ 1362 h 2019"/>
                    <a:gd name="T44" fmla="*/ 786 w 984"/>
                    <a:gd name="T45" fmla="*/ 1398 h 2019"/>
                    <a:gd name="T46" fmla="*/ 780 w 984"/>
                    <a:gd name="T47" fmla="*/ 1572 h 2019"/>
                    <a:gd name="T48" fmla="*/ 828 w 984"/>
                    <a:gd name="T49" fmla="*/ 1626 h 2019"/>
                    <a:gd name="T50" fmla="*/ 852 w 984"/>
                    <a:gd name="T51" fmla="*/ 1776 h 2019"/>
                    <a:gd name="T52" fmla="*/ 876 w 984"/>
                    <a:gd name="T53" fmla="*/ 1842 h 2019"/>
                    <a:gd name="T54" fmla="*/ 894 w 984"/>
                    <a:gd name="T55" fmla="*/ 1854 h 2019"/>
                    <a:gd name="T56" fmla="*/ 912 w 984"/>
                    <a:gd name="T57" fmla="*/ 1878 h 2019"/>
                    <a:gd name="T58" fmla="*/ 948 w 984"/>
                    <a:gd name="T59" fmla="*/ 1968 h 2019"/>
                    <a:gd name="T60" fmla="*/ 984 w 984"/>
                    <a:gd name="T61" fmla="*/ 1992 h 20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84" h="2019">
                      <a:moveTo>
                        <a:pt x="0" y="0"/>
                      </a:moveTo>
                      <a:cubicBezTo>
                        <a:pt x="28" y="56"/>
                        <a:pt x="162" y="130"/>
                        <a:pt x="174" y="246"/>
                      </a:cubicBezTo>
                      <a:cubicBezTo>
                        <a:pt x="176" y="265"/>
                        <a:pt x="196" y="288"/>
                        <a:pt x="204" y="300"/>
                      </a:cubicBezTo>
                      <a:cubicBezTo>
                        <a:pt x="226" y="333"/>
                        <a:pt x="210" y="342"/>
                        <a:pt x="246" y="366"/>
                      </a:cubicBezTo>
                      <a:cubicBezTo>
                        <a:pt x="265" y="395"/>
                        <a:pt x="251" y="382"/>
                        <a:pt x="294" y="396"/>
                      </a:cubicBezTo>
                      <a:cubicBezTo>
                        <a:pt x="306" y="400"/>
                        <a:pt x="330" y="408"/>
                        <a:pt x="330" y="408"/>
                      </a:cubicBezTo>
                      <a:cubicBezTo>
                        <a:pt x="368" y="402"/>
                        <a:pt x="401" y="384"/>
                        <a:pt x="438" y="372"/>
                      </a:cubicBezTo>
                      <a:cubicBezTo>
                        <a:pt x="445" y="370"/>
                        <a:pt x="449" y="363"/>
                        <a:pt x="456" y="360"/>
                      </a:cubicBezTo>
                      <a:cubicBezTo>
                        <a:pt x="468" y="355"/>
                        <a:pt x="492" y="348"/>
                        <a:pt x="492" y="348"/>
                      </a:cubicBezTo>
                      <a:cubicBezTo>
                        <a:pt x="498" y="350"/>
                        <a:pt x="506" y="349"/>
                        <a:pt x="510" y="354"/>
                      </a:cubicBezTo>
                      <a:cubicBezTo>
                        <a:pt x="517" y="364"/>
                        <a:pt x="522" y="390"/>
                        <a:pt x="522" y="390"/>
                      </a:cubicBezTo>
                      <a:cubicBezTo>
                        <a:pt x="517" y="474"/>
                        <a:pt x="511" y="487"/>
                        <a:pt x="522" y="558"/>
                      </a:cubicBezTo>
                      <a:cubicBezTo>
                        <a:pt x="524" y="572"/>
                        <a:pt x="527" y="587"/>
                        <a:pt x="534" y="600"/>
                      </a:cubicBezTo>
                      <a:cubicBezTo>
                        <a:pt x="540" y="613"/>
                        <a:pt x="558" y="636"/>
                        <a:pt x="558" y="636"/>
                      </a:cubicBezTo>
                      <a:cubicBezTo>
                        <a:pt x="565" y="662"/>
                        <a:pt x="562" y="675"/>
                        <a:pt x="588" y="684"/>
                      </a:cubicBezTo>
                      <a:cubicBezTo>
                        <a:pt x="594" y="730"/>
                        <a:pt x="597" y="784"/>
                        <a:pt x="612" y="828"/>
                      </a:cubicBezTo>
                      <a:cubicBezTo>
                        <a:pt x="616" y="854"/>
                        <a:pt x="622" y="880"/>
                        <a:pt x="624" y="906"/>
                      </a:cubicBezTo>
                      <a:cubicBezTo>
                        <a:pt x="629" y="970"/>
                        <a:pt x="612" y="1046"/>
                        <a:pt x="672" y="1086"/>
                      </a:cubicBezTo>
                      <a:cubicBezTo>
                        <a:pt x="684" y="1122"/>
                        <a:pt x="709" y="1133"/>
                        <a:pt x="744" y="1140"/>
                      </a:cubicBezTo>
                      <a:cubicBezTo>
                        <a:pt x="778" y="1163"/>
                        <a:pt x="785" y="1220"/>
                        <a:pt x="792" y="1260"/>
                      </a:cubicBezTo>
                      <a:cubicBezTo>
                        <a:pt x="804" y="1294"/>
                        <a:pt x="815" y="1327"/>
                        <a:pt x="816" y="1344"/>
                      </a:cubicBezTo>
                      <a:cubicBezTo>
                        <a:pt x="810" y="1350"/>
                        <a:pt x="802" y="1355"/>
                        <a:pt x="798" y="1362"/>
                      </a:cubicBezTo>
                      <a:cubicBezTo>
                        <a:pt x="792" y="1373"/>
                        <a:pt x="786" y="1398"/>
                        <a:pt x="786" y="1398"/>
                      </a:cubicBezTo>
                      <a:cubicBezTo>
                        <a:pt x="784" y="1430"/>
                        <a:pt x="767" y="1528"/>
                        <a:pt x="780" y="1572"/>
                      </a:cubicBezTo>
                      <a:cubicBezTo>
                        <a:pt x="787" y="1595"/>
                        <a:pt x="815" y="1606"/>
                        <a:pt x="828" y="1626"/>
                      </a:cubicBezTo>
                      <a:cubicBezTo>
                        <a:pt x="825" y="1660"/>
                        <a:pt x="808" y="1761"/>
                        <a:pt x="852" y="1776"/>
                      </a:cubicBezTo>
                      <a:cubicBezTo>
                        <a:pt x="895" y="1819"/>
                        <a:pt x="843" y="1760"/>
                        <a:pt x="876" y="1842"/>
                      </a:cubicBezTo>
                      <a:cubicBezTo>
                        <a:pt x="879" y="1849"/>
                        <a:pt x="889" y="1849"/>
                        <a:pt x="894" y="1854"/>
                      </a:cubicBezTo>
                      <a:cubicBezTo>
                        <a:pt x="901" y="1861"/>
                        <a:pt x="906" y="1870"/>
                        <a:pt x="912" y="1878"/>
                      </a:cubicBezTo>
                      <a:cubicBezTo>
                        <a:pt x="936" y="1912"/>
                        <a:pt x="927" y="1906"/>
                        <a:pt x="948" y="1968"/>
                      </a:cubicBezTo>
                      <a:cubicBezTo>
                        <a:pt x="965" y="2019"/>
                        <a:pt x="966" y="2010"/>
                        <a:pt x="984" y="1992"/>
                      </a:cubicBezTo>
                    </a:path>
                  </a:pathLst>
                </a:custGeom>
                <a:noFill/>
                <a:ln w="57150" cmpd="sng">
                  <a:solidFill>
                    <a:srgbClr val="00FFFF"/>
                  </a:solidFill>
                  <a:round/>
                  <a:headEnd/>
                  <a:tailEnd/>
                </a:ln>
                <a:effectLst/>
              </p:spPr>
              <p:txBody>
                <a:bodyPr wrap="none" anchor="ctr"/>
                <a:lstStyle/>
                <a:p>
                  <a:endParaRPr lang="zh-CN" altLang="en-US"/>
                </a:p>
              </p:txBody>
            </p:sp>
            <p:sp>
              <p:nvSpPr>
                <p:cNvPr id="24636" name="Freeform 52"/>
                <p:cNvSpPr>
                  <a:spLocks/>
                </p:cNvSpPr>
                <p:nvPr/>
              </p:nvSpPr>
              <p:spPr bwMode="auto">
                <a:xfrm>
                  <a:off x="990" y="2346"/>
                  <a:ext cx="1488" cy="653"/>
                </a:xfrm>
                <a:custGeom>
                  <a:avLst/>
                  <a:gdLst>
                    <a:gd name="T0" fmla="*/ 0 w 1488"/>
                    <a:gd name="T1" fmla="*/ 0 h 653"/>
                    <a:gd name="T2" fmla="*/ 42 w 1488"/>
                    <a:gd name="T3" fmla="*/ 42 h 653"/>
                    <a:gd name="T4" fmla="*/ 96 w 1488"/>
                    <a:gd name="T5" fmla="*/ 84 h 653"/>
                    <a:gd name="T6" fmla="*/ 132 w 1488"/>
                    <a:gd name="T7" fmla="*/ 138 h 653"/>
                    <a:gd name="T8" fmla="*/ 150 w 1488"/>
                    <a:gd name="T9" fmla="*/ 204 h 653"/>
                    <a:gd name="T10" fmla="*/ 204 w 1488"/>
                    <a:gd name="T11" fmla="*/ 246 h 653"/>
                    <a:gd name="T12" fmla="*/ 258 w 1488"/>
                    <a:gd name="T13" fmla="*/ 300 h 653"/>
                    <a:gd name="T14" fmla="*/ 318 w 1488"/>
                    <a:gd name="T15" fmla="*/ 372 h 653"/>
                    <a:gd name="T16" fmla="*/ 486 w 1488"/>
                    <a:gd name="T17" fmla="*/ 366 h 653"/>
                    <a:gd name="T18" fmla="*/ 594 w 1488"/>
                    <a:gd name="T19" fmla="*/ 372 h 653"/>
                    <a:gd name="T20" fmla="*/ 642 w 1488"/>
                    <a:gd name="T21" fmla="*/ 384 h 653"/>
                    <a:gd name="T22" fmla="*/ 720 w 1488"/>
                    <a:gd name="T23" fmla="*/ 402 h 653"/>
                    <a:gd name="T24" fmla="*/ 738 w 1488"/>
                    <a:gd name="T25" fmla="*/ 420 h 653"/>
                    <a:gd name="T26" fmla="*/ 774 w 1488"/>
                    <a:gd name="T27" fmla="*/ 444 h 653"/>
                    <a:gd name="T28" fmla="*/ 810 w 1488"/>
                    <a:gd name="T29" fmla="*/ 426 h 653"/>
                    <a:gd name="T30" fmla="*/ 834 w 1488"/>
                    <a:gd name="T31" fmla="*/ 366 h 653"/>
                    <a:gd name="T32" fmla="*/ 876 w 1488"/>
                    <a:gd name="T33" fmla="*/ 342 h 653"/>
                    <a:gd name="T34" fmla="*/ 1014 w 1488"/>
                    <a:gd name="T35" fmla="*/ 390 h 653"/>
                    <a:gd name="T36" fmla="*/ 1110 w 1488"/>
                    <a:gd name="T37" fmla="*/ 384 h 653"/>
                    <a:gd name="T38" fmla="*/ 1158 w 1488"/>
                    <a:gd name="T39" fmla="*/ 402 h 653"/>
                    <a:gd name="T40" fmla="*/ 1212 w 1488"/>
                    <a:gd name="T41" fmla="*/ 528 h 653"/>
                    <a:gd name="T42" fmla="*/ 1230 w 1488"/>
                    <a:gd name="T43" fmla="*/ 522 h 653"/>
                    <a:gd name="T44" fmla="*/ 1266 w 1488"/>
                    <a:gd name="T45" fmla="*/ 546 h 653"/>
                    <a:gd name="T46" fmla="*/ 1428 w 1488"/>
                    <a:gd name="T47" fmla="*/ 612 h 653"/>
                    <a:gd name="T48" fmla="*/ 1488 w 1488"/>
                    <a:gd name="T49" fmla="*/ 648 h 6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8" h="653">
                      <a:moveTo>
                        <a:pt x="0" y="0"/>
                      </a:moveTo>
                      <a:cubicBezTo>
                        <a:pt x="22" y="14"/>
                        <a:pt x="20" y="28"/>
                        <a:pt x="42" y="42"/>
                      </a:cubicBezTo>
                      <a:cubicBezTo>
                        <a:pt x="57" y="64"/>
                        <a:pt x="71" y="76"/>
                        <a:pt x="96" y="84"/>
                      </a:cubicBezTo>
                      <a:cubicBezTo>
                        <a:pt x="110" y="105"/>
                        <a:pt x="114" y="120"/>
                        <a:pt x="132" y="138"/>
                      </a:cubicBezTo>
                      <a:cubicBezTo>
                        <a:pt x="135" y="151"/>
                        <a:pt x="147" y="198"/>
                        <a:pt x="150" y="204"/>
                      </a:cubicBezTo>
                      <a:cubicBezTo>
                        <a:pt x="158" y="219"/>
                        <a:pt x="191" y="234"/>
                        <a:pt x="204" y="246"/>
                      </a:cubicBezTo>
                      <a:cubicBezTo>
                        <a:pt x="204" y="246"/>
                        <a:pt x="249" y="291"/>
                        <a:pt x="258" y="300"/>
                      </a:cubicBezTo>
                      <a:cubicBezTo>
                        <a:pt x="290" y="332"/>
                        <a:pt x="275" y="351"/>
                        <a:pt x="318" y="372"/>
                      </a:cubicBezTo>
                      <a:cubicBezTo>
                        <a:pt x="382" y="368"/>
                        <a:pt x="426" y="373"/>
                        <a:pt x="486" y="366"/>
                      </a:cubicBezTo>
                      <a:cubicBezTo>
                        <a:pt x="519" y="355"/>
                        <a:pt x="560" y="365"/>
                        <a:pt x="594" y="372"/>
                      </a:cubicBezTo>
                      <a:cubicBezTo>
                        <a:pt x="610" y="375"/>
                        <a:pt x="642" y="384"/>
                        <a:pt x="642" y="384"/>
                      </a:cubicBezTo>
                      <a:cubicBezTo>
                        <a:pt x="691" y="416"/>
                        <a:pt x="614" y="369"/>
                        <a:pt x="720" y="402"/>
                      </a:cubicBezTo>
                      <a:cubicBezTo>
                        <a:pt x="728" y="404"/>
                        <a:pt x="731" y="415"/>
                        <a:pt x="738" y="420"/>
                      </a:cubicBezTo>
                      <a:cubicBezTo>
                        <a:pt x="749" y="429"/>
                        <a:pt x="774" y="444"/>
                        <a:pt x="774" y="444"/>
                      </a:cubicBezTo>
                      <a:cubicBezTo>
                        <a:pt x="784" y="441"/>
                        <a:pt x="803" y="436"/>
                        <a:pt x="810" y="426"/>
                      </a:cubicBezTo>
                      <a:cubicBezTo>
                        <a:pt x="822" y="407"/>
                        <a:pt x="814" y="382"/>
                        <a:pt x="834" y="366"/>
                      </a:cubicBezTo>
                      <a:cubicBezTo>
                        <a:pt x="846" y="356"/>
                        <a:pt x="863" y="351"/>
                        <a:pt x="876" y="342"/>
                      </a:cubicBezTo>
                      <a:cubicBezTo>
                        <a:pt x="924" y="354"/>
                        <a:pt x="966" y="378"/>
                        <a:pt x="1014" y="390"/>
                      </a:cubicBezTo>
                      <a:cubicBezTo>
                        <a:pt x="1048" y="384"/>
                        <a:pt x="1077" y="392"/>
                        <a:pt x="1110" y="384"/>
                      </a:cubicBezTo>
                      <a:cubicBezTo>
                        <a:pt x="1140" y="364"/>
                        <a:pt x="1140" y="375"/>
                        <a:pt x="1158" y="402"/>
                      </a:cubicBezTo>
                      <a:cubicBezTo>
                        <a:pt x="1165" y="457"/>
                        <a:pt x="1180" y="485"/>
                        <a:pt x="1212" y="528"/>
                      </a:cubicBezTo>
                      <a:cubicBezTo>
                        <a:pt x="1218" y="526"/>
                        <a:pt x="1224" y="520"/>
                        <a:pt x="1230" y="522"/>
                      </a:cubicBezTo>
                      <a:cubicBezTo>
                        <a:pt x="1244" y="527"/>
                        <a:pt x="1266" y="546"/>
                        <a:pt x="1266" y="546"/>
                      </a:cubicBezTo>
                      <a:cubicBezTo>
                        <a:pt x="1314" y="617"/>
                        <a:pt x="1352" y="653"/>
                        <a:pt x="1428" y="612"/>
                      </a:cubicBezTo>
                      <a:cubicBezTo>
                        <a:pt x="1432" y="628"/>
                        <a:pt x="1476" y="641"/>
                        <a:pt x="1488" y="648"/>
                      </a:cubicBezTo>
                    </a:path>
                  </a:pathLst>
                </a:custGeom>
                <a:noFill/>
                <a:ln w="57150" cmpd="sng">
                  <a:solidFill>
                    <a:srgbClr val="00FFFF"/>
                  </a:solidFill>
                  <a:round/>
                  <a:headEnd/>
                  <a:tailEnd/>
                </a:ln>
                <a:effectLst/>
              </p:spPr>
              <p:txBody>
                <a:bodyPr wrap="none" anchor="ctr"/>
                <a:lstStyle/>
                <a:p>
                  <a:endParaRPr lang="zh-CN" altLang="en-US"/>
                </a:p>
              </p:txBody>
            </p:sp>
            <p:sp>
              <p:nvSpPr>
                <p:cNvPr id="24637" name="Freeform 53"/>
                <p:cNvSpPr>
                  <a:spLocks/>
                </p:cNvSpPr>
                <p:nvPr/>
              </p:nvSpPr>
              <p:spPr bwMode="auto">
                <a:xfrm>
                  <a:off x="1584" y="2988"/>
                  <a:ext cx="840" cy="1290"/>
                </a:xfrm>
                <a:custGeom>
                  <a:avLst/>
                  <a:gdLst>
                    <a:gd name="T0" fmla="*/ 0 w 840"/>
                    <a:gd name="T1" fmla="*/ 1290 h 1290"/>
                    <a:gd name="T2" fmla="*/ 18 w 840"/>
                    <a:gd name="T3" fmla="*/ 1230 h 1290"/>
                    <a:gd name="T4" fmla="*/ 6 w 840"/>
                    <a:gd name="T5" fmla="*/ 774 h 1290"/>
                    <a:gd name="T6" fmla="*/ 12 w 840"/>
                    <a:gd name="T7" fmla="*/ 624 h 1290"/>
                    <a:gd name="T8" fmla="*/ 48 w 840"/>
                    <a:gd name="T9" fmla="*/ 600 h 1290"/>
                    <a:gd name="T10" fmla="*/ 78 w 840"/>
                    <a:gd name="T11" fmla="*/ 564 h 1290"/>
                    <a:gd name="T12" fmla="*/ 84 w 840"/>
                    <a:gd name="T13" fmla="*/ 468 h 1290"/>
                    <a:gd name="T14" fmla="*/ 216 w 840"/>
                    <a:gd name="T15" fmla="*/ 462 h 1290"/>
                    <a:gd name="T16" fmla="*/ 234 w 840"/>
                    <a:gd name="T17" fmla="*/ 444 h 1290"/>
                    <a:gd name="T18" fmla="*/ 276 w 840"/>
                    <a:gd name="T19" fmla="*/ 426 h 1290"/>
                    <a:gd name="T20" fmla="*/ 354 w 840"/>
                    <a:gd name="T21" fmla="*/ 294 h 1290"/>
                    <a:gd name="T22" fmla="*/ 426 w 840"/>
                    <a:gd name="T23" fmla="*/ 276 h 1290"/>
                    <a:gd name="T24" fmla="*/ 456 w 840"/>
                    <a:gd name="T25" fmla="*/ 204 h 1290"/>
                    <a:gd name="T26" fmla="*/ 468 w 840"/>
                    <a:gd name="T27" fmla="*/ 132 h 1290"/>
                    <a:gd name="T28" fmla="*/ 504 w 840"/>
                    <a:gd name="T29" fmla="*/ 108 h 1290"/>
                    <a:gd name="T30" fmla="*/ 582 w 840"/>
                    <a:gd name="T31" fmla="*/ 66 h 1290"/>
                    <a:gd name="T32" fmla="*/ 630 w 840"/>
                    <a:gd name="T33" fmla="*/ 54 h 1290"/>
                    <a:gd name="T34" fmla="*/ 768 w 840"/>
                    <a:gd name="T35" fmla="*/ 60 h 1290"/>
                    <a:gd name="T36" fmla="*/ 810 w 840"/>
                    <a:gd name="T37" fmla="*/ 60 h 1290"/>
                    <a:gd name="T38" fmla="*/ 840 w 840"/>
                    <a:gd name="T39" fmla="*/ 0 h 12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40" h="1290">
                      <a:moveTo>
                        <a:pt x="0" y="1290"/>
                      </a:moveTo>
                      <a:cubicBezTo>
                        <a:pt x="7" y="1270"/>
                        <a:pt x="11" y="1250"/>
                        <a:pt x="18" y="1230"/>
                      </a:cubicBezTo>
                      <a:cubicBezTo>
                        <a:pt x="28" y="1079"/>
                        <a:pt x="55" y="921"/>
                        <a:pt x="6" y="774"/>
                      </a:cubicBezTo>
                      <a:cubicBezTo>
                        <a:pt x="8" y="724"/>
                        <a:pt x="0" y="673"/>
                        <a:pt x="12" y="624"/>
                      </a:cubicBezTo>
                      <a:cubicBezTo>
                        <a:pt x="15" y="610"/>
                        <a:pt x="36" y="608"/>
                        <a:pt x="48" y="600"/>
                      </a:cubicBezTo>
                      <a:cubicBezTo>
                        <a:pt x="62" y="591"/>
                        <a:pt x="69" y="577"/>
                        <a:pt x="78" y="564"/>
                      </a:cubicBezTo>
                      <a:cubicBezTo>
                        <a:pt x="80" y="532"/>
                        <a:pt x="58" y="487"/>
                        <a:pt x="84" y="468"/>
                      </a:cubicBezTo>
                      <a:cubicBezTo>
                        <a:pt x="119" y="442"/>
                        <a:pt x="173" y="469"/>
                        <a:pt x="216" y="462"/>
                      </a:cubicBezTo>
                      <a:cubicBezTo>
                        <a:pt x="224" y="461"/>
                        <a:pt x="227" y="449"/>
                        <a:pt x="234" y="444"/>
                      </a:cubicBezTo>
                      <a:cubicBezTo>
                        <a:pt x="247" y="435"/>
                        <a:pt x="261" y="431"/>
                        <a:pt x="276" y="426"/>
                      </a:cubicBezTo>
                      <a:cubicBezTo>
                        <a:pt x="292" y="377"/>
                        <a:pt x="326" y="336"/>
                        <a:pt x="354" y="294"/>
                      </a:cubicBezTo>
                      <a:cubicBezTo>
                        <a:pt x="368" y="273"/>
                        <a:pt x="426" y="276"/>
                        <a:pt x="426" y="276"/>
                      </a:cubicBezTo>
                      <a:cubicBezTo>
                        <a:pt x="442" y="252"/>
                        <a:pt x="440" y="228"/>
                        <a:pt x="456" y="204"/>
                      </a:cubicBezTo>
                      <a:cubicBezTo>
                        <a:pt x="462" y="180"/>
                        <a:pt x="456" y="153"/>
                        <a:pt x="468" y="132"/>
                      </a:cubicBezTo>
                      <a:cubicBezTo>
                        <a:pt x="475" y="120"/>
                        <a:pt x="504" y="108"/>
                        <a:pt x="504" y="108"/>
                      </a:cubicBezTo>
                      <a:cubicBezTo>
                        <a:pt x="516" y="71"/>
                        <a:pt x="548" y="73"/>
                        <a:pt x="582" y="66"/>
                      </a:cubicBezTo>
                      <a:cubicBezTo>
                        <a:pt x="598" y="63"/>
                        <a:pt x="630" y="54"/>
                        <a:pt x="630" y="54"/>
                      </a:cubicBezTo>
                      <a:cubicBezTo>
                        <a:pt x="676" y="56"/>
                        <a:pt x="722" y="57"/>
                        <a:pt x="768" y="60"/>
                      </a:cubicBezTo>
                      <a:cubicBezTo>
                        <a:pt x="811" y="63"/>
                        <a:pt x="774" y="72"/>
                        <a:pt x="810" y="60"/>
                      </a:cubicBezTo>
                      <a:cubicBezTo>
                        <a:pt x="818" y="36"/>
                        <a:pt x="818" y="11"/>
                        <a:pt x="840" y="0"/>
                      </a:cubicBezTo>
                    </a:path>
                  </a:pathLst>
                </a:custGeom>
                <a:noFill/>
                <a:ln w="38100" cmpd="sng">
                  <a:solidFill>
                    <a:srgbClr val="00FFFF"/>
                  </a:solidFill>
                  <a:round/>
                  <a:headEnd/>
                  <a:tailEnd/>
                </a:ln>
                <a:effectLst/>
              </p:spPr>
              <p:txBody>
                <a:bodyPr wrap="none" anchor="ctr"/>
                <a:lstStyle/>
                <a:p>
                  <a:endParaRPr lang="zh-CN" altLang="en-US"/>
                </a:p>
              </p:txBody>
            </p:sp>
            <p:sp>
              <p:nvSpPr>
                <p:cNvPr id="24638" name="Freeform 54"/>
                <p:cNvSpPr>
                  <a:spLocks/>
                </p:cNvSpPr>
                <p:nvPr/>
              </p:nvSpPr>
              <p:spPr bwMode="auto">
                <a:xfrm>
                  <a:off x="2466" y="2982"/>
                  <a:ext cx="1314" cy="536"/>
                </a:xfrm>
                <a:custGeom>
                  <a:avLst/>
                  <a:gdLst>
                    <a:gd name="T0" fmla="*/ 0 w 1314"/>
                    <a:gd name="T1" fmla="*/ 0 h 536"/>
                    <a:gd name="T2" fmla="*/ 36 w 1314"/>
                    <a:gd name="T3" fmla="*/ 24 h 536"/>
                    <a:gd name="T4" fmla="*/ 96 w 1314"/>
                    <a:gd name="T5" fmla="*/ 90 h 536"/>
                    <a:gd name="T6" fmla="*/ 138 w 1314"/>
                    <a:gd name="T7" fmla="*/ 144 h 536"/>
                    <a:gd name="T8" fmla="*/ 270 w 1314"/>
                    <a:gd name="T9" fmla="*/ 222 h 536"/>
                    <a:gd name="T10" fmla="*/ 336 w 1314"/>
                    <a:gd name="T11" fmla="*/ 288 h 536"/>
                    <a:gd name="T12" fmla="*/ 462 w 1314"/>
                    <a:gd name="T13" fmla="*/ 330 h 536"/>
                    <a:gd name="T14" fmla="*/ 570 w 1314"/>
                    <a:gd name="T15" fmla="*/ 420 h 536"/>
                    <a:gd name="T16" fmla="*/ 624 w 1314"/>
                    <a:gd name="T17" fmla="*/ 390 h 536"/>
                    <a:gd name="T18" fmla="*/ 708 w 1314"/>
                    <a:gd name="T19" fmla="*/ 444 h 536"/>
                    <a:gd name="T20" fmla="*/ 762 w 1314"/>
                    <a:gd name="T21" fmla="*/ 462 h 536"/>
                    <a:gd name="T22" fmla="*/ 798 w 1314"/>
                    <a:gd name="T23" fmla="*/ 492 h 536"/>
                    <a:gd name="T24" fmla="*/ 870 w 1314"/>
                    <a:gd name="T25" fmla="*/ 504 h 536"/>
                    <a:gd name="T26" fmla="*/ 960 w 1314"/>
                    <a:gd name="T27" fmla="*/ 522 h 536"/>
                    <a:gd name="T28" fmla="*/ 984 w 1314"/>
                    <a:gd name="T29" fmla="*/ 468 h 536"/>
                    <a:gd name="T30" fmla="*/ 1032 w 1314"/>
                    <a:gd name="T31" fmla="*/ 414 h 536"/>
                    <a:gd name="T32" fmla="*/ 1080 w 1314"/>
                    <a:gd name="T33" fmla="*/ 450 h 536"/>
                    <a:gd name="T34" fmla="*/ 1134 w 1314"/>
                    <a:gd name="T35" fmla="*/ 426 h 536"/>
                    <a:gd name="T36" fmla="*/ 1158 w 1314"/>
                    <a:gd name="T37" fmla="*/ 372 h 536"/>
                    <a:gd name="T38" fmla="*/ 1188 w 1314"/>
                    <a:gd name="T39" fmla="*/ 336 h 536"/>
                    <a:gd name="T40" fmla="*/ 1224 w 1314"/>
                    <a:gd name="T41" fmla="*/ 342 h 536"/>
                    <a:gd name="T42" fmla="*/ 1248 w 1314"/>
                    <a:gd name="T43" fmla="*/ 378 h 536"/>
                    <a:gd name="T44" fmla="*/ 1314 w 1314"/>
                    <a:gd name="T45" fmla="*/ 378 h 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14" h="536">
                      <a:moveTo>
                        <a:pt x="0" y="0"/>
                      </a:moveTo>
                      <a:cubicBezTo>
                        <a:pt x="12" y="8"/>
                        <a:pt x="28" y="12"/>
                        <a:pt x="36" y="24"/>
                      </a:cubicBezTo>
                      <a:cubicBezTo>
                        <a:pt x="59" y="58"/>
                        <a:pt x="62" y="73"/>
                        <a:pt x="96" y="90"/>
                      </a:cubicBezTo>
                      <a:cubicBezTo>
                        <a:pt x="125" y="133"/>
                        <a:pt x="110" y="116"/>
                        <a:pt x="138" y="144"/>
                      </a:cubicBezTo>
                      <a:cubicBezTo>
                        <a:pt x="164" y="223"/>
                        <a:pt x="201" y="205"/>
                        <a:pt x="270" y="222"/>
                      </a:cubicBezTo>
                      <a:cubicBezTo>
                        <a:pt x="292" y="237"/>
                        <a:pt x="313" y="280"/>
                        <a:pt x="336" y="288"/>
                      </a:cubicBezTo>
                      <a:cubicBezTo>
                        <a:pt x="380" y="303"/>
                        <a:pt x="417" y="321"/>
                        <a:pt x="462" y="330"/>
                      </a:cubicBezTo>
                      <a:cubicBezTo>
                        <a:pt x="496" y="364"/>
                        <a:pt x="524" y="405"/>
                        <a:pt x="570" y="420"/>
                      </a:cubicBezTo>
                      <a:cubicBezTo>
                        <a:pt x="614" y="405"/>
                        <a:pt x="597" y="417"/>
                        <a:pt x="624" y="390"/>
                      </a:cubicBezTo>
                      <a:cubicBezTo>
                        <a:pt x="678" y="404"/>
                        <a:pt x="660" y="412"/>
                        <a:pt x="708" y="444"/>
                      </a:cubicBezTo>
                      <a:cubicBezTo>
                        <a:pt x="724" y="455"/>
                        <a:pt x="744" y="456"/>
                        <a:pt x="762" y="462"/>
                      </a:cubicBezTo>
                      <a:cubicBezTo>
                        <a:pt x="782" y="469"/>
                        <a:pt x="781" y="481"/>
                        <a:pt x="798" y="492"/>
                      </a:cubicBezTo>
                      <a:cubicBezTo>
                        <a:pt x="818" y="505"/>
                        <a:pt x="846" y="501"/>
                        <a:pt x="870" y="504"/>
                      </a:cubicBezTo>
                      <a:cubicBezTo>
                        <a:pt x="902" y="536"/>
                        <a:pt x="909" y="528"/>
                        <a:pt x="960" y="522"/>
                      </a:cubicBezTo>
                      <a:cubicBezTo>
                        <a:pt x="967" y="502"/>
                        <a:pt x="977" y="488"/>
                        <a:pt x="984" y="468"/>
                      </a:cubicBezTo>
                      <a:cubicBezTo>
                        <a:pt x="991" y="417"/>
                        <a:pt x="988" y="425"/>
                        <a:pt x="1032" y="414"/>
                      </a:cubicBezTo>
                      <a:cubicBezTo>
                        <a:pt x="1046" y="435"/>
                        <a:pt x="1056" y="442"/>
                        <a:pt x="1080" y="450"/>
                      </a:cubicBezTo>
                      <a:cubicBezTo>
                        <a:pt x="1091" y="446"/>
                        <a:pt x="1124" y="439"/>
                        <a:pt x="1134" y="426"/>
                      </a:cubicBezTo>
                      <a:cubicBezTo>
                        <a:pt x="1145" y="412"/>
                        <a:pt x="1148" y="387"/>
                        <a:pt x="1158" y="372"/>
                      </a:cubicBezTo>
                      <a:cubicBezTo>
                        <a:pt x="1167" y="359"/>
                        <a:pt x="1179" y="349"/>
                        <a:pt x="1188" y="336"/>
                      </a:cubicBezTo>
                      <a:cubicBezTo>
                        <a:pt x="1200" y="338"/>
                        <a:pt x="1214" y="335"/>
                        <a:pt x="1224" y="342"/>
                      </a:cubicBezTo>
                      <a:cubicBezTo>
                        <a:pt x="1236" y="350"/>
                        <a:pt x="1248" y="378"/>
                        <a:pt x="1248" y="378"/>
                      </a:cubicBezTo>
                      <a:cubicBezTo>
                        <a:pt x="1267" y="382"/>
                        <a:pt x="1300" y="378"/>
                        <a:pt x="1314" y="378"/>
                      </a:cubicBezTo>
                    </a:path>
                  </a:pathLst>
                </a:custGeom>
                <a:noFill/>
                <a:ln w="76200" cmpd="sng">
                  <a:solidFill>
                    <a:srgbClr val="00FFFF"/>
                  </a:solidFill>
                  <a:round/>
                  <a:headEnd/>
                  <a:tailEnd/>
                </a:ln>
                <a:effectLst/>
              </p:spPr>
              <p:txBody>
                <a:bodyPr wrap="none" anchor="ctr"/>
                <a:lstStyle/>
                <a:p>
                  <a:endParaRPr lang="zh-CN" altLang="en-US"/>
                </a:p>
              </p:txBody>
            </p:sp>
            <p:sp>
              <p:nvSpPr>
                <p:cNvPr id="24639" name="Freeform 55"/>
                <p:cNvSpPr>
                  <a:spLocks/>
                </p:cNvSpPr>
                <p:nvPr/>
              </p:nvSpPr>
              <p:spPr bwMode="auto">
                <a:xfrm>
                  <a:off x="912" y="888"/>
                  <a:ext cx="432" cy="63"/>
                </a:xfrm>
                <a:custGeom>
                  <a:avLst/>
                  <a:gdLst>
                    <a:gd name="T0" fmla="*/ 432 w 432"/>
                    <a:gd name="T1" fmla="*/ 24 h 63"/>
                    <a:gd name="T2" fmla="*/ 312 w 432"/>
                    <a:gd name="T3" fmla="*/ 6 h 63"/>
                    <a:gd name="T4" fmla="*/ 162 w 432"/>
                    <a:gd name="T5" fmla="*/ 60 h 63"/>
                    <a:gd name="T6" fmla="*/ 0 w 432"/>
                    <a:gd name="T7" fmla="*/ 24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63">
                      <a:moveTo>
                        <a:pt x="432" y="24"/>
                      </a:moveTo>
                      <a:cubicBezTo>
                        <a:pt x="412" y="21"/>
                        <a:pt x="357" y="0"/>
                        <a:pt x="312" y="6"/>
                      </a:cubicBezTo>
                      <a:cubicBezTo>
                        <a:pt x="267" y="12"/>
                        <a:pt x="214" y="57"/>
                        <a:pt x="162" y="60"/>
                      </a:cubicBezTo>
                      <a:cubicBezTo>
                        <a:pt x="110" y="63"/>
                        <a:pt x="34" y="31"/>
                        <a:pt x="0" y="24"/>
                      </a:cubicBezTo>
                    </a:path>
                  </a:pathLst>
                </a:custGeom>
                <a:noFill/>
                <a:ln w="57150" cmpd="sng">
                  <a:solidFill>
                    <a:srgbClr val="00FFFF"/>
                  </a:solidFill>
                  <a:round/>
                  <a:headEnd type="none" w="med" len="med"/>
                  <a:tailEnd type="none" w="med" len="med"/>
                </a:ln>
                <a:effectLst/>
              </p:spPr>
              <p:txBody>
                <a:bodyPr wrap="none" anchor="ctr"/>
                <a:lstStyle/>
                <a:p>
                  <a:endParaRPr lang="zh-CN" altLang="en-US"/>
                </a:p>
              </p:txBody>
            </p:sp>
            <p:sp>
              <p:nvSpPr>
                <p:cNvPr id="24640" name="Line 56"/>
                <p:cNvSpPr>
                  <a:spLocks noChangeShapeType="1"/>
                </p:cNvSpPr>
                <p:nvPr/>
              </p:nvSpPr>
              <p:spPr bwMode="auto">
                <a:xfrm rot="823574" flipH="1" flipV="1">
                  <a:off x="1104" y="816"/>
                  <a:ext cx="48" cy="96"/>
                </a:xfrm>
                <a:prstGeom prst="line">
                  <a:avLst/>
                </a:prstGeom>
                <a:noFill/>
                <a:ln w="57150">
                  <a:solidFill>
                    <a:srgbClr val="00FFFF"/>
                  </a:solidFill>
                  <a:round/>
                  <a:headEnd/>
                  <a:tailEnd/>
                </a:ln>
                <a:effectLst/>
              </p:spPr>
              <p:txBody>
                <a:bodyPr wrap="none" anchor="ctr"/>
                <a:lstStyle/>
                <a:p>
                  <a:endParaRPr lang="zh-CN" altLang="en-US"/>
                </a:p>
              </p:txBody>
            </p:sp>
            <p:sp>
              <p:nvSpPr>
                <p:cNvPr id="24641" name="Line 57"/>
                <p:cNvSpPr>
                  <a:spLocks noChangeShapeType="1"/>
                </p:cNvSpPr>
                <p:nvPr/>
              </p:nvSpPr>
              <p:spPr bwMode="auto">
                <a:xfrm flipV="1">
                  <a:off x="1008" y="816"/>
                  <a:ext cx="0" cy="96"/>
                </a:xfrm>
                <a:prstGeom prst="line">
                  <a:avLst/>
                </a:prstGeom>
                <a:noFill/>
                <a:ln w="57150">
                  <a:solidFill>
                    <a:srgbClr val="00FFFF"/>
                  </a:solidFill>
                  <a:round/>
                  <a:headEnd/>
                  <a:tailEnd/>
                </a:ln>
                <a:effectLst/>
              </p:spPr>
              <p:txBody>
                <a:bodyPr wrap="none" anchor="ctr"/>
                <a:lstStyle/>
                <a:p>
                  <a:endParaRPr lang="zh-CN" altLang="en-US"/>
                </a:p>
              </p:txBody>
            </p:sp>
            <p:sp>
              <p:nvSpPr>
                <p:cNvPr id="24642" name="Line 58"/>
                <p:cNvSpPr>
                  <a:spLocks noChangeShapeType="1"/>
                </p:cNvSpPr>
                <p:nvPr/>
              </p:nvSpPr>
              <p:spPr bwMode="auto">
                <a:xfrm flipV="1">
                  <a:off x="1248" y="816"/>
                  <a:ext cx="0" cy="96"/>
                </a:xfrm>
                <a:prstGeom prst="line">
                  <a:avLst/>
                </a:prstGeom>
                <a:noFill/>
                <a:ln w="57150">
                  <a:solidFill>
                    <a:srgbClr val="00FFFF"/>
                  </a:solidFill>
                  <a:round/>
                  <a:headEnd/>
                  <a:tailEnd/>
                </a:ln>
                <a:effectLst/>
              </p:spPr>
              <p:txBody>
                <a:bodyPr wrap="none" anchor="ctr"/>
                <a:lstStyle/>
                <a:p>
                  <a:endParaRPr lang="zh-CN" altLang="en-US"/>
                </a:p>
              </p:txBody>
            </p:sp>
          </p:grpSp>
          <p:sp>
            <p:nvSpPr>
              <p:cNvPr id="6203" name="Text Box 59"/>
              <p:cNvSpPr txBox="1">
                <a:spLocks noChangeArrowheads="1"/>
              </p:cNvSpPr>
              <p:nvPr/>
            </p:nvSpPr>
            <p:spPr bwMode="auto">
              <a:xfrm>
                <a:off x="432" y="1008"/>
                <a:ext cx="864"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defRPr/>
                </a:pPr>
                <a:r>
                  <a:rPr kumimoji="1" lang="zh-CN" altLang="en-US" sz="4400" b="1">
                    <a:effectLst>
                      <a:outerShdw blurRad="38100" dist="38100" dir="2700000" algn="tl">
                        <a:srgbClr val="FFFFFF"/>
                      </a:outerShdw>
                    </a:effectLst>
                    <a:latin typeface="Times New Roman" pitchFamily="18" charset="0"/>
                    <a:ea typeface="宋体" charset="-122"/>
                  </a:rPr>
                  <a:t>北京</a:t>
                </a:r>
              </a:p>
            </p:txBody>
          </p:sp>
          <p:sp>
            <p:nvSpPr>
              <p:cNvPr id="6204" name="Text Box 60"/>
              <p:cNvSpPr txBox="1">
                <a:spLocks noChangeArrowheads="1"/>
              </p:cNvSpPr>
              <p:nvPr/>
            </p:nvSpPr>
            <p:spPr bwMode="auto">
              <a:xfrm>
                <a:off x="1488" y="624"/>
                <a:ext cx="624"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defRPr/>
                </a:pPr>
                <a:r>
                  <a:rPr kumimoji="1" lang="zh-CN" altLang="en-US" sz="2800" b="1">
                    <a:solidFill>
                      <a:srgbClr val="FF0000"/>
                    </a:solidFill>
                    <a:effectLst>
                      <a:outerShdw blurRad="38100" dist="38100" dir="2700000" algn="tl">
                        <a:srgbClr val="000000"/>
                      </a:outerShdw>
                    </a:effectLst>
                    <a:latin typeface="Times New Roman" pitchFamily="18" charset="0"/>
                    <a:ea typeface="宋体" charset="-122"/>
                  </a:rPr>
                  <a:t>通州</a:t>
                </a:r>
              </a:p>
            </p:txBody>
          </p:sp>
          <p:sp>
            <p:nvSpPr>
              <p:cNvPr id="24623" name="Line 61"/>
              <p:cNvSpPr>
                <a:spLocks noChangeShapeType="1"/>
              </p:cNvSpPr>
              <p:nvPr/>
            </p:nvSpPr>
            <p:spPr bwMode="auto">
              <a:xfrm>
                <a:off x="2208" y="2976"/>
                <a:ext cx="0" cy="48"/>
              </a:xfrm>
              <a:prstGeom prst="line">
                <a:avLst/>
              </a:prstGeom>
              <a:noFill/>
              <a:ln w="57150">
                <a:solidFill>
                  <a:srgbClr val="00FFFF"/>
                </a:solidFill>
                <a:round/>
                <a:headEnd/>
                <a:tailEnd/>
              </a:ln>
              <a:effectLst/>
            </p:spPr>
            <p:txBody>
              <a:bodyPr wrap="none" anchor="ctr"/>
              <a:lstStyle/>
              <a:p>
                <a:endParaRPr lang="zh-CN" altLang="en-US"/>
              </a:p>
            </p:txBody>
          </p:sp>
          <p:sp>
            <p:nvSpPr>
              <p:cNvPr id="24624" name="Line 62"/>
              <p:cNvSpPr>
                <a:spLocks noChangeShapeType="1"/>
              </p:cNvSpPr>
              <p:nvPr/>
            </p:nvSpPr>
            <p:spPr bwMode="auto">
              <a:xfrm>
                <a:off x="1968" y="3072"/>
                <a:ext cx="96" cy="48"/>
              </a:xfrm>
              <a:prstGeom prst="line">
                <a:avLst/>
              </a:prstGeom>
              <a:noFill/>
              <a:ln w="57150">
                <a:solidFill>
                  <a:srgbClr val="00FFFF"/>
                </a:solidFill>
                <a:round/>
                <a:headEnd/>
                <a:tailEnd/>
              </a:ln>
              <a:effectLst/>
            </p:spPr>
            <p:txBody>
              <a:bodyPr wrap="none" anchor="ctr"/>
              <a:lstStyle/>
              <a:p>
                <a:endParaRPr lang="zh-CN" altLang="en-US"/>
              </a:p>
            </p:txBody>
          </p:sp>
          <p:sp>
            <p:nvSpPr>
              <p:cNvPr id="24625" name="Line 63"/>
              <p:cNvSpPr>
                <a:spLocks noChangeShapeType="1"/>
              </p:cNvSpPr>
              <p:nvPr/>
            </p:nvSpPr>
            <p:spPr bwMode="auto">
              <a:xfrm>
                <a:off x="1920" y="3168"/>
                <a:ext cx="48" cy="96"/>
              </a:xfrm>
              <a:prstGeom prst="line">
                <a:avLst/>
              </a:prstGeom>
              <a:noFill/>
              <a:ln w="57150">
                <a:solidFill>
                  <a:srgbClr val="00FFFF"/>
                </a:solidFill>
                <a:round/>
                <a:headEnd/>
                <a:tailEnd/>
              </a:ln>
              <a:effectLst/>
            </p:spPr>
            <p:txBody>
              <a:bodyPr wrap="none" anchor="ctr"/>
              <a:lstStyle/>
              <a:p>
                <a:endParaRPr lang="zh-CN" altLang="en-US"/>
              </a:p>
            </p:txBody>
          </p:sp>
          <p:sp>
            <p:nvSpPr>
              <p:cNvPr id="24626" name="Line 64"/>
              <p:cNvSpPr>
                <a:spLocks noChangeShapeType="1"/>
              </p:cNvSpPr>
              <p:nvPr/>
            </p:nvSpPr>
            <p:spPr bwMode="auto">
              <a:xfrm>
                <a:off x="1824" y="3312"/>
                <a:ext cx="96" cy="48"/>
              </a:xfrm>
              <a:prstGeom prst="line">
                <a:avLst/>
              </a:prstGeom>
              <a:noFill/>
              <a:ln w="57150">
                <a:solidFill>
                  <a:srgbClr val="00FFFF"/>
                </a:solidFill>
                <a:round/>
                <a:headEnd/>
                <a:tailEnd/>
              </a:ln>
              <a:effectLst/>
            </p:spPr>
            <p:txBody>
              <a:bodyPr wrap="none" anchor="ctr"/>
              <a:lstStyle/>
              <a:p>
                <a:endParaRPr lang="zh-CN" altLang="en-US"/>
              </a:p>
            </p:txBody>
          </p:sp>
          <p:sp>
            <p:nvSpPr>
              <p:cNvPr id="24627" name="Line 65"/>
              <p:cNvSpPr>
                <a:spLocks noChangeShapeType="1"/>
              </p:cNvSpPr>
              <p:nvPr/>
            </p:nvSpPr>
            <p:spPr bwMode="auto">
              <a:xfrm>
                <a:off x="1776" y="3360"/>
                <a:ext cx="48" cy="96"/>
              </a:xfrm>
              <a:prstGeom prst="line">
                <a:avLst/>
              </a:prstGeom>
              <a:noFill/>
              <a:ln w="57150">
                <a:solidFill>
                  <a:srgbClr val="00FFFF"/>
                </a:solidFill>
                <a:round/>
                <a:headEnd/>
                <a:tailEnd/>
              </a:ln>
              <a:effectLst/>
            </p:spPr>
            <p:txBody>
              <a:bodyPr wrap="none" anchor="ctr"/>
              <a:lstStyle/>
              <a:p>
                <a:endParaRPr lang="zh-CN" altLang="en-US"/>
              </a:p>
            </p:txBody>
          </p:sp>
          <p:sp>
            <p:nvSpPr>
              <p:cNvPr id="24628" name="Line 66"/>
              <p:cNvSpPr>
                <a:spLocks noChangeShapeType="1"/>
              </p:cNvSpPr>
              <p:nvPr/>
            </p:nvSpPr>
            <p:spPr bwMode="auto">
              <a:xfrm>
                <a:off x="1584" y="3360"/>
                <a:ext cx="96" cy="96"/>
              </a:xfrm>
              <a:prstGeom prst="line">
                <a:avLst/>
              </a:prstGeom>
              <a:noFill/>
              <a:ln w="57150">
                <a:solidFill>
                  <a:srgbClr val="00FFFF"/>
                </a:solidFill>
                <a:round/>
                <a:headEnd/>
                <a:tailEnd/>
              </a:ln>
              <a:effectLst/>
            </p:spPr>
            <p:txBody>
              <a:bodyPr wrap="none" anchor="ctr"/>
              <a:lstStyle/>
              <a:p>
                <a:endParaRPr lang="zh-CN" altLang="en-US"/>
              </a:p>
            </p:txBody>
          </p:sp>
          <p:sp>
            <p:nvSpPr>
              <p:cNvPr id="24629" name="Line 67"/>
              <p:cNvSpPr>
                <a:spLocks noChangeShapeType="1"/>
              </p:cNvSpPr>
              <p:nvPr/>
            </p:nvSpPr>
            <p:spPr bwMode="auto">
              <a:xfrm>
                <a:off x="1488" y="3600"/>
                <a:ext cx="96" cy="48"/>
              </a:xfrm>
              <a:prstGeom prst="line">
                <a:avLst/>
              </a:prstGeom>
              <a:noFill/>
              <a:ln w="57150">
                <a:solidFill>
                  <a:srgbClr val="00FFFF"/>
                </a:solidFill>
                <a:round/>
                <a:headEnd/>
                <a:tailEnd/>
              </a:ln>
              <a:effectLst/>
            </p:spPr>
            <p:txBody>
              <a:bodyPr wrap="none" anchor="ctr"/>
              <a:lstStyle/>
              <a:p>
                <a:endParaRPr lang="zh-CN" altLang="en-US"/>
              </a:p>
            </p:txBody>
          </p:sp>
          <p:sp>
            <p:nvSpPr>
              <p:cNvPr id="24630" name="Line 68"/>
              <p:cNvSpPr>
                <a:spLocks noChangeShapeType="1"/>
              </p:cNvSpPr>
              <p:nvPr/>
            </p:nvSpPr>
            <p:spPr bwMode="auto">
              <a:xfrm>
                <a:off x="1488" y="3840"/>
                <a:ext cx="144" cy="0"/>
              </a:xfrm>
              <a:prstGeom prst="line">
                <a:avLst/>
              </a:prstGeom>
              <a:noFill/>
              <a:ln w="57150">
                <a:solidFill>
                  <a:srgbClr val="00FFFF"/>
                </a:solidFill>
                <a:round/>
                <a:headEnd/>
                <a:tailEnd/>
              </a:ln>
              <a:effectLst/>
            </p:spPr>
            <p:txBody>
              <a:bodyPr wrap="none" anchor="ctr"/>
              <a:lstStyle/>
              <a:p>
                <a:endParaRPr lang="zh-CN" altLang="en-US"/>
              </a:p>
            </p:txBody>
          </p:sp>
          <p:sp>
            <p:nvSpPr>
              <p:cNvPr id="24631" name="Line 69"/>
              <p:cNvSpPr>
                <a:spLocks noChangeShapeType="1"/>
              </p:cNvSpPr>
              <p:nvPr/>
            </p:nvSpPr>
            <p:spPr bwMode="auto">
              <a:xfrm>
                <a:off x="1488" y="4032"/>
                <a:ext cx="144" cy="0"/>
              </a:xfrm>
              <a:prstGeom prst="line">
                <a:avLst/>
              </a:prstGeom>
              <a:noFill/>
              <a:ln w="57150">
                <a:solidFill>
                  <a:srgbClr val="00FFFF"/>
                </a:solidFill>
                <a:round/>
                <a:headEnd/>
                <a:tailEnd/>
              </a:ln>
              <a:effectLst/>
            </p:spPr>
            <p:txBody>
              <a:bodyPr wrap="none" anchor="ctr"/>
              <a:lstStyle/>
              <a:p>
                <a:endParaRPr lang="zh-CN" altLang="en-US"/>
              </a:p>
            </p:txBody>
          </p:sp>
          <p:sp>
            <p:nvSpPr>
              <p:cNvPr id="24632" name="Line 70"/>
              <p:cNvSpPr>
                <a:spLocks noChangeShapeType="1"/>
              </p:cNvSpPr>
              <p:nvPr/>
            </p:nvSpPr>
            <p:spPr bwMode="auto">
              <a:xfrm>
                <a:off x="1488" y="4176"/>
                <a:ext cx="144" cy="0"/>
              </a:xfrm>
              <a:prstGeom prst="line">
                <a:avLst/>
              </a:prstGeom>
              <a:noFill/>
              <a:ln w="57150">
                <a:solidFill>
                  <a:srgbClr val="00FFFF"/>
                </a:solidFill>
                <a:round/>
                <a:headEnd/>
                <a:tailEnd/>
              </a:ln>
              <a:effectLst/>
            </p:spPr>
            <p:txBody>
              <a:bodyPr wrap="none" anchor="ctr"/>
              <a:lstStyle/>
              <a:p>
                <a:endParaRPr lang="zh-CN" altLang="en-US"/>
              </a:p>
            </p:txBody>
          </p:sp>
        </p:grpSp>
      </p:grpSp>
      <p:sp>
        <p:nvSpPr>
          <p:cNvPr id="6215" name="Freeform 71"/>
          <p:cNvSpPr>
            <a:spLocks/>
          </p:cNvSpPr>
          <p:nvPr/>
        </p:nvSpPr>
        <p:spPr bwMode="auto">
          <a:xfrm>
            <a:off x="3276600" y="1465263"/>
            <a:ext cx="1387475" cy="2133600"/>
          </a:xfrm>
          <a:custGeom>
            <a:avLst/>
            <a:gdLst>
              <a:gd name="T0" fmla="*/ 2147483647 w 874"/>
              <a:gd name="T1" fmla="*/ 2147483647 h 1344"/>
              <a:gd name="T2" fmla="*/ 2147483647 w 874"/>
              <a:gd name="T3" fmla="*/ 2147483647 h 1344"/>
              <a:gd name="T4" fmla="*/ 2147483647 w 874"/>
              <a:gd name="T5" fmla="*/ 2147483647 h 1344"/>
              <a:gd name="T6" fmla="*/ 2147483647 w 874"/>
              <a:gd name="T7" fmla="*/ 2147483647 h 1344"/>
              <a:gd name="T8" fmla="*/ 2147483647 w 874"/>
              <a:gd name="T9" fmla="*/ 2147483647 h 1344"/>
              <a:gd name="T10" fmla="*/ 2147483647 w 874"/>
              <a:gd name="T11" fmla="*/ 2147483647 h 1344"/>
              <a:gd name="T12" fmla="*/ 2147483647 w 874"/>
              <a:gd name="T13" fmla="*/ 2147483647 h 1344"/>
              <a:gd name="T14" fmla="*/ 2147483647 w 874"/>
              <a:gd name="T15" fmla="*/ 2147483647 h 1344"/>
              <a:gd name="T16" fmla="*/ 0 w 874"/>
              <a:gd name="T17" fmla="*/ 0 h 1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4" h="1344">
                <a:moveTo>
                  <a:pt x="816" y="1344"/>
                </a:moveTo>
                <a:cubicBezTo>
                  <a:pt x="822" y="1310"/>
                  <a:pt x="874" y="1194"/>
                  <a:pt x="852" y="1140"/>
                </a:cubicBezTo>
                <a:cubicBezTo>
                  <a:pt x="830" y="1086"/>
                  <a:pt x="722" y="1068"/>
                  <a:pt x="684" y="1020"/>
                </a:cubicBezTo>
                <a:cubicBezTo>
                  <a:pt x="646" y="972"/>
                  <a:pt x="660" y="896"/>
                  <a:pt x="624" y="852"/>
                </a:cubicBezTo>
                <a:cubicBezTo>
                  <a:pt x="588" y="808"/>
                  <a:pt x="502" y="816"/>
                  <a:pt x="468" y="756"/>
                </a:cubicBezTo>
                <a:cubicBezTo>
                  <a:pt x="434" y="696"/>
                  <a:pt x="460" y="536"/>
                  <a:pt x="420" y="492"/>
                </a:cubicBezTo>
                <a:cubicBezTo>
                  <a:pt x="380" y="448"/>
                  <a:pt x="258" y="528"/>
                  <a:pt x="228" y="492"/>
                </a:cubicBezTo>
                <a:cubicBezTo>
                  <a:pt x="198" y="456"/>
                  <a:pt x="278" y="358"/>
                  <a:pt x="240" y="276"/>
                </a:cubicBezTo>
                <a:cubicBezTo>
                  <a:pt x="202" y="194"/>
                  <a:pt x="50" y="58"/>
                  <a:pt x="0" y="0"/>
                </a:cubicBezTo>
              </a:path>
            </a:pathLst>
          </a:custGeom>
          <a:noFill/>
          <a:ln w="76200" cap="flat" cmpd="sng">
            <a:solidFill>
              <a:srgbClr val="FF0000"/>
            </a:solidFill>
            <a:prstDash val="solid"/>
            <a:round/>
            <a:headEnd type="none" w="med" len="med"/>
            <a:tailEnd type="stealth" w="med" len="med"/>
          </a:ln>
          <a:effectLst/>
        </p:spPr>
        <p:txBody>
          <a:bodyPr wrap="none" anchor="ctr"/>
          <a:lstStyle/>
          <a:p>
            <a:endParaRPr lang="zh-CN" altLang="en-US"/>
          </a:p>
        </p:txBody>
      </p:sp>
      <p:sp>
        <p:nvSpPr>
          <p:cNvPr id="6216" name="Freeform 72"/>
          <p:cNvSpPr>
            <a:spLocks/>
          </p:cNvSpPr>
          <p:nvPr/>
        </p:nvSpPr>
        <p:spPr bwMode="auto">
          <a:xfrm>
            <a:off x="1828800" y="620713"/>
            <a:ext cx="1219200" cy="692150"/>
          </a:xfrm>
          <a:custGeom>
            <a:avLst/>
            <a:gdLst>
              <a:gd name="T0" fmla="*/ 2147483647 w 768"/>
              <a:gd name="T1" fmla="*/ 2147483647 h 436"/>
              <a:gd name="T2" fmla="*/ 2147483647 w 768"/>
              <a:gd name="T3" fmla="*/ 2147483647 h 436"/>
              <a:gd name="T4" fmla="*/ 2147483647 w 768"/>
              <a:gd name="T5" fmla="*/ 2147483647 h 436"/>
              <a:gd name="T6" fmla="*/ 0 w 768"/>
              <a:gd name="T7" fmla="*/ 2147483647 h 4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8" h="436">
                <a:moveTo>
                  <a:pt x="768" y="436"/>
                </a:moveTo>
                <a:cubicBezTo>
                  <a:pt x="742" y="392"/>
                  <a:pt x="710" y="244"/>
                  <a:pt x="612" y="172"/>
                </a:cubicBezTo>
                <a:cubicBezTo>
                  <a:pt x="514" y="100"/>
                  <a:pt x="282" y="8"/>
                  <a:pt x="180" y="4"/>
                </a:cubicBezTo>
                <a:cubicBezTo>
                  <a:pt x="78" y="0"/>
                  <a:pt x="37" y="118"/>
                  <a:pt x="0" y="148"/>
                </a:cubicBezTo>
              </a:path>
            </a:pathLst>
          </a:custGeom>
          <a:noFill/>
          <a:ln w="76200" cap="flat" cmpd="sng">
            <a:solidFill>
              <a:srgbClr val="FF0000"/>
            </a:solidFill>
            <a:prstDash val="solid"/>
            <a:round/>
            <a:headEnd type="none" w="med" len="med"/>
            <a:tailEnd type="stealth" w="med" len="med"/>
          </a:ln>
          <a:effectLst/>
        </p:spPr>
        <p:txBody>
          <a:bodyPr wrap="none" anchor="ctr"/>
          <a:lstStyle/>
          <a:p>
            <a:endParaRPr lang="zh-CN" altLang="en-US"/>
          </a:p>
        </p:txBody>
      </p:sp>
      <p:sp>
        <p:nvSpPr>
          <p:cNvPr id="6217" name="Freeform 73"/>
          <p:cNvSpPr>
            <a:spLocks/>
          </p:cNvSpPr>
          <p:nvPr/>
        </p:nvSpPr>
        <p:spPr bwMode="auto">
          <a:xfrm>
            <a:off x="1828800" y="1008063"/>
            <a:ext cx="304800" cy="304800"/>
          </a:xfrm>
          <a:custGeom>
            <a:avLst/>
            <a:gdLst>
              <a:gd name="T0" fmla="*/ 0 w 192"/>
              <a:gd name="T1" fmla="*/ 0 h 192"/>
              <a:gd name="T2" fmla="*/ 2147483647 w 192"/>
              <a:gd name="T3" fmla="*/ 2147483647 h 192"/>
              <a:gd name="T4" fmla="*/ 2147483647 w 192"/>
              <a:gd name="T5" fmla="*/ 2147483647 h 192"/>
              <a:gd name="T6" fmla="*/ 0 60000 65536"/>
              <a:gd name="T7" fmla="*/ 0 60000 65536"/>
              <a:gd name="T8" fmla="*/ 0 60000 65536"/>
            </a:gdLst>
            <a:ahLst/>
            <a:cxnLst>
              <a:cxn ang="T6">
                <a:pos x="T0" y="T1"/>
              </a:cxn>
              <a:cxn ang="T7">
                <a:pos x="T2" y="T3"/>
              </a:cxn>
              <a:cxn ang="T8">
                <a:pos x="T4" y="T5"/>
              </a:cxn>
            </a:cxnLst>
            <a:rect l="0" t="0" r="r" b="b"/>
            <a:pathLst>
              <a:path w="192" h="192">
                <a:moveTo>
                  <a:pt x="0" y="0"/>
                </a:moveTo>
                <a:lnTo>
                  <a:pt x="84" y="48"/>
                </a:lnTo>
                <a:lnTo>
                  <a:pt x="192" y="192"/>
                </a:lnTo>
              </a:path>
            </a:pathLst>
          </a:custGeom>
          <a:noFill/>
          <a:ln w="76200" cap="flat" cmpd="sng">
            <a:solidFill>
              <a:srgbClr val="FF0000"/>
            </a:solidFill>
            <a:prstDash val="solid"/>
            <a:round/>
            <a:headEnd type="none" w="med" len="med"/>
            <a:tailEnd type="stealth" w="med" len="med"/>
          </a:ln>
          <a:effectLst/>
        </p:spPr>
        <p:txBody>
          <a:bodyPr wrap="none" anchor="ctr"/>
          <a:lstStyle/>
          <a:p>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6155"/>
                                        </p:tgtEl>
                                        <p:attrNameLst>
                                          <p:attrName>style.visibility</p:attrName>
                                        </p:attrNameLst>
                                      </p:cBhvr>
                                      <p:to>
                                        <p:strVal val="visible"/>
                                      </p:to>
                                    </p:set>
                                    <p:animEffect transition="in" filter="barn(inHorizontal)">
                                      <p:cBhvr>
                                        <p:cTn id="10" dur="500"/>
                                        <p:tgtEl>
                                          <p:spTgt spid="6155"/>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6158"/>
                                        </p:tgtEl>
                                        <p:attrNameLst>
                                          <p:attrName>style.visibility</p:attrName>
                                        </p:attrNameLst>
                                      </p:cBhvr>
                                      <p:to>
                                        <p:strVal val="visible"/>
                                      </p:to>
                                    </p:set>
                                    <p:animEffect transition="in" filter="barn(inHorizontal)">
                                      <p:cBhvr>
                                        <p:cTn id="13" dur="500"/>
                                        <p:tgtEl>
                                          <p:spTgt spid="6158"/>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6159"/>
                                        </p:tgtEl>
                                        <p:attrNameLst>
                                          <p:attrName>style.visibility</p:attrName>
                                        </p:attrNameLst>
                                      </p:cBhvr>
                                      <p:to>
                                        <p:strVal val="visible"/>
                                      </p:to>
                                    </p:set>
                                    <p:animEffect transition="in" filter="barn(inHorizontal)">
                                      <p:cBhvr>
                                        <p:cTn id="16" dur="500"/>
                                        <p:tgtEl>
                                          <p:spTgt spid="6159"/>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6215"/>
                                        </p:tgtEl>
                                        <p:attrNameLst>
                                          <p:attrName>style.visibility</p:attrName>
                                        </p:attrNameLst>
                                      </p:cBhvr>
                                      <p:to>
                                        <p:strVal val="visible"/>
                                      </p:to>
                                    </p:set>
                                    <p:animEffect transition="in" filter="barn(inHorizontal)">
                                      <p:cBhvr>
                                        <p:cTn id="19" dur="500"/>
                                        <p:tgtEl>
                                          <p:spTgt spid="6215"/>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6216"/>
                                        </p:tgtEl>
                                        <p:attrNameLst>
                                          <p:attrName>style.visibility</p:attrName>
                                        </p:attrNameLst>
                                      </p:cBhvr>
                                      <p:to>
                                        <p:strVal val="visible"/>
                                      </p:to>
                                    </p:set>
                                    <p:animEffect transition="in" filter="barn(inHorizontal)">
                                      <p:cBhvr>
                                        <p:cTn id="22" dur="500"/>
                                        <p:tgtEl>
                                          <p:spTgt spid="6216"/>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6217"/>
                                        </p:tgtEl>
                                        <p:attrNameLst>
                                          <p:attrName>style.visibility</p:attrName>
                                        </p:attrNameLst>
                                      </p:cBhvr>
                                      <p:to>
                                        <p:strVal val="visible"/>
                                      </p:to>
                                    </p:set>
                                    <p:animEffect transition="in" filter="barn(inHorizontal)">
                                      <p:cBhvr>
                                        <p:cTn id="25" dur="500"/>
                                        <p:tgtEl>
                                          <p:spTgt spid="6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animBg="1"/>
      <p:bldP spid="6158" grpId="0" animBg="1"/>
      <p:bldP spid="6159" grpId="0" animBg="1"/>
      <p:bldP spid="6215" grpId="0" animBg="1"/>
      <p:bldP spid="6216" grpId="0" animBg="1"/>
      <p:bldP spid="62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20090330_0e9a1d6f089889c41415mbSmUIkR81Lp"/>
          <p:cNvPicPr>
            <a:picLocks noChangeAspect="1" noChangeArrowheads="1"/>
          </p:cNvPicPr>
          <p:nvPr/>
        </p:nvPicPr>
        <p:blipFill>
          <a:blip r:embed="rId2" cstate="print"/>
          <a:srcRect/>
          <a:stretch>
            <a:fillRect/>
          </a:stretch>
        </p:blipFill>
        <p:spPr bwMode="auto">
          <a:xfrm>
            <a:off x="0" y="0"/>
            <a:ext cx="9144000" cy="6254750"/>
          </a:xfrm>
          <a:prstGeom prst="rect">
            <a:avLst/>
          </a:prstGeom>
          <a:noFill/>
          <a:ln w="9525">
            <a:noFill/>
            <a:miter lim="800000"/>
            <a:headEnd/>
            <a:tailEnd/>
          </a:ln>
        </p:spPr>
      </p:pic>
      <p:sp>
        <p:nvSpPr>
          <p:cNvPr id="35845" name="Rectangle 5"/>
          <p:cNvSpPr>
            <a:spLocks noChangeArrowheads="1"/>
          </p:cNvSpPr>
          <p:nvPr/>
        </p:nvSpPr>
        <p:spPr bwMode="auto">
          <a:xfrm>
            <a:off x="0" y="4855414"/>
            <a:ext cx="9144000" cy="2012859"/>
          </a:xfrm>
          <a:prstGeom prst="rect">
            <a:avLst/>
          </a:prstGeom>
          <a:solidFill>
            <a:srgbClr val="0000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lnSpc>
                <a:spcPct val="130000"/>
              </a:lnSpc>
              <a:defRPr/>
            </a:pPr>
            <a:r>
              <a:rPr lang="zh-CN" altLang="en-US" sz="3200" b="1" dirty="0">
                <a:solidFill>
                  <a:schemeClr val="bg1"/>
                </a:solidFill>
                <a:effectLst>
                  <a:outerShdw blurRad="38100" dist="38100" dir="2700000" algn="tl">
                    <a:srgbClr val="000000"/>
                  </a:outerShdw>
                </a:effectLst>
                <a:latin typeface="方正姚体" panose="02010601030101010101" pitchFamily="2" charset="-122"/>
                <a:ea typeface="方正姚体" panose="02010601030101010101" pitchFamily="2" charset="-122"/>
              </a:rPr>
              <a:t>中国人和以勇气镇定著称的鞑靼人在战斗的最后阶段表现得尤为出色</a:t>
            </a:r>
            <a:r>
              <a:rPr lang="en-US" altLang="zh-CN" sz="3200" b="1" dirty="0">
                <a:solidFill>
                  <a:schemeClr val="bg1"/>
                </a:solidFill>
                <a:effectLst>
                  <a:outerShdw blurRad="38100" dist="38100" dir="2700000" algn="tl">
                    <a:srgbClr val="000000"/>
                  </a:outerShdw>
                </a:effectLst>
                <a:latin typeface="方正姚体" panose="02010601030101010101" pitchFamily="2" charset="-122"/>
                <a:ea typeface="方正姚体" panose="02010601030101010101" pitchFamily="2" charset="-122"/>
              </a:rPr>
              <a:t>……</a:t>
            </a:r>
            <a:r>
              <a:rPr lang="zh-CN" altLang="en-US" sz="3200" b="1" dirty="0">
                <a:solidFill>
                  <a:schemeClr val="bg1"/>
                </a:solidFill>
                <a:effectLst>
                  <a:outerShdw blurRad="38100" dist="38100" dir="2700000" algn="tl">
                    <a:srgbClr val="000000"/>
                  </a:outerShdw>
                </a:effectLst>
                <a:latin typeface="方正姚体" panose="02010601030101010101" pitchFamily="2" charset="-122"/>
                <a:ea typeface="方正姚体" panose="02010601030101010101" pitchFamily="2" charset="-122"/>
              </a:rPr>
              <a:t>他们中没有一个后退，全都以身殉职。       </a:t>
            </a:r>
            <a:r>
              <a:rPr lang="en-US" altLang="zh-CN" sz="3200" b="1" dirty="0" smtClean="0">
                <a:solidFill>
                  <a:schemeClr val="bg1"/>
                </a:solidFill>
                <a:effectLst>
                  <a:outerShdw blurRad="38100" dist="38100" dir="2700000" algn="tl">
                    <a:srgbClr val="000000"/>
                  </a:outerShdw>
                </a:effectLst>
                <a:latin typeface="方正姚体" panose="02010601030101010101" pitchFamily="2" charset="-122"/>
                <a:ea typeface="方正姚体" panose="02010601030101010101" pitchFamily="2" charset="-122"/>
              </a:rPr>
              <a:t>——</a:t>
            </a:r>
            <a:r>
              <a:rPr lang="zh-CN" altLang="en-US" sz="3200" b="1" dirty="0">
                <a:solidFill>
                  <a:schemeClr val="bg1"/>
                </a:solidFill>
                <a:effectLst>
                  <a:outerShdw blurRad="38100" dist="38100" dir="2700000" algn="tl">
                    <a:srgbClr val="000000"/>
                  </a:outerShdw>
                </a:effectLst>
                <a:latin typeface="方正姚体" panose="02010601030101010101" pitchFamily="2" charset="-122"/>
                <a:ea typeface="方正姚体" panose="02010601030101010101" pitchFamily="2" charset="-122"/>
              </a:rPr>
              <a:t>保尔</a:t>
            </a:r>
            <a:r>
              <a:rPr lang="en-US" altLang="zh-CN" sz="3200" b="1" dirty="0">
                <a:solidFill>
                  <a:schemeClr val="bg1"/>
                </a:solidFill>
                <a:effectLst>
                  <a:outerShdw blurRad="38100" dist="38100" dir="2700000" algn="tl">
                    <a:srgbClr val="000000"/>
                  </a:outerShdw>
                </a:effectLst>
                <a:latin typeface="方正姚体" panose="02010601030101010101" pitchFamily="2" charset="-122"/>
                <a:ea typeface="方正姚体" panose="02010601030101010101" pitchFamily="2" charset="-122"/>
              </a:rPr>
              <a:t>·</a:t>
            </a:r>
            <a:r>
              <a:rPr lang="zh-CN" altLang="en-US" sz="3200" b="1" dirty="0">
                <a:solidFill>
                  <a:schemeClr val="bg1"/>
                </a:solidFill>
                <a:effectLst>
                  <a:outerShdw blurRad="38100" dist="38100" dir="2700000" algn="tl">
                    <a:srgbClr val="000000"/>
                  </a:outerShdw>
                </a:effectLst>
                <a:latin typeface="方正姚体" panose="02010601030101010101" pitchFamily="2" charset="-122"/>
                <a:ea typeface="方正姚体" panose="02010601030101010101" pitchFamily="2" charset="-122"/>
              </a:rPr>
              <a:t>瓦兰</a:t>
            </a:r>
            <a:r>
              <a:rPr lang="en-US" altLang="zh-CN" sz="3200" b="1" dirty="0">
                <a:solidFill>
                  <a:schemeClr val="bg1"/>
                </a:solidFill>
                <a:effectLst>
                  <a:outerShdw blurRad="38100" dist="38100" dir="2700000" algn="tl">
                    <a:srgbClr val="000000"/>
                  </a:outerShdw>
                </a:effectLst>
                <a:latin typeface="方正姚体" panose="02010601030101010101" pitchFamily="2" charset="-122"/>
                <a:ea typeface="方正姚体" panose="02010601030101010101" pitchFamily="2" charset="-122"/>
              </a:rPr>
              <a:t>《</a:t>
            </a:r>
            <a:r>
              <a:rPr lang="zh-CN" altLang="en-US" sz="3200" b="1" dirty="0">
                <a:solidFill>
                  <a:schemeClr val="bg1"/>
                </a:solidFill>
                <a:effectLst>
                  <a:outerShdw blurRad="38100" dist="38100" dir="2700000" algn="tl">
                    <a:srgbClr val="000000"/>
                  </a:outerShdw>
                </a:effectLst>
                <a:latin typeface="方正姚体" panose="02010601030101010101" pitchFamily="2" charset="-122"/>
                <a:ea typeface="方正姚体" panose="02010601030101010101" pitchFamily="2" charset="-122"/>
              </a:rPr>
              <a:t>征华记</a:t>
            </a:r>
            <a:r>
              <a:rPr lang="en-US" altLang="zh-CN" sz="3200" b="1" dirty="0">
                <a:solidFill>
                  <a:schemeClr val="bg1"/>
                </a:solidFill>
                <a:effectLst>
                  <a:outerShdw blurRad="38100" dist="38100" dir="2700000" algn="tl">
                    <a:srgbClr val="000000"/>
                  </a:outerShdw>
                </a:effectLst>
                <a:latin typeface="方正姚体" panose="02010601030101010101" pitchFamily="2" charset="-122"/>
                <a:ea typeface="方正姚体" panose="02010601030101010101" pitchFamily="2" charset="-122"/>
              </a:rPr>
              <a:t>》 </a:t>
            </a:r>
          </a:p>
        </p:txBody>
      </p:sp>
      <p:sp>
        <p:nvSpPr>
          <p:cNvPr id="4" name="Text Box 3"/>
          <p:cNvSpPr txBox="1">
            <a:spLocks noChangeArrowheads="1"/>
          </p:cNvSpPr>
          <p:nvPr/>
        </p:nvSpPr>
        <p:spPr bwMode="auto">
          <a:xfrm>
            <a:off x="23813" y="0"/>
            <a:ext cx="8137525" cy="584200"/>
          </a:xfrm>
          <a:prstGeom prst="rect">
            <a:avLst/>
          </a:prstGeom>
          <a:noFill/>
          <a:ln w="9525">
            <a:noFill/>
            <a:miter lim="800000"/>
            <a:headEnd/>
            <a:tailEnd/>
          </a:ln>
          <a:effectLst>
            <a:outerShdw blurRad="50800" dist="38100" dir="5400000" algn="t" rotWithShape="0">
              <a:prstClr val="black">
                <a:alpha val="40000"/>
              </a:prstClr>
            </a:outerShdw>
          </a:effectLst>
        </p:spPr>
        <p:txBody>
          <a:bodyPr>
            <a:spAutoFit/>
          </a:bodyPr>
          <a:lstStyle/>
          <a:p>
            <a:pPr>
              <a:spcBef>
                <a:spcPts val="600"/>
              </a:spcBef>
              <a:defRPr/>
            </a:pPr>
            <a:r>
              <a:rPr kumimoji="1" lang="zh-CN" altLang="en-US" sz="3200" b="1" dirty="0">
                <a:solidFill>
                  <a:srgbClr val="000066"/>
                </a:solidFill>
                <a:latin typeface="微软雅黑" panose="020B0503020204020204" pitchFamily="34" charset="-122"/>
                <a:ea typeface="微软雅黑" panose="020B0503020204020204" pitchFamily="34" charset="-122"/>
              </a:rPr>
              <a:t>八里桥之战</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blinds(horizontal)">
                                      <p:cBhvr>
                                        <p:cTn id="7"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3"/>
          <p:cNvSpPr>
            <a:spLocks noChangeArrowheads="1"/>
          </p:cNvSpPr>
          <p:nvPr/>
        </p:nvSpPr>
        <p:spPr bwMode="invGray">
          <a:xfrm>
            <a:off x="0" y="1371600"/>
            <a:ext cx="6248400" cy="4495800"/>
          </a:xfrm>
          <a:prstGeom prst="rightArrow">
            <a:avLst>
              <a:gd name="adj1" fmla="val 79306"/>
              <a:gd name="adj2" fmla="val 29804"/>
            </a:avLst>
          </a:prstGeom>
          <a:gradFill rotWithShape="1">
            <a:gsLst>
              <a:gs pos="0">
                <a:srgbClr val="062765"/>
              </a:gs>
              <a:gs pos="100000">
                <a:srgbClr val="6C8ED3"/>
              </a:gs>
            </a:gsLst>
            <a:lin ang="0" scaled="1"/>
          </a:gradFill>
          <a:ln w="9525">
            <a:noFill/>
            <a:miter lim="800000"/>
            <a:headEnd/>
            <a:tailEnd/>
          </a:ln>
        </p:spPr>
        <p:txBody>
          <a:bodyPr wrap="none" anchor="ctr"/>
          <a:lstStyle/>
          <a:p>
            <a:endParaRPr lang="zh-CN" altLang="en-US" b="1">
              <a:solidFill>
                <a:srgbClr val="FFFF00"/>
              </a:solidFill>
              <a:latin typeface="微软雅黑" pitchFamily="34" charset="-122"/>
              <a:ea typeface="微软雅黑" pitchFamily="34" charset="-122"/>
            </a:endParaRPr>
          </a:p>
        </p:txBody>
      </p:sp>
      <p:sp>
        <p:nvSpPr>
          <p:cNvPr id="72708" name="AutoShape 4"/>
          <p:cNvSpPr>
            <a:spLocks noChangeArrowheads="1"/>
          </p:cNvSpPr>
          <p:nvPr/>
        </p:nvSpPr>
        <p:spPr bwMode="blackWhite">
          <a:xfrm>
            <a:off x="914400" y="2057400"/>
            <a:ext cx="4038600" cy="9906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rgbClr val="FF0000"/>
            </a:solidFill>
            <a:round/>
            <a:headEnd/>
            <a:tailEnd/>
          </a:ln>
          <a:effectLst/>
        </p:spPr>
        <p:txBody>
          <a:bodyPr wrap="none" anchor="ctr"/>
          <a:lstStyle/>
          <a:p>
            <a:pPr algn="ctr" eaLnBrk="0" hangingPunct="0">
              <a:defRPr/>
            </a:pPr>
            <a:r>
              <a:rPr lang="zh-CN" altLang="en-US" sz="3600" dirty="0">
                <a:solidFill>
                  <a:srgbClr val="FFFF00"/>
                </a:solidFill>
                <a:latin typeface="微软雅黑" panose="020B0503020204020204" pitchFamily="34" charset="-122"/>
                <a:ea typeface="微软雅黑" panose="020B0503020204020204" pitchFamily="34" charset="-122"/>
              </a:rPr>
              <a:t>一个基本性质</a:t>
            </a:r>
            <a:endParaRPr lang="en-US" altLang="zh-CN" sz="3600" dirty="0">
              <a:solidFill>
                <a:srgbClr val="FFFF00"/>
              </a:solidFill>
              <a:latin typeface="微软雅黑" panose="020B0503020204020204" pitchFamily="34" charset="-122"/>
              <a:ea typeface="微软雅黑" panose="020B0503020204020204" pitchFamily="34" charset="-122"/>
            </a:endParaRPr>
          </a:p>
        </p:txBody>
      </p:sp>
      <p:sp>
        <p:nvSpPr>
          <p:cNvPr id="72709" name="AutoShape 5"/>
          <p:cNvSpPr>
            <a:spLocks noChangeArrowheads="1"/>
          </p:cNvSpPr>
          <p:nvPr/>
        </p:nvSpPr>
        <p:spPr bwMode="blackWhite">
          <a:xfrm>
            <a:off x="914400" y="3200400"/>
            <a:ext cx="4038600" cy="990600"/>
          </a:xfrm>
          <a:prstGeom prst="roundRect">
            <a:avLst>
              <a:gd name="adj" fmla="val 9106"/>
            </a:avLst>
          </a:prstGeom>
          <a:gradFill rotWithShape="1">
            <a:gsLst>
              <a:gs pos="0">
                <a:schemeClr val="hlink"/>
              </a:gs>
              <a:gs pos="100000">
                <a:schemeClr val="hlink">
                  <a:gamma/>
                  <a:shade val="46275"/>
                  <a:invGamma/>
                </a:schemeClr>
              </a:gs>
            </a:gsLst>
            <a:lin ang="5400000" scaled="1"/>
          </a:gradFill>
          <a:ln w="25400">
            <a:solidFill>
              <a:srgbClr val="FF0000"/>
            </a:solidFill>
            <a:round/>
            <a:headEnd/>
            <a:tailEnd/>
          </a:ln>
          <a:effectLst/>
        </p:spPr>
        <p:txBody>
          <a:bodyPr wrap="none" anchor="ctr"/>
          <a:lstStyle/>
          <a:p>
            <a:pPr algn="ctr" eaLnBrk="0" hangingPunct="0">
              <a:defRPr/>
            </a:pPr>
            <a:r>
              <a:rPr lang="zh-CN" altLang="en-US" sz="3600" dirty="0">
                <a:solidFill>
                  <a:srgbClr val="FFFF00"/>
                </a:solidFill>
                <a:latin typeface="微软雅黑" panose="020B0503020204020204" pitchFamily="34" charset="-122"/>
                <a:ea typeface="微软雅黑" panose="020B0503020204020204" pitchFamily="34" charset="-122"/>
              </a:rPr>
              <a:t>两个基本任务</a:t>
            </a:r>
            <a:endParaRPr lang="en-US" altLang="zh-CN" sz="3600" dirty="0">
              <a:solidFill>
                <a:srgbClr val="FFFF00"/>
              </a:solidFill>
              <a:latin typeface="微软雅黑" panose="020B0503020204020204" pitchFamily="34" charset="-122"/>
              <a:ea typeface="微软雅黑" panose="020B0503020204020204" pitchFamily="34" charset="-122"/>
            </a:endParaRPr>
          </a:p>
        </p:txBody>
      </p:sp>
      <p:sp>
        <p:nvSpPr>
          <p:cNvPr id="72710" name="AutoShape 6"/>
          <p:cNvSpPr>
            <a:spLocks noChangeArrowheads="1"/>
          </p:cNvSpPr>
          <p:nvPr/>
        </p:nvSpPr>
        <p:spPr bwMode="blackWhite">
          <a:xfrm>
            <a:off x="914400" y="4343400"/>
            <a:ext cx="4038600" cy="990600"/>
          </a:xfrm>
          <a:prstGeom prst="roundRect">
            <a:avLst>
              <a:gd name="adj" fmla="val 9106"/>
            </a:avLst>
          </a:prstGeom>
          <a:gradFill rotWithShape="1">
            <a:gsLst>
              <a:gs pos="0">
                <a:schemeClr val="accent2"/>
              </a:gs>
              <a:gs pos="100000">
                <a:schemeClr val="accent2">
                  <a:gamma/>
                  <a:shade val="46275"/>
                  <a:invGamma/>
                </a:schemeClr>
              </a:gs>
            </a:gsLst>
            <a:lin ang="5400000" scaled="1"/>
          </a:gradFill>
          <a:ln w="25400">
            <a:solidFill>
              <a:srgbClr val="FF0000"/>
            </a:solidFill>
            <a:round/>
            <a:headEnd/>
            <a:tailEnd/>
          </a:ln>
          <a:effectLst/>
        </p:spPr>
        <p:txBody>
          <a:bodyPr wrap="none" anchor="ctr"/>
          <a:lstStyle/>
          <a:p>
            <a:pPr algn="ctr" eaLnBrk="0" hangingPunct="0">
              <a:defRPr/>
            </a:pPr>
            <a:r>
              <a:rPr lang="zh-CN" altLang="en-US" sz="3600" dirty="0">
                <a:solidFill>
                  <a:srgbClr val="FFFF00"/>
                </a:solidFill>
                <a:latin typeface="微软雅黑" panose="020B0503020204020204" pitchFamily="34" charset="-122"/>
                <a:ea typeface="微软雅黑" panose="020B0503020204020204" pitchFamily="34" charset="-122"/>
              </a:rPr>
              <a:t>三条基本线索</a:t>
            </a:r>
            <a:endParaRPr lang="en-US" altLang="zh-CN" sz="3600" dirty="0">
              <a:solidFill>
                <a:srgbClr val="FFFF00"/>
              </a:solidFill>
              <a:latin typeface="微软雅黑" panose="020B0503020204020204" pitchFamily="34" charset="-122"/>
              <a:ea typeface="微软雅黑" panose="020B0503020204020204" pitchFamily="34" charset="-122"/>
            </a:endParaRPr>
          </a:p>
        </p:txBody>
      </p:sp>
      <p:sp>
        <p:nvSpPr>
          <p:cNvPr id="6150" name="AutoShape 7"/>
          <p:cNvSpPr>
            <a:spLocks noChangeArrowheads="1"/>
          </p:cNvSpPr>
          <p:nvPr/>
        </p:nvSpPr>
        <p:spPr bwMode="black">
          <a:xfrm>
            <a:off x="6096000" y="3048000"/>
            <a:ext cx="2514600" cy="1295400"/>
          </a:xfrm>
          <a:prstGeom prst="roundRect">
            <a:avLst>
              <a:gd name="adj" fmla="val 9106"/>
            </a:avLst>
          </a:prstGeom>
          <a:noFill/>
          <a:ln w="25400">
            <a:noFill/>
            <a:round/>
            <a:headEnd/>
            <a:tailEnd/>
          </a:ln>
        </p:spPr>
        <p:txBody>
          <a:bodyPr anchor="ctr"/>
          <a:lstStyle/>
          <a:p>
            <a:pPr algn="ctr"/>
            <a:endParaRPr lang="en-US" altLang="zh-CN" sz="2400" b="1">
              <a:solidFill>
                <a:srgbClr val="FFFF00"/>
              </a:solidFill>
              <a:latin typeface="微软雅黑" pitchFamily="34" charset="-122"/>
              <a:ea typeface="微软雅黑" pitchFamily="34" charset="-122"/>
            </a:endParaRPr>
          </a:p>
        </p:txBody>
      </p:sp>
      <p:sp>
        <p:nvSpPr>
          <p:cNvPr id="6151" name="AutoShape 32"/>
          <p:cNvSpPr>
            <a:spLocks noChangeArrowheads="1"/>
          </p:cNvSpPr>
          <p:nvPr/>
        </p:nvSpPr>
        <p:spPr bwMode="gray">
          <a:xfrm>
            <a:off x="6172200" y="2438400"/>
            <a:ext cx="2743200" cy="2438400"/>
          </a:xfrm>
          <a:prstGeom prst="roundRect">
            <a:avLst>
              <a:gd name="adj" fmla="val 17509"/>
            </a:avLst>
          </a:prstGeom>
          <a:solidFill>
            <a:schemeClr val="bg1"/>
          </a:solidFill>
          <a:ln w="9525">
            <a:noFill/>
            <a:round/>
            <a:headEnd/>
            <a:tailEnd/>
          </a:ln>
        </p:spPr>
        <p:txBody>
          <a:bodyPr wrap="none" anchor="ctr"/>
          <a:lstStyle/>
          <a:p>
            <a:endParaRPr lang="zh-CN" altLang="en-US" b="1">
              <a:latin typeface="微软雅黑" pitchFamily="34" charset="-122"/>
              <a:ea typeface="微软雅黑" pitchFamily="34" charset="-122"/>
            </a:endParaRPr>
          </a:p>
        </p:txBody>
      </p:sp>
      <p:sp>
        <p:nvSpPr>
          <p:cNvPr id="6152" name="Text Box 35"/>
          <p:cNvSpPr txBox="1">
            <a:spLocks noChangeArrowheads="1"/>
          </p:cNvSpPr>
          <p:nvPr/>
        </p:nvSpPr>
        <p:spPr bwMode="gray">
          <a:xfrm>
            <a:off x="6480175" y="2708275"/>
            <a:ext cx="2236788" cy="2016125"/>
          </a:xfrm>
          <a:prstGeom prst="rect">
            <a:avLst/>
          </a:prstGeom>
          <a:noFill/>
          <a:ln w="9525" algn="ctr">
            <a:noFill/>
            <a:miter lim="800000"/>
            <a:headEnd/>
            <a:tailEnd/>
          </a:ln>
        </p:spPr>
        <p:txBody>
          <a:bodyPr wrap="none">
            <a:spAutoFit/>
          </a:bodyPr>
          <a:lstStyle/>
          <a:p>
            <a:pPr algn="ctr" eaLnBrk="0" hangingPunct="0">
              <a:lnSpc>
                <a:spcPts val="5000"/>
              </a:lnSpc>
            </a:pPr>
            <a:r>
              <a:rPr lang="zh-CN" altLang="en-US" sz="4000" dirty="0">
                <a:solidFill>
                  <a:srgbClr val="000066"/>
                </a:solidFill>
                <a:latin typeface="微软雅黑" pitchFamily="34" charset="-122"/>
                <a:ea typeface="微软雅黑" pitchFamily="34" charset="-122"/>
              </a:rPr>
              <a:t>中国近代</a:t>
            </a:r>
            <a:endParaRPr lang="en-US" altLang="zh-CN" sz="4000" dirty="0">
              <a:solidFill>
                <a:srgbClr val="000066"/>
              </a:solidFill>
              <a:latin typeface="微软雅黑" pitchFamily="34" charset="-122"/>
              <a:ea typeface="微软雅黑" pitchFamily="34" charset="-122"/>
            </a:endParaRPr>
          </a:p>
          <a:p>
            <a:pPr algn="ctr" eaLnBrk="0" hangingPunct="0">
              <a:lnSpc>
                <a:spcPts val="5000"/>
              </a:lnSpc>
            </a:pPr>
            <a:r>
              <a:rPr lang="zh-CN" altLang="en-US" sz="4000" dirty="0">
                <a:solidFill>
                  <a:srgbClr val="000066"/>
                </a:solidFill>
                <a:latin typeface="微软雅黑" pitchFamily="34" charset="-122"/>
                <a:ea typeface="微软雅黑" pitchFamily="34" charset="-122"/>
              </a:rPr>
              <a:t>史的整体</a:t>
            </a:r>
            <a:endParaRPr lang="en-US" altLang="zh-CN" sz="4000" dirty="0">
              <a:solidFill>
                <a:srgbClr val="000066"/>
              </a:solidFill>
              <a:latin typeface="微软雅黑" pitchFamily="34" charset="-122"/>
              <a:ea typeface="微软雅黑" pitchFamily="34" charset="-122"/>
            </a:endParaRPr>
          </a:p>
          <a:p>
            <a:pPr algn="ctr" eaLnBrk="0" hangingPunct="0">
              <a:lnSpc>
                <a:spcPts val="5000"/>
              </a:lnSpc>
            </a:pPr>
            <a:r>
              <a:rPr lang="zh-CN" altLang="en-US" sz="4000" dirty="0">
                <a:solidFill>
                  <a:srgbClr val="000066"/>
                </a:solidFill>
                <a:latin typeface="微软雅黑" pitchFamily="34" charset="-122"/>
                <a:ea typeface="微软雅黑" pitchFamily="34" charset="-122"/>
              </a:rPr>
              <a:t>特征</a:t>
            </a:r>
            <a:endParaRPr lang="en-US" altLang="zh-CN" sz="4000" dirty="0">
              <a:solidFill>
                <a:srgbClr val="000066"/>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2709"/>
                                        </p:tgtEl>
                                        <p:attrNameLst>
                                          <p:attrName>style.visibility</p:attrName>
                                        </p:attrNameLst>
                                      </p:cBhvr>
                                      <p:to>
                                        <p:strVal val="visible"/>
                                      </p:to>
                                    </p:set>
                                    <p:animEffect transition="in" filter="wipe(down)">
                                      <p:cBhvr>
                                        <p:cTn id="11" dur="500"/>
                                        <p:tgtEl>
                                          <p:spTgt spid="7270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2710"/>
                                        </p:tgtEl>
                                        <p:attrNameLst>
                                          <p:attrName>style.visibility</p:attrName>
                                        </p:attrNameLst>
                                      </p:cBhvr>
                                      <p:to>
                                        <p:strVal val="visible"/>
                                      </p:to>
                                    </p:set>
                                    <p:animEffect transition="in" filter="wipe(down)">
                                      <p:cBhvr>
                                        <p:cTn id="16" dur="500"/>
                                        <p:tgtEl>
                                          <p:spTgt spid="727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Effect transition="in" filter="wipe(down)">
                                      <p:cBhvr>
                                        <p:cTn id="21"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72708" grpId="0" animBg="1"/>
      <p:bldP spid="72709" grpId="0" animBg="1"/>
      <p:bldP spid="727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228600"/>
            <a:ext cx="9067800" cy="6572250"/>
            <a:chOff x="96" y="-144"/>
            <a:chExt cx="5712" cy="4140"/>
          </a:xfrm>
        </p:grpSpPr>
        <p:grpSp>
          <p:nvGrpSpPr>
            <p:cNvPr id="3" name="Group 3"/>
            <p:cNvGrpSpPr>
              <a:grpSpLocks/>
            </p:cNvGrpSpPr>
            <p:nvPr/>
          </p:nvGrpSpPr>
          <p:grpSpPr bwMode="auto">
            <a:xfrm>
              <a:off x="96" y="-144"/>
              <a:ext cx="5712" cy="4140"/>
              <a:chOff x="96" y="-144"/>
              <a:chExt cx="5712" cy="4140"/>
            </a:xfrm>
          </p:grpSpPr>
          <p:sp>
            <p:nvSpPr>
              <p:cNvPr id="26648" name="Freeform 4"/>
              <p:cNvSpPr>
                <a:spLocks/>
              </p:cNvSpPr>
              <p:nvPr/>
            </p:nvSpPr>
            <p:spPr bwMode="auto">
              <a:xfrm>
                <a:off x="96" y="-144"/>
                <a:ext cx="5712" cy="3281"/>
              </a:xfrm>
              <a:custGeom>
                <a:avLst/>
                <a:gdLst>
                  <a:gd name="T0" fmla="*/ 228 w 5712"/>
                  <a:gd name="T1" fmla="*/ 228 h 3281"/>
                  <a:gd name="T2" fmla="*/ 660 w 5712"/>
                  <a:gd name="T3" fmla="*/ 528 h 3281"/>
                  <a:gd name="T4" fmla="*/ 948 w 5712"/>
                  <a:gd name="T5" fmla="*/ 696 h 3281"/>
                  <a:gd name="T6" fmla="*/ 816 w 5712"/>
                  <a:gd name="T7" fmla="*/ 1284 h 3281"/>
                  <a:gd name="T8" fmla="*/ 1080 w 5712"/>
                  <a:gd name="T9" fmla="*/ 1320 h 3281"/>
                  <a:gd name="T10" fmla="*/ 1248 w 5712"/>
                  <a:gd name="T11" fmla="*/ 1212 h 3281"/>
                  <a:gd name="T12" fmla="*/ 1560 w 5712"/>
                  <a:gd name="T13" fmla="*/ 948 h 3281"/>
                  <a:gd name="T14" fmla="*/ 2004 w 5712"/>
                  <a:gd name="T15" fmla="*/ 1104 h 3281"/>
                  <a:gd name="T16" fmla="*/ 2004 w 5712"/>
                  <a:gd name="T17" fmla="*/ 1404 h 3281"/>
                  <a:gd name="T18" fmla="*/ 1776 w 5712"/>
                  <a:gd name="T19" fmla="*/ 1488 h 3281"/>
                  <a:gd name="T20" fmla="*/ 1704 w 5712"/>
                  <a:gd name="T21" fmla="*/ 1392 h 3281"/>
                  <a:gd name="T22" fmla="*/ 1512 w 5712"/>
                  <a:gd name="T23" fmla="*/ 1656 h 3281"/>
                  <a:gd name="T24" fmla="*/ 1128 w 5712"/>
                  <a:gd name="T25" fmla="*/ 2100 h 3281"/>
                  <a:gd name="T26" fmla="*/ 1332 w 5712"/>
                  <a:gd name="T27" fmla="*/ 2256 h 3281"/>
                  <a:gd name="T28" fmla="*/ 1668 w 5712"/>
                  <a:gd name="T29" fmla="*/ 2208 h 3281"/>
                  <a:gd name="T30" fmla="*/ 1824 w 5712"/>
                  <a:gd name="T31" fmla="*/ 2328 h 3281"/>
                  <a:gd name="T32" fmla="*/ 2196 w 5712"/>
                  <a:gd name="T33" fmla="*/ 2352 h 3281"/>
                  <a:gd name="T34" fmla="*/ 2604 w 5712"/>
                  <a:gd name="T35" fmla="*/ 2304 h 3281"/>
                  <a:gd name="T36" fmla="*/ 2772 w 5712"/>
                  <a:gd name="T37" fmla="*/ 2436 h 3281"/>
                  <a:gd name="T38" fmla="*/ 2916 w 5712"/>
                  <a:gd name="T39" fmla="*/ 2616 h 3281"/>
                  <a:gd name="T40" fmla="*/ 3036 w 5712"/>
                  <a:gd name="T41" fmla="*/ 2880 h 3281"/>
                  <a:gd name="T42" fmla="*/ 3408 w 5712"/>
                  <a:gd name="T43" fmla="*/ 2664 h 3281"/>
                  <a:gd name="T44" fmla="*/ 3600 w 5712"/>
                  <a:gd name="T45" fmla="*/ 3012 h 3281"/>
                  <a:gd name="T46" fmla="*/ 3816 w 5712"/>
                  <a:gd name="T47" fmla="*/ 2832 h 3281"/>
                  <a:gd name="T48" fmla="*/ 4056 w 5712"/>
                  <a:gd name="T49" fmla="*/ 3132 h 3281"/>
                  <a:gd name="T50" fmla="*/ 4188 w 5712"/>
                  <a:gd name="T51" fmla="*/ 3048 h 3281"/>
                  <a:gd name="T52" fmla="*/ 3888 w 5712"/>
                  <a:gd name="T53" fmla="*/ 2580 h 3281"/>
                  <a:gd name="T54" fmla="*/ 3924 w 5712"/>
                  <a:gd name="T55" fmla="*/ 2388 h 3281"/>
                  <a:gd name="T56" fmla="*/ 4068 w 5712"/>
                  <a:gd name="T57" fmla="*/ 2232 h 3281"/>
                  <a:gd name="T58" fmla="*/ 4248 w 5712"/>
                  <a:gd name="T59" fmla="*/ 2292 h 3281"/>
                  <a:gd name="T60" fmla="*/ 4440 w 5712"/>
                  <a:gd name="T61" fmla="*/ 2256 h 3281"/>
                  <a:gd name="T62" fmla="*/ 4596 w 5712"/>
                  <a:gd name="T63" fmla="*/ 2316 h 3281"/>
                  <a:gd name="T64" fmla="*/ 4728 w 5712"/>
                  <a:gd name="T65" fmla="*/ 2160 h 3281"/>
                  <a:gd name="T66" fmla="*/ 4860 w 5712"/>
                  <a:gd name="T67" fmla="*/ 1932 h 3281"/>
                  <a:gd name="T68" fmla="*/ 4620 w 5712"/>
                  <a:gd name="T69" fmla="*/ 1848 h 3281"/>
                  <a:gd name="T70" fmla="*/ 4404 w 5712"/>
                  <a:gd name="T71" fmla="*/ 1884 h 3281"/>
                  <a:gd name="T72" fmla="*/ 4440 w 5712"/>
                  <a:gd name="T73" fmla="*/ 1488 h 3281"/>
                  <a:gd name="T74" fmla="*/ 4140 w 5712"/>
                  <a:gd name="T75" fmla="*/ 1560 h 3281"/>
                  <a:gd name="T76" fmla="*/ 3984 w 5712"/>
                  <a:gd name="T77" fmla="*/ 1692 h 3281"/>
                  <a:gd name="T78" fmla="*/ 3876 w 5712"/>
                  <a:gd name="T79" fmla="*/ 1860 h 3281"/>
                  <a:gd name="T80" fmla="*/ 3552 w 5712"/>
                  <a:gd name="T81" fmla="*/ 1920 h 3281"/>
                  <a:gd name="T82" fmla="*/ 3384 w 5712"/>
                  <a:gd name="T83" fmla="*/ 2100 h 3281"/>
                  <a:gd name="T84" fmla="*/ 3300 w 5712"/>
                  <a:gd name="T85" fmla="*/ 2004 h 3281"/>
                  <a:gd name="T86" fmla="*/ 3372 w 5712"/>
                  <a:gd name="T87" fmla="*/ 1632 h 3281"/>
                  <a:gd name="T88" fmla="*/ 3840 w 5712"/>
                  <a:gd name="T89" fmla="*/ 1404 h 3281"/>
                  <a:gd name="T90" fmla="*/ 3828 w 5712"/>
                  <a:gd name="T91" fmla="*/ 1560 h 3281"/>
                  <a:gd name="T92" fmla="*/ 4140 w 5712"/>
                  <a:gd name="T93" fmla="*/ 1404 h 3281"/>
                  <a:gd name="T94" fmla="*/ 4224 w 5712"/>
                  <a:gd name="T95" fmla="*/ 1152 h 3281"/>
                  <a:gd name="T96" fmla="*/ 3972 w 5712"/>
                  <a:gd name="T97" fmla="*/ 1176 h 3281"/>
                  <a:gd name="T98" fmla="*/ 3888 w 5712"/>
                  <a:gd name="T99" fmla="*/ 1008 h 3281"/>
                  <a:gd name="T100" fmla="*/ 3588 w 5712"/>
                  <a:gd name="T101" fmla="*/ 924 h 3281"/>
                  <a:gd name="T102" fmla="*/ 3792 w 5712"/>
                  <a:gd name="T103" fmla="*/ 672 h 3281"/>
                  <a:gd name="T104" fmla="*/ 4260 w 5712"/>
                  <a:gd name="T105" fmla="*/ 552 h 3281"/>
                  <a:gd name="T106" fmla="*/ 4620 w 5712"/>
                  <a:gd name="T107" fmla="*/ 504 h 3281"/>
                  <a:gd name="T108" fmla="*/ 5160 w 5712"/>
                  <a:gd name="T109" fmla="*/ 744 h 3281"/>
                  <a:gd name="T110" fmla="*/ 5436 w 5712"/>
                  <a:gd name="T111" fmla="*/ 996 h 3281"/>
                  <a:gd name="T112" fmla="*/ 5544 w 5712"/>
                  <a:gd name="T113" fmla="*/ 1596 h 3281"/>
                  <a:gd name="T114" fmla="*/ 5712 w 5712"/>
                  <a:gd name="T115" fmla="*/ 1164 h 3281"/>
                  <a:gd name="T116" fmla="*/ 5628 w 5712"/>
                  <a:gd name="T117" fmla="*/ 804 h 3281"/>
                  <a:gd name="T118" fmla="*/ 48 w 5712"/>
                  <a:gd name="T119" fmla="*/ 120 h 32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12" h="3281">
                    <a:moveTo>
                      <a:pt x="96" y="120"/>
                    </a:moveTo>
                    <a:cubicBezTo>
                      <a:pt x="118" y="142"/>
                      <a:pt x="146" y="158"/>
                      <a:pt x="168" y="180"/>
                    </a:cubicBezTo>
                    <a:cubicBezTo>
                      <a:pt x="178" y="190"/>
                      <a:pt x="181" y="207"/>
                      <a:pt x="192" y="216"/>
                    </a:cubicBezTo>
                    <a:cubicBezTo>
                      <a:pt x="202" y="224"/>
                      <a:pt x="217" y="222"/>
                      <a:pt x="228" y="228"/>
                    </a:cubicBezTo>
                    <a:cubicBezTo>
                      <a:pt x="253" y="242"/>
                      <a:pt x="276" y="260"/>
                      <a:pt x="300" y="276"/>
                    </a:cubicBezTo>
                    <a:cubicBezTo>
                      <a:pt x="311" y="283"/>
                      <a:pt x="325" y="282"/>
                      <a:pt x="336" y="288"/>
                    </a:cubicBezTo>
                    <a:cubicBezTo>
                      <a:pt x="372" y="306"/>
                      <a:pt x="410" y="325"/>
                      <a:pt x="444" y="348"/>
                    </a:cubicBezTo>
                    <a:cubicBezTo>
                      <a:pt x="495" y="424"/>
                      <a:pt x="590" y="470"/>
                      <a:pt x="660" y="528"/>
                    </a:cubicBezTo>
                    <a:cubicBezTo>
                      <a:pt x="684" y="548"/>
                      <a:pt x="696" y="580"/>
                      <a:pt x="720" y="600"/>
                    </a:cubicBezTo>
                    <a:cubicBezTo>
                      <a:pt x="730" y="608"/>
                      <a:pt x="745" y="606"/>
                      <a:pt x="756" y="612"/>
                    </a:cubicBezTo>
                    <a:cubicBezTo>
                      <a:pt x="769" y="618"/>
                      <a:pt x="779" y="630"/>
                      <a:pt x="792" y="636"/>
                    </a:cubicBezTo>
                    <a:cubicBezTo>
                      <a:pt x="845" y="659"/>
                      <a:pt x="902" y="658"/>
                      <a:pt x="948" y="696"/>
                    </a:cubicBezTo>
                    <a:cubicBezTo>
                      <a:pt x="998" y="737"/>
                      <a:pt x="1010" y="789"/>
                      <a:pt x="1044" y="840"/>
                    </a:cubicBezTo>
                    <a:cubicBezTo>
                      <a:pt x="1059" y="914"/>
                      <a:pt x="1081" y="971"/>
                      <a:pt x="1008" y="1020"/>
                    </a:cubicBezTo>
                    <a:cubicBezTo>
                      <a:pt x="985" y="1088"/>
                      <a:pt x="947" y="1149"/>
                      <a:pt x="888" y="1188"/>
                    </a:cubicBezTo>
                    <a:cubicBezTo>
                      <a:pt x="858" y="1233"/>
                      <a:pt x="833" y="1234"/>
                      <a:pt x="816" y="1284"/>
                    </a:cubicBezTo>
                    <a:cubicBezTo>
                      <a:pt x="824" y="1296"/>
                      <a:pt x="828" y="1312"/>
                      <a:pt x="840" y="1320"/>
                    </a:cubicBezTo>
                    <a:cubicBezTo>
                      <a:pt x="861" y="1333"/>
                      <a:pt x="912" y="1344"/>
                      <a:pt x="912" y="1344"/>
                    </a:cubicBezTo>
                    <a:cubicBezTo>
                      <a:pt x="920" y="1356"/>
                      <a:pt x="925" y="1371"/>
                      <a:pt x="936" y="1380"/>
                    </a:cubicBezTo>
                    <a:cubicBezTo>
                      <a:pt x="992" y="1425"/>
                      <a:pt x="1043" y="1345"/>
                      <a:pt x="1080" y="1320"/>
                    </a:cubicBezTo>
                    <a:cubicBezTo>
                      <a:pt x="1091" y="1313"/>
                      <a:pt x="1105" y="1314"/>
                      <a:pt x="1116" y="1308"/>
                    </a:cubicBezTo>
                    <a:cubicBezTo>
                      <a:pt x="1209" y="1261"/>
                      <a:pt x="1098" y="1302"/>
                      <a:pt x="1188" y="1272"/>
                    </a:cubicBezTo>
                    <a:cubicBezTo>
                      <a:pt x="1196" y="1260"/>
                      <a:pt x="1202" y="1246"/>
                      <a:pt x="1212" y="1236"/>
                    </a:cubicBezTo>
                    <a:cubicBezTo>
                      <a:pt x="1222" y="1226"/>
                      <a:pt x="1243" y="1225"/>
                      <a:pt x="1248" y="1212"/>
                    </a:cubicBezTo>
                    <a:cubicBezTo>
                      <a:pt x="1252" y="1202"/>
                      <a:pt x="1206" y="1122"/>
                      <a:pt x="1200" y="1104"/>
                    </a:cubicBezTo>
                    <a:cubicBezTo>
                      <a:pt x="1210" y="1031"/>
                      <a:pt x="1201" y="999"/>
                      <a:pt x="1260" y="960"/>
                    </a:cubicBezTo>
                    <a:cubicBezTo>
                      <a:pt x="1299" y="973"/>
                      <a:pt x="1329" y="995"/>
                      <a:pt x="1368" y="1008"/>
                    </a:cubicBezTo>
                    <a:cubicBezTo>
                      <a:pt x="1432" y="987"/>
                      <a:pt x="1495" y="964"/>
                      <a:pt x="1560" y="948"/>
                    </a:cubicBezTo>
                    <a:cubicBezTo>
                      <a:pt x="1621" y="963"/>
                      <a:pt x="1680" y="976"/>
                      <a:pt x="1740" y="996"/>
                    </a:cubicBezTo>
                    <a:cubicBezTo>
                      <a:pt x="1754" y="1001"/>
                      <a:pt x="1763" y="1014"/>
                      <a:pt x="1776" y="1020"/>
                    </a:cubicBezTo>
                    <a:cubicBezTo>
                      <a:pt x="1816" y="1040"/>
                      <a:pt x="1853" y="1055"/>
                      <a:pt x="1896" y="1068"/>
                    </a:cubicBezTo>
                    <a:cubicBezTo>
                      <a:pt x="1932" y="1079"/>
                      <a:pt x="1968" y="1092"/>
                      <a:pt x="2004" y="1104"/>
                    </a:cubicBezTo>
                    <a:cubicBezTo>
                      <a:pt x="2016" y="1108"/>
                      <a:pt x="2040" y="1116"/>
                      <a:pt x="2040" y="1116"/>
                    </a:cubicBezTo>
                    <a:cubicBezTo>
                      <a:pt x="2049" y="1130"/>
                      <a:pt x="2078" y="1167"/>
                      <a:pt x="2076" y="1188"/>
                    </a:cubicBezTo>
                    <a:cubicBezTo>
                      <a:pt x="2073" y="1213"/>
                      <a:pt x="2060" y="1236"/>
                      <a:pt x="2052" y="1260"/>
                    </a:cubicBezTo>
                    <a:cubicBezTo>
                      <a:pt x="2038" y="1302"/>
                      <a:pt x="2029" y="1367"/>
                      <a:pt x="2004" y="1404"/>
                    </a:cubicBezTo>
                    <a:cubicBezTo>
                      <a:pt x="1996" y="1416"/>
                      <a:pt x="1991" y="1431"/>
                      <a:pt x="1980" y="1440"/>
                    </a:cubicBezTo>
                    <a:cubicBezTo>
                      <a:pt x="1958" y="1459"/>
                      <a:pt x="1908" y="1488"/>
                      <a:pt x="1908" y="1488"/>
                    </a:cubicBezTo>
                    <a:cubicBezTo>
                      <a:pt x="1853" y="1571"/>
                      <a:pt x="1887" y="1551"/>
                      <a:pt x="1824" y="1572"/>
                    </a:cubicBezTo>
                    <a:cubicBezTo>
                      <a:pt x="1788" y="1560"/>
                      <a:pt x="1739" y="1534"/>
                      <a:pt x="1776" y="1488"/>
                    </a:cubicBezTo>
                    <a:cubicBezTo>
                      <a:pt x="1785" y="1477"/>
                      <a:pt x="1800" y="1472"/>
                      <a:pt x="1812" y="1464"/>
                    </a:cubicBezTo>
                    <a:cubicBezTo>
                      <a:pt x="1855" y="1399"/>
                      <a:pt x="1875" y="1349"/>
                      <a:pt x="1788" y="1320"/>
                    </a:cubicBezTo>
                    <a:cubicBezTo>
                      <a:pt x="1709" y="1346"/>
                      <a:pt x="1787" y="1310"/>
                      <a:pt x="1740" y="1368"/>
                    </a:cubicBezTo>
                    <a:cubicBezTo>
                      <a:pt x="1731" y="1379"/>
                      <a:pt x="1716" y="1384"/>
                      <a:pt x="1704" y="1392"/>
                    </a:cubicBezTo>
                    <a:cubicBezTo>
                      <a:pt x="1680" y="1428"/>
                      <a:pt x="1656" y="1464"/>
                      <a:pt x="1632" y="1500"/>
                    </a:cubicBezTo>
                    <a:cubicBezTo>
                      <a:pt x="1618" y="1521"/>
                      <a:pt x="1629" y="1558"/>
                      <a:pt x="1608" y="1572"/>
                    </a:cubicBezTo>
                    <a:cubicBezTo>
                      <a:pt x="1584" y="1588"/>
                      <a:pt x="1536" y="1620"/>
                      <a:pt x="1536" y="1620"/>
                    </a:cubicBezTo>
                    <a:cubicBezTo>
                      <a:pt x="1528" y="1632"/>
                      <a:pt x="1523" y="1647"/>
                      <a:pt x="1512" y="1656"/>
                    </a:cubicBezTo>
                    <a:cubicBezTo>
                      <a:pt x="1490" y="1675"/>
                      <a:pt x="1440" y="1704"/>
                      <a:pt x="1440" y="1704"/>
                    </a:cubicBezTo>
                    <a:cubicBezTo>
                      <a:pt x="1392" y="1776"/>
                      <a:pt x="1407" y="1822"/>
                      <a:pt x="1332" y="1872"/>
                    </a:cubicBezTo>
                    <a:cubicBezTo>
                      <a:pt x="1306" y="1951"/>
                      <a:pt x="1236" y="1952"/>
                      <a:pt x="1176" y="1992"/>
                    </a:cubicBezTo>
                    <a:cubicBezTo>
                      <a:pt x="1138" y="2049"/>
                      <a:pt x="1157" y="2014"/>
                      <a:pt x="1128" y="2100"/>
                    </a:cubicBezTo>
                    <a:cubicBezTo>
                      <a:pt x="1124" y="2112"/>
                      <a:pt x="1116" y="2136"/>
                      <a:pt x="1116" y="2136"/>
                    </a:cubicBezTo>
                    <a:cubicBezTo>
                      <a:pt x="1122" y="2153"/>
                      <a:pt x="1133" y="2199"/>
                      <a:pt x="1152" y="2208"/>
                    </a:cubicBezTo>
                    <a:cubicBezTo>
                      <a:pt x="1174" y="2219"/>
                      <a:pt x="1200" y="2214"/>
                      <a:pt x="1224" y="2220"/>
                    </a:cubicBezTo>
                    <a:cubicBezTo>
                      <a:pt x="1261" y="2229"/>
                      <a:pt x="1296" y="2244"/>
                      <a:pt x="1332" y="2256"/>
                    </a:cubicBezTo>
                    <a:cubicBezTo>
                      <a:pt x="1376" y="2271"/>
                      <a:pt x="1390" y="2311"/>
                      <a:pt x="1440" y="2328"/>
                    </a:cubicBezTo>
                    <a:cubicBezTo>
                      <a:pt x="1482" y="2314"/>
                      <a:pt x="1533" y="2314"/>
                      <a:pt x="1572" y="2292"/>
                    </a:cubicBezTo>
                    <a:cubicBezTo>
                      <a:pt x="1597" y="2278"/>
                      <a:pt x="1644" y="2244"/>
                      <a:pt x="1644" y="2244"/>
                    </a:cubicBezTo>
                    <a:cubicBezTo>
                      <a:pt x="1652" y="2232"/>
                      <a:pt x="1654" y="2213"/>
                      <a:pt x="1668" y="2208"/>
                    </a:cubicBezTo>
                    <a:cubicBezTo>
                      <a:pt x="1694" y="2199"/>
                      <a:pt x="1734" y="2232"/>
                      <a:pt x="1752" y="2244"/>
                    </a:cubicBezTo>
                    <a:cubicBezTo>
                      <a:pt x="1760" y="2256"/>
                      <a:pt x="1765" y="2271"/>
                      <a:pt x="1776" y="2280"/>
                    </a:cubicBezTo>
                    <a:cubicBezTo>
                      <a:pt x="1786" y="2288"/>
                      <a:pt x="1803" y="2283"/>
                      <a:pt x="1812" y="2292"/>
                    </a:cubicBezTo>
                    <a:cubicBezTo>
                      <a:pt x="1821" y="2301"/>
                      <a:pt x="1816" y="2318"/>
                      <a:pt x="1824" y="2328"/>
                    </a:cubicBezTo>
                    <a:cubicBezTo>
                      <a:pt x="1833" y="2339"/>
                      <a:pt x="1848" y="2344"/>
                      <a:pt x="1860" y="2352"/>
                    </a:cubicBezTo>
                    <a:cubicBezTo>
                      <a:pt x="1926" y="2452"/>
                      <a:pt x="1876" y="2426"/>
                      <a:pt x="1944" y="2412"/>
                    </a:cubicBezTo>
                    <a:cubicBezTo>
                      <a:pt x="1972" y="2406"/>
                      <a:pt x="2000" y="2404"/>
                      <a:pt x="2028" y="2400"/>
                    </a:cubicBezTo>
                    <a:cubicBezTo>
                      <a:pt x="2086" y="2381"/>
                      <a:pt x="2138" y="2368"/>
                      <a:pt x="2196" y="2352"/>
                    </a:cubicBezTo>
                    <a:cubicBezTo>
                      <a:pt x="2220" y="2345"/>
                      <a:pt x="2247" y="2342"/>
                      <a:pt x="2268" y="2328"/>
                    </a:cubicBezTo>
                    <a:cubicBezTo>
                      <a:pt x="2314" y="2298"/>
                      <a:pt x="2345" y="2291"/>
                      <a:pt x="2400" y="2280"/>
                    </a:cubicBezTo>
                    <a:cubicBezTo>
                      <a:pt x="2491" y="2310"/>
                      <a:pt x="2447" y="2309"/>
                      <a:pt x="2532" y="2292"/>
                    </a:cubicBezTo>
                    <a:cubicBezTo>
                      <a:pt x="2556" y="2296"/>
                      <a:pt x="2580" y="2298"/>
                      <a:pt x="2604" y="2304"/>
                    </a:cubicBezTo>
                    <a:cubicBezTo>
                      <a:pt x="2629" y="2310"/>
                      <a:pt x="2676" y="2328"/>
                      <a:pt x="2676" y="2328"/>
                    </a:cubicBezTo>
                    <a:cubicBezTo>
                      <a:pt x="2670" y="2345"/>
                      <a:pt x="2646" y="2397"/>
                      <a:pt x="2676" y="2412"/>
                    </a:cubicBezTo>
                    <a:cubicBezTo>
                      <a:pt x="2689" y="2418"/>
                      <a:pt x="2700" y="2396"/>
                      <a:pt x="2712" y="2388"/>
                    </a:cubicBezTo>
                    <a:cubicBezTo>
                      <a:pt x="2734" y="2395"/>
                      <a:pt x="2772" y="2400"/>
                      <a:pt x="2772" y="2436"/>
                    </a:cubicBezTo>
                    <a:cubicBezTo>
                      <a:pt x="2772" y="2461"/>
                      <a:pt x="2748" y="2508"/>
                      <a:pt x="2748" y="2508"/>
                    </a:cubicBezTo>
                    <a:cubicBezTo>
                      <a:pt x="2752" y="2520"/>
                      <a:pt x="2749" y="2538"/>
                      <a:pt x="2760" y="2544"/>
                    </a:cubicBezTo>
                    <a:cubicBezTo>
                      <a:pt x="2792" y="2562"/>
                      <a:pt x="2833" y="2556"/>
                      <a:pt x="2868" y="2568"/>
                    </a:cubicBezTo>
                    <a:cubicBezTo>
                      <a:pt x="2894" y="2647"/>
                      <a:pt x="2858" y="2569"/>
                      <a:pt x="2916" y="2616"/>
                    </a:cubicBezTo>
                    <a:cubicBezTo>
                      <a:pt x="2927" y="2625"/>
                      <a:pt x="2932" y="2640"/>
                      <a:pt x="2940" y="2652"/>
                    </a:cubicBezTo>
                    <a:cubicBezTo>
                      <a:pt x="2952" y="2700"/>
                      <a:pt x="2963" y="2748"/>
                      <a:pt x="2976" y="2796"/>
                    </a:cubicBezTo>
                    <a:cubicBezTo>
                      <a:pt x="2983" y="2820"/>
                      <a:pt x="2985" y="2847"/>
                      <a:pt x="3000" y="2868"/>
                    </a:cubicBezTo>
                    <a:cubicBezTo>
                      <a:pt x="3007" y="2878"/>
                      <a:pt x="3025" y="2874"/>
                      <a:pt x="3036" y="2880"/>
                    </a:cubicBezTo>
                    <a:cubicBezTo>
                      <a:pt x="3160" y="2949"/>
                      <a:pt x="3063" y="2913"/>
                      <a:pt x="3144" y="2940"/>
                    </a:cubicBezTo>
                    <a:cubicBezTo>
                      <a:pt x="3231" y="2923"/>
                      <a:pt x="3284" y="2899"/>
                      <a:pt x="3360" y="2856"/>
                    </a:cubicBezTo>
                    <a:cubicBezTo>
                      <a:pt x="3364" y="2840"/>
                      <a:pt x="3372" y="2824"/>
                      <a:pt x="3372" y="2808"/>
                    </a:cubicBezTo>
                    <a:cubicBezTo>
                      <a:pt x="3372" y="2717"/>
                      <a:pt x="3330" y="2716"/>
                      <a:pt x="3408" y="2664"/>
                    </a:cubicBezTo>
                    <a:cubicBezTo>
                      <a:pt x="3488" y="2691"/>
                      <a:pt x="3439" y="2721"/>
                      <a:pt x="3468" y="2796"/>
                    </a:cubicBezTo>
                    <a:cubicBezTo>
                      <a:pt x="3478" y="2823"/>
                      <a:pt x="3516" y="2868"/>
                      <a:pt x="3516" y="2868"/>
                    </a:cubicBezTo>
                    <a:cubicBezTo>
                      <a:pt x="3544" y="2978"/>
                      <a:pt x="3504" y="2865"/>
                      <a:pt x="3564" y="2940"/>
                    </a:cubicBezTo>
                    <a:cubicBezTo>
                      <a:pt x="3589" y="2971"/>
                      <a:pt x="3560" y="2987"/>
                      <a:pt x="3600" y="3012"/>
                    </a:cubicBezTo>
                    <a:cubicBezTo>
                      <a:pt x="3621" y="3025"/>
                      <a:pt x="3672" y="3036"/>
                      <a:pt x="3672" y="3036"/>
                    </a:cubicBezTo>
                    <a:cubicBezTo>
                      <a:pt x="3690" y="3030"/>
                      <a:pt x="3733" y="3019"/>
                      <a:pt x="3744" y="3000"/>
                    </a:cubicBezTo>
                    <a:cubicBezTo>
                      <a:pt x="3754" y="2982"/>
                      <a:pt x="3751" y="2960"/>
                      <a:pt x="3756" y="2940"/>
                    </a:cubicBezTo>
                    <a:cubicBezTo>
                      <a:pt x="3778" y="2859"/>
                      <a:pt x="3767" y="2881"/>
                      <a:pt x="3816" y="2832"/>
                    </a:cubicBezTo>
                    <a:cubicBezTo>
                      <a:pt x="3900" y="2860"/>
                      <a:pt x="3880" y="2832"/>
                      <a:pt x="3900" y="2892"/>
                    </a:cubicBezTo>
                    <a:cubicBezTo>
                      <a:pt x="3883" y="2992"/>
                      <a:pt x="3893" y="3119"/>
                      <a:pt x="3984" y="3180"/>
                    </a:cubicBezTo>
                    <a:cubicBezTo>
                      <a:pt x="3997" y="3199"/>
                      <a:pt x="4036" y="3281"/>
                      <a:pt x="4080" y="3204"/>
                    </a:cubicBezTo>
                    <a:cubicBezTo>
                      <a:pt x="4093" y="3182"/>
                      <a:pt x="4064" y="3156"/>
                      <a:pt x="4056" y="3132"/>
                    </a:cubicBezTo>
                    <a:cubicBezTo>
                      <a:pt x="4052" y="3120"/>
                      <a:pt x="4044" y="3096"/>
                      <a:pt x="4044" y="3096"/>
                    </a:cubicBezTo>
                    <a:cubicBezTo>
                      <a:pt x="4147" y="3027"/>
                      <a:pt x="4017" y="3101"/>
                      <a:pt x="4116" y="3084"/>
                    </a:cubicBezTo>
                    <a:cubicBezTo>
                      <a:pt x="4130" y="3082"/>
                      <a:pt x="4139" y="3066"/>
                      <a:pt x="4152" y="3060"/>
                    </a:cubicBezTo>
                    <a:cubicBezTo>
                      <a:pt x="4163" y="3054"/>
                      <a:pt x="4176" y="3052"/>
                      <a:pt x="4188" y="3048"/>
                    </a:cubicBezTo>
                    <a:cubicBezTo>
                      <a:pt x="4212" y="2952"/>
                      <a:pt x="4184" y="2965"/>
                      <a:pt x="4092" y="2952"/>
                    </a:cubicBezTo>
                    <a:cubicBezTo>
                      <a:pt x="4082" y="2921"/>
                      <a:pt x="4062" y="2811"/>
                      <a:pt x="4032" y="2796"/>
                    </a:cubicBezTo>
                    <a:cubicBezTo>
                      <a:pt x="4010" y="2785"/>
                      <a:pt x="3984" y="2788"/>
                      <a:pt x="3960" y="2784"/>
                    </a:cubicBezTo>
                    <a:cubicBezTo>
                      <a:pt x="3937" y="2716"/>
                      <a:pt x="3920" y="2644"/>
                      <a:pt x="3888" y="2580"/>
                    </a:cubicBezTo>
                    <a:cubicBezTo>
                      <a:pt x="3874" y="2512"/>
                      <a:pt x="3876" y="2460"/>
                      <a:pt x="3804" y="2436"/>
                    </a:cubicBezTo>
                    <a:cubicBezTo>
                      <a:pt x="3808" y="2404"/>
                      <a:pt x="3798" y="2367"/>
                      <a:pt x="3816" y="2340"/>
                    </a:cubicBezTo>
                    <a:cubicBezTo>
                      <a:pt x="3824" y="2328"/>
                      <a:pt x="3839" y="2358"/>
                      <a:pt x="3852" y="2364"/>
                    </a:cubicBezTo>
                    <a:cubicBezTo>
                      <a:pt x="3875" y="2374"/>
                      <a:pt x="3924" y="2388"/>
                      <a:pt x="3924" y="2388"/>
                    </a:cubicBezTo>
                    <a:cubicBezTo>
                      <a:pt x="3930" y="2356"/>
                      <a:pt x="3948" y="2325"/>
                      <a:pt x="3948" y="2292"/>
                    </a:cubicBezTo>
                    <a:cubicBezTo>
                      <a:pt x="3948" y="2263"/>
                      <a:pt x="3931" y="2236"/>
                      <a:pt x="3924" y="2208"/>
                    </a:cubicBezTo>
                    <a:cubicBezTo>
                      <a:pt x="3948" y="2200"/>
                      <a:pt x="3972" y="2192"/>
                      <a:pt x="3996" y="2184"/>
                    </a:cubicBezTo>
                    <a:cubicBezTo>
                      <a:pt x="4023" y="2175"/>
                      <a:pt x="4068" y="2232"/>
                      <a:pt x="4068" y="2232"/>
                    </a:cubicBezTo>
                    <a:cubicBezTo>
                      <a:pt x="4124" y="2221"/>
                      <a:pt x="4158" y="2198"/>
                      <a:pt x="4212" y="2184"/>
                    </a:cubicBezTo>
                    <a:cubicBezTo>
                      <a:pt x="4224" y="2188"/>
                      <a:pt x="4242" y="2185"/>
                      <a:pt x="4248" y="2196"/>
                    </a:cubicBezTo>
                    <a:cubicBezTo>
                      <a:pt x="4254" y="2207"/>
                      <a:pt x="4236" y="2219"/>
                      <a:pt x="4236" y="2232"/>
                    </a:cubicBezTo>
                    <a:cubicBezTo>
                      <a:pt x="4236" y="2252"/>
                      <a:pt x="4234" y="2278"/>
                      <a:pt x="4248" y="2292"/>
                    </a:cubicBezTo>
                    <a:cubicBezTo>
                      <a:pt x="4266" y="2310"/>
                      <a:pt x="4320" y="2316"/>
                      <a:pt x="4320" y="2316"/>
                    </a:cubicBezTo>
                    <a:cubicBezTo>
                      <a:pt x="4324" y="2304"/>
                      <a:pt x="4323" y="2289"/>
                      <a:pt x="4332" y="2280"/>
                    </a:cubicBezTo>
                    <a:cubicBezTo>
                      <a:pt x="4352" y="2260"/>
                      <a:pt x="4404" y="2232"/>
                      <a:pt x="4404" y="2232"/>
                    </a:cubicBezTo>
                    <a:cubicBezTo>
                      <a:pt x="4416" y="2240"/>
                      <a:pt x="4429" y="2247"/>
                      <a:pt x="4440" y="2256"/>
                    </a:cubicBezTo>
                    <a:cubicBezTo>
                      <a:pt x="4453" y="2267"/>
                      <a:pt x="4459" y="2292"/>
                      <a:pt x="4476" y="2292"/>
                    </a:cubicBezTo>
                    <a:cubicBezTo>
                      <a:pt x="4490" y="2292"/>
                      <a:pt x="4492" y="2268"/>
                      <a:pt x="4500" y="2256"/>
                    </a:cubicBezTo>
                    <a:cubicBezTo>
                      <a:pt x="4500" y="2256"/>
                      <a:pt x="4578" y="2274"/>
                      <a:pt x="4584" y="2280"/>
                    </a:cubicBezTo>
                    <a:cubicBezTo>
                      <a:pt x="4593" y="2289"/>
                      <a:pt x="4588" y="2306"/>
                      <a:pt x="4596" y="2316"/>
                    </a:cubicBezTo>
                    <a:cubicBezTo>
                      <a:pt x="4620" y="2345"/>
                      <a:pt x="4659" y="2345"/>
                      <a:pt x="4692" y="2352"/>
                    </a:cubicBezTo>
                    <a:cubicBezTo>
                      <a:pt x="4746" y="2334"/>
                      <a:pt x="4747" y="2320"/>
                      <a:pt x="4764" y="2268"/>
                    </a:cubicBezTo>
                    <a:cubicBezTo>
                      <a:pt x="4756" y="2244"/>
                      <a:pt x="4748" y="2220"/>
                      <a:pt x="4740" y="2196"/>
                    </a:cubicBezTo>
                    <a:cubicBezTo>
                      <a:pt x="4736" y="2184"/>
                      <a:pt x="4728" y="2160"/>
                      <a:pt x="4728" y="2160"/>
                    </a:cubicBezTo>
                    <a:cubicBezTo>
                      <a:pt x="4739" y="2104"/>
                      <a:pt x="4726" y="2098"/>
                      <a:pt x="4776" y="2076"/>
                    </a:cubicBezTo>
                    <a:cubicBezTo>
                      <a:pt x="4799" y="2066"/>
                      <a:pt x="4848" y="2052"/>
                      <a:pt x="4848" y="2052"/>
                    </a:cubicBezTo>
                    <a:cubicBezTo>
                      <a:pt x="4880" y="1956"/>
                      <a:pt x="4848" y="2076"/>
                      <a:pt x="4848" y="1980"/>
                    </a:cubicBezTo>
                    <a:cubicBezTo>
                      <a:pt x="4848" y="1964"/>
                      <a:pt x="4856" y="1948"/>
                      <a:pt x="4860" y="1932"/>
                    </a:cubicBezTo>
                    <a:cubicBezTo>
                      <a:pt x="4850" y="1860"/>
                      <a:pt x="4857" y="1823"/>
                      <a:pt x="4788" y="1800"/>
                    </a:cubicBezTo>
                    <a:cubicBezTo>
                      <a:pt x="4702" y="1829"/>
                      <a:pt x="4730" y="1845"/>
                      <a:pt x="4692" y="1788"/>
                    </a:cubicBezTo>
                    <a:cubicBezTo>
                      <a:pt x="4680" y="1696"/>
                      <a:pt x="4701" y="1661"/>
                      <a:pt x="4608" y="1692"/>
                    </a:cubicBezTo>
                    <a:cubicBezTo>
                      <a:pt x="4590" y="1747"/>
                      <a:pt x="4602" y="1794"/>
                      <a:pt x="4620" y="1848"/>
                    </a:cubicBezTo>
                    <a:cubicBezTo>
                      <a:pt x="4592" y="1932"/>
                      <a:pt x="4620" y="1912"/>
                      <a:pt x="4560" y="1932"/>
                    </a:cubicBezTo>
                    <a:cubicBezTo>
                      <a:pt x="4505" y="1849"/>
                      <a:pt x="4539" y="1851"/>
                      <a:pt x="4476" y="1872"/>
                    </a:cubicBezTo>
                    <a:cubicBezTo>
                      <a:pt x="4470" y="1889"/>
                      <a:pt x="4466" y="1935"/>
                      <a:pt x="4428" y="1920"/>
                    </a:cubicBezTo>
                    <a:cubicBezTo>
                      <a:pt x="4415" y="1915"/>
                      <a:pt x="4412" y="1896"/>
                      <a:pt x="4404" y="1884"/>
                    </a:cubicBezTo>
                    <a:cubicBezTo>
                      <a:pt x="4418" y="1667"/>
                      <a:pt x="4396" y="1753"/>
                      <a:pt x="4440" y="1620"/>
                    </a:cubicBezTo>
                    <a:cubicBezTo>
                      <a:pt x="4448" y="1596"/>
                      <a:pt x="4456" y="1572"/>
                      <a:pt x="4464" y="1548"/>
                    </a:cubicBezTo>
                    <a:cubicBezTo>
                      <a:pt x="4468" y="1536"/>
                      <a:pt x="4476" y="1512"/>
                      <a:pt x="4476" y="1512"/>
                    </a:cubicBezTo>
                    <a:cubicBezTo>
                      <a:pt x="4464" y="1504"/>
                      <a:pt x="4454" y="1485"/>
                      <a:pt x="4440" y="1488"/>
                    </a:cubicBezTo>
                    <a:cubicBezTo>
                      <a:pt x="4423" y="1491"/>
                      <a:pt x="4408" y="1548"/>
                      <a:pt x="4404" y="1560"/>
                    </a:cubicBezTo>
                    <a:cubicBezTo>
                      <a:pt x="4358" y="1549"/>
                      <a:pt x="4328" y="1527"/>
                      <a:pt x="4284" y="1512"/>
                    </a:cubicBezTo>
                    <a:cubicBezTo>
                      <a:pt x="4256" y="1507"/>
                      <a:pt x="4260" y="1492"/>
                      <a:pt x="4236" y="1500"/>
                    </a:cubicBezTo>
                    <a:cubicBezTo>
                      <a:pt x="4212" y="1508"/>
                      <a:pt x="4148" y="1544"/>
                      <a:pt x="4140" y="1560"/>
                    </a:cubicBezTo>
                    <a:cubicBezTo>
                      <a:pt x="4132" y="1572"/>
                      <a:pt x="4199" y="1587"/>
                      <a:pt x="4188" y="1596"/>
                    </a:cubicBezTo>
                    <a:cubicBezTo>
                      <a:pt x="4184" y="1606"/>
                      <a:pt x="4124" y="1600"/>
                      <a:pt x="4092" y="1608"/>
                    </a:cubicBezTo>
                    <a:cubicBezTo>
                      <a:pt x="4060" y="1616"/>
                      <a:pt x="4014" y="1630"/>
                      <a:pt x="3996" y="1644"/>
                    </a:cubicBezTo>
                    <a:cubicBezTo>
                      <a:pt x="3992" y="1660"/>
                      <a:pt x="3982" y="1676"/>
                      <a:pt x="3984" y="1692"/>
                    </a:cubicBezTo>
                    <a:cubicBezTo>
                      <a:pt x="3987" y="1717"/>
                      <a:pt x="4008" y="1764"/>
                      <a:pt x="4008" y="1764"/>
                    </a:cubicBezTo>
                    <a:cubicBezTo>
                      <a:pt x="3999" y="1848"/>
                      <a:pt x="4003" y="1880"/>
                      <a:pt x="3960" y="1944"/>
                    </a:cubicBezTo>
                    <a:cubicBezTo>
                      <a:pt x="3928" y="1940"/>
                      <a:pt x="3887" y="1955"/>
                      <a:pt x="3864" y="1932"/>
                    </a:cubicBezTo>
                    <a:cubicBezTo>
                      <a:pt x="3847" y="1915"/>
                      <a:pt x="3871" y="1884"/>
                      <a:pt x="3876" y="1860"/>
                    </a:cubicBezTo>
                    <a:cubicBezTo>
                      <a:pt x="3879" y="1848"/>
                      <a:pt x="3900" y="1828"/>
                      <a:pt x="3888" y="1824"/>
                    </a:cubicBezTo>
                    <a:cubicBezTo>
                      <a:pt x="3861" y="1815"/>
                      <a:pt x="3832" y="1832"/>
                      <a:pt x="3804" y="1836"/>
                    </a:cubicBezTo>
                    <a:cubicBezTo>
                      <a:pt x="3731" y="1824"/>
                      <a:pt x="3671" y="1824"/>
                      <a:pt x="3600" y="1848"/>
                    </a:cubicBezTo>
                    <a:cubicBezTo>
                      <a:pt x="3584" y="1872"/>
                      <a:pt x="3561" y="1893"/>
                      <a:pt x="3552" y="1920"/>
                    </a:cubicBezTo>
                    <a:cubicBezTo>
                      <a:pt x="3548" y="1932"/>
                      <a:pt x="3548" y="1946"/>
                      <a:pt x="3540" y="1956"/>
                    </a:cubicBezTo>
                    <a:cubicBezTo>
                      <a:pt x="3531" y="1967"/>
                      <a:pt x="3516" y="1972"/>
                      <a:pt x="3504" y="1980"/>
                    </a:cubicBezTo>
                    <a:cubicBezTo>
                      <a:pt x="3440" y="2076"/>
                      <a:pt x="3524" y="1960"/>
                      <a:pt x="3444" y="2040"/>
                    </a:cubicBezTo>
                    <a:cubicBezTo>
                      <a:pt x="3364" y="2120"/>
                      <a:pt x="3480" y="2036"/>
                      <a:pt x="3384" y="2100"/>
                    </a:cubicBezTo>
                    <a:cubicBezTo>
                      <a:pt x="3380" y="2112"/>
                      <a:pt x="3382" y="2129"/>
                      <a:pt x="3372" y="2136"/>
                    </a:cubicBezTo>
                    <a:cubicBezTo>
                      <a:pt x="3351" y="2151"/>
                      <a:pt x="3300" y="2160"/>
                      <a:pt x="3300" y="2160"/>
                    </a:cubicBezTo>
                    <a:cubicBezTo>
                      <a:pt x="3288" y="2156"/>
                      <a:pt x="3273" y="2157"/>
                      <a:pt x="3264" y="2148"/>
                    </a:cubicBezTo>
                    <a:cubicBezTo>
                      <a:pt x="3228" y="2112"/>
                      <a:pt x="3288" y="2041"/>
                      <a:pt x="3300" y="2004"/>
                    </a:cubicBezTo>
                    <a:cubicBezTo>
                      <a:pt x="3256" y="1873"/>
                      <a:pt x="3193" y="1877"/>
                      <a:pt x="3096" y="1812"/>
                    </a:cubicBezTo>
                    <a:cubicBezTo>
                      <a:pt x="3088" y="1800"/>
                      <a:pt x="3078" y="1789"/>
                      <a:pt x="3072" y="1776"/>
                    </a:cubicBezTo>
                    <a:cubicBezTo>
                      <a:pt x="3005" y="1642"/>
                      <a:pt x="3263" y="1670"/>
                      <a:pt x="3300" y="1668"/>
                    </a:cubicBezTo>
                    <a:cubicBezTo>
                      <a:pt x="3329" y="1658"/>
                      <a:pt x="3349" y="1655"/>
                      <a:pt x="3372" y="1632"/>
                    </a:cubicBezTo>
                    <a:cubicBezTo>
                      <a:pt x="3414" y="1590"/>
                      <a:pt x="3374" y="1598"/>
                      <a:pt x="3432" y="1572"/>
                    </a:cubicBezTo>
                    <a:cubicBezTo>
                      <a:pt x="3477" y="1552"/>
                      <a:pt x="3529" y="1540"/>
                      <a:pt x="3576" y="1524"/>
                    </a:cubicBezTo>
                    <a:cubicBezTo>
                      <a:pt x="3631" y="1506"/>
                      <a:pt x="3667" y="1428"/>
                      <a:pt x="3720" y="1416"/>
                    </a:cubicBezTo>
                    <a:cubicBezTo>
                      <a:pt x="3759" y="1407"/>
                      <a:pt x="3800" y="1408"/>
                      <a:pt x="3840" y="1404"/>
                    </a:cubicBezTo>
                    <a:cubicBezTo>
                      <a:pt x="3864" y="1396"/>
                      <a:pt x="3888" y="1388"/>
                      <a:pt x="3912" y="1380"/>
                    </a:cubicBezTo>
                    <a:cubicBezTo>
                      <a:pt x="3936" y="1372"/>
                      <a:pt x="3896" y="1428"/>
                      <a:pt x="3888" y="1452"/>
                    </a:cubicBezTo>
                    <a:cubicBezTo>
                      <a:pt x="3879" y="1479"/>
                      <a:pt x="3849" y="1497"/>
                      <a:pt x="3840" y="1524"/>
                    </a:cubicBezTo>
                    <a:cubicBezTo>
                      <a:pt x="3836" y="1536"/>
                      <a:pt x="3816" y="1557"/>
                      <a:pt x="3828" y="1560"/>
                    </a:cubicBezTo>
                    <a:cubicBezTo>
                      <a:pt x="3863" y="1569"/>
                      <a:pt x="3900" y="1552"/>
                      <a:pt x="3936" y="1548"/>
                    </a:cubicBezTo>
                    <a:cubicBezTo>
                      <a:pt x="3967" y="1517"/>
                      <a:pt x="4001" y="1478"/>
                      <a:pt x="4044" y="1464"/>
                    </a:cubicBezTo>
                    <a:cubicBezTo>
                      <a:pt x="4068" y="1456"/>
                      <a:pt x="4116" y="1440"/>
                      <a:pt x="4116" y="1440"/>
                    </a:cubicBezTo>
                    <a:cubicBezTo>
                      <a:pt x="4124" y="1428"/>
                      <a:pt x="4130" y="1414"/>
                      <a:pt x="4140" y="1404"/>
                    </a:cubicBezTo>
                    <a:cubicBezTo>
                      <a:pt x="4150" y="1394"/>
                      <a:pt x="4167" y="1391"/>
                      <a:pt x="4176" y="1380"/>
                    </a:cubicBezTo>
                    <a:cubicBezTo>
                      <a:pt x="4189" y="1364"/>
                      <a:pt x="4199" y="1274"/>
                      <a:pt x="4200" y="1272"/>
                    </a:cubicBezTo>
                    <a:cubicBezTo>
                      <a:pt x="4206" y="1259"/>
                      <a:pt x="4224" y="1256"/>
                      <a:pt x="4236" y="1248"/>
                    </a:cubicBezTo>
                    <a:cubicBezTo>
                      <a:pt x="4265" y="1162"/>
                      <a:pt x="4281" y="1190"/>
                      <a:pt x="4224" y="1152"/>
                    </a:cubicBezTo>
                    <a:cubicBezTo>
                      <a:pt x="4200" y="1168"/>
                      <a:pt x="4176" y="1184"/>
                      <a:pt x="4152" y="1200"/>
                    </a:cubicBezTo>
                    <a:cubicBezTo>
                      <a:pt x="4140" y="1208"/>
                      <a:pt x="4116" y="1224"/>
                      <a:pt x="4116" y="1224"/>
                    </a:cubicBezTo>
                    <a:cubicBezTo>
                      <a:pt x="4080" y="1212"/>
                      <a:pt x="4044" y="1200"/>
                      <a:pt x="4008" y="1188"/>
                    </a:cubicBezTo>
                    <a:cubicBezTo>
                      <a:pt x="3996" y="1184"/>
                      <a:pt x="3984" y="1180"/>
                      <a:pt x="3972" y="1176"/>
                    </a:cubicBezTo>
                    <a:cubicBezTo>
                      <a:pt x="3960" y="1172"/>
                      <a:pt x="3936" y="1164"/>
                      <a:pt x="3936" y="1164"/>
                    </a:cubicBezTo>
                    <a:cubicBezTo>
                      <a:pt x="3932" y="1152"/>
                      <a:pt x="3924" y="1141"/>
                      <a:pt x="3924" y="1128"/>
                    </a:cubicBezTo>
                    <a:cubicBezTo>
                      <a:pt x="3924" y="1066"/>
                      <a:pt x="3976" y="1111"/>
                      <a:pt x="3924" y="1020"/>
                    </a:cubicBezTo>
                    <a:cubicBezTo>
                      <a:pt x="3918" y="1009"/>
                      <a:pt x="3900" y="1012"/>
                      <a:pt x="3888" y="1008"/>
                    </a:cubicBezTo>
                    <a:cubicBezTo>
                      <a:pt x="3822" y="909"/>
                      <a:pt x="3844" y="965"/>
                      <a:pt x="3828" y="840"/>
                    </a:cubicBezTo>
                    <a:cubicBezTo>
                      <a:pt x="3780" y="848"/>
                      <a:pt x="3754" y="842"/>
                      <a:pt x="3720" y="876"/>
                    </a:cubicBezTo>
                    <a:cubicBezTo>
                      <a:pt x="3710" y="886"/>
                      <a:pt x="3710" y="907"/>
                      <a:pt x="3696" y="912"/>
                    </a:cubicBezTo>
                    <a:cubicBezTo>
                      <a:pt x="3662" y="924"/>
                      <a:pt x="3624" y="920"/>
                      <a:pt x="3588" y="924"/>
                    </a:cubicBezTo>
                    <a:cubicBezTo>
                      <a:pt x="3502" y="981"/>
                      <a:pt x="3544" y="979"/>
                      <a:pt x="3468" y="960"/>
                    </a:cubicBezTo>
                    <a:cubicBezTo>
                      <a:pt x="3490" y="894"/>
                      <a:pt x="3494" y="867"/>
                      <a:pt x="3552" y="828"/>
                    </a:cubicBezTo>
                    <a:cubicBezTo>
                      <a:pt x="3590" y="771"/>
                      <a:pt x="3562" y="797"/>
                      <a:pt x="3648" y="768"/>
                    </a:cubicBezTo>
                    <a:cubicBezTo>
                      <a:pt x="3690" y="754"/>
                      <a:pt x="3752" y="699"/>
                      <a:pt x="3792" y="672"/>
                    </a:cubicBezTo>
                    <a:cubicBezTo>
                      <a:pt x="3816" y="656"/>
                      <a:pt x="3837" y="633"/>
                      <a:pt x="3864" y="624"/>
                    </a:cubicBezTo>
                    <a:cubicBezTo>
                      <a:pt x="3888" y="616"/>
                      <a:pt x="3936" y="600"/>
                      <a:pt x="3936" y="600"/>
                    </a:cubicBezTo>
                    <a:cubicBezTo>
                      <a:pt x="4032" y="624"/>
                      <a:pt x="4042" y="632"/>
                      <a:pt x="4188" y="600"/>
                    </a:cubicBezTo>
                    <a:cubicBezTo>
                      <a:pt x="4216" y="594"/>
                      <a:pt x="4260" y="552"/>
                      <a:pt x="4260" y="552"/>
                    </a:cubicBezTo>
                    <a:cubicBezTo>
                      <a:pt x="4272" y="556"/>
                      <a:pt x="4285" y="558"/>
                      <a:pt x="4296" y="564"/>
                    </a:cubicBezTo>
                    <a:cubicBezTo>
                      <a:pt x="4309" y="570"/>
                      <a:pt x="4318" y="587"/>
                      <a:pt x="4332" y="588"/>
                    </a:cubicBezTo>
                    <a:cubicBezTo>
                      <a:pt x="4366" y="591"/>
                      <a:pt x="4466" y="575"/>
                      <a:pt x="4512" y="564"/>
                    </a:cubicBezTo>
                    <a:cubicBezTo>
                      <a:pt x="4552" y="554"/>
                      <a:pt x="4620" y="504"/>
                      <a:pt x="4620" y="504"/>
                    </a:cubicBezTo>
                    <a:cubicBezTo>
                      <a:pt x="4712" y="508"/>
                      <a:pt x="4806" y="494"/>
                      <a:pt x="4896" y="516"/>
                    </a:cubicBezTo>
                    <a:cubicBezTo>
                      <a:pt x="4929" y="524"/>
                      <a:pt x="4944" y="564"/>
                      <a:pt x="4968" y="588"/>
                    </a:cubicBezTo>
                    <a:cubicBezTo>
                      <a:pt x="4987" y="607"/>
                      <a:pt x="5018" y="609"/>
                      <a:pt x="5040" y="624"/>
                    </a:cubicBezTo>
                    <a:cubicBezTo>
                      <a:pt x="5061" y="686"/>
                      <a:pt x="5100" y="724"/>
                      <a:pt x="5160" y="744"/>
                    </a:cubicBezTo>
                    <a:cubicBezTo>
                      <a:pt x="5189" y="830"/>
                      <a:pt x="5207" y="823"/>
                      <a:pt x="5292" y="840"/>
                    </a:cubicBezTo>
                    <a:cubicBezTo>
                      <a:pt x="5308" y="864"/>
                      <a:pt x="5324" y="888"/>
                      <a:pt x="5340" y="912"/>
                    </a:cubicBezTo>
                    <a:cubicBezTo>
                      <a:pt x="5348" y="924"/>
                      <a:pt x="5352" y="940"/>
                      <a:pt x="5364" y="948"/>
                    </a:cubicBezTo>
                    <a:cubicBezTo>
                      <a:pt x="5388" y="964"/>
                      <a:pt x="5436" y="996"/>
                      <a:pt x="5436" y="996"/>
                    </a:cubicBezTo>
                    <a:cubicBezTo>
                      <a:pt x="5468" y="1092"/>
                      <a:pt x="5436" y="972"/>
                      <a:pt x="5436" y="1068"/>
                    </a:cubicBezTo>
                    <a:cubicBezTo>
                      <a:pt x="5436" y="1115"/>
                      <a:pt x="5439" y="1214"/>
                      <a:pt x="5448" y="1260"/>
                    </a:cubicBezTo>
                    <a:cubicBezTo>
                      <a:pt x="5456" y="1378"/>
                      <a:pt x="5429" y="1382"/>
                      <a:pt x="5484" y="1464"/>
                    </a:cubicBezTo>
                    <a:cubicBezTo>
                      <a:pt x="5493" y="1508"/>
                      <a:pt x="5522" y="1557"/>
                      <a:pt x="5544" y="1596"/>
                    </a:cubicBezTo>
                    <a:cubicBezTo>
                      <a:pt x="5550" y="1607"/>
                      <a:pt x="5568" y="1604"/>
                      <a:pt x="5580" y="1608"/>
                    </a:cubicBezTo>
                    <a:cubicBezTo>
                      <a:pt x="5604" y="1603"/>
                      <a:pt x="5658" y="1600"/>
                      <a:pt x="5676" y="1572"/>
                    </a:cubicBezTo>
                    <a:cubicBezTo>
                      <a:pt x="5688" y="1553"/>
                      <a:pt x="5705" y="1480"/>
                      <a:pt x="5712" y="1452"/>
                    </a:cubicBezTo>
                    <a:lnTo>
                      <a:pt x="5712" y="1164"/>
                    </a:lnTo>
                    <a:cubicBezTo>
                      <a:pt x="5699" y="1126"/>
                      <a:pt x="5699" y="1080"/>
                      <a:pt x="5664" y="1056"/>
                    </a:cubicBezTo>
                    <a:cubicBezTo>
                      <a:pt x="5640" y="1040"/>
                      <a:pt x="5592" y="1008"/>
                      <a:pt x="5592" y="1008"/>
                    </a:cubicBezTo>
                    <a:cubicBezTo>
                      <a:pt x="5552" y="947"/>
                      <a:pt x="5554" y="917"/>
                      <a:pt x="5616" y="876"/>
                    </a:cubicBezTo>
                    <a:cubicBezTo>
                      <a:pt x="5620" y="852"/>
                      <a:pt x="5619" y="826"/>
                      <a:pt x="5628" y="804"/>
                    </a:cubicBezTo>
                    <a:cubicBezTo>
                      <a:pt x="5639" y="777"/>
                      <a:pt x="5652" y="756"/>
                      <a:pt x="5652" y="756"/>
                    </a:cubicBezTo>
                    <a:lnTo>
                      <a:pt x="5628" y="108"/>
                    </a:lnTo>
                    <a:cubicBezTo>
                      <a:pt x="4688" y="0"/>
                      <a:pt x="942" y="106"/>
                      <a:pt x="12" y="108"/>
                    </a:cubicBezTo>
                    <a:cubicBezTo>
                      <a:pt x="0" y="110"/>
                      <a:pt x="35" y="118"/>
                      <a:pt x="48" y="120"/>
                    </a:cubicBezTo>
                    <a:cubicBezTo>
                      <a:pt x="64" y="122"/>
                      <a:pt x="80" y="120"/>
                      <a:pt x="96" y="12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49" name="Freeform 5"/>
              <p:cNvSpPr>
                <a:spLocks/>
              </p:cNvSpPr>
              <p:nvPr/>
            </p:nvSpPr>
            <p:spPr bwMode="auto">
              <a:xfrm>
                <a:off x="246" y="1541"/>
                <a:ext cx="174" cy="211"/>
              </a:xfrm>
              <a:custGeom>
                <a:avLst/>
                <a:gdLst>
                  <a:gd name="T0" fmla="*/ 78 w 174"/>
                  <a:gd name="T1" fmla="*/ 31 h 211"/>
                  <a:gd name="T2" fmla="*/ 42 w 174"/>
                  <a:gd name="T3" fmla="*/ 43 h 211"/>
                  <a:gd name="T4" fmla="*/ 78 w 174"/>
                  <a:gd name="T5" fmla="*/ 163 h 211"/>
                  <a:gd name="T6" fmla="*/ 102 w 174"/>
                  <a:gd name="T7" fmla="*/ 199 h 211"/>
                  <a:gd name="T8" fmla="*/ 138 w 174"/>
                  <a:gd name="T9" fmla="*/ 211 h 211"/>
                  <a:gd name="T10" fmla="*/ 174 w 174"/>
                  <a:gd name="T11" fmla="*/ 79 h 211"/>
                  <a:gd name="T12" fmla="*/ 126 w 174"/>
                  <a:gd name="T13" fmla="*/ 7 h 211"/>
                  <a:gd name="T14" fmla="*/ 78 w 174"/>
                  <a:gd name="T15" fmla="*/ 31 h 2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211">
                    <a:moveTo>
                      <a:pt x="78" y="31"/>
                    </a:moveTo>
                    <a:cubicBezTo>
                      <a:pt x="66" y="35"/>
                      <a:pt x="51" y="34"/>
                      <a:pt x="42" y="43"/>
                    </a:cubicBezTo>
                    <a:cubicBezTo>
                      <a:pt x="0" y="85"/>
                      <a:pt x="55" y="135"/>
                      <a:pt x="78" y="163"/>
                    </a:cubicBezTo>
                    <a:cubicBezTo>
                      <a:pt x="87" y="174"/>
                      <a:pt x="91" y="190"/>
                      <a:pt x="102" y="199"/>
                    </a:cubicBezTo>
                    <a:cubicBezTo>
                      <a:pt x="112" y="207"/>
                      <a:pt x="126" y="207"/>
                      <a:pt x="138" y="211"/>
                    </a:cubicBezTo>
                    <a:cubicBezTo>
                      <a:pt x="153" y="167"/>
                      <a:pt x="159" y="123"/>
                      <a:pt x="174" y="79"/>
                    </a:cubicBezTo>
                    <a:cubicBezTo>
                      <a:pt x="166" y="48"/>
                      <a:pt x="169" y="13"/>
                      <a:pt x="126" y="7"/>
                    </a:cubicBezTo>
                    <a:cubicBezTo>
                      <a:pt x="74" y="0"/>
                      <a:pt x="78" y="7"/>
                      <a:pt x="78" y="31"/>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50" name="Freeform 6"/>
              <p:cNvSpPr>
                <a:spLocks/>
              </p:cNvSpPr>
              <p:nvPr/>
            </p:nvSpPr>
            <p:spPr bwMode="auto">
              <a:xfrm>
                <a:off x="1252" y="2460"/>
                <a:ext cx="144" cy="252"/>
              </a:xfrm>
              <a:custGeom>
                <a:avLst/>
                <a:gdLst>
                  <a:gd name="T0" fmla="*/ 140 w 144"/>
                  <a:gd name="T1" fmla="*/ 0 h 252"/>
                  <a:gd name="T2" fmla="*/ 32 w 144"/>
                  <a:gd name="T3" fmla="*/ 48 h 252"/>
                  <a:gd name="T4" fmla="*/ 8 w 144"/>
                  <a:gd name="T5" fmla="*/ 120 h 252"/>
                  <a:gd name="T6" fmla="*/ 32 w 144"/>
                  <a:gd name="T7" fmla="*/ 192 h 252"/>
                  <a:gd name="T8" fmla="*/ 44 w 144"/>
                  <a:gd name="T9" fmla="*/ 252 h 252"/>
                  <a:gd name="T10" fmla="*/ 104 w 144"/>
                  <a:gd name="T11" fmla="*/ 108 h 252"/>
                  <a:gd name="T12" fmla="*/ 128 w 144"/>
                  <a:gd name="T13" fmla="*/ 72 h 252"/>
                  <a:gd name="T14" fmla="*/ 140 w 144"/>
                  <a:gd name="T15" fmla="*/ 0 h 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252">
                    <a:moveTo>
                      <a:pt x="140" y="0"/>
                    </a:moveTo>
                    <a:cubicBezTo>
                      <a:pt x="54" y="29"/>
                      <a:pt x="89" y="10"/>
                      <a:pt x="32" y="48"/>
                    </a:cubicBezTo>
                    <a:cubicBezTo>
                      <a:pt x="24" y="72"/>
                      <a:pt x="16" y="96"/>
                      <a:pt x="8" y="120"/>
                    </a:cubicBezTo>
                    <a:cubicBezTo>
                      <a:pt x="0" y="144"/>
                      <a:pt x="27" y="167"/>
                      <a:pt x="32" y="192"/>
                    </a:cubicBezTo>
                    <a:cubicBezTo>
                      <a:pt x="36" y="212"/>
                      <a:pt x="40" y="232"/>
                      <a:pt x="44" y="252"/>
                    </a:cubicBezTo>
                    <a:cubicBezTo>
                      <a:pt x="74" y="207"/>
                      <a:pt x="87" y="159"/>
                      <a:pt x="104" y="108"/>
                    </a:cubicBezTo>
                    <a:cubicBezTo>
                      <a:pt x="109" y="94"/>
                      <a:pt x="122" y="85"/>
                      <a:pt x="128" y="72"/>
                    </a:cubicBezTo>
                    <a:cubicBezTo>
                      <a:pt x="144" y="40"/>
                      <a:pt x="140" y="34"/>
                      <a:pt x="140"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51" name="Freeform 7"/>
              <p:cNvSpPr>
                <a:spLocks/>
              </p:cNvSpPr>
              <p:nvPr/>
            </p:nvSpPr>
            <p:spPr bwMode="auto">
              <a:xfrm>
                <a:off x="480" y="2448"/>
                <a:ext cx="1552" cy="1200"/>
              </a:xfrm>
              <a:custGeom>
                <a:avLst/>
                <a:gdLst>
                  <a:gd name="T0" fmla="*/ 1505 w 1552"/>
                  <a:gd name="T1" fmla="*/ 0 h 1200"/>
                  <a:gd name="T2" fmla="*/ 1469 w 1552"/>
                  <a:gd name="T3" fmla="*/ 168 h 1200"/>
                  <a:gd name="T4" fmla="*/ 1445 w 1552"/>
                  <a:gd name="T5" fmla="*/ 204 h 1200"/>
                  <a:gd name="T6" fmla="*/ 1409 w 1552"/>
                  <a:gd name="T7" fmla="*/ 216 h 1200"/>
                  <a:gd name="T8" fmla="*/ 1337 w 1552"/>
                  <a:gd name="T9" fmla="*/ 252 h 1200"/>
                  <a:gd name="T10" fmla="*/ 1349 w 1552"/>
                  <a:gd name="T11" fmla="*/ 468 h 1200"/>
                  <a:gd name="T12" fmla="*/ 1289 w 1552"/>
                  <a:gd name="T13" fmla="*/ 588 h 1200"/>
                  <a:gd name="T14" fmla="*/ 1241 w 1552"/>
                  <a:gd name="T15" fmla="*/ 576 h 1200"/>
                  <a:gd name="T16" fmla="*/ 1229 w 1552"/>
                  <a:gd name="T17" fmla="*/ 612 h 1200"/>
                  <a:gd name="T18" fmla="*/ 1217 w 1552"/>
                  <a:gd name="T19" fmla="*/ 744 h 1200"/>
                  <a:gd name="T20" fmla="*/ 1253 w 1552"/>
                  <a:gd name="T21" fmla="*/ 900 h 1200"/>
                  <a:gd name="T22" fmla="*/ 1229 w 1552"/>
                  <a:gd name="T23" fmla="*/ 936 h 1200"/>
                  <a:gd name="T24" fmla="*/ 1157 w 1552"/>
                  <a:gd name="T25" fmla="*/ 984 h 1200"/>
                  <a:gd name="T26" fmla="*/ 1085 w 1552"/>
                  <a:gd name="T27" fmla="*/ 972 h 1200"/>
                  <a:gd name="T28" fmla="*/ 1037 w 1552"/>
                  <a:gd name="T29" fmla="*/ 900 h 1200"/>
                  <a:gd name="T30" fmla="*/ 1001 w 1552"/>
                  <a:gd name="T31" fmla="*/ 876 h 1200"/>
                  <a:gd name="T32" fmla="*/ 785 w 1552"/>
                  <a:gd name="T33" fmla="*/ 912 h 1200"/>
                  <a:gd name="T34" fmla="*/ 593 w 1552"/>
                  <a:gd name="T35" fmla="*/ 900 h 1200"/>
                  <a:gd name="T36" fmla="*/ 605 w 1552"/>
                  <a:gd name="T37" fmla="*/ 972 h 1200"/>
                  <a:gd name="T38" fmla="*/ 653 w 1552"/>
                  <a:gd name="T39" fmla="*/ 960 h 1200"/>
                  <a:gd name="T40" fmla="*/ 629 w 1552"/>
                  <a:gd name="T41" fmla="*/ 1056 h 1200"/>
                  <a:gd name="T42" fmla="*/ 533 w 1552"/>
                  <a:gd name="T43" fmla="*/ 1032 h 1200"/>
                  <a:gd name="T44" fmla="*/ 461 w 1552"/>
                  <a:gd name="T45" fmla="*/ 984 h 1200"/>
                  <a:gd name="T46" fmla="*/ 305 w 1552"/>
                  <a:gd name="T47" fmla="*/ 1044 h 1200"/>
                  <a:gd name="T48" fmla="*/ 305 w 1552"/>
                  <a:gd name="T49" fmla="*/ 1044 h 1200"/>
                  <a:gd name="T50" fmla="*/ 233 w 1552"/>
                  <a:gd name="T51" fmla="*/ 1068 h 1200"/>
                  <a:gd name="T52" fmla="*/ 149 w 1552"/>
                  <a:gd name="T53" fmla="*/ 1140 h 1200"/>
                  <a:gd name="T54" fmla="*/ 125 w 1552"/>
                  <a:gd name="T55" fmla="*/ 1176 h 1200"/>
                  <a:gd name="T56" fmla="*/ 53 w 1552"/>
                  <a:gd name="T57" fmla="*/ 1200 h 1200"/>
                  <a:gd name="T58" fmla="*/ 53 w 1552"/>
                  <a:gd name="T59" fmla="*/ 1092 h 1200"/>
                  <a:gd name="T60" fmla="*/ 17 w 1552"/>
                  <a:gd name="T61" fmla="*/ 924 h 1200"/>
                  <a:gd name="T62" fmla="*/ 77 w 1552"/>
                  <a:gd name="T63" fmla="*/ 816 h 1200"/>
                  <a:gd name="T64" fmla="*/ 101 w 1552"/>
                  <a:gd name="T65" fmla="*/ 780 h 1200"/>
                  <a:gd name="T66" fmla="*/ 173 w 1552"/>
                  <a:gd name="T67" fmla="*/ 756 h 1200"/>
                  <a:gd name="T68" fmla="*/ 197 w 1552"/>
                  <a:gd name="T69" fmla="*/ 648 h 1200"/>
                  <a:gd name="T70" fmla="*/ 137 w 1552"/>
                  <a:gd name="T71" fmla="*/ 636 h 1200"/>
                  <a:gd name="T72" fmla="*/ 149 w 1552"/>
                  <a:gd name="T73" fmla="*/ 588 h 1200"/>
                  <a:gd name="T74" fmla="*/ 281 w 1552"/>
                  <a:gd name="T75" fmla="*/ 456 h 1200"/>
                  <a:gd name="T76" fmla="*/ 389 w 1552"/>
                  <a:gd name="T77" fmla="*/ 372 h 1200"/>
                  <a:gd name="T78" fmla="*/ 497 w 1552"/>
                  <a:gd name="T79" fmla="*/ 360 h 1200"/>
                  <a:gd name="T80" fmla="*/ 533 w 1552"/>
                  <a:gd name="T81" fmla="*/ 384 h 1200"/>
                  <a:gd name="T82" fmla="*/ 605 w 1552"/>
                  <a:gd name="T83" fmla="*/ 408 h 1200"/>
                  <a:gd name="T84" fmla="*/ 665 w 1552"/>
                  <a:gd name="T85" fmla="*/ 396 h 1200"/>
                  <a:gd name="T86" fmla="*/ 737 w 1552"/>
                  <a:gd name="T87" fmla="*/ 348 h 1200"/>
                  <a:gd name="T88" fmla="*/ 773 w 1552"/>
                  <a:gd name="T89" fmla="*/ 336 h 1200"/>
                  <a:gd name="T90" fmla="*/ 881 w 1552"/>
                  <a:gd name="T91" fmla="*/ 348 h 1200"/>
                  <a:gd name="T92" fmla="*/ 917 w 1552"/>
                  <a:gd name="T93" fmla="*/ 324 h 1200"/>
                  <a:gd name="T94" fmla="*/ 953 w 1552"/>
                  <a:gd name="T95" fmla="*/ 312 h 1200"/>
                  <a:gd name="T96" fmla="*/ 1025 w 1552"/>
                  <a:gd name="T97" fmla="*/ 264 h 1200"/>
                  <a:gd name="T98" fmla="*/ 1193 w 1552"/>
                  <a:gd name="T99" fmla="*/ 180 h 1200"/>
                  <a:gd name="T100" fmla="*/ 1337 w 1552"/>
                  <a:gd name="T101" fmla="*/ 72 h 1200"/>
                  <a:gd name="T102" fmla="*/ 1433 w 1552"/>
                  <a:gd name="T103" fmla="*/ 12 h 1200"/>
                  <a:gd name="T104" fmla="*/ 1469 w 1552"/>
                  <a:gd name="T105" fmla="*/ 0 h 1200"/>
                  <a:gd name="T106" fmla="*/ 1505 w 1552"/>
                  <a:gd name="T107" fmla="*/ 0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52" h="1200">
                    <a:moveTo>
                      <a:pt x="1505" y="0"/>
                    </a:moveTo>
                    <a:cubicBezTo>
                      <a:pt x="1528" y="68"/>
                      <a:pt x="1552" y="140"/>
                      <a:pt x="1469" y="168"/>
                    </a:cubicBezTo>
                    <a:cubicBezTo>
                      <a:pt x="1461" y="180"/>
                      <a:pt x="1456" y="195"/>
                      <a:pt x="1445" y="204"/>
                    </a:cubicBezTo>
                    <a:cubicBezTo>
                      <a:pt x="1435" y="212"/>
                      <a:pt x="1420" y="210"/>
                      <a:pt x="1409" y="216"/>
                    </a:cubicBezTo>
                    <a:cubicBezTo>
                      <a:pt x="1316" y="263"/>
                      <a:pt x="1427" y="222"/>
                      <a:pt x="1337" y="252"/>
                    </a:cubicBezTo>
                    <a:cubicBezTo>
                      <a:pt x="1324" y="373"/>
                      <a:pt x="1331" y="361"/>
                      <a:pt x="1349" y="468"/>
                    </a:cubicBezTo>
                    <a:cubicBezTo>
                      <a:pt x="1336" y="535"/>
                      <a:pt x="1345" y="551"/>
                      <a:pt x="1289" y="588"/>
                    </a:cubicBezTo>
                    <a:cubicBezTo>
                      <a:pt x="1273" y="584"/>
                      <a:pt x="1256" y="570"/>
                      <a:pt x="1241" y="576"/>
                    </a:cubicBezTo>
                    <a:cubicBezTo>
                      <a:pt x="1229" y="581"/>
                      <a:pt x="1231" y="599"/>
                      <a:pt x="1229" y="612"/>
                    </a:cubicBezTo>
                    <a:cubicBezTo>
                      <a:pt x="1223" y="656"/>
                      <a:pt x="1221" y="700"/>
                      <a:pt x="1217" y="744"/>
                    </a:cubicBezTo>
                    <a:cubicBezTo>
                      <a:pt x="1226" y="798"/>
                      <a:pt x="1236" y="848"/>
                      <a:pt x="1253" y="900"/>
                    </a:cubicBezTo>
                    <a:cubicBezTo>
                      <a:pt x="1245" y="912"/>
                      <a:pt x="1240" y="927"/>
                      <a:pt x="1229" y="936"/>
                    </a:cubicBezTo>
                    <a:cubicBezTo>
                      <a:pt x="1207" y="955"/>
                      <a:pt x="1157" y="984"/>
                      <a:pt x="1157" y="984"/>
                    </a:cubicBezTo>
                    <a:cubicBezTo>
                      <a:pt x="1133" y="980"/>
                      <a:pt x="1105" y="986"/>
                      <a:pt x="1085" y="972"/>
                    </a:cubicBezTo>
                    <a:cubicBezTo>
                      <a:pt x="1061" y="955"/>
                      <a:pt x="1061" y="916"/>
                      <a:pt x="1037" y="900"/>
                    </a:cubicBezTo>
                    <a:cubicBezTo>
                      <a:pt x="1025" y="892"/>
                      <a:pt x="1013" y="884"/>
                      <a:pt x="1001" y="876"/>
                    </a:cubicBezTo>
                    <a:cubicBezTo>
                      <a:pt x="928" y="884"/>
                      <a:pt x="855" y="889"/>
                      <a:pt x="785" y="912"/>
                    </a:cubicBezTo>
                    <a:cubicBezTo>
                      <a:pt x="706" y="902"/>
                      <a:pt x="667" y="885"/>
                      <a:pt x="593" y="900"/>
                    </a:cubicBezTo>
                    <a:cubicBezTo>
                      <a:pt x="586" y="921"/>
                      <a:pt x="563" y="958"/>
                      <a:pt x="605" y="972"/>
                    </a:cubicBezTo>
                    <a:cubicBezTo>
                      <a:pt x="621" y="977"/>
                      <a:pt x="637" y="964"/>
                      <a:pt x="653" y="960"/>
                    </a:cubicBezTo>
                    <a:cubicBezTo>
                      <a:pt x="690" y="1016"/>
                      <a:pt x="683" y="1020"/>
                      <a:pt x="629" y="1056"/>
                    </a:cubicBezTo>
                    <a:cubicBezTo>
                      <a:pt x="597" y="1048"/>
                      <a:pt x="560" y="1050"/>
                      <a:pt x="533" y="1032"/>
                    </a:cubicBezTo>
                    <a:cubicBezTo>
                      <a:pt x="509" y="1016"/>
                      <a:pt x="461" y="984"/>
                      <a:pt x="461" y="984"/>
                    </a:cubicBezTo>
                    <a:lnTo>
                      <a:pt x="305" y="1044"/>
                    </a:lnTo>
                    <a:cubicBezTo>
                      <a:pt x="305" y="1044"/>
                      <a:pt x="305" y="1044"/>
                      <a:pt x="305" y="1044"/>
                    </a:cubicBezTo>
                    <a:cubicBezTo>
                      <a:pt x="281" y="1052"/>
                      <a:pt x="233" y="1068"/>
                      <a:pt x="233" y="1068"/>
                    </a:cubicBezTo>
                    <a:cubicBezTo>
                      <a:pt x="214" y="1126"/>
                      <a:pt x="200" y="1106"/>
                      <a:pt x="149" y="1140"/>
                    </a:cubicBezTo>
                    <a:cubicBezTo>
                      <a:pt x="141" y="1152"/>
                      <a:pt x="137" y="1168"/>
                      <a:pt x="125" y="1176"/>
                    </a:cubicBezTo>
                    <a:cubicBezTo>
                      <a:pt x="104" y="1189"/>
                      <a:pt x="53" y="1200"/>
                      <a:pt x="53" y="1200"/>
                    </a:cubicBezTo>
                    <a:cubicBezTo>
                      <a:pt x="0" y="1147"/>
                      <a:pt x="13" y="1151"/>
                      <a:pt x="53" y="1092"/>
                    </a:cubicBezTo>
                    <a:cubicBezTo>
                      <a:pt x="19" y="989"/>
                      <a:pt x="32" y="1045"/>
                      <a:pt x="17" y="924"/>
                    </a:cubicBezTo>
                    <a:cubicBezTo>
                      <a:pt x="38" y="861"/>
                      <a:pt x="22" y="899"/>
                      <a:pt x="77" y="816"/>
                    </a:cubicBezTo>
                    <a:cubicBezTo>
                      <a:pt x="85" y="804"/>
                      <a:pt x="87" y="785"/>
                      <a:pt x="101" y="780"/>
                    </a:cubicBezTo>
                    <a:cubicBezTo>
                      <a:pt x="125" y="772"/>
                      <a:pt x="173" y="756"/>
                      <a:pt x="173" y="756"/>
                    </a:cubicBezTo>
                    <a:cubicBezTo>
                      <a:pt x="193" y="726"/>
                      <a:pt x="255" y="681"/>
                      <a:pt x="197" y="648"/>
                    </a:cubicBezTo>
                    <a:cubicBezTo>
                      <a:pt x="179" y="638"/>
                      <a:pt x="157" y="640"/>
                      <a:pt x="137" y="636"/>
                    </a:cubicBezTo>
                    <a:cubicBezTo>
                      <a:pt x="141" y="620"/>
                      <a:pt x="143" y="603"/>
                      <a:pt x="149" y="588"/>
                    </a:cubicBezTo>
                    <a:cubicBezTo>
                      <a:pt x="178" y="520"/>
                      <a:pt x="221" y="476"/>
                      <a:pt x="281" y="456"/>
                    </a:cubicBezTo>
                    <a:cubicBezTo>
                      <a:pt x="337" y="372"/>
                      <a:pt x="329" y="412"/>
                      <a:pt x="389" y="372"/>
                    </a:cubicBezTo>
                    <a:cubicBezTo>
                      <a:pt x="413" y="300"/>
                      <a:pt x="426" y="346"/>
                      <a:pt x="497" y="360"/>
                    </a:cubicBezTo>
                    <a:cubicBezTo>
                      <a:pt x="509" y="368"/>
                      <a:pt x="520" y="378"/>
                      <a:pt x="533" y="384"/>
                    </a:cubicBezTo>
                    <a:cubicBezTo>
                      <a:pt x="556" y="394"/>
                      <a:pt x="605" y="408"/>
                      <a:pt x="605" y="408"/>
                    </a:cubicBezTo>
                    <a:cubicBezTo>
                      <a:pt x="625" y="404"/>
                      <a:pt x="646" y="404"/>
                      <a:pt x="665" y="396"/>
                    </a:cubicBezTo>
                    <a:cubicBezTo>
                      <a:pt x="691" y="384"/>
                      <a:pt x="710" y="357"/>
                      <a:pt x="737" y="348"/>
                    </a:cubicBezTo>
                    <a:cubicBezTo>
                      <a:pt x="749" y="344"/>
                      <a:pt x="761" y="340"/>
                      <a:pt x="773" y="336"/>
                    </a:cubicBezTo>
                    <a:cubicBezTo>
                      <a:pt x="833" y="356"/>
                      <a:pt x="833" y="372"/>
                      <a:pt x="881" y="348"/>
                    </a:cubicBezTo>
                    <a:cubicBezTo>
                      <a:pt x="894" y="342"/>
                      <a:pt x="904" y="330"/>
                      <a:pt x="917" y="324"/>
                    </a:cubicBezTo>
                    <a:cubicBezTo>
                      <a:pt x="928" y="318"/>
                      <a:pt x="942" y="318"/>
                      <a:pt x="953" y="312"/>
                    </a:cubicBezTo>
                    <a:cubicBezTo>
                      <a:pt x="978" y="298"/>
                      <a:pt x="1025" y="264"/>
                      <a:pt x="1025" y="264"/>
                    </a:cubicBezTo>
                    <a:cubicBezTo>
                      <a:pt x="1069" y="197"/>
                      <a:pt x="1116" y="193"/>
                      <a:pt x="1193" y="180"/>
                    </a:cubicBezTo>
                    <a:cubicBezTo>
                      <a:pt x="1245" y="145"/>
                      <a:pt x="1286" y="106"/>
                      <a:pt x="1337" y="72"/>
                    </a:cubicBezTo>
                    <a:cubicBezTo>
                      <a:pt x="1375" y="15"/>
                      <a:pt x="1347" y="41"/>
                      <a:pt x="1433" y="12"/>
                    </a:cubicBezTo>
                    <a:cubicBezTo>
                      <a:pt x="1445" y="8"/>
                      <a:pt x="1469" y="0"/>
                      <a:pt x="1469" y="0"/>
                    </a:cubicBezTo>
                    <a:cubicBezTo>
                      <a:pt x="1500" y="47"/>
                      <a:pt x="1488" y="50"/>
                      <a:pt x="1505"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52" name="Freeform 8"/>
              <p:cNvSpPr>
                <a:spLocks/>
              </p:cNvSpPr>
              <p:nvPr/>
            </p:nvSpPr>
            <p:spPr bwMode="auto">
              <a:xfrm>
                <a:off x="2181" y="2310"/>
                <a:ext cx="90" cy="96"/>
              </a:xfrm>
              <a:custGeom>
                <a:avLst/>
                <a:gdLst>
                  <a:gd name="T0" fmla="*/ 27 w 90"/>
                  <a:gd name="T1" fmla="*/ 18 h 96"/>
                  <a:gd name="T2" fmla="*/ 27 w 90"/>
                  <a:gd name="T3" fmla="*/ 90 h 96"/>
                  <a:gd name="T4" fmla="*/ 63 w 90"/>
                  <a:gd name="T5" fmla="*/ 78 h 96"/>
                  <a:gd name="T6" fmla="*/ 63 w 90"/>
                  <a:gd name="T7" fmla="*/ 6 h 96"/>
                  <a:gd name="T8" fmla="*/ 27 w 90"/>
                  <a:gd name="T9" fmla="*/ 1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96">
                    <a:moveTo>
                      <a:pt x="27" y="18"/>
                    </a:moveTo>
                    <a:cubicBezTo>
                      <a:pt x="22" y="32"/>
                      <a:pt x="0" y="76"/>
                      <a:pt x="27" y="90"/>
                    </a:cubicBezTo>
                    <a:cubicBezTo>
                      <a:pt x="38" y="96"/>
                      <a:pt x="51" y="82"/>
                      <a:pt x="63" y="78"/>
                    </a:cubicBezTo>
                    <a:cubicBezTo>
                      <a:pt x="68" y="64"/>
                      <a:pt x="90" y="20"/>
                      <a:pt x="63" y="6"/>
                    </a:cubicBezTo>
                    <a:cubicBezTo>
                      <a:pt x="52" y="0"/>
                      <a:pt x="27" y="18"/>
                      <a:pt x="27" y="18"/>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53" name="Freeform 9"/>
              <p:cNvSpPr>
                <a:spLocks/>
              </p:cNvSpPr>
              <p:nvPr/>
            </p:nvSpPr>
            <p:spPr bwMode="auto">
              <a:xfrm>
                <a:off x="2532" y="2268"/>
                <a:ext cx="173" cy="216"/>
              </a:xfrm>
              <a:custGeom>
                <a:avLst/>
                <a:gdLst>
                  <a:gd name="T0" fmla="*/ 12 w 173"/>
                  <a:gd name="T1" fmla="*/ 24 h 216"/>
                  <a:gd name="T2" fmla="*/ 36 w 173"/>
                  <a:gd name="T3" fmla="*/ 96 h 216"/>
                  <a:gd name="T4" fmla="*/ 24 w 173"/>
                  <a:gd name="T5" fmla="*/ 156 h 216"/>
                  <a:gd name="T6" fmla="*/ 12 w 173"/>
                  <a:gd name="T7" fmla="*/ 204 h 216"/>
                  <a:gd name="T8" fmla="*/ 60 w 173"/>
                  <a:gd name="T9" fmla="*/ 192 h 216"/>
                  <a:gd name="T10" fmla="*/ 132 w 173"/>
                  <a:gd name="T11" fmla="*/ 168 h 216"/>
                  <a:gd name="T12" fmla="*/ 144 w 173"/>
                  <a:gd name="T13" fmla="*/ 132 h 216"/>
                  <a:gd name="T14" fmla="*/ 168 w 173"/>
                  <a:gd name="T15" fmla="*/ 96 h 216"/>
                  <a:gd name="T16" fmla="*/ 132 w 173"/>
                  <a:gd name="T17" fmla="*/ 0 h 216"/>
                  <a:gd name="T18" fmla="*/ 48 w 173"/>
                  <a:gd name="T19" fmla="*/ 12 h 216"/>
                  <a:gd name="T20" fmla="*/ 12 w 173"/>
                  <a:gd name="T21" fmla="*/ 36 h 216"/>
                  <a:gd name="T22" fmla="*/ 12 w 173"/>
                  <a:gd name="T23" fmla="*/ 24 h 2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3" h="216">
                    <a:moveTo>
                      <a:pt x="12" y="24"/>
                    </a:moveTo>
                    <a:cubicBezTo>
                      <a:pt x="20" y="48"/>
                      <a:pt x="28" y="72"/>
                      <a:pt x="36" y="96"/>
                    </a:cubicBezTo>
                    <a:cubicBezTo>
                      <a:pt x="42" y="115"/>
                      <a:pt x="28" y="136"/>
                      <a:pt x="24" y="156"/>
                    </a:cubicBezTo>
                    <a:cubicBezTo>
                      <a:pt x="20" y="172"/>
                      <a:pt x="0" y="192"/>
                      <a:pt x="12" y="204"/>
                    </a:cubicBezTo>
                    <a:cubicBezTo>
                      <a:pt x="24" y="216"/>
                      <a:pt x="44" y="197"/>
                      <a:pt x="60" y="192"/>
                    </a:cubicBezTo>
                    <a:cubicBezTo>
                      <a:pt x="84" y="185"/>
                      <a:pt x="132" y="168"/>
                      <a:pt x="132" y="168"/>
                    </a:cubicBezTo>
                    <a:cubicBezTo>
                      <a:pt x="136" y="156"/>
                      <a:pt x="138" y="143"/>
                      <a:pt x="144" y="132"/>
                    </a:cubicBezTo>
                    <a:cubicBezTo>
                      <a:pt x="150" y="119"/>
                      <a:pt x="166" y="110"/>
                      <a:pt x="168" y="96"/>
                    </a:cubicBezTo>
                    <a:cubicBezTo>
                      <a:pt x="173" y="52"/>
                      <a:pt x="153" y="31"/>
                      <a:pt x="132" y="0"/>
                    </a:cubicBezTo>
                    <a:cubicBezTo>
                      <a:pt x="104" y="4"/>
                      <a:pt x="75" y="4"/>
                      <a:pt x="48" y="12"/>
                    </a:cubicBezTo>
                    <a:cubicBezTo>
                      <a:pt x="34" y="16"/>
                      <a:pt x="26" y="31"/>
                      <a:pt x="12" y="36"/>
                    </a:cubicBezTo>
                    <a:cubicBezTo>
                      <a:pt x="8" y="37"/>
                      <a:pt x="12" y="28"/>
                      <a:pt x="12" y="24"/>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54" name="Freeform 10"/>
              <p:cNvSpPr>
                <a:spLocks/>
              </p:cNvSpPr>
              <p:nvPr/>
            </p:nvSpPr>
            <p:spPr bwMode="auto">
              <a:xfrm>
                <a:off x="2058" y="2726"/>
                <a:ext cx="90" cy="97"/>
              </a:xfrm>
              <a:custGeom>
                <a:avLst/>
                <a:gdLst>
                  <a:gd name="T0" fmla="*/ 30 w 90"/>
                  <a:gd name="T1" fmla="*/ 34 h 97"/>
                  <a:gd name="T2" fmla="*/ 18 w 90"/>
                  <a:gd name="T3" fmla="*/ 70 h 97"/>
                  <a:gd name="T4" fmla="*/ 90 w 90"/>
                  <a:gd name="T5" fmla="*/ 70 h 97"/>
                  <a:gd name="T6" fmla="*/ 6 w 90"/>
                  <a:gd name="T7" fmla="*/ 46 h 97"/>
                  <a:gd name="T8" fmla="*/ 30 w 90"/>
                  <a:gd name="T9" fmla="*/ 34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97">
                    <a:moveTo>
                      <a:pt x="30" y="34"/>
                    </a:moveTo>
                    <a:cubicBezTo>
                      <a:pt x="26" y="46"/>
                      <a:pt x="12" y="59"/>
                      <a:pt x="18" y="70"/>
                    </a:cubicBezTo>
                    <a:cubicBezTo>
                      <a:pt x="32" y="97"/>
                      <a:pt x="76" y="75"/>
                      <a:pt x="90" y="70"/>
                    </a:cubicBezTo>
                    <a:cubicBezTo>
                      <a:pt x="74" y="21"/>
                      <a:pt x="52" y="0"/>
                      <a:pt x="6" y="46"/>
                    </a:cubicBezTo>
                    <a:cubicBezTo>
                      <a:pt x="0" y="52"/>
                      <a:pt x="22" y="38"/>
                      <a:pt x="30" y="34"/>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55" name="Freeform 11"/>
              <p:cNvSpPr>
                <a:spLocks/>
              </p:cNvSpPr>
              <p:nvPr/>
            </p:nvSpPr>
            <p:spPr bwMode="auto">
              <a:xfrm>
                <a:off x="2050" y="3048"/>
                <a:ext cx="119" cy="107"/>
              </a:xfrm>
              <a:custGeom>
                <a:avLst/>
                <a:gdLst>
                  <a:gd name="T0" fmla="*/ 2 w 119"/>
                  <a:gd name="T1" fmla="*/ 36 h 107"/>
                  <a:gd name="T2" fmla="*/ 38 w 119"/>
                  <a:gd name="T3" fmla="*/ 60 h 107"/>
                  <a:gd name="T4" fmla="*/ 98 w 119"/>
                  <a:gd name="T5" fmla="*/ 84 h 107"/>
                  <a:gd name="T6" fmla="*/ 62 w 119"/>
                  <a:gd name="T7" fmla="*/ 0 h 107"/>
                  <a:gd name="T8" fmla="*/ 26 w 119"/>
                  <a:gd name="T9" fmla="*/ 12 h 107"/>
                  <a:gd name="T10" fmla="*/ 2 w 119"/>
                  <a:gd name="T11" fmla="*/ 3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 h="107">
                    <a:moveTo>
                      <a:pt x="2" y="36"/>
                    </a:moveTo>
                    <a:cubicBezTo>
                      <a:pt x="14" y="44"/>
                      <a:pt x="29" y="49"/>
                      <a:pt x="38" y="60"/>
                    </a:cubicBezTo>
                    <a:cubicBezTo>
                      <a:pt x="75" y="107"/>
                      <a:pt x="12" y="106"/>
                      <a:pt x="98" y="84"/>
                    </a:cubicBezTo>
                    <a:cubicBezTo>
                      <a:pt x="116" y="29"/>
                      <a:pt x="119" y="19"/>
                      <a:pt x="62" y="0"/>
                    </a:cubicBezTo>
                    <a:cubicBezTo>
                      <a:pt x="50" y="4"/>
                      <a:pt x="36" y="4"/>
                      <a:pt x="26" y="12"/>
                    </a:cubicBezTo>
                    <a:cubicBezTo>
                      <a:pt x="0" y="33"/>
                      <a:pt x="2" y="68"/>
                      <a:pt x="2" y="36"/>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56" name="Freeform 12"/>
              <p:cNvSpPr>
                <a:spLocks/>
              </p:cNvSpPr>
              <p:nvPr/>
            </p:nvSpPr>
            <p:spPr bwMode="auto">
              <a:xfrm>
                <a:off x="1908" y="3432"/>
                <a:ext cx="170" cy="133"/>
              </a:xfrm>
              <a:custGeom>
                <a:avLst/>
                <a:gdLst>
                  <a:gd name="T0" fmla="*/ 120 w 170"/>
                  <a:gd name="T1" fmla="*/ 0 h 133"/>
                  <a:gd name="T2" fmla="*/ 48 w 170"/>
                  <a:gd name="T3" fmla="*/ 48 h 133"/>
                  <a:gd name="T4" fmla="*/ 36 w 170"/>
                  <a:gd name="T5" fmla="*/ 84 h 133"/>
                  <a:gd name="T6" fmla="*/ 0 w 170"/>
                  <a:gd name="T7" fmla="*/ 96 h 133"/>
                  <a:gd name="T8" fmla="*/ 108 w 170"/>
                  <a:gd name="T9" fmla="*/ 84 h 133"/>
                  <a:gd name="T10" fmla="*/ 120 w 170"/>
                  <a:gd name="T11" fmla="*/ 0 h 1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33">
                    <a:moveTo>
                      <a:pt x="120" y="0"/>
                    </a:moveTo>
                    <a:cubicBezTo>
                      <a:pt x="96" y="16"/>
                      <a:pt x="72" y="32"/>
                      <a:pt x="48" y="48"/>
                    </a:cubicBezTo>
                    <a:cubicBezTo>
                      <a:pt x="37" y="55"/>
                      <a:pt x="45" y="75"/>
                      <a:pt x="36" y="84"/>
                    </a:cubicBezTo>
                    <a:cubicBezTo>
                      <a:pt x="27" y="93"/>
                      <a:pt x="12" y="92"/>
                      <a:pt x="0" y="96"/>
                    </a:cubicBezTo>
                    <a:cubicBezTo>
                      <a:pt x="55" y="133"/>
                      <a:pt x="55" y="119"/>
                      <a:pt x="108" y="84"/>
                    </a:cubicBezTo>
                    <a:cubicBezTo>
                      <a:pt x="132" y="48"/>
                      <a:pt x="170" y="25"/>
                      <a:pt x="120"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57" name="Freeform 13"/>
              <p:cNvSpPr>
                <a:spLocks/>
              </p:cNvSpPr>
              <p:nvPr/>
            </p:nvSpPr>
            <p:spPr bwMode="auto">
              <a:xfrm>
                <a:off x="1653" y="3514"/>
                <a:ext cx="111" cy="98"/>
              </a:xfrm>
              <a:custGeom>
                <a:avLst/>
                <a:gdLst>
                  <a:gd name="T0" fmla="*/ 51 w 111"/>
                  <a:gd name="T1" fmla="*/ 2 h 98"/>
                  <a:gd name="T2" fmla="*/ 3 w 111"/>
                  <a:gd name="T3" fmla="*/ 14 h 98"/>
                  <a:gd name="T4" fmla="*/ 27 w 111"/>
                  <a:gd name="T5" fmla="*/ 98 h 98"/>
                  <a:gd name="T6" fmla="*/ 75 w 111"/>
                  <a:gd name="T7" fmla="*/ 86 h 98"/>
                  <a:gd name="T8" fmla="*/ 51 w 111"/>
                  <a:gd name="T9" fmla="*/ 2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98">
                    <a:moveTo>
                      <a:pt x="51" y="2"/>
                    </a:moveTo>
                    <a:cubicBezTo>
                      <a:pt x="35" y="6"/>
                      <a:pt x="11" y="0"/>
                      <a:pt x="3" y="14"/>
                    </a:cubicBezTo>
                    <a:cubicBezTo>
                      <a:pt x="0" y="19"/>
                      <a:pt x="24" y="88"/>
                      <a:pt x="27" y="98"/>
                    </a:cubicBezTo>
                    <a:cubicBezTo>
                      <a:pt x="43" y="94"/>
                      <a:pt x="62" y="96"/>
                      <a:pt x="75" y="86"/>
                    </a:cubicBezTo>
                    <a:cubicBezTo>
                      <a:pt x="111" y="58"/>
                      <a:pt x="77" y="15"/>
                      <a:pt x="51" y="2"/>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58" name="Freeform 14"/>
              <p:cNvSpPr>
                <a:spLocks/>
              </p:cNvSpPr>
              <p:nvPr/>
            </p:nvSpPr>
            <p:spPr bwMode="auto">
              <a:xfrm>
                <a:off x="1144" y="3660"/>
                <a:ext cx="135" cy="96"/>
              </a:xfrm>
              <a:custGeom>
                <a:avLst/>
                <a:gdLst>
                  <a:gd name="T0" fmla="*/ 44 w 135"/>
                  <a:gd name="T1" fmla="*/ 36 h 96"/>
                  <a:gd name="T2" fmla="*/ 8 w 135"/>
                  <a:gd name="T3" fmla="*/ 48 h 96"/>
                  <a:gd name="T4" fmla="*/ 68 w 135"/>
                  <a:gd name="T5" fmla="*/ 96 h 96"/>
                  <a:gd name="T6" fmla="*/ 116 w 135"/>
                  <a:gd name="T7" fmla="*/ 12 h 96"/>
                  <a:gd name="T8" fmla="*/ 44 w 135"/>
                  <a:gd name="T9" fmla="*/ 36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96">
                    <a:moveTo>
                      <a:pt x="44" y="36"/>
                    </a:moveTo>
                    <a:cubicBezTo>
                      <a:pt x="32" y="40"/>
                      <a:pt x="11" y="36"/>
                      <a:pt x="8" y="48"/>
                    </a:cubicBezTo>
                    <a:cubicBezTo>
                      <a:pt x="0" y="81"/>
                      <a:pt x="53" y="91"/>
                      <a:pt x="68" y="96"/>
                    </a:cubicBezTo>
                    <a:cubicBezTo>
                      <a:pt x="124" y="77"/>
                      <a:pt x="135" y="70"/>
                      <a:pt x="116" y="12"/>
                    </a:cubicBezTo>
                    <a:cubicBezTo>
                      <a:pt x="40" y="25"/>
                      <a:pt x="44" y="0"/>
                      <a:pt x="44" y="36"/>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59" name="Freeform 15"/>
              <p:cNvSpPr>
                <a:spLocks/>
              </p:cNvSpPr>
              <p:nvPr/>
            </p:nvSpPr>
            <p:spPr bwMode="auto">
              <a:xfrm>
                <a:off x="1116" y="3828"/>
                <a:ext cx="96" cy="121"/>
              </a:xfrm>
              <a:custGeom>
                <a:avLst/>
                <a:gdLst>
                  <a:gd name="T0" fmla="*/ 72 w 96"/>
                  <a:gd name="T1" fmla="*/ 0 h 121"/>
                  <a:gd name="T2" fmla="*/ 0 w 96"/>
                  <a:gd name="T3" fmla="*/ 84 h 121"/>
                  <a:gd name="T4" fmla="*/ 96 w 96"/>
                  <a:gd name="T5" fmla="*/ 60 h 121"/>
                  <a:gd name="T6" fmla="*/ 72 w 96"/>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121">
                    <a:moveTo>
                      <a:pt x="72" y="0"/>
                    </a:moveTo>
                    <a:cubicBezTo>
                      <a:pt x="14" y="19"/>
                      <a:pt x="34" y="33"/>
                      <a:pt x="0" y="84"/>
                    </a:cubicBezTo>
                    <a:cubicBezTo>
                      <a:pt x="56" y="121"/>
                      <a:pt x="60" y="114"/>
                      <a:pt x="96" y="60"/>
                    </a:cubicBezTo>
                    <a:cubicBezTo>
                      <a:pt x="81" y="16"/>
                      <a:pt x="90" y="35"/>
                      <a:pt x="72"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60" name="Freeform 16"/>
              <p:cNvSpPr>
                <a:spLocks/>
              </p:cNvSpPr>
              <p:nvPr/>
            </p:nvSpPr>
            <p:spPr bwMode="auto">
              <a:xfrm>
                <a:off x="2616" y="3216"/>
                <a:ext cx="393" cy="636"/>
              </a:xfrm>
              <a:custGeom>
                <a:avLst/>
                <a:gdLst>
                  <a:gd name="T0" fmla="*/ 84 w 393"/>
                  <a:gd name="T1" fmla="*/ 12 h 636"/>
                  <a:gd name="T2" fmla="*/ 0 w 393"/>
                  <a:gd name="T3" fmla="*/ 120 h 636"/>
                  <a:gd name="T4" fmla="*/ 60 w 393"/>
                  <a:gd name="T5" fmla="*/ 228 h 636"/>
                  <a:gd name="T6" fmla="*/ 108 w 393"/>
                  <a:gd name="T7" fmla="*/ 300 h 636"/>
                  <a:gd name="T8" fmla="*/ 132 w 393"/>
                  <a:gd name="T9" fmla="*/ 372 h 636"/>
                  <a:gd name="T10" fmla="*/ 204 w 393"/>
                  <a:gd name="T11" fmla="*/ 636 h 636"/>
                  <a:gd name="T12" fmla="*/ 264 w 393"/>
                  <a:gd name="T13" fmla="*/ 576 h 636"/>
                  <a:gd name="T14" fmla="*/ 312 w 393"/>
                  <a:gd name="T15" fmla="*/ 516 h 636"/>
                  <a:gd name="T16" fmla="*/ 336 w 393"/>
                  <a:gd name="T17" fmla="*/ 384 h 636"/>
                  <a:gd name="T18" fmla="*/ 384 w 393"/>
                  <a:gd name="T19" fmla="*/ 276 h 636"/>
                  <a:gd name="T20" fmla="*/ 360 w 393"/>
                  <a:gd name="T21" fmla="*/ 240 h 636"/>
                  <a:gd name="T22" fmla="*/ 336 w 393"/>
                  <a:gd name="T23" fmla="*/ 276 h 636"/>
                  <a:gd name="T24" fmla="*/ 300 w 393"/>
                  <a:gd name="T25" fmla="*/ 288 h 636"/>
                  <a:gd name="T26" fmla="*/ 264 w 393"/>
                  <a:gd name="T27" fmla="*/ 312 h 636"/>
                  <a:gd name="T28" fmla="*/ 288 w 393"/>
                  <a:gd name="T29" fmla="*/ 240 h 636"/>
                  <a:gd name="T30" fmla="*/ 300 w 393"/>
                  <a:gd name="T31" fmla="*/ 204 h 636"/>
                  <a:gd name="T32" fmla="*/ 276 w 393"/>
                  <a:gd name="T33" fmla="*/ 168 h 636"/>
                  <a:gd name="T34" fmla="*/ 204 w 393"/>
                  <a:gd name="T35" fmla="*/ 216 h 636"/>
                  <a:gd name="T36" fmla="*/ 96 w 393"/>
                  <a:gd name="T37" fmla="*/ 0 h 636"/>
                  <a:gd name="T38" fmla="*/ 84 w 393"/>
                  <a:gd name="T39" fmla="*/ 12 h 6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3" h="636">
                    <a:moveTo>
                      <a:pt x="84" y="12"/>
                    </a:moveTo>
                    <a:cubicBezTo>
                      <a:pt x="58" y="51"/>
                      <a:pt x="26" y="81"/>
                      <a:pt x="0" y="120"/>
                    </a:cubicBezTo>
                    <a:cubicBezTo>
                      <a:pt x="15" y="181"/>
                      <a:pt x="7" y="193"/>
                      <a:pt x="60" y="228"/>
                    </a:cubicBezTo>
                    <a:cubicBezTo>
                      <a:pt x="76" y="252"/>
                      <a:pt x="99" y="273"/>
                      <a:pt x="108" y="300"/>
                    </a:cubicBezTo>
                    <a:cubicBezTo>
                      <a:pt x="116" y="324"/>
                      <a:pt x="132" y="372"/>
                      <a:pt x="132" y="372"/>
                    </a:cubicBezTo>
                    <a:cubicBezTo>
                      <a:pt x="138" y="481"/>
                      <a:pt x="94" y="599"/>
                      <a:pt x="204" y="636"/>
                    </a:cubicBezTo>
                    <a:cubicBezTo>
                      <a:pt x="236" y="615"/>
                      <a:pt x="248" y="613"/>
                      <a:pt x="264" y="576"/>
                    </a:cubicBezTo>
                    <a:cubicBezTo>
                      <a:pt x="292" y="512"/>
                      <a:pt x="251" y="536"/>
                      <a:pt x="312" y="516"/>
                    </a:cubicBezTo>
                    <a:cubicBezTo>
                      <a:pt x="293" y="441"/>
                      <a:pt x="308" y="447"/>
                      <a:pt x="336" y="384"/>
                    </a:cubicBezTo>
                    <a:cubicBezTo>
                      <a:pt x="393" y="255"/>
                      <a:pt x="330" y="357"/>
                      <a:pt x="384" y="276"/>
                    </a:cubicBezTo>
                    <a:cubicBezTo>
                      <a:pt x="376" y="264"/>
                      <a:pt x="374" y="240"/>
                      <a:pt x="360" y="240"/>
                    </a:cubicBezTo>
                    <a:cubicBezTo>
                      <a:pt x="346" y="240"/>
                      <a:pt x="347" y="267"/>
                      <a:pt x="336" y="276"/>
                    </a:cubicBezTo>
                    <a:cubicBezTo>
                      <a:pt x="326" y="284"/>
                      <a:pt x="311" y="282"/>
                      <a:pt x="300" y="288"/>
                    </a:cubicBezTo>
                    <a:cubicBezTo>
                      <a:pt x="287" y="294"/>
                      <a:pt x="276" y="304"/>
                      <a:pt x="264" y="312"/>
                    </a:cubicBezTo>
                    <a:cubicBezTo>
                      <a:pt x="272" y="288"/>
                      <a:pt x="280" y="264"/>
                      <a:pt x="288" y="240"/>
                    </a:cubicBezTo>
                    <a:cubicBezTo>
                      <a:pt x="292" y="228"/>
                      <a:pt x="300" y="204"/>
                      <a:pt x="300" y="204"/>
                    </a:cubicBezTo>
                    <a:cubicBezTo>
                      <a:pt x="292" y="192"/>
                      <a:pt x="290" y="172"/>
                      <a:pt x="276" y="168"/>
                    </a:cubicBezTo>
                    <a:cubicBezTo>
                      <a:pt x="214" y="150"/>
                      <a:pt x="216" y="181"/>
                      <a:pt x="204" y="216"/>
                    </a:cubicBezTo>
                    <a:cubicBezTo>
                      <a:pt x="151" y="137"/>
                      <a:pt x="200" y="35"/>
                      <a:pt x="96" y="0"/>
                    </a:cubicBezTo>
                    <a:cubicBezTo>
                      <a:pt x="67" y="43"/>
                      <a:pt x="66" y="49"/>
                      <a:pt x="84" y="12"/>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61" name="Freeform 17"/>
              <p:cNvSpPr>
                <a:spLocks/>
              </p:cNvSpPr>
              <p:nvPr/>
            </p:nvSpPr>
            <p:spPr bwMode="auto">
              <a:xfrm>
                <a:off x="3756" y="3852"/>
                <a:ext cx="216" cy="144"/>
              </a:xfrm>
              <a:custGeom>
                <a:avLst/>
                <a:gdLst>
                  <a:gd name="T0" fmla="*/ 144 w 216"/>
                  <a:gd name="T1" fmla="*/ 0 h 144"/>
                  <a:gd name="T2" fmla="*/ 72 w 216"/>
                  <a:gd name="T3" fmla="*/ 24 h 144"/>
                  <a:gd name="T4" fmla="*/ 36 w 216"/>
                  <a:gd name="T5" fmla="*/ 60 h 144"/>
                  <a:gd name="T6" fmla="*/ 0 w 216"/>
                  <a:gd name="T7" fmla="*/ 72 h 144"/>
                  <a:gd name="T8" fmla="*/ 84 w 216"/>
                  <a:gd name="T9" fmla="*/ 144 h 144"/>
                  <a:gd name="T10" fmla="*/ 144 w 216"/>
                  <a:gd name="T11" fmla="*/ 84 h 144"/>
                  <a:gd name="T12" fmla="*/ 192 w 216"/>
                  <a:gd name="T13" fmla="*/ 72 h 144"/>
                  <a:gd name="T14" fmla="*/ 144 w 216"/>
                  <a:gd name="T15" fmla="*/ 0 h 1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144">
                    <a:moveTo>
                      <a:pt x="144" y="0"/>
                    </a:moveTo>
                    <a:cubicBezTo>
                      <a:pt x="120" y="8"/>
                      <a:pt x="96" y="16"/>
                      <a:pt x="72" y="24"/>
                    </a:cubicBezTo>
                    <a:cubicBezTo>
                      <a:pt x="56" y="29"/>
                      <a:pt x="50" y="51"/>
                      <a:pt x="36" y="60"/>
                    </a:cubicBezTo>
                    <a:cubicBezTo>
                      <a:pt x="25" y="67"/>
                      <a:pt x="12" y="68"/>
                      <a:pt x="0" y="72"/>
                    </a:cubicBezTo>
                    <a:cubicBezTo>
                      <a:pt x="18" y="126"/>
                      <a:pt x="32" y="127"/>
                      <a:pt x="84" y="144"/>
                    </a:cubicBezTo>
                    <a:cubicBezTo>
                      <a:pt x="112" y="60"/>
                      <a:pt x="84" y="64"/>
                      <a:pt x="144" y="84"/>
                    </a:cubicBezTo>
                    <a:cubicBezTo>
                      <a:pt x="160" y="80"/>
                      <a:pt x="182" y="85"/>
                      <a:pt x="192" y="72"/>
                    </a:cubicBezTo>
                    <a:cubicBezTo>
                      <a:pt x="216" y="40"/>
                      <a:pt x="144" y="28"/>
                      <a:pt x="144"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62" name="Freeform 18"/>
              <p:cNvSpPr>
                <a:spLocks/>
              </p:cNvSpPr>
              <p:nvPr/>
            </p:nvSpPr>
            <p:spPr bwMode="auto">
              <a:xfrm>
                <a:off x="3682" y="3684"/>
                <a:ext cx="115" cy="84"/>
              </a:xfrm>
              <a:custGeom>
                <a:avLst/>
                <a:gdLst>
                  <a:gd name="T0" fmla="*/ 62 w 115"/>
                  <a:gd name="T1" fmla="*/ 0 h 84"/>
                  <a:gd name="T2" fmla="*/ 38 w 115"/>
                  <a:gd name="T3" fmla="*/ 84 h 84"/>
                  <a:gd name="T4" fmla="*/ 98 w 115"/>
                  <a:gd name="T5" fmla="*/ 36 h 84"/>
                  <a:gd name="T6" fmla="*/ 62 w 115"/>
                  <a:gd name="T7" fmla="*/ 12 h 84"/>
                  <a:gd name="T8" fmla="*/ 62 w 115"/>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84">
                    <a:moveTo>
                      <a:pt x="62" y="0"/>
                    </a:moveTo>
                    <a:cubicBezTo>
                      <a:pt x="0" y="21"/>
                      <a:pt x="4" y="33"/>
                      <a:pt x="38" y="84"/>
                    </a:cubicBezTo>
                    <a:cubicBezTo>
                      <a:pt x="53" y="80"/>
                      <a:pt x="115" y="79"/>
                      <a:pt x="98" y="36"/>
                    </a:cubicBezTo>
                    <a:cubicBezTo>
                      <a:pt x="93" y="23"/>
                      <a:pt x="72" y="22"/>
                      <a:pt x="62" y="12"/>
                    </a:cubicBezTo>
                    <a:cubicBezTo>
                      <a:pt x="59" y="9"/>
                      <a:pt x="62" y="4"/>
                      <a:pt x="62"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63" name="Freeform 19"/>
              <p:cNvSpPr>
                <a:spLocks/>
              </p:cNvSpPr>
              <p:nvPr/>
            </p:nvSpPr>
            <p:spPr bwMode="auto">
              <a:xfrm>
                <a:off x="3933" y="3732"/>
                <a:ext cx="82" cy="72"/>
              </a:xfrm>
              <a:custGeom>
                <a:avLst/>
                <a:gdLst>
                  <a:gd name="T0" fmla="*/ 63 w 82"/>
                  <a:gd name="T1" fmla="*/ 0 h 72"/>
                  <a:gd name="T2" fmla="*/ 15 w 82"/>
                  <a:gd name="T3" fmla="*/ 48 h 72"/>
                  <a:gd name="T4" fmla="*/ 51 w 82"/>
                  <a:gd name="T5" fmla="*/ 72 h 72"/>
                  <a:gd name="T6" fmla="*/ 63 w 8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72">
                    <a:moveTo>
                      <a:pt x="63" y="0"/>
                    </a:moveTo>
                    <a:cubicBezTo>
                      <a:pt x="46" y="6"/>
                      <a:pt x="0" y="10"/>
                      <a:pt x="15" y="48"/>
                    </a:cubicBezTo>
                    <a:cubicBezTo>
                      <a:pt x="20" y="61"/>
                      <a:pt x="39" y="64"/>
                      <a:pt x="51" y="72"/>
                    </a:cubicBezTo>
                    <a:cubicBezTo>
                      <a:pt x="82" y="25"/>
                      <a:pt x="80" y="50"/>
                      <a:pt x="63"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64" name="Freeform 20"/>
              <p:cNvSpPr>
                <a:spLocks/>
              </p:cNvSpPr>
              <p:nvPr/>
            </p:nvSpPr>
            <p:spPr bwMode="auto">
              <a:xfrm>
                <a:off x="4000" y="3156"/>
                <a:ext cx="110" cy="132"/>
              </a:xfrm>
              <a:custGeom>
                <a:avLst/>
                <a:gdLst>
                  <a:gd name="T0" fmla="*/ 44 w 110"/>
                  <a:gd name="T1" fmla="*/ 12 h 132"/>
                  <a:gd name="T2" fmla="*/ 8 w 110"/>
                  <a:gd name="T3" fmla="*/ 36 h 132"/>
                  <a:gd name="T4" fmla="*/ 68 w 110"/>
                  <a:gd name="T5" fmla="*/ 132 h 132"/>
                  <a:gd name="T6" fmla="*/ 104 w 110"/>
                  <a:gd name="T7" fmla="*/ 108 h 132"/>
                  <a:gd name="T8" fmla="*/ 80 w 110"/>
                  <a:gd name="T9" fmla="*/ 0 h 132"/>
                  <a:gd name="T10" fmla="*/ 44 w 110"/>
                  <a:gd name="T11" fmla="*/ 12 h 1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132">
                    <a:moveTo>
                      <a:pt x="44" y="12"/>
                    </a:moveTo>
                    <a:cubicBezTo>
                      <a:pt x="32" y="20"/>
                      <a:pt x="10" y="22"/>
                      <a:pt x="8" y="36"/>
                    </a:cubicBezTo>
                    <a:cubicBezTo>
                      <a:pt x="0" y="98"/>
                      <a:pt x="32" y="108"/>
                      <a:pt x="68" y="132"/>
                    </a:cubicBezTo>
                    <a:cubicBezTo>
                      <a:pt x="80" y="124"/>
                      <a:pt x="101" y="122"/>
                      <a:pt x="104" y="108"/>
                    </a:cubicBezTo>
                    <a:cubicBezTo>
                      <a:pt x="110" y="84"/>
                      <a:pt x="89" y="28"/>
                      <a:pt x="80" y="0"/>
                    </a:cubicBezTo>
                    <a:cubicBezTo>
                      <a:pt x="51" y="43"/>
                      <a:pt x="62" y="49"/>
                      <a:pt x="44" y="12"/>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65" name="Freeform 21"/>
              <p:cNvSpPr>
                <a:spLocks/>
              </p:cNvSpPr>
              <p:nvPr/>
            </p:nvSpPr>
            <p:spPr bwMode="auto">
              <a:xfrm>
                <a:off x="3899" y="3003"/>
                <a:ext cx="109" cy="93"/>
              </a:xfrm>
              <a:custGeom>
                <a:avLst/>
                <a:gdLst>
                  <a:gd name="T0" fmla="*/ 37 w 109"/>
                  <a:gd name="T1" fmla="*/ 21 h 93"/>
                  <a:gd name="T2" fmla="*/ 61 w 109"/>
                  <a:gd name="T3" fmla="*/ 81 h 93"/>
                  <a:gd name="T4" fmla="*/ 85 w 109"/>
                  <a:gd name="T5" fmla="*/ 45 h 93"/>
                  <a:gd name="T6" fmla="*/ 97 w 109"/>
                  <a:gd name="T7" fmla="*/ 9 h 93"/>
                  <a:gd name="T8" fmla="*/ 25 w 109"/>
                  <a:gd name="T9" fmla="*/ 21 h 93"/>
                  <a:gd name="T10" fmla="*/ 37 w 109"/>
                  <a:gd name="T11" fmla="*/ 21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93">
                    <a:moveTo>
                      <a:pt x="37" y="21"/>
                    </a:moveTo>
                    <a:cubicBezTo>
                      <a:pt x="33" y="33"/>
                      <a:pt x="0" y="93"/>
                      <a:pt x="61" y="81"/>
                    </a:cubicBezTo>
                    <a:cubicBezTo>
                      <a:pt x="75" y="78"/>
                      <a:pt x="79" y="58"/>
                      <a:pt x="85" y="45"/>
                    </a:cubicBezTo>
                    <a:cubicBezTo>
                      <a:pt x="91" y="34"/>
                      <a:pt x="109" y="14"/>
                      <a:pt x="97" y="9"/>
                    </a:cubicBezTo>
                    <a:cubicBezTo>
                      <a:pt x="74" y="0"/>
                      <a:pt x="49" y="16"/>
                      <a:pt x="25" y="21"/>
                    </a:cubicBezTo>
                    <a:cubicBezTo>
                      <a:pt x="21" y="22"/>
                      <a:pt x="33" y="21"/>
                      <a:pt x="37" y="21"/>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66" name="Freeform 22"/>
              <p:cNvSpPr>
                <a:spLocks/>
              </p:cNvSpPr>
              <p:nvPr/>
            </p:nvSpPr>
            <p:spPr bwMode="auto">
              <a:xfrm>
                <a:off x="4439" y="3233"/>
                <a:ext cx="55" cy="63"/>
              </a:xfrm>
              <a:custGeom>
                <a:avLst/>
                <a:gdLst>
                  <a:gd name="T0" fmla="*/ 1 w 55"/>
                  <a:gd name="T1" fmla="*/ 7 h 63"/>
                  <a:gd name="T2" fmla="*/ 13 w 55"/>
                  <a:gd name="T3" fmla="*/ 55 h 63"/>
                  <a:gd name="T4" fmla="*/ 49 w 55"/>
                  <a:gd name="T5" fmla="*/ 43 h 63"/>
                  <a:gd name="T6" fmla="*/ 37 w 55"/>
                  <a:gd name="T7" fmla="*/ 7 h 63"/>
                  <a:gd name="T8" fmla="*/ 1 w 55"/>
                  <a:gd name="T9" fmla="*/ 7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3">
                    <a:moveTo>
                      <a:pt x="1" y="7"/>
                    </a:moveTo>
                    <a:cubicBezTo>
                      <a:pt x="5" y="23"/>
                      <a:pt x="0" y="45"/>
                      <a:pt x="13" y="55"/>
                    </a:cubicBezTo>
                    <a:cubicBezTo>
                      <a:pt x="23" y="63"/>
                      <a:pt x="43" y="54"/>
                      <a:pt x="49" y="43"/>
                    </a:cubicBezTo>
                    <a:cubicBezTo>
                      <a:pt x="55" y="32"/>
                      <a:pt x="47" y="15"/>
                      <a:pt x="37" y="7"/>
                    </a:cubicBezTo>
                    <a:cubicBezTo>
                      <a:pt x="27" y="0"/>
                      <a:pt x="13" y="7"/>
                      <a:pt x="1" y="7"/>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67" name="Freeform 23"/>
              <p:cNvSpPr>
                <a:spLocks/>
              </p:cNvSpPr>
              <p:nvPr/>
            </p:nvSpPr>
            <p:spPr bwMode="auto">
              <a:xfrm>
                <a:off x="4437" y="3084"/>
                <a:ext cx="87" cy="78"/>
              </a:xfrm>
              <a:custGeom>
                <a:avLst/>
                <a:gdLst>
                  <a:gd name="T0" fmla="*/ 51 w 87"/>
                  <a:gd name="T1" fmla="*/ 0 h 78"/>
                  <a:gd name="T2" fmla="*/ 39 w 87"/>
                  <a:gd name="T3" fmla="*/ 72 h 78"/>
                  <a:gd name="T4" fmla="*/ 87 w 87"/>
                  <a:gd name="T5" fmla="*/ 60 h 78"/>
                  <a:gd name="T6" fmla="*/ 51 w 87"/>
                  <a:gd name="T7" fmla="*/ 0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78">
                    <a:moveTo>
                      <a:pt x="51" y="0"/>
                    </a:moveTo>
                    <a:cubicBezTo>
                      <a:pt x="46" y="8"/>
                      <a:pt x="0" y="56"/>
                      <a:pt x="39" y="72"/>
                    </a:cubicBezTo>
                    <a:cubicBezTo>
                      <a:pt x="54" y="78"/>
                      <a:pt x="71" y="64"/>
                      <a:pt x="87" y="60"/>
                    </a:cubicBezTo>
                    <a:cubicBezTo>
                      <a:pt x="71" y="13"/>
                      <a:pt x="84" y="33"/>
                      <a:pt x="51"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68" name="Freeform 24"/>
              <p:cNvSpPr>
                <a:spLocks/>
              </p:cNvSpPr>
              <p:nvPr/>
            </p:nvSpPr>
            <p:spPr bwMode="auto">
              <a:xfrm>
                <a:off x="4203" y="2229"/>
                <a:ext cx="117" cy="171"/>
              </a:xfrm>
              <a:custGeom>
                <a:avLst/>
                <a:gdLst>
                  <a:gd name="T0" fmla="*/ 21 w 117"/>
                  <a:gd name="T1" fmla="*/ 27 h 171"/>
                  <a:gd name="T2" fmla="*/ 81 w 117"/>
                  <a:gd name="T3" fmla="*/ 171 h 171"/>
                  <a:gd name="T4" fmla="*/ 105 w 117"/>
                  <a:gd name="T5" fmla="*/ 99 h 171"/>
                  <a:gd name="T6" fmla="*/ 117 w 117"/>
                  <a:gd name="T7" fmla="*/ 63 h 171"/>
                  <a:gd name="T8" fmla="*/ 21 w 117"/>
                  <a:gd name="T9" fmla="*/ 27 h 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71">
                    <a:moveTo>
                      <a:pt x="21" y="27"/>
                    </a:moveTo>
                    <a:cubicBezTo>
                      <a:pt x="45" y="99"/>
                      <a:pt x="0" y="144"/>
                      <a:pt x="81" y="171"/>
                    </a:cubicBezTo>
                    <a:cubicBezTo>
                      <a:pt x="89" y="147"/>
                      <a:pt x="97" y="123"/>
                      <a:pt x="105" y="99"/>
                    </a:cubicBezTo>
                    <a:cubicBezTo>
                      <a:pt x="109" y="87"/>
                      <a:pt x="117" y="63"/>
                      <a:pt x="117" y="63"/>
                    </a:cubicBezTo>
                    <a:cubicBezTo>
                      <a:pt x="96" y="0"/>
                      <a:pt x="81" y="12"/>
                      <a:pt x="21" y="27"/>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69" name="Freeform 25"/>
              <p:cNvSpPr>
                <a:spLocks/>
              </p:cNvSpPr>
              <p:nvPr/>
            </p:nvSpPr>
            <p:spPr bwMode="auto">
              <a:xfrm>
                <a:off x="4476" y="2232"/>
                <a:ext cx="180" cy="168"/>
              </a:xfrm>
              <a:custGeom>
                <a:avLst/>
                <a:gdLst>
                  <a:gd name="T0" fmla="*/ 0 w 234"/>
                  <a:gd name="T1" fmla="*/ 22 h 234"/>
                  <a:gd name="T2" fmla="*/ 34 w 234"/>
                  <a:gd name="T3" fmla="*/ 41 h 234"/>
                  <a:gd name="T4" fmla="*/ 42 w 234"/>
                  <a:gd name="T5" fmla="*/ 51 h 234"/>
                  <a:gd name="T6" fmla="*/ 46 w 234"/>
                  <a:gd name="T7" fmla="*/ 61 h 234"/>
                  <a:gd name="T8" fmla="*/ 58 w 234"/>
                  <a:gd name="T9" fmla="*/ 57 h 234"/>
                  <a:gd name="T10" fmla="*/ 63 w 234"/>
                  <a:gd name="T11" fmla="*/ 35 h 234"/>
                  <a:gd name="T12" fmla="*/ 75 w 234"/>
                  <a:gd name="T13" fmla="*/ 29 h 234"/>
                  <a:gd name="T14" fmla="*/ 34 w 234"/>
                  <a:gd name="T15" fmla="*/ 0 h 234"/>
                  <a:gd name="T16" fmla="*/ 4 w 234"/>
                  <a:gd name="T17" fmla="*/ 16 h 234"/>
                  <a:gd name="T18" fmla="*/ 0 w 234"/>
                  <a:gd name="T19" fmla="*/ 22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4" h="234">
                    <a:moveTo>
                      <a:pt x="0" y="84"/>
                    </a:moveTo>
                    <a:cubicBezTo>
                      <a:pt x="28" y="126"/>
                      <a:pt x="48" y="140"/>
                      <a:pt x="96" y="156"/>
                    </a:cubicBezTo>
                    <a:cubicBezTo>
                      <a:pt x="104" y="168"/>
                      <a:pt x="114" y="179"/>
                      <a:pt x="120" y="192"/>
                    </a:cubicBezTo>
                    <a:cubicBezTo>
                      <a:pt x="126" y="203"/>
                      <a:pt x="121" y="222"/>
                      <a:pt x="132" y="228"/>
                    </a:cubicBezTo>
                    <a:cubicBezTo>
                      <a:pt x="143" y="234"/>
                      <a:pt x="156" y="220"/>
                      <a:pt x="168" y="216"/>
                    </a:cubicBezTo>
                    <a:cubicBezTo>
                      <a:pt x="172" y="188"/>
                      <a:pt x="169" y="158"/>
                      <a:pt x="180" y="132"/>
                    </a:cubicBezTo>
                    <a:cubicBezTo>
                      <a:pt x="186" y="119"/>
                      <a:pt x="211" y="121"/>
                      <a:pt x="216" y="108"/>
                    </a:cubicBezTo>
                    <a:cubicBezTo>
                      <a:pt x="234" y="64"/>
                      <a:pt x="126" y="10"/>
                      <a:pt x="96" y="0"/>
                    </a:cubicBezTo>
                    <a:cubicBezTo>
                      <a:pt x="12" y="28"/>
                      <a:pt x="32" y="0"/>
                      <a:pt x="12" y="60"/>
                    </a:cubicBezTo>
                    <a:cubicBezTo>
                      <a:pt x="43" y="107"/>
                      <a:pt x="50" y="101"/>
                      <a:pt x="0" y="84"/>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70" name="Freeform 26"/>
              <p:cNvSpPr>
                <a:spLocks/>
              </p:cNvSpPr>
              <p:nvPr/>
            </p:nvSpPr>
            <p:spPr bwMode="auto">
              <a:xfrm>
                <a:off x="4303" y="2436"/>
                <a:ext cx="44" cy="96"/>
              </a:xfrm>
              <a:custGeom>
                <a:avLst/>
                <a:gdLst>
                  <a:gd name="T0" fmla="*/ 5 w 44"/>
                  <a:gd name="T1" fmla="*/ 0 h 96"/>
                  <a:gd name="T2" fmla="*/ 17 w 44"/>
                  <a:gd name="T3" fmla="*/ 84 h 96"/>
                  <a:gd name="T4" fmla="*/ 41 w 44"/>
                  <a:gd name="T5" fmla="*/ 48 h 96"/>
                  <a:gd name="T6" fmla="*/ 5 w 44"/>
                  <a:gd name="T7" fmla="*/ 24 h 96"/>
                  <a:gd name="T8" fmla="*/ 5 w 44"/>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6">
                    <a:moveTo>
                      <a:pt x="5" y="0"/>
                    </a:moveTo>
                    <a:cubicBezTo>
                      <a:pt x="9" y="28"/>
                      <a:pt x="0" y="61"/>
                      <a:pt x="17" y="84"/>
                    </a:cubicBezTo>
                    <a:cubicBezTo>
                      <a:pt x="26" y="96"/>
                      <a:pt x="44" y="62"/>
                      <a:pt x="41" y="48"/>
                    </a:cubicBezTo>
                    <a:cubicBezTo>
                      <a:pt x="38" y="34"/>
                      <a:pt x="14" y="36"/>
                      <a:pt x="5" y="24"/>
                    </a:cubicBezTo>
                    <a:cubicBezTo>
                      <a:pt x="0" y="18"/>
                      <a:pt x="5" y="8"/>
                      <a:pt x="5"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71" name="Freeform 27"/>
              <p:cNvSpPr>
                <a:spLocks/>
              </p:cNvSpPr>
              <p:nvPr/>
            </p:nvSpPr>
            <p:spPr bwMode="auto">
              <a:xfrm>
                <a:off x="4092" y="2220"/>
                <a:ext cx="60" cy="84"/>
              </a:xfrm>
              <a:custGeom>
                <a:avLst/>
                <a:gdLst>
                  <a:gd name="T0" fmla="*/ 0 w 60"/>
                  <a:gd name="T1" fmla="*/ 0 h 84"/>
                  <a:gd name="T2" fmla="*/ 60 w 60"/>
                  <a:gd name="T3" fmla="*/ 60 h 84"/>
                  <a:gd name="T4" fmla="*/ 0 w 60"/>
                  <a:gd name="T5" fmla="*/ 0 h 84"/>
                  <a:gd name="T6" fmla="*/ 0 60000 65536"/>
                  <a:gd name="T7" fmla="*/ 0 60000 65536"/>
                  <a:gd name="T8" fmla="*/ 0 60000 65536"/>
                </a:gdLst>
                <a:ahLst/>
                <a:cxnLst>
                  <a:cxn ang="T6">
                    <a:pos x="T0" y="T1"/>
                  </a:cxn>
                  <a:cxn ang="T7">
                    <a:pos x="T2" y="T3"/>
                  </a:cxn>
                  <a:cxn ang="T8">
                    <a:pos x="T4" y="T5"/>
                  </a:cxn>
                </a:cxnLst>
                <a:rect l="0" t="0" r="r" b="b"/>
                <a:pathLst>
                  <a:path w="60" h="84">
                    <a:moveTo>
                      <a:pt x="0" y="0"/>
                    </a:moveTo>
                    <a:cubicBezTo>
                      <a:pt x="28" y="84"/>
                      <a:pt x="0" y="80"/>
                      <a:pt x="60" y="60"/>
                    </a:cubicBezTo>
                    <a:cubicBezTo>
                      <a:pt x="48" y="13"/>
                      <a:pt x="51" y="0"/>
                      <a:pt x="0"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72" name="Freeform 28"/>
              <p:cNvSpPr>
                <a:spLocks/>
              </p:cNvSpPr>
              <p:nvPr/>
            </p:nvSpPr>
            <p:spPr bwMode="auto">
              <a:xfrm>
                <a:off x="4092" y="2568"/>
                <a:ext cx="89" cy="70"/>
              </a:xfrm>
              <a:custGeom>
                <a:avLst/>
                <a:gdLst>
                  <a:gd name="T0" fmla="*/ 0 w 89"/>
                  <a:gd name="T1" fmla="*/ 0 h 70"/>
                  <a:gd name="T2" fmla="*/ 12 w 89"/>
                  <a:gd name="T3" fmla="*/ 36 h 70"/>
                  <a:gd name="T4" fmla="*/ 48 w 89"/>
                  <a:gd name="T5" fmla="*/ 60 h 70"/>
                  <a:gd name="T6" fmla="*/ 0 w 89"/>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70">
                    <a:moveTo>
                      <a:pt x="0" y="0"/>
                    </a:moveTo>
                    <a:cubicBezTo>
                      <a:pt x="4" y="12"/>
                      <a:pt x="4" y="26"/>
                      <a:pt x="12" y="36"/>
                    </a:cubicBezTo>
                    <a:cubicBezTo>
                      <a:pt x="21" y="47"/>
                      <a:pt x="38" y="70"/>
                      <a:pt x="48" y="60"/>
                    </a:cubicBezTo>
                    <a:cubicBezTo>
                      <a:pt x="89" y="19"/>
                      <a:pt x="8" y="3"/>
                      <a:pt x="0"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73" name="Freeform 29"/>
              <p:cNvSpPr>
                <a:spLocks/>
              </p:cNvSpPr>
              <p:nvPr/>
            </p:nvSpPr>
            <p:spPr bwMode="auto">
              <a:xfrm>
                <a:off x="4512" y="2592"/>
                <a:ext cx="87" cy="84"/>
              </a:xfrm>
              <a:custGeom>
                <a:avLst/>
                <a:gdLst>
                  <a:gd name="T0" fmla="*/ 48 w 87"/>
                  <a:gd name="T1" fmla="*/ 0 h 84"/>
                  <a:gd name="T2" fmla="*/ 60 w 87"/>
                  <a:gd name="T3" fmla="*/ 84 h 84"/>
                  <a:gd name="T4" fmla="*/ 84 w 87"/>
                  <a:gd name="T5" fmla="*/ 48 h 84"/>
                  <a:gd name="T6" fmla="*/ 48 w 87"/>
                  <a:gd name="T7" fmla="*/ 24 h 84"/>
                  <a:gd name="T8" fmla="*/ 48 w 87"/>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84">
                    <a:moveTo>
                      <a:pt x="48" y="0"/>
                    </a:moveTo>
                    <a:cubicBezTo>
                      <a:pt x="20" y="84"/>
                      <a:pt x="0" y="64"/>
                      <a:pt x="60" y="84"/>
                    </a:cubicBezTo>
                    <a:cubicBezTo>
                      <a:pt x="68" y="72"/>
                      <a:pt x="87" y="62"/>
                      <a:pt x="84" y="48"/>
                    </a:cubicBezTo>
                    <a:cubicBezTo>
                      <a:pt x="81" y="34"/>
                      <a:pt x="57" y="36"/>
                      <a:pt x="48" y="24"/>
                    </a:cubicBezTo>
                    <a:cubicBezTo>
                      <a:pt x="43" y="18"/>
                      <a:pt x="48" y="8"/>
                      <a:pt x="48"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74" name="Freeform 30"/>
              <p:cNvSpPr>
                <a:spLocks/>
              </p:cNvSpPr>
              <p:nvPr/>
            </p:nvSpPr>
            <p:spPr bwMode="auto">
              <a:xfrm>
                <a:off x="4631" y="2604"/>
                <a:ext cx="79" cy="92"/>
              </a:xfrm>
              <a:custGeom>
                <a:avLst/>
                <a:gdLst>
                  <a:gd name="T0" fmla="*/ 25 w 79"/>
                  <a:gd name="T1" fmla="*/ 36 h 92"/>
                  <a:gd name="T2" fmla="*/ 37 w 79"/>
                  <a:gd name="T3" fmla="*/ 84 h 92"/>
                  <a:gd name="T4" fmla="*/ 73 w 79"/>
                  <a:gd name="T5" fmla="*/ 72 h 92"/>
                  <a:gd name="T6" fmla="*/ 61 w 79"/>
                  <a:gd name="T7" fmla="*/ 24 h 92"/>
                  <a:gd name="T8" fmla="*/ 25 w 79"/>
                  <a:gd name="T9" fmla="*/ 0 h 92"/>
                  <a:gd name="T10" fmla="*/ 25 w 79"/>
                  <a:gd name="T11" fmla="*/ 36 h 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92">
                    <a:moveTo>
                      <a:pt x="25" y="36"/>
                    </a:moveTo>
                    <a:cubicBezTo>
                      <a:pt x="29" y="52"/>
                      <a:pt x="24" y="74"/>
                      <a:pt x="37" y="84"/>
                    </a:cubicBezTo>
                    <a:cubicBezTo>
                      <a:pt x="47" y="92"/>
                      <a:pt x="68" y="84"/>
                      <a:pt x="73" y="72"/>
                    </a:cubicBezTo>
                    <a:cubicBezTo>
                      <a:pt x="79" y="57"/>
                      <a:pt x="70" y="38"/>
                      <a:pt x="61" y="24"/>
                    </a:cubicBezTo>
                    <a:cubicBezTo>
                      <a:pt x="53" y="12"/>
                      <a:pt x="37" y="8"/>
                      <a:pt x="25" y="0"/>
                    </a:cubicBezTo>
                    <a:cubicBezTo>
                      <a:pt x="12" y="40"/>
                      <a:pt x="0" y="36"/>
                      <a:pt x="25" y="36"/>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75" name="Freeform 31"/>
              <p:cNvSpPr>
                <a:spLocks/>
              </p:cNvSpPr>
              <p:nvPr/>
            </p:nvSpPr>
            <p:spPr bwMode="auto">
              <a:xfrm>
                <a:off x="4687" y="1356"/>
                <a:ext cx="113" cy="168"/>
              </a:xfrm>
              <a:custGeom>
                <a:avLst/>
                <a:gdLst>
                  <a:gd name="T0" fmla="*/ 41 w 113"/>
                  <a:gd name="T1" fmla="*/ 0 h 168"/>
                  <a:gd name="T2" fmla="*/ 29 w 113"/>
                  <a:gd name="T3" fmla="*/ 144 h 168"/>
                  <a:gd name="T4" fmla="*/ 65 w 113"/>
                  <a:gd name="T5" fmla="*/ 168 h 168"/>
                  <a:gd name="T6" fmla="*/ 113 w 113"/>
                  <a:gd name="T7" fmla="*/ 48 h 168"/>
                  <a:gd name="T8" fmla="*/ 41 w 113"/>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168">
                    <a:moveTo>
                      <a:pt x="41" y="0"/>
                    </a:moveTo>
                    <a:cubicBezTo>
                      <a:pt x="23" y="55"/>
                      <a:pt x="0" y="86"/>
                      <a:pt x="29" y="144"/>
                    </a:cubicBezTo>
                    <a:cubicBezTo>
                      <a:pt x="35" y="157"/>
                      <a:pt x="53" y="160"/>
                      <a:pt x="65" y="168"/>
                    </a:cubicBezTo>
                    <a:cubicBezTo>
                      <a:pt x="92" y="127"/>
                      <a:pt x="101" y="96"/>
                      <a:pt x="113" y="48"/>
                    </a:cubicBezTo>
                    <a:cubicBezTo>
                      <a:pt x="89" y="32"/>
                      <a:pt x="65" y="16"/>
                      <a:pt x="41"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76" name="Freeform 32"/>
              <p:cNvSpPr>
                <a:spLocks/>
              </p:cNvSpPr>
              <p:nvPr/>
            </p:nvSpPr>
            <p:spPr bwMode="auto">
              <a:xfrm>
                <a:off x="4083" y="694"/>
                <a:ext cx="192" cy="206"/>
              </a:xfrm>
              <a:custGeom>
                <a:avLst/>
                <a:gdLst>
                  <a:gd name="T0" fmla="*/ 21 w 192"/>
                  <a:gd name="T1" fmla="*/ 26 h 206"/>
                  <a:gd name="T2" fmla="*/ 33 w 192"/>
                  <a:gd name="T3" fmla="*/ 110 h 206"/>
                  <a:gd name="T4" fmla="*/ 45 w 192"/>
                  <a:gd name="T5" fmla="*/ 146 h 206"/>
                  <a:gd name="T6" fmla="*/ 21 w 192"/>
                  <a:gd name="T7" fmla="*/ 182 h 206"/>
                  <a:gd name="T8" fmla="*/ 57 w 192"/>
                  <a:gd name="T9" fmla="*/ 206 h 206"/>
                  <a:gd name="T10" fmla="*/ 129 w 192"/>
                  <a:gd name="T11" fmla="*/ 182 h 206"/>
                  <a:gd name="T12" fmla="*/ 153 w 192"/>
                  <a:gd name="T13" fmla="*/ 146 h 206"/>
                  <a:gd name="T14" fmla="*/ 81 w 192"/>
                  <a:gd name="T15" fmla="*/ 146 h 206"/>
                  <a:gd name="T16" fmla="*/ 93 w 192"/>
                  <a:gd name="T17" fmla="*/ 110 h 206"/>
                  <a:gd name="T18" fmla="*/ 165 w 192"/>
                  <a:gd name="T19" fmla="*/ 86 h 206"/>
                  <a:gd name="T20" fmla="*/ 69 w 192"/>
                  <a:gd name="T21" fmla="*/ 2 h 206"/>
                  <a:gd name="T22" fmla="*/ 9 w 192"/>
                  <a:gd name="T23" fmla="*/ 14 h 206"/>
                  <a:gd name="T24" fmla="*/ 21 w 192"/>
                  <a:gd name="T25" fmla="*/ 50 h 206"/>
                  <a:gd name="T26" fmla="*/ 21 w 192"/>
                  <a:gd name="T27" fmla="*/ 26 h 2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2" h="206">
                    <a:moveTo>
                      <a:pt x="21" y="26"/>
                    </a:moveTo>
                    <a:cubicBezTo>
                      <a:pt x="25" y="54"/>
                      <a:pt x="27" y="82"/>
                      <a:pt x="33" y="110"/>
                    </a:cubicBezTo>
                    <a:cubicBezTo>
                      <a:pt x="35" y="122"/>
                      <a:pt x="47" y="134"/>
                      <a:pt x="45" y="146"/>
                    </a:cubicBezTo>
                    <a:cubicBezTo>
                      <a:pt x="43" y="160"/>
                      <a:pt x="29" y="170"/>
                      <a:pt x="21" y="182"/>
                    </a:cubicBezTo>
                    <a:cubicBezTo>
                      <a:pt x="33" y="190"/>
                      <a:pt x="43" y="206"/>
                      <a:pt x="57" y="206"/>
                    </a:cubicBezTo>
                    <a:cubicBezTo>
                      <a:pt x="82" y="206"/>
                      <a:pt x="129" y="182"/>
                      <a:pt x="129" y="182"/>
                    </a:cubicBezTo>
                    <a:cubicBezTo>
                      <a:pt x="137" y="170"/>
                      <a:pt x="156" y="160"/>
                      <a:pt x="153" y="146"/>
                    </a:cubicBezTo>
                    <a:cubicBezTo>
                      <a:pt x="146" y="116"/>
                      <a:pt x="88" y="144"/>
                      <a:pt x="81" y="146"/>
                    </a:cubicBezTo>
                    <a:cubicBezTo>
                      <a:pt x="85" y="134"/>
                      <a:pt x="83" y="117"/>
                      <a:pt x="93" y="110"/>
                    </a:cubicBezTo>
                    <a:cubicBezTo>
                      <a:pt x="114" y="95"/>
                      <a:pt x="165" y="86"/>
                      <a:pt x="165" y="86"/>
                    </a:cubicBezTo>
                    <a:cubicBezTo>
                      <a:pt x="192" y="5"/>
                      <a:pt x="133" y="13"/>
                      <a:pt x="69" y="2"/>
                    </a:cubicBezTo>
                    <a:cubicBezTo>
                      <a:pt x="49" y="6"/>
                      <a:pt x="23" y="0"/>
                      <a:pt x="9" y="14"/>
                    </a:cubicBezTo>
                    <a:cubicBezTo>
                      <a:pt x="0" y="23"/>
                      <a:pt x="12" y="41"/>
                      <a:pt x="21" y="50"/>
                    </a:cubicBezTo>
                    <a:cubicBezTo>
                      <a:pt x="27" y="56"/>
                      <a:pt x="21" y="34"/>
                      <a:pt x="21" y="26"/>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77" name="Freeform 33"/>
              <p:cNvSpPr>
                <a:spLocks/>
              </p:cNvSpPr>
              <p:nvPr/>
            </p:nvSpPr>
            <p:spPr bwMode="auto">
              <a:xfrm>
                <a:off x="4692" y="1159"/>
                <a:ext cx="93" cy="76"/>
              </a:xfrm>
              <a:custGeom>
                <a:avLst/>
                <a:gdLst>
                  <a:gd name="T0" fmla="*/ 0 w 93"/>
                  <a:gd name="T1" fmla="*/ 29 h 76"/>
                  <a:gd name="T2" fmla="*/ 36 w 93"/>
                  <a:gd name="T3" fmla="*/ 53 h 76"/>
                  <a:gd name="T4" fmla="*/ 72 w 93"/>
                  <a:gd name="T5" fmla="*/ 65 h 76"/>
                  <a:gd name="T6" fmla="*/ 24 w 93"/>
                  <a:gd name="T7" fmla="*/ 5 h 76"/>
                  <a:gd name="T8" fmla="*/ 0 w 93"/>
                  <a:gd name="T9" fmla="*/ 29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76">
                    <a:moveTo>
                      <a:pt x="0" y="29"/>
                    </a:moveTo>
                    <a:cubicBezTo>
                      <a:pt x="12" y="37"/>
                      <a:pt x="23" y="47"/>
                      <a:pt x="36" y="53"/>
                    </a:cubicBezTo>
                    <a:cubicBezTo>
                      <a:pt x="47" y="59"/>
                      <a:pt x="65" y="76"/>
                      <a:pt x="72" y="65"/>
                    </a:cubicBezTo>
                    <a:cubicBezTo>
                      <a:pt x="93" y="33"/>
                      <a:pt x="48" y="0"/>
                      <a:pt x="24" y="5"/>
                    </a:cubicBezTo>
                    <a:cubicBezTo>
                      <a:pt x="13" y="7"/>
                      <a:pt x="8" y="21"/>
                      <a:pt x="0" y="29"/>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78" name="Freeform 34"/>
              <p:cNvSpPr>
                <a:spLocks/>
              </p:cNvSpPr>
              <p:nvPr/>
            </p:nvSpPr>
            <p:spPr bwMode="auto">
              <a:xfrm>
                <a:off x="5132" y="840"/>
                <a:ext cx="97" cy="84"/>
              </a:xfrm>
              <a:custGeom>
                <a:avLst/>
                <a:gdLst>
                  <a:gd name="T0" fmla="*/ 4 w 97"/>
                  <a:gd name="T1" fmla="*/ 0 h 84"/>
                  <a:gd name="T2" fmla="*/ 76 w 97"/>
                  <a:gd name="T3" fmla="*/ 84 h 84"/>
                  <a:gd name="T4" fmla="*/ 40 w 97"/>
                  <a:gd name="T5" fmla="*/ 0 h 84"/>
                  <a:gd name="T6" fmla="*/ 4 w 97"/>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84">
                    <a:moveTo>
                      <a:pt x="4" y="0"/>
                    </a:moveTo>
                    <a:cubicBezTo>
                      <a:pt x="21" y="52"/>
                      <a:pt x="22" y="66"/>
                      <a:pt x="76" y="84"/>
                    </a:cubicBezTo>
                    <a:cubicBezTo>
                      <a:pt x="94" y="29"/>
                      <a:pt x="97" y="19"/>
                      <a:pt x="40" y="0"/>
                    </a:cubicBezTo>
                    <a:cubicBezTo>
                      <a:pt x="0" y="13"/>
                      <a:pt x="4" y="25"/>
                      <a:pt x="4"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79" name="Freeform 35"/>
              <p:cNvSpPr>
                <a:spLocks/>
              </p:cNvSpPr>
              <p:nvPr/>
            </p:nvSpPr>
            <p:spPr bwMode="auto">
              <a:xfrm>
                <a:off x="4284" y="841"/>
                <a:ext cx="72" cy="97"/>
              </a:xfrm>
              <a:custGeom>
                <a:avLst/>
                <a:gdLst>
                  <a:gd name="T0" fmla="*/ 0 w 72"/>
                  <a:gd name="T1" fmla="*/ 35 h 97"/>
                  <a:gd name="T2" fmla="*/ 60 w 72"/>
                  <a:gd name="T3" fmla="*/ 83 h 97"/>
                  <a:gd name="T4" fmla="*/ 72 w 72"/>
                  <a:gd name="T5" fmla="*/ 47 h 97"/>
                  <a:gd name="T6" fmla="*/ 60 w 72"/>
                  <a:gd name="T7" fmla="*/ 11 h 97"/>
                  <a:gd name="T8" fmla="*/ 0 w 72"/>
                  <a:gd name="T9" fmla="*/ 35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97">
                    <a:moveTo>
                      <a:pt x="0" y="35"/>
                    </a:moveTo>
                    <a:cubicBezTo>
                      <a:pt x="7" y="46"/>
                      <a:pt x="31" y="97"/>
                      <a:pt x="60" y="83"/>
                    </a:cubicBezTo>
                    <a:cubicBezTo>
                      <a:pt x="71" y="77"/>
                      <a:pt x="68" y="59"/>
                      <a:pt x="72" y="47"/>
                    </a:cubicBezTo>
                    <a:cubicBezTo>
                      <a:pt x="68" y="35"/>
                      <a:pt x="72" y="16"/>
                      <a:pt x="60" y="11"/>
                    </a:cubicBezTo>
                    <a:cubicBezTo>
                      <a:pt x="31" y="0"/>
                      <a:pt x="15" y="20"/>
                      <a:pt x="0" y="35"/>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80" name="Freeform 36"/>
              <p:cNvSpPr>
                <a:spLocks/>
              </p:cNvSpPr>
              <p:nvPr/>
            </p:nvSpPr>
            <p:spPr bwMode="auto">
              <a:xfrm>
                <a:off x="4626" y="2496"/>
                <a:ext cx="54" cy="54"/>
              </a:xfrm>
              <a:custGeom>
                <a:avLst/>
                <a:gdLst>
                  <a:gd name="T0" fmla="*/ 18 w 54"/>
                  <a:gd name="T1" fmla="*/ 0 h 54"/>
                  <a:gd name="T2" fmla="*/ 6 w 54"/>
                  <a:gd name="T3" fmla="*/ 36 h 54"/>
                  <a:gd name="T4" fmla="*/ 42 w 54"/>
                  <a:gd name="T5" fmla="*/ 48 h 54"/>
                  <a:gd name="T6" fmla="*/ 54 w 54"/>
                  <a:gd name="T7" fmla="*/ 12 h 54"/>
                  <a:gd name="T8" fmla="*/ 18 w 54"/>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4">
                    <a:moveTo>
                      <a:pt x="18" y="0"/>
                    </a:moveTo>
                    <a:cubicBezTo>
                      <a:pt x="14" y="12"/>
                      <a:pt x="0" y="25"/>
                      <a:pt x="6" y="36"/>
                    </a:cubicBezTo>
                    <a:cubicBezTo>
                      <a:pt x="12" y="47"/>
                      <a:pt x="31" y="54"/>
                      <a:pt x="42" y="48"/>
                    </a:cubicBezTo>
                    <a:cubicBezTo>
                      <a:pt x="53" y="42"/>
                      <a:pt x="50" y="24"/>
                      <a:pt x="54" y="12"/>
                    </a:cubicBezTo>
                    <a:cubicBezTo>
                      <a:pt x="42" y="8"/>
                      <a:pt x="18" y="0"/>
                      <a:pt x="18"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81" name="Freeform 37"/>
              <p:cNvSpPr>
                <a:spLocks/>
              </p:cNvSpPr>
              <p:nvPr/>
            </p:nvSpPr>
            <p:spPr bwMode="auto">
              <a:xfrm>
                <a:off x="4203" y="948"/>
                <a:ext cx="89" cy="96"/>
              </a:xfrm>
              <a:custGeom>
                <a:avLst/>
                <a:gdLst>
                  <a:gd name="T0" fmla="*/ 45 w 89"/>
                  <a:gd name="T1" fmla="*/ 0 h 96"/>
                  <a:gd name="T2" fmla="*/ 57 w 89"/>
                  <a:gd name="T3" fmla="*/ 96 h 96"/>
                  <a:gd name="T4" fmla="*/ 57 w 89"/>
                  <a:gd name="T5" fmla="*/ 12 h 96"/>
                  <a:gd name="T6" fmla="*/ 33 w 89"/>
                  <a:gd name="T7" fmla="*/ 48 h 96"/>
                  <a:gd name="T8" fmla="*/ 45 w 89"/>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96">
                    <a:moveTo>
                      <a:pt x="45" y="0"/>
                    </a:moveTo>
                    <a:cubicBezTo>
                      <a:pt x="16" y="86"/>
                      <a:pt x="0" y="58"/>
                      <a:pt x="57" y="96"/>
                    </a:cubicBezTo>
                    <a:cubicBezTo>
                      <a:pt x="62" y="82"/>
                      <a:pt x="89" y="23"/>
                      <a:pt x="57" y="12"/>
                    </a:cubicBezTo>
                    <a:cubicBezTo>
                      <a:pt x="43" y="7"/>
                      <a:pt x="43" y="58"/>
                      <a:pt x="33" y="48"/>
                    </a:cubicBezTo>
                    <a:cubicBezTo>
                      <a:pt x="21" y="36"/>
                      <a:pt x="41" y="16"/>
                      <a:pt x="45" y="0"/>
                    </a:cubicBezTo>
                    <a:close/>
                  </a:path>
                </a:pathLst>
              </a:custGeom>
              <a:solidFill>
                <a:srgbClr val="FFFF00"/>
              </a:solidFill>
              <a:ln w="9525">
                <a:solidFill>
                  <a:schemeClr val="tx1"/>
                </a:solidFill>
                <a:round/>
                <a:headEnd/>
                <a:tailEnd/>
              </a:ln>
            </p:spPr>
            <p:txBody>
              <a:bodyPr wrap="none" anchor="ctr"/>
              <a:lstStyle/>
              <a:p>
                <a:endParaRPr lang="zh-CN" altLang="en-US"/>
              </a:p>
            </p:txBody>
          </p:sp>
          <p:sp>
            <p:nvSpPr>
              <p:cNvPr id="26682" name="Freeform 38"/>
              <p:cNvSpPr>
                <a:spLocks/>
              </p:cNvSpPr>
              <p:nvPr/>
            </p:nvSpPr>
            <p:spPr bwMode="auto">
              <a:xfrm>
                <a:off x="2940" y="2568"/>
                <a:ext cx="84" cy="67"/>
              </a:xfrm>
              <a:custGeom>
                <a:avLst/>
                <a:gdLst>
                  <a:gd name="T0" fmla="*/ 0 w 84"/>
                  <a:gd name="T1" fmla="*/ 0 h 67"/>
                  <a:gd name="T2" fmla="*/ 84 w 84"/>
                  <a:gd name="T3" fmla="*/ 48 h 67"/>
                  <a:gd name="T4" fmla="*/ 0 w 84"/>
                  <a:gd name="T5" fmla="*/ 0 h 67"/>
                  <a:gd name="T6" fmla="*/ 0 60000 65536"/>
                  <a:gd name="T7" fmla="*/ 0 60000 65536"/>
                  <a:gd name="T8" fmla="*/ 0 60000 65536"/>
                </a:gdLst>
                <a:ahLst/>
                <a:cxnLst>
                  <a:cxn ang="T6">
                    <a:pos x="T0" y="T1"/>
                  </a:cxn>
                  <a:cxn ang="T7">
                    <a:pos x="T2" y="T3"/>
                  </a:cxn>
                  <a:cxn ang="T8">
                    <a:pos x="T4" y="T5"/>
                  </a:cxn>
                </a:cxnLst>
                <a:rect l="0" t="0" r="r" b="b"/>
                <a:pathLst>
                  <a:path w="84" h="67">
                    <a:moveTo>
                      <a:pt x="0" y="0"/>
                    </a:moveTo>
                    <a:cubicBezTo>
                      <a:pt x="19" y="56"/>
                      <a:pt x="26" y="67"/>
                      <a:pt x="84" y="48"/>
                    </a:cubicBezTo>
                    <a:cubicBezTo>
                      <a:pt x="58" y="9"/>
                      <a:pt x="47" y="0"/>
                      <a:pt x="0" y="0"/>
                    </a:cubicBezTo>
                    <a:close/>
                  </a:path>
                </a:pathLst>
              </a:custGeom>
              <a:solidFill>
                <a:srgbClr val="FFFF00"/>
              </a:solidFill>
              <a:ln w="9525">
                <a:solidFill>
                  <a:schemeClr val="tx1"/>
                </a:solidFill>
                <a:round/>
                <a:headEnd/>
                <a:tailEnd/>
              </a:ln>
            </p:spPr>
            <p:txBody>
              <a:bodyPr wrap="none" anchor="ctr"/>
              <a:lstStyle/>
              <a:p>
                <a:endParaRPr lang="zh-CN" altLang="en-US"/>
              </a:p>
            </p:txBody>
          </p:sp>
        </p:grpSp>
        <p:sp>
          <p:nvSpPr>
            <p:cNvPr id="26647" name="Freeform 39"/>
            <p:cNvSpPr>
              <a:spLocks/>
            </p:cNvSpPr>
            <p:nvPr/>
          </p:nvSpPr>
          <p:spPr bwMode="auto">
            <a:xfrm>
              <a:off x="2843" y="2904"/>
              <a:ext cx="1002" cy="751"/>
            </a:xfrm>
            <a:custGeom>
              <a:avLst/>
              <a:gdLst>
                <a:gd name="T0" fmla="*/ 25 w 1002"/>
                <a:gd name="T1" fmla="*/ 120 h 751"/>
                <a:gd name="T2" fmla="*/ 85 w 1002"/>
                <a:gd name="T3" fmla="*/ 276 h 751"/>
                <a:gd name="T4" fmla="*/ 217 w 1002"/>
                <a:gd name="T5" fmla="*/ 372 h 751"/>
                <a:gd name="T6" fmla="*/ 337 w 1002"/>
                <a:gd name="T7" fmla="*/ 492 h 751"/>
                <a:gd name="T8" fmla="*/ 421 w 1002"/>
                <a:gd name="T9" fmla="*/ 480 h 751"/>
                <a:gd name="T10" fmla="*/ 445 w 1002"/>
                <a:gd name="T11" fmla="*/ 516 h 751"/>
                <a:gd name="T12" fmla="*/ 481 w 1002"/>
                <a:gd name="T13" fmla="*/ 540 h 751"/>
                <a:gd name="T14" fmla="*/ 505 w 1002"/>
                <a:gd name="T15" fmla="*/ 576 h 751"/>
                <a:gd name="T16" fmla="*/ 517 w 1002"/>
                <a:gd name="T17" fmla="*/ 612 h 751"/>
                <a:gd name="T18" fmla="*/ 553 w 1002"/>
                <a:gd name="T19" fmla="*/ 588 h 751"/>
                <a:gd name="T20" fmla="*/ 589 w 1002"/>
                <a:gd name="T21" fmla="*/ 576 h 751"/>
                <a:gd name="T22" fmla="*/ 613 w 1002"/>
                <a:gd name="T23" fmla="*/ 684 h 751"/>
                <a:gd name="T24" fmla="*/ 661 w 1002"/>
                <a:gd name="T25" fmla="*/ 744 h 751"/>
                <a:gd name="T26" fmla="*/ 685 w 1002"/>
                <a:gd name="T27" fmla="*/ 708 h 751"/>
                <a:gd name="T28" fmla="*/ 721 w 1002"/>
                <a:gd name="T29" fmla="*/ 684 h 751"/>
                <a:gd name="T30" fmla="*/ 757 w 1002"/>
                <a:gd name="T31" fmla="*/ 552 h 751"/>
                <a:gd name="T32" fmla="*/ 781 w 1002"/>
                <a:gd name="T33" fmla="*/ 516 h 751"/>
                <a:gd name="T34" fmla="*/ 793 w 1002"/>
                <a:gd name="T35" fmla="*/ 480 h 751"/>
                <a:gd name="T36" fmla="*/ 829 w 1002"/>
                <a:gd name="T37" fmla="*/ 456 h 751"/>
                <a:gd name="T38" fmla="*/ 877 w 1002"/>
                <a:gd name="T39" fmla="*/ 528 h 751"/>
                <a:gd name="T40" fmla="*/ 853 w 1002"/>
                <a:gd name="T41" fmla="*/ 600 h 751"/>
                <a:gd name="T42" fmla="*/ 877 w 1002"/>
                <a:gd name="T43" fmla="*/ 636 h 751"/>
                <a:gd name="T44" fmla="*/ 937 w 1002"/>
                <a:gd name="T45" fmla="*/ 552 h 751"/>
                <a:gd name="T46" fmla="*/ 973 w 1002"/>
                <a:gd name="T47" fmla="*/ 516 h 751"/>
                <a:gd name="T48" fmla="*/ 973 w 1002"/>
                <a:gd name="T49" fmla="*/ 432 h 751"/>
                <a:gd name="T50" fmla="*/ 997 w 1002"/>
                <a:gd name="T51" fmla="*/ 312 h 751"/>
                <a:gd name="T52" fmla="*/ 901 w 1002"/>
                <a:gd name="T53" fmla="*/ 240 h 751"/>
                <a:gd name="T54" fmla="*/ 841 w 1002"/>
                <a:gd name="T55" fmla="*/ 132 h 751"/>
                <a:gd name="T56" fmla="*/ 769 w 1002"/>
                <a:gd name="T57" fmla="*/ 108 h 751"/>
                <a:gd name="T58" fmla="*/ 733 w 1002"/>
                <a:gd name="T59" fmla="*/ 96 h 751"/>
                <a:gd name="T60" fmla="*/ 649 w 1002"/>
                <a:gd name="T61" fmla="*/ 0 h 751"/>
                <a:gd name="T62" fmla="*/ 457 w 1002"/>
                <a:gd name="T63" fmla="*/ 36 h 751"/>
                <a:gd name="T64" fmla="*/ 385 w 1002"/>
                <a:gd name="T65" fmla="*/ 60 h 751"/>
                <a:gd name="T66" fmla="*/ 253 w 1002"/>
                <a:gd name="T67" fmla="*/ 12 h 751"/>
                <a:gd name="T68" fmla="*/ 13 w 1002"/>
                <a:gd name="T69" fmla="*/ 60 h 751"/>
                <a:gd name="T70" fmla="*/ 1 w 1002"/>
                <a:gd name="T71" fmla="*/ 96 h 751"/>
                <a:gd name="T72" fmla="*/ 25 w 1002"/>
                <a:gd name="T73" fmla="*/ 168 h 751"/>
                <a:gd name="T74" fmla="*/ 13 w 1002"/>
                <a:gd name="T75" fmla="*/ 228 h 7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2" h="751">
                  <a:moveTo>
                    <a:pt x="25" y="120"/>
                  </a:moveTo>
                  <a:cubicBezTo>
                    <a:pt x="2" y="190"/>
                    <a:pt x="27" y="237"/>
                    <a:pt x="85" y="276"/>
                  </a:cubicBezTo>
                  <a:cubicBezTo>
                    <a:pt x="109" y="347"/>
                    <a:pt x="155" y="356"/>
                    <a:pt x="217" y="372"/>
                  </a:cubicBezTo>
                  <a:cubicBezTo>
                    <a:pt x="254" y="428"/>
                    <a:pt x="272" y="470"/>
                    <a:pt x="337" y="492"/>
                  </a:cubicBezTo>
                  <a:cubicBezTo>
                    <a:pt x="438" y="425"/>
                    <a:pt x="392" y="422"/>
                    <a:pt x="421" y="480"/>
                  </a:cubicBezTo>
                  <a:cubicBezTo>
                    <a:pt x="427" y="493"/>
                    <a:pt x="435" y="506"/>
                    <a:pt x="445" y="516"/>
                  </a:cubicBezTo>
                  <a:cubicBezTo>
                    <a:pt x="455" y="526"/>
                    <a:pt x="469" y="532"/>
                    <a:pt x="481" y="540"/>
                  </a:cubicBezTo>
                  <a:cubicBezTo>
                    <a:pt x="489" y="552"/>
                    <a:pt x="499" y="563"/>
                    <a:pt x="505" y="576"/>
                  </a:cubicBezTo>
                  <a:cubicBezTo>
                    <a:pt x="511" y="587"/>
                    <a:pt x="505" y="609"/>
                    <a:pt x="517" y="612"/>
                  </a:cubicBezTo>
                  <a:cubicBezTo>
                    <a:pt x="531" y="615"/>
                    <a:pt x="540" y="594"/>
                    <a:pt x="553" y="588"/>
                  </a:cubicBezTo>
                  <a:cubicBezTo>
                    <a:pt x="564" y="582"/>
                    <a:pt x="577" y="580"/>
                    <a:pt x="589" y="576"/>
                  </a:cubicBezTo>
                  <a:cubicBezTo>
                    <a:pt x="618" y="619"/>
                    <a:pt x="630" y="634"/>
                    <a:pt x="613" y="684"/>
                  </a:cubicBezTo>
                  <a:cubicBezTo>
                    <a:pt x="619" y="701"/>
                    <a:pt x="627" y="751"/>
                    <a:pt x="661" y="744"/>
                  </a:cubicBezTo>
                  <a:cubicBezTo>
                    <a:pt x="675" y="741"/>
                    <a:pt x="675" y="718"/>
                    <a:pt x="685" y="708"/>
                  </a:cubicBezTo>
                  <a:cubicBezTo>
                    <a:pt x="695" y="698"/>
                    <a:pt x="709" y="692"/>
                    <a:pt x="721" y="684"/>
                  </a:cubicBezTo>
                  <a:cubicBezTo>
                    <a:pt x="735" y="641"/>
                    <a:pt x="741" y="595"/>
                    <a:pt x="757" y="552"/>
                  </a:cubicBezTo>
                  <a:cubicBezTo>
                    <a:pt x="762" y="538"/>
                    <a:pt x="775" y="529"/>
                    <a:pt x="781" y="516"/>
                  </a:cubicBezTo>
                  <a:cubicBezTo>
                    <a:pt x="787" y="505"/>
                    <a:pt x="785" y="490"/>
                    <a:pt x="793" y="480"/>
                  </a:cubicBezTo>
                  <a:cubicBezTo>
                    <a:pt x="802" y="469"/>
                    <a:pt x="817" y="464"/>
                    <a:pt x="829" y="456"/>
                  </a:cubicBezTo>
                  <a:cubicBezTo>
                    <a:pt x="846" y="473"/>
                    <a:pt x="880" y="497"/>
                    <a:pt x="877" y="528"/>
                  </a:cubicBezTo>
                  <a:cubicBezTo>
                    <a:pt x="874" y="553"/>
                    <a:pt x="853" y="600"/>
                    <a:pt x="853" y="600"/>
                  </a:cubicBezTo>
                  <a:cubicBezTo>
                    <a:pt x="861" y="612"/>
                    <a:pt x="864" y="631"/>
                    <a:pt x="877" y="636"/>
                  </a:cubicBezTo>
                  <a:cubicBezTo>
                    <a:pt x="924" y="655"/>
                    <a:pt x="935" y="558"/>
                    <a:pt x="937" y="552"/>
                  </a:cubicBezTo>
                  <a:cubicBezTo>
                    <a:pt x="942" y="536"/>
                    <a:pt x="961" y="528"/>
                    <a:pt x="973" y="516"/>
                  </a:cubicBezTo>
                  <a:cubicBezTo>
                    <a:pt x="1002" y="430"/>
                    <a:pt x="973" y="537"/>
                    <a:pt x="973" y="432"/>
                  </a:cubicBezTo>
                  <a:cubicBezTo>
                    <a:pt x="973" y="377"/>
                    <a:pt x="982" y="356"/>
                    <a:pt x="997" y="312"/>
                  </a:cubicBezTo>
                  <a:cubicBezTo>
                    <a:pt x="965" y="264"/>
                    <a:pt x="948" y="271"/>
                    <a:pt x="901" y="240"/>
                  </a:cubicBezTo>
                  <a:cubicBezTo>
                    <a:pt x="886" y="194"/>
                    <a:pt x="891" y="154"/>
                    <a:pt x="841" y="132"/>
                  </a:cubicBezTo>
                  <a:cubicBezTo>
                    <a:pt x="818" y="122"/>
                    <a:pt x="793" y="116"/>
                    <a:pt x="769" y="108"/>
                  </a:cubicBezTo>
                  <a:cubicBezTo>
                    <a:pt x="757" y="104"/>
                    <a:pt x="733" y="96"/>
                    <a:pt x="733" y="96"/>
                  </a:cubicBezTo>
                  <a:cubicBezTo>
                    <a:pt x="707" y="57"/>
                    <a:pt x="675" y="39"/>
                    <a:pt x="649" y="0"/>
                  </a:cubicBezTo>
                  <a:cubicBezTo>
                    <a:pt x="576" y="8"/>
                    <a:pt x="524" y="16"/>
                    <a:pt x="457" y="36"/>
                  </a:cubicBezTo>
                  <a:cubicBezTo>
                    <a:pt x="433" y="43"/>
                    <a:pt x="385" y="60"/>
                    <a:pt x="385" y="60"/>
                  </a:cubicBezTo>
                  <a:cubicBezTo>
                    <a:pt x="336" y="48"/>
                    <a:pt x="302" y="24"/>
                    <a:pt x="253" y="12"/>
                  </a:cubicBezTo>
                  <a:cubicBezTo>
                    <a:pt x="171" y="28"/>
                    <a:pt x="97" y="50"/>
                    <a:pt x="13" y="60"/>
                  </a:cubicBezTo>
                  <a:cubicBezTo>
                    <a:pt x="9" y="72"/>
                    <a:pt x="0" y="83"/>
                    <a:pt x="1" y="96"/>
                  </a:cubicBezTo>
                  <a:cubicBezTo>
                    <a:pt x="4" y="121"/>
                    <a:pt x="25" y="168"/>
                    <a:pt x="25" y="168"/>
                  </a:cubicBezTo>
                  <a:cubicBezTo>
                    <a:pt x="21" y="188"/>
                    <a:pt x="13" y="228"/>
                    <a:pt x="13" y="228"/>
                  </a:cubicBezTo>
                </a:path>
              </a:pathLst>
            </a:custGeom>
            <a:solidFill>
              <a:srgbClr val="FFFF00"/>
            </a:solidFill>
            <a:ln w="9525">
              <a:solidFill>
                <a:schemeClr val="tx1"/>
              </a:solidFill>
              <a:round/>
              <a:headEnd/>
              <a:tailEnd/>
            </a:ln>
          </p:spPr>
          <p:txBody>
            <a:bodyPr wrap="none" anchor="ctr"/>
            <a:lstStyle/>
            <a:p>
              <a:endParaRPr lang="zh-CN" altLang="en-US"/>
            </a:p>
          </p:txBody>
        </p:sp>
      </p:grpSp>
      <p:sp>
        <p:nvSpPr>
          <p:cNvPr id="26627" name="Freeform 40"/>
          <p:cNvSpPr>
            <a:spLocks/>
          </p:cNvSpPr>
          <p:nvPr/>
        </p:nvSpPr>
        <p:spPr bwMode="auto">
          <a:xfrm>
            <a:off x="4487863" y="4616450"/>
            <a:ext cx="1666875" cy="1223963"/>
          </a:xfrm>
          <a:custGeom>
            <a:avLst/>
            <a:gdLst>
              <a:gd name="T0" fmla="*/ 2147483647 w 1050"/>
              <a:gd name="T1" fmla="*/ 2147483647 h 771"/>
              <a:gd name="T2" fmla="*/ 2147483647 w 1050"/>
              <a:gd name="T3" fmla="*/ 2147483647 h 771"/>
              <a:gd name="T4" fmla="*/ 2147483647 w 1050"/>
              <a:gd name="T5" fmla="*/ 2147483647 h 771"/>
              <a:gd name="T6" fmla="*/ 2147483647 w 1050"/>
              <a:gd name="T7" fmla="*/ 2147483647 h 771"/>
              <a:gd name="T8" fmla="*/ 2147483647 w 1050"/>
              <a:gd name="T9" fmla="*/ 2147483647 h 771"/>
              <a:gd name="T10" fmla="*/ 2147483647 w 1050"/>
              <a:gd name="T11" fmla="*/ 2147483647 h 771"/>
              <a:gd name="T12" fmla="*/ 2147483647 w 1050"/>
              <a:gd name="T13" fmla="*/ 2147483647 h 771"/>
              <a:gd name="T14" fmla="*/ 2147483647 w 1050"/>
              <a:gd name="T15" fmla="*/ 2147483647 h 771"/>
              <a:gd name="T16" fmla="*/ 2147483647 w 1050"/>
              <a:gd name="T17" fmla="*/ 2147483647 h 771"/>
              <a:gd name="T18" fmla="*/ 2147483647 w 1050"/>
              <a:gd name="T19" fmla="*/ 2147483647 h 771"/>
              <a:gd name="T20" fmla="*/ 2147483647 w 1050"/>
              <a:gd name="T21" fmla="*/ 2147483647 h 771"/>
              <a:gd name="T22" fmla="*/ 2147483647 w 1050"/>
              <a:gd name="T23" fmla="*/ 2147483647 h 771"/>
              <a:gd name="T24" fmla="*/ 2147483647 w 1050"/>
              <a:gd name="T25" fmla="*/ 2147483647 h 771"/>
              <a:gd name="T26" fmla="*/ 2147483647 w 1050"/>
              <a:gd name="T27" fmla="*/ 2147483647 h 771"/>
              <a:gd name="T28" fmla="*/ 2147483647 w 1050"/>
              <a:gd name="T29" fmla="*/ 2147483647 h 771"/>
              <a:gd name="T30" fmla="*/ 2147483647 w 1050"/>
              <a:gd name="T31" fmla="*/ 2147483647 h 771"/>
              <a:gd name="T32" fmla="*/ 2147483647 w 1050"/>
              <a:gd name="T33" fmla="*/ 2147483647 h 771"/>
              <a:gd name="T34" fmla="*/ 2147483647 w 1050"/>
              <a:gd name="T35" fmla="*/ 2147483647 h 771"/>
              <a:gd name="T36" fmla="*/ 2147483647 w 1050"/>
              <a:gd name="T37" fmla="*/ 2147483647 h 771"/>
              <a:gd name="T38" fmla="*/ 2147483647 w 1050"/>
              <a:gd name="T39" fmla="*/ 2147483647 h 771"/>
              <a:gd name="T40" fmla="*/ 2147483647 w 1050"/>
              <a:gd name="T41" fmla="*/ 2147483647 h 771"/>
              <a:gd name="T42" fmla="*/ 2147483647 w 1050"/>
              <a:gd name="T43" fmla="*/ 2147483647 h 771"/>
              <a:gd name="T44" fmla="*/ 2147483647 w 1050"/>
              <a:gd name="T45" fmla="*/ 2147483647 h 771"/>
              <a:gd name="T46" fmla="*/ 2147483647 w 1050"/>
              <a:gd name="T47" fmla="*/ 2147483647 h 771"/>
              <a:gd name="T48" fmla="*/ 2147483647 w 1050"/>
              <a:gd name="T49" fmla="*/ 2147483647 h 771"/>
              <a:gd name="T50" fmla="*/ 2147483647 w 1050"/>
              <a:gd name="T51" fmla="*/ 2147483647 h 771"/>
              <a:gd name="T52" fmla="*/ 2147483647 w 1050"/>
              <a:gd name="T53" fmla="*/ 2147483647 h 771"/>
              <a:gd name="T54" fmla="*/ 2147483647 w 1050"/>
              <a:gd name="T55" fmla="*/ 2147483647 h 771"/>
              <a:gd name="T56" fmla="*/ 2147483647 w 1050"/>
              <a:gd name="T57" fmla="*/ 2147483647 h 771"/>
              <a:gd name="T58" fmla="*/ 2147483647 w 1050"/>
              <a:gd name="T59" fmla="*/ 2147483647 h 771"/>
              <a:gd name="T60" fmla="*/ 2147483647 w 1050"/>
              <a:gd name="T61" fmla="*/ 2147483647 h 771"/>
              <a:gd name="T62" fmla="*/ 2147483647 w 1050"/>
              <a:gd name="T63" fmla="*/ 2147483647 h 771"/>
              <a:gd name="T64" fmla="*/ 2147483647 w 1050"/>
              <a:gd name="T65" fmla="*/ 2147483647 h 771"/>
              <a:gd name="T66" fmla="*/ 2147483647 w 1050"/>
              <a:gd name="T67" fmla="*/ 2147483647 h 771"/>
              <a:gd name="T68" fmla="*/ 2147483647 w 1050"/>
              <a:gd name="T69" fmla="*/ 2147483647 h 771"/>
              <a:gd name="T70" fmla="*/ 2147483647 w 1050"/>
              <a:gd name="T71" fmla="*/ 2147483647 h 771"/>
              <a:gd name="T72" fmla="*/ 2147483647 w 1050"/>
              <a:gd name="T73" fmla="*/ 2147483647 h 771"/>
              <a:gd name="T74" fmla="*/ 2147483647 w 1050"/>
              <a:gd name="T75" fmla="*/ 2147483647 h 771"/>
              <a:gd name="T76" fmla="*/ 2147483647 w 1050"/>
              <a:gd name="T77" fmla="*/ 2147483647 h 771"/>
              <a:gd name="T78" fmla="*/ 2147483647 w 1050"/>
              <a:gd name="T79" fmla="*/ 2147483647 h 771"/>
              <a:gd name="T80" fmla="*/ 2147483647 w 1050"/>
              <a:gd name="T81" fmla="*/ 2147483647 h 771"/>
              <a:gd name="T82" fmla="*/ 2147483647 w 1050"/>
              <a:gd name="T83" fmla="*/ 2147483647 h 771"/>
              <a:gd name="T84" fmla="*/ 2147483647 w 1050"/>
              <a:gd name="T85" fmla="*/ 2147483647 h 771"/>
              <a:gd name="T86" fmla="*/ 2147483647 w 1050"/>
              <a:gd name="T87" fmla="*/ 2147483647 h 771"/>
              <a:gd name="T88" fmla="*/ 2147483647 w 1050"/>
              <a:gd name="T89" fmla="*/ 2147483647 h 771"/>
              <a:gd name="T90" fmla="*/ 2147483647 w 1050"/>
              <a:gd name="T91" fmla="*/ 2147483647 h 7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50" h="771">
                <a:moveTo>
                  <a:pt x="47" y="152"/>
                </a:moveTo>
                <a:cubicBezTo>
                  <a:pt x="24" y="222"/>
                  <a:pt x="80" y="257"/>
                  <a:pt x="138" y="296"/>
                </a:cubicBezTo>
                <a:cubicBezTo>
                  <a:pt x="162" y="367"/>
                  <a:pt x="208" y="376"/>
                  <a:pt x="270" y="392"/>
                </a:cubicBezTo>
                <a:cubicBezTo>
                  <a:pt x="295" y="413"/>
                  <a:pt x="255" y="408"/>
                  <a:pt x="275" y="428"/>
                </a:cubicBezTo>
                <a:cubicBezTo>
                  <a:pt x="295" y="448"/>
                  <a:pt x="361" y="501"/>
                  <a:pt x="390" y="512"/>
                </a:cubicBezTo>
                <a:cubicBezTo>
                  <a:pt x="421" y="517"/>
                  <a:pt x="435" y="496"/>
                  <a:pt x="449" y="494"/>
                </a:cubicBezTo>
                <a:cubicBezTo>
                  <a:pt x="463" y="492"/>
                  <a:pt x="466" y="493"/>
                  <a:pt x="474" y="500"/>
                </a:cubicBezTo>
                <a:cubicBezTo>
                  <a:pt x="480" y="513"/>
                  <a:pt x="488" y="526"/>
                  <a:pt x="498" y="536"/>
                </a:cubicBezTo>
                <a:cubicBezTo>
                  <a:pt x="508" y="546"/>
                  <a:pt x="515" y="564"/>
                  <a:pt x="527" y="572"/>
                </a:cubicBezTo>
                <a:cubicBezTo>
                  <a:pt x="535" y="584"/>
                  <a:pt x="533" y="577"/>
                  <a:pt x="539" y="590"/>
                </a:cubicBezTo>
                <a:cubicBezTo>
                  <a:pt x="545" y="601"/>
                  <a:pt x="533" y="599"/>
                  <a:pt x="545" y="602"/>
                </a:cubicBezTo>
                <a:cubicBezTo>
                  <a:pt x="559" y="605"/>
                  <a:pt x="593" y="614"/>
                  <a:pt x="606" y="608"/>
                </a:cubicBezTo>
                <a:cubicBezTo>
                  <a:pt x="617" y="602"/>
                  <a:pt x="630" y="600"/>
                  <a:pt x="642" y="596"/>
                </a:cubicBezTo>
                <a:cubicBezTo>
                  <a:pt x="653" y="602"/>
                  <a:pt x="635" y="630"/>
                  <a:pt x="635" y="644"/>
                </a:cubicBezTo>
                <a:cubicBezTo>
                  <a:pt x="635" y="658"/>
                  <a:pt x="638" y="666"/>
                  <a:pt x="641" y="680"/>
                </a:cubicBezTo>
                <a:cubicBezTo>
                  <a:pt x="644" y="694"/>
                  <a:pt x="641" y="714"/>
                  <a:pt x="653" y="728"/>
                </a:cubicBezTo>
                <a:cubicBezTo>
                  <a:pt x="659" y="745"/>
                  <a:pt x="680" y="771"/>
                  <a:pt x="714" y="764"/>
                </a:cubicBezTo>
                <a:cubicBezTo>
                  <a:pt x="728" y="761"/>
                  <a:pt x="728" y="738"/>
                  <a:pt x="738" y="728"/>
                </a:cubicBezTo>
                <a:cubicBezTo>
                  <a:pt x="748" y="718"/>
                  <a:pt x="762" y="712"/>
                  <a:pt x="774" y="704"/>
                </a:cubicBezTo>
                <a:cubicBezTo>
                  <a:pt x="788" y="661"/>
                  <a:pt x="794" y="615"/>
                  <a:pt x="810" y="572"/>
                </a:cubicBezTo>
                <a:cubicBezTo>
                  <a:pt x="815" y="558"/>
                  <a:pt x="828" y="549"/>
                  <a:pt x="834" y="536"/>
                </a:cubicBezTo>
                <a:cubicBezTo>
                  <a:pt x="840" y="525"/>
                  <a:pt x="838" y="510"/>
                  <a:pt x="846" y="500"/>
                </a:cubicBezTo>
                <a:cubicBezTo>
                  <a:pt x="855" y="489"/>
                  <a:pt x="870" y="484"/>
                  <a:pt x="882" y="476"/>
                </a:cubicBezTo>
                <a:cubicBezTo>
                  <a:pt x="899" y="493"/>
                  <a:pt x="896" y="499"/>
                  <a:pt x="893" y="530"/>
                </a:cubicBezTo>
                <a:cubicBezTo>
                  <a:pt x="890" y="555"/>
                  <a:pt x="887" y="608"/>
                  <a:pt x="887" y="608"/>
                </a:cubicBezTo>
                <a:cubicBezTo>
                  <a:pt x="895" y="620"/>
                  <a:pt x="916" y="633"/>
                  <a:pt x="929" y="638"/>
                </a:cubicBezTo>
                <a:cubicBezTo>
                  <a:pt x="976" y="657"/>
                  <a:pt x="975" y="572"/>
                  <a:pt x="977" y="566"/>
                </a:cubicBezTo>
                <a:cubicBezTo>
                  <a:pt x="982" y="550"/>
                  <a:pt x="989" y="536"/>
                  <a:pt x="1001" y="524"/>
                </a:cubicBezTo>
                <a:cubicBezTo>
                  <a:pt x="1007" y="512"/>
                  <a:pt x="1027" y="506"/>
                  <a:pt x="1031" y="494"/>
                </a:cubicBezTo>
                <a:cubicBezTo>
                  <a:pt x="1035" y="482"/>
                  <a:pt x="1023" y="479"/>
                  <a:pt x="1026" y="452"/>
                </a:cubicBezTo>
                <a:cubicBezTo>
                  <a:pt x="1026" y="397"/>
                  <a:pt x="1035" y="376"/>
                  <a:pt x="1050" y="332"/>
                </a:cubicBezTo>
                <a:cubicBezTo>
                  <a:pt x="1018" y="284"/>
                  <a:pt x="1001" y="291"/>
                  <a:pt x="954" y="260"/>
                </a:cubicBezTo>
                <a:cubicBezTo>
                  <a:pt x="939" y="214"/>
                  <a:pt x="944" y="174"/>
                  <a:pt x="894" y="152"/>
                </a:cubicBezTo>
                <a:cubicBezTo>
                  <a:pt x="871" y="142"/>
                  <a:pt x="846" y="136"/>
                  <a:pt x="822" y="128"/>
                </a:cubicBezTo>
                <a:cubicBezTo>
                  <a:pt x="810" y="124"/>
                  <a:pt x="786" y="116"/>
                  <a:pt x="786" y="116"/>
                </a:cubicBezTo>
                <a:cubicBezTo>
                  <a:pt x="760" y="77"/>
                  <a:pt x="728" y="59"/>
                  <a:pt x="702" y="20"/>
                </a:cubicBezTo>
                <a:cubicBezTo>
                  <a:pt x="676" y="4"/>
                  <a:pt x="656" y="0"/>
                  <a:pt x="623" y="2"/>
                </a:cubicBezTo>
                <a:cubicBezTo>
                  <a:pt x="590" y="4"/>
                  <a:pt x="533" y="26"/>
                  <a:pt x="503" y="32"/>
                </a:cubicBezTo>
                <a:cubicBezTo>
                  <a:pt x="463" y="39"/>
                  <a:pt x="458" y="33"/>
                  <a:pt x="443" y="38"/>
                </a:cubicBezTo>
                <a:cubicBezTo>
                  <a:pt x="428" y="43"/>
                  <a:pt x="441" y="67"/>
                  <a:pt x="413" y="62"/>
                </a:cubicBezTo>
                <a:cubicBezTo>
                  <a:pt x="364" y="50"/>
                  <a:pt x="324" y="20"/>
                  <a:pt x="275" y="8"/>
                </a:cubicBezTo>
                <a:cubicBezTo>
                  <a:pt x="227" y="6"/>
                  <a:pt x="76" y="38"/>
                  <a:pt x="41" y="50"/>
                </a:cubicBezTo>
                <a:cubicBezTo>
                  <a:pt x="0" y="63"/>
                  <a:pt x="30" y="73"/>
                  <a:pt x="29" y="86"/>
                </a:cubicBezTo>
                <a:cubicBezTo>
                  <a:pt x="25" y="98"/>
                  <a:pt x="34" y="115"/>
                  <a:pt x="35" y="128"/>
                </a:cubicBezTo>
                <a:cubicBezTo>
                  <a:pt x="38" y="153"/>
                  <a:pt x="59" y="188"/>
                  <a:pt x="59" y="188"/>
                </a:cubicBezTo>
                <a:cubicBezTo>
                  <a:pt x="55" y="208"/>
                  <a:pt x="66" y="248"/>
                  <a:pt x="66" y="248"/>
                </a:cubicBezTo>
              </a:path>
            </a:pathLst>
          </a:custGeom>
          <a:solidFill>
            <a:srgbClr val="FF6600"/>
          </a:solidFill>
          <a:ln w="9525">
            <a:solidFill>
              <a:schemeClr val="tx1"/>
            </a:solidFill>
            <a:round/>
            <a:headEnd/>
            <a:tailEnd/>
          </a:ln>
        </p:spPr>
        <p:txBody>
          <a:bodyPr wrap="none" anchor="ctr"/>
          <a:lstStyle/>
          <a:p>
            <a:endParaRPr lang="zh-CN" altLang="en-US"/>
          </a:p>
        </p:txBody>
      </p:sp>
      <p:sp>
        <p:nvSpPr>
          <p:cNvPr id="26628" name="Text Box 41"/>
          <p:cNvSpPr txBox="1">
            <a:spLocks noChangeArrowheads="1"/>
          </p:cNvSpPr>
          <p:nvPr/>
        </p:nvSpPr>
        <p:spPr bwMode="auto">
          <a:xfrm>
            <a:off x="0" y="0"/>
            <a:ext cx="2514600" cy="579438"/>
          </a:xfrm>
          <a:prstGeom prst="rect">
            <a:avLst/>
          </a:prstGeom>
          <a:solidFill>
            <a:srgbClr val="FF6600"/>
          </a:solidFill>
          <a:ln w="9525">
            <a:noFill/>
            <a:miter lim="800000"/>
            <a:headEnd/>
            <a:tailEnd/>
          </a:ln>
        </p:spPr>
        <p:txBody>
          <a:bodyPr>
            <a:spAutoFit/>
          </a:bodyPr>
          <a:lstStyle/>
          <a:p>
            <a:pPr>
              <a:spcBef>
                <a:spcPct val="50000"/>
              </a:spcBef>
            </a:pPr>
            <a:r>
              <a:rPr lang="en-US" altLang="zh-CN" sz="3200" b="1" dirty="0">
                <a:latin typeface="微软雅黑" pitchFamily="34" charset="-122"/>
                <a:ea typeface="微软雅黑" pitchFamily="34" charset="-122"/>
              </a:rPr>
              <a:t>1842</a:t>
            </a:r>
            <a:r>
              <a:rPr lang="zh-CN" altLang="en-US" sz="3200" b="1" dirty="0">
                <a:latin typeface="微软雅黑" pitchFamily="34" charset="-122"/>
                <a:ea typeface="微软雅黑" pitchFamily="34" charset="-122"/>
              </a:rPr>
              <a:t>年割占</a:t>
            </a:r>
          </a:p>
        </p:txBody>
      </p:sp>
      <p:sp>
        <p:nvSpPr>
          <p:cNvPr id="84010" name="Text Box 42"/>
          <p:cNvSpPr txBox="1">
            <a:spLocks noChangeArrowheads="1"/>
          </p:cNvSpPr>
          <p:nvPr/>
        </p:nvSpPr>
        <p:spPr bwMode="auto">
          <a:xfrm>
            <a:off x="4702175" y="4800600"/>
            <a:ext cx="1295400" cy="523875"/>
          </a:xfrm>
          <a:prstGeom prst="rect">
            <a:avLst/>
          </a:prstGeom>
          <a:noFill/>
          <a:ln w="9525">
            <a:noFill/>
            <a:miter lim="800000"/>
            <a:headEnd/>
            <a:tailEnd/>
          </a:ln>
        </p:spPr>
        <p:txBody>
          <a:bodyPr>
            <a:spAutoFit/>
          </a:bodyPr>
          <a:lstStyle/>
          <a:p>
            <a:pPr>
              <a:spcBef>
                <a:spcPct val="50000"/>
              </a:spcBef>
            </a:pPr>
            <a:r>
              <a:rPr lang="zh-CN" altLang="en-US" sz="2800" b="1">
                <a:solidFill>
                  <a:schemeClr val="bg1"/>
                </a:solidFill>
                <a:latin typeface="微软雅黑" pitchFamily="34" charset="-122"/>
                <a:ea typeface="微软雅黑" pitchFamily="34" charset="-122"/>
              </a:rPr>
              <a:t>香港岛</a:t>
            </a:r>
          </a:p>
        </p:txBody>
      </p:sp>
      <p:sp>
        <p:nvSpPr>
          <p:cNvPr id="84011" name="Line 43"/>
          <p:cNvSpPr>
            <a:spLocks noChangeShapeType="1"/>
          </p:cNvSpPr>
          <p:nvPr/>
        </p:nvSpPr>
        <p:spPr bwMode="auto">
          <a:xfrm>
            <a:off x="4876800" y="4114800"/>
            <a:ext cx="609600" cy="0"/>
          </a:xfrm>
          <a:prstGeom prst="line">
            <a:avLst/>
          </a:prstGeom>
          <a:noFill/>
          <a:ln w="57150">
            <a:solidFill>
              <a:srgbClr val="0000FF"/>
            </a:solidFill>
            <a:round/>
            <a:headEnd/>
            <a:tailEnd/>
          </a:ln>
        </p:spPr>
        <p:txBody>
          <a:bodyPr wrap="none" anchor="ctr"/>
          <a:lstStyle/>
          <a:p>
            <a:endParaRPr lang="zh-CN" altLang="en-US"/>
          </a:p>
        </p:txBody>
      </p:sp>
      <p:sp>
        <p:nvSpPr>
          <p:cNvPr id="84012" name="Freeform 44"/>
          <p:cNvSpPr>
            <a:spLocks/>
          </p:cNvSpPr>
          <p:nvPr/>
        </p:nvSpPr>
        <p:spPr bwMode="auto">
          <a:xfrm>
            <a:off x="4810125" y="4114800"/>
            <a:ext cx="730250" cy="377825"/>
          </a:xfrm>
          <a:custGeom>
            <a:avLst/>
            <a:gdLst>
              <a:gd name="T0" fmla="*/ 2147483647 w 460"/>
              <a:gd name="T1" fmla="*/ 0 h 238"/>
              <a:gd name="T2" fmla="*/ 2147483647 w 460"/>
              <a:gd name="T3" fmla="*/ 0 h 238"/>
              <a:gd name="T4" fmla="*/ 2147483647 w 460"/>
              <a:gd name="T5" fmla="*/ 2147483647 h 238"/>
              <a:gd name="T6" fmla="*/ 2147483647 w 460"/>
              <a:gd name="T7" fmla="*/ 2147483647 h 238"/>
              <a:gd name="T8" fmla="*/ 2147483647 w 460"/>
              <a:gd name="T9" fmla="*/ 2147483647 h 238"/>
              <a:gd name="T10" fmla="*/ 2147483647 w 460"/>
              <a:gd name="T11" fmla="*/ 2147483647 h 238"/>
              <a:gd name="T12" fmla="*/ 2147483647 w 460"/>
              <a:gd name="T13" fmla="*/ 2147483647 h 238"/>
              <a:gd name="T14" fmla="*/ 2147483647 w 460"/>
              <a:gd name="T15" fmla="*/ 2147483647 h 238"/>
              <a:gd name="T16" fmla="*/ 2147483647 w 460"/>
              <a:gd name="T17" fmla="*/ 2147483647 h 238"/>
              <a:gd name="T18" fmla="*/ 2147483647 w 460"/>
              <a:gd name="T19" fmla="*/ 2147483647 h 238"/>
              <a:gd name="T20" fmla="*/ 2147483647 w 460"/>
              <a:gd name="T21" fmla="*/ 2147483647 h 238"/>
              <a:gd name="T22" fmla="*/ 2147483647 w 460"/>
              <a:gd name="T23" fmla="*/ 2147483647 h 238"/>
              <a:gd name="T24" fmla="*/ 2147483647 w 460"/>
              <a:gd name="T25" fmla="*/ 0 h 2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0" h="238">
                <a:moveTo>
                  <a:pt x="42" y="0"/>
                </a:moveTo>
                <a:cubicBezTo>
                  <a:pt x="138" y="32"/>
                  <a:pt x="18" y="0"/>
                  <a:pt x="114" y="0"/>
                </a:cubicBezTo>
                <a:cubicBezTo>
                  <a:pt x="182" y="0"/>
                  <a:pt x="250" y="8"/>
                  <a:pt x="318" y="12"/>
                </a:cubicBezTo>
                <a:cubicBezTo>
                  <a:pt x="368" y="17"/>
                  <a:pt x="410" y="10"/>
                  <a:pt x="432" y="24"/>
                </a:cubicBezTo>
                <a:cubicBezTo>
                  <a:pt x="452" y="33"/>
                  <a:pt x="435" y="54"/>
                  <a:pt x="438" y="66"/>
                </a:cubicBezTo>
                <a:cubicBezTo>
                  <a:pt x="441" y="78"/>
                  <a:pt x="460" y="73"/>
                  <a:pt x="450" y="96"/>
                </a:cubicBezTo>
                <a:cubicBezTo>
                  <a:pt x="429" y="159"/>
                  <a:pt x="428" y="176"/>
                  <a:pt x="378" y="204"/>
                </a:cubicBezTo>
                <a:cubicBezTo>
                  <a:pt x="353" y="218"/>
                  <a:pt x="294" y="216"/>
                  <a:pt x="294" y="216"/>
                </a:cubicBezTo>
                <a:cubicBezTo>
                  <a:pt x="267" y="222"/>
                  <a:pt x="270" y="238"/>
                  <a:pt x="234" y="228"/>
                </a:cubicBezTo>
                <a:cubicBezTo>
                  <a:pt x="210" y="228"/>
                  <a:pt x="176" y="228"/>
                  <a:pt x="150" y="216"/>
                </a:cubicBezTo>
                <a:cubicBezTo>
                  <a:pt x="124" y="204"/>
                  <a:pt x="96" y="184"/>
                  <a:pt x="78" y="156"/>
                </a:cubicBezTo>
                <a:cubicBezTo>
                  <a:pt x="0" y="39"/>
                  <a:pt x="31" y="126"/>
                  <a:pt x="42" y="48"/>
                </a:cubicBezTo>
                <a:cubicBezTo>
                  <a:pt x="44" y="32"/>
                  <a:pt x="42" y="16"/>
                  <a:pt x="42" y="0"/>
                </a:cubicBezTo>
                <a:close/>
              </a:path>
            </a:pathLst>
          </a:custGeom>
          <a:solidFill>
            <a:srgbClr val="FF66FF"/>
          </a:solidFill>
          <a:ln w="9525">
            <a:solidFill>
              <a:schemeClr val="tx1"/>
            </a:solidFill>
            <a:round/>
            <a:headEnd/>
            <a:tailEnd/>
          </a:ln>
        </p:spPr>
        <p:txBody>
          <a:bodyPr wrap="none" anchor="ctr"/>
          <a:lstStyle/>
          <a:p>
            <a:endParaRPr lang="zh-CN" altLang="en-US"/>
          </a:p>
        </p:txBody>
      </p:sp>
      <p:sp>
        <p:nvSpPr>
          <p:cNvPr id="84013" name="Text Box 45"/>
          <p:cNvSpPr txBox="1">
            <a:spLocks noChangeArrowheads="1"/>
          </p:cNvSpPr>
          <p:nvPr/>
        </p:nvSpPr>
        <p:spPr bwMode="auto">
          <a:xfrm>
            <a:off x="0" y="609600"/>
            <a:ext cx="2514600" cy="584200"/>
          </a:xfrm>
          <a:prstGeom prst="rect">
            <a:avLst/>
          </a:prstGeom>
          <a:solidFill>
            <a:srgbClr val="FF66FF"/>
          </a:solidFill>
          <a:ln w="9525">
            <a:noFill/>
            <a:miter lim="800000"/>
            <a:headEnd/>
            <a:tailEnd/>
          </a:ln>
        </p:spPr>
        <p:txBody>
          <a:bodyPr>
            <a:spAutoFit/>
          </a:bodyPr>
          <a:lstStyle/>
          <a:p>
            <a:pPr>
              <a:spcBef>
                <a:spcPct val="50000"/>
              </a:spcBef>
            </a:pPr>
            <a:r>
              <a:rPr lang="en-US" altLang="zh-CN" sz="3200" b="1" dirty="0">
                <a:latin typeface="微软雅黑" pitchFamily="34" charset="-122"/>
                <a:ea typeface="微软雅黑" pitchFamily="34" charset="-122"/>
              </a:rPr>
              <a:t>1860</a:t>
            </a:r>
            <a:r>
              <a:rPr lang="zh-CN" altLang="en-US" sz="3200" b="1" dirty="0">
                <a:latin typeface="微软雅黑" pitchFamily="34" charset="-122"/>
                <a:ea typeface="微软雅黑" pitchFamily="34" charset="-122"/>
              </a:rPr>
              <a:t>年割占</a:t>
            </a:r>
          </a:p>
        </p:txBody>
      </p:sp>
      <p:sp>
        <p:nvSpPr>
          <p:cNvPr id="84014" name="AutoShape 46"/>
          <p:cNvSpPr>
            <a:spLocks noChangeArrowheads="1"/>
          </p:cNvSpPr>
          <p:nvPr/>
        </p:nvSpPr>
        <p:spPr bwMode="auto">
          <a:xfrm>
            <a:off x="7048500" y="4964113"/>
            <a:ext cx="1870075" cy="1181100"/>
          </a:xfrm>
          <a:prstGeom prst="wedgeRoundRectCallout">
            <a:avLst>
              <a:gd name="adj1" fmla="val -135514"/>
              <a:gd name="adj2" fmla="val -95694"/>
              <a:gd name="adj3" fmla="val 16667"/>
            </a:avLst>
          </a:prstGeom>
          <a:solidFill>
            <a:srgbClr val="FF66FF"/>
          </a:solidFill>
          <a:ln w="9525">
            <a:solidFill>
              <a:schemeClr val="tx1"/>
            </a:solidFill>
            <a:miter lim="800000"/>
            <a:headEnd/>
            <a:tailEnd/>
          </a:ln>
        </p:spPr>
        <p:txBody>
          <a:bodyPr wrap="none" anchor="ctr"/>
          <a:lstStyle/>
          <a:p>
            <a:pPr algn="ctr"/>
            <a:r>
              <a:rPr lang="zh-CN" altLang="en-US" sz="3200" b="1">
                <a:latin typeface="微软雅黑" pitchFamily="34" charset="-122"/>
                <a:ea typeface="微软雅黑" pitchFamily="34" charset="-122"/>
              </a:rPr>
              <a:t>九龙司</a:t>
            </a:r>
          </a:p>
          <a:p>
            <a:pPr algn="ctr"/>
            <a:r>
              <a:rPr lang="zh-CN" altLang="en-US" sz="3200" b="1">
                <a:latin typeface="微软雅黑" pitchFamily="34" charset="-122"/>
                <a:ea typeface="微软雅黑" pitchFamily="34" charset="-122"/>
              </a:rPr>
              <a:t>地方一区</a:t>
            </a:r>
          </a:p>
        </p:txBody>
      </p:sp>
      <p:sp>
        <p:nvSpPr>
          <p:cNvPr id="26634" name="Text Box 47"/>
          <p:cNvSpPr txBox="1">
            <a:spLocks noChangeArrowheads="1"/>
          </p:cNvSpPr>
          <p:nvPr/>
        </p:nvSpPr>
        <p:spPr bwMode="auto">
          <a:xfrm>
            <a:off x="4849813" y="3251200"/>
            <a:ext cx="1147762" cy="584200"/>
          </a:xfrm>
          <a:prstGeom prst="rect">
            <a:avLst/>
          </a:prstGeom>
          <a:noFill/>
          <a:ln w="9525">
            <a:noFill/>
            <a:miter lim="800000"/>
            <a:headEnd/>
            <a:tailEnd/>
          </a:ln>
        </p:spPr>
        <p:txBody>
          <a:bodyPr>
            <a:spAutoFit/>
          </a:bodyPr>
          <a:lstStyle/>
          <a:p>
            <a:pPr>
              <a:spcBef>
                <a:spcPct val="50000"/>
              </a:spcBef>
            </a:pPr>
            <a:r>
              <a:rPr lang="zh-CN" altLang="en-US" sz="3200" b="1">
                <a:latin typeface="微软雅黑" pitchFamily="34" charset="-122"/>
                <a:ea typeface="微软雅黑" pitchFamily="34" charset="-122"/>
              </a:rPr>
              <a:t>九龙</a:t>
            </a:r>
          </a:p>
        </p:txBody>
      </p:sp>
      <p:sp>
        <p:nvSpPr>
          <p:cNvPr id="26635" name="Text Box 48"/>
          <p:cNvSpPr txBox="1">
            <a:spLocks noChangeArrowheads="1"/>
          </p:cNvSpPr>
          <p:nvPr/>
        </p:nvSpPr>
        <p:spPr bwMode="auto">
          <a:xfrm rot="-2054075">
            <a:off x="7772400" y="838200"/>
            <a:ext cx="533400" cy="1373188"/>
          </a:xfrm>
          <a:prstGeom prst="rect">
            <a:avLst/>
          </a:prstGeom>
          <a:noFill/>
          <a:ln w="9525">
            <a:noFill/>
            <a:miter lim="800000"/>
            <a:headEnd/>
            <a:tailEnd/>
          </a:ln>
        </p:spPr>
        <p:txBody>
          <a:bodyPr>
            <a:spAutoFit/>
          </a:bodyPr>
          <a:lstStyle/>
          <a:p>
            <a:pPr>
              <a:spcBef>
                <a:spcPct val="50000"/>
              </a:spcBef>
            </a:pPr>
            <a:r>
              <a:rPr lang="zh-CN" altLang="en-US" sz="2800" b="1">
                <a:solidFill>
                  <a:schemeClr val="bg1"/>
                </a:solidFill>
                <a:latin typeface="微软雅黑" pitchFamily="34" charset="-122"/>
                <a:ea typeface="微软雅黑" pitchFamily="34" charset="-122"/>
              </a:rPr>
              <a:t>大鹏湾</a:t>
            </a:r>
            <a:endParaRPr lang="zh-CN" altLang="en-US">
              <a:solidFill>
                <a:schemeClr val="bg1"/>
              </a:solidFill>
              <a:latin typeface="微软雅黑" pitchFamily="34" charset="-122"/>
              <a:ea typeface="微软雅黑" pitchFamily="34" charset="-122"/>
            </a:endParaRPr>
          </a:p>
        </p:txBody>
      </p:sp>
      <p:sp>
        <p:nvSpPr>
          <p:cNvPr id="26636" name="Text Box 49"/>
          <p:cNvSpPr txBox="1">
            <a:spLocks noChangeArrowheads="1"/>
          </p:cNvSpPr>
          <p:nvPr/>
        </p:nvSpPr>
        <p:spPr bwMode="auto">
          <a:xfrm rot="1549814">
            <a:off x="1752600" y="1828800"/>
            <a:ext cx="685800" cy="1373188"/>
          </a:xfrm>
          <a:prstGeom prst="rect">
            <a:avLst/>
          </a:prstGeom>
          <a:noFill/>
          <a:ln w="9525">
            <a:noFill/>
            <a:miter lim="800000"/>
            <a:headEnd/>
            <a:tailEnd/>
          </a:ln>
        </p:spPr>
        <p:txBody>
          <a:bodyPr>
            <a:spAutoFit/>
          </a:bodyPr>
          <a:lstStyle/>
          <a:p>
            <a:pPr>
              <a:spcBef>
                <a:spcPct val="50000"/>
              </a:spcBef>
            </a:pPr>
            <a:r>
              <a:rPr lang="zh-CN" altLang="en-US" sz="2800" b="1">
                <a:solidFill>
                  <a:schemeClr val="bg1"/>
                </a:solidFill>
                <a:latin typeface="微软雅黑" pitchFamily="34" charset="-122"/>
                <a:ea typeface="微软雅黑" pitchFamily="34" charset="-122"/>
              </a:rPr>
              <a:t>深圳湾</a:t>
            </a:r>
            <a:endParaRPr lang="zh-CN" altLang="en-US">
              <a:solidFill>
                <a:schemeClr val="bg1"/>
              </a:solidFill>
              <a:latin typeface="微软雅黑" pitchFamily="34" charset="-122"/>
              <a:ea typeface="微软雅黑" pitchFamily="34" charset="-122"/>
            </a:endParaRPr>
          </a:p>
        </p:txBody>
      </p:sp>
      <p:sp>
        <p:nvSpPr>
          <p:cNvPr id="26637" name="Freeform 50"/>
          <p:cNvSpPr>
            <a:spLocks/>
          </p:cNvSpPr>
          <p:nvPr/>
        </p:nvSpPr>
        <p:spPr bwMode="auto">
          <a:xfrm>
            <a:off x="3429000" y="-114300"/>
            <a:ext cx="2076450" cy="1847850"/>
          </a:xfrm>
          <a:custGeom>
            <a:avLst/>
            <a:gdLst>
              <a:gd name="T0" fmla="*/ 0 w 1308"/>
              <a:gd name="T1" fmla="*/ 2147483647 h 1164"/>
              <a:gd name="T2" fmla="*/ 2147483647 w 1308"/>
              <a:gd name="T3" fmla="*/ 2147483647 h 1164"/>
              <a:gd name="T4" fmla="*/ 2147483647 w 1308"/>
              <a:gd name="T5" fmla="*/ 2147483647 h 1164"/>
              <a:gd name="T6" fmla="*/ 2147483647 w 1308"/>
              <a:gd name="T7" fmla="*/ 2147483647 h 1164"/>
              <a:gd name="T8" fmla="*/ 2147483647 w 1308"/>
              <a:gd name="T9" fmla="*/ 2147483647 h 1164"/>
              <a:gd name="T10" fmla="*/ 2147483647 w 1308"/>
              <a:gd name="T11" fmla="*/ 2147483647 h 1164"/>
              <a:gd name="T12" fmla="*/ 2147483647 w 1308"/>
              <a:gd name="T13" fmla="*/ 2147483647 h 1164"/>
              <a:gd name="T14" fmla="*/ 2147483647 w 1308"/>
              <a:gd name="T15" fmla="*/ 2147483647 h 1164"/>
              <a:gd name="T16" fmla="*/ 2147483647 w 1308"/>
              <a:gd name="T17" fmla="*/ 2147483647 h 1164"/>
              <a:gd name="T18" fmla="*/ 2147483647 w 1308"/>
              <a:gd name="T19" fmla="*/ 2147483647 h 1164"/>
              <a:gd name="T20" fmla="*/ 2147483647 w 1308"/>
              <a:gd name="T21" fmla="*/ 2147483647 h 1164"/>
              <a:gd name="T22" fmla="*/ 2147483647 w 1308"/>
              <a:gd name="T23" fmla="*/ 2147483647 h 1164"/>
              <a:gd name="T24" fmla="*/ 2147483647 w 1308"/>
              <a:gd name="T25" fmla="*/ 2147483647 h 1164"/>
              <a:gd name="T26" fmla="*/ 2147483647 w 1308"/>
              <a:gd name="T27" fmla="*/ 2147483647 h 1164"/>
              <a:gd name="T28" fmla="*/ 2147483647 w 1308"/>
              <a:gd name="T29" fmla="*/ 2147483647 h 1164"/>
              <a:gd name="T30" fmla="*/ 2147483647 w 1308"/>
              <a:gd name="T31" fmla="*/ 0 h 1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08" h="1164">
                <a:moveTo>
                  <a:pt x="0" y="1164"/>
                </a:moveTo>
                <a:cubicBezTo>
                  <a:pt x="99" y="1131"/>
                  <a:pt x="47" y="1144"/>
                  <a:pt x="156" y="1128"/>
                </a:cubicBezTo>
                <a:cubicBezTo>
                  <a:pt x="168" y="1120"/>
                  <a:pt x="183" y="1115"/>
                  <a:pt x="192" y="1104"/>
                </a:cubicBezTo>
                <a:cubicBezTo>
                  <a:pt x="231" y="1056"/>
                  <a:pt x="172" y="1077"/>
                  <a:pt x="228" y="1032"/>
                </a:cubicBezTo>
                <a:cubicBezTo>
                  <a:pt x="238" y="1024"/>
                  <a:pt x="253" y="1026"/>
                  <a:pt x="264" y="1020"/>
                </a:cubicBezTo>
                <a:cubicBezTo>
                  <a:pt x="314" y="995"/>
                  <a:pt x="338" y="984"/>
                  <a:pt x="396" y="972"/>
                </a:cubicBezTo>
                <a:cubicBezTo>
                  <a:pt x="465" y="989"/>
                  <a:pt x="531" y="1015"/>
                  <a:pt x="600" y="1032"/>
                </a:cubicBezTo>
                <a:cubicBezTo>
                  <a:pt x="678" y="1021"/>
                  <a:pt x="750" y="1016"/>
                  <a:pt x="816" y="972"/>
                </a:cubicBezTo>
                <a:cubicBezTo>
                  <a:pt x="849" y="873"/>
                  <a:pt x="873" y="759"/>
                  <a:pt x="948" y="684"/>
                </a:cubicBezTo>
                <a:cubicBezTo>
                  <a:pt x="982" y="583"/>
                  <a:pt x="942" y="724"/>
                  <a:pt x="948" y="600"/>
                </a:cubicBezTo>
                <a:cubicBezTo>
                  <a:pt x="951" y="536"/>
                  <a:pt x="964" y="472"/>
                  <a:pt x="972" y="408"/>
                </a:cubicBezTo>
                <a:cubicBezTo>
                  <a:pt x="976" y="379"/>
                  <a:pt x="1020" y="376"/>
                  <a:pt x="1044" y="360"/>
                </a:cubicBezTo>
                <a:cubicBezTo>
                  <a:pt x="1082" y="335"/>
                  <a:pt x="1118" y="306"/>
                  <a:pt x="1152" y="276"/>
                </a:cubicBezTo>
                <a:cubicBezTo>
                  <a:pt x="1205" y="229"/>
                  <a:pt x="1244" y="184"/>
                  <a:pt x="1272" y="120"/>
                </a:cubicBezTo>
                <a:cubicBezTo>
                  <a:pt x="1282" y="97"/>
                  <a:pt x="1290" y="73"/>
                  <a:pt x="1296" y="48"/>
                </a:cubicBezTo>
                <a:cubicBezTo>
                  <a:pt x="1300" y="32"/>
                  <a:pt x="1308" y="0"/>
                  <a:pt x="1308" y="0"/>
                </a:cubicBezTo>
              </a:path>
            </a:pathLst>
          </a:custGeom>
          <a:noFill/>
          <a:ln w="57150" cmpd="sng">
            <a:solidFill>
              <a:srgbClr val="0000FF"/>
            </a:solidFill>
            <a:round/>
            <a:headEnd/>
            <a:tailEnd/>
          </a:ln>
        </p:spPr>
        <p:txBody>
          <a:bodyPr wrap="none" anchor="ctr"/>
          <a:lstStyle/>
          <a:p>
            <a:endParaRPr lang="zh-CN" altLang="en-US"/>
          </a:p>
        </p:txBody>
      </p:sp>
      <p:sp>
        <p:nvSpPr>
          <p:cNvPr id="26638" name="Oval 51"/>
          <p:cNvSpPr>
            <a:spLocks noChangeArrowheads="1"/>
          </p:cNvSpPr>
          <p:nvPr/>
        </p:nvSpPr>
        <p:spPr bwMode="auto">
          <a:xfrm>
            <a:off x="4495800" y="1219200"/>
            <a:ext cx="152400" cy="152400"/>
          </a:xfrm>
          <a:prstGeom prst="ellipse">
            <a:avLst/>
          </a:prstGeom>
          <a:solidFill>
            <a:schemeClr val="accent1"/>
          </a:solidFill>
          <a:ln w="9525">
            <a:solidFill>
              <a:schemeClr val="tx1"/>
            </a:solidFill>
            <a:round/>
            <a:headEnd/>
            <a:tailEnd/>
          </a:ln>
        </p:spPr>
        <p:txBody>
          <a:bodyPr wrap="none" anchor="ctr"/>
          <a:lstStyle/>
          <a:p>
            <a:endParaRPr lang="zh-CN" altLang="en-US">
              <a:latin typeface="微软雅黑" pitchFamily="34" charset="-122"/>
              <a:ea typeface="微软雅黑" pitchFamily="34" charset="-122"/>
            </a:endParaRPr>
          </a:p>
        </p:txBody>
      </p:sp>
      <p:sp>
        <p:nvSpPr>
          <p:cNvPr id="26639" name="Text Box 52"/>
          <p:cNvSpPr txBox="1">
            <a:spLocks noChangeArrowheads="1"/>
          </p:cNvSpPr>
          <p:nvPr/>
        </p:nvSpPr>
        <p:spPr bwMode="auto">
          <a:xfrm rot="1853324">
            <a:off x="4191000" y="436563"/>
            <a:ext cx="533400" cy="923925"/>
          </a:xfrm>
          <a:prstGeom prst="rect">
            <a:avLst/>
          </a:prstGeom>
          <a:noFill/>
          <a:ln w="9525">
            <a:noFill/>
            <a:miter lim="800000"/>
            <a:headEnd/>
            <a:tailEnd/>
          </a:ln>
        </p:spPr>
        <p:txBody>
          <a:bodyPr>
            <a:spAutoFit/>
          </a:bodyPr>
          <a:lstStyle/>
          <a:p>
            <a:pPr>
              <a:spcBef>
                <a:spcPct val="50000"/>
              </a:spcBef>
            </a:pPr>
            <a:r>
              <a:rPr lang="zh-CN" altLang="en-US" b="1">
                <a:solidFill>
                  <a:srgbClr val="0000FF"/>
                </a:solidFill>
                <a:latin typeface="微软雅黑" pitchFamily="34" charset="-122"/>
                <a:ea typeface="微软雅黑" pitchFamily="34" charset="-122"/>
              </a:rPr>
              <a:t>深圳河</a:t>
            </a:r>
          </a:p>
        </p:txBody>
      </p:sp>
      <p:sp>
        <p:nvSpPr>
          <p:cNvPr id="26640" name="Text Box 53"/>
          <p:cNvSpPr txBox="1">
            <a:spLocks noChangeArrowheads="1"/>
          </p:cNvSpPr>
          <p:nvPr/>
        </p:nvSpPr>
        <p:spPr bwMode="auto">
          <a:xfrm>
            <a:off x="7239000" y="3429000"/>
            <a:ext cx="685800" cy="946150"/>
          </a:xfrm>
          <a:prstGeom prst="rect">
            <a:avLst/>
          </a:prstGeom>
          <a:noFill/>
          <a:ln w="9525">
            <a:noFill/>
            <a:miter lim="800000"/>
            <a:headEnd/>
            <a:tailEnd/>
          </a:ln>
        </p:spPr>
        <p:txBody>
          <a:bodyPr>
            <a:spAutoFit/>
          </a:bodyPr>
          <a:lstStyle/>
          <a:p>
            <a:pPr>
              <a:spcBef>
                <a:spcPct val="50000"/>
              </a:spcBef>
            </a:pPr>
            <a:r>
              <a:rPr lang="zh-CN" altLang="en-US" sz="2800" b="1">
                <a:solidFill>
                  <a:schemeClr val="bg1"/>
                </a:solidFill>
                <a:latin typeface="微软雅黑" pitchFamily="34" charset="-122"/>
                <a:ea typeface="微软雅黑" pitchFamily="34" charset="-122"/>
              </a:rPr>
              <a:t>高岛</a:t>
            </a:r>
            <a:endParaRPr lang="zh-CN" altLang="en-US">
              <a:solidFill>
                <a:schemeClr val="bg1"/>
              </a:solidFill>
              <a:latin typeface="微软雅黑" pitchFamily="34" charset="-122"/>
              <a:ea typeface="微软雅黑" pitchFamily="34" charset="-122"/>
            </a:endParaRPr>
          </a:p>
        </p:txBody>
      </p:sp>
      <p:sp>
        <p:nvSpPr>
          <p:cNvPr id="26641" name="Text Box 54"/>
          <p:cNvSpPr txBox="1">
            <a:spLocks noChangeArrowheads="1"/>
          </p:cNvSpPr>
          <p:nvPr/>
        </p:nvSpPr>
        <p:spPr bwMode="auto">
          <a:xfrm>
            <a:off x="6172200" y="6096000"/>
            <a:ext cx="838200" cy="369888"/>
          </a:xfrm>
          <a:prstGeom prst="rect">
            <a:avLst/>
          </a:prstGeom>
          <a:noFill/>
          <a:ln w="9525">
            <a:noFill/>
            <a:miter lim="800000"/>
            <a:headEnd/>
            <a:tailEnd/>
          </a:ln>
        </p:spPr>
        <p:txBody>
          <a:bodyPr>
            <a:spAutoFit/>
          </a:bodyPr>
          <a:lstStyle/>
          <a:p>
            <a:pPr>
              <a:spcBef>
                <a:spcPct val="50000"/>
              </a:spcBef>
            </a:pPr>
            <a:r>
              <a:rPr lang="zh-CN" altLang="en-US" b="1">
                <a:solidFill>
                  <a:schemeClr val="bg1"/>
                </a:solidFill>
                <a:latin typeface="微软雅黑" pitchFamily="34" charset="-122"/>
                <a:ea typeface="微软雅黑" pitchFamily="34" charset="-122"/>
              </a:rPr>
              <a:t>蒲岛</a:t>
            </a:r>
          </a:p>
        </p:txBody>
      </p:sp>
      <p:sp>
        <p:nvSpPr>
          <p:cNvPr id="26642" name="Text Box 55"/>
          <p:cNvSpPr txBox="1">
            <a:spLocks noChangeArrowheads="1"/>
          </p:cNvSpPr>
          <p:nvPr/>
        </p:nvSpPr>
        <p:spPr bwMode="auto">
          <a:xfrm>
            <a:off x="4221163" y="5187950"/>
            <a:ext cx="533400" cy="922338"/>
          </a:xfrm>
          <a:prstGeom prst="rect">
            <a:avLst/>
          </a:prstGeom>
          <a:noFill/>
          <a:ln w="9525">
            <a:noFill/>
            <a:miter lim="800000"/>
            <a:headEnd/>
            <a:tailEnd/>
          </a:ln>
        </p:spPr>
        <p:txBody>
          <a:bodyPr>
            <a:spAutoFit/>
          </a:bodyPr>
          <a:lstStyle/>
          <a:p>
            <a:pPr>
              <a:spcBef>
                <a:spcPct val="50000"/>
              </a:spcBef>
            </a:pPr>
            <a:r>
              <a:rPr lang="zh-CN" altLang="en-US" b="1">
                <a:latin typeface="微软雅黑" pitchFamily="34" charset="-122"/>
                <a:ea typeface="微软雅黑" pitchFamily="34" charset="-122"/>
              </a:rPr>
              <a:t>南丫岛</a:t>
            </a:r>
            <a:endParaRPr lang="zh-CN" altLang="en-US">
              <a:latin typeface="微软雅黑" pitchFamily="34" charset="-122"/>
              <a:ea typeface="微软雅黑" pitchFamily="34" charset="-122"/>
            </a:endParaRPr>
          </a:p>
        </p:txBody>
      </p:sp>
      <p:sp>
        <p:nvSpPr>
          <p:cNvPr id="26643" name="Text Box 56"/>
          <p:cNvSpPr txBox="1">
            <a:spLocks noChangeArrowheads="1"/>
          </p:cNvSpPr>
          <p:nvPr/>
        </p:nvSpPr>
        <p:spPr bwMode="auto">
          <a:xfrm>
            <a:off x="1219200" y="4648200"/>
            <a:ext cx="1447800" cy="519113"/>
          </a:xfrm>
          <a:prstGeom prst="rect">
            <a:avLst/>
          </a:prstGeom>
          <a:noFill/>
          <a:ln w="9525">
            <a:noFill/>
            <a:miter lim="800000"/>
            <a:headEnd/>
            <a:tailEnd/>
          </a:ln>
        </p:spPr>
        <p:txBody>
          <a:bodyPr>
            <a:spAutoFit/>
          </a:bodyPr>
          <a:lstStyle/>
          <a:p>
            <a:pPr>
              <a:spcBef>
                <a:spcPct val="50000"/>
              </a:spcBef>
            </a:pPr>
            <a:r>
              <a:rPr lang="zh-CN" altLang="en-US" sz="2800" b="1">
                <a:latin typeface="微软雅黑" pitchFamily="34" charset="-122"/>
                <a:ea typeface="微软雅黑" pitchFamily="34" charset="-122"/>
              </a:rPr>
              <a:t>大屿岛</a:t>
            </a:r>
          </a:p>
        </p:txBody>
      </p:sp>
      <p:sp>
        <p:nvSpPr>
          <p:cNvPr id="26644" name="Oval 57"/>
          <p:cNvSpPr>
            <a:spLocks noChangeArrowheads="1"/>
          </p:cNvSpPr>
          <p:nvPr/>
        </p:nvSpPr>
        <p:spPr bwMode="auto">
          <a:xfrm>
            <a:off x="5181600" y="4724400"/>
            <a:ext cx="152400" cy="152400"/>
          </a:xfrm>
          <a:prstGeom prst="ellipse">
            <a:avLst/>
          </a:prstGeom>
          <a:solidFill>
            <a:schemeClr val="accent1"/>
          </a:solidFill>
          <a:ln w="9525">
            <a:solidFill>
              <a:schemeClr val="tx1"/>
            </a:solidFill>
            <a:round/>
            <a:headEnd/>
            <a:tailEnd/>
          </a:ln>
        </p:spPr>
        <p:txBody>
          <a:bodyPr wrap="none" anchor="ctr"/>
          <a:lstStyle/>
          <a:p>
            <a:endParaRPr lang="zh-CN" altLang="en-US">
              <a:latin typeface="微软雅黑" pitchFamily="34" charset="-122"/>
              <a:ea typeface="微软雅黑" pitchFamily="34" charset="-122"/>
            </a:endParaRPr>
          </a:p>
        </p:txBody>
      </p:sp>
      <p:sp>
        <p:nvSpPr>
          <p:cNvPr id="26645" name="Oval 58"/>
          <p:cNvSpPr>
            <a:spLocks noChangeArrowheads="1"/>
          </p:cNvSpPr>
          <p:nvPr/>
        </p:nvSpPr>
        <p:spPr bwMode="auto">
          <a:xfrm>
            <a:off x="5334000" y="3962400"/>
            <a:ext cx="152400" cy="152400"/>
          </a:xfrm>
          <a:prstGeom prst="ellipse">
            <a:avLst/>
          </a:prstGeom>
          <a:solidFill>
            <a:schemeClr val="accent1"/>
          </a:solidFill>
          <a:ln w="9525">
            <a:solidFill>
              <a:schemeClr val="tx1"/>
            </a:solidFill>
            <a:round/>
            <a:headEnd/>
            <a:tailEnd/>
          </a:ln>
        </p:spPr>
        <p:txBody>
          <a:bodyPr wrap="none" anchor="ctr"/>
          <a:lstStyle/>
          <a:p>
            <a:endParaRPr lang="zh-CN" altLang="en-US">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4010"/>
                                        </p:tgtEl>
                                        <p:attrNameLst>
                                          <p:attrName>style.visibility</p:attrName>
                                        </p:attrNameLst>
                                      </p:cBhvr>
                                      <p:to>
                                        <p:strVal val="visible"/>
                                      </p:to>
                                    </p:set>
                                    <p:animEffect transition="in" filter="dissolve">
                                      <p:cBhvr>
                                        <p:cTn id="7" dur="500"/>
                                        <p:tgtEl>
                                          <p:spTgt spid="84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4013"/>
                                        </p:tgtEl>
                                        <p:attrNameLst>
                                          <p:attrName>style.visibility</p:attrName>
                                        </p:attrNameLst>
                                      </p:cBhvr>
                                      <p:to>
                                        <p:strVal val="visible"/>
                                      </p:to>
                                    </p:set>
                                    <p:animEffect transition="in" filter="box(out)">
                                      <p:cBhvr>
                                        <p:cTn id="12" dur="500"/>
                                        <p:tgtEl>
                                          <p:spTgt spid="84013"/>
                                        </p:tgtEl>
                                      </p:cBhvr>
                                    </p:animEffect>
                                  </p:child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84011"/>
                                        </p:tgtEl>
                                        <p:attrNameLst>
                                          <p:attrName>style.visibility</p:attrName>
                                        </p:attrNameLst>
                                      </p:cBhvr>
                                      <p:to>
                                        <p:strVal val="visible"/>
                                      </p:to>
                                    </p:set>
                                    <p:animEffect transition="in" filter="box(out)">
                                      <p:cBhvr>
                                        <p:cTn id="16" dur="500"/>
                                        <p:tgtEl>
                                          <p:spTgt spid="84011"/>
                                        </p:tgtEl>
                                      </p:cBhvr>
                                    </p:animEffect>
                                  </p:childTnLst>
                                </p:cTn>
                              </p:par>
                            </p:childTnLst>
                          </p:cTn>
                        </p:par>
                        <p:par>
                          <p:cTn id="17" fill="hold" nodeType="afterGroup">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84012"/>
                                        </p:tgtEl>
                                        <p:attrNameLst>
                                          <p:attrName>style.visibility</p:attrName>
                                        </p:attrNameLst>
                                      </p:cBhvr>
                                      <p:to>
                                        <p:strVal val="visible"/>
                                      </p:to>
                                    </p:set>
                                    <p:animEffect transition="in" filter="box(out)">
                                      <p:cBhvr>
                                        <p:cTn id="20" dur="500"/>
                                        <p:tgtEl>
                                          <p:spTgt spid="84012"/>
                                        </p:tgtEl>
                                      </p:cBhvr>
                                    </p:animEffect>
                                  </p:childTnLst>
                                </p:cTn>
                              </p:par>
                            </p:childTnLst>
                          </p:cTn>
                        </p:par>
                        <p:par>
                          <p:cTn id="21" fill="hold" nodeType="afterGroup">
                            <p:stCondLst>
                              <p:cond delay="1500"/>
                            </p:stCondLst>
                            <p:childTnLst>
                              <p:par>
                                <p:cTn id="22" presetID="4" presetClass="entr" presetSubtype="32" fill="hold" grpId="0" nodeType="afterEffect">
                                  <p:stCondLst>
                                    <p:cond delay="0"/>
                                  </p:stCondLst>
                                  <p:childTnLst>
                                    <p:set>
                                      <p:cBhvr>
                                        <p:cTn id="23" dur="1" fill="hold">
                                          <p:stCondLst>
                                            <p:cond delay="0"/>
                                          </p:stCondLst>
                                        </p:cTn>
                                        <p:tgtEl>
                                          <p:spTgt spid="84014"/>
                                        </p:tgtEl>
                                        <p:attrNameLst>
                                          <p:attrName>style.visibility</p:attrName>
                                        </p:attrNameLst>
                                      </p:cBhvr>
                                      <p:to>
                                        <p:strVal val="visible"/>
                                      </p:to>
                                    </p:set>
                                    <p:animEffect transition="in" filter="box(out)">
                                      <p:cBhvr>
                                        <p:cTn id="24" dur="500"/>
                                        <p:tgtEl>
                                          <p:spTgt spid="84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10" grpId="0" autoUpdateAnimBg="0"/>
      <p:bldP spid="84011" grpId="0" animBg="1"/>
      <p:bldP spid="84012" grpId="0" animBg="1"/>
      <p:bldP spid="84013" grpId="0" animBg="1" autoUpdateAnimBg="0"/>
      <p:bldP spid="84014"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4652963" cy="6858000"/>
            <a:chOff x="192" y="0"/>
            <a:chExt cx="2931" cy="4320"/>
          </a:xfrm>
        </p:grpSpPr>
        <p:pic>
          <p:nvPicPr>
            <p:cNvPr id="27664" name="Picture 3" descr="11"/>
            <p:cNvPicPr>
              <a:picLocks noChangeAspect="1" noChangeArrowheads="1"/>
            </p:cNvPicPr>
            <p:nvPr/>
          </p:nvPicPr>
          <p:blipFill>
            <a:blip r:embed="rId2" cstate="print"/>
            <a:srcRect/>
            <a:stretch>
              <a:fillRect/>
            </a:stretch>
          </p:blipFill>
          <p:spPr bwMode="auto">
            <a:xfrm>
              <a:off x="192" y="0"/>
              <a:ext cx="2931" cy="4320"/>
            </a:xfrm>
            <a:prstGeom prst="rect">
              <a:avLst/>
            </a:prstGeom>
            <a:noFill/>
            <a:ln w="19050">
              <a:solidFill>
                <a:srgbClr val="000000"/>
              </a:solidFill>
              <a:miter lim="800000"/>
              <a:headEnd/>
              <a:tailEnd/>
            </a:ln>
          </p:spPr>
        </p:pic>
        <p:sp>
          <p:nvSpPr>
            <p:cNvPr id="27665" name="Oval 4"/>
            <p:cNvSpPr>
              <a:spLocks noChangeArrowheads="1"/>
            </p:cNvSpPr>
            <p:nvPr/>
          </p:nvSpPr>
          <p:spPr bwMode="auto">
            <a:xfrm>
              <a:off x="336" y="3648"/>
              <a:ext cx="192" cy="144"/>
            </a:xfrm>
            <a:prstGeom prst="ellipse">
              <a:avLst/>
            </a:prstGeom>
            <a:solidFill>
              <a:schemeClr val="folHlink"/>
            </a:solidFill>
            <a:ln w="9525">
              <a:solidFill>
                <a:schemeClr val="tx1"/>
              </a:solidFill>
              <a:round/>
              <a:headEnd/>
              <a:tailEnd/>
            </a:ln>
            <a:effectLst/>
          </p:spPr>
          <p:txBody>
            <a:bodyPr wrap="none" anchor="ctr"/>
            <a:lstStyle/>
            <a:p>
              <a:endParaRPr lang="zh-CN" altLang="en-US">
                <a:latin typeface="Arial" pitchFamily="34" charset="0"/>
              </a:endParaRPr>
            </a:p>
          </p:txBody>
        </p:sp>
        <p:sp>
          <p:nvSpPr>
            <p:cNvPr id="27666" name="Oval 5"/>
            <p:cNvSpPr>
              <a:spLocks noChangeArrowheads="1"/>
            </p:cNvSpPr>
            <p:nvPr/>
          </p:nvSpPr>
          <p:spPr bwMode="auto">
            <a:xfrm>
              <a:off x="1440" y="3360"/>
              <a:ext cx="192" cy="144"/>
            </a:xfrm>
            <a:prstGeom prst="ellipse">
              <a:avLst/>
            </a:prstGeom>
            <a:solidFill>
              <a:schemeClr val="folHlink"/>
            </a:solidFill>
            <a:ln w="9525">
              <a:solidFill>
                <a:schemeClr val="tx1"/>
              </a:solidFill>
              <a:round/>
              <a:headEnd/>
              <a:tailEnd/>
            </a:ln>
            <a:effectLst/>
          </p:spPr>
          <p:txBody>
            <a:bodyPr wrap="none" anchor="ctr"/>
            <a:lstStyle/>
            <a:p>
              <a:endParaRPr lang="zh-CN" altLang="en-US">
                <a:latin typeface="Arial" pitchFamily="34" charset="0"/>
              </a:endParaRPr>
            </a:p>
          </p:txBody>
        </p:sp>
        <p:sp>
          <p:nvSpPr>
            <p:cNvPr id="27667" name="Oval 6"/>
            <p:cNvSpPr>
              <a:spLocks noChangeArrowheads="1"/>
            </p:cNvSpPr>
            <p:nvPr/>
          </p:nvSpPr>
          <p:spPr bwMode="auto">
            <a:xfrm>
              <a:off x="1872" y="2832"/>
              <a:ext cx="192" cy="144"/>
            </a:xfrm>
            <a:prstGeom prst="ellipse">
              <a:avLst/>
            </a:prstGeom>
            <a:solidFill>
              <a:schemeClr val="folHlink"/>
            </a:solidFill>
            <a:ln w="9525">
              <a:solidFill>
                <a:schemeClr val="tx1"/>
              </a:solidFill>
              <a:round/>
              <a:headEnd/>
              <a:tailEnd/>
            </a:ln>
            <a:effectLst/>
          </p:spPr>
          <p:txBody>
            <a:bodyPr wrap="none" anchor="ctr"/>
            <a:lstStyle/>
            <a:p>
              <a:endParaRPr lang="zh-CN" altLang="en-US">
                <a:latin typeface="Arial" pitchFamily="34" charset="0"/>
              </a:endParaRPr>
            </a:p>
          </p:txBody>
        </p:sp>
        <p:sp>
          <p:nvSpPr>
            <p:cNvPr id="27668" name="Oval 7"/>
            <p:cNvSpPr>
              <a:spLocks noChangeArrowheads="1"/>
            </p:cNvSpPr>
            <p:nvPr/>
          </p:nvSpPr>
          <p:spPr bwMode="auto">
            <a:xfrm>
              <a:off x="2208" y="2256"/>
              <a:ext cx="192" cy="144"/>
            </a:xfrm>
            <a:prstGeom prst="ellipse">
              <a:avLst/>
            </a:prstGeom>
            <a:solidFill>
              <a:schemeClr val="folHlink"/>
            </a:solidFill>
            <a:ln w="9525">
              <a:solidFill>
                <a:schemeClr val="tx1"/>
              </a:solidFill>
              <a:round/>
              <a:headEnd/>
              <a:tailEnd/>
            </a:ln>
            <a:effectLst/>
          </p:spPr>
          <p:txBody>
            <a:bodyPr wrap="none" anchor="ctr"/>
            <a:lstStyle/>
            <a:p>
              <a:endParaRPr lang="zh-CN" altLang="en-US">
                <a:latin typeface="Arial" pitchFamily="34" charset="0"/>
              </a:endParaRPr>
            </a:p>
          </p:txBody>
        </p:sp>
        <p:sp>
          <p:nvSpPr>
            <p:cNvPr id="27669" name="Oval 8"/>
            <p:cNvSpPr>
              <a:spLocks noChangeArrowheads="1"/>
            </p:cNvSpPr>
            <p:nvPr/>
          </p:nvSpPr>
          <p:spPr bwMode="auto">
            <a:xfrm>
              <a:off x="1968" y="1968"/>
              <a:ext cx="192" cy="144"/>
            </a:xfrm>
            <a:prstGeom prst="ellipse">
              <a:avLst/>
            </a:prstGeom>
            <a:solidFill>
              <a:schemeClr val="folHlink"/>
            </a:solidFill>
            <a:ln w="9525">
              <a:solidFill>
                <a:schemeClr val="tx1"/>
              </a:solidFill>
              <a:round/>
              <a:headEnd/>
              <a:tailEnd/>
            </a:ln>
            <a:effectLst/>
          </p:spPr>
          <p:txBody>
            <a:bodyPr wrap="none" anchor="ctr"/>
            <a:lstStyle/>
            <a:p>
              <a:endParaRPr lang="zh-CN" altLang="en-US">
                <a:latin typeface="Arial" pitchFamily="34" charset="0"/>
              </a:endParaRPr>
            </a:p>
          </p:txBody>
        </p:sp>
        <p:sp>
          <p:nvSpPr>
            <p:cNvPr id="27670" name="Text Box 9"/>
            <p:cNvSpPr txBox="1">
              <a:spLocks noChangeArrowheads="1"/>
            </p:cNvSpPr>
            <p:nvPr/>
          </p:nvSpPr>
          <p:spPr bwMode="auto">
            <a:xfrm>
              <a:off x="326" y="3354"/>
              <a:ext cx="409" cy="233"/>
            </a:xfrm>
            <a:prstGeom prst="rect">
              <a:avLst/>
            </a:prstGeom>
            <a:solidFill>
              <a:srgbClr val="0000FF"/>
            </a:solidFill>
            <a:ln w="9525">
              <a:solidFill>
                <a:srgbClr val="0000FF"/>
              </a:solidFill>
              <a:miter lim="800000"/>
              <a:headEnd/>
              <a:tailEnd/>
            </a:ln>
            <a:effectLst/>
          </p:spPr>
          <p:txBody>
            <a:bodyPr wrap="none">
              <a:spAutoFit/>
            </a:bodyPr>
            <a:lstStyle/>
            <a:p>
              <a:r>
                <a:rPr kumimoji="1" lang="zh-CN" altLang="en-US" b="1">
                  <a:solidFill>
                    <a:schemeClr val="bg1"/>
                  </a:solidFill>
                  <a:latin typeface="Arial" pitchFamily="34" charset="0"/>
                  <a:ea typeface="黑体" pitchFamily="49" charset="-122"/>
                </a:rPr>
                <a:t>广州</a:t>
              </a:r>
            </a:p>
          </p:txBody>
        </p:sp>
        <p:sp>
          <p:nvSpPr>
            <p:cNvPr id="27671" name="Text Box 10"/>
            <p:cNvSpPr txBox="1">
              <a:spLocks noChangeArrowheads="1"/>
            </p:cNvSpPr>
            <p:nvPr/>
          </p:nvSpPr>
          <p:spPr bwMode="auto">
            <a:xfrm>
              <a:off x="1076" y="3066"/>
              <a:ext cx="409" cy="233"/>
            </a:xfrm>
            <a:prstGeom prst="rect">
              <a:avLst/>
            </a:prstGeom>
            <a:solidFill>
              <a:srgbClr val="0000FF"/>
            </a:solidFill>
            <a:ln w="9525">
              <a:solidFill>
                <a:srgbClr val="0000FF"/>
              </a:solidFill>
              <a:miter lim="800000"/>
              <a:headEnd/>
              <a:tailEnd/>
            </a:ln>
            <a:effectLst/>
          </p:spPr>
          <p:txBody>
            <a:bodyPr wrap="none">
              <a:spAutoFit/>
            </a:bodyPr>
            <a:lstStyle/>
            <a:p>
              <a:r>
                <a:rPr kumimoji="1" lang="zh-CN" altLang="en-US" b="1">
                  <a:solidFill>
                    <a:schemeClr val="bg1"/>
                  </a:solidFill>
                  <a:latin typeface="Arial" pitchFamily="34" charset="0"/>
                  <a:ea typeface="黑体" pitchFamily="49" charset="-122"/>
                </a:rPr>
                <a:t>厦门</a:t>
              </a:r>
            </a:p>
          </p:txBody>
        </p:sp>
        <p:sp>
          <p:nvSpPr>
            <p:cNvPr id="27672" name="Text Box 11"/>
            <p:cNvSpPr txBox="1">
              <a:spLocks noChangeArrowheads="1"/>
            </p:cNvSpPr>
            <p:nvPr/>
          </p:nvSpPr>
          <p:spPr bwMode="auto">
            <a:xfrm>
              <a:off x="1392" y="2634"/>
              <a:ext cx="409" cy="233"/>
            </a:xfrm>
            <a:prstGeom prst="rect">
              <a:avLst/>
            </a:prstGeom>
            <a:solidFill>
              <a:srgbClr val="0000FF"/>
            </a:solidFill>
            <a:ln w="9525">
              <a:solidFill>
                <a:srgbClr val="0000FF"/>
              </a:solidFill>
              <a:miter lim="800000"/>
              <a:headEnd/>
              <a:tailEnd/>
            </a:ln>
            <a:effectLst/>
          </p:spPr>
          <p:txBody>
            <a:bodyPr wrap="none">
              <a:spAutoFit/>
            </a:bodyPr>
            <a:lstStyle/>
            <a:p>
              <a:r>
                <a:rPr kumimoji="1" lang="zh-CN" altLang="en-US" b="1">
                  <a:solidFill>
                    <a:schemeClr val="bg1"/>
                  </a:solidFill>
                  <a:latin typeface="Arial" pitchFamily="34" charset="0"/>
                  <a:ea typeface="黑体" pitchFamily="49" charset="-122"/>
                </a:rPr>
                <a:t>福州</a:t>
              </a:r>
            </a:p>
          </p:txBody>
        </p:sp>
        <p:sp>
          <p:nvSpPr>
            <p:cNvPr id="27673" name="Text Box 12"/>
            <p:cNvSpPr txBox="1">
              <a:spLocks noChangeArrowheads="1"/>
            </p:cNvSpPr>
            <p:nvPr/>
          </p:nvSpPr>
          <p:spPr bwMode="auto">
            <a:xfrm>
              <a:off x="1700" y="2298"/>
              <a:ext cx="409" cy="233"/>
            </a:xfrm>
            <a:prstGeom prst="rect">
              <a:avLst/>
            </a:prstGeom>
            <a:solidFill>
              <a:srgbClr val="0000FF"/>
            </a:solidFill>
            <a:ln w="9525">
              <a:solidFill>
                <a:srgbClr val="0000FF"/>
              </a:solidFill>
              <a:miter lim="800000"/>
              <a:headEnd/>
              <a:tailEnd/>
            </a:ln>
            <a:effectLst/>
          </p:spPr>
          <p:txBody>
            <a:bodyPr wrap="none">
              <a:spAutoFit/>
            </a:bodyPr>
            <a:lstStyle/>
            <a:p>
              <a:r>
                <a:rPr kumimoji="1" lang="zh-CN" altLang="en-US" b="1">
                  <a:solidFill>
                    <a:schemeClr val="bg1"/>
                  </a:solidFill>
                  <a:latin typeface="Arial" pitchFamily="34" charset="0"/>
                  <a:ea typeface="黑体" pitchFamily="49" charset="-122"/>
                </a:rPr>
                <a:t>宁波</a:t>
              </a:r>
            </a:p>
          </p:txBody>
        </p:sp>
        <p:sp>
          <p:nvSpPr>
            <p:cNvPr id="27674" name="Text Box 13"/>
            <p:cNvSpPr txBox="1">
              <a:spLocks noChangeArrowheads="1"/>
            </p:cNvSpPr>
            <p:nvPr/>
          </p:nvSpPr>
          <p:spPr bwMode="auto">
            <a:xfrm>
              <a:off x="1508" y="1728"/>
              <a:ext cx="409" cy="233"/>
            </a:xfrm>
            <a:prstGeom prst="rect">
              <a:avLst/>
            </a:prstGeom>
            <a:solidFill>
              <a:srgbClr val="0000FF"/>
            </a:solidFill>
            <a:ln w="9525">
              <a:solidFill>
                <a:srgbClr val="0000FF"/>
              </a:solidFill>
              <a:miter lim="800000"/>
              <a:headEnd/>
              <a:tailEnd/>
            </a:ln>
            <a:effectLst/>
          </p:spPr>
          <p:txBody>
            <a:bodyPr wrap="none">
              <a:spAutoFit/>
            </a:bodyPr>
            <a:lstStyle/>
            <a:p>
              <a:r>
                <a:rPr kumimoji="1" lang="zh-CN" altLang="en-US" b="1">
                  <a:solidFill>
                    <a:schemeClr val="bg1"/>
                  </a:solidFill>
                  <a:latin typeface="Arial" pitchFamily="34" charset="0"/>
                  <a:ea typeface="黑体" pitchFamily="49" charset="-122"/>
                </a:rPr>
                <a:t>上海</a:t>
              </a:r>
            </a:p>
          </p:txBody>
        </p:sp>
      </p:grpSp>
      <p:grpSp>
        <p:nvGrpSpPr>
          <p:cNvPr id="3" name="Group 14"/>
          <p:cNvGrpSpPr>
            <a:grpSpLocks/>
          </p:cNvGrpSpPr>
          <p:nvPr/>
        </p:nvGrpSpPr>
        <p:grpSpPr bwMode="auto">
          <a:xfrm>
            <a:off x="3779838" y="0"/>
            <a:ext cx="5364162" cy="6858000"/>
            <a:chOff x="1008" y="0"/>
            <a:chExt cx="3888" cy="4368"/>
          </a:xfrm>
        </p:grpSpPr>
        <p:pic>
          <p:nvPicPr>
            <p:cNvPr id="27652" name="Picture 15" descr="以过"/>
            <p:cNvPicPr>
              <a:picLocks noChangeAspect="1" noChangeArrowheads="1"/>
            </p:cNvPicPr>
            <p:nvPr/>
          </p:nvPicPr>
          <p:blipFill>
            <a:blip r:embed="rId3" cstate="print"/>
            <a:srcRect/>
            <a:stretch>
              <a:fillRect/>
            </a:stretch>
          </p:blipFill>
          <p:spPr bwMode="auto">
            <a:xfrm>
              <a:off x="1008" y="0"/>
              <a:ext cx="3888" cy="4368"/>
            </a:xfrm>
            <a:prstGeom prst="rect">
              <a:avLst/>
            </a:prstGeom>
            <a:noFill/>
            <a:ln w="9525">
              <a:solidFill>
                <a:schemeClr val="tx1"/>
              </a:solidFill>
              <a:miter lim="800000"/>
              <a:headEnd/>
              <a:tailEnd/>
            </a:ln>
          </p:spPr>
        </p:pic>
        <p:sp>
          <p:nvSpPr>
            <p:cNvPr id="27653" name="Rectangle 16"/>
            <p:cNvSpPr>
              <a:spLocks noChangeArrowheads="1"/>
            </p:cNvSpPr>
            <p:nvPr/>
          </p:nvSpPr>
          <p:spPr bwMode="auto">
            <a:xfrm>
              <a:off x="1392" y="4080"/>
              <a:ext cx="480" cy="240"/>
            </a:xfrm>
            <a:prstGeom prst="rect">
              <a:avLst/>
            </a:prstGeom>
            <a:solidFill>
              <a:srgbClr val="FFFF00"/>
            </a:solidFill>
            <a:ln w="9525">
              <a:solidFill>
                <a:schemeClr val="tx1"/>
              </a:solidFill>
              <a:miter lim="800000"/>
              <a:headEnd/>
              <a:tailEnd/>
            </a:ln>
            <a:effectLst/>
          </p:spPr>
          <p:txBody>
            <a:bodyPr wrap="none" anchor="ctr"/>
            <a:lstStyle/>
            <a:p>
              <a:pPr algn="ctr"/>
              <a:r>
                <a:rPr kumimoji="1" lang="zh-CN" altLang="en-US" b="1">
                  <a:latin typeface="Arial" pitchFamily="34" charset="0"/>
                </a:rPr>
                <a:t>琼州</a:t>
              </a:r>
            </a:p>
          </p:txBody>
        </p:sp>
        <p:sp>
          <p:nvSpPr>
            <p:cNvPr id="27654" name="Rectangle 17"/>
            <p:cNvSpPr>
              <a:spLocks noChangeArrowheads="1"/>
            </p:cNvSpPr>
            <p:nvPr/>
          </p:nvSpPr>
          <p:spPr bwMode="auto">
            <a:xfrm>
              <a:off x="2988" y="3240"/>
              <a:ext cx="480" cy="240"/>
            </a:xfrm>
            <a:prstGeom prst="rect">
              <a:avLst/>
            </a:prstGeom>
            <a:solidFill>
              <a:srgbClr val="FFFF00"/>
            </a:solidFill>
            <a:ln w="9525">
              <a:solidFill>
                <a:schemeClr val="tx1"/>
              </a:solidFill>
              <a:miter lim="800000"/>
              <a:headEnd/>
              <a:tailEnd/>
            </a:ln>
            <a:effectLst/>
          </p:spPr>
          <p:txBody>
            <a:bodyPr wrap="none" anchor="ctr"/>
            <a:lstStyle/>
            <a:p>
              <a:pPr algn="ctr"/>
              <a:r>
                <a:rPr kumimoji="1" lang="zh-CN" altLang="en-US" b="1">
                  <a:latin typeface="Arial" pitchFamily="34" charset="0"/>
                </a:rPr>
                <a:t>汕头</a:t>
              </a:r>
            </a:p>
          </p:txBody>
        </p:sp>
        <p:sp>
          <p:nvSpPr>
            <p:cNvPr id="27655" name="Rectangle 18"/>
            <p:cNvSpPr>
              <a:spLocks noChangeArrowheads="1"/>
            </p:cNvSpPr>
            <p:nvPr/>
          </p:nvSpPr>
          <p:spPr bwMode="auto">
            <a:xfrm>
              <a:off x="3648" y="3780"/>
              <a:ext cx="480" cy="240"/>
            </a:xfrm>
            <a:prstGeom prst="rect">
              <a:avLst/>
            </a:prstGeom>
            <a:solidFill>
              <a:srgbClr val="FFFF00"/>
            </a:solidFill>
            <a:ln w="9525">
              <a:solidFill>
                <a:schemeClr val="tx1"/>
              </a:solidFill>
              <a:miter lim="800000"/>
              <a:headEnd/>
              <a:tailEnd/>
            </a:ln>
            <a:effectLst/>
          </p:spPr>
          <p:txBody>
            <a:bodyPr wrap="none" anchor="ctr"/>
            <a:lstStyle/>
            <a:p>
              <a:pPr algn="ctr"/>
              <a:r>
                <a:rPr kumimoji="1" lang="zh-CN" altLang="en-US" b="1">
                  <a:latin typeface="Arial" pitchFamily="34" charset="0"/>
                </a:rPr>
                <a:t>台湾</a:t>
              </a:r>
            </a:p>
          </p:txBody>
        </p:sp>
        <p:sp>
          <p:nvSpPr>
            <p:cNvPr id="27656" name="Rectangle 19"/>
            <p:cNvSpPr>
              <a:spLocks noChangeArrowheads="1"/>
            </p:cNvSpPr>
            <p:nvPr/>
          </p:nvSpPr>
          <p:spPr bwMode="auto">
            <a:xfrm>
              <a:off x="3936" y="2892"/>
              <a:ext cx="480" cy="240"/>
            </a:xfrm>
            <a:prstGeom prst="rect">
              <a:avLst/>
            </a:prstGeom>
            <a:solidFill>
              <a:srgbClr val="FFFF00"/>
            </a:solidFill>
            <a:ln w="9525">
              <a:solidFill>
                <a:schemeClr val="tx1"/>
              </a:solidFill>
              <a:miter lim="800000"/>
              <a:headEnd/>
              <a:tailEnd/>
            </a:ln>
            <a:effectLst/>
          </p:spPr>
          <p:txBody>
            <a:bodyPr wrap="none" anchor="ctr"/>
            <a:lstStyle/>
            <a:p>
              <a:pPr algn="ctr"/>
              <a:r>
                <a:rPr kumimoji="1" lang="zh-CN" altLang="en-US" b="1">
                  <a:latin typeface="Arial" pitchFamily="34" charset="0"/>
                </a:rPr>
                <a:t>淡水</a:t>
              </a:r>
            </a:p>
          </p:txBody>
        </p:sp>
        <p:sp>
          <p:nvSpPr>
            <p:cNvPr id="27657" name="Rectangle 20"/>
            <p:cNvSpPr>
              <a:spLocks noChangeArrowheads="1"/>
            </p:cNvSpPr>
            <p:nvPr/>
          </p:nvSpPr>
          <p:spPr bwMode="auto">
            <a:xfrm>
              <a:off x="2400" y="1872"/>
              <a:ext cx="480" cy="240"/>
            </a:xfrm>
            <a:prstGeom prst="rect">
              <a:avLst/>
            </a:prstGeom>
            <a:solidFill>
              <a:srgbClr val="FFFF00"/>
            </a:solidFill>
            <a:ln w="9525">
              <a:solidFill>
                <a:schemeClr val="tx1"/>
              </a:solidFill>
              <a:miter lim="800000"/>
              <a:headEnd/>
              <a:tailEnd/>
            </a:ln>
            <a:effectLst/>
          </p:spPr>
          <p:txBody>
            <a:bodyPr wrap="none" anchor="ctr"/>
            <a:lstStyle/>
            <a:p>
              <a:pPr algn="ctr"/>
              <a:r>
                <a:rPr kumimoji="1" lang="zh-CN" altLang="en-US" b="1">
                  <a:latin typeface="Arial" pitchFamily="34" charset="0"/>
                </a:rPr>
                <a:t>汉口</a:t>
              </a:r>
            </a:p>
          </p:txBody>
        </p:sp>
        <p:sp>
          <p:nvSpPr>
            <p:cNvPr id="27658" name="Rectangle 21"/>
            <p:cNvSpPr>
              <a:spLocks noChangeArrowheads="1"/>
            </p:cNvSpPr>
            <p:nvPr/>
          </p:nvSpPr>
          <p:spPr bwMode="auto">
            <a:xfrm>
              <a:off x="2832" y="2556"/>
              <a:ext cx="480" cy="240"/>
            </a:xfrm>
            <a:prstGeom prst="rect">
              <a:avLst/>
            </a:prstGeom>
            <a:solidFill>
              <a:srgbClr val="FFFF00"/>
            </a:solidFill>
            <a:ln w="9525">
              <a:solidFill>
                <a:schemeClr val="tx1"/>
              </a:solidFill>
              <a:miter lim="800000"/>
              <a:headEnd/>
              <a:tailEnd/>
            </a:ln>
            <a:effectLst/>
          </p:spPr>
          <p:txBody>
            <a:bodyPr wrap="none" anchor="ctr"/>
            <a:lstStyle/>
            <a:p>
              <a:pPr algn="ctr"/>
              <a:r>
                <a:rPr kumimoji="1" lang="zh-CN" altLang="en-US" b="1">
                  <a:latin typeface="Arial" pitchFamily="34" charset="0"/>
                </a:rPr>
                <a:t>九江</a:t>
              </a:r>
            </a:p>
          </p:txBody>
        </p:sp>
        <p:sp>
          <p:nvSpPr>
            <p:cNvPr id="27659" name="Rectangle 22"/>
            <p:cNvSpPr>
              <a:spLocks noChangeArrowheads="1"/>
            </p:cNvSpPr>
            <p:nvPr/>
          </p:nvSpPr>
          <p:spPr bwMode="auto">
            <a:xfrm>
              <a:off x="3108" y="1560"/>
              <a:ext cx="480" cy="240"/>
            </a:xfrm>
            <a:prstGeom prst="rect">
              <a:avLst/>
            </a:prstGeom>
            <a:solidFill>
              <a:srgbClr val="FFFF00"/>
            </a:solidFill>
            <a:ln w="9525">
              <a:solidFill>
                <a:schemeClr val="tx1"/>
              </a:solidFill>
              <a:miter lim="800000"/>
              <a:headEnd/>
              <a:tailEnd/>
            </a:ln>
            <a:effectLst/>
          </p:spPr>
          <p:txBody>
            <a:bodyPr wrap="none" anchor="ctr"/>
            <a:lstStyle/>
            <a:p>
              <a:pPr algn="ctr"/>
              <a:r>
                <a:rPr kumimoji="1" lang="zh-CN" altLang="en-US" b="1">
                  <a:latin typeface="Arial" pitchFamily="34" charset="0"/>
                </a:rPr>
                <a:t>南京</a:t>
              </a:r>
            </a:p>
          </p:txBody>
        </p:sp>
        <p:sp>
          <p:nvSpPr>
            <p:cNvPr id="27660" name="Rectangle 23"/>
            <p:cNvSpPr>
              <a:spLocks noChangeArrowheads="1"/>
            </p:cNvSpPr>
            <p:nvPr/>
          </p:nvSpPr>
          <p:spPr bwMode="auto">
            <a:xfrm>
              <a:off x="3708" y="1944"/>
              <a:ext cx="480" cy="240"/>
            </a:xfrm>
            <a:prstGeom prst="rect">
              <a:avLst/>
            </a:prstGeom>
            <a:solidFill>
              <a:srgbClr val="FFFF00"/>
            </a:solidFill>
            <a:ln w="9525">
              <a:solidFill>
                <a:schemeClr val="tx1"/>
              </a:solidFill>
              <a:miter lim="800000"/>
              <a:headEnd/>
              <a:tailEnd/>
            </a:ln>
            <a:effectLst/>
          </p:spPr>
          <p:txBody>
            <a:bodyPr wrap="none" anchor="ctr"/>
            <a:lstStyle/>
            <a:p>
              <a:pPr algn="ctr"/>
              <a:r>
                <a:rPr kumimoji="1" lang="zh-CN" altLang="en-US" b="1">
                  <a:latin typeface="Arial" pitchFamily="34" charset="0"/>
                </a:rPr>
                <a:t>镇江</a:t>
              </a:r>
            </a:p>
          </p:txBody>
        </p:sp>
        <p:sp>
          <p:nvSpPr>
            <p:cNvPr id="27661" name="Rectangle 24"/>
            <p:cNvSpPr>
              <a:spLocks noChangeArrowheads="1"/>
            </p:cNvSpPr>
            <p:nvPr/>
          </p:nvSpPr>
          <p:spPr bwMode="auto">
            <a:xfrm>
              <a:off x="3528" y="864"/>
              <a:ext cx="480" cy="240"/>
            </a:xfrm>
            <a:prstGeom prst="rect">
              <a:avLst/>
            </a:prstGeom>
            <a:solidFill>
              <a:srgbClr val="FFFF00"/>
            </a:solidFill>
            <a:ln w="9525">
              <a:solidFill>
                <a:schemeClr val="tx1"/>
              </a:solidFill>
              <a:miter lim="800000"/>
              <a:headEnd/>
              <a:tailEnd/>
            </a:ln>
            <a:effectLst/>
          </p:spPr>
          <p:txBody>
            <a:bodyPr wrap="none" anchor="ctr"/>
            <a:lstStyle/>
            <a:p>
              <a:pPr algn="ctr"/>
              <a:r>
                <a:rPr kumimoji="1" lang="zh-CN" altLang="en-US" b="1">
                  <a:latin typeface="Arial" pitchFamily="34" charset="0"/>
                </a:rPr>
                <a:t>烟台</a:t>
              </a:r>
            </a:p>
          </p:txBody>
        </p:sp>
        <p:sp>
          <p:nvSpPr>
            <p:cNvPr id="27662" name="Rectangle 25"/>
            <p:cNvSpPr>
              <a:spLocks noChangeArrowheads="1"/>
            </p:cNvSpPr>
            <p:nvPr/>
          </p:nvSpPr>
          <p:spPr bwMode="auto">
            <a:xfrm>
              <a:off x="3792" y="192"/>
              <a:ext cx="480" cy="240"/>
            </a:xfrm>
            <a:prstGeom prst="rect">
              <a:avLst/>
            </a:prstGeom>
            <a:solidFill>
              <a:srgbClr val="FFFF00"/>
            </a:solidFill>
            <a:ln w="9525">
              <a:solidFill>
                <a:schemeClr val="tx1"/>
              </a:solidFill>
              <a:miter lim="800000"/>
              <a:headEnd/>
              <a:tailEnd/>
            </a:ln>
            <a:effectLst/>
          </p:spPr>
          <p:txBody>
            <a:bodyPr wrap="none" anchor="ctr"/>
            <a:lstStyle/>
            <a:p>
              <a:pPr algn="ctr"/>
              <a:r>
                <a:rPr kumimoji="1" lang="zh-CN" altLang="en-US" b="1">
                  <a:latin typeface="Arial" pitchFamily="34" charset="0"/>
                </a:rPr>
                <a:t>营口</a:t>
              </a:r>
            </a:p>
          </p:txBody>
        </p:sp>
        <p:sp>
          <p:nvSpPr>
            <p:cNvPr id="27663" name="Rectangle 26"/>
            <p:cNvSpPr>
              <a:spLocks noChangeArrowheads="1"/>
            </p:cNvSpPr>
            <p:nvPr/>
          </p:nvSpPr>
          <p:spPr bwMode="auto">
            <a:xfrm>
              <a:off x="3152" y="436"/>
              <a:ext cx="480" cy="240"/>
            </a:xfrm>
            <a:prstGeom prst="rect">
              <a:avLst/>
            </a:prstGeom>
            <a:solidFill>
              <a:srgbClr val="FF00FF"/>
            </a:solidFill>
            <a:ln w="9525">
              <a:solidFill>
                <a:schemeClr val="hlink"/>
              </a:solidFill>
              <a:miter lim="800000"/>
              <a:headEnd/>
              <a:tailEnd/>
            </a:ln>
            <a:effectLst/>
          </p:spPr>
          <p:txBody>
            <a:bodyPr wrap="none" anchor="ctr"/>
            <a:lstStyle/>
            <a:p>
              <a:pPr algn="ctr"/>
              <a:r>
                <a:rPr kumimoji="1" lang="zh-CN" altLang="en-US" b="1">
                  <a:solidFill>
                    <a:schemeClr val="bg1"/>
                  </a:solidFill>
                  <a:latin typeface="Arial" pitchFamily="34" charset="0"/>
                </a:rPr>
                <a:t>天津</a:t>
              </a:r>
            </a:p>
          </p:txBody>
        </p:sp>
      </p:gr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0" y="76200"/>
          <a:ext cx="9067800" cy="4316413"/>
        </p:xfrm>
        <a:graphic>
          <a:graphicData uri="http://schemas.openxmlformats.org/presentationml/2006/ole">
            <p:oleObj spid="_x0000_s1026" name="BMP 图象" r:id="rId3" imgW="2800759" imgH="1333333" progId="PBrush">
              <p:embed/>
            </p:oleObj>
          </a:graphicData>
        </a:graphic>
      </p:graphicFrame>
      <p:sp>
        <p:nvSpPr>
          <p:cNvPr id="86019" name="Freeform 3" descr="宽上对角线"/>
          <p:cNvSpPr>
            <a:spLocks/>
          </p:cNvSpPr>
          <p:nvPr/>
        </p:nvSpPr>
        <p:spPr bwMode="auto">
          <a:xfrm>
            <a:off x="6000750" y="414338"/>
            <a:ext cx="2400300" cy="1589087"/>
          </a:xfrm>
          <a:custGeom>
            <a:avLst/>
            <a:gdLst>
              <a:gd name="T0" fmla="*/ 2147483647 w 1512"/>
              <a:gd name="T1" fmla="*/ 2147483647 h 1001"/>
              <a:gd name="T2" fmla="*/ 2147483647 w 1512"/>
              <a:gd name="T3" fmla="*/ 2147483647 h 1001"/>
              <a:gd name="T4" fmla="*/ 2147483647 w 1512"/>
              <a:gd name="T5" fmla="*/ 2147483647 h 1001"/>
              <a:gd name="T6" fmla="*/ 2147483647 w 1512"/>
              <a:gd name="T7" fmla="*/ 2147483647 h 1001"/>
              <a:gd name="T8" fmla="*/ 2147483647 w 1512"/>
              <a:gd name="T9" fmla="*/ 2147483647 h 1001"/>
              <a:gd name="T10" fmla="*/ 2147483647 w 1512"/>
              <a:gd name="T11" fmla="*/ 2147483647 h 1001"/>
              <a:gd name="T12" fmla="*/ 2147483647 w 1512"/>
              <a:gd name="T13" fmla="*/ 2147483647 h 1001"/>
              <a:gd name="T14" fmla="*/ 2147483647 w 1512"/>
              <a:gd name="T15" fmla="*/ 2147483647 h 1001"/>
              <a:gd name="T16" fmla="*/ 2147483647 w 1512"/>
              <a:gd name="T17" fmla="*/ 2147483647 h 1001"/>
              <a:gd name="T18" fmla="*/ 2147483647 w 1512"/>
              <a:gd name="T19" fmla="*/ 2147483647 h 1001"/>
              <a:gd name="T20" fmla="*/ 2147483647 w 1512"/>
              <a:gd name="T21" fmla="*/ 2147483647 h 1001"/>
              <a:gd name="T22" fmla="*/ 2147483647 w 1512"/>
              <a:gd name="T23" fmla="*/ 2147483647 h 1001"/>
              <a:gd name="T24" fmla="*/ 0 w 1512"/>
              <a:gd name="T25" fmla="*/ 2147483647 h 1001"/>
              <a:gd name="T26" fmla="*/ 2147483647 w 1512"/>
              <a:gd name="T27" fmla="*/ 2147483647 h 1001"/>
              <a:gd name="T28" fmla="*/ 2147483647 w 1512"/>
              <a:gd name="T29" fmla="*/ 2147483647 h 1001"/>
              <a:gd name="T30" fmla="*/ 2147483647 w 1512"/>
              <a:gd name="T31" fmla="*/ 2147483647 h 1001"/>
              <a:gd name="T32" fmla="*/ 2147483647 w 1512"/>
              <a:gd name="T33" fmla="*/ 2147483647 h 1001"/>
              <a:gd name="T34" fmla="*/ 2147483647 w 1512"/>
              <a:gd name="T35" fmla="*/ 2147483647 h 1001"/>
              <a:gd name="T36" fmla="*/ 2147483647 w 1512"/>
              <a:gd name="T37" fmla="*/ 2147483647 h 1001"/>
              <a:gd name="T38" fmla="*/ 2147483647 w 1512"/>
              <a:gd name="T39" fmla="*/ 2147483647 h 1001"/>
              <a:gd name="T40" fmla="*/ 2147483647 w 1512"/>
              <a:gd name="T41" fmla="*/ 2147483647 h 1001"/>
              <a:gd name="T42" fmla="*/ 2147483647 w 1512"/>
              <a:gd name="T43" fmla="*/ 2147483647 h 1001"/>
              <a:gd name="T44" fmla="*/ 2147483647 w 1512"/>
              <a:gd name="T45" fmla="*/ 2147483647 h 1001"/>
              <a:gd name="T46" fmla="*/ 2147483647 w 1512"/>
              <a:gd name="T47" fmla="*/ 2147483647 h 1001"/>
              <a:gd name="T48" fmla="*/ 2147483647 w 1512"/>
              <a:gd name="T49" fmla="*/ 2147483647 h 1001"/>
              <a:gd name="T50" fmla="*/ 2147483647 w 1512"/>
              <a:gd name="T51" fmla="*/ 2147483647 h 1001"/>
              <a:gd name="T52" fmla="*/ 2147483647 w 1512"/>
              <a:gd name="T53" fmla="*/ 2147483647 h 1001"/>
              <a:gd name="T54" fmla="*/ 2147483647 w 1512"/>
              <a:gd name="T55" fmla="*/ 2147483647 h 1001"/>
              <a:gd name="T56" fmla="*/ 2147483647 w 1512"/>
              <a:gd name="T57" fmla="*/ 2147483647 h 1001"/>
              <a:gd name="T58" fmla="*/ 2147483647 w 1512"/>
              <a:gd name="T59" fmla="*/ 2147483647 h 1001"/>
              <a:gd name="T60" fmla="*/ 2147483647 w 1512"/>
              <a:gd name="T61" fmla="*/ 2147483647 h 1001"/>
              <a:gd name="T62" fmla="*/ 2147483647 w 1512"/>
              <a:gd name="T63" fmla="*/ 2147483647 h 1001"/>
              <a:gd name="T64" fmla="*/ 2147483647 w 1512"/>
              <a:gd name="T65" fmla="*/ 2147483647 h 1001"/>
              <a:gd name="T66" fmla="*/ 2147483647 w 1512"/>
              <a:gd name="T67" fmla="*/ 2147483647 h 1001"/>
              <a:gd name="T68" fmla="*/ 2147483647 w 1512"/>
              <a:gd name="T69" fmla="*/ 2147483647 h 1001"/>
              <a:gd name="T70" fmla="*/ 2147483647 w 1512"/>
              <a:gd name="T71" fmla="*/ 2147483647 h 1001"/>
              <a:gd name="T72" fmla="*/ 2147483647 w 1512"/>
              <a:gd name="T73" fmla="*/ 2147483647 h 1001"/>
              <a:gd name="T74" fmla="*/ 2147483647 w 1512"/>
              <a:gd name="T75" fmla="*/ 2147483647 h 1001"/>
              <a:gd name="T76" fmla="*/ 2147483647 w 1512"/>
              <a:gd name="T77" fmla="*/ 2147483647 h 1001"/>
              <a:gd name="T78" fmla="*/ 2147483647 w 1512"/>
              <a:gd name="T79" fmla="*/ 2147483647 h 1001"/>
              <a:gd name="T80" fmla="*/ 2147483647 w 1512"/>
              <a:gd name="T81" fmla="*/ 2147483647 h 1001"/>
              <a:gd name="T82" fmla="*/ 2147483647 w 1512"/>
              <a:gd name="T83" fmla="*/ 2147483647 h 1001"/>
              <a:gd name="T84" fmla="*/ 2147483647 w 1512"/>
              <a:gd name="T85" fmla="*/ 2147483647 h 1001"/>
              <a:gd name="T86" fmla="*/ 2147483647 w 1512"/>
              <a:gd name="T87" fmla="*/ 2147483647 h 1001"/>
              <a:gd name="T88" fmla="*/ 2147483647 w 1512"/>
              <a:gd name="T89" fmla="*/ 2147483647 h 1001"/>
              <a:gd name="T90" fmla="*/ 2147483647 w 1512"/>
              <a:gd name="T91" fmla="*/ 2147483647 h 1001"/>
              <a:gd name="T92" fmla="*/ 2147483647 w 1512"/>
              <a:gd name="T93" fmla="*/ 2147483647 h 1001"/>
              <a:gd name="T94" fmla="*/ 2147483647 w 1512"/>
              <a:gd name="T95" fmla="*/ 2147483647 h 1001"/>
              <a:gd name="T96" fmla="*/ 2147483647 w 1512"/>
              <a:gd name="T97" fmla="*/ 2147483647 h 10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12" h="1001">
                <a:moveTo>
                  <a:pt x="840" y="231"/>
                </a:moveTo>
                <a:cubicBezTo>
                  <a:pt x="828" y="121"/>
                  <a:pt x="849" y="86"/>
                  <a:pt x="744" y="51"/>
                </a:cubicBezTo>
                <a:cubicBezTo>
                  <a:pt x="681" y="62"/>
                  <a:pt x="625" y="79"/>
                  <a:pt x="564" y="99"/>
                </a:cubicBezTo>
                <a:cubicBezTo>
                  <a:pt x="540" y="107"/>
                  <a:pt x="513" y="109"/>
                  <a:pt x="492" y="123"/>
                </a:cubicBezTo>
                <a:cubicBezTo>
                  <a:pt x="468" y="139"/>
                  <a:pt x="448" y="165"/>
                  <a:pt x="420" y="171"/>
                </a:cubicBezTo>
                <a:cubicBezTo>
                  <a:pt x="348" y="185"/>
                  <a:pt x="379" y="177"/>
                  <a:pt x="324" y="195"/>
                </a:cubicBezTo>
                <a:cubicBezTo>
                  <a:pt x="312" y="207"/>
                  <a:pt x="302" y="222"/>
                  <a:pt x="288" y="231"/>
                </a:cubicBezTo>
                <a:cubicBezTo>
                  <a:pt x="277" y="238"/>
                  <a:pt x="261" y="234"/>
                  <a:pt x="252" y="243"/>
                </a:cubicBezTo>
                <a:cubicBezTo>
                  <a:pt x="232" y="263"/>
                  <a:pt x="220" y="291"/>
                  <a:pt x="204" y="315"/>
                </a:cubicBezTo>
                <a:cubicBezTo>
                  <a:pt x="185" y="343"/>
                  <a:pt x="156" y="363"/>
                  <a:pt x="132" y="387"/>
                </a:cubicBezTo>
                <a:cubicBezTo>
                  <a:pt x="112" y="407"/>
                  <a:pt x="60" y="435"/>
                  <a:pt x="60" y="435"/>
                </a:cubicBezTo>
                <a:cubicBezTo>
                  <a:pt x="56" y="447"/>
                  <a:pt x="54" y="460"/>
                  <a:pt x="48" y="471"/>
                </a:cubicBezTo>
                <a:cubicBezTo>
                  <a:pt x="34" y="496"/>
                  <a:pt x="0" y="543"/>
                  <a:pt x="0" y="543"/>
                </a:cubicBezTo>
                <a:cubicBezTo>
                  <a:pt x="19" y="600"/>
                  <a:pt x="29" y="597"/>
                  <a:pt x="84" y="579"/>
                </a:cubicBezTo>
                <a:cubicBezTo>
                  <a:pt x="56" y="663"/>
                  <a:pt x="36" y="659"/>
                  <a:pt x="96" y="639"/>
                </a:cubicBezTo>
                <a:cubicBezTo>
                  <a:pt x="140" y="572"/>
                  <a:pt x="95" y="625"/>
                  <a:pt x="156" y="591"/>
                </a:cubicBezTo>
                <a:cubicBezTo>
                  <a:pt x="194" y="570"/>
                  <a:pt x="223" y="533"/>
                  <a:pt x="264" y="519"/>
                </a:cubicBezTo>
                <a:cubicBezTo>
                  <a:pt x="288" y="511"/>
                  <a:pt x="336" y="495"/>
                  <a:pt x="336" y="495"/>
                </a:cubicBezTo>
                <a:cubicBezTo>
                  <a:pt x="368" y="499"/>
                  <a:pt x="400" y="500"/>
                  <a:pt x="432" y="507"/>
                </a:cubicBezTo>
                <a:cubicBezTo>
                  <a:pt x="457" y="512"/>
                  <a:pt x="504" y="531"/>
                  <a:pt x="504" y="531"/>
                </a:cubicBezTo>
                <a:cubicBezTo>
                  <a:pt x="537" y="564"/>
                  <a:pt x="579" y="585"/>
                  <a:pt x="600" y="627"/>
                </a:cubicBezTo>
                <a:cubicBezTo>
                  <a:pt x="606" y="638"/>
                  <a:pt x="606" y="652"/>
                  <a:pt x="612" y="663"/>
                </a:cubicBezTo>
                <a:cubicBezTo>
                  <a:pt x="626" y="688"/>
                  <a:pt x="644" y="711"/>
                  <a:pt x="660" y="735"/>
                </a:cubicBezTo>
                <a:cubicBezTo>
                  <a:pt x="699" y="794"/>
                  <a:pt x="639" y="750"/>
                  <a:pt x="696" y="807"/>
                </a:cubicBezTo>
                <a:cubicBezTo>
                  <a:pt x="719" y="830"/>
                  <a:pt x="739" y="833"/>
                  <a:pt x="768" y="843"/>
                </a:cubicBezTo>
                <a:cubicBezTo>
                  <a:pt x="843" y="828"/>
                  <a:pt x="873" y="885"/>
                  <a:pt x="936" y="927"/>
                </a:cubicBezTo>
                <a:cubicBezTo>
                  <a:pt x="961" y="1001"/>
                  <a:pt x="1028" y="951"/>
                  <a:pt x="1092" y="915"/>
                </a:cubicBezTo>
                <a:cubicBezTo>
                  <a:pt x="1117" y="901"/>
                  <a:pt x="1164" y="867"/>
                  <a:pt x="1164" y="867"/>
                </a:cubicBezTo>
                <a:cubicBezTo>
                  <a:pt x="1212" y="795"/>
                  <a:pt x="1157" y="854"/>
                  <a:pt x="1260" y="843"/>
                </a:cubicBezTo>
                <a:cubicBezTo>
                  <a:pt x="1274" y="841"/>
                  <a:pt x="1284" y="827"/>
                  <a:pt x="1296" y="819"/>
                </a:cubicBezTo>
                <a:cubicBezTo>
                  <a:pt x="1311" y="775"/>
                  <a:pt x="1317" y="731"/>
                  <a:pt x="1332" y="687"/>
                </a:cubicBezTo>
                <a:cubicBezTo>
                  <a:pt x="1341" y="599"/>
                  <a:pt x="1353" y="540"/>
                  <a:pt x="1380" y="459"/>
                </a:cubicBezTo>
                <a:cubicBezTo>
                  <a:pt x="1384" y="447"/>
                  <a:pt x="1404" y="451"/>
                  <a:pt x="1416" y="447"/>
                </a:cubicBezTo>
                <a:cubicBezTo>
                  <a:pt x="1431" y="386"/>
                  <a:pt x="1423" y="374"/>
                  <a:pt x="1476" y="339"/>
                </a:cubicBezTo>
                <a:cubicBezTo>
                  <a:pt x="1494" y="285"/>
                  <a:pt x="1470" y="225"/>
                  <a:pt x="1452" y="171"/>
                </a:cubicBezTo>
                <a:cubicBezTo>
                  <a:pt x="1454" y="163"/>
                  <a:pt x="1462" y="82"/>
                  <a:pt x="1488" y="75"/>
                </a:cubicBezTo>
                <a:cubicBezTo>
                  <a:pt x="1499" y="72"/>
                  <a:pt x="1504" y="91"/>
                  <a:pt x="1512" y="99"/>
                </a:cubicBezTo>
                <a:cubicBezTo>
                  <a:pt x="1476" y="75"/>
                  <a:pt x="1442" y="47"/>
                  <a:pt x="1404" y="27"/>
                </a:cubicBezTo>
                <a:cubicBezTo>
                  <a:pt x="1382" y="15"/>
                  <a:pt x="1332" y="3"/>
                  <a:pt x="1332" y="3"/>
                </a:cubicBezTo>
                <a:cubicBezTo>
                  <a:pt x="1316" y="7"/>
                  <a:pt x="1291" y="0"/>
                  <a:pt x="1284" y="15"/>
                </a:cubicBezTo>
                <a:cubicBezTo>
                  <a:pt x="1230" y="122"/>
                  <a:pt x="1320" y="139"/>
                  <a:pt x="1236" y="111"/>
                </a:cubicBezTo>
                <a:cubicBezTo>
                  <a:pt x="1232" y="123"/>
                  <a:pt x="1235" y="141"/>
                  <a:pt x="1224" y="147"/>
                </a:cubicBezTo>
                <a:cubicBezTo>
                  <a:pt x="1193" y="163"/>
                  <a:pt x="1174" y="109"/>
                  <a:pt x="1164" y="99"/>
                </a:cubicBezTo>
                <a:cubicBezTo>
                  <a:pt x="1154" y="89"/>
                  <a:pt x="1140" y="83"/>
                  <a:pt x="1128" y="75"/>
                </a:cubicBezTo>
                <a:cubicBezTo>
                  <a:pt x="1054" y="124"/>
                  <a:pt x="1124" y="65"/>
                  <a:pt x="1080" y="171"/>
                </a:cubicBezTo>
                <a:cubicBezTo>
                  <a:pt x="1069" y="198"/>
                  <a:pt x="1048" y="219"/>
                  <a:pt x="1032" y="243"/>
                </a:cubicBezTo>
                <a:cubicBezTo>
                  <a:pt x="1016" y="267"/>
                  <a:pt x="984" y="275"/>
                  <a:pt x="960" y="291"/>
                </a:cubicBezTo>
                <a:cubicBezTo>
                  <a:pt x="948" y="299"/>
                  <a:pt x="924" y="315"/>
                  <a:pt x="924" y="315"/>
                </a:cubicBezTo>
                <a:cubicBezTo>
                  <a:pt x="895" y="308"/>
                  <a:pt x="791" y="280"/>
                  <a:pt x="840" y="231"/>
                </a:cubicBezTo>
                <a:close/>
              </a:path>
            </a:pathLst>
          </a:custGeom>
          <a:pattFill prst="wdUpDiag">
            <a:fgClr>
              <a:srgbClr val="0000FF"/>
            </a:fgClr>
            <a:bgClr>
              <a:srgbClr val="FFFFFF"/>
            </a:bgClr>
          </a:pattFill>
          <a:ln w="9525">
            <a:solidFill>
              <a:schemeClr val="tx1"/>
            </a:solidFill>
            <a:round/>
            <a:headEnd/>
            <a:tailEnd/>
          </a:ln>
        </p:spPr>
        <p:txBody>
          <a:bodyPr wrap="none" anchor="ctr"/>
          <a:lstStyle/>
          <a:p>
            <a:endParaRPr lang="zh-CN" altLang="en-US"/>
          </a:p>
        </p:txBody>
      </p:sp>
      <p:sp>
        <p:nvSpPr>
          <p:cNvPr id="86020" name="Freeform 4"/>
          <p:cNvSpPr>
            <a:spLocks/>
          </p:cNvSpPr>
          <p:nvPr/>
        </p:nvSpPr>
        <p:spPr bwMode="auto">
          <a:xfrm>
            <a:off x="7696200" y="547688"/>
            <a:ext cx="865188" cy="2516187"/>
          </a:xfrm>
          <a:custGeom>
            <a:avLst/>
            <a:gdLst>
              <a:gd name="T0" fmla="*/ 2147483647 w 545"/>
              <a:gd name="T1" fmla="*/ 2147483647 h 1585"/>
              <a:gd name="T2" fmla="*/ 2147483647 w 545"/>
              <a:gd name="T3" fmla="*/ 2147483647 h 1585"/>
              <a:gd name="T4" fmla="*/ 2147483647 w 545"/>
              <a:gd name="T5" fmla="*/ 2147483647 h 1585"/>
              <a:gd name="T6" fmla="*/ 2147483647 w 545"/>
              <a:gd name="T7" fmla="*/ 2147483647 h 1585"/>
              <a:gd name="T8" fmla="*/ 2147483647 w 545"/>
              <a:gd name="T9" fmla="*/ 2147483647 h 1585"/>
              <a:gd name="T10" fmla="*/ 2147483647 w 545"/>
              <a:gd name="T11" fmla="*/ 2147483647 h 1585"/>
              <a:gd name="T12" fmla="*/ 2147483647 w 545"/>
              <a:gd name="T13" fmla="*/ 2147483647 h 1585"/>
              <a:gd name="T14" fmla="*/ 0 w 545"/>
              <a:gd name="T15" fmla="*/ 2147483647 h 1585"/>
              <a:gd name="T16" fmla="*/ 2147483647 w 545"/>
              <a:gd name="T17" fmla="*/ 2147483647 h 1585"/>
              <a:gd name="T18" fmla="*/ 2147483647 w 545"/>
              <a:gd name="T19" fmla="*/ 2147483647 h 1585"/>
              <a:gd name="T20" fmla="*/ 2147483647 w 545"/>
              <a:gd name="T21" fmla="*/ 2147483647 h 1585"/>
              <a:gd name="T22" fmla="*/ 2147483647 w 545"/>
              <a:gd name="T23" fmla="*/ 2147483647 h 1585"/>
              <a:gd name="T24" fmla="*/ 2147483647 w 545"/>
              <a:gd name="T25" fmla="*/ 2147483647 h 1585"/>
              <a:gd name="T26" fmla="*/ 2147483647 w 545"/>
              <a:gd name="T27" fmla="*/ 2147483647 h 1585"/>
              <a:gd name="T28" fmla="*/ 2147483647 w 545"/>
              <a:gd name="T29" fmla="*/ 2147483647 h 1585"/>
              <a:gd name="T30" fmla="*/ 2147483647 w 545"/>
              <a:gd name="T31" fmla="*/ 2147483647 h 1585"/>
              <a:gd name="T32" fmla="*/ 2147483647 w 545"/>
              <a:gd name="T33" fmla="*/ 2147483647 h 1585"/>
              <a:gd name="T34" fmla="*/ 2147483647 w 545"/>
              <a:gd name="T35" fmla="*/ 2147483647 h 1585"/>
              <a:gd name="T36" fmla="*/ 2147483647 w 545"/>
              <a:gd name="T37" fmla="*/ 2147483647 h 1585"/>
              <a:gd name="T38" fmla="*/ 2147483647 w 545"/>
              <a:gd name="T39" fmla="*/ 2147483647 h 1585"/>
              <a:gd name="T40" fmla="*/ 2147483647 w 545"/>
              <a:gd name="T41" fmla="*/ 2147483647 h 15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5" h="1585">
                <a:moveTo>
                  <a:pt x="420" y="3"/>
                </a:moveTo>
                <a:cubicBezTo>
                  <a:pt x="370" y="78"/>
                  <a:pt x="408" y="0"/>
                  <a:pt x="408" y="75"/>
                </a:cubicBezTo>
                <a:cubicBezTo>
                  <a:pt x="408" y="179"/>
                  <a:pt x="406" y="312"/>
                  <a:pt x="312" y="375"/>
                </a:cubicBezTo>
                <a:cubicBezTo>
                  <a:pt x="295" y="475"/>
                  <a:pt x="248" y="565"/>
                  <a:pt x="228" y="663"/>
                </a:cubicBezTo>
                <a:cubicBezTo>
                  <a:pt x="217" y="718"/>
                  <a:pt x="210" y="749"/>
                  <a:pt x="180" y="795"/>
                </a:cubicBezTo>
                <a:cubicBezTo>
                  <a:pt x="157" y="930"/>
                  <a:pt x="151" y="1067"/>
                  <a:pt x="132" y="1203"/>
                </a:cubicBezTo>
                <a:cubicBezTo>
                  <a:pt x="126" y="1242"/>
                  <a:pt x="48" y="1287"/>
                  <a:pt x="48" y="1287"/>
                </a:cubicBezTo>
                <a:cubicBezTo>
                  <a:pt x="21" y="1367"/>
                  <a:pt x="20" y="1445"/>
                  <a:pt x="0" y="1527"/>
                </a:cubicBezTo>
                <a:cubicBezTo>
                  <a:pt x="4" y="1539"/>
                  <a:pt x="0" y="1558"/>
                  <a:pt x="12" y="1563"/>
                </a:cubicBezTo>
                <a:cubicBezTo>
                  <a:pt x="67" y="1585"/>
                  <a:pt x="57" y="1532"/>
                  <a:pt x="84" y="1515"/>
                </a:cubicBezTo>
                <a:cubicBezTo>
                  <a:pt x="105" y="1502"/>
                  <a:pt x="156" y="1491"/>
                  <a:pt x="156" y="1491"/>
                </a:cubicBezTo>
                <a:cubicBezTo>
                  <a:pt x="255" y="1524"/>
                  <a:pt x="203" y="1519"/>
                  <a:pt x="312" y="1503"/>
                </a:cubicBezTo>
                <a:cubicBezTo>
                  <a:pt x="328" y="1479"/>
                  <a:pt x="351" y="1458"/>
                  <a:pt x="360" y="1431"/>
                </a:cubicBezTo>
                <a:cubicBezTo>
                  <a:pt x="379" y="1375"/>
                  <a:pt x="389" y="1334"/>
                  <a:pt x="420" y="1287"/>
                </a:cubicBezTo>
                <a:cubicBezTo>
                  <a:pt x="428" y="1255"/>
                  <a:pt x="426" y="1218"/>
                  <a:pt x="444" y="1191"/>
                </a:cubicBezTo>
                <a:cubicBezTo>
                  <a:pt x="475" y="1144"/>
                  <a:pt x="463" y="1169"/>
                  <a:pt x="480" y="1119"/>
                </a:cubicBezTo>
                <a:cubicBezTo>
                  <a:pt x="497" y="968"/>
                  <a:pt x="503" y="822"/>
                  <a:pt x="540" y="675"/>
                </a:cubicBezTo>
                <a:cubicBezTo>
                  <a:pt x="533" y="586"/>
                  <a:pt x="545" y="454"/>
                  <a:pt x="492" y="375"/>
                </a:cubicBezTo>
                <a:cubicBezTo>
                  <a:pt x="473" y="258"/>
                  <a:pt x="482" y="140"/>
                  <a:pt x="444" y="27"/>
                </a:cubicBezTo>
                <a:cubicBezTo>
                  <a:pt x="429" y="71"/>
                  <a:pt x="438" y="52"/>
                  <a:pt x="420" y="87"/>
                </a:cubicBezTo>
                <a:lnTo>
                  <a:pt x="420" y="3"/>
                </a:lnTo>
                <a:close/>
              </a:path>
            </a:pathLst>
          </a:custGeom>
          <a:solidFill>
            <a:srgbClr val="0000FF"/>
          </a:solidFill>
          <a:ln w="9525">
            <a:solidFill>
              <a:schemeClr val="tx1"/>
            </a:solidFill>
            <a:round/>
            <a:headEnd/>
            <a:tailEnd/>
          </a:ln>
        </p:spPr>
        <p:txBody>
          <a:bodyPr wrap="none" anchor="ctr"/>
          <a:lstStyle/>
          <a:p>
            <a:endParaRPr lang="zh-CN" altLang="en-US"/>
          </a:p>
        </p:txBody>
      </p:sp>
      <p:sp>
        <p:nvSpPr>
          <p:cNvPr id="86021" name="Freeform 5"/>
          <p:cNvSpPr>
            <a:spLocks/>
          </p:cNvSpPr>
          <p:nvPr/>
        </p:nvSpPr>
        <p:spPr bwMode="auto">
          <a:xfrm>
            <a:off x="8434388" y="228600"/>
            <a:ext cx="625475" cy="1504950"/>
          </a:xfrm>
          <a:custGeom>
            <a:avLst/>
            <a:gdLst>
              <a:gd name="T0" fmla="*/ 2147483647 w 394"/>
              <a:gd name="T1" fmla="*/ 0 h 948"/>
              <a:gd name="T2" fmla="*/ 2147483647 w 394"/>
              <a:gd name="T3" fmla="*/ 2147483647 h 948"/>
              <a:gd name="T4" fmla="*/ 2147483647 w 394"/>
              <a:gd name="T5" fmla="*/ 2147483647 h 948"/>
              <a:gd name="T6" fmla="*/ 2147483647 w 394"/>
              <a:gd name="T7" fmla="*/ 2147483647 h 948"/>
              <a:gd name="T8" fmla="*/ 2147483647 w 394"/>
              <a:gd name="T9" fmla="*/ 2147483647 h 948"/>
              <a:gd name="T10" fmla="*/ 2147483647 w 394"/>
              <a:gd name="T11" fmla="*/ 2147483647 h 948"/>
              <a:gd name="T12" fmla="*/ 2147483647 w 394"/>
              <a:gd name="T13" fmla="*/ 2147483647 h 948"/>
              <a:gd name="T14" fmla="*/ 2147483647 w 394"/>
              <a:gd name="T15" fmla="*/ 2147483647 h 948"/>
              <a:gd name="T16" fmla="*/ 2147483647 w 394"/>
              <a:gd name="T17" fmla="*/ 2147483647 h 948"/>
              <a:gd name="T18" fmla="*/ 2147483647 w 394"/>
              <a:gd name="T19" fmla="*/ 2147483647 h 948"/>
              <a:gd name="T20" fmla="*/ 2147483647 w 394"/>
              <a:gd name="T21" fmla="*/ 2147483647 h 948"/>
              <a:gd name="T22" fmla="*/ 2147483647 w 394"/>
              <a:gd name="T23" fmla="*/ 2147483647 h 948"/>
              <a:gd name="T24" fmla="*/ 2147483647 w 394"/>
              <a:gd name="T25" fmla="*/ 2147483647 h 948"/>
              <a:gd name="T26" fmla="*/ 2147483647 w 394"/>
              <a:gd name="T27" fmla="*/ 2147483647 h 948"/>
              <a:gd name="T28" fmla="*/ 2147483647 w 394"/>
              <a:gd name="T29" fmla="*/ 2147483647 h 948"/>
              <a:gd name="T30" fmla="*/ 2147483647 w 394"/>
              <a:gd name="T31" fmla="*/ 2147483647 h 948"/>
              <a:gd name="T32" fmla="*/ 2147483647 w 394"/>
              <a:gd name="T33" fmla="*/ 2147483647 h 948"/>
              <a:gd name="T34" fmla="*/ 2147483647 w 394"/>
              <a:gd name="T35" fmla="*/ 2147483647 h 948"/>
              <a:gd name="T36" fmla="*/ 2147483647 w 394"/>
              <a:gd name="T37" fmla="*/ 2147483647 h 9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4" h="948">
                <a:moveTo>
                  <a:pt x="3" y="0"/>
                </a:moveTo>
                <a:cubicBezTo>
                  <a:pt x="49" y="137"/>
                  <a:pt x="0" y="330"/>
                  <a:pt x="135" y="420"/>
                </a:cubicBezTo>
                <a:cubicBezTo>
                  <a:pt x="167" y="516"/>
                  <a:pt x="135" y="396"/>
                  <a:pt x="135" y="492"/>
                </a:cubicBezTo>
                <a:cubicBezTo>
                  <a:pt x="135" y="542"/>
                  <a:pt x="157" y="574"/>
                  <a:pt x="195" y="600"/>
                </a:cubicBezTo>
                <a:cubicBezTo>
                  <a:pt x="233" y="714"/>
                  <a:pt x="247" y="846"/>
                  <a:pt x="315" y="948"/>
                </a:cubicBezTo>
                <a:cubicBezTo>
                  <a:pt x="327" y="936"/>
                  <a:pt x="337" y="921"/>
                  <a:pt x="351" y="912"/>
                </a:cubicBezTo>
                <a:cubicBezTo>
                  <a:pt x="362" y="905"/>
                  <a:pt x="394" y="911"/>
                  <a:pt x="387" y="900"/>
                </a:cubicBezTo>
                <a:cubicBezTo>
                  <a:pt x="372" y="875"/>
                  <a:pt x="315" y="852"/>
                  <a:pt x="315" y="852"/>
                </a:cubicBezTo>
                <a:cubicBezTo>
                  <a:pt x="297" y="799"/>
                  <a:pt x="272" y="759"/>
                  <a:pt x="255" y="708"/>
                </a:cubicBezTo>
                <a:cubicBezTo>
                  <a:pt x="259" y="680"/>
                  <a:pt x="261" y="652"/>
                  <a:pt x="267" y="624"/>
                </a:cubicBezTo>
                <a:cubicBezTo>
                  <a:pt x="269" y="612"/>
                  <a:pt x="266" y="590"/>
                  <a:pt x="279" y="588"/>
                </a:cubicBezTo>
                <a:cubicBezTo>
                  <a:pt x="304" y="584"/>
                  <a:pt x="351" y="612"/>
                  <a:pt x="351" y="612"/>
                </a:cubicBezTo>
                <a:cubicBezTo>
                  <a:pt x="330" y="548"/>
                  <a:pt x="351" y="532"/>
                  <a:pt x="291" y="492"/>
                </a:cubicBezTo>
                <a:cubicBezTo>
                  <a:pt x="259" y="444"/>
                  <a:pt x="227" y="396"/>
                  <a:pt x="195" y="348"/>
                </a:cubicBezTo>
                <a:cubicBezTo>
                  <a:pt x="157" y="291"/>
                  <a:pt x="161" y="335"/>
                  <a:pt x="135" y="276"/>
                </a:cubicBezTo>
                <a:cubicBezTo>
                  <a:pt x="113" y="226"/>
                  <a:pt x="108" y="169"/>
                  <a:pt x="87" y="120"/>
                </a:cubicBezTo>
                <a:cubicBezTo>
                  <a:pt x="81" y="107"/>
                  <a:pt x="69" y="97"/>
                  <a:pt x="63" y="84"/>
                </a:cubicBezTo>
                <a:cubicBezTo>
                  <a:pt x="57" y="73"/>
                  <a:pt x="55" y="60"/>
                  <a:pt x="51" y="48"/>
                </a:cubicBezTo>
                <a:cubicBezTo>
                  <a:pt x="8" y="77"/>
                  <a:pt x="9" y="59"/>
                  <a:pt x="27" y="96"/>
                </a:cubicBezTo>
              </a:path>
            </a:pathLst>
          </a:custGeom>
          <a:solidFill>
            <a:srgbClr val="0000FF"/>
          </a:solidFill>
          <a:ln w="9525">
            <a:solidFill>
              <a:schemeClr val="tx1"/>
            </a:solidFill>
            <a:round/>
            <a:headEnd/>
            <a:tailEnd/>
          </a:ln>
        </p:spPr>
        <p:txBody>
          <a:bodyPr wrap="none" anchor="ctr"/>
          <a:lstStyle/>
          <a:p>
            <a:endParaRPr lang="zh-CN" altLang="en-US"/>
          </a:p>
        </p:txBody>
      </p:sp>
      <p:sp>
        <p:nvSpPr>
          <p:cNvPr id="86022" name="Freeform 6"/>
          <p:cNvSpPr>
            <a:spLocks/>
          </p:cNvSpPr>
          <p:nvPr/>
        </p:nvSpPr>
        <p:spPr bwMode="auto">
          <a:xfrm>
            <a:off x="179388" y="1184275"/>
            <a:ext cx="2697162" cy="1944688"/>
          </a:xfrm>
          <a:custGeom>
            <a:avLst/>
            <a:gdLst>
              <a:gd name="T0" fmla="*/ 2147483647 w 1699"/>
              <a:gd name="T1" fmla="*/ 2147483647 h 1225"/>
              <a:gd name="T2" fmla="*/ 2147483647 w 1699"/>
              <a:gd name="T3" fmla="*/ 2147483647 h 1225"/>
              <a:gd name="T4" fmla="*/ 2147483647 w 1699"/>
              <a:gd name="T5" fmla="*/ 2147483647 h 1225"/>
              <a:gd name="T6" fmla="*/ 2147483647 w 1699"/>
              <a:gd name="T7" fmla="*/ 2147483647 h 1225"/>
              <a:gd name="T8" fmla="*/ 2147483647 w 1699"/>
              <a:gd name="T9" fmla="*/ 2147483647 h 1225"/>
              <a:gd name="T10" fmla="*/ 2147483647 w 1699"/>
              <a:gd name="T11" fmla="*/ 2147483647 h 1225"/>
              <a:gd name="T12" fmla="*/ 2147483647 w 1699"/>
              <a:gd name="T13" fmla="*/ 2147483647 h 1225"/>
              <a:gd name="T14" fmla="*/ 2147483647 w 1699"/>
              <a:gd name="T15" fmla="*/ 2147483647 h 1225"/>
              <a:gd name="T16" fmla="*/ 2147483647 w 1699"/>
              <a:gd name="T17" fmla="*/ 2147483647 h 1225"/>
              <a:gd name="T18" fmla="*/ 2147483647 w 1699"/>
              <a:gd name="T19" fmla="*/ 2147483647 h 1225"/>
              <a:gd name="T20" fmla="*/ 2147483647 w 1699"/>
              <a:gd name="T21" fmla="*/ 2147483647 h 1225"/>
              <a:gd name="T22" fmla="*/ 2147483647 w 1699"/>
              <a:gd name="T23" fmla="*/ 2147483647 h 1225"/>
              <a:gd name="T24" fmla="*/ 2147483647 w 1699"/>
              <a:gd name="T25" fmla="*/ 2147483647 h 1225"/>
              <a:gd name="T26" fmla="*/ 2147483647 w 1699"/>
              <a:gd name="T27" fmla="*/ 2147483647 h 1225"/>
              <a:gd name="T28" fmla="*/ 2147483647 w 1699"/>
              <a:gd name="T29" fmla="*/ 2147483647 h 1225"/>
              <a:gd name="T30" fmla="*/ 2147483647 w 1699"/>
              <a:gd name="T31" fmla="*/ 2147483647 h 1225"/>
              <a:gd name="T32" fmla="*/ 2147483647 w 1699"/>
              <a:gd name="T33" fmla="*/ 2147483647 h 1225"/>
              <a:gd name="T34" fmla="*/ 2147483647 w 1699"/>
              <a:gd name="T35" fmla="*/ 2147483647 h 1225"/>
              <a:gd name="T36" fmla="*/ 2147483647 w 1699"/>
              <a:gd name="T37" fmla="*/ 2147483647 h 1225"/>
              <a:gd name="T38" fmla="*/ 2147483647 w 1699"/>
              <a:gd name="T39" fmla="*/ 2147483647 h 1225"/>
              <a:gd name="T40" fmla="*/ 2147483647 w 1699"/>
              <a:gd name="T41" fmla="*/ 2147483647 h 1225"/>
              <a:gd name="T42" fmla="*/ 2147483647 w 1699"/>
              <a:gd name="T43" fmla="*/ 2147483647 h 1225"/>
              <a:gd name="T44" fmla="*/ 2147483647 w 1699"/>
              <a:gd name="T45" fmla="*/ 2147483647 h 1225"/>
              <a:gd name="T46" fmla="*/ 2147483647 w 1699"/>
              <a:gd name="T47" fmla="*/ 2147483647 h 1225"/>
              <a:gd name="T48" fmla="*/ 2147483647 w 1699"/>
              <a:gd name="T49" fmla="*/ 2147483647 h 1225"/>
              <a:gd name="T50" fmla="*/ 2147483647 w 1699"/>
              <a:gd name="T51" fmla="*/ 2147483647 h 1225"/>
              <a:gd name="T52" fmla="*/ 2147483647 w 1699"/>
              <a:gd name="T53" fmla="*/ 2147483647 h 1225"/>
              <a:gd name="T54" fmla="*/ 2147483647 w 1699"/>
              <a:gd name="T55" fmla="*/ 2147483647 h 1225"/>
              <a:gd name="T56" fmla="*/ 2147483647 w 1699"/>
              <a:gd name="T57" fmla="*/ 2147483647 h 1225"/>
              <a:gd name="T58" fmla="*/ 2147483647 w 1699"/>
              <a:gd name="T59" fmla="*/ 2147483647 h 1225"/>
              <a:gd name="T60" fmla="*/ 2147483647 w 1699"/>
              <a:gd name="T61" fmla="*/ 2147483647 h 1225"/>
              <a:gd name="T62" fmla="*/ 2147483647 w 1699"/>
              <a:gd name="T63" fmla="*/ 2147483647 h 1225"/>
              <a:gd name="T64" fmla="*/ 2147483647 w 1699"/>
              <a:gd name="T65" fmla="*/ 2147483647 h 1225"/>
              <a:gd name="T66" fmla="*/ 2147483647 w 1699"/>
              <a:gd name="T67" fmla="*/ 2147483647 h 1225"/>
              <a:gd name="T68" fmla="*/ 2147483647 w 1699"/>
              <a:gd name="T69" fmla="*/ 2147483647 h 1225"/>
              <a:gd name="T70" fmla="*/ 2147483647 w 1699"/>
              <a:gd name="T71" fmla="*/ 2147483647 h 1225"/>
              <a:gd name="T72" fmla="*/ 2147483647 w 1699"/>
              <a:gd name="T73" fmla="*/ 2147483647 h 1225"/>
              <a:gd name="T74" fmla="*/ 2147483647 w 1699"/>
              <a:gd name="T75" fmla="*/ 2147483647 h 1225"/>
              <a:gd name="T76" fmla="*/ 2147483647 w 1699"/>
              <a:gd name="T77" fmla="*/ 2147483647 h 1225"/>
              <a:gd name="T78" fmla="*/ 2147483647 w 1699"/>
              <a:gd name="T79" fmla="*/ 2147483647 h 1225"/>
              <a:gd name="T80" fmla="*/ 2147483647 w 1699"/>
              <a:gd name="T81" fmla="*/ 2147483647 h 1225"/>
              <a:gd name="T82" fmla="*/ 2147483647 w 1699"/>
              <a:gd name="T83" fmla="*/ 2147483647 h 1225"/>
              <a:gd name="T84" fmla="*/ 2147483647 w 1699"/>
              <a:gd name="T85" fmla="*/ 2147483647 h 1225"/>
              <a:gd name="T86" fmla="*/ 2147483647 w 1699"/>
              <a:gd name="T87" fmla="*/ 2147483647 h 1225"/>
              <a:gd name="T88" fmla="*/ 2147483647 w 1699"/>
              <a:gd name="T89" fmla="*/ 2147483647 h 1225"/>
              <a:gd name="T90" fmla="*/ 2147483647 w 1699"/>
              <a:gd name="T91" fmla="*/ 2147483647 h 1225"/>
              <a:gd name="T92" fmla="*/ 2147483647 w 1699"/>
              <a:gd name="T93" fmla="*/ 2147483647 h 1225"/>
              <a:gd name="T94" fmla="*/ 2147483647 w 1699"/>
              <a:gd name="T95" fmla="*/ 2147483647 h 1225"/>
              <a:gd name="T96" fmla="*/ 2147483647 w 1699"/>
              <a:gd name="T97" fmla="*/ 2147483647 h 1225"/>
              <a:gd name="T98" fmla="*/ 2147483647 w 1699"/>
              <a:gd name="T99" fmla="*/ 2147483647 h 1225"/>
              <a:gd name="T100" fmla="*/ 2147483647 w 1699"/>
              <a:gd name="T101" fmla="*/ 2147483647 h 1225"/>
              <a:gd name="T102" fmla="*/ 2147483647 w 1699"/>
              <a:gd name="T103" fmla="*/ 2147483647 h 1225"/>
              <a:gd name="T104" fmla="*/ 2147483647 w 1699"/>
              <a:gd name="T105" fmla="*/ 2147483647 h 1225"/>
              <a:gd name="T106" fmla="*/ 2147483647 w 1699"/>
              <a:gd name="T107" fmla="*/ 2147483647 h 1225"/>
              <a:gd name="T108" fmla="*/ 2147483647 w 1699"/>
              <a:gd name="T109" fmla="*/ 2147483647 h 1225"/>
              <a:gd name="T110" fmla="*/ 2147483647 w 1699"/>
              <a:gd name="T111" fmla="*/ 2147483647 h 1225"/>
              <a:gd name="T112" fmla="*/ 2147483647 w 1699"/>
              <a:gd name="T113" fmla="*/ 2147483647 h 12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99" h="1225">
                <a:moveTo>
                  <a:pt x="1687" y="142"/>
                </a:moveTo>
                <a:cubicBezTo>
                  <a:pt x="1658" y="56"/>
                  <a:pt x="1699" y="160"/>
                  <a:pt x="1639" y="70"/>
                </a:cubicBezTo>
                <a:cubicBezTo>
                  <a:pt x="1593" y="0"/>
                  <a:pt x="1672" y="64"/>
                  <a:pt x="1591" y="10"/>
                </a:cubicBezTo>
                <a:cubicBezTo>
                  <a:pt x="1515" y="19"/>
                  <a:pt x="1438" y="21"/>
                  <a:pt x="1363" y="34"/>
                </a:cubicBezTo>
                <a:cubicBezTo>
                  <a:pt x="1338" y="38"/>
                  <a:pt x="1291" y="58"/>
                  <a:pt x="1291" y="58"/>
                </a:cubicBezTo>
                <a:cubicBezTo>
                  <a:pt x="1279" y="70"/>
                  <a:pt x="1269" y="85"/>
                  <a:pt x="1255" y="94"/>
                </a:cubicBezTo>
                <a:cubicBezTo>
                  <a:pt x="1244" y="101"/>
                  <a:pt x="1229" y="98"/>
                  <a:pt x="1219" y="106"/>
                </a:cubicBezTo>
                <a:cubicBezTo>
                  <a:pt x="1141" y="168"/>
                  <a:pt x="1249" y="124"/>
                  <a:pt x="1159" y="154"/>
                </a:cubicBezTo>
                <a:cubicBezTo>
                  <a:pt x="1146" y="244"/>
                  <a:pt x="1121" y="402"/>
                  <a:pt x="1027" y="454"/>
                </a:cubicBezTo>
                <a:cubicBezTo>
                  <a:pt x="1005" y="466"/>
                  <a:pt x="976" y="464"/>
                  <a:pt x="955" y="478"/>
                </a:cubicBezTo>
                <a:cubicBezTo>
                  <a:pt x="919" y="502"/>
                  <a:pt x="883" y="514"/>
                  <a:pt x="847" y="538"/>
                </a:cubicBezTo>
                <a:cubicBezTo>
                  <a:pt x="839" y="550"/>
                  <a:pt x="834" y="565"/>
                  <a:pt x="823" y="574"/>
                </a:cubicBezTo>
                <a:cubicBezTo>
                  <a:pt x="813" y="582"/>
                  <a:pt x="796" y="577"/>
                  <a:pt x="787" y="586"/>
                </a:cubicBezTo>
                <a:cubicBezTo>
                  <a:pt x="778" y="595"/>
                  <a:pt x="783" y="612"/>
                  <a:pt x="775" y="622"/>
                </a:cubicBezTo>
                <a:cubicBezTo>
                  <a:pt x="766" y="633"/>
                  <a:pt x="751" y="638"/>
                  <a:pt x="739" y="646"/>
                </a:cubicBezTo>
                <a:cubicBezTo>
                  <a:pt x="735" y="658"/>
                  <a:pt x="738" y="676"/>
                  <a:pt x="727" y="682"/>
                </a:cubicBezTo>
                <a:cubicBezTo>
                  <a:pt x="708" y="686"/>
                  <a:pt x="687" y="670"/>
                  <a:pt x="655" y="658"/>
                </a:cubicBezTo>
                <a:cubicBezTo>
                  <a:pt x="623" y="646"/>
                  <a:pt x="565" y="616"/>
                  <a:pt x="535" y="610"/>
                </a:cubicBezTo>
                <a:cubicBezTo>
                  <a:pt x="512" y="600"/>
                  <a:pt x="475" y="622"/>
                  <a:pt x="475" y="622"/>
                </a:cubicBezTo>
                <a:cubicBezTo>
                  <a:pt x="441" y="625"/>
                  <a:pt x="362" y="624"/>
                  <a:pt x="319" y="646"/>
                </a:cubicBezTo>
                <a:cubicBezTo>
                  <a:pt x="306" y="652"/>
                  <a:pt x="296" y="664"/>
                  <a:pt x="283" y="670"/>
                </a:cubicBezTo>
                <a:cubicBezTo>
                  <a:pt x="260" y="680"/>
                  <a:pt x="232" y="680"/>
                  <a:pt x="211" y="694"/>
                </a:cubicBezTo>
                <a:cubicBezTo>
                  <a:pt x="154" y="732"/>
                  <a:pt x="189" y="713"/>
                  <a:pt x="103" y="742"/>
                </a:cubicBezTo>
                <a:cubicBezTo>
                  <a:pt x="91" y="746"/>
                  <a:pt x="67" y="754"/>
                  <a:pt x="67" y="754"/>
                </a:cubicBezTo>
                <a:cubicBezTo>
                  <a:pt x="0" y="821"/>
                  <a:pt x="21" y="846"/>
                  <a:pt x="43" y="934"/>
                </a:cubicBezTo>
                <a:cubicBezTo>
                  <a:pt x="46" y="946"/>
                  <a:pt x="45" y="962"/>
                  <a:pt x="55" y="970"/>
                </a:cubicBezTo>
                <a:cubicBezTo>
                  <a:pt x="78" y="988"/>
                  <a:pt x="111" y="985"/>
                  <a:pt x="139" y="994"/>
                </a:cubicBezTo>
                <a:cubicBezTo>
                  <a:pt x="185" y="1063"/>
                  <a:pt x="168" y="1143"/>
                  <a:pt x="103" y="1186"/>
                </a:cubicBezTo>
                <a:cubicBezTo>
                  <a:pt x="228" y="1207"/>
                  <a:pt x="291" y="1225"/>
                  <a:pt x="403" y="1150"/>
                </a:cubicBezTo>
                <a:cubicBezTo>
                  <a:pt x="452" y="1077"/>
                  <a:pt x="464" y="1090"/>
                  <a:pt x="559" y="1102"/>
                </a:cubicBezTo>
                <a:cubicBezTo>
                  <a:pt x="583" y="1138"/>
                  <a:pt x="585" y="1165"/>
                  <a:pt x="643" y="1126"/>
                </a:cubicBezTo>
                <a:cubicBezTo>
                  <a:pt x="654" y="1119"/>
                  <a:pt x="646" y="1099"/>
                  <a:pt x="655" y="1090"/>
                </a:cubicBezTo>
                <a:cubicBezTo>
                  <a:pt x="681" y="1064"/>
                  <a:pt x="727" y="1072"/>
                  <a:pt x="763" y="1066"/>
                </a:cubicBezTo>
                <a:cubicBezTo>
                  <a:pt x="776" y="1027"/>
                  <a:pt x="798" y="997"/>
                  <a:pt x="811" y="958"/>
                </a:cubicBezTo>
                <a:cubicBezTo>
                  <a:pt x="798" y="919"/>
                  <a:pt x="776" y="889"/>
                  <a:pt x="763" y="850"/>
                </a:cubicBezTo>
                <a:cubicBezTo>
                  <a:pt x="767" y="834"/>
                  <a:pt x="766" y="816"/>
                  <a:pt x="775" y="802"/>
                </a:cubicBezTo>
                <a:cubicBezTo>
                  <a:pt x="802" y="762"/>
                  <a:pt x="889" y="756"/>
                  <a:pt x="931" y="742"/>
                </a:cubicBezTo>
                <a:cubicBezTo>
                  <a:pt x="1017" y="771"/>
                  <a:pt x="1024" y="780"/>
                  <a:pt x="967" y="742"/>
                </a:cubicBezTo>
                <a:cubicBezTo>
                  <a:pt x="963" y="731"/>
                  <a:pt x="939" y="681"/>
                  <a:pt x="967" y="670"/>
                </a:cubicBezTo>
                <a:cubicBezTo>
                  <a:pt x="982" y="664"/>
                  <a:pt x="999" y="678"/>
                  <a:pt x="1015" y="682"/>
                </a:cubicBezTo>
                <a:cubicBezTo>
                  <a:pt x="1034" y="759"/>
                  <a:pt x="1015" y="730"/>
                  <a:pt x="1051" y="694"/>
                </a:cubicBezTo>
                <a:cubicBezTo>
                  <a:pt x="1061" y="684"/>
                  <a:pt x="1075" y="678"/>
                  <a:pt x="1087" y="670"/>
                </a:cubicBezTo>
                <a:cubicBezTo>
                  <a:pt x="1123" y="561"/>
                  <a:pt x="1134" y="599"/>
                  <a:pt x="1279" y="610"/>
                </a:cubicBezTo>
                <a:cubicBezTo>
                  <a:pt x="1308" y="567"/>
                  <a:pt x="1320" y="552"/>
                  <a:pt x="1303" y="502"/>
                </a:cubicBezTo>
                <a:cubicBezTo>
                  <a:pt x="1307" y="490"/>
                  <a:pt x="1307" y="476"/>
                  <a:pt x="1315" y="466"/>
                </a:cubicBezTo>
                <a:cubicBezTo>
                  <a:pt x="1324" y="455"/>
                  <a:pt x="1343" y="454"/>
                  <a:pt x="1351" y="442"/>
                </a:cubicBezTo>
                <a:cubicBezTo>
                  <a:pt x="1364" y="421"/>
                  <a:pt x="1375" y="370"/>
                  <a:pt x="1375" y="370"/>
                </a:cubicBezTo>
                <a:cubicBezTo>
                  <a:pt x="1391" y="374"/>
                  <a:pt x="1409" y="373"/>
                  <a:pt x="1423" y="382"/>
                </a:cubicBezTo>
                <a:cubicBezTo>
                  <a:pt x="1480" y="420"/>
                  <a:pt x="1411" y="430"/>
                  <a:pt x="1483" y="406"/>
                </a:cubicBezTo>
                <a:cubicBezTo>
                  <a:pt x="1495" y="410"/>
                  <a:pt x="1506" y="418"/>
                  <a:pt x="1519" y="418"/>
                </a:cubicBezTo>
                <a:cubicBezTo>
                  <a:pt x="1583" y="418"/>
                  <a:pt x="1535" y="402"/>
                  <a:pt x="1567" y="370"/>
                </a:cubicBezTo>
                <a:cubicBezTo>
                  <a:pt x="1576" y="361"/>
                  <a:pt x="1591" y="362"/>
                  <a:pt x="1603" y="358"/>
                </a:cubicBezTo>
                <a:cubicBezTo>
                  <a:pt x="1595" y="346"/>
                  <a:pt x="1589" y="332"/>
                  <a:pt x="1579" y="322"/>
                </a:cubicBezTo>
                <a:cubicBezTo>
                  <a:pt x="1569" y="312"/>
                  <a:pt x="1545" y="312"/>
                  <a:pt x="1543" y="298"/>
                </a:cubicBezTo>
                <a:cubicBezTo>
                  <a:pt x="1534" y="226"/>
                  <a:pt x="1561" y="228"/>
                  <a:pt x="1603" y="214"/>
                </a:cubicBezTo>
                <a:cubicBezTo>
                  <a:pt x="1612" y="186"/>
                  <a:pt x="1634" y="118"/>
                  <a:pt x="1675" y="118"/>
                </a:cubicBezTo>
                <a:cubicBezTo>
                  <a:pt x="1684" y="118"/>
                  <a:pt x="1683" y="134"/>
                  <a:pt x="1687" y="142"/>
                </a:cubicBezTo>
                <a:close/>
              </a:path>
            </a:pathLst>
          </a:custGeom>
          <a:solidFill>
            <a:srgbClr val="FF6600"/>
          </a:solidFill>
          <a:ln w="9525">
            <a:solidFill>
              <a:schemeClr val="tx1"/>
            </a:solidFill>
            <a:round/>
            <a:headEnd/>
            <a:tailEnd/>
          </a:ln>
        </p:spPr>
        <p:txBody>
          <a:bodyPr wrap="none" anchor="ctr"/>
          <a:lstStyle/>
          <a:p>
            <a:endParaRPr lang="zh-CN" altLang="en-US"/>
          </a:p>
        </p:txBody>
      </p:sp>
      <p:sp>
        <p:nvSpPr>
          <p:cNvPr id="86023" name="Freeform 7" descr="棚架"/>
          <p:cNvSpPr>
            <a:spLocks/>
          </p:cNvSpPr>
          <p:nvPr/>
        </p:nvSpPr>
        <p:spPr bwMode="auto">
          <a:xfrm>
            <a:off x="800100" y="2933700"/>
            <a:ext cx="269875" cy="212725"/>
          </a:xfrm>
          <a:custGeom>
            <a:avLst/>
            <a:gdLst>
              <a:gd name="T0" fmla="*/ 0 w 170"/>
              <a:gd name="T1" fmla="*/ 2147483647 h 134"/>
              <a:gd name="T2" fmla="*/ 2147483647 w 170"/>
              <a:gd name="T3" fmla="*/ 2147483647 h 134"/>
              <a:gd name="T4" fmla="*/ 2147483647 w 170"/>
              <a:gd name="T5" fmla="*/ 0 h 134"/>
              <a:gd name="T6" fmla="*/ 0 w 170"/>
              <a:gd name="T7" fmla="*/ 2147483647 h 1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0" h="134">
                <a:moveTo>
                  <a:pt x="0" y="48"/>
                </a:moveTo>
                <a:cubicBezTo>
                  <a:pt x="29" y="134"/>
                  <a:pt x="63" y="107"/>
                  <a:pt x="132" y="84"/>
                </a:cubicBezTo>
                <a:cubicBezTo>
                  <a:pt x="166" y="33"/>
                  <a:pt x="170" y="21"/>
                  <a:pt x="108" y="0"/>
                </a:cubicBezTo>
                <a:cubicBezTo>
                  <a:pt x="59" y="10"/>
                  <a:pt x="35" y="13"/>
                  <a:pt x="0" y="48"/>
                </a:cubicBezTo>
                <a:close/>
              </a:path>
            </a:pathLst>
          </a:custGeom>
          <a:pattFill prst="trellis">
            <a:fgClr>
              <a:srgbClr val="0000FF"/>
            </a:fgClr>
            <a:bgClr>
              <a:srgbClr val="FFFFFF"/>
            </a:bgClr>
          </a:pattFill>
          <a:ln w="9525">
            <a:solidFill>
              <a:schemeClr val="tx1"/>
            </a:solidFill>
            <a:round/>
            <a:headEnd/>
            <a:tailEnd/>
          </a:ln>
        </p:spPr>
        <p:txBody>
          <a:bodyPr wrap="none" anchor="ctr"/>
          <a:lstStyle/>
          <a:p>
            <a:endParaRPr lang="zh-CN" altLang="en-US"/>
          </a:p>
        </p:txBody>
      </p:sp>
      <p:sp>
        <p:nvSpPr>
          <p:cNvPr id="86024" name="Freeform 8" descr="棚架"/>
          <p:cNvSpPr>
            <a:spLocks/>
          </p:cNvSpPr>
          <p:nvPr/>
        </p:nvSpPr>
        <p:spPr bwMode="auto">
          <a:xfrm>
            <a:off x="1119188" y="2838450"/>
            <a:ext cx="349250" cy="211138"/>
          </a:xfrm>
          <a:custGeom>
            <a:avLst/>
            <a:gdLst>
              <a:gd name="T0" fmla="*/ 2147483647 w 220"/>
              <a:gd name="T1" fmla="*/ 2147483647 h 133"/>
              <a:gd name="T2" fmla="*/ 2147483647 w 220"/>
              <a:gd name="T3" fmla="*/ 2147483647 h 133"/>
              <a:gd name="T4" fmla="*/ 2147483647 w 220"/>
              <a:gd name="T5" fmla="*/ 0 h 133"/>
              <a:gd name="T6" fmla="*/ 2147483647 w 220"/>
              <a:gd name="T7" fmla="*/ 2147483647 h 133"/>
              <a:gd name="T8" fmla="*/ 2147483647 w 220"/>
              <a:gd name="T9" fmla="*/ 2147483647 h 133"/>
              <a:gd name="T10" fmla="*/ 2147483647 w 220"/>
              <a:gd name="T11" fmla="*/ 2147483647 h 133"/>
              <a:gd name="T12" fmla="*/ 2147483647 w 220"/>
              <a:gd name="T13" fmla="*/ 2147483647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 h="133">
                <a:moveTo>
                  <a:pt x="63" y="120"/>
                </a:moveTo>
                <a:cubicBezTo>
                  <a:pt x="59" y="116"/>
                  <a:pt x="0" y="62"/>
                  <a:pt x="3" y="48"/>
                </a:cubicBezTo>
                <a:cubicBezTo>
                  <a:pt x="9" y="18"/>
                  <a:pt x="136" y="2"/>
                  <a:pt x="147" y="0"/>
                </a:cubicBezTo>
                <a:cubicBezTo>
                  <a:pt x="163" y="4"/>
                  <a:pt x="182" y="2"/>
                  <a:pt x="195" y="12"/>
                </a:cubicBezTo>
                <a:cubicBezTo>
                  <a:pt x="220" y="32"/>
                  <a:pt x="198" y="112"/>
                  <a:pt x="171" y="120"/>
                </a:cubicBezTo>
                <a:cubicBezTo>
                  <a:pt x="129" y="133"/>
                  <a:pt x="83" y="132"/>
                  <a:pt x="39" y="132"/>
                </a:cubicBezTo>
                <a:cubicBezTo>
                  <a:pt x="30" y="132"/>
                  <a:pt x="55" y="124"/>
                  <a:pt x="63" y="120"/>
                </a:cubicBezTo>
                <a:close/>
              </a:path>
            </a:pathLst>
          </a:custGeom>
          <a:pattFill prst="trellis">
            <a:fgClr>
              <a:srgbClr val="0000FF"/>
            </a:fgClr>
            <a:bgClr>
              <a:srgbClr val="FFFFFF"/>
            </a:bgClr>
          </a:pattFill>
          <a:ln w="9525">
            <a:solidFill>
              <a:schemeClr val="tx1"/>
            </a:solidFill>
            <a:round/>
            <a:headEnd/>
            <a:tailEnd/>
          </a:ln>
        </p:spPr>
        <p:txBody>
          <a:bodyPr wrap="none" anchor="ctr"/>
          <a:lstStyle/>
          <a:p>
            <a:endParaRPr lang="zh-CN" altLang="en-US"/>
          </a:p>
        </p:txBody>
      </p:sp>
      <p:sp>
        <p:nvSpPr>
          <p:cNvPr id="86025" name="Freeform 9" descr="棚架"/>
          <p:cNvSpPr>
            <a:spLocks/>
          </p:cNvSpPr>
          <p:nvPr/>
        </p:nvSpPr>
        <p:spPr bwMode="auto">
          <a:xfrm>
            <a:off x="1333500" y="2370138"/>
            <a:ext cx="209550" cy="411162"/>
          </a:xfrm>
          <a:custGeom>
            <a:avLst/>
            <a:gdLst>
              <a:gd name="T0" fmla="*/ 2147483647 w 132"/>
              <a:gd name="T1" fmla="*/ 2147483647 h 259"/>
              <a:gd name="T2" fmla="*/ 2147483647 w 132"/>
              <a:gd name="T3" fmla="*/ 2147483647 h 259"/>
              <a:gd name="T4" fmla="*/ 0 w 132"/>
              <a:gd name="T5" fmla="*/ 2147483647 h 259"/>
              <a:gd name="T6" fmla="*/ 2147483647 w 132"/>
              <a:gd name="T7" fmla="*/ 2147483647 h 259"/>
              <a:gd name="T8" fmla="*/ 2147483647 w 132"/>
              <a:gd name="T9" fmla="*/ 2147483647 h 259"/>
              <a:gd name="T10" fmla="*/ 2147483647 w 132"/>
              <a:gd name="T11" fmla="*/ 2147483647 h 259"/>
              <a:gd name="T12" fmla="*/ 2147483647 w 132"/>
              <a:gd name="T13" fmla="*/ 2147483647 h 259"/>
              <a:gd name="T14" fmla="*/ 2147483647 w 132"/>
              <a:gd name="T15" fmla="*/ 2147483647 h 259"/>
              <a:gd name="T16" fmla="*/ 2147483647 w 132"/>
              <a:gd name="T17" fmla="*/ 2147483647 h 259"/>
              <a:gd name="T18" fmla="*/ 2147483647 w 132"/>
              <a:gd name="T19" fmla="*/ 2147483647 h 259"/>
              <a:gd name="T20" fmla="*/ 2147483647 w 132"/>
              <a:gd name="T21" fmla="*/ 2147483647 h 259"/>
              <a:gd name="T22" fmla="*/ 2147483647 w 132"/>
              <a:gd name="T23" fmla="*/ 2147483647 h 2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2" h="259">
                <a:moveTo>
                  <a:pt x="96" y="19"/>
                </a:moveTo>
                <a:cubicBezTo>
                  <a:pt x="84" y="15"/>
                  <a:pt x="70" y="0"/>
                  <a:pt x="60" y="7"/>
                </a:cubicBezTo>
                <a:cubicBezTo>
                  <a:pt x="24" y="33"/>
                  <a:pt x="13" y="77"/>
                  <a:pt x="0" y="115"/>
                </a:cubicBezTo>
                <a:cubicBezTo>
                  <a:pt x="4" y="127"/>
                  <a:pt x="6" y="140"/>
                  <a:pt x="12" y="151"/>
                </a:cubicBezTo>
                <a:cubicBezTo>
                  <a:pt x="18" y="164"/>
                  <a:pt x="30" y="174"/>
                  <a:pt x="36" y="187"/>
                </a:cubicBezTo>
                <a:cubicBezTo>
                  <a:pt x="42" y="202"/>
                  <a:pt x="39" y="221"/>
                  <a:pt x="48" y="235"/>
                </a:cubicBezTo>
                <a:cubicBezTo>
                  <a:pt x="56" y="247"/>
                  <a:pt x="72" y="251"/>
                  <a:pt x="84" y="259"/>
                </a:cubicBezTo>
                <a:cubicBezTo>
                  <a:pt x="96" y="223"/>
                  <a:pt x="108" y="187"/>
                  <a:pt x="120" y="151"/>
                </a:cubicBezTo>
                <a:cubicBezTo>
                  <a:pt x="124" y="139"/>
                  <a:pt x="132" y="115"/>
                  <a:pt x="132" y="115"/>
                </a:cubicBezTo>
                <a:cubicBezTo>
                  <a:pt x="123" y="87"/>
                  <a:pt x="126" y="54"/>
                  <a:pt x="108" y="31"/>
                </a:cubicBezTo>
                <a:cubicBezTo>
                  <a:pt x="100" y="21"/>
                  <a:pt x="81" y="28"/>
                  <a:pt x="72" y="19"/>
                </a:cubicBezTo>
                <a:cubicBezTo>
                  <a:pt x="66" y="13"/>
                  <a:pt x="88" y="19"/>
                  <a:pt x="96" y="19"/>
                </a:cubicBezTo>
                <a:close/>
              </a:path>
            </a:pathLst>
          </a:custGeom>
          <a:pattFill prst="trellis">
            <a:fgClr>
              <a:srgbClr val="0000FF"/>
            </a:fgClr>
            <a:bgClr>
              <a:srgbClr val="FFFFFF"/>
            </a:bgClr>
          </a:pattFill>
          <a:ln w="9525">
            <a:solidFill>
              <a:schemeClr val="tx1"/>
            </a:solidFill>
            <a:round/>
            <a:headEnd/>
            <a:tailEnd/>
          </a:ln>
        </p:spPr>
        <p:txBody>
          <a:bodyPr wrap="none" anchor="ctr"/>
          <a:lstStyle/>
          <a:p>
            <a:endParaRPr lang="zh-CN" altLang="en-US"/>
          </a:p>
        </p:txBody>
      </p:sp>
      <p:sp>
        <p:nvSpPr>
          <p:cNvPr id="86026" name="Freeform 10" descr="棚架"/>
          <p:cNvSpPr>
            <a:spLocks/>
          </p:cNvSpPr>
          <p:nvPr/>
        </p:nvSpPr>
        <p:spPr bwMode="auto">
          <a:xfrm>
            <a:off x="2236788" y="1733550"/>
            <a:ext cx="460375" cy="266700"/>
          </a:xfrm>
          <a:custGeom>
            <a:avLst/>
            <a:gdLst>
              <a:gd name="T0" fmla="*/ 2147483647 w 290"/>
              <a:gd name="T1" fmla="*/ 2147483647 h 168"/>
              <a:gd name="T2" fmla="*/ 2147483647 w 290"/>
              <a:gd name="T3" fmla="*/ 2147483647 h 168"/>
              <a:gd name="T4" fmla="*/ 2147483647 w 290"/>
              <a:gd name="T5" fmla="*/ 2147483647 h 168"/>
              <a:gd name="T6" fmla="*/ 2147483647 w 290"/>
              <a:gd name="T7" fmla="*/ 2147483647 h 168"/>
              <a:gd name="T8" fmla="*/ 2147483647 w 290"/>
              <a:gd name="T9" fmla="*/ 2147483647 h 168"/>
              <a:gd name="T10" fmla="*/ 2147483647 w 290"/>
              <a:gd name="T11" fmla="*/ 0 h 168"/>
              <a:gd name="T12" fmla="*/ 2147483647 w 290"/>
              <a:gd name="T13" fmla="*/ 2147483647 h 168"/>
              <a:gd name="T14" fmla="*/ 2147483647 w 290"/>
              <a:gd name="T15" fmla="*/ 2147483647 h 168"/>
              <a:gd name="T16" fmla="*/ 2147483647 w 290"/>
              <a:gd name="T17" fmla="*/ 2147483647 h 168"/>
              <a:gd name="T18" fmla="*/ 2147483647 w 290"/>
              <a:gd name="T19" fmla="*/ 2147483647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 h="168">
                <a:moveTo>
                  <a:pt x="31" y="108"/>
                </a:moveTo>
                <a:cubicBezTo>
                  <a:pt x="42" y="124"/>
                  <a:pt x="64" y="168"/>
                  <a:pt x="91" y="168"/>
                </a:cubicBezTo>
                <a:cubicBezTo>
                  <a:pt x="105" y="168"/>
                  <a:pt x="115" y="152"/>
                  <a:pt x="127" y="144"/>
                </a:cubicBezTo>
                <a:cubicBezTo>
                  <a:pt x="193" y="157"/>
                  <a:pt x="205" y="156"/>
                  <a:pt x="259" y="120"/>
                </a:cubicBezTo>
                <a:cubicBezTo>
                  <a:pt x="267" y="108"/>
                  <a:pt x="281" y="98"/>
                  <a:pt x="283" y="84"/>
                </a:cubicBezTo>
                <a:cubicBezTo>
                  <a:pt x="290" y="40"/>
                  <a:pt x="243" y="11"/>
                  <a:pt x="211" y="0"/>
                </a:cubicBezTo>
                <a:cubicBezTo>
                  <a:pt x="152" y="15"/>
                  <a:pt x="104" y="27"/>
                  <a:pt x="43" y="36"/>
                </a:cubicBezTo>
                <a:cubicBezTo>
                  <a:pt x="31" y="44"/>
                  <a:pt x="10" y="46"/>
                  <a:pt x="7" y="60"/>
                </a:cubicBezTo>
                <a:cubicBezTo>
                  <a:pt x="0" y="94"/>
                  <a:pt x="50" y="102"/>
                  <a:pt x="67" y="108"/>
                </a:cubicBezTo>
                <a:cubicBezTo>
                  <a:pt x="50" y="158"/>
                  <a:pt x="62" y="155"/>
                  <a:pt x="31" y="108"/>
                </a:cubicBezTo>
                <a:close/>
              </a:path>
            </a:pathLst>
          </a:custGeom>
          <a:pattFill prst="trellis">
            <a:fgClr>
              <a:srgbClr val="0000FF"/>
            </a:fgClr>
            <a:bgClr>
              <a:srgbClr val="FFFFFF"/>
            </a:bgClr>
          </a:pattFill>
          <a:ln w="9525">
            <a:solidFill>
              <a:schemeClr val="tx1"/>
            </a:solidFill>
            <a:round/>
            <a:headEnd/>
            <a:tailEnd/>
          </a:ln>
        </p:spPr>
        <p:txBody>
          <a:bodyPr wrap="none" anchor="ctr"/>
          <a:lstStyle/>
          <a:p>
            <a:endParaRPr lang="zh-CN" altLang="en-US"/>
          </a:p>
        </p:txBody>
      </p:sp>
      <p:sp>
        <p:nvSpPr>
          <p:cNvPr id="86027" name="Freeform 11" descr="棚架"/>
          <p:cNvSpPr>
            <a:spLocks/>
          </p:cNvSpPr>
          <p:nvPr/>
        </p:nvSpPr>
        <p:spPr bwMode="auto">
          <a:xfrm>
            <a:off x="50800" y="3081338"/>
            <a:ext cx="482600" cy="504825"/>
          </a:xfrm>
          <a:custGeom>
            <a:avLst/>
            <a:gdLst>
              <a:gd name="T0" fmla="*/ 2147483647 w 304"/>
              <a:gd name="T1" fmla="*/ 2147483647 h 318"/>
              <a:gd name="T2" fmla="*/ 2147483647 w 304"/>
              <a:gd name="T3" fmla="*/ 2147483647 h 318"/>
              <a:gd name="T4" fmla="*/ 2147483647 w 304"/>
              <a:gd name="T5" fmla="*/ 2147483647 h 318"/>
              <a:gd name="T6" fmla="*/ 2147483647 w 304"/>
              <a:gd name="T7" fmla="*/ 2147483647 h 318"/>
              <a:gd name="T8" fmla="*/ 2147483647 w 304"/>
              <a:gd name="T9" fmla="*/ 2147483647 h 318"/>
              <a:gd name="T10" fmla="*/ 2147483647 w 304"/>
              <a:gd name="T11" fmla="*/ 2147483647 h 318"/>
              <a:gd name="T12" fmla="*/ 2147483647 w 304"/>
              <a:gd name="T13" fmla="*/ 2147483647 h 318"/>
              <a:gd name="T14" fmla="*/ 2147483647 w 304"/>
              <a:gd name="T15" fmla="*/ 2147483647 h 318"/>
              <a:gd name="T16" fmla="*/ 2147483647 w 304"/>
              <a:gd name="T17" fmla="*/ 2147483647 h 318"/>
              <a:gd name="T18" fmla="*/ 2147483647 w 304"/>
              <a:gd name="T19" fmla="*/ 2147483647 h 318"/>
              <a:gd name="T20" fmla="*/ 2147483647 w 304"/>
              <a:gd name="T21" fmla="*/ 2147483647 h 318"/>
              <a:gd name="T22" fmla="*/ 2147483647 w 304"/>
              <a:gd name="T23" fmla="*/ 2147483647 h 318"/>
              <a:gd name="T24" fmla="*/ 2147483647 w 304"/>
              <a:gd name="T25" fmla="*/ 2147483647 h 318"/>
              <a:gd name="T26" fmla="*/ 2147483647 w 304"/>
              <a:gd name="T27" fmla="*/ 2147483647 h 3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4" h="318">
                <a:moveTo>
                  <a:pt x="292" y="39"/>
                </a:moveTo>
                <a:cubicBezTo>
                  <a:pt x="280" y="27"/>
                  <a:pt x="273" y="5"/>
                  <a:pt x="256" y="3"/>
                </a:cubicBezTo>
                <a:cubicBezTo>
                  <a:pt x="231" y="0"/>
                  <a:pt x="184" y="27"/>
                  <a:pt x="184" y="27"/>
                </a:cubicBezTo>
                <a:cubicBezTo>
                  <a:pt x="176" y="39"/>
                  <a:pt x="171" y="54"/>
                  <a:pt x="160" y="63"/>
                </a:cubicBezTo>
                <a:cubicBezTo>
                  <a:pt x="150" y="71"/>
                  <a:pt x="133" y="66"/>
                  <a:pt x="124" y="75"/>
                </a:cubicBezTo>
                <a:cubicBezTo>
                  <a:pt x="115" y="84"/>
                  <a:pt x="118" y="100"/>
                  <a:pt x="112" y="111"/>
                </a:cubicBezTo>
                <a:cubicBezTo>
                  <a:pt x="77" y="173"/>
                  <a:pt x="39" y="223"/>
                  <a:pt x="16" y="291"/>
                </a:cubicBezTo>
                <a:cubicBezTo>
                  <a:pt x="97" y="318"/>
                  <a:pt x="0" y="296"/>
                  <a:pt x="124" y="255"/>
                </a:cubicBezTo>
                <a:cubicBezTo>
                  <a:pt x="148" y="247"/>
                  <a:pt x="172" y="239"/>
                  <a:pt x="196" y="231"/>
                </a:cubicBezTo>
                <a:cubicBezTo>
                  <a:pt x="208" y="227"/>
                  <a:pt x="232" y="219"/>
                  <a:pt x="232" y="219"/>
                </a:cubicBezTo>
                <a:cubicBezTo>
                  <a:pt x="236" y="191"/>
                  <a:pt x="231" y="160"/>
                  <a:pt x="244" y="135"/>
                </a:cubicBezTo>
                <a:cubicBezTo>
                  <a:pt x="250" y="124"/>
                  <a:pt x="273" y="133"/>
                  <a:pt x="280" y="123"/>
                </a:cubicBezTo>
                <a:cubicBezTo>
                  <a:pt x="295" y="102"/>
                  <a:pt x="304" y="51"/>
                  <a:pt x="304" y="51"/>
                </a:cubicBezTo>
                <a:cubicBezTo>
                  <a:pt x="282" y="18"/>
                  <a:pt x="274" y="3"/>
                  <a:pt x="232" y="3"/>
                </a:cubicBezTo>
              </a:path>
            </a:pathLst>
          </a:custGeom>
          <a:pattFill prst="trellis">
            <a:fgClr>
              <a:srgbClr val="0000FF"/>
            </a:fgClr>
            <a:bgClr>
              <a:srgbClr val="FFFFFF"/>
            </a:bgClr>
          </a:pattFill>
          <a:ln w="9525">
            <a:solidFill>
              <a:schemeClr val="tx1"/>
            </a:solidFill>
            <a:round/>
            <a:headEnd/>
            <a:tailEnd/>
          </a:ln>
        </p:spPr>
        <p:txBody>
          <a:bodyPr wrap="none" anchor="ctr"/>
          <a:lstStyle/>
          <a:p>
            <a:endParaRPr lang="zh-CN" altLang="en-US"/>
          </a:p>
        </p:txBody>
      </p:sp>
      <p:sp>
        <p:nvSpPr>
          <p:cNvPr id="86028" name="Freeform 12"/>
          <p:cNvSpPr>
            <a:spLocks/>
          </p:cNvSpPr>
          <p:nvPr/>
        </p:nvSpPr>
        <p:spPr bwMode="auto">
          <a:xfrm>
            <a:off x="133350" y="3435350"/>
            <a:ext cx="303213" cy="231775"/>
          </a:xfrm>
          <a:custGeom>
            <a:avLst/>
            <a:gdLst>
              <a:gd name="T0" fmla="*/ 2147483647 w 191"/>
              <a:gd name="T1" fmla="*/ 2147483647 h 146"/>
              <a:gd name="T2" fmla="*/ 0 w 191"/>
              <a:gd name="T3" fmla="*/ 2147483647 h 146"/>
              <a:gd name="T4" fmla="*/ 2147483647 w 191"/>
              <a:gd name="T5" fmla="*/ 2147483647 h 146"/>
              <a:gd name="T6" fmla="*/ 2147483647 w 191"/>
              <a:gd name="T7" fmla="*/ 2147483647 h 146"/>
              <a:gd name="T8" fmla="*/ 2147483647 w 191"/>
              <a:gd name="T9" fmla="*/ 2147483647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146">
                <a:moveTo>
                  <a:pt x="156" y="20"/>
                </a:moveTo>
                <a:lnTo>
                  <a:pt x="0" y="80"/>
                </a:lnTo>
                <a:cubicBezTo>
                  <a:pt x="6" y="98"/>
                  <a:pt x="80" y="146"/>
                  <a:pt x="108" y="140"/>
                </a:cubicBezTo>
                <a:lnTo>
                  <a:pt x="168" y="44"/>
                </a:lnTo>
                <a:cubicBezTo>
                  <a:pt x="183" y="0"/>
                  <a:pt x="191" y="2"/>
                  <a:pt x="156" y="20"/>
                </a:cubicBezTo>
                <a:close/>
              </a:path>
            </a:pathLst>
          </a:custGeom>
          <a:solidFill>
            <a:schemeClr val="bg1"/>
          </a:solidFill>
          <a:ln w="9525">
            <a:solidFill>
              <a:schemeClr val="tx1"/>
            </a:solidFill>
            <a:round/>
            <a:headEnd/>
            <a:tailEnd/>
          </a:ln>
        </p:spPr>
        <p:txBody>
          <a:bodyPr wrap="none" anchor="ctr"/>
          <a:lstStyle/>
          <a:p>
            <a:endParaRPr lang="zh-CN" altLang="en-US"/>
          </a:p>
        </p:txBody>
      </p:sp>
      <p:sp>
        <p:nvSpPr>
          <p:cNvPr id="28685" name="Text Box 13"/>
          <p:cNvSpPr txBox="1">
            <a:spLocks noChangeArrowheads="1"/>
          </p:cNvSpPr>
          <p:nvPr/>
        </p:nvSpPr>
        <p:spPr bwMode="auto">
          <a:xfrm>
            <a:off x="0" y="0"/>
            <a:ext cx="7010400" cy="646113"/>
          </a:xfrm>
          <a:prstGeom prst="rect">
            <a:avLst/>
          </a:prstGeom>
          <a:noFill/>
          <a:ln w="9525">
            <a:noFill/>
            <a:miter lim="800000"/>
            <a:headEnd/>
            <a:tailEnd/>
          </a:ln>
        </p:spPr>
        <p:txBody>
          <a:bodyPr>
            <a:spAutoFit/>
          </a:bodyPr>
          <a:lstStyle/>
          <a:p>
            <a:pPr>
              <a:spcBef>
                <a:spcPct val="50000"/>
              </a:spcBef>
            </a:pPr>
            <a:r>
              <a:rPr lang="zh-CN" altLang="en-US" sz="3600" b="1">
                <a:latin typeface="微软雅黑" pitchFamily="34" charset="-122"/>
                <a:ea typeface="微软雅黑" pitchFamily="34" charset="-122"/>
              </a:rPr>
              <a:t>沙俄侵占中国北方领土示意图</a:t>
            </a:r>
          </a:p>
        </p:txBody>
      </p:sp>
      <p:sp>
        <p:nvSpPr>
          <p:cNvPr id="28686" name="Freeform 14" descr="深色竖线"/>
          <p:cNvSpPr>
            <a:spLocks/>
          </p:cNvSpPr>
          <p:nvPr/>
        </p:nvSpPr>
        <p:spPr bwMode="auto">
          <a:xfrm>
            <a:off x="7205663" y="382588"/>
            <a:ext cx="515937" cy="512762"/>
          </a:xfrm>
          <a:custGeom>
            <a:avLst/>
            <a:gdLst>
              <a:gd name="T0" fmla="*/ 2147483647 w 325"/>
              <a:gd name="T1" fmla="*/ 2147483647 h 323"/>
              <a:gd name="T2" fmla="*/ 2147483647 w 325"/>
              <a:gd name="T3" fmla="*/ 2147483647 h 323"/>
              <a:gd name="T4" fmla="*/ 2147483647 w 325"/>
              <a:gd name="T5" fmla="*/ 2147483647 h 323"/>
              <a:gd name="T6" fmla="*/ 2147483647 w 325"/>
              <a:gd name="T7" fmla="*/ 2147483647 h 323"/>
              <a:gd name="T8" fmla="*/ 2147483647 w 325"/>
              <a:gd name="T9" fmla="*/ 2147483647 h 323"/>
              <a:gd name="T10" fmla="*/ 2147483647 w 325"/>
              <a:gd name="T11" fmla="*/ 2147483647 h 323"/>
              <a:gd name="T12" fmla="*/ 2147483647 w 325"/>
              <a:gd name="T13" fmla="*/ 2147483647 h 323"/>
              <a:gd name="T14" fmla="*/ 2147483647 w 325"/>
              <a:gd name="T15" fmla="*/ 2147483647 h 323"/>
              <a:gd name="T16" fmla="*/ 2147483647 w 325"/>
              <a:gd name="T17" fmla="*/ 2147483647 h 323"/>
              <a:gd name="T18" fmla="*/ 2147483647 w 325"/>
              <a:gd name="T19" fmla="*/ 2147483647 h 323"/>
              <a:gd name="T20" fmla="*/ 2147483647 w 325"/>
              <a:gd name="T21" fmla="*/ 2147483647 h 323"/>
              <a:gd name="T22" fmla="*/ 2147483647 w 325"/>
              <a:gd name="T23" fmla="*/ 2147483647 h 323"/>
              <a:gd name="T24" fmla="*/ 2147483647 w 325"/>
              <a:gd name="T25" fmla="*/ 2147483647 h 323"/>
              <a:gd name="T26" fmla="*/ 2147483647 w 325"/>
              <a:gd name="T27" fmla="*/ 2147483647 h 323"/>
              <a:gd name="T28" fmla="*/ 2147483647 w 325"/>
              <a:gd name="T29" fmla="*/ 2147483647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5" h="323">
                <a:moveTo>
                  <a:pt x="93" y="47"/>
                </a:moveTo>
                <a:cubicBezTo>
                  <a:pt x="97" y="35"/>
                  <a:pt x="93" y="13"/>
                  <a:pt x="105" y="11"/>
                </a:cubicBezTo>
                <a:cubicBezTo>
                  <a:pt x="161" y="0"/>
                  <a:pt x="251" y="35"/>
                  <a:pt x="309" y="47"/>
                </a:cubicBezTo>
                <a:cubicBezTo>
                  <a:pt x="325" y="96"/>
                  <a:pt x="308" y="119"/>
                  <a:pt x="297" y="167"/>
                </a:cubicBezTo>
                <a:cubicBezTo>
                  <a:pt x="291" y="192"/>
                  <a:pt x="293" y="255"/>
                  <a:pt x="261" y="275"/>
                </a:cubicBezTo>
                <a:cubicBezTo>
                  <a:pt x="261" y="275"/>
                  <a:pt x="171" y="305"/>
                  <a:pt x="153" y="311"/>
                </a:cubicBezTo>
                <a:cubicBezTo>
                  <a:pt x="141" y="315"/>
                  <a:pt x="117" y="323"/>
                  <a:pt x="117" y="323"/>
                </a:cubicBezTo>
                <a:cubicBezTo>
                  <a:pt x="105" y="311"/>
                  <a:pt x="85" y="304"/>
                  <a:pt x="81" y="287"/>
                </a:cubicBezTo>
                <a:cubicBezTo>
                  <a:pt x="75" y="262"/>
                  <a:pt x="96" y="207"/>
                  <a:pt x="105" y="179"/>
                </a:cubicBezTo>
                <a:cubicBezTo>
                  <a:pt x="101" y="163"/>
                  <a:pt x="106" y="142"/>
                  <a:pt x="93" y="131"/>
                </a:cubicBezTo>
                <a:cubicBezTo>
                  <a:pt x="74" y="115"/>
                  <a:pt x="21" y="107"/>
                  <a:pt x="21" y="107"/>
                </a:cubicBezTo>
                <a:cubicBezTo>
                  <a:pt x="17" y="95"/>
                  <a:pt x="0" y="80"/>
                  <a:pt x="9" y="71"/>
                </a:cubicBezTo>
                <a:cubicBezTo>
                  <a:pt x="27" y="53"/>
                  <a:pt x="57" y="55"/>
                  <a:pt x="81" y="47"/>
                </a:cubicBezTo>
                <a:cubicBezTo>
                  <a:pt x="95" y="42"/>
                  <a:pt x="105" y="31"/>
                  <a:pt x="117" y="23"/>
                </a:cubicBezTo>
                <a:cubicBezTo>
                  <a:pt x="172" y="41"/>
                  <a:pt x="165" y="33"/>
                  <a:pt x="93" y="47"/>
                </a:cubicBezTo>
                <a:close/>
              </a:path>
            </a:pathLst>
          </a:custGeom>
          <a:pattFill prst="dkVert">
            <a:fgClr>
              <a:srgbClr val="FF6600"/>
            </a:fgClr>
            <a:bgClr>
              <a:srgbClr val="FFFFFF"/>
            </a:bgClr>
          </a:pattFill>
          <a:ln w="9525">
            <a:solidFill>
              <a:schemeClr val="tx1"/>
            </a:solidFill>
            <a:round/>
            <a:headEnd/>
            <a:tailEnd/>
          </a:ln>
        </p:spPr>
        <p:txBody>
          <a:bodyPr wrap="none" anchor="ctr"/>
          <a:lstStyle/>
          <a:p>
            <a:endParaRPr lang="zh-CN" altLang="en-US"/>
          </a:p>
        </p:txBody>
      </p:sp>
      <p:sp>
        <p:nvSpPr>
          <p:cNvPr id="28687" name="Rectangle 15" descr="深色竖线"/>
          <p:cNvSpPr>
            <a:spLocks noChangeArrowheads="1"/>
          </p:cNvSpPr>
          <p:nvPr/>
        </p:nvSpPr>
        <p:spPr bwMode="auto">
          <a:xfrm>
            <a:off x="0" y="4495800"/>
            <a:ext cx="685800" cy="762000"/>
          </a:xfrm>
          <a:prstGeom prst="rect">
            <a:avLst/>
          </a:prstGeom>
          <a:pattFill prst="dkVert">
            <a:fgClr>
              <a:srgbClr val="FF6600"/>
            </a:fgClr>
            <a:bgClr>
              <a:srgbClr val="FFFFFF"/>
            </a:bgClr>
          </a:pattFill>
          <a:ln w="9525">
            <a:solidFill>
              <a:schemeClr val="tx1"/>
            </a:solidFill>
            <a:miter lim="800000"/>
            <a:headEnd/>
            <a:tailEnd/>
          </a:ln>
        </p:spPr>
        <p:txBody>
          <a:bodyPr wrap="none" anchor="ctr"/>
          <a:lstStyle/>
          <a:p>
            <a:endParaRPr lang="zh-CN" altLang="en-US"/>
          </a:p>
        </p:txBody>
      </p:sp>
      <p:sp>
        <p:nvSpPr>
          <p:cNvPr id="28688" name="Text Box 16"/>
          <p:cNvSpPr txBox="1">
            <a:spLocks noChangeArrowheads="1"/>
          </p:cNvSpPr>
          <p:nvPr/>
        </p:nvSpPr>
        <p:spPr bwMode="auto">
          <a:xfrm>
            <a:off x="647700" y="4495800"/>
            <a:ext cx="2743200" cy="769938"/>
          </a:xfrm>
          <a:prstGeom prst="rect">
            <a:avLst/>
          </a:prstGeom>
          <a:noFill/>
          <a:ln w="9525">
            <a:noFill/>
            <a:miter lim="800000"/>
            <a:headEnd/>
            <a:tailEnd/>
          </a:ln>
        </p:spPr>
        <p:txBody>
          <a:bodyPr>
            <a:spAutoFit/>
          </a:bodyPr>
          <a:lstStyle/>
          <a:p>
            <a:pPr>
              <a:spcBef>
                <a:spcPct val="50000"/>
              </a:spcBef>
            </a:pPr>
            <a:r>
              <a:rPr lang="en-US" altLang="zh-CN" sz="2200" b="1" dirty="0">
                <a:solidFill>
                  <a:srgbClr val="FF0000"/>
                </a:solidFill>
                <a:latin typeface="方正姚体" pitchFamily="2" charset="-122"/>
                <a:ea typeface="方正姚体" pitchFamily="2" charset="-122"/>
              </a:rPr>
              <a:t>1689</a:t>
            </a:r>
            <a:r>
              <a:rPr lang="zh-CN" altLang="en-US" sz="2200" b="1" dirty="0">
                <a:solidFill>
                  <a:srgbClr val="FF0000"/>
                </a:solidFill>
                <a:latin typeface="方正姚体" pitchFamily="2" charset="-122"/>
                <a:ea typeface="方正姚体" pitchFamily="2" charset="-122"/>
              </a:rPr>
              <a:t>年尼布楚条约规定的待议地区</a:t>
            </a:r>
          </a:p>
        </p:txBody>
      </p:sp>
      <p:sp>
        <p:nvSpPr>
          <p:cNvPr id="86033" name="Rectangle 17" descr="宽上对角线"/>
          <p:cNvSpPr>
            <a:spLocks noChangeArrowheads="1"/>
          </p:cNvSpPr>
          <p:nvPr/>
        </p:nvSpPr>
        <p:spPr bwMode="auto">
          <a:xfrm>
            <a:off x="0" y="5562600"/>
            <a:ext cx="685800" cy="838200"/>
          </a:xfrm>
          <a:prstGeom prst="rect">
            <a:avLst/>
          </a:prstGeom>
          <a:pattFill prst="wdUpDiag">
            <a:fgClr>
              <a:srgbClr val="0000FF"/>
            </a:fgClr>
            <a:bgClr>
              <a:srgbClr val="FFFFFF"/>
            </a:bgClr>
          </a:pattFill>
          <a:ln w="9525">
            <a:solidFill>
              <a:schemeClr val="tx1"/>
            </a:solidFill>
            <a:miter lim="800000"/>
            <a:headEnd/>
            <a:tailEnd/>
          </a:ln>
        </p:spPr>
        <p:txBody>
          <a:bodyPr wrap="none" anchor="ctr"/>
          <a:lstStyle/>
          <a:p>
            <a:endParaRPr lang="zh-CN" altLang="en-US"/>
          </a:p>
        </p:txBody>
      </p:sp>
      <p:sp>
        <p:nvSpPr>
          <p:cNvPr id="86034" name="Text Box 18"/>
          <p:cNvSpPr txBox="1">
            <a:spLocks noChangeArrowheads="1"/>
          </p:cNvSpPr>
          <p:nvPr/>
        </p:nvSpPr>
        <p:spPr bwMode="auto">
          <a:xfrm>
            <a:off x="736600" y="5562600"/>
            <a:ext cx="3086100" cy="769938"/>
          </a:xfrm>
          <a:prstGeom prst="rect">
            <a:avLst/>
          </a:prstGeom>
          <a:noFill/>
          <a:ln w="9525">
            <a:noFill/>
            <a:miter lim="800000"/>
            <a:headEnd/>
            <a:tailEnd/>
          </a:ln>
        </p:spPr>
        <p:txBody>
          <a:bodyPr>
            <a:spAutoFit/>
          </a:bodyPr>
          <a:lstStyle/>
          <a:p>
            <a:pPr>
              <a:spcBef>
                <a:spcPct val="50000"/>
              </a:spcBef>
            </a:pPr>
            <a:r>
              <a:rPr lang="en-US" altLang="zh-CN" sz="2200" b="1" dirty="0">
                <a:solidFill>
                  <a:srgbClr val="FF0000"/>
                </a:solidFill>
                <a:latin typeface="方正姚体" pitchFamily="2" charset="-122"/>
                <a:ea typeface="方正姚体" pitchFamily="2" charset="-122"/>
              </a:rPr>
              <a:t>1858</a:t>
            </a:r>
            <a:r>
              <a:rPr lang="zh-CN" altLang="en-US" sz="2200" b="1" dirty="0">
                <a:solidFill>
                  <a:srgbClr val="FF0000"/>
                </a:solidFill>
                <a:latin typeface="方正姚体" pitchFamily="2" charset="-122"/>
                <a:ea typeface="方正姚体" pitchFamily="2" charset="-122"/>
              </a:rPr>
              <a:t>年</a:t>
            </a:r>
            <a:r>
              <a:rPr lang="en-US" altLang="zh-CN" sz="2200" b="1" dirty="0">
                <a:solidFill>
                  <a:srgbClr val="FF0000"/>
                </a:solidFill>
                <a:latin typeface="方正姚体" pitchFamily="2" charset="-122"/>
                <a:ea typeface="方正姚体" pitchFamily="2" charset="-122"/>
              </a:rPr>
              <a:t>《</a:t>
            </a:r>
            <a:r>
              <a:rPr lang="zh-CN" altLang="en-US" sz="2200" b="1" dirty="0">
                <a:solidFill>
                  <a:srgbClr val="FF0000"/>
                </a:solidFill>
                <a:latin typeface="方正姚体" pitchFamily="2" charset="-122"/>
                <a:ea typeface="方正姚体" pitchFamily="2" charset="-122"/>
              </a:rPr>
              <a:t>爱珲条约</a:t>
            </a:r>
            <a:r>
              <a:rPr lang="en-US" altLang="zh-CN" sz="2200" b="1" dirty="0">
                <a:solidFill>
                  <a:srgbClr val="FF0000"/>
                </a:solidFill>
                <a:latin typeface="方正姚体" pitchFamily="2" charset="-122"/>
                <a:ea typeface="方正姚体" pitchFamily="2" charset="-122"/>
              </a:rPr>
              <a:t>》</a:t>
            </a:r>
            <a:r>
              <a:rPr lang="zh-CN" altLang="en-US" sz="2200" b="1" dirty="0">
                <a:solidFill>
                  <a:srgbClr val="FF0000"/>
                </a:solidFill>
                <a:latin typeface="方正姚体" pitchFamily="2" charset="-122"/>
                <a:ea typeface="方正姚体" pitchFamily="2" charset="-122"/>
              </a:rPr>
              <a:t>割占的</a:t>
            </a:r>
            <a:r>
              <a:rPr lang="en-US" altLang="zh-CN" sz="2200" b="1" dirty="0">
                <a:solidFill>
                  <a:srgbClr val="FF0000"/>
                </a:solidFill>
                <a:latin typeface="方正姚体" pitchFamily="2" charset="-122"/>
                <a:ea typeface="方正姚体" pitchFamily="2" charset="-122"/>
              </a:rPr>
              <a:t>60</a:t>
            </a:r>
            <a:r>
              <a:rPr lang="zh-CN" altLang="en-US" sz="2200" b="1" dirty="0">
                <a:solidFill>
                  <a:srgbClr val="FF0000"/>
                </a:solidFill>
                <a:latin typeface="方正姚体" pitchFamily="2" charset="-122"/>
                <a:ea typeface="方正姚体" pitchFamily="2" charset="-122"/>
              </a:rPr>
              <a:t>多万平方公里</a:t>
            </a:r>
            <a:endParaRPr lang="zh-CN" altLang="en-US" sz="2200" dirty="0">
              <a:solidFill>
                <a:srgbClr val="FF0000"/>
              </a:solidFill>
              <a:latin typeface="方正姚体" pitchFamily="2" charset="-122"/>
              <a:ea typeface="方正姚体" pitchFamily="2" charset="-122"/>
            </a:endParaRPr>
          </a:p>
        </p:txBody>
      </p:sp>
      <p:sp>
        <p:nvSpPr>
          <p:cNvPr id="86035" name="Rectangle 19"/>
          <p:cNvSpPr>
            <a:spLocks noChangeArrowheads="1"/>
          </p:cNvSpPr>
          <p:nvPr/>
        </p:nvSpPr>
        <p:spPr bwMode="auto">
          <a:xfrm>
            <a:off x="3886200" y="4495800"/>
            <a:ext cx="1066800" cy="533400"/>
          </a:xfrm>
          <a:prstGeom prst="rect">
            <a:avLst/>
          </a:prstGeom>
          <a:solidFill>
            <a:srgbClr val="0000FF"/>
          </a:solidFill>
          <a:ln w="9525">
            <a:solidFill>
              <a:schemeClr val="tx1"/>
            </a:solidFill>
            <a:miter lim="800000"/>
            <a:headEnd/>
            <a:tailEnd/>
          </a:ln>
        </p:spPr>
        <p:txBody>
          <a:bodyPr wrap="none" anchor="ctr"/>
          <a:lstStyle/>
          <a:p>
            <a:endParaRPr lang="zh-CN" altLang="en-US"/>
          </a:p>
        </p:txBody>
      </p:sp>
      <p:sp>
        <p:nvSpPr>
          <p:cNvPr id="86036" name="Text Box 20"/>
          <p:cNvSpPr txBox="1">
            <a:spLocks noChangeArrowheads="1"/>
          </p:cNvSpPr>
          <p:nvPr/>
        </p:nvSpPr>
        <p:spPr bwMode="auto">
          <a:xfrm>
            <a:off x="4991100" y="4487863"/>
            <a:ext cx="3962400" cy="769937"/>
          </a:xfrm>
          <a:prstGeom prst="rect">
            <a:avLst/>
          </a:prstGeom>
          <a:noFill/>
          <a:ln w="9525">
            <a:noFill/>
            <a:miter lim="800000"/>
            <a:headEnd/>
            <a:tailEnd/>
          </a:ln>
        </p:spPr>
        <p:txBody>
          <a:bodyPr>
            <a:spAutoFit/>
          </a:bodyPr>
          <a:lstStyle/>
          <a:p>
            <a:pPr>
              <a:spcBef>
                <a:spcPct val="50000"/>
              </a:spcBef>
            </a:pPr>
            <a:r>
              <a:rPr lang="en-US" altLang="zh-CN" sz="2200" b="1" dirty="0">
                <a:solidFill>
                  <a:srgbClr val="FF0000"/>
                </a:solidFill>
                <a:latin typeface="方正姚体" pitchFamily="2" charset="-122"/>
                <a:ea typeface="方正姚体" pitchFamily="2" charset="-122"/>
              </a:rPr>
              <a:t>1860</a:t>
            </a:r>
            <a:r>
              <a:rPr lang="zh-CN" altLang="en-US" sz="2200" b="1" dirty="0">
                <a:solidFill>
                  <a:srgbClr val="FF0000"/>
                </a:solidFill>
                <a:latin typeface="方正姚体" pitchFamily="2" charset="-122"/>
                <a:ea typeface="方正姚体" pitchFamily="2" charset="-122"/>
              </a:rPr>
              <a:t>年中俄</a:t>
            </a:r>
            <a:r>
              <a:rPr lang="en-US" altLang="zh-CN" sz="2200" b="1" dirty="0">
                <a:solidFill>
                  <a:srgbClr val="FF0000"/>
                </a:solidFill>
                <a:latin typeface="方正姚体" pitchFamily="2" charset="-122"/>
                <a:ea typeface="方正姚体" pitchFamily="2" charset="-122"/>
              </a:rPr>
              <a:t>《</a:t>
            </a:r>
            <a:r>
              <a:rPr lang="zh-CN" altLang="en-US" sz="2200" b="1" dirty="0">
                <a:solidFill>
                  <a:srgbClr val="FF0000"/>
                </a:solidFill>
                <a:latin typeface="方正姚体" pitchFamily="2" charset="-122"/>
                <a:ea typeface="方正姚体" pitchFamily="2" charset="-122"/>
              </a:rPr>
              <a:t>北京条约</a:t>
            </a:r>
            <a:r>
              <a:rPr lang="en-US" altLang="zh-CN" sz="2200" b="1" dirty="0">
                <a:solidFill>
                  <a:srgbClr val="FF0000"/>
                </a:solidFill>
                <a:latin typeface="方正姚体" pitchFamily="2" charset="-122"/>
                <a:ea typeface="方正姚体" pitchFamily="2" charset="-122"/>
              </a:rPr>
              <a:t>》</a:t>
            </a:r>
            <a:r>
              <a:rPr lang="zh-CN" altLang="en-US" sz="2200" b="1" dirty="0">
                <a:solidFill>
                  <a:srgbClr val="FF0000"/>
                </a:solidFill>
                <a:latin typeface="方正姚体" pitchFamily="2" charset="-122"/>
                <a:ea typeface="方正姚体" pitchFamily="2" charset="-122"/>
              </a:rPr>
              <a:t>割占的</a:t>
            </a:r>
            <a:r>
              <a:rPr lang="en-US" altLang="zh-CN" sz="2200" b="1" dirty="0">
                <a:solidFill>
                  <a:srgbClr val="FF0000"/>
                </a:solidFill>
                <a:latin typeface="方正姚体" pitchFamily="2" charset="-122"/>
                <a:ea typeface="方正姚体" pitchFamily="2" charset="-122"/>
              </a:rPr>
              <a:t>40</a:t>
            </a:r>
            <a:r>
              <a:rPr lang="zh-CN" altLang="en-US" sz="2200" b="1" dirty="0">
                <a:solidFill>
                  <a:srgbClr val="FF0000"/>
                </a:solidFill>
                <a:latin typeface="方正姚体" pitchFamily="2" charset="-122"/>
                <a:ea typeface="方正姚体" pitchFamily="2" charset="-122"/>
              </a:rPr>
              <a:t>万平方公里</a:t>
            </a:r>
          </a:p>
        </p:txBody>
      </p:sp>
      <p:sp>
        <p:nvSpPr>
          <p:cNvPr id="86037" name="Rectangle 21"/>
          <p:cNvSpPr>
            <a:spLocks noChangeArrowheads="1"/>
          </p:cNvSpPr>
          <p:nvPr/>
        </p:nvSpPr>
        <p:spPr bwMode="auto">
          <a:xfrm>
            <a:off x="3894138" y="5316538"/>
            <a:ext cx="1066800" cy="609600"/>
          </a:xfrm>
          <a:prstGeom prst="rect">
            <a:avLst/>
          </a:prstGeom>
          <a:solidFill>
            <a:srgbClr val="FF6600"/>
          </a:solidFill>
          <a:ln w="9525">
            <a:solidFill>
              <a:schemeClr val="tx1"/>
            </a:solidFill>
            <a:miter lim="800000"/>
            <a:headEnd/>
            <a:tailEnd/>
          </a:ln>
        </p:spPr>
        <p:txBody>
          <a:bodyPr wrap="none" anchor="ctr"/>
          <a:lstStyle/>
          <a:p>
            <a:endParaRPr lang="zh-CN" altLang="en-US"/>
          </a:p>
        </p:txBody>
      </p:sp>
      <p:sp>
        <p:nvSpPr>
          <p:cNvPr id="86038" name="Text Box 22"/>
          <p:cNvSpPr txBox="1">
            <a:spLocks noChangeArrowheads="1"/>
          </p:cNvSpPr>
          <p:nvPr/>
        </p:nvSpPr>
        <p:spPr bwMode="auto">
          <a:xfrm>
            <a:off x="5003800" y="5257800"/>
            <a:ext cx="3949700" cy="769938"/>
          </a:xfrm>
          <a:prstGeom prst="rect">
            <a:avLst/>
          </a:prstGeom>
          <a:noFill/>
          <a:ln w="9525">
            <a:noFill/>
            <a:miter lim="800000"/>
            <a:headEnd/>
            <a:tailEnd/>
          </a:ln>
        </p:spPr>
        <p:txBody>
          <a:bodyPr>
            <a:spAutoFit/>
          </a:bodyPr>
          <a:lstStyle/>
          <a:p>
            <a:pPr>
              <a:spcBef>
                <a:spcPct val="50000"/>
              </a:spcBef>
            </a:pPr>
            <a:r>
              <a:rPr lang="en-US" altLang="zh-CN" sz="2200" b="1" dirty="0">
                <a:solidFill>
                  <a:srgbClr val="FF0000"/>
                </a:solidFill>
                <a:latin typeface="方正姚体" pitchFamily="2" charset="-122"/>
                <a:ea typeface="方正姚体" pitchFamily="2" charset="-122"/>
              </a:rPr>
              <a:t>1864</a:t>
            </a:r>
            <a:r>
              <a:rPr lang="zh-CN" altLang="en-US" sz="2200" b="1" dirty="0">
                <a:solidFill>
                  <a:srgbClr val="FF0000"/>
                </a:solidFill>
                <a:latin typeface="方正姚体" pitchFamily="2" charset="-122"/>
                <a:ea typeface="方正姚体" pitchFamily="2" charset="-122"/>
              </a:rPr>
              <a:t>年</a:t>
            </a:r>
            <a:r>
              <a:rPr lang="en-US" altLang="zh-CN" sz="2200" b="1" dirty="0">
                <a:solidFill>
                  <a:srgbClr val="FF0000"/>
                </a:solidFill>
                <a:latin typeface="方正姚体" pitchFamily="2" charset="-122"/>
                <a:ea typeface="方正姚体" pitchFamily="2" charset="-122"/>
              </a:rPr>
              <a:t>《</a:t>
            </a:r>
            <a:r>
              <a:rPr lang="zh-CN" altLang="en-US" sz="2200" b="1" dirty="0">
                <a:solidFill>
                  <a:srgbClr val="FF0000"/>
                </a:solidFill>
                <a:latin typeface="方正姚体" pitchFamily="2" charset="-122"/>
                <a:ea typeface="方正姚体" pitchFamily="2" charset="-122"/>
              </a:rPr>
              <a:t>堪分西北界约记</a:t>
            </a:r>
            <a:r>
              <a:rPr lang="en-US" altLang="zh-CN" sz="2200" b="1" dirty="0">
                <a:solidFill>
                  <a:srgbClr val="FF0000"/>
                </a:solidFill>
                <a:latin typeface="方正姚体" pitchFamily="2" charset="-122"/>
                <a:ea typeface="方正姚体" pitchFamily="2" charset="-122"/>
              </a:rPr>
              <a:t>》</a:t>
            </a:r>
            <a:r>
              <a:rPr lang="zh-CN" altLang="en-US" sz="2200" b="1" dirty="0">
                <a:solidFill>
                  <a:srgbClr val="FF0000"/>
                </a:solidFill>
                <a:latin typeface="方正姚体" pitchFamily="2" charset="-122"/>
                <a:ea typeface="方正姚体" pitchFamily="2" charset="-122"/>
              </a:rPr>
              <a:t>割占的</a:t>
            </a:r>
            <a:r>
              <a:rPr lang="en-US" altLang="zh-CN" sz="2200" b="1" dirty="0">
                <a:solidFill>
                  <a:srgbClr val="FF0000"/>
                </a:solidFill>
                <a:latin typeface="方正姚体" pitchFamily="2" charset="-122"/>
                <a:ea typeface="方正姚体" pitchFamily="2" charset="-122"/>
              </a:rPr>
              <a:t>44</a:t>
            </a:r>
            <a:r>
              <a:rPr lang="zh-CN" altLang="en-US" sz="2200" b="1" dirty="0">
                <a:solidFill>
                  <a:srgbClr val="FF0000"/>
                </a:solidFill>
                <a:latin typeface="方正姚体" pitchFamily="2" charset="-122"/>
                <a:ea typeface="方正姚体" pitchFamily="2" charset="-122"/>
              </a:rPr>
              <a:t>万平方公里</a:t>
            </a:r>
          </a:p>
        </p:txBody>
      </p:sp>
      <p:sp>
        <p:nvSpPr>
          <p:cNvPr id="86039" name="Rectangle 23" descr="棚架"/>
          <p:cNvSpPr>
            <a:spLocks noChangeArrowheads="1"/>
          </p:cNvSpPr>
          <p:nvPr/>
        </p:nvSpPr>
        <p:spPr bwMode="auto">
          <a:xfrm>
            <a:off x="3886200" y="6107113"/>
            <a:ext cx="1066800" cy="609600"/>
          </a:xfrm>
          <a:prstGeom prst="rect">
            <a:avLst/>
          </a:prstGeom>
          <a:pattFill prst="trellis">
            <a:fgClr>
              <a:srgbClr val="0000FF"/>
            </a:fgClr>
            <a:bgClr>
              <a:srgbClr val="FFFFFF"/>
            </a:bgClr>
          </a:pattFill>
          <a:ln w="9525">
            <a:solidFill>
              <a:schemeClr val="tx1"/>
            </a:solidFill>
            <a:miter lim="800000"/>
            <a:headEnd/>
            <a:tailEnd/>
          </a:ln>
        </p:spPr>
        <p:txBody>
          <a:bodyPr wrap="none" anchor="ctr"/>
          <a:lstStyle/>
          <a:p>
            <a:endParaRPr lang="zh-CN" altLang="en-US"/>
          </a:p>
        </p:txBody>
      </p:sp>
      <p:sp>
        <p:nvSpPr>
          <p:cNvPr id="86040" name="Text Box 24"/>
          <p:cNvSpPr txBox="1">
            <a:spLocks noChangeArrowheads="1"/>
          </p:cNvSpPr>
          <p:nvPr/>
        </p:nvSpPr>
        <p:spPr bwMode="auto">
          <a:xfrm>
            <a:off x="5003800" y="6027738"/>
            <a:ext cx="4143375" cy="768350"/>
          </a:xfrm>
          <a:prstGeom prst="rect">
            <a:avLst/>
          </a:prstGeom>
          <a:noFill/>
          <a:ln w="9525">
            <a:noFill/>
            <a:miter lim="800000"/>
            <a:headEnd/>
            <a:tailEnd/>
          </a:ln>
        </p:spPr>
        <p:txBody>
          <a:bodyPr>
            <a:spAutoFit/>
          </a:bodyPr>
          <a:lstStyle/>
          <a:p>
            <a:pPr>
              <a:spcBef>
                <a:spcPct val="50000"/>
              </a:spcBef>
            </a:pPr>
            <a:r>
              <a:rPr lang="en-US" altLang="zh-CN" sz="2200" b="1" dirty="0">
                <a:solidFill>
                  <a:srgbClr val="FF0000"/>
                </a:solidFill>
                <a:latin typeface="方正姚体" pitchFamily="2" charset="-122"/>
                <a:ea typeface="方正姚体" pitchFamily="2" charset="-122"/>
              </a:rPr>
              <a:t>1881</a:t>
            </a:r>
            <a:r>
              <a:rPr lang="zh-CN" altLang="en-US" sz="2200" b="1" dirty="0">
                <a:solidFill>
                  <a:srgbClr val="FF0000"/>
                </a:solidFill>
                <a:latin typeface="方正姚体" pitchFamily="2" charset="-122"/>
                <a:ea typeface="方正姚体" pitchFamily="2" charset="-122"/>
              </a:rPr>
              <a:t>年</a:t>
            </a:r>
            <a:r>
              <a:rPr lang="en-US" altLang="zh-CN" sz="2200" b="1" dirty="0">
                <a:solidFill>
                  <a:srgbClr val="FF0000"/>
                </a:solidFill>
                <a:latin typeface="方正姚体" pitchFamily="2" charset="-122"/>
                <a:ea typeface="方正姚体" pitchFamily="2" charset="-122"/>
              </a:rPr>
              <a:t>《</a:t>
            </a:r>
            <a:r>
              <a:rPr lang="zh-CN" altLang="en-US" sz="2200" b="1" dirty="0">
                <a:solidFill>
                  <a:srgbClr val="FF0000"/>
                </a:solidFill>
                <a:latin typeface="方正姚体" pitchFamily="2" charset="-122"/>
                <a:ea typeface="方正姚体" pitchFamily="2" charset="-122"/>
              </a:rPr>
              <a:t>中俄改订条约</a:t>
            </a:r>
            <a:r>
              <a:rPr lang="en-US" altLang="zh-CN" sz="2200" b="1" dirty="0">
                <a:solidFill>
                  <a:srgbClr val="FF0000"/>
                </a:solidFill>
                <a:latin typeface="方正姚体" pitchFamily="2" charset="-122"/>
                <a:ea typeface="方正姚体" pitchFamily="2" charset="-122"/>
              </a:rPr>
              <a:t>》</a:t>
            </a:r>
            <a:r>
              <a:rPr lang="zh-CN" altLang="en-US" sz="2200" b="1" dirty="0">
                <a:solidFill>
                  <a:srgbClr val="FF0000"/>
                </a:solidFill>
                <a:latin typeface="方正姚体" pitchFamily="2" charset="-122"/>
                <a:ea typeface="方正姚体" pitchFamily="2" charset="-122"/>
              </a:rPr>
              <a:t>和以后五个议定书割占</a:t>
            </a:r>
            <a:r>
              <a:rPr lang="en-US" altLang="zh-CN" sz="2200" b="1" dirty="0">
                <a:solidFill>
                  <a:srgbClr val="FF0000"/>
                </a:solidFill>
                <a:latin typeface="方正姚体" pitchFamily="2" charset="-122"/>
                <a:ea typeface="方正姚体" pitchFamily="2" charset="-122"/>
              </a:rPr>
              <a:t>7</a:t>
            </a:r>
            <a:r>
              <a:rPr lang="zh-CN" altLang="en-US" sz="2200" b="1" dirty="0">
                <a:solidFill>
                  <a:srgbClr val="FF0000"/>
                </a:solidFill>
                <a:latin typeface="方正姚体" pitchFamily="2" charset="-122"/>
                <a:ea typeface="方正姚体" pitchFamily="2" charset="-122"/>
              </a:rPr>
              <a:t>万平方公里</a:t>
            </a:r>
            <a:endParaRPr lang="zh-CN" altLang="en-US" sz="2200" dirty="0">
              <a:solidFill>
                <a:srgbClr val="FF0000"/>
              </a:solidFill>
              <a:latin typeface="方正姚体" pitchFamily="2" charset="-122"/>
              <a:ea typeface="方正姚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33"/>
                                        </p:tgtEl>
                                        <p:attrNameLst>
                                          <p:attrName>style.visibility</p:attrName>
                                        </p:attrNameLst>
                                      </p:cBhvr>
                                      <p:to>
                                        <p:strVal val="visible"/>
                                      </p:to>
                                    </p:set>
                                    <p:animEffect transition="in" filter="dissolve">
                                      <p:cBhvr>
                                        <p:cTn id="7" dur="500"/>
                                        <p:tgtEl>
                                          <p:spTgt spid="8603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6034"/>
                                        </p:tgtEl>
                                        <p:attrNameLst>
                                          <p:attrName>style.visibility</p:attrName>
                                        </p:attrNameLst>
                                      </p:cBhvr>
                                      <p:to>
                                        <p:strVal val="visible"/>
                                      </p:to>
                                    </p:set>
                                    <p:animEffect transition="in" filter="dissolve">
                                      <p:cBhvr>
                                        <p:cTn id="11" dur="500"/>
                                        <p:tgtEl>
                                          <p:spTgt spid="86034"/>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6019"/>
                                        </p:tgtEl>
                                        <p:attrNameLst>
                                          <p:attrName>style.visibility</p:attrName>
                                        </p:attrNameLst>
                                      </p:cBhvr>
                                      <p:to>
                                        <p:strVal val="visible"/>
                                      </p:to>
                                    </p:set>
                                    <p:animEffect transition="in" filter="dissolve">
                                      <p:cBhvr>
                                        <p:cTn id="15" dur="500"/>
                                        <p:tgtEl>
                                          <p:spTgt spid="860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6035"/>
                                        </p:tgtEl>
                                        <p:attrNameLst>
                                          <p:attrName>style.visibility</p:attrName>
                                        </p:attrNameLst>
                                      </p:cBhvr>
                                      <p:to>
                                        <p:strVal val="visible"/>
                                      </p:to>
                                    </p:set>
                                    <p:animEffect transition="in" filter="dissolve">
                                      <p:cBhvr>
                                        <p:cTn id="20" dur="500"/>
                                        <p:tgtEl>
                                          <p:spTgt spid="86035"/>
                                        </p:tgtEl>
                                      </p:cBhvr>
                                    </p:animEffec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86036"/>
                                        </p:tgtEl>
                                        <p:attrNameLst>
                                          <p:attrName>style.visibility</p:attrName>
                                        </p:attrNameLst>
                                      </p:cBhvr>
                                      <p:to>
                                        <p:strVal val="visible"/>
                                      </p:to>
                                    </p:set>
                                    <p:animEffect transition="in" filter="dissolve">
                                      <p:cBhvr>
                                        <p:cTn id="24" dur="500"/>
                                        <p:tgtEl>
                                          <p:spTgt spid="86036"/>
                                        </p:tgtEl>
                                      </p:cBhvr>
                                    </p:animEffect>
                                  </p:childTnLst>
                                </p:cTn>
                              </p:par>
                            </p:childTnLst>
                          </p:cTn>
                        </p:par>
                        <p:par>
                          <p:cTn id="25" fill="hold" nodeType="afterGroup">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86020"/>
                                        </p:tgtEl>
                                        <p:attrNameLst>
                                          <p:attrName>style.visibility</p:attrName>
                                        </p:attrNameLst>
                                      </p:cBhvr>
                                      <p:to>
                                        <p:strVal val="visible"/>
                                      </p:to>
                                    </p:set>
                                    <p:animEffect transition="in" filter="dissolve">
                                      <p:cBhvr>
                                        <p:cTn id="28" dur="500"/>
                                        <p:tgtEl>
                                          <p:spTgt spid="86020"/>
                                        </p:tgtEl>
                                      </p:cBhvr>
                                    </p:animEffect>
                                  </p:childTnLst>
                                </p:cTn>
                              </p:par>
                            </p:childTnLst>
                          </p:cTn>
                        </p:par>
                        <p:par>
                          <p:cTn id="29" fill="hold" nodeType="afterGroup">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86021"/>
                                        </p:tgtEl>
                                        <p:attrNameLst>
                                          <p:attrName>style.visibility</p:attrName>
                                        </p:attrNameLst>
                                      </p:cBhvr>
                                      <p:to>
                                        <p:strVal val="visible"/>
                                      </p:to>
                                    </p:set>
                                    <p:animEffect transition="in" filter="dissolve">
                                      <p:cBhvr>
                                        <p:cTn id="32" dur="500"/>
                                        <p:tgtEl>
                                          <p:spTgt spid="860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6037"/>
                                        </p:tgtEl>
                                        <p:attrNameLst>
                                          <p:attrName>style.visibility</p:attrName>
                                        </p:attrNameLst>
                                      </p:cBhvr>
                                      <p:to>
                                        <p:strVal val="visible"/>
                                      </p:to>
                                    </p:set>
                                    <p:animEffect transition="in" filter="dissolve">
                                      <p:cBhvr>
                                        <p:cTn id="37" dur="500"/>
                                        <p:tgtEl>
                                          <p:spTgt spid="86037"/>
                                        </p:tgtEl>
                                      </p:cBhvr>
                                    </p:animEffect>
                                  </p:childTnLst>
                                </p:cTn>
                              </p:par>
                            </p:childTnLst>
                          </p:cTn>
                        </p:par>
                        <p:par>
                          <p:cTn id="38" fill="hold" nodeType="afterGroup">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86038"/>
                                        </p:tgtEl>
                                        <p:attrNameLst>
                                          <p:attrName>style.visibility</p:attrName>
                                        </p:attrNameLst>
                                      </p:cBhvr>
                                      <p:to>
                                        <p:strVal val="visible"/>
                                      </p:to>
                                    </p:set>
                                    <p:animEffect transition="in" filter="dissolve">
                                      <p:cBhvr>
                                        <p:cTn id="41" dur="500"/>
                                        <p:tgtEl>
                                          <p:spTgt spid="86038"/>
                                        </p:tgtEl>
                                      </p:cBhvr>
                                    </p:animEffect>
                                  </p:childTnLst>
                                </p:cTn>
                              </p:par>
                            </p:childTnLst>
                          </p:cTn>
                        </p:par>
                        <p:par>
                          <p:cTn id="42" fill="hold" nodeType="afterGroup">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86022"/>
                                        </p:tgtEl>
                                        <p:attrNameLst>
                                          <p:attrName>style.visibility</p:attrName>
                                        </p:attrNameLst>
                                      </p:cBhvr>
                                      <p:to>
                                        <p:strVal val="visible"/>
                                      </p:to>
                                    </p:set>
                                    <p:animEffect transition="in" filter="dissolve">
                                      <p:cBhvr>
                                        <p:cTn id="45" dur="500"/>
                                        <p:tgtEl>
                                          <p:spTgt spid="860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6039"/>
                                        </p:tgtEl>
                                        <p:attrNameLst>
                                          <p:attrName>style.visibility</p:attrName>
                                        </p:attrNameLst>
                                      </p:cBhvr>
                                      <p:to>
                                        <p:strVal val="visible"/>
                                      </p:to>
                                    </p:set>
                                    <p:animEffect transition="in" filter="dissolve">
                                      <p:cBhvr>
                                        <p:cTn id="50" dur="500"/>
                                        <p:tgtEl>
                                          <p:spTgt spid="86039"/>
                                        </p:tgtEl>
                                      </p:cBhvr>
                                    </p:animEffect>
                                  </p:childTnLst>
                                </p:cTn>
                              </p:par>
                            </p:childTnLst>
                          </p:cTn>
                        </p:par>
                        <p:par>
                          <p:cTn id="51" fill="hold" nodeType="afterGroup">
                            <p:stCondLst>
                              <p:cond delay="500"/>
                            </p:stCondLst>
                            <p:childTnLst>
                              <p:par>
                                <p:cTn id="52" presetID="9" presetClass="entr" presetSubtype="0" fill="hold" grpId="0" nodeType="afterEffect">
                                  <p:stCondLst>
                                    <p:cond delay="0"/>
                                  </p:stCondLst>
                                  <p:childTnLst>
                                    <p:set>
                                      <p:cBhvr>
                                        <p:cTn id="53" dur="1" fill="hold">
                                          <p:stCondLst>
                                            <p:cond delay="0"/>
                                          </p:stCondLst>
                                        </p:cTn>
                                        <p:tgtEl>
                                          <p:spTgt spid="86040"/>
                                        </p:tgtEl>
                                        <p:attrNameLst>
                                          <p:attrName>style.visibility</p:attrName>
                                        </p:attrNameLst>
                                      </p:cBhvr>
                                      <p:to>
                                        <p:strVal val="visible"/>
                                      </p:to>
                                    </p:set>
                                    <p:animEffect transition="in" filter="dissolve">
                                      <p:cBhvr>
                                        <p:cTn id="54" dur="500"/>
                                        <p:tgtEl>
                                          <p:spTgt spid="86040"/>
                                        </p:tgtEl>
                                      </p:cBhvr>
                                    </p:animEffect>
                                  </p:childTnLst>
                                </p:cTn>
                              </p:par>
                            </p:childTnLst>
                          </p:cTn>
                        </p:par>
                        <p:par>
                          <p:cTn id="55" fill="hold" nodeType="afterGroup">
                            <p:stCondLst>
                              <p:cond delay="1000"/>
                            </p:stCondLst>
                            <p:childTnLst>
                              <p:par>
                                <p:cTn id="56" presetID="9" presetClass="entr" presetSubtype="0" fill="hold" grpId="0" nodeType="afterEffect">
                                  <p:stCondLst>
                                    <p:cond delay="0"/>
                                  </p:stCondLst>
                                  <p:childTnLst>
                                    <p:set>
                                      <p:cBhvr>
                                        <p:cTn id="57" dur="1" fill="hold">
                                          <p:stCondLst>
                                            <p:cond delay="0"/>
                                          </p:stCondLst>
                                        </p:cTn>
                                        <p:tgtEl>
                                          <p:spTgt spid="86023"/>
                                        </p:tgtEl>
                                        <p:attrNameLst>
                                          <p:attrName>style.visibility</p:attrName>
                                        </p:attrNameLst>
                                      </p:cBhvr>
                                      <p:to>
                                        <p:strVal val="visible"/>
                                      </p:to>
                                    </p:set>
                                    <p:animEffect transition="in" filter="dissolve">
                                      <p:cBhvr>
                                        <p:cTn id="58" dur="500"/>
                                        <p:tgtEl>
                                          <p:spTgt spid="86023"/>
                                        </p:tgtEl>
                                      </p:cBhvr>
                                    </p:animEffect>
                                  </p:childTnLst>
                                </p:cTn>
                              </p:par>
                            </p:childTnLst>
                          </p:cTn>
                        </p:par>
                        <p:par>
                          <p:cTn id="59" fill="hold" nodeType="afterGroup">
                            <p:stCondLst>
                              <p:cond delay="1500"/>
                            </p:stCondLst>
                            <p:childTnLst>
                              <p:par>
                                <p:cTn id="60" presetID="9" presetClass="entr" presetSubtype="0" fill="hold" grpId="0" nodeType="afterEffect">
                                  <p:stCondLst>
                                    <p:cond delay="0"/>
                                  </p:stCondLst>
                                  <p:childTnLst>
                                    <p:set>
                                      <p:cBhvr>
                                        <p:cTn id="61" dur="1" fill="hold">
                                          <p:stCondLst>
                                            <p:cond delay="0"/>
                                          </p:stCondLst>
                                        </p:cTn>
                                        <p:tgtEl>
                                          <p:spTgt spid="86024"/>
                                        </p:tgtEl>
                                        <p:attrNameLst>
                                          <p:attrName>style.visibility</p:attrName>
                                        </p:attrNameLst>
                                      </p:cBhvr>
                                      <p:to>
                                        <p:strVal val="visible"/>
                                      </p:to>
                                    </p:set>
                                    <p:animEffect transition="in" filter="dissolve">
                                      <p:cBhvr>
                                        <p:cTn id="62" dur="500"/>
                                        <p:tgtEl>
                                          <p:spTgt spid="86024"/>
                                        </p:tgtEl>
                                      </p:cBhvr>
                                    </p:animEffect>
                                  </p:childTnLst>
                                </p:cTn>
                              </p:par>
                            </p:childTnLst>
                          </p:cTn>
                        </p:par>
                        <p:par>
                          <p:cTn id="63" fill="hold" nodeType="afterGroup">
                            <p:stCondLst>
                              <p:cond delay="2000"/>
                            </p:stCondLst>
                            <p:childTnLst>
                              <p:par>
                                <p:cTn id="64" presetID="9" presetClass="entr" presetSubtype="0" fill="hold" grpId="0" nodeType="afterEffect">
                                  <p:stCondLst>
                                    <p:cond delay="0"/>
                                  </p:stCondLst>
                                  <p:childTnLst>
                                    <p:set>
                                      <p:cBhvr>
                                        <p:cTn id="65" dur="1" fill="hold">
                                          <p:stCondLst>
                                            <p:cond delay="0"/>
                                          </p:stCondLst>
                                        </p:cTn>
                                        <p:tgtEl>
                                          <p:spTgt spid="86025"/>
                                        </p:tgtEl>
                                        <p:attrNameLst>
                                          <p:attrName>style.visibility</p:attrName>
                                        </p:attrNameLst>
                                      </p:cBhvr>
                                      <p:to>
                                        <p:strVal val="visible"/>
                                      </p:to>
                                    </p:set>
                                    <p:animEffect transition="in" filter="dissolve">
                                      <p:cBhvr>
                                        <p:cTn id="66" dur="500"/>
                                        <p:tgtEl>
                                          <p:spTgt spid="86025"/>
                                        </p:tgtEl>
                                      </p:cBhvr>
                                    </p:animEffect>
                                  </p:childTnLst>
                                </p:cTn>
                              </p:par>
                            </p:childTnLst>
                          </p:cTn>
                        </p:par>
                        <p:par>
                          <p:cTn id="67" fill="hold" nodeType="afterGroup">
                            <p:stCondLst>
                              <p:cond delay="2500"/>
                            </p:stCondLst>
                            <p:childTnLst>
                              <p:par>
                                <p:cTn id="68" presetID="9" presetClass="entr" presetSubtype="0" fill="hold" grpId="0" nodeType="afterEffect">
                                  <p:stCondLst>
                                    <p:cond delay="0"/>
                                  </p:stCondLst>
                                  <p:childTnLst>
                                    <p:set>
                                      <p:cBhvr>
                                        <p:cTn id="69" dur="1" fill="hold">
                                          <p:stCondLst>
                                            <p:cond delay="0"/>
                                          </p:stCondLst>
                                        </p:cTn>
                                        <p:tgtEl>
                                          <p:spTgt spid="86026"/>
                                        </p:tgtEl>
                                        <p:attrNameLst>
                                          <p:attrName>style.visibility</p:attrName>
                                        </p:attrNameLst>
                                      </p:cBhvr>
                                      <p:to>
                                        <p:strVal val="visible"/>
                                      </p:to>
                                    </p:set>
                                    <p:animEffect transition="in" filter="dissolve">
                                      <p:cBhvr>
                                        <p:cTn id="70" dur="500"/>
                                        <p:tgtEl>
                                          <p:spTgt spid="86026"/>
                                        </p:tgtEl>
                                      </p:cBhvr>
                                    </p:animEffect>
                                  </p:childTnLst>
                                </p:cTn>
                              </p:par>
                            </p:childTnLst>
                          </p:cTn>
                        </p:par>
                        <p:par>
                          <p:cTn id="71" fill="hold" nodeType="afterGroup">
                            <p:stCondLst>
                              <p:cond delay="3000"/>
                            </p:stCondLst>
                            <p:childTnLst>
                              <p:par>
                                <p:cTn id="72" presetID="9" presetClass="entr" presetSubtype="0" fill="hold" grpId="0" nodeType="afterEffect">
                                  <p:stCondLst>
                                    <p:cond delay="0"/>
                                  </p:stCondLst>
                                  <p:childTnLst>
                                    <p:set>
                                      <p:cBhvr>
                                        <p:cTn id="73" dur="1" fill="hold">
                                          <p:stCondLst>
                                            <p:cond delay="0"/>
                                          </p:stCondLst>
                                        </p:cTn>
                                        <p:tgtEl>
                                          <p:spTgt spid="86027"/>
                                        </p:tgtEl>
                                        <p:attrNameLst>
                                          <p:attrName>style.visibility</p:attrName>
                                        </p:attrNameLst>
                                      </p:cBhvr>
                                      <p:to>
                                        <p:strVal val="visible"/>
                                      </p:to>
                                    </p:set>
                                    <p:animEffect transition="in" filter="dissolve">
                                      <p:cBhvr>
                                        <p:cTn id="74" dur="500"/>
                                        <p:tgtEl>
                                          <p:spTgt spid="86027"/>
                                        </p:tgtEl>
                                      </p:cBhvr>
                                    </p:animEffect>
                                  </p:childTnLst>
                                </p:cTn>
                              </p:par>
                            </p:childTnLst>
                          </p:cTn>
                        </p:par>
                        <p:par>
                          <p:cTn id="75" fill="hold" nodeType="afterGroup">
                            <p:stCondLst>
                              <p:cond delay="3500"/>
                            </p:stCondLst>
                            <p:childTnLst>
                              <p:par>
                                <p:cTn id="76" presetID="9" presetClass="entr" presetSubtype="0" fill="hold" grpId="0" nodeType="afterEffect">
                                  <p:stCondLst>
                                    <p:cond delay="0"/>
                                  </p:stCondLst>
                                  <p:childTnLst>
                                    <p:set>
                                      <p:cBhvr>
                                        <p:cTn id="77" dur="1" fill="hold">
                                          <p:stCondLst>
                                            <p:cond delay="0"/>
                                          </p:stCondLst>
                                        </p:cTn>
                                        <p:tgtEl>
                                          <p:spTgt spid="86028"/>
                                        </p:tgtEl>
                                        <p:attrNameLst>
                                          <p:attrName>style.visibility</p:attrName>
                                        </p:attrNameLst>
                                      </p:cBhvr>
                                      <p:to>
                                        <p:strVal val="visible"/>
                                      </p:to>
                                    </p:set>
                                    <p:animEffect transition="in" filter="dissolve">
                                      <p:cBhvr>
                                        <p:cTn id="78" dur="500"/>
                                        <p:tgtEl>
                                          <p:spTgt spid="86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nimBg="1"/>
      <p:bldP spid="86020" grpId="0" animBg="1"/>
      <p:bldP spid="86021" grpId="0" animBg="1"/>
      <p:bldP spid="86022" grpId="0" animBg="1"/>
      <p:bldP spid="86023" grpId="0" animBg="1"/>
      <p:bldP spid="86024" grpId="0" animBg="1"/>
      <p:bldP spid="86025" grpId="0" animBg="1"/>
      <p:bldP spid="86026" grpId="0" animBg="1"/>
      <p:bldP spid="86027" grpId="0" animBg="1"/>
      <p:bldP spid="86028" grpId="0" animBg="1"/>
      <p:bldP spid="86033" grpId="0" animBg="1"/>
      <p:bldP spid="86034" grpId="0" autoUpdateAnimBg="0"/>
      <p:bldP spid="86035" grpId="0" animBg="1"/>
      <p:bldP spid="86036" grpId="0" autoUpdateAnimBg="0"/>
      <p:bldP spid="86037" grpId="0" animBg="1"/>
      <p:bldP spid="86038" grpId="0" autoUpdateAnimBg="0"/>
      <p:bldP spid="86039" grpId="0" animBg="1"/>
      <p:bldP spid="8604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144000" cy="4524315"/>
          </a:xfrm>
          <a:prstGeom prst="rect">
            <a:avLst/>
          </a:prstGeom>
          <a:noFill/>
        </p:spPr>
        <p:txBody>
          <a:bodyPr wrap="square" rtlCol="0">
            <a:spAutoFit/>
          </a:bodyPr>
          <a:lstStyle/>
          <a:p>
            <a:r>
              <a:rPr lang="zh-CN" altLang="en-US" sz="3200" smtClean="0">
                <a:latin typeface="微软雅黑" pitchFamily="34" charset="-122"/>
                <a:ea typeface="微软雅黑" pitchFamily="34" charset="-122"/>
              </a:rPr>
              <a:t>（</a:t>
            </a:r>
            <a:r>
              <a:rPr lang="en-US" sz="3200" smtClean="0">
                <a:latin typeface="微软雅黑" pitchFamily="34" charset="-122"/>
                <a:ea typeface="微软雅黑" pitchFamily="34" charset="-122"/>
              </a:rPr>
              <a:t>2010</a:t>
            </a:r>
            <a:r>
              <a:rPr lang="en-US" altLang="zh-CN" sz="3200" smtClean="0">
                <a:latin typeface="微软雅黑" pitchFamily="34" charset="-122"/>
                <a:ea typeface="微软雅黑" pitchFamily="34" charset="-122"/>
              </a:rPr>
              <a:t>·</a:t>
            </a:r>
            <a:r>
              <a:rPr lang="zh-CN" altLang="en-US" sz="3200" smtClean="0">
                <a:latin typeface="微软雅黑" pitchFamily="34" charset="-122"/>
                <a:ea typeface="微软雅黑" pitchFamily="34" charset="-122"/>
              </a:rPr>
              <a:t>海南单科</a:t>
            </a:r>
            <a:r>
              <a:rPr lang="en-US" altLang="zh-CN" sz="3200" smtClean="0">
                <a:latin typeface="微软雅黑" pitchFamily="34" charset="-122"/>
                <a:ea typeface="微软雅黑" pitchFamily="34" charset="-122"/>
              </a:rPr>
              <a:t>·</a:t>
            </a:r>
            <a:r>
              <a:rPr lang="en-US" sz="3200" smtClean="0">
                <a:latin typeface="微软雅黑" pitchFamily="34" charset="-122"/>
                <a:ea typeface="微软雅黑" pitchFamily="34" charset="-122"/>
              </a:rPr>
              <a:t>14</a:t>
            </a:r>
            <a:r>
              <a:rPr lang="zh-CN" altLang="en-US" sz="3200" smtClean="0">
                <a:latin typeface="微软雅黑" pitchFamily="34" charset="-122"/>
                <a:ea typeface="微软雅黑" pitchFamily="34" charset="-122"/>
              </a:rPr>
              <a:t>）恩格斯在评论某次战争时指出：“如果我们将当时所缔结的各项条约比较一下，就不得不承认这样一件一目了然的事实：这次战争不是对英国和法国有利，而是对俄国有利。”恩格斯所评论的战争是指</a:t>
            </a:r>
            <a:r>
              <a:rPr lang="en-US" sz="3200" smtClean="0">
                <a:latin typeface="微软雅黑" pitchFamily="34" charset="-122"/>
                <a:ea typeface="微软雅黑" pitchFamily="34" charset="-122"/>
              </a:rPr>
              <a:t>(</a:t>
            </a:r>
            <a:r>
              <a:rPr lang="zh-CN" altLang="en-US" sz="3200" smtClean="0">
                <a:latin typeface="微软雅黑" pitchFamily="34" charset="-122"/>
                <a:ea typeface="微软雅黑" pitchFamily="34" charset="-122"/>
              </a:rPr>
              <a:t>　　</a:t>
            </a:r>
            <a:r>
              <a:rPr lang="en-US" sz="3200" smtClean="0">
                <a:latin typeface="微软雅黑" pitchFamily="34" charset="-122"/>
                <a:ea typeface="微软雅黑" pitchFamily="34" charset="-122"/>
              </a:rPr>
              <a:t>)</a:t>
            </a:r>
            <a:endParaRPr lang="zh-CN" altLang="en-US" sz="3200" smtClean="0">
              <a:latin typeface="微软雅黑" pitchFamily="34" charset="-122"/>
              <a:ea typeface="微软雅黑" pitchFamily="34" charset="-122"/>
            </a:endParaRPr>
          </a:p>
          <a:p>
            <a:r>
              <a:rPr lang="en-US" sz="3200" smtClean="0">
                <a:latin typeface="微软雅黑" pitchFamily="34" charset="-122"/>
                <a:ea typeface="微软雅黑" pitchFamily="34" charset="-122"/>
              </a:rPr>
              <a:t>A</a:t>
            </a:r>
            <a:r>
              <a:rPr lang="zh-CN" altLang="en-US" sz="3200" smtClean="0">
                <a:latin typeface="微软雅黑" pitchFamily="34" charset="-122"/>
                <a:ea typeface="微软雅黑" pitchFamily="34" charset="-122"/>
              </a:rPr>
              <a:t>．鸦片战争　　　</a:t>
            </a:r>
            <a:r>
              <a:rPr lang="en-US" sz="3200" smtClean="0">
                <a:latin typeface="微软雅黑" pitchFamily="34" charset="-122"/>
                <a:ea typeface="微软雅黑" pitchFamily="34" charset="-122"/>
              </a:rPr>
              <a:t>          </a:t>
            </a:r>
          </a:p>
          <a:p>
            <a:r>
              <a:rPr lang="en-US" sz="3200" smtClean="0">
                <a:latin typeface="微软雅黑" pitchFamily="34" charset="-122"/>
                <a:ea typeface="微软雅黑" pitchFamily="34" charset="-122"/>
              </a:rPr>
              <a:t>B</a:t>
            </a:r>
            <a:r>
              <a:rPr lang="zh-CN" altLang="en-US" sz="3200" smtClean="0">
                <a:latin typeface="微软雅黑" pitchFamily="34" charset="-122"/>
                <a:ea typeface="微软雅黑" pitchFamily="34" charset="-122"/>
              </a:rPr>
              <a:t>．第二次鸦片战争</a:t>
            </a:r>
            <a:r>
              <a:rPr lang="en-US" sz="3200" smtClean="0">
                <a:latin typeface="微软雅黑" pitchFamily="34" charset="-122"/>
                <a:ea typeface="微软雅黑" pitchFamily="34" charset="-122"/>
              </a:rPr>
              <a:t>    </a:t>
            </a:r>
            <a:endParaRPr lang="zh-CN" altLang="en-US" sz="3200" smtClean="0">
              <a:latin typeface="微软雅黑" pitchFamily="34" charset="-122"/>
              <a:ea typeface="微软雅黑" pitchFamily="34" charset="-122"/>
            </a:endParaRPr>
          </a:p>
          <a:p>
            <a:r>
              <a:rPr lang="en-US" sz="3200" smtClean="0">
                <a:latin typeface="微软雅黑" pitchFamily="34" charset="-122"/>
                <a:ea typeface="微软雅黑" pitchFamily="34" charset="-122"/>
              </a:rPr>
              <a:t>C</a:t>
            </a:r>
            <a:r>
              <a:rPr lang="zh-CN" altLang="en-US" sz="3200" smtClean="0">
                <a:latin typeface="微软雅黑" pitchFamily="34" charset="-122"/>
                <a:ea typeface="微软雅黑" pitchFamily="34" charset="-122"/>
              </a:rPr>
              <a:t>．甲午战争</a:t>
            </a:r>
            <a:r>
              <a:rPr lang="en-US" sz="3200" smtClean="0">
                <a:latin typeface="微软雅黑" pitchFamily="34" charset="-122"/>
                <a:ea typeface="微软雅黑" pitchFamily="34" charset="-122"/>
              </a:rPr>
              <a:t>    </a:t>
            </a:r>
            <a:r>
              <a:rPr lang="zh-CN" altLang="en-US" sz="3200" smtClean="0">
                <a:latin typeface="微软雅黑" pitchFamily="34" charset="-122"/>
                <a:ea typeface="微软雅黑" pitchFamily="34" charset="-122"/>
              </a:rPr>
              <a:t>　　</a:t>
            </a:r>
            <a:r>
              <a:rPr lang="en-US" sz="3200" smtClean="0">
                <a:latin typeface="微软雅黑" pitchFamily="34" charset="-122"/>
                <a:ea typeface="微软雅黑" pitchFamily="34" charset="-122"/>
              </a:rPr>
              <a:t>        </a:t>
            </a:r>
          </a:p>
          <a:p>
            <a:r>
              <a:rPr lang="en-US" sz="3200" smtClean="0">
                <a:latin typeface="微软雅黑" pitchFamily="34" charset="-122"/>
                <a:ea typeface="微软雅黑" pitchFamily="34" charset="-122"/>
              </a:rPr>
              <a:t>D</a:t>
            </a:r>
            <a:r>
              <a:rPr lang="zh-CN" altLang="en-US" sz="3200" smtClean="0">
                <a:latin typeface="微软雅黑" pitchFamily="34" charset="-122"/>
                <a:ea typeface="微软雅黑" pitchFamily="34" charset="-122"/>
              </a:rPr>
              <a:t>．八国联军侵华战争</a:t>
            </a:r>
            <a:endParaRPr lang="zh-CN" altLang="en-US" sz="3200" dirty="0" smtClean="0">
              <a:latin typeface="微软雅黑" pitchFamily="34" charset="-122"/>
              <a:ea typeface="微软雅黑" pitchFamily="34" charset="-122"/>
            </a:endParaRPr>
          </a:p>
        </p:txBody>
      </p:sp>
      <p:sp>
        <p:nvSpPr>
          <p:cNvPr id="3" name="TextBox 2"/>
          <p:cNvSpPr txBox="1"/>
          <p:nvPr/>
        </p:nvSpPr>
        <p:spPr>
          <a:xfrm>
            <a:off x="3923928" y="2276872"/>
            <a:ext cx="1357322" cy="1015663"/>
          </a:xfrm>
          <a:prstGeom prst="rect">
            <a:avLst/>
          </a:prstGeom>
          <a:noFill/>
        </p:spPr>
        <p:txBody>
          <a:bodyPr wrap="square" rtlCol="0">
            <a:spAutoFit/>
          </a:bodyPr>
          <a:lstStyle/>
          <a:p>
            <a:r>
              <a:rPr lang="en-US" altLang="zh-CN" sz="6000" dirty="0" smtClean="0">
                <a:solidFill>
                  <a:srgbClr val="3333FF"/>
                </a:solidFill>
              </a:rPr>
              <a:t>B</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71480"/>
            <a:ext cx="8572560" cy="4893647"/>
          </a:xfrm>
          <a:prstGeom prst="rect">
            <a:avLst/>
          </a:prstGeom>
          <a:noFill/>
        </p:spPr>
        <p:txBody>
          <a:bodyPr wrap="square" rtlCol="0">
            <a:spAutoFit/>
          </a:bodyPr>
          <a:lstStyle/>
          <a:p>
            <a:r>
              <a:rPr lang="zh-CN" altLang="en-US" sz="3200" smtClean="0">
                <a:latin typeface="微软雅黑" pitchFamily="34" charset="-122"/>
                <a:ea typeface="微软雅黑" pitchFamily="34" charset="-122"/>
              </a:rPr>
              <a:t>（</a:t>
            </a:r>
            <a:r>
              <a:rPr lang="en-US" altLang="en-US" sz="3200" smtClean="0">
                <a:latin typeface="微软雅黑" pitchFamily="34" charset="-122"/>
                <a:ea typeface="微软雅黑" pitchFamily="34" charset="-122"/>
              </a:rPr>
              <a:t>2013</a:t>
            </a:r>
            <a:r>
              <a:rPr lang="en-US" altLang="zh-CN" sz="3200" smtClean="0">
                <a:latin typeface="微软雅黑" pitchFamily="34" charset="-122"/>
                <a:ea typeface="微软雅黑" pitchFamily="34" charset="-122"/>
              </a:rPr>
              <a:t>·</a:t>
            </a:r>
            <a:r>
              <a:rPr lang="zh-CN" altLang="en-US" sz="3200" smtClean="0">
                <a:latin typeface="微软雅黑" pitchFamily="34" charset="-122"/>
                <a:ea typeface="微软雅黑" pitchFamily="34" charset="-122"/>
              </a:rPr>
              <a:t>山东基能</a:t>
            </a:r>
            <a:r>
              <a:rPr lang="en-US" altLang="zh-CN" sz="3200" smtClean="0">
                <a:latin typeface="微软雅黑" pitchFamily="34" charset="-122"/>
                <a:ea typeface="微软雅黑" pitchFamily="34" charset="-122"/>
              </a:rPr>
              <a:t>·</a:t>
            </a:r>
            <a:r>
              <a:rPr lang="en-US" altLang="en-US" sz="3200" smtClean="0">
                <a:latin typeface="微软雅黑" pitchFamily="34" charset="-122"/>
                <a:ea typeface="微软雅黑" pitchFamily="34" charset="-122"/>
              </a:rPr>
              <a:t>74</a:t>
            </a:r>
            <a:r>
              <a:rPr lang="zh-CN" altLang="en-US" sz="3200" smtClean="0">
                <a:latin typeface="微软雅黑" pitchFamily="34" charset="-122"/>
                <a:ea typeface="微软雅黑" pitchFamily="34" charset="-122"/>
              </a:rPr>
              <a:t>）近代诗人褚维</a:t>
            </a:r>
            <a:r>
              <a:rPr lang="en-US" altLang="en-US" sz="3200" smtClean="0">
                <a:latin typeface="微软雅黑" pitchFamily="34" charset="-122"/>
                <a:ea typeface="微软雅黑" pitchFamily="34" charset="-122"/>
              </a:rPr>
              <a:t> </a:t>
            </a:r>
            <a:r>
              <a:rPr lang="zh-CN" altLang="en-US" sz="3200" smtClean="0">
                <a:latin typeface="微软雅黑" pitchFamily="34" charset="-122"/>
                <a:ea typeface="微软雅黑" pitchFamily="34" charset="-122"/>
              </a:rPr>
              <a:t>垲在诗中说：</a:t>
            </a:r>
            <a:r>
              <a:rPr lang="en-US" altLang="en-US" sz="3200" smtClean="0">
                <a:latin typeface="微软雅黑" pitchFamily="34" charset="-122"/>
                <a:ea typeface="微软雅黑" pitchFamily="34" charset="-122"/>
              </a:rPr>
              <a:t>“</a:t>
            </a:r>
            <a:r>
              <a:rPr lang="zh-CN" altLang="en-US" sz="3200" smtClean="0">
                <a:latin typeface="微软雅黑" pitchFamily="34" charset="-122"/>
                <a:ea typeface="微软雅黑" pitchFamily="34" charset="-122"/>
              </a:rPr>
              <a:t>都门被围御园火，五口通商弭兵祸。骎骎自海达长江，惟所欲为无不可。</a:t>
            </a:r>
            <a:r>
              <a:rPr lang="en-US" altLang="en-US" sz="3200" smtClean="0">
                <a:latin typeface="微软雅黑" pitchFamily="34" charset="-122"/>
                <a:ea typeface="微软雅黑" pitchFamily="34" charset="-122"/>
              </a:rPr>
              <a:t>”</a:t>
            </a:r>
            <a:r>
              <a:rPr lang="zh-CN" altLang="en-US" sz="3200" smtClean="0">
                <a:latin typeface="微软雅黑" pitchFamily="34" charset="-122"/>
                <a:ea typeface="微软雅黑" pitchFamily="34" charset="-122"/>
              </a:rPr>
              <a:t>对该诗理解不正确的是</a:t>
            </a:r>
            <a:r>
              <a:rPr lang="en-US" altLang="en-US" sz="3200" smtClean="0">
                <a:latin typeface="微软雅黑" pitchFamily="34" charset="-122"/>
                <a:ea typeface="微软雅黑" pitchFamily="34" charset="-122"/>
              </a:rPr>
              <a:t>(</a:t>
            </a:r>
            <a:r>
              <a:rPr lang="zh-CN" altLang="en-US" sz="3200" smtClean="0">
                <a:latin typeface="微软雅黑" pitchFamily="34" charset="-122"/>
                <a:ea typeface="微软雅黑" pitchFamily="34" charset="-122"/>
              </a:rPr>
              <a:t>　　</a:t>
            </a:r>
            <a:r>
              <a:rPr lang="en-US" altLang="en-US" sz="3200" smtClean="0">
                <a:latin typeface="微软雅黑" pitchFamily="34" charset="-122"/>
                <a:ea typeface="微软雅黑" pitchFamily="34" charset="-122"/>
              </a:rPr>
              <a:t>)</a:t>
            </a:r>
            <a:endParaRPr lang="zh-CN" altLang="en-US" sz="3200" smtClean="0">
              <a:latin typeface="微软雅黑" pitchFamily="34" charset="-122"/>
              <a:ea typeface="微软雅黑" pitchFamily="34" charset="-122"/>
            </a:endParaRPr>
          </a:p>
          <a:p>
            <a:r>
              <a:rPr lang="en-US" altLang="en-US" sz="3200" smtClean="0">
                <a:latin typeface="微软雅黑" pitchFamily="34" charset="-122"/>
                <a:ea typeface="微软雅黑" pitchFamily="34" charset="-122"/>
              </a:rPr>
              <a:t>A</a:t>
            </a:r>
            <a:r>
              <a:rPr lang="zh-CN" altLang="en-US" sz="3200" smtClean="0">
                <a:latin typeface="微软雅黑" pitchFamily="34" charset="-122"/>
                <a:ea typeface="微软雅黑" pitchFamily="34" charset="-122"/>
              </a:rPr>
              <a:t>．</a:t>
            </a:r>
            <a:r>
              <a:rPr lang="en-US" altLang="en-US" sz="3200" smtClean="0">
                <a:latin typeface="微软雅黑" pitchFamily="34" charset="-122"/>
                <a:ea typeface="微软雅黑" pitchFamily="34" charset="-122"/>
              </a:rPr>
              <a:t>“</a:t>
            </a:r>
            <a:r>
              <a:rPr lang="zh-CN" altLang="en-US" sz="3200" smtClean="0">
                <a:latin typeface="微软雅黑" pitchFamily="34" charset="-122"/>
                <a:ea typeface="微软雅黑" pitchFamily="34" charset="-122"/>
              </a:rPr>
              <a:t>御园火</a:t>
            </a:r>
            <a:r>
              <a:rPr lang="en-US" altLang="en-US" sz="3200" smtClean="0">
                <a:latin typeface="微软雅黑" pitchFamily="34" charset="-122"/>
                <a:ea typeface="微软雅黑" pitchFamily="34" charset="-122"/>
              </a:rPr>
              <a:t>”</a:t>
            </a:r>
            <a:r>
              <a:rPr lang="zh-CN" altLang="en-US" sz="3200" smtClean="0">
                <a:latin typeface="微软雅黑" pitchFamily="34" charset="-122"/>
                <a:ea typeface="微软雅黑" pitchFamily="34" charset="-122"/>
              </a:rPr>
              <a:t>是指英法联军火烧圆明园</a:t>
            </a:r>
          </a:p>
          <a:p>
            <a:r>
              <a:rPr lang="en-US" altLang="en-US" sz="3200" smtClean="0">
                <a:latin typeface="微软雅黑" pitchFamily="34" charset="-122"/>
                <a:ea typeface="微软雅黑" pitchFamily="34" charset="-122"/>
              </a:rPr>
              <a:t>B</a:t>
            </a:r>
            <a:r>
              <a:rPr lang="zh-CN" altLang="en-US" sz="3200" smtClean="0">
                <a:latin typeface="微软雅黑" pitchFamily="34" charset="-122"/>
                <a:ea typeface="微软雅黑" pitchFamily="34" charset="-122"/>
              </a:rPr>
              <a:t>．</a:t>
            </a:r>
            <a:r>
              <a:rPr lang="en-US" altLang="en-US" sz="3200" smtClean="0">
                <a:latin typeface="微软雅黑" pitchFamily="34" charset="-122"/>
                <a:ea typeface="微软雅黑" pitchFamily="34" charset="-122"/>
              </a:rPr>
              <a:t>“</a:t>
            </a:r>
            <a:r>
              <a:rPr lang="zh-CN" altLang="en-US" sz="3200" smtClean="0">
                <a:latin typeface="微软雅黑" pitchFamily="34" charset="-122"/>
                <a:ea typeface="微软雅黑" pitchFamily="34" charset="-122"/>
              </a:rPr>
              <a:t>五口通商</a:t>
            </a:r>
            <a:r>
              <a:rPr lang="en-US" altLang="en-US" sz="3200" smtClean="0">
                <a:latin typeface="微软雅黑" pitchFamily="34" charset="-122"/>
                <a:ea typeface="微软雅黑" pitchFamily="34" charset="-122"/>
              </a:rPr>
              <a:t>”</a:t>
            </a:r>
            <a:r>
              <a:rPr lang="zh-CN" altLang="en-US" sz="3200" smtClean="0">
                <a:latin typeface="微软雅黑" pitchFamily="34" charset="-122"/>
                <a:ea typeface="微软雅黑" pitchFamily="34" charset="-122"/>
              </a:rPr>
              <a:t>开始于甲午中日战争后</a:t>
            </a:r>
          </a:p>
          <a:p>
            <a:r>
              <a:rPr lang="en-US" altLang="en-US" sz="3200" smtClean="0">
                <a:latin typeface="微软雅黑" pitchFamily="34" charset="-122"/>
                <a:ea typeface="微软雅黑" pitchFamily="34" charset="-122"/>
              </a:rPr>
              <a:t>C</a:t>
            </a:r>
            <a:r>
              <a:rPr lang="zh-CN" altLang="en-US" sz="3200" smtClean="0">
                <a:latin typeface="微软雅黑" pitchFamily="34" charset="-122"/>
                <a:ea typeface="微软雅黑" pitchFamily="34" charset="-122"/>
              </a:rPr>
              <a:t>．该诗描述了近代列强对中国的侵略</a:t>
            </a:r>
          </a:p>
          <a:p>
            <a:r>
              <a:rPr lang="en-US" altLang="en-US" sz="3200" smtClean="0">
                <a:latin typeface="微软雅黑" pitchFamily="34" charset="-122"/>
                <a:ea typeface="微软雅黑" pitchFamily="34" charset="-122"/>
              </a:rPr>
              <a:t>D</a:t>
            </a:r>
            <a:r>
              <a:rPr lang="zh-CN" altLang="en-US" sz="3200" smtClean="0">
                <a:latin typeface="微软雅黑" pitchFamily="34" charset="-122"/>
                <a:ea typeface="微软雅黑" pitchFamily="34" charset="-122"/>
              </a:rPr>
              <a:t>．该诗反映了中国半殖民地的社会性质</a:t>
            </a:r>
            <a:endParaRPr lang="en-US" altLang="zh-CN" sz="3200" smtClean="0">
              <a:latin typeface="微软雅黑" pitchFamily="34" charset="-122"/>
              <a:ea typeface="微软雅黑" pitchFamily="34" charset="-122"/>
            </a:endParaRPr>
          </a:p>
          <a:p>
            <a:endParaRPr lang="zh-CN" altLang="en-US" sz="3200" smtClean="0">
              <a:latin typeface="微软雅黑" pitchFamily="34" charset="-122"/>
              <a:ea typeface="微软雅黑" pitchFamily="34" charset="-122"/>
            </a:endParaRPr>
          </a:p>
          <a:p>
            <a:endParaRPr lang="zh-CN" altLang="en-US" sz="2400" b="1" dirty="0" smtClean="0">
              <a:latin typeface="楷体" pitchFamily="49" charset="-122"/>
              <a:ea typeface="楷体" pitchFamily="49" charset="-122"/>
            </a:endParaRPr>
          </a:p>
        </p:txBody>
      </p:sp>
      <p:sp>
        <p:nvSpPr>
          <p:cNvPr id="4" name="TextBox 3"/>
          <p:cNvSpPr txBox="1"/>
          <p:nvPr/>
        </p:nvSpPr>
        <p:spPr>
          <a:xfrm>
            <a:off x="2915816" y="1772816"/>
            <a:ext cx="1357322" cy="1015663"/>
          </a:xfrm>
          <a:prstGeom prst="rect">
            <a:avLst/>
          </a:prstGeom>
          <a:noFill/>
        </p:spPr>
        <p:txBody>
          <a:bodyPr wrap="square" rtlCol="0">
            <a:spAutoFit/>
          </a:bodyPr>
          <a:lstStyle/>
          <a:p>
            <a:r>
              <a:rPr lang="en-US" altLang="zh-CN" sz="6000" dirty="0" smtClean="0">
                <a:solidFill>
                  <a:srgbClr val="3333FF"/>
                </a:solidFill>
              </a:rPr>
              <a:t>B</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44000" cy="4031873"/>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2009</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海南单科</a:t>
            </a:r>
            <a:r>
              <a:rPr lang="en-US" altLang="zh-CN"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13</a:t>
            </a:r>
            <a:r>
              <a:rPr lang="zh-CN" altLang="en-US"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2009</a:t>
            </a:r>
            <a:r>
              <a:rPr lang="zh-CN" altLang="en-US" sz="3200" dirty="0" smtClean="0">
                <a:latin typeface="微软雅黑" pitchFamily="34" charset="-122"/>
                <a:ea typeface="微软雅黑" pitchFamily="34" charset="-122"/>
              </a:rPr>
              <a:t>年</a:t>
            </a:r>
            <a:r>
              <a:rPr lang="en-US" sz="3200" dirty="0" smtClean="0">
                <a:latin typeface="微软雅黑" pitchFamily="34" charset="-122"/>
                <a:ea typeface="微软雅黑" pitchFamily="34" charset="-122"/>
              </a:rPr>
              <a:t> 2</a:t>
            </a:r>
            <a:r>
              <a:rPr lang="zh-CN" altLang="en-US" sz="3200" dirty="0" smtClean="0">
                <a:latin typeface="微软雅黑" pitchFamily="34" charset="-122"/>
                <a:ea typeface="微软雅黑" pitchFamily="34" charset="-122"/>
              </a:rPr>
              <a:t>月，佳士得拍卖公司在巴黎拍卖圆明园十二生肖铜兽首中的兔首、鼠首。这两件中国文物被掠夺于</a:t>
            </a:r>
            <a:r>
              <a:rPr 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　　</a:t>
            </a:r>
            <a:r>
              <a:rPr lang="en-US" sz="3200" dirty="0" smtClean="0">
                <a:latin typeface="微软雅黑" pitchFamily="34" charset="-122"/>
                <a:ea typeface="微软雅黑" pitchFamily="34" charset="-122"/>
              </a:rPr>
              <a:t>)</a:t>
            </a:r>
            <a:endParaRPr lang="zh-CN" altLang="en-US" sz="3200" dirty="0" smtClean="0">
              <a:latin typeface="微软雅黑" pitchFamily="34" charset="-122"/>
              <a:ea typeface="微软雅黑" pitchFamily="34" charset="-122"/>
            </a:endParaRPr>
          </a:p>
          <a:p>
            <a:r>
              <a:rPr lang="en-US" sz="3200" dirty="0" smtClean="0">
                <a:latin typeface="微软雅黑" pitchFamily="34" charset="-122"/>
                <a:ea typeface="微软雅黑" pitchFamily="34" charset="-122"/>
              </a:rPr>
              <a:t>A</a:t>
            </a:r>
            <a:r>
              <a:rPr lang="zh-CN" altLang="en-US" sz="3200" dirty="0" smtClean="0">
                <a:latin typeface="微软雅黑" pitchFamily="34" charset="-122"/>
                <a:ea typeface="微软雅黑" pitchFamily="34" charset="-122"/>
              </a:rPr>
              <a:t>．鸦片战争时期   </a:t>
            </a:r>
            <a:r>
              <a:rPr lang="en-US" sz="3200" dirty="0" smtClean="0">
                <a:latin typeface="微软雅黑" pitchFamily="34" charset="-122"/>
                <a:ea typeface="微软雅黑" pitchFamily="34" charset="-122"/>
              </a:rPr>
              <a:t>            </a:t>
            </a:r>
          </a:p>
          <a:p>
            <a:r>
              <a:rPr lang="en-US" sz="3200" dirty="0" smtClean="0">
                <a:latin typeface="微软雅黑" pitchFamily="34" charset="-122"/>
                <a:ea typeface="微软雅黑" pitchFamily="34" charset="-122"/>
              </a:rPr>
              <a:t>B</a:t>
            </a:r>
            <a:r>
              <a:rPr lang="zh-CN" altLang="en-US" sz="3200" dirty="0" smtClean="0">
                <a:latin typeface="微软雅黑" pitchFamily="34" charset="-122"/>
                <a:ea typeface="微软雅黑" pitchFamily="34" charset="-122"/>
              </a:rPr>
              <a:t>．第二次鸦片战争时期</a:t>
            </a:r>
            <a:r>
              <a:rPr lang="en-US" sz="3200" dirty="0" smtClean="0">
                <a:latin typeface="微软雅黑" pitchFamily="34" charset="-122"/>
                <a:ea typeface="微软雅黑" pitchFamily="34" charset="-122"/>
              </a:rPr>
              <a:t>  </a:t>
            </a:r>
            <a:endParaRPr lang="zh-CN" altLang="en-US" sz="3200" dirty="0" smtClean="0">
              <a:latin typeface="微软雅黑" pitchFamily="34" charset="-122"/>
              <a:ea typeface="微软雅黑" pitchFamily="34" charset="-122"/>
            </a:endParaRPr>
          </a:p>
          <a:p>
            <a:r>
              <a:rPr lang="en-US" sz="3200" dirty="0" smtClean="0">
                <a:latin typeface="微软雅黑" pitchFamily="34" charset="-122"/>
                <a:ea typeface="微软雅黑" pitchFamily="34" charset="-122"/>
              </a:rPr>
              <a:t>C</a:t>
            </a:r>
            <a:r>
              <a:rPr lang="zh-CN" altLang="en-US" sz="3200" dirty="0" smtClean="0">
                <a:latin typeface="微软雅黑" pitchFamily="34" charset="-122"/>
                <a:ea typeface="微软雅黑" pitchFamily="34" charset="-122"/>
              </a:rPr>
              <a:t>．甲午战争时期   </a:t>
            </a:r>
            <a:r>
              <a:rPr lang="en-US" sz="3200" dirty="0" smtClean="0">
                <a:latin typeface="微软雅黑" pitchFamily="34" charset="-122"/>
                <a:ea typeface="微软雅黑" pitchFamily="34" charset="-122"/>
              </a:rPr>
              <a:t>            </a:t>
            </a:r>
          </a:p>
          <a:p>
            <a:r>
              <a:rPr lang="en-US" sz="3200" dirty="0" smtClean="0">
                <a:latin typeface="微软雅黑" pitchFamily="34" charset="-122"/>
                <a:ea typeface="微软雅黑" pitchFamily="34" charset="-122"/>
              </a:rPr>
              <a:t>D</a:t>
            </a:r>
            <a:r>
              <a:rPr lang="zh-CN" altLang="en-US" sz="3200" dirty="0" smtClean="0">
                <a:latin typeface="微软雅黑" pitchFamily="34" charset="-122"/>
                <a:ea typeface="微软雅黑" pitchFamily="34" charset="-122"/>
              </a:rPr>
              <a:t>．八国联军侵华时期</a:t>
            </a:r>
          </a:p>
          <a:p>
            <a:endParaRPr lang="zh-CN" altLang="en-US" sz="3200" dirty="0">
              <a:latin typeface="微软雅黑" pitchFamily="34" charset="-122"/>
              <a:ea typeface="微软雅黑" pitchFamily="34" charset="-122"/>
            </a:endParaRPr>
          </a:p>
        </p:txBody>
      </p:sp>
      <p:sp>
        <p:nvSpPr>
          <p:cNvPr id="3" name="TextBox 2"/>
          <p:cNvSpPr txBox="1"/>
          <p:nvPr/>
        </p:nvSpPr>
        <p:spPr>
          <a:xfrm>
            <a:off x="6012160" y="1412776"/>
            <a:ext cx="1357322" cy="1015663"/>
          </a:xfrm>
          <a:prstGeom prst="rect">
            <a:avLst/>
          </a:prstGeom>
          <a:noFill/>
        </p:spPr>
        <p:txBody>
          <a:bodyPr wrap="square" rtlCol="0">
            <a:spAutoFit/>
          </a:bodyPr>
          <a:lstStyle/>
          <a:p>
            <a:r>
              <a:rPr lang="en-US" altLang="zh-CN" sz="6000" dirty="0" smtClean="0">
                <a:solidFill>
                  <a:srgbClr val="3333FF"/>
                </a:solidFill>
              </a:rPr>
              <a:t>B</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850" y="188913"/>
            <a:ext cx="6904038" cy="3554412"/>
          </a:xfrm>
          <a:prstGeom prst="rect">
            <a:avLst/>
          </a:prstGeom>
        </p:spPr>
        <p:txBody>
          <a:bodyPr wrap="none">
            <a:spAutoFit/>
          </a:bodyPr>
          <a:lstStyle/>
          <a:p>
            <a:pPr>
              <a:lnSpc>
                <a:spcPts val="4500"/>
              </a:lnSpc>
              <a:defRPr/>
            </a:pPr>
            <a:r>
              <a:rPr lang="zh-CN" altLang="en-US" sz="3200" dirty="0">
                <a:solidFill>
                  <a:srgbClr val="FF0000"/>
                </a:solidFill>
                <a:latin typeface="微软雅黑" panose="020B0503020204020204" pitchFamily="34" charset="-122"/>
                <a:ea typeface="微软雅黑" panose="020B0503020204020204" pitchFamily="34" charset="-122"/>
              </a:rPr>
              <a:t>一、第一次鸦片战争（</a:t>
            </a:r>
            <a:r>
              <a:rPr lang="en-US" altLang="zh-CN" sz="3200" dirty="0">
                <a:solidFill>
                  <a:srgbClr val="FF0000"/>
                </a:solidFill>
                <a:latin typeface="微软雅黑" panose="020B0503020204020204" pitchFamily="34" charset="-122"/>
                <a:ea typeface="微软雅黑" panose="020B0503020204020204" pitchFamily="34" charset="-122"/>
              </a:rPr>
              <a:t>1840-1842</a:t>
            </a:r>
            <a:r>
              <a:rPr lang="zh-CN" altLang="en-US" sz="3200" dirty="0">
                <a:solidFill>
                  <a:srgbClr val="FF0000"/>
                </a:solidFill>
                <a:latin typeface="微软雅黑" panose="020B0503020204020204" pitchFamily="34" charset="-122"/>
                <a:ea typeface="微软雅黑" panose="020B0503020204020204" pitchFamily="34" charset="-122"/>
              </a:rPr>
              <a:t>）</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zh-CN" altLang="en-US" sz="3200" dirty="0">
                <a:solidFill>
                  <a:srgbClr val="FF0000"/>
                </a:solidFill>
                <a:latin typeface="微软雅黑" panose="020B0503020204020204" pitchFamily="34" charset="-122"/>
                <a:ea typeface="微软雅黑" panose="020B0503020204020204" pitchFamily="34" charset="-122"/>
              </a:rPr>
              <a:t>二、第二次鸦片战争（</a:t>
            </a:r>
            <a:r>
              <a:rPr lang="en-US" altLang="zh-CN" sz="3200" dirty="0">
                <a:solidFill>
                  <a:srgbClr val="FF0000"/>
                </a:solidFill>
                <a:latin typeface="微软雅黑" panose="020B0503020204020204" pitchFamily="34" charset="-122"/>
                <a:ea typeface="微软雅黑" panose="020B0503020204020204" pitchFamily="34" charset="-122"/>
              </a:rPr>
              <a:t>1856-1860</a:t>
            </a:r>
            <a:r>
              <a:rPr lang="zh-CN" altLang="en-US" sz="3200" dirty="0">
                <a:solidFill>
                  <a:srgbClr val="FF0000"/>
                </a:solidFill>
                <a:latin typeface="微软雅黑" panose="020B0503020204020204" pitchFamily="34" charset="-122"/>
                <a:ea typeface="微软雅黑" panose="020B0503020204020204" pitchFamily="34" charset="-122"/>
              </a:rPr>
              <a:t>）</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en-US" altLang="zh-CN" sz="3200" dirty="0">
                <a:solidFill>
                  <a:srgbClr val="FF0000"/>
                </a:solidFill>
                <a:latin typeface="微软雅黑" panose="020B0503020204020204" pitchFamily="34" charset="-122"/>
                <a:ea typeface="微软雅黑" panose="020B0503020204020204" pitchFamily="34" charset="-122"/>
              </a:rPr>
              <a:t>   1. </a:t>
            </a:r>
            <a:r>
              <a:rPr lang="zh-CN" altLang="en-US" sz="3200" dirty="0">
                <a:solidFill>
                  <a:srgbClr val="FF0000"/>
                </a:solidFill>
                <a:latin typeface="微软雅黑" panose="020B0503020204020204" pitchFamily="34" charset="-122"/>
                <a:ea typeface="微软雅黑" panose="020B0503020204020204" pitchFamily="34" charset="-122"/>
              </a:rPr>
              <a:t>背景</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en-US" altLang="zh-CN" sz="3200" dirty="0">
                <a:solidFill>
                  <a:srgbClr val="FF0000"/>
                </a:solidFill>
                <a:latin typeface="微软雅黑" panose="020B0503020204020204" pitchFamily="34" charset="-122"/>
                <a:ea typeface="微软雅黑" panose="020B0503020204020204" pitchFamily="34" charset="-122"/>
              </a:rPr>
              <a:t>   2. </a:t>
            </a:r>
            <a:r>
              <a:rPr lang="zh-CN" altLang="en-US" sz="3200" dirty="0">
                <a:solidFill>
                  <a:srgbClr val="FF0000"/>
                </a:solidFill>
                <a:latin typeface="微软雅黑" panose="020B0503020204020204" pitchFamily="34" charset="-122"/>
                <a:ea typeface="微软雅黑" panose="020B0503020204020204" pitchFamily="34" charset="-122"/>
              </a:rPr>
              <a:t>过程及结果</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en-US" altLang="zh-CN" sz="3200" dirty="0">
                <a:solidFill>
                  <a:srgbClr val="FF0000"/>
                </a:solidFill>
                <a:latin typeface="微软雅黑" panose="020B0503020204020204" pitchFamily="34" charset="-122"/>
                <a:ea typeface="微软雅黑" panose="020B0503020204020204" pitchFamily="34" charset="-122"/>
              </a:rPr>
              <a:t>   3. </a:t>
            </a:r>
            <a:r>
              <a:rPr lang="zh-CN" altLang="en-US" sz="3200" dirty="0">
                <a:solidFill>
                  <a:srgbClr val="FF0000"/>
                </a:solidFill>
                <a:latin typeface="微软雅黑" panose="020B0503020204020204" pitchFamily="34" charset="-122"/>
                <a:ea typeface="微软雅黑" panose="020B0503020204020204" pitchFamily="34" charset="-122"/>
              </a:rPr>
              <a:t>影响</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endParaRPr lang="zh-CN" altLang="en-US"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Group 3"/>
          <p:cNvGraphicFramePr>
            <a:graphicFrameLocks noGrp="1"/>
          </p:cNvGraphicFramePr>
          <p:nvPr/>
        </p:nvGraphicFramePr>
        <p:xfrm>
          <a:off x="304800" y="995363"/>
          <a:ext cx="8515350" cy="5529401"/>
        </p:xfrm>
        <a:graphic>
          <a:graphicData uri="http://schemas.openxmlformats.org/drawingml/2006/table">
            <a:tbl>
              <a:tblPr/>
              <a:tblGrid>
                <a:gridCol w="1818859"/>
                <a:gridCol w="3096227"/>
                <a:gridCol w="3600264"/>
              </a:tblGrid>
              <a:tr h="709839">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32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第一次鸦片战争</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32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第二次鸦片战争</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797">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32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目的</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dirty="0" smtClean="0">
                          <a:ln>
                            <a:noFill/>
                          </a:ln>
                          <a:solidFill>
                            <a:srgbClr val="003366"/>
                          </a:solidFill>
                          <a:effectLst/>
                          <a:latin typeface="微软雅黑" panose="020B0503020204020204" pitchFamily="34" charset="-122"/>
                          <a:ea typeface="微软雅黑" panose="020B0503020204020204" pitchFamily="34" charset="-122"/>
                        </a:rPr>
                        <a:t>  </a:t>
                      </a:r>
                      <a:r>
                        <a:rPr kumimoji="1" lang="zh-CN" altLang="en-US" sz="2800" b="0" i="0" u="none" strike="noStrike" cap="none" normalizeH="0" baseline="0" dirty="0" smtClean="0">
                          <a:ln>
                            <a:noFill/>
                          </a:ln>
                          <a:solidFill>
                            <a:srgbClr val="003366"/>
                          </a:solidFill>
                          <a:effectLst/>
                          <a:latin typeface="微软雅黑" panose="020B0503020204020204" pitchFamily="34" charset="-122"/>
                          <a:ea typeface="微软雅黑" panose="020B0503020204020204" pitchFamily="34" charset="-122"/>
                        </a:rPr>
                        <a:t>打开中国市场</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0" i="0" u="none" strike="noStrike" cap="none" normalizeH="0" baseline="0" dirty="0" smtClean="0">
                          <a:ln>
                            <a:noFill/>
                          </a:ln>
                          <a:solidFill>
                            <a:srgbClr val="003366"/>
                          </a:solidFill>
                          <a:effectLst/>
                          <a:latin typeface="微软雅黑" panose="020B0503020204020204" pitchFamily="34" charset="-122"/>
                          <a:ea typeface="微软雅黑" panose="020B0503020204020204" pitchFamily="34" charset="-122"/>
                        </a:rPr>
                        <a:t>进一步打开中国市场，扩大在华权益</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71883">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32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性质  </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0" i="0" u="none" strike="noStrike" cap="none" normalizeH="0" baseline="0" smtClean="0">
                          <a:ln>
                            <a:noFill/>
                          </a:ln>
                          <a:solidFill>
                            <a:srgbClr val="003366"/>
                          </a:solidFill>
                          <a:effectLst/>
                          <a:latin typeface="微软雅黑" panose="020B0503020204020204" pitchFamily="34" charset="-122"/>
                          <a:ea typeface="微软雅黑" panose="020B0503020204020204" pitchFamily="34" charset="-122"/>
                        </a:rPr>
                        <a:t>西方侵华战争</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0" i="0" u="none" strike="noStrike" cap="none" normalizeH="0" baseline="0" dirty="0" smtClean="0">
                          <a:ln>
                            <a:noFill/>
                          </a:ln>
                          <a:solidFill>
                            <a:srgbClr val="003366"/>
                          </a:solidFill>
                          <a:effectLst/>
                          <a:latin typeface="微软雅黑" panose="020B0503020204020204" pitchFamily="34" charset="-122"/>
                          <a:ea typeface="微软雅黑" panose="020B0503020204020204" pitchFamily="34" charset="-122"/>
                        </a:rPr>
                        <a:t>西方侵华战争</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65346">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32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 </a:t>
                      </a:r>
                      <a:r>
                        <a:rPr kumimoji="1" lang="zh-CN" altLang="en-US" sz="32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参与国</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smtClean="0">
                          <a:ln>
                            <a:noFill/>
                          </a:ln>
                          <a:solidFill>
                            <a:srgbClr val="003366"/>
                          </a:solidFill>
                          <a:effectLst/>
                          <a:latin typeface="微软雅黑" panose="020B0503020204020204" pitchFamily="34" charset="-122"/>
                          <a:ea typeface="微软雅黑" panose="020B0503020204020204" pitchFamily="34" charset="-122"/>
                        </a:rPr>
                        <a:t>    </a:t>
                      </a:r>
                      <a:r>
                        <a:rPr kumimoji="1" lang="zh-CN" altLang="en-US" sz="2800" b="0" i="0" u="none" strike="noStrike" cap="none" normalizeH="0" baseline="0" smtClean="0">
                          <a:ln>
                            <a:noFill/>
                          </a:ln>
                          <a:solidFill>
                            <a:srgbClr val="003366"/>
                          </a:solidFill>
                          <a:effectLst/>
                          <a:latin typeface="微软雅黑" panose="020B0503020204020204" pitchFamily="34" charset="-122"/>
                          <a:ea typeface="微软雅黑" panose="020B0503020204020204" pitchFamily="34" charset="-122"/>
                        </a:rPr>
                        <a:t>英国</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0" i="0" u="none" strike="noStrike" cap="none" normalizeH="0" baseline="0" dirty="0" smtClean="0">
                          <a:ln>
                            <a:noFill/>
                          </a:ln>
                          <a:solidFill>
                            <a:srgbClr val="003366"/>
                          </a:solidFill>
                          <a:effectLst/>
                          <a:latin typeface="微软雅黑" panose="020B0503020204020204" pitchFamily="34" charset="-122"/>
                          <a:ea typeface="微软雅黑" panose="020B0503020204020204" pitchFamily="34" charset="-122"/>
                        </a:rPr>
                        <a:t>英、法、俄、美</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47801">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32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时间 </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smtClean="0">
                          <a:ln>
                            <a:noFill/>
                          </a:ln>
                          <a:solidFill>
                            <a:srgbClr val="003366"/>
                          </a:solidFill>
                          <a:effectLst/>
                          <a:latin typeface="微软雅黑" panose="020B0503020204020204" pitchFamily="34" charset="-122"/>
                          <a:ea typeface="微软雅黑" panose="020B0503020204020204" pitchFamily="34" charset="-122"/>
                        </a:rPr>
                        <a:t>    </a:t>
                      </a:r>
                      <a:r>
                        <a:rPr kumimoji="1" lang="zh-CN" altLang="en-US" sz="2800" b="0" i="0" u="none" strike="noStrike" cap="none" normalizeH="0" baseline="0" smtClean="0">
                          <a:ln>
                            <a:noFill/>
                          </a:ln>
                          <a:solidFill>
                            <a:srgbClr val="003366"/>
                          </a:solidFill>
                          <a:effectLst/>
                          <a:latin typeface="微软雅黑" panose="020B0503020204020204" pitchFamily="34" charset="-122"/>
                          <a:ea typeface="微软雅黑" panose="020B0503020204020204" pitchFamily="34" charset="-122"/>
                        </a:rPr>
                        <a:t>两年</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dirty="0" smtClean="0">
                          <a:ln>
                            <a:noFill/>
                          </a:ln>
                          <a:solidFill>
                            <a:srgbClr val="003366"/>
                          </a:solidFill>
                          <a:effectLst/>
                          <a:latin typeface="微软雅黑" panose="020B0503020204020204" pitchFamily="34" charset="-122"/>
                          <a:ea typeface="微软雅黑" panose="020B0503020204020204" pitchFamily="34" charset="-122"/>
                        </a:rPr>
                        <a:t>    </a:t>
                      </a:r>
                      <a:r>
                        <a:rPr kumimoji="1" lang="zh-CN" altLang="en-US" sz="2800" b="0" i="0" u="none" strike="noStrike" cap="none" normalizeH="0" baseline="0" dirty="0" smtClean="0">
                          <a:ln>
                            <a:noFill/>
                          </a:ln>
                          <a:solidFill>
                            <a:srgbClr val="003366"/>
                          </a:solidFill>
                          <a:effectLst/>
                          <a:latin typeface="微软雅黑" panose="020B0503020204020204" pitchFamily="34" charset="-122"/>
                          <a:ea typeface="微软雅黑" panose="020B0503020204020204" pitchFamily="34" charset="-122"/>
                        </a:rPr>
                        <a:t>近四年</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797">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32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结果</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0" i="0" u="none" strike="noStrike" cap="none" normalizeH="0" baseline="0" dirty="0" smtClean="0">
                          <a:ln>
                            <a:noFill/>
                          </a:ln>
                          <a:solidFill>
                            <a:srgbClr val="003366"/>
                          </a:solidFill>
                          <a:effectLst/>
                          <a:latin typeface="微软雅黑" panose="020B0503020204020204" pitchFamily="34" charset="-122"/>
                          <a:ea typeface="微软雅黑" panose="020B0503020204020204" pitchFamily="34" charset="-122"/>
                        </a:rPr>
                        <a:t>中国战败签约</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0" i="0" u="none" strike="noStrike" cap="none" normalizeH="0" baseline="0" dirty="0" smtClean="0">
                          <a:ln>
                            <a:noFill/>
                          </a:ln>
                          <a:solidFill>
                            <a:srgbClr val="003366"/>
                          </a:solidFill>
                          <a:effectLst/>
                          <a:latin typeface="微软雅黑" panose="020B0503020204020204" pitchFamily="34" charset="-122"/>
                          <a:ea typeface="微软雅黑" panose="020B0503020204020204" pitchFamily="34" charset="-122"/>
                        </a:rPr>
                        <a:t>中国战败签约，丧失更多主权</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797">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32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rPr>
                        <a:t>影响 </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0" i="0" u="none" strike="noStrike" cap="none" normalizeH="0" baseline="0" dirty="0" smtClean="0">
                          <a:ln>
                            <a:noFill/>
                          </a:ln>
                          <a:solidFill>
                            <a:srgbClr val="003366"/>
                          </a:solidFill>
                          <a:effectLst/>
                          <a:latin typeface="微软雅黑" panose="020B0503020204020204" pitchFamily="34" charset="-122"/>
                          <a:ea typeface="微软雅黑" panose="020B0503020204020204" pitchFamily="34" charset="-122"/>
                        </a:rPr>
                        <a:t>中国开始沦为半殖民地半封建社会</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宋体" pitchFamily="2" charset="-122"/>
                        </a:defRPr>
                      </a:lvl1pPr>
                      <a:lvl2pPr>
                        <a:spcBef>
                          <a:spcPct val="20000"/>
                        </a:spcBef>
                        <a:defRPr kumimoji="1" sz="2400">
                          <a:solidFill>
                            <a:schemeClr val="tx1"/>
                          </a:solidFill>
                          <a:latin typeface="Times New Roman" pitchFamily="18" charset="0"/>
                          <a:ea typeface="宋体" pitchFamily="2" charset="-122"/>
                        </a:defRPr>
                      </a:lvl2pPr>
                      <a:lvl3pPr>
                        <a:spcBef>
                          <a:spcPct val="20000"/>
                        </a:spcBef>
                        <a:defRPr kumimoji="1" sz="2000">
                          <a:solidFill>
                            <a:schemeClr val="tx1"/>
                          </a:solidFill>
                          <a:latin typeface="Times New Roman" pitchFamily="18" charset="0"/>
                          <a:ea typeface="宋体" pitchFamily="2" charset="-122"/>
                        </a:defRPr>
                      </a:lvl3pPr>
                      <a:lvl4pPr>
                        <a:spcBef>
                          <a:spcPct val="20000"/>
                        </a:spcBef>
                        <a:defRPr kumimoji="1">
                          <a:solidFill>
                            <a:schemeClr val="tx1"/>
                          </a:solidFill>
                          <a:latin typeface="Times New Roman" pitchFamily="18" charset="0"/>
                          <a:ea typeface="宋体" pitchFamily="2" charset="-122"/>
                        </a:defRPr>
                      </a:lvl4pPr>
                      <a:lvl5pPr>
                        <a:spcBef>
                          <a:spcPct val="20000"/>
                        </a:spcBef>
                        <a:defRPr kumimoji="1">
                          <a:solidFill>
                            <a:schemeClr val="tx1"/>
                          </a:solidFill>
                          <a:latin typeface="Times New Roman" pitchFamily="18" charset="0"/>
                          <a:ea typeface="宋体" pitchFamily="2" charset="-122"/>
                        </a:defRPr>
                      </a:lvl5pPr>
                      <a:lvl6pPr fontAlgn="base">
                        <a:spcBef>
                          <a:spcPct val="20000"/>
                        </a:spcBef>
                        <a:spcAft>
                          <a:spcPct val="0"/>
                        </a:spcAft>
                        <a:defRPr kumimoji="1">
                          <a:solidFill>
                            <a:schemeClr val="tx1"/>
                          </a:solidFill>
                          <a:latin typeface="Times New Roman" pitchFamily="18" charset="0"/>
                          <a:ea typeface="宋体" pitchFamily="2" charset="-122"/>
                        </a:defRPr>
                      </a:lvl6pPr>
                      <a:lvl7pPr fontAlgn="base">
                        <a:spcBef>
                          <a:spcPct val="20000"/>
                        </a:spcBef>
                        <a:spcAft>
                          <a:spcPct val="0"/>
                        </a:spcAft>
                        <a:defRPr kumimoji="1">
                          <a:solidFill>
                            <a:schemeClr val="tx1"/>
                          </a:solidFill>
                          <a:latin typeface="Times New Roman" pitchFamily="18" charset="0"/>
                          <a:ea typeface="宋体" pitchFamily="2" charset="-122"/>
                        </a:defRPr>
                      </a:lvl7pPr>
                      <a:lvl8pPr fontAlgn="base">
                        <a:spcBef>
                          <a:spcPct val="20000"/>
                        </a:spcBef>
                        <a:spcAft>
                          <a:spcPct val="0"/>
                        </a:spcAft>
                        <a:defRPr kumimoji="1">
                          <a:solidFill>
                            <a:schemeClr val="tx1"/>
                          </a:solidFill>
                          <a:latin typeface="Times New Roman" pitchFamily="18" charset="0"/>
                          <a:ea typeface="宋体" pitchFamily="2" charset="-122"/>
                        </a:defRPr>
                      </a:lvl8pPr>
                      <a:lvl9pPr fontAlgn="base">
                        <a:spcBef>
                          <a:spcPct val="20000"/>
                        </a:spcBef>
                        <a:spcAft>
                          <a:spcPct val="0"/>
                        </a:spcAft>
                        <a:defRPr kumimoji="1">
                          <a:solidFill>
                            <a:schemeClr val="tx1"/>
                          </a:solidFill>
                          <a:latin typeface="Times New Roman" pitchFamily="18"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0" i="0" u="none" strike="noStrike" cap="none" normalizeH="0" baseline="0" dirty="0" smtClean="0">
                          <a:ln>
                            <a:noFill/>
                          </a:ln>
                          <a:solidFill>
                            <a:srgbClr val="003366"/>
                          </a:solidFill>
                          <a:effectLst/>
                          <a:latin typeface="微软雅黑" panose="020B0503020204020204" pitchFamily="34" charset="-122"/>
                          <a:ea typeface="微软雅黑" panose="020B0503020204020204" pitchFamily="34" charset="-122"/>
                        </a:rPr>
                        <a:t>中国社会半殖民地半封建程度加深</a:t>
                      </a:r>
                    </a:p>
                  </a:txBody>
                  <a:tcPr marL="91437" marR="91437" marT="45702" marB="457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0756" name="Rectangle 36"/>
          <p:cNvSpPr>
            <a:spLocks noChangeArrowheads="1"/>
          </p:cNvSpPr>
          <p:nvPr/>
        </p:nvSpPr>
        <p:spPr bwMode="auto">
          <a:xfrm>
            <a:off x="179388" y="252413"/>
            <a:ext cx="8820150" cy="584200"/>
          </a:xfrm>
          <a:prstGeom prst="rect">
            <a:avLst/>
          </a:prstGeom>
          <a:noFill/>
          <a:ln w="9525">
            <a:noFill/>
            <a:miter lim="800000"/>
            <a:headEnd/>
            <a:tailEnd/>
          </a:ln>
          <a:effectLst/>
        </p:spPr>
        <p:txBody>
          <a:bodyPr>
            <a:spAutoFit/>
          </a:bodyPr>
          <a:lstStyle/>
          <a:p>
            <a:r>
              <a:rPr lang="zh-CN" altLang="en-US" sz="3200" dirty="0">
                <a:solidFill>
                  <a:srgbClr val="FF0000"/>
                </a:solidFill>
                <a:latin typeface="微软雅黑" pitchFamily="34" charset="-122"/>
                <a:ea typeface="微软雅黑" pitchFamily="34" charset="-122"/>
              </a:rPr>
              <a:t>第二次鸦片战争是第一次鸦片战争的继续和扩大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down)">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cstate="print"/>
          <a:srcRect/>
          <a:stretch>
            <a:fillRect/>
          </a:stretch>
        </p:blipFill>
        <p:spPr bwMode="auto">
          <a:xfrm>
            <a:off x="179388" y="188913"/>
            <a:ext cx="4564062" cy="3424237"/>
          </a:xfrm>
          <a:prstGeom prst="rect">
            <a:avLst/>
          </a:prstGeom>
          <a:noFill/>
          <a:ln w="9525">
            <a:noFill/>
            <a:miter lim="800000"/>
            <a:headEnd/>
            <a:tailEnd/>
          </a:ln>
        </p:spPr>
      </p:pic>
      <p:sp>
        <p:nvSpPr>
          <p:cNvPr id="10247" name="Rectangle 7"/>
          <p:cNvSpPr>
            <a:spLocks noChangeArrowheads="1"/>
          </p:cNvSpPr>
          <p:nvPr/>
        </p:nvSpPr>
        <p:spPr bwMode="auto">
          <a:xfrm>
            <a:off x="0" y="4293096"/>
            <a:ext cx="9144000" cy="2123162"/>
          </a:xfrm>
          <a:prstGeom prst="rect">
            <a:avLst/>
          </a:prstGeom>
          <a:solidFill>
            <a:schemeClr val="bg1">
              <a:alpha val="50195"/>
            </a:schemeClr>
          </a:solidFill>
          <a:ln w="9525">
            <a:noFill/>
            <a:miter lim="800000"/>
            <a:headEnd/>
            <a:tailEnd/>
          </a:ln>
        </p:spPr>
        <p:txBody>
          <a:bodyPr wrap="square">
            <a:spAutoFit/>
          </a:bodyPr>
          <a:lstStyle/>
          <a:p>
            <a:r>
              <a:rPr lang="zh-CN" altLang="en-US" sz="3600" b="1" dirty="0"/>
              <a:t>        </a:t>
            </a:r>
            <a:r>
              <a:rPr lang="zh-CN" altLang="en-US" sz="3200" dirty="0">
                <a:latin typeface="微软雅黑" pitchFamily="34" charset="-122"/>
                <a:ea typeface="微软雅黑" pitchFamily="34" charset="-122"/>
              </a:rPr>
              <a:t>“以中世纪的武器、中世纪的政府、中世纪的社会来对付近代化的敌人。”</a:t>
            </a:r>
            <a:endParaRPr lang="en-US" altLang="zh-CN" sz="3200" dirty="0">
              <a:latin typeface="微软雅黑" pitchFamily="34" charset="-122"/>
              <a:ea typeface="微软雅黑" pitchFamily="34" charset="-122"/>
            </a:endParaRPr>
          </a:p>
          <a:p>
            <a:endParaRPr lang="en-US" altLang="zh-CN" sz="3200" dirty="0">
              <a:latin typeface="微软雅黑" pitchFamily="34" charset="-122"/>
              <a:ea typeface="微软雅黑" pitchFamily="34" charset="-122"/>
            </a:endParaRPr>
          </a:p>
          <a:p>
            <a:pPr algn="r"/>
            <a:r>
              <a:rPr lang="en-US" altLang="zh-CN"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陈旭麓</a:t>
            </a:r>
            <a:r>
              <a:rPr lang="en-US" altLang="zh-CN"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近代中国社会的新陈代谢</a:t>
            </a:r>
            <a:r>
              <a:rPr lang="en-US" altLang="zh-CN" sz="3200" dirty="0">
                <a:latin typeface="微软雅黑" pitchFamily="34" charset="-122"/>
                <a:ea typeface="微软雅黑" pitchFamily="34" charset="-122"/>
              </a:rPr>
              <a:t>》</a:t>
            </a:r>
            <a:endParaRPr lang="zh-CN" altLang="en-US" sz="3200" dirty="0">
              <a:latin typeface="微软雅黑" pitchFamily="34" charset="-122"/>
              <a:ea typeface="微软雅黑" pitchFamily="34" charset="-122"/>
            </a:endParaRPr>
          </a:p>
        </p:txBody>
      </p:sp>
      <p:sp>
        <p:nvSpPr>
          <p:cNvPr id="4" name="Text Box 3"/>
          <p:cNvSpPr txBox="1">
            <a:spLocks noChangeArrowheads="1"/>
          </p:cNvSpPr>
          <p:nvPr/>
        </p:nvSpPr>
        <p:spPr bwMode="auto">
          <a:xfrm>
            <a:off x="452438" y="3573016"/>
            <a:ext cx="8691562" cy="584775"/>
          </a:xfrm>
          <a:prstGeom prst="rect">
            <a:avLst/>
          </a:prstGeom>
          <a:noFill/>
          <a:ln w="9525">
            <a:noFill/>
            <a:miter lim="800000"/>
            <a:headEnd/>
            <a:tailEnd/>
          </a:ln>
          <a:effectLst>
            <a:outerShdw blurRad="50800" dist="38100" dir="5400000" algn="t" rotWithShape="0">
              <a:prstClr val="black">
                <a:alpha val="40000"/>
              </a:prstClr>
            </a:outerShdw>
          </a:effectLst>
        </p:spPr>
        <p:txBody>
          <a:bodyPr>
            <a:spAutoFit/>
          </a:bodyPr>
          <a:lstStyle/>
          <a:p>
            <a:pPr algn="ctr">
              <a:spcBef>
                <a:spcPts val="600"/>
              </a:spcBef>
              <a:defRPr/>
            </a:pPr>
            <a:r>
              <a:rPr kumimoji="1" lang="zh-CN" altLang="en-US" sz="3200" dirty="0">
                <a:solidFill>
                  <a:srgbClr val="FF0000"/>
                </a:solidFill>
                <a:latin typeface="微软雅黑" panose="020B0503020204020204" pitchFamily="34" charset="-122"/>
                <a:ea typeface="微软雅黑" panose="020B0503020204020204" pitchFamily="34" charset="-122"/>
              </a:rPr>
              <a:t>两次鸦片战争失败的原因</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144000" cy="4031873"/>
          </a:xfrm>
          <a:prstGeom prst="rect">
            <a:avLst/>
          </a:prstGeom>
          <a:noFill/>
        </p:spPr>
        <p:txBody>
          <a:bodyPr wrap="square" rtlCol="0">
            <a:spAutoFit/>
          </a:bodyPr>
          <a:lstStyle/>
          <a:p>
            <a:r>
              <a:rPr lang="zh-CN" altLang="zh-CN"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2017</a:t>
            </a:r>
            <a:r>
              <a:rPr lang="zh-CN" altLang="zh-CN" sz="3200" dirty="0" smtClean="0">
                <a:latin typeface="微软雅黑" pitchFamily="34" charset="-122"/>
                <a:ea typeface="微软雅黑" pitchFamily="34" charset="-122"/>
              </a:rPr>
              <a:t>·江苏高考·</a:t>
            </a:r>
            <a:r>
              <a:rPr lang="en-US" altLang="zh-CN" sz="3200" dirty="0" smtClean="0">
                <a:latin typeface="微软雅黑" pitchFamily="34" charset="-122"/>
                <a:ea typeface="微软雅黑" pitchFamily="34" charset="-122"/>
              </a:rPr>
              <a:t>6</a:t>
            </a:r>
            <a:r>
              <a:rPr lang="zh-CN" altLang="zh-CN" sz="3200" dirty="0" smtClean="0">
                <a:latin typeface="微软雅黑" pitchFamily="34" charset="-122"/>
                <a:ea typeface="微软雅黑" pitchFamily="34" charset="-122"/>
              </a:rPr>
              <a:t>）鸦片战争后，两江总督耆英说，“良民与莠民亦成水火……民已焦头烂额，官犹诩诩自得，扬言……民情柔懦，安得闹事”，更“欺压良善，自命为能员”，“此实不能御寇之由”。耆英认为鸦片战争失败的主要原因是</a:t>
            </a:r>
            <a:r>
              <a:rPr lang="en-US" altLang="zh-CN" sz="3200" dirty="0" smtClean="0">
                <a:latin typeface="微软雅黑" pitchFamily="34" charset="-122"/>
                <a:ea typeface="微软雅黑" pitchFamily="34" charset="-122"/>
              </a:rPr>
              <a:t>(</a:t>
            </a:r>
            <a:r>
              <a:rPr lang="zh-CN" altLang="zh-CN" sz="32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a:t>
            </a:r>
            <a:endParaRPr lang="zh-CN"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A</a:t>
            </a:r>
            <a:r>
              <a:rPr lang="zh-CN" altLang="zh-CN" sz="3200" dirty="0" smtClean="0">
                <a:latin typeface="微软雅黑" pitchFamily="34" charset="-122"/>
                <a:ea typeface="微软雅黑" pitchFamily="34" charset="-122"/>
              </a:rPr>
              <a:t>．贫富不均</a:t>
            </a:r>
            <a:r>
              <a:rPr lang="en-US" altLang="zh-CN" sz="3200" dirty="0" smtClean="0">
                <a:latin typeface="微软雅黑" pitchFamily="34" charset="-122"/>
                <a:ea typeface="微软雅黑" pitchFamily="34" charset="-122"/>
              </a:rPr>
              <a:t>       B</a:t>
            </a:r>
            <a:r>
              <a:rPr lang="zh-CN" altLang="zh-CN" sz="3200" dirty="0" smtClean="0">
                <a:latin typeface="微软雅黑" pitchFamily="34" charset="-122"/>
                <a:ea typeface="微软雅黑" pitchFamily="34" charset="-122"/>
              </a:rPr>
              <a:t>．莠民作乱</a:t>
            </a:r>
            <a:r>
              <a:rPr lang="en-US" altLang="zh-CN" sz="3200" dirty="0" smtClean="0">
                <a:latin typeface="微软雅黑" pitchFamily="34" charset="-122"/>
                <a:ea typeface="微软雅黑" pitchFamily="34" charset="-122"/>
              </a:rPr>
              <a:t>        </a:t>
            </a:r>
          </a:p>
          <a:p>
            <a:r>
              <a:rPr lang="en-US" altLang="zh-CN" sz="3200" dirty="0" smtClean="0">
                <a:latin typeface="微软雅黑" pitchFamily="34" charset="-122"/>
                <a:ea typeface="微软雅黑" pitchFamily="34" charset="-122"/>
              </a:rPr>
              <a:t>C</a:t>
            </a:r>
            <a:r>
              <a:rPr lang="zh-CN" altLang="zh-CN" sz="3200" dirty="0" smtClean="0">
                <a:latin typeface="微软雅黑" pitchFamily="34" charset="-122"/>
                <a:ea typeface="微软雅黑" pitchFamily="34" charset="-122"/>
              </a:rPr>
              <a:t>．民性懦弱</a:t>
            </a:r>
            <a:r>
              <a:rPr lang="en-US" altLang="zh-CN" sz="3200" dirty="0" smtClean="0">
                <a:latin typeface="微软雅黑" pitchFamily="34" charset="-122"/>
                <a:ea typeface="微软雅黑" pitchFamily="34" charset="-122"/>
              </a:rPr>
              <a:t>       D</a:t>
            </a:r>
            <a:r>
              <a:rPr lang="zh-CN" altLang="zh-CN" sz="3200" dirty="0" smtClean="0">
                <a:latin typeface="微软雅黑" pitchFamily="34" charset="-122"/>
                <a:ea typeface="微软雅黑" pitchFamily="34" charset="-122"/>
              </a:rPr>
              <a:t>．吏治败坏</a:t>
            </a:r>
          </a:p>
          <a:p>
            <a:endParaRPr lang="zh-CN" altLang="en-US" sz="3200" dirty="0">
              <a:latin typeface="微软雅黑" pitchFamily="34" charset="-122"/>
              <a:ea typeface="微软雅黑" pitchFamily="34" charset="-122"/>
            </a:endParaRPr>
          </a:p>
        </p:txBody>
      </p:sp>
      <p:sp>
        <p:nvSpPr>
          <p:cNvPr id="3" name="TextBox 2"/>
          <p:cNvSpPr txBox="1"/>
          <p:nvPr/>
        </p:nvSpPr>
        <p:spPr>
          <a:xfrm>
            <a:off x="8028384" y="2204864"/>
            <a:ext cx="792088" cy="1015663"/>
          </a:xfrm>
          <a:prstGeom prst="rect">
            <a:avLst/>
          </a:prstGeom>
          <a:noFill/>
        </p:spPr>
        <p:txBody>
          <a:bodyPr wrap="square" rtlCol="0">
            <a:spAutoFit/>
          </a:bodyPr>
          <a:lstStyle/>
          <a:p>
            <a:r>
              <a:rPr lang="en-US" altLang="zh-CN" sz="6000" dirty="0" smtClean="0">
                <a:solidFill>
                  <a:srgbClr val="3333FF"/>
                </a:solidFill>
              </a:rPr>
              <a:t>D</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19" name="Text Box 35"/>
          <p:cNvSpPr txBox="1">
            <a:spLocks noChangeArrowheads="1"/>
          </p:cNvSpPr>
          <p:nvPr/>
        </p:nvSpPr>
        <p:spPr bwMode="gray">
          <a:xfrm>
            <a:off x="152400" y="404813"/>
            <a:ext cx="4484688" cy="646112"/>
          </a:xfrm>
          <a:prstGeom prst="rect">
            <a:avLst/>
          </a:prstGeom>
          <a:noFill/>
          <a:ln w="9525" algn="ctr">
            <a:noFill/>
            <a:miter lim="800000"/>
            <a:headEnd/>
            <a:tailEnd/>
          </a:ln>
          <a:effectLst/>
        </p:spPr>
        <p:txBody>
          <a:bodyPr>
            <a:spAutoFit/>
          </a:bodyPr>
          <a:lstStyle/>
          <a:p>
            <a:pPr eaLnBrk="0" hangingPunct="0">
              <a:defRPr/>
            </a:pPr>
            <a:r>
              <a:rPr lang="zh-CN" altLang="en-US" sz="3600" b="1" dirty="0">
                <a:solidFill>
                  <a:srgbClr val="FF0000"/>
                </a:solidFill>
                <a:latin typeface="微软雅黑" panose="020B0503020204020204" pitchFamily="34" charset="-122"/>
                <a:ea typeface="微软雅黑" panose="020B0503020204020204" pitchFamily="34" charset="-122"/>
              </a:rPr>
              <a:t>一个基本性质</a:t>
            </a: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27" name="矩形 26"/>
          <p:cNvSpPr>
            <a:spLocks noChangeArrowheads="1"/>
          </p:cNvSpPr>
          <p:nvPr/>
        </p:nvSpPr>
        <p:spPr bwMode="auto">
          <a:xfrm>
            <a:off x="250825" y="1268413"/>
            <a:ext cx="426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zh-CN" altLang="en-US" sz="3200" dirty="0">
                <a:solidFill>
                  <a:srgbClr val="003366"/>
                </a:solidFill>
                <a:latin typeface="微软雅黑" panose="020B0503020204020204" pitchFamily="34" charset="-122"/>
                <a:ea typeface="微软雅黑" panose="020B0503020204020204" pitchFamily="34" charset="-122"/>
              </a:rPr>
              <a:t>半殖民地半封建社会</a:t>
            </a:r>
          </a:p>
        </p:txBody>
      </p:sp>
      <p:sp>
        <p:nvSpPr>
          <p:cNvPr id="4" name="矩形 3"/>
          <p:cNvSpPr/>
          <p:nvPr/>
        </p:nvSpPr>
        <p:spPr>
          <a:xfrm>
            <a:off x="152400" y="2349500"/>
            <a:ext cx="8667750" cy="2976563"/>
          </a:xfrm>
          <a:prstGeom prst="rect">
            <a:avLst/>
          </a:prstGeom>
        </p:spPr>
        <p:txBody>
          <a:bodyPr>
            <a:spAutoFit/>
          </a:bodyPr>
          <a:lstStyle/>
          <a:p>
            <a:pPr>
              <a:lnSpc>
                <a:spcPts val="4500"/>
              </a:lnSpc>
              <a:defRPr/>
            </a:pPr>
            <a:r>
              <a:rPr lang="zh-CN" altLang="en-US" sz="3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“半”</a:t>
            </a:r>
            <a:r>
              <a:rPr lang="zh-CN" altLang="en-US" sz="3200" dirty="0">
                <a:solidFill>
                  <a:srgbClr val="003366"/>
                </a:solidFill>
                <a:latin typeface="微软雅黑" pitchFamily="34" charset="-122"/>
                <a:ea typeface="微软雅黑" pitchFamily="34" charset="-122"/>
              </a:rPr>
              <a:t>是部分的意思</a:t>
            </a:r>
            <a:endParaRPr lang="en-US" altLang="zh-CN" sz="3200" dirty="0">
              <a:solidFill>
                <a:srgbClr val="003366"/>
              </a:solidFill>
              <a:latin typeface="微软雅黑" pitchFamily="34" charset="-122"/>
              <a:ea typeface="微软雅黑" pitchFamily="34" charset="-122"/>
            </a:endParaRPr>
          </a:p>
          <a:p>
            <a:pPr>
              <a:lnSpc>
                <a:spcPts val="4500"/>
              </a:lnSpc>
              <a:defRPr/>
            </a:pPr>
            <a:r>
              <a:rPr lang="zh-CN" altLang="en-US" sz="3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“半殖民地”：</a:t>
            </a:r>
            <a:r>
              <a:rPr lang="zh-CN" altLang="en-US" sz="3200" dirty="0">
                <a:solidFill>
                  <a:srgbClr val="003366"/>
                </a:solidFill>
                <a:latin typeface="微软雅黑" pitchFamily="34" charset="-122"/>
                <a:ea typeface="微软雅黑" pitchFamily="34" charset="-122"/>
              </a:rPr>
              <a:t>侧重于近代政治问题，指丧失了部分的 国家主权。</a:t>
            </a:r>
          </a:p>
          <a:p>
            <a:pPr>
              <a:lnSpc>
                <a:spcPts val="4500"/>
              </a:lnSpc>
              <a:defRPr/>
            </a:pPr>
            <a:r>
              <a:rPr lang="zh-CN" altLang="en-US" sz="32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“半封建”：</a:t>
            </a:r>
            <a:r>
              <a:rPr lang="zh-CN" altLang="en-US" sz="3200" dirty="0">
                <a:solidFill>
                  <a:srgbClr val="003366"/>
                </a:solidFill>
                <a:latin typeface="微软雅黑" pitchFamily="34" charset="-122"/>
                <a:ea typeface="微软雅黑" pitchFamily="34" charset="-122"/>
              </a:rPr>
              <a:t>侧重于近代经济问题，指保存了封建主义，又发展了资本主义。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down)">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850" y="188913"/>
            <a:ext cx="8424863" cy="1824037"/>
          </a:xfrm>
          <a:prstGeom prst="rect">
            <a:avLst/>
          </a:prstGeom>
        </p:spPr>
        <p:txBody>
          <a:bodyPr>
            <a:spAutoFit/>
          </a:bodyPr>
          <a:lstStyle/>
          <a:p>
            <a:pPr>
              <a:lnSpc>
                <a:spcPts val="4500"/>
              </a:lnSpc>
              <a:defRPr/>
            </a:pPr>
            <a:r>
              <a:rPr lang="zh-CN" altLang="en-US" sz="3200" dirty="0">
                <a:solidFill>
                  <a:srgbClr val="FF0000"/>
                </a:solidFill>
                <a:latin typeface="微软雅黑" panose="020B0503020204020204" pitchFamily="34" charset="-122"/>
                <a:ea typeface="微软雅黑" panose="020B0503020204020204" pitchFamily="34" charset="-122"/>
              </a:rPr>
              <a:t>一、第一次鸦片战争（</a:t>
            </a:r>
            <a:r>
              <a:rPr lang="en-US" altLang="zh-CN" sz="3200" dirty="0">
                <a:solidFill>
                  <a:srgbClr val="FF0000"/>
                </a:solidFill>
                <a:latin typeface="微软雅黑" panose="020B0503020204020204" pitchFamily="34" charset="-122"/>
                <a:ea typeface="微软雅黑" panose="020B0503020204020204" pitchFamily="34" charset="-122"/>
              </a:rPr>
              <a:t>1840-1842</a:t>
            </a:r>
            <a:r>
              <a:rPr lang="zh-CN" altLang="en-US" sz="3200" dirty="0">
                <a:solidFill>
                  <a:srgbClr val="FF0000"/>
                </a:solidFill>
                <a:latin typeface="微软雅黑" panose="020B0503020204020204" pitchFamily="34" charset="-122"/>
                <a:ea typeface="微软雅黑" panose="020B0503020204020204" pitchFamily="34" charset="-122"/>
              </a:rPr>
              <a:t>）</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zh-CN" altLang="en-US" sz="3200" dirty="0">
                <a:solidFill>
                  <a:srgbClr val="FF0000"/>
                </a:solidFill>
                <a:latin typeface="微软雅黑" panose="020B0503020204020204" pitchFamily="34" charset="-122"/>
                <a:ea typeface="微软雅黑" panose="020B0503020204020204" pitchFamily="34" charset="-122"/>
              </a:rPr>
              <a:t>二、第二次鸦片战争（</a:t>
            </a:r>
            <a:r>
              <a:rPr lang="en-US" altLang="zh-CN" sz="3200" dirty="0">
                <a:solidFill>
                  <a:srgbClr val="FF0000"/>
                </a:solidFill>
                <a:latin typeface="微软雅黑" panose="020B0503020204020204" pitchFamily="34" charset="-122"/>
                <a:ea typeface="微软雅黑" panose="020B0503020204020204" pitchFamily="34" charset="-122"/>
              </a:rPr>
              <a:t>1856-1860</a:t>
            </a:r>
            <a:r>
              <a:rPr lang="zh-CN" altLang="en-US" sz="3200" dirty="0">
                <a:solidFill>
                  <a:srgbClr val="FF0000"/>
                </a:solidFill>
                <a:latin typeface="微软雅黑" panose="020B0503020204020204" pitchFamily="34" charset="-122"/>
                <a:ea typeface="微软雅黑" panose="020B0503020204020204" pitchFamily="34" charset="-122"/>
              </a:rPr>
              <a:t>）</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zh-CN" altLang="en-US" sz="3200" dirty="0">
                <a:solidFill>
                  <a:srgbClr val="FF0000"/>
                </a:solidFill>
                <a:latin typeface="微软雅黑" panose="020B0503020204020204" pitchFamily="34" charset="-122"/>
                <a:ea typeface="微软雅黑" panose="020B0503020204020204" pitchFamily="34" charset="-122"/>
              </a:rPr>
              <a:t>三、抗争与探索：“师夷长技”思想的出现</a:t>
            </a:r>
          </a:p>
        </p:txBody>
      </p:sp>
      <p:sp>
        <p:nvSpPr>
          <p:cNvPr id="3" name="矩形 2"/>
          <p:cNvSpPr/>
          <p:nvPr/>
        </p:nvSpPr>
        <p:spPr>
          <a:xfrm>
            <a:off x="251520" y="2276872"/>
            <a:ext cx="8640960" cy="1815882"/>
          </a:xfrm>
          <a:prstGeom prst="rect">
            <a:avLst/>
          </a:prstGeom>
        </p:spPr>
        <p:txBody>
          <a:bodyPr wrap="square">
            <a:spAutoFit/>
          </a:bodyPr>
          <a:lstStyle/>
          <a:p>
            <a:pPr>
              <a:defRPr/>
            </a:pPr>
            <a:r>
              <a:rPr lang="zh-CN" altLang="en-US" sz="2800" dirty="0" smtClean="0">
                <a:latin typeface="微软雅黑" pitchFamily="34" charset="-122"/>
                <a:ea typeface="微软雅黑" pitchFamily="34" charset="-122"/>
              </a:rPr>
              <a:t>今天下非无讲求胜夷之法也，不曰以夷攻夷，即曰师夷长技</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天朝全盛之日，既资其力，又师其能，</a:t>
            </a:r>
            <a:r>
              <a:rPr lang="zh-CN" altLang="en-US" sz="2800" dirty="0" smtClean="0">
                <a:solidFill>
                  <a:srgbClr val="3333FF"/>
                </a:solidFill>
                <a:latin typeface="微软雅黑" pitchFamily="34" charset="-122"/>
                <a:ea typeface="微软雅黑" pitchFamily="34" charset="-122"/>
              </a:rPr>
              <a:t>延其人而受其学，失体孰甚？</a:t>
            </a:r>
            <a:endParaRPr lang="en-US" altLang="zh-CN" sz="2800" dirty="0" smtClean="0">
              <a:solidFill>
                <a:srgbClr val="3333FF"/>
              </a:solidFill>
              <a:latin typeface="微软雅黑" pitchFamily="34" charset="-122"/>
              <a:ea typeface="微软雅黑" pitchFamily="34" charset="-122"/>
            </a:endParaRPr>
          </a:p>
          <a:p>
            <a:pPr algn="r">
              <a:defRPr/>
            </a:pP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清儒学大师梁廷枏</a:t>
            </a:r>
            <a:r>
              <a:rPr lang="en-US" altLang="zh-CN" sz="2800" dirty="0" smtClean="0">
                <a:latin typeface="微软雅黑" pitchFamily="34" charset="-122"/>
                <a:ea typeface="微软雅黑" pitchFamily="34" charset="-122"/>
              </a:rPr>
              <a:t>[</a:t>
            </a:r>
            <a:r>
              <a:rPr lang="en-US" altLang="zh-CN" sz="2800" dirty="0" err="1" smtClean="0">
                <a:latin typeface="微软雅黑" pitchFamily="34" charset="-122"/>
                <a:ea typeface="微软雅黑" pitchFamily="34" charset="-122"/>
              </a:rPr>
              <a:t>nán</a:t>
            </a:r>
            <a:r>
              <a:rPr lang="en-US" altLang="zh-CN" sz="2800" dirty="0" smtClean="0">
                <a:latin typeface="微软雅黑" pitchFamily="34" charset="-122"/>
                <a:ea typeface="微软雅黑" pitchFamily="34" charset="-122"/>
              </a:rPr>
              <a:t>]</a:t>
            </a:r>
          </a:p>
        </p:txBody>
      </p:sp>
      <p:sp>
        <p:nvSpPr>
          <p:cNvPr id="4" name="Text Box 7"/>
          <p:cNvSpPr txBox="1">
            <a:spLocks noChangeArrowheads="1"/>
          </p:cNvSpPr>
          <p:nvPr/>
        </p:nvSpPr>
        <p:spPr bwMode="auto">
          <a:xfrm>
            <a:off x="4103440" y="3140968"/>
            <a:ext cx="5040560" cy="523220"/>
          </a:xfrm>
          <a:prstGeom prst="rect">
            <a:avLst/>
          </a:prstGeom>
          <a:noFill/>
          <a:ln w="9525">
            <a:noFill/>
            <a:miter lim="800000"/>
            <a:headEnd/>
            <a:tailEnd/>
          </a:ln>
          <a:effectLst/>
        </p:spPr>
        <p:txBody>
          <a:bodyPr wrap="square">
            <a:spAutoFit/>
          </a:bodyPr>
          <a:lstStyle/>
          <a:p>
            <a:r>
              <a:rPr lang="zh-CN" altLang="en-US" sz="2800" dirty="0">
                <a:solidFill>
                  <a:srgbClr val="FF0000"/>
                </a:solidFill>
                <a:latin typeface="微软雅黑" pitchFamily="34" charset="-122"/>
                <a:ea typeface="微软雅黑" pitchFamily="34" charset="-122"/>
              </a:rPr>
              <a:t>盲目自大、天朝上国的观念</a:t>
            </a:r>
          </a:p>
        </p:txBody>
      </p:sp>
      <p:sp>
        <p:nvSpPr>
          <p:cNvPr id="5" name="矩形 4"/>
          <p:cNvSpPr/>
          <p:nvPr/>
        </p:nvSpPr>
        <p:spPr>
          <a:xfrm>
            <a:off x="0" y="4077072"/>
            <a:ext cx="9144000" cy="2913618"/>
          </a:xfrm>
          <a:prstGeom prst="rect">
            <a:avLst/>
          </a:prstGeom>
          <a:ln>
            <a:solidFill>
              <a:schemeClr val="bg1"/>
            </a:solidFill>
          </a:ln>
        </p:spPr>
        <p:txBody>
          <a:bodyPr wrap="square">
            <a:spAutoFit/>
          </a:bodyPr>
          <a:lstStyle/>
          <a:p>
            <a:pPr>
              <a:lnSpc>
                <a:spcPts val="5500"/>
              </a:lnSpc>
              <a:defRPr/>
            </a:pPr>
            <a:r>
              <a:rPr lang="zh-CN" altLang="en-US" sz="2800" dirty="0">
                <a:latin typeface="微软雅黑" pitchFamily="34" charset="-122"/>
                <a:ea typeface="微软雅黑" pitchFamily="34" charset="-122"/>
              </a:rPr>
              <a:t>        当默深先生（魏源）时，与洋人交际未深，未能洞见其肺腑，</a:t>
            </a:r>
            <a:r>
              <a:rPr lang="zh-CN" altLang="en-US" sz="2800" dirty="0">
                <a:solidFill>
                  <a:srgbClr val="3333FF"/>
                </a:solidFill>
                <a:latin typeface="微软雅黑" pitchFamily="34" charset="-122"/>
                <a:ea typeface="微软雅黑" pitchFamily="34" charset="-122"/>
              </a:rPr>
              <a:t>然“师长”一说，实倡先声。</a:t>
            </a:r>
            <a:r>
              <a:rPr lang="zh-CN" altLang="en-US" sz="2800" dirty="0">
                <a:latin typeface="微软雅黑" pitchFamily="34" charset="-122"/>
                <a:ea typeface="微软雅黑" pitchFamily="34" charset="-122"/>
              </a:rPr>
              <a:t>惜者昔言之而不为，今日为之而犹徒袭皮毛也</a:t>
            </a:r>
            <a:r>
              <a:rPr lang="zh-CN" altLang="en-US" sz="2800" dirty="0" smtClean="0">
                <a:latin typeface="微软雅黑" pitchFamily="34" charset="-122"/>
                <a:ea typeface="微软雅黑" pitchFamily="34" charset="-122"/>
              </a:rPr>
              <a:t>。 </a:t>
            </a:r>
            <a:endParaRPr lang="en-US" altLang="zh-CN" sz="2800" dirty="0" smtClean="0">
              <a:latin typeface="微软雅黑" pitchFamily="34" charset="-122"/>
              <a:ea typeface="微软雅黑" pitchFamily="34" charset="-122"/>
            </a:endParaRPr>
          </a:p>
          <a:p>
            <a:pPr algn="r">
              <a:lnSpc>
                <a:spcPts val="5500"/>
              </a:lnSpc>
              <a:defRPr/>
            </a:pP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王韬</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扶桑游记</a:t>
            </a:r>
            <a:r>
              <a:rPr lang="en-US" altLang="zh-CN" sz="2800" dirty="0" smtClean="0">
                <a:latin typeface="微软雅黑" pitchFamily="34" charset="-122"/>
                <a:ea typeface="微软雅黑"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74625" y="1412875"/>
            <a:ext cx="8931275" cy="4711546"/>
          </a:xfrm>
          <a:prstGeom prst="rect">
            <a:avLst/>
          </a:prstGeom>
          <a:noFill/>
          <a:ln w="9525">
            <a:noFill/>
            <a:miter lim="800000"/>
            <a:headEnd/>
            <a:tailEnd/>
          </a:ln>
        </p:spPr>
        <p:txBody>
          <a:bodyPr lIns="90170" tIns="46990" rIns="90170" bIns="46990">
            <a:spAutoFit/>
          </a:bodyPr>
          <a:lstStyle/>
          <a:p>
            <a:pPr>
              <a:lnSpc>
                <a:spcPts val="4500"/>
              </a:lnSpc>
            </a:pPr>
            <a:r>
              <a:rPr lang="zh-CN" altLang="en-US" sz="3000" b="1" dirty="0">
                <a:solidFill>
                  <a:schemeClr val="bg1"/>
                </a:solidFill>
                <a:latin typeface="方正姚体" pitchFamily="2" charset="-122"/>
                <a:ea typeface="方正姚体" pitchFamily="2" charset="-122"/>
              </a:rPr>
              <a:t>　　</a:t>
            </a:r>
            <a:r>
              <a:rPr lang="en-US" altLang="zh-CN" sz="3000" dirty="0">
                <a:solidFill>
                  <a:srgbClr val="3333FF"/>
                </a:solidFill>
                <a:latin typeface="微软雅黑" pitchFamily="34" charset="-122"/>
                <a:ea typeface="微软雅黑" pitchFamily="34" charset="-122"/>
              </a:rPr>
              <a:t>1854</a:t>
            </a:r>
            <a:r>
              <a:rPr lang="zh-CN" altLang="en-US" sz="3000" dirty="0">
                <a:solidFill>
                  <a:srgbClr val="3333FF"/>
                </a:solidFill>
                <a:latin typeface="微软雅黑" pitchFamily="34" charset="-122"/>
                <a:ea typeface="微软雅黑" pitchFamily="34" charset="-122"/>
              </a:rPr>
              <a:t>年（咸丰四年），</a:t>
            </a:r>
            <a:r>
              <a:rPr lang="zh-CN" altLang="en-US" sz="3000" dirty="0">
                <a:solidFill>
                  <a:srgbClr val="003366"/>
                </a:solidFill>
                <a:latin typeface="微软雅黑" pitchFamily="34" charset="-122"/>
                <a:ea typeface="微软雅黑" pitchFamily="34" charset="-122"/>
              </a:rPr>
              <a:t>日本翻刻了</a:t>
            </a:r>
            <a:r>
              <a:rPr lang="en-US" altLang="zh-CN" sz="3000" dirty="0">
                <a:solidFill>
                  <a:srgbClr val="003366"/>
                </a:solidFill>
                <a:latin typeface="微软雅黑" pitchFamily="34" charset="-122"/>
                <a:ea typeface="微软雅黑" pitchFamily="34" charset="-122"/>
              </a:rPr>
              <a:t>《</a:t>
            </a:r>
            <a:r>
              <a:rPr lang="zh-CN" altLang="en-US" sz="3000" dirty="0">
                <a:solidFill>
                  <a:srgbClr val="003366"/>
                </a:solidFill>
                <a:latin typeface="微软雅黑" pitchFamily="34" charset="-122"/>
                <a:ea typeface="微软雅黑" pitchFamily="34" charset="-122"/>
              </a:rPr>
              <a:t>海国图志</a:t>
            </a:r>
            <a:r>
              <a:rPr lang="en-US" altLang="zh-CN" sz="3000" dirty="0">
                <a:solidFill>
                  <a:srgbClr val="003366"/>
                </a:solidFill>
                <a:latin typeface="微软雅黑" pitchFamily="34" charset="-122"/>
                <a:ea typeface="微软雅黑" pitchFamily="34" charset="-122"/>
              </a:rPr>
              <a:t>》</a:t>
            </a:r>
            <a:r>
              <a:rPr lang="zh-CN" altLang="en-US" sz="3000" dirty="0">
                <a:solidFill>
                  <a:srgbClr val="003366"/>
                </a:solidFill>
                <a:latin typeface="微软雅黑" pitchFamily="34" charset="-122"/>
                <a:ea typeface="微软雅黑" pitchFamily="34" charset="-122"/>
              </a:rPr>
              <a:t>，犹如一石激起千层浪，顿时给日本思想界增添了无限活力。日本思想家纷纷争读，奉之为“宝鉴”。</a:t>
            </a:r>
            <a:r>
              <a:rPr lang="en-US" altLang="zh-CN" sz="3000" dirty="0">
                <a:solidFill>
                  <a:srgbClr val="003366"/>
                </a:solidFill>
                <a:latin typeface="微软雅黑" pitchFamily="34" charset="-122"/>
                <a:ea typeface="微软雅黑" pitchFamily="34" charset="-122"/>
              </a:rPr>
              <a:t>《</a:t>
            </a:r>
            <a:r>
              <a:rPr lang="zh-CN" altLang="en-US" sz="3000" dirty="0">
                <a:solidFill>
                  <a:srgbClr val="003366"/>
                </a:solidFill>
                <a:latin typeface="微软雅黑" pitchFamily="34" charset="-122"/>
                <a:ea typeface="微软雅黑" pitchFamily="34" charset="-122"/>
              </a:rPr>
              <a:t>海国图志</a:t>
            </a:r>
            <a:r>
              <a:rPr lang="en-US" altLang="zh-CN" sz="3000" dirty="0">
                <a:solidFill>
                  <a:srgbClr val="003366"/>
                </a:solidFill>
                <a:latin typeface="微软雅黑" pitchFamily="34" charset="-122"/>
                <a:ea typeface="微软雅黑" pitchFamily="34" charset="-122"/>
              </a:rPr>
              <a:t>》</a:t>
            </a:r>
            <a:r>
              <a:rPr lang="zh-CN" altLang="en-US" sz="3000" dirty="0">
                <a:solidFill>
                  <a:srgbClr val="003366"/>
                </a:solidFill>
                <a:latin typeface="微软雅黑" pitchFamily="34" charset="-122"/>
                <a:ea typeface="微软雅黑" pitchFamily="34" charset="-122"/>
              </a:rPr>
              <a:t>所着力宣传的“师夷长技以制夷”的思想恰于此时传入日本，正好适合了日本人民改变本国命运的心态，遂掀起轰轰烈烈的“攘夷倒幕”运动。  </a:t>
            </a:r>
            <a:r>
              <a:rPr lang="zh-CN" altLang="en-US" sz="3000" dirty="0">
                <a:solidFill>
                  <a:srgbClr val="3333FF"/>
                </a:solidFill>
                <a:latin typeface="微软雅黑" pitchFamily="34" charset="-122"/>
                <a:ea typeface="微软雅黑" pitchFamily="34" charset="-122"/>
              </a:rPr>
              <a:t>明治维新与</a:t>
            </a:r>
            <a:r>
              <a:rPr lang="en-US" altLang="zh-CN" sz="3000" dirty="0">
                <a:solidFill>
                  <a:srgbClr val="3333FF"/>
                </a:solidFill>
                <a:latin typeface="微软雅黑" pitchFamily="34" charset="-122"/>
                <a:ea typeface="微软雅黑" pitchFamily="34" charset="-122"/>
              </a:rPr>
              <a:t>《</a:t>
            </a:r>
            <a:r>
              <a:rPr lang="zh-CN" altLang="en-US" sz="3000" dirty="0">
                <a:solidFill>
                  <a:srgbClr val="3333FF"/>
                </a:solidFill>
                <a:latin typeface="微软雅黑" pitchFamily="34" charset="-122"/>
                <a:ea typeface="微软雅黑" pitchFamily="34" charset="-122"/>
              </a:rPr>
              <a:t>海国图志</a:t>
            </a:r>
            <a:r>
              <a:rPr lang="en-US" altLang="zh-CN" sz="3000" dirty="0">
                <a:solidFill>
                  <a:srgbClr val="3333FF"/>
                </a:solidFill>
                <a:latin typeface="微软雅黑" pitchFamily="34" charset="-122"/>
                <a:ea typeface="微软雅黑" pitchFamily="34" charset="-122"/>
              </a:rPr>
              <a:t>》</a:t>
            </a:r>
            <a:r>
              <a:rPr lang="zh-CN" altLang="en-US" sz="3000" dirty="0">
                <a:solidFill>
                  <a:srgbClr val="3333FF"/>
                </a:solidFill>
                <a:latin typeface="微软雅黑" pitchFamily="34" charset="-122"/>
                <a:ea typeface="微软雅黑" pitchFamily="34" charset="-122"/>
              </a:rPr>
              <a:t>有极深的思想渊源。</a:t>
            </a:r>
          </a:p>
        </p:txBody>
      </p:sp>
      <p:sp>
        <p:nvSpPr>
          <p:cNvPr id="37891" name="Rectangle 3"/>
          <p:cNvSpPr>
            <a:spLocks noGrp="1" noChangeArrowheads="1"/>
          </p:cNvSpPr>
          <p:nvPr>
            <p:ph type="body" idx="4294967295"/>
          </p:nvPr>
        </p:nvSpPr>
        <p:spPr>
          <a:xfrm>
            <a:off x="323850" y="765175"/>
            <a:ext cx="6119813" cy="646113"/>
          </a:xfrm>
        </p:spPr>
        <p:txBody>
          <a:bodyPr>
            <a:spAutoFit/>
          </a:bodyPr>
          <a:lstStyle/>
          <a:p>
            <a:pPr marL="0" indent="0" eaLnBrk="1" hangingPunct="1">
              <a:spcBef>
                <a:spcPct val="0"/>
              </a:spcBef>
              <a:buFont typeface="Arial" pitchFamily="34" charset="0"/>
              <a:buNone/>
            </a:pPr>
            <a:r>
              <a:rPr lang="zh-CN" altLang="en-US" sz="3600" dirty="0" smtClean="0">
                <a:solidFill>
                  <a:srgbClr val="FF0000"/>
                </a:solidFill>
                <a:latin typeface="微软雅黑" pitchFamily="34" charset="-122"/>
                <a:ea typeface="微软雅黑" pitchFamily="34" charset="-122"/>
              </a:rPr>
              <a:t>《海国图志》的影响</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412776"/>
            <a:ext cx="9144000" cy="3069819"/>
          </a:xfrm>
          <a:prstGeom prst="rect">
            <a:avLst/>
          </a:prstGeom>
          <a:ln>
            <a:solidFill>
              <a:schemeClr val="bg1"/>
            </a:solidFill>
          </a:ln>
        </p:spPr>
        <p:txBody>
          <a:bodyPr wrap="square" anchor="ctr">
            <a:spAutoFit/>
          </a:bodyPr>
          <a:lstStyle>
            <a:defPPr>
              <a:defRPr lang="zh-CN"/>
            </a:defPPr>
            <a:lvl1pPr>
              <a:lnSpc>
                <a:spcPct val="150000"/>
              </a:lnSpc>
              <a:defRPr sz="3200" b="1">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defRPr>
            </a:lvl1pPr>
          </a:lstStyle>
          <a:p>
            <a:pPr>
              <a:defRPr/>
            </a:pPr>
            <a:r>
              <a:rPr lang="zh-CN" altLang="en-US" b="0" dirty="0" smtClean="0">
                <a:effectLst/>
                <a:latin typeface="微软雅黑" pitchFamily="34" charset="-122"/>
                <a:ea typeface="微软雅黑" pitchFamily="34" charset="-122"/>
              </a:rPr>
              <a:t>        </a:t>
            </a:r>
            <a:r>
              <a:rPr lang="zh-CN" altLang="en-US" b="0" dirty="0" smtClean="0">
                <a:solidFill>
                  <a:srgbClr val="003366"/>
                </a:solidFill>
                <a:effectLst/>
                <a:latin typeface="微软雅黑" pitchFamily="34" charset="-122"/>
                <a:ea typeface="微软雅黑" pitchFamily="34" charset="-122"/>
              </a:rPr>
              <a:t>从</a:t>
            </a:r>
            <a:r>
              <a:rPr lang="zh-CN" altLang="en-US" b="0" dirty="0">
                <a:solidFill>
                  <a:srgbClr val="003366"/>
                </a:solidFill>
                <a:effectLst/>
                <a:latin typeface="微软雅黑" pitchFamily="34" charset="-122"/>
                <a:ea typeface="微软雅黑" pitchFamily="34" charset="-122"/>
              </a:rPr>
              <a:t>民族的历史看，鸦片战争的军事失败还不是民族致命伤。</a:t>
            </a:r>
            <a:r>
              <a:rPr lang="zh-CN" altLang="en-US" b="0" dirty="0">
                <a:solidFill>
                  <a:srgbClr val="3333FF"/>
                </a:solidFill>
                <a:effectLst/>
                <a:latin typeface="微软雅黑" pitchFamily="34" charset="-122"/>
                <a:ea typeface="微软雅黑" pitchFamily="34" charset="-122"/>
              </a:rPr>
              <a:t>失败以后还不明了失败的理由，力图改革，那才是民族的致命伤</a:t>
            </a:r>
            <a:r>
              <a:rPr lang="zh-CN" altLang="en-US" b="0" dirty="0" smtClean="0">
                <a:solidFill>
                  <a:srgbClr val="3333FF"/>
                </a:solidFill>
                <a:effectLst/>
                <a:latin typeface="微软雅黑" pitchFamily="34" charset="-122"/>
                <a:ea typeface="微软雅黑" pitchFamily="34" charset="-122"/>
              </a:rPr>
              <a:t>。</a:t>
            </a:r>
            <a:endParaRPr lang="en-US" b="0" dirty="0">
              <a:solidFill>
                <a:srgbClr val="3333FF"/>
              </a:solidFill>
              <a:effectLst/>
              <a:latin typeface="微软雅黑" pitchFamily="34" charset="-122"/>
              <a:ea typeface="微软雅黑" pitchFamily="34" charset="-122"/>
            </a:endParaRPr>
          </a:p>
          <a:p>
            <a:pPr algn="r">
              <a:defRPr/>
            </a:pPr>
            <a:r>
              <a:rPr lang="en-US" b="0" dirty="0">
                <a:solidFill>
                  <a:srgbClr val="003366"/>
                </a:solidFill>
                <a:effectLst/>
                <a:latin typeface="微软雅黑" pitchFamily="34" charset="-122"/>
                <a:ea typeface="微软雅黑" pitchFamily="34" charset="-122"/>
              </a:rPr>
              <a:t>               </a:t>
            </a:r>
            <a:r>
              <a:rPr lang="en-US" altLang="zh-CN" b="0" dirty="0" smtClean="0">
                <a:solidFill>
                  <a:srgbClr val="003366"/>
                </a:solidFill>
                <a:effectLst/>
                <a:latin typeface="微软雅黑" pitchFamily="34" charset="-122"/>
                <a:ea typeface="微软雅黑" pitchFamily="34" charset="-122"/>
              </a:rPr>
              <a:t>——</a:t>
            </a:r>
            <a:r>
              <a:rPr lang="zh-CN" altLang="en-US" b="0" dirty="0">
                <a:solidFill>
                  <a:srgbClr val="003366"/>
                </a:solidFill>
                <a:effectLst/>
                <a:latin typeface="微软雅黑" pitchFamily="34" charset="-122"/>
                <a:ea typeface="微软雅黑" pitchFamily="34" charset="-122"/>
              </a:rPr>
              <a:t>蒋廷黻 </a:t>
            </a:r>
            <a:r>
              <a:rPr lang="en-US" altLang="zh-CN" b="0" dirty="0">
                <a:solidFill>
                  <a:srgbClr val="003366"/>
                </a:solidFill>
                <a:effectLst/>
                <a:latin typeface="微软雅黑" pitchFamily="34" charset="-122"/>
                <a:ea typeface="微软雅黑" pitchFamily="34" charset="-122"/>
              </a:rPr>
              <a:t>《</a:t>
            </a:r>
            <a:r>
              <a:rPr lang="zh-CN" altLang="en-US" b="0" dirty="0">
                <a:solidFill>
                  <a:srgbClr val="003366"/>
                </a:solidFill>
                <a:effectLst/>
                <a:latin typeface="微软雅黑" pitchFamily="34" charset="-122"/>
                <a:ea typeface="微软雅黑" pitchFamily="34" charset="-122"/>
              </a:rPr>
              <a:t>中国近代史</a:t>
            </a:r>
            <a:r>
              <a:rPr lang="en-US" altLang="zh-CN" b="0" dirty="0">
                <a:solidFill>
                  <a:srgbClr val="003366"/>
                </a:solidFill>
                <a:effectLst/>
                <a:latin typeface="微软雅黑" pitchFamily="34" charset="-122"/>
                <a:ea typeface="微软雅黑" pitchFamily="34" charset="-122"/>
              </a:rPr>
              <a:t>》</a:t>
            </a:r>
            <a:endParaRPr lang="zh-CN" altLang="en-US" b="0" dirty="0">
              <a:solidFill>
                <a:srgbClr val="003366"/>
              </a:solidFill>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850" y="188913"/>
            <a:ext cx="8424863" cy="2978150"/>
          </a:xfrm>
          <a:prstGeom prst="rect">
            <a:avLst/>
          </a:prstGeom>
        </p:spPr>
        <p:txBody>
          <a:bodyPr>
            <a:spAutoFit/>
          </a:bodyPr>
          <a:lstStyle/>
          <a:p>
            <a:pPr>
              <a:lnSpc>
                <a:spcPts val="4500"/>
              </a:lnSpc>
              <a:defRPr/>
            </a:pPr>
            <a:r>
              <a:rPr lang="zh-CN" altLang="en-US" sz="3200" dirty="0">
                <a:solidFill>
                  <a:srgbClr val="FF0000"/>
                </a:solidFill>
                <a:latin typeface="微软雅黑" panose="020B0503020204020204" pitchFamily="34" charset="-122"/>
                <a:ea typeface="微软雅黑" panose="020B0503020204020204" pitchFamily="34" charset="-122"/>
              </a:rPr>
              <a:t>一、第一次鸦片战争（</a:t>
            </a:r>
            <a:r>
              <a:rPr lang="en-US" altLang="zh-CN" sz="3200" dirty="0">
                <a:solidFill>
                  <a:srgbClr val="FF0000"/>
                </a:solidFill>
                <a:latin typeface="微软雅黑" panose="020B0503020204020204" pitchFamily="34" charset="-122"/>
                <a:ea typeface="微软雅黑" panose="020B0503020204020204" pitchFamily="34" charset="-122"/>
              </a:rPr>
              <a:t>1840-1842</a:t>
            </a:r>
            <a:r>
              <a:rPr lang="zh-CN" altLang="en-US" sz="3200" dirty="0">
                <a:solidFill>
                  <a:srgbClr val="FF0000"/>
                </a:solidFill>
                <a:latin typeface="微软雅黑" panose="020B0503020204020204" pitchFamily="34" charset="-122"/>
                <a:ea typeface="微软雅黑" panose="020B0503020204020204" pitchFamily="34" charset="-122"/>
              </a:rPr>
              <a:t>）</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zh-CN" altLang="en-US" sz="3200" dirty="0">
                <a:solidFill>
                  <a:srgbClr val="FF0000"/>
                </a:solidFill>
                <a:latin typeface="微软雅黑" panose="020B0503020204020204" pitchFamily="34" charset="-122"/>
                <a:ea typeface="微软雅黑" panose="020B0503020204020204" pitchFamily="34" charset="-122"/>
              </a:rPr>
              <a:t>二、第二次鸦片战争（</a:t>
            </a:r>
            <a:r>
              <a:rPr lang="en-US" altLang="zh-CN" sz="3200" dirty="0">
                <a:solidFill>
                  <a:srgbClr val="FF0000"/>
                </a:solidFill>
                <a:latin typeface="微软雅黑" panose="020B0503020204020204" pitchFamily="34" charset="-122"/>
                <a:ea typeface="微软雅黑" panose="020B0503020204020204" pitchFamily="34" charset="-122"/>
              </a:rPr>
              <a:t>1856-1860</a:t>
            </a:r>
            <a:r>
              <a:rPr lang="zh-CN" altLang="en-US" sz="3200" dirty="0">
                <a:solidFill>
                  <a:srgbClr val="FF0000"/>
                </a:solidFill>
                <a:latin typeface="微软雅黑" panose="020B0503020204020204" pitchFamily="34" charset="-122"/>
                <a:ea typeface="微软雅黑" panose="020B0503020204020204" pitchFamily="34" charset="-122"/>
              </a:rPr>
              <a:t>）</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zh-CN" altLang="en-US" sz="3200" dirty="0">
                <a:solidFill>
                  <a:srgbClr val="FF0000"/>
                </a:solidFill>
                <a:latin typeface="微软雅黑" panose="020B0503020204020204" pitchFamily="34" charset="-122"/>
                <a:ea typeface="微软雅黑" panose="020B0503020204020204" pitchFamily="34" charset="-122"/>
              </a:rPr>
              <a:t>三、抗争与探索：“师夷长技”思想的出现</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r>
              <a:rPr lang="zh-CN" altLang="en-US" sz="3200" dirty="0">
                <a:solidFill>
                  <a:srgbClr val="FF0000"/>
                </a:solidFill>
                <a:latin typeface="微软雅黑" panose="020B0503020204020204" pitchFamily="34" charset="-122"/>
                <a:ea typeface="微软雅黑" panose="020B0503020204020204" pitchFamily="34" charset="-122"/>
              </a:rPr>
              <a:t>四、中国近代经济结构的变动</a:t>
            </a:r>
            <a:endParaRPr lang="en-US" altLang="zh-CN" sz="3200" dirty="0">
              <a:solidFill>
                <a:srgbClr val="FF0000"/>
              </a:solidFill>
              <a:latin typeface="微软雅黑" panose="020B0503020204020204" pitchFamily="34" charset="-122"/>
              <a:ea typeface="微软雅黑" panose="020B0503020204020204" pitchFamily="34" charset="-122"/>
            </a:endParaRPr>
          </a:p>
          <a:p>
            <a:pPr>
              <a:lnSpc>
                <a:spcPts val="4500"/>
              </a:lnSpc>
              <a:defRPr/>
            </a:pP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76213" y="1016000"/>
            <a:ext cx="738187" cy="5508625"/>
          </a:xfrm>
          <a:prstGeom prst="rect">
            <a:avLst/>
          </a:prstGeom>
          <a:noFill/>
          <a:ln>
            <a:solidFill>
              <a:srgbClr val="3333FF"/>
            </a:solidFill>
          </a:ln>
          <a:effectLst/>
        </p:spPr>
        <p:txBody>
          <a:bodyPr anchor="ctr">
            <a:spAutoFit/>
          </a:bodyPr>
          <a:lstStyle>
            <a:defPPr>
              <a:defRPr lang="zh-CN"/>
            </a:defPPr>
            <a:lvl1pPr algn="ctr">
              <a:defRPr sz="3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defRPr/>
            </a:pPr>
            <a:r>
              <a:rPr lang="zh-CN" altLang="en-US" sz="3200" b="0" dirty="0" smtClean="0">
                <a:solidFill>
                  <a:srgbClr val="FF0000"/>
                </a:solidFill>
                <a:effectLst/>
              </a:rPr>
              <a:t>鸦片战争后列强经济侵略</a:t>
            </a:r>
          </a:p>
        </p:txBody>
      </p:sp>
      <p:sp>
        <p:nvSpPr>
          <p:cNvPr id="11267" name="Line 3"/>
          <p:cNvSpPr>
            <a:spLocks noChangeShapeType="1"/>
          </p:cNvSpPr>
          <p:nvPr/>
        </p:nvSpPr>
        <p:spPr bwMode="auto">
          <a:xfrm flipV="1">
            <a:off x="1033463" y="2806700"/>
            <a:ext cx="669925" cy="704850"/>
          </a:xfrm>
          <a:prstGeom prst="line">
            <a:avLst/>
          </a:prstGeom>
          <a:noFill/>
          <a:ln w="57150">
            <a:solidFill>
              <a:srgbClr val="FF0000"/>
            </a:solidFill>
            <a:round/>
            <a:headEnd/>
            <a:tailEnd type="triangle" w="med" len="med"/>
          </a:ln>
          <a:effectLst/>
        </p:spPr>
        <p:txBody>
          <a:bodyPr/>
          <a:lstStyle/>
          <a:p>
            <a:endParaRPr lang="zh-CN" altLang="en-US"/>
          </a:p>
        </p:txBody>
      </p:sp>
      <p:sp>
        <p:nvSpPr>
          <p:cNvPr id="11268" name="Line 4"/>
          <p:cNvSpPr>
            <a:spLocks noChangeShapeType="1"/>
          </p:cNvSpPr>
          <p:nvPr/>
        </p:nvSpPr>
        <p:spPr bwMode="auto">
          <a:xfrm>
            <a:off x="1033463" y="3860800"/>
            <a:ext cx="669925" cy="641350"/>
          </a:xfrm>
          <a:prstGeom prst="line">
            <a:avLst/>
          </a:prstGeom>
          <a:noFill/>
          <a:ln w="57150">
            <a:solidFill>
              <a:srgbClr val="FF0000"/>
            </a:solidFill>
            <a:round/>
            <a:headEnd/>
            <a:tailEnd type="triangle" w="med" len="med"/>
          </a:ln>
          <a:effectLst/>
        </p:spPr>
        <p:txBody>
          <a:bodyPr/>
          <a:lstStyle/>
          <a:p>
            <a:endParaRPr lang="zh-CN" altLang="en-US"/>
          </a:p>
        </p:txBody>
      </p:sp>
      <p:sp>
        <p:nvSpPr>
          <p:cNvPr id="59397" name="Text Box 5"/>
          <p:cNvSpPr txBox="1">
            <a:spLocks noChangeArrowheads="1"/>
          </p:cNvSpPr>
          <p:nvPr/>
        </p:nvSpPr>
        <p:spPr bwMode="auto">
          <a:xfrm>
            <a:off x="1143000" y="1135063"/>
            <a:ext cx="2057400" cy="1568450"/>
          </a:xfrm>
          <a:prstGeom prst="rect">
            <a:avLst/>
          </a:prstGeom>
          <a:noFill/>
          <a:ln>
            <a:solidFill>
              <a:srgbClr val="3333FF"/>
            </a:solidFill>
          </a:ln>
          <a:effectLst/>
        </p:spPr>
        <p:txBody>
          <a:bodyPr anchor="ctr">
            <a:spAutoFit/>
          </a:bodyPr>
          <a:lstStyle>
            <a:defPPr>
              <a:defRPr lang="zh-CN"/>
            </a:defPPr>
            <a:lvl1pPr algn="ctr">
              <a:defRPr sz="3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defRPr/>
            </a:pPr>
            <a:r>
              <a:rPr lang="zh-CN" altLang="en-US" sz="3200" b="0" dirty="0" smtClean="0">
                <a:solidFill>
                  <a:srgbClr val="FF0000"/>
                </a:solidFill>
                <a:effectLst/>
              </a:rPr>
              <a:t>倾销商品（以洋纱、洋布为主）</a:t>
            </a:r>
          </a:p>
        </p:txBody>
      </p:sp>
      <p:sp>
        <p:nvSpPr>
          <p:cNvPr id="59398" name="Text Box 6"/>
          <p:cNvSpPr txBox="1">
            <a:spLocks noChangeArrowheads="1"/>
          </p:cNvSpPr>
          <p:nvPr/>
        </p:nvSpPr>
        <p:spPr bwMode="auto">
          <a:xfrm>
            <a:off x="1143000" y="4502150"/>
            <a:ext cx="2058988" cy="1570038"/>
          </a:xfrm>
          <a:prstGeom prst="rect">
            <a:avLst/>
          </a:prstGeom>
          <a:noFill/>
          <a:ln>
            <a:solidFill>
              <a:srgbClr val="3333FF"/>
            </a:solidFill>
          </a:ln>
          <a:effectLst/>
        </p:spPr>
        <p:txBody>
          <a:bodyPr anchor="ctr">
            <a:spAutoFit/>
          </a:bodyPr>
          <a:lstStyle>
            <a:defPPr>
              <a:defRPr lang="zh-CN"/>
            </a:defPPr>
            <a:lvl1pPr algn="ctr">
              <a:defRPr sz="32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defRPr/>
            </a:pPr>
            <a:r>
              <a:rPr lang="zh-CN" altLang="en-US" b="0" dirty="0" smtClean="0">
                <a:solidFill>
                  <a:srgbClr val="FF0000"/>
                </a:solidFill>
                <a:effectLst/>
              </a:rPr>
              <a:t>掠夺原料（以丝茶为大宗）</a:t>
            </a:r>
          </a:p>
        </p:txBody>
      </p:sp>
      <p:sp>
        <p:nvSpPr>
          <p:cNvPr id="11271" name="AutoShape 7"/>
          <p:cNvSpPr>
            <a:spLocks noChangeArrowheads="1"/>
          </p:cNvSpPr>
          <p:nvPr/>
        </p:nvSpPr>
        <p:spPr bwMode="auto">
          <a:xfrm>
            <a:off x="3352800" y="1682750"/>
            <a:ext cx="381000" cy="649288"/>
          </a:xfrm>
          <a:prstGeom prst="rightArrow">
            <a:avLst>
              <a:gd name="adj1" fmla="val 50000"/>
              <a:gd name="adj2" fmla="val 25000"/>
            </a:avLst>
          </a:prstGeom>
          <a:noFill/>
          <a:ln w="57150">
            <a:solidFill>
              <a:srgbClr val="FF0000"/>
            </a:solidFill>
            <a:round/>
            <a:headEnd/>
            <a:tailEnd type="triangle" w="med" len="med"/>
          </a:ln>
          <a:effectLst/>
        </p:spPr>
        <p:txBody>
          <a:bodyPr/>
          <a:lstStyle/>
          <a:p>
            <a:endParaRPr lang="zh-CN" altLang="en-US"/>
          </a:p>
        </p:txBody>
      </p:sp>
      <p:sp>
        <p:nvSpPr>
          <p:cNvPr id="11272" name="AutoShape 8"/>
          <p:cNvSpPr>
            <a:spLocks noChangeArrowheads="1"/>
          </p:cNvSpPr>
          <p:nvPr/>
        </p:nvSpPr>
        <p:spPr bwMode="auto">
          <a:xfrm>
            <a:off x="3276600" y="4995863"/>
            <a:ext cx="457200" cy="649287"/>
          </a:xfrm>
          <a:prstGeom prst="rightArrow">
            <a:avLst>
              <a:gd name="adj1" fmla="val 50000"/>
              <a:gd name="adj2" fmla="val 25000"/>
            </a:avLst>
          </a:prstGeom>
          <a:noFill/>
          <a:ln w="57150">
            <a:solidFill>
              <a:srgbClr val="FF0000"/>
            </a:solidFill>
            <a:round/>
            <a:headEnd/>
            <a:tailEnd type="triangle" w="med" len="med"/>
          </a:ln>
          <a:effectLst/>
        </p:spPr>
        <p:txBody>
          <a:bodyPr/>
          <a:lstStyle/>
          <a:p>
            <a:endParaRPr lang="zh-CN" altLang="en-US"/>
          </a:p>
        </p:txBody>
      </p:sp>
      <p:sp>
        <p:nvSpPr>
          <p:cNvPr id="59401" name="Rectangle 9"/>
          <p:cNvSpPr>
            <a:spLocks noChangeArrowheads="1"/>
          </p:cNvSpPr>
          <p:nvPr/>
        </p:nvSpPr>
        <p:spPr bwMode="auto">
          <a:xfrm>
            <a:off x="3819525" y="1503363"/>
            <a:ext cx="1895475" cy="1077912"/>
          </a:xfrm>
          <a:prstGeom prst="rect">
            <a:avLst/>
          </a:prstGeom>
          <a:noFill/>
          <a:ln>
            <a:solidFill>
              <a:srgbClr val="3333FF"/>
            </a:solidFill>
          </a:ln>
          <a:effectLst/>
        </p:spPr>
        <p:txBody>
          <a:bodyPr anchor="ctr">
            <a:spAutoFit/>
          </a:bodyPr>
          <a:lstStyle/>
          <a:p>
            <a:pPr algn="ctr">
              <a:defRPr/>
            </a:pPr>
            <a:r>
              <a:rPr lang="zh-CN" altLang="en-US" sz="3200" dirty="0" smtClean="0">
                <a:solidFill>
                  <a:srgbClr val="FF0000"/>
                </a:solidFill>
                <a:latin typeface="微软雅黑" panose="020B0503020204020204" pitchFamily="34" charset="-122"/>
                <a:ea typeface="微软雅黑" panose="020B0503020204020204" pitchFamily="34" charset="-122"/>
              </a:rPr>
              <a:t>纺织分离</a:t>
            </a:r>
          </a:p>
          <a:p>
            <a:pPr algn="ctr">
              <a:defRPr/>
            </a:pPr>
            <a:r>
              <a:rPr lang="zh-CN" altLang="en-US" sz="3200" dirty="0" smtClean="0">
                <a:solidFill>
                  <a:srgbClr val="FF0000"/>
                </a:solidFill>
                <a:latin typeface="微软雅黑" panose="020B0503020204020204" pitchFamily="34" charset="-122"/>
                <a:ea typeface="微软雅黑" panose="020B0503020204020204" pitchFamily="34" charset="-122"/>
              </a:rPr>
              <a:t>耕织分离</a:t>
            </a:r>
          </a:p>
        </p:txBody>
      </p:sp>
      <p:sp>
        <p:nvSpPr>
          <p:cNvPr id="59402" name="Rectangle 10"/>
          <p:cNvSpPr>
            <a:spLocks noChangeArrowheads="1"/>
          </p:cNvSpPr>
          <p:nvPr/>
        </p:nvSpPr>
        <p:spPr bwMode="auto">
          <a:xfrm>
            <a:off x="3810000" y="4288662"/>
            <a:ext cx="1905000" cy="2062103"/>
          </a:xfrm>
          <a:prstGeom prst="rect">
            <a:avLst/>
          </a:prstGeom>
          <a:noFill/>
          <a:ln>
            <a:solidFill>
              <a:srgbClr val="3333FF"/>
            </a:solidFill>
          </a:ln>
          <a:effectLst/>
        </p:spPr>
        <p:txBody>
          <a:bodyPr anchor="ctr">
            <a:spAutoFit/>
          </a:bodyPr>
          <a:lstStyle/>
          <a:p>
            <a:pPr algn="ctr">
              <a:defRPr/>
            </a:pPr>
            <a:r>
              <a:rPr lang="zh-CN" altLang="en-US" sz="3200" dirty="0" smtClean="0">
                <a:solidFill>
                  <a:srgbClr val="FF0000"/>
                </a:solidFill>
                <a:latin typeface="微软雅黑" panose="020B0503020204020204" pitchFamily="34" charset="-122"/>
                <a:ea typeface="微软雅黑" panose="020B0503020204020204" pitchFamily="34" charset="-122"/>
              </a:rPr>
              <a:t>农产品商业化</a:t>
            </a:r>
            <a:endParaRPr lang="en-US" altLang="zh-CN" sz="3200" dirty="0" smtClean="0">
              <a:solidFill>
                <a:srgbClr val="FF0000"/>
              </a:solidFill>
              <a:latin typeface="微软雅黑" panose="020B0503020204020204" pitchFamily="34" charset="-122"/>
              <a:ea typeface="微软雅黑" panose="020B0503020204020204" pitchFamily="34" charset="-122"/>
            </a:endParaRPr>
          </a:p>
          <a:p>
            <a:pPr algn="ctr">
              <a:defRPr/>
            </a:pPr>
            <a:r>
              <a:rPr lang="zh-CN" altLang="en-US" sz="3200" dirty="0" smtClean="0">
                <a:solidFill>
                  <a:srgbClr val="FF0000"/>
                </a:solidFill>
                <a:latin typeface="微软雅黑" panose="020B0503020204020204" pitchFamily="34" charset="-122"/>
                <a:ea typeface="微软雅黑" panose="020B0503020204020204" pitchFamily="34" charset="-122"/>
              </a:rPr>
              <a:t>自给成分减少</a:t>
            </a:r>
          </a:p>
        </p:txBody>
      </p:sp>
      <p:sp>
        <p:nvSpPr>
          <p:cNvPr id="11275" name="Line 11"/>
          <p:cNvSpPr>
            <a:spLocks noChangeShapeType="1"/>
          </p:cNvSpPr>
          <p:nvPr/>
        </p:nvSpPr>
        <p:spPr bwMode="auto">
          <a:xfrm>
            <a:off x="5076825" y="2703513"/>
            <a:ext cx="790575" cy="663575"/>
          </a:xfrm>
          <a:prstGeom prst="line">
            <a:avLst/>
          </a:prstGeom>
          <a:noFill/>
          <a:ln w="57150">
            <a:solidFill>
              <a:srgbClr val="FF0000"/>
            </a:solidFill>
            <a:round/>
            <a:headEnd/>
            <a:tailEnd type="triangle" w="med" len="med"/>
          </a:ln>
          <a:effectLst/>
        </p:spPr>
        <p:txBody>
          <a:bodyPr/>
          <a:lstStyle/>
          <a:p>
            <a:endParaRPr lang="zh-CN" altLang="en-US"/>
          </a:p>
        </p:txBody>
      </p:sp>
      <p:sp>
        <p:nvSpPr>
          <p:cNvPr id="11276" name="Line 12"/>
          <p:cNvSpPr>
            <a:spLocks noChangeShapeType="1"/>
          </p:cNvSpPr>
          <p:nvPr/>
        </p:nvSpPr>
        <p:spPr bwMode="auto">
          <a:xfrm flipV="1">
            <a:off x="5076825" y="3636963"/>
            <a:ext cx="815975" cy="774700"/>
          </a:xfrm>
          <a:prstGeom prst="line">
            <a:avLst/>
          </a:prstGeom>
          <a:noFill/>
          <a:ln w="57150">
            <a:solidFill>
              <a:srgbClr val="FF0000"/>
            </a:solidFill>
            <a:round/>
            <a:headEnd/>
            <a:tailEnd type="triangle" w="med" len="med"/>
          </a:ln>
          <a:effectLst/>
        </p:spPr>
        <p:txBody>
          <a:bodyPr/>
          <a:lstStyle/>
          <a:p>
            <a:endParaRPr lang="zh-CN" altLang="en-US"/>
          </a:p>
        </p:txBody>
      </p:sp>
      <p:sp>
        <p:nvSpPr>
          <p:cNvPr id="59405" name="Text Box 13"/>
          <p:cNvSpPr txBox="1">
            <a:spLocks noChangeArrowheads="1"/>
          </p:cNvSpPr>
          <p:nvPr/>
        </p:nvSpPr>
        <p:spPr bwMode="auto">
          <a:xfrm>
            <a:off x="5867400" y="1607095"/>
            <a:ext cx="738188" cy="4154984"/>
          </a:xfrm>
          <a:prstGeom prst="rect">
            <a:avLst/>
          </a:prstGeom>
          <a:noFill/>
          <a:ln>
            <a:solidFill>
              <a:srgbClr val="3333FF"/>
            </a:solidFill>
          </a:ln>
          <a:effectLst/>
        </p:spPr>
        <p:txBody>
          <a:bodyPr anchor="ctr">
            <a:spAutoFit/>
          </a:bodyPr>
          <a:lstStyle>
            <a:defPPr>
              <a:defRPr lang="zh-CN"/>
            </a:defPPr>
            <a:lvl1pPr algn="ctr">
              <a:defRPr sz="3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defRPr/>
            </a:pPr>
            <a:r>
              <a:rPr lang="zh-CN" altLang="en-US" sz="3200" b="0" dirty="0" smtClean="0">
                <a:solidFill>
                  <a:srgbClr val="FF0000"/>
                </a:solidFill>
                <a:effectLst/>
              </a:rPr>
              <a:t>自然经济开始解体</a:t>
            </a:r>
          </a:p>
        </p:txBody>
      </p:sp>
      <p:sp>
        <p:nvSpPr>
          <p:cNvPr id="11278" name="Line 14"/>
          <p:cNvSpPr>
            <a:spLocks noChangeShapeType="1"/>
          </p:cNvSpPr>
          <p:nvPr/>
        </p:nvSpPr>
        <p:spPr bwMode="auto">
          <a:xfrm flipV="1">
            <a:off x="6605588" y="3073400"/>
            <a:ext cx="465137" cy="293688"/>
          </a:xfrm>
          <a:prstGeom prst="line">
            <a:avLst/>
          </a:prstGeom>
          <a:noFill/>
          <a:ln w="57150">
            <a:solidFill>
              <a:srgbClr val="FF0000"/>
            </a:solidFill>
            <a:round/>
            <a:headEnd/>
            <a:tailEnd type="triangle" w="med" len="med"/>
          </a:ln>
          <a:effectLst/>
        </p:spPr>
        <p:txBody>
          <a:bodyPr/>
          <a:lstStyle/>
          <a:p>
            <a:endParaRPr lang="zh-CN" altLang="en-US"/>
          </a:p>
        </p:txBody>
      </p:sp>
      <p:sp>
        <p:nvSpPr>
          <p:cNvPr id="11279" name="Line 15"/>
          <p:cNvSpPr>
            <a:spLocks noChangeShapeType="1"/>
          </p:cNvSpPr>
          <p:nvPr/>
        </p:nvSpPr>
        <p:spPr bwMode="auto">
          <a:xfrm>
            <a:off x="6605588" y="3771900"/>
            <a:ext cx="465137" cy="366713"/>
          </a:xfrm>
          <a:prstGeom prst="line">
            <a:avLst/>
          </a:prstGeom>
          <a:noFill/>
          <a:ln w="57150">
            <a:solidFill>
              <a:srgbClr val="FF0000"/>
            </a:solidFill>
            <a:round/>
            <a:headEnd/>
            <a:tailEnd type="triangle" w="med" len="med"/>
          </a:ln>
          <a:effectLst/>
        </p:spPr>
        <p:txBody>
          <a:bodyPr/>
          <a:lstStyle/>
          <a:p>
            <a:endParaRPr lang="zh-CN" altLang="en-US"/>
          </a:p>
        </p:txBody>
      </p:sp>
      <p:sp>
        <p:nvSpPr>
          <p:cNvPr id="59408" name="Text Box 16"/>
          <p:cNvSpPr txBox="1">
            <a:spLocks noChangeArrowheads="1"/>
          </p:cNvSpPr>
          <p:nvPr/>
        </p:nvSpPr>
        <p:spPr bwMode="auto">
          <a:xfrm>
            <a:off x="7070725" y="1011238"/>
            <a:ext cx="1844675" cy="2062162"/>
          </a:xfrm>
          <a:prstGeom prst="rect">
            <a:avLst/>
          </a:prstGeom>
          <a:noFill/>
          <a:ln>
            <a:solidFill>
              <a:srgbClr val="3333FF"/>
            </a:solidFill>
          </a:ln>
          <a:effectLst/>
        </p:spPr>
        <p:txBody>
          <a:bodyPr anchor="ctr">
            <a:spAutoFit/>
          </a:bodyPr>
          <a:lstStyle>
            <a:defPPr>
              <a:defRPr lang="zh-CN"/>
            </a:defPPr>
            <a:lvl1pPr algn="ctr">
              <a:defRPr sz="32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lgn="l">
              <a:defRPr/>
            </a:pPr>
            <a:r>
              <a:rPr lang="zh-CN" altLang="en-US" b="0" dirty="0" smtClean="0">
                <a:solidFill>
                  <a:srgbClr val="FF0000"/>
                </a:solidFill>
                <a:effectLst/>
              </a:rPr>
              <a:t>客观上促进中国商品经济的发展</a:t>
            </a:r>
          </a:p>
        </p:txBody>
      </p:sp>
      <p:sp>
        <p:nvSpPr>
          <p:cNvPr id="59409" name="Rectangle 17"/>
          <p:cNvSpPr>
            <a:spLocks noChangeArrowheads="1"/>
          </p:cNvSpPr>
          <p:nvPr/>
        </p:nvSpPr>
        <p:spPr bwMode="auto">
          <a:xfrm>
            <a:off x="7070725" y="3213100"/>
            <a:ext cx="1844675" cy="3538538"/>
          </a:xfrm>
          <a:prstGeom prst="rect">
            <a:avLst/>
          </a:prstGeom>
          <a:noFill/>
          <a:ln>
            <a:solidFill>
              <a:srgbClr val="3333FF"/>
            </a:solidFill>
          </a:ln>
          <a:effectLst/>
        </p:spPr>
        <p:txBody>
          <a:bodyPr anchor="ctr">
            <a:spAutoFit/>
          </a:bodyPr>
          <a:lstStyle/>
          <a:p>
            <a:pPr>
              <a:defRPr/>
            </a:pPr>
            <a:r>
              <a:rPr lang="zh-CN" altLang="en-US" sz="3200" dirty="0" smtClean="0">
                <a:solidFill>
                  <a:srgbClr val="FF0000"/>
                </a:solidFill>
                <a:latin typeface="微软雅黑" panose="020B0503020204020204" pitchFamily="34" charset="-122"/>
                <a:ea typeface="微软雅黑" panose="020B0503020204020204" pitchFamily="34" charset="-122"/>
              </a:rPr>
              <a:t>中国被迫卷入资本主义世界市场，沦为商品市场和原料产地</a:t>
            </a:r>
          </a:p>
        </p:txBody>
      </p:sp>
      <p:sp>
        <p:nvSpPr>
          <p:cNvPr id="40978" name="Rectangle 3"/>
          <p:cNvSpPr txBox="1">
            <a:spLocks noChangeArrowheads="1"/>
          </p:cNvSpPr>
          <p:nvPr/>
        </p:nvSpPr>
        <p:spPr bwMode="auto">
          <a:xfrm>
            <a:off x="176213" y="190500"/>
            <a:ext cx="6121400" cy="646113"/>
          </a:xfrm>
          <a:prstGeom prst="rect">
            <a:avLst/>
          </a:prstGeom>
          <a:noFill/>
          <a:ln w="9525">
            <a:noFill/>
            <a:miter lim="800000"/>
            <a:headEnd/>
            <a:tailEnd/>
          </a:ln>
          <a:effectLst/>
        </p:spPr>
        <p:txBody>
          <a:bodyPr>
            <a:spAutoFit/>
          </a:bodyPr>
          <a:lstStyle/>
          <a:p>
            <a:pPr>
              <a:buFont typeface="Arial" pitchFamily="34" charset="0"/>
              <a:buNone/>
            </a:pPr>
            <a:r>
              <a:rPr lang="zh-CN" altLang="en-US" sz="3600" dirty="0">
                <a:solidFill>
                  <a:srgbClr val="3333FF"/>
                </a:solidFill>
                <a:latin typeface="微软雅黑" pitchFamily="34" charset="-122"/>
                <a:ea typeface="微软雅黑" pitchFamily="34" charset="-122"/>
              </a:rPr>
              <a:t>中国近代经济结构的变动</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wipe(down)">
                                      <p:cBhvr>
                                        <p:cTn id="7" dur="5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ipe(down)">
                                      <p:cBhvr>
                                        <p:cTn id="12" dur="500"/>
                                        <p:tgtEl>
                                          <p:spTgt spid="1126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9397"/>
                                        </p:tgtEl>
                                        <p:attrNameLst>
                                          <p:attrName>style.visibility</p:attrName>
                                        </p:attrNameLst>
                                      </p:cBhvr>
                                      <p:to>
                                        <p:strVal val="visible"/>
                                      </p:to>
                                    </p:set>
                                    <p:animEffect transition="in" filter="wipe(down)">
                                      <p:cBhvr>
                                        <p:cTn id="15" dur="500"/>
                                        <p:tgtEl>
                                          <p:spTgt spid="593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271"/>
                                        </p:tgtEl>
                                        <p:attrNameLst>
                                          <p:attrName>style.visibility</p:attrName>
                                        </p:attrNameLst>
                                      </p:cBhvr>
                                      <p:to>
                                        <p:strVal val="visible"/>
                                      </p:to>
                                    </p:set>
                                    <p:animEffect transition="in" filter="wipe(down)">
                                      <p:cBhvr>
                                        <p:cTn id="20" dur="500"/>
                                        <p:tgtEl>
                                          <p:spTgt spid="1127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9401"/>
                                        </p:tgtEl>
                                        <p:attrNameLst>
                                          <p:attrName>style.visibility</p:attrName>
                                        </p:attrNameLst>
                                      </p:cBhvr>
                                      <p:to>
                                        <p:strVal val="visible"/>
                                      </p:to>
                                    </p:set>
                                    <p:animEffect transition="in" filter="wipe(down)">
                                      <p:cBhvr>
                                        <p:cTn id="23" dur="500"/>
                                        <p:tgtEl>
                                          <p:spTgt spid="5940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268"/>
                                        </p:tgtEl>
                                        <p:attrNameLst>
                                          <p:attrName>style.visibility</p:attrName>
                                        </p:attrNameLst>
                                      </p:cBhvr>
                                      <p:to>
                                        <p:strVal val="visible"/>
                                      </p:to>
                                    </p:set>
                                    <p:animEffect transition="in" filter="wipe(down)">
                                      <p:cBhvr>
                                        <p:cTn id="28" dur="500"/>
                                        <p:tgtEl>
                                          <p:spTgt spid="1126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9398"/>
                                        </p:tgtEl>
                                        <p:attrNameLst>
                                          <p:attrName>style.visibility</p:attrName>
                                        </p:attrNameLst>
                                      </p:cBhvr>
                                      <p:to>
                                        <p:strVal val="visible"/>
                                      </p:to>
                                    </p:set>
                                    <p:animEffect transition="in" filter="wipe(down)">
                                      <p:cBhvr>
                                        <p:cTn id="31" dur="500"/>
                                        <p:tgtEl>
                                          <p:spTgt spid="5939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272"/>
                                        </p:tgtEl>
                                        <p:attrNameLst>
                                          <p:attrName>style.visibility</p:attrName>
                                        </p:attrNameLst>
                                      </p:cBhvr>
                                      <p:to>
                                        <p:strVal val="visible"/>
                                      </p:to>
                                    </p:set>
                                    <p:animEffect transition="in" filter="wipe(down)">
                                      <p:cBhvr>
                                        <p:cTn id="36" dur="500"/>
                                        <p:tgtEl>
                                          <p:spTgt spid="1127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9402"/>
                                        </p:tgtEl>
                                        <p:attrNameLst>
                                          <p:attrName>style.visibility</p:attrName>
                                        </p:attrNameLst>
                                      </p:cBhvr>
                                      <p:to>
                                        <p:strVal val="visible"/>
                                      </p:to>
                                    </p:set>
                                    <p:animEffect transition="in" filter="wipe(down)">
                                      <p:cBhvr>
                                        <p:cTn id="39" dur="500"/>
                                        <p:tgtEl>
                                          <p:spTgt spid="5940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275"/>
                                        </p:tgtEl>
                                        <p:attrNameLst>
                                          <p:attrName>style.visibility</p:attrName>
                                        </p:attrNameLst>
                                      </p:cBhvr>
                                      <p:to>
                                        <p:strVal val="visible"/>
                                      </p:to>
                                    </p:set>
                                    <p:animEffect transition="in" filter="wipe(down)">
                                      <p:cBhvr>
                                        <p:cTn id="44" dur="500"/>
                                        <p:tgtEl>
                                          <p:spTgt spid="1127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1276"/>
                                        </p:tgtEl>
                                        <p:attrNameLst>
                                          <p:attrName>style.visibility</p:attrName>
                                        </p:attrNameLst>
                                      </p:cBhvr>
                                      <p:to>
                                        <p:strVal val="visible"/>
                                      </p:to>
                                    </p:set>
                                    <p:animEffect transition="in" filter="wipe(down)">
                                      <p:cBhvr>
                                        <p:cTn id="47" dur="500"/>
                                        <p:tgtEl>
                                          <p:spTgt spid="11276"/>
                                        </p:tgtEl>
                                      </p:cBhvr>
                                    </p:animEffect>
                                  </p:childTnLst>
                                </p:cTn>
                              </p:par>
                            </p:childTnLst>
                          </p:cTn>
                        </p:par>
                        <p:par>
                          <p:cTn id="48" fill="hold" nodeType="afterGroup">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59405"/>
                                        </p:tgtEl>
                                        <p:attrNameLst>
                                          <p:attrName>style.visibility</p:attrName>
                                        </p:attrNameLst>
                                      </p:cBhvr>
                                      <p:to>
                                        <p:strVal val="visible"/>
                                      </p:to>
                                    </p:set>
                                    <p:animEffect transition="in" filter="wipe(down)">
                                      <p:cBhvr>
                                        <p:cTn id="51" dur="500"/>
                                        <p:tgtEl>
                                          <p:spTgt spid="5940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1278"/>
                                        </p:tgtEl>
                                        <p:attrNameLst>
                                          <p:attrName>style.visibility</p:attrName>
                                        </p:attrNameLst>
                                      </p:cBhvr>
                                      <p:to>
                                        <p:strVal val="visible"/>
                                      </p:to>
                                    </p:set>
                                    <p:animEffect transition="in" filter="wipe(down)">
                                      <p:cBhvr>
                                        <p:cTn id="56" dur="500"/>
                                        <p:tgtEl>
                                          <p:spTgt spid="1127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59408"/>
                                        </p:tgtEl>
                                        <p:attrNameLst>
                                          <p:attrName>style.visibility</p:attrName>
                                        </p:attrNameLst>
                                      </p:cBhvr>
                                      <p:to>
                                        <p:strVal val="visible"/>
                                      </p:to>
                                    </p:set>
                                    <p:animEffect transition="in" filter="wipe(down)">
                                      <p:cBhvr>
                                        <p:cTn id="59" dur="500"/>
                                        <p:tgtEl>
                                          <p:spTgt spid="5940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1279"/>
                                        </p:tgtEl>
                                        <p:attrNameLst>
                                          <p:attrName>style.visibility</p:attrName>
                                        </p:attrNameLst>
                                      </p:cBhvr>
                                      <p:to>
                                        <p:strVal val="visible"/>
                                      </p:to>
                                    </p:set>
                                    <p:animEffect transition="in" filter="wipe(down)">
                                      <p:cBhvr>
                                        <p:cTn id="64" dur="500"/>
                                        <p:tgtEl>
                                          <p:spTgt spid="1127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9409"/>
                                        </p:tgtEl>
                                        <p:attrNameLst>
                                          <p:attrName>style.visibility</p:attrName>
                                        </p:attrNameLst>
                                      </p:cBhvr>
                                      <p:to>
                                        <p:strVal val="visible"/>
                                      </p:to>
                                    </p:set>
                                    <p:animEffect transition="in" filter="wipe(down)">
                                      <p:cBhvr>
                                        <p:cTn id="67" dur="500"/>
                                        <p:tgtEl>
                                          <p:spTgt spid="59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11267" grpId="0" animBg="1"/>
      <p:bldP spid="11268" grpId="0" animBg="1"/>
      <p:bldP spid="59397" grpId="0" animBg="1"/>
      <p:bldP spid="59398" grpId="0" animBg="1"/>
      <p:bldP spid="11271" grpId="0" animBg="1"/>
      <p:bldP spid="11272" grpId="0" animBg="1"/>
      <p:bldP spid="59401" grpId="0" animBg="1"/>
      <p:bldP spid="59402" grpId="0" animBg="1"/>
      <p:bldP spid="11275" grpId="0" animBg="1"/>
      <p:bldP spid="11276" grpId="0" animBg="1"/>
      <p:bldP spid="59405" grpId="0" animBg="1"/>
      <p:bldP spid="11278" grpId="0" animBg="1"/>
      <p:bldP spid="11279" grpId="0" animBg="1"/>
      <p:bldP spid="59408" grpId="0" animBg="1"/>
      <p:bldP spid="5940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974275"/>
            <a:ext cx="9144000" cy="3698641"/>
          </a:xfrm>
          <a:prstGeom prst="rect">
            <a:avLst/>
          </a:prstGeom>
          <a:ln>
            <a:solidFill>
              <a:schemeClr val="bg1"/>
            </a:solidFill>
          </a:ln>
        </p:spPr>
        <p:txBody>
          <a:bodyPr wrap="square" anchor="ctr">
            <a:spAutoFit/>
          </a:bodyPr>
          <a:lstStyle/>
          <a:p>
            <a:pPr>
              <a:lnSpc>
                <a:spcPct val="150000"/>
              </a:lnSpc>
              <a:defRPr/>
            </a:pPr>
            <a:r>
              <a:rPr lang="zh-CN" altLang="en-US" sz="3200" b="1" dirty="0">
                <a:solidFill>
                  <a:schemeClr val="bg1"/>
                </a:solidFill>
                <a:effectLst>
                  <a:outerShdw blurRad="38100" dist="38100" dir="2700000" algn="tl">
                    <a:srgbClr val="000000">
                      <a:alpha val="43137"/>
                    </a:srgbClr>
                  </a:outerShdw>
                </a:effectLst>
                <a:latin typeface="方正姚体" panose="02010601030101010101" pitchFamily="2" charset="-122"/>
                <a:ea typeface="方正姚体" panose="02010601030101010101" pitchFamily="2" charset="-122"/>
              </a:rPr>
              <a:t>    </a:t>
            </a:r>
            <a:r>
              <a:rPr lang="zh-CN" altLang="en-US" sz="3200" dirty="0" smtClean="0">
                <a:solidFill>
                  <a:srgbClr val="003366"/>
                </a:solidFill>
                <a:latin typeface="微软雅黑" pitchFamily="34" charset="-122"/>
                <a:ea typeface="微软雅黑" pitchFamily="34" charset="-122"/>
              </a:rPr>
              <a:t>中</a:t>
            </a:r>
            <a:r>
              <a:rPr lang="zh-CN" altLang="en-US" sz="3200" dirty="0">
                <a:solidFill>
                  <a:srgbClr val="003366"/>
                </a:solidFill>
                <a:latin typeface="微软雅黑" pitchFamily="34" charset="-122"/>
                <a:ea typeface="微软雅黑" pitchFamily="34" charset="-122"/>
              </a:rPr>
              <a:t>国人对待外来文化的态度问题似乎直到今天也没有解决：在经历了</a:t>
            </a:r>
            <a:r>
              <a:rPr lang="en-US" altLang="zh-CN" sz="3200" dirty="0">
                <a:solidFill>
                  <a:srgbClr val="003366"/>
                </a:solidFill>
                <a:latin typeface="微软雅黑" pitchFamily="34" charset="-122"/>
                <a:ea typeface="微软雅黑" pitchFamily="34" charset="-122"/>
              </a:rPr>
              <a:t>160</a:t>
            </a:r>
            <a:r>
              <a:rPr lang="zh-CN" altLang="en-US" sz="3200" dirty="0">
                <a:solidFill>
                  <a:srgbClr val="003366"/>
                </a:solidFill>
                <a:latin typeface="微软雅黑" pitchFamily="34" charset="-122"/>
                <a:ea typeface="微软雅黑" pitchFamily="34" charset="-122"/>
              </a:rPr>
              <a:t>多年的风雨之后，昔日的天朝心态已渺无影踪。但过于强烈的“被害意识”有时也可能会阻碍对正常交流的客观判断</a:t>
            </a:r>
            <a:r>
              <a:rPr lang="zh-CN" altLang="en-US" sz="3200" dirty="0" smtClean="0">
                <a:solidFill>
                  <a:srgbClr val="003366"/>
                </a:solidFill>
                <a:latin typeface="微软雅黑" pitchFamily="34" charset="-122"/>
                <a:ea typeface="微软雅黑" pitchFamily="34" charset="-122"/>
              </a:rPr>
              <a:t>。</a:t>
            </a:r>
            <a:endParaRPr lang="en-US" altLang="zh-CN" sz="3200" dirty="0" smtClean="0">
              <a:solidFill>
                <a:srgbClr val="003366"/>
              </a:solidFill>
              <a:latin typeface="微软雅黑" pitchFamily="34" charset="-122"/>
              <a:ea typeface="微软雅黑" pitchFamily="34" charset="-122"/>
            </a:endParaRPr>
          </a:p>
          <a:p>
            <a:pPr algn="r">
              <a:lnSpc>
                <a:spcPct val="150000"/>
              </a:lnSpc>
              <a:defRPr/>
            </a:pPr>
            <a:r>
              <a:rPr lang="en-US" altLang="zh-CN" sz="3200" dirty="0" smtClean="0">
                <a:solidFill>
                  <a:srgbClr val="003366"/>
                </a:solidFill>
                <a:latin typeface="微软雅黑" pitchFamily="34" charset="-122"/>
                <a:ea typeface="微软雅黑" pitchFamily="34" charset="-122"/>
              </a:rPr>
              <a:t>——</a:t>
            </a:r>
            <a:r>
              <a:rPr lang="zh-CN" altLang="en-US" sz="3200" dirty="0" smtClean="0">
                <a:solidFill>
                  <a:srgbClr val="003366"/>
                </a:solidFill>
                <a:latin typeface="微软雅黑" pitchFamily="34" charset="-122"/>
                <a:ea typeface="微软雅黑" pitchFamily="34" charset="-122"/>
              </a:rPr>
              <a:t>于铁军</a:t>
            </a:r>
            <a:r>
              <a:rPr lang="en-US" altLang="zh-CN" sz="3200" dirty="0" smtClean="0">
                <a:solidFill>
                  <a:srgbClr val="003366"/>
                </a:solidFill>
                <a:latin typeface="微软雅黑" pitchFamily="34" charset="-122"/>
                <a:ea typeface="微软雅黑" pitchFamily="34" charset="-122"/>
              </a:rPr>
              <a:t>《</a:t>
            </a:r>
            <a:r>
              <a:rPr lang="zh-CN" altLang="en-US" sz="3200" dirty="0">
                <a:solidFill>
                  <a:srgbClr val="003366"/>
                </a:solidFill>
                <a:latin typeface="微软雅黑" pitchFamily="34" charset="-122"/>
                <a:ea typeface="微软雅黑" pitchFamily="34" charset="-122"/>
              </a:rPr>
              <a:t>用“佩里来航”对照“鸦片战争” </a:t>
            </a:r>
            <a:r>
              <a:rPr lang="en-US" altLang="zh-CN" sz="3200" dirty="0">
                <a:solidFill>
                  <a:srgbClr val="003366"/>
                </a:solidFill>
                <a:latin typeface="微软雅黑" pitchFamily="34" charset="-122"/>
                <a:ea typeface="微软雅黑" pitchFamily="34" charset="-122"/>
              </a:rPr>
              <a:t>》</a:t>
            </a:r>
            <a:endParaRPr lang="zh-CN" altLang="en-US" sz="3200" dirty="0">
              <a:solidFill>
                <a:srgbClr val="003366"/>
              </a:solidFill>
              <a:latin typeface="微软雅黑" pitchFamily="34" charset="-122"/>
              <a:ea typeface="微软雅黑" pitchFamily="34" charset="-122"/>
            </a:endParaRPr>
          </a:p>
        </p:txBody>
      </p:sp>
      <p:sp>
        <p:nvSpPr>
          <p:cNvPr id="3" name="矩形 2"/>
          <p:cNvSpPr/>
          <p:nvPr/>
        </p:nvSpPr>
        <p:spPr>
          <a:xfrm>
            <a:off x="1403648" y="332656"/>
            <a:ext cx="6269038" cy="646113"/>
          </a:xfrm>
          <a:prstGeom prst="rect">
            <a:avLst/>
          </a:prstGeom>
        </p:spPr>
        <p:txBody>
          <a:bodyPr>
            <a:spAutoFit/>
          </a:bodyPr>
          <a:lstStyle/>
          <a:p>
            <a:pPr algn="ctr">
              <a:defRPr/>
            </a:pPr>
            <a:r>
              <a:rPr lang="zh-CN" altLang="en-US" sz="3600" dirty="0">
                <a:solidFill>
                  <a:srgbClr val="FF0000"/>
                </a:solidFill>
                <a:latin typeface="微软雅黑" panose="020B0503020204020204" pitchFamily="34" charset="-122"/>
                <a:ea typeface="微软雅黑" panose="020B0503020204020204" pitchFamily="34" charset="-122"/>
              </a:rPr>
              <a:t>我们该如何纪念鸦片战争？</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0"/>
            <a:ext cx="9144000" cy="6124754"/>
          </a:xfrm>
          <a:prstGeom prst="rect">
            <a:avLst/>
          </a:prstGeom>
          <a:noFill/>
          <a:ln w="9525">
            <a:noFill/>
            <a:miter lim="800000"/>
            <a:headEnd/>
            <a:tailEnd/>
          </a:ln>
        </p:spPr>
        <p:txBody>
          <a:bodyPr wrap="square">
            <a:spAutoFit/>
          </a:bodyPr>
          <a:lstStyle/>
          <a:p>
            <a:r>
              <a:rPr lang="en-US" altLang="zh-CN" sz="2800" b="1" dirty="0">
                <a:solidFill>
                  <a:schemeClr val="bg1"/>
                </a:solidFill>
                <a:latin typeface="方正姚体" pitchFamily="2" charset="-122"/>
                <a:ea typeface="方正姚体" pitchFamily="2" charset="-122"/>
              </a:rPr>
              <a:t>        </a:t>
            </a:r>
          </a:p>
          <a:p>
            <a:r>
              <a:rPr lang="zh-CN" altLang="en-US" sz="2800" dirty="0">
                <a:solidFill>
                  <a:srgbClr val="003366"/>
                </a:solidFill>
                <a:latin typeface="微软雅黑" pitchFamily="34" charset="-122"/>
                <a:ea typeface="微软雅黑" pitchFamily="34" charset="-122"/>
              </a:rPr>
              <a:t>        当时的人对于这些条款</a:t>
            </a:r>
            <a:r>
              <a:rPr lang="zh-CN" altLang="en-US" sz="2800" dirty="0">
                <a:solidFill>
                  <a:srgbClr val="3333FF"/>
                </a:solidFill>
                <a:latin typeface="微软雅黑" pitchFamily="34" charset="-122"/>
                <a:ea typeface="微软雅黑" pitchFamily="34" charset="-122"/>
              </a:rPr>
              <a:t>最痛心的是五口通商。</a:t>
            </a:r>
            <a:r>
              <a:rPr lang="zh-CN" altLang="en-US" sz="2800" dirty="0">
                <a:solidFill>
                  <a:srgbClr val="003366"/>
                </a:solidFill>
                <a:latin typeface="微软雅黑" pitchFamily="34" charset="-122"/>
                <a:ea typeface="微软雅黑" pitchFamily="34" charset="-122"/>
              </a:rPr>
              <a:t>他们觉得外人在广州一口通商的时候已经不易防范，现在有五口通商，外人可以横行天下，防不胜防。</a:t>
            </a:r>
            <a:endParaRPr lang="en-US" altLang="zh-CN" sz="2800" dirty="0">
              <a:solidFill>
                <a:srgbClr val="003366"/>
              </a:solidFill>
              <a:latin typeface="微软雅黑" pitchFamily="34" charset="-122"/>
              <a:ea typeface="微软雅黑" pitchFamily="34" charset="-122"/>
            </a:endParaRPr>
          </a:p>
          <a:p>
            <a:r>
              <a:rPr lang="en-US" altLang="zh-CN" sz="2800" dirty="0">
                <a:solidFill>
                  <a:srgbClr val="003366"/>
                </a:solidFill>
                <a:latin typeface="微软雅黑" pitchFamily="34" charset="-122"/>
                <a:ea typeface="微软雅黑" pitchFamily="34" charset="-122"/>
              </a:rPr>
              <a:t>……</a:t>
            </a:r>
          </a:p>
          <a:p>
            <a:r>
              <a:rPr lang="zh-CN" altLang="en-US" sz="2800" dirty="0">
                <a:solidFill>
                  <a:srgbClr val="003366"/>
                </a:solidFill>
                <a:latin typeface="微软雅黑" pitchFamily="34" charset="-122"/>
                <a:ea typeface="微软雅黑" pitchFamily="34" charset="-122"/>
              </a:rPr>
              <a:t>        </a:t>
            </a:r>
            <a:r>
              <a:rPr lang="zh-CN" altLang="en-US" sz="2800" dirty="0">
                <a:solidFill>
                  <a:srgbClr val="3333FF"/>
                </a:solidFill>
                <a:latin typeface="微软雅黑" pitchFamily="34" charset="-122"/>
                <a:ea typeface="微软雅黑" pitchFamily="34" charset="-122"/>
              </a:rPr>
              <a:t>协定关税和治外法权是我们近年所认为不平等条约的核心</a:t>
            </a:r>
            <a:r>
              <a:rPr lang="zh-CN" altLang="en-US" sz="2800" dirty="0">
                <a:solidFill>
                  <a:srgbClr val="003366"/>
                </a:solidFill>
                <a:latin typeface="微软雅黑" pitchFamily="34" charset="-122"/>
                <a:ea typeface="微软雅黑" pitchFamily="34" charset="-122"/>
              </a:rPr>
              <a:t>，可是当时的人并不这样看。治外法权，在道光时代的人的目光中，不过是让夷人管夷人。他们想那是最方便，最省事的办法。至于协定关税，他们觉得也是方便省事的办法。</a:t>
            </a:r>
            <a:endParaRPr lang="en-US" altLang="zh-CN" sz="2800" dirty="0">
              <a:solidFill>
                <a:srgbClr val="003366"/>
              </a:solidFill>
              <a:latin typeface="微软雅黑" pitchFamily="34" charset="-122"/>
              <a:ea typeface="微软雅黑" pitchFamily="34" charset="-122"/>
            </a:endParaRPr>
          </a:p>
          <a:p>
            <a:r>
              <a:rPr lang="en-US" altLang="zh-CN" sz="2800" dirty="0">
                <a:solidFill>
                  <a:srgbClr val="003366"/>
                </a:solidFill>
                <a:latin typeface="微软雅黑" pitchFamily="34" charset="-122"/>
                <a:ea typeface="微软雅黑" pitchFamily="34" charset="-122"/>
              </a:rPr>
              <a:t>……</a:t>
            </a:r>
          </a:p>
          <a:p>
            <a:r>
              <a:rPr lang="zh-CN" altLang="en-US" sz="2800" dirty="0">
                <a:solidFill>
                  <a:srgbClr val="003366"/>
                </a:solidFill>
                <a:latin typeface="微软雅黑" pitchFamily="34" charset="-122"/>
                <a:ea typeface="微软雅黑" pitchFamily="34" charset="-122"/>
              </a:rPr>
              <a:t>        不平等条约的根源，</a:t>
            </a:r>
            <a:r>
              <a:rPr lang="zh-CN" altLang="en-US" sz="2800" dirty="0">
                <a:solidFill>
                  <a:srgbClr val="3333FF"/>
                </a:solidFill>
                <a:latin typeface="微软雅黑" pitchFamily="34" charset="-122"/>
                <a:ea typeface="微软雅黑" pitchFamily="34" charset="-122"/>
              </a:rPr>
              <a:t>一部分由于我们的无知，一部分由于我们的法制未达到近代文明的水准。</a:t>
            </a:r>
            <a:endParaRPr lang="en-US" altLang="zh-CN" sz="2800" dirty="0">
              <a:solidFill>
                <a:srgbClr val="3333FF"/>
              </a:solidFill>
              <a:latin typeface="微软雅黑" pitchFamily="34" charset="-122"/>
              <a:ea typeface="微软雅黑" pitchFamily="34" charset="-122"/>
            </a:endParaRPr>
          </a:p>
          <a:p>
            <a:pPr algn="r"/>
            <a:r>
              <a:rPr lang="en-US" altLang="zh-CN" sz="2800" dirty="0">
                <a:solidFill>
                  <a:srgbClr val="003366"/>
                </a:solidFill>
                <a:latin typeface="微软雅黑" pitchFamily="34" charset="-122"/>
                <a:ea typeface="微软雅黑" pitchFamily="34" charset="-122"/>
              </a:rPr>
              <a:t>                 </a:t>
            </a:r>
            <a:r>
              <a:rPr lang="en-US" altLang="zh-CN" sz="2800" dirty="0" smtClean="0">
                <a:solidFill>
                  <a:srgbClr val="003366"/>
                </a:solidFill>
                <a:latin typeface="微软雅黑" pitchFamily="34" charset="-122"/>
                <a:ea typeface="微软雅黑" pitchFamily="34" charset="-122"/>
              </a:rPr>
              <a:t> </a:t>
            </a:r>
            <a:r>
              <a:rPr lang="en-US" altLang="zh-CN" sz="2800" dirty="0">
                <a:solidFill>
                  <a:srgbClr val="003366"/>
                </a:solidFill>
                <a:latin typeface="微软雅黑" pitchFamily="34" charset="-122"/>
                <a:ea typeface="微软雅黑" pitchFamily="34" charset="-122"/>
              </a:rPr>
              <a:t>——</a:t>
            </a:r>
            <a:r>
              <a:rPr lang="zh-CN" altLang="en-US" sz="2800" dirty="0">
                <a:solidFill>
                  <a:srgbClr val="003366"/>
                </a:solidFill>
                <a:latin typeface="微软雅黑" pitchFamily="34" charset="-122"/>
                <a:ea typeface="微软雅黑" pitchFamily="34" charset="-122"/>
              </a:rPr>
              <a:t>蒋廷黻 </a:t>
            </a:r>
            <a:r>
              <a:rPr lang="en-US" altLang="zh-CN" sz="2800" dirty="0">
                <a:solidFill>
                  <a:srgbClr val="003366"/>
                </a:solidFill>
                <a:latin typeface="微软雅黑" pitchFamily="34" charset="-122"/>
                <a:ea typeface="微软雅黑" pitchFamily="34" charset="-122"/>
              </a:rPr>
              <a:t>《</a:t>
            </a:r>
            <a:r>
              <a:rPr lang="zh-CN" altLang="en-US" sz="2800" dirty="0">
                <a:solidFill>
                  <a:srgbClr val="003366"/>
                </a:solidFill>
                <a:latin typeface="微软雅黑" pitchFamily="34" charset="-122"/>
                <a:ea typeface="微软雅黑" pitchFamily="34" charset="-122"/>
              </a:rPr>
              <a:t>中国近代史</a:t>
            </a:r>
            <a:r>
              <a:rPr lang="en-US" altLang="zh-CN" sz="2800" dirty="0">
                <a:solidFill>
                  <a:srgbClr val="003366"/>
                </a:solidFill>
                <a:latin typeface="微软雅黑" pitchFamily="34" charset="-122"/>
                <a:ea typeface="微软雅黑" pitchFamily="34" charset="-122"/>
              </a:rPr>
              <a:t>》</a:t>
            </a:r>
            <a:endParaRPr lang="zh-CN" altLang="en-US" sz="2800" dirty="0">
              <a:solidFill>
                <a:srgbClr val="003366"/>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620688"/>
            <a:ext cx="9144000" cy="5262979"/>
          </a:xfrm>
          <a:prstGeom prst="rect">
            <a:avLst/>
          </a:prstGeom>
          <a:noFill/>
          <a:ln w="9525">
            <a:noFill/>
            <a:miter lim="800000"/>
            <a:headEnd/>
            <a:tailEnd/>
          </a:ln>
        </p:spPr>
        <p:txBody>
          <a:bodyPr wrap="square">
            <a:spAutoFit/>
          </a:bodyPr>
          <a:lstStyle/>
          <a:p>
            <a:r>
              <a:rPr lang="zh-CN" altLang="en-US" sz="2800" b="1" dirty="0">
                <a:solidFill>
                  <a:srgbClr val="003366"/>
                </a:solidFill>
                <a:latin typeface="方正姚体" pitchFamily="2" charset="-122"/>
                <a:ea typeface="方正姚体" pitchFamily="2" charset="-122"/>
              </a:rPr>
              <a:t>    </a:t>
            </a:r>
            <a:r>
              <a:rPr lang="zh-CN" altLang="en-US" sz="2800" dirty="0">
                <a:solidFill>
                  <a:srgbClr val="003366"/>
                </a:solidFill>
                <a:latin typeface="微软雅黑" pitchFamily="34" charset="-122"/>
                <a:ea typeface="微软雅黑" pitchFamily="34" charset="-122"/>
              </a:rPr>
              <a:t>鸦片战争失败之后，清政府并未组织一调查委员会事后决定事体发生的情形与各人的责任。没有派官员出国考察，也没有在组织上作任何更改。美国官员愿意供给制船造炮之蓝图，被婉言谢绝。南京条约和附约里各种苛刻的待遇，满人汉人的官僚都接受。</a:t>
            </a:r>
            <a:r>
              <a:rPr lang="zh-CN" altLang="en-US" sz="2800" dirty="0">
                <a:solidFill>
                  <a:srgbClr val="3333FF"/>
                </a:solidFill>
                <a:latin typeface="微软雅黑" pitchFamily="34" charset="-122"/>
                <a:ea typeface="微软雅黑" pitchFamily="34" charset="-122"/>
              </a:rPr>
              <a:t>倒是内中提及今后两方的文书要</a:t>
            </a:r>
            <a:r>
              <a:rPr lang="zh-CN" altLang="en-US" sz="2800" dirty="0">
                <a:solidFill>
                  <a:srgbClr val="FF0000"/>
                </a:solidFill>
                <a:latin typeface="微软雅黑" pitchFamily="34" charset="-122"/>
                <a:ea typeface="微软雅黑" pitchFamily="34" charset="-122"/>
              </a:rPr>
              <a:t>用平等语气来往，开</a:t>
            </a:r>
            <a:r>
              <a:rPr lang="en-US" altLang="zh-CN" sz="2800" dirty="0">
                <a:solidFill>
                  <a:srgbClr val="FF0000"/>
                </a:solidFill>
                <a:latin typeface="微软雅黑" pitchFamily="34" charset="-122"/>
                <a:ea typeface="微软雅黑" pitchFamily="34" charset="-122"/>
              </a:rPr>
              <a:t>“</a:t>
            </a:r>
            <a:r>
              <a:rPr lang="zh-CN" altLang="en-US" sz="2800" dirty="0">
                <a:solidFill>
                  <a:srgbClr val="FF0000"/>
                </a:solidFill>
                <a:latin typeface="微软雅黑" pitchFamily="34" charset="-122"/>
                <a:ea typeface="微软雅黑" pitchFamily="34" charset="-122"/>
              </a:rPr>
              <a:t>夷人</a:t>
            </a:r>
            <a:r>
              <a:rPr lang="en-US" altLang="zh-CN" sz="2800" dirty="0">
                <a:solidFill>
                  <a:srgbClr val="FF0000"/>
                </a:solidFill>
                <a:latin typeface="微软雅黑" pitchFamily="34" charset="-122"/>
                <a:ea typeface="微软雅黑" pitchFamily="34" charset="-122"/>
              </a:rPr>
              <a:t>”</a:t>
            </a:r>
            <a:r>
              <a:rPr lang="zh-CN" altLang="en-US" sz="2800" dirty="0">
                <a:solidFill>
                  <a:srgbClr val="FF0000"/>
                </a:solidFill>
                <a:latin typeface="微软雅黑" pitchFamily="34" charset="-122"/>
                <a:ea typeface="微软雅黑" pitchFamily="34" charset="-122"/>
              </a:rPr>
              <a:t>随意置啄之门</a:t>
            </a:r>
            <a:r>
              <a:rPr lang="zh-CN" altLang="en-US" sz="2800" dirty="0">
                <a:solidFill>
                  <a:srgbClr val="3333FF"/>
                </a:solidFill>
                <a:latin typeface="微软雅黑" pitchFamily="34" charset="-122"/>
                <a:ea typeface="微软雅黑" pitchFamily="34" charset="-122"/>
              </a:rPr>
              <a:t>，反而使他们不安。</a:t>
            </a:r>
            <a:r>
              <a:rPr lang="zh-CN" altLang="en-US" sz="2800" dirty="0">
                <a:solidFill>
                  <a:srgbClr val="003366"/>
                </a:solidFill>
                <a:latin typeface="微软雅黑" pitchFamily="34" charset="-122"/>
                <a:ea typeface="微软雅黑" pitchFamily="34" charset="-122"/>
              </a:rPr>
              <a:t>耆英与英国的璞鼎查（</a:t>
            </a:r>
            <a:r>
              <a:rPr lang="en-US" altLang="zh-CN" sz="2800" dirty="0">
                <a:solidFill>
                  <a:srgbClr val="003366"/>
                </a:solidFill>
                <a:latin typeface="微软雅黑" pitchFamily="34" charset="-122"/>
                <a:ea typeface="微软雅黑" pitchFamily="34" charset="-122"/>
              </a:rPr>
              <a:t>Sir Henry </a:t>
            </a:r>
            <a:r>
              <a:rPr lang="en-US" altLang="zh-CN" sz="2800" dirty="0" err="1">
                <a:solidFill>
                  <a:srgbClr val="003366"/>
                </a:solidFill>
                <a:latin typeface="微软雅黑" pitchFamily="34" charset="-122"/>
                <a:ea typeface="微软雅黑" pitchFamily="34" charset="-122"/>
              </a:rPr>
              <a:t>Pottiiger</a:t>
            </a:r>
            <a:r>
              <a:rPr lang="zh-CN" altLang="en-US" sz="2800" dirty="0">
                <a:solidFill>
                  <a:srgbClr val="003366"/>
                </a:solidFill>
                <a:latin typeface="微软雅黑" pitchFamily="34" charset="-122"/>
                <a:ea typeface="微软雅黑" pitchFamily="34" charset="-122"/>
              </a:rPr>
              <a:t>）接触谈判，他给道光帝的报告，继续轻视西方的国体组织，将它们缺乏中国式之门面一致即当作无道德品格之证据。对中国多方面的缺陷，一字不提。</a:t>
            </a:r>
          </a:p>
          <a:p>
            <a:pPr algn="r"/>
            <a:r>
              <a:rPr lang="en-US" altLang="zh-CN" sz="2800" dirty="0">
                <a:solidFill>
                  <a:srgbClr val="003366"/>
                </a:solidFill>
                <a:latin typeface="微软雅黑" pitchFamily="34" charset="-122"/>
                <a:ea typeface="微软雅黑" pitchFamily="34" charset="-122"/>
              </a:rPr>
              <a:t>              ——</a:t>
            </a:r>
            <a:r>
              <a:rPr lang="zh-CN" altLang="en-US" sz="2800" dirty="0">
                <a:solidFill>
                  <a:srgbClr val="003366"/>
                </a:solidFill>
                <a:latin typeface="微软雅黑" pitchFamily="34" charset="-122"/>
                <a:ea typeface="微软雅黑" pitchFamily="34" charset="-122"/>
              </a:rPr>
              <a:t>黄仁宇</a:t>
            </a:r>
            <a:r>
              <a:rPr lang="en-US" altLang="zh-CN" sz="2800" dirty="0">
                <a:solidFill>
                  <a:srgbClr val="003366"/>
                </a:solidFill>
                <a:latin typeface="微软雅黑" pitchFamily="34" charset="-122"/>
                <a:ea typeface="微软雅黑" pitchFamily="34" charset="-122"/>
              </a:rPr>
              <a:t>《</a:t>
            </a:r>
            <a:r>
              <a:rPr lang="zh-CN" altLang="en-US" sz="2800" dirty="0">
                <a:solidFill>
                  <a:srgbClr val="003366"/>
                </a:solidFill>
                <a:latin typeface="微软雅黑" pitchFamily="34" charset="-122"/>
                <a:ea typeface="微软雅黑" pitchFamily="34" charset="-122"/>
              </a:rPr>
              <a:t>中国大历史</a:t>
            </a:r>
            <a:r>
              <a:rPr lang="en-US" altLang="zh-CN" sz="2800" dirty="0">
                <a:solidFill>
                  <a:srgbClr val="003366"/>
                </a:solidFill>
                <a:latin typeface="微软雅黑" pitchFamily="34" charset="-122"/>
                <a:ea typeface="微软雅黑" pitchFamily="34" charset="-122"/>
              </a:rPr>
              <a:t>》                                                    </a:t>
            </a:r>
          </a:p>
          <a:p>
            <a:endParaRPr lang="zh-CN" altLang="en-US" sz="2800" dirty="0">
              <a:solidFill>
                <a:srgbClr val="003366"/>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144000" cy="3810162"/>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2014</a:t>
            </a:r>
            <a:r>
              <a:rPr lang="en-US"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江</a:t>
            </a:r>
            <a:r>
              <a:rPr lang="zh-CN" altLang="en-US" sz="3200" dirty="0" smtClean="0">
                <a:latin typeface="微软雅黑" pitchFamily="34" charset="-122"/>
                <a:ea typeface="微软雅黑" pitchFamily="34" charset="-122"/>
              </a:rPr>
              <a:t>苏）下</a:t>
            </a:r>
            <a:r>
              <a:rPr lang="zh-CN" altLang="en-US" sz="3200" dirty="0">
                <a:latin typeface="微软雅黑" pitchFamily="34" charset="-122"/>
                <a:ea typeface="微软雅黑" pitchFamily="34" charset="-122"/>
              </a:rPr>
              <a:t>面是清道光帝给参与谈判大臣所下达谕旨的部分内容，该谕旨</a:t>
            </a:r>
            <a:r>
              <a:rPr lang="en-US"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　　</a:t>
            </a:r>
            <a:r>
              <a:rPr lang="en-US" sz="3200" dirty="0">
                <a:latin typeface="微软雅黑" pitchFamily="34" charset="-122"/>
                <a:ea typeface="微软雅黑" pitchFamily="34" charset="-122"/>
              </a:rPr>
              <a:t>)</a:t>
            </a:r>
            <a:endParaRPr lang="zh-CN" altLang="en-US" sz="3200" dirty="0">
              <a:latin typeface="微软雅黑" pitchFamily="34" charset="-122"/>
              <a:ea typeface="微软雅黑" pitchFamily="34" charset="-122"/>
            </a:endParaRPr>
          </a:p>
          <a:p>
            <a:r>
              <a:rPr lang="en-US" sz="3200" dirty="0">
                <a:latin typeface="微软雅黑" pitchFamily="34" charset="-122"/>
                <a:ea typeface="微软雅黑" pitchFamily="34" charset="-122"/>
              </a:rPr>
              <a:t>A</a:t>
            </a:r>
            <a:r>
              <a:rPr lang="zh-CN" altLang="en-US" sz="3200" dirty="0">
                <a:latin typeface="微软雅黑" pitchFamily="34" charset="-122"/>
                <a:ea typeface="微软雅黑" pitchFamily="34" charset="-122"/>
              </a:rPr>
              <a:t>．颁发于第二次鸦片战争期间</a:t>
            </a:r>
          </a:p>
          <a:p>
            <a:r>
              <a:rPr lang="en-US" sz="3200" dirty="0">
                <a:latin typeface="微软雅黑" pitchFamily="34" charset="-122"/>
                <a:ea typeface="微软雅黑" pitchFamily="34" charset="-122"/>
              </a:rPr>
              <a:t>B</a:t>
            </a:r>
            <a:r>
              <a:rPr lang="zh-CN" altLang="en-US" sz="3200" dirty="0">
                <a:latin typeface="微软雅黑" pitchFamily="34" charset="-122"/>
                <a:ea typeface="微软雅黑" pitchFamily="34" charset="-122"/>
              </a:rPr>
              <a:t>．隐含着天朝上国的外交观念</a:t>
            </a:r>
          </a:p>
          <a:p>
            <a:r>
              <a:rPr lang="en-US" sz="3200" dirty="0">
                <a:latin typeface="微软雅黑" pitchFamily="34" charset="-122"/>
                <a:ea typeface="微软雅黑" pitchFamily="34" charset="-122"/>
              </a:rPr>
              <a:t>C</a:t>
            </a:r>
            <a:r>
              <a:rPr lang="zh-CN" altLang="en-US" sz="3200" dirty="0">
                <a:latin typeface="微软雅黑" pitchFamily="34" charset="-122"/>
                <a:ea typeface="微软雅黑" pitchFamily="34" charset="-122"/>
              </a:rPr>
              <a:t>．导致了社会性质的根本改变</a:t>
            </a:r>
          </a:p>
          <a:p>
            <a:r>
              <a:rPr lang="en-US" sz="3200" dirty="0">
                <a:latin typeface="微软雅黑" pitchFamily="34" charset="-122"/>
                <a:ea typeface="微软雅黑" pitchFamily="34" charset="-122"/>
              </a:rPr>
              <a:t>D</a:t>
            </a:r>
            <a:r>
              <a:rPr lang="zh-CN" altLang="en-US" sz="3200" dirty="0">
                <a:latin typeface="微软雅黑" pitchFamily="34" charset="-122"/>
                <a:ea typeface="微软雅黑" pitchFamily="34" charset="-122"/>
              </a:rPr>
              <a:t>．坚决捍卫国家领土主权完</a:t>
            </a:r>
            <a:r>
              <a:rPr lang="zh-CN" altLang="en-US" sz="3200" dirty="0" smtClean="0">
                <a:latin typeface="微软雅黑" pitchFamily="34" charset="-122"/>
                <a:ea typeface="微软雅黑" pitchFamily="34" charset="-122"/>
              </a:rPr>
              <a:t>整</a:t>
            </a:r>
            <a:endParaRPr lang="en-US" altLang="zh-CN" sz="3200" dirty="0" smtClean="0">
              <a:latin typeface="微软雅黑" pitchFamily="34" charset="-122"/>
              <a:ea typeface="微软雅黑" pitchFamily="34" charset="-122"/>
            </a:endParaRPr>
          </a:p>
          <a:p>
            <a:endParaRPr lang="en-US" altLang="zh-CN" sz="2400" b="1" dirty="0" smtClean="0">
              <a:latin typeface="楷体" pitchFamily="49" charset="-122"/>
              <a:ea typeface="楷体" pitchFamily="49" charset="-122"/>
            </a:endParaRPr>
          </a:p>
          <a:p>
            <a:endParaRPr lang="en-US" altLang="zh-CN" sz="2400" b="1" dirty="0">
              <a:latin typeface="楷体" pitchFamily="49" charset="-122"/>
              <a:ea typeface="楷体" pitchFamily="49" charset="-122"/>
            </a:endParaRPr>
          </a:p>
        </p:txBody>
      </p:sp>
      <p:pic>
        <p:nvPicPr>
          <p:cNvPr id="1026" name="Picture 2" descr="C:\Users\Administrator.PC-20140324JCMU\Desktop\001Eip7Fzy6Jzhw9Qep25&amp;690.jpg"/>
          <p:cNvPicPr>
            <a:picLocks noChangeAspect="1" noChangeArrowheads="1"/>
          </p:cNvPicPr>
          <p:nvPr/>
        </p:nvPicPr>
        <p:blipFill>
          <a:blip r:embed="rId2" cstate="print"/>
          <a:srcRect/>
          <a:stretch>
            <a:fillRect/>
          </a:stretch>
        </p:blipFill>
        <p:spPr bwMode="auto">
          <a:xfrm>
            <a:off x="683568" y="3356991"/>
            <a:ext cx="5832648" cy="3545839"/>
          </a:xfrm>
          <a:prstGeom prst="rect">
            <a:avLst/>
          </a:prstGeom>
          <a:noFill/>
        </p:spPr>
      </p:pic>
      <p:sp>
        <p:nvSpPr>
          <p:cNvPr id="4" name="TextBox 3"/>
          <p:cNvSpPr txBox="1"/>
          <p:nvPr/>
        </p:nvSpPr>
        <p:spPr>
          <a:xfrm>
            <a:off x="5724128" y="620688"/>
            <a:ext cx="1357322" cy="1015663"/>
          </a:xfrm>
          <a:prstGeom prst="rect">
            <a:avLst/>
          </a:prstGeom>
          <a:noFill/>
        </p:spPr>
        <p:txBody>
          <a:bodyPr wrap="square" rtlCol="0">
            <a:spAutoFit/>
          </a:bodyPr>
          <a:lstStyle/>
          <a:p>
            <a:r>
              <a:rPr lang="en-US" altLang="zh-CN" sz="6000" dirty="0" smtClean="0">
                <a:solidFill>
                  <a:srgbClr val="3333FF"/>
                </a:solidFill>
              </a:rPr>
              <a:t>B</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0648"/>
            <a:ext cx="9144000" cy="4524315"/>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a:t>
            </a:r>
            <a:r>
              <a:rPr lang="en-US" altLang="en-US" sz="3200" dirty="0" smtClean="0">
                <a:latin typeface="微软雅黑" pitchFamily="34" charset="-122"/>
                <a:ea typeface="微软雅黑" pitchFamily="34" charset="-122"/>
              </a:rPr>
              <a:t>2009</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全国文</a:t>
            </a:r>
            <a:r>
              <a:rPr lang="zh-CN" altLang="en-US" sz="3200" dirty="0" smtClean="0">
                <a:latin typeface="微软雅黑" pitchFamily="34" charset="-122"/>
                <a:ea typeface="微软雅黑" pitchFamily="34" charset="-122"/>
              </a:rPr>
              <a:t>综</a:t>
            </a:r>
            <a:r>
              <a:rPr lang="en-US" altLang="zh-CN" sz="3200" smtClean="0">
                <a:latin typeface="微软雅黑" pitchFamily="34" charset="-122"/>
                <a:ea typeface="微软雅黑" pitchFamily="34" charset="-122"/>
              </a:rPr>
              <a:t>Ⅰ·</a:t>
            </a:r>
            <a:r>
              <a:rPr lang="en-US" altLang="en-US" sz="3200" smtClean="0">
                <a:latin typeface="微软雅黑" pitchFamily="34" charset="-122"/>
                <a:ea typeface="微软雅黑" pitchFamily="34" charset="-122"/>
              </a:rPr>
              <a:t>17</a:t>
            </a:r>
            <a:r>
              <a:rPr lang="zh-CN" altLang="en-US" sz="3200" dirty="0" smtClean="0">
                <a:latin typeface="微软雅黑" pitchFamily="34" charset="-122"/>
                <a:ea typeface="微软雅黑" pitchFamily="34" charset="-122"/>
              </a:rPr>
              <a:t>）</a:t>
            </a:r>
            <a:r>
              <a:rPr lang="en-US" altLang="en-US" sz="3200" dirty="0" smtClean="0">
                <a:latin typeface="微软雅黑" pitchFamily="34" charset="-122"/>
                <a:ea typeface="微软雅黑" pitchFamily="34" charset="-122"/>
              </a:rPr>
              <a:t>1858</a:t>
            </a:r>
            <a:r>
              <a:rPr lang="zh-CN" altLang="en-US" sz="3200" dirty="0" smtClean="0">
                <a:latin typeface="微软雅黑" pitchFamily="34" charset="-122"/>
                <a:ea typeface="微软雅黑" pitchFamily="34" charset="-122"/>
              </a:rPr>
              <a:t>年，中英</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天津条约</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规定：“嗣后各式公文，无论京外，内叙大英国官民，自不得提书‘夷’字。”这表明当时的中国</a:t>
            </a:r>
            <a:r>
              <a:rPr lang="en-US" alt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　　</a:t>
            </a:r>
            <a:r>
              <a:rPr lang="en-US" altLang="en-US" sz="3200" dirty="0" smtClean="0">
                <a:latin typeface="微软雅黑" pitchFamily="34" charset="-122"/>
                <a:ea typeface="微软雅黑" pitchFamily="34" charset="-122"/>
              </a:rPr>
              <a:t>)</a:t>
            </a:r>
            <a:endParaRPr lang="zh-CN" altLang="en-US" sz="3200" dirty="0" smtClean="0">
              <a:latin typeface="微软雅黑" pitchFamily="34" charset="-122"/>
              <a:ea typeface="微软雅黑" pitchFamily="34" charset="-122"/>
            </a:endParaRPr>
          </a:p>
          <a:p>
            <a:r>
              <a:rPr lang="en-US" altLang="en-US" sz="3200" dirty="0" smtClean="0">
                <a:latin typeface="微软雅黑" pitchFamily="34" charset="-122"/>
                <a:ea typeface="微软雅黑" pitchFamily="34" charset="-122"/>
              </a:rPr>
              <a:t>A</a:t>
            </a:r>
            <a:r>
              <a:rPr lang="zh-CN" altLang="en-US" sz="3200" dirty="0" smtClean="0">
                <a:latin typeface="微软雅黑" pitchFamily="34" charset="-122"/>
                <a:ea typeface="微软雅黑" pitchFamily="34" charset="-122"/>
              </a:rPr>
              <a:t>．已经形成平等的外交观念</a:t>
            </a:r>
            <a:r>
              <a:rPr lang="en-US" altLang="en-US" sz="3200" dirty="0" smtClean="0">
                <a:latin typeface="微软雅黑" pitchFamily="34" charset="-122"/>
                <a:ea typeface="微软雅黑" pitchFamily="34" charset="-122"/>
              </a:rPr>
              <a:t>           </a:t>
            </a:r>
          </a:p>
          <a:p>
            <a:r>
              <a:rPr lang="en-US" altLang="en-US" sz="3200" dirty="0" smtClean="0">
                <a:latin typeface="微软雅黑" pitchFamily="34" charset="-122"/>
                <a:ea typeface="微软雅黑" pitchFamily="34" charset="-122"/>
              </a:rPr>
              <a:t>B</a:t>
            </a:r>
            <a:r>
              <a:rPr lang="zh-CN" altLang="en-US" sz="3200" dirty="0" smtClean="0">
                <a:latin typeface="微软雅黑" pitchFamily="34" charset="-122"/>
                <a:ea typeface="微软雅黑" pitchFamily="34" charset="-122"/>
              </a:rPr>
              <a:t>．“天朝上国”规制受到冲击</a:t>
            </a:r>
          </a:p>
          <a:p>
            <a:r>
              <a:rPr lang="en-US" altLang="en-US" sz="3200" dirty="0" smtClean="0">
                <a:latin typeface="微软雅黑" pitchFamily="34" charset="-122"/>
                <a:ea typeface="微软雅黑" pitchFamily="34" charset="-122"/>
              </a:rPr>
              <a:t>C</a:t>
            </a:r>
            <a:r>
              <a:rPr lang="zh-CN" altLang="en-US" sz="3200" dirty="0" smtClean="0">
                <a:latin typeface="微软雅黑" pitchFamily="34" charset="-122"/>
                <a:ea typeface="微软雅黑" pitchFamily="34" charset="-122"/>
              </a:rPr>
              <a:t>．对西方列强产生崇拜心理</a:t>
            </a:r>
            <a:r>
              <a:rPr lang="en-US" altLang="en-US" sz="3200" dirty="0" smtClean="0">
                <a:latin typeface="微软雅黑" pitchFamily="34" charset="-122"/>
                <a:ea typeface="微软雅黑" pitchFamily="34" charset="-122"/>
              </a:rPr>
              <a:t>           </a:t>
            </a:r>
          </a:p>
          <a:p>
            <a:r>
              <a:rPr lang="en-US" altLang="en-US" sz="3200" dirty="0" smtClean="0">
                <a:latin typeface="微软雅黑" pitchFamily="34" charset="-122"/>
                <a:ea typeface="微软雅黑" pitchFamily="34" charset="-122"/>
              </a:rPr>
              <a:t>D</a:t>
            </a:r>
            <a:r>
              <a:rPr lang="zh-CN" altLang="en-US" sz="3200" dirty="0" smtClean="0">
                <a:latin typeface="微软雅黑" pitchFamily="34" charset="-122"/>
                <a:ea typeface="微软雅黑" pitchFamily="34" charset="-122"/>
              </a:rPr>
              <a:t>．受到西方文化的广泛影响</a:t>
            </a:r>
          </a:p>
          <a:p>
            <a:endParaRPr lang="zh-CN" altLang="en-US" sz="3200" dirty="0">
              <a:latin typeface="微软雅黑" pitchFamily="34" charset="-122"/>
              <a:ea typeface="微软雅黑" pitchFamily="34" charset="-122"/>
            </a:endParaRPr>
          </a:p>
        </p:txBody>
      </p:sp>
      <p:sp>
        <p:nvSpPr>
          <p:cNvPr id="4" name="TextBox 3"/>
          <p:cNvSpPr txBox="1"/>
          <p:nvPr/>
        </p:nvSpPr>
        <p:spPr>
          <a:xfrm>
            <a:off x="6084168" y="2492896"/>
            <a:ext cx="1357322" cy="1015663"/>
          </a:xfrm>
          <a:prstGeom prst="rect">
            <a:avLst/>
          </a:prstGeom>
          <a:noFill/>
        </p:spPr>
        <p:txBody>
          <a:bodyPr wrap="square" rtlCol="0">
            <a:spAutoFit/>
          </a:bodyPr>
          <a:lstStyle/>
          <a:p>
            <a:r>
              <a:rPr lang="en-US" altLang="zh-CN" sz="6000" dirty="0" smtClean="0">
                <a:solidFill>
                  <a:srgbClr val="3333FF"/>
                </a:solidFill>
              </a:rPr>
              <a:t>B</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1"/>
          <p:cNvSpPr txBox="1">
            <a:spLocks noChangeArrowheads="1"/>
          </p:cNvSpPr>
          <p:nvPr/>
        </p:nvSpPr>
        <p:spPr bwMode="gray">
          <a:xfrm>
            <a:off x="1290638" y="1492250"/>
            <a:ext cx="247650" cy="182563"/>
          </a:xfrm>
          <a:prstGeom prst="rect">
            <a:avLst/>
          </a:prstGeom>
          <a:noFill/>
          <a:ln w="9525" algn="ctr">
            <a:noFill/>
            <a:miter lim="800000"/>
            <a:headEnd/>
            <a:tailEnd/>
          </a:ln>
        </p:spPr>
        <p:txBody>
          <a:bodyPr wrap="none">
            <a:spAutoFit/>
          </a:bodyPr>
          <a:lstStyle/>
          <a:p>
            <a:pPr algn="ctr" eaLnBrk="0" hangingPunct="0"/>
            <a:endParaRPr lang="en-US" altLang="zh-CN">
              <a:solidFill>
                <a:srgbClr val="FFFFFF"/>
              </a:solidFill>
              <a:latin typeface="Arial" pitchFamily="34" charset="0"/>
            </a:endParaRPr>
          </a:p>
        </p:txBody>
      </p:sp>
      <p:sp>
        <p:nvSpPr>
          <p:cNvPr id="8" name="Text Box 35"/>
          <p:cNvSpPr txBox="1">
            <a:spLocks noChangeArrowheads="1"/>
          </p:cNvSpPr>
          <p:nvPr/>
        </p:nvSpPr>
        <p:spPr bwMode="gray">
          <a:xfrm>
            <a:off x="546100" y="911225"/>
            <a:ext cx="4484688" cy="646113"/>
          </a:xfrm>
          <a:prstGeom prst="rect">
            <a:avLst/>
          </a:prstGeom>
          <a:noFill/>
          <a:ln w="9525" algn="ctr">
            <a:noFill/>
            <a:miter lim="800000"/>
            <a:headEnd/>
            <a:tailEnd/>
          </a:ln>
          <a:effectLst/>
        </p:spPr>
        <p:txBody>
          <a:bodyPr>
            <a:spAutoFit/>
          </a:bodyPr>
          <a:lstStyle>
            <a:defPPr>
              <a:defRPr lang="zh-CN"/>
            </a:defPPr>
            <a:lvl1pPr eaLnBrk="0" hangingPunct="0">
              <a:defRPr sz="3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defRPr/>
            </a:pPr>
            <a:r>
              <a:rPr lang="zh-CN" altLang="en-US" b="0" dirty="0" smtClean="0">
                <a:solidFill>
                  <a:srgbClr val="FF0000"/>
                </a:solidFill>
                <a:effectLst/>
              </a:rPr>
              <a:t>两个</a:t>
            </a:r>
            <a:r>
              <a:rPr lang="zh-CN" altLang="en-US" b="0" dirty="0">
                <a:solidFill>
                  <a:srgbClr val="FF0000"/>
                </a:solidFill>
                <a:effectLst/>
              </a:rPr>
              <a:t>基本任务</a:t>
            </a:r>
            <a:endParaRPr lang="en-US" altLang="zh-CN" b="0" dirty="0">
              <a:solidFill>
                <a:srgbClr val="FF0000"/>
              </a:solidFill>
              <a:effectLst/>
            </a:endParaRPr>
          </a:p>
        </p:txBody>
      </p:sp>
      <p:sp>
        <p:nvSpPr>
          <p:cNvPr id="10" name="矩形 9"/>
          <p:cNvSpPr>
            <a:spLocks noChangeArrowheads="1"/>
          </p:cNvSpPr>
          <p:nvPr/>
        </p:nvSpPr>
        <p:spPr bwMode="auto">
          <a:xfrm>
            <a:off x="546100" y="1692275"/>
            <a:ext cx="6705600"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ts val="1200"/>
              </a:spcBef>
              <a:defRPr/>
            </a:pPr>
            <a:r>
              <a:rPr lang="en-US" altLang="zh-CN" sz="3200" dirty="0">
                <a:latin typeface="微软雅黑" panose="020B0503020204020204" pitchFamily="34" charset="-122"/>
                <a:ea typeface="微软雅黑" panose="020B0503020204020204" pitchFamily="34" charset="-122"/>
              </a:rPr>
              <a:t>1. </a:t>
            </a:r>
            <a:r>
              <a:rPr lang="zh-CN" altLang="en-US" sz="3200" dirty="0">
                <a:latin typeface="微软雅黑" panose="020B0503020204020204" pitchFamily="34" charset="-122"/>
                <a:ea typeface="微软雅黑" panose="020B0503020204020204" pitchFamily="34" charset="-122"/>
              </a:rPr>
              <a:t>反侵略、反封建，实现民族独立</a:t>
            </a:r>
            <a:endParaRPr lang="en-US" altLang="zh-CN" sz="3200" dirty="0">
              <a:latin typeface="微软雅黑" panose="020B0503020204020204" pitchFamily="34" charset="-122"/>
              <a:ea typeface="微软雅黑" panose="020B0503020204020204" pitchFamily="34" charset="-122"/>
            </a:endParaRPr>
          </a:p>
          <a:p>
            <a:pPr>
              <a:spcBef>
                <a:spcPts val="1200"/>
              </a:spcBef>
              <a:defRPr/>
            </a:pPr>
            <a:r>
              <a:rPr lang="en-US" altLang="zh-CN" sz="3200" dirty="0">
                <a:latin typeface="微软雅黑" panose="020B0503020204020204" pitchFamily="34" charset="-122"/>
                <a:ea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rPr>
              <a:t>实现近代化（现代化）</a:t>
            </a:r>
            <a:endParaRPr lang="en-US" altLang="zh-CN" sz="3200" dirty="0">
              <a:latin typeface="微软雅黑" panose="020B0503020204020204" pitchFamily="34" charset="-122"/>
              <a:ea typeface="微软雅黑" panose="020B0503020204020204" pitchFamily="34" charset="-122"/>
            </a:endParaRPr>
          </a:p>
        </p:txBody>
      </p:sp>
      <p:sp>
        <p:nvSpPr>
          <p:cNvPr id="11" name="Text Box 35"/>
          <p:cNvSpPr txBox="1">
            <a:spLocks noChangeArrowheads="1"/>
          </p:cNvSpPr>
          <p:nvPr/>
        </p:nvSpPr>
        <p:spPr bwMode="gray">
          <a:xfrm>
            <a:off x="468313" y="3081338"/>
            <a:ext cx="4086225" cy="646112"/>
          </a:xfrm>
          <a:prstGeom prst="rect">
            <a:avLst/>
          </a:prstGeom>
          <a:noFill/>
          <a:ln w="9525" algn="ctr">
            <a:noFill/>
            <a:miter lim="800000"/>
            <a:headEnd/>
            <a:tailEnd/>
          </a:ln>
          <a:effectLst/>
        </p:spPr>
        <p:txBody>
          <a:bodyPr>
            <a:spAutoFit/>
          </a:bodyPr>
          <a:lstStyle>
            <a:defPPr>
              <a:defRPr lang="zh-CN"/>
            </a:defPPr>
            <a:lvl1pPr eaLnBrk="0" hangingPunct="0">
              <a:defRPr sz="3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a:defRPr/>
            </a:pPr>
            <a:r>
              <a:rPr lang="zh-CN" altLang="en-US" b="0" dirty="0" smtClean="0">
                <a:solidFill>
                  <a:srgbClr val="FF0000"/>
                </a:solidFill>
                <a:effectLst/>
              </a:rPr>
              <a:t>三条基本线索</a:t>
            </a:r>
            <a:endParaRPr lang="en-US" altLang="zh-CN" b="0" dirty="0" smtClean="0">
              <a:solidFill>
                <a:srgbClr val="FF0000"/>
              </a:solidFill>
              <a:effectLst/>
            </a:endParaRPr>
          </a:p>
        </p:txBody>
      </p:sp>
      <p:sp>
        <p:nvSpPr>
          <p:cNvPr id="12" name="矩形 11"/>
          <p:cNvSpPr>
            <a:spLocks noChangeArrowheads="1"/>
          </p:cNvSpPr>
          <p:nvPr/>
        </p:nvSpPr>
        <p:spPr bwMode="auto">
          <a:xfrm>
            <a:off x="449263" y="3933825"/>
            <a:ext cx="6705600" cy="187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ts val="1200"/>
              </a:spcBef>
              <a:defRPr/>
            </a:pPr>
            <a:r>
              <a:rPr lang="en-US" altLang="zh-CN" sz="3200" dirty="0">
                <a:latin typeface="微软雅黑" panose="020B0503020204020204" pitchFamily="34" charset="-122"/>
                <a:ea typeface="微软雅黑" panose="020B0503020204020204" pitchFamily="34" charset="-122"/>
              </a:rPr>
              <a:t>1. </a:t>
            </a:r>
            <a:r>
              <a:rPr lang="zh-CN" altLang="en-US" sz="3200" dirty="0">
                <a:latin typeface="微软雅黑" panose="020B0503020204020204" pitchFamily="34" charset="-122"/>
                <a:ea typeface="微软雅黑" panose="020B0503020204020204" pitchFamily="34" charset="-122"/>
              </a:rPr>
              <a:t>西方国家的侵略史</a:t>
            </a:r>
            <a:endParaRPr lang="en-US" altLang="zh-CN" sz="3200" dirty="0">
              <a:latin typeface="微软雅黑" panose="020B0503020204020204" pitchFamily="34" charset="-122"/>
              <a:ea typeface="微软雅黑" panose="020B0503020204020204" pitchFamily="34" charset="-122"/>
            </a:endParaRPr>
          </a:p>
          <a:p>
            <a:pPr>
              <a:spcBef>
                <a:spcPts val="1200"/>
              </a:spcBef>
              <a:defRPr/>
            </a:pPr>
            <a:r>
              <a:rPr lang="en-US" altLang="zh-CN" sz="3200" dirty="0">
                <a:latin typeface="微软雅黑" panose="020B0503020204020204" pitchFamily="34" charset="-122"/>
                <a:ea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rPr>
              <a:t>民族资本主义的艰难发展史</a:t>
            </a:r>
            <a:endParaRPr lang="en-US" altLang="zh-CN" sz="3200" dirty="0">
              <a:latin typeface="微软雅黑" panose="020B0503020204020204" pitchFamily="34" charset="-122"/>
              <a:ea typeface="微软雅黑" panose="020B0503020204020204" pitchFamily="34" charset="-122"/>
            </a:endParaRPr>
          </a:p>
          <a:p>
            <a:pPr>
              <a:spcBef>
                <a:spcPts val="1200"/>
              </a:spcBef>
              <a:defRPr/>
            </a:pPr>
            <a:r>
              <a:rPr lang="en-US" altLang="zh-CN" sz="3200" dirty="0">
                <a:latin typeface="微软雅黑" panose="020B0503020204020204" pitchFamily="34" charset="-122"/>
                <a:ea typeface="微软雅黑" panose="020B0503020204020204" pitchFamily="34" charset="-122"/>
              </a:rPr>
              <a:t>3. </a:t>
            </a:r>
            <a:r>
              <a:rPr lang="zh-CN" altLang="en-US" sz="3200" dirty="0">
                <a:latin typeface="微软雅黑" panose="020B0503020204020204" pitchFamily="34" charset="-122"/>
                <a:ea typeface="微软雅黑" panose="020B0503020204020204" pitchFamily="34" charset="-122"/>
              </a:rPr>
              <a:t>中国人民的抗争和探索史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332656"/>
            <a:ext cx="9144000" cy="4401205"/>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2010</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海南单科</a:t>
            </a:r>
            <a:r>
              <a:rPr lang="en-US" altLang="zh-CN"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15</a:t>
            </a:r>
            <a:r>
              <a:rPr lang="zh-CN" altLang="en-US" sz="3200" dirty="0" smtClean="0">
                <a:latin typeface="微软雅黑" pitchFamily="34" charset="-122"/>
                <a:ea typeface="微软雅黑" pitchFamily="34" charset="-122"/>
              </a:rPr>
              <a:t>）</a:t>
            </a:r>
            <a:r>
              <a:rPr lang="en-US" sz="3200" dirty="0" smtClean="0">
                <a:latin typeface="微软雅黑" pitchFamily="34" charset="-122"/>
                <a:ea typeface="微软雅黑" pitchFamily="34" charset="-122"/>
              </a:rPr>
              <a:t>1864</a:t>
            </a:r>
            <a:r>
              <a:rPr lang="zh-CN" altLang="en-US" sz="3200" dirty="0" smtClean="0">
                <a:latin typeface="微软雅黑" pitchFamily="34" charset="-122"/>
                <a:ea typeface="微软雅黑" pitchFamily="34" charset="-122"/>
              </a:rPr>
              <a:t>年，有人称：“当今光气大开，远方毕至”，欧洲诸邦“胥聚于我一中国之中，此古今之创事，天地之变局，所谓不世出之机也”。这一“变局论”</a:t>
            </a:r>
            <a:r>
              <a:rPr lang="en-US"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　　）</a:t>
            </a:r>
          </a:p>
          <a:p>
            <a:r>
              <a:rPr lang="en-US" sz="3200" dirty="0" smtClean="0">
                <a:latin typeface="微软雅黑" pitchFamily="34" charset="-122"/>
                <a:ea typeface="微软雅黑" pitchFamily="34" charset="-122"/>
              </a:rPr>
              <a:t>A</a:t>
            </a:r>
            <a:r>
              <a:rPr lang="zh-CN" altLang="en-US" sz="3200" dirty="0" smtClean="0">
                <a:latin typeface="微软雅黑" pitchFamily="34" charset="-122"/>
                <a:ea typeface="微软雅黑" pitchFamily="34" charset="-122"/>
              </a:rPr>
              <a:t>．奠定了戊戌变法的理论基础</a:t>
            </a:r>
            <a:r>
              <a:rPr lang="en-US" sz="3200" dirty="0" smtClean="0">
                <a:latin typeface="微软雅黑" pitchFamily="34" charset="-122"/>
                <a:ea typeface="微软雅黑" pitchFamily="34" charset="-122"/>
              </a:rPr>
              <a:t>         </a:t>
            </a:r>
          </a:p>
          <a:p>
            <a:r>
              <a:rPr lang="en-US" sz="3200" dirty="0" smtClean="0">
                <a:latin typeface="微软雅黑" pitchFamily="34" charset="-122"/>
                <a:ea typeface="微软雅黑" pitchFamily="34" charset="-122"/>
              </a:rPr>
              <a:t>B</a:t>
            </a:r>
            <a:r>
              <a:rPr lang="zh-CN" altLang="en-US" sz="3200" dirty="0" smtClean="0">
                <a:latin typeface="微软雅黑" pitchFamily="34" charset="-122"/>
                <a:ea typeface="微软雅黑" pitchFamily="34" charset="-122"/>
              </a:rPr>
              <a:t>．基本沿袭了传统的夷夏观念</a:t>
            </a:r>
          </a:p>
          <a:p>
            <a:r>
              <a:rPr lang="en-US" sz="3200" dirty="0" smtClean="0">
                <a:latin typeface="微软雅黑" pitchFamily="34" charset="-122"/>
                <a:ea typeface="微软雅黑" pitchFamily="34" charset="-122"/>
              </a:rPr>
              <a:t>C</a:t>
            </a:r>
            <a:r>
              <a:rPr lang="zh-CN" altLang="en-US" sz="3200" dirty="0" smtClean="0">
                <a:latin typeface="微软雅黑" pitchFamily="34" charset="-122"/>
                <a:ea typeface="微软雅黑" pitchFamily="34" charset="-122"/>
              </a:rPr>
              <a:t>．反映了对西方文明的抵制态度　</a:t>
            </a:r>
            <a:r>
              <a:rPr lang="en-US" sz="3200" dirty="0" smtClean="0">
                <a:latin typeface="微软雅黑" pitchFamily="34" charset="-122"/>
                <a:ea typeface="微软雅黑" pitchFamily="34" charset="-122"/>
              </a:rPr>
              <a:t>     </a:t>
            </a:r>
          </a:p>
          <a:p>
            <a:r>
              <a:rPr lang="en-US" sz="3200" dirty="0" smtClean="0">
                <a:latin typeface="微软雅黑" pitchFamily="34" charset="-122"/>
                <a:ea typeface="微软雅黑" pitchFamily="34" charset="-122"/>
              </a:rPr>
              <a:t>D</a:t>
            </a:r>
            <a:r>
              <a:rPr lang="zh-CN" altLang="en-US" sz="3200" dirty="0" smtClean="0">
                <a:latin typeface="微软雅黑" pitchFamily="34" charset="-122"/>
                <a:ea typeface="微软雅黑" pitchFamily="34" charset="-122"/>
              </a:rPr>
              <a:t>．反映了变法自强思想的出现</a:t>
            </a:r>
          </a:p>
          <a:p>
            <a:endParaRPr lang="zh-CN" altLang="en-US" sz="2400" b="1" dirty="0"/>
          </a:p>
        </p:txBody>
      </p:sp>
      <p:sp>
        <p:nvSpPr>
          <p:cNvPr id="3" name="TextBox 2"/>
          <p:cNvSpPr txBox="1"/>
          <p:nvPr/>
        </p:nvSpPr>
        <p:spPr>
          <a:xfrm>
            <a:off x="5292080" y="1772816"/>
            <a:ext cx="1357322" cy="1015663"/>
          </a:xfrm>
          <a:prstGeom prst="rect">
            <a:avLst/>
          </a:prstGeom>
          <a:noFill/>
        </p:spPr>
        <p:txBody>
          <a:bodyPr wrap="square" rtlCol="0">
            <a:spAutoFit/>
          </a:bodyPr>
          <a:lstStyle/>
          <a:p>
            <a:r>
              <a:rPr lang="en-US" altLang="zh-CN" sz="6000" dirty="0" smtClean="0">
                <a:solidFill>
                  <a:srgbClr val="3333FF"/>
                </a:solidFill>
              </a:rPr>
              <a:t>D</a:t>
            </a:r>
            <a:endParaRPr lang="zh-CN" altLang="en-US" sz="6000" dirty="0">
              <a:solidFill>
                <a:srgbClr val="3333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0648"/>
            <a:ext cx="9144000" cy="4893647"/>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a:t>
            </a:r>
            <a:r>
              <a:rPr lang="en-US" altLang="en-US" sz="3200" dirty="0">
                <a:latin typeface="微软雅黑" pitchFamily="34" charset="-122"/>
                <a:ea typeface="微软雅黑" pitchFamily="34" charset="-122"/>
              </a:rPr>
              <a:t>2013</a:t>
            </a:r>
            <a:r>
              <a:rPr lang="en-US" altLang="zh-CN"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全国新课标卷</a:t>
            </a:r>
            <a:r>
              <a:rPr lang="en-US" altLang="zh-CN" sz="3200" dirty="0">
                <a:latin typeface="微软雅黑" pitchFamily="34" charset="-122"/>
                <a:ea typeface="微软雅黑" pitchFamily="34" charset="-122"/>
              </a:rPr>
              <a:t>Ⅱ</a:t>
            </a:r>
            <a:r>
              <a:rPr lang="zh-CN" altLang="en-US" sz="3200" dirty="0">
                <a:latin typeface="微软雅黑" pitchFamily="34" charset="-122"/>
                <a:ea typeface="微软雅黑" pitchFamily="34" charset="-122"/>
              </a:rPr>
              <a:t>文综</a:t>
            </a:r>
            <a:r>
              <a:rPr lang="en-US" altLang="zh-CN" sz="3200" dirty="0">
                <a:latin typeface="微软雅黑" pitchFamily="34" charset="-122"/>
                <a:ea typeface="微软雅黑" pitchFamily="34" charset="-122"/>
              </a:rPr>
              <a:t>·</a:t>
            </a:r>
            <a:r>
              <a:rPr lang="en-US" altLang="en-US" sz="3200" dirty="0">
                <a:latin typeface="微软雅黑" pitchFamily="34" charset="-122"/>
                <a:ea typeface="微软雅黑" pitchFamily="34" charset="-122"/>
              </a:rPr>
              <a:t>29</a:t>
            </a:r>
            <a:r>
              <a:rPr lang="zh-CN" altLang="en-US" sz="3200" dirty="0">
                <a:latin typeface="微软雅黑" pitchFamily="34" charset="-122"/>
                <a:ea typeface="微软雅黑" pitchFamily="34" charset="-122"/>
              </a:rPr>
              <a:t>）</a:t>
            </a:r>
            <a:r>
              <a:rPr lang="en-US" altLang="en-US" sz="3200" dirty="0">
                <a:latin typeface="微软雅黑" pitchFamily="34" charset="-122"/>
                <a:ea typeface="微软雅黑" pitchFamily="34" charset="-122"/>
              </a:rPr>
              <a:t>1877</a:t>
            </a:r>
            <a:r>
              <a:rPr lang="zh-CN" altLang="en-US" sz="3200" dirty="0">
                <a:latin typeface="微软雅黑" pitchFamily="34" charset="-122"/>
                <a:ea typeface="微软雅黑" pitchFamily="34" charset="-122"/>
              </a:rPr>
              <a:t>年，清政府采纳驻英公使郭嵩焘的建议，在新加</a:t>
            </a:r>
            <a:r>
              <a:rPr lang="zh-CN" altLang="en-US" sz="3200" dirty="0" smtClean="0">
                <a:latin typeface="微软雅黑" pitchFamily="34" charset="-122"/>
                <a:ea typeface="微软雅黑" pitchFamily="34" charset="-122"/>
              </a:rPr>
              <a:t>坡设</a:t>
            </a:r>
            <a:r>
              <a:rPr lang="zh-CN" altLang="en-US" sz="3200" dirty="0">
                <a:latin typeface="微软雅黑" pitchFamily="34" charset="-122"/>
                <a:ea typeface="微软雅黑" pitchFamily="34" charset="-122"/>
              </a:rPr>
              <a:t>立领事馆。此后，又在美国旧金山，日本横滨、神户、大阪及南洋华侨聚居的商埠设立了</a:t>
            </a:r>
            <a:r>
              <a:rPr lang="zh-CN" altLang="en-US" sz="3200" dirty="0" smtClean="0">
                <a:latin typeface="微软雅黑" pitchFamily="34" charset="-122"/>
                <a:ea typeface="微软雅黑" pitchFamily="34" charset="-122"/>
              </a:rPr>
              <a:t>领事</a:t>
            </a:r>
            <a:r>
              <a:rPr lang="zh-CN" altLang="en-US" sz="3200" dirty="0">
                <a:latin typeface="微软雅黑" pitchFamily="34" charset="-122"/>
                <a:ea typeface="微软雅黑" pitchFamily="34" charset="-122"/>
              </a:rPr>
              <a:t>馆。这反映了清政府</a:t>
            </a:r>
            <a:r>
              <a:rPr lang="en-US" altLang="en-US"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　　</a:t>
            </a:r>
            <a:r>
              <a:rPr lang="en-US" altLang="en-US" sz="3200" dirty="0">
                <a:latin typeface="微软雅黑" pitchFamily="34" charset="-122"/>
                <a:ea typeface="微软雅黑" pitchFamily="34" charset="-122"/>
              </a:rPr>
              <a:t>)</a:t>
            </a:r>
            <a:endParaRPr lang="zh-CN" altLang="en-US" sz="3200" dirty="0">
              <a:latin typeface="微软雅黑" pitchFamily="34" charset="-122"/>
              <a:ea typeface="微软雅黑" pitchFamily="34" charset="-122"/>
            </a:endParaRPr>
          </a:p>
          <a:p>
            <a:r>
              <a:rPr lang="en-US" altLang="en-US" sz="3200" dirty="0">
                <a:latin typeface="微软雅黑" pitchFamily="34" charset="-122"/>
                <a:ea typeface="微软雅黑" pitchFamily="34" charset="-122"/>
              </a:rPr>
              <a:t>A</a:t>
            </a:r>
            <a:r>
              <a:rPr lang="zh-CN" altLang="en-US" sz="3200" dirty="0">
                <a:latin typeface="微软雅黑" pitchFamily="34" charset="-122"/>
                <a:ea typeface="微软雅黑" pitchFamily="34" charset="-122"/>
              </a:rPr>
              <a:t>．力图摆脱不平等条约的约束</a:t>
            </a:r>
            <a:r>
              <a:rPr lang="en-US" altLang="en-US" sz="3200" dirty="0">
                <a:latin typeface="微软雅黑" pitchFamily="34" charset="-122"/>
                <a:ea typeface="微软雅黑" pitchFamily="34" charset="-122"/>
              </a:rPr>
              <a:t>         </a:t>
            </a:r>
            <a:endParaRPr lang="en-US" altLang="en-US" sz="3200" dirty="0" smtClean="0">
              <a:latin typeface="微软雅黑" pitchFamily="34" charset="-122"/>
              <a:ea typeface="微软雅黑" pitchFamily="34" charset="-122"/>
            </a:endParaRPr>
          </a:p>
          <a:p>
            <a:r>
              <a:rPr lang="en-US" altLang="en-US" sz="3200" dirty="0" smtClean="0">
                <a:latin typeface="微软雅黑" pitchFamily="34" charset="-122"/>
                <a:ea typeface="微软雅黑" pitchFamily="34" charset="-122"/>
              </a:rPr>
              <a:t>B</a:t>
            </a:r>
            <a:r>
              <a:rPr lang="zh-CN" altLang="en-US" sz="3200" dirty="0">
                <a:latin typeface="微软雅黑" pitchFamily="34" charset="-122"/>
                <a:ea typeface="微软雅黑" pitchFamily="34" charset="-122"/>
              </a:rPr>
              <a:t>．外交上开始出现制度性变</a:t>
            </a:r>
            <a:r>
              <a:rPr lang="zh-CN" altLang="en-US" sz="3200" dirty="0" smtClean="0">
                <a:latin typeface="微软雅黑" pitchFamily="34" charset="-122"/>
                <a:ea typeface="微软雅黑" pitchFamily="34" charset="-122"/>
              </a:rPr>
              <a:t>化</a:t>
            </a:r>
            <a:endParaRPr lang="en-US" altLang="zh-CN" sz="3200" dirty="0" smtClean="0">
              <a:latin typeface="微软雅黑" pitchFamily="34" charset="-122"/>
              <a:ea typeface="微软雅黑" pitchFamily="34" charset="-122"/>
            </a:endParaRPr>
          </a:p>
          <a:p>
            <a:r>
              <a:rPr lang="en-US" altLang="en-US" sz="3200" dirty="0" smtClean="0">
                <a:latin typeface="微软雅黑" pitchFamily="34" charset="-122"/>
                <a:ea typeface="微软雅黑" pitchFamily="34" charset="-122"/>
              </a:rPr>
              <a:t>C</a:t>
            </a:r>
            <a:r>
              <a:rPr lang="zh-CN" altLang="en-US" sz="3200" dirty="0">
                <a:latin typeface="微软雅黑" pitchFamily="34" charset="-122"/>
                <a:ea typeface="微软雅黑" pitchFamily="34" charset="-122"/>
              </a:rPr>
              <a:t>．逐步向近代外交转变</a:t>
            </a:r>
            <a:r>
              <a:rPr lang="en-US" altLang="en-US" sz="3200" dirty="0">
                <a:latin typeface="微软雅黑" pitchFamily="34" charset="-122"/>
                <a:ea typeface="微软雅黑" pitchFamily="34" charset="-122"/>
              </a:rPr>
              <a:t>               </a:t>
            </a:r>
            <a:endParaRPr lang="en-US" altLang="en-US" sz="3200" dirty="0" smtClean="0">
              <a:latin typeface="微软雅黑" pitchFamily="34" charset="-122"/>
              <a:ea typeface="微软雅黑" pitchFamily="34" charset="-122"/>
            </a:endParaRPr>
          </a:p>
          <a:p>
            <a:r>
              <a:rPr lang="en-US" altLang="en-US" sz="3200" dirty="0" smtClean="0">
                <a:latin typeface="微软雅黑" pitchFamily="34" charset="-122"/>
                <a:ea typeface="微软雅黑" pitchFamily="34" charset="-122"/>
              </a:rPr>
              <a:t>D</a:t>
            </a:r>
            <a:r>
              <a:rPr lang="zh-CN" altLang="en-US" sz="3200" dirty="0">
                <a:latin typeface="微软雅黑" pitchFamily="34" charset="-122"/>
                <a:ea typeface="微软雅黑" pitchFamily="34" charset="-122"/>
              </a:rPr>
              <a:t>．国际地位得到提</a:t>
            </a:r>
            <a:r>
              <a:rPr lang="zh-CN" altLang="en-US" sz="3200" dirty="0" smtClean="0">
                <a:latin typeface="微软雅黑" pitchFamily="34" charset="-122"/>
                <a:ea typeface="微软雅黑" pitchFamily="34" charset="-122"/>
              </a:rPr>
              <a:t>高</a:t>
            </a:r>
            <a:endParaRPr lang="zh-CN" altLang="en-US" sz="3200" dirty="0">
              <a:latin typeface="微软雅黑" pitchFamily="34" charset="-122"/>
              <a:ea typeface="微软雅黑" pitchFamily="34" charset="-122"/>
            </a:endParaRPr>
          </a:p>
          <a:p>
            <a:endParaRPr lang="zh-CN" altLang="en-US" sz="2400" b="1" dirty="0">
              <a:latin typeface="楷体" pitchFamily="49" charset="-122"/>
              <a:ea typeface="楷体" pitchFamily="49" charset="-122"/>
            </a:endParaRPr>
          </a:p>
        </p:txBody>
      </p:sp>
      <p:sp>
        <p:nvSpPr>
          <p:cNvPr id="5" name="TextBox 4"/>
          <p:cNvSpPr txBox="1"/>
          <p:nvPr/>
        </p:nvSpPr>
        <p:spPr>
          <a:xfrm>
            <a:off x="1403648" y="1988840"/>
            <a:ext cx="1357322" cy="1015663"/>
          </a:xfrm>
          <a:prstGeom prst="rect">
            <a:avLst/>
          </a:prstGeom>
          <a:noFill/>
        </p:spPr>
        <p:txBody>
          <a:bodyPr wrap="square" rtlCol="0">
            <a:spAutoFit/>
          </a:bodyPr>
          <a:lstStyle/>
          <a:p>
            <a:r>
              <a:rPr lang="en-US" altLang="zh-CN" sz="6000" dirty="0" smtClean="0">
                <a:solidFill>
                  <a:srgbClr val="3333FF"/>
                </a:solidFill>
              </a:rPr>
              <a:t>C</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04663"/>
            <a:ext cx="9143999" cy="5810419"/>
          </a:xfrm>
          <a:prstGeom prst="rect">
            <a:avLst/>
          </a:prstGeom>
        </p:spPr>
        <p:txBody>
          <a:bodyPr/>
          <a:lstStyle/>
          <a:p>
            <a:r>
              <a:rPr lang="zh-CN" altLang="en-US" sz="3200" dirty="0" smtClean="0">
                <a:latin typeface="微软雅黑" pitchFamily="34" charset="-122"/>
                <a:ea typeface="微软雅黑" pitchFamily="34" charset="-122"/>
              </a:rPr>
              <a:t>有人说：“鸦片战争是在执行一种历史使命，它是用侵略手段来达到使中国向世界开放的目的。”你同意这种观点吗？为什么？</a:t>
            </a:r>
            <a:endParaRPr lang="en-US" altLang="zh-CN" sz="3200" dirty="0" smtClean="0">
              <a:latin typeface="微软雅黑" pitchFamily="34" charset="-122"/>
              <a:ea typeface="微软雅黑" pitchFamily="34" charset="-122"/>
            </a:endParaRPr>
          </a:p>
          <a:p>
            <a:r>
              <a:rPr lang="zh-CN" altLang="en-US" sz="3200" dirty="0" smtClean="0">
                <a:solidFill>
                  <a:srgbClr val="FF0000"/>
                </a:solidFill>
                <a:latin typeface="微软雅黑" pitchFamily="34" charset="-122"/>
                <a:ea typeface="微软雅黑" pitchFamily="34" charset="-122"/>
              </a:rPr>
              <a:t>有一定的道理，但不全面。近代前期列强侵略中国对中国产生了双重影响。</a:t>
            </a:r>
            <a:r>
              <a:rPr lang="en-US" altLang="zh-CN" sz="3200" dirty="0" smtClean="0">
                <a:solidFill>
                  <a:srgbClr val="FF0000"/>
                </a:solidFill>
                <a:latin typeface="微软雅黑" pitchFamily="34" charset="-122"/>
                <a:ea typeface="微软雅黑" pitchFamily="34" charset="-122"/>
              </a:rPr>
              <a:t>(1)</a:t>
            </a:r>
            <a:r>
              <a:rPr lang="zh-CN" altLang="en-US" sz="3200" u="sng" dirty="0" smtClean="0">
                <a:solidFill>
                  <a:srgbClr val="7030A0"/>
                </a:solidFill>
                <a:latin typeface="微软雅黑" pitchFamily="34" charset="-122"/>
                <a:ea typeface="微软雅黑" pitchFamily="34" charset="-122"/>
              </a:rPr>
              <a:t>造成了中国的贫穷落后，</a:t>
            </a:r>
            <a:r>
              <a:rPr lang="zh-CN" altLang="en-US" sz="3200" dirty="0" smtClean="0">
                <a:solidFill>
                  <a:srgbClr val="FF0000"/>
                </a:solidFill>
                <a:latin typeface="微软雅黑" pitchFamily="34" charset="-122"/>
                <a:ea typeface="微软雅黑" pitchFamily="34" charset="-122"/>
              </a:rPr>
              <a:t>是阻碍中国民族资本主义发展的主要因素。</a:t>
            </a:r>
            <a:endParaRPr lang="en-US" altLang="zh-CN" sz="3200" dirty="0" smtClean="0">
              <a:solidFill>
                <a:srgbClr val="FF0000"/>
              </a:solidFill>
              <a:latin typeface="微软雅黑" pitchFamily="34" charset="-122"/>
              <a:ea typeface="微软雅黑" pitchFamily="34" charset="-122"/>
            </a:endParaRPr>
          </a:p>
          <a:p>
            <a:r>
              <a:rPr lang="en-US" altLang="zh-CN" sz="3200" dirty="0" smtClean="0">
                <a:solidFill>
                  <a:srgbClr val="FF0000"/>
                </a:solidFill>
                <a:latin typeface="微软雅黑" pitchFamily="34" charset="-122"/>
                <a:ea typeface="微软雅黑" pitchFamily="34" charset="-122"/>
              </a:rPr>
              <a:t>(2)</a:t>
            </a:r>
            <a:r>
              <a:rPr lang="zh-CN" altLang="en-US" sz="3200" dirty="0" smtClean="0">
                <a:solidFill>
                  <a:srgbClr val="FF0000"/>
                </a:solidFill>
                <a:latin typeface="微软雅黑" pitchFamily="34" charset="-122"/>
                <a:ea typeface="微软雅黑" pitchFamily="34" charset="-122"/>
              </a:rPr>
              <a:t>冲击了中国旧的经济、政治秩序和生活习俗，扩大了中外交流的范围和规模，</a:t>
            </a:r>
            <a:r>
              <a:rPr lang="zh-CN" altLang="en-US" sz="3200" u="sng" dirty="0" smtClean="0">
                <a:solidFill>
                  <a:srgbClr val="7030A0"/>
                </a:solidFill>
                <a:latin typeface="微软雅黑" pitchFamily="34" charset="-122"/>
                <a:ea typeface="微软雅黑" pitchFamily="34" charset="-122"/>
              </a:rPr>
              <a:t>客观上有利于中国社会近代化的发展。</a:t>
            </a:r>
            <a:endParaRPr lang="en-US" altLang="zh-CN" sz="3200" u="sng" dirty="0" smtClean="0">
              <a:solidFill>
                <a:srgbClr val="7030A0"/>
              </a:solidFill>
              <a:latin typeface="微软雅黑" pitchFamily="34" charset="-122"/>
              <a:ea typeface="微软雅黑" pitchFamily="34" charset="-122"/>
            </a:endParaRPr>
          </a:p>
          <a:p>
            <a:r>
              <a:rPr lang="zh-CN" altLang="en-US" sz="3200" dirty="0" smtClean="0">
                <a:solidFill>
                  <a:srgbClr val="FF0000"/>
                </a:solidFill>
                <a:latin typeface="微软雅黑" pitchFamily="34" charset="-122"/>
                <a:ea typeface="微软雅黑" pitchFamily="34" charset="-122"/>
              </a:rPr>
              <a:t>上述观点只</a:t>
            </a:r>
            <a:r>
              <a:rPr lang="zh-CN" altLang="en-US" sz="3200" dirty="0" smtClean="0">
                <a:solidFill>
                  <a:srgbClr val="7030A0"/>
                </a:solidFill>
                <a:latin typeface="微软雅黑" pitchFamily="34" charset="-122"/>
                <a:ea typeface="微软雅黑" pitchFamily="34" charset="-122"/>
              </a:rPr>
              <a:t>强调其客观的积极作用，没有看到其危害。</a:t>
            </a:r>
          </a:p>
          <a:p>
            <a:pPr marL="0" marR="0" lvl="0" indent="0" algn="l" defTabSz="914400" rtl="0" eaLnBrk="1" fontAlgn="auto" latinLnBrk="0" hangingPunct="1">
              <a:lnSpc>
                <a:spcPct val="100000"/>
              </a:lnSpc>
              <a:spcBef>
                <a:spcPct val="20000"/>
              </a:spcBef>
              <a:spcAft>
                <a:spcPts val="0"/>
              </a:spcAft>
              <a:buClrTx/>
              <a:buSzTx/>
              <a:tabLst/>
              <a:defRPr/>
            </a:pPr>
            <a:endParaRPr lang="zh-CN" altLang="en-US" sz="2400" dirty="0" smtClean="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7951" y="384175"/>
            <a:ext cx="8821768" cy="5830907"/>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tabLst/>
              <a:defRPr/>
            </a:pPr>
            <a:r>
              <a:rPr lang="zh-CN" altLang="en-US" sz="3200" dirty="0" smtClean="0">
                <a:latin typeface="微软雅黑" pitchFamily="34" charset="-122"/>
                <a:ea typeface="微软雅黑" pitchFamily="34" charset="-122"/>
              </a:rPr>
              <a:t>有人说：“中英战争就像一剂鸦片，榨干中国血液的同时也带来了回生的希望”。你是否赞同这种说法？</a:t>
            </a:r>
          </a:p>
          <a:p>
            <a:pPr marL="0" marR="0" lvl="0" indent="0" algn="l" defTabSz="914400" rtl="0" eaLnBrk="1" fontAlgn="auto" latinLnBrk="0" hangingPunct="1">
              <a:lnSpc>
                <a:spcPct val="100000"/>
              </a:lnSpc>
              <a:spcBef>
                <a:spcPct val="20000"/>
              </a:spcBef>
              <a:spcAft>
                <a:spcPts val="0"/>
              </a:spcAft>
              <a:buClrTx/>
              <a:buSzTx/>
              <a:tabLst/>
              <a:defRPr/>
            </a:pPr>
            <a:r>
              <a:rPr lang="zh-CN" altLang="en-US" sz="3200" dirty="0" smtClean="0">
                <a:solidFill>
                  <a:srgbClr val="FF0000"/>
                </a:solidFill>
                <a:latin typeface="微软雅黑" pitchFamily="34" charset="-122"/>
                <a:ea typeface="微软雅黑" pitchFamily="34" charset="-122"/>
              </a:rPr>
              <a:t>赞成。鸦片战争使中国开始沦为半殖民地半封建社会，民族灾难深重；同时，也打开了封闭的国门，带来了先进的生产方式、先进的思想，促使国人觉醒，推动了中国历史的进步。</a:t>
            </a:r>
            <a:endParaRPr lang="en-US" altLang="zh-CN" sz="3200" dirty="0" smtClean="0">
              <a:solidFill>
                <a:srgbClr val="FF0000"/>
              </a:solidFill>
              <a:latin typeface="微软雅黑" pitchFamily="34" charset="-122"/>
              <a:ea typeface="微软雅黑" pitchFamily="34" charset="-122"/>
            </a:endParaRPr>
          </a:p>
          <a:p>
            <a:endParaRPr lang="zh-CN" altLang="en-US" sz="3200" dirty="0" smtClean="0">
              <a:latin typeface="微软雅黑" pitchFamily="34" charset="-122"/>
              <a:ea typeface="微软雅黑" pitchFamily="34" charset="-122"/>
            </a:endParaRPr>
          </a:p>
          <a:p>
            <a:pPr marL="0" marR="0" lvl="0" indent="0" algn="l" defTabSz="914400" rtl="0" eaLnBrk="1" fontAlgn="auto" latinLnBrk="0" hangingPunct="1">
              <a:lnSpc>
                <a:spcPct val="100000"/>
              </a:lnSpc>
              <a:spcBef>
                <a:spcPct val="20000"/>
              </a:spcBef>
              <a:spcAft>
                <a:spcPts val="0"/>
              </a:spcAft>
              <a:buClrTx/>
              <a:buSzTx/>
              <a:tabLst/>
              <a:defRPr/>
            </a:pPr>
            <a:endParaRPr lang="zh-CN" altLang="en-US" sz="3200" dirty="0" smtClean="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548680"/>
            <a:ext cx="9144000" cy="4380518"/>
          </a:xfrm>
          <a:prstGeom prst="rect">
            <a:avLst/>
          </a:prstGeom>
          <a:noFill/>
          <a:ln w="9525">
            <a:noFill/>
            <a:miter lim="800000"/>
            <a:headEnd/>
            <a:tailEnd/>
          </a:ln>
        </p:spPr>
        <p:txBody>
          <a:bodyPr/>
          <a:lstStyle/>
          <a:p>
            <a:pPr>
              <a:lnSpc>
                <a:spcPts val="3500"/>
              </a:lnSpc>
            </a:pPr>
            <a:r>
              <a:rPr lang="zh-CN" altLang="en-US" sz="3200" dirty="0" smtClean="0">
                <a:latin typeface="微软雅黑" pitchFamily="34" charset="-122"/>
                <a:ea typeface="微软雅黑" pitchFamily="34" charset="-122"/>
              </a:rPr>
              <a:t>关</a:t>
            </a:r>
            <a:r>
              <a:rPr lang="zh-CN" altLang="en-US" sz="3200" dirty="0">
                <a:latin typeface="微软雅黑" pitchFamily="34" charset="-122"/>
                <a:ea typeface="微软雅黑" pitchFamily="34" charset="-122"/>
              </a:rPr>
              <a:t>于鸦片战争的不同历史观 </a:t>
            </a:r>
          </a:p>
          <a:p>
            <a:pPr>
              <a:lnSpc>
                <a:spcPts val="3500"/>
              </a:lnSpc>
            </a:pPr>
            <a:r>
              <a:rPr lang="en-US" altLang="zh-CN" sz="3200" dirty="0" smtClean="0">
                <a:solidFill>
                  <a:srgbClr val="FF0000"/>
                </a:solidFill>
                <a:latin typeface="微软雅黑" pitchFamily="34" charset="-122"/>
                <a:ea typeface="微软雅黑" pitchFamily="34" charset="-122"/>
              </a:rPr>
              <a:t>(</a:t>
            </a:r>
            <a:r>
              <a:rPr lang="en-US" altLang="zh-CN" sz="3200" dirty="0">
                <a:solidFill>
                  <a:srgbClr val="FF0000"/>
                </a:solidFill>
                <a:latin typeface="微软雅黑" pitchFamily="34" charset="-122"/>
                <a:ea typeface="微软雅黑" pitchFamily="34" charset="-122"/>
              </a:rPr>
              <a:t>1)</a:t>
            </a:r>
            <a:r>
              <a:rPr lang="zh-CN" altLang="en-US" sz="3200" dirty="0">
                <a:solidFill>
                  <a:srgbClr val="FF0000"/>
                </a:solidFill>
                <a:latin typeface="微软雅黑" pitchFamily="34" charset="-122"/>
                <a:ea typeface="微软雅黑" pitchFamily="34" charset="-122"/>
              </a:rPr>
              <a:t>革命史观</a:t>
            </a:r>
            <a:r>
              <a:rPr lang="zh-CN" altLang="en-US" sz="3200" dirty="0" smtClean="0">
                <a:latin typeface="微软雅黑" pitchFamily="34" charset="-122"/>
                <a:ea typeface="微软雅黑" pitchFamily="34" charset="-122"/>
              </a:rPr>
              <a:t>：</a:t>
            </a:r>
            <a:endParaRPr lang="en-US" altLang="zh-CN" sz="3200" dirty="0" smtClean="0">
              <a:latin typeface="微软雅黑" pitchFamily="34" charset="-122"/>
              <a:ea typeface="微软雅黑" pitchFamily="34" charset="-122"/>
            </a:endParaRPr>
          </a:p>
          <a:p>
            <a:pPr>
              <a:lnSpc>
                <a:spcPts val="3500"/>
              </a:lnSpc>
            </a:pPr>
            <a:r>
              <a:rPr lang="zh-CN" altLang="en-US" sz="3200" dirty="0" smtClean="0">
                <a:latin typeface="微软雅黑" pitchFamily="34" charset="-122"/>
                <a:ea typeface="微软雅黑" pitchFamily="34" charset="-122"/>
              </a:rPr>
              <a:t>鸦</a:t>
            </a:r>
            <a:r>
              <a:rPr lang="zh-CN" altLang="en-US" sz="3200" dirty="0">
                <a:latin typeface="微软雅黑" pitchFamily="34" charset="-122"/>
                <a:ea typeface="微软雅黑" pitchFamily="34" charset="-122"/>
              </a:rPr>
              <a:t>片战争是列强侵略中国的战争，使中国开始沦为半殖民地半封建社会。</a:t>
            </a:r>
          </a:p>
          <a:p>
            <a:pPr>
              <a:lnSpc>
                <a:spcPts val="3500"/>
              </a:lnSpc>
            </a:pPr>
            <a:r>
              <a:rPr lang="en-US" altLang="zh-CN" sz="3200" dirty="0" smtClean="0">
                <a:solidFill>
                  <a:srgbClr val="FF0000"/>
                </a:solidFill>
                <a:latin typeface="微软雅黑" pitchFamily="34" charset="-122"/>
                <a:ea typeface="微软雅黑" pitchFamily="34" charset="-122"/>
              </a:rPr>
              <a:t>(</a:t>
            </a:r>
            <a:r>
              <a:rPr lang="en-US" altLang="zh-CN" sz="3200" dirty="0">
                <a:solidFill>
                  <a:srgbClr val="FF0000"/>
                </a:solidFill>
                <a:latin typeface="微软雅黑" pitchFamily="34" charset="-122"/>
                <a:ea typeface="微软雅黑" pitchFamily="34" charset="-122"/>
              </a:rPr>
              <a:t>2)</a:t>
            </a:r>
            <a:r>
              <a:rPr lang="zh-CN" altLang="en-US" sz="3200" dirty="0">
                <a:solidFill>
                  <a:srgbClr val="FF0000"/>
                </a:solidFill>
                <a:latin typeface="微软雅黑" pitchFamily="34" charset="-122"/>
                <a:ea typeface="微软雅黑" pitchFamily="34" charset="-122"/>
              </a:rPr>
              <a:t>现代化</a:t>
            </a:r>
            <a:r>
              <a:rPr lang="en-US" altLang="zh-CN" sz="3200" dirty="0">
                <a:solidFill>
                  <a:srgbClr val="FF0000"/>
                </a:solidFill>
                <a:latin typeface="微软雅黑" pitchFamily="34" charset="-122"/>
                <a:ea typeface="微软雅黑" pitchFamily="34" charset="-122"/>
              </a:rPr>
              <a:t>(</a:t>
            </a:r>
            <a:r>
              <a:rPr lang="zh-CN" altLang="en-US" sz="3200" dirty="0">
                <a:solidFill>
                  <a:srgbClr val="FF0000"/>
                </a:solidFill>
                <a:latin typeface="微软雅黑" pitchFamily="34" charset="-122"/>
                <a:ea typeface="微软雅黑" pitchFamily="34" charset="-122"/>
              </a:rPr>
              <a:t>近代化</a:t>
            </a:r>
            <a:r>
              <a:rPr lang="en-US" altLang="zh-CN" sz="3200" dirty="0">
                <a:solidFill>
                  <a:srgbClr val="FF0000"/>
                </a:solidFill>
                <a:latin typeface="微软雅黑" pitchFamily="34" charset="-122"/>
                <a:ea typeface="微软雅黑" pitchFamily="34" charset="-122"/>
              </a:rPr>
              <a:t>)</a:t>
            </a:r>
            <a:r>
              <a:rPr lang="zh-CN" altLang="en-US" sz="3200" dirty="0">
                <a:solidFill>
                  <a:srgbClr val="FF0000"/>
                </a:solidFill>
                <a:latin typeface="微软雅黑" pitchFamily="34" charset="-122"/>
                <a:ea typeface="微软雅黑" pitchFamily="34" charset="-122"/>
              </a:rPr>
              <a:t>史观</a:t>
            </a:r>
            <a:r>
              <a:rPr lang="zh-CN" altLang="en-US" sz="3200" dirty="0" smtClean="0">
                <a:latin typeface="微软雅黑" pitchFamily="34" charset="-122"/>
                <a:ea typeface="微软雅黑" pitchFamily="34" charset="-122"/>
              </a:rPr>
              <a:t>：</a:t>
            </a:r>
            <a:endParaRPr lang="en-US" altLang="zh-CN" sz="3200" dirty="0" smtClean="0">
              <a:latin typeface="微软雅黑" pitchFamily="34" charset="-122"/>
              <a:ea typeface="微软雅黑" pitchFamily="34" charset="-122"/>
            </a:endParaRPr>
          </a:p>
          <a:p>
            <a:pPr>
              <a:lnSpc>
                <a:spcPts val="3500"/>
              </a:lnSpc>
            </a:pPr>
            <a:r>
              <a:rPr lang="zh-CN" altLang="en-US" sz="3200" dirty="0" smtClean="0">
                <a:latin typeface="微软雅黑" pitchFamily="34" charset="-122"/>
                <a:ea typeface="微软雅黑" pitchFamily="34" charset="-122"/>
              </a:rPr>
              <a:t>鸦</a:t>
            </a:r>
            <a:r>
              <a:rPr lang="zh-CN" altLang="en-US" sz="3200" dirty="0">
                <a:latin typeface="微软雅黑" pitchFamily="34" charset="-122"/>
                <a:ea typeface="微软雅黑" pitchFamily="34" charset="-122"/>
              </a:rPr>
              <a:t>片战争客观上揭开了中国现代化</a:t>
            </a:r>
            <a:r>
              <a:rPr lang="en-US" altLang="zh-CN"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近代化</a:t>
            </a:r>
            <a:r>
              <a:rPr lang="en-US" altLang="zh-CN" sz="3200" dirty="0">
                <a:latin typeface="微软雅黑" pitchFamily="34" charset="-122"/>
                <a:ea typeface="微软雅黑" pitchFamily="34" charset="-122"/>
              </a:rPr>
              <a:t>)</a:t>
            </a:r>
            <a:r>
              <a:rPr lang="zh-CN" altLang="en-US" sz="3200" dirty="0">
                <a:latin typeface="微软雅黑" pitchFamily="34" charset="-122"/>
                <a:ea typeface="微软雅黑" pitchFamily="34" charset="-122"/>
              </a:rPr>
              <a:t>的序幕，中国自然经济开始逐步解体，中国人开始了向西方学习的步伐等。</a:t>
            </a:r>
          </a:p>
          <a:p>
            <a:pPr>
              <a:lnSpc>
                <a:spcPts val="3500"/>
              </a:lnSpc>
            </a:pPr>
            <a:r>
              <a:rPr lang="en-US" altLang="zh-CN" sz="3200" dirty="0" smtClean="0">
                <a:solidFill>
                  <a:srgbClr val="FF0000"/>
                </a:solidFill>
                <a:latin typeface="微软雅黑" pitchFamily="34" charset="-122"/>
                <a:ea typeface="微软雅黑" pitchFamily="34" charset="-122"/>
              </a:rPr>
              <a:t>(</a:t>
            </a:r>
            <a:r>
              <a:rPr lang="en-US" altLang="zh-CN" sz="3200" dirty="0">
                <a:solidFill>
                  <a:srgbClr val="FF0000"/>
                </a:solidFill>
                <a:latin typeface="微软雅黑" pitchFamily="34" charset="-122"/>
                <a:ea typeface="微软雅黑" pitchFamily="34" charset="-122"/>
              </a:rPr>
              <a:t>3)</a:t>
            </a:r>
            <a:r>
              <a:rPr lang="zh-CN" altLang="en-US" sz="3200" dirty="0">
                <a:solidFill>
                  <a:srgbClr val="FF0000"/>
                </a:solidFill>
                <a:latin typeface="微软雅黑" pitchFamily="34" charset="-122"/>
                <a:ea typeface="微软雅黑" pitchFamily="34" charset="-122"/>
              </a:rPr>
              <a:t>文明史观</a:t>
            </a:r>
            <a:r>
              <a:rPr lang="zh-CN" altLang="en-US" sz="3200" dirty="0" smtClean="0">
                <a:latin typeface="微软雅黑" pitchFamily="34" charset="-122"/>
                <a:ea typeface="微软雅黑" pitchFamily="34" charset="-122"/>
              </a:rPr>
              <a:t>：</a:t>
            </a:r>
            <a:endParaRPr lang="en-US" altLang="zh-CN" sz="3200" dirty="0" smtClean="0">
              <a:latin typeface="微软雅黑" pitchFamily="34" charset="-122"/>
              <a:ea typeface="微软雅黑" pitchFamily="34" charset="-122"/>
            </a:endParaRPr>
          </a:p>
          <a:p>
            <a:pPr>
              <a:lnSpc>
                <a:spcPts val="3500"/>
              </a:lnSpc>
            </a:pPr>
            <a:r>
              <a:rPr lang="zh-CN" altLang="en-US" sz="3200" dirty="0" smtClean="0">
                <a:latin typeface="微软雅黑" pitchFamily="34" charset="-122"/>
                <a:ea typeface="微软雅黑" pitchFamily="34" charset="-122"/>
              </a:rPr>
              <a:t>鸦</a:t>
            </a:r>
            <a:r>
              <a:rPr lang="zh-CN" altLang="en-US" sz="3200" dirty="0">
                <a:latin typeface="微软雅黑" pitchFamily="34" charset="-122"/>
                <a:ea typeface="微软雅黑" pitchFamily="34" charset="-122"/>
              </a:rPr>
              <a:t>片战争是工业文明与农业文明的碰撞。</a:t>
            </a:r>
          </a:p>
        </p:txBody>
      </p:sp>
      <p:sp>
        <p:nvSpPr>
          <p:cNvPr id="3" name="TextBox 2"/>
          <p:cNvSpPr txBox="1"/>
          <p:nvPr/>
        </p:nvSpPr>
        <p:spPr>
          <a:xfrm>
            <a:off x="0" y="0"/>
            <a:ext cx="9144000" cy="584775"/>
          </a:xfrm>
          <a:prstGeom prst="rect">
            <a:avLst/>
          </a:prstGeom>
          <a:noFill/>
        </p:spPr>
        <p:txBody>
          <a:bodyPr wrap="square" rtlCol="0">
            <a:spAutoFit/>
          </a:bodyPr>
          <a:lstStyle/>
          <a:p>
            <a:r>
              <a:rPr lang="zh-CN" altLang="en-US" sz="3200" b="1" dirty="0" smtClean="0">
                <a:solidFill>
                  <a:srgbClr val="FF0000"/>
                </a:solidFill>
              </a:rPr>
              <a:t>史观介绍</a:t>
            </a:r>
            <a:endParaRPr lang="zh-CN"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478970"/>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人们在研究历史中，由于立场和观点的差异，对历史事件的解释往往会有不同，如关于鸦片战争这一事件：过去，英国史学家总以英国利益为中心来理解；我国史学家则从民族命运来思考；在当今文明史观认识下，人们又会有新的结论。能正确反映上述说法的排列是</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a:t>
            </a:r>
            <a:endParaRPr lang="zh-CN" altLang="en-US" sz="3200" dirty="0" smtClean="0">
              <a:latin typeface="微软雅黑" pitchFamily="34" charset="-122"/>
              <a:ea typeface="微软雅黑" pitchFamily="34" charset="-122"/>
            </a:endParaRPr>
          </a:p>
          <a:p>
            <a:r>
              <a:rPr lang="en-US" sz="3200" dirty="0" smtClean="0">
                <a:latin typeface="微软雅黑" pitchFamily="34" charset="-122"/>
                <a:ea typeface="微软雅黑" pitchFamily="34" charset="-122"/>
              </a:rPr>
              <a:t>A．</a:t>
            </a:r>
            <a:r>
              <a:rPr lang="zh-CN" altLang="en-US" sz="3200" dirty="0" smtClean="0">
                <a:latin typeface="微软雅黑" pitchFamily="34" charset="-122"/>
                <a:ea typeface="微软雅黑" pitchFamily="34" charset="-122"/>
              </a:rPr>
              <a:t>英国史学观</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文明冲突，中国史学观</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侵略战争，文明史观</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商业战争</a:t>
            </a:r>
          </a:p>
          <a:p>
            <a:r>
              <a:rPr lang="en-US" sz="3200" dirty="0" smtClean="0">
                <a:latin typeface="微软雅黑" pitchFamily="34" charset="-122"/>
                <a:ea typeface="微软雅黑" pitchFamily="34" charset="-122"/>
              </a:rPr>
              <a:t>B．</a:t>
            </a:r>
            <a:r>
              <a:rPr lang="zh-CN" altLang="en-US" sz="3200" dirty="0" smtClean="0">
                <a:latin typeface="微软雅黑" pitchFamily="34" charset="-122"/>
                <a:ea typeface="微软雅黑" pitchFamily="34" charset="-122"/>
              </a:rPr>
              <a:t>英国史学观</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商业战争，中国史学观</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侵略战争，文明史观</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文明冲突</a:t>
            </a:r>
          </a:p>
          <a:p>
            <a:r>
              <a:rPr lang="en-US" sz="3200" dirty="0" smtClean="0">
                <a:latin typeface="微软雅黑" pitchFamily="34" charset="-122"/>
                <a:ea typeface="微软雅黑" pitchFamily="34" charset="-122"/>
              </a:rPr>
              <a:t>C．</a:t>
            </a:r>
            <a:r>
              <a:rPr lang="zh-CN" altLang="en-US" sz="3200" dirty="0" smtClean="0">
                <a:latin typeface="微软雅黑" pitchFamily="34" charset="-122"/>
                <a:ea typeface="微软雅黑" pitchFamily="34" charset="-122"/>
              </a:rPr>
              <a:t>英国史学观</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侵略战争，中国史学观</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商业战争，文明史观</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文明冲突</a:t>
            </a:r>
          </a:p>
          <a:p>
            <a:r>
              <a:rPr lang="en-US" sz="3200" dirty="0" smtClean="0">
                <a:latin typeface="微软雅黑" pitchFamily="34" charset="-122"/>
                <a:ea typeface="微软雅黑" pitchFamily="34" charset="-122"/>
              </a:rPr>
              <a:t>D．</a:t>
            </a:r>
            <a:r>
              <a:rPr lang="zh-CN" altLang="en-US" sz="3200" dirty="0" smtClean="0">
                <a:latin typeface="微软雅黑" pitchFamily="34" charset="-122"/>
                <a:ea typeface="微软雅黑" pitchFamily="34" charset="-122"/>
              </a:rPr>
              <a:t>英国史学观</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商业战争，中国史学观</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文明冲突，文明史观</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侵略战争</a:t>
            </a:r>
            <a:endParaRPr lang="en-US" altLang="zh-CN" sz="3200" dirty="0" smtClean="0">
              <a:latin typeface="微软雅黑" pitchFamily="34" charset="-122"/>
              <a:ea typeface="微软雅黑" pitchFamily="34" charset="-122"/>
            </a:endParaRPr>
          </a:p>
          <a:p>
            <a:endParaRPr lang="zh-CN" altLang="en-US" sz="3200" dirty="0"/>
          </a:p>
        </p:txBody>
      </p:sp>
      <p:sp>
        <p:nvSpPr>
          <p:cNvPr id="3" name="TextBox 2"/>
          <p:cNvSpPr txBox="1"/>
          <p:nvPr/>
        </p:nvSpPr>
        <p:spPr>
          <a:xfrm>
            <a:off x="5292080" y="2276872"/>
            <a:ext cx="1357322" cy="1015663"/>
          </a:xfrm>
          <a:prstGeom prst="rect">
            <a:avLst/>
          </a:prstGeom>
          <a:noFill/>
        </p:spPr>
        <p:txBody>
          <a:bodyPr wrap="square" rtlCol="0">
            <a:spAutoFit/>
          </a:bodyPr>
          <a:lstStyle/>
          <a:p>
            <a:r>
              <a:rPr lang="en-US" altLang="zh-CN" sz="6000" dirty="0" smtClean="0">
                <a:solidFill>
                  <a:srgbClr val="3333FF"/>
                </a:solidFill>
              </a:rPr>
              <a:t>B</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688"/>
            <a:ext cx="9144000" cy="4524315"/>
          </a:xfrm>
          <a:prstGeom prst="rect">
            <a:avLst/>
          </a:prstGeom>
          <a:noFill/>
        </p:spPr>
        <p:txBody>
          <a:bodyPr wrap="square" rtlCol="0">
            <a:spAutoFit/>
          </a:bodyPr>
          <a:lstStyle/>
          <a:p>
            <a:r>
              <a:rPr lang="zh-CN" altLang="zh-CN"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2015</a:t>
            </a:r>
            <a:r>
              <a:rPr lang="zh-CN" altLang="zh-CN" sz="3200" dirty="0" smtClean="0">
                <a:latin typeface="微软雅黑" pitchFamily="34" charset="-122"/>
                <a:ea typeface="微软雅黑" pitchFamily="34" charset="-122"/>
              </a:rPr>
              <a:t>·山东高考·</a:t>
            </a:r>
            <a:r>
              <a:rPr lang="en-US" altLang="zh-CN" sz="3200" dirty="0" smtClean="0">
                <a:latin typeface="微软雅黑" pitchFamily="34" charset="-122"/>
                <a:ea typeface="微软雅黑" pitchFamily="34" charset="-122"/>
              </a:rPr>
              <a:t>15</a:t>
            </a:r>
            <a:r>
              <a:rPr lang="zh-CN" altLang="zh-CN" sz="3200" dirty="0" smtClean="0">
                <a:latin typeface="微软雅黑" pitchFamily="34" charset="-122"/>
                <a:ea typeface="微软雅黑" pitchFamily="34" charset="-122"/>
              </a:rPr>
              <a:t>）“中国历史与西方历史的会合结束了中国的闭关自守，使它越来越多地介入世界事务，乃至于到今天，在中国或西方发生的事情都会即时产生相互的影响。”这强调的是</a:t>
            </a:r>
            <a:r>
              <a:rPr lang="en-US" altLang="zh-CN" sz="3200" dirty="0" smtClean="0">
                <a:latin typeface="微软雅黑" pitchFamily="34" charset="-122"/>
                <a:ea typeface="微软雅黑" pitchFamily="34" charset="-122"/>
              </a:rPr>
              <a:t>(</a:t>
            </a:r>
            <a:r>
              <a:rPr lang="zh-CN" altLang="zh-CN" sz="32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a:t>
            </a:r>
            <a:endParaRPr lang="zh-CN" altLang="zh-CN"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A</a:t>
            </a:r>
            <a:r>
              <a:rPr lang="zh-CN" altLang="zh-CN" sz="3200" dirty="0" smtClean="0">
                <a:latin typeface="微软雅黑" pitchFamily="34" charset="-122"/>
                <a:ea typeface="微软雅黑" pitchFamily="34" charset="-122"/>
              </a:rPr>
              <a:t>．中国近代历史发展中西方的主导性 </a:t>
            </a:r>
            <a:r>
              <a:rPr lang="en-US" altLang="zh-CN" sz="3200" dirty="0" smtClean="0">
                <a:latin typeface="微软雅黑" pitchFamily="34" charset="-122"/>
                <a:ea typeface="微软雅黑" pitchFamily="34" charset="-122"/>
              </a:rPr>
              <a:t>	</a:t>
            </a:r>
          </a:p>
          <a:p>
            <a:r>
              <a:rPr lang="en-US" altLang="zh-CN" sz="3200" dirty="0" smtClean="0">
                <a:latin typeface="微软雅黑" pitchFamily="34" charset="-122"/>
                <a:ea typeface="微软雅黑" pitchFamily="34" charset="-122"/>
              </a:rPr>
              <a:t>B</a:t>
            </a:r>
            <a:r>
              <a:rPr lang="zh-CN" altLang="zh-CN" sz="3200" dirty="0" smtClean="0">
                <a:latin typeface="微软雅黑" pitchFamily="34" charset="-122"/>
                <a:ea typeface="微软雅黑" pitchFamily="34" charset="-122"/>
              </a:rPr>
              <a:t>．近代中国和世界的碰撞与融合</a:t>
            </a:r>
          </a:p>
          <a:p>
            <a:r>
              <a:rPr lang="en-US" altLang="zh-CN" sz="3200" dirty="0" smtClean="0">
                <a:latin typeface="微软雅黑" pitchFamily="34" charset="-122"/>
                <a:ea typeface="微软雅黑" pitchFamily="34" charset="-122"/>
              </a:rPr>
              <a:t>C</a:t>
            </a:r>
            <a:r>
              <a:rPr lang="zh-CN" altLang="zh-CN" sz="3200" dirty="0" smtClean="0">
                <a:latin typeface="微软雅黑" pitchFamily="34" charset="-122"/>
                <a:ea typeface="微软雅黑" pitchFamily="34" charset="-122"/>
              </a:rPr>
              <a:t>．中国按照西方模式向近代社会演变 </a:t>
            </a:r>
            <a:r>
              <a:rPr lang="en-US" altLang="zh-CN" sz="3200" dirty="0" smtClean="0">
                <a:latin typeface="微软雅黑" pitchFamily="34" charset="-122"/>
                <a:ea typeface="微软雅黑" pitchFamily="34" charset="-122"/>
              </a:rPr>
              <a:t>	</a:t>
            </a:r>
          </a:p>
          <a:p>
            <a:r>
              <a:rPr lang="en-US" altLang="zh-CN" sz="3200" dirty="0" smtClean="0">
                <a:latin typeface="微软雅黑" pitchFamily="34" charset="-122"/>
                <a:ea typeface="微软雅黑" pitchFamily="34" charset="-122"/>
              </a:rPr>
              <a:t>D</a:t>
            </a:r>
            <a:r>
              <a:rPr lang="zh-CN" altLang="zh-CN" sz="3200" dirty="0" smtClean="0">
                <a:latin typeface="微软雅黑" pitchFamily="34" charset="-122"/>
                <a:ea typeface="微软雅黑" pitchFamily="34" charset="-122"/>
              </a:rPr>
              <a:t>．中国近代史是西学东渐的过程</a:t>
            </a:r>
          </a:p>
          <a:p>
            <a:endParaRPr lang="zh-CN" altLang="en-US" sz="3200" dirty="0">
              <a:latin typeface="微软雅黑" pitchFamily="34" charset="-122"/>
              <a:ea typeface="微软雅黑" pitchFamily="34" charset="-122"/>
            </a:endParaRPr>
          </a:p>
        </p:txBody>
      </p:sp>
      <p:sp>
        <p:nvSpPr>
          <p:cNvPr id="3" name="TextBox 2"/>
          <p:cNvSpPr txBox="1"/>
          <p:nvPr/>
        </p:nvSpPr>
        <p:spPr>
          <a:xfrm>
            <a:off x="7524328" y="1988840"/>
            <a:ext cx="1357322" cy="1015663"/>
          </a:xfrm>
          <a:prstGeom prst="rect">
            <a:avLst/>
          </a:prstGeom>
          <a:noFill/>
        </p:spPr>
        <p:txBody>
          <a:bodyPr wrap="square" rtlCol="0">
            <a:spAutoFit/>
          </a:bodyPr>
          <a:lstStyle/>
          <a:p>
            <a:r>
              <a:rPr lang="en-US" altLang="zh-CN" sz="6000" dirty="0" smtClean="0">
                <a:solidFill>
                  <a:srgbClr val="3333FF"/>
                </a:solidFill>
              </a:rPr>
              <a:t>B</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54545"/>
          </a:xfrm>
          <a:prstGeom prst="rect">
            <a:avLst/>
          </a:prstGeom>
          <a:noFill/>
        </p:spPr>
        <p:txBody>
          <a:bodyPr wrap="square" rtlCol="0">
            <a:spAutoFit/>
          </a:bodyPr>
          <a:lstStyle/>
          <a:p>
            <a:r>
              <a:rPr lang="zh-CN" altLang="en-US" sz="3200" u="sng" dirty="0" smtClean="0">
                <a:solidFill>
                  <a:srgbClr val="FF0000"/>
                </a:solidFill>
                <a:latin typeface="微软雅黑" pitchFamily="34" charset="-122"/>
                <a:ea typeface="微软雅黑" pitchFamily="34" charset="-122"/>
              </a:rPr>
              <a:t>中国近代的历史，事实潜存一标准，那就是近代化。</a:t>
            </a:r>
            <a:r>
              <a:rPr lang="zh-CN" altLang="en-US" sz="3200" dirty="0" smtClean="0">
                <a:latin typeface="微软雅黑" pitchFamily="34" charset="-122"/>
                <a:ea typeface="微软雅黑" pitchFamily="34" charset="-122"/>
              </a:rPr>
              <a:t>离者虽有一时之盛，似终不能长久。</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中国近代与外国的战争，尤其是两次鸦片战争，恰是一把尺了，量出了“天朝”与“泰西”之间在近代化上的差距。</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茅海建</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近代的尺度</a:t>
            </a:r>
            <a:r>
              <a:rPr lang="en-US" altLang="zh-CN" sz="3200" dirty="0" smtClean="0">
                <a:latin typeface="微软雅黑" pitchFamily="34" charset="-122"/>
                <a:ea typeface="微软雅黑" pitchFamily="34" charset="-122"/>
              </a:rPr>
              <a:t>》</a:t>
            </a:r>
            <a:endParaRPr lang="zh-CN" altLang="en-US" sz="3200" dirty="0">
              <a:latin typeface="微软雅黑" pitchFamily="34" charset="-122"/>
              <a:ea typeface="微软雅黑" pitchFamily="34" charset="-122"/>
            </a:endParaRPr>
          </a:p>
        </p:txBody>
      </p:sp>
      <p:sp>
        <p:nvSpPr>
          <p:cNvPr id="3" name="TextBox 2"/>
          <p:cNvSpPr txBox="1"/>
          <p:nvPr/>
        </p:nvSpPr>
        <p:spPr>
          <a:xfrm>
            <a:off x="0" y="2549128"/>
            <a:ext cx="9144000" cy="4308872"/>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 2009·</a:t>
            </a:r>
            <a:r>
              <a:rPr lang="zh-CN" altLang="en-US" sz="3200" dirty="0" smtClean="0">
                <a:latin typeface="微软雅黑" pitchFamily="34" charset="-122"/>
                <a:ea typeface="微软雅黑" pitchFamily="34" charset="-122"/>
              </a:rPr>
              <a:t>江苏单科</a:t>
            </a:r>
            <a:r>
              <a:rPr lang="en-US" altLang="zh-CN" sz="3200" dirty="0" smtClean="0">
                <a:latin typeface="微软雅黑" pitchFamily="34" charset="-122"/>
                <a:ea typeface="微软雅黑" pitchFamily="34" charset="-122"/>
              </a:rPr>
              <a:t>·7</a:t>
            </a:r>
            <a:r>
              <a:rPr lang="zh-CN" altLang="en-US"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20</a:t>
            </a:r>
            <a:r>
              <a:rPr lang="zh-CN" altLang="en-US" sz="3200" dirty="0" smtClean="0">
                <a:latin typeface="微软雅黑" pitchFamily="34" charset="-122"/>
                <a:ea typeface="微软雅黑" pitchFamily="34" charset="-122"/>
              </a:rPr>
              <a:t>世纪</a:t>
            </a:r>
            <a:r>
              <a:rPr lang="en-US" altLang="zh-CN" sz="3200" dirty="0" smtClean="0">
                <a:latin typeface="微软雅黑" pitchFamily="34" charset="-122"/>
                <a:ea typeface="微软雅黑" pitchFamily="34" charset="-122"/>
              </a:rPr>
              <a:t>30</a:t>
            </a:r>
            <a:r>
              <a:rPr lang="zh-CN" altLang="en-US" sz="3200" dirty="0" smtClean="0">
                <a:latin typeface="微软雅黑" pitchFamily="34" charset="-122"/>
                <a:ea typeface="微软雅黑" pitchFamily="34" charset="-122"/>
              </a:rPr>
              <a:t>年代</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蒋廷黻的</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中国近代史大纲</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称：近百年的中华民族根本只有一个问题，即追求近代化</a:t>
            </a:r>
            <a:r>
              <a:rPr lang="en-US" altLang="zh-CN" sz="3200" dirty="0" smtClean="0">
                <a:latin typeface="微软雅黑" pitchFamily="34" charset="-122"/>
                <a:ea typeface="微软雅黑" pitchFamily="34" charset="-122"/>
              </a:rPr>
              <a:t> </a:t>
            </a:r>
            <a:r>
              <a:rPr lang="zh-CN" altLang="en-US" sz="3200" dirty="0" smtClean="0">
                <a:latin typeface="微软雅黑" pitchFamily="34" charset="-122"/>
                <a:ea typeface="微软雅黑" pitchFamily="34" charset="-122"/>
              </a:rPr>
              <a:t>。如果这一观点成立，是基于它</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a:t>
            </a:r>
            <a:endParaRPr lang="zh-CN" altLang="en-US" sz="3200" dirty="0" smtClean="0">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A</a:t>
            </a:r>
            <a:r>
              <a:rPr lang="zh-CN" altLang="en-US" sz="3200" dirty="0" smtClean="0">
                <a:latin typeface="微软雅黑" pitchFamily="34" charset="-122"/>
                <a:ea typeface="微软雅黑" pitchFamily="34" charset="-122"/>
              </a:rPr>
              <a:t>．全面揭示了近代中国历史的基本线索</a:t>
            </a:r>
            <a:r>
              <a:rPr lang="en-US" altLang="zh-CN" sz="3200" dirty="0" smtClean="0">
                <a:latin typeface="微软雅黑" pitchFamily="34" charset="-122"/>
                <a:ea typeface="微软雅黑" pitchFamily="34" charset="-122"/>
              </a:rPr>
              <a:t> </a:t>
            </a:r>
          </a:p>
          <a:p>
            <a:r>
              <a:rPr lang="en-US" altLang="zh-CN" sz="3200" dirty="0" smtClean="0">
                <a:latin typeface="微软雅黑" pitchFamily="34" charset="-122"/>
                <a:ea typeface="微软雅黑" pitchFamily="34" charset="-122"/>
              </a:rPr>
              <a:t>B</a:t>
            </a:r>
            <a:r>
              <a:rPr lang="zh-CN" altLang="en-US" sz="3200" dirty="0" smtClean="0">
                <a:latin typeface="微软雅黑" pitchFamily="34" charset="-122"/>
                <a:ea typeface="微软雅黑" pitchFamily="34" charset="-122"/>
              </a:rPr>
              <a:t>．根据人类文明发展的一般规律得出结论</a:t>
            </a:r>
          </a:p>
          <a:p>
            <a:r>
              <a:rPr lang="en-US" altLang="zh-CN" sz="3200" dirty="0" smtClean="0">
                <a:latin typeface="微软雅黑" pitchFamily="34" charset="-122"/>
                <a:ea typeface="微软雅黑" pitchFamily="34" charset="-122"/>
              </a:rPr>
              <a:t>C</a:t>
            </a:r>
            <a:r>
              <a:rPr lang="zh-CN" altLang="en-US" sz="3200" dirty="0" smtClean="0">
                <a:latin typeface="微软雅黑" pitchFamily="34" charset="-122"/>
                <a:ea typeface="微软雅黑" pitchFamily="34" charset="-122"/>
              </a:rPr>
              <a:t>．考虑到近代中国特殊的社会性质</a:t>
            </a:r>
            <a:r>
              <a:rPr lang="en-US" altLang="zh-CN" sz="3200" dirty="0" smtClean="0">
                <a:latin typeface="微软雅黑" pitchFamily="34" charset="-122"/>
                <a:ea typeface="微软雅黑" pitchFamily="34" charset="-122"/>
              </a:rPr>
              <a:t>     </a:t>
            </a:r>
          </a:p>
          <a:p>
            <a:r>
              <a:rPr lang="en-US" altLang="zh-CN" sz="3200" dirty="0" smtClean="0">
                <a:latin typeface="微软雅黑" pitchFamily="34" charset="-122"/>
                <a:ea typeface="微软雅黑" pitchFamily="34" charset="-122"/>
              </a:rPr>
              <a:t>D</a:t>
            </a:r>
            <a:r>
              <a:rPr lang="zh-CN" altLang="en-US" sz="3200" dirty="0" smtClean="0">
                <a:latin typeface="微软雅黑" pitchFamily="34" charset="-122"/>
                <a:ea typeface="微软雅黑" pitchFamily="34" charset="-122"/>
              </a:rPr>
              <a:t>．重视中国近代化建设的政治前提</a:t>
            </a:r>
          </a:p>
          <a:p>
            <a:endParaRPr lang="zh-CN" altLang="en-US" dirty="0"/>
          </a:p>
        </p:txBody>
      </p:sp>
      <p:sp>
        <p:nvSpPr>
          <p:cNvPr id="5" name="TextBox 4"/>
          <p:cNvSpPr txBox="1"/>
          <p:nvPr/>
        </p:nvSpPr>
        <p:spPr>
          <a:xfrm>
            <a:off x="1763688" y="3789040"/>
            <a:ext cx="1357322" cy="1015663"/>
          </a:xfrm>
          <a:prstGeom prst="rect">
            <a:avLst/>
          </a:prstGeom>
          <a:noFill/>
        </p:spPr>
        <p:txBody>
          <a:bodyPr wrap="square" rtlCol="0">
            <a:spAutoFit/>
          </a:bodyPr>
          <a:lstStyle/>
          <a:p>
            <a:r>
              <a:rPr lang="en-US" altLang="zh-CN" sz="6000" dirty="0" smtClean="0">
                <a:solidFill>
                  <a:srgbClr val="3333FF"/>
                </a:solidFill>
              </a:rPr>
              <a:t>C</a:t>
            </a:r>
            <a:endParaRPr lang="zh-CN" altLang="en-US" sz="60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4" descr="E:\金金\金榜苑\北师历史\L97.tif"/>
          <p:cNvPicPr>
            <a:picLocks noChangeAspect="1" noChangeArrowheads="1"/>
          </p:cNvPicPr>
          <p:nvPr/>
        </p:nvPicPr>
        <p:blipFill>
          <a:blip r:embed="rId2" r:link="rId3" cstate="print"/>
          <a:srcRect/>
          <a:stretch>
            <a:fillRect/>
          </a:stretch>
        </p:blipFill>
        <p:spPr bwMode="auto">
          <a:xfrm>
            <a:off x="928662" y="428604"/>
            <a:ext cx="5929354" cy="1372821"/>
          </a:xfrm>
          <a:prstGeom prst="rect">
            <a:avLst/>
          </a:prstGeom>
          <a:noFill/>
          <a:ln w="9525">
            <a:noFill/>
            <a:miter lim="800000"/>
            <a:headEnd/>
            <a:tailEnd/>
          </a:ln>
        </p:spPr>
      </p:pic>
      <p:pic>
        <p:nvPicPr>
          <p:cNvPr id="31748" name="Picture 3" descr="E:\金金\金榜苑\北师历史\L98.tif"/>
          <p:cNvPicPr>
            <a:picLocks noChangeAspect="1" noChangeArrowheads="1"/>
          </p:cNvPicPr>
          <p:nvPr/>
        </p:nvPicPr>
        <p:blipFill>
          <a:blip r:embed="rId4" r:link="rId5" cstate="print"/>
          <a:srcRect/>
          <a:stretch>
            <a:fillRect/>
          </a:stretch>
        </p:blipFill>
        <p:spPr bwMode="auto">
          <a:xfrm>
            <a:off x="1000100" y="1785926"/>
            <a:ext cx="6443663" cy="1941513"/>
          </a:xfrm>
          <a:prstGeom prst="rect">
            <a:avLst/>
          </a:prstGeom>
          <a:noFill/>
          <a:ln w="9525">
            <a:noFill/>
            <a:miter lim="800000"/>
            <a:headEnd/>
            <a:tailEnd/>
          </a:ln>
        </p:spPr>
      </p:pic>
      <p:sp>
        <p:nvSpPr>
          <p:cNvPr id="31749" name="Rectangle 6"/>
          <p:cNvSpPr>
            <a:spLocks noChangeArrowheads="1"/>
          </p:cNvSpPr>
          <p:nvPr/>
        </p:nvSpPr>
        <p:spPr bwMode="auto">
          <a:xfrm>
            <a:off x="0" y="3324225"/>
            <a:ext cx="9144000" cy="0"/>
          </a:xfrm>
          <a:prstGeom prst="rect">
            <a:avLst/>
          </a:prstGeom>
          <a:noFill/>
          <a:ln w="9525" algn="ctr">
            <a:noFill/>
            <a:miter lim="800000"/>
            <a:headEnd/>
            <a:tailEnd/>
          </a:ln>
        </p:spPr>
        <p:txBody>
          <a:bodyPr wrap="none" anchor="ctr">
            <a:spAutoFit/>
          </a:bodyPr>
          <a:lstStyle/>
          <a:p>
            <a:endParaRPr lang="zh-CN" altLang="en-US"/>
          </a:p>
        </p:txBody>
      </p:sp>
      <p:pic>
        <p:nvPicPr>
          <p:cNvPr id="7" name="Picture 5" descr="E:\金金\金榜苑\北师历史\L99.tif"/>
          <p:cNvPicPr>
            <a:picLocks noChangeAspect="1" noChangeArrowheads="1"/>
          </p:cNvPicPr>
          <p:nvPr/>
        </p:nvPicPr>
        <p:blipFill>
          <a:blip r:embed="rId6" r:link="rId7" cstate="print"/>
          <a:srcRect/>
          <a:stretch>
            <a:fillRect/>
          </a:stretch>
        </p:blipFill>
        <p:spPr bwMode="auto">
          <a:xfrm>
            <a:off x="1000100" y="3705211"/>
            <a:ext cx="7416800" cy="3152789"/>
          </a:xfrm>
          <a:prstGeom prst="rect">
            <a:avLst/>
          </a:prstGeom>
          <a:noFill/>
          <a:ln w="9525">
            <a:noFill/>
            <a:miter lim="800000"/>
            <a:headEnd/>
            <a:tailEnd/>
          </a:ln>
        </p:spPr>
      </p:pic>
      <p:sp>
        <p:nvSpPr>
          <p:cNvPr id="8" name="TextBox 7"/>
          <p:cNvSpPr txBox="1"/>
          <p:nvPr/>
        </p:nvSpPr>
        <p:spPr>
          <a:xfrm>
            <a:off x="0" y="0"/>
            <a:ext cx="2357454" cy="584775"/>
          </a:xfrm>
          <a:prstGeom prst="rect">
            <a:avLst/>
          </a:prstGeom>
          <a:noFill/>
        </p:spPr>
        <p:txBody>
          <a:bodyPr wrap="square" rtlCol="0">
            <a:spAutoFit/>
          </a:bodyPr>
          <a:lstStyle/>
          <a:p>
            <a:r>
              <a:rPr lang="zh-CN" altLang="en-US" sz="3200" dirty="0" smtClean="0">
                <a:solidFill>
                  <a:srgbClr val="FF0000"/>
                </a:solidFill>
                <a:latin typeface="微软雅黑" pitchFamily="34" charset="-122"/>
                <a:ea typeface="微软雅黑" pitchFamily="34" charset="-122"/>
              </a:rPr>
              <a:t>史</a:t>
            </a:r>
            <a:r>
              <a:rPr lang="zh-CN" altLang="en-US" sz="3200" dirty="0" smtClean="0">
                <a:solidFill>
                  <a:srgbClr val="FF0000"/>
                </a:solidFill>
                <a:latin typeface="微软雅黑" pitchFamily="34" charset="-122"/>
                <a:ea typeface="微软雅黑" pitchFamily="34" charset="-122"/>
              </a:rPr>
              <a:t>料解读</a:t>
            </a:r>
            <a:endParaRPr lang="zh-CN" altLang="en-US" sz="3200"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body" idx="1"/>
          </p:nvPr>
        </p:nvSpPr>
        <p:spPr>
          <a:xfrm>
            <a:off x="0" y="0"/>
            <a:ext cx="9144000" cy="2852936"/>
          </a:xfrm>
          <a:noFill/>
          <a:ln w="12700">
            <a:solidFill>
              <a:schemeClr val="tx1"/>
            </a:solidFill>
          </a:ln>
        </p:spPr>
        <p:txBody>
          <a:bodyPr>
            <a:normAutofit lnSpcReduction="10000"/>
          </a:bodyPr>
          <a:lstStyle/>
          <a:p>
            <a:pPr eaLnBrk="1"/>
            <a:endParaRPr lang="en-US" altLang="zh-CN" sz="800" dirty="0" smtClean="0">
              <a:ea typeface="宋体" charset="-122"/>
            </a:endParaRPr>
          </a:p>
          <a:p>
            <a:pPr eaLnBrk="1">
              <a:buNone/>
            </a:pP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．英国发动两次鸦片战争的共同目的是什么？</a:t>
            </a:r>
            <a:endParaRPr lang="zh-CN" altLang="en-US" dirty="0" smtClean="0">
              <a:solidFill>
                <a:srgbClr val="FF0000"/>
              </a:solidFill>
              <a:latin typeface="微软雅黑" pitchFamily="34" charset="-122"/>
              <a:ea typeface="微软雅黑" pitchFamily="34" charset="-122"/>
            </a:endParaRPr>
          </a:p>
          <a:p>
            <a:pPr eaLnBrk="1">
              <a:buNone/>
            </a:pPr>
            <a:r>
              <a:rPr lang="zh-CN" altLang="en-US" dirty="0" smtClean="0">
                <a:solidFill>
                  <a:srgbClr val="FF0000"/>
                </a:solidFill>
                <a:latin typeface="微软雅黑" pitchFamily="34" charset="-122"/>
                <a:ea typeface="微软雅黑" pitchFamily="34" charset="-122"/>
              </a:rPr>
              <a:t>答案　打开中国市场。</a:t>
            </a:r>
            <a:endParaRPr lang="zh-CN" altLang="en-US" dirty="0" smtClean="0">
              <a:latin typeface="微软雅黑" pitchFamily="34" charset="-122"/>
              <a:ea typeface="微软雅黑" pitchFamily="34" charset="-122"/>
            </a:endParaRPr>
          </a:p>
          <a:p>
            <a:pPr eaLnBrk="1">
              <a:buNone/>
            </a:pP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．史料三中“近代文明转型”指什么？</a:t>
            </a:r>
            <a:endParaRPr lang="zh-CN" altLang="en-US" dirty="0" smtClean="0">
              <a:solidFill>
                <a:srgbClr val="FF0000"/>
              </a:solidFill>
              <a:latin typeface="微软雅黑" pitchFamily="34" charset="-122"/>
              <a:ea typeface="微软雅黑" pitchFamily="34" charset="-122"/>
            </a:endParaRPr>
          </a:p>
          <a:p>
            <a:pPr eaLnBrk="1">
              <a:buNone/>
            </a:pPr>
            <a:r>
              <a:rPr lang="zh-CN" altLang="en-US" dirty="0" smtClean="0">
                <a:solidFill>
                  <a:srgbClr val="FF0000"/>
                </a:solidFill>
                <a:latin typeface="微软雅黑" pitchFamily="34" charset="-122"/>
                <a:ea typeface="微软雅黑" pitchFamily="34" charset="-122"/>
              </a:rPr>
              <a:t>答案　政治上民主化，经济上工业化、商品化，思想上科学化等。</a:t>
            </a:r>
            <a:endParaRPr lang="zh-CN" altLang="en-US" dirty="0" smtClean="0">
              <a:latin typeface="微软雅黑" pitchFamily="34" charset="-122"/>
              <a:ea typeface="微软雅黑" pitchFamily="34" charset="-122"/>
            </a:endParaRPr>
          </a:p>
        </p:txBody>
      </p:sp>
      <p:sp>
        <p:nvSpPr>
          <p:cNvPr id="3" name="矩形 2"/>
          <p:cNvSpPr/>
          <p:nvPr/>
        </p:nvSpPr>
        <p:spPr>
          <a:xfrm>
            <a:off x="0" y="2996952"/>
            <a:ext cx="9144000" cy="1887696"/>
          </a:xfrm>
          <a:prstGeom prst="rect">
            <a:avLst/>
          </a:prstGeom>
        </p:spPr>
        <p:txBody>
          <a:bodyPr wrap="square">
            <a:spAutoFit/>
          </a:bodyPr>
          <a:lstStyle/>
          <a:p>
            <a:pPr>
              <a:lnSpc>
                <a:spcPts val="3500"/>
              </a:lnSpc>
            </a:pPr>
            <a:r>
              <a:rPr lang="zh-CN" altLang="en-US" sz="3200" dirty="0" smtClean="0">
                <a:latin typeface="微软雅黑" pitchFamily="34" charset="-122"/>
                <a:ea typeface="微软雅黑" pitchFamily="34" charset="-122"/>
              </a:rPr>
              <a:t>此学者则从现代化的角度论述鸦片战争的影响。鸦片战争使中国“从清朝的封闭和黑暗的中世纪文化，重新回到全面开放和多样化的近代文明”，</a:t>
            </a:r>
            <a:r>
              <a:rPr lang="zh-CN" altLang="en-US" sz="3200" dirty="0" smtClean="0">
                <a:solidFill>
                  <a:srgbClr val="FF0000"/>
                </a:solidFill>
                <a:latin typeface="微软雅黑" pitchFamily="34" charset="-122"/>
                <a:ea typeface="微软雅黑" pitchFamily="34" charset="-122"/>
              </a:rPr>
              <a:t>即鸦片战争使中国从古代农业文明开始走向近代工业文明。</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9074">
                                            <p:txEl>
                                              <p:pRg st="2" end="2"/>
                                            </p:txEl>
                                          </p:spTgt>
                                        </p:tgtEl>
                                        <p:attrNameLst>
                                          <p:attrName>style.visibility</p:attrName>
                                        </p:attrNameLst>
                                      </p:cBhvr>
                                      <p:to>
                                        <p:strVal val="visible"/>
                                      </p:to>
                                    </p:set>
                                    <p:animEffect transition="in" filter="blinds(horizontal)">
                                      <p:cBhvr>
                                        <p:cTn id="7" dur="500"/>
                                        <p:tgtEl>
                                          <p:spTgt spid="25907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9074">
                                            <p:txEl>
                                              <p:pRg st="4" end="4"/>
                                            </p:txEl>
                                          </p:spTgt>
                                        </p:tgtEl>
                                        <p:attrNameLst>
                                          <p:attrName>style.visibility</p:attrName>
                                        </p:attrNameLst>
                                      </p:cBhvr>
                                      <p:to>
                                        <p:strVal val="visible"/>
                                      </p:to>
                                    </p:set>
                                    <p:animEffect transition="in" filter="blinds(horizontal)">
                                      <p:cBhvr>
                                        <p:cTn id="12" dur="500"/>
                                        <p:tgtEl>
                                          <p:spTgt spid="25907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857364"/>
            <a:ext cx="8501122" cy="2677656"/>
          </a:xfrm>
          <a:prstGeom prst="rect">
            <a:avLst/>
          </a:prstGeom>
          <a:noFill/>
        </p:spPr>
        <p:txBody>
          <a:bodyPr wrap="square" rtlCol="0">
            <a:spAutoFit/>
          </a:bodyPr>
          <a:lstStyle/>
          <a:p>
            <a:pPr algn="ctr"/>
            <a:r>
              <a:rPr lang="zh-CN" altLang="en-US" sz="3600" b="1" dirty="0" smtClean="0">
                <a:solidFill>
                  <a:srgbClr val="3333FF"/>
                </a:solidFill>
              </a:rPr>
              <a:t>两次鸦片战争</a:t>
            </a:r>
          </a:p>
          <a:p>
            <a:r>
              <a:rPr lang="en-US" altLang="zh-CN" sz="3200" b="1" dirty="0" smtClean="0">
                <a:solidFill>
                  <a:srgbClr val="FF0000"/>
                </a:solidFill>
                <a:latin typeface="楷体" pitchFamily="49" charset="-122"/>
                <a:ea typeface="楷体" pitchFamily="49" charset="-122"/>
              </a:rPr>
              <a:t>2018</a:t>
            </a:r>
            <a:r>
              <a:rPr lang="zh-CN" altLang="en-US" sz="3200" b="1" dirty="0" smtClean="0">
                <a:solidFill>
                  <a:srgbClr val="FF0000"/>
                </a:solidFill>
                <a:latin typeface="楷体" pitchFamily="49" charset="-122"/>
                <a:ea typeface="楷体" pitchFamily="49" charset="-122"/>
              </a:rPr>
              <a:t>年江苏考纲要求</a:t>
            </a:r>
            <a:endParaRPr lang="en-US" altLang="zh-CN" sz="3200" b="1" dirty="0" smtClean="0">
              <a:solidFill>
                <a:srgbClr val="FF0000"/>
              </a:solidFill>
              <a:latin typeface="楷体" pitchFamily="49" charset="-122"/>
              <a:ea typeface="楷体" pitchFamily="49" charset="-122"/>
            </a:endParaRPr>
          </a:p>
          <a:p>
            <a:r>
              <a:rPr lang="en-US" altLang="zh-CN" sz="3200" b="1" dirty="0" smtClean="0">
                <a:latin typeface="楷体" pitchFamily="49" charset="-122"/>
                <a:ea typeface="楷体" pitchFamily="49" charset="-122"/>
              </a:rPr>
              <a:t>1</a:t>
            </a:r>
            <a:r>
              <a:rPr lang="zh-CN" altLang="en-US" sz="3200" b="1" dirty="0" smtClean="0">
                <a:latin typeface="楷体" pitchFamily="49" charset="-122"/>
                <a:ea typeface="楷体" pitchFamily="49" charset="-122"/>
              </a:rPr>
              <a:t>、鸦片战争与中英</a:t>
            </a:r>
            <a:r>
              <a:rPr lang="en-US" altLang="zh-CN" sz="3200" b="1" dirty="0" smtClean="0">
                <a:latin typeface="楷体" pitchFamily="49" charset="-122"/>
                <a:ea typeface="楷体" pitchFamily="49" charset="-122"/>
              </a:rPr>
              <a:t>《</a:t>
            </a:r>
            <a:r>
              <a:rPr lang="zh-CN" altLang="en-US" sz="3200" b="1" dirty="0" smtClean="0">
                <a:latin typeface="楷体" pitchFamily="49" charset="-122"/>
                <a:ea typeface="楷体" pitchFamily="49" charset="-122"/>
              </a:rPr>
              <a:t>南京条约</a:t>
            </a:r>
            <a:r>
              <a:rPr lang="en-US" altLang="zh-CN" sz="3200" b="1" dirty="0" smtClean="0">
                <a:latin typeface="楷体" pitchFamily="49" charset="-122"/>
                <a:ea typeface="楷体" pitchFamily="49" charset="-122"/>
              </a:rPr>
              <a:t>》</a:t>
            </a:r>
            <a:r>
              <a:rPr lang="zh-CN" altLang="en-US" sz="3200" b="1" dirty="0" smtClean="0">
                <a:latin typeface="楷体" pitchFamily="49" charset="-122"/>
                <a:ea typeface="楷体" pitchFamily="49" charset="-122"/>
              </a:rPr>
              <a:t>；</a:t>
            </a:r>
            <a:endParaRPr lang="en-US" altLang="zh-CN" sz="3200" b="1" dirty="0" smtClean="0">
              <a:latin typeface="楷体" pitchFamily="49" charset="-122"/>
              <a:ea typeface="楷体" pitchFamily="49" charset="-122"/>
            </a:endParaRPr>
          </a:p>
          <a:p>
            <a:r>
              <a:rPr lang="en-US" altLang="zh-CN" sz="3200" b="1" dirty="0" smtClean="0">
                <a:latin typeface="楷体" pitchFamily="49" charset="-122"/>
                <a:ea typeface="楷体" pitchFamily="49" charset="-122"/>
              </a:rPr>
              <a:t>2</a:t>
            </a:r>
            <a:r>
              <a:rPr lang="zh-CN" altLang="en-US" sz="3200" b="1" dirty="0" smtClean="0">
                <a:latin typeface="楷体" pitchFamily="49" charset="-122"/>
                <a:ea typeface="楷体" pitchFamily="49" charset="-122"/>
              </a:rPr>
              <a:t>、第二次鸦片战争。</a:t>
            </a:r>
          </a:p>
          <a:p>
            <a:endParaRPr lang="zh-CN" altLang="en-US" sz="3600"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005064"/>
          </a:xfrm>
          <a:prstGeom prst="rect">
            <a:avLst/>
          </a:prstGeom>
          <a:noFill/>
          <a:ln w="9525">
            <a:noFill/>
            <a:miter lim="800000"/>
            <a:headEnd/>
            <a:tailEnd/>
          </a:ln>
        </p:spPr>
        <p:txBody>
          <a:bodyPr/>
          <a:lstStyle/>
          <a:p>
            <a:pPr>
              <a:lnSpc>
                <a:spcPts val="3500"/>
              </a:lnSpc>
            </a:pPr>
            <a:r>
              <a:rPr lang="en-US" altLang="zh-CN" sz="3200" dirty="0" smtClean="0">
                <a:latin typeface="微软雅黑" pitchFamily="34" charset="-122"/>
                <a:ea typeface="微软雅黑" pitchFamily="34" charset="-122"/>
              </a:rPr>
              <a:t>3</a:t>
            </a:r>
            <a:r>
              <a:rPr lang="zh-CN" altLang="en-US" sz="3200" dirty="0" smtClean="0">
                <a:latin typeface="微软雅黑" pitchFamily="34" charset="-122"/>
                <a:ea typeface="微软雅黑" pitchFamily="34" charset="-122"/>
              </a:rPr>
              <a:t>、</a:t>
            </a:r>
            <a:r>
              <a:rPr lang="en-US" altLang="zh-CN" sz="3200" dirty="0" smtClean="0">
                <a:latin typeface="微软雅黑" pitchFamily="34" charset="-122"/>
                <a:ea typeface="微软雅黑" pitchFamily="34" charset="-122"/>
              </a:rPr>
              <a:t>鸦片战争的影响有哪些</a:t>
            </a:r>
            <a:r>
              <a:rPr lang="en-US" altLang="zh-CN" sz="3200" dirty="0">
                <a:latin typeface="微软雅黑" pitchFamily="34" charset="-122"/>
                <a:ea typeface="微软雅黑" pitchFamily="34" charset="-122"/>
              </a:rPr>
              <a:t>？</a:t>
            </a:r>
          </a:p>
          <a:p>
            <a:r>
              <a:rPr lang="en-US" altLang="zh-CN" sz="3200" dirty="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        </a:t>
            </a:r>
            <a:r>
              <a:rPr lang="en-US" altLang="zh-CN" sz="3200" dirty="0" smtClean="0">
                <a:solidFill>
                  <a:srgbClr val="FF0000"/>
                </a:solidFill>
                <a:latin typeface="微软雅黑" pitchFamily="34" charset="-122"/>
                <a:ea typeface="微软雅黑" pitchFamily="34" charset="-122"/>
              </a:rPr>
              <a:t>(1)</a:t>
            </a:r>
            <a:r>
              <a:rPr lang="zh-CN" altLang="en-US" sz="3200" dirty="0" smtClean="0">
                <a:solidFill>
                  <a:srgbClr val="FF0000"/>
                </a:solidFill>
                <a:latin typeface="微软雅黑" pitchFamily="34" charset="-122"/>
                <a:ea typeface="微软雅黑" pitchFamily="34" charset="-122"/>
              </a:rPr>
              <a:t>政治：开始沦为半殖民地半封建社会，是中国近代史的开端。</a:t>
            </a:r>
          </a:p>
          <a:p>
            <a:r>
              <a:rPr lang="zh-CN" altLang="en-US" sz="3200" dirty="0" smtClean="0">
                <a:solidFill>
                  <a:srgbClr val="FF0000"/>
                </a:solidFill>
                <a:latin typeface="微软雅黑" pitchFamily="34" charset="-122"/>
                <a:ea typeface="微软雅黑" pitchFamily="34" charset="-122"/>
              </a:rPr>
              <a:t>	</a:t>
            </a:r>
            <a:r>
              <a:rPr lang="en-US" altLang="zh-CN" sz="3200" dirty="0" smtClean="0">
                <a:solidFill>
                  <a:srgbClr val="FF0000"/>
                </a:solidFill>
                <a:latin typeface="微软雅黑" pitchFamily="34" charset="-122"/>
                <a:ea typeface="微软雅黑" pitchFamily="34" charset="-122"/>
              </a:rPr>
              <a:t>(2)</a:t>
            </a:r>
            <a:r>
              <a:rPr lang="zh-CN" altLang="en-US" sz="3200" dirty="0" smtClean="0">
                <a:solidFill>
                  <a:srgbClr val="FF0000"/>
                </a:solidFill>
                <a:latin typeface="微软雅黑" pitchFamily="34" charset="-122"/>
                <a:ea typeface="微软雅黑" pitchFamily="34" charset="-122"/>
              </a:rPr>
              <a:t>经济：自然经济逐步解体，中国开始被卷入资本主义世界市场</a:t>
            </a:r>
          </a:p>
          <a:p>
            <a:r>
              <a:rPr lang="zh-CN" altLang="en-US" sz="3200" dirty="0" smtClean="0">
                <a:solidFill>
                  <a:srgbClr val="FF0000"/>
                </a:solidFill>
                <a:latin typeface="微软雅黑" pitchFamily="34" charset="-122"/>
                <a:ea typeface="微软雅黑" pitchFamily="34" charset="-122"/>
              </a:rPr>
              <a:t>	</a:t>
            </a:r>
            <a:r>
              <a:rPr lang="en-US" altLang="zh-CN" sz="3200" dirty="0" smtClean="0">
                <a:solidFill>
                  <a:srgbClr val="FF0000"/>
                </a:solidFill>
                <a:latin typeface="微软雅黑" pitchFamily="34" charset="-122"/>
                <a:ea typeface="微软雅黑" pitchFamily="34" charset="-122"/>
              </a:rPr>
              <a:t>(3)</a:t>
            </a:r>
            <a:r>
              <a:rPr lang="zh-CN" altLang="en-US" sz="3200" dirty="0" smtClean="0">
                <a:solidFill>
                  <a:srgbClr val="FF0000"/>
                </a:solidFill>
                <a:latin typeface="微软雅黑" pitchFamily="34" charset="-122"/>
                <a:ea typeface="微软雅黑" pitchFamily="34" charset="-122"/>
              </a:rPr>
              <a:t>思想文化：新思潮萌发。</a:t>
            </a:r>
          </a:p>
          <a:p>
            <a:r>
              <a:rPr lang="zh-CN" altLang="en-US" sz="3200" dirty="0" smtClean="0">
                <a:solidFill>
                  <a:srgbClr val="FF0000"/>
                </a:solidFill>
                <a:latin typeface="微软雅黑" pitchFamily="34" charset="-122"/>
                <a:ea typeface="微软雅黑" pitchFamily="34" charset="-122"/>
              </a:rPr>
              <a:t>	促使中国被迫向近代社会转型，客观上促进了中国的近代化进程。</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5509200"/>
          </a:xfrm>
          <a:prstGeom prst="rect">
            <a:avLst/>
          </a:prstGeom>
          <a:noFill/>
        </p:spPr>
        <p:txBody>
          <a:bodyPr wrap="square" rtlCol="0">
            <a:spAutoFit/>
          </a:bodyPr>
          <a:lstStyle/>
          <a:p>
            <a:pPr algn="ctr"/>
            <a:r>
              <a:rPr lang="zh-CN" altLang="en-US" sz="3200" dirty="0" smtClean="0">
                <a:solidFill>
                  <a:srgbClr val="FF0000"/>
                </a:solidFill>
                <a:latin typeface="微软雅黑" pitchFamily="34" charset="-122"/>
                <a:ea typeface="微软雅黑" pitchFamily="34" charset="-122"/>
              </a:rPr>
              <a:t>第一次鸦片战争对中国文明进程的影响</a:t>
            </a:r>
            <a:endParaRPr lang="en-US" altLang="zh-CN" sz="3200" dirty="0" smtClean="0">
              <a:solidFill>
                <a:srgbClr val="FF0000"/>
              </a:solidFill>
              <a:latin typeface="微软雅黑" pitchFamily="34" charset="-122"/>
              <a:ea typeface="微软雅黑" pitchFamily="34" charset="-122"/>
            </a:endParaRPr>
          </a:p>
          <a:p>
            <a:r>
              <a:rPr lang="en-US" altLang="zh-CN" sz="3200" dirty="0" smtClean="0">
                <a:latin typeface="微软雅黑" pitchFamily="34" charset="-122"/>
                <a:ea typeface="微软雅黑" pitchFamily="34" charset="-122"/>
              </a:rPr>
              <a:t>1840</a:t>
            </a:r>
            <a:r>
              <a:rPr lang="zh-CN" altLang="en-US" sz="3200" dirty="0" smtClean="0">
                <a:latin typeface="微软雅黑" pitchFamily="34" charset="-122"/>
                <a:ea typeface="微软雅黑" pitchFamily="34" charset="-122"/>
              </a:rPr>
              <a:t>年以后，中国社会的发展明显地呈现出两条路向：一条是</a:t>
            </a:r>
            <a:r>
              <a:rPr lang="en-US" altLang="zh-CN" sz="3200" dirty="0" smtClean="0">
                <a:latin typeface="微软雅黑" pitchFamily="34" charset="-122"/>
                <a:ea typeface="微软雅黑" pitchFamily="34" charset="-122"/>
              </a:rPr>
              <a:t>……</a:t>
            </a:r>
            <a:r>
              <a:rPr lang="zh-CN" altLang="en-US" sz="3200" u="sng" dirty="0" smtClean="0">
                <a:solidFill>
                  <a:schemeClr val="accent4"/>
                </a:solidFill>
                <a:latin typeface="微软雅黑" pitchFamily="34" charset="-122"/>
                <a:ea typeface="微软雅黑" pitchFamily="34" charset="-122"/>
              </a:rPr>
              <a:t>中国一步步陷入殖民地半殖民地深渊的路向</a:t>
            </a:r>
            <a:r>
              <a:rPr lang="zh-CN" altLang="en-US" sz="3200" u="sng" dirty="0" smtClean="0">
                <a:latin typeface="微软雅黑" pitchFamily="34" charset="-122"/>
                <a:ea typeface="微软雅黑" pitchFamily="34" charset="-122"/>
              </a:rPr>
              <a:t>；另一条则</a:t>
            </a:r>
            <a:r>
              <a:rPr lang="zh-CN" altLang="en-US" sz="3200" u="sng" dirty="0" smtClean="0">
                <a:solidFill>
                  <a:schemeClr val="accent4"/>
                </a:solidFill>
                <a:latin typeface="微软雅黑" pitchFamily="34" charset="-122"/>
                <a:ea typeface="微软雅黑" pitchFamily="34" charset="-122"/>
              </a:rPr>
              <a:t>是上升发展的路向</a:t>
            </a:r>
            <a:r>
              <a:rPr lang="zh-CN" altLang="en-US" sz="3200" u="sng"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它反映出外国侵略虽然给中国带来了灾难，同时也带来了嬗变，即政治及社会各方面的连锁变化，从而引起中国社会的根本变动。这种变化属于马克思所说的建设作用，</a:t>
            </a:r>
            <a:r>
              <a:rPr lang="zh-CN" altLang="en-US" sz="3200" u="sng" dirty="0" smtClean="0">
                <a:solidFill>
                  <a:srgbClr val="FF0000"/>
                </a:solidFill>
                <a:latin typeface="微软雅黑" pitchFamily="34" charset="-122"/>
                <a:ea typeface="微软雅黑" pitchFamily="34" charset="-122"/>
              </a:rPr>
              <a:t>它给中国几千年高度发达却又不易变化的农耕文明、专制政治一记重锤，使它改变了原来的轨迹，纳入到现代化、工业化的发展道路，从而改变了中国社会发展的方向</a:t>
            </a:r>
            <a:r>
              <a:rPr lang="zh-CN" altLang="en-US" sz="3200" dirty="0" smtClean="0">
                <a:latin typeface="微软雅黑" pitchFamily="34" charset="-122"/>
                <a:ea typeface="微软雅黑" pitchFamily="34" charset="-122"/>
              </a:rPr>
              <a:t>。</a:t>
            </a:r>
            <a:r>
              <a:rPr lang="zh-CN" altLang="en-US" sz="3200" u="sng" dirty="0" smtClean="0">
                <a:solidFill>
                  <a:schemeClr val="accent4"/>
                </a:solidFill>
                <a:latin typeface="微软雅黑" pitchFamily="34" charset="-122"/>
                <a:ea typeface="微软雅黑" pitchFamily="34" charset="-122"/>
              </a:rPr>
              <a:t>。</a:t>
            </a:r>
            <a:endParaRPr lang="zh-CN" altLang="en-US" sz="3200" u="sng" dirty="0">
              <a:solidFill>
                <a:schemeClr val="accent4"/>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31873"/>
          </a:xfrm>
          <a:prstGeom prst="rect">
            <a:avLst/>
          </a:prstGeom>
          <a:noFill/>
        </p:spPr>
        <p:txBody>
          <a:bodyPr wrap="square" rtlCol="0">
            <a:spAutoFit/>
          </a:bodyPr>
          <a:lstStyle/>
          <a:p>
            <a:r>
              <a:rPr lang="zh-CN" altLang="en-US" sz="3200" dirty="0" smtClean="0">
                <a:latin typeface="微软雅黑" pitchFamily="34" charset="-122"/>
                <a:ea typeface="微软雅黑" pitchFamily="34" charset="-122"/>
              </a:rPr>
              <a:t>晚</a:t>
            </a:r>
            <a:r>
              <a:rPr lang="zh-CN" altLang="en-US" sz="3200" dirty="0" smtClean="0">
                <a:latin typeface="微软雅黑" pitchFamily="34" charset="-122"/>
                <a:ea typeface="微软雅黑" pitchFamily="34" charset="-122"/>
              </a:rPr>
              <a:t>清</a:t>
            </a:r>
            <a:r>
              <a:rPr lang="en-US" altLang="zh-CN" sz="3200" dirty="0" smtClean="0">
                <a:latin typeface="微软雅黑" pitchFamily="34" charset="-122"/>
                <a:ea typeface="微软雅黑" pitchFamily="34" charset="-122"/>
              </a:rPr>
              <a:t>70</a:t>
            </a:r>
            <a:r>
              <a:rPr lang="zh-CN" altLang="en-US" sz="3200" dirty="0" smtClean="0">
                <a:latin typeface="微软雅黑" pitchFamily="34" charset="-122"/>
                <a:ea typeface="微软雅黑" pitchFamily="34" charset="-122"/>
              </a:rPr>
              <a:t>年不但是反帝反专制皇权的</a:t>
            </a:r>
            <a:r>
              <a:rPr lang="en-US" altLang="zh-CN" sz="3200" dirty="0" smtClean="0">
                <a:latin typeface="微软雅黑" pitchFamily="34" charset="-122"/>
                <a:ea typeface="微软雅黑" pitchFamily="34" charset="-122"/>
              </a:rPr>
              <a:t>70</a:t>
            </a:r>
            <a:r>
              <a:rPr lang="zh-CN" altLang="en-US" sz="3200" dirty="0" smtClean="0">
                <a:latin typeface="微软雅黑" pitchFamily="34" charset="-122"/>
                <a:ea typeface="微软雅黑" pitchFamily="34" charset="-122"/>
              </a:rPr>
              <a:t>年，还是走上现代化之路的</a:t>
            </a:r>
            <a:r>
              <a:rPr lang="en-US" altLang="zh-CN" sz="3200" dirty="0" smtClean="0">
                <a:latin typeface="微软雅黑" pitchFamily="34" charset="-122"/>
                <a:ea typeface="微软雅黑" pitchFamily="34" charset="-122"/>
              </a:rPr>
              <a:t>70</a:t>
            </a:r>
            <a:r>
              <a:rPr lang="zh-CN" altLang="en-US" sz="3200" dirty="0" smtClean="0">
                <a:latin typeface="微软雅黑" pitchFamily="34" charset="-122"/>
                <a:ea typeface="微软雅黑" pitchFamily="34" charset="-122"/>
              </a:rPr>
              <a:t>年。中国共产党第十五次全国代表大会报告指出，鸦片战争后，“中华民族面对着两大历史任务：一个是求得民族独立和人民解放；一个是实现国家繁荣富强和人民共同富裕。前一任务是为后一任务扫清障碍，创造必要的前提”。</a:t>
            </a:r>
            <a:r>
              <a:rPr lang="zh-CN" altLang="en-US" sz="3200" u="sng" dirty="0" smtClean="0">
                <a:solidFill>
                  <a:schemeClr val="accent4"/>
                </a:solidFill>
                <a:latin typeface="微软雅黑" pitchFamily="34" charset="-122"/>
                <a:ea typeface="微软雅黑" pitchFamily="34" charset="-122"/>
              </a:rPr>
              <a:t>实现国家繁荣富强就是走现代化的道路，这条道路的开端就是鸦片战争。</a:t>
            </a:r>
            <a:endParaRPr lang="zh-CN" altLang="en-US" sz="3200" u="sng" dirty="0">
              <a:solidFill>
                <a:schemeClr val="accent4"/>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494085"/>
          </a:xfrm>
          <a:prstGeom prst="rect">
            <a:avLst/>
          </a:prstGeom>
          <a:noFill/>
        </p:spPr>
        <p:txBody>
          <a:bodyPr wrap="square" rtlCol="0">
            <a:spAutoFit/>
          </a:bodyPr>
          <a:lstStyle/>
          <a:p>
            <a:pPr algn="ctr"/>
            <a:r>
              <a:rPr lang="zh-CN" altLang="en-US" sz="3200" dirty="0" smtClean="0">
                <a:solidFill>
                  <a:srgbClr val="FF0000"/>
                </a:solidFill>
                <a:latin typeface="微软雅黑" pitchFamily="34" charset="-122"/>
                <a:ea typeface="微软雅黑" pitchFamily="34" charset="-122"/>
              </a:rPr>
              <a:t>第二次鸦片战争和现代化的艰难起步</a:t>
            </a:r>
            <a:endParaRPr lang="en-US" altLang="zh-CN" sz="3200" dirty="0" smtClean="0">
              <a:solidFill>
                <a:srgbClr val="FF0000"/>
              </a:solidFill>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陈旭麓先生说：“人们多注意</a:t>
            </a:r>
            <a:r>
              <a:rPr lang="en-US" altLang="zh-CN" sz="3200" dirty="0" smtClean="0">
                <a:latin typeface="微软雅黑" pitchFamily="34" charset="-122"/>
                <a:ea typeface="微软雅黑" pitchFamily="34" charset="-122"/>
              </a:rPr>
              <a:t>1840</a:t>
            </a:r>
            <a:r>
              <a:rPr lang="zh-CN" altLang="en-US" sz="3200" dirty="0" smtClean="0">
                <a:latin typeface="微软雅黑" pitchFamily="34" charset="-122"/>
                <a:ea typeface="微软雅黑" pitchFamily="34" charset="-122"/>
              </a:rPr>
              <a:t>年的划时代含义，实际上 </a:t>
            </a:r>
            <a:r>
              <a:rPr lang="en-US" altLang="zh-CN" sz="3200" dirty="0" smtClean="0">
                <a:latin typeface="微软雅黑" pitchFamily="34" charset="-122"/>
                <a:ea typeface="微软雅黑" pitchFamily="34" charset="-122"/>
              </a:rPr>
              <a:t>1860 </a:t>
            </a:r>
            <a:r>
              <a:rPr lang="zh-CN" altLang="en-US" sz="3200" dirty="0" smtClean="0">
                <a:latin typeface="微软雅黑" pitchFamily="34" charset="-122"/>
                <a:ea typeface="微软雅黑" pitchFamily="34" charset="-122"/>
              </a:rPr>
              <a:t>年同样是一个重要的年份，即</a:t>
            </a:r>
            <a:r>
              <a:rPr lang="zh-CN" altLang="en-US" sz="3200" u="sng" dirty="0" smtClean="0">
                <a:solidFill>
                  <a:srgbClr val="7030A0"/>
                </a:solidFill>
                <a:latin typeface="微软雅黑" pitchFamily="34" charset="-122"/>
                <a:ea typeface="微软雅黑" pitchFamily="34" charset="-122"/>
              </a:rPr>
              <a:t>社会观念</a:t>
            </a:r>
            <a:r>
              <a:rPr lang="zh-CN" altLang="en-US" sz="3200" dirty="0" smtClean="0">
                <a:latin typeface="微软雅黑" pitchFamily="34" charset="-122"/>
                <a:ea typeface="微软雅黑" pitchFamily="34" charset="-122"/>
              </a:rPr>
              <a:t>的新陈代谢来说，它比</a:t>
            </a:r>
            <a:r>
              <a:rPr lang="en-US" altLang="zh-CN" sz="3200" dirty="0" smtClean="0">
                <a:latin typeface="微软雅黑" pitchFamily="34" charset="-122"/>
                <a:ea typeface="微软雅黑" pitchFamily="34" charset="-122"/>
              </a:rPr>
              <a:t>1840</a:t>
            </a:r>
            <a:r>
              <a:rPr lang="zh-CN" altLang="en-US" sz="3200" dirty="0" smtClean="0">
                <a:latin typeface="微软雅黑" pitchFamily="34" charset="-122"/>
                <a:ea typeface="微软雅黑" pitchFamily="34" charset="-122"/>
              </a:rPr>
              <a:t>年具有更加明显的标界意义。”“</a:t>
            </a:r>
            <a:r>
              <a:rPr lang="zh-CN" altLang="en-US" sz="3200" dirty="0" smtClean="0">
                <a:solidFill>
                  <a:srgbClr val="7030A0"/>
                </a:solidFill>
                <a:latin typeface="微软雅黑" pitchFamily="34" charset="-122"/>
                <a:ea typeface="微软雅黑" pitchFamily="34" charset="-122"/>
              </a:rPr>
              <a:t>变局论</a:t>
            </a:r>
            <a:r>
              <a:rPr lang="zh-CN" altLang="en-US" sz="3200" dirty="0" smtClean="0">
                <a:latin typeface="微软雅黑" pitchFamily="34" charset="-122"/>
                <a:ea typeface="微软雅黑" pitchFamily="34" charset="-122"/>
              </a:rPr>
              <a:t>”的出现是清统治阶级内部一部分士大夫在第二次鸦片战争之后进一步觉醒的标志。</a:t>
            </a:r>
            <a:endParaRPr lang="en-US" altLang="zh-CN" sz="3200" dirty="0" smtClean="0">
              <a:latin typeface="微软雅黑" pitchFamily="34" charset="-122"/>
              <a:ea typeface="微软雅黑" pitchFamily="34" charset="-122"/>
            </a:endParaRPr>
          </a:p>
          <a:p>
            <a:r>
              <a:rPr lang="zh-CN" altLang="en-US" sz="3200" dirty="0" smtClean="0">
                <a:solidFill>
                  <a:srgbClr val="7030A0"/>
                </a:solidFill>
                <a:latin typeface="微软雅黑" pitchFamily="34" charset="-122"/>
                <a:ea typeface="微软雅黑" pitchFamily="34" charset="-122"/>
              </a:rPr>
              <a:t>黄遵宪</a:t>
            </a:r>
            <a:r>
              <a:rPr lang="zh-CN" altLang="en-US" sz="3200" dirty="0" smtClean="0">
                <a:latin typeface="微软雅黑" pitchFamily="34" charset="-122"/>
                <a:ea typeface="微软雅黑" pitchFamily="34" charset="-122"/>
              </a:rPr>
              <a:t>认为道光年间的中国已是面临数百年来的大变局；</a:t>
            </a:r>
            <a:endParaRPr lang="en-US" altLang="zh-CN" sz="3200" dirty="0" smtClean="0">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同治年间，</a:t>
            </a:r>
            <a:r>
              <a:rPr lang="zh-CN" altLang="en-US" sz="3200" dirty="0" smtClean="0">
                <a:solidFill>
                  <a:srgbClr val="7030A0"/>
                </a:solidFill>
                <a:latin typeface="微软雅黑" pitchFamily="34" charset="-122"/>
                <a:ea typeface="微软雅黑" pitchFamily="34" charset="-122"/>
              </a:rPr>
              <a:t>丁日昌</a:t>
            </a:r>
            <a:r>
              <a:rPr lang="zh-CN" altLang="en-US" sz="3200" dirty="0" smtClean="0">
                <a:latin typeface="微软雅黑" pitchFamily="34" charset="-122"/>
                <a:ea typeface="微软雅黑" pitchFamily="34" charset="-122"/>
              </a:rPr>
              <a:t>认为日益扩大的中西之间的接触是千载未有之变局；</a:t>
            </a:r>
            <a:endParaRPr lang="en-US" altLang="zh-CN" sz="3200" dirty="0" smtClean="0">
              <a:latin typeface="微软雅黑" pitchFamily="34" charset="-122"/>
              <a:ea typeface="微软雅黑" pitchFamily="34" charset="-122"/>
            </a:endParaRPr>
          </a:p>
          <a:p>
            <a:r>
              <a:rPr lang="zh-CN" altLang="en-US" sz="3200" dirty="0" smtClean="0">
                <a:solidFill>
                  <a:srgbClr val="7030A0"/>
                </a:solidFill>
                <a:latin typeface="微软雅黑" pitchFamily="34" charset="-122"/>
                <a:ea typeface="微软雅黑" pitchFamily="34" charset="-122"/>
              </a:rPr>
              <a:t>郭嵩焘</a:t>
            </a:r>
            <a:r>
              <a:rPr lang="zh-CN" altLang="en-US" sz="3200" dirty="0" smtClean="0">
                <a:latin typeface="微软雅黑" pitchFamily="34" charset="-122"/>
                <a:ea typeface="微软雅黑" pitchFamily="34" charset="-122"/>
              </a:rPr>
              <a:t>也将两次鸦片战争之后的局面称之为“此又自古以来夷祸之一变局也</a:t>
            </a:r>
            <a:r>
              <a:rPr lang="zh-CN" altLang="en-US" sz="3200" dirty="0" smtClean="0">
                <a:latin typeface="微软雅黑" pitchFamily="34" charset="-122"/>
                <a:ea typeface="微软雅黑" pitchFamily="34" charset="-122"/>
              </a:rPr>
              <a:t>”；</a:t>
            </a:r>
            <a:endParaRPr lang="en-US" altLang="zh-CN" sz="3200" dirty="0" smtClean="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386090"/>
          </a:xfrm>
          <a:prstGeom prst="rect">
            <a:avLst/>
          </a:prstGeom>
          <a:noFill/>
        </p:spPr>
        <p:txBody>
          <a:bodyPr wrap="square" rtlCol="0">
            <a:spAutoFit/>
          </a:bodyPr>
          <a:lstStyle/>
          <a:p>
            <a:r>
              <a:rPr lang="zh-CN" altLang="en-US" sz="3200" dirty="0" smtClean="0">
                <a:solidFill>
                  <a:srgbClr val="7030A0"/>
                </a:solidFill>
                <a:latin typeface="微软雅黑" pitchFamily="34" charset="-122"/>
                <a:ea typeface="微软雅黑" pitchFamily="34" charset="-122"/>
              </a:rPr>
              <a:t>李</a:t>
            </a:r>
            <a:r>
              <a:rPr lang="zh-CN" altLang="en-US" sz="3200" dirty="0" smtClean="0">
                <a:solidFill>
                  <a:srgbClr val="7030A0"/>
                </a:solidFill>
                <a:latin typeface="微软雅黑" pitchFamily="34" charset="-122"/>
                <a:ea typeface="微软雅黑" pitchFamily="34" charset="-122"/>
              </a:rPr>
              <a:t>鸿章</a:t>
            </a:r>
            <a:r>
              <a:rPr lang="zh-CN" altLang="en-US" sz="3200" dirty="0" smtClean="0">
                <a:latin typeface="微软雅黑" pitchFamily="34" charset="-122"/>
                <a:ea typeface="微软雅黑" pitchFamily="34" charset="-122"/>
              </a:rPr>
              <a:t>的“三千年未有之大变局”更是具有代表性。</a:t>
            </a:r>
            <a:endParaRPr lang="en-US" altLang="zh-CN" sz="3200" dirty="0" smtClean="0">
              <a:latin typeface="微软雅黑" pitchFamily="34" charset="-122"/>
              <a:ea typeface="微软雅黑" pitchFamily="34" charset="-122"/>
            </a:endParaRPr>
          </a:p>
          <a:p>
            <a:r>
              <a:rPr lang="zh-CN" altLang="en-US" sz="3200" dirty="0" smtClean="0">
                <a:latin typeface="微软雅黑" pitchFamily="34" charset="-122"/>
                <a:ea typeface="微软雅黑" pitchFamily="34" charset="-122"/>
              </a:rPr>
              <a:t>在两次鸦片战争的打击下，先知先觉的士大夫纷纷认识到中国正处于深刻的内外危机和前所未有的时局变化之中</a:t>
            </a:r>
            <a:r>
              <a:rPr lang="zh-CN" altLang="en-US" sz="3200" dirty="0" smtClean="0">
                <a:latin typeface="微软雅黑" pitchFamily="34" charset="-122"/>
                <a:ea typeface="微软雅黑" pitchFamily="34" charset="-122"/>
              </a:rPr>
              <a:t>。第二次鸦片战争的惨败强烈地震撼了中国朝野，出于对国运的担忧以及维护统治的需要，统治阶级内部一部分人开始正视自己的落后，进而主张学习和引进西方先进的科学技术，掀起了一场以自救为旨归的“</a:t>
            </a:r>
            <a:r>
              <a:rPr lang="zh-CN" altLang="en-US" sz="3200" dirty="0" smtClean="0">
                <a:solidFill>
                  <a:srgbClr val="7030A0"/>
                </a:solidFill>
                <a:latin typeface="微软雅黑" pitchFamily="34" charset="-122"/>
                <a:ea typeface="微软雅黑" pitchFamily="34" charset="-122"/>
              </a:rPr>
              <a:t>洋务运动</a:t>
            </a:r>
            <a:r>
              <a:rPr lang="zh-CN" altLang="en-US" sz="3200" dirty="0" smtClean="0">
                <a:latin typeface="微软雅黑" pitchFamily="34" charset="-122"/>
                <a:ea typeface="微软雅黑" pitchFamily="34" charset="-122"/>
              </a:rPr>
              <a:t>”。正是这场运动，</a:t>
            </a:r>
            <a:r>
              <a:rPr lang="zh-CN" altLang="en-US" sz="3200" dirty="0" smtClean="0">
                <a:solidFill>
                  <a:srgbClr val="7030A0"/>
                </a:solidFill>
                <a:latin typeface="微软雅黑" pitchFamily="34" charset="-122"/>
                <a:ea typeface="微软雅黑" pitchFamily="34" charset="-122"/>
              </a:rPr>
              <a:t>艰难地开启了通往现代化之门。</a:t>
            </a:r>
          </a:p>
          <a:p>
            <a:endParaRPr lang="en-US" altLang="zh-CN" sz="3200" dirty="0" smtClean="0">
              <a:latin typeface="微软雅黑" pitchFamily="34" charset="-122"/>
              <a:ea typeface="微软雅黑" pitchFamily="34" charset="-122"/>
            </a:endParaRPr>
          </a:p>
          <a:p>
            <a:endParaRPr lang="zh-CN" altLang="en-US" sz="2400" b="1" dirty="0">
              <a:latin typeface="楷体" pitchFamily="49" charset="-122"/>
              <a:ea typeface="楷体" pitchFamily="49" charset="-122"/>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9144000" cy="4832092"/>
          </a:xfrm>
          <a:prstGeom prst="rect">
            <a:avLst/>
          </a:prstGeom>
          <a:noFill/>
        </p:spPr>
        <p:txBody>
          <a:bodyPr wrap="square" rtlCol="0">
            <a:spAutoFit/>
          </a:bodyPr>
          <a:lstStyle/>
          <a:p>
            <a:r>
              <a:rPr lang="zh-CN" altLang="en-US" sz="2800" dirty="0" smtClean="0">
                <a:latin typeface="微软雅黑" pitchFamily="34" charset="-122"/>
                <a:ea typeface="微软雅黑" pitchFamily="34" charset="-122"/>
              </a:rPr>
              <a:t>材料一  就一般而言，历史事件随着时光流逝而意义日减。鸦片战争则不然。它是中国历史的转折，提出了中国必须近代化的历史使命。中国的现代化一日未完成，鸦片战争的意义就一分不会减。生活在这一尚未现代化区域中的人们，体会现实，探索问题，免不了联系到那次灾难性的战争。屈辱、仇恨、自卑、希望种种情绪交织，民族感情油然而生</a:t>
            </a:r>
            <a:r>
              <a:rPr lang="zh-CN" altLang="en-US" sz="2800" dirty="0" smtClean="0">
                <a:latin typeface="微软雅黑" pitchFamily="34" charset="-122"/>
                <a:ea typeface="微软雅黑" pitchFamily="34" charset="-122"/>
              </a:rPr>
              <a:t>。</a:t>
            </a:r>
            <a:endParaRPr lang="en-US" altLang="zh-CN" sz="2800" dirty="0" smtClean="0">
              <a:latin typeface="微软雅黑" pitchFamily="34" charset="-122"/>
              <a:ea typeface="微软雅黑" pitchFamily="34" charset="-122"/>
            </a:endParaRPr>
          </a:p>
          <a:p>
            <a:pPr algn="r"/>
            <a:r>
              <a:rPr lang="zh-CN" altLang="en-US" sz="2800" dirty="0" smtClean="0">
                <a:latin typeface="微软雅黑" pitchFamily="34" charset="-122"/>
                <a:ea typeface="微软雅黑" pitchFamily="34" charset="-122"/>
              </a:rPr>
              <a:t/>
            </a:r>
            <a:br>
              <a:rPr lang="zh-CN" altLang="en-US" sz="2800" dirty="0" smtClean="0">
                <a:latin typeface="微软雅黑" pitchFamily="34" charset="-122"/>
                <a:ea typeface="微软雅黑" pitchFamily="34" charset="-122"/>
              </a:rPr>
            </a:b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茅海建</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天朝的崩溃：鸦片战争再研究</a:t>
            </a:r>
            <a:r>
              <a:rPr lang="en-US" altLang="zh-CN" sz="2800" dirty="0" smtClean="0">
                <a:latin typeface="微软雅黑" pitchFamily="34" charset="-122"/>
                <a:ea typeface="微软雅黑" pitchFamily="34" charset="-122"/>
              </a:rPr>
              <a:t>》</a:t>
            </a:r>
          </a:p>
          <a:p>
            <a:r>
              <a:rPr lang="en-US" altLang="zh-CN" sz="2800" dirty="0" smtClean="0">
                <a:latin typeface="微软雅黑" pitchFamily="34" charset="-122"/>
                <a:ea typeface="微软雅黑" pitchFamily="34" charset="-122"/>
              </a:rPr>
              <a:t/>
            </a:r>
            <a:br>
              <a:rPr lang="en-US" altLang="zh-CN" sz="2800" dirty="0" smtClean="0">
                <a:latin typeface="微软雅黑" pitchFamily="34" charset="-122"/>
                <a:ea typeface="微软雅黑" pitchFamily="34" charset="-122"/>
              </a:rPr>
            </a:br>
            <a:endParaRPr lang="zh-CN" altLang="en-US" sz="28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08720"/>
            <a:ext cx="9144000" cy="4832092"/>
          </a:xfrm>
          <a:prstGeom prst="rect">
            <a:avLst/>
          </a:prstGeom>
          <a:noFill/>
        </p:spPr>
        <p:txBody>
          <a:bodyPr wrap="square" rtlCol="0">
            <a:spAutoFit/>
          </a:bodyPr>
          <a:lstStyle/>
          <a:p>
            <a:r>
              <a:rPr lang="en-US" altLang="zh-CN" sz="2800" dirty="0" smtClean="0">
                <a:latin typeface="微软雅黑" pitchFamily="34" charset="-122"/>
                <a:ea typeface="微软雅黑" pitchFamily="34" charset="-122"/>
              </a:rPr>
              <a:t/>
            </a:r>
            <a:br>
              <a:rPr lang="en-US" altLang="zh-CN" sz="2800" dirty="0" smtClean="0">
                <a:latin typeface="微软雅黑" pitchFamily="34" charset="-122"/>
                <a:ea typeface="微软雅黑" pitchFamily="34" charset="-122"/>
              </a:rPr>
            </a:br>
            <a:r>
              <a:rPr lang="zh-CN" altLang="en-US" sz="2800" dirty="0" smtClean="0">
                <a:latin typeface="微软雅黑" pitchFamily="34" charset="-122"/>
                <a:ea typeface="微软雅黑" pitchFamily="34" charset="-122"/>
              </a:rPr>
              <a:t>材料二  对于中国人来说，这场战争是一块界碑。它铭刻着中世纪古老的社会在炮口逼迫下赶往近代的最初的一步。</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英国兵轮鼓浪而来，由沿海入长江，撞倒了堡垒一壁。</a:t>
            </a:r>
            <a:r>
              <a:rPr lang="en-US" altLang="zh-CN" sz="2800" dirty="0" smtClean="0">
                <a:latin typeface="微软雅黑" pitchFamily="34" charset="-122"/>
                <a:ea typeface="微软雅黑" pitchFamily="34" charset="-122"/>
              </a:rPr>
              <a:t>……</a:t>
            </a:r>
            <a:r>
              <a:rPr lang="zh-CN" altLang="en-US" sz="2800" dirty="0" smtClean="0">
                <a:solidFill>
                  <a:srgbClr val="3333FF"/>
                </a:solidFill>
                <a:latin typeface="微软雅黑" pitchFamily="34" charset="-122"/>
                <a:ea typeface="微软雅黑" pitchFamily="34" charset="-122"/>
              </a:rPr>
              <a:t>结果是“华夷抗礼静海寺，俨然白犬丹鸡盟”，随后，“夷人中流鼓掌去，三月长江断行旅”。</a:t>
            </a:r>
            <a:r>
              <a:rPr lang="zh-CN" altLang="en-US" sz="2800" dirty="0" smtClean="0">
                <a:latin typeface="微软雅黑" pitchFamily="34" charset="-122"/>
                <a:ea typeface="微软雅黑" pitchFamily="34" charset="-122"/>
              </a:rPr>
              <a:t>鸦片战争不仅是英国对中国的胜利，而且是先进的西方对古老东方的胜利。</a:t>
            </a:r>
            <a:endParaRPr lang="en-US" altLang="zh-CN" sz="2800" dirty="0" smtClean="0">
              <a:latin typeface="微软雅黑" pitchFamily="34" charset="-122"/>
              <a:ea typeface="微软雅黑" pitchFamily="34" charset="-122"/>
            </a:endParaRPr>
          </a:p>
          <a:p>
            <a:pPr algn="r"/>
            <a:r>
              <a:rPr lang="zh-CN" altLang="en-US" sz="2800" dirty="0" smtClean="0">
                <a:latin typeface="微软雅黑" pitchFamily="34" charset="-122"/>
                <a:ea typeface="微软雅黑" pitchFamily="34" charset="-122"/>
              </a:rPr>
              <a:t/>
            </a:r>
            <a:br>
              <a:rPr lang="zh-CN" altLang="en-US" sz="2800" dirty="0" smtClean="0">
                <a:latin typeface="微软雅黑" pitchFamily="34" charset="-122"/>
                <a:ea typeface="微软雅黑" pitchFamily="34" charset="-122"/>
              </a:rPr>
            </a:b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陈旭麓</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近代中国的新陈代谢</a:t>
            </a:r>
            <a:r>
              <a:rPr lang="en-US" altLang="zh-CN" sz="2800" dirty="0" smtClean="0">
                <a:latin typeface="微软雅黑" pitchFamily="34" charset="-122"/>
                <a:ea typeface="微软雅黑" pitchFamily="34" charset="-122"/>
              </a:rPr>
              <a:t>》</a:t>
            </a:r>
            <a:br>
              <a:rPr lang="en-US" altLang="zh-CN" sz="2800" dirty="0" smtClean="0">
                <a:latin typeface="微软雅黑" pitchFamily="34" charset="-122"/>
                <a:ea typeface="微软雅黑" pitchFamily="34" charset="-122"/>
              </a:rPr>
            </a:br>
            <a:endParaRPr lang="zh-CN" altLang="en-US" sz="28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501122" cy="461665"/>
          </a:xfrm>
          <a:prstGeom prst="rect">
            <a:avLst/>
          </a:prstGeom>
          <a:noFill/>
        </p:spPr>
        <p:txBody>
          <a:bodyPr wrap="square" rtlCol="0">
            <a:spAutoFit/>
          </a:bodyPr>
          <a:lstStyle/>
          <a:p>
            <a:r>
              <a:rPr lang="zh-CN" altLang="en-US" sz="2400" b="1" dirty="0" smtClean="0">
                <a:solidFill>
                  <a:srgbClr val="FF0000"/>
                </a:solidFill>
                <a:latin typeface="+mn-ea"/>
              </a:rPr>
              <a:t>基础知识梳理</a:t>
            </a:r>
            <a:endParaRPr lang="zh-CN" altLang="en-US" sz="2400" b="1" dirty="0">
              <a:solidFill>
                <a:srgbClr val="FF0000"/>
              </a:solidFill>
              <a:latin typeface="+mn-ea"/>
            </a:endParaRPr>
          </a:p>
        </p:txBody>
      </p:sp>
      <p:graphicFrame>
        <p:nvGraphicFramePr>
          <p:cNvPr id="5" name="表格 4"/>
          <p:cNvGraphicFramePr>
            <a:graphicFrameLocks noGrp="1"/>
          </p:cNvGraphicFramePr>
          <p:nvPr/>
        </p:nvGraphicFramePr>
        <p:xfrm>
          <a:off x="357159" y="642919"/>
          <a:ext cx="8286808" cy="4351895"/>
        </p:xfrm>
        <a:graphic>
          <a:graphicData uri="http://schemas.openxmlformats.org/drawingml/2006/table">
            <a:tbl>
              <a:tblPr firstRow="1" bandRow="1">
                <a:tableStyleId>{5940675A-B579-460E-94D1-54222C63F5DA}</a:tableStyleId>
              </a:tblPr>
              <a:tblGrid>
                <a:gridCol w="714379"/>
                <a:gridCol w="1150406"/>
                <a:gridCol w="1564238"/>
                <a:gridCol w="2371405"/>
                <a:gridCol w="1243190"/>
                <a:gridCol w="1243190"/>
              </a:tblGrid>
              <a:tr h="776854">
                <a:tc>
                  <a:txBody>
                    <a:bodyPr/>
                    <a:lstStyle/>
                    <a:p>
                      <a:endParaRPr lang="zh-CN" altLang="en-US" sz="2400" b="1" dirty="0">
                        <a:latin typeface="楷体" pitchFamily="49" charset="-122"/>
                        <a:ea typeface="楷体" pitchFamily="49" charset="-122"/>
                      </a:endParaRPr>
                    </a:p>
                  </a:txBody>
                  <a:tcPr/>
                </a:tc>
                <a:tc>
                  <a:txBody>
                    <a:bodyPr/>
                    <a:lstStyle/>
                    <a:p>
                      <a:r>
                        <a:rPr lang="zh-CN" altLang="en-US" sz="2400" b="1" dirty="0" smtClean="0">
                          <a:latin typeface="楷体" pitchFamily="49" charset="-122"/>
                          <a:ea typeface="楷体" pitchFamily="49" charset="-122"/>
                        </a:rPr>
                        <a:t>时间</a:t>
                      </a:r>
                      <a:endParaRPr lang="zh-CN" altLang="en-US" sz="2400" b="1" dirty="0">
                        <a:latin typeface="楷体" pitchFamily="49" charset="-122"/>
                        <a:ea typeface="楷体" pitchFamily="49" charset="-122"/>
                      </a:endParaRPr>
                    </a:p>
                  </a:txBody>
                  <a:tcPr/>
                </a:tc>
                <a:tc>
                  <a:txBody>
                    <a:bodyPr/>
                    <a:lstStyle/>
                    <a:p>
                      <a:r>
                        <a:rPr lang="zh-CN" altLang="en-US" sz="2400" b="1" dirty="0" smtClean="0">
                          <a:latin typeface="楷体" pitchFamily="49" charset="-122"/>
                          <a:ea typeface="楷体" pitchFamily="49" charset="-122"/>
                        </a:rPr>
                        <a:t>原因</a:t>
                      </a:r>
                      <a:endParaRPr lang="zh-CN" altLang="en-US" sz="2400" b="1" dirty="0">
                        <a:latin typeface="楷体" pitchFamily="49" charset="-122"/>
                        <a:ea typeface="楷体" pitchFamily="49" charset="-122"/>
                      </a:endParaRPr>
                    </a:p>
                  </a:txBody>
                  <a:tcPr/>
                </a:tc>
                <a:tc>
                  <a:txBody>
                    <a:bodyPr/>
                    <a:lstStyle/>
                    <a:p>
                      <a:r>
                        <a:rPr lang="zh-CN" altLang="en-US" sz="2400" b="1" dirty="0" smtClean="0">
                          <a:latin typeface="楷体" pitchFamily="49" charset="-122"/>
                          <a:ea typeface="楷体" pitchFamily="49" charset="-122"/>
                        </a:rPr>
                        <a:t>经过</a:t>
                      </a:r>
                      <a:endParaRPr lang="zh-CN" altLang="en-US" sz="2400" b="1" dirty="0">
                        <a:latin typeface="楷体" pitchFamily="49" charset="-122"/>
                        <a:ea typeface="楷体" pitchFamily="49" charset="-122"/>
                      </a:endParaRPr>
                    </a:p>
                  </a:txBody>
                  <a:tcPr/>
                </a:tc>
                <a:tc>
                  <a:txBody>
                    <a:bodyPr/>
                    <a:lstStyle/>
                    <a:p>
                      <a:r>
                        <a:rPr lang="zh-CN" altLang="en-US" sz="2400" b="1" dirty="0" smtClean="0">
                          <a:latin typeface="楷体" pitchFamily="49" charset="-122"/>
                          <a:ea typeface="楷体" pitchFamily="49" charset="-122"/>
                        </a:rPr>
                        <a:t>结果</a:t>
                      </a:r>
                      <a:endParaRPr lang="zh-CN" altLang="en-US" sz="2400" b="1" dirty="0">
                        <a:latin typeface="楷体" pitchFamily="49" charset="-122"/>
                        <a:ea typeface="楷体" pitchFamily="49" charset="-122"/>
                      </a:endParaRPr>
                    </a:p>
                  </a:txBody>
                  <a:tcPr/>
                </a:tc>
                <a:tc>
                  <a:txBody>
                    <a:bodyPr/>
                    <a:lstStyle/>
                    <a:p>
                      <a:r>
                        <a:rPr lang="zh-CN" altLang="en-US" sz="2400" b="1" dirty="0" smtClean="0">
                          <a:latin typeface="楷体" pitchFamily="49" charset="-122"/>
                          <a:ea typeface="楷体" pitchFamily="49" charset="-122"/>
                        </a:rPr>
                        <a:t>影响</a:t>
                      </a:r>
                      <a:endParaRPr lang="zh-CN" altLang="en-US" sz="2400" b="1" dirty="0">
                        <a:latin typeface="楷体" pitchFamily="49" charset="-122"/>
                        <a:ea typeface="楷体" pitchFamily="49" charset="-122"/>
                      </a:endParaRPr>
                    </a:p>
                  </a:txBody>
                  <a:tcPr/>
                </a:tc>
              </a:tr>
              <a:tr h="1652037">
                <a:tc>
                  <a:txBody>
                    <a:bodyPr/>
                    <a:lstStyle/>
                    <a:p>
                      <a:r>
                        <a:rPr lang="zh-CN" altLang="en-US" sz="2000" b="1" dirty="0" smtClean="0">
                          <a:latin typeface="楷体" pitchFamily="49" charset="-122"/>
                          <a:ea typeface="楷体" pitchFamily="49" charset="-122"/>
                        </a:rPr>
                        <a:t>鸦片</a:t>
                      </a:r>
                      <a:endParaRPr lang="en-US" altLang="zh-CN" sz="2000" b="1" dirty="0" smtClean="0">
                        <a:latin typeface="楷体" pitchFamily="49" charset="-122"/>
                        <a:ea typeface="楷体" pitchFamily="49" charset="-122"/>
                      </a:endParaRPr>
                    </a:p>
                    <a:p>
                      <a:r>
                        <a:rPr lang="zh-CN" altLang="en-US" sz="2000" b="1" dirty="0" smtClean="0">
                          <a:latin typeface="楷体" pitchFamily="49" charset="-122"/>
                          <a:ea typeface="楷体" pitchFamily="49" charset="-122"/>
                        </a:rPr>
                        <a:t>战争</a:t>
                      </a:r>
                      <a:endParaRPr lang="zh-CN" altLang="en-US" sz="2000" b="1" dirty="0">
                        <a:latin typeface="楷体" pitchFamily="49" charset="-122"/>
                        <a:ea typeface="楷体" pitchFamily="49" charset="-122"/>
                      </a:endParaRPr>
                    </a:p>
                  </a:txBody>
                  <a:tcPr/>
                </a:tc>
                <a:tc>
                  <a:txBody>
                    <a:bodyPr/>
                    <a:lstStyle/>
                    <a:p>
                      <a:r>
                        <a:rPr lang="en-US" altLang="zh-CN" sz="2000" b="1" dirty="0" smtClean="0">
                          <a:latin typeface="楷体" pitchFamily="49" charset="-122"/>
                          <a:ea typeface="楷体" pitchFamily="49" charset="-122"/>
                        </a:rPr>
                        <a:t>1840</a:t>
                      </a:r>
                      <a:r>
                        <a:rPr lang="zh-CN" altLang="en-US" sz="2000" b="1" dirty="0" smtClean="0">
                          <a:latin typeface="楷体" pitchFamily="49" charset="-122"/>
                          <a:ea typeface="楷体" pitchFamily="49" charset="-122"/>
                        </a:rPr>
                        <a:t>、</a:t>
                      </a:r>
                      <a:r>
                        <a:rPr lang="en-US" altLang="zh-CN" sz="2000" b="1" dirty="0" smtClean="0">
                          <a:latin typeface="楷体" pitchFamily="49" charset="-122"/>
                          <a:ea typeface="楷体" pitchFamily="49" charset="-122"/>
                        </a:rPr>
                        <a:t>6—1842</a:t>
                      </a:r>
                      <a:r>
                        <a:rPr lang="zh-CN" altLang="en-US" sz="2000" b="1" dirty="0" smtClean="0">
                          <a:latin typeface="楷体" pitchFamily="49" charset="-122"/>
                          <a:ea typeface="楷体" pitchFamily="49" charset="-122"/>
                        </a:rPr>
                        <a:t>、</a:t>
                      </a:r>
                      <a:r>
                        <a:rPr lang="en-US" altLang="zh-CN" sz="2000" b="1" dirty="0" smtClean="0">
                          <a:latin typeface="楷体" pitchFamily="49" charset="-122"/>
                          <a:ea typeface="楷体" pitchFamily="49" charset="-122"/>
                        </a:rPr>
                        <a:t>8</a:t>
                      </a:r>
                      <a:endParaRPr lang="zh-CN" altLang="en-US" sz="2000" b="1" dirty="0">
                        <a:latin typeface="楷体" pitchFamily="49" charset="-122"/>
                        <a:ea typeface="楷体" pitchFamily="49" charset="-122"/>
                      </a:endParaRPr>
                    </a:p>
                  </a:txBody>
                  <a:tcPr/>
                </a:tc>
                <a:tc>
                  <a:txBody>
                    <a:bodyPr/>
                    <a:lstStyle/>
                    <a:p>
                      <a:r>
                        <a:rPr lang="zh-CN" altLang="en-US" sz="2000" b="1" dirty="0" smtClean="0">
                          <a:latin typeface="楷体" pitchFamily="49" charset="-122"/>
                          <a:ea typeface="楷体" pitchFamily="49" charset="-122"/>
                        </a:rPr>
                        <a:t>英国完成工业革命；</a:t>
                      </a:r>
                      <a:endParaRPr lang="en-US" altLang="zh-CN" sz="2000" b="1" dirty="0" smtClean="0">
                        <a:latin typeface="楷体" pitchFamily="49" charset="-122"/>
                        <a:ea typeface="楷体" pitchFamily="49" charset="-122"/>
                      </a:endParaRPr>
                    </a:p>
                    <a:p>
                      <a:r>
                        <a:rPr lang="zh-CN" altLang="en-US" sz="2000" b="1" dirty="0" smtClean="0">
                          <a:latin typeface="楷体" pitchFamily="49" charset="-122"/>
                          <a:ea typeface="楷体" pitchFamily="49" charset="-122"/>
                        </a:rPr>
                        <a:t>禁烟运动</a:t>
                      </a:r>
                      <a:endParaRPr lang="zh-CN" altLang="en-US" sz="2000" b="1" dirty="0">
                        <a:latin typeface="楷体" pitchFamily="49" charset="-122"/>
                        <a:ea typeface="楷体" pitchFamily="49" charset="-122"/>
                      </a:endParaRPr>
                    </a:p>
                  </a:txBody>
                  <a:tcPr/>
                </a:tc>
                <a:tc>
                  <a:txBody>
                    <a:bodyPr/>
                    <a:lstStyle/>
                    <a:p>
                      <a:r>
                        <a:rPr lang="en-US" altLang="zh-CN" sz="2000" b="1" dirty="0" smtClean="0">
                          <a:latin typeface="楷体" pitchFamily="49" charset="-122"/>
                          <a:ea typeface="楷体" pitchFamily="49" charset="-122"/>
                        </a:rPr>
                        <a:t>1840</a:t>
                      </a:r>
                      <a:r>
                        <a:rPr lang="zh-CN" altLang="en-US" sz="2000" b="1" dirty="0" smtClean="0">
                          <a:latin typeface="楷体" pitchFamily="49" charset="-122"/>
                          <a:ea typeface="楷体" pitchFamily="49" charset="-122"/>
                        </a:rPr>
                        <a:t>年</a:t>
                      </a:r>
                      <a:r>
                        <a:rPr lang="en-US" altLang="zh-CN" sz="2000" b="1" dirty="0" smtClean="0">
                          <a:latin typeface="楷体" pitchFamily="49" charset="-122"/>
                          <a:ea typeface="楷体" pitchFamily="49" charset="-122"/>
                        </a:rPr>
                        <a:t>6</a:t>
                      </a:r>
                      <a:r>
                        <a:rPr lang="zh-CN" altLang="en-US" sz="2000" b="1" dirty="0" smtClean="0">
                          <a:latin typeface="楷体" pitchFamily="49" charset="-122"/>
                          <a:ea typeface="楷体" pitchFamily="49" charset="-122"/>
                        </a:rPr>
                        <a:t>月，英舰封锁珠江口；</a:t>
                      </a:r>
                      <a:r>
                        <a:rPr lang="en-US" altLang="zh-CN" sz="2000" b="1" dirty="0" smtClean="0">
                          <a:latin typeface="楷体" pitchFamily="49" charset="-122"/>
                          <a:ea typeface="楷体" pitchFamily="49" charset="-122"/>
                        </a:rPr>
                        <a:t>1841</a:t>
                      </a:r>
                      <a:r>
                        <a:rPr lang="zh-CN" altLang="en-US" sz="2000" b="1" dirty="0" smtClean="0">
                          <a:latin typeface="楷体" pitchFamily="49" charset="-122"/>
                          <a:ea typeface="楷体" pitchFamily="49" charset="-122"/>
                        </a:rPr>
                        <a:t>年初强占香港岛；</a:t>
                      </a:r>
                      <a:r>
                        <a:rPr lang="en-US" altLang="zh-CN" sz="2000" b="1" dirty="0" smtClean="0">
                          <a:latin typeface="楷体" pitchFamily="49" charset="-122"/>
                          <a:ea typeface="楷体" pitchFamily="49" charset="-122"/>
                        </a:rPr>
                        <a:t>1842</a:t>
                      </a:r>
                      <a:r>
                        <a:rPr lang="zh-CN" altLang="en-US" sz="2000" b="1" dirty="0" smtClean="0">
                          <a:latin typeface="楷体" pitchFamily="49" charset="-122"/>
                          <a:ea typeface="楷体" pitchFamily="49" charset="-122"/>
                        </a:rPr>
                        <a:t>年</a:t>
                      </a:r>
                      <a:r>
                        <a:rPr lang="en-US" altLang="zh-CN" sz="2000" b="1" dirty="0" smtClean="0">
                          <a:latin typeface="楷体" pitchFamily="49" charset="-122"/>
                          <a:ea typeface="楷体" pitchFamily="49" charset="-122"/>
                        </a:rPr>
                        <a:t>8</a:t>
                      </a:r>
                      <a:r>
                        <a:rPr lang="zh-CN" altLang="en-US" sz="2000" b="1" dirty="0" smtClean="0">
                          <a:latin typeface="楷体" pitchFamily="49" charset="-122"/>
                          <a:ea typeface="楷体" pitchFamily="49" charset="-122"/>
                        </a:rPr>
                        <a:t>月英舰清到南京下关政府求和。</a:t>
                      </a:r>
                      <a:endParaRPr lang="zh-CN" altLang="en-US" sz="2000" b="1" dirty="0">
                        <a:latin typeface="楷体" pitchFamily="49" charset="-122"/>
                        <a:ea typeface="楷体" pitchFamily="49" charset="-122"/>
                      </a:endParaRPr>
                    </a:p>
                  </a:txBody>
                  <a:tcPr/>
                </a:tc>
                <a:tc>
                  <a:txBody>
                    <a:bodyPr/>
                    <a:lstStyle/>
                    <a:p>
                      <a:r>
                        <a:rPr lang="zh-CN" altLang="en-US" sz="2000" b="1" dirty="0" smtClean="0">
                          <a:latin typeface="楷体" pitchFamily="49" charset="-122"/>
                          <a:ea typeface="楷体" pitchFamily="49" charset="-122"/>
                        </a:rPr>
                        <a:t>签订</a:t>
                      </a: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南京条约</a:t>
                      </a:r>
                      <a:r>
                        <a:rPr lang="en-US" altLang="zh-CN" sz="2000" b="1" dirty="0" smtClean="0">
                          <a:latin typeface="楷体" pitchFamily="49" charset="-122"/>
                          <a:ea typeface="楷体" pitchFamily="49" charset="-122"/>
                        </a:rPr>
                        <a:t>》</a:t>
                      </a:r>
                      <a:endParaRPr lang="zh-CN" altLang="en-US" sz="2000" b="1" dirty="0">
                        <a:latin typeface="楷体" pitchFamily="49" charset="-122"/>
                        <a:ea typeface="楷体" pitchFamily="49" charset="-122"/>
                      </a:endParaRPr>
                    </a:p>
                  </a:txBody>
                  <a:tcPr/>
                </a:tc>
                <a:tc>
                  <a:txBody>
                    <a:bodyPr/>
                    <a:lstStyle/>
                    <a:p>
                      <a:r>
                        <a:rPr lang="zh-CN" altLang="en-US" sz="2000" b="1" dirty="0" smtClean="0">
                          <a:latin typeface="楷体" pitchFamily="49" charset="-122"/>
                          <a:ea typeface="楷体" pitchFamily="49" charset="-122"/>
                        </a:rPr>
                        <a:t>开始沦为半殖民地半封建社会</a:t>
                      </a:r>
                      <a:endParaRPr lang="zh-CN" altLang="en-US" sz="2000" b="1" dirty="0">
                        <a:latin typeface="楷体" pitchFamily="49" charset="-122"/>
                        <a:ea typeface="楷体" pitchFamily="49" charset="-122"/>
                      </a:endParaRPr>
                    </a:p>
                  </a:txBody>
                  <a:tcPr/>
                </a:tc>
              </a:tr>
              <a:tr h="1923004">
                <a:tc>
                  <a:txBody>
                    <a:bodyPr/>
                    <a:lstStyle/>
                    <a:p>
                      <a:r>
                        <a:rPr lang="zh-CN" altLang="en-US" sz="2000" b="1" dirty="0" smtClean="0">
                          <a:latin typeface="楷体" pitchFamily="49" charset="-122"/>
                          <a:ea typeface="楷体" pitchFamily="49" charset="-122"/>
                        </a:rPr>
                        <a:t>第二</a:t>
                      </a:r>
                      <a:endParaRPr lang="en-US" altLang="zh-CN" sz="2000" b="1" dirty="0" smtClean="0">
                        <a:latin typeface="楷体" pitchFamily="49" charset="-122"/>
                        <a:ea typeface="楷体" pitchFamily="49" charset="-122"/>
                      </a:endParaRPr>
                    </a:p>
                    <a:p>
                      <a:r>
                        <a:rPr lang="zh-CN" altLang="en-US" sz="2000" b="1" dirty="0" smtClean="0">
                          <a:latin typeface="楷体" pitchFamily="49" charset="-122"/>
                          <a:ea typeface="楷体" pitchFamily="49" charset="-122"/>
                        </a:rPr>
                        <a:t>次鸦</a:t>
                      </a:r>
                      <a:endParaRPr lang="en-US" altLang="zh-CN" sz="2000" b="1" dirty="0" smtClean="0">
                        <a:latin typeface="楷体" pitchFamily="49" charset="-122"/>
                        <a:ea typeface="楷体" pitchFamily="49" charset="-122"/>
                      </a:endParaRPr>
                    </a:p>
                    <a:p>
                      <a:r>
                        <a:rPr lang="zh-CN" altLang="en-US" sz="2000" b="1" dirty="0" smtClean="0">
                          <a:latin typeface="楷体" pitchFamily="49" charset="-122"/>
                          <a:ea typeface="楷体" pitchFamily="49" charset="-122"/>
                        </a:rPr>
                        <a:t>片战</a:t>
                      </a:r>
                      <a:endParaRPr lang="en-US" altLang="zh-CN" sz="2000" b="1" dirty="0" smtClean="0">
                        <a:latin typeface="楷体" pitchFamily="49" charset="-122"/>
                        <a:ea typeface="楷体" pitchFamily="49" charset="-122"/>
                      </a:endParaRPr>
                    </a:p>
                    <a:p>
                      <a:r>
                        <a:rPr lang="zh-CN" altLang="en-US" sz="2000" b="1" dirty="0" smtClean="0">
                          <a:latin typeface="楷体" pitchFamily="49" charset="-122"/>
                          <a:ea typeface="楷体" pitchFamily="49" charset="-122"/>
                        </a:rPr>
                        <a:t>争</a:t>
                      </a:r>
                      <a:endParaRPr lang="zh-CN" altLang="en-US" sz="2000" b="1" dirty="0">
                        <a:latin typeface="楷体" pitchFamily="49" charset="-122"/>
                        <a:ea typeface="楷体" pitchFamily="49" charset="-122"/>
                      </a:endParaRPr>
                    </a:p>
                  </a:txBody>
                  <a:tcPr/>
                </a:tc>
                <a:tc>
                  <a:txBody>
                    <a:bodyPr/>
                    <a:lstStyle/>
                    <a:p>
                      <a:r>
                        <a:rPr lang="en-US" altLang="zh-CN" sz="2000" b="1" dirty="0" smtClean="0">
                          <a:latin typeface="楷体" pitchFamily="49" charset="-122"/>
                          <a:ea typeface="楷体" pitchFamily="49" charset="-122"/>
                        </a:rPr>
                        <a:t>1856</a:t>
                      </a:r>
                      <a:r>
                        <a:rPr lang="zh-CN" altLang="en-US" sz="2000" b="1" dirty="0" smtClean="0">
                          <a:latin typeface="楷体" pitchFamily="49" charset="-122"/>
                          <a:ea typeface="楷体" pitchFamily="49" charset="-122"/>
                        </a:rPr>
                        <a:t>、</a:t>
                      </a:r>
                      <a:r>
                        <a:rPr lang="en-US" altLang="zh-CN" sz="2000" b="1" dirty="0" smtClean="0">
                          <a:latin typeface="楷体" pitchFamily="49" charset="-122"/>
                          <a:ea typeface="楷体" pitchFamily="49" charset="-122"/>
                        </a:rPr>
                        <a:t>10—1860</a:t>
                      </a:r>
                      <a:r>
                        <a:rPr lang="zh-CN" altLang="en-US" sz="2000" b="1" dirty="0" smtClean="0">
                          <a:latin typeface="楷体" pitchFamily="49" charset="-122"/>
                          <a:ea typeface="楷体" pitchFamily="49" charset="-122"/>
                        </a:rPr>
                        <a:t>、</a:t>
                      </a:r>
                      <a:r>
                        <a:rPr lang="en-US" altLang="zh-CN" sz="2000" b="1" dirty="0" smtClean="0">
                          <a:latin typeface="楷体" pitchFamily="49" charset="-122"/>
                          <a:ea typeface="楷体" pitchFamily="49" charset="-122"/>
                        </a:rPr>
                        <a:t>10</a:t>
                      </a:r>
                      <a:endParaRPr lang="zh-CN" altLang="en-US" sz="2000" b="1" dirty="0">
                        <a:latin typeface="楷体" pitchFamily="49" charset="-122"/>
                        <a:ea typeface="楷体" pitchFamily="49" charset="-122"/>
                      </a:endParaRPr>
                    </a:p>
                  </a:txBody>
                  <a:tcPr/>
                </a:tc>
                <a:tc>
                  <a:txBody>
                    <a:bodyPr/>
                    <a:lstStyle/>
                    <a:p>
                      <a:r>
                        <a:rPr lang="zh-CN" altLang="en-US" sz="2000" b="1" dirty="0" smtClean="0">
                          <a:latin typeface="楷体" pitchFamily="49" charset="-122"/>
                          <a:ea typeface="楷体" pitchFamily="49" charset="-122"/>
                        </a:rPr>
                        <a:t>进一步打开市场；修约失败；借口亚罗号事件和马神甫事件</a:t>
                      </a:r>
                      <a:endParaRPr lang="zh-CN" altLang="en-US" sz="2000" b="1" dirty="0">
                        <a:latin typeface="楷体" pitchFamily="49" charset="-122"/>
                        <a:ea typeface="楷体" pitchFamily="49" charset="-122"/>
                      </a:endParaRPr>
                    </a:p>
                  </a:txBody>
                  <a:tcPr/>
                </a:tc>
                <a:tc>
                  <a:txBody>
                    <a:bodyPr/>
                    <a:lstStyle/>
                    <a:p>
                      <a:r>
                        <a:rPr lang="en-US" altLang="zh-CN" sz="2000" b="1" dirty="0" smtClean="0">
                          <a:latin typeface="楷体" pitchFamily="49" charset="-122"/>
                          <a:ea typeface="楷体" pitchFamily="49" charset="-122"/>
                        </a:rPr>
                        <a:t>1856</a:t>
                      </a:r>
                      <a:r>
                        <a:rPr lang="zh-CN" altLang="en-US" sz="2000" b="1" dirty="0" smtClean="0">
                          <a:latin typeface="楷体" pitchFamily="49" charset="-122"/>
                          <a:ea typeface="楷体" pitchFamily="49" charset="-122"/>
                        </a:rPr>
                        <a:t>、</a:t>
                      </a:r>
                      <a:r>
                        <a:rPr lang="en-US" altLang="zh-CN" sz="2000" b="1" dirty="0" smtClean="0">
                          <a:latin typeface="楷体" pitchFamily="49" charset="-122"/>
                          <a:ea typeface="楷体" pitchFamily="49" charset="-122"/>
                        </a:rPr>
                        <a:t>10</a:t>
                      </a:r>
                      <a:r>
                        <a:rPr lang="zh-CN" altLang="en-US" sz="2000" b="1" dirty="0" smtClean="0">
                          <a:latin typeface="楷体" pitchFamily="49" charset="-122"/>
                          <a:ea typeface="楷体" pitchFamily="49" charset="-122"/>
                        </a:rPr>
                        <a:t>英法联军发动战争；</a:t>
                      </a:r>
                      <a:r>
                        <a:rPr lang="en-US" altLang="zh-CN" sz="2000" b="1" dirty="0" smtClean="0">
                          <a:latin typeface="宋体" charset="-122"/>
                        </a:rPr>
                        <a:t>1860年攻入北京，火烧圆明园，清政府战败求和</a:t>
                      </a:r>
                      <a:r>
                        <a:rPr lang="zh-CN" altLang="en-US" sz="2000" b="1" dirty="0" smtClean="0">
                          <a:latin typeface="宋体" charset="-122"/>
                        </a:rPr>
                        <a:t>。</a:t>
                      </a:r>
                      <a:endParaRPr lang="zh-CN" altLang="en-US" sz="2000" b="1" dirty="0">
                        <a:latin typeface="楷体" pitchFamily="49" charset="-122"/>
                        <a:ea typeface="楷体" pitchFamily="49" charset="-122"/>
                      </a:endParaRPr>
                    </a:p>
                  </a:txBody>
                  <a:tcPr/>
                </a:tc>
                <a:tc>
                  <a:txBody>
                    <a:bodyPr/>
                    <a:lstStyle/>
                    <a:p>
                      <a:r>
                        <a:rPr lang="en-US" altLang="zh-CN" sz="2000" b="1" dirty="0" smtClean="0">
                          <a:latin typeface="宋体" charset="-122"/>
                        </a:rPr>
                        <a:t>1858</a:t>
                      </a:r>
                      <a:r>
                        <a:rPr lang="zh-CN" altLang="en-US" sz="2000" b="1" dirty="0" smtClean="0">
                          <a:latin typeface="宋体" charset="-122"/>
                        </a:rPr>
                        <a:t>、</a:t>
                      </a:r>
                      <a:r>
                        <a:rPr lang="en-US" altLang="zh-CN" sz="2000" b="1" dirty="0" smtClean="0">
                          <a:latin typeface="宋体" charset="-122"/>
                        </a:rPr>
                        <a:t>6月《天津条约》1860年10月《北京条约》</a:t>
                      </a:r>
                      <a:endParaRPr lang="zh-CN" altLang="en-US" sz="2000" b="1" dirty="0">
                        <a:latin typeface="楷体" pitchFamily="49" charset="-122"/>
                        <a:ea typeface="楷体" pitchFamily="49" charset="-122"/>
                      </a:endParaRPr>
                    </a:p>
                  </a:txBody>
                  <a:tcPr/>
                </a:tc>
                <a:tc>
                  <a:txBody>
                    <a:bodyPr/>
                    <a:lstStyle/>
                    <a:p>
                      <a:r>
                        <a:rPr lang="zh-CN" altLang="en-US" sz="2000" b="1" dirty="0" smtClean="0">
                          <a:latin typeface="楷体" pitchFamily="49" charset="-122"/>
                          <a:ea typeface="楷体" pitchFamily="49" charset="-122"/>
                        </a:rPr>
                        <a:t>加深半殖民地半封建社会程度</a:t>
                      </a:r>
                      <a:endParaRPr lang="zh-CN" altLang="en-US" sz="2000" b="1" dirty="0">
                        <a:latin typeface="楷体" pitchFamily="49" charset="-122"/>
                        <a:ea typeface="楷体" pitchFamily="49" charset="-122"/>
                      </a:endParaRPr>
                    </a:p>
                  </a:txBody>
                  <a:tcPr/>
                </a:tc>
              </a:tr>
            </a:tbl>
          </a:graphicData>
        </a:graphic>
      </p:graphicFrame>
      <p:sp>
        <p:nvSpPr>
          <p:cNvPr id="6" name="TextBox 5"/>
          <p:cNvSpPr txBox="1"/>
          <p:nvPr/>
        </p:nvSpPr>
        <p:spPr>
          <a:xfrm>
            <a:off x="357158" y="5143512"/>
            <a:ext cx="8286808" cy="830997"/>
          </a:xfrm>
          <a:prstGeom prst="rect">
            <a:avLst/>
          </a:prstGeom>
          <a:noFill/>
        </p:spPr>
        <p:txBody>
          <a:bodyPr wrap="square" rtlCol="0">
            <a:spAutoFit/>
          </a:bodyPr>
          <a:lstStyle/>
          <a:p>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南京条约</a:t>
            </a:r>
            <a:r>
              <a:rPr lang="en-US" altLang="zh-CN" sz="2400" b="1" dirty="0" smtClean="0">
                <a:latin typeface="楷体" pitchFamily="49" charset="-122"/>
                <a:ea typeface="楷体" pitchFamily="49" charset="-122"/>
              </a:rPr>
              <a:t>》</a:t>
            </a:r>
            <a:r>
              <a:rPr lang="zh-CN" altLang="en-US" sz="2400" b="1" dirty="0" smtClean="0">
                <a:latin typeface="楷体" pitchFamily="49" charset="-122"/>
                <a:ea typeface="楷体" pitchFamily="49" charset="-122"/>
              </a:rPr>
              <a:t>：割香港岛；赔款</a:t>
            </a:r>
            <a:r>
              <a:rPr lang="en-US" altLang="zh-CN" sz="2400" b="1" dirty="0" smtClean="0">
                <a:latin typeface="楷体" pitchFamily="49" charset="-122"/>
                <a:ea typeface="楷体" pitchFamily="49" charset="-122"/>
              </a:rPr>
              <a:t>2100</a:t>
            </a:r>
            <a:r>
              <a:rPr lang="zh-CN" altLang="en-US" sz="2400" b="1" dirty="0" smtClean="0">
                <a:latin typeface="楷体" pitchFamily="49" charset="-122"/>
                <a:ea typeface="楷体" pitchFamily="49" charset="-122"/>
              </a:rPr>
              <a:t>万银元；开广州、厦门、福州、宁波、上海五口通商；协定关税。</a:t>
            </a:r>
            <a:endParaRPr lang="zh-CN" altLang="en-US" sz="2400" b="1" dirty="0">
              <a:latin typeface="楷体" pitchFamily="49" charset="-122"/>
              <a:ea typeface="楷体" pitchFamily="49" charset="-122"/>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14282" y="857232"/>
          <a:ext cx="8715437" cy="5207850"/>
        </p:xfrm>
        <a:graphic>
          <a:graphicData uri="http://schemas.openxmlformats.org/drawingml/2006/table">
            <a:tbl>
              <a:tblPr firstRow="1" bandRow="1">
                <a:tableStyleId>{5940675A-B579-460E-94D1-54222C63F5DA}</a:tableStyleId>
              </a:tblPr>
              <a:tblGrid>
                <a:gridCol w="968382"/>
                <a:gridCol w="531816"/>
                <a:gridCol w="500066"/>
                <a:gridCol w="785818"/>
                <a:gridCol w="714380"/>
                <a:gridCol w="1214446"/>
                <a:gridCol w="714380"/>
                <a:gridCol w="785818"/>
                <a:gridCol w="2500331"/>
              </a:tblGrid>
              <a:tr h="547210">
                <a:tc rowSpan="3">
                  <a:txBody>
                    <a:bodyPr/>
                    <a:lstStyle/>
                    <a:p>
                      <a:endParaRPr lang="zh-CN" altLang="en-US" sz="2000" dirty="0">
                        <a:latin typeface="楷体_GB2312"/>
                      </a:endParaRPr>
                    </a:p>
                  </a:txBody>
                  <a:tcPr/>
                </a:tc>
                <a:tc gridSpan="2">
                  <a:txBody>
                    <a:bodyPr/>
                    <a:lstStyle/>
                    <a:p>
                      <a:pPr algn="ctr"/>
                      <a:r>
                        <a:rPr lang="zh-CN" altLang="en-US" sz="2000" b="1" dirty="0" smtClean="0">
                          <a:latin typeface="楷体_GB2312"/>
                          <a:ea typeface="楷体" pitchFamily="49" charset="-122"/>
                        </a:rPr>
                        <a:t>同</a:t>
                      </a:r>
                      <a:endParaRPr lang="zh-CN" altLang="en-US" sz="2000" b="1" dirty="0">
                        <a:latin typeface="楷体_GB2312"/>
                        <a:ea typeface="楷体" pitchFamily="49" charset="-122"/>
                      </a:endParaRPr>
                    </a:p>
                  </a:txBody>
                  <a:tcPr/>
                </a:tc>
                <a:tc hMerge="1">
                  <a:txBody>
                    <a:bodyPr/>
                    <a:lstStyle/>
                    <a:p>
                      <a:endParaRPr lang="zh-CN" altLang="en-US" dirty="0"/>
                    </a:p>
                  </a:txBody>
                  <a:tcPr/>
                </a:tc>
                <a:tc gridSpan="6">
                  <a:txBody>
                    <a:bodyPr/>
                    <a:lstStyle/>
                    <a:p>
                      <a:pPr algn="ctr"/>
                      <a:r>
                        <a:rPr lang="zh-CN" altLang="en-US" sz="2000" b="1" dirty="0" smtClean="0">
                          <a:latin typeface="楷体_GB2312"/>
                          <a:ea typeface="楷体" pitchFamily="49" charset="-122"/>
                        </a:rPr>
                        <a:t>异</a:t>
                      </a:r>
                      <a:endParaRPr lang="zh-CN" altLang="en-US" sz="2000" b="1" dirty="0">
                        <a:latin typeface="楷体_GB2312"/>
                        <a:ea typeface="楷体" pitchFamily="49" charset="-122"/>
                      </a:endParaRPr>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r>
              <a:tr h="547210">
                <a:tc vMerge="1">
                  <a:txBody>
                    <a:bodyPr/>
                    <a:lstStyle/>
                    <a:p>
                      <a:endParaRPr lang="zh-CN" altLang="en-US" dirty="0"/>
                    </a:p>
                  </a:txBody>
                  <a:tcPr/>
                </a:tc>
                <a:tc rowSpan="2">
                  <a:txBody>
                    <a:bodyPr/>
                    <a:lstStyle/>
                    <a:p>
                      <a:pPr algn="ctr"/>
                      <a:r>
                        <a:rPr lang="zh-CN" altLang="en-US" sz="2000" b="1" dirty="0" smtClean="0">
                          <a:latin typeface="楷体_GB2312"/>
                          <a:ea typeface="楷体" pitchFamily="49" charset="-122"/>
                        </a:rPr>
                        <a:t>目的</a:t>
                      </a:r>
                      <a:endParaRPr lang="zh-CN" altLang="en-US" sz="2000" b="1" dirty="0">
                        <a:latin typeface="楷体_GB2312"/>
                        <a:ea typeface="楷体" pitchFamily="49" charset="-122"/>
                      </a:endParaRPr>
                    </a:p>
                  </a:txBody>
                  <a:tcPr/>
                </a:tc>
                <a:tc rowSpan="2">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性质</a:t>
                      </a:r>
                    </a:p>
                  </a:txBody>
                  <a:tcPr/>
                </a:tc>
                <a:tc gridSpan="4">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战争过程</a:t>
                      </a:r>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gridSpan="2">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内容和影响</a:t>
                      </a:r>
                    </a:p>
                  </a:txBody>
                  <a:tcPr/>
                </a:tc>
                <a:tc hMerge="1">
                  <a:txBody>
                    <a:bodyPr/>
                    <a:lstStyle/>
                    <a:p>
                      <a:endParaRPr lang="zh-CN" altLang="en-US" dirty="0"/>
                    </a:p>
                  </a:txBody>
                  <a:tcPr/>
                </a:tc>
              </a:tr>
              <a:tr h="1048720">
                <a:tc vMerge="1">
                  <a:txBody>
                    <a:bodyPr/>
                    <a:lstStyle/>
                    <a:p>
                      <a:endParaRPr lang="zh-CN" altLang="en-US" dirty="0"/>
                    </a:p>
                  </a:txBody>
                  <a:tcPr/>
                </a:tc>
                <a:tc vMerge="1">
                  <a:txBody>
                    <a:bodyPr/>
                    <a:lstStyle/>
                    <a:p>
                      <a:endParaRPr lang="zh-CN" altLang="en-US" dirty="0"/>
                    </a:p>
                  </a:txBody>
                  <a:tcPr/>
                </a:tc>
                <a:tc vMerge="1">
                  <a:txBody>
                    <a:bodyPr/>
                    <a:lstStyle/>
                    <a:p>
                      <a:endParaRPr lang="zh-CN" altLang="en-US" dirty="0"/>
                    </a:p>
                  </a:txBody>
                  <a:tcPr/>
                </a:tc>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侵略时间变长</a:t>
                      </a:r>
                    </a:p>
                  </a:txBody>
                  <a:tcPr/>
                </a:tc>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侵略国家增多</a:t>
                      </a:r>
                    </a:p>
                  </a:txBody>
                  <a:tcPr/>
                </a:tc>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侵略区域扩大</a:t>
                      </a:r>
                    </a:p>
                  </a:txBody>
                  <a:tcPr/>
                </a:tc>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签约国增多</a:t>
                      </a:r>
                    </a:p>
                  </a:txBody>
                  <a:tcPr/>
                </a:tc>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通商口岸增多</a:t>
                      </a:r>
                    </a:p>
                  </a:txBody>
                  <a:tcPr/>
                </a:tc>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主权破坏严重</a:t>
                      </a:r>
                    </a:p>
                  </a:txBody>
                  <a:tcPr/>
                </a:tc>
              </a:tr>
              <a:tr h="1155983">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鸦片</a:t>
                      </a:r>
                      <a:endParaRPr lang="en-US" altLang="zh-CN" sz="2000" b="1" kern="1200" dirty="0" smtClean="0">
                        <a:solidFill>
                          <a:schemeClr val="tx1"/>
                        </a:solidFill>
                        <a:latin typeface="楷体_GB2312"/>
                        <a:ea typeface="楷体" pitchFamily="49" charset="-122"/>
                        <a:cs typeface="+mn-cs"/>
                      </a:endParaRPr>
                    </a:p>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战争</a:t>
                      </a:r>
                    </a:p>
                  </a:txBody>
                  <a:tcPr/>
                </a:tc>
                <a:tc rowSpan="2">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打开市场</a:t>
                      </a:r>
                    </a:p>
                  </a:txBody>
                  <a:tcPr/>
                </a:tc>
                <a:tc rowSpan="2">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侵略战争</a:t>
                      </a:r>
                    </a:p>
                  </a:txBody>
                  <a:tcPr/>
                </a:tc>
                <a:tc>
                  <a:txBody>
                    <a:bodyPr/>
                    <a:lstStyle/>
                    <a:p>
                      <a:pPr marL="0" algn="ctr" defTabSz="914400" rtl="0" eaLnBrk="1" latinLnBrk="0" hangingPunct="1"/>
                      <a:r>
                        <a:rPr lang="en-US" altLang="zh-CN" sz="2000" b="1" kern="1200" dirty="0" smtClean="0">
                          <a:solidFill>
                            <a:schemeClr val="tx1"/>
                          </a:solidFill>
                          <a:latin typeface="楷体_GB2312"/>
                          <a:ea typeface="楷体" pitchFamily="49" charset="-122"/>
                          <a:cs typeface="+mn-cs"/>
                        </a:rPr>
                        <a:t>1840-1842</a:t>
                      </a:r>
                      <a:endParaRPr lang="zh-CN" altLang="en-US" sz="2000" b="1" kern="1200" dirty="0" smtClean="0">
                        <a:solidFill>
                          <a:schemeClr val="tx1"/>
                        </a:solidFill>
                        <a:latin typeface="楷体_GB2312"/>
                        <a:ea typeface="楷体" pitchFamily="49" charset="-122"/>
                        <a:cs typeface="+mn-cs"/>
                      </a:endParaRPr>
                    </a:p>
                  </a:txBody>
                  <a:tcPr/>
                </a:tc>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英</a:t>
                      </a:r>
                    </a:p>
                  </a:txBody>
                  <a:tcPr/>
                </a:tc>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通商口岸主要在长江以南的沿海地区</a:t>
                      </a:r>
                    </a:p>
                  </a:txBody>
                  <a:tcPr/>
                </a:tc>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英法美</a:t>
                      </a:r>
                    </a:p>
                  </a:txBody>
                  <a:tcPr/>
                </a:tc>
                <a:tc>
                  <a:txBody>
                    <a:bodyPr/>
                    <a:lstStyle/>
                    <a:p>
                      <a:pPr marL="0" algn="ctr" defTabSz="914400" rtl="0" eaLnBrk="1" latinLnBrk="0" hangingPunct="1"/>
                      <a:r>
                        <a:rPr lang="en-US" altLang="zh-CN" sz="2000" b="1" kern="1200" dirty="0" smtClean="0">
                          <a:solidFill>
                            <a:schemeClr val="tx1"/>
                          </a:solidFill>
                          <a:latin typeface="楷体_GB2312"/>
                          <a:ea typeface="楷体" pitchFamily="49" charset="-122"/>
                          <a:cs typeface="+mn-cs"/>
                        </a:rPr>
                        <a:t>5</a:t>
                      </a:r>
                      <a:r>
                        <a:rPr lang="zh-CN" altLang="en-US" sz="2000" b="1" kern="1200" dirty="0" smtClean="0">
                          <a:solidFill>
                            <a:schemeClr val="tx1"/>
                          </a:solidFill>
                          <a:latin typeface="楷体_GB2312"/>
                          <a:ea typeface="楷体" pitchFamily="49" charset="-122"/>
                          <a:cs typeface="+mn-cs"/>
                        </a:rPr>
                        <a:t>处</a:t>
                      </a:r>
                    </a:p>
                  </a:txBody>
                  <a:tcPr/>
                </a:tc>
                <a:tc>
                  <a:txBody>
                    <a:bodyPr/>
                    <a:lstStyle/>
                    <a:p>
                      <a:pPr marL="0" algn="l" defTabSz="914400" rtl="0" eaLnBrk="1" latinLnBrk="0" hangingPunct="1"/>
                      <a:r>
                        <a:rPr lang="zh-CN" altLang="en-US" sz="2000" b="1" kern="1200" dirty="0" smtClean="0">
                          <a:solidFill>
                            <a:schemeClr val="tx1"/>
                          </a:solidFill>
                          <a:latin typeface="楷体_GB2312"/>
                          <a:ea typeface="楷体" pitchFamily="49" charset="-122"/>
                          <a:cs typeface="+mn-cs"/>
                        </a:rPr>
                        <a:t>领土、领海、司法、关税主权开始遭到破坏</a:t>
                      </a:r>
                    </a:p>
                  </a:txBody>
                  <a:tcPr/>
                </a:tc>
              </a:tr>
              <a:tr h="1754070">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第二</a:t>
                      </a:r>
                      <a:endParaRPr lang="en-US" altLang="zh-CN" sz="2000" b="1" kern="1200" dirty="0" smtClean="0">
                        <a:solidFill>
                          <a:schemeClr val="tx1"/>
                        </a:solidFill>
                        <a:latin typeface="楷体_GB2312"/>
                        <a:ea typeface="楷体" pitchFamily="49" charset="-122"/>
                        <a:cs typeface="+mn-cs"/>
                      </a:endParaRPr>
                    </a:p>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次鸦</a:t>
                      </a:r>
                      <a:endParaRPr lang="en-US" altLang="zh-CN" sz="2000" b="1" kern="1200" dirty="0" smtClean="0">
                        <a:solidFill>
                          <a:schemeClr val="tx1"/>
                        </a:solidFill>
                        <a:latin typeface="楷体_GB2312"/>
                        <a:ea typeface="楷体" pitchFamily="49" charset="-122"/>
                        <a:cs typeface="+mn-cs"/>
                      </a:endParaRPr>
                    </a:p>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片战</a:t>
                      </a:r>
                      <a:endParaRPr lang="en-US" altLang="zh-CN" sz="2000" b="1" kern="1200" dirty="0" smtClean="0">
                        <a:solidFill>
                          <a:schemeClr val="tx1"/>
                        </a:solidFill>
                        <a:latin typeface="楷体_GB2312"/>
                        <a:ea typeface="楷体" pitchFamily="49" charset="-122"/>
                        <a:cs typeface="+mn-cs"/>
                      </a:endParaRPr>
                    </a:p>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争</a:t>
                      </a:r>
                    </a:p>
                  </a:txBody>
                  <a:tcPr/>
                </a:tc>
                <a:tc vMerge="1">
                  <a:txBody>
                    <a:bodyPr/>
                    <a:lstStyle/>
                    <a:p>
                      <a:endParaRPr lang="zh-CN" altLang="en-US" dirty="0"/>
                    </a:p>
                  </a:txBody>
                  <a:tcPr/>
                </a:tc>
                <a:tc vMerge="1">
                  <a:txBody>
                    <a:bodyPr/>
                    <a:lstStyle/>
                    <a:p>
                      <a:endParaRPr lang="zh-CN" altLang="en-US" dirty="0"/>
                    </a:p>
                  </a:txBody>
                  <a:tcPr/>
                </a:tc>
                <a:tc>
                  <a:txBody>
                    <a:bodyPr/>
                    <a:lstStyle/>
                    <a:p>
                      <a:pPr marL="0" algn="ctr" defTabSz="914400" rtl="0" eaLnBrk="1" latinLnBrk="0" hangingPunct="1"/>
                      <a:r>
                        <a:rPr lang="en-US" altLang="zh-CN" sz="2000" b="1" kern="1200" dirty="0" smtClean="0">
                          <a:solidFill>
                            <a:schemeClr val="tx1"/>
                          </a:solidFill>
                          <a:latin typeface="楷体_GB2312"/>
                          <a:ea typeface="楷体" pitchFamily="49" charset="-122"/>
                          <a:cs typeface="+mn-cs"/>
                        </a:rPr>
                        <a:t>1856-1860</a:t>
                      </a:r>
                      <a:endParaRPr lang="zh-CN" altLang="en-US" sz="2000" b="1" kern="1200" dirty="0" smtClean="0">
                        <a:solidFill>
                          <a:schemeClr val="tx1"/>
                        </a:solidFill>
                        <a:latin typeface="楷体_GB2312"/>
                        <a:ea typeface="楷体" pitchFamily="49" charset="-122"/>
                        <a:cs typeface="+mn-cs"/>
                      </a:endParaRPr>
                    </a:p>
                  </a:txBody>
                  <a:tcPr/>
                </a:tc>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英法</a:t>
                      </a:r>
                    </a:p>
                  </a:txBody>
                  <a:tcPr/>
                </a:tc>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通商口岸从沿海地区扩展到内地</a:t>
                      </a:r>
                    </a:p>
                  </a:txBody>
                  <a:tcPr/>
                </a:tc>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英法美俄</a:t>
                      </a:r>
                    </a:p>
                  </a:txBody>
                  <a:tcPr/>
                </a:tc>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增开</a:t>
                      </a:r>
                      <a:r>
                        <a:rPr lang="en-US" altLang="zh-CN" sz="2000" b="1" kern="1200" dirty="0" smtClean="0">
                          <a:solidFill>
                            <a:schemeClr val="tx1"/>
                          </a:solidFill>
                          <a:latin typeface="楷体_GB2312"/>
                          <a:ea typeface="楷体" pitchFamily="49" charset="-122"/>
                          <a:cs typeface="+mn-cs"/>
                        </a:rPr>
                        <a:t>11</a:t>
                      </a:r>
                      <a:r>
                        <a:rPr lang="zh-CN" altLang="en-US" sz="2000" b="1" kern="1200" dirty="0" smtClean="0">
                          <a:solidFill>
                            <a:schemeClr val="tx1"/>
                          </a:solidFill>
                          <a:latin typeface="楷体_GB2312"/>
                          <a:ea typeface="楷体" pitchFamily="49" charset="-122"/>
                          <a:cs typeface="+mn-cs"/>
                        </a:rPr>
                        <a:t>处</a:t>
                      </a:r>
                    </a:p>
                  </a:txBody>
                  <a:tcPr/>
                </a:tc>
                <a:tc>
                  <a:txBody>
                    <a:bodyPr/>
                    <a:lstStyle/>
                    <a:p>
                      <a:pPr marL="0" algn="ctr" defTabSz="914400" rtl="0" eaLnBrk="1" latinLnBrk="0" hangingPunct="1"/>
                      <a:r>
                        <a:rPr lang="zh-CN" altLang="en-US" sz="2000" b="1" kern="1200" dirty="0" smtClean="0">
                          <a:solidFill>
                            <a:schemeClr val="tx1"/>
                          </a:solidFill>
                          <a:latin typeface="楷体_GB2312"/>
                          <a:ea typeface="楷体" pitchFamily="49" charset="-122"/>
                          <a:cs typeface="+mn-cs"/>
                        </a:rPr>
                        <a:t>公使进京，内河航运权的丧失</a:t>
                      </a:r>
                    </a:p>
                  </a:txBody>
                  <a:tcPr/>
                </a:tc>
              </a:tr>
            </a:tbl>
          </a:graphicData>
        </a:graphic>
      </p:graphicFrame>
      <p:sp>
        <p:nvSpPr>
          <p:cNvPr id="3" name="TextBox 2"/>
          <p:cNvSpPr txBox="1"/>
          <p:nvPr/>
        </p:nvSpPr>
        <p:spPr>
          <a:xfrm>
            <a:off x="142844" y="214290"/>
            <a:ext cx="6143668" cy="461665"/>
          </a:xfrm>
          <a:prstGeom prst="rect">
            <a:avLst/>
          </a:prstGeom>
          <a:noFill/>
        </p:spPr>
        <p:txBody>
          <a:bodyPr wrap="square" rtlCol="0">
            <a:spAutoFit/>
          </a:bodyPr>
          <a:lstStyle/>
          <a:p>
            <a:r>
              <a:rPr lang="zh-CN" altLang="en-US" sz="2400" b="1" dirty="0" smtClean="0"/>
              <a:t>第二次鸦片战争是鸦片战争的继续和扩大</a:t>
            </a:r>
            <a:endParaRPr lang="zh-CN" altLang="en-US" sz="2400"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250825" y="115888"/>
            <a:ext cx="8540750" cy="1143000"/>
          </a:xfrm>
        </p:spPr>
        <p:txBody>
          <a:bodyPr/>
          <a:lstStyle/>
          <a:p>
            <a:pPr eaLnBrk="1" hangingPunct="1">
              <a:defRPr/>
            </a:pPr>
            <a:r>
              <a:rPr lang="zh-CN" altLang="en-US" b="1" dirty="0" smtClean="0">
                <a:effectLst>
                  <a:outerShdw blurRad="38100" dist="38100" dir="2700000" algn="tl">
                    <a:srgbClr val="C0C0C0"/>
                  </a:outerShdw>
                </a:effectLst>
                <a:latin typeface="宋体" pitchFamily="2" charset="-122"/>
              </a:rPr>
              <a:t>清朝的历史</a:t>
            </a:r>
          </a:p>
        </p:txBody>
      </p:sp>
      <p:sp>
        <p:nvSpPr>
          <p:cNvPr id="65540" name="AutoShape 4"/>
          <p:cNvSpPr>
            <a:spLocks/>
          </p:cNvSpPr>
          <p:nvPr/>
        </p:nvSpPr>
        <p:spPr bwMode="auto">
          <a:xfrm>
            <a:off x="2195513" y="1412875"/>
            <a:ext cx="144462" cy="863600"/>
          </a:xfrm>
          <a:prstGeom prst="leftBrace">
            <a:avLst>
              <a:gd name="adj1" fmla="val 49817"/>
              <a:gd name="adj2" fmla="val 50000"/>
            </a:avLst>
          </a:prstGeom>
          <a:noFill/>
          <a:ln w="28575">
            <a:solidFill>
              <a:schemeClr val="tx1"/>
            </a:solidFill>
            <a:round/>
            <a:headEnd/>
            <a:tailEnd/>
          </a:ln>
        </p:spPr>
        <p:txBody>
          <a:bodyPr wrap="none" anchor="ctr"/>
          <a:lstStyle/>
          <a:p>
            <a:endParaRPr lang="zh-CN" altLang="en-US" b="1"/>
          </a:p>
        </p:txBody>
      </p:sp>
      <p:sp>
        <p:nvSpPr>
          <p:cNvPr id="65542" name="Text Box 6"/>
          <p:cNvSpPr txBox="1">
            <a:spLocks noChangeArrowheads="1"/>
          </p:cNvSpPr>
          <p:nvPr/>
        </p:nvSpPr>
        <p:spPr bwMode="auto">
          <a:xfrm>
            <a:off x="2268538" y="1773238"/>
            <a:ext cx="6337300" cy="461665"/>
          </a:xfrm>
          <a:prstGeom prst="rect">
            <a:avLst/>
          </a:prstGeom>
          <a:noFill/>
          <a:ln w="9525">
            <a:noFill/>
            <a:miter lim="800000"/>
            <a:headEnd/>
            <a:tailEnd/>
          </a:ln>
        </p:spPr>
        <p:txBody>
          <a:bodyPr>
            <a:spAutoFit/>
          </a:bodyPr>
          <a:lstStyle/>
          <a:p>
            <a:pPr>
              <a:spcBef>
                <a:spcPct val="50000"/>
              </a:spcBef>
            </a:pPr>
            <a:r>
              <a:rPr lang="en-US" altLang="zh-CN" sz="2400" b="1" dirty="0"/>
              <a:t>1636</a:t>
            </a:r>
            <a:r>
              <a:rPr lang="zh-CN" altLang="en-US" sz="2400" b="1" dirty="0"/>
              <a:t>年，皇太极改国号为“清”</a:t>
            </a:r>
          </a:p>
        </p:txBody>
      </p:sp>
      <p:sp>
        <p:nvSpPr>
          <p:cNvPr id="65544" name="Text Box 8"/>
          <p:cNvSpPr txBox="1">
            <a:spLocks noChangeArrowheads="1"/>
          </p:cNvSpPr>
          <p:nvPr/>
        </p:nvSpPr>
        <p:spPr bwMode="auto">
          <a:xfrm>
            <a:off x="34925" y="2424113"/>
            <a:ext cx="2881313" cy="461665"/>
          </a:xfrm>
          <a:prstGeom prst="rect">
            <a:avLst/>
          </a:prstGeom>
          <a:noFill/>
          <a:ln w="9525">
            <a:noFill/>
            <a:miter lim="800000"/>
            <a:headEnd/>
            <a:tailEnd/>
          </a:ln>
        </p:spPr>
        <p:txBody>
          <a:bodyPr>
            <a:spAutoFit/>
          </a:bodyPr>
          <a:lstStyle/>
          <a:p>
            <a:pPr>
              <a:spcBef>
                <a:spcPct val="50000"/>
              </a:spcBef>
              <a:buBlip>
                <a:blip r:embed="rId2"/>
              </a:buBlip>
            </a:pPr>
            <a:r>
              <a:rPr lang="zh-CN" altLang="en-US" sz="2400" b="1" dirty="0"/>
              <a:t>挥兵入关：</a:t>
            </a:r>
          </a:p>
        </p:txBody>
      </p:sp>
      <p:sp>
        <p:nvSpPr>
          <p:cNvPr id="65545" name="Text Box 9"/>
          <p:cNvSpPr txBox="1">
            <a:spLocks noChangeArrowheads="1"/>
          </p:cNvSpPr>
          <p:nvPr/>
        </p:nvSpPr>
        <p:spPr bwMode="auto">
          <a:xfrm>
            <a:off x="2266950" y="2420938"/>
            <a:ext cx="6553200" cy="461665"/>
          </a:xfrm>
          <a:prstGeom prst="rect">
            <a:avLst/>
          </a:prstGeom>
          <a:noFill/>
          <a:ln w="9525">
            <a:noFill/>
            <a:miter lim="800000"/>
            <a:headEnd/>
            <a:tailEnd/>
          </a:ln>
        </p:spPr>
        <p:txBody>
          <a:bodyPr>
            <a:spAutoFit/>
          </a:bodyPr>
          <a:lstStyle/>
          <a:p>
            <a:pPr>
              <a:spcBef>
                <a:spcPct val="50000"/>
              </a:spcBef>
            </a:pPr>
            <a:r>
              <a:rPr lang="en-US" altLang="zh-CN" sz="2400" b="1" dirty="0"/>
              <a:t>1644</a:t>
            </a:r>
            <a:r>
              <a:rPr lang="zh-CN" altLang="en-US" sz="2400" b="1" dirty="0"/>
              <a:t>年，顺治皇帝</a:t>
            </a:r>
          </a:p>
        </p:txBody>
      </p:sp>
      <p:sp>
        <p:nvSpPr>
          <p:cNvPr id="65546" name="Text Box 10"/>
          <p:cNvSpPr txBox="1">
            <a:spLocks noChangeArrowheads="1"/>
          </p:cNvSpPr>
          <p:nvPr/>
        </p:nvSpPr>
        <p:spPr bwMode="auto">
          <a:xfrm>
            <a:off x="34925" y="3065463"/>
            <a:ext cx="3529013" cy="461962"/>
          </a:xfrm>
          <a:prstGeom prst="rect">
            <a:avLst/>
          </a:prstGeom>
          <a:noFill/>
          <a:ln w="9525">
            <a:noFill/>
            <a:miter lim="800000"/>
            <a:headEnd/>
            <a:tailEnd/>
          </a:ln>
        </p:spPr>
        <p:txBody>
          <a:bodyPr>
            <a:spAutoFit/>
          </a:bodyPr>
          <a:lstStyle/>
          <a:p>
            <a:pPr>
              <a:spcBef>
                <a:spcPct val="50000"/>
              </a:spcBef>
              <a:buFontTx/>
              <a:buBlip>
                <a:blip r:embed="rId2"/>
              </a:buBlip>
            </a:pPr>
            <a:r>
              <a:rPr lang="zh-CN" altLang="en-US" sz="2400" b="1" dirty="0"/>
              <a:t>康乾盛世：</a:t>
            </a:r>
          </a:p>
        </p:txBody>
      </p:sp>
      <p:sp>
        <p:nvSpPr>
          <p:cNvPr id="65547" name="Text Box 11"/>
          <p:cNvSpPr txBox="1">
            <a:spLocks noChangeArrowheads="1"/>
          </p:cNvSpPr>
          <p:nvPr/>
        </p:nvSpPr>
        <p:spPr bwMode="auto">
          <a:xfrm>
            <a:off x="2268538" y="3062288"/>
            <a:ext cx="6481762" cy="461665"/>
          </a:xfrm>
          <a:prstGeom prst="rect">
            <a:avLst/>
          </a:prstGeom>
          <a:noFill/>
          <a:ln w="9525">
            <a:noFill/>
            <a:miter lim="800000"/>
            <a:headEnd/>
            <a:tailEnd/>
          </a:ln>
        </p:spPr>
        <p:txBody>
          <a:bodyPr>
            <a:spAutoFit/>
          </a:bodyPr>
          <a:lstStyle/>
          <a:p>
            <a:pPr>
              <a:spcBef>
                <a:spcPct val="50000"/>
              </a:spcBef>
            </a:pPr>
            <a:r>
              <a:rPr lang="en-US" altLang="zh-CN" sz="2400" b="1" dirty="0"/>
              <a:t>1681</a:t>
            </a:r>
            <a:r>
              <a:rPr lang="zh-CN" altLang="en-US" sz="2400" b="1" dirty="0"/>
              <a:t>年</a:t>
            </a:r>
            <a:r>
              <a:rPr lang="en-US" altLang="zh-CN" sz="2400" b="1" dirty="0"/>
              <a:t>-1796</a:t>
            </a:r>
            <a:r>
              <a:rPr lang="zh-CN" altLang="en-US" sz="2400" b="1" dirty="0"/>
              <a:t>年，达到全盛</a:t>
            </a:r>
          </a:p>
        </p:txBody>
      </p:sp>
      <p:sp>
        <p:nvSpPr>
          <p:cNvPr id="65548" name="Text Box 12"/>
          <p:cNvSpPr txBox="1">
            <a:spLocks noChangeArrowheads="1"/>
          </p:cNvSpPr>
          <p:nvPr/>
        </p:nvSpPr>
        <p:spPr bwMode="auto">
          <a:xfrm>
            <a:off x="34925" y="3713163"/>
            <a:ext cx="8532813" cy="461665"/>
          </a:xfrm>
          <a:prstGeom prst="rect">
            <a:avLst/>
          </a:prstGeom>
          <a:noFill/>
          <a:ln w="9525">
            <a:noFill/>
            <a:miter lim="800000"/>
            <a:headEnd/>
            <a:tailEnd/>
          </a:ln>
        </p:spPr>
        <p:txBody>
          <a:bodyPr>
            <a:spAutoFit/>
          </a:bodyPr>
          <a:lstStyle/>
          <a:p>
            <a:pPr>
              <a:spcBef>
                <a:spcPct val="50000"/>
              </a:spcBef>
              <a:buBlip>
                <a:blip r:embed="rId2"/>
              </a:buBlip>
            </a:pPr>
            <a:r>
              <a:rPr lang="zh-CN" altLang="en-US" sz="2400" b="1" dirty="0">
                <a:solidFill>
                  <a:srgbClr val="FF0000"/>
                </a:solidFill>
              </a:rPr>
              <a:t>天朝危机：</a:t>
            </a:r>
          </a:p>
        </p:txBody>
      </p:sp>
      <p:sp>
        <p:nvSpPr>
          <p:cNvPr id="65549" name="Text Box 13"/>
          <p:cNvSpPr txBox="1">
            <a:spLocks noChangeArrowheads="1"/>
          </p:cNvSpPr>
          <p:nvPr/>
        </p:nvSpPr>
        <p:spPr bwMode="auto">
          <a:xfrm>
            <a:off x="2268538" y="3713163"/>
            <a:ext cx="6337300" cy="461665"/>
          </a:xfrm>
          <a:prstGeom prst="rect">
            <a:avLst/>
          </a:prstGeom>
          <a:noFill/>
          <a:ln w="9525">
            <a:noFill/>
            <a:miter lim="800000"/>
            <a:headEnd/>
            <a:tailEnd/>
          </a:ln>
        </p:spPr>
        <p:txBody>
          <a:bodyPr>
            <a:spAutoFit/>
          </a:bodyPr>
          <a:lstStyle/>
          <a:p>
            <a:pPr>
              <a:spcBef>
                <a:spcPct val="50000"/>
              </a:spcBef>
            </a:pPr>
            <a:r>
              <a:rPr lang="en-US" altLang="zh-CN" sz="2400" b="1" dirty="0">
                <a:solidFill>
                  <a:srgbClr val="FF0000"/>
                </a:solidFill>
              </a:rPr>
              <a:t>19</a:t>
            </a:r>
            <a:r>
              <a:rPr lang="zh-CN" altLang="en-US" sz="2400" b="1" dirty="0">
                <a:solidFill>
                  <a:srgbClr val="FF0000"/>
                </a:solidFill>
              </a:rPr>
              <a:t>世纪中叶以后（</a:t>
            </a:r>
            <a:r>
              <a:rPr lang="en-US" altLang="zh-CN" sz="2400" b="1" dirty="0">
                <a:solidFill>
                  <a:srgbClr val="FF0000"/>
                </a:solidFill>
              </a:rPr>
              <a:t>1840</a:t>
            </a:r>
            <a:r>
              <a:rPr lang="zh-CN" altLang="en-US" sz="2400" b="1" dirty="0">
                <a:solidFill>
                  <a:srgbClr val="FF0000"/>
                </a:solidFill>
              </a:rPr>
              <a:t>年以后）</a:t>
            </a:r>
          </a:p>
        </p:txBody>
      </p:sp>
      <p:sp>
        <p:nvSpPr>
          <p:cNvPr id="65550" name="Text Box 14"/>
          <p:cNvSpPr txBox="1">
            <a:spLocks noChangeArrowheads="1"/>
          </p:cNvSpPr>
          <p:nvPr/>
        </p:nvSpPr>
        <p:spPr bwMode="auto">
          <a:xfrm>
            <a:off x="34925" y="4362450"/>
            <a:ext cx="8893175" cy="461665"/>
          </a:xfrm>
          <a:prstGeom prst="rect">
            <a:avLst/>
          </a:prstGeom>
          <a:noFill/>
          <a:ln w="9525">
            <a:noFill/>
            <a:miter lim="800000"/>
            <a:headEnd/>
            <a:tailEnd/>
          </a:ln>
        </p:spPr>
        <p:txBody>
          <a:bodyPr>
            <a:spAutoFit/>
          </a:bodyPr>
          <a:lstStyle/>
          <a:p>
            <a:pPr>
              <a:spcBef>
                <a:spcPct val="50000"/>
              </a:spcBef>
              <a:buBlip>
                <a:blip r:embed="rId2"/>
              </a:buBlip>
            </a:pPr>
            <a:r>
              <a:rPr lang="zh-CN" altLang="en-US" sz="2400" b="1" dirty="0">
                <a:solidFill>
                  <a:srgbClr val="FF0000"/>
                </a:solidFill>
              </a:rPr>
              <a:t>轰然倒塌：</a:t>
            </a:r>
          </a:p>
        </p:txBody>
      </p:sp>
      <p:sp>
        <p:nvSpPr>
          <p:cNvPr id="65551" name="Text Box 15"/>
          <p:cNvSpPr txBox="1">
            <a:spLocks noChangeArrowheads="1"/>
          </p:cNvSpPr>
          <p:nvPr/>
        </p:nvSpPr>
        <p:spPr bwMode="auto">
          <a:xfrm>
            <a:off x="2268538" y="4365625"/>
            <a:ext cx="6875462" cy="830997"/>
          </a:xfrm>
          <a:prstGeom prst="rect">
            <a:avLst/>
          </a:prstGeom>
          <a:noFill/>
          <a:ln w="9525">
            <a:noFill/>
            <a:miter lim="800000"/>
            <a:headEnd/>
            <a:tailEnd/>
          </a:ln>
        </p:spPr>
        <p:txBody>
          <a:bodyPr>
            <a:spAutoFit/>
          </a:bodyPr>
          <a:lstStyle/>
          <a:p>
            <a:pPr>
              <a:spcBef>
                <a:spcPct val="50000"/>
              </a:spcBef>
            </a:pPr>
            <a:r>
              <a:rPr lang="en-US" altLang="zh-CN" sz="2400" b="1" dirty="0">
                <a:solidFill>
                  <a:srgbClr val="FF0000"/>
                </a:solidFill>
              </a:rPr>
              <a:t>1911</a:t>
            </a:r>
            <a:r>
              <a:rPr lang="zh-CN" altLang="en-US" sz="2400" b="1" dirty="0">
                <a:solidFill>
                  <a:srgbClr val="FF0000"/>
                </a:solidFill>
              </a:rPr>
              <a:t>年，被孙中山领导的辛亥革命推</a:t>
            </a:r>
            <a:r>
              <a:rPr lang="zh-CN" altLang="en-US" sz="2400" b="1" dirty="0" smtClean="0">
                <a:solidFill>
                  <a:srgbClr val="FF0000"/>
                </a:solidFill>
              </a:rPr>
              <a:t>翻（</a:t>
            </a:r>
            <a:r>
              <a:rPr lang="en-US" altLang="zh-CN" sz="2400" b="1" dirty="0" smtClean="0">
                <a:solidFill>
                  <a:srgbClr val="FF0000"/>
                </a:solidFill>
              </a:rPr>
              <a:t>1912</a:t>
            </a:r>
            <a:r>
              <a:rPr lang="zh-CN" altLang="en-US" sz="2400" b="1" dirty="0" smtClean="0">
                <a:solidFill>
                  <a:srgbClr val="FF0000"/>
                </a:solidFill>
              </a:rPr>
              <a:t>清帝退位）</a:t>
            </a:r>
            <a:endParaRPr lang="zh-CN" altLang="en-US" sz="2400" b="1" dirty="0">
              <a:solidFill>
                <a:srgbClr val="FF0000"/>
              </a:solidFill>
            </a:endParaRPr>
          </a:p>
        </p:txBody>
      </p:sp>
      <p:sp>
        <p:nvSpPr>
          <p:cNvPr id="65552" name="Text Box 16"/>
          <p:cNvSpPr txBox="1">
            <a:spLocks noChangeArrowheads="1"/>
          </p:cNvSpPr>
          <p:nvPr/>
        </p:nvSpPr>
        <p:spPr bwMode="auto">
          <a:xfrm>
            <a:off x="2266950" y="1193800"/>
            <a:ext cx="6337300" cy="461963"/>
          </a:xfrm>
          <a:prstGeom prst="rect">
            <a:avLst/>
          </a:prstGeom>
          <a:noFill/>
          <a:ln w="9525">
            <a:noFill/>
            <a:miter lim="800000"/>
            <a:headEnd/>
            <a:tailEnd/>
          </a:ln>
        </p:spPr>
        <p:txBody>
          <a:bodyPr>
            <a:spAutoFit/>
          </a:bodyPr>
          <a:lstStyle/>
          <a:p>
            <a:pPr>
              <a:spcBef>
                <a:spcPct val="50000"/>
              </a:spcBef>
            </a:pPr>
            <a:r>
              <a:rPr lang="en-US" altLang="zh-CN" sz="2400" b="1" dirty="0"/>
              <a:t>1616</a:t>
            </a:r>
            <a:r>
              <a:rPr lang="zh-CN" altLang="en-US" sz="2400" b="1" dirty="0"/>
              <a:t>年，努尔哈赤建立后金政权</a:t>
            </a:r>
          </a:p>
        </p:txBody>
      </p:sp>
      <p:sp>
        <p:nvSpPr>
          <p:cNvPr id="15" name="Text Box 8"/>
          <p:cNvSpPr txBox="1">
            <a:spLocks noChangeArrowheads="1"/>
          </p:cNvSpPr>
          <p:nvPr/>
        </p:nvSpPr>
        <p:spPr bwMode="auto">
          <a:xfrm>
            <a:off x="0" y="1571625"/>
            <a:ext cx="2881313" cy="461963"/>
          </a:xfrm>
          <a:prstGeom prst="rect">
            <a:avLst/>
          </a:prstGeom>
          <a:noFill/>
          <a:ln w="9525">
            <a:noFill/>
            <a:miter lim="800000"/>
            <a:headEnd/>
            <a:tailEnd/>
          </a:ln>
        </p:spPr>
        <p:txBody>
          <a:bodyPr>
            <a:spAutoFit/>
          </a:bodyPr>
          <a:lstStyle/>
          <a:p>
            <a:pPr>
              <a:spcBef>
                <a:spcPct val="50000"/>
              </a:spcBef>
              <a:buFontTx/>
              <a:buBlip>
                <a:blip r:embed="rId2"/>
              </a:buBlip>
            </a:pPr>
            <a:r>
              <a:rPr lang="zh-CN" altLang="en-US" sz="2400" b="1" dirty="0"/>
              <a:t>发迹关外：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from="(-#ppt_w/2)" to="(#ppt_x)" calcmode="lin" valueType="num">
                                      <p:cBhvr>
                                        <p:cTn id="7" dur="600" fill="hold">
                                          <p:stCondLst>
                                            <p:cond delay="0"/>
                                          </p:stCondLst>
                                        </p:cTn>
                                        <p:tgtEl>
                                          <p:spTgt spid="15"/>
                                        </p:tgtEl>
                                        <p:attrNameLst>
                                          <p:attrName>ppt_x</p:attrName>
                                        </p:attrNameLst>
                                      </p:cBhvr>
                                    </p:anim>
                                    <p:anim from="0" to="-1.0" calcmode="lin" valueType="num">
                                      <p:cBhvr>
                                        <p:cTn id="8" dur="200" decel="50000" autoRev="1" fill="hold">
                                          <p:stCondLst>
                                            <p:cond delay="600"/>
                                          </p:stCondLst>
                                        </p:cTn>
                                        <p:tgtEl>
                                          <p:spTgt spid="15"/>
                                        </p:tgtEl>
                                        <p:attrNameLst>
                                          <p:attrName>xshear</p:attrName>
                                        </p:attrNameLst>
                                      </p:cBhvr>
                                    </p:anim>
                                    <p:animScale>
                                      <p:cBhvr>
                                        <p:cTn id="9" dur="200" decel="100000" autoRev="1" fill="hold">
                                          <p:stCondLst>
                                            <p:cond delay="600"/>
                                          </p:stCondLst>
                                        </p:cTn>
                                        <p:tgtEl>
                                          <p:spTgt spid="15"/>
                                        </p:tgtEl>
                                      </p:cBhvr>
                                      <p:from x="100000" y="100000"/>
                                      <p:to x="80000" y="100000"/>
                                    </p:animScale>
                                    <p:anim by="(#ppt_h/3+#ppt_w*0.1)" calcmode="lin" valueType="num">
                                      <p:cBhvr additive="sum">
                                        <p:cTn id="10" dur="200" decel="100000" autoRev="1" fill="hold">
                                          <p:stCondLst>
                                            <p:cond delay="600"/>
                                          </p:stCondLst>
                                        </p:cTn>
                                        <p:tgtEl>
                                          <p:spTgt spid="15"/>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65544"/>
                                        </p:tgtEl>
                                        <p:attrNameLst>
                                          <p:attrName>style.visibility</p:attrName>
                                        </p:attrNameLst>
                                      </p:cBhvr>
                                      <p:to>
                                        <p:strVal val="visible"/>
                                      </p:to>
                                    </p:set>
                                    <p:anim from="(-#ppt_w/2)" to="(#ppt_x)" calcmode="lin" valueType="num">
                                      <p:cBhvr>
                                        <p:cTn id="14" dur="600" fill="hold">
                                          <p:stCondLst>
                                            <p:cond delay="0"/>
                                          </p:stCondLst>
                                        </p:cTn>
                                        <p:tgtEl>
                                          <p:spTgt spid="65544"/>
                                        </p:tgtEl>
                                        <p:attrNameLst>
                                          <p:attrName>ppt_x</p:attrName>
                                        </p:attrNameLst>
                                      </p:cBhvr>
                                    </p:anim>
                                    <p:anim from="0" to="-1.0" calcmode="lin" valueType="num">
                                      <p:cBhvr>
                                        <p:cTn id="15" dur="200" decel="50000" autoRev="1" fill="hold">
                                          <p:stCondLst>
                                            <p:cond delay="600"/>
                                          </p:stCondLst>
                                        </p:cTn>
                                        <p:tgtEl>
                                          <p:spTgt spid="65544"/>
                                        </p:tgtEl>
                                        <p:attrNameLst>
                                          <p:attrName>xshear</p:attrName>
                                        </p:attrNameLst>
                                      </p:cBhvr>
                                    </p:anim>
                                    <p:animScale>
                                      <p:cBhvr>
                                        <p:cTn id="16" dur="200" decel="100000" autoRev="1" fill="hold">
                                          <p:stCondLst>
                                            <p:cond delay="600"/>
                                          </p:stCondLst>
                                        </p:cTn>
                                        <p:tgtEl>
                                          <p:spTgt spid="65544"/>
                                        </p:tgtEl>
                                      </p:cBhvr>
                                      <p:from x="100000" y="100000"/>
                                      <p:to x="80000" y="100000"/>
                                    </p:animScale>
                                    <p:anim by="(#ppt_h/3+#ppt_w*0.1)" calcmode="lin" valueType="num">
                                      <p:cBhvr additive="sum">
                                        <p:cTn id="17" dur="200" decel="100000" autoRev="1" fill="hold">
                                          <p:stCondLst>
                                            <p:cond delay="600"/>
                                          </p:stCondLst>
                                        </p:cTn>
                                        <p:tgtEl>
                                          <p:spTgt spid="65544"/>
                                        </p:tgtEl>
                                        <p:attrNameLst>
                                          <p:attrName>ppt_x</p:attrName>
                                        </p:attrNameLst>
                                      </p:cBhvr>
                                    </p:anim>
                                  </p:childTnLst>
                                </p:cTn>
                              </p:par>
                            </p:childTnLst>
                          </p:cTn>
                        </p:par>
                        <p:par>
                          <p:cTn id="18" fill="hold">
                            <p:stCondLst>
                              <p:cond delay="2000"/>
                            </p:stCondLst>
                            <p:childTnLst>
                              <p:par>
                                <p:cTn id="19" presetID="34" presetClass="entr" presetSubtype="0" fill="hold" grpId="0" nodeType="afterEffect">
                                  <p:stCondLst>
                                    <p:cond delay="0"/>
                                  </p:stCondLst>
                                  <p:childTnLst>
                                    <p:set>
                                      <p:cBhvr>
                                        <p:cTn id="20" dur="1" fill="hold">
                                          <p:stCondLst>
                                            <p:cond delay="0"/>
                                          </p:stCondLst>
                                        </p:cTn>
                                        <p:tgtEl>
                                          <p:spTgt spid="65546"/>
                                        </p:tgtEl>
                                        <p:attrNameLst>
                                          <p:attrName>style.visibility</p:attrName>
                                        </p:attrNameLst>
                                      </p:cBhvr>
                                      <p:to>
                                        <p:strVal val="visible"/>
                                      </p:to>
                                    </p:set>
                                    <p:anim from="(-#ppt_w/2)" to="(#ppt_x)" calcmode="lin" valueType="num">
                                      <p:cBhvr>
                                        <p:cTn id="21" dur="600" fill="hold">
                                          <p:stCondLst>
                                            <p:cond delay="0"/>
                                          </p:stCondLst>
                                        </p:cTn>
                                        <p:tgtEl>
                                          <p:spTgt spid="65546"/>
                                        </p:tgtEl>
                                        <p:attrNameLst>
                                          <p:attrName>ppt_x</p:attrName>
                                        </p:attrNameLst>
                                      </p:cBhvr>
                                    </p:anim>
                                    <p:anim from="0" to="-1.0" calcmode="lin" valueType="num">
                                      <p:cBhvr>
                                        <p:cTn id="22" dur="200" decel="50000" autoRev="1" fill="hold">
                                          <p:stCondLst>
                                            <p:cond delay="600"/>
                                          </p:stCondLst>
                                        </p:cTn>
                                        <p:tgtEl>
                                          <p:spTgt spid="65546"/>
                                        </p:tgtEl>
                                        <p:attrNameLst>
                                          <p:attrName>xshear</p:attrName>
                                        </p:attrNameLst>
                                      </p:cBhvr>
                                    </p:anim>
                                    <p:animScale>
                                      <p:cBhvr>
                                        <p:cTn id="23" dur="200" decel="100000" autoRev="1" fill="hold">
                                          <p:stCondLst>
                                            <p:cond delay="600"/>
                                          </p:stCondLst>
                                        </p:cTn>
                                        <p:tgtEl>
                                          <p:spTgt spid="65546"/>
                                        </p:tgtEl>
                                      </p:cBhvr>
                                      <p:from x="100000" y="100000"/>
                                      <p:to x="80000" y="100000"/>
                                    </p:animScale>
                                    <p:anim by="(#ppt_h/3+#ppt_w*0.1)" calcmode="lin" valueType="num">
                                      <p:cBhvr additive="sum">
                                        <p:cTn id="24" dur="200" decel="100000" autoRev="1" fill="hold">
                                          <p:stCondLst>
                                            <p:cond delay="600"/>
                                          </p:stCondLst>
                                        </p:cTn>
                                        <p:tgtEl>
                                          <p:spTgt spid="65546"/>
                                        </p:tgtEl>
                                        <p:attrNameLst>
                                          <p:attrName>ppt_x</p:attrName>
                                        </p:attrNameLst>
                                      </p:cBhvr>
                                    </p:anim>
                                  </p:childTnLst>
                                </p:cTn>
                              </p:par>
                            </p:childTnLst>
                          </p:cTn>
                        </p:par>
                        <p:par>
                          <p:cTn id="25" fill="hold">
                            <p:stCondLst>
                              <p:cond delay="3000"/>
                            </p:stCondLst>
                            <p:childTnLst>
                              <p:par>
                                <p:cTn id="26" presetID="34" presetClass="entr" presetSubtype="0" fill="hold" grpId="0" nodeType="afterEffect">
                                  <p:stCondLst>
                                    <p:cond delay="0"/>
                                  </p:stCondLst>
                                  <p:childTnLst>
                                    <p:set>
                                      <p:cBhvr>
                                        <p:cTn id="27" dur="1" fill="hold">
                                          <p:stCondLst>
                                            <p:cond delay="0"/>
                                          </p:stCondLst>
                                        </p:cTn>
                                        <p:tgtEl>
                                          <p:spTgt spid="65548"/>
                                        </p:tgtEl>
                                        <p:attrNameLst>
                                          <p:attrName>style.visibility</p:attrName>
                                        </p:attrNameLst>
                                      </p:cBhvr>
                                      <p:to>
                                        <p:strVal val="visible"/>
                                      </p:to>
                                    </p:set>
                                    <p:anim from="(-#ppt_w/2)" to="(#ppt_x)" calcmode="lin" valueType="num">
                                      <p:cBhvr>
                                        <p:cTn id="28" dur="600" fill="hold">
                                          <p:stCondLst>
                                            <p:cond delay="0"/>
                                          </p:stCondLst>
                                        </p:cTn>
                                        <p:tgtEl>
                                          <p:spTgt spid="65548"/>
                                        </p:tgtEl>
                                        <p:attrNameLst>
                                          <p:attrName>ppt_x</p:attrName>
                                        </p:attrNameLst>
                                      </p:cBhvr>
                                    </p:anim>
                                    <p:anim from="0" to="-1.0" calcmode="lin" valueType="num">
                                      <p:cBhvr>
                                        <p:cTn id="29" dur="200" decel="50000" autoRev="1" fill="hold">
                                          <p:stCondLst>
                                            <p:cond delay="600"/>
                                          </p:stCondLst>
                                        </p:cTn>
                                        <p:tgtEl>
                                          <p:spTgt spid="65548"/>
                                        </p:tgtEl>
                                        <p:attrNameLst>
                                          <p:attrName>xshear</p:attrName>
                                        </p:attrNameLst>
                                      </p:cBhvr>
                                    </p:anim>
                                    <p:animScale>
                                      <p:cBhvr>
                                        <p:cTn id="30" dur="200" decel="100000" autoRev="1" fill="hold">
                                          <p:stCondLst>
                                            <p:cond delay="600"/>
                                          </p:stCondLst>
                                        </p:cTn>
                                        <p:tgtEl>
                                          <p:spTgt spid="65548"/>
                                        </p:tgtEl>
                                      </p:cBhvr>
                                      <p:from x="100000" y="100000"/>
                                      <p:to x="80000" y="100000"/>
                                    </p:animScale>
                                    <p:anim by="(#ppt_h/3+#ppt_w*0.1)" calcmode="lin" valueType="num">
                                      <p:cBhvr additive="sum">
                                        <p:cTn id="31" dur="200" decel="100000" autoRev="1" fill="hold">
                                          <p:stCondLst>
                                            <p:cond delay="600"/>
                                          </p:stCondLst>
                                        </p:cTn>
                                        <p:tgtEl>
                                          <p:spTgt spid="65548"/>
                                        </p:tgtEl>
                                        <p:attrNameLst>
                                          <p:attrName>ppt_x</p:attrName>
                                        </p:attrNameLst>
                                      </p:cBhvr>
                                    </p:anim>
                                  </p:childTnLst>
                                </p:cTn>
                              </p:par>
                            </p:childTnLst>
                          </p:cTn>
                        </p:par>
                        <p:par>
                          <p:cTn id="32" fill="hold">
                            <p:stCondLst>
                              <p:cond delay="4000"/>
                            </p:stCondLst>
                            <p:childTnLst>
                              <p:par>
                                <p:cTn id="33" presetID="34" presetClass="entr" presetSubtype="0" fill="hold" grpId="0" nodeType="afterEffect">
                                  <p:stCondLst>
                                    <p:cond delay="0"/>
                                  </p:stCondLst>
                                  <p:childTnLst>
                                    <p:set>
                                      <p:cBhvr>
                                        <p:cTn id="34" dur="1" fill="hold">
                                          <p:stCondLst>
                                            <p:cond delay="0"/>
                                          </p:stCondLst>
                                        </p:cTn>
                                        <p:tgtEl>
                                          <p:spTgt spid="65550"/>
                                        </p:tgtEl>
                                        <p:attrNameLst>
                                          <p:attrName>style.visibility</p:attrName>
                                        </p:attrNameLst>
                                      </p:cBhvr>
                                      <p:to>
                                        <p:strVal val="visible"/>
                                      </p:to>
                                    </p:set>
                                    <p:anim from="(-#ppt_w/2)" to="(#ppt_x)" calcmode="lin" valueType="num">
                                      <p:cBhvr>
                                        <p:cTn id="35" dur="600" fill="hold">
                                          <p:stCondLst>
                                            <p:cond delay="0"/>
                                          </p:stCondLst>
                                        </p:cTn>
                                        <p:tgtEl>
                                          <p:spTgt spid="65550"/>
                                        </p:tgtEl>
                                        <p:attrNameLst>
                                          <p:attrName>ppt_x</p:attrName>
                                        </p:attrNameLst>
                                      </p:cBhvr>
                                    </p:anim>
                                    <p:anim from="0" to="-1.0" calcmode="lin" valueType="num">
                                      <p:cBhvr>
                                        <p:cTn id="36" dur="200" decel="50000" autoRev="1" fill="hold">
                                          <p:stCondLst>
                                            <p:cond delay="600"/>
                                          </p:stCondLst>
                                        </p:cTn>
                                        <p:tgtEl>
                                          <p:spTgt spid="65550"/>
                                        </p:tgtEl>
                                        <p:attrNameLst>
                                          <p:attrName>xshear</p:attrName>
                                        </p:attrNameLst>
                                      </p:cBhvr>
                                    </p:anim>
                                    <p:animScale>
                                      <p:cBhvr>
                                        <p:cTn id="37" dur="200" decel="100000" autoRev="1" fill="hold">
                                          <p:stCondLst>
                                            <p:cond delay="600"/>
                                          </p:stCondLst>
                                        </p:cTn>
                                        <p:tgtEl>
                                          <p:spTgt spid="65550"/>
                                        </p:tgtEl>
                                      </p:cBhvr>
                                      <p:from x="100000" y="100000"/>
                                      <p:to x="80000" y="100000"/>
                                    </p:animScale>
                                    <p:anim by="(#ppt_h/3+#ppt_w*0.1)" calcmode="lin" valueType="num">
                                      <p:cBhvr additive="sum">
                                        <p:cTn id="38" dur="200" decel="100000" autoRev="1" fill="hold">
                                          <p:stCondLst>
                                            <p:cond delay="600"/>
                                          </p:stCondLst>
                                        </p:cTn>
                                        <p:tgtEl>
                                          <p:spTgt spid="65550"/>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5540"/>
                                        </p:tgtEl>
                                        <p:attrNameLst>
                                          <p:attrName>style.visibility</p:attrName>
                                        </p:attrNameLst>
                                      </p:cBhvr>
                                      <p:to>
                                        <p:strVal val="visible"/>
                                      </p:to>
                                    </p:set>
                                    <p:animEffect transition="in" filter="wipe(left)">
                                      <p:cBhvr>
                                        <p:cTn id="43" dur="500"/>
                                        <p:tgtEl>
                                          <p:spTgt spid="6554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5552"/>
                                        </p:tgtEl>
                                        <p:attrNameLst>
                                          <p:attrName>style.visibility</p:attrName>
                                        </p:attrNameLst>
                                      </p:cBhvr>
                                      <p:to>
                                        <p:strVal val="visible"/>
                                      </p:to>
                                    </p:set>
                                    <p:animEffect transition="in" filter="blinds(horizontal)">
                                      <p:cBhvr>
                                        <p:cTn id="48" dur="500"/>
                                        <p:tgtEl>
                                          <p:spTgt spid="6555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5542"/>
                                        </p:tgtEl>
                                        <p:attrNameLst>
                                          <p:attrName>style.visibility</p:attrName>
                                        </p:attrNameLst>
                                      </p:cBhvr>
                                      <p:to>
                                        <p:strVal val="visible"/>
                                      </p:to>
                                    </p:set>
                                    <p:animEffect transition="in" filter="blinds(horizontal)">
                                      <p:cBhvr>
                                        <p:cTn id="53" dur="500"/>
                                        <p:tgtEl>
                                          <p:spTgt spid="6554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65545"/>
                                        </p:tgtEl>
                                        <p:attrNameLst>
                                          <p:attrName>style.visibility</p:attrName>
                                        </p:attrNameLst>
                                      </p:cBhvr>
                                      <p:to>
                                        <p:strVal val="visible"/>
                                      </p:to>
                                    </p:set>
                                    <p:animEffect transition="in" filter="blinds(horizontal)">
                                      <p:cBhvr>
                                        <p:cTn id="58" dur="500"/>
                                        <p:tgtEl>
                                          <p:spTgt spid="6554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65547"/>
                                        </p:tgtEl>
                                        <p:attrNameLst>
                                          <p:attrName>style.visibility</p:attrName>
                                        </p:attrNameLst>
                                      </p:cBhvr>
                                      <p:to>
                                        <p:strVal val="visible"/>
                                      </p:to>
                                    </p:set>
                                    <p:animEffect transition="in" filter="blinds(horizontal)">
                                      <p:cBhvr>
                                        <p:cTn id="63" dur="500"/>
                                        <p:tgtEl>
                                          <p:spTgt spid="65547"/>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65549"/>
                                        </p:tgtEl>
                                        <p:attrNameLst>
                                          <p:attrName>style.visibility</p:attrName>
                                        </p:attrNameLst>
                                      </p:cBhvr>
                                      <p:to>
                                        <p:strVal val="visible"/>
                                      </p:to>
                                    </p:set>
                                    <p:animEffect transition="in" filter="blinds(horizontal)">
                                      <p:cBhvr>
                                        <p:cTn id="68" dur="500"/>
                                        <p:tgtEl>
                                          <p:spTgt spid="65549"/>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65551"/>
                                        </p:tgtEl>
                                        <p:attrNameLst>
                                          <p:attrName>style.visibility</p:attrName>
                                        </p:attrNameLst>
                                      </p:cBhvr>
                                      <p:to>
                                        <p:strVal val="visible"/>
                                      </p:to>
                                    </p:set>
                                    <p:animEffect transition="in" filter="blinds(horizontal)">
                                      <p:cBhvr>
                                        <p:cTn id="73" dur="500"/>
                                        <p:tgtEl>
                                          <p:spTgt spid="65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P spid="65542" grpId="0"/>
      <p:bldP spid="65544" grpId="0"/>
      <p:bldP spid="65545" grpId="0"/>
      <p:bldP spid="65546" grpId="0"/>
      <p:bldP spid="65547" grpId="0"/>
      <p:bldP spid="65548" grpId="0"/>
      <p:bldP spid="65549" grpId="0"/>
      <p:bldP spid="65550" grpId="0"/>
      <p:bldP spid="65551" grpId="0"/>
      <p:bldP spid="6555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鸦片战争前的世界与中国地图"/>
          <p:cNvPicPr>
            <a:picLocks noChangeAspect="1" noChangeArrowheads="1"/>
          </p:cNvPicPr>
          <p:nvPr/>
        </p:nvPicPr>
        <p:blipFill>
          <a:blip r:embed="rId2" cstate="print"/>
          <a:srcRect/>
          <a:stretch>
            <a:fillRect/>
          </a:stretch>
        </p:blipFill>
        <p:spPr bwMode="auto">
          <a:xfrm>
            <a:off x="-114300" y="0"/>
            <a:ext cx="9258300" cy="6900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7623</Words>
  <Application>Microsoft Office PowerPoint</Application>
  <PresentationFormat>全屏显示(4:3)</PresentationFormat>
  <Paragraphs>577</Paragraphs>
  <Slides>78</Slides>
  <Notes>5</Notes>
  <HiddenSlides>2</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78</vt:i4>
      </vt:variant>
    </vt:vector>
  </HeadingPairs>
  <TitlesOfParts>
    <vt:vector size="81" baseType="lpstr">
      <vt:lpstr>Office 主题</vt:lpstr>
      <vt:lpstr>Chart</vt:lpstr>
      <vt:lpstr>BMP 图象</vt:lpstr>
      <vt:lpstr>幻灯片 1</vt:lpstr>
      <vt:lpstr>幻灯片 2</vt:lpstr>
      <vt:lpstr>中国近代史框架</vt:lpstr>
      <vt:lpstr>幻灯片 4</vt:lpstr>
      <vt:lpstr>幻灯片 5</vt:lpstr>
      <vt:lpstr>幻灯片 6</vt:lpstr>
      <vt:lpstr>幻灯片 7</vt:lpstr>
      <vt:lpstr>清朝的历史</vt:lpstr>
      <vt:lpstr>幻灯片 9</vt:lpstr>
      <vt:lpstr>幻灯片 10</vt:lpstr>
      <vt:lpstr>幻灯片 11</vt:lpstr>
      <vt:lpstr>幻灯片 12</vt:lpstr>
      <vt:lpstr>幻灯片 13</vt:lpstr>
      <vt:lpstr>英国输华鸦片数</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dbc</dc:creator>
  <cp:lastModifiedBy>Administrator</cp:lastModifiedBy>
  <cp:revision>149</cp:revision>
  <dcterms:created xsi:type="dcterms:W3CDTF">2014-08-11T09:08:57Z</dcterms:created>
  <dcterms:modified xsi:type="dcterms:W3CDTF">2018-07-05T23:30:09Z</dcterms:modified>
</cp:coreProperties>
</file>