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4" r:id="rId4"/>
    <p:sldId id="294" r:id="rId5"/>
    <p:sldId id="296" r:id="rId6"/>
    <p:sldId id="310" r:id="rId7"/>
    <p:sldId id="324" r:id="rId8"/>
    <p:sldId id="266" r:id="rId9"/>
    <p:sldId id="285" r:id="rId10"/>
    <p:sldId id="259" r:id="rId11"/>
    <p:sldId id="284" r:id="rId12"/>
    <p:sldId id="286" r:id="rId13"/>
    <p:sldId id="267" r:id="rId14"/>
    <p:sldId id="261" r:id="rId15"/>
    <p:sldId id="258" r:id="rId16"/>
    <p:sldId id="257" r:id="rId17"/>
    <p:sldId id="283" r:id="rId18"/>
    <p:sldId id="268" r:id="rId19"/>
    <p:sldId id="269" r:id="rId2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zh-CN" altLang="en-US" sz="4400" b="1">
                <a:solidFill>
                  <a:srgbClr val="FF0000"/>
                </a:solidFill>
              </a:rPr>
              <a:t>那些年，全国高考卷中的</a:t>
            </a:r>
            <a:r>
              <a:rPr lang="zh-CN" altLang="en-US" sz="4400" b="1">
                <a:solidFill>
                  <a:srgbClr val="FF0000"/>
                </a:solidFill>
                <a:sym typeface="+mn-ea"/>
              </a:rPr>
              <a:t>代议制</a:t>
            </a:r>
            <a:endParaRPr lang="zh-CN" altLang="en-US" sz="4400" b="1">
              <a:solidFill>
                <a:srgbClr val="FF0000"/>
              </a:solidFill>
            </a:endParaRPr>
          </a:p>
        </p:txBody>
      </p:sp>
      <p:sp>
        <p:nvSpPr>
          <p:cNvPr id="3" name="副标题 2"/>
          <p:cNvSpPr>
            <a:spLocks noGrp="1"/>
          </p:cNvSpPr>
          <p:nvPr>
            <p:ph type="subTitle" idx="1"/>
          </p:nvPr>
        </p:nvSpPr>
        <p:spPr/>
        <p:txBody>
          <a:bodyPr/>
          <a:p>
            <a:r>
              <a:rPr lang="zh-CN" altLang="en-US" b="1"/>
              <a:t>张俊海</a:t>
            </a:r>
            <a:endParaRPr lang="zh-CN" altLang="en-US" b="1"/>
          </a:p>
          <a:p>
            <a:r>
              <a:rPr lang="zh-CN" altLang="en-US" b="1"/>
              <a:t>深圳市桃源居中澳试验学校</a:t>
            </a:r>
            <a:endParaRPr lang="zh-CN" altLang="en-US" b="1"/>
          </a:p>
          <a:p>
            <a:r>
              <a:rPr lang="en-US" altLang="zh-CN" b="1"/>
              <a:t>QQ:524705197</a:t>
            </a:r>
            <a:endParaRPr lang="en-US" altLang="zh-CN"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sym typeface="+mn-ea"/>
              </a:rPr>
              <a:t>                     </a:t>
            </a:r>
            <a:r>
              <a:rPr lang="zh-CN" altLang="en-US" b="1">
                <a:solidFill>
                  <a:srgbClr val="FF0000"/>
                </a:solidFill>
                <a:sym typeface="+mn-ea"/>
              </a:rPr>
              <a:t>联邦制和共和制</a:t>
            </a:r>
            <a:endParaRPr lang="zh-CN" altLang="en-US"/>
          </a:p>
        </p:txBody>
      </p:sp>
      <p:sp>
        <p:nvSpPr>
          <p:cNvPr id="3" name="内容占位符 2"/>
          <p:cNvSpPr>
            <a:spLocks noGrp="1"/>
          </p:cNvSpPr>
          <p:nvPr>
            <p:ph idx="1"/>
          </p:nvPr>
        </p:nvSpPr>
        <p:spPr>
          <a:xfrm>
            <a:off x="216535" y="1565910"/>
            <a:ext cx="11916410" cy="5018405"/>
          </a:xfrm>
        </p:spPr>
        <p:txBody>
          <a:bodyPr>
            <a:normAutofit/>
          </a:bodyPr>
          <a:p>
            <a:pPr marL="0" indent="0">
              <a:buNone/>
            </a:pPr>
            <a:r>
              <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2013·海南·10）美国1787年宪法规定：国会有权宣战，招募陆军，建立和维持一支海军，有权征召民兵，以执行联邦法律、镇压叛乱和击退入侵；总统是合众国陆军、海军和征调为合众国服役的各州民兵的总司令。这些规定体现了（  ）</a:t>
            </a:r>
            <a:endPar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endParaRPr>
          </a:p>
          <a:p>
            <a:pPr marL="0" indent="0">
              <a:buNone/>
            </a:pPr>
            <a:r>
              <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A．军权高于行政权              </a:t>
            </a:r>
            <a:r>
              <a:rPr lang="zh-CN" altLang="en-US" b="1" noProof="0" dirty="0">
                <a:ln>
                  <a:noFill/>
                </a:ln>
                <a:solidFill>
                  <a:srgbClr val="FF0000"/>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 B．分权与相互制衡</a:t>
            </a:r>
            <a:endParaRPr lang="zh-CN" altLang="en-US" b="1" noProof="0" dirty="0">
              <a:ln>
                <a:noFill/>
              </a:ln>
              <a:solidFill>
                <a:srgbClr val="FF0000"/>
              </a:solidFill>
              <a:effectLst/>
              <a:uLnTx/>
              <a:uFillTx/>
              <a:latin typeface="Times New Roman" panose="02020603050405020304" pitchFamily="18" charset="0"/>
              <a:ea typeface="宋体" panose="02010600030101010101" pitchFamily="2" charset="-122"/>
              <a:cs typeface="宋体" panose="02010600030101010101" pitchFamily="2" charset="-122"/>
              <a:sym typeface="+mn-ea"/>
            </a:endParaRPr>
          </a:p>
          <a:p>
            <a:pPr>
              <a:buNone/>
            </a:pPr>
            <a:r>
              <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C．总统权力至上                   D．国会处于权力中心</a:t>
            </a:r>
            <a:endPar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endParaRPr>
          </a:p>
          <a:p>
            <a:pPr>
              <a:buNone/>
            </a:pPr>
            <a:r>
              <a:rPr lang="zh-CN" altLang="zh-CN" b="1" dirty="0">
                <a:solidFill>
                  <a:srgbClr val="FF0000"/>
                </a:solidFill>
                <a:sym typeface="+mn-ea"/>
              </a:rPr>
              <a:t>简析：</a:t>
            </a:r>
            <a:r>
              <a:rPr lang="zh-CN"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“美国宪法之父”麦迪逊说：“如果人都是天使，就不需、要任何政府了；如果是</a:t>
            </a:r>
            <a:r>
              <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天使统治人，就不需要对政府有外来的或内在的控制了。</a:t>
            </a:r>
            <a:r>
              <a:rPr lang="zh-CN" altLang="en-US" b="1" noProof="0" dirty="0">
                <a:ln>
                  <a:noFill/>
                </a:ln>
                <a:solidFill>
                  <a:schemeClr val="accent5">
                    <a:lumMod val="10000"/>
                  </a:schemeClr>
                </a:solidFill>
                <a:effectLst/>
                <a:uLnTx/>
                <a:uFillTx/>
                <a:latin typeface="Arial" panose="020B0604020202020204"/>
                <a:ea typeface="宋体" panose="02010600030101010101" pitchFamily="2" charset="-122"/>
                <a:cs typeface="宋体" panose="02010600030101010101" pitchFamily="2" charset="-122"/>
                <a:sym typeface="+mn-ea"/>
              </a:rPr>
              <a:t>”</a:t>
            </a:r>
            <a:endParaRPr lang="zh-CN" altLang="en-US" b="1" noProof="0" dirty="0">
              <a:ln>
                <a:noFill/>
              </a:ln>
              <a:solidFill>
                <a:schemeClr val="accent5">
                  <a:lumMod val="10000"/>
                </a:schemeClr>
              </a:solidFill>
              <a:effectLst/>
              <a:uLnTx/>
              <a:uFillTx/>
              <a:latin typeface="Arial" panose="020B0604020202020204"/>
              <a:ea typeface="宋体" panose="02010600030101010101" pitchFamily="2" charset="-122"/>
              <a:cs typeface="宋体" panose="02010600030101010101" pitchFamily="2" charset="-122"/>
              <a:sym typeface="+mn-ea"/>
            </a:endParaRPr>
          </a:p>
          <a:p>
            <a:pPr>
              <a:buNone/>
            </a:pPr>
            <a:r>
              <a:rPr lang="zh-CN"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           </a:t>
            </a:r>
            <a:r>
              <a:rPr lang="zh-CN" altLang="en-US"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  美国1787年宪法，</a:t>
            </a:r>
            <a:r>
              <a:rPr lang="zh-CN" altLang="en-US" b="1" dirty="0">
                <a:latin typeface="宋体" panose="02010600030101010101" pitchFamily="2" charset="-122"/>
                <a:ea typeface="宋体" panose="02010600030101010101" pitchFamily="2" charset="-122"/>
                <a:sym typeface="+mn-ea"/>
              </a:rPr>
              <a:t>“采取了比人类迄今所建立的任何政府所采取的还要多的防范和其他难以逾越的措施，以防止走向暴政”。</a:t>
            </a:r>
            <a:endParaRPr lang="zh-CN" altLang="en-US"/>
          </a:p>
          <a:p>
            <a:pPr>
              <a:buNone/>
            </a:pPr>
            <a:endParaRPr lang="zh-CN" altLang="en-US"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sym typeface="+mn-ea"/>
              </a:rPr>
              <a:t>                       </a:t>
            </a:r>
            <a:r>
              <a:rPr lang="zh-CN" altLang="en-US" b="1">
                <a:solidFill>
                  <a:srgbClr val="FF0000"/>
                </a:solidFill>
                <a:sym typeface="+mn-ea"/>
              </a:rPr>
              <a:t>联邦制和共和制</a:t>
            </a:r>
            <a:endParaRPr lang="zh-CN" altLang="en-US"/>
          </a:p>
        </p:txBody>
      </p:sp>
      <p:sp>
        <p:nvSpPr>
          <p:cNvPr id="3" name="内容占位符 2"/>
          <p:cNvSpPr>
            <a:spLocks noGrp="1"/>
          </p:cNvSpPr>
          <p:nvPr>
            <p:ph idx="1"/>
          </p:nvPr>
        </p:nvSpPr>
        <p:spPr>
          <a:xfrm>
            <a:off x="351790" y="1825625"/>
            <a:ext cx="11736070" cy="5300345"/>
          </a:xfrm>
        </p:spPr>
        <p:txBody>
          <a:bodyPr>
            <a:normAutofit/>
          </a:bodyPr>
          <a:p>
            <a:pPr marL="0" indent="0">
              <a:buNone/>
            </a:pPr>
            <a:r>
              <a:rPr lang="zh-CN" altLang="en-US" b="1" dirty="0">
                <a:latin typeface="宋体" panose="02010600030101010101" pitchFamily="2" charset="-122"/>
                <a:ea typeface="宋体" panose="02010600030101010101" pitchFamily="2" charset="-122"/>
                <a:sym typeface="+mn-ea"/>
              </a:rPr>
              <a:t>（2016·海南·14）美国1787年宪法规定，国会分参、众两院，参议院由各州议会分别选派两名参议员组成，众议院议员按人口比例由各州选民普选产生，每两年选一次。这些规定体现了（   ）</a:t>
            </a:r>
            <a:endParaRPr lang="zh-CN" altLang="en-US" b="1" dirty="0">
              <a:latin typeface="宋体" panose="02010600030101010101" pitchFamily="2" charset="-122"/>
              <a:ea typeface="宋体" panose="02010600030101010101" pitchFamily="2" charset="-122"/>
            </a:endParaRPr>
          </a:p>
          <a:p>
            <a:pPr marL="0" indent="0">
              <a:buNone/>
            </a:pPr>
            <a:r>
              <a:rPr lang="zh-CN" altLang="en-US" b="1" dirty="0">
                <a:latin typeface="宋体" panose="02010600030101010101" pitchFamily="2" charset="-122"/>
                <a:ea typeface="宋体" panose="02010600030101010101" pitchFamily="2" charset="-122"/>
                <a:sym typeface="+mn-ea"/>
              </a:rPr>
              <a:t>A．参议院代表少数人利益      B．各州根据人口分享联邦权力</a:t>
            </a:r>
            <a:endParaRPr lang="zh-CN" altLang="en-US" b="1" dirty="0">
              <a:latin typeface="宋体" panose="02010600030101010101" pitchFamily="2" charset="-122"/>
              <a:ea typeface="宋体" panose="02010600030101010101" pitchFamily="2" charset="-122"/>
            </a:endParaRPr>
          </a:p>
          <a:p>
            <a:pPr marL="0" indent="0">
              <a:buNone/>
            </a:pPr>
            <a:r>
              <a:rPr lang="zh-CN" altLang="en-US" b="1" dirty="0">
                <a:solidFill>
                  <a:srgbClr val="FF0000"/>
                </a:solidFill>
                <a:latin typeface="宋体" panose="02010600030101010101" pitchFamily="2" charset="-122"/>
                <a:ea typeface="宋体" panose="02010600030101010101" pitchFamily="2" charset="-122"/>
                <a:sym typeface="+mn-ea"/>
              </a:rPr>
              <a:t>C．联邦制与共和制的原则 </a:t>
            </a:r>
            <a:r>
              <a:rPr lang="zh-CN" altLang="en-US" b="1" dirty="0">
                <a:latin typeface="宋体" panose="02010600030101010101" pitchFamily="2" charset="-122"/>
                <a:ea typeface="宋体" panose="02010600030101010101" pitchFamily="2" charset="-122"/>
                <a:sym typeface="+mn-ea"/>
              </a:rPr>
              <a:t>     D．众议院主导联邦的立法权力</a:t>
            </a:r>
            <a:endParaRPr lang="zh-CN" altLang="en-US" b="1" dirty="0">
              <a:latin typeface="宋体" panose="02010600030101010101" pitchFamily="2" charset="-122"/>
              <a:ea typeface="宋体" panose="02010600030101010101" pitchFamily="2" charset="-122"/>
              <a:sym typeface="+mn-ea"/>
            </a:endParaRPr>
          </a:p>
          <a:p>
            <a:pPr marL="0" indent="0">
              <a:buNone/>
            </a:pPr>
            <a:r>
              <a:rPr lang="zh-CN" altLang="zh-CN" b="1" dirty="0">
                <a:solidFill>
                  <a:srgbClr val="FF0000"/>
                </a:solidFill>
                <a:sym typeface="+mn-ea"/>
              </a:rPr>
              <a:t>简析：</a:t>
            </a:r>
            <a:r>
              <a:rPr lang="zh-CN" altLang="en-US" b="1" dirty="0">
                <a:latin typeface="宋体" panose="02010600030101010101" pitchFamily="2" charset="-122"/>
                <a:ea typeface="宋体" panose="02010600030101010101" pitchFamily="2" charset="-122"/>
                <a:sym typeface="+mn-ea"/>
              </a:rPr>
              <a:t>梁启超认为“彼美国者有两重之政府</a:t>
            </a:r>
            <a:r>
              <a:rPr lang="en-US" altLang="zh-CN" b="1" dirty="0">
                <a:latin typeface="宋体" panose="02010600030101010101" pitchFamily="2" charset="-122"/>
                <a:ea typeface="宋体" panose="02010600030101010101" pitchFamily="2" charset="-122"/>
                <a:sym typeface="+mn-ea"/>
              </a:rPr>
              <a:t>……</a:t>
            </a:r>
            <a:r>
              <a:rPr lang="zh-CN" altLang="en-US" b="1" dirty="0">
                <a:latin typeface="宋体" panose="02010600030101010101" pitchFamily="2" charset="-122"/>
                <a:ea typeface="宋体" panose="02010600030101010101" pitchFamily="2" charset="-122"/>
                <a:sym typeface="+mn-ea"/>
              </a:rPr>
              <a:t>美国者以四十四之共和国而为一共和国也”。</a:t>
            </a:r>
            <a:endParaRPr lang="zh-CN" altLang="en-US" b="1" dirty="0">
              <a:latin typeface="宋体" panose="02010600030101010101" pitchFamily="2" charset="-122"/>
              <a:ea typeface="宋体" panose="02010600030101010101" pitchFamily="2" charset="-122"/>
              <a:sym typeface="+mn-ea"/>
            </a:endParaRPr>
          </a:p>
          <a:p>
            <a:pPr marL="0" indent="0">
              <a:buNone/>
            </a:pPr>
            <a:r>
              <a:rPr lang="zh-CN" altLang="en-US" b="1" dirty="0">
                <a:latin typeface="宋体" panose="02010600030101010101" pitchFamily="2" charset="-122"/>
                <a:ea typeface="宋体" panose="02010600030101010101" pitchFamily="2" charset="-122"/>
                <a:sym typeface="+mn-ea"/>
              </a:rPr>
              <a:t>   </a:t>
            </a:r>
            <a:r>
              <a:rPr lang="zh-CN" altLang="en-US" b="1">
                <a:latin typeface="宋体" panose="02010600030101010101" pitchFamily="2" charset="-122"/>
                <a:ea typeface="宋体" panose="02010600030101010101" pitchFamily="2" charset="-122"/>
                <a:sym typeface="+mn-ea"/>
              </a:rPr>
              <a:t>美国历史学家弗格森在</a:t>
            </a:r>
            <a:r>
              <a:rPr lang="en-US" altLang="zh-CN" b="1">
                <a:latin typeface="宋体" panose="02010600030101010101" pitchFamily="2" charset="-122"/>
                <a:ea typeface="宋体" panose="02010600030101010101" pitchFamily="2" charset="-122"/>
                <a:sym typeface="+mn-ea"/>
              </a:rPr>
              <a:t>《</a:t>
            </a:r>
            <a:r>
              <a:rPr lang="zh-CN" altLang="en-US" b="1">
                <a:latin typeface="宋体" panose="02010600030101010101" pitchFamily="2" charset="-122"/>
                <a:ea typeface="宋体" panose="02010600030101010101" pitchFamily="2" charset="-122"/>
                <a:sym typeface="+mn-ea"/>
              </a:rPr>
              <a:t>美国革命是（</a:t>
            </a:r>
            <a:r>
              <a:rPr lang="en-US" altLang="zh-CN" b="1">
                <a:latin typeface="宋体" panose="02010600030101010101" pitchFamily="2" charset="-122"/>
                <a:ea typeface="宋体" panose="02010600030101010101" pitchFamily="2" charset="-122"/>
                <a:sym typeface="+mn-ea"/>
              </a:rPr>
              <a:t>1763</a:t>
            </a:r>
            <a:r>
              <a:rPr lang="en-US" altLang="zh-CN" b="1">
                <a:latin typeface="Arial" panose="020B0604020202020204" pitchFamily="34" charset="0"/>
                <a:ea typeface="宋体" panose="02010600030101010101" pitchFamily="2" charset="-122"/>
                <a:sym typeface="+mn-ea"/>
              </a:rPr>
              <a:t>—</a:t>
            </a:r>
            <a:r>
              <a:rPr lang="en-US" altLang="zh-CN" b="1">
                <a:latin typeface="宋体" panose="02010600030101010101" pitchFamily="2" charset="-122"/>
                <a:ea typeface="宋体" panose="02010600030101010101" pitchFamily="2" charset="-122"/>
                <a:sym typeface="+mn-ea"/>
              </a:rPr>
              <a:t> 1790</a:t>
            </a:r>
            <a:r>
              <a:rPr lang="zh-CN" altLang="en-US" b="1">
                <a:latin typeface="宋体" panose="02010600030101010101" pitchFamily="2" charset="-122"/>
                <a:ea typeface="宋体" panose="02010600030101010101" pitchFamily="2" charset="-122"/>
                <a:sym typeface="+mn-ea"/>
              </a:rPr>
              <a:t>）</a:t>
            </a:r>
            <a:r>
              <a:rPr lang="en-US" altLang="zh-CN" b="1">
                <a:latin typeface="宋体" panose="02010600030101010101" pitchFamily="2" charset="-122"/>
                <a:ea typeface="宋体" panose="02010600030101010101" pitchFamily="2" charset="-122"/>
                <a:sym typeface="+mn-ea"/>
              </a:rPr>
              <a:t>》</a:t>
            </a:r>
            <a:r>
              <a:rPr lang="zh-CN" altLang="en-US" b="1">
                <a:latin typeface="宋体" panose="02010600030101010101" pitchFamily="2" charset="-122"/>
                <a:ea typeface="宋体" panose="02010600030101010101" pitchFamily="2" charset="-122"/>
                <a:sym typeface="+mn-ea"/>
              </a:rPr>
              <a:t>中写道：“</a:t>
            </a:r>
            <a:r>
              <a:rPr lang="en-US" altLang="zh-CN" b="1">
                <a:latin typeface="宋体" panose="02010600030101010101" pitchFamily="2" charset="-122"/>
                <a:ea typeface="宋体" panose="02010600030101010101" pitchFamily="2" charset="-122"/>
                <a:sym typeface="+mn-ea"/>
              </a:rPr>
              <a:t>1776</a:t>
            </a:r>
            <a:r>
              <a:rPr lang="zh-CN" altLang="en-US" b="1">
                <a:latin typeface="宋体" panose="02010600030101010101" pitchFamily="2" charset="-122"/>
                <a:ea typeface="宋体" panose="02010600030101010101" pitchFamily="2" charset="-122"/>
                <a:sym typeface="+mn-ea"/>
              </a:rPr>
              <a:t>年革命派认为自由是保护个人权利，反对政府暴政的侵犯。</a:t>
            </a:r>
            <a:r>
              <a:rPr lang="en-US" altLang="zh-CN" b="1">
                <a:latin typeface="宋体" panose="02010600030101010101" pitchFamily="2" charset="-122"/>
                <a:ea typeface="宋体" panose="02010600030101010101" pitchFamily="2" charset="-122"/>
                <a:sym typeface="+mn-ea"/>
              </a:rPr>
              <a:t>1787</a:t>
            </a:r>
            <a:r>
              <a:rPr lang="zh-CN" altLang="en-US" b="1">
                <a:latin typeface="宋体" panose="02010600030101010101" pitchFamily="2" charset="-122"/>
                <a:ea typeface="宋体" panose="02010600030101010101" pitchFamily="2" charset="-122"/>
                <a:sym typeface="+mn-ea"/>
              </a:rPr>
              <a:t>年联邦派所要保持的自由，按他们的理解，则是反对群众暴政的侵犯。”</a:t>
            </a:r>
            <a:endParaRPr lang="zh-CN" altLang="en-US" b="1">
              <a:latin typeface="宋体" panose="02010600030101010101" pitchFamily="2" charset="-122"/>
              <a:ea typeface="宋体" panose="02010600030101010101" pitchFamily="2" charset="-122"/>
              <a:sym typeface="+mn-ea"/>
            </a:endParaRPr>
          </a:p>
          <a:p>
            <a:pPr marL="0" indent="0">
              <a:buNone/>
            </a:pPr>
            <a:r>
              <a:rPr lang="en-US" altLang="zh-CN" b="1">
                <a:latin typeface="宋体" panose="02010600030101010101" pitchFamily="2" charset="-122"/>
                <a:ea typeface="宋体" panose="02010600030101010101" pitchFamily="2" charset="-122"/>
                <a:sym typeface="+mn-ea"/>
              </a:rPr>
              <a:t>《</a:t>
            </a:r>
            <a:r>
              <a:rPr lang="zh-CN" altLang="en-US" b="1">
                <a:latin typeface="宋体" panose="02010600030101010101" pitchFamily="2" charset="-122"/>
                <a:ea typeface="宋体" panose="02010600030101010101" pitchFamily="2" charset="-122"/>
                <a:sym typeface="+mn-ea"/>
              </a:rPr>
              <a:t>美利坚合众国宪法</a:t>
            </a:r>
            <a:r>
              <a:rPr lang="en-US" altLang="zh-CN" b="1">
                <a:latin typeface="宋体" panose="02010600030101010101" pitchFamily="2" charset="-122"/>
                <a:ea typeface="宋体" panose="02010600030101010101" pitchFamily="2" charset="-122"/>
                <a:sym typeface="+mn-ea"/>
              </a:rPr>
              <a:t>》</a:t>
            </a:r>
            <a:r>
              <a:rPr lang="zh-CN" altLang="en-US" b="1">
                <a:latin typeface="宋体" panose="02010600030101010101" pitchFamily="2" charset="-122"/>
                <a:ea typeface="宋体" panose="02010600030101010101" pitchFamily="2" charset="-122"/>
                <a:sym typeface="+mn-ea"/>
              </a:rPr>
              <a:t>规定：合众国不得授予贵族爵位。</a:t>
            </a:r>
            <a:endParaRPr lang="zh-CN" altLang="en-US"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a:solidFill>
                  <a:srgbClr val="FF0000"/>
                </a:solidFill>
              </a:rPr>
              <a:t>                   </a:t>
            </a:r>
            <a:r>
              <a:rPr lang="zh-CN" altLang="en-US" b="1">
                <a:solidFill>
                  <a:srgbClr val="FF0000"/>
                </a:solidFill>
              </a:rPr>
              <a:t>民主是虚，专制是实</a:t>
            </a:r>
            <a:endParaRPr lang="zh-CN" altLang="en-US" b="1">
              <a:solidFill>
                <a:srgbClr val="FF0000"/>
              </a:solidFill>
            </a:endParaRPr>
          </a:p>
        </p:txBody>
      </p:sp>
      <p:sp>
        <p:nvSpPr>
          <p:cNvPr id="3" name="内容占位符 2"/>
          <p:cNvSpPr>
            <a:spLocks noGrp="1"/>
          </p:cNvSpPr>
          <p:nvPr>
            <p:ph idx="1"/>
          </p:nvPr>
        </p:nvSpPr>
        <p:spPr>
          <a:xfrm>
            <a:off x="454660" y="1825625"/>
            <a:ext cx="11645265" cy="4351655"/>
          </a:xfrm>
        </p:spPr>
        <p:txBody>
          <a:bodyPr/>
          <a:p>
            <a:pPr marL="0" indent="0">
              <a:buNone/>
            </a:pPr>
            <a:r>
              <a:rPr lang="zh-CN" altLang="en-US" b="1">
                <a:sym typeface="+mn-ea"/>
              </a:rPr>
              <a:t>（201</a:t>
            </a:r>
            <a:r>
              <a:rPr lang="en-US" altLang="zh-CN" b="1">
                <a:sym typeface="+mn-ea"/>
              </a:rPr>
              <a:t>3</a:t>
            </a:r>
            <a:r>
              <a:rPr lang="zh-CN" altLang="en-US" b="1">
                <a:sym typeface="+mn-ea"/>
              </a:rPr>
              <a:t>·全国Ⅱ卷·3</a:t>
            </a:r>
            <a:r>
              <a:rPr lang="en-US" altLang="zh-CN" b="1">
                <a:sym typeface="+mn-ea"/>
              </a:rPr>
              <a:t>4</a:t>
            </a:r>
            <a:r>
              <a:rPr lang="zh-CN" altLang="en-US" b="1">
                <a:sym typeface="+mn-ea"/>
              </a:rPr>
              <a:t>）</a:t>
            </a:r>
            <a:r>
              <a:rPr lang="zh-CN" altLang="en-US" b="1"/>
              <a:t>19世纪晚期德国的现代化进程中，经济突飞猛进与政治民主发展滞后形成巨大反差。出现这种现象的原因在于</a:t>
            </a:r>
            <a:endParaRPr lang="zh-CN" altLang="en-US" b="1"/>
          </a:p>
          <a:p>
            <a:pPr marL="0" indent="0">
              <a:buNone/>
            </a:pPr>
            <a:r>
              <a:rPr lang="zh-CN" altLang="en-US" b="1">
                <a:solidFill>
                  <a:srgbClr val="FF0000"/>
                </a:solidFill>
              </a:rPr>
              <a:t>A．皇权与贵族结盟掌握政权 </a:t>
            </a:r>
            <a:r>
              <a:rPr lang="zh-CN" altLang="en-US" b="1"/>
              <a:t>          B．国家分裂阻碍政治民主化</a:t>
            </a:r>
            <a:endParaRPr lang="zh-CN" altLang="en-US" b="1"/>
          </a:p>
          <a:p>
            <a:pPr marL="0" indent="0">
              <a:buNone/>
            </a:pPr>
            <a:r>
              <a:rPr lang="zh-CN" altLang="en-US" b="1"/>
              <a:t>C．经济发展消解政治改革诉求        D．对外战争影响国内民主进程</a:t>
            </a:r>
            <a:endParaRPr lang="zh-CN" altLang="en-US" b="1"/>
          </a:p>
          <a:p>
            <a:pPr marL="0" indent="0">
              <a:buNone/>
            </a:pPr>
            <a:r>
              <a:rPr lang="zh-CN" altLang="en-US" b="1">
                <a:solidFill>
                  <a:srgbClr val="FF0000"/>
                </a:solidFill>
              </a:rPr>
              <a:t>简析：</a:t>
            </a:r>
            <a:r>
              <a:rPr lang="zh-CN" altLang="en-US" b="1"/>
              <a:t>国情不同，代议制的模式也不一样，但同样能够推动近代化。走适合自己的道路才是最好的。德国</a:t>
            </a:r>
            <a:r>
              <a:rPr lang="zh-CN" altLang="en-US" b="1">
                <a:sym typeface="+mn-ea"/>
              </a:rPr>
              <a:t>既顺应了时代潮流大势，又根植于其国情之中。</a:t>
            </a:r>
            <a:endParaRPr lang="zh-CN" altLang="en-US"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1925" y="365125"/>
            <a:ext cx="12005310" cy="1325880"/>
          </a:xfrm>
        </p:spPr>
        <p:txBody>
          <a:bodyPr>
            <a:normAutofit/>
          </a:bodyPr>
          <a:p>
            <a:r>
              <a:rPr lang="en-US" altLang="zh-CN" b="1">
                <a:solidFill>
                  <a:srgbClr val="FF0000"/>
                </a:solidFill>
              </a:rPr>
              <a:t>                                 </a:t>
            </a:r>
            <a:r>
              <a:rPr lang="zh-CN" altLang="en-US" b="1">
                <a:solidFill>
                  <a:srgbClr val="FF0000"/>
                </a:solidFill>
              </a:rPr>
              <a:t>君主立宪制</a:t>
            </a:r>
            <a:endParaRPr lang="zh-CN" altLang="en-US" b="1">
              <a:solidFill>
                <a:srgbClr val="FF0000"/>
              </a:solidFill>
            </a:endParaRPr>
          </a:p>
        </p:txBody>
      </p:sp>
      <p:sp>
        <p:nvSpPr>
          <p:cNvPr id="3" name="内容占位符 2"/>
          <p:cNvSpPr>
            <a:spLocks noGrp="1"/>
          </p:cNvSpPr>
          <p:nvPr>
            <p:ph idx="1"/>
          </p:nvPr>
        </p:nvSpPr>
        <p:spPr>
          <a:xfrm>
            <a:off x="531495" y="1825625"/>
            <a:ext cx="10822305" cy="4351655"/>
          </a:xfrm>
        </p:spPr>
        <p:txBody>
          <a:bodyPr/>
          <a:p>
            <a:pPr marL="0" indent="0">
              <a:buNone/>
            </a:pPr>
            <a:r>
              <a:rPr lang="zh-CN" altLang="en-US" b="1"/>
              <a:t>（ 2013 新 课标 Ⅰ · 27 ）1688 年，英国议会迎立荷兰执政威廉为国王，并拥立他的妻子玛丽（詹姆士二世的女儿）为女王，目的是</a:t>
            </a:r>
            <a:endParaRPr lang="zh-CN" altLang="en-US" b="1"/>
          </a:p>
          <a:p>
            <a:pPr marL="0" indent="0">
              <a:buNone/>
            </a:pPr>
            <a:r>
              <a:rPr lang="zh-CN" altLang="en-US" b="1"/>
              <a:t>A．加强英国与荷兰的友好关系B．否定王位世袭男性优先原则</a:t>
            </a:r>
            <a:endParaRPr lang="zh-CN" altLang="en-US" b="1"/>
          </a:p>
          <a:p>
            <a:pPr marL="0" indent="0">
              <a:buNone/>
            </a:pPr>
            <a:r>
              <a:rPr lang="zh-CN" altLang="en-US" b="1"/>
              <a:t>C．通过双王相互牵制防止独裁</a:t>
            </a:r>
            <a:r>
              <a:rPr lang="zh-CN" altLang="en-US" b="1">
                <a:solidFill>
                  <a:srgbClr val="FF0000"/>
                </a:solidFill>
              </a:rPr>
              <a:t>D．为光荣革命披上合法的外衣</a:t>
            </a:r>
            <a:endParaRPr lang="zh-CN" altLang="en-US" b="1">
              <a:solidFill>
                <a:srgbClr val="FF0000"/>
              </a:solidFill>
            </a:endParaRPr>
          </a:p>
          <a:p>
            <a:pPr marL="0" indent="0">
              <a:buNone/>
            </a:pPr>
            <a:r>
              <a:rPr lang="zh-CN" altLang="en-US" b="1">
                <a:solidFill>
                  <a:srgbClr val="FF0000"/>
                </a:solidFill>
              </a:rPr>
              <a:t>简析：</a:t>
            </a:r>
            <a:r>
              <a:rPr lang="zh-CN" altLang="en-US" b="1">
                <a:sym typeface="+mn-ea"/>
              </a:rPr>
              <a:t>英国民主政治的渐进性与妥协性，王位传承的合法性，体现了</a:t>
            </a:r>
            <a:r>
              <a:rPr lang="zh-CN" altLang="en-US" b="1">
                <a:sym typeface="+mn-ea"/>
              </a:rPr>
              <a:t>政治势力妥协的智慧雅量。</a:t>
            </a:r>
            <a:endParaRPr lang="zh-CN" altLang="en-US"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51790" y="365125"/>
            <a:ext cx="11690985" cy="1325880"/>
          </a:xfrm>
        </p:spPr>
        <p:txBody>
          <a:bodyPr/>
          <a:p>
            <a:r>
              <a:rPr lang="en-US" altLang="zh-CN" b="1">
                <a:solidFill>
                  <a:srgbClr val="FF0000"/>
                </a:solidFill>
                <a:sym typeface="+mn-ea"/>
              </a:rPr>
              <a:t>                                 </a:t>
            </a:r>
            <a:r>
              <a:rPr lang="zh-CN" altLang="en-US" b="1">
                <a:solidFill>
                  <a:srgbClr val="FF0000"/>
                </a:solidFill>
                <a:sym typeface="+mn-ea"/>
              </a:rPr>
              <a:t>君主立宪制</a:t>
            </a:r>
            <a:endParaRPr lang="zh-CN" altLang="en-US"/>
          </a:p>
        </p:txBody>
      </p:sp>
      <p:sp>
        <p:nvSpPr>
          <p:cNvPr id="3" name="内容占位符 2"/>
          <p:cNvSpPr>
            <a:spLocks noGrp="1"/>
          </p:cNvSpPr>
          <p:nvPr>
            <p:ph idx="1"/>
          </p:nvPr>
        </p:nvSpPr>
        <p:spPr>
          <a:xfrm>
            <a:off x="351790" y="1825625"/>
            <a:ext cx="11837035" cy="4351655"/>
          </a:xfrm>
        </p:spPr>
        <p:txBody>
          <a:bodyPr/>
          <a:p>
            <a:pPr marL="0" indent="0">
              <a:buNone/>
            </a:pPr>
            <a:r>
              <a:rPr lang="zh-CN" altLang="en-US" b="1"/>
              <a:t>（2015·全国Ⅰ卷·33）18世纪中叶，一位英国内阁成员在议会发言中说：“诸位都知道媾和与开战的权力是由国王掌握的……我们的宪法始终表明，国王在决定和平与战争时有权利让议会参与，也有权利不让议会参与。没有哪位明智的国王真的会冒险不让议会参与。”这表明在当时的英国</a:t>
            </a:r>
            <a:endParaRPr lang="zh-CN" altLang="en-US" b="1"/>
          </a:p>
          <a:p>
            <a:pPr marL="0" indent="0">
              <a:buNone/>
            </a:pPr>
            <a:r>
              <a:rPr lang="zh-CN" altLang="en-US" b="1"/>
              <a:t>A．光荣革命成果受到挑战               B．立宪政体未能阻止国王专权</a:t>
            </a:r>
            <a:endParaRPr lang="zh-CN" altLang="en-US" b="1"/>
          </a:p>
          <a:p>
            <a:pPr marL="0" indent="0">
              <a:buNone/>
            </a:pPr>
            <a:r>
              <a:rPr lang="zh-CN" altLang="en-US" b="1"/>
              <a:t>C．内阁依旧为国王所控制               </a:t>
            </a:r>
            <a:r>
              <a:rPr lang="zh-CN" altLang="en-US" b="1">
                <a:solidFill>
                  <a:srgbClr val="FF0000"/>
                </a:solidFill>
              </a:rPr>
              <a:t>D．国王仍旧保留某些名义权力</a:t>
            </a:r>
            <a:endParaRPr lang="zh-CN" altLang="en-US" b="1">
              <a:solidFill>
                <a:srgbClr val="FF0000"/>
              </a:solidFill>
            </a:endParaRPr>
          </a:p>
          <a:p>
            <a:pPr marL="0" indent="0">
              <a:buNone/>
            </a:pPr>
            <a:r>
              <a:rPr lang="zh-CN" altLang="en-US" b="1">
                <a:solidFill>
                  <a:srgbClr val="FF0000"/>
                </a:solidFill>
              </a:rPr>
              <a:t>简析</a:t>
            </a:r>
            <a:r>
              <a:rPr lang="en-US" altLang="zh-CN" b="1">
                <a:solidFill>
                  <a:srgbClr val="FF0000"/>
                </a:solidFill>
              </a:rPr>
              <a:t>: </a:t>
            </a:r>
            <a:r>
              <a:rPr lang="zh-CN" altLang="en-US" b="1">
                <a:sym typeface="+mn-ea"/>
              </a:rPr>
              <a:t>18世纪中叶，责任内阁制已经形成，国王虽然“统而不治”但仍旧保留某些名义权力。</a:t>
            </a:r>
            <a:endParaRPr lang="zh-CN" altLang="en-US" b="1"/>
          </a:p>
          <a:p>
            <a:pPr marL="0" indent="0">
              <a:buNone/>
            </a:pPr>
            <a:endParaRPr lang="zh-CN" altLang="en-US" b="1">
              <a:solidFill>
                <a:srgbClr val="FF0000"/>
              </a:solidFill>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60020" y="365125"/>
            <a:ext cx="12288520" cy="1325880"/>
          </a:xfrm>
        </p:spPr>
        <p:txBody>
          <a:bodyPr>
            <a:normAutofit/>
          </a:bodyPr>
          <a:p>
            <a:r>
              <a:rPr lang="en-US" altLang="zh-CN" b="1">
                <a:solidFill>
                  <a:srgbClr val="FF0000"/>
                </a:solidFill>
                <a:sym typeface="+mn-ea"/>
              </a:rPr>
              <a:t>                                   </a:t>
            </a:r>
            <a:r>
              <a:rPr lang="zh-CN" altLang="en-US" b="1">
                <a:solidFill>
                  <a:srgbClr val="FF0000"/>
                </a:solidFill>
                <a:sym typeface="+mn-ea"/>
              </a:rPr>
              <a:t>君主立宪制</a:t>
            </a:r>
            <a:endParaRPr lang="zh-CN" altLang="en-US"/>
          </a:p>
        </p:txBody>
      </p:sp>
      <p:sp>
        <p:nvSpPr>
          <p:cNvPr id="3" name="内容占位符 2"/>
          <p:cNvSpPr>
            <a:spLocks noGrp="1"/>
          </p:cNvSpPr>
          <p:nvPr>
            <p:ph idx="1"/>
          </p:nvPr>
        </p:nvSpPr>
        <p:spPr>
          <a:xfrm>
            <a:off x="838200" y="1825625"/>
            <a:ext cx="10866120" cy="4351655"/>
          </a:xfrm>
        </p:spPr>
        <p:txBody>
          <a:bodyPr/>
          <a:p>
            <a:pPr marL="0" indent="0">
              <a:buNone/>
            </a:pPr>
            <a:r>
              <a:rPr lang="zh-CN" altLang="en-US" b="1"/>
              <a:t>（2016·全国Ⅰ卷·33）1702年英国国王威廉三世去世，安妮女王即位。当时议会内部存在两个党派，安妮厌恶占多数席位的辉格党，于是解除了辉格党人的行政要职，代之以托利党人。这说明在当时英国</a:t>
            </a:r>
            <a:endParaRPr lang="zh-CN" altLang="en-US" b="1"/>
          </a:p>
          <a:p>
            <a:pPr marL="0" indent="0">
              <a:buNone/>
            </a:pPr>
            <a:r>
              <a:rPr lang="zh-CN" altLang="en-US" b="1"/>
              <a:t>A．议会无权制约国王             </a:t>
            </a:r>
            <a:r>
              <a:rPr lang="zh-CN" altLang="en-US" b="1">
                <a:solidFill>
                  <a:srgbClr val="FF0000"/>
                </a:solidFill>
              </a:rPr>
              <a:t>    B．君主立宪制尚未完善</a:t>
            </a:r>
            <a:endParaRPr lang="zh-CN" altLang="en-US" b="1">
              <a:solidFill>
                <a:srgbClr val="FF0000"/>
              </a:solidFill>
            </a:endParaRPr>
          </a:p>
          <a:p>
            <a:pPr marL="0" indent="0">
              <a:buNone/>
            </a:pPr>
            <a:r>
              <a:rPr lang="zh-CN" altLang="en-US" b="1"/>
              <a:t>C．内阁制已基本确立                 D．《权利法案》遭到破坏</a:t>
            </a:r>
            <a:endParaRPr lang="zh-CN" altLang="en-US" b="1"/>
          </a:p>
          <a:p>
            <a:pPr marL="0" indent="0">
              <a:buNone/>
            </a:pPr>
            <a:r>
              <a:rPr lang="zh-CN" altLang="en-US" b="1">
                <a:solidFill>
                  <a:srgbClr val="FF0000"/>
                </a:solidFill>
                <a:sym typeface="+mn-ea"/>
              </a:rPr>
              <a:t>简析：</a:t>
            </a:r>
            <a:r>
              <a:rPr lang="zh-CN" altLang="en-US" b="1">
                <a:sym typeface="+mn-ea"/>
              </a:rPr>
              <a:t>王在法下，议会至上，还需要一个过程，这时内阁制尚未形成，</a:t>
            </a:r>
            <a:r>
              <a:rPr lang="zh-CN" altLang="en-US" b="1">
                <a:sym typeface="+mn-ea"/>
              </a:rPr>
              <a:t>君主立宪制尚未完善</a:t>
            </a:r>
            <a:r>
              <a:rPr lang="zh-CN" altLang="en-US" b="1">
                <a:sym typeface="+mn-ea"/>
              </a:rPr>
              <a:t>。</a:t>
            </a:r>
            <a:endParaRPr lang="zh-CN" altLang="en-US" b="1">
              <a:sym typeface="+mn-ea"/>
            </a:endParaRPr>
          </a:p>
          <a:p>
            <a:pPr marL="0" indent="0">
              <a:buNone/>
            </a:pPr>
            <a:endParaRPr lang="zh-CN" altLang="en-US"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sym typeface="+mn-ea"/>
              </a:rPr>
              <a:t>                               </a:t>
            </a:r>
            <a:r>
              <a:rPr lang="zh-CN" altLang="en-US" b="1">
                <a:solidFill>
                  <a:srgbClr val="FF0000"/>
                </a:solidFill>
                <a:sym typeface="+mn-ea"/>
              </a:rPr>
              <a:t>君主立宪制</a:t>
            </a:r>
            <a:endParaRPr lang="zh-CN" altLang="en-US"/>
          </a:p>
        </p:txBody>
      </p:sp>
      <p:sp>
        <p:nvSpPr>
          <p:cNvPr id="3" name="内容占位符 2"/>
          <p:cNvSpPr>
            <a:spLocks noGrp="1"/>
          </p:cNvSpPr>
          <p:nvPr>
            <p:ph idx="1"/>
          </p:nvPr>
        </p:nvSpPr>
        <p:spPr/>
        <p:txBody>
          <a:bodyPr/>
          <a:p>
            <a:pPr marL="0" algn="l">
              <a:buNone/>
            </a:pPr>
            <a:r>
              <a:rPr lang="zh-CN" altLang="en-US">
                <a:latin typeface="黑体" panose="02010609060101010101" charset="-122"/>
                <a:ea typeface="黑体" panose="02010609060101010101" charset="-122"/>
                <a:sym typeface="+mn-ea"/>
              </a:rPr>
              <a:t>（</a:t>
            </a:r>
            <a:r>
              <a:rPr lang="en-US" altLang="zh-CN">
                <a:latin typeface="黑体" panose="02010609060101010101" charset="-122"/>
                <a:ea typeface="黑体" panose="02010609060101010101" charset="-122"/>
                <a:sym typeface="+mn-ea"/>
              </a:rPr>
              <a:t>2013·</a:t>
            </a:r>
            <a:r>
              <a:rPr lang="zh-CN" altLang="en-US">
                <a:latin typeface="黑体" panose="02010609060101010101" charset="-122"/>
                <a:ea typeface="黑体" panose="02010609060101010101" charset="-122"/>
                <a:sym typeface="+mn-ea"/>
              </a:rPr>
              <a:t>海南</a:t>
            </a:r>
            <a:r>
              <a:rPr lang="en-US" altLang="zh-CN">
                <a:latin typeface="黑体" panose="02010609060101010101" charset="-122"/>
                <a:ea typeface="黑体" panose="02010609060101010101" charset="-122"/>
                <a:sym typeface="+mn-ea"/>
              </a:rPr>
              <a:t>·11</a:t>
            </a:r>
            <a:r>
              <a:rPr lang="zh-CN" altLang="en-US">
                <a:latin typeface="黑体" panose="02010609060101010101" charset="-122"/>
                <a:ea typeface="黑体" panose="02010609060101010101" charset="-122"/>
                <a:sym typeface="+mn-ea"/>
              </a:rPr>
              <a:t>）1811年，英国政府准备对美战争，派人拿着议会批准的100万英镑军费的批文前往英格兰银行要求预付，银行审计长发现上面未盖国王印章，拒绝支付。此事反映出当时英国</a:t>
            </a:r>
            <a:endParaRPr lang="zh-CN" altLang="en-US">
              <a:latin typeface="黑体" panose="02010609060101010101" charset="-122"/>
              <a:ea typeface="黑体" panose="02010609060101010101" charset="-122"/>
              <a:sym typeface="+mn-ea"/>
            </a:endParaRPr>
          </a:p>
          <a:p>
            <a:pPr marL="0" indent="0">
              <a:buNone/>
            </a:pPr>
            <a:r>
              <a:rPr lang="zh-CN" altLang="en-US">
                <a:latin typeface="黑体" panose="02010609060101010101" charset="-122"/>
                <a:ea typeface="黑体" panose="02010609060101010101" charset="-122"/>
                <a:sym typeface="+mn-ea"/>
              </a:rPr>
              <a:t> A．议会不能支配政府财政            B．国王掌控实权</a:t>
            </a:r>
            <a:endParaRPr lang="zh-CN" altLang="en-US">
              <a:latin typeface="黑体" panose="02010609060101010101" charset="-122"/>
              <a:ea typeface="黑体" panose="02010609060101010101" charset="-122"/>
            </a:endParaRPr>
          </a:p>
          <a:p>
            <a:pPr marL="0" indent="0">
              <a:buNone/>
            </a:pPr>
            <a:r>
              <a:rPr lang="zh-CN" altLang="en-US">
                <a:latin typeface="黑体" panose="02010609060101010101" charset="-122"/>
                <a:ea typeface="黑体" panose="02010609060101010101" charset="-122"/>
                <a:sym typeface="+mn-ea"/>
              </a:rPr>
              <a:t> C．银行担心政府违约失信           </a:t>
            </a:r>
            <a:r>
              <a:rPr lang="zh-CN" altLang="en-US">
                <a:solidFill>
                  <a:srgbClr val="FF0000"/>
                </a:solidFill>
                <a:latin typeface="黑体" panose="02010609060101010101" charset="-122"/>
                <a:ea typeface="黑体" panose="02010609060101010101" charset="-122"/>
                <a:sym typeface="+mn-ea"/>
              </a:rPr>
              <a:t> D．宪政制度确立</a:t>
            </a:r>
            <a:endParaRPr lang="zh-CN" altLang="en-US">
              <a:solidFill>
                <a:srgbClr val="FF0000"/>
              </a:solidFill>
              <a:latin typeface="黑体" panose="02010609060101010101" charset="-122"/>
              <a:ea typeface="黑体" panose="02010609060101010101" charset="-122"/>
              <a:sym typeface="+mn-ea"/>
            </a:endParaRPr>
          </a:p>
          <a:p>
            <a:pPr marL="0" indent="0">
              <a:buNone/>
            </a:pPr>
            <a:r>
              <a:rPr lang="zh-CN" altLang="en-US">
                <a:solidFill>
                  <a:srgbClr val="FF0000"/>
                </a:solidFill>
                <a:latin typeface="黑体" panose="02010609060101010101" charset="-122"/>
                <a:ea typeface="黑体" panose="02010609060101010101" charset="-122"/>
                <a:sym typeface="+mn-ea"/>
              </a:rPr>
              <a:t>简析：</a:t>
            </a:r>
            <a:r>
              <a:rPr lang="zh-CN" altLang="en-US">
                <a:latin typeface="黑体" panose="02010609060101010101" charset="-122"/>
                <a:ea typeface="黑体" panose="02010609060101010101" charset="-122"/>
                <a:sym typeface="+mn-ea"/>
              </a:rPr>
              <a:t>国王仍旧保留某些名义权力，至少体现一种权力制衡思想，这就是民主</a:t>
            </a:r>
            <a:r>
              <a:rPr lang="zh-CN" altLang="en-US">
                <a:latin typeface="黑体" panose="02010609060101010101" charset="-122"/>
                <a:ea typeface="黑体" panose="02010609060101010101" charset="-122"/>
                <a:sym typeface="+mn-ea"/>
              </a:rPr>
              <a:t>宪政的应有之意。 </a:t>
            </a:r>
            <a:endParaRPr lang="zh-CN" altLang="en-US">
              <a:latin typeface="黑体" panose="02010609060101010101" charset="-122"/>
              <a:ea typeface="黑体" panose="02010609060101010101" charset="-122"/>
            </a:endParaRPr>
          </a:p>
          <a:p>
            <a:pPr marL="0" indent="0">
              <a:buNone/>
            </a:pPr>
            <a:endParaRPr lang="zh-CN" altLang="en-US">
              <a:solidFill>
                <a:srgbClr val="FF0000"/>
              </a:solidFill>
              <a:latin typeface="黑体" panose="02010609060101010101" charset="-122"/>
              <a:ea typeface="黑体" panose="02010609060101010101" charset="-122"/>
              <a:sym typeface="+mn-ea"/>
            </a:endParaRPr>
          </a:p>
          <a:p>
            <a:pPr marL="0" indent="0">
              <a:buNone/>
            </a:pPr>
            <a:endParaRPr lang="zh-CN" altLang="en-US">
              <a:solidFill>
                <a:srgbClr val="FF0000"/>
              </a:solidFill>
              <a:latin typeface="黑体" panose="02010609060101010101" charset="-122"/>
              <a:ea typeface="黑体" panose="02010609060101010101" charset="-122"/>
              <a:sym typeface="+mn-ea"/>
            </a:endParaRPr>
          </a:p>
          <a:p>
            <a:endParaRPr lang="zh-CN" altLang="en-US">
              <a:solidFill>
                <a:srgbClr val="FF0000"/>
              </a:solidFill>
              <a:latin typeface="黑体" panose="02010609060101010101" charset="-122"/>
              <a:ea typeface="黑体" panose="02010609060101010101" charset="-122"/>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a:t>                   </a:t>
            </a:r>
            <a:r>
              <a:rPr lang="en-US" altLang="zh-CN" b="1">
                <a:solidFill>
                  <a:srgbClr val="FF0000"/>
                </a:solidFill>
              </a:rPr>
              <a:t>           </a:t>
            </a:r>
            <a:r>
              <a:rPr lang="zh-CN" altLang="en-US" b="1">
                <a:solidFill>
                  <a:srgbClr val="FF0000"/>
                </a:solidFill>
              </a:rPr>
              <a:t>民主共和制</a:t>
            </a:r>
            <a:endParaRPr lang="zh-CN" altLang="en-US" b="1">
              <a:solidFill>
                <a:srgbClr val="FF0000"/>
              </a:solidFill>
            </a:endParaRPr>
          </a:p>
        </p:txBody>
      </p:sp>
      <p:sp>
        <p:nvSpPr>
          <p:cNvPr id="3" name="内容占位符 2"/>
          <p:cNvSpPr>
            <a:spLocks noGrp="1"/>
          </p:cNvSpPr>
          <p:nvPr>
            <p:ph idx="1"/>
          </p:nvPr>
        </p:nvSpPr>
        <p:spPr/>
        <p:txBody>
          <a:bodyPr/>
          <a:p>
            <a:pPr marL="0" indent="0">
              <a:buNone/>
            </a:pPr>
            <a:r>
              <a:rPr lang="zh-CN" altLang="en-US" b="1">
                <a:sym typeface="+mn-ea"/>
              </a:rPr>
              <a:t>（2015·全国Ⅲ卷·33）</a:t>
            </a:r>
            <a:r>
              <a:rPr lang="zh-CN" altLang="en-US" b="1"/>
              <a:t>雨果在小说《九三年》中描述1793年法国唯一的最高权力机关国民公会，“既是正式选举会议又是十字街头，既是权威机关又是平民大众，既是法庭又是被告”。这里的国民公会所体现的政治理念是</a:t>
            </a:r>
            <a:endParaRPr lang="zh-CN" altLang="en-US" b="1"/>
          </a:p>
          <a:p>
            <a:pPr marL="0" indent="0">
              <a:buNone/>
            </a:pPr>
            <a:r>
              <a:rPr lang="zh-CN" altLang="en-US" b="1"/>
              <a:t>A．三权分立      B．君主立宪       </a:t>
            </a:r>
            <a:r>
              <a:rPr lang="zh-CN" altLang="en-US" b="1">
                <a:solidFill>
                  <a:srgbClr val="FF0000"/>
                </a:solidFill>
              </a:rPr>
              <a:t>C．人民主权</a:t>
            </a:r>
            <a:r>
              <a:rPr lang="zh-CN" altLang="en-US" b="1"/>
              <a:t>       D．法律至上</a:t>
            </a:r>
            <a:endParaRPr lang="zh-CN" altLang="en-US" b="1"/>
          </a:p>
          <a:p>
            <a:pPr marL="0" indent="0">
              <a:buNone/>
            </a:pPr>
            <a:r>
              <a:rPr lang="zh-CN" altLang="en-US" b="1">
                <a:solidFill>
                  <a:srgbClr val="FF0000"/>
                </a:solidFill>
              </a:rPr>
              <a:t>简析：</a:t>
            </a:r>
            <a:r>
              <a:rPr lang="zh-CN" altLang="en-US" b="1"/>
              <a:t>在法国大革命中沦为阶下囚的国王路易十六读完伏尔泰和卢梭的著作后，不禁喟然长叹：“这两个人毁了法国。”怎么毁了法国？用批判君主专制、提倡人民主权、社会契约、暴力革命等学说启蒙民众，功不可没。</a:t>
            </a:r>
            <a:endParaRPr lang="zh-CN" altLang="en-US"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a:solidFill>
                  <a:srgbClr val="FF0000"/>
                </a:solidFill>
                <a:sym typeface="+mn-ea"/>
              </a:rPr>
              <a:t>                             </a:t>
            </a:r>
            <a:r>
              <a:rPr lang="zh-CN" altLang="en-US" b="1">
                <a:solidFill>
                  <a:srgbClr val="FF0000"/>
                </a:solidFill>
                <a:sym typeface="+mn-ea"/>
              </a:rPr>
              <a:t>民主共和制</a:t>
            </a:r>
            <a:endParaRPr lang="zh-CN" altLang="en-US" b="1">
              <a:sym typeface="+mn-ea"/>
            </a:endParaRPr>
          </a:p>
        </p:txBody>
      </p:sp>
      <p:sp>
        <p:nvSpPr>
          <p:cNvPr id="3" name="内容占位符 2"/>
          <p:cNvSpPr>
            <a:spLocks noGrp="1"/>
          </p:cNvSpPr>
          <p:nvPr>
            <p:ph idx="1"/>
          </p:nvPr>
        </p:nvSpPr>
        <p:spPr>
          <a:xfrm>
            <a:off x="104140" y="1825625"/>
            <a:ext cx="11249660" cy="4351655"/>
          </a:xfrm>
        </p:spPr>
        <p:txBody>
          <a:bodyPr/>
          <a:p>
            <a:pPr marL="0" indent="0">
              <a:buNone/>
            </a:pPr>
            <a:r>
              <a:rPr lang="zh-CN" altLang="en-US" b="1">
                <a:sym typeface="+mn-ea"/>
              </a:rPr>
              <a:t>（201</a:t>
            </a:r>
            <a:r>
              <a:rPr lang="en-US" altLang="zh-CN" b="1">
                <a:sym typeface="+mn-ea"/>
              </a:rPr>
              <a:t>6</a:t>
            </a:r>
            <a:r>
              <a:rPr lang="zh-CN" altLang="en-US" b="1">
                <a:sym typeface="+mn-ea"/>
              </a:rPr>
              <a:t>·全国Ⅲ卷·3</a:t>
            </a:r>
            <a:r>
              <a:rPr lang="en-US" altLang="zh-CN" b="1">
                <a:sym typeface="+mn-ea"/>
              </a:rPr>
              <a:t>5</a:t>
            </a:r>
            <a:r>
              <a:rPr lang="zh-CN" altLang="en-US" b="1">
                <a:sym typeface="+mn-ea"/>
              </a:rPr>
              <a:t>）</a:t>
            </a:r>
            <a:r>
              <a:rPr lang="zh-CN" altLang="en-US" b="1"/>
              <a:t>1875年以后，法国确立了共和政体，议会处于政治运行的中心，党派林立，内阁更迭频繁。1958年，戴高乐就任总统，修改宪法，规定总统拥有任命总理、解散议会等权力。这一政治体制的变化</a:t>
            </a:r>
            <a:endParaRPr lang="zh-CN" altLang="en-US" b="1"/>
          </a:p>
          <a:p>
            <a:pPr marL="0" indent="0">
              <a:buNone/>
            </a:pPr>
            <a:r>
              <a:rPr lang="zh-CN" altLang="en-US" b="1">
                <a:solidFill>
                  <a:srgbClr val="FF0000"/>
                </a:solidFill>
              </a:rPr>
              <a:t>A．有利于政局稳定</a:t>
            </a:r>
            <a:r>
              <a:rPr lang="zh-CN" altLang="en-US" b="1"/>
              <a:t>                          B．确立了总统国家元首的地位</a:t>
            </a:r>
            <a:endParaRPr lang="zh-CN" altLang="en-US" b="1"/>
          </a:p>
          <a:p>
            <a:pPr marL="0" indent="0">
              <a:buNone/>
            </a:pPr>
            <a:r>
              <a:rPr lang="zh-CN" altLang="en-US" b="1"/>
              <a:t>C．剥夺了议会的主要权力             D．有助于两党制的形成</a:t>
            </a:r>
            <a:endParaRPr lang="zh-CN" altLang="en-US" b="1"/>
          </a:p>
          <a:p>
            <a:pPr marL="0" indent="0">
              <a:buNone/>
            </a:pPr>
            <a:r>
              <a:rPr lang="zh-CN" altLang="en-US" b="1">
                <a:solidFill>
                  <a:srgbClr val="FF0000"/>
                </a:solidFill>
                <a:sym typeface="+mn-ea"/>
              </a:rPr>
              <a:t>简析：</a:t>
            </a:r>
            <a:r>
              <a:rPr lang="zh-CN" altLang="en-US" b="1">
                <a:sym typeface="+mn-ea"/>
              </a:rPr>
              <a:t>法国共和政体确立，过程充满曲折艰辛。</a:t>
            </a:r>
            <a:r>
              <a:rPr lang="en-US" altLang="zh-CN" b="1">
                <a:sym typeface="+mn-ea"/>
              </a:rPr>
              <a:t>“</a:t>
            </a:r>
            <a:r>
              <a:rPr lang="zh-CN" altLang="en-US" b="1">
                <a:sym typeface="+mn-ea"/>
              </a:rPr>
              <a:t>议会处于政治运行的中心，党派林立，内阁更迭频繁。</a:t>
            </a:r>
            <a:r>
              <a:rPr lang="en-US" altLang="zh-CN" b="1">
                <a:sym typeface="+mn-ea"/>
              </a:rPr>
              <a:t>”</a:t>
            </a:r>
            <a:r>
              <a:rPr lang="zh-CN" altLang="en-US" b="1">
                <a:sym typeface="+mn-ea"/>
              </a:rPr>
              <a:t>强人一出手，就知有没有！</a:t>
            </a:r>
            <a:r>
              <a:rPr lang="zh-CN" altLang="en-US" b="1">
                <a:sym typeface="+mn-ea"/>
              </a:rPr>
              <a:t>   </a:t>
            </a:r>
            <a:endParaRPr lang="zh-CN" altLang="en-US" b="1">
              <a:sym typeface="+mn-ea"/>
            </a:endParaRPr>
          </a:p>
          <a:p>
            <a:pPr marL="0" indent="0">
              <a:buNone/>
            </a:pPr>
            <a:endParaRPr lang="zh-CN" altLang="en-US" b="1">
              <a:solidFill>
                <a:srgbClr val="FF0000"/>
              </a:solidFill>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060450" y="208915"/>
            <a:ext cx="10515600" cy="1325563"/>
          </a:xfrm>
        </p:spPr>
        <p:txBody>
          <a:bodyPr/>
          <a:p>
            <a:r>
              <a:rPr lang="en-US" altLang="zh-CN" b="1">
                <a:solidFill>
                  <a:srgbClr val="FF0000"/>
                </a:solidFill>
                <a:sym typeface="+mn-ea"/>
              </a:rPr>
              <a:t>                  </a:t>
            </a:r>
            <a:r>
              <a:rPr lang="zh-CN" altLang="en-US" b="1">
                <a:solidFill>
                  <a:srgbClr val="FF0000"/>
                </a:solidFill>
                <a:sym typeface="+mn-ea"/>
              </a:rPr>
              <a:t>资产阶级代议制</a:t>
            </a:r>
            <a:endParaRPr lang="zh-CN" altLang="en-US" b="1">
              <a:solidFill>
                <a:srgbClr val="FF0000"/>
              </a:solidFill>
              <a:sym typeface="+mn-ea"/>
            </a:endParaRPr>
          </a:p>
        </p:txBody>
      </p:sp>
      <p:sp>
        <p:nvSpPr>
          <p:cNvPr id="3" name="内容占位符 2"/>
          <p:cNvSpPr>
            <a:spLocks noGrp="1"/>
          </p:cNvSpPr>
          <p:nvPr>
            <p:ph idx="1"/>
          </p:nvPr>
        </p:nvSpPr>
        <p:spPr>
          <a:xfrm>
            <a:off x="104775" y="1057275"/>
            <a:ext cx="12123420" cy="5730240"/>
          </a:xfrm>
        </p:spPr>
        <p:txBody>
          <a:bodyPr>
            <a:normAutofit fontScale="90000"/>
          </a:bodyPr>
          <a:p>
            <a:pPr marL="0" indent="0">
              <a:buNone/>
            </a:pPr>
            <a:endParaRPr lang="zh-CN" altLang="en-US"/>
          </a:p>
          <a:p>
            <a:pPr marL="0" indent="0">
              <a:buNone/>
            </a:pPr>
            <a:r>
              <a:rPr lang="zh-CN" altLang="en-US"/>
              <a:t>        </a:t>
            </a:r>
            <a:r>
              <a:rPr lang="zh-CN" altLang="en-US" b="1"/>
              <a:t> </a:t>
            </a:r>
            <a:r>
              <a:rPr lang="zh-CN" altLang="en-US" sz="2400" b="1"/>
              <a:t>西方国家实行的代议制度，是一种间接民主的形式，其核心是经选举产生的代表组成议会，它形式上代表着民意行使国家权力。由于各国政体不同，议会在国家政权组织体系中的地位和作用有所不同。</a:t>
            </a:r>
            <a:endParaRPr lang="zh-CN" altLang="en-US" sz="2400" b="1"/>
          </a:p>
          <a:p>
            <a:pPr marL="0" indent="0">
              <a:buNone/>
            </a:pPr>
            <a:r>
              <a:rPr lang="zh-CN" altLang="en-US" sz="2400" b="1"/>
              <a:t>         欧美各国的民主之路都不是一帆风顺的，因国情不同而</a:t>
            </a:r>
            <a:r>
              <a:rPr lang="zh-CN" altLang="en-US" sz="2400" b="1"/>
              <a:t>各具特色。</a:t>
            </a:r>
            <a:endParaRPr lang="zh-CN" altLang="en-US" sz="2400" b="1"/>
          </a:p>
          <a:p>
            <a:pPr marL="0" indent="0">
              <a:buNone/>
            </a:pPr>
            <a:r>
              <a:rPr lang="zh-CN" altLang="en-US" sz="2400" b="1"/>
              <a:t>（1）英国：君主立宪制：继承了《大宪章》的传统，渐进改革，不断自我完善，开创了近代议会制、内阁制、政党政治，具有</a:t>
            </a:r>
            <a:r>
              <a:rPr lang="zh-CN" altLang="en-US" sz="2400" b="1">
                <a:solidFill>
                  <a:srgbClr val="FF0000"/>
                </a:solidFill>
              </a:rPr>
              <a:t>连续性、渐进性、创新性</a:t>
            </a:r>
            <a:r>
              <a:rPr lang="zh-CN" altLang="en-US" sz="2400" b="1"/>
              <a:t>的特点。 </a:t>
            </a:r>
            <a:endParaRPr lang="zh-CN" altLang="en-US" sz="2400" b="1"/>
          </a:p>
          <a:p>
            <a:pPr marL="0" indent="0">
              <a:buNone/>
            </a:pPr>
            <a:r>
              <a:rPr lang="zh-CN" altLang="en-US" sz="2400" b="1"/>
              <a:t>（2）美国：美国根据三权分立学说制定了1787年宪法。宪法规定实行联邦制和共和制,体现了鲜明的</a:t>
            </a:r>
            <a:r>
              <a:rPr lang="zh-CN" altLang="en-US" sz="2400" b="1">
                <a:solidFill>
                  <a:srgbClr val="FF0000"/>
                </a:solidFill>
              </a:rPr>
              <a:t>创新性</a:t>
            </a:r>
            <a:r>
              <a:rPr lang="zh-CN" altLang="en-US" sz="2400" b="1"/>
              <a:t>。</a:t>
            </a:r>
            <a:endParaRPr lang="zh-CN" altLang="en-US" sz="2400" b="1"/>
          </a:p>
          <a:p>
            <a:pPr marL="0" indent="0">
              <a:buNone/>
            </a:pPr>
            <a:r>
              <a:rPr lang="zh-CN" altLang="en-US" sz="2400" b="1"/>
              <a:t>（3）法国：法国政体演变过程则深受各种国内外因素的影响。使得法国的共和之路更加艰难曲折。最终确立共和制，具有</a:t>
            </a:r>
            <a:r>
              <a:rPr lang="zh-CN" altLang="en-US" sz="2400" b="1">
                <a:solidFill>
                  <a:srgbClr val="FF0000"/>
                </a:solidFill>
              </a:rPr>
              <a:t>长期性、艰巨性</a:t>
            </a:r>
            <a:r>
              <a:rPr lang="zh-CN" altLang="en-US" sz="2400" b="1"/>
              <a:t>的特点。</a:t>
            </a:r>
            <a:endParaRPr lang="zh-CN" altLang="en-US" sz="2400" b="1"/>
          </a:p>
          <a:p>
            <a:pPr marL="0" indent="0">
              <a:buNone/>
            </a:pPr>
            <a:r>
              <a:rPr lang="zh-CN" altLang="en-US" sz="2400" b="1"/>
              <a:t>（4）德国：1871年德意志帝国的统一是自上而下完成的。社会没有进行过民主改造，始终没有摧毁专制主义和军国主义的基础。确立君主立宪制，具有浓厚的</a:t>
            </a:r>
            <a:r>
              <a:rPr lang="zh-CN" altLang="en-US" sz="2400" b="1">
                <a:solidFill>
                  <a:srgbClr val="FF0000"/>
                </a:solidFill>
              </a:rPr>
              <a:t>专制主义</a:t>
            </a:r>
            <a:r>
              <a:rPr lang="zh-CN" altLang="en-US" sz="2400" b="1"/>
              <a:t>色彩。</a:t>
            </a:r>
            <a:endParaRPr lang="zh-CN" altLang="en-US" sz="2400" b="1"/>
          </a:p>
          <a:p>
            <a:pPr marL="0" indent="0">
              <a:buNone/>
            </a:pPr>
            <a:r>
              <a:rPr lang="zh-CN" altLang="en-US" sz="2400" b="1">
                <a:solidFill>
                  <a:srgbClr val="FF0000"/>
                </a:solidFill>
                <a:sym typeface="+mn-ea"/>
              </a:rPr>
              <a:t>全国卷高考题，则对这些国家的代议制内容考察，频频出手，年年翻新。</a:t>
            </a:r>
            <a:endParaRPr lang="zh-CN" altLang="en-US" sz="2400" b="1">
              <a:solidFill>
                <a:srgbClr val="FF0000"/>
              </a:solidFill>
            </a:endParaRPr>
          </a:p>
          <a:p>
            <a:pPr marL="0" indent="0">
              <a:buNone/>
            </a:pPr>
            <a:endParaRPr lang="zh-CN" altLang="en-US" sz="24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ym typeface="+mn-ea"/>
              </a:rPr>
              <a:t>            </a:t>
            </a:r>
            <a:r>
              <a:rPr lang="zh-CN" altLang="en-US" b="1">
                <a:solidFill>
                  <a:srgbClr val="FF0000"/>
                </a:solidFill>
                <a:sym typeface="+mn-ea"/>
              </a:rPr>
              <a:t>“两个魔鬼胜过一个圣人”</a:t>
            </a:r>
            <a:endParaRPr lang="zh-CN" altLang="en-US" b="1">
              <a:solidFill>
                <a:srgbClr val="FF0000"/>
              </a:solidFill>
              <a:sym typeface="+mn-ea"/>
            </a:endParaRPr>
          </a:p>
        </p:txBody>
      </p:sp>
      <p:sp>
        <p:nvSpPr>
          <p:cNvPr id="3" name="内容占位符 2"/>
          <p:cNvSpPr>
            <a:spLocks noGrp="1"/>
          </p:cNvSpPr>
          <p:nvPr>
            <p:ph idx="1"/>
          </p:nvPr>
        </p:nvSpPr>
        <p:spPr>
          <a:xfrm>
            <a:off x="838200" y="1825625"/>
            <a:ext cx="11091545" cy="4351655"/>
          </a:xfrm>
        </p:spPr>
        <p:txBody>
          <a:bodyPr/>
          <a:p>
            <a:pPr marL="0" indent="0" eaLnBrk="0" hangingPunct="0">
              <a:buNone/>
            </a:pPr>
            <a:r>
              <a:rPr lang="en-US" altLang="zh-CN" sz="3600" b="1" dirty="0">
                <a:solidFill>
                  <a:srgbClr val="000000"/>
                </a:solidFill>
                <a:latin typeface="Arial" panose="020B0604020202020204" pitchFamily="34" charset="0"/>
                <a:cs typeface="Courier New" panose="02070309020205020404" pitchFamily="49" charset="0"/>
                <a:sym typeface="+mn-ea"/>
              </a:rPr>
              <a:t>      </a:t>
            </a:r>
            <a:r>
              <a:rPr lang="zh-CN" altLang="en-US" sz="3600" b="1" dirty="0">
                <a:solidFill>
                  <a:srgbClr val="000000"/>
                </a:solidFill>
                <a:latin typeface="Arial" panose="020B0604020202020204" pitchFamily="34" charset="0"/>
                <a:cs typeface="Courier New" panose="02070309020205020404" pitchFamily="49" charset="0"/>
                <a:sym typeface="+mn-ea"/>
              </a:rPr>
              <a:t>每一个国家有三种权力：</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一</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立法权力；</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二</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国家的行政权力；  </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三</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司法权力。当立法权和行政权集中在同一个人或同一机关之手，  自由便不复存在了；  因为人们将要害怕这个国王或议会制定暴虐的法律，并暴虐地执行这些法律。</a:t>
            </a:r>
            <a:endParaRPr lang="zh-CN" altLang="en-US" sz="3600" b="1" dirty="0">
              <a:solidFill>
                <a:srgbClr val="000000"/>
              </a:solidFill>
              <a:latin typeface="Arial" panose="020B0604020202020204" pitchFamily="34" charset="0"/>
            </a:endParaRPr>
          </a:p>
          <a:p>
            <a:pPr marL="0" indent="0" eaLnBrk="0" hangingPunct="0">
              <a:buNone/>
            </a:pPr>
            <a:r>
              <a:rPr lang="zh-CN" altLang="en-US" sz="3600" b="1" dirty="0">
                <a:solidFill>
                  <a:srgbClr val="000000"/>
                </a:solidFill>
                <a:latin typeface="Arial" panose="020B0604020202020204" pitchFamily="34" charset="0"/>
                <a:cs typeface="Courier New" panose="02070309020205020404" pitchFamily="49" charset="0"/>
                <a:sym typeface="+mn-ea"/>
              </a:rPr>
              <a:t>                                     </a:t>
            </a:r>
            <a:r>
              <a:rPr lang="en-US" altLang="zh-CN" sz="3600" b="1" dirty="0">
                <a:solidFill>
                  <a:srgbClr val="000000"/>
                </a:solidFill>
                <a:latin typeface="宋体" panose="02010600030101010101" pitchFamily="2" charset="-122"/>
                <a:ea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孟德斯鸠</a:t>
            </a:r>
            <a:r>
              <a:rPr lang="en-US" altLang="zh-CN" sz="3600" b="1" dirty="0">
                <a:solidFill>
                  <a:srgbClr val="000000"/>
                </a:solidFill>
                <a:latin typeface="Arial" panose="020B0604020202020204" pitchFamily="34" charset="0"/>
                <a:cs typeface="Courier New" panose="02070309020205020404" pitchFamily="49" charset="0"/>
                <a:sym typeface="+mn-ea"/>
              </a:rPr>
              <a:t>《</a:t>
            </a:r>
            <a:r>
              <a:rPr lang="zh-CN" altLang="en-US" sz="3600" b="1" dirty="0">
                <a:solidFill>
                  <a:srgbClr val="000000"/>
                </a:solidFill>
                <a:latin typeface="Arial" panose="020B0604020202020204" pitchFamily="34" charset="0"/>
                <a:cs typeface="Courier New" panose="02070309020205020404" pitchFamily="49" charset="0"/>
                <a:sym typeface="+mn-ea"/>
              </a:rPr>
              <a:t>论法的精神</a:t>
            </a:r>
            <a:r>
              <a:rPr lang="en-US" altLang="zh-CN" sz="3600" b="1" dirty="0">
                <a:solidFill>
                  <a:srgbClr val="000000"/>
                </a:solidFill>
                <a:latin typeface="Arial" panose="020B0604020202020204" pitchFamily="34" charset="0"/>
                <a:cs typeface="Courier New" panose="02070309020205020404" pitchFamily="49" charset="0"/>
                <a:sym typeface="+mn-ea"/>
              </a:rPr>
              <a:t>》</a:t>
            </a:r>
            <a:endParaRPr lang="en-US" altLang="zh-CN" sz="3600" b="1" dirty="0">
              <a:solidFill>
                <a:srgbClr val="000000"/>
              </a:solidFill>
              <a:latin typeface="Arial" panose="020B0604020202020204" pitchFamily="34" charset="0"/>
            </a:endParaRPr>
          </a:p>
          <a:p>
            <a:pPr marL="0" indent="0">
              <a:buNone/>
            </a:pPr>
            <a:endParaRPr lang="zh-CN" altLang="zh-CN"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endParaRPr>
          </a:p>
          <a:p>
            <a:pPr marL="0" indent="0">
              <a:buNone/>
            </a:pP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sym typeface="+mn-ea"/>
              </a:rPr>
              <a:t>           </a:t>
            </a:r>
            <a:r>
              <a:rPr lang="zh-CN" altLang="en-US" b="1">
                <a:solidFill>
                  <a:srgbClr val="FF0000"/>
                </a:solidFill>
                <a:sym typeface="+mn-ea"/>
              </a:rPr>
              <a:t>“两个魔鬼胜过一个圣人”</a:t>
            </a:r>
            <a:endParaRPr lang="zh-CN" altLang="en-US"/>
          </a:p>
        </p:txBody>
      </p:sp>
      <p:sp>
        <p:nvSpPr>
          <p:cNvPr id="3" name="内容占位符 2"/>
          <p:cNvSpPr>
            <a:spLocks noGrp="1"/>
          </p:cNvSpPr>
          <p:nvPr>
            <p:ph idx="1"/>
          </p:nvPr>
        </p:nvSpPr>
        <p:spPr>
          <a:xfrm>
            <a:off x="488315" y="1837055"/>
            <a:ext cx="11565255" cy="4351655"/>
          </a:xfrm>
        </p:spPr>
        <p:txBody>
          <a:bodyPr/>
          <a:p>
            <a:pPr marL="0" indent="0">
              <a:buNone/>
            </a:pPr>
            <a:r>
              <a:rPr lang="en-US" altLang="zh-CN" sz="3600" b="1" dirty="0">
                <a:sym typeface="+mn-ea"/>
              </a:rPr>
              <a:t>         “</a:t>
            </a:r>
            <a:r>
              <a:rPr lang="zh-CN" altLang="en-US" sz="3600" b="1" dirty="0">
                <a:sym typeface="+mn-ea"/>
              </a:rPr>
              <a:t>人类千万年的历史，最珍贵的不是令人炫目的科技，不是浩瀚的大师们的经典著作，也不是政客们天花乱坠的演讲，而是实现了对统治者的约束，实现了把他们关在笼子里的梦想。因为只有驯服了他们，把他们约束起来，才不会害人。我现在就是站在笼子里向你们讲话。”</a:t>
            </a:r>
            <a:endParaRPr lang="zh-CN" altLang="en-US" sz="3600" b="1" dirty="0">
              <a:sym typeface="+mn-ea"/>
            </a:endParaRPr>
          </a:p>
          <a:p>
            <a:pPr marL="0" indent="0">
              <a:buNone/>
            </a:pPr>
            <a:r>
              <a:rPr lang="zh-CN" altLang="en-US" sz="3600" b="1" dirty="0">
                <a:sym typeface="+mn-ea"/>
              </a:rPr>
              <a:t>                                                                    </a:t>
            </a:r>
            <a:r>
              <a:rPr lang="zh-CN" altLang="en-US" sz="3600" b="1" dirty="0">
                <a:solidFill>
                  <a:srgbClr val="000000"/>
                </a:solidFill>
                <a:latin typeface="Arial" panose="020B0604020202020204" pitchFamily="34" charset="0"/>
                <a:cs typeface="Courier New" panose="02070309020205020404" pitchFamily="49" charset="0"/>
                <a:sym typeface="+mn-ea"/>
              </a:rPr>
              <a:t> </a:t>
            </a:r>
            <a:r>
              <a:rPr lang="en-US" altLang="zh-CN" sz="3600" b="1" dirty="0">
                <a:solidFill>
                  <a:srgbClr val="000000"/>
                </a:solidFill>
                <a:latin typeface="宋体" panose="02010600030101010101" pitchFamily="2" charset="-122"/>
                <a:ea typeface="Courier New" panose="02070309020205020404" pitchFamily="49" charset="0"/>
                <a:sym typeface="+mn-ea"/>
              </a:rPr>
              <a:t>——</a:t>
            </a:r>
            <a:r>
              <a:rPr lang="zh-CN" altLang="en-US" sz="3600" b="1" dirty="0">
                <a:sym typeface="+mn-ea"/>
              </a:rPr>
              <a:t>美国总统布什</a:t>
            </a:r>
            <a:endParaRPr lang="zh-CN" altLang="en-US" sz="3600" b="1" dirty="0"/>
          </a:p>
          <a:p>
            <a:pPr marL="0" indent="0">
              <a:buNone/>
            </a:pPr>
            <a:endParaRPr lang="zh-CN" altLang="en-US" sz="3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sym typeface="+mn-ea"/>
              </a:rPr>
              <a:t>          </a:t>
            </a:r>
            <a:r>
              <a:rPr lang="zh-CN" altLang="en-US" b="1">
                <a:solidFill>
                  <a:srgbClr val="FF0000"/>
                </a:solidFill>
                <a:sym typeface="+mn-ea"/>
              </a:rPr>
              <a:t>“两个魔鬼胜过一个圣人”</a:t>
            </a:r>
            <a:endParaRPr lang="zh-CN" altLang="en-US"/>
          </a:p>
        </p:txBody>
      </p:sp>
      <p:sp>
        <p:nvSpPr>
          <p:cNvPr id="3" name="内容占位符 2"/>
          <p:cNvSpPr>
            <a:spLocks noGrp="1"/>
          </p:cNvSpPr>
          <p:nvPr>
            <p:ph idx="1"/>
          </p:nvPr>
        </p:nvSpPr>
        <p:spPr/>
        <p:txBody>
          <a:bodyPr/>
          <a:p>
            <a:pPr marL="0" indent="0">
              <a:buNone/>
            </a:pPr>
            <a:r>
              <a:rPr lang="en-US" altLang="zh-CN"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     </a:t>
            </a:r>
            <a:r>
              <a:rPr lang="en-US" altLang="zh-CN" sz="3600"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     </a:t>
            </a:r>
            <a:r>
              <a:rPr lang="zh-CN" sz="3600"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为了有效地约束权力，人类迄今为止发现的比较可靠的方法就是分权，就是</a:t>
            </a:r>
            <a:r>
              <a:rPr lang="zh-CN" sz="3600" b="1" noProof="0" dirty="0">
                <a:ln>
                  <a:noFill/>
                </a:ln>
                <a:solidFill>
                  <a:srgbClr val="FF0000"/>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从集权走向分权</a:t>
            </a:r>
            <a:r>
              <a:rPr lang="zh-CN" sz="3600"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a:t>
            </a:r>
            <a:r>
              <a:rPr lang="zh-CN" sz="3600" b="1" noProof="0" dirty="0">
                <a:ln>
                  <a:noFill/>
                </a:ln>
                <a:solidFill>
                  <a:srgbClr val="FF0000"/>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实现权力的分立与制衡</a:t>
            </a:r>
            <a:r>
              <a:rPr lang="zh-CN" sz="3600"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rPr>
              <a:t>。这不仅包括横向的分权制衡，即三权分立——立法、行政与司法之间的分权制衡，而且包括纵向的分权制衡，即联邦主义——不同层级政府之间的分权制衡。这种双重的分权制衡，为保护个人的权利和自由提供了一个“双重安全阀”。</a:t>
            </a:r>
            <a:endParaRPr lang="zh-CN" sz="3600" b="1" noProof="0" dirty="0">
              <a:ln>
                <a:noFill/>
              </a:ln>
              <a:solidFill>
                <a:schemeClr val="accent5">
                  <a:lumMod val="10000"/>
                </a:schemeClr>
              </a:solidFill>
              <a:effectLst/>
              <a:uLnTx/>
              <a:uFillTx/>
              <a:latin typeface="Times New Roman" panose="02020603050405020304" pitchFamily="18" charset="0"/>
              <a:ea typeface="宋体" panose="02010600030101010101" pitchFamily="2" charset="-122"/>
              <a:cs typeface="宋体" panose="02010600030101010101" pitchFamily="2" charset="-122"/>
              <a:sym typeface="+mn-ea"/>
            </a:endParaRPr>
          </a:p>
          <a:p>
            <a:endParaRPr lang="zh-CN" altLang="en-US" sz="3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ym typeface="+mn-ea"/>
              </a:rPr>
              <a:t>           </a:t>
            </a:r>
            <a:r>
              <a:rPr lang="zh-CN" altLang="en-US" b="1">
                <a:solidFill>
                  <a:srgbClr val="FF0000"/>
                </a:solidFill>
                <a:sym typeface="+mn-ea"/>
              </a:rPr>
              <a:t>“两个魔鬼胜过一个圣人”</a:t>
            </a:r>
            <a:endParaRPr lang="zh-CN" altLang="en-US" b="1">
              <a:solidFill>
                <a:srgbClr val="FF0000"/>
              </a:solidFill>
              <a:sym typeface="+mn-ea"/>
            </a:endParaRPr>
          </a:p>
        </p:txBody>
      </p:sp>
      <p:sp>
        <p:nvSpPr>
          <p:cNvPr id="3" name="内容占位符 2"/>
          <p:cNvSpPr>
            <a:spLocks noGrp="1"/>
          </p:cNvSpPr>
          <p:nvPr>
            <p:ph idx="1"/>
          </p:nvPr>
        </p:nvSpPr>
        <p:spPr/>
        <p:txBody>
          <a:bodyPr/>
          <a:p>
            <a:pPr marL="0" indent="0">
              <a:buNone/>
            </a:pPr>
            <a:r>
              <a:rPr lang="zh-CN" altLang="en-US" sz="4400" b="1"/>
              <a:t>“两个魔鬼胜过一个圣人”是一句英国格言，典型地说明了民主宪政的特点，政治就是与魔鬼结盟，但立宪政治中与魔鬼结盟则是化敌为友，宪政就是让两个魔鬼友好相处又相互制约，把作恶减少到最低的程度。</a:t>
            </a:r>
            <a:endParaRPr lang="zh-CN" altLang="en-US" sz="44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a:solidFill>
                  <a:srgbClr val="FF0000"/>
                </a:solidFill>
                <a:sym typeface="+mn-ea"/>
              </a:rPr>
              <a:t>                    </a:t>
            </a:r>
            <a:r>
              <a:rPr lang="zh-CN" altLang="en-US" b="1">
                <a:solidFill>
                  <a:srgbClr val="FF0000"/>
                </a:solidFill>
                <a:sym typeface="+mn-ea"/>
              </a:rPr>
              <a:t>联邦制和共和制</a:t>
            </a:r>
            <a:endParaRPr lang="zh-CN" altLang="en-US"/>
          </a:p>
        </p:txBody>
      </p:sp>
      <p:sp>
        <p:nvSpPr>
          <p:cNvPr id="3" name="内容占位符 2"/>
          <p:cNvSpPr>
            <a:spLocks noGrp="1"/>
          </p:cNvSpPr>
          <p:nvPr>
            <p:ph idx="1"/>
          </p:nvPr>
        </p:nvSpPr>
        <p:spPr>
          <a:xfrm>
            <a:off x="194310" y="1825625"/>
            <a:ext cx="12028805" cy="4351655"/>
          </a:xfrm>
        </p:spPr>
        <p:txBody>
          <a:bodyPr>
            <a:normAutofit fontScale="90000"/>
          </a:bodyPr>
          <a:p>
            <a:pPr marL="0" indent="0">
              <a:buNone/>
            </a:pPr>
            <a:r>
              <a:rPr lang="zh-CN" altLang="en-US" b="1">
                <a:sym typeface="+mn-ea"/>
              </a:rPr>
              <a:t>（201</a:t>
            </a:r>
            <a:r>
              <a:rPr lang="en-US" altLang="zh-CN" b="1">
                <a:sym typeface="+mn-ea"/>
              </a:rPr>
              <a:t>3</a:t>
            </a:r>
            <a:r>
              <a:rPr lang="zh-CN" altLang="en-US" b="1">
                <a:sym typeface="+mn-ea"/>
              </a:rPr>
              <a:t>·全国Ⅱ卷·33）</a:t>
            </a:r>
            <a:r>
              <a:rPr lang="zh-CN" altLang="en-US" b="1"/>
              <a:t>华盛顿在1787年3月致麦迪逊的信中说：“凡是有判断能力的人，都不会否认对现行制度进行彻底变革是必需的。我迫切希望这一问题能在全体会议上加以讨论。”这里所说的“彻底变革”是指</a:t>
            </a:r>
            <a:endParaRPr lang="zh-CN" altLang="en-US" b="1"/>
          </a:p>
          <a:p>
            <a:pPr marL="0" indent="0">
              <a:buNone/>
            </a:pPr>
            <a:r>
              <a:rPr lang="zh-CN" altLang="en-US" b="1"/>
              <a:t>A．革除联邦体制的弊端              B．建立三权分立的共和体制</a:t>
            </a:r>
            <a:endParaRPr lang="zh-CN" altLang="en-US" b="1"/>
          </a:p>
          <a:p>
            <a:pPr marL="0" indent="0">
              <a:buNone/>
            </a:pPr>
            <a:r>
              <a:rPr lang="zh-CN" altLang="en-US" b="1"/>
              <a:t>C．废除君主立宪制                    </a:t>
            </a:r>
            <a:r>
              <a:rPr lang="zh-CN" altLang="en-US" b="1">
                <a:solidFill>
                  <a:srgbClr val="FF0000"/>
                </a:solidFill>
              </a:rPr>
              <a:t>   D．改变松散的邦联体制</a:t>
            </a:r>
            <a:endParaRPr lang="zh-CN" altLang="en-US" b="1">
              <a:solidFill>
                <a:srgbClr val="FF0000"/>
              </a:solidFill>
            </a:endParaRPr>
          </a:p>
          <a:p>
            <a:pPr marL="0" indent="0">
              <a:buNone/>
            </a:pPr>
            <a:r>
              <a:rPr lang="zh-CN" altLang="en-US" b="1">
                <a:solidFill>
                  <a:srgbClr val="FF0000"/>
                </a:solidFill>
              </a:rPr>
              <a:t>简析</a:t>
            </a:r>
            <a:r>
              <a:rPr lang="en-US" altLang="zh-CN" b="1">
                <a:solidFill>
                  <a:srgbClr val="FF0000"/>
                </a:solidFill>
              </a:rPr>
              <a:t>:  </a:t>
            </a:r>
            <a:r>
              <a:rPr lang="zh-CN" altLang="en-US" b="1">
                <a:sym typeface="+mn-ea"/>
              </a:rPr>
              <a:t>联邦制是美国成为一个真正国家的标志。联邦制是树立中央政府的权威一改软弱无力的局面，但绝不是加强中央集权。</a:t>
            </a:r>
            <a:endParaRPr lang="zh-CN" altLang="en-US" b="1">
              <a:sym typeface="+mn-ea"/>
            </a:endParaRPr>
          </a:p>
          <a:p>
            <a:pPr marL="0" indent="0">
              <a:buNone/>
            </a:pPr>
            <a:r>
              <a:rPr lang="zh-CN" altLang="en-US" b="1"/>
              <a:t>         联邦的权力是列举式的、有限的，而剩余的权力都归各州享有。联邦和各州之间的关系是互不隶属关系。它们在各自的管辖权范围内都是主权者，都拥有最高权力。</a:t>
            </a:r>
            <a:endParaRPr lang="zh-CN" altLang="en-US" b="1">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sym typeface="+mn-ea"/>
              </a:rPr>
              <a:t>                    </a:t>
            </a:r>
            <a:r>
              <a:rPr lang="zh-CN" altLang="en-US" b="1">
                <a:solidFill>
                  <a:srgbClr val="FF0000"/>
                </a:solidFill>
                <a:sym typeface="+mn-ea"/>
              </a:rPr>
              <a:t>联邦制和共和制</a:t>
            </a:r>
            <a:endParaRPr lang="zh-CN" altLang="en-US"/>
          </a:p>
        </p:txBody>
      </p:sp>
      <p:sp>
        <p:nvSpPr>
          <p:cNvPr id="3" name="内容占位符 2"/>
          <p:cNvSpPr>
            <a:spLocks noGrp="1"/>
          </p:cNvSpPr>
          <p:nvPr>
            <p:ph idx="1"/>
          </p:nvPr>
        </p:nvSpPr>
        <p:spPr>
          <a:xfrm>
            <a:off x="227965" y="1825625"/>
            <a:ext cx="11939270" cy="4351655"/>
          </a:xfrm>
        </p:spPr>
        <p:txBody>
          <a:bodyPr>
            <a:normAutofit fontScale="90000" lnSpcReduction="10000"/>
          </a:bodyPr>
          <a:p>
            <a:pPr marL="0" indent="0">
              <a:buNone/>
            </a:pPr>
            <a:r>
              <a:rPr lang="zh-CN" altLang="en-US" b="1" dirty="0">
                <a:sym typeface="+mn-ea"/>
              </a:rPr>
              <a:t>（2014·海南·12）1781～1783年间，美国邦联政府财政采用各州分摊的做法，</a:t>
            </a:r>
            <a:endParaRPr lang="zh-CN" altLang="en-US" b="1" dirty="0">
              <a:sym typeface="+mn-ea"/>
            </a:endParaRPr>
          </a:p>
          <a:p>
            <a:pPr marL="0" indent="0">
              <a:buNone/>
            </a:pPr>
            <a:r>
              <a:rPr lang="zh-CN" altLang="en-US" b="1" dirty="0">
                <a:sym typeface="+mn-ea"/>
              </a:rPr>
              <a:t>要求各州上缴总计1000万美元，部分州以各种理由推脱，结果邦联政府只收到不足</a:t>
            </a:r>
            <a:endParaRPr lang="zh-CN" altLang="en-US" b="1" dirty="0">
              <a:sym typeface="+mn-ea"/>
            </a:endParaRPr>
          </a:p>
          <a:p>
            <a:pPr marL="0" indent="0">
              <a:buNone/>
            </a:pPr>
            <a:r>
              <a:rPr lang="zh-CN" altLang="en-US" b="1" dirty="0">
                <a:sym typeface="+mn-ea"/>
              </a:rPr>
              <a:t>200万美元。这表明（  ）</a:t>
            </a:r>
            <a:endParaRPr lang="zh-CN" altLang="en-US" b="1" dirty="0"/>
          </a:p>
          <a:p>
            <a:pPr marL="0" indent="0">
              <a:buNone/>
            </a:pPr>
            <a:r>
              <a:rPr lang="zh-CN" altLang="en-US" b="1" dirty="0">
                <a:sym typeface="+mn-ea"/>
              </a:rPr>
              <a:t>A．邦联政府可向各州征税          </a:t>
            </a:r>
            <a:r>
              <a:rPr lang="zh-CN" altLang="en-US" b="1" dirty="0">
                <a:solidFill>
                  <a:srgbClr val="FF0000"/>
                </a:solidFill>
                <a:sym typeface="+mn-ea"/>
              </a:rPr>
              <a:t>  B．全国性政府有名无实</a:t>
            </a:r>
            <a:endParaRPr lang="zh-CN" altLang="en-US" b="1" dirty="0">
              <a:solidFill>
                <a:srgbClr val="FF0000"/>
              </a:solidFill>
              <a:sym typeface="+mn-ea"/>
            </a:endParaRPr>
          </a:p>
          <a:p>
            <a:pPr marL="0" marR="0" lvl="0" indent="0" algn="l" defTabSz="914400" rtl="0" eaLnBrk="1" fontAlgn="base" latinLnBrk="0" hangingPunct="1">
              <a:lnSpc>
                <a:spcPct val="100000"/>
              </a:lnSpc>
              <a:spcBef>
                <a:spcPct val="0"/>
              </a:spcBef>
              <a:spcAft>
                <a:spcPct val="0"/>
              </a:spcAft>
              <a:buClrTx/>
              <a:buSzTx/>
              <a:buFontTx/>
              <a:buNone/>
              <a:defRPr/>
            </a:pPr>
            <a:r>
              <a:rPr lang="zh-CN" altLang="en-US" b="1" dirty="0">
                <a:sym typeface="+mn-ea"/>
              </a:rPr>
              <a:t>C．邦联政府未获各州认可             D．各州有明显分离倾向</a:t>
            </a:r>
            <a:endParaRPr lang="zh-CN" altLang="en-US" b="1" dirty="0">
              <a:sym typeface="+mn-ea"/>
            </a:endParaRPr>
          </a:p>
          <a:p>
            <a:pPr marL="0" marR="0" lvl="0" indent="0" algn="l" defTabSz="914400" rtl="0" eaLnBrk="1" fontAlgn="base" latinLnBrk="0" hangingPunct="1">
              <a:lnSpc>
                <a:spcPct val="100000"/>
              </a:lnSpc>
              <a:spcBef>
                <a:spcPct val="0"/>
              </a:spcBef>
              <a:spcAft>
                <a:spcPct val="0"/>
              </a:spcAft>
              <a:buClrTx/>
              <a:buSzTx/>
              <a:buFontTx/>
              <a:buNone/>
              <a:defRPr/>
            </a:pPr>
            <a:r>
              <a:rPr lang="zh-CN" altLang="en-US" b="1">
                <a:latin typeface="黑体" panose="02010609060101010101" charset="-122"/>
                <a:ea typeface="黑体" panose="02010609060101010101" charset="-122"/>
                <a:sym typeface="+mn-ea"/>
              </a:rPr>
              <a:t>   </a:t>
            </a:r>
            <a:r>
              <a:rPr lang="zh-CN" altLang="en-US" b="1">
                <a:solidFill>
                  <a:srgbClr val="FF0000"/>
                </a:solidFill>
                <a:latin typeface="黑体" panose="02010609060101010101" charset="-122"/>
                <a:ea typeface="黑体" panose="02010609060101010101" charset="-122"/>
                <a:sym typeface="+mn-ea"/>
              </a:rPr>
              <a:t>简析：</a:t>
            </a:r>
            <a:r>
              <a:rPr lang="zh-CN" altLang="en-US" b="1" dirty="0">
                <a:sym typeface="+mn-ea"/>
              </a:rPr>
              <a:t>邦联仅仅是各州之间的联合体，只是各州之间的松散联盟，不是现代意义上的国家。在财政和经济方面，邦联政府既无权向国民征税，又无权管制州际贸易和对外贸易，政府所需经费取决于各州是否缴纳。在国防上，邦联没有统一的军队，各成员国都是独立的主权国家，相互之间是平等的，不存在彼此隶属和制约关系。</a:t>
            </a:r>
            <a:endParaRPr lang="zh-CN" altLang="en-US" b="1" dirty="0">
              <a:sym typeface="+mn-ea"/>
            </a:endParaRPr>
          </a:p>
          <a:p>
            <a:pPr marL="0" marR="0" lvl="0" indent="0" algn="l" defTabSz="914400" rtl="0" eaLnBrk="1" fontAlgn="base" latinLnBrk="0" hangingPunct="1">
              <a:lnSpc>
                <a:spcPct val="100000"/>
              </a:lnSpc>
              <a:spcBef>
                <a:spcPct val="0"/>
              </a:spcBef>
              <a:spcAft>
                <a:spcPct val="0"/>
              </a:spcAft>
              <a:buClrTx/>
              <a:buSzTx/>
              <a:buFontTx/>
              <a:buNone/>
              <a:defRPr/>
            </a:pPr>
            <a:r>
              <a:rPr lang="zh-CN" altLang="en-US" b="1" noProof="0" dirty="0">
                <a:ln>
                  <a:noFill/>
                </a:ln>
                <a:solidFill>
                  <a:srgbClr val="FF0000"/>
                </a:solidFill>
                <a:effectLst/>
                <a:uLnTx/>
                <a:uFillTx/>
                <a:latin typeface="Arial" panose="020B0604020202020204" pitchFamily="34" charset="0"/>
                <a:ea typeface="宋体" panose="02010600030101010101" pitchFamily="2" charset="-122"/>
                <a:sym typeface="+mn-ea"/>
              </a:rPr>
              <a:t>       原来，独立之初的美国是一个“四肢指挥头脑的怪物”，华盛顿将它比喻为“沙子扭成的绳子”。</a:t>
            </a:r>
            <a:endParaRPr lang="zh-CN" altLang="en-US" b="1" noProof="0" dirty="0">
              <a:ln>
                <a:noFill/>
              </a:ln>
              <a:solidFill>
                <a:srgbClr val="FF0000"/>
              </a:solidFill>
              <a:effectLst/>
              <a:uLnTx/>
              <a:uFillTx/>
              <a:latin typeface="Arial" panose="020B0604020202020204" pitchFamily="34" charset="0"/>
              <a:ea typeface="宋体" panose="02010600030101010101" pitchFamily="2"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b="1">
                <a:solidFill>
                  <a:srgbClr val="FF0000"/>
                </a:solidFill>
              </a:rPr>
              <a:t>                     </a:t>
            </a:r>
            <a:r>
              <a:rPr lang="zh-CN" altLang="en-US" b="1">
                <a:solidFill>
                  <a:srgbClr val="FF0000"/>
                </a:solidFill>
              </a:rPr>
              <a:t>联邦制和共和制</a:t>
            </a:r>
            <a:endParaRPr lang="zh-CN" altLang="en-US" b="1">
              <a:solidFill>
                <a:srgbClr val="FF0000"/>
              </a:solidFill>
            </a:endParaRPr>
          </a:p>
        </p:txBody>
      </p:sp>
      <p:sp>
        <p:nvSpPr>
          <p:cNvPr id="3" name="内容占位符 2"/>
          <p:cNvSpPr>
            <a:spLocks noGrp="1"/>
          </p:cNvSpPr>
          <p:nvPr>
            <p:ph idx="1"/>
          </p:nvPr>
        </p:nvSpPr>
        <p:spPr>
          <a:xfrm>
            <a:off x="635000" y="1531620"/>
            <a:ext cx="11498580" cy="5154295"/>
          </a:xfrm>
        </p:spPr>
        <p:txBody>
          <a:bodyPr>
            <a:normAutofit/>
          </a:bodyPr>
          <a:p>
            <a:pPr marL="0" indent="0">
              <a:buNone/>
            </a:pPr>
            <a:r>
              <a:rPr lang="zh-CN" altLang="en-US" b="1">
                <a:sym typeface="+mn-ea"/>
              </a:rPr>
              <a:t>（201</a:t>
            </a:r>
            <a:r>
              <a:rPr lang="en-US" altLang="zh-CN" b="1">
                <a:sym typeface="+mn-ea"/>
              </a:rPr>
              <a:t>7</a:t>
            </a:r>
            <a:r>
              <a:rPr lang="zh-CN" altLang="en-US" b="1">
                <a:sym typeface="+mn-ea"/>
              </a:rPr>
              <a:t>·全国Ⅱ卷·3</a:t>
            </a:r>
            <a:r>
              <a:rPr lang="en-US" altLang="zh-CN" b="1">
                <a:sym typeface="+mn-ea"/>
              </a:rPr>
              <a:t>4</a:t>
            </a:r>
            <a:r>
              <a:rPr lang="zh-CN" altLang="en-US" b="1">
                <a:sym typeface="+mn-ea"/>
              </a:rPr>
              <a:t>）</a:t>
            </a:r>
            <a:r>
              <a:rPr lang="zh-CN" altLang="en-US" b="1"/>
              <a:t>1800年，美国总统、联邦党人亚当斯要求政见不同的内阁成员皮克林辞职，遭到皮克林拒绝，于是亚当斯将其免职。皮克林因此成为美国历史上第一位被总统免职的内阁成员。亚当斯此举</a:t>
            </a:r>
            <a:endParaRPr lang="zh-CN" altLang="en-US" b="1"/>
          </a:p>
          <a:p>
            <a:pPr marL="0" indent="0">
              <a:buNone/>
            </a:pPr>
            <a:r>
              <a:rPr lang="zh-CN" altLang="en-US" b="1"/>
              <a:t>A．加强了联邦政府的行政权力         B．体现了总统与内阁之间权限不明</a:t>
            </a:r>
            <a:endParaRPr lang="zh-CN" altLang="en-US" b="1"/>
          </a:p>
          <a:p>
            <a:pPr marL="0" indent="0">
              <a:buNone/>
            </a:pPr>
            <a:r>
              <a:rPr lang="zh-CN" altLang="en-US" b="1">
                <a:solidFill>
                  <a:srgbClr val="FF0000"/>
                </a:solidFill>
              </a:rPr>
              <a:t>C．行使了宪法赋予总统的职权  </a:t>
            </a:r>
            <a:r>
              <a:rPr lang="zh-CN" altLang="en-US" b="1"/>
              <a:t>       D．反映了联邦党与其他党派的斗争</a:t>
            </a:r>
            <a:endParaRPr lang="zh-CN" altLang="en-US" b="1"/>
          </a:p>
          <a:p>
            <a:pPr marL="0" indent="0" eaLnBrk="1" hangingPunct="1">
              <a:buNone/>
            </a:pPr>
            <a:r>
              <a:rPr lang="zh-CN" altLang="en-US" b="1">
                <a:solidFill>
                  <a:srgbClr val="FF0000"/>
                </a:solidFill>
              </a:rPr>
              <a:t>        简析：</a:t>
            </a:r>
            <a:r>
              <a:rPr lang="zh-CN" altLang="en-US" b="1"/>
              <a:t>美国总统共和制的特点是总统为权力中心，内阁成员由总统任命，并对总统负责。</a:t>
            </a:r>
            <a:endParaRPr lang="zh-CN" altLang="en-US" b="1"/>
          </a:p>
          <a:p>
            <a:pPr marL="0" indent="0" eaLnBrk="1" hangingPunct="1">
              <a:buNone/>
            </a:pPr>
            <a:r>
              <a:rPr lang="zh-CN" altLang="en-US" b="1" dirty="0">
                <a:sym typeface="+mn-ea"/>
              </a:rPr>
              <a:t>       英国</a:t>
            </a:r>
            <a:r>
              <a:rPr lang="zh-CN" altLang="en-US" b="1" dirty="0">
                <a:solidFill>
                  <a:srgbClr val="FF0000"/>
                </a:solidFill>
                <a:sym typeface="+mn-ea"/>
              </a:rPr>
              <a:t>首相</a:t>
            </a:r>
            <a:r>
              <a:rPr lang="zh-CN" altLang="en-US" b="1" dirty="0">
                <a:sym typeface="+mn-ea"/>
              </a:rPr>
              <a:t>丘吉尔曾对美国总统罗斯福说：“</a:t>
            </a:r>
            <a:r>
              <a:rPr lang="zh-CN" altLang="en-US" b="1" dirty="0">
                <a:solidFill>
                  <a:srgbClr val="FF0000"/>
                </a:solidFill>
                <a:sym typeface="+mn-ea"/>
              </a:rPr>
              <a:t>总统</a:t>
            </a:r>
            <a:r>
              <a:rPr lang="zh-CN" altLang="en-US" b="1" dirty="0">
                <a:sym typeface="+mn-ea"/>
              </a:rPr>
              <a:t>先生，人们关心的是你在何种程度上不经</a:t>
            </a:r>
            <a:r>
              <a:rPr lang="zh-CN" altLang="en-US" b="1" dirty="0">
                <a:solidFill>
                  <a:srgbClr val="FF0000"/>
                </a:solidFill>
                <a:sym typeface="+mn-ea"/>
              </a:rPr>
              <a:t>国会</a:t>
            </a:r>
            <a:r>
              <a:rPr lang="zh-CN" altLang="en-US" b="1" dirty="0">
                <a:sym typeface="+mn-ea"/>
              </a:rPr>
              <a:t>批准而采取行动，而你不必为</a:t>
            </a:r>
            <a:r>
              <a:rPr lang="zh-CN" altLang="en-US" b="1" dirty="0">
                <a:solidFill>
                  <a:srgbClr val="FF0000"/>
                </a:solidFill>
                <a:sym typeface="+mn-ea"/>
              </a:rPr>
              <a:t>内阁</a:t>
            </a:r>
            <a:r>
              <a:rPr lang="zh-CN" altLang="en-US" b="1" dirty="0">
                <a:sym typeface="+mn-ea"/>
              </a:rPr>
              <a:t>所困扰。而另一方面，我从不为</a:t>
            </a:r>
            <a:r>
              <a:rPr lang="zh-CN" altLang="en-US" b="1" dirty="0">
                <a:solidFill>
                  <a:srgbClr val="FF0000"/>
                </a:solidFill>
                <a:sym typeface="+mn-ea"/>
              </a:rPr>
              <a:t>议会</a:t>
            </a:r>
            <a:r>
              <a:rPr lang="zh-CN" altLang="en-US" b="1" dirty="0">
                <a:sym typeface="+mn-ea"/>
              </a:rPr>
              <a:t>所困扰，但我事事都得与我的</a:t>
            </a:r>
            <a:r>
              <a:rPr lang="zh-CN" altLang="en-US" b="1" dirty="0">
                <a:solidFill>
                  <a:srgbClr val="FF0000"/>
                </a:solidFill>
                <a:sym typeface="+mn-ea"/>
              </a:rPr>
              <a:t>内阁</a:t>
            </a:r>
            <a:r>
              <a:rPr lang="zh-CN" altLang="en-US" b="1" dirty="0">
                <a:sym typeface="+mn-ea"/>
              </a:rPr>
              <a:t>商量并获得内阁的支持。”这句话，正好体现了英美两国的政治体制不同之处。</a:t>
            </a:r>
            <a:endParaRPr lang="zh-CN" altLang="en-US" b="1"/>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4823</Words>
  <Application>WPS 演示</Application>
  <PresentationFormat>宽屏</PresentationFormat>
  <Paragraphs>137</Paragraphs>
  <Slides>18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18</vt:i4>
      </vt:variant>
    </vt:vector>
  </HeadingPairs>
  <TitlesOfParts>
    <vt:vector size="30" baseType="lpstr">
      <vt:lpstr>Arial</vt:lpstr>
      <vt:lpstr>宋体</vt:lpstr>
      <vt:lpstr>Wingdings</vt:lpstr>
      <vt:lpstr>Courier New</vt:lpstr>
      <vt:lpstr>Times New Roman</vt:lpstr>
      <vt:lpstr>黑体</vt:lpstr>
      <vt:lpstr>Arial</vt:lpstr>
      <vt:lpstr>Calibri Light</vt:lpstr>
      <vt:lpstr>Calibri</vt:lpstr>
      <vt:lpstr>微软雅黑</vt:lpstr>
      <vt:lpstr>Arial Unicode MS</vt:lpstr>
      <vt:lpstr>Office 主题</vt:lpstr>
      <vt:lpstr>那些年，全国高考卷中的代议制</vt:lpstr>
      <vt:lpstr>                  资产阶级代议制</vt:lpstr>
      <vt:lpstr>PowerPoint 演示文稿</vt:lpstr>
      <vt:lpstr>PowerPoint 演示文稿</vt:lpstr>
      <vt:lpstr>PowerPoint 演示文稿</vt:lpstr>
      <vt:lpstr>PowerPoint 演示文稿</vt:lpstr>
      <vt:lpstr>                    联邦制和共和制</vt:lpstr>
      <vt:lpstr>                    联邦制和共和制</vt:lpstr>
      <vt:lpstr>                     联邦制和共和制</vt:lpstr>
      <vt:lpstr>                联邦制和共和制</vt:lpstr>
      <vt:lpstr>                   联邦制和共和制</vt:lpstr>
      <vt:lpstr>               民主是虚，专制是实</vt:lpstr>
      <vt:lpstr>                                 君主立宪制</vt:lpstr>
      <vt:lpstr>                                 君主立宪制</vt:lpstr>
      <vt:lpstr>                                   君主立宪制</vt:lpstr>
      <vt:lpstr>                               君主立宪制</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水利万物而不争1410848707</cp:lastModifiedBy>
  <cp:revision>15</cp:revision>
  <dcterms:created xsi:type="dcterms:W3CDTF">2018-05-24T11:11:00Z</dcterms:created>
  <dcterms:modified xsi:type="dcterms:W3CDTF">2018-06-14T02:03:28Z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