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4"/>
  </p:notesMasterIdLst>
  <p:sldIdLst>
    <p:sldId id="256" r:id="rId3"/>
    <p:sldId id="271" r:id="rId5"/>
    <p:sldId id="268" r:id="rId6"/>
    <p:sldId id="269" r:id="rId7"/>
    <p:sldId id="270" r:id="rId8"/>
    <p:sldId id="257" r:id="rId9"/>
    <p:sldId id="261" r:id="rId10"/>
    <p:sldId id="262" r:id="rId11"/>
    <p:sldId id="263" r:id="rId12"/>
    <p:sldId id="260" r:id="rId13"/>
    <p:sldId id="258" r:id="rId14"/>
    <p:sldId id="259" r:id="rId1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60" autoAdjust="0"/>
    <p:restoredTop sz="94660"/>
  </p:normalViewPr>
  <p:slideViewPr>
    <p:cSldViewPr snapToGrid="0">
      <p:cViewPr varScale="1">
        <p:scale>
          <a:sx n="115" d="100"/>
          <a:sy n="115" d="100"/>
        </p:scale>
        <p:origin x="61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25A8C7-CC1A-4A08-9B4B-31F43B054C7F}"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E1B693-632D-4080-9CF6-EA28B66DC801}"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eaLnBrk="0" fontAlgn="base" latinLnBrk="0" hangingPunct="0">
              <a:lnSpc>
                <a:spcPct val="100000"/>
              </a:lnSpc>
              <a:spcBef>
                <a:spcPct val="0"/>
              </a:spcBef>
              <a:spcAft>
                <a:spcPct val="0"/>
              </a:spcAft>
              <a:buClrTx/>
              <a:buSzTx/>
              <a:buFontTx/>
              <a:buNone/>
              <a:defRPr/>
            </a:pPr>
            <a:fld id="{39AD698A-D66C-4FA1-BBD8-F72AE9E6E75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pitchFamily="34" charset="0"/>
                <a:ea typeface="微软雅黑" panose="020B0503020204020204" pitchFamily="34" charset="-122"/>
              </a:rPr>
            </a:fld>
            <a:endParaRPr kumimoji="0" lang="zh-CN" altLang="en-US" sz="1200" b="0" i="0" u="none" strike="noStrike" kern="1200" cap="none" spc="0" normalizeH="0" baseline="0" noProof="0">
              <a:ln>
                <a:noFill/>
              </a:ln>
              <a:solidFill>
                <a:prstClr val="black"/>
              </a:solidFill>
              <a:effectLst/>
              <a:uLnTx/>
              <a:uFillTx/>
              <a:latin typeface="Calibri" panose="020F0502020204030204" pitchFamily="34" charset="0"/>
              <a:ea typeface="微软雅黑" panose="020B0503020204020204" pitchFamily="34"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854199"/>
            <a:ext cx="9144000" cy="1655763"/>
          </a:xfrm>
        </p:spPr>
        <p:txBody>
          <a:bodyPr anchor="b">
            <a:normAutofit/>
          </a:bodyPr>
          <a:lstStyle>
            <a:lvl1pPr algn="ctr">
              <a:defRPr sz="7200" b="0"/>
            </a:lvl1pPr>
          </a:lstStyle>
          <a:p>
            <a:r>
              <a:rPr lang="zh-CN" altLang="en-US" dirty="0"/>
              <a:t>单击此处编辑标题</a:t>
            </a:r>
            <a:endParaRPr lang="zh-CN" altLang="en-US" dirty="0"/>
          </a:p>
        </p:txBody>
      </p:sp>
      <p:sp>
        <p:nvSpPr>
          <p:cNvPr id="3" name="副标题 2"/>
          <p:cNvSpPr>
            <a:spLocks noGrp="1"/>
          </p:cNvSpPr>
          <p:nvPr>
            <p:ph type="subTitle" idx="1"/>
          </p:nvPr>
        </p:nvSpPr>
        <p:spPr>
          <a:xfrm>
            <a:off x="1524000" y="3602038"/>
            <a:ext cx="9144000" cy="1655762"/>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dirty="0"/>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nchor="ctr" anchorCtr="0"/>
          <a:lstStyle/>
          <a:p>
            <a:r>
              <a:rPr lang="zh-CN" altLang="en-US" dirty="0"/>
              <a:t>单击此处编辑母版标题样式</a:t>
            </a:r>
            <a:endParaRPr lang="zh-CN" altLang="en-US" dirty="0"/>
          </a:p>
        </p:txBody>
      </p:sp>
      <p:sp>
        <p:nvSpPr>
          <p:cNvPr id="3" name="内容占位符 2"/>
          <p:cNvSpPr>
            <a:spLocks noGrp="1"/>
          </p:cNvSpPr>
          <p:nvPr>
            <p:ph idx="1"/>
          </p:nvPr>
        </p:nvSpPr>
        <p:spPr/>
        <p:txBody>
          <a:bodyPr/>
          <a:lstStyle>
            <a:lvl1pPr>
              <a:defRPr sz="2400"/>
            </a:lvl1pPr>
            <a:lvl2pPr>
              <a:defRPr sz="2000"/>
            </a:lvl2pPr>
            <a:lvl3pPr>
              <a:defRPr sz="1800"/>
            </a:lvl3pPr>
            <a:lvl4pPr>
              <a:defRPr sz="1800"/>
            </a:lvl4pPr>
            <a:lvl5pPr>
              <a:defRPr sz="18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11"/>
          </p:nvPr>
        </p:nvSpPr>
        <p:spPr/>
        <p:txBody>
          <a:bodyPr/>
          <a:lstStyle/>
          <a:p>
            <a:endParaRPr lang="zh-CN" altLang="en-US" dirty="0"/>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节标题">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0DD7636-5BE1-44BC-BB5F-15739D9E18E1}"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87C0E1D-24C4-406F-9615-DBDA8D2D1F93}" type="slidenum">
              <a:rPr lang="zh-CN" altLang="en-US" smtClean="0"/>
            </a:fld>
            <a:endParaRPr lang="zh-CN" altLang="en-US"/>
          </a:p>
        </p:txBody>
      </p:sp>
      <p:sp>
        <p:nvSpPr>
          <p:cNvPr id="5" name="标题 4"/>
          <p:cNvSpPr>
            <a:spLocks noGrp="1"/>
          </p:cNvSpPr>
          <p:nvPr>
            <p:ph type="title" hasCustomPrompt="1"/>
          </p:nvPr>
        </p:nvSpPr>
        <p:spPr>
          <a:xfrm>
            <a:off x="838200" y="2187443"/>
            <a:ext cx="10515600" cy="2483115"/>
          </a:xfrm>
        </p:spPr>
        <p:txBody>
          <a:bodyPr>
            <a:normAutofit/>
          </a:bodyPr>
          <a:lstStyle>
            <a:lvl1pPr algn="ctr">
              <a:defRPr sz="6000" b="0"/>
            </a:lvl1pPr>
          </a:lstStyle>
          <a:p>
            <a:r>
              <a:rPr lang="zh-CN" altLang="en-US" dirty="0"/>
              <a:t>单击此处编辑标题</a:t>
            </a:r>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nchor="ctr" anchorCtr="0"/>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6172200" y="1825625"/>
            <a:ext cx="5181600" cy="4351338"/>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nchor="ctr" anchorCtr="0"/>
          <a:lstStyle/>
          <a:p>
            <a:r>
              <a:rPr lang="zh-CN" altLang="en-US"/>
              <a:t>单击此处编辑母版标题样式</a:t>
            </a:r>
            <a:endParaRPr lang="zh-CN" altLang="en-US"/>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仅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3238500" y="2159000"/>
            <a:ext cx="5715000" cy="1382450"/>
          </a:xfrm>
        </p:spPr>
        <p:txBody>
          <a:bodyPr anchor="b" anchorCtr="0">
            <a:normAutofit/>
          </a:bodyPr>
          <a:lstStyle>
            <a:lvl1pPr algn="ctr">
              <a:defRPr sz="8000" b="0">
                <a:solidFill>
                  <a:schemeClr val="tx1"/>
                </a:solidFill>
              </a:defRPr>
            </a:lvl1pPr>
          </a:lstStyle>
          <a:p>
            <a:r>
              <a:rPr lang="zh-CN" altLang="en-US" dirty="0"/>
              <a:t>编辑标题</a:t>
            </a:r>
            <a:endParaRPr lang="zh-CN" altLang="en-US" dirty="0"/>
          </a:p>
        </p:txBody>
      </p:sp>
      <p:sp>
        <p:nvSpPr>
          <p:cNvPr id="3" name="日期占位符 2"/>
          <p:cNvSpPr>
            <a:spLocks noGrp="1"/>
          </p:cNvSpPr>
          <p:nvPr>
            <p:ph type="dt" sz="half" idx="10"/>
          </p:nvPr>
        </p:nvSpPr>
        <p:spPr/>
        <p:txBody>
          <a:bodyPr/>
          <a:lstStyle/>
          <a:p>
            <a:fld id="{20DD7636-5BE1-44BC-BB5F-15739D9E18E1}"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87C0E1D-24C4-406F-9615-DBDA8D2D1F93}" type="slidenum">
              <a:rPr lang="zh-CN" altLang="en-US" smtClean="0"/>
            </a:fld>
            <a:endParaRPr lang="zh-CN" altLang="en-US"/>
          </a:p>
        </p:txBody>
      </p:sp>
      <p:sp>
        <p:nvSpPr>
          <p:cNvPr id="37" name="内容占位符 36"/>
          <p:cNvSpPr>
            <a:spLocks noGrp="1"/>
          </p:cNvSpPr>
          <p:nvPr>
            <p:ph sz="quarter" idx="13" hasCustomPrompt="1"/>
          </p:nvPr>
        </p:nvSpPr>
        <p:spPr>
          <a:xfrm>
            <a:off x="3238500" y="3733201"/>
            <a:ext cx="5715000" cy="1185937"/>
          </a:xfrm>
        </p:spPr>
        <p:txBody>
          <a:bodyPr>
            <a:normAutofit/>
          </a:bodyPr>
          <a:lstStyle>
            <a:lvl1pPr marL="0" indent="0" algn="ctr">
              <a:buNone/>
              <a:defRPr sz="3200">
                <a:solidFill>
                  <a:schemeClr val="tx1"/>
                </a:solidFill>
              </a:defRPr>
            </a:lvl1pPr>
          </a:lstStyle>
          <a:p>
            <a:pPr lvl="0"/>
            <a:r>
              <a:rPr lang="zh-CN" altLang="en-US" dirty="0"/>
              <a:t>编辑文本</a:t>
            </a:r>
            <a:endParaRPr lang="zh-CN"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838200" y="713673"/>
            <a:ext cx="4681654" cy="1428161"/>
          </a:xfrm>
        </p:spPr>
        <p:txBody>
          <a:bodyPr anchor="t" anchorCtr="0">
            <a:normAutofit/>
          </a:bodyPr>
          <a:lstStyle>
            <a:lvl1pPr>
              <a:defRPr sz="3600"/>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642517" y="713673"/>
            <a:ext cx="5711882" cy="540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838200" y="2313873"/>
            <a:ext cx="4681654" cy="3811588"/>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nvPr>
        </p:nvSpPr>
        <p:spPr>
          <a:xfrm>
            <a:off x="10444898" y="365125"/>
            <a:ext cx="908901" cy="5811838"/>
          </a:xfrm>
        </p:spPr>
        <p:txBody>
          <a:bodyPr vert="eaVert">
            <a:normAutofit/>
          </a:bodyPr>
          <a:lstStyle>
            <a:lvl1pPr>
              <a:defRPr sz="4400"/>
            </a:lvl1pPr>
          </a:lstStyle>
          <a:p>
            <a:r>
              <a:rPr lang="zh-CN" altLang="en-US" dirty="0"/>
              <a:t>单击此处编辑标题</a:t>
            </a:r>
            <a:endParaRPr lang="zh-CN" altLang="en-US" dirty="0"/>
          </a:p>
        </p:txBody>
      </p:sp>
      <p:sp>
        <p:nvSpPr>
          <p:cNvPr id="3" name="竖排文字占位符 2"/>
          <p:cNvSpPr>
            <a:spLocks noGrp="1"/>
          </p:cNvSpPr>
          <p:nvPr>
            <p:ph type="body" orient="vert" idx="1"/>
          </p:nvPr>
        </p:nvSpPr>
        <p:spPr>
          <a:xfrm>
            <a:off x="838199" y="365125"/>
            <a:ext cx="9446443"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tags" Target="../tags/tag3.xml"/><Relationship Id="rId12" Type="http://schemas.openxmlformats.org/officeDocument/2006/relationships/tags" Target="../tags/tag2.xml"/><Relationship Id="rId11" Type="http://schemas.openxmlformats.org/officeDocument/2006/relationships/tags" Target="../tags/tag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标题占位符 1"/>
          <p:cNvSpPr>
            <a:spLocks noGrp="1"/>
          </p:cNvSpPr>
          <p:nvPr>
            <p:ph type="title"/>
            <p:custDataLst>
              <p:tags r:id="rId11"/>
            </p:custDataLst>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8" name="文本占位符 2"/>
          <p:cNvSpPr>
            <a:spLocks noGrp="1"/>
          </p:cNvSpPr>
          <p:nvPr>
            <p:ph type="body" idx="1"/>
            <p:custDataLst>
              <p:tags r:id="rId12"/>
            </p:custDataLst>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ctr">
              <a:defRPr sz="1200">
                <a:solidFill>
                  <a:schemeClr val="bg1">
                    <a:lumMod val="50000"/>
                  </a:schemeClr>
                </a:solidFill>
                <a:latin typeface="黑体" panose="02010609060101010101" pitchFamily="49" charset="-122"/>
                <a:ea typeface="黑体" panose="02010609060101010101" pitchFamily="49" charset="-122"/>
              </a:defRPr>
            </a:lvl1pPr>
          </a:lstStyle>
          <a:p>
            <a:fld id="{D997B5FA-0921-464F-AAE1-844C04324D75}" type="datetimeFigureOut">
              <a:rPr lang="zh-CN" altLang="en-US" smtClean="0"/>
            </a:fld>
            <a:endParaRPr lang="zh-CN" altLang="en-US" dirty="0"/>
          </a:p>
        </p:txBody>
      </p:sp>
      <p:sp>
        <p:nvSpPr>
          <p:cNvPr id="10"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bg1">
                    <a:lumMod val="50000"/>
                  </a:schemeClr>
                </a:solidFill>
                <a:latin typeface="黑体" panose="02010609060101010101" pitchFamily="49" charset="-122"/>
                <a:ea typeface="黑体" panose="02010609060101010101" pitchFamily="49" charset="-122"/>
              </a:defRPr>
            </a:lvl1pPr>
          </a:lstStyle>
          <a:p>
            <a:endParaRPr lang="zh-CN" altLang="en-US"/>
          </a:p>
        </p:txBody>
      </p:sp>
      <p:sp>
        <p:nvSpPr>
          <p:cNvPr id="11"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ctr">
              <a:defRPr sz="1200">
                <a:solidFill>
                  <a:schemeClr val="bg1">
                    <a:lumMod val="50000"/>
                  </a:schemeClr>
                </a:solidFill>
                <a:latin typeface="黑体" panose="02010609060101010101" pitchFamily="49" charset="-122"/>
                <a:ea typeface="黑体" panose="02010609060101010101" pitchFamily="49" charset="-122"/>
              </a:defRPr>
            </a:lvl1pPr>
          </a:lstStyle>
          <a:p>
            <a:fld id="{565CE74E-AB26-4998-AD42-012C4C1AD076}" type="slidenum">
              <a:rPr lang="zh-CN" altLang="en-US" smtClean="0"/>
            </a:fld>
            <a:endParaRPr lang="zh-CN" altLang="en-US"/>
          </a:p>
        </p:txBody>
      </p:sp>
      <p:sp>
        <p:nvSpPr>
          <p:cNvPr id="2" name="KSO_TEMPLATE" hidden="1"/>
          <p:cNvSpPr/>
          <p:nvPr userDrawn="1">
            <p:custDataLst>
              <p:tags r:id="rId13"/>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normAutofit/>
          </a:bodyPr>
          <a:lstStyle/>
          <a:p>
            <a:r>
              <a:rPr lang="zh-CN" altLang="en-US" sz="4000" b="1" dirty="0">
                <a:solidFill>
                  <a:srgbClr val="FF0000"/>
                </a:solidFill>
                <a:sym typeface="+mn-ea"/>
              </a:rPr>
              <a:t>那些年，全国卷中的</a:t>
            </a:r>
            <a:r>
              <a:rPr lang="en-US" altLang="zh-CN" sz="4000" b="1" dirty="0">
                <a:solidFill>
                  <a:srgbClr val="FF0000"/>
                </a:solidFill>
                <a:sym typeface="+mn-ea"/>
              </a:rPr>
              <a:t>“</a:t>
            </a:r>
            <a:r>
              <a:rPr lang="zh-CN" altLang="en-US" sz="4000" b="1" dirty="0">
                <a:solidFill>
                  <a:srgbClr val="FF0000"/>
                </a:solidFill>
                <a:sym typeface="+mn-ea"/>
              </a:rPr>
              <a:t>一五计划</a:t>
            </a:r>
            <a:r>
              <a:rPr lang="en-US" altLang="zh-CN" sz="4000" b="1" dirty="0">
                <a:solidFill>
                  <a:srgbClr val="FF0000"/>
                </a:solidFill>
                <a:sym typeface="+mn-ea"/>
              </a:rPr>
              <a:t>”</a:t>
            </a:r>
            <a:endParaRPr lang="zh-CN" altLang="en-US" sz="4000" dirty="0"/>
          </a:p>
        </p:txBody>
      </p:sp>
      <p:sp>
        <p:nvSpPr>
          <p:cNvPr id="5" name="副标题 4"/>
          <p:cNvSpPr>
            <a:spLocks noGrp="1"/>
          </p:cNvSpPr>
          <p:nvPr>
            <p:ph type="subTitle" idx="1"/>
            <p:custDataLst>
              <p:tags r:id="rId2"/>
            </p:custDataLst>
          </p:nvPr>
        </p:nvSpPr>
        <p:spPr/>
        <p:txBody>
          <a:bodyPr/>
          <a:lstStyle/>
          <a:p>
            <a:r>
              <a:rPr lang="zh-CN" altLang="en-US" sz="2800" b="1" dirty="0">
                <a:solidFill>
                  <a:schemeClr val="tx1"/>
                </a:solidFill>
              </a:rPr>
              <a:t>张俊海</a:t>
            </a:r>
            <a:endParaRPr lang="zh-CN" altLang="en-US" sz="2800" b="1" dirty="0">
              <a:solidFill>
                <a:schemeClr val="tx1"/>
              </a:solidFill>
            </a:endParaRPr>
          </a:p>
          <a:p>
            <a:r>
              <a:rPr lang="zh-CN" altLang="en-US" sz="2800" b="1" dirty="0">
                <a:solidFill>
                  <a:schemeClr val="tx1"/>
                </a:solidFill>
              </a:rPr>
              <a:t>深圳市桃源居中澳试验学校</a:t>
            </a:r>
            <a:endParaRPr lang="zh-CN" altLang="en-US" sz="2800" b="1" dirty="0">
              <a:solidFill>
                <a:schemeClr val="tx1"/>
              </a:solidFill>
            </a:endParaRPr>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en-US" altLang="zh-CN" b="1" dirty="0">
                <a:solidFill>
                  <a:srgbClr val="FF0000"/>
                </a:solidFill>
                <a:sym typeface="+mn-ea"/>
              </a:rPr>
              <a:t>     </a:t>
            </a:r>
            <a:r>
              <a:rPr lang="zh-CN" altLang="en-US" b="1" dirty="0">
                <a:solidFill>
                  <a:srgbClr val="FF0000"/>
                </a:solidFill>
                <a:sym typeface="+mn-ea"/>
              </a:rPr>
              <a:t>那些年，全国卷中的</a:t>
            </a:r>
            <a:r>
              <a:rPr lang="en-US" altLang="zh-CN" b="1" dirty="0">
                <a:solidFill>
                  <a:srgbClr val="FF0000"/>
                </a:solidFill>
                <a:sym typeface="+mn-ea"/>
              </a:rPr>
              <a:t>“</a:t>
            </a:r>
            <a:r>
              <a:rPr lang="zh-CN" altLang="en-US" b="1" dirty="0">
                <a:solidFill>
                  <a:srgbClr val="FF0000"/>
                </a:solidFill>
                <a:sym typeface="+mn-ea"/>
              </a:rPr>
              <a:t>一五计划</a:t>
            </a:r>
            <a:r>
              <a:rPr lang="en-US" altLang="zh-CN" b="1" dirty="0">
                <a:solidFill>
                  <a:srgbClr val="FF0000"/>
                </a:solidFill>
                <a:sym typeface="+mn-ea"/>
              </a:rPr>
              <a:t>”</a:t>
            </a:r>
            <a:endParaRPr lang="zh-CN" altLang="en-US"/>
          </a:p>
        </p:txBody>
      </p:sp>
      <p:sp>
        <p:nvSpPr>
          <p:cNvPr id="3" name="内容占位符 2"/>
          <p:cNvSpPr>
            <a:spLocks noGrp="1"/>
          </p:cNvSpPr>
          <p:nvPr>
            <p:ph idx="1"/>
          </p:nvPr>
        </p:nvSpPr>
        <p:spPr>
          <a:xfrm>
            <a:off x="838200" y="1825625"/>
            <a:ext cx="11106785" cy="4351655"/>
          </a:xfrm>
        </p:spPr>
        <p:txBody>
          <a:bodyPr/>
          <a:p>
            <a:pPr marL="0" indent="0">
              <a:buNone/>
            </a:pPr>
            <a:r>
              <a:rPr lang="zh-CN" altLang="en-US"/>
              <a:t>31.“一五”计划期间，我国实行粮食计划供应制度，各地根据国家粮食计划供应的相关规定，以户籍为依据确定粮食供应的对象与数量。这一制度的实行</a:t>
            </a:r>
            <a:endParaRPr lang="zh-CN" altLang="en-US"/>
          </a:p>
          <a:p>
            <a:pPr marL="0" indent="0">
              <a:buNone/>
            </a:pPr>
            <a:r>
              <a:rPr lang="zh-CN" altLang="en-US"/>
              <a:t>A.有利于资本主义工商业改造</a:t>
            </a:r>
            <a:endParaRPr lang="zh-CN" altLang="en-US"/>
          </a:p>
          <a:p>
            <a:pPr marL="0" indent="0">
              <a:buNone/>
            </a:pPr>
            <a:r>
              <a:rPr lang="zh-CN" altLang="en-US"/>
              <a:t>B.保障了工业化战略实施</a:t>
            </a:r>
            <a:endParaRPr lang="zh-CN" altLang="en-US"/>
          </a:p>
          <a:p>
            <a:pPr marL="0" indent="0">
              <a:buNone/>
            </a:pPr>
            <a:r>
              <a:rPr lang="zh-CN" altLang="en-US"/>
              <a:t>C.缓解了灾害造成的粮食短缺</a:t>
            </a:r>
            <a:endParaRPr lang="zh-CN" altLang="en-US"/>
          </a:p>
          <a:p>
            <a:pPr marL="0" indent="0">
              <a:buNone/>
            </a:pPr>
            <a:r>
              <a:rPr lang="zh-CN" altLang="en-US"/>
              <a:t>D.加速了国民经济的恢复</a:t>
            </a:r>
            <a:endParaRPr lang="zh-CN" altLang="en-US"/>
          </a:p>
          <a:p>
            <a:pPr marL="0" indent="0">
              <a:buNone/>
            </a:pPr>
            <a:r>
              <a:rPr lang="zh-CN" altLang="en-US" b="1">
                <a:solidFill>
                  <a:srgbClr val="FF0000"/>
                </a:solidFill>
              </a:rPr>
              <a:t>简析：工业化的原料、资源、资金等，从哪里来？从农村中来，从农民中来。一句话，工业化就是用国家的</a:t>
            </a:r>
            <a:r>
              <a:rPr lang="zh-CN" altLang="en-US" b="1">
                <a:solidFill>
                  <a:srgbClr val="FF0000"/>
                </a:solidFill>
              </a:rPr>
              <a:t>力量来保证。</a:t>
            </a:r>
            <a:endParaRPr lang="zh-CN" altLang="en-US" b="1">
              <a:solidFill>
                <a:srgbClr val="FF0000"/>
              </a:solidFill>
            </a:endParaRP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en-US" altLang="zh-CN" b="1" dirty="0">
                <a:solidFill>
                  <a:srgbClr val="FF0000"/>
                </a:solidFill>
              </a:rPr>
              <a:t>        </a:t>
            </a:r>
            <a:r>
              <a:rPr lang="zh-CN" altLang="en-US" b="1" dirty="0">
                <a:solidFill>
                  <a:srgbClr val="FF0000"/>
                </a:solidFill>
              </a:rPr>
              <a:t>附录:海南卷</a:t>
            </a:r>
            <a:r>
              <a:rPr lang="zh-CN" altLang="en-US" b="1" dirty="0">
                <a:solidFill>
                  <a:srgbClr val="FF0000"/>
                </a:solidFill>
                <a:sym typeface="+mn-ea"/>
              </a:rPr>
              <a:t>中的</a:t>
            </a:r>
            <a:r>
              <a:rPr lang="en-US" altLang="zh-CN" b="1" dirty="0">
                <a:solidFill>
                  <a:srgbClr val="FF0000"/>
                </a:solidFill>
                <a:sym typeface="+mn-ea"/>
              </a:rPr>
              <a:t>“</a:t>
            </a:r>
            <a:r>
              <a:rPr lang="zh-CN" altLang="en-US" b="1" dirty="0">
                <a:solidFill>
                  <a:srgbClr val="FF0000"/>
                </a:solidFill>
                <a:sym typeface="+mn-ea"/>
              </a:rPr>
              <a:t>一五计划</a:t>
            </a:r>
            <a:r>
              <a:rPr lang="en-US" altLang="zh-CN" b="1" dirty="0">
                <a:solidFill>
                  <a:srgbClr val="FF0000"/>
                </a:solidFill>
                <a:sym typeface="+mn-ea"/>
              </a:rPr>
              <a:t>”</a:t>
            </a:r>
            <a:endParaRPr lang="zh-CN" altLang="en-US"/>
          </a:p>
        </p:txBody>
      </p:sp>
      <p:sp>
        <p:nvSpPr>
          <p:cNvPr id="3" name="内容占位符 2"/>
          <p:cNvSpPr>
            <a:spLocks noGrp="1"/>
          </p:cNvSpPr>
          <p:nvPr>
            <p:ph idx="1"/>
          </p:nvPr>
        </p:nvSpPr>
        <p:spPr>
          <a:xfrm>
            <a:off x="236220" y="1825625"/>
            <a:ext cx="11117580" cy="4351655"/>
          </a:xfrm>
        </p:spPr>
        <p:txBody>
          <a:bodyPr>
            <a:normAutofit fontScale="90000"/>
          </a:bodyPr>
          <a:p>
            <a:pPr marL="0" indent="0">
              <a:buNone/>
            </a:pPr>
            <a:r>
              <a:rPr lang="zh-CN" altLang="en-US" b="1">
                <a:solidFill>
                  <a:srgbClr val="FF0000"/>
                </a:solidFill>
                <a:sym typeface="+mn-ea"/>
              </a:rPr>
              <a:t>（201</a:t>
            </a:r>
            <a:r>
              <a:rPr lang="en-US" altLang="zh-CN" b="1">
                <a:solidFill>
                  <a:srgbClr val="FF0000"/>
                </a:solidFill>
                <a:sym typeface="+mn-ea"/>
              </a:rPr>
              <a:t>2</a:t>
            </a:r>
            <a:r>
              <a:rPr lang="zh-CN" altLang="en-US" b="1">
                <a:solidFill>
                  <a:srgbClr val="FF0000"/>
                </a:solidFill>
                <a:sym typeface="+mn-ea"/>
              </a:rPr>
              <a:t>  海南卷 </a:t>
            </a:r>
            <a:r>
              <a:rPr lang="en-US" b="1">
                <a:solidFill>
                  <a:srgbClr val="FF0000"/>
                </a:solidFill>
                <a:sym typeface="+mn-ea"/>
              </a:rPr>
              <a:t>24</a:t>
            </a:r>
            <a:r>
              <a:rPr lang="zh-CN" altLang="en-US" b="1">
                <a:solidFill>
                  <a:srgbClr val="FF0000"/>
                </a:solidFill>
                <a:sym typeface="+mn-ea"/>
              </a:rPr>
              <a:t>）</a:t>
            </a:r>
            <a:r>
              <a:rPr lang="zh-CN" altLang="en-US"/>
              <a:t>我国“一五”计划期间，大型项目实际完成投资196．1亿元，其中东北占实际投资总额的44．3%，已建成投产的重工业企业也多集中在东北。促成这种现象出现的因素之一是</a:t>
            </a:r>
            <a:endParaRPr lang="zh-CN" altLang="en-US"/>
          </a:p>
          <a:p>
            <a:pPr marL="0" indent="0">
              <a:buNone/>
            </a:pPr>
            <a:r>
              <a:rPr lang="zh-CN" altLang="en-US"/>
              <a:t>A．便于就近接受苏联援助            B．美国形成对华包围封锁</a:t>
            </a:r>
            <a:endParaRPr lang="zh-CN" altLang="en-US"/>
          </a:p>
          <a:p>
            <a:pPr marL="0" indent="0">
              <a:buNone/>
            </a:pPr>
            <a:r>
              <a:rPr lang="zh-CN" altLang="en-US"/>
              <a:t>C．有利于支援抗美援朝                D．中日两国关系发生变化</a:t>
            </a:r>
            <a:endParaRPr lang="zh-CN" altLang="en-US"/>
          </a:p>
          <a:p>
            <a:pPr marL="0" indent="0">
              <a:buNone/>
            </a:pPr>
            <a:r>
              <a:rPr lang="zh-CN" altLang="en-US" b="1">
                <a:solidFill>
                  <a:srgbClr val="FF0000"/>
                </a:solidFill>
              </a:rPr>
              <a:t>简析：50年代尤其是一五计划实施期间，朝鲜战争的爆发加剧了东北亚的紧张局势。以美</a:t>
            </a:r>
            <a:endParaRPr lang="zh-CN" altLang="en-US" b="1">
              <a:solidFill>
                <a:srgbClr val="FF0000"/>
              </a:solidFill>
            </a:endParaRPr>
          </a:p>
          <a:p>
            <a:pPr marL="0" indent="0">
              <a:buNone/>
            </a:pPr>
            <a:r>
              <a:rPr lang="zh-CN" altLang="en-US" b="1">
                <a:solidFill>
                  <a:srgbClr val="FF0000"/>
                </a:solidFill>
              </a:rPr>
              <a:t>国为首的资本主义阵营依然没有放弃颠覆大陆的企图，中国周边的战争威胁并未消失。因</a:t>
            </a:r>
            <a:endParaRPr lang="zh-CN" altLang="en-US" b="1">
              <a:solidFill>
                <a:srgbClr val="FF0000"/>
              </a:solidFill>
            </a:endParaRPr>
          </a:p>
          <a:p>
            <a:pPr marL="0" indent="0">
              <a:buNone/>
            </a:pPr>
            <a:r>
              <a:rPr lang="zh-CN" altLang="en-US" b="1">
                <a:solidFill>
                  <a:srgbClr val="FF0000"/>
                </a:solidFill>
              </a:rPr>
              <a:t>此如何快速发展经济、巩固新生的社会主义政权成为执政者最为关心的问题。</a:t>
            </a:r>
            <a:endParaRPr lang="zh-CN" altLang="en-US" b="1">
              <a:solidFill>
                <a:srgbClr val="FF0000"/>
              </a:solidFill>
            </a:endParaRPr>
          </a:p>
          <a:p>
            <a:pPr marL="0" indent="0">
              <a:buNone/>
            </a:pPr>
            <a:r>
              <a:rPr lang="zh-CN" altLang="en-US" b="1">
                <a:solidFill>
                  <a:srgbClr val="FF0000"/>
                </a:solidFill>
                <a:sym typeface="+mn-ea"/>
              </a:rPr>
              <a:t>   东北地区是共和国工业化的</a:t>
            </a:r>
            <a:r>
              <a:rPr lang="en-US" altLang="zh-CN" b="1">
                <a:solidFill>
                  <a:srgbClr val="FF0000"/>
                </a:solidFill>
                <a:sym typeface="+mn-ea"/>
              </a:rPr>
              <a:t>“</a:t>
            </a:r>
            <a:r>
              <a:rPr lang="zh-CN" altLang="en-US" b="1">
                <a:solidFill>
                  <a:srgbClr val="FF0000"/>
                </a:solidFill>
                <a:sym typeface="+mn-ea"/>
              </a:rPr>
              <a:t>长子</a:t>
            </a:r>
            <a:r>
              <a:rPr lang="en-US" altLang="zh-CN" b="1">
                <a:solidFill>
                  <a:srgbClr val="FF0000"/>
                </a:solidFill>
                <a:sym typeface="+mn-ea"/>
              </a:rPr>
              <a:t>”</a:t>
            </a:r>
            <a:r>
              <a:rPr lang="zh-CN" altLang="en-US" b="1">
                <a:solidFill>
                  <a:srgbClr val="FF0000"/>
                </a:solidFill>
                <a:sym typeface="+mn-ea"/>
              </a:rPr>
              <a:t>。便于就近接受苏联援助，殖民地时代有一定的工业基础。</a:t>
            </a:r>
            <a:endParaRPr lang="zh-CN" altLang="en-US" b="1">
              <a:solidFill>
                <a:srgbClr val="FF0000"/>
              </a:solidFill>
              <a:sym typeface="+mn-ea"/>
            </a:endParaRPr>
          </a:p>
          <a:p>
            <a:pPr marL="0" indent="0">
              <a:buNone/>
            </a:pPr>
            <a:endParaRPr lang="zh-CN" altLang="en-US" b="1">
              <a:solidFill>
                <a:srgbClr val="FF0000"/>
              </a:solidFill>
              <a:sym typeface="+mn-ea"/>
            </a:endParaRPr>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280035" y="1825625"/>
            <a:ext cx="11741785" cy="4351655"/>
          </a:xfrm>
        </p:spPr>
        <p:txBody>
          <a:bodyPr>
            <a:normAutofit fontScale="90000"/>
          </a:bodyPr>
          <a:p>
            <a:pPr marL="0" indent="0">
              <a:buNone/>
            </a:pPr>
            <a:r>
              <a:rPr lang="zh-CN" altLang="en-US" b="1">
                <a:solidFill>
                  <a:srgbClr val="FF0000"/>
                </a:solidFill>
                <a:sym typeface="+mn-ea"/>
              </a:rPr>
              <a:t>（201</a:t>
            </a:r>
            <a:r>
              <a:rPr lang="en-US" altLang="zh-CN" b="1">
                <a:solidFill>
                  <a:srgbClr val="FF0000"/>
                </a:solidFill>
                <a:sym typeface="+mn-ea"/>
              </a:rPr>
              <a:t>3</a:t>
            </a:r>
            <a:r>
              <a:rPr lang="zh-CN" altLang="en-US" b="1">
                <a:solidFill>
                  <a:srgbClr val="FF0000"/>
                </a:solidFill>
                <a:sym typeface="+mn-ea"/>
              </a:rPr>
              <a:t>  海南卷 </a:t>
            </a:r>
            <a:r>
              <a:rPr lang="en-US" b="1">
                <a:solidFill>
                  <a:srgbClr val="FF0000"/>
                </a:solidFill>
                <a:sym typeface="+mn-ea"/>
              </a:rPr>
              <a:t>23</a:t>
            </a:r>
            <a:r>
              <a:rPr lang="zh-CN" altLang="en-US" b="1">
                <a:solidFill>
                  <a:srgbClr val="FF0000"/>
                </a:solidFill>
                <a:sym typeface="+mn-ea"/>
              </a:rPr>
              <a:t>）</a:t>
            </a:r>
            <a:r>
              <a:rPr lang="zh-CN" altLang="en-US"/>
              <a:t>我国“一五”计划实施过程中，民用工业企业中分别有50个部署在东北地区，32个部署在中部地区；国防工业企业中的大部分部署在了中、西部地区。国家调整工业布局的主要目的在于</a:t>
            </a:r>
            <a:endParaRPr lang="zh-CN" altLang="en-US"/>
          </a:p>
          <a:p>
            <a:pPr marL="0" indent="0">
              <a:buNone/>
            </a:pPr>
            <a:r>
              <a:rPr lang="zh-CN" altLang="en-US"/>
              <a:t>A.充分利用原有工业基础                            B.推动经济均衡发展</a:t>
            </a:r>
            <a:endParaRPr lang="zh-CN" altLang="en-US"/>
          </a:p>
          <a:p>
            <a:pPr marL="0" indent="0">
              <a:buNone/>
            </a:pPr>
            <a:r>
              <a:rPr lang="zh-CN" altLang="en-US"/>
              <a:t>C.打破西方对华经济封锁                            D.充分利用劳动力资源</a:t>
            </a:r>
            <a:endParaRPr lang="zh-CN" altLang="en-US"/>
          </a:p>
          <a:p>
            <a:pPr marL="0" indent="0">
              <a:buNone/>
            </a:pPr>
            <a:r>
              <a:rPr lang="zh-CN" altLang="en-US" b="1">
                <a:solidFill>
                  <a:srgbClr val="FF0000"/>
                </a:solidFill>
                <a:sym typeface="+mn-ea"/>
              </a:rPr>
              <a:t>简析：从“156项”(实际为150项)的产业结构看，当时主要出于以下三种考虑：一是针对朝鲜</a:t>
            </a:r>
            <a:endParaRPr lang="zh-CN" altLang="en-US" b="1">
              <a:solidFill>
                <a:srgbClr val="FF0000"/>
              </a:solidFill>
              <a:sym typeface="+mn-ea"/>
            </a:endParaRPr>
          </a:p>
          <a:p>
            <a:pPr marL="0" indent="0">
              <a:buNone/>
            </a:pPr>
            <a:r>
              <a:rPr lang="zh-CN" altLang="en-US" b="1">
                <a:solidFill>
                  <a:srgbClr val="FF0000"/>
                </a:solidFill>
                <a:sym typeface="+mn-ea"/>
              </a:rPr>
              <a:t>战争爆发后的国际形势和中国国防工业极端薄弱的情况，将国家安全放在紧迫的地位加以考虑；</a:t>
            </a:r>
            <a:endParaRPr lang="zh-CN" altLang="en-US" b="1">
              <a:solidFill>
                <a:srgbClr val="FF0000"/>
              </a:solidFill>
              <a:sym typeface="+mn-ea"/>
            </a:endParaRPr>
          </a:p>
          <a:p>
            <a:pPr marL="0" indent="0">
              <a:buNone/>
            </a:pPr>
            <a:r>
              <a:rPr lang="zh-CN" altLang="en-US" b="1">
                <a:solidFill>
                  <a:srgbClr val="FF0000"/>
                </a:solidFill>
                <a:sym typeface="+mn-ea"/>
              </a:rPr>
              <a:t>二是旧中国重工业基础非常薄弱，已经成为工业化中的瓶颈部门；三是既考虑到利用原来的工</a:t>
            </a:r>
            <a:endParaRPr lang="zh-CN" altLang="en-US" b="1">
              <a:solidFill>
                <a:srgbClr val="FF0000"/>
              </a:solidFill>
              <a:sym typeface="+mn-ea"/>
            </a:endParaRPr>
          </a:p>
          <a:p>
            <a:pPr marL="0" indent="0">
              <a:buNone/>
            </a:pPr>
            <a:r>
              <a:rPr lang="zh-CN" altLang="en-US" b="1">
                <a:solidFill>
                  <a:srgbClr val="FF0000"/>
                </a:solidFill>
                <a:sym typeface="+mn-ea"/>
              </a:rPr>
              <a:t>业基础，又考虑到备战和改善过去地区布局不平衡。</a:t>
            </a:r>
            <a:endParaRPr lang="zh-CN" altLang="en-US" b="1">
              <a:solidFill>
                <a:srgbClr val="FF0000"/>
              </a:solidFill>
              <a:sym typeface="+mn-ea"/>
            </a:endParaRP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en-US" altLang="zh-CN" b="1" dirty="0">
                <a:solidFill>
                  <a:srgbClr val="FF0000"/>
                </a:solidFill>
                <a:sym typeface="+mn-ea"/>
              </a:rPr>
              <a:t>                         “</a:t>
            </a:r>
            <a:r>
              <a:rPr lang="zh-CN" altLang="en-US" b="1" dirty="0">
                <a:solidFill>
                  <a:srgbClr val="FF0000"/>
                </a:solidFill>
                <a:sym typeface="+mn-ea"/>
              </a:rPr>
              <a:t>一五计划</a:t>
            </a:r>
            <a:r>
              <a:rPr lang="en-US" altLang="zh-CN" b="1" dirty="0">
                <a:solidFill>
                  <a:srgbClr val="FF0000"/>
                </a:solidFill>
                <a:sym typeface="+mn-ea"/>
              </a:rPr>
              <a:t>”</a:t>
            </a:r>
            <a:endParaRPr lang="zh-CN" altLang="en-US"/>
          </a:p>
        </p:txBody>
      </p:sp>
      <p:sp>
        <p:nvSpPr>
          <p:cNvPr id="3" name="内容占位符 2"/>
          <p:cNvSpPr>
            <a:spLocks noGrp="1"/>
          </p:cNvSpPr>
          <p:nvPr>
            <p:ph idx="1"/>
          </p:nvPr>
        </p:nvSpPr>
        <p:spPr/>
        <p:txBody>
          <a:bodyPr/>
          <a:p>
            <a:pPr marL="0" indent="0">
              <a:buNone/>
            </a:pPr>
            <a:r>
              <a:rPr lang="en-US" altLang="zh-CN"/>
              <a:t>     </a:t>
            </a:r>
            <a:r>
              <a:rPr lang="zh-CN" altLang="en-US"/>
              <a:t>20世纪50年代是二战之后两极格局对峙最为激烈的时期。随着冷战的逐渐</a:t>
            </a:r>
            <a:endParaRPr lang="zh-CN" altLang="en-US"/>
          </a:p>
          <a:p>
            <a:pPr marL="0" indent="0">
              <a:buNone/>
            </a:pPr>
            <a:r>
              <a:rPr lang="zh-CN" altLang="en-US"/>
              <a:t>展开，以苏联为首的社会主义阵营与以美国为首的资本主义阵营之间的矛盾</a:t>
            </a:r>
            <a:endParaRPr lang="zh-CN" altLang="en-US"/>
          </a:p>
          <a:p>
            <a:pPr marL="0" indent="0">
              <a:buNone/>
            </a:pPr>
            <a:r>
              <a:rPr lang="zh-CN" altLang="en-US"/>
              <a:t>不断激化。两个阵营不仅在政治制度与军事实力上展开全方位竞争，还围绕</a:t>
            </a:r>
            <a:endParaRPr lang="zh-CN" altLang="en-US"/>
          </a:p>
          <a:p>
            <a:pPr marL="0" indent="0">
              <a:buNone/>
            </a:pPr>
            <a:r>
              <a:rPr lang="zh-CN" altLang="en-US"/>
              <a:t>着两种不同的经济发展道路展开了激烈较量。一五期间，中国身处社会主义</a:t>
            </a:r>
            <a:endParaRPr lang="zh-CN" altLang="en-US"/>
          </a:p>
          <a:p>
            <a:pPr marL="0" indent="0">
              <a:buNone/>
            </a:pPr>
            <a:r>
              <a:rPr lang="zh-CN" altLang="en-US"/>
              <a:t>阵营，对外采取“一边倒”的外交策略。资本主义阵营对中国进行政治孤立、</a:t>
            </a:r>
            <a:endParaRPr lang="zh-CN" altLang="en-US"/>
          </a:p>
          <a:p>
            <a:pPr marL="0" indent="0">
              <a:buNone/>
            </a:pPr>
            <a:r>
              <a:rPr lang="zh-CN" altLang="en-US"/>
              <a:t>经济制裁与军事封锁，导致相比于战后处于资本主义阵营的日本与西欧各国，</a:t>
            </a:r>
            <a:endParaRPr lang="zh-CN" altLang="en-US"/>
          </a:p>
          <a:p>
            <a:pPr marL="0" indent="0">
              <a:buNone/>
            </a:pPr>
            <a:r>
              <a:rPr lang="zh-CN" altLang="en-US"/>
              <a:t>中国无法充分利用资本主义阵营充足的资金与先进的技术进行经济建设。另</a:t>
            </a:r>
            <a:endParaRPr lang="zh-CN" altLang="en-US"/>
          </a:p>
          <a:p>
            <a:pPr marL="0" indent="0">
              <a:buNone/>
            </a:pPr>
            <a:r>
              <a:rPr lang="zh-CN" altLang="en-US"/>
              <a:t>一方面，苏联与一些东欧国家以资金与技术援助的形式积极支持中国的经济</a:t>
            </a:r>
            <a:endParaRPr lang="zh-CN" altLang="en-US"/>
          </a:p>
          <a:p>
            <a:pPr marL="0" indent="0">
              <a:buNone/>
            </a:pPr>
            <a:r>
              <a:rPr lang="zh-CN" altLang="en-US"/>
              <a:t>建设，来自苏联与东欧的经济援助在中国工业化的进程中起到了重要作用。</a:t>
            </a:r>
            <a:endParaRPr lang="zh-CN" altLang="en-US"/>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en-US" altLang="zh-CN" b="1" dirty="0">
                <a:solidFill>
                  <a:srgbClr val="FF0000"/>
                </a:solidFill>
                <a:sym typeface="+mn-ea"/>
              </a:rPr>
              <a:t>                       “</a:t>
            </a:r>
            <a:r>
              <a:rPr lang="zh-CN" altLang="en-US" b="1" dirty="0">
                <a:solidFill>
                  <a:srgbClr val="FF0000"/>
                </a:solidFill>
                <a:sym typeface="+mn-ea"/>
              </a:rPr>
              <a:t>一五计划</a:t>
            </a:r>
            <a:r>
              <a:rPr lang="en-US" altLang="zh-CN" b="1" dirty="0">
                <a:solidFill>
                  <a:srgbClr val="FF0000"/>
                </a:solidFill>
                <a:sym typeface="+mn-ea"/>
              </a:rPr>
              <a:t>”</a:t>
            </a:r>
            <a:endParaRPr lang="zh-CN" altLang="en-US"/>
          </a:p>
        </p:txBody>
      </p:sp>
      <p:sp>
        <p:nvSpPr>
          <p:cNvPr id="3" name="内容占位符 2"/>
          <p:cNvSpPr>
            <a:spLocks noGrp="1"/>
          </p:cNvSpPr>
          <p:nvPr>
            <p:ph idx="1"/>
          </p:nvPr>
        </p:nvSpPr>
        <p:spPr>
          <a:xfrm>
            <a:off x="389890" y="1825625"/>
            <a:ext cx="10963910" cy="4351655"/>
          </a:xfrm>
        </p:spPr>
        <p:txBody>
          <a:bodyPr>
            <a:normAutofit/>
          </a:bodyPr>
          <a:p>
            <a:pPr marL="0" indent="0">
              <a:buNone/>
            </a:pPr>
            <a:r>
              <a:rPr lang="en-US" altLang="zh-CN"/>
              <a:t>        </a:t>
            </a:r>
            <a:r>
              <a:rPr lang="zh-CN" altLang="en-US"/>
              <a:t>当时可供选择的战略有两种，一种是西方资本主义各国的工业化道路，即先发展轻工业，待积累了大量资金后，再发展重工业；</a:t>
            </a:r>
            <a:endParaRPr lang="zh-CN" altLang="en-US"/>
          </a:p>
          <a:p>
            <a:pPr marL="0" indent="0">
              <a:buNone/>
            </a:pPr>
            <a:r>
              <a:rPr lang="zh-CN" altLang="en-US"/>
              <a:t>一种是苏联的办法，即优先发展重工业，在较短的时间里使国家迅速工业化，迎头赶上工业强国。</a:t>
            </a:r>
            <a:endParaRPr lang="zh-CN" altLang="en-US"/>
          </a:p>
          <a:p>
            <a:pPr marL="0" indent="0">
              <a:buNone/>
            </a:pPr>
            <a:r>
              <a:rPr lang="zh-CN" altLang="en-US"/>
              <a:t>       中共中央做出了优先发展重工业的决策。这一选择是出于当时的国情。旧中国能源、原材料和机械工业长期落后，以致在国际交往中受制于人；在被国际资本严密封锁的环境中，农业、轻工业也难以发展。当时用于五年计划建设的有限财力，如果平均使用，百废待兴，可能一事无成。没有基础工业，也不可能大量供应化肥、农业机械、柴油、水利工程设备；不可能大量修建铁路， 供应机车、汽车、飞机、轮船、燃料和各种运输设备。为了应对战争威胁，也需要建设强大的国防力量。这一切都决定了优先发展重工业的必要性。</a:t>
            </a:r>
            <a:endParaRPr lang="zh-CN" altLang="en-US"/>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en-US" altLang="zh-CN" b="1" dirty="0">
                <a:solidFill>
                  <a:srgbClr val="FF0000"/>
                </a:solidFill>
                <a:sym typeface="+mn-ea"/>
              </a:rPr>
              <a:t>                          “</a:t>
            </a:r>
            <a:r>
              <a:rPr lang="zh-CN" altLang="en-US" b="1" dirty="0">
                <a:solidFill>
                  <a:srgbClr val="FF0000"/>
                </a:solidFill>
                <a:sym typeface="+mn-ea"/>
              </a:rPr>
              <a:t>一五计划</a:t>
            </a:r>
            <a:r>
              <a:rPr lang="en-US" altLang="zh-CN" b="1" dirty="0">
                <a:solidFill>
                  <a:srgbClr val="FF0000"/>
                </a:solidFill>
                <a:sym typeface="+mn-ea"/>
              </a:rPr>
              <a:t>”</a:t>
            </a:r>
            <a:endParaRPr lang="zh-CN" altLang="en-US"/>
          </a:p>
        </p:txBody>
      </p:sp>
      <p:sp>
        <p:nvSpPr>
          <p:cNvPr id="3" name="内容占位符 2"/>
          <p:cNvSpPr>
            <a:spLocks noGrp="1"/>
          </p:cNvSpPr>
          <p:nvPr>
            <p:ph idx="1"/>
          </p:nvPr>
        </p:nvSpPr>
        <p:spPr/>
        <p:txBody>
          <a:bodyPr/>
          <a:p>
            <a:pPr marL="0" indent="0">
              <a:buNone/>
            </a:pPr>
            <a:r>
              <a:rPr lang="en-US" altLang="zh-CN"/>
              <a:t>       </a:t>
            </a:r>
            <a:r>
              <a:rPr lang="zh-CN" altLang="en-US"/>
              <a:t>1953-1957年，新中国实施了第一个五年计划。这是中华人民共和国奠定工业化初步基础的重要时期。在遭受全球绝大多数资本主义国家封锁、禁运的环境下，新中国通过等价交换的外贸方式，接受了苏联和东欧国家的资金、技术和设备援助。建设了以“156项”为核心的近千个工业项目，使中国以能源、机械、原材料为主要内容的重工业在现代化道路上迈进了一大步。以    </a:t>
            </a:r>
            <a:endParaRPr lang="zh-CN" altLang="en-US"/>
          </a:p>
          <a:p>
            <a:pPr marL="0" indent="0">
              <a:buNone/>
            </a:pPr>
            <a:r>
              <a:rPr lang="zh-CN" altLang="en-US"/>
              <a:t>    “156项”为核心、以900余个大中型项目(限额以上项目)为重点的工业建设，使中国大地上史无前例地形成了独立自主的工业体系雏形。</a:t>
            </a:r>
            <a:endParaRPr lang="zh-CN" altLang="en-US"/>
          </a:p>
          <a:p>
            <a:pPr marL="0" indent="0">
              <a:buNone/>
            </a:pPr>
            <a:r>
              <a:rPr lang="zh-CN" altLang="en-US">
                <a:sym typeface="+mn-ea"/>
              </a:rPr>
              <a:t>       苏联援建的156个大型建设项目，这些项目遍布国防工业、机械工业、电子工业、化学工业和能源工业等各个方面，搭起了我国整个工业化的骨架，因此，国人也称之为</a:t>
            </a:r>
            <a:r>
              <a:rPr lang="en-US" altLang="zh-CN">
                <a:sym typeface="+mn-ea"/>
              </a:rPr>
              <a:t>“</a:t>
            </a:r>
            <a:r>
              <a:rPr lang="zh-CN" altLang="en-US">
                <a:sym typeface="+mn-ea"/>
              </a:rPr>
              <a:t>工业化奠基之役</a:t>
            </a:r>
            <a:r>
              <a:rPr lang="en-US" altLang="zh-CN">
                <a:sym typeface="+mn-ea"/>
              </a:rPr>
              <a:t>”</a:t>
            </a:r>
            <a:r>
              <a:rPr lang="zh-CN" altLang="en-US">
                <a:sym typeface="+mn-ea"/>
              </a:rPr>
              <a:t>。</a:t>
            </a:r>
            <a:endParaRPr lang="zh-CN" altLang="en-US"/>
          </a:p>
          <a:p>
            <a:pPr marL="0" indent="0">
              <a:buNone/>
            </a:pPr>
            <a:endParaRPr lang="zh-CN" altLang="en-US"/>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en-US" altLang="zh-CN" b="1" dirty="0">
                <a:solidFill>
                  <a:srgbClr val="FF0000"/>
                </a:solidFill>
                <a:sym typeface="+mn-ea"/>
              </a:rPr>
              <a:t>                     “</a:t>
            </a:r>
            <a:r>
              <a:rPr lang="zh-CN" altLang="en-US" b="1" dirty="0">
                <a:solidFill>
                  <a:srgbClr val="FF0000"/>
                </a:solidFill>
                <a:sym typeface="+mn-ea"/>
              </a:rPr>
              <a:t>一五计划</a:t>
            </a:r>
            <a:r>
              <a:rPr lang="en-US" altLang="zh-CN" b="1" dirty="0">
                <a:solidFill>
                  <a:srgbClr val="FF0000"/>
                </a:solidFill>
                <a:sym typeface="+mn-ea"/>
              </a:rPr>
              <a:t>”</a:t>
            </a:r>
            <a:endParaRPr lang="zh-CN" altLang="en-US"/>
          </a:p>
        </p:txBody>
      </p:sp>
      <p:sp>
        <p:nvSpPr>
          <p:cNvPr id="3" name="内容占位符 2"/>
          <p:cNvSpPr>
            <a:spLocks noGrp="1"/>
          </p:cNvSpPr>
          <p:nvPr>
            <p:ph idx="1"/>
          </p:nvPr>
        </p:nvSpPr>
        <p:spPr/>
        <p:txBody>
          <a:bodyPr/>
          <a:p>
            <a:pPr marL="0" indent="0">
              <a:buNone/>
            </a:pPr>
            <a:r>
              <a:rPr lang="zh-CN" altLang="en-US"/>
              <a:t>　   </a:t>
            </a:r>
            <a:r>
              <a:rPr lang="zh-CN" altLang="en-US" sz="3200"/>
              <a:t> </a:t>
            </a:r>
            <a:r>
              <a:rPr lang="en-US" altLang="zh-CN" sz="3200"/>
              <a:t> “</a:t>
            </a:r>
            <a:r>
              <a:rPr lang="zh-CN" altLang="en-US" sz="3200"/>
              <a:t>156项</a:t>
            </a:r>
            <a:r>
              <a:rPr lang="en-US" altLang="zh-CN" sz="3200"/>
              <a:t>”</a:t>
            </a:r>
            <a:r>
              <a:rPr lang="zh-CN" altLang="en-US" sz="3200"/>
              <a:t>建成以后，新建、改建、扩建的企业为中国工业化作出了巨大贡献。其所生产的能源、原材料、机械设备源源不断地输送到全国各地；其所培养的技术人员、技术工人成了一批又一批新工业基地的种子和骨干，他们使中国工业的星星之火逐渐形成燎原之势。</a:t>
            </a:r>
            <a:endParaRPr lang="zh-CN" altLang="en-US" sz="3200"/>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en-US" altLang="zh-CN" b="1" dirty="0">
                <a:solidFill>
                  <a:srgbClr val="FF0000"/>
                </a:solidFill>
                <a:sym typeface="+mn-ea"/>
              </a:rPr>
              <a:t>     </a:t>
            </a:r>
            <a:r>
              <a:rPr lang="zh-CN" altLang="en-US" b="1" dirty="0">
                <a:solidFill>
                  <a:srgbClr val="FF0000"/>
                </a:solidFill>
                <a:sym typeface="+mn-ea"/>
              </a:rPr>
              <a:t>那些年，全国卷中的</a:t>
            </a:r>
            <a:r>
              <a:rPr lang="en-US" altLang="zh-CN" b="1" dirty="0">
                <a:solidFill>
                  <a:srgbClr val="FF0000"/>
                </a:solidFill>
                <a:sym typeface="+mn-ea"/>
              </a:rPr>
              <a:t>“</a:t>
            </a:r>
            <a:r>
              <a:rPr lang="zh-CN" altLang="en-US" b="1" dirty="0">
                <a:solidFill>
                  <a:srgbClr val="FF0000"/>
                </a:solidFill>
                <a:sym typeface="+mn-ea"/>
              </a:rPr>
              <a:t>一五计划</a:t>
            </a:r>
            <a:r>
              <a:rPr lang="en-US" altLang="zh-CN" b="1" dirty="0">
                <a:solidFill>
                  <a:srgbClr val="FF0000"/>
                </a:solidFill>
                <a:sym typeface="+mn-ea"/>
              </a:rPr>
              <a:t>”</a:t>
            </a:r>
            <a:endParaRPr lang="zh-CN" altLang="en-US"/>
          </a:p>
        </p:txBody>
      </p:sp>
      <p:sp>
        <p:nvSpPr>
          <p:cNvPr id="3" name="内容占位符 2"/>
          <p:cNvSpPr>
            <a:spLocks noGrp="1"/>
          </p:cNvSpPr>
          <p:nvPr>
            <p:ph idx="1"/>
          </p:nvPr>
        </p:nvSpPr>
        <p:spPr>
          <a:xfrm>
            <a:off x="203200" y="1825625"/>
            <a:ext cx="11982450" cy="4975225"/>
          </a:xfrm>
        </p:spPr>
        <p:txBody>
          <a:bodyPr>
            <a:normAutofit/>
          </a:bodyPr>
          <a:p>
            <a:pPr marL="0" indent="0">
              <a:buNone/>
            </a:pPr>
            <a:r>
              <a:rPr lang="zh-CN" altLang="en-US" b="1">
                <a:solidFill>
                  <a:srgbClr val="FF0000"/>
                </a:solidFill>
                <a:sym typeface="+mn-ea"/>
              </a:rPr>
              <a:t>（201</a:t>
            </a:r>
            <a:r>
              <a:rPr lang="en-US" altLang="zh-CN" b="1">
                <a:solidFill>
                  <a:srgbClr val="FF0000"/>
                </a:solidFill>
                <a:sym typeface="+mn-ea"/>
              </a:rPr>
              <a:t>4</a:t>
            </a:r>
            <a:r>
              <a:rPr lang="zh-CN" altLang="en-US" b="1">
                <a:solidFill>
                  <a:srgbClr val="FF0000"/>
                </a:solidFill>
                <a:sym typeface="+mn-ea"/>
              </a:rPr>
              <a:t>  全国Ⅰ卷  </a:t>
            </a:r>
            <a:r>
              <a:rPr lang="en-US" b="1">
                <a:solidFill>
                  <a:srgbClr val="FF0000"/>
                </a:solidFill>
                <a:sym typeface="+mn-ea"/>
              </a:rPr>
              <a:t>31</a:t>
            </a:r>
            <a:r>
              <a:rPr lang="zh-CN" altLang="en-US" b="1">
                <a:solidFill>
                  <a:srgbClr val="FF0000"/>
                </a:solidFill>
                <a:sym typeface="+mn-ea"/>
              </a:rPr>
              <a:t>）</a:t>
            </a:r>
            <a:r>
              <a:rPr lang="zh-CN" altLang="en-US"/>
              <a:t>1950年，东北人民政府规定在大区范围内对煤炭、钢材等多种生产资料统一分配，随后，东北地区计划分配的物资种类逐年增加。从1953年起，计划分配调拨体制开始在全国铺开。这反映了中国计划经济体制</a:t>
            </a:r>
            <a:endParaRPr lang="zh-CN" altLang="en-US"/>
          </a:p>
          <a:p>
            <a:pPr marL="0" indent="0">
              <a:buNone/>
            </a:pPr>
            <a:r>
              <a:rPr lang="zh-CN" altLang="en-US"/>
              <a:t>A．是新生国家政权的基础             B．随着行政区域的扩大逐步建立</a:t>
            </a:r>
            <a:endParaRPr lang="zh-CN" altLang="en-US"/>
          </a:p>
          <a:p>
            <a:pPr marL="0" indent="0">
              <a:buNone/>
            </a:pPr>
            <a:r>
              <a:rPr lang="zh-CN" altLang="en-US"/>
              <a:t>C．是在宪法原则下建立的             D．随着工业化建设的进行而建立</a:t>
            </a:r>
            <a:endParaRPr lang="zh-CN" altLang="en-US"/>
          </a:p>
          <a:p>
            <a:pPr marL="0" indent="0">
              <a:buNone/>
            </a:pPr>
            <a:r>
              <a:rPr lang="zh-CN" altLang="en-US" b="1">
                <a:solidFill>
                  <a:srgbClr val="FF0000"/>
                </a:solidFill>
              </a:rPr>
              <a:t>简析：“一五”计划建设基本任务：集中力量发展重工业，建立国家工业化的初步基础……特点：优先发展重工业……存在的主要问题：在某种程度上忽视了农业的发展，牺牲了</a:t>
            </a:r>
            <a:r>
              <a:rPr lang="zh-CN" altLang="en-US" b="1">
                <a:solidFill>
                  <a:srgbClr val="FF0000"/>
                </a:solidFill>
              </a:rPr>
              <a:t>农民利益。</a:t>
            </a:r>
            <a:endParaRPr lang="zh-CN" altLang="en-US" b="1">
              <a:solidFill>
                <a:srgbClr val="FF0000"/>
              </a:solidFill>
            </a:endParaRPr>
          </a:p>
          <a:p>
            <a:pPr marL="0" indent="0">
              <a:buNone/>
            </a:pPr>
            <a:endParaRPr lang="zh-CN" altLang="en-US" b="1">
              <a:solidFill>
                <a:srgbClr val="FF0000"/>
              </a:solidFill>
            </a:endParaRP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en-US" altLang="zh-CN" b="1" dirty="0">
                <a:solidFill>
                  <a:srgbClr val="FF0000"/>
                </a:solidFill>
                <a:sym typeface="+mn-ea"/>
              </a:rPr>
              <a:t>     </a:t>
            </a:r>
            <a:r>
              <a:rPr lang="zh-CN" altLang="en-US" b="1" dirty="0">
                <a:solidFill>
                  <a:srgbClr val="FF0000"/>
                </a:solidFill>
                <a:sym typeface="+mn-ea"/>
              </a:rPr>
              <a:t>那些年，全国卷中的</a:t>
            </a:r>
            <a:r>
              <a:rPr lang="en-US" altLang="zh-CN" b="1" dirty="0">
                <a:solidFill>
                  <a:srgbClr val="FF0000"/>
                </a:solidFill>
                <a:sym typeface="+mn-ea"/>
              </a:rPr>
              <a:t>“</a:t>
            </a:r>
            <a:r>
              <a:rPr lang="zh-CN" altLang="en-US" b="1" dirty="0">
                <a:solidFill>
                  <a:srgbClr val="FF0000"/>
                </a:solidFill>
                <a:sym typeface="+mn-ea"/>
              </a:rPr>
              <a:t>一五计划</a:t>
            </a:r>
            <a:r>
              <a:rPr lang="en-US" altLang="zh-CN" b="1" dirty="0">
                <a:solidFill>
                  <a:srgbClr val="FF0000"/>
                </a:solidFill>
                <a:sym typeface="+mn-ea"/>
              </a:rPr>
              <a:t>”</a:t>
            </a:r>
            <a:endParaRPr lang="zh-CN" altLang="en-US"/>
          </a:p>
        </p:txBody>
      </p:sp>
      <p:sp>
        <p:nvSpPr>
          <p:cNvPr id="3" name="内容占位符 2"/>
          <p:cNvSpPr>
            <a:spLocks noGrp="1"/>
          </p:cNvSpPr>
          <p:nvPr>
            <p:ph idx="1"/>
          </p:nvPr>
        </p:nvSpPr>
        <p:spPr>
          <a:xfrm>
            <a:off x="334645" y="1825625"/>
            <a:ext cx="11807825" cy="4351655"/>
          </a:xfrm>
        </p:spPr>
        <p:txBody>
          <a:bodyPr>
            <a:normAutofit fontScale="90000"/>
          </a:bodyPr>
          <a:p>
            <a:pPr marL="0" indent="0">
              <a:buNone/>
            </a:pPr>
            <a:r>
              <a:rPr lang="zh-CN" altLang="en-US" b="1">
                <a:solidFill>
                  <a:srgbClr val="FF0000"/>
                </a:solidFill>
                <a:sym typeface="+mn-ea"/>
              </a:rPr>
              <a:t>（201</a:t>
            </a:r>
            <a:r>
              <a:rPr lang="en-US" altLang="zh-CN" b="1">
                <a:solidFill>
                  <a:srgbClr val="FF0000"/>
                </a:solidFill>
                <a:sym typeface="+mn-ea"/>
              </a:rPr>
              <a:t>4</a:t>
            </a:r>
            <a:r>
              <a:rPr lang="zh-CN" altLang="en-US" b="1">
                <a:solidFill>
                  <a:srgbClr val="FF0000"/>
                </a:solidFill>
                <a:sym typeface="+mn-ea"/>
              </a:rPr>
              <a:t>  全国Ⅱ卷  </a:t>
            </a:r>
            <a:r>
              <a:rPr lang="en-US" b="1">
                <a:solidFill>
                  <a:srgbClr val="FF0000"/>
                </a:solidFill>
                <a:sym typeface="+mn-ea"/>
              </a:rPr>
              <a:t>31</a:t>
            </a:r>
            <a:r>
              <a:rPr lang="zh-CN" altLang="en-US" b="1">
                <a:solidFill>
                  <a:srgbClr val="FF0000"/>
                </a:solidFill>
                <a:sym typeface="+mn-ea"/>
              </a:rPr>
              <a:t>）</a:t>
            </a:r>
            <a:r>
              <a:rPr lang="zh-CN" altLang="en-US"/>
              <a:t>1953年10月，中共中央决定在全国范围内实行粮食的统购统销，在农</a:t>
            </a:r>
            <a:endParaRPr lang="zh-CN" altLang="en-US"/>
          </a:p>
          <a:p>
            <a:pPr marL="0" indent="0">
              <a:buNone/>
            </a:pPr>
            <a:r>
              <a:rPr lang="zh-CN" altLang="en-US"/>
              <a:t>村向全部农户实行粮食计划收购的政策，由国家严格控制粮食市场。粮食的统购统销</a:t>
            </a:r>
            <a:endParaRPr lang="zh-CN" altLang="en-US"/>
          </a:p>
          <a:p>
            <a:pPr marL="0" indent="0">
              <a:buNone/>
            </a:pPr>
            <a:r>
              <a:rPr lang="zh-CN" altLang="en-US"/>
              <a:t>A．加快了我国农村经济的恢复和发展</a:t>
            </a:r>
            <a:endParaRPr lang="zh-CN" altLang="en-US"/>
          </a:p>
          <a:p>
            <a:pPr marL="0" indent="0">
              <a:buNone/>
            </a:pPr>
            <a:r>
              <a:rPr lang="zh-CN" altLang="en-US"/>
              <a:t>B．有力地促进了各地农村的政权建设</a:t>
            </a:r>
            <a:endParaRPr lang="zh-CN" altLang="en-US"/>
          </a:p>
          <a:p>
            <a:pPr marL="0" indent="0">
              <a:buNone/>
            </a:pPr>
            <a:r>
              <a:rPr lang="zh-CN" altLang="en-US"/>
              <a:t>C．将农民经济生活纳入国家计划体制</a:t>
            </a:r>
            <a:endParaRPr lang="zh-CN" altLang="en-US"/>
          </a:p>
          <a:p>
            <a:pPr marL="0" indent="0">
              <a:buNone/>
            </a:pPr>
            <a:r>
              <a:rPr lang="zh-CN" altLang="en-US"/>
              <a:t>D．为国家工业化建设提供劳动力资源</a:t>
            </a:r>
            <a:endParaRPr lang="zh-CN" altLang="en-US"/>
          </a:p>
          <a:p>
            <a:pPr marL="0" indent="0">
              <a:buNone/>
            </a:pPr>
            <a:r>
              <a:rPr lang="zh-CN" altLang="en-US" b="1">
                <a:solidFill>
                  <a:srgbClr val="FF0000"/>
                </a:solidFill>
                <a:sym typeface="+mn-ea"/>
              </a:rPr>
              <a:t>简析：</a:t>
            </a:r>
            <a:r>
              <a:rPr lang="zh-CN" altLang="en-US" b="1">
                <a:solidFill>
                  <a:srgbClr val="FF0000"/>
                </a:solidFill>
              </a:rPr>
              <a:t>统购统销：就是借助政权的强制力量，让农民把生产的粮食卖给国家，全社会所需要的</a:t>
            </a:r>
            <a:endParaRPr lang="zh-CN" altLang="en-US" b="1">
              <a:solidFill>
                <a:srgbClr val="FF0000"/>
              </a:solidFill>
            </a:endParaRPr>
          </a:p>
          <a:p>
            <a:pPr marL="0" indent="0">
              <a:buNone/>
            </a:pPr>
            <a:r>
              <a:rPr lang="zh-CN" altLang="en-US" b="1">
                <a:solidFill>
                  <a:srgbClr val="FF0000"/>
                </a:solidFill>
              </a:rPr>
              <a:t>粮食全部由国家供应，城镇家庭凭粮本供应粮食，国家严格禁止粮食自由买卖，是国家控制粮</a:t>
            </a:r>
            <a:endParaRPr lang="zh-CN" altLang="en-US" b="1">
              <a:solidFill>
                <a:srgbClr val="FF0000"/>
              </a:solidFill>
            </a:endParaRPr>
          </a:p>
          <a:p>
            <a:pPr marL="0" indent="0">
              <a:buNone/>
            </a:pPr>
            <a:r>
              <a:rPr lang="zh-CN" altLang="en-US" b="1">
                <a:solidFill>
                  <a:srgbClr val="FF0000"/>
                </a:solidFill>
              </a:rPr>
              <a:t>食资源的计划经济政策。……后来，统购统销的范围又继续扩大到棉花、纱布和食油。……统</a:t>
            </a:r>
            <a:endParaRPr lang="zh-CN" altLang="en-US" b="1">
              <a:solidFill>
                <a:srgbClr val="FF0000"/>
              </a:solidFill>
            </a:endParaRPr>
          </a:p>
          <a:p>
            <a:pPr marL="0" indent="0">
              <a:buNone/>
            </a:pPr>
            <a:r>
              <a:rPr lang="zh-CN" altLang="en-US" b="1">
                <a:solidFill>
                  <a:srgbClr val="FF0000"/>
                </a:solidFill>
              </a:rPr>
              <a:t>购统销期间，国家通过工农业产品“剪刀差”，为工业建设提供了原始积累。</a:t>
            </a:r>
            <a:endParaRPr lang="zh-CN" altLang="en-US" b="1">
              <a:solidFill>
                <a:srgbClr val="FF0000"/>
              </a:solidFill>
            </a:endParaRP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en-US" altLang="zh-CN" b="1" dirty="0">
                <a:solidFill>
                  <a:srgbClr val="FF0000"/>
                </a:solidFill>
                <a:sym typeface="+mn-ea"/>
              </a:rPr>
              <a:t>       </a:t>
            </a:r>
            <a:r>
              <a:rPr lang="zh-CN" altLang="en-US" b="1" dirty="0">
                <a:solidFill>
                  <a:srgbClr val="FF0000"/>
                </a:solidFill>
                <a:sym typeface="+mn-ea"/>
              </a:rPr>
              <a:t>那些年，全国卷中的</a:t>
            </a:r>
            <a:r>
              <a:rPr lang="en-US" altLang="zh-CN" b="1" dirty="0">
                <a:solidFill>
                  <a:srgbClr val="FF0000"/>
                </a:solidFill>
                <a:sym typeface="+mn-ea"/>
              </a:rPr>
              <a:t>“</a:t>
            </a:r>
            <a:r>
              <a:rPr lang="zh-CN" altLang="en-US" b="1" dirty="0">
                <a:solidFill>
                  <a:srgbClr val="FF0000"/>
                </a:solidFill>
                <a:sym typeface="+mn-ea"/>
              </a:rPr>
              <a:t>一五计划</a:t>
            </a:r>
            <a:r>
              <a:rPr lang="en-US" altLang="zh-CN" b="1" dirty="0">
                <a:solidFill>
                  <a:srgbClr val="FF0000"/>
                </a:solidFill>
                <a:sym typeface="+mn-ea"/>
              </a:rPr>
              <a:t>”</a:t>
            </a:r>
            <a:endParaRPr lang="zh-CN" altLang="en-US"/>
          </a:p>
        </p:txBody>
      </p:sp>
      <p:sp>
        <p:nvSpPr>
          <p:cNvPr id="3" name="内容占位符 2"/>
          <p:cNvSpPr>
            <a:spLocks noGrp="1"/>
          </p:cNvSpPr>
          <p:nvPr>
            <p:ph idx="1"/>
          </p:nvPr>
        </p:nvSpPr>
        <p:spPr/>
        <p:txBody>
          <a:bodyPr/>
          <a:p>
            <a:pPr marL="0" indent="0">
              <a:buNone/>
            </a:pPr>
            <a:r>
              <a:rPr lang="zh-CN" altLang="en-US" b="1">
                <a:solidFill>
                  <a:srgbClr val="FF0000"/>
                </a:solidFill>
                <a:sym typeface="+mn-ea"/>
              </a:rPr>
              <a:t>（201</a:t>
            </a:r>
            <a:r>
              <a:rPr lang="en-US" altLang="zh-CN" b="1">
                <a:solidFill>
                  <a:srgbClr val="FF0000"/>
                </a:solidFill>
                <a:sym typeface="+mn-ea"/>
              </a:rPr>
              <a:t>5</a:t>
            </a:r>
            <a:r>
              <a:rPr lang="zh-CN" altLang="en-US" b="1">
                <a:solidFill>
                  <a:srgbClr val="FF0000"/>
                </a:solidFill>
                <a:sym typeface="+mn-ea"/>
              </a:rPr>
              <a:t>  全国Ⅱ卷  </a:t>
            </a:r>
            <a:r>
              <a:rPr lang="en-US" b="1">
                <a:solidFill>
                  <a:srgbClr val="FF0000"/>
                </a:solidFill>
                <a:sym typeface="+mn-ea"/>
              </a:rPr>
              <a:t>34</a:t>
            </a:r>
            <a:r>
              <a:rPr lang="zh-CN" altLang="en-US" b="1">
                <a:solidFill>
                  <a:srgbClr val="FF0000"/>
                </a:solidFill>
                <a:sym typeface="+mn-ea"/>
              </a:rPr>
              <a:t>）</a:t>
            </a:r>
            <a:r>
              <a:rPr lang="zh-CN" altLang="en-US"/>
              <a:t>1930年苏联粮食产量为835.4亿千克，1931年降至694.8亿千克；1930年苏联粮食出口483亿千克，1931年增至518亿千克。这表明苏联</a:t>
            </a:r>
            <a:endParaRPr lang="zh-CN" altLang="en-US"/>
          </a:p>
          <a:p>
            <a:pPr marL="0" indent="0">
              <a:buNone/>
            </a:pPr>
            <a:r>
              <a:rPr lang="zh-CN" altLang="en-US"/>
              <a:t>A.人民为国家工业化建设作出贡献     B.农业投入不足造成粮食供不应求</a:t>
            </a:r>
            <a:endParaRPr lang="zh-CN" altLang="en-US"/>
          </a:p>
          <a:p>
            <a:pPr marL="0" indent="0">
              <a:buNone/>
            </a:pPr>
            <a:r>
              <a:rPr lang="zh-CN" altLang="en-US"/>
              <a:t>C.粮食减产严重制约工业发展速度     D.农业集体化影响农民生产积极性</a:t>
            </a:r>
            <a:endParaRPr lang="zh-CN" altLang="en-US"/>
          </a:p>
          <a:p>
            <a:pPr marL="0" indent="0">
              <a:buNone/>
            </a:pPr>
            <a:r>
              <a:rPr lang="zh-CN" altLang="en-US" b="1">
                <a:solidFill>
                  <a:srgbClr val="FF0000"/>
                </a:solidFill>
              </a:rPr>
              <a:t>简析：这道题目是否很熟悉？ </a:t>
            </a:r>
            <a:r>
              <a:rPr lang="zh-CN" altLang="en-US" b="1">
                <a:solidFill>
                  <a:srgbClr val="FF0000"/>
                </a:solidFill>
              </a:rPr>
              <a:t>苏联老大哥是学习的榜样，工业化、</a:t>
            </a:r>
            <a:r>
              <a:rPr lang="zh-CN" altLang="en-US" b="1">
                <a:solidFill>
                  <a:srgbClr val="FF0000"/>
                </a:solidFill>
                <a:sym typeface="+mn-ea"/>
              </a:rPr>
              <a:t>农业集体化原来也是这样的做法。</a:t>
            </a:r>
            <a:endParaRPr lang="zh-CN" altLang="en-US">
              <a:sym typeface="+mn-ea"/>
            </a:endParaRP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a:bodyPr>
          <a:p>
            <a:r>
              <a:rPr lang="en-US" altLang="zh-CN" b="1" dirty="0">
                <a:solidFill>
                  <a:srgbClr val="FF0000"/>
                </a:solidFill>
                <a:sym typeface="+mn-ea"/>
              </a:rPr>
              <a:t>         </a:t>
            </a:r>
            <a:r>
              <a:rPr lang="zh-CN" altLang="en-US" b="1" dirty="0">
                <a:solidFill>
                  <a:srgbClr val="FF0000"/>
                </a:solidFill>
                <a:sym typeface="+mn-ea"/>
              </a:rPr>
              <a:t>那些年，全国卷中的</a:t>
            </a:r>
            <a:r>
              <a:rPr lang="en-US" altLang="zh-CN" b="1" dirty="0">
                <a:solidFill>
                  <a:srgbClr val="FF0000"/>
                </a:solidFill>
                <a:sym typeface="+mn-ea"/>
              </a:rPr>
              <a:t>“</a:t>
            </a:r>
            <a:r>
              <a:rPr lang="zh-CN" altLang="en-US" b="1" dirty="0">
                <a:solidFill>
                  <a:srgbClr val="FF0000"/>
                </a:solidFill>
                <a:sym typeface="+mn-ea"/>
              </a:rPr>
              <a:t>一五计划</a:t>
            </a:r>
            <a:r>
              <a:rPr lang="en-US" altLang="zh-CN" b="1" dirty="0">
                <a:solidFill>
                  <a:srgbClr val="FF0000"/>
                </a:solidFill>
                <a:sym typeface="+mn-ea"/>
              </a:rPr>
              <a:t>”   </a:t>
            </a:r>
            <a:endParaRPr lang="zh-CN" altLang="en-US"/>
          </a:p>
        </p:txBody>
      </p:sp>
      <p:sp>
        <p:nvSpPr>
          <p:cNvPr id="3" name="内容占位符 2"/>
          <p:cNvSpPr>
            <a:spLocks noGrp="1"/>
          </p:cNvSpPr>
          <p:nvPr>
            <p:ph idx="1"/>
          </p:nvPr>
        </p:nvSpPr>
        <p:spPr/>
        <p:txBody>
          <a:bodyPr/>
          <a:p>
            <a:pPr marL="0" indent="0">
              <a:buNone/>
            </a:pPr>
            <a:r>
              <a:rPr lang="zh-CN" altLang="en-US" b="1">
                <a:solidFill>
                  <a:srgbClr val="FF0000"/>
                </a:solidFill>
                <a:sym typeface="+mn-ea"/>
              </a:rPr>
              <a:t>（201</a:t>
            </a:r>
            <a:r>
              <a:rPr lang="en-US" altLang="zh-CN" b="1">
                <a:solidFill>
                  <a:srgbClr val="FF0000"/>
                </a:solidFill>
                <a:sym typeface="+mn-ea"/>
              </a:rPr>
              <a:t>6</a:t>
            </a:r>
            <a:r>
              <a:rPr lang="zh-CN" altLang="en-US" b="1">
                <a:solidFill>
                  <a:srgbClr val="FF0000"/>
                </a:solidFill>
                <a:sym typeface="+mn-ea"/>
              </a:rPr>
              <a:t>  全国Ⅱ卷  </a:t>
            </a:r>
            <a:r>
              <a:rPr lang="en-US" b="1">
                <a:solidFill>
                  <a:srgbClr val="FF0000"/>
                </a:solidFill>
                <a:sym typeface="+mn-ea"/>
              </a:rPr>
              <a:t>31</a:t>
            </a:r>
            <a:r>
              <a:rPr lang="zh-CN" altLang="en-US" b="1">
                <a:solidFill>
                  <a:srgbClr val="FF0000"/>
                </a:solidFill>
                <a:sym typeface="+mn-ea"/>
              </a:rPr>
              <a:t>）</a:t>
            </a:r>
            <a:r>
              <a:rPr lang="zh-CN" altLang="en-US"/>
              <a:t>“一五”计划期间，我国住宅建设占基本建设投资额的比重不断减少，其他非生产性建设投资也开始受到抑制。这表明我国</a:t>
            </a:r>
            <a:endParaRPr lang="zh-CN" altLang="en-US"/>
          </a:p>
          <a:p>
            <a:pPr marL="0" indent="0">
              <a:buNone/>
            </a:pPr>
            <a:r>
              <a:rPr lang="zh-CN" altLang="en-US"/>
              <a:t>A．致力于奠定工业化基础　　　　     B．国民经济结构臻于平衡</a:t>
            </a:r>
            <a:endParaRPr lang="zh-CN" altLang="en-US"/>
          </a:p>
          <a:p>
            <a:pPr marL="0" indent="0">
              <a:buNone/>
            </a:pPr>
            <a:r>
              <a:rPr lang="zh-CN" altLang="en-US"/>
              <a:t>C．大力压缩基本建设投资规模　　     D．城市化的进程趋于缓慢</a:t>
            </a:r>
            <a:endParaRPr lang="zh-CN" altLang="en-US"/>
          </a:p>
          <a:p>
            <a:pPr marL="0" indent="0">
              <a:buNone/>
            </a:pPr>
            <a:r>
              <a:rPr lang="zh-CN" altLang="en-US" b="1">
                <a:solidFill>
                  <a:srgbClr val="FF0000"/>
                </a:solidFill>
              </a:rPr>
              <a:t>简析：</a:t>
            </a:r>
            <a:r>
              <a:rPr lang="zh-CN" altLang="en-US" b="1">
                <a:solidFill>
                  <a:srgbClr val="FF0000"/>
                </a:solidFill>
                <a:sym typeface="+mn-ea"/>
              </a:rPr>
              <a:t>“一五”计划期间，其他建设统统为工业化让步。</a:t>
            </a:r>
            <a:r>
              <a:rPr lang="en-US" altLang="zh-CN" b="1">
                <a:solidFill>
                  <a:srgbClr val="FF0000"/>
                </a:solidFill>
                <a:sym typeface="+mn-ea"/>
              </a:rPr>
              <a:t>“</a:t>
            </a:r>
            <a:r>
              <a:rPr lang="zh-CN" altLang="en-US" b="1">
                <a:solidFill>
                  <a:srgbClr val="FF0000"/>
                </a:solidFill>
                <a:sym typeface="+mn-ea"/>
              </a:rPr>
              <a:t>抓大放小</a:t>
            </a:r>
            <a:r>
              <a:rPr lang="en-US" altLang="zh-CN" b="1">
                <a:solidFill>
                  <a:srgbClr val="FF0000"/>
                </a:solidFill>
                <a:sym typeface="+mn-ea"/>
              </a:rPr>
              <a:t>”</a:t>
            </a:r>
            <a:r>
              <a:rPr lang="zh-CN" altLang="en-US" b="1">
                <a:solidFill>
                  <a:srgbClr val="FF0000"/>
                </a:solidFill>
                <a:sym typeface="+mn-ea"/>
              </a:rPr>
              <a:t>，有所为有所不为。</a:t>
            </a:r>
            <a:endParaRPr lang="zh-CN" altLang="en-US" b="1">
              <a:solidFill>
                <a:srgbClr val="FF0000"/>
              </a:solidFill>
              <a:sym typeface="+mn-ea"/>
            </a:endParaRPr>
          </a:p>
          <a:p>
            <a:pPr marL="0" indent="0">
              <a:buNone/>
            </a:pPr>
            <a:r>
              <a:rPr lang="zh-CN" altLang="en-US" b="1">
                <a:solidFill>
                  <a:srgbClr val="FF0000"/>
                </a:solidFill>
                <a:sym typeface="+mn-ea"/>
              </a:rPr>
              <a:t>         一五计划选择了与苏联类似的工业化道路，即高积累，优先发展重工业的发展模式。以重工业为核心是这一时期工业化的鲜明特色，由于中国的工业化基础十分薄弱，苏联式的工业化道路能帮助中国在较短时期内快速建立全面工业化的基础。</a:t>
            </a:r>
            <a:endParaRPr lang="zh-CN" altLang="en-US" b="1">
              <a:solidFill>
                <a:srgbClr val="FF0000"/>
              </a:solidFill>
              <a:sym typeface="+mn-ea"/>
            </a:endParaRPr>
          </a:p>
        </p:txBody>
      </p:sp>
    </p:spTree>
    <p:custDataLst>
      <p:tags r:id="rId1"/>
    </p:custDataLst>
  </p:cSld>
  <p:clrMapOvr>
    <a:masterClrMapping/>
  </p:clrMapOvr>
</p:sld>
</file>

<file path=ppt/tags/tag1.xml><?xml version="1.0" encoding="utf-8"?>
<p:tagLst xmlns:p="http://schemas.openxmlformats.org/presentationml/2006/main">
  <p:tag name="KSO_WM_TAG_VERSION" val="1.0"/>
  <p:tag name="KSO_WM_TEMPLATE_CATEGORY" val="custom"/>
  <p:tag name="KSO_WM_TEMPLATE_INDEX" val="20184553"/>
</p:tagLst>
</file>

<file path=ppt/tags/tag10.xml><?xml version="1.0" encoding="utf-8"?>
<p:tagLst xmlns:p="http://schemas.openxmlformats.org/presentationml/2006/main">
  <p:tag name="KSO_WM_BEAUTIFY_FLAG" val="#wm#"/>
  <p:tag name="KSO_WM_TEMPLATE_CATEGORY" val="custom"/>
  <p:tag name="KSO_WM_TEMPLATE_INDEX" val="20184553"/>
</p:tagLst>
</file>

<file path=ppt/tags/tag11.xml><?xml version="1.0" encoding="utf-8"?>
<p:tagLst xmlns:p="http://schemas.openxmlformats.org/presentationml/2006/main">
  <p:tag name="KSO_WM_BEAUTIFY_FLAG" val="#wm#"/>
  <p:tag name="KSO_WM_TEMPLATE_CATEGORY" val="custom"/>
  <p:tag name="KSO_WM_TEMPLATE_INDEX" val="20184553"/>
</p:tagLst>
</file>

<file path=ppt/tags/tag12.xml><?xml version="1.0" encoding="utf-8"?>
<p:tagLst xmlns:p="http://schemas.openxmlformats.org/presentationml/2006/main">
  <p:tag name="KSO_WM_BEAUTIFY_FLAG" val="#wm#"/>
  <p:tag name="KSO_WM_TEMPLATE_CATEGORY" val="custom"/>
  <p:tag name="KSO_WM_TEMPLATE_INDEX" val="20184553"/>
</p:tagLst>
</file>

<file path=ppt/tags/tag13.xml><?xml version="1.0" encoding="utf-8"?>
<p:tagLst xmlns:p="http://schemas.openxmlformats.org/presentationml/2006/main">
  <p:tag name="KSO_WM_BEAUTIFY_FLAG" val="#wm#"/>
  <p:tag name="KSO_WM_TEMPLATE_CATEGORY" val="custom"/>
  <p:tag name="KSO_WM_TEMPLATE_INDEX" val="20184553"/>
</p:tagLst>
</file>

<file path=ppt/tags/tag14.xml><?xml version="1.0" encoding="utf-8"?>
<p:tagLst xmlns:p="http://schemas.openxmlformats.org/presentationml/2006/main">
  <p:tag name="KSO_WM_BEAUTIFY_FLAG" val="#wm#"/>
  <p:tag name="KSO_WM_TEMPLATE_CATEGORY" val="custom"/>
  <p:tag name="KSO_WM_TEMPLATE_INDEX" val="20184553"/>
</p:tagLst>
</file>

<file path=ppt/tags/tag15.xml><?xml version="1.0" encoding="utf-8"?>
<p:tagLst xmlns:p="http://schemas.openxmlformats.org/presentationml/2006/main">
  <p:tag name="KSO_WM_BEAUTIFY_FLAG" val="#wm#"/>
  <p:tag name="KSO_WM_TEMPLATE_CATEGORY" val="custom"/>
  <p:tag name="KSO_WM_TEMPLATE_INDEX" val="20184553"/>
</p:tagLst>
</file>

<file path=ppt/tags/tag16.xml><?xml version="1.0" encoding="utf-8"?>
<p:tagLst xmlns:p="http://schemas.openxmlformats.org/presentationml/2006/main">
  <p:tag name="KSO_WM_BEAUTIFY_FLAG" val="#wm#"/>
  <p:tag name="KSO_WM_TEMPLATE_CATEGORY" val="custom"/>
  <p:tag name="KSO_WM_TEMPLATE_INDEX" val="20184553"/>
</p:tagLst>
</file>

<file path=ppt/tags/tag17.xml><?xml version="1.0" encoding="utf-8"?>
<p:tagLst xmlns:p="http://schemas.openxmlformats.org/presentationml/2006/main">
  <p:tag name="KSO_WM_BEAUTIFY_FLAG" val="#wm#"/>
  <p:tag name="KSO_WM_TEMPLATE_CATEGORY" val="custom"/>
  <p:tag name="KSO_WM_TEMPLATE_INDEX" val="20184553"/>
</p:tagLst>
</file>

<file path=ppt/tags/tag2.xml><?xml version="1.0" encoding="utf-8"?>
<p:tagLst xmlns:p="http://schemas.openxmlformats.org/presentationml/2006/main">
  <p:tag name="KSO_WM_TAG_VERSION" val="1.0"/>
  <p:tag name="KSO_WM_TEMPLATE_CATEGORY" val="custom"/>
  <p:tag name="KSO_WM_TEMPLATE_INDEX" val="20184553"/>
</p:tagLst>
</file>

<file path=ppt/tags/tag3.xml><?xml version="1.0" encoding="utf-8"?>
<p:tagLst xmlns:p="http://schemas.openxmlformats.org/presentationml/2006/main">
  <p:tag name="KSO_WM_TEMPLATE_TOPIC_DEFAULT" val="1"/>
  <p:tag name="KSO_WM_TEMPLATE_JOB_ID" val="2"/>
  <p:tag name="KSO_WM_TEMPLATE_SCENE_ID" val="1"/>
  <p:tag name="KSO_WM_TEMPLATE_OUTLINE_ID" val="15"/>
  <p:tag name="KSO_WM_TEMPLATE_TOPIC_ID" val="2869567"/>
  <p:tag name="KSO_WM_BEAUTIFY_FLAG" val="#wm#"/>
  <p:tag name="KSO_WM_TAG_VERSION" val="1.0"/>
  <p:tag name="KSO_WM_TEMPLATE_INDEX" val="20184553"/>
  <p:tag name="KSO_WM_TEMPLATE_CATEGORY" val="custom"/>
  <p:tag name="KSO_WM_TEMPLATE_THUMBS_INDEX" val="1、6、10、14、20、26、27、28、29、31"/>
</p:tagLst>
</file>

<file path=ppt/tags/tag4.xml><?xml version="1.0" encoding="utf-8"?>
<p:tagLst xmlns:p="http://schemas.openxmlformats.org/presentationml/2006/main">
  <p:tag name="KSO_WM_TAG_VERSION" val="1.0"/>
  <p:tag name="KSO_WM_TEMPLATE_CATEGORY" val="custom"/>
  <p:tag name="KSO_WM_TEMPLATE_INDEX" val="20184553"/>
  <p:tag name="KSO_WM_UNIT_TYPE" val="a"/>
  <p:tag name="KSO_WM_UNIT_INDEX" val="1"/>
  <p:tag name="KSO_WM_UNIT_ID" val="custom20184553_1*a*1"/>
  <p:tag name="KSO_WM_UNIT_LAYERLEVEL" val="1"/>
  <p:tag name="KSO_WM_UNIT_VALUE" val="10"/>
  <p:tag name="KSO_WM_UNIT_ISCONTENTSTITLE" val="0"/>
  <p:tag name="KSO_WM_UNIT_HIGHLIGHT" val="0"/>
  <p:tag name="KSO_WM_UNIT_COMPATIBLE" val="0"/>
  <p:tag name="KSO_WM_UNIT_CLEAR" val="0"/>
  <p:tag name="KSO_WM_BEAUTIFY_FLAG" val="#wm#"/>
  <p:tag name="KSO_WM_UNIT_PRESET_TEXT" val="空白演示"/>
</p:tagLst>
</file>

<file path=ppt/tags/tag5.xml><?xml version="1.0" encoding="utf-8"?>
<p:tagLst xmlns:p="http://schemas.openxmlformats.org/presentationml/2006/main">
  <p:tag name="KSO_WM_TEMPLATE_CATEGORY" val="custom"/>
  <p:tag name="KSO_WM_TEMPLATE_INDEX" val="20184553"/>
  <p:tag name="KSO_WM_UNIT_CLEAR" val="0"/>
  <p:tag name="KSO_WM_UNIT_COMPATIBLE" val="0"/>
  <p:tag name="KSO_WM_UNIT_HIGHLIGHT" val="0"/>
  <p:tag name="KSO_WM_UNIT_ISCONTENTSTITLE" val="0"/>
  <p:tag name="KSO_WM_UNIT_VALUE" val="234"/>
  <p:tag name="KSO_WM_UNIT_LAYERLEVEL" val="1"/>
  <p:tag name="KSO_WM_UNIT_INDEX" val="1"/>
  <p:tag name="KSO_WM_UNIT_ID" val="custom20184553_1*b*1"/>
  <p:tag name="KSO_WM_UNIT_TYPE" val="b"/>
  <p:tag name="KSO_WM_BEAUTIFY_FLAG" val="#wm#"/>
  <p:tag name="KSO_WM_TAG_VERSION" val="1.0"/>
  <p:tag name="KSO_WM_UNIT_PRESET_TEXT" val="Lorem ipsum dolor sit amet, consectetur adipisicing elit."/>
</p:tagLst>
</file>

<file path=ppt/tags/tag6.xml><?xml version="1.0" encoding="utf-8"?>
<p:tagLst xmlns:p="http://schemas.openxmlformats.org/presentationml/2006/main">
  <p:tag name="KSO_WM_SLIDE_SUBTYPE" val="pureTxt"/>
  <p:tag name="KSO_WM_TEMPLATE_TOPIC_DEFAULT" val="1"/>
  <p:tag name="KSO_WM_TEMPLATE_JOB_ID" val="2"/>
  <p:tag name="KSO_WM_TEMPLATE_SCENE_ID" val="1"/>
  <p:tag name="KSO_WM_TEMPLATE_OUTLINE_ID" val="15"/>
  <p:tag name="KSO_WM_TEMPLATE_TOPIC_ID" val="2869567"/>
  <p:tag name="KSO_WM_SLIDE_SIZE" val="828*343"/>
  <p:tag name="KSO_WM_SLIDE_POSITION" val="66*144"/>
  <p:tag name="KSO_WM_BEAUTIFY_FLAG" val="#wm#"/>
  <p:tag name="KSO_WM_SLIDE_TYPE" val="title"/>
  <p:tag name="KSO_WM_SLIDE_LAYOUT_CNT" val="1_1"/>
  <p:tag name="KSO_WM_SLIDE_LAYOUT" val="a_b"/>
  <p:tag name="KSO_WM_SLIDE_ITEM_CNT" val="2"/>
  <p:tag name="KSO_WM_SLIDE_INDEX" val="1"/>
  <p:tag name="KSO_WM_SLIDE_ID" val="custom20184553_1"/>
  <p:tag name="KSO_WM_TAG_VERSION" val="1.0"/>
  <p:tag name="KSO_WM_TEMPLATE_INDEX" val="20184553"/>
  <p:tag name="KSO_WM_TEMPLATE_CATEGORY" val="custom"/>
  <p:tag name="KSO_WM_TEMPLATE_THUMBS_INDEX" val="1、6、10、14、20、26、27、28、29、31"/>
</p:tagLst>
</file>

<file path=ppt/tags/tag7.xml><?xml version="1.0" encoding="utf-8"?>
<p:tagLst xmlns:p="http://schemas.openxmlformats.org/presentationml/2006/main">
  <p:tag name="KSO_WM_BEAUTIFY_FLAG" val="#wm#"/>
  <p:tag name="KSO_WM_TEMPLATE_CATEGORY" val="custom"/>
  <p:tag name="KSO_WM_TEMPLATE_INDEX" val="20184553"/>
</p:tagLst>
</file>

<file path=ppt/tags/tag8.xml><?xml version="1.0" encoding="utf-8"?>
<p:tagLst xmlns:p="http://schemas.openxmlformats.org/presentationml/2006/main">
  <p:tag name="KSO_WM_BEAUTIFY_FLAG" val="#wm#"/>
  <p:tag name="KSO_WM_TEMPLATE_CATEGORY" val="custom"/>
  <p:tag name="KSO_WM_TEMPLATE_INDEX" val="20184553"/>
</p:tagLst>
</file>

<file path=ppt/tags/tag9.xml><?xml version="1.0" encoding="utf-8"?>
<p:tagLst xmlns:p="http://schemas.openxmlformats.org/presentationml/2006/main">
  <p:tag name="KSO_WM_BEAUTIFY_FLAG" val="#wm#"/>
  <p:tag name="KSO_WM_TEMPLATE_CATEGORY" val="custom"/>
  <p:tag name="KSO_WM_TEMPLATE_INDEX" val="20184553"/>
</p:tagLst>
</file>

<file path=ppt/theme/theme1.xml><?xml version="1.0" encoding="utf-8"?>
<a:theme xmlns:a="http://schemas.openxmlformats.org/drawingml/2006/main" name="Office 主题">
  <a:themeElements>
    <a:clrScheme name="自定义 214">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3334</Words>
  <Application>WPS 演示</Application>
  <PresentationFormat>宽屏</PresentationFormat>
  <Paragraphs>98</Paragraphs>
  <Slides>12</Slides>
  <Notes>31</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12</vt:i4>
      </vt:variant>
    </vt:vector>
  </HeadingPairs>
  <TitlesOfParts>
    <vt:vector size="20" baseType="lpstr">
      <vt:lpstr>Arial</vt:lpstr>
      <vt:lpstr>宋体</vt:lpstr>
      <vt:lpstr>Wingdings</vt:lpstr>
      <vt:lpstr>黑体</vt:lpstr>
      <vt:lpstr>Calibri</vt:lpstr>
      <vt:lpstr>微软雅黑</vt:lpstr>
      <vt:lpstr>Arial Unicode MS</vt:lpstr>
      <vt:lpstr>Office 主题</vt:lpstr>
      <vt:lpstr>那些年，全国卷中的“一五计划”</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水利万物而不争1410848707</cp:lastModifiedBy>
  <cp:revision>5</cp:revision>
  <dcterms:created xsi:type="dcterms:W3CDTF">2018-03-01T02:03:00Z</dcterms:created>
  <dcterms:modified xsi:type="dcterms:W3CDTF">2018-06-13T02:10:20Z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2052-10.1.0.7400</vt:lpwstr>
  </property>
</Properties>
</file>