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88" r:id="rId3"/>
    <p:sldId id="293" r:id="rId4"/>
    <p:sldId id="294" r:id="rId5"/>
    <p:sldId id="295" r:id="rId6"/>
    <p:sldId id="296" r:id="rId7"/>
    <p:sldId id="276" r:id="rId8"/>
    <p:sldId id="275" r:id="rId9"/>
    <p:sldId id="289" r:id="rId10"/>
    <p:sldId id="277" r:id="rId11"/>
    <p:sldId id="278" r:id="rId12"/>
    <p:sldId id="297" r:id="rId13"/>
    <p:sldId id="298" r:id="rId14"/>
    <p:sldId id="299" r:id="rId15"/>
    <p:sldId id="300" r:id="rId16"/>
    <p:sldId id="304" r:id="rId17"/>
    <p:sldId id="306" r:id="rId18"/>
    <p:sldId id="301" r:id="rId19"/>
    <p:sldId id="302" r:id="rId20"/>
    <p:sldId id="303" r:id="rId21"/>
    <p:sldId id="305" r:id="rId2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AA47-8081-419D-9379-3475D19E5027}" type="datetimeFigureOut">
              <a:rPr lang="zh-CN" altLang="en-US" smtClean="0"/>
              <a:pPr/>
              <a:t>2018/6/20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20FA-ECF0-4C10-930C-0CB1C03DC48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AA47-8081-419D-9379-3475D19E5027}" type="datetimeFigureOut">
              <a:rPr lang="zh-CN" altLang="en-US" smtClean="0"/>
              <a:pPr/>
              <a:t>2018/6/20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20FA-ECF0-4C10-930C-0CB1C03DC48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AA47-8081-419D-9379-3475D19E5027}" type="datetimeFigureOut">
              <a:rPr lang="zh-CN" altLang="en-US" smtClean="0"/>
              <a:pPr/>
              <a:t>2018/6/20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20FA-ECF0-4C10-930C-0CB1C03DC48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AA47-8081-419D-9379-3475D19E5027}" type="datetimeFigureOut">
              <a:rPr lang="zh-CN" altLang="en-US" smtClean="0"/>
              <a:pPr/>
              <a:t>2018/6/20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20FA-ECF0-4C10-930C-0CB1C03DC48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AA47-8081-419D-9379-3475D19E5027}" type="datetimeFigureOut">
              <a:rPr lang="zh-CN" altLang="en-US" smtClean="0"/>
              <a:pPr/>
              <a:t>2018/6/20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20FA-ECF0-4C10-930C-0CB1C03DC48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AA47-8081-419D-9379-3475D19E5027}" type="datetimeFigureOut">
              <a:rPr lang="zh-CN" altLang="en-US" smtClean="0"/>
              <a:pPr/>
              <a:t>2018/6/20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20FA-ECF0-4C10-930C-0CB1C03DC48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AA47-8081-419D-9379-3475D19E5027}" type="datetimeFigureOut">
              <a:rPr lang="zh-CN" altLang="en-US" smtClean="0"/>
              <a:pPr/>
              <a:t>2018/6/20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20FA-ECF0-4C10-930C-0CB1C03DC48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AA47-8081-419D-9379-3475D19E5027}" type="datetimeFigureOut">
              <a:rPr lang="zh-CN" altLang="en-US" smtClean="0"/>
              <a:pPr/>
              <a:t>2018/6/20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20FA-ECF0-4C10-930C-0CB1C03DC48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AA47-8081-419D-9379-3475D19E5027}" type="datetimeFigureOut">
              <a:rPr lang="zh-CN" altLang="en-US" smtClean="0"/>
              <a:pPr/>
              <a:t>2018/6/20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20FA-ECF0-4C10-930C-0CB1C03DC48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AA47-8081-419D-9379-3475D19E5027}" type="datetimeFigureOut">
              <a:rPr lang="zh-CN" altLang="en-US" smtClean="0"/>
              <a:pPr/>
              <a:t>2018/6/20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20FA-ECF0-4C10-930C-0CB1C03DC48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AA47-8081-419D-9379-3475D19E5027}" type="datetimeFigureOut">
              <a:rPr lang="zh-CN" altLang="en-US" smtClean="0"/>
              <a:pPr/>
              <a:t>2018/6/20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020FA-ECF0-4C10-930C-0CB1C03DC48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6AA47-8081-419D-9379-3475D19E5027}" type="datetimeFigureOut">
              <a:rPr lang="zh-CN" altLang="en-US" smtClean="0"/>
              <a:pPr/>
              <a:t>2018/6/20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020FA-ECF0-4C10-930C-0CB1C03DC48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228600" y="1285875"/>
            <a:ext cx="8763000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4000" b="1" dirty="0"/>
              <a:t>百家争鸣及儒家思想的形成与发展</a:t>
            </a:r>
          </a:p>
          <a:p>
            <a:pPr algn="ctr"/>
            <a:r>
              <a:rPr lang="zh-CN" altLang="en-US" sz="3200" b="1" dirty="0">
                <a:solidFill>
                  <a:srgbClr val="3333FF"/>
                </a:solidFill>
              </a:rPr>
              <a:t>二、汉代儒学</a:t>
            </a:r>
          </a:p>
          <a:p>
            <a:r>
              <a:rPr lang="en-US" altLang="zh-CN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2018</a:t>
            </a:r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年江苏考纲要求：</a:t>
            </a:r>
            <a:endParaRPr lang="en-US" altLang="zh-CN" sz="28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、董仲舒的思想主张</a:t>
            </a:r>
            <a:endParaRPr lang="en-US" altLang="zh-CN" sz="2800" b="1" dirty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、汉武帝确立儒学独尊地位的措施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800" b="1" dirty="0" smtClean="0">
                <a:solidFill>
                  <a:srgbClr val="3333FF"/>
                </a:solidFill>
                <a:latin typeface="+mn-ea"/>
              </a:rPr>
              <a:t>1</a:t>
            </a:r>
            <a:r>
              <a:rPr lang="zh-CN" altLang="en-US" sz="2800" b="1" dirty="0" smtClean="0">
                <a:solidFill>
                  <a:srgbClr val="3333FF"/>
                </a:solidFill>
                <a:latin typeface="+mn-ea"/>
              </a:rPr>
              <a:t>、太</a:t>
            </a:r>
            <a:r>
              <a:rPr lang="zh-CN" altLang="en-US" sz="2800" b="1" dirty="0">
                <a:solidFill>
                  <a:srgbClr val="3333FF"/>
                </a:solidFill>
                <a:latin typeface="+mn-ea"/>
              </a:rPr>
              <a:t>学的设立是如何提高儒学地位的？</a:t>
            </a:r>
            <a:endParaRPr lang="en-US" altLang="zh-CN" sz="2800" b="1" dirty="0">
              <a:solidFill>
                <a:srgbClr val="3333FF"/>
              </a:solidFill>
              <a:latin typeface="+mn-ea"/>
            </a:endParaRPr>
          </a:p>
          <a:p>
            <a:pPr>
              <a:defRPr/>
            </a:pPr>
            <a:r>
              <a:rPr lang="zh-CN" altLang="en-US" sz="2800" b="1" dirty="0">
                <a:solidFill>
                  <a:srgbClr val="0070C0"/>
                </a:solidFill>
                <a:latin typeface="楷体" pitchFamily="49" charset="-122"/>
                <a:ea typeface="楷体" pitchFamily="49" charset="-122"/>
              </a:rPr>
              <a:t>以儒学垄断教育，并进而影响仕途</a:t>
            </a:r>
            <a:endParaRPr lang="en-US" altLang="zh-CN" sz="2800" b="1" dirty="0">
              <a:solidFill>
                <a:srgbClr val="0070C0"/>
              </a:solidFill>
              <a:latin typeface="楷体" pitchFamily="49" charset="-122"/>
              <a:ea typeface="楷体" pitchFamily="49" charset="-122"/>
            </a:endParaRPr>
          </a:p>
          <a:p>
            <a:pPr>
              <a:defRPr/>
            </a:pP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、太学是最高学府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，办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学目是养士、兴教化、培养官僚后备力量；</a:t>
            </a:r>
            <a:endParaRPr lang="en-US" altLang="zh-CN" sz="2800" b="1" dirty="0">
              <a:latin typeface="楷体" pitchFamily="49" charset="-122"/>
              <a:ea typeface="楷体" pitchFamily="49" charset="-122"/>
            </a:endParaRPr>
          </a:p>
          <a:p>
            <a:pPr>
              <a:defRPr/>
            </a:pP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、太学以五经等儒家经典为教学内容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。</a:t>
            </a:r>
            <a:endParaRPr lang="en-US" altLang="zh-CN" sz="2800" b="1" dirty="0">
              <a:latin typeface="楷体" pitchFamily="49" charset="-122"/>
              <a:ea typeface="楷体" pitchFamily="49" charset="-122"/>
            </a:endParaRPr>
          </a:p>
          <a:p>
            <a:pPr>
              <a:defRPr/>
            </a:pP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3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、把读书与做官连为一体，入太学成为做官的捷径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。</a:t>
            </a:r>
            <a:endParaRPr lang="en-US" altLang="zh-CN" sz="2800" b="1" dirty="0">
              <a:latin typeface="楷体" pitchFamily="49" charset="-122"/>
              <a:ea typeface="楷体" pitchFamily="49" charset="-122"/>
            </a:endParaRPr>
          </a:p>
          <a:p>
            <a:pPr>
              <a:defRPr/>
            </a:pP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4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、社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会上有影响的儒师也可以被聘任为高级官员。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"/>
          <p:cNvSpPr>
            <a:spLocks noChangeShapeType="1"/>
          </p:cNvSpPr>
          <p:nvPr/>
        </p:nvSpPr>
        <p:spPr bwMode="auto">
          <a:xfrm>
            <a:off x="4732338" y="4521994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zh-CN" altLang="en-US"/>
          </a:p>
        </p:txBody>
      </p:sp>
      <p:graphicFrame>
        <p:nvGraphicFramePr>
          <p:cNvPr id="59395" name="Group 3"/>
          <p:cNvGraphicFramePr>
            <a:graphicFrameLocks noGrp="1"/>
          </p:cNvGraphicFramePr>
          <p:nvPr/>
        </p:nvGraphicFramePr>
        <p:xfrm>
          <a:off x="1" y="548680"/>
          <a:ext cx="9144001" cy="5400601"/>
        </p:xfrm>
        <a:graphic>
          <a:graphicData uri="http://schemas.openxmlformats.org/drawingml/2006/table">
            <a:tbl>
              <a:tblPr/>
              <a:tblGrid>
                <a:gridCol w="529749"/>
                <a:gridCol w="1189636"/>
                <a:gridCol w="3721371"/>
                <a:gridCol w="3703245"/>
              </a:tblGrid>
              <a:tr h="52672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  <a:cs typeface="Times New Roman" pitchFamily="18" charset="0"/>
                        </a:rPr>
                        <a:t>秦始皇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  <a:cs typeface="Times New Roman" pitchFamily="18" charset="0"/>
                        </a:rPr>
                        <a:t>汉武帝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8696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700" b="1" kern="1200" dirty="0" smtClean="0">
                          <a:solidFill>
                            <a:srgbClr val="0000CC"/>
                          </a:solidFill>
                          <a:latin typeface="楷体" pitchFamily="49" charset="-122"/>
                          <a:ea typeface="楷体" pitchFamily="49" charset="-122"/>
                          <a:cs typeface="Times New Roman" pitchFamily="18" charset="0"/>
                        </a:rPr>
                        <a:t>不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700" b="1" kern="1200" dirty="0" smtClean="0">
                          <a:solidFill>
                            <a:srgbClr val="0000CC"/>
                          </a:solidFill>
                          <a:latin typeface="楷体" pitchFamily="49" charset="-122"/>
                          <a:ea typeface="楷体" pitchFamily="49" charset="-122"/>
                          <a:cs typeface="Times New Roman" pitchFamily="18" charset="0"/>
                        </a:rPr>
                        <a:t>同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700" b="1" kern="1200" dirty="0" smtClean="0">
                          <a:solidFill>
                            <a:srgbClr val="0000CC"/>
                          </a:solidFill>
                          <a:latin typeface="楷体" pitchFamily="49" charset="-122"/>
                          <a:ea typeface="楷体" pitchFamily="49" charset="-122"/>
                          <a:cs typeface="Times New Roman" pitchFamily="18" charset="0"/>
                        </a:rPr>
                        <a:t>点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  <a:cs typeface="Times New Roman" pitchFamily="18" charset="0"/>
                        </a:rPr>
                        <a:t>政策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  <a:cs typeface="Times New Roman" pitchFamily="18" charset="0"/>
                        </a:rPr>
                        <a:t>排斥打击（焚书坑儒）</a:t>
                      </a:r>
                      <a:endParaRPr kumimoji="0" lang="zh-CN" altLang="zh-CN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  <a:cs typeface="Times New Roman" pitchFamily="18" charset="0"/>
                        </a:rPr>
                        <a:t>尊崇（罢黜百家独尊儒术）</a:t>
                      </a:r>
                      <a:endParaRPr kumimoji="0" lang="zh-CN" altLang="zh-CN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9066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  <a:cs typeface="Times New Roman" pitchFamily="18" charset="0"/>
                        </a:rPr>
                        <a:t>原因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b="1" dirty="0" smtClean="0">
                          <a:latin typeface="楷体" pitchFamily="49" charset="-122"/>
                          <a:ea typeface="楷体" pitchFamily="49" charset="-122"/>
                        </a:rPr>
                        <a:t>秦奉行法家思想；儒士攻击秦统治</a:t>
                      </a:r>
                      <a:endParaRPr kumimoji="0" lang="zh-CN" altLang="zh-CN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b="1" dirty="0" smtClean="0">
                          <a:latin typeface="楷体" pitchFamily="49" charset="-122"/>
                          <a:ea typeface="楷体" pitchFamily="49" charset="-122"/>
                        </a:rPr>
                        <a:t>建设大一统的政治；董仲舒新儒学，适应统治者的需要</a:t>
                      </a:r>
                      <a:endParaRPr kumimoji="0" lang="zh-CN" altLang="zh-CN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672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  <a:cs typeface="Times New Roman" pitchFamily="18" charset="0"/>
                        </a:rPr>
                        <a:t>影响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  <a:cs typeface="Times New Roman" pitchFamily="18" charset="0"/>
                        </a:rPr>
                        <a:t>进入低潮</a:t>
                      </a:r>
                      <a:endParaRPr kumimoji="0" lang="zh-CN" altLang="zh-CN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  <a:cs typeface="Times New Roman" pitchFamily="18" charset="0"/>
                        </a:rPr>
                        <a:t>确立正统地位</a:t>
                      </a:r>
                      <a:endParaRPr kumimoji="0" lang="zh-CN" altLang="zh-CN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6724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700" b="1" kern="1200" dirty="0" smtClean="0">
                          <a:solidFill>
                            <a:srgbClr val="0000CC"/>
                          </a:solidFill>
                          <a:latin typeface="楷体" pitchFamily="49" charset="-122"/>
                          <a:ea typeface="楷体" pitchFamily="49" charset="-122"/>
                          <a:cs typeface="Times New Roman" pitchFamily="18" charset="0"/>
                        </a:rPr>
                        <a:t>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700" b="1" kern="1200" dirty="0" smtClean="0">
                          <a:solidFill>
                            <a:srgbClr val="0000CC"/>
                          </a:solidFill>
                          <a:latin typeface="楷体" pitchFamily="49" charset="-122"/>
                          <a:ea typeface="楷体" pitchFamily="49" charset="-122"/>
                          <a:cs typeface="Times New Roman" pitchFamily="18" charset="0"/>
                        </a:rPr>
                        <a:t>同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700" b="1" kern="1200" dirty="0" smtClean="0">
                          <a:solidFill>
                            <a:srgbClr val="0000CC"/>
                          </a:solidFill>
                          <a:latin typeface="楷体" pitchFamily="49" charset="-122"/>
                          <a:ea typeface="楷体" pitchFamily="49" charset="-122"/>
                          <a:cs typeface="Times New Roman" pitchFamily="18" charset="0"/>
                        </a:rPr>
                        <a:t>点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  <a:cs typeface="Times New Roman" pitchFamily="18" charset="0"/>
                        </a:rPr>
                        <a:t>目的</a:t>
                      </a:r>
                      <a:endParaRPr kumimoji="0" lang="zh-CN" altLang="zh-CN" sz="2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  <a:cs typeface="Times New Roman" pitchFamily="18" charset="0"/>
                        </a:rPr>
                        <a:t>以思想统一巩固政治统一</a:t>
                      </a:r>
                      <a:endParaRPr kumimoji="0" lang="zh-CN" altLang="zh-CN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81112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800" b="1" kern="120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  <a:cs typeface="+mn-cs"/>
                        </a:rPr>
                        <a:t>实质</a:t>
                      </a:r>
                      <a:endParaRPr kumimoji="1" lang="zh-CN" altLang="zh-CN" sz="2800" b="1" kern="1200" dirty="0" smtClean="0">
                        <a:solidFill>
                          <a:schemeClr val="tx1"/>
                        </a:solidFill>
                        <a:latin typeface="楷体" pitchFamily="49" charset="-122"/>
                        <a:ea typeface="楷体" pitchFamily="49" charset="-122"/>
                        <a:cs typeface="+mn-cs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itchFamily="49" charset="-122"/>
                          <a:ea typeface="楷体" pitchFamily="49" charset="-122"/>
                          <a:cs typeface="Times New Roman" pitchFamily="18" charset="0"/>
                        </a:rPr>
                        <a:t>文化专制</a:t>
                      </a:r>
                      <a:endParaRPr kumimoji="0" lang="zh-CN" altLang="zh-CN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65993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800" b="1" kern="120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  <a:cs typeface="+mn-cs"/>
                        </a:rPr>
                        <a:t>作用</a:t>
                      </a:r>
                      <a:endParaRPr kumimoji="1" lang="zh-CN" altLang="zh-CN" sz="2800" b="1" kern="1200" dirty="0" smtClean="0">
                        <a:solidFill>
                          <a:schemeClr val="tx1"/>
                        </a:solidFill>
                        <a:latin typeface="楷体" pitchFamily="49" charset="-122"/>
                        <a:ea typeface="楷体" pitchFamily="49" charset="-122"/>
                        <a:cs typeface="+mn-cs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800" b="1" kern="120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  <a:cs typeface="+mn-cs"/>
                        </a:rPr>
                        <a:t>有利于国家统一，但扼杀学术思想自由</a:t>
                      </a:r>
                      <a:endParaRPr kumimoji="1" lang="zh-CN" altLang="zh-CN" sz="2800" b="1" kern="1200" dirty="0" smtClean="0">
                        <a:solidFill>
                          <a:schemeClr val="tx1"/>
                        </a:solidFill>
                        <a:latin typeface="楷体" pitchFamily="49" charset="-122"/>
                        <a:ea typeface="楷体" pitchFamily="49" charset="-122"/>
                        <a:cs typeface="+mn-cs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277" name="TextBox 15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3333FF"/>
                </a:solidFill>
                <a:latin typeface="+mn-ea"/>
              </a:rPr>
              <a:t>2</a:t>
            </a:r>
            <a:r>
              <a:rPr lang="zh-CN" altLang="en-US" sz="2800" b="1" dirty="0" smtClean="0">
                <a:solidFill>
                  <a:srgbClr val="3333FF"/>
                </a:solidFill>
                <a:latin typeface="+mn-ea"/>
              </a:rPr>
              <a:t>、在</a:t>
            </a:r>
            <a:r>
              <a:rPr lang="zh-CN" altLang="en-US" sz="2800" b="1" dirty="0">
                <a:solidFill>
                  <a:srgbClr val="3333FF"/>
                </a:solidFill>
                <a:latin typeface="+mn-ea"/>
              </a:rPr>
              <a:t>确立国家的统治思想方面，秦皇汉武有何异同？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021288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问题：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战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 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国、秦、汉以来我国思想界的发展趋向：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zh-CN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由自由走向专制。</a:t>
            </a:r>
          </a:p>
          <a:p>
            <a:endParaRPr lang="zh-CN" altLang="en-US" sz="2800" b="1" dirty="0" smtClean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8763000" cy="569386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高考真题</a:t>
            </a:r>
            <a:endParaRPr lang="en-US" altLang="zh-CN" sz="28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1.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2013·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重庆文综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·1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）我国古代有一位学者，运用阴阳五行、“天人合一”的理论，为君主专制统治提供了“天命攸（所）归”的神学依据。该学者应该是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(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　　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)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A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．韩非子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                           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B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．孟子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         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C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．董仲舒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                           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D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．朱熹</a:t>
            </a:r>
          </a:p>
          <a:p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2.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2010·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北京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 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文综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·13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）有人认为，中国古代君主专制理论由先秦法家奠定，经汉朝儒生发展而成。这两个阶段的代表人物分别是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(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　　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)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A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．荀子、董仲舒　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      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B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．荀子、孟子　</a:t>
            </a:r>
          </a:p>
          <a:p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C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．商鞅、孟子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          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D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．韩非子、董仲舒</a:t>
            </a:r>
          </a:p>
          <a:p>
            <a:endParaRPr lang="zh-CN" altLang="en-US" sz="28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483768" y="1844824"/>
            <a:ext cx="1905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</a:rPr>
              <a:t>C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239000" y="4005064"/>
            <a:ext cx="1905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</a:rPr>
              <a:t>D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114425"/>
            <a:ext cx="8839200" cy="52014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3.</a:t>
            </a:r>
            <a:r>
              <a:rPr lang="zh-CN" altLang="en-US" sz="2800" b="1" smtClean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2007·</a:t>
            </a:r>
            <a:r>
              <a:rPr lang="zh-CN" altLang="en-US" sz="2800" b="1" smtClean="0">
                <a:latin typeface="楷体" pitchFamily="49" charset="-122"/>
                <a:ea typeface="楷体" pitchFamily="49" charset="-122"/>
              </a:rPr>
              <a:t>宁夏文综</a:t>
            </a:r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·30</a:t>
            </a:r>
            <a:r>
              <a:rPr lang="zh-CN" altLang="en-US" sz="2800" b="1" smtClean="0">
                <a:latin typeface="楷体" pitchFamily="49" charset="-122"/>
                <a:ea typeface="楷体" pitchFamily="49" charset="-122"/>
              </a:rPr>
              <a:t>）汉武帝采纳董仲舒建</a:t>
            </a:r>
            <a:r>
              <a:rPr lang="en-US" sz="2800" b="1" smtClean="0">
                <a:latin typeface="楷体" pitchFamily="49" charset="-122"/>
                <a:ea typeface="楷体" pitchFamily="49" charset="-122"/>
              </a:rPr>
              <a:t> </a:t>
            </a:r>
            <a:r>
              <a:rPr lang="zh-CN" altLang="en-US" sz="2800" b="1" smtClean="0">
                <a:latin typeface="楷体" pitchFamily="49" charset="-122"/>
                <a:ea typeface="楷体" pitchFamily="49" charset="-122"/>
              </a:rPr>
              <a:t>议，</a:t>
            </a:r>
            <a:r>
              <a:rPr lang="en-US" sz="2800" b="1" smtClean="0">
                <a:latin typeface="楷体" pitchFamily="49" charset="-122"/>
                <a:ea typeface="楷体" pitchFamily="49" charset="-122"/>
              </a:rPr>
              <a:t>“</a:t>
            </a:r>
            <a:r>
              <a:rPr lang="zh-CN" altLang="en-US" sz="2800" b="1" smtClean="0">
                <a:latin typeface="楷体" pitchFamily="49" charset="-122"/>
                <a:ea typeface="楷体" pitchFamily="49" charset="-122"/>
              </a:rPr>
              <a:t>罢黜百家，独尊儒术</a:t>
            </a:r>
            <a:r>
              <a:rPr lang="en-US" sz="2800" b="1" smtClean="0">
                <a:latin typeface="楷体" pitchFamily="49" charset="-122"/>
                <a:ea typeface="楷体" pitchFamily="49" charset="-122"/>
              </a:rPr>
              <a:t>”</a:t>
            </a:r>
            <a:r>
              <a:rPr lang="zh-CN" altLang="en-US" sz="2800" b="1" smtClean="0">
                <a:latin typeface="楷体" pitchFamily="49" charset="-122"/>
                <a:ea typeface="楷体" pitchFamily="49" charset="-122"/>
              </a:rPr>
              <a:t>。这里的</a:t>
            </a:r>
            <a:r>
              <a:rPr lang="en-US" sz="2800" b="1" smtClean="0">
                <a:latin typeface="楷体" pitchFamily="49" charset="-122"/>
                <a:ea typeface="楷体" pitchFamily="49" charset="-122"/>
              </a:rPr>
              <a:t>“</a:t>
            </a:r>
            <a:r>
              <a:rPr lang="zh-CN" altLang="en-US" sz="2800" b="1" smtClean="0">
                <a:latin typeface="楷体" pitchFamily="49" charset="-122"/>
                <a:ea typeface="楷体" pitchFamily="49" charset="-122"/>
              </a:rPr>
              <a:t>儒术</a:t>
            </a:r>
            <a:r>
              <a:rPr lang="en-US" sz="2800" b="1" smtClean="0">
                <a:latin typeface="楷体" pitchFamily="49" charset="-122"/>
                <a:ea typeface="楷体" pitchFamily="49" charset="-122"/>
              </a:rPr>
              <a:t>”</a:t>
            </a:r>
            <a:r>
              <a:rPr lang="zh-CN" altLang="en-US" sz="2800" b="1" smtClean="0">
                <a:latin typeface="楷体" pitchFamily="49" charset="-122"/>
                <a:ea typeface="楷体" pitchFamily="49" charset="-122"/>
              </a:rPr>
              <a:t>指</a:t>
            </a:r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(</a:t>
            </a:r>
            <a:r>
              <a:rPr lang="zh-CN" altLang="en-US" sz="2800" b="1" smtClean="0">
                <a:latin typeface="楷体" pitchFamily="49" charset="-122"/>
                <a:ea typeface="楷体" pitchFamily="49" charset="-122"/>
              </a:rPr>
              <a:t>　　</a:t>
            </a:r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)</a:t>
            </a:r>
            <a:endParaRPr lang="zh-CN" altLang="en-US" sz="2800" b="1" smtClean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A.</a:t>
            </a:r>
            <a:r>
              <a:rPr lang="zh-CN" altLang="en-US" sz="2800" b="1" smtClean="0">
                <a:latin typeface="楷体" pitchFamily="49" charset="-122"/>
                <a:ea typeface="楷体" pitchFamily="49" charset="-122"/>
              </a:rPr>
              <a:t>吸收了佛教、道教等思想的儒学</a:t>
            </a:r>
            <a:r>
              <a:rPr lang="en-US" sz="2800" b="1" smtClean="0">
                <a:latin typeface="楷体" pitchFamily="49" charset="-122"/>
                <a:ea typeface="楷体" pitchFamily="49" charset="-122"/>
              </a:rPr>
              <a:t>    </a:t>
            </a:r>
            <a:endParaRPr lang="zh-CN" altLang="en-US" sz="2800" b="1" smtClean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B.</a:t>
            </a:r>
            <a:r>
              <a:rPr lang="zh-CN" altLang="en-US" sz="2800" b="1" smtClean="0">
                <a:latin typeface="楷体" pitchFamily="49" charset="-122"/>
                <a:ea typeface="楷体" pitchFamily="49" charset="-122"/>
              </a:rPr>
              <a:t>正统的孔孟学说</a:t>
            </a:r>
          </a:p>
          <a:p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C.</a:t>
            </a:r>
            <a:r>
              <a:rPr lang="zh-CN" altLang="en-US" sz="2800" b="1" smtClean="0">
                <a:latin typeface="楷体" pitchFamily="49" charset="-122"/>
                <a:ea typeface="楷体" pitchFamily="49" charset="-122"/>
              </a:rPr>
              <a:t>糅合了道家、阴阳家等学说的儒学</a:t>
            </a:r>
            <a:r>
              <a:rPr lang="en-US" sz="2800" b="1" smtClean="0">
                <a:latin typeface="楷体" pitchFamily="49" charset="-122"/>
                <a:ea typeface="楷体" pitchFamily="49" charset="-122"/>
              </a:rPr>
              <a:t>  </a:t>
            </a:r>
            <a:endParaRPr lang="zh-CN" altLang="en-US" sz="2800" b="1" smtClean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D.</a:t>
            </a:r>
            <a:r>
              <a:rPr lang="zh-CN" altLang="en-US" sz="2800" b="1" smtClean="0">
                <a:latin typeface="楷体" pitchFamily="49" charset="-122"/>
                <a:ea typeface="楷体" pitchFamily="49" charset="-122"/>
              </a:rPr>
              <a:t>儒家学说与权术</a:t>
            </a:r>
          </a:p>
          <a:p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4.</a:t>
            </a:r>
            <a:r>
              <a:rPr lang="zh-CN" altLang="en-US" sz="2800" b="1" smtClean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2009·</a:t>
            </a:r>
            <a:r>
              <a:rPr lang="zh-CN" altLang="en-US" sz="2800" b="1" smtClean="0">
                <a:latin typeface="楷体" pitchFamily="49" charset="-122"/>
                <a:ea typeface="楷体" pitchFamily="49" charset="-122"/>
              </a:rPr>
              <a:t>海南历史</a:t>
            </a:r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·3</a:t>
            </a:r>
            <a:r>
              <a:rPr lang="zh-CN" altLang="en-US" sz="2800" b="1" smtClean="0">
                <a:latin typeface="楷体" pitchFamily="49" charset="-122"/>
                <a:ea typeface="楷体" pitchFamily="49" charset="-122"/>
              </a:rPr>
              <a:t>）董仲舒融合先秦以来各家思想形成新儒学，其思想基础源于对一部儒家经典的新阐释，该经典是</a:t>
            </a:r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(</a:t>
            </a:r>
            <a:r>
              <a:rPr lang="zh-CN" altLang="en-US" sz="2800" b="1" smtClean="0">
                <a:latin typeface="楷体" pitchFamily="49" charset="-122"/>
                <a:ea typeface="楷体" pitchFamily="49" charset="-122"/>
              </a:rPr>
              <a:t>　　</a:t>
            </a:r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)</a:t>
            </a:r>
            <a:endParaRPr lang="zh-CN" altLang="en-US" sz="2800" b="1" smtClean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A.《</a:t>
            </a:r>
            <a:r>
              <a:rPr lang="zh-CN" altLang="en-US" sz="2800" b="1" smtClean="0">
                <a:latin typeface="楷体" pitchFamily="49" charset="-122"/>
                <a:ea typeface="楷体" pitchFamily="49" charset="-122"/>
              </a:rPr>
              <a:t>春秋</a:t>
            </a:r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》                          B.《</a:t>
            </a:r>
            <a:r>
              <a:rPr lang="zh-CN" altLang="en-US" sz="2800" b="1" smtClean="0">
                <a:latin typeface="楷体" pitchFamily="49" charset="-122"/>
                <a:ea typeface="楷体" pitchFamily="49" charset="-122"/>
              </a:rPr>
              <a:t>论语</a:t>
            </a:r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》</a:t>
            </a:r>
          </a:p>
          <a:p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C.《</a:t>
            </a:r>
            <a:r>
              <a:rPr lang="zh-CN" altLang="en-US" sz="2800" b="1" smtClean="0">
                <a:latin typeface="楷体" pitchFamily="49" charset="-122"/>
                <a:ea typeface="楷体" pitchFamily="49" charset="-122"/>
              </a:rPr>
              <a:t>孟子</a:t>
            </a:r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》                          D.《</a:t>
            </a:r>
            <a:r>
              <a:rPr lang="zh-CN" altLang="en-US" sz="2800" b="1" smtClean="0">
                <a:latin typeface="楷体" pitchFamily="49" charset="-122"/>
                <a:ea typeface="楷体" pitchFamily="49" charset="-122"/>
              </a:rPr>
              <a:t>易经</a:t>
            </a:r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》 </a:t>
            </a:r>
          </a:p>
          <a:p>
            <a:endParaRPr lang="zh-CN" altLang="en-US" sz="2400" b="1" dirty="0">
              <a:latin typeface="PMingLiU" pitchFamily="18" charset="-12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300192" y="2276872"/>
            <a:ext cx="1905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</a:rPr>
              <a:t>C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707904" y="4797152"/>
            <a:ext cx="1905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</a:rPr>
              <a:t>A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49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5.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2009·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安徽文综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·13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）儒家思想经过不断发展，逐渐成为中国传统文化的主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 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流。以下言论最能体现其适应加强中央集权需要的是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(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　　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) 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A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．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“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为政以德，譬如北辰，居其所而众星共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(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拱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)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之。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”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B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．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“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以德兼人者王，以力兼人者弱，以富兼人者贫。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” 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C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．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“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诸不在六艺之科、孔子之术者，皆绝其道，勿使并进。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” 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D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．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“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我之出而仕也，为天下，非为君也。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” 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6.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2010·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天津文综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·2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）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史记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》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载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: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汉武帝时，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“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公孙弘以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春秋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》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白衣为天子三公，封以平津侯。天下之学士靡然乡风矣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”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。该材料主要表明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(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　　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)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A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．汉武帝广泛吸纳人才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               </a:t>
            </a:r>
            <a:endParaRPr lang="en-US" sz="28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B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．平民将相大量涌现</a:t>
            </a:r>
          </a:p>
          <a:p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C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．儒学在民间开始兴起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               </a:t>
            </a:r>
            <a:endParaRPr lang="en-US" sz="28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D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．儒学地位显著提高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 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  <a:p>
            <a:endParaRPr lang="zh-CN" altLang="en-US" sz="2400" b="1" dirty="0">
              <a:latin typeface="PMingLiU" pitchFamily="18" charset="-12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427984" y="764704"/>
            <a:ext cx="1905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</a:rPr>
              <a:t>C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220072" y="4653136"/>
            <a:ext cx="1905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</a:rPr>
              <a:t>D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0" y="0"/>
            <a:ext cx="9144000" cy="683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7.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2013·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北京文综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·15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）秦汉以来儒家思想不断发展。下列属于吸收外来文化因素、阐释儒家思想的著作是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(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　　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)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①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春秋繁露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》  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②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四书章句集注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》  </a:t>
            </a:r>
          </a:p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③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儒林外史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》  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④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孔子改制考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》</a:t>
            </a:r>
          </a:p>
          <a:p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A.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①②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                             B.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②④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         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C.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①③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                             D.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③④</a:t>
            </a:r>
          </a:p>
          <a:p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8.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2013·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福建文综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·14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）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春秋繁露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》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曰：“大富则骄，大贫则忧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……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使富者足以示贵而不至于骄，贫者足以养生而不至于忧，以此为度而调均之，是以财不匮而上下相安，故易治也。”在此，董仲舒提出的治国理念是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(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　　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)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A.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上下相安利国益民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                </a:t>
            </a:r>
            <a:endParaRPr lang="en-US" sz="28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B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.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强制去富以抑其骄</a:t>
            </a:r>
          </a:p>
          <a:p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C.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竭力济贫以抚其忧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                </a:t>
            </a:r>
            <a:endParaRPr lang="en-US" sz="28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D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.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劫富济贫以均贫富</a:t>
            </a:r>
          </a:p>
          <a:p>
            <a:endParaRPr lang="zh-CN" altLang="en-US" dirty="0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444208" y="1052736"/>
            <a:ext cx="1905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</a:rPr>
              <a:t>B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72000" y="4714875"/>
            <a:ext cx="1905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400" b="1">
                <a:solidFill>
                  <a:srgbClr val="FF0000"/>
                </a:solidFill>
              </a:rPr>
              <a:t>A</a:t>
            </a:r>
            <a:endParaRPr lang="zh-CN" altLang="en-US" sz="44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9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、（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2016 ·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全国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Ⅰ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卷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· 24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）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孔子是儒家学派的创始人，汉代崇尚儒学，尊《尚书》等五部书为经典，记录孔子言论的《论语》却不在“五经”之中，对此合理的解释时</a:t>
            </a:r>
          </a:p>
          <a:p>
            <a:pPr>
              <a:defRPr/>
            </a:pP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A.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“五经”为阐发孔子儒学思想而作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   </a:t>
            </a:r>
          </a:p>
          <a:p>
            <a:pPr>
              <a:defRPr/>
            </a:pP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B.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汉代儒学背离了孔子的儒学思想</a:t>
            </a:r>
          </a:p>
          <a:p>
            <a:pPr>
              <a:defRPr/>
            </a:pP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C.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儒学思想植根于久远的历史传统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     </a:t>
            </a:r>
          </a:p>
          <a:p>
            <a:pPr>
              <a:defRPr/>
            </a:pP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D.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儒学传统由于秦始皇焚书而断绝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pPr>
              <a:defRPr/>
            </a:pP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084168" y="908720"/>
            <a:ext cx="1905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</a:rPr>
              <a:t>C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068960"/>
            <a:ext cx="932452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尚书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》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等五经是孔子编订的典籍；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论语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》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是后人编订的记载孔子言论的著作；汉代将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尚书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》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 等五部书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尊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为经典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主要是因为儒学在汉代成为正统思想，五经是早期儒家思想的集中体现。儒学思想植根久远。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五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经主要记载了古代的礼乐制度，不是阐发孔子的儒家思想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,A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错误；汉代儒学只是在先秦儒学的基础上，融合了道家、法家、阴阳家的思想，并没有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背离孔子儒学思想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，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B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错误；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D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项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儒学传统由于秦始皇焚书而断绝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，明显是错误的。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10</a:t>
            </a:r>
            <a:r>
              <a:rPr lang="zh-CN" altLang="en-US" sz="2800" b="1" smtClean="0">
                <a:latin typeface="楷体" pitchFamily="49" charset="-122"/>
                <a:ea typeface="楷体" pitchFamily="49" charset="-122"/>
              </a:rPr>
              <a:t>、</a:t>
            </a:r>
            <a:r>
              <a:rPr lang="zh-CN" altLang="zh-CN" sz="2800" b="1" smtClean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2015 ·</a:t>
            </a:r>
            <a:r>
              <a:rPr lang="zh-CN" altLang="zh-CN" sz="2800" b="1" smtClean="0">
                <a:latin typeface="楷体" pitchFamily="49" charset="-122"/>
                <a:ea typeface="楷体" pitchFamily="49" charset="-122"/>
              </a:rPr>
              <a:t>新课标全国Ⅱ卷</a:t>
            </a:r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· 24</a:t>
            </a:r>
            <a:r>
              <a:rPr lang="zh-CN" altLang="zh-CN" sz="2800" b="1" smtClean="0">
                <a:latin typeface="楷体" pitchFamily="49" charset="-122"/>
                <a:ea typeface="楷体" pitchFamily="49" charset="-122"/>
              </a:rPr>
              <a:t>）古代儒家学者批评现实政治，往往称颂夏商周“三代”之美，甚至希望君主像尧、舜一样圣明。这表明了儒者</a:t>
            </a:r>
          </a:p>
          <a:p>
            <a:pPr>
              <a:defRPr/>
            </a:pPr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A</a:t>
            </a:r>
            <a:r>
              <a:rPr lang="zh-CN" altLang="zh-CN" sz="2800" b="1" smtClean="0">
                <a:latin typeface="楷体" pitchFamily="49" charset="-122"/>
                <a:ea typeface="楷体" pitchFamily="49" charset="-122"/>
              </a:rPr>
              <a:t>．不能适应现实政治</a:t>
            </a:r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	B</a:t>
            </a:r>
            <a:r>
              <a:rPr lang="zh-CN" altLang="zh-CN" sz="2800" b="1" smtClean="0">
                <a:latin typeface="楷体" pitchFamily="49" charset="-122"/>
                <a:ea typeface="楷体" pitchFamily="49" charset="-122"/>
              </a:rPr>
              <a:t>．反对进行社会变革</a:t>
            </a:r>
          </a:p>
          <a:p>
            <a:pPr>
              <a:defRPr/>
            </a:pPr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C</a:t>
            </a:r>
            <a:r>
              <a:rPr lang="zh-CN" altLang="zh-CN" sz="2800" b="1" smtClean="0">
                <a:latin typeface="楷体" pitchFamily="49" charset="-122"/>
                <a:ea typeface="楷体" pitchFamily="49" charset="-122"/>
              </a:rPr>
              <a:t>．理想化的政治诉求</a:t>
            </a:r>
            <a:r>
              <a:rPr lang="en-US" altLang="zh-CN" sz="2800" b="1" smtClean="0">
                <a:latin typeface="楷体" pitchFamily="49" charset="-122"/>
                <a:ea typeface="楷体" pitchFamily="49" charset="-122"/>
              </a:rPr>
              <a:t>	D</a:t>
            </a:r>
            <a:r>
              <a:rPr lang="zh-CN" altLang="zh-CN" sz="2800" b="1" smtClean="0">
                <a:latin typeface="楷体" pitchFamily="49" charset="-122"/>
                <a:ea typeface="楷体" pitchFamily="49" charset="-122"/>
              </a:rPr>
              <a:t>．以复古为政治目标</a:t>
            </a:r>
          </a:p>
          <a:p>
            <a:pPr>
              <a:defRPr/>
            </a:pPr>
            <a:endParaRPr lang="zh-CN" altLang="zh-CN" sz="2800" b="1" smtClean="0">
              <a:latin typeface="楷体" pitchFamily="49" charset="-122"/>
              <a:ea typeface="楷体" pitchFamily="49" charset="-122"/>
            </a:endParaRPr>
          </a:p>
          <a:p>
            <a:pPr>
              <a:defRPr/>
            </a:pP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239000" y="1196752"/>
            <a:ext cx="1905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400" b="1" dirty="0" smtClean="0">
                <a:solidFill>
                  <a:srgbClr val="FF0000"/>
                </a:solidFill>
              </a:rPr>
              <a:t>C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28600" y="1285875"/>
            <a:ext cx="85344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11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、（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2012·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天津文综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 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·12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）（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19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分）阅读材料，回答问题。</a:t>
            </a:r>
          </a:p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材料一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  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“行仁政而王，莫之能御也。”</a:t>
            </a:r>
          </a:p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“处无为之事，行不言之教。”</a:t>
            </a:r>
          </a:p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“明法者强，慢法者弱。”</a:t>
            </a:r>
          </a:p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）概括材料中的三种主张。结合所学知识，分析这些主张出现的政治经济背景。（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7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分）</a:t>
            </a:r>
          </a:p>
          <a:p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）实行仁政；无为而治；强调法治。</a:t>
            </a:r>
          </a:p>
          <a:p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春秋战国时代，中国社会发生政治和经济大变动：政治上，分封制瓦解，诸侯争霸；</a:t>
            </a:r>
          </a:p>
          <a:p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经济上，铁犁</a:t>
            </a:r>
            <a:r>
              <a:rPr 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 </a:t>
            </a:r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牛耕推广，井田制破坏。</a:t>
            </a:r>
          </a:p>
          <a:p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28600" y="1114425"/>
            <a:ext cx="86868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材料二  “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春秋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》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大一统者，天地之常经，古今之通谊也。”</a:t>
            </a:r>
          </a:p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“道之大原出于天，天不变，道亦不变”；“以教化为大务”；“正法度之宜”。</a:t>
            </a:r>
          </a:p>
          <a:p>
            <a:pPr algn="r"/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——《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汉书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·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董仲舒传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》</a:t>
            </a:r>
          </a:p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）依据材料二中董仲舒的论述，指出其思想特征。结合所学知识，阐述董仲舒的思想对中国古代社会的影响。（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4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分）</a:t>
            </a:r>
          </a:p>
          <a:p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）强调</a:t>
            </a:r>
            <a:r>
              <a:rPr lang="en-US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“</a:t>
            </a:r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大一统</a:t>
            </a:r>
            <a:r>
              <a:rPr lang="en-US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”</a:t>
            </a:r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；糅合各家思想，形成新儒学体系。</a:t>
            </a:r>
          </a:p>
          <a:p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儒学正统地位在汉代确立，儒家思想逐渐成为中国传统文化的主流。</a:t>
            </a:r>
          </a:p>
          <a:p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汉代儒学</a:t>
            </a:r>
          </a:p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一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、董仲舒的思想主张</a:t>
            </a:r>
          </a:p>
          <a:p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）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背景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：汉武帝时期是我国封建“大一统”的时期，要求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加强中央集权</a:t>
            </a:r>
          </a:p>
          <a:p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）提出：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吸收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道家、法家和阴阳五行家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的思想形成新的儒学体系</a:t>
            </a:r>
          </a:p>
          <a:p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3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）内容：①提出“春秋大一统”、“罢黜百家，独尊儒术”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以思想的统一来巩固政治上的统一；</a:t>
            </a:r>
          </a:p>
          <a:p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②宣扬“君权神授”、“天人感应”、“天人合一”，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神话皇权，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加强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统治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；</a:t>
            </a:r>
            <a:r>
              <a:rPr lang="zh-CN" altLang="en-US" sz="2800" b="1" dirty="0" smtClean="0">
                <a:solidFill>
                  <a:schemeClr val="tx2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lang="zh-CN" altLang="zh-CN" sz="2800" b="1" dirty="0" smtClean="0">
                <a:solidFill>
                  <a:schemeClr val="tx2"/>
                </a:solidFill>
                <a:latin typeface="楷体" pitchFamily="49" charset="-122"/>
                <a:ea typeface="楷体" pitchFamily="49" charset="-122"/>
              </a:rPr>
              <a:t>继承先秦儒学的社会批判精神，置天意于天子之上，希望能够对专制帝王实施约束</a:t>
            </a:r>
            <a:r>
              <a:rPr lang="zh-CN" altLang="en-US" sz="2800" b="1" dirty="0" smtClean="0">
                <a:solidFill>
                  <a:schemeClr val="tx2"/>
                </a:solidFill>
                <a:latin typeface="楷体" pitchFamily="49" charset="-122"/>
                <a:ea typeface="楷体" pitchFamily="49" charset="-122"/>
              </a:rPr>
              <a:t>）</a:t>
            </a:r>
            <a:endParaRPr lang="zh-CN" altLang="zh-CN" sz="2800" b="1" dirty="0" smtClean="0">
              <a:solidFill>
                <a:schemeClr val="tx2"/>
              </a:solidFill>
              <a:latin typeface="楷体" pitchFamily="49" charset="-122"/>
              <a:ea typeface="楷体" pitchFamily="49" charset="-122"/>
            </a:endParaRPr>
          </a:p>
          <a:p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③提出“三纲五常”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，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教化民众；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巩固君权，维护统治秩序。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0" y="0"/>
            <a:ext cx="9144000" cy="735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材料三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  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唐代儒学较多地吸取了佛教和道教的思想。而盛行于唐代的佛教，既有本土发展起来的禅宗，也有从天竺引进的法相宗，还有中印合璧的天台宗等。唐代敦煌壁画中的飞天形象，是印度的乾达婆、希腊天使和道教羽人等多元文化因素的混合物。唐代大型歌舞剧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羽衣霓裳舞曲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》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，则源于印度的婆罗门曲，并含有胡旋舞等中亚歌舞元素。</a:t>
            </a:r>
          </a:p>
          <a:p>
            <a:pPr algn="r"/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       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——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张国刚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唐代开放与兴盛的当代思考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》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等</a:t>
            </a:r>
          </a:p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3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）依据材</a:t>
            </a:r>
            <a:r>
              <a:rPr lang="en-US" sz="2800" b="1" dirty="0">
                <a:latin typeface="楷体" pitchFamily="49" charset="-122"/>
                <a:ea typeface="楷体" pitchFamily="49" charset="-122"/>
              </a:rPr>
              <a:t> 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料三概括唐代思想文化的特点，并结合所学知识分析其形成的原因。（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6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分）</a:t>
            </a:r>
          </a:p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4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）综上，谈谈你对思想文化发展进程的认识。（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分）</a:t>
            </a:r>
          </a:p>
          <a:p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3</a:t>
            </a:r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）多元性（兼收并蓄）。</a:t>
            </a:r>
          </a:p>
          <a:p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唐朝实行开放政策；政治稳定、经济繁荣、对外交往频繁等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4</a:t>
            </a:r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）思想文化随着社会经济政治的变化，在吸收融合诸多文化因素中发展和丰富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12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、（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2017 ·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天津文综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· 12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）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材料三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2015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年底以来，西汉海昏侯刘贺墓的发掘和成果展示，在学术界和社会公众间引起广泛关注。阅读材料，回答问题。</a:t>
            </a:r>
          </a:p>
          <a:p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材料刘贺墓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 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出土了《论语》《礼记》等儒家简书，及绘有孔子图像、载其传记的矩形铜镜，这是迄今发现的最早的孔子像。一些人据此轻易判断：刘贺绝非不学无术的纨绔子弟，而是一个有着深厚文化素养的宗室贵胄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……</a:t>
            </a:r>
            <a:endParaRPr lang="zh-CN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pPr algn="r"/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——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摘编自辛德勇《海昏侯刘贺》等</a:t>
            </a:r>
          </a:p>
          <a:p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结合所学知识，指出材料三中的出土文物所印证的史实。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pic>
        <p:nvPicPr>
          <p:cNvPr id="1026" name="图片 2" descr="-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581128"/>
            <a:ext cx="3131840" cy="1970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644008" y="5085184"/>
            <a:ext cx="40324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儒学成为正统。</a:t>
            </a:r>
          </a:p>
          <a:p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9144000" cy="761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buNone/>
            </a:pPr>
            <a:r>
              <a:rPr lang="en-US" altLang="zh-CN" sz="2800" b="1" dirty="0" smtClean="0">
                <a:solidFill>
                  <a:srgbClr val="3333FF"/>
                </a:solidFill>
                <a:latin typeface="+mn-ea"/>
              </a:rPr>
              <a:t>1</a:t>
            </a:r>
            <a:r>
              <a:rPr lang="zh-CN" altLang="en-US" sz="2800" b="1" dirty="0" smtClean="0">
                <a:solidFill>
                  <a:srgbClr val="3333FF"/>
                </a:solidFill>
                <a:latin typeface="+mn-ea"/>
              </a:rPr>
              <a:t>、董仲舒的思想核心</a:t>
            </a:r>
          </a:p>
          <a:p>
            <a:pPr>
              <a:lnSpc>
                <a:spcPct val="125000"/>
              </a:lnSpc>
              <a:buFont typeface="Wingdings" pitchFamily="2" charset="2"/>
              <a:buNone/>
            </a:pP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）天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是宇宙及人世间最高主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宰</a:t>
            </a:r>
            <a:endParaRPr lang="en-US" altLang="zh-CN" sz="2800" b="1" dirty="0" smtClean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>
              <a:lnSpc>
                <a:spcPct val="140000"/>
              </a:lnSpc>
              <a:buFont typeface="Wingdings" pitchFamily="2" charset="2"/>
              <a:buNone/>
            </a:pP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 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 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天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者万物之祖，万物非天不生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。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pPr algn="r">
              <a:lnSpc>
                <a:spcPct val="140000"/>
              </a:lnSpc>
              <a:buFont typeface="Wingdings" pitchFamily="2" charset="2"/>
              <a:buNone/>
            </a:pP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 ——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春秋繁露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•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顺命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》</a:t>
            </a:r>
          </a:p>
          <a:p>
            <a:pPr>
              <a:lnSpc>
                <a:spcPct val="140000"/>
              </a:lnSpc>
            </a:pP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 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天亦人之曾祖父也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。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pPr algn="r">
              <a:lnSpc>
                <a:spcPct val="140000"/>
              </a:lnSpc>
            </a:pP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——《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春秋繁露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•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为人者天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》 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）天子受命于天，秉承天意治理人事（君权神授）</a:t>
            </a:r>
            <a:endParaRPr lang="en-US" altLang="zh-CN" sz="2800" b="1" dirty="0" smtClean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>
              <a:lnSpc>
                <a:spcPct val="140000"/>
              </a:lnSpc>
              <a:buFont typeface="Wingdings" pitchFamily="2" charset="2"/>
              <a:buNone/>
            </a:pP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  唯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天子受命于天，天下受命于天子。 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pPr algn="r">
              <a:lnSpc>
                <a:spcPct val="140000"/>
              </a:lnSpc>
              <a:buFont typeface="Wingdings" pitchFamily="2" charset="2"/>
              <a:buNone/>
            </a:pP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——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春秋繁露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•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为人者天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》</a:t>
            </a:r>
          </a:p>
          <a:p>
            <a:pPr>
              <a:lnSpc>
                <a:spcPct val="140000"/>
              </a:lnSpc>
              <a:buFont typeface="Wingdings" pitchFamily="2" charset="2"/>
              <a:buNone/>
            </a:pP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  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受命之君，天意之所予也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。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pPr algn="r">
              <a:lnSpc>
                <a:spcPct val="140000"/>
              </a:lnSpc>
              <a:buFont typeface="Wingdings" pitchFamily="2" charset="2"/>
              <a:buNone/>
            </a:pP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——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春秋繁露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•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深察名号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》</a:t>
            </a:r>
          </a:p>
          <a:p>
            <a:pPr>
              <a:lnSpc>
                <a:spcPct val="125000"/>
              </a:lnSpc>
              <a:buFont typeface="Wingdings" pitchFamily="2" charset="2"/>
              <a:buNone/>
            </a:pPr>
            <a:endParaRPr lang="zh-CN" altLang="en-US" sz="2800" b="1" dirty="0" smtClean="0">
              <a:latin typeface="楷体" pitchFamily="49" charset="-122"/>
              <a:ea typeface="楷体" pitchFamily="49" charset="-122"/>
            </a:endParaRPr>
          </a:p>
          <a:p>
            <a:pPr>
              <a:lnSpc>
                <a:spcPct val="125000"/>
              </a:lnSpc>
              <a:buFont typeface="Wingdings" pitchFamily="2" charset="2"/>
              <a:buNone/>
            </a:pP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  </a:t>
            </a:r>
            <a:endParaRPr lang="en-US" altLang="zh-CN" sz="2800" b="1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9144000" cy="6686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buNone/>
            </a:pP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3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）天人感应</a:t>
            </a:r>
            <a:endParaRPr lang="en-US" altLang="zh-CN" sz="2800" b="1" dirty="0" smtClean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>
              <a:lnSpc>
                <a:spcPct val="125000"/>
              </a:lnSpc>
              <a:buNone/>
            </a:pP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古之造文者，三画而连其中谓之王。三画者，天、地与人也，而连其中者，通其道者，取天、地与人之中以为贯，而叁通之，非王者，孰能当是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？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pPr algn="r">
              <a:lnSpc>
                <a:spcPct val="125000"/>
              </a:lnSpc>
              <a:buNone/>
            </a:pP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——《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春秋繁露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•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王道通三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》</a:t>
            </a:r>
          </a:p>
          <a:p>
            <a:pPr>
              <a:lnSpc>
                <a:spcPct val="125000"/>
              </a:lnSpc>
              <a:buNone/>
            </a:pPr>
            <a:endParaRPr lang="zh-CN" altLang="en-US" b="1" dirty="0" smtClean="0">
              <a:ea typeface="楷体_GB2312" pitchFamily="49" charset="-122"/>
            </a:endParaRPr>
          </a:p>
          <a:p>
            <a:pPr>
              <a:lnSpc>
                <a:spcPct val="125000"/>
              </a:lnSpc>
              <a:buFont typeface="Wingdings" pitchFamily="2" charset="2"/>
              <a:buNone/>
            </a:pPr>
            <a:r>
              <a:rPr lang="zh-CN" altLang="en-US" b="1" dirty="0" smtClean="0">
                <a:ea typeface="楷体_GB2312" pitchFamily="49" charset="-122"/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4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 君王服从天意，民众服从天子</a:t>
            </a:r>
            <a:endParaRPr lang="en-US" altLang="zh-CN" sz="2800" b="1" dirty="0" smtClean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  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故下事上，如地事天也，可谓大忠矣。            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pPr algn="r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——《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春秋繁露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•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无行对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》 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  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君不名恶，臣不名善，善皆归于君，恶皆归于臣。 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pPr algn="r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——《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春秋繁露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•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阳尊阴卑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》 </a:t>
            </a:r>
            <a:endParaRPr lang="zh-CN" altLang="en-US" sz="2800" b="1" dirty="0" smtClean="0">
              <a:latin typeface="楷体" pitchFamily="49" charset="-122"/>
              <a:ea typeface="楷体" pitchFamily="49" charset="-122"/>
            </a:endParaRPr>
          </a:p>
          <a:p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2800" b="1" dirty="0" smtClean="0">
                <a:solidFill>
                  <a:srgbClr val="3333FF"/>
                </a:solidFill>
                <a:latin typeface="+mn-ea"/>
              </a:rPr>
              <a:t>2</a:t>
            </a:r>
            <a:r>
              <a:rPr lang="zh-CN" altLang="en-US" sz="2800" b="1" dirty="0" smtClean="0">
                <a:solidFill>
                  <a:srgbClr val="3333FF"/>
                </a:solidFill>
                <a:latin typeface="+mn-ea"/>
              </a:rPr>
              <a:t>、董仲舒的创造</a:t>
            </a:r>
          </a:p>
          <a:p>
            <a:pPr>
              <a:lnSpc>
                <a:spcPct val="140000"/>
              </a:lnSpc>
              <a:buFont typeface="Wingdings" pitchFamily="2" charset="2"/>
              <a:buNone/>
            </a:pP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）哲学意义上的“天”</a:t>
            </a:r>
          </a:p>
          <a:p>
            <a:pPr>
              <a:lnSpc>
                <a:spcPct val="140000"/>
              </a:lnSpc>
              <a:buFont typeface="Wingdings" pitchFamily="2" charset="2"/>
              <a:buNone/>
            </a:pP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谓一元者，大始也。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……《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春秋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》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变一谓之元，元，犹原也，其义以随天地始终也。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……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是故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春秋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》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之道，以元之深，正天之端；以天之端，正王之政；以王之政，正诸侯之即位；以诸侯之即位，正竟内之治。五者俱正，而化大行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。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 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                  ——《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春秋繁露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•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玉英篇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》</a:t>
            </a:r>
          </a:p>
          <a:p>
            <a:pPr>
              <a:lnSpc>
                <a:spcPct val="140000"/>
              </a:lnSpc>
              <a:buFont typeface="Wingdings" pitchFamily="2" charset="2"/>
              <a:buNone/>
            </a:pP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）阴阳五行与人事的结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合</a:t>
            </a:r>
            <a:endParaRPr lang="en-US" altLang="zh-CN" sz="2800" b="1" dirty="0" smtClean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>
              <a:lnSpc>
                <a:spcPct val="140000"/>
              </a:lnSpc>
              <a:buFont typeface="Wingdings" pitchFamily="2" charset="2"/>
              <a:buNone/>
            </a:pP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君臣父子夫妇之道，皆与诸阴阳之道。君为阳，臣为阴；父为阳，子为阴；夫为阳，妻为阴。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……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王道之三纲，可求于天。 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 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                 ——《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春秋繁露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•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基义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》</a:t>
            </a:r>
            <a:endParaRPr lang="zh-CN" altLang="en-US" sz="2800" b="1" dirty="0" smtClean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0"/>
            <a:ext cx="9144000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buFont typeface="Wingdings" pitchFamily="2" charset="2"/>
              <a:buNone/>
            </a:pP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3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）灾异比附人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事</a:t>
            </a:r>
            <a:endParaRPr lang="en-US" altLang="zh-CN" sz="2800" b="1" dirty="0" smtClean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>
              <a:lnSpc>
                <a:spcPct val="140000"/>
              </a:lnSpc>
              <a:buFont typeface="Wingdings" pitchFamily="2" charset="2"/>
              <a:buNone/>
            </a:pP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凡灾异之本，尽生于国家之失。国家之失乃始萌芽，而天生灾异以谴告之，谴告之而不知变，乃见怪异以惊骇之，惊骇之而尚不知畏恐，其殃咎乃至。    </a:t>
            </a:r>
          </a:p>
          <a:p>
            <a:pPr algn="r">
              <a:lnSpc>
                <a:spcPct val="140000"/>
              </a:lnSpc>
              <a:buFont typeface="Wingdings" pitchFamily="2" charset="2"/>
              <a:buNone/>
            </a:pP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                   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——《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春秋繁露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•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必仁且智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》</a:t>
            </a:r>
          </a:p>
          <a:p>
            <a:pPr>
              <a:lnSpc>
                <a:spcPct val="140000"/>
              </a:lnSpc>
              <a:buFont typeface="Wingdings" pitchFamily="2" charset="2"/>
              <a:buNone/>
            </a:pP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4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）兴办太学，培养人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才（施行教化）</a:t>
            </a:r>
            <a:endParaRPr lang="en-US" altLang="zh-CN" sz="2800" b="1" dirty="0" smtClean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>
              <a:buFont typeface="Wingdings" pitchFamily="2" charset="2"/>
              <a:buNone/>
            </a:pP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“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养士之大者，莫大乎太学。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……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教化之本原也。”</a:t>
            </a:r>
          </a:p>
          <a:p>
            <a:pPr>
              <a:buFont typeface="Wingdings" pitchFamily="2" charset="2"/>
              <a:buNone/>
            </a:pP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“兴太学，置明师，以养天下之士，数考问以尽其材，则英俊宜可得矣。”</a:t>
            </a:r>
          </a:p>
          <a:p>
            <a:pPr algn="r">
              <a:buFont typeface="Wingdings" pitchFamily="2" charset="2"/>
              <a:buNone/>
            </a:pP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                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——《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汉书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•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董仲舒传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》</a:t>
            </a:r>
          </a:p>
          <a:p>
            <a:pPr>
              <a:lnSpc>
                <a:spcPct val="140000"/>
              </a:lnSpc>
              <a:buFont typeface="Wingdings" pitchFamily="2" charset="2"/>
              <a:buNone/>
            </a:pPr>
            <a:endParaRPr lang="zh-CN" altLang="en-US" sz="2800" b="1" dirty="0" smtClean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20688"/>
            <a:ext cx="9144000" cy="40780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25000"/>
              </a:lnSpc>
              <a:defRPr/>
            </a:pPr>
            <a:r>
              <a:rPr lang="en-US" altLang="zh-CN" sz="2800" b="1" dirty="0" smtClean="0">
                <a:solidFill>
                  <a:srgbClr val="3333FF"/>
                </a:solidFill>
                <a:latin typeface="+mn-ea"/>
              </a:rPr>
              <a:t>3</a:t>
            </a:r>
            <a:r>
              <a:rPr lang="zh-CN" altLang="en-US" sz="2800" b="1" dirty="0" smtClean="0">
                <a:solidFill>
                  <a:srgbClr val="3333FF"/>
                </a:solidFill>
                <a:latin typeface="+mn-ea"/>
              </a:rPr>
              <a:t>、何</a:t>
            </a:r>
            <a:r>
              <a:rPr lang="zh-CN" altLang="en-US" sz="2800" b="1" dirty="0">
                <a:solidFill>
                  <a:srgbClr val="3333FF"/>
                </a:solidFill>
                <a:latin typeface="+mn-ea"/>
              </a:rPr>
              <a:t>为罢黜百家，独尊儒术？</a:t>
            </a:r>
            <a:endParaRPr lang="en-US" altLang="zh-CN" sz="2800" b="1" dirty="0">
              <a:solidFill>
                <a:srgbClr val="3333FF"/>
              </a:solidFill>
              <a:latin typeface="+mn-ea"/>
            </a:endParaRPr>
          </a:p>
          <a:p>
            <a:pPr>
              <a:defRPr/>
            </a:pP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材料：“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……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春秋大一统者，天地之常经，古今之通谊也。今师异道，人异论，百家殊方，指意不同，是以上亡以持一统；法制数变，下不知所守。臣愚以为诸不在六艺之科孔子之术者，皆绝其道，勿使并进。邪辟之说灭息，然后统纪可一而法度可明，民知所从矣。”</a:t>
            </a:r>
            <a:endParaRPr lang="en-US" altLang="zh-CN" sz="2800" b="1" dirty="0">
              <a:latin typeface="楷体" pitchFamily="49" charset="-122"/>
              <a:ea typeface="楷体" pitchFamily="49" charset="-122"/>
            </a:endParaRPr>
          </a:p>
          <a:p>
            <a:pPr algn="r">
              <a:defRPr/>
            </a:pP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 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——《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汉书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·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董仲舒传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》</a:t>
            </a:r>
          </a:p>
          <a:p>
            <a:pPr>
              <a:defRPr/>
            </a:pP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内涵：</a:t>
            </a:r>
            <a:r>
              <a:rPr lang="zh-CN" altLang="en-US" sz="2800" b="1" u="sng" dirty="0" smtClean="0">
                <a:solidFill>
                  <a:srgbClr val="0070C0"/>
                </a:solidFill>
                <a:latin typeface="楷体" pitchFamily="49" charset="-122"/>
                <a:ea typeface="楷体" pitchFamily="49" charset="-122"/>
              </a:rPr>
              <a:t>剥夺其</a:t>
            </a:r>
            <a:r>
              <a:rPr lang="zh-CN" altLang="en-US" sz="2800" b="1" u="sng" dirty="0">
                <a:solidFill>
                  <a:srgbClr val="0070C0"/>
                </a:solidFill>
                <a:latin typeface="楷体" pitchFamily="49" charset="-122"/>
                <a:ea typeface="楷体" pitchFamily="49" charset="-122"/>
              </a:rPr>
              <a:t>它学</a:t>
            </a:r>
            <a:r>
              <a:rPr lang="zh-CN" altLang="en-US" sz="2800" b="1" u="sng" dirty="0" smtClean="0">
                <a:solidFill>
                  <a:srgbClr val="0070C0"/>
                </a:solidFill>
                <a:latin typeface="楷体" pitchFamily="49" charset="-122"/>
                <a:ea typeface="楷体" pitchFamily="49" charset="-122"/>
              </a:rPr>
              <a:t>说在</a:t>
            </a:r>
            <a:r>
              <a:rPr lang="zh-CN" altLang="en-US" sz="2800" b="1" u="sng" dirty="0">
                <a:solidFill>
                  <a:srgbClr val="0070C0"/>
                </a:solidFill>
                <a:latin typeface="楷体" pitchFamily="49" charset="-122"/>
                <a:ea typeface="楷体" pitchFamily="49" charset="-122"/>
              </a:rPr>
              <a:t>官方学校中的传授资</a:t>
            </a:r>
            <a:r>
              <a:rPr lang="zh-CN" altLang="en-US" sz="2800" b="1" u="sng" dirty="0" smtClean="0">
                <a:solidFill>
                  <a:srgbClr val="0070C0"/>
                </a:solidFill>
                <a:latin typeface="楷体" pitchFamily="49" charset="-122"/>
                <a:ea typeface="楷体" pitchFamily="49" charset="-122"/>
              </a:rPr>
              <a:t>格；</a:t>
            </a:r>
            <a:endParaRPr lang="en-US" altLang="zh-CN" sz="2800" b="1" u="sng" dirty="0" smtClean="0">
              <a:solidFill>
                <a:srgbClr val="0070C0"/>
              </a:solidFill>
              <a:latin typeface="楷体" pitchFamily="49" charset="-122"/>
              <a:ea typeface="楷体" pitchFamily="49" charset="-122"/>
            </a:endParaRPr>
          </a:p>
          <a:p>
            <a:pPr>
              <a:defRPr/>
            </a:pP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目的：</a:t>
            </a:r>
            <a:r>
              <a:rPr lang="zh-CN" altLang="en-US" sz="2800" b="1" u="sng" dirty="0" smtClean="0">
                <a:solidFill>
                  <a:srgbClr val="0070C0"/>
                </a:solidFill>
                <a:latin typeface="楷体" pitchFamily="49" charset="-122"/>
                <a:ea typeface="楷体" pitchFamily="49" charset="-122"/>
              </a:rPr>
              <a:t>统一思想以巩固政治统一</a:t>
            </a:r>
            <a:endParaRPr lang="zh-CN" altLang="en-US" sz="2400" b="1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/>
          <p:cNvSpPr txBox="1">
            <a:spLocks noChangeArrowheads="1"/>
          </p:cNvSpPr>
          <p:nvPr/>
        </p:nvSpPr>
        <p:spPr bwMode="auto">
          <a:xfrm>
            <a:off x="0" y="260648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 b="1" dirty="0" smtClean="0">
                <a:solidFill>
                  <a:srgbClr val="3333FF"/>
                </a:solidFill>
                <a:latin typeface="+mn-ea"/>
              </a:rPr>
              <a:t>4</a:t>
            </a:r>
            <a:r>
              <a:rPr lang="zh-CN" altLang="en-US" sz="2800" b="1" dirty="0" smtClean="0">
                <a:solidFill>
                  <a:srgbClr val="3333FF"/>
                </a:solidFill>
                <a:latin typeface="+mn-ea"/>
              </a:rPr>
              <a:t>、汉</a:t>
            </a:r>
            <a:r>
              <a:rPr lang="zh-CN" altLang="en-US" sz="2800" b="1" dirty="0">
                <a:solidFill>
                  <a:srgbClr val="3333FF"/>
                </a:solidFill>
                <a:latin typeface="+mn-ea"/>
              </a:rPr>
              <a:t>代儒学，与先秦儒学相比</a:t>
            </a:r>
            <a:r>
              <a:rPr lang="zh-CN" altLang="en-US" sz="2800" b="1" dirty="0" smtClean="0">
                <a:solidFill>
                  <a:srgbClr val="3333FF"/>
                </a:solidFill>
                <a:latin typeface="+mn-ea"/>
              </a:rPr>
              <a:t>，在内容、与当政者关系方面有</a:t>
            </a:r>
            <a:r>
              <a:rPr lang="zh-CN" altLang="en-US" sz="2800" b="1" dirty="0">
                <a:solidFill>
                  <a:srgbClr val="3333FF"/>
                </a:solidFill>
                <a:latin typeface="+mn-ea"/>
              </a:rPr>
              <a:t>何不同？</a:t>
            </a:r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0" y="1556793"/>
          <a:ext cx="9144000" cy="417646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171701"/>
                <a:gridCol w="3924300"/>
                <a:gridCol w="3047999"/>
              </a:tblGrid>
              <a:tr h="600896">
                <a:tc>
                  <a:txBody>
                    <a:bodyPr/>
                    <a:lstStyle/>
                    <a:p>
                      <a:endParaRPr lang="zh-CN" altLang="en-US" sz="3200" b="1" dirty="0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marT="51435" marB="51435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200" b="1" dirty="0" smtClean="0">
                          <a:solidFill>
                            <a:srgbClr val="FF0000"/>
                          </a:solidFill>
                          <a:latin typeface="楷体" pitchFamily="49" charset="-122"/>
                          <a:ea typeface="楷体" pitchFamily="49" charset="-122"/>
                        </a:rPr>
                        <a:t>先秦儒学</a:t>
                      </a:r>
                      <a:endParaRPr lang="zh-CN" altLang="en-US" sz="3200" b="1" dirty="0">
                        <a:solidFill>
                          <a:srgbClr val="FF0000"/>
                        </a:solidFill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marT="51435" marB="51435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200" b="1" dirty="0" smtClean="0">
                          <a:solidFill>
                            <a:srgbClr val="FF0000"/>
                          </a:solidFill>
                          <a:latin typeface="楷体" pitchFamily="49" charset="-122"/>
                          <a:ea typeface="楷体" pitchFamily="49" charset="-122"/>
                        </a:rPr>
                        <a:t>汉代儒学</a:t>
                      </a:r>
                      <a:endParaRPr lang="zh-CN" altLang="en-US" sz="3200" b="1" dirty="0">
                        <a:solidFill>
                          <a:srgbClr val="FF0000"/>
                        </a:solidFill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marT="51435" marB="51435">
                    <a:noFill/>
                  </a:tcPr>
                </a:tc>
              </a:tr>
              <a:tr h="1593344">
                <a:tc>
                  <a:txBody>
                    <a:bodyPr/>
                    <a:lstStyle/>
                    <a:p>
                      <a:r>
                        <a:rPr lang="zh-CN" altLang="en-US" sz="3200" b="1" dirty="0" smtClean="0">
                          <a:solidFill>
                            <a:srgbClr val="FF0000"/>
                          </a:solidFill>
                          <a:latin typeface="楷体" pitchFamily="49" charset="-122"/>
                          <a:ea typeface="楷体" pitchFamily="49" charset="-122"/>
                        </a:rPr>
                        <a:t>学术内涵（内容）</a:t>
                      </a:r>
                      <a:endParaRPr lang="zh-CN" altLang="en-US" sz="3200" b="1" dirty="0">
                        <a:solidFill>
                          <a:srgbClr val="FF0000"/>
                        </a:solidFill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marT="51435" marB="51435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3200" b="1" kern="1200" dirty="0" smtClean="0">
                          <a:solidFill>
                            <a:schemeClr val="dk1"/>
                          </a:solidFill>
                          <a:latin typeface="楷体" pitchFamily="49" charset="-122"/>
                          <a:ea typeface="楷体" pitchFamily="49" charset="-122"/>
                          <a:cs typeface="+mn-cs"/>
                        </a:rPr>
                        <a:t>仁 、礼、德治、仁政；民本；教化</a:t>
                      </a:r>
                      <a:endParaRPr lang="zh-CN" altLang="en-US" sz="3200" b="1" kern="1200" dirty="0">
                        <a:solidFill>
                          <a:schemeClr val="dk1"/>
                        </a:solidFill>
                        <a:latin typeface="楷体" pitchFamily="49" charset="-122"/>
                        <a:ea typeface="楷体" pitchFamily="49" charset="-122"/>
                        <a:cs typeface="+mn-cs"/>
                      </a:endParaRPr>
                    </a:p>
                  </a:txBody>
                  <a:tcPr marT="51435" marB="51435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3200" b="1" kern="1200" dirty="0" smtClean="0">
                          <a:solidFill>
                            <a:schemeClr val="dk1"/>
                          </a:solidFill>
                          <a:latin typeface="楷体" pitchFamily="49" charset="-122"/>
                          <a:ea typeface="楷体" pitchFamily="49" charset="-122"/>
                          <a:cs typeface="+mn-cs"/>
                        </a:rPr>
                        <a:t>大一统、</a:t>
                      </a:r>
                      <a:r>
                        <a:rPr lang="zh-CN" altLang="zh-CN" sz="3200" b="1" kern="1200" dirty="0" smtClean="0">
                          <a:solidFill>
                            <a:schemeClr val="dk1"/>
                          </a:solidFill>
                          <a:latin typeface="楷体" pitchFamily="49" charset="-122"/>
                          <a:ea typeface="楷体" pitchFamily="49" charset="-122"/>
                          <a:cs typeface="+mn-cs"/>
                        </a:rPr>
                        <a:t>天人感应、君权神授，三纲五常</a:t>
                      </a:r>
                      <a:endParaRPr lang="zh-CN" altLang="en-US" sz="3200" b="1" kern="1200" dirty="0">
                        <a:solidFill>
                          <a:schemeClr val="dk1"/>
                        </a:solidFill>
                        <a:latin typeface="楷体" pitchFamily="49" charset="-122"/>
                        <a:ea typeface="楷体" pitchFamily="49" charset="-122"/>
                        <a:cs typeface="+mn-cs"/>
                      </a:endParaRPr>
                    </a:p>
                  </a:txBody>
                  <a:tcPr marT="51435" marB="51435">
                    <a:noFill/>
                  </a:tcPr>
                </a:tc>
              </a:tr>
              <a:tr h="1982222">
                <a:tc>
                  <a:txBody>
                    <a:bodyPr/>
                    <a:lstStyle/>
                    <a:p>
                      <a:r>
                        <a:rPr lang="zh-CN" altLang="en-US" sz="3200" b="1" dirty="0" smtClean="0">
                          <a:solidFill>
                            <a:srgbClr val="FF0000"/>
                          </a:solidFill>
                          <a:latin typeface="楷体" pitchFamily="49" charset="-122"/>
                          <a:ea typeface="楷体" pitchFamily="49" charset="-122"/>
                        </a:rPr>
                        <a:t>与当政者关系</a:t>
                      </a:r>
                      <a:endParaRPr lang="zh-CN" altLang="en-US" sz="3200" b="1" dirty="0">
                        <a:solidFill>
                          <a:srgbClr val="FF0000"/>
                        </a:solidFill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marT="51435" marB="51435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200" b="1" kern="1200" dirty="0" smtClean="0">
                          <a:latin typeface="楷体" pitchFamily="49" charset="-122"/>
                          <a:ea typeface="楷体" pitchFamily="49" charset="-122"/>
                        </a:rPr>
                        <a:t>批判时政，建立理想化的社会政治秩序</a:t>
                      </a:r>
                      <a:endParaRPr lang="zh-CN" altLang="en-US" sz="3200" b="1" dirty="0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marT="51435" marB="51435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200" b="1" kern="1200" dirty="0" smtClean="0">
                          <a:latin typeface="楷体" pitchFamily="49" charset="-122"/>
                          <a:ea typeface="楷体" pitchFamily="49" charset="-122"/>
                        </a:rPr>
                        <a:t>维护现实统治</a:t>
                      </a:r>
                      <a:endParaRPr lang="zh-CN" altLang="en-US" sz="3200" b="1" dirty="0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marT="51435" marB="51435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二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、汉武帝确立儒学独尊地位的措施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、背景：加强中央集权；巩固封建统治；董仲舒对儒学的改造。</a:t>
            </a:r>
            <a:endParaRPr lang="zh-CN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、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措施：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）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重用儒生；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）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表彰六经；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（五经博士；讲经图）</a:t>
            </a:r>
            <a:endParaRPr lang="en-US" altLang="zh-CN" sz="2800" b="1" dirty="0" smtClean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3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）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兴办太学；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①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时间：汉武帝创建，</a:t>
            </a:r>
          </a:p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②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意义：中国历史上第一次出现了国家培养政治管理人才的官立学校，太学的建立，是儒家教育官方化和制度化的标志。</a:t>
            </a:r>
          </a:p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4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）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郡国立校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；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3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、影响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）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儒学成为正统思想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；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逐渐成为中国传统文化的主流思想；</a:t>
            </a:r>
          </a:p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）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扼制学术思想的自由发展。</a:t>
            </a:r>
          </a:p>
          <a:p>
            <a:endParaRPr lang="zh-CN" altLang="zh-CN" sz="2800" b="1" dirty="0" smtClean="0">
              <a:latin typeface="PMingLiU" pitchFamily="18" charset="-120"/>
              <a:ea typeface="PMingLiU" pitchFamily="18" charset="-120"/>
            </a:endParaRPr>
          </a:p>
          <a:p>
            <a:endParaRPr lang="zh-CN" altLang="en-US" sz="2800" b="1" dirty="0" smtClean="0">
              <a:latin typeface="PMingLiU" pitchFamily="18" charset="-120"/>
              <a:ea typeface="PMingLiU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</TotalTime>
  <Words>3251</Words>
  <Application>Microsoft Office PowerPoint</Application>
  <PresentationFormat>全屏显示(4:3)</PresentationFormat>
  <Paragraphs>187</Paragraphs>
  <Slides>21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2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54</cp:revision>
  <dcterms:created xsi:type="dcterms:W3CDTF">2018-05-22T06:22:00Z</dcterms:created>
  <dcterms:modified xsi:type="dcterms:W3CDTF">2018-06-20T10:23:29Z</dcterms:modified>
</cp:coreProperties>
</file>