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91" r:id="rId5"/>
    <p:sldId id="299" r:id="rId6"/>
    <p:sldId id="300" r:id="rId7"/>
    <p:sldId id="301" r:id="rId8"/>
    <p:sldId id="302" r:id="rId9"/>
    <p:sldId id="296" r:id="rId10"/>
    <p:sldId id="309" r:id="rId11"/>
    <p:sldId id="304" r:id="rId12"/>
    <p:sldId id="307" r:id="rId13"/>
    <p:sldId id="305" r:id="rId14"/>
    <p:sldId id="306" r:id="rId15"/>
    <p:sldId id="297" r:id="rId16"/>
    <p:sldId id="308" r:id="rId17"/>
    <p:sldId id="298" r:id="rId18"/>
    <p:sldId id="310" r:id="rId19"/>
    <p:sldId id="312" r:id="rId20"/>
    <p:sldId id="313" r:id="rId21"/>
    <p:sldId id="315" r:id="rId22"/>
    <p:sldId id="314" r:id="rId23"/>
    <p:sldId id="330" r:id="rId24"/>
    <p:sldId id="319" r:id="rId25"/>
    <p:sldId id="320" r:id="rId26"/>
    <p:sldId id="326" r:id="rId27"/>
    <p:sldId id="324" r:id="rId28"/>
    <p:sldId id="323" r:id="rId29"/>
    <p:sldId id="325" r:id="rId30"/>
    <p:sldId id="327" r:id="rId31"/>
    <p:sldId id="328" r:id="rId32"/>
    <p:sldId id="321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262" r:id="rId42"/>
    <p:sldId id="292" r:id="rId43"/>
    <p:sldId id="293" r:id="rId44"/>
    <p:sldId id="294" r:id="rId45"/>
    <p:sldId id="339" r:id="rId46"/>
    <p:sldId id="340" r:id="rId47"/>
    <p:sldId id="341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0" autoAdjust="0"/>
  </p:normalViewPr>
  <p:slideViewPr>
    <p:cSldViewPr>
      <p:cViewPr varScale="1">
        <p:scale>
          <a:sx n="64" d="100"/>
          <a:sy n="64" d="100"/>
        </p:scale>
        <p:origin x="-1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5FAF-1C00-4CE4-996F-C5886A232BD4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17F1-2399-4089-ABD3-60C288D074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7F1-2399-4089-ABD3-60C288D0743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AA47-8081-419D-9379-3475D19E5027}" type="datetimeFigureOut">
              <a:rPr lang="zh-CN" altLang="en-US" smtClean="0"/>
              <a:pPr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20FA-ECF0-4C10-930C-0CB1C03DC4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2400" y="1543050"/>
            <a:ext cx="8686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/>
              <a:t>百家争鸣及儒家思想的形成与发展</a:t>
            </a:r>
          </a:p>
          <a:p>
            <a:pPr algn="ctr"/>
            <a:r>
              <a:rPr lang="zh-CN" altLang="en-US" sz="32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一、春秋战国时期的思想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江苏考纲要求：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、孔子与老子的思想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、百家争鸣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、儒家思想的形成。</a:t>
            </a:r>
          </a:p>
          <a:p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Administrator\AppData\Roaming\Tencent\Users\308369776\QQ\WinTemp\RichOle\Z)7WLNO$8Q6COR25SOAI~`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22894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、儒家    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孔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生平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8914" name="Picture 2" descr="C:\Users\Administrator\AppData\Roaming\Tencent\Users\308369776\QQ\WinTemp\RichOle\[BM[GEDYI%ZG)P2JQ}4MZ]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869"/>
            <a:ext cx="9144001" cy="61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9144000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儒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职事的发展变化：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、宗教之职（例：主持雩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yu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祭；“相”等）；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、主持“红白”喜事，吹打弹拉（音乐）；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、在职教授“六艺”者（官师不分）；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d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、在职专门教授“礼乐”者（政治类教师）；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e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、“致仕”后的“教师”（文化传承）。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子的经历与此类似，故称其所创学派为“儒家”。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645024"/>
            <a:ext cx="9144000" cy="36522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儒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家的总体思想特征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祖述尧舜、宪章文武。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以“六艺”为法。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崇尚“礼义”。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注重伦理道德认同及践履。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以孔子为宗。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308369776\QQ\WinTemp\RichOle\B{K]RE2K8}~{OT6N59}A@~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78826"/>
          </a:xfrm>
          <a:prstGeom prst="rect">
            <a:avLst/>
          </a:prstGeom>
          <a:noFill/>
        </p:spPr>
      </p:pic>
      <p:sp>
        <p:nvSpPr>
          <p:cNvPr id="3" name="椭圆 2"/>
          <p:cNvSpPr/>
          <p:nvPr/>
        </p:nvSpPr>
        <p:spPr>
          <a:xfrm>
            <a:off x="4788024" y="476672"/>
            <a:ext cx="3923928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308369776\QQ\WinTemp\RichOle\I4C`6A1BVTMS)[_081CE@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90555"/>
          </a:xfrm>
          <a:prstGeom prst="rect">
            <a:avLst/>
          </a:prstGeom>
          <a:noFill/>
        </p:spPr>
      </p:pic>
      <p:sp>
        <p:nvSpPr>
          <p:cNvPr id="3" name="椭圆 2"/>
          <p:cNvSpPr/>
          <p:nvPr/>
        </p:nvSpPr>
        <p:spPr>
          <a:xfrm>
            <a:off x="4572000" y="764704"/>
            <a:ext cx="3960440" cy="18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孔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思想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894617"/>
          <a:ext cx="8964488" cy="2534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688"/>
                <a:gridCol w="629980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孔子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“一日克己复礼，天下归仁焉。”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“</a:t>
                      </a:r>
                      <a:r>
                        <a:rPr lang="en-US" altLang="zh-CN" sz="2800" b="1" dirty="0" err="1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非礼勿视，非礼勿听，非礼勿言，非礼勿动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。”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6446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礼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周礼，西周的政治、经济、文化制度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仁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爱人，一切道德的总称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3478549"/>
            <a:ext cx="9144000" cy="33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孔丘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华文细黑"/>
              </a:rPr>
              <a:t>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对于夏、商、周这三个大时代的历史、文化作了反思。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华文细黑"/>
              </a:rPr>
              <a:t>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由反思中得出一些理论，这些理论就成为他的“道”的内容。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细黑"/>
              </a:rPr>
              <a:t>“仁”是人之所以为人的总的特点。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细黑"/>
              </a:rPr>
              <a:t>…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细黑"/>
              </a:rPr>
              <a:t>孔丘讲“仁”是对人的反思。这种反思是人类精神的自觉。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可能只是初步的自觉，但有自觉和没有自觉，有很大的差别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华文细黑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  <a:cs typeface="华文细黑"/>
            </a:endParaRPr>
          </a:p>
          <a:p>
            <a:pPr algn="r">
              <a:lnSpc>
                <a:spcPct val="11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			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华文细黑"/>
              </a:rPr>
              <a:t>——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华文细黑"/>
              </a:rPr>
              <a:t>冯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友兰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华文细黑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华文细黑"/>
              </a:rPr>
              <a:t>中国哲学史新编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华文细黑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Administrator\AppData\Roaming\Tencent\Users\308369776\QQ\WinTemp\RichOle\{8884N3%88T84ZR(8_VMH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1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308369776\QQ\WinTemp\RichOle\})IO$LV8YL9U$_{]%ACTL$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207241"/>
          </a:xfrm>
          <a:prstGeom prst="rect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1979712" y="2780928"/>
            <a:ext cx="5400600" cy="158417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Administrator\AppData\Roaming\Tencent\Users\308369776\QQ\WinTemp\RichOle\}MHTXVJA}Y6IR0XI6EUET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5650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106"/>
          <p:cNvSpPr txBox="1">
            <a:spLocks noChangeArrowheads="1"/>
          </p:cNvSpPr>
          <p:nvPr/>
        </p:nvSpPr>
        <p:spPr bwMode="auto">
          <a:xfrm>
            <a:off x="457200" y="838200"/>
            <a:ext cx="845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400">
                <a:solidFill>
                  <a:schemeClr val="bg1"/>
                </a:solidFill>
                <a:latin typeface="宋体" charset="-122"/>
              </a:rPr>
              <a:t>                  </a:t>
            </a:r>
          </a:p>
        </p:txBody>
      </p:sp>
      <p:sp>
        <p:nvSpPr>
          <p:cNvPr id="9223" name="Text Box 4108"/>
          <p:cNvSpPr txBox="1">
            <a:spLocks noChangeArrowheads="1"/>
          </p:cNvSpPr>
          <p:nvPr/>
        </p:nvSpPr>
        <p:spPr bwMode="auto">
          <a:xfrm>
            <a:off x="4724400" y="1447800"/>
            <a:ext cx="4191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400">
                <a:solidFill>
                  <a:schemeClr val="bg1"/>
                </a:solidFill>
                <a:latin typeface="宋体" charset="-122"/>
              </a:rPr>
              <a:t>    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2" cstate="print"/>
          <a:srcRect l="74150" t="10802" b="40199"/>
          <a:stretch>
            <a:fillRect/>
          </a:stretch>
        </p:blipFill>
        <p:spPr bwMode="auto">
          <a:xfrm>
            <a:off x="4787900" y="665163"/>
            <a:ext cx="43561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692150"/>
          <a:ext cx="4788024" cy="616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8024"/>
              </a:tblGrid>
              <a:tr h="154132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继承发挥孔子“仁”的思想，主张实行</a:t>
                      </a:r>
                      <a:r>
                        <a:rPr kumimoji="1" lang="zh-CN" altLang="en-US" sz="2800" b="1" kern="1200" dirty="0" smtClean="0">
                          <a:solidFill>
                            <a:srgbClr val="3333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“仁政”</a:t>
                      </a:r>
                      <a:endParaRPr kumimoji="1" lang="zh-CN" altLang="en-US" sz="2800" b="1" kern="1200" dirty="0">
                        <a:solidFill>
                          <a:srgbClr val="3333FF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54132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鼓吹“仁者无敌”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132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重视修身养性，强调“由仁义行，非行仁义”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54132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仁义是内心指导原则，而非外在行为规范。 </a:t>
                      </a:r>
                      <a:r>
                        <a:rPr kumimoji="1" lang="zh-CN" altLang="en-US" sz="2800" b="1" kern="1200" dirty="0" smtClean="0">
                          <a:solidFill>
                            <a:srgbClr val="3333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（性善论）</a:t>
                      </a:r>
                      <a:endParaRPr kumimoji="1" lang="zh-CN" altLang="en-US" sz="2800" b="1" kern="1200" dirty="0">
                        <a:solidFill>
                          <a:srgbClr val="3333FF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孟子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思想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5638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一、儒</a:t>
            </a:r>
            <a:r>
              <a:rPr lang="zh-CN" altLang="en-US" sz="2800" b="1" dirty="0">
                <a:latin typeface="+mn-ea"/>
                <a:ea typeface="+mn-ea"/>
              </a:rPr>
              <a:t>学发展的特征：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 smtClean="0">
                <a:latin typeface="+mn-ea"/>
                <a:ea typeface="+mn-ea"/>
              </a:rPr>
              <a:t>、先秦：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、汉代</a:t>
            </a:r>
            <a:r>
              <a:rPr lang="zh-CN" altLang="en-US" sz="2800" b="1" dirty="0" smtClean="0">
                <a:latin typeface="+mn-ea"/>
                <a:ea typeface="+mn-ea"/>
              </a:rPr>
              <a:t>：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3</a:t>
            </a:r>
            <a:r>
              <a:rPr lang="zh-CN" altLang="en-US" sz="2800" b="1" dirty="0">
                <a:latin typeface="+mn-ea"/>
                <a:ea typeface="+mn-ea"/>
              </a:rPr>
              <a:t>、宋明</a:t>
            </a:r>
            <a:r>
              <a:rPr lang="zh-CN" altLang="en-US" sz="2800" b="1" dirty="0" smtClean="0">
                <a:latin typeface="+mn-ea"/>
                <a:ea typeface="+mn-ea"/>
              </a:rPr>
              <a:t>：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4</a:t>
            </a:r>
            <a:r>
              <a:rPr lang="zh-CN" altLang="en-US" sz="2800" b="1" dirty="0">
                <a:latin typeface="+mn-ea"/>
                <a:ea typeface="+mn-ea"/>
              </a:rPr>
              <a:t>、明清</a:t>
            </a:r>
            <a:r>
              <a:rPr lang="zh-CN" altLang="en-US" sz="2800" b="1" dirty="0" smtClean="0">
                <a:latin typeface="+mn-ea"/>
                <a:ea typeface="+mn-ea"/>
              </a:rPr>
              <a:t>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7524328" cy="18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儒家思想形成；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成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为正统思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想；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发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展到理学阶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段；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批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判和继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承。新儒学（理学）为官方哲学。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76872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+mn-ea"/>
              </a:rPr>
              <a:t>二、儒家思想被尊崇、长期盛而不衰的原因 </a:t>
            </a:r>
          </a:p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、儒学内涵因时而变；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、适应时代需要（有利于维护专制主义中央集权制度）；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、统治者的推崇与提倡；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zh-CN" altLang="en-US" sz="28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 descr="C:\Users\Administrator\AppData\Roaming\Tencent\Users\308369776\QQ\WinTemp\RichOle\YL~18VBG(N_]]:2P7O6]H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7106" name="Picture 2" descr="C:\Users\Administrator\AppData\Roaming\Tencent\Users\308369776\QQ\WinTemp\RichOle\8P)IGZPLARFT)B~_5FH6`H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7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57200" y="838200"/>
            <a:ext cx="845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400">
                <a:solidFill>
                  <a:schemeClr val="bg1"/>
                </a:solidFill>
                <a:latin typeface="宋体" charset="-122"/>
              </a:rPr>
              <a:t>                 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724400" y="990600"/>
            <a:ext cx="4191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400">
                <a:solidFill>
                  <a:schemeClr val="bg1"/>
                </a:solidFill>
                <a:latin typeface="宋体" charset="-122"/>
              </a:rPr>
              <a:t>  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52400" y="631825"/>
            <a:ext cx="4648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>
                <a:latin typeface="宋体" charset="-122"/>
              </a:rPr>
              <a:t>   </a:t>
            </a:r>
            <a:endParaRPr lang="en-US" altLang="zh-CN" sz="2400">
              <a:solidFill>
                <a:schemeClr val="bg1"/>
              </a:solidFill>
              <a:latin typeface="宋体" charset="-122"/>
            </a:endParaRPr>
          </a:p>
          <a:p>
            <a:pPr algn="l"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400">
                <a:solidFill>
                  <a:schemeClr val="bg1"/>
                </a:solidFill>
                <a:latin typeface="宋体" charset="-122"/>
              </a:rPr>
              <a:t>    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10249" name="Picture 17"/>
          <p:cNvPicPr>
            <a:picLocks noChangeAspect="1" noChangeArrowheads="1"/>
          </p:cNvPicPr>
          <p:nvPr/>
        </p:nvPicPr>
        <p:blipFill>
          <a:blip r:embed="rId2" cstate="print"/>
          <a:srcRect t="10802" r="72050"/>
          <a:stretch>
            <a:fillRect/>
          </a:stretch>
        </p:blipFill>
        <p:spPr bwMode="auto">
          <a:xfrm>
            <a:off x="0" y="692150"/>
            <a:ext cx="255587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55875" y="692150"/>
          <a:ext cx="6588224" cy="612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8224"/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继承发展孔子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礼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”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的学说，主张实行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礼治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”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礼：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度量分界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”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，包括贵贱之等、长幼之差、智愚之分、贫富轻重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人无礼则不生，事无礼则不成，国家无礼则不宁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”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治之经，礼与刑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”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3061">
                <a:tc>
                  <a:txBody>
                    <a:bodyPr/>
                    <a:lstStyle/>
                    <a:p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“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明礼义以化之，起法正以治之，重刑罚以禁之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</a:rPr>
                        <a:t>”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荀子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思想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Administrator\AppData\Roaming\Tencent\Users\308369776\QQ\WinTemp\RichOle\TA(Y18)C@[~G)}R]GLRB90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5858" cy="619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1216025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儒学是一种关于秩序的学问”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45693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从孔子开始，儒家渐渐脱离了巫师的知识范围，儒家思想逐渐被提升到一个高度，成了一种了不起的关于家庭、社会和国家的学说。其中，最主要的是以下三点：第一，从仪礼的规则到人间的秩序，更注重“礼”的意义；第二，从象征的意味中，发展出“名”的思想；第三，推寻礼仪的价值本原，进尔寻找“仁”，即遵守秩序、尊重规则的心理与情感的基础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葛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兆光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古代中国社会与文化十讲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Administrator\AppData\Roaming\Tencent\Users\308369776\QQ\WinTemp\RichOle\_`AE0ZH}B(I]21Z$MCDKE8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759"/>
            <a:ext cx="9144000" cy="620724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1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老子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思想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Administrator\AppData\Roaming\Tencent\Users\308369776\QQ\WinTemp\RichOle\%]YJQ0CN7`N80ROL6T20D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15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C:\Users\Administrator\AppData\Roaming\Tencent\Users\308369776\QQ\WinTemp\RichOle\(J`2KZOIXXC[%3(MGLNRK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79"/>
            <a:ext cx="9144000" cy="63420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庄子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思想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  <a:p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3" cstate="print"/>
          <a:srcRect t="9401"/>
          <a:stretch>
            <a:fillRect/>
          </a:stretch>
        </p:blipFill>
        <p:spPr bwMode="auto">
          <a:xfrm>
            <a:off x="0" y="644525"/>
            <a:ext cx="91440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24075" y="692150"/>
          <a:ext cx="4752528" cy="475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356"/>
                <a:gridCol w="3555172"/>
              </a:tblGrid>
              <a:tr h="158417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兼爱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“天下之人皆相爱”</a:t>
                      </a:r>
                      <a:endParaRPr kumimoji="1" lang="zh-CN" altLang="en-US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尚贤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“选择贤者立为天子”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尚同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“举天下之民，以法天子”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墨子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  <a:p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Users\Administrator\AppData\Roaming\Tencent\Users\308369776\QQ\WinTemp\RichOle\@1SD6}{LAI)I(8G0GQ_49Z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20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Users\Administrator\AppData\Roaming\Tencent\Users\308369776\QQ\WinTemp\RichOle\C{0L_M2]((I_[CTC6}Z9I2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44000" cy="6173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新細明體" pitchFamily="18" charset="-120"/>
              </a:rPr>
              <a:t>基础知识：</a:t>
            </a:r>
            <a:endParaRPr lang="en-US" altLang="zh-CN" sz="2800" b="1" dirty="0">
              <a:latin typeface="新細明體" pitchFamily="18" charset="-120"/>
            </a:endParaRPr>
          </a:p>
          <a:p>
            <a:r>
              <a:rPr lang="zh-CN" altLang="en-US" sz="2800" b="1" dirty="0">
                <a:latin typeface="新細明體" pitchFamily="18" charset="-120"/>
              </a:rPr>
              <a:t>一、百家争鸣</a:t>
            </a:r>
            <a:endParaRPr lang="en-US" altLang="zh-CN" sz="2800" b="1" dirty="0">
              <a:latin typeface="新細明體" pitchFamily="18" charset="-12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新細明體" pitchFamily="18" charset="-12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細明體" pitchFamily="18" charset="-120"/>
              </a:rPr>
              <a:t>、背景</a:t>
            </a:r>
            <a:r>
              <a:rPr lang="zh-CN" altLang="en-US" sz="2800" b="1" dirty="0" smtClean="0">
                <a:solidFill>
                  <a:srgbClr val="FF0000"/>
                </a:solidFill>
                <a:latin typeface="新細明體" pitchFamily="18" charset="-120"/>
              </a:rPr>
              <a:t>：</a:t>
            </a:r>
            <a:r>
              <a:rPr lang="zh-CN" altLang="en-US" sz="2800" b="1" dirty="0" smtClean="0">
                <a:latin typeface="新細明體" pitchFamily="18" charset="-120"/>
              </a:rPr>
              <a:t>社</a:t>
            </a:r>
            <a:r>
              <a:rPr lang="zh-CN" altLang="en-US" sz="2800" b="1" dirty="0">
                <a:latin typeface="新細明體" pitchFamily="18" charset="-120"/>
              </a:rPr>
              <a:t>会变革，表现：</a:t>
            </a:r>
            <a:endParaRPr lang="en-US" altLang="zh-CN" sz="2800" b="1" dirty="0">
              <a:latin typeface="新細明體" pitchFamily="18" charset="-120"/>
            </a:endParaRPr>
          </a:p>
          <a:p>
            <a:r>
              <a:rPr lang="zh-CN" altLang="en-US" sz="2800" b="1" dirty="0">
                <a:latin typeface="新細明體" pitchFamily="18" charset="-120"/>
              </a:rPr>
              <a:t>经济：井田制崩溃，封建经济发展</a:t>
            </a:r>
            <a:r>
              <a:rPr lang="zh-CN" altLang="en-US" sz="2800" b="1" dirty="0" smtClean="0">
                <a:latin typeface="新細明體" pitchFamily="18" charset="-120"/>
              </a:rPr>
              <a:t>；</a:t>
            </a:r>
            <a:endParaRPr lang="en-US" altLang="zh-CN" sz="2800" b="1" dirty="0" smtClean="0">
              <a:latin typeface="新細明體" pitchFamily="18" charset="-120"/>
            </a:endParaRPr>
          </a:p>
          <a:p>
            <a:r>
              <a:rPr lang="zh-CN" altLang="en-US" sz="2800" b="1" dirty="0" smtClean="0">
                <a:latin typeface="新細明體" pitchFamily="18" charset="-120"/>
              </a:rPr>
              <a:t>政</a:t>
            </a:r>
            <a:r>
              <a:rPr lang="zh-CN" altLang="en-US" sz="2800" b="1" dirty="0">
                <a:latin typeface="新細明體" pitchFamily="18" charset="-120"/>
              </a:rPr>
              <a:t>治：分封制崩溃，周王室衰微</a:t>
            </a:r>
            <a:r>
              <a:rPr lang="zh-CN" altLang="en-US" sz="2800" b="1" dirty="0" smtClean="0">
                <a:latin typeface="新細明體" pitchFamily="18" charset="-120"/>
              </a:rPr>
              <a:t>；</a:t>
            </a:r>
            <a:endParaRPr lang="en-US" altLang="zh-CN" sz="2800" b="1" dirty="0" smtClean="0">
              <a:latin typeface="新細明體" pitchFamily="18" charset="-120"/>
            </a:endParaRPr>
          </a:p>
          <a:p>
            <a:r>
              <a:rPr lang="zh-CN" altLang="en-US" sz="2800" b="1" dirty="0" smtClean="0">
                <a:latin typeface="新細明體" pitchFamily="18" charset="-120"/>
              </a:rPr>
              <a:t>阶</a:t>
            </a:r>
            <a:r>
              <a:rPr lang="zh-CN" altLang="en-US" sz="2800" b="1" dirty="0">
                <a:latin typeface="新細明體" pitchFamily="18" charset="-120"/>
              </a:rPr>
              <a:t>级：士阶层崛起</a:t>
            </a:r>
            <a:r>
              <a:rPr lang="zh-CN" altLang="en-US" sz="2800" b="1" dirty="0" smtClean="0">
                <a:latin typeface="新細明體" pitchFamily="18" charset="-120"/>
              </a:rPr>
              <a:t>；教</a:t>
            </a:r>
            <a:r>
              <a:rPr lang="zh-CN" altLang="en-US" sz="2800" b="1" dirty="0">
                <a:latin typeface="新細明體" pitchFamily="18" charset="-120"/>
              </a:rPr>
              <a:t>育：私学兴盛</a:t>
            </a:r>
            <a:endParaRPr lang="en-US" altLang="zh-CN" sz="2800" b="1" dirty="0">
              <a:latin typeface="新細明體" pitchFamily="18" charset="-12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新細明體" pitchFamily="18" charset="-12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細明體" pitchFamily="18" charset="-120"/>
              </a:rPr>
              <a:t>、诸子百家</a:t>
            </a:r>
            <a:endParaRPr lang="en-US" altLang="zh-CN" sz="2800" b="1" dirty="0">
              <a:solidFill>
                <a:srgbClr val="FF0000"/>
              </a:solidFill>
              <a:latin typeface="新細明體" pitchFamily="18" charset="-12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新細明體" pitchFamily="18" charset="-12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新細明體" pitchFamily="18" charset="-12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細明體" pitchFamily="18" charset="-120"/>
              </a:rPr>
              <a:t>）儒家思想的形成和发展</a:t>
            </a:r>
            <a:endParaRPr lang="en-US" altLang="zh-CN" sz="2800" b="1" dirty="0">
              <a:solidFill>
                <a:srgbClr val="FF0000"/>
              </a:solidFill>
              <a:latin typeface="新細明體" pitchFamily="18" charset="-120"/>
            </a:endParaRPr>
          </a:p>
          <a:p>
            <a:r>
              <a:rPr lang="zh-CN" altLang="en-US" sz="2800" b="1" dirty="0">
                <a:latin typeface="新細明體" pitchFamily="18" charset="-120"/>
              </a:rPr>
              <a:t>①孔子（春秋）：开创儒家学派；言行载于</a:t>
            </a:r>
            <a:r>
              <a:rPr lang="en-US" altLang="zh-CN" sz="2800" b="1" dirty="0">
                <a:latin typeface="新細明體" pitchFamily="18" charset="-120"/>
              </a:rPr>
              <a:t>《</a:t>
            </a:r>
            <a:r>
              <a:rPr lang="zh-CN" altLang="en-US" sz="2800" b="1" dirty="0">
                <a:latin typeface="新細明體" pitchFamily="18" charset="-120"/>
              </a:rPr>
              <a:t>论语</a:t>
            </a:r>
            <a:r>
              <a:rPr lang="en-US" altLang="zh-CN" sz="2800" b="1" dirty="0">
                <a:latin typeface="新細明體" pitchFamily="18" charset="-120"/>
              </a:rPr>
              <a:t>》</a:t>
            </a:r>
            <a:r>
              <a:rPr lang="zh-CN" altLang="en-US" sz="2800" b="1" dirty="0">
                <a:latin typeface="新細明體" pitchFamily="18" charset="-120"/>
              </a:rPr>
              <a:t>；</a:t>
            </a:r>
            <a:r>
              <a:rPr lang="en-US" altLang="zh-CN" sz="2800" b="1" dirty="0">
                <a:latin typeface="新細明體" pitchFamily="18" charset="-120"/>
              </a:rPr>
              <a:t>	</a:t>
            </a:r>
            <a:r>
              <a:rPr lang="zh-CN" altLang="en-US" sz="2800" b="1" dirty="0">
                <a:latin typeface="新細明體" pitchFamily="18" charset="-120"/>
              </a:rPr>
              <a:t>儒学以五经为基本文献</a:t>
            </a:r>
            <a:r>
              <a:rPr lang="zh-CN" altLang="en-US" sz="2800" b="1" dirty="0" smtClean="0">
                <a:latin typeface="新細明體" pitchFamily="18" charset="-120"/>
              </a:rPr>
              <a:t>；</a:t>
            </a:r>
            <a:endParaRPr lang="en-US" altLang="zh-CN" sz="2800" b="1" dirty="0" smtClean="0">
              <a:latin typeface="新細明體" pitchFamily="18" charset="-120"/>
            </a:endParaRPr>
          </a:p>
          <a:p>
            <a:r>
              <a:rPr lang="zh-CN" altLang="en-US" sz="2800" b="1" dirty="0" smtClean="0">
                <a:latin typeface="新細明體" pitchFamily="18" charset="-120"/>
              </a:rPr>
              <a:t>观</a:t>
            </a:r>
            <a:r>
              <a:rPr lang="zh-CN" altLang="en-US" sz="2800" b="1" dirty="0">
                <a:latin typeface="新細明體" pitchFamily="18" charset="-120"/>
              </a:rPr>
              <a:t>点：</a:t>
            </a:r>
            <a:r>
              <a:rPr lang="zh-CN" altLang="en-US" sz="2800" b="1" dirty="0" smtClean="0">
                <a:solidFill>
                  <a:srgbClr val="FF0000"/>
                </a:solidFill>
                <a:latin typeface="新細明體" pitchFamily="18" charset="-120"/>
              </a:rPr>
              <a:t>仁（和谐人际关系）、</a:t>
            </a:r>
            <a:r>
              <a:rPr lang="zh-CN" altLang="en-US" sz="2800" b="1" dirty="0" smtClean="0">
                <a:latin typeface="新細明體" pitchFamily="18" charset="-120"/>
              </a:rPr>
              <a:t>德治（为政以德）</a:t>
            </a:r>
            <a:r>
              <a:rPr lang="zh-CN" altLang="en-US" sz="2800" b="1" dirty="0" smtClean="0">
                <a:solidFill>
                  <a:srgbClr val="FF0000"/>
                </a:solidFill>
                <a:latin typeface="新細明體" pitchFamily="18" charset="-120"/>
              </a:rPr>
              <a:t>礼（周礼，稳定社会秩序）</a:t>
            </a:r>
            <a:r>
              <a:rPr lang="zh-CN" altLang="en-US" sz="2800" b="1" dirty="0" smtClean="0">
                <a:latin typeface="新細明體" pitchFamily="18" charset="-120"/>
              </a:rPr>
              <a:t>、</a:t>
            </a:r>
            <a:endParaRPr lang="en-US" altLang="zh-CN" sz="2800" b="1" dirty="0" smtClean="0">
              <a:latin typeface="新細明體" pitchFamily="18" charset="-120"/>
            </a:endParaRPr>
          </a:p>
          <a:p>
            <a:r>
              <a:rPr lang="zh-CN" altLang="en-US" sz="2800" b="1" dirty="0" smtClean="0">
                <a:latin typeface="新細明體" pitchFamily="18" charset="-120"/>
              </a:rPr>
              <a:t>首</a:t>
            </a:r>
            <a:r>
              <a:rPr lang="zh-CN" altLang="en-US" sz="2800" b="1" dirty="0">
                <a:latin typeface="新細明體" pitchFamily="18" charset="-120"/>
              </a:rPr>
              <a:t>创私</a:t>
            </a:r>
            <a:r>
              <a:rPr lang="zh-CN" altLang="en-US" sz="2800" b="1" dirty="0" smtClean="0">
                <a:latin typeface="新細明體" pitchFamily="18" charset="-120"/>
              </a:rPr>
              <a:t>学，主张有教无类；整</a:t>
            </a:r>
            <a:r>
              <a:rPr lang="zh-CN" altLang="en-US" sz="2800" b="1" dirty="0">
                <a:latin typeface="新細明體" pitchFamily="18" charset="-120"/>
              </a:rPr>
              <a:t>理文化典籍</a:t>
            </a:r>
            <a:r>
              <a:rPr lang="zh-CN" altLang="en-US" sz="2800" b="1" dirty="0" smtClean="0">
                <a:latin typeface="新細明體" pitchFamily="18" charset="-120"/>
              </a:rPr>
              <a:t>；注</a:t>
            </a:r>
            <a:r>
              <a:rPr lang="zh-CN" altLang="en-US" sz="2800" b="1" dirty="0">
                <a:latin typeface="新細明體" pitchFamily="18" charset="-120"/>
              </a:rPr>
              <a:t>重政治和人事。被称为万世师</a:t>
            </a:r>
            <a:r>
              <a:rPr lang="zh-CN" altLang="en-US" sz="2800" b="1" dirty="0" smtClean="0">
                <a:latin typeface="新細明體" pitchFamily="18" charset="-120"/>
              </a:rPr>
              <a:t>表。</a:t>
            </a:r>
            <a:endParaRPr lang="en-US" altLang="zh-CN" sz="2800" b="1" dirty="0" smtClean="0">
              <a:latin typeface="新細明體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624" y="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  <a:sym typeface="Wingdings" pitchFamily="2" charset="2"/>
              </a:rPr>
              <a:t>一定时期的思想是一定时期政治经济的反映</a:t>
            </a:r>
            <a:endParaRPr lang="zh-CN" altLang="en-US" sz="28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法家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  <a:p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0" y="704954"/>
          <a:ext cx="9144000" cy="6153046"/>
        </p:xfrm>
        <a:graphic>
          <a:graphicData uri="http://schemas.openxmlformats.org/drawingml/2006/table">
            <a:tbl>
              <a:tblPr/>
              <a:tblGrid>
                <a:gridCol w="2699792"/>
                <a:gridCol w="6444208"/>
              </a:tblGrid>
              <a:tr h="1696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商鞅：任法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申不害：用术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慎到：重势</a:t>
                      </a:r>
                    </a:p>
                  </a:txBody>
                  <a:tcPr marL="46800" marR="468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韩非：兼用法、术、势，集法家学说之大成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46800" marR="468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2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以法为本</a:t>
                      </a:r>
                      <a:endParaRPr kumimoji="1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46800" marR="468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“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范天下之不一，而归之于一”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“刑无等级”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“求恶不求善”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“重罚轻赏”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“重刑轻罪”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33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“</a:t>
                      </a:r>
                      <a:r>
                        <a:rPr kumimoji="1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尧为匹夫，不能治三人；而桀为天子，能乱天下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”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Administrator\AppData\Roaming\Tencent\Users\308369776\QQ\WinTemp\RichOle\6SYT5FP47PZCFWTTUUZA9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22645" cy="61653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83568" y="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法家和儒家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Administrator\AppData\Roaming\Tencent\Users\308369776\QQ\WinTemp\RichOle\UJ)6XHMUK`S8YCMG]TKA95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72518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三、对百家争鸣的评价</a:t>
            </a:r>
            <a:endParaRPr kumimoji="1" lang="en-US" altLang="zh-CN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  <a:p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孔北老南，对垒互峙；九流十家，继轨并作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。如春雷一声，万绿齐茁于野；如火山炸裂，热石竞飞于天外。壮哉壮哉！”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梁启超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论中国学术思想变迁之大势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真题演练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2007·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广东单科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）孔孟学说主要讨论的是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人与人的关系  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	      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人与自然的关系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国与国的关系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	      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夷夏关系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2009·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山东基能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·42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）书博会开幕式的背景墙上有孔子泰山等形象，若为背景墙选配孔子的两句名言，下列最合适的是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人无远虑，必有近忧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800" b="1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学而时习之，不亦说乎</a:t>
            </a:r>
          </a:p>
          <a:p>
            <a:r>
              <a:rPr lang="en-US" sz="2800" b="1" dirty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己所不欲，勿施于人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8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有朋自远方来，不亦乐乎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A.①②  	B.①④        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C.②③ 	D.②④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28384" y="33265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A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688" y="3284984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D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2010·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浙江文综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·13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）儒道思想犹如中国古代思想的双璧。下列言论中，最能体现道家因循自然、崇尚无为思想的是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不以人助天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制天命而用之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天地不仁，以万物为刍狗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	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天行有常，不为尧存，不为桀亡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2009·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山东基能力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·43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）儒、道、墨、法四家是先秦诸子学说的重要流派。下列语句中最符合道家思想的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兼相爱，交相利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			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仁者爱人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抱法处势则治，背法去势则乱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道生一，一生二，二生三，三生万物</a:t>
            </a:r>
          </a:p>
          <a:p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648" y="69269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3717032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D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517803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2011·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上海单科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·8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）当代某学者谈及自己为人处世的宗旨时说：对己学道家，意思是清静寡欲；做事学法家，意思是按原则办事；待人学儒家，即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爱无差等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		        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己所不欲，勿施于人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君君、臣臣、父父、子子 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存天理，灭人欲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2011·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广东文综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·12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夫仁政，必自经界（土地的分界）始，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经界既正，分田制禄，可坐而定也。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孟子的这段话认为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轻徭薄赋是实施仁政的手段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均贫富是实施仁政的障碍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解决土地问题是实施仁政的前提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	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贵民轻君是实施仁政的途径</a:t>
            </a:r>
          </a:p>
          <a:p>
            <a:endParaRPr lang="zh-CN" altLang="en-US" sz="2400" b="1" dirty="0"/>
          </a:p>
          <a:p>
            <a:endParaRPr lang="zh-CN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2160" y="1268760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B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808" y="4221088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8600" y="1200150"/>
            <a:ext cx="8763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7.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2012·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海南卷历史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·2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）儒家经典强调：“上好礼，则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民莫敢不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敬；上好义，则民莫敢不服；上好信，则民莫敢不用情。”这段话体现的是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民本思想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仁政思想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       </a:t>
            </a:r>
          </a:p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礼法并重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礼治为先</a:t>
            </a:r>
            <a:endParaRPr lang="en-US" altLang="zh-CN" sz="2800" b="1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8.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2008·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四川文综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·12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）韩非在批评某家学说时说：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举先王，言仁义者盈廷，而政不免予乱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。他批评的是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法家学说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道家学说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          </a:t>
            </a:r>
            <a:endParaRPr lang="zh-CN" altLang="en-US" sz="2800" b="1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儒家学说</a:t>
            </a:r>
            <a:r>
              <a:rPr lang="en-US" altLang="en-US" sz="2800" b="1" smtClean="0">
                <a:latin typeface="楷体" pitchFamily="49" charset="-122"/>
                <a:ea typeface="楷体" pitchFamily="49" charset="-122"/>
              </a:rPr>
              <a:t>	          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墨家学说</a:t>
            </a:r>
          </a:p>
          <a:p>
            <a:endParaRPr lang="zh-CN" altLang="en-US" sz="2400" b="1" dirty="0"/>
          </a:p>
          <a:p>
            <a:endParaRPr lang="zh-CN" altLang="en-US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8144" y="213285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4077072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476672"/>
            <a:ext cx="8763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9.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2012·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山东文综历史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·9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）有学者评论战国时期某学派说：“他们都是些注重实践的政治家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他们认为贵族的存在已不合时宜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他们把商人和学者看作是可有可无或多余的人。”这一学派是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en-US" sz="28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10.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2010·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山东文综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·9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视人之国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若视其国；视人之家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若视其家；视人之身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若视其身。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这一主张属于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仁爱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思想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              	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兼爱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思想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礼治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思想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             	 </a:t>
            </a:r>
            <a:endParaRPr lang="en-US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非攻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思想</a:t>
            </a:r>
          </a:p>
          <a:p>
            <a:endParaRPr lang="zh-CN" altLang="en-US" sz="24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24128" y="177281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D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789040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B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54868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11.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2010·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上海单科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）春秋战国时代，诸子百家讲政治时大多站在民众一边，替百姓打算，唯有一家与其他各家不同，为君主参谋，专替君主打算。这一家是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12.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2010·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海南单科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欲求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兴天下之利，除天下之害，当若繁为攻伐，此实天下之巨害也。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这一观点出自先秦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</a:t>
            </a: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13.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2008·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海南单科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奉法者强，则国强；奉法者弱，则国弱。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持这一观点的人应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墨翟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孟轲    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荀况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韩非</a:t>
            </a:r>
          </a:p>
          <a:p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84368" y="1340768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B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2996952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C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128" y="429309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D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89644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14.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2008·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上海单科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组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·2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 战国时期有人提出：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明主之国，无书简之文，以法为教；无先王之语，以吏为师。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这句话反映的是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儒家的思想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B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道家的思想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  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墨家的思想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		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法家的思想</a:t>
            </a: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15.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2008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重庆文综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贤者举而上之，富而贵之，以为官长；不肖者抑而废之，贫而贱之，以为徒役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这句话主要反映了战国时期的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                        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道家思想</a:t>
            </a:r>
            <a:r>
              <a:rPr lang="en-US" altLang="en-US" sz="2800" b="1" dirty="0">
                <a:latin typeface="楷体" pitchFamily="49" charset="-122"/>
                <a:ea typeface="楷体" pitchFamily="49" charset="-122"/>
              </a:rPr>
              <a:t>                         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法家思想</a:t>
            </a:r>
          </a:p>
          <a:p>
            <a:pPr>
              <a:defRPr/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3968" y="1916832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D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4008" y="4005064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A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  <a:cs typeface="Calibri" pitchFamily="34" charset="0"/>
              </a:rPr>
              <a:t>②孟子（战国）：亚圣；仁政；民贵君轻；性善论</a:t>
            </a:r>
            <a:endParaRPr lang="en-US" altLang="zh-CN" sz="2800" b="1" dirty="0" smtClean="0">
              <a:latin typeface="PMingLiU" pitchFamily="18" charset="-120"/>
              <a:ea typeface="PMingLiU" pitchFamily="18" charset="-120"/>
              <a:cs typeface="Calibri" pitchFamily="34" charset="0"/>
            </a:endParaRPr>
          </a:p>
          <a:p>
            <a:pPr>
              <a:defRPr/>
            </a:pP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  <a:cs typeface="Calibri" pitchFamily="34" charset="0"/>
              </a:rPr>
              <a:t>③荀子（战国）：天行有常，制天命而用之（天人关系）；君舟民水；主张礼法并用。</a:t>
            </a:r>
            <a:endParaRPr lang="en-US" altLang="zh-CN" sz="2800" b="1" dirty="0" smtClean="0">
              <a:latin typeface="PMingLiU" pitchFamily="18" charset="-120"/>
              <a:ea typeface="PMingLiU" pitchFamily="18" charset="-120"/>
              <a:cs typeface="Calibri" pitchFamily="34" charset="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Calibri" pitchFamily="34" charset="0"/>
              </a:rPr>
              <a:t>（先秦儒学的内容：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德治、仁政；民本；教化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Calibri" pitchFamily="34" charset="0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Calibri" pitchFamily="34" charset="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）道家</a:t>
            </a:r>
            <a:endParaRPr lang="en-US" altLang="zh-CN" sz="2800" b="1" dirty="0" smtClean="0">
              <a:solidFill>
                <a:srgbClr val="FF0000"/>
              </a:solidFill>
              <a:latin typeface="PMingLiU" pitchFamily="18" charset="-120"/>
              <a:ea typeface="PMingLiU" pitchFamily="18" charset="-120"/>
            </a:endParaRPr>
          </a:p>
          <a:p>
            <a:pPr>
              <a:defRPr/>
            </a:pP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</a:rPr>
              <a:t>①老子（春秋）：“道”是世界的根本；朴素辩证法思想（矛盾对立面及转化）；无为而治”、“小国寡民” </a:t>
            </a:r>
          </a:p>
          <a:p>
            <a:pPr>
              <a:defRPr/>
            </a:pP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</a:rPr>
              <a:t>②庄子： “齐物”论（任何事物本质上相同</a:t>
            </a:r>
            <a:r>
              <a:rPr lang="en-US" altLang="zh-CN" sz="2800" b="1" dirty="0" smtClean="0">
                <a:latin typeface="PMingLiU" pitchFamily="18" charset="-120"/>
                <a:ea typeface="PMingLiU" pitchFamily="18" charset="-120"/>
              </a:rPr>
              <a:t>)</a:t>
            </a: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崇尚自然，超越功利，追求精神自由</a:t>
            </a: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PMingLiU" pitchFamily="18" charset="-120"/>
              <a:ea typeface="PMingLiU" pitchFamily="18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PMingLiU" pitchFamily="18" charset="-120"/>
                <a:ea typeface="PMingLiU" pitchFamily="18" charset="-120"/>
                <a:hlinkClick r:id="rId2" action="ppaction://hlinksldjump"/>
              </a:rPr>
              <a:t>墨家</a:t>
            </a: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</a:rPr>
              <a:t>：墨子（代表小生产者的利益）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兼爱、非攻、尚贤、节用。</a:t>
            </a:r>
            <a:endParaRPr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PMingLiU" pitchFamily="18" charset="-120"/>
              <a:ea typeface="PMingLiU" pitchFamily="18" charset="-120"/>
            </a:endParaRPr>
          </a:p>
          <a:p>
            <a:pPr>
              <a:defRPr/>
            </a:pPr>
            <a:r>
              <a:rPr lang="zh-CN" altLang="en-US" sz="2800" b="1" dirty="0" smtClean="0">
                <a:latin typeface="+mn-ea"/>
              </a:rPr>
              <a:t>（</a:t>
            </a:r>
            <a:r>
              <a:rPr lang="en-US" altLang="zh-CN" sz="2800" b="1" dirty="0" smtClean="0">
                <a:latin typeface="+mn-ea"/>
              </a:rPr>
              <a:t>4</a:t>
            </a:r>
            <a:r>
              <a:rPr lang="zh-CN" altLang="en-US" sz="2800" b="1" dirty="0" smtClean="0">
                <a:latin typeface="+mn-ea"/>
              </a:rPr>
              <a:t>）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法家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: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韩非子（代表新兴地主的利益）奖励耕织；严刑峻法；</a:t>
            </a:r>
            <a:r>
              <a:rPr lang="zh-CN" altLang="en-US" sz="2800" b="1" dirty="0" smtClean="0">
                <a:latin typeface="+mn-ea"/>
              </a:rPr>
              <a:t>建立君主专制中央集权国家；主张变法革新。</a:t>
            </a:r>
            <a:endParaRPr lang="en-US" altLang="zh-CN" sz="2800" b="1" dirty="0" smtClean="0">
              <a:latin typeface="+mn-ea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（以法为本，主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张变革，符合社会发展趋势）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、百家争鸣意义：</a:t>
            </a:r>
            <a:r>
              <a:rPr lang="zh-CN" altLang="en-US" sz="2800" b="1" dirty="0" smtClean="0">
                <a:latin typeface="+mn-ea"/>
              </a:rPr>
              <a:t>中国历史上第一次思想解放运动；奠定了中国传统文化体系的基础。</a:t>
            </a:r>
          </a:p>
          <a:p>
            <a:pPr>
              <a:defRPr/>
            </a:pP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Calibri" pitchFamily="34" charset="0"/>
            </a:endParaRPr>
          </a:p>
          <a:p>
            <a:endParaRPr lang="en-US" altLang="zh-CN" sz="2800" b="1" dirty="0">
              <a:latin typeface="新細明體" pitchFamily="18" charset="-120"/>
            </a:endParaRPr>
          </a:p>
          <a:p>
            <a:endParaRPr lang="zh-CN" altLang="en-US" sz="2800" dirty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33265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16.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2007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全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国文综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Ⅱ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·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古人所谓“慎终追远，民德归厚矣”强调的是祭祀祖先、悼念死者的教化作用。这一主张属于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    )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儒家思想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B.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道家思想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C.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墨家思想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D.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法家思想</a:t>
            </a: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17.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2011·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浙江文综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·12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）在历史发展进程中，人类社会逐步告别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小国寡民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时代，世界从分散走向整体。下列项中，与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小国寡民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相关的是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)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老子向往的理想社会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  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屈原追求的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美政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理想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罗马法的基础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             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雅典民主制的重要条件</a:t>
            </a: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A.①②③ 	B.①③④        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C.①④ 	D.③④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3768" y="105273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128" y="2780928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18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.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2016 ·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海南）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孟子发扬孔子开创的儒学，主张涵养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浩然之气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，倡导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富贵不能淫，贫贱不能移，威武不能屈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，对后世影响极大。孟子这些言论所强调的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    ）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努力完善个人品德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坚持个人独特性格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勇于突破礼制束缚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敢于反抗专制暴政</a:t>
            </a:r>
          </a:p>
          <a:p>
            <a:endParaRPr lang="en-US" altLang="zh-CN" sz="2800" b="1" dirty="0" smtClean="0">
              <a:latin typeface="PMingLiU" pitchFamily="18" charset="-120"/>
              <a:ea typeface="PMingLiU" pitchFamily="18" charset="-120"/>
            </a:endParaRPr>
          </a:p>
          <a:p>
            <a:endParaRPr lang="en-US" altLang="zh-CN" sz="2800" b="1" dirty="0">
              <a:latin typeface="PMingLiU" pitchFamily="18" charset="-120"/>
              <a:ea typeface="PMingLiU" pitchFamily="18" charset="-120"/>
            </a:endParaRPr>
          </a:p>
          <a:p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1124744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50100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19.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·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山东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· 13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）《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尚书·酒诰》云：“人无于水监（照镜子），当于民监。”这句话体现的思想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是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   ）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．兼爱尚贤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．主权在民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．以民为本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．道法自然</a:t>
            </a:r>
          </a:p>
          <a:p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endParaRPr lang="zh-CN" altLang="en-US" sz="2800" b="1" dirty="0">
              <a:latin typeface="PMingLiU" pitchFamily="18" charset="-120"/>
              <a:ea typeface="PMingLiU" pitchFamily="18" charset="-120"/>
            </a:endParaRPr>
          </a:p>
          <a:p>
            <a:endParaRPr lang="zh-CN" altLang="en-US" sz="2800" b="1" dirty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4221088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 ·全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国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Ⅱ ·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据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《史记》记载，商汤见野外有人捕猎鸟兽，张设的罗网四面密实，认为这样便将鸟兽杀绝了，“乃去其三面”，因此获得诸侯的拥护，最终推翻夏桀，创立商朝。这一记载意在说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明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    ）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．商汤成功缘于他的仁德之心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  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．捕猎是夏商时主要经济活动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．商朝已经注重生态环境保护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  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．资源争夺是夏商更替的主因</a:t>
            </a:r>
          </a:p>
          <a:p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16216" y="141277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 </a:t>
            </a:r>
            <a:endParaRPr lang="zh-CN" altLang="zh-CN" dirty="0" smtClean="0"/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21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 ·全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国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Ⅰ ·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墨子》中有关于“圆”“直线”“正方形”“倍”的定义，对杠杆原理、声音传播、小孔成像等也有论述，还有机械制造方面的记载。这反映出，《墨子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    ）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．汇集了诸子百家的思想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精华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  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．形成了完整的科学体系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．包含了劳动人民智慧的结晶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 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．体现了贵族阶层的旨趣</a:t>
            </a:r>
          </a:p>
          <a:p>
            <a:endParaRPr lang="zh-CN" altLang="en-US" sz="2800" b="1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99992" y="1844824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22.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·北京·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） “王”字在甲骨文中是一把斧头的形象，象征军事首领的征伐权力。战国时期，孟子认为，“以力假仁者霸……以德行仁者王”。他的观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    ）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．与甲骨文“王”字的本义一致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．是“无为而治”的理论依据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．体现出儒家强调教化的政治理念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．奠定了宗法制度的思想基础</a:t>
            </a:r>
          </a:p>
          <a:p>
            <a:endParaRPr lang="zh-CN" altLang="en-US" sz="2800" b="1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56376" y="1052736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92696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23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2013·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江苏单科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·21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分）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家训宗规伦理以儒家思想为主体，通过家国意识同构，旨在实现社会和谐，体现了民族传统道德思想与规范。阅读下列材料：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材料一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有子（孔子弟子）曰：“孝弟（悌）也者，其为仁之本与！”</a:t>
            </a:r>
          </a:p>
          <a:p>
            <a:pPr algn="r"/>
            <a:r>
              <a:rPr lang="en-US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论语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学而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）据材料一，指出仁的根本是什么？结合所学知识，列举春秋战国时期儒家有关仁的政治主张。（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分）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）根本：孝悌。政治主张：为政以德（以德治民或德治）；实施仁政。（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分）</a:t>
            </a:r>
          </a:p>
          <a:p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26876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材料二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约之二：吾族务要恪遵祖训，以伦理为纪纲，父慈子孝，兄友弟恭，夫妇和顺；一家雍睦（和睦），端由于此。即同宗相处，须要安分守己，尊莫凌卑，强莫欺弱；卑幼者不许冒犯长上，富贵者宜怜穷困。循规蹈矩，宗族称孝，乡党称弟（悌）。</a:t>
            </a:r>
          </a:p>
          <a:p>
            <a:pPr algn="r"/>
            <a:r>
              <a:rPr lang="en-US" sz="28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何兹全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中国文化六讲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训约十四条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）历代许</a:t>
            </a:r>
            <a:r>
              <a:rPr lang="en-US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多家训体现了以仁为核心的儒家伦理。据材料二，归纳儒家伦理的主要内容。（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分）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）主要内容：家庭和睦；宗族团结；乡里和谐。（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分）</a:t>
            </a:r>
          </a:p>
          <a:p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0"/>
            <a:ext cx="9144000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材料三  宣圣谕。圣谕曰：“孝顺父母，尊敬长上，和睦乡里，教训子孙，各安生理，毋作非为。”此六事乃太祖高皇帝（朱元璋）曲尽做人的道理，件件当遵守。能遵守的便是好人。有一件不曾遵守便是恶人。愿我一族长幼会集祠（堂）中，敬听宣读，悉心向善，皆作好人，有过即改，共为盛世良民，贻子孙无穷福泽。</a:t>
            </a:r>
          </a:p>
          <a:p>
            <a:pPr algn="r">
              <a:lnSpc>
                <a:spcPct val="9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明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虎墩崔氏族谱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族约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）儒家的伦理思想深刻影响中国社会。据材料三，指出明代统治者与民众对儒家伦理所持的态度及其各自的做法。（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分）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）综合上述材料和所学知识，概括儒家伦理在中国历史上所起的积极作用。（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分）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）态度：尊崇儒家伦理。做法：统治者提倡；民众遵守。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）积极作用：维系家庭家族和睦；维护政治、社会稳定；传承民族道德，影响思想文化发展。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一、士阶层的崛起</a:t>
            </a:r>
          </a:p>
        </p:txBody>
      </p:sp>
      <p:pic>
        <p:nvPicPr>
          <p:cNvPr id="1025" name="Picture 1" descr="C:\Users\Administrator\AppData\Roaming\Tencent\Users\308369776\QQ\WinTemp\RichOle\C1XTQM0)DA5L%3Z4]LW5C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126"/>
            <a:ext cx="8460432" cy="58058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、士阶层的形成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44008" y="3717032"/>
            <a:ext cx="3600400" cy="273630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308369776\QQ\WinTemp\RichOle\(0_PAA1XE{XT3WC9D9R}6(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7978" cy="6165304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>
          <a:xfrm>
            <a:off x="251520" y="620688"/>
            <a:ext cx="3384376" cy="165618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308369776\QQ\WinTemp\RichOle\LPIN]M81[6C`]X`8X7[R@2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387"/>
            <a:ext cx="9144000" cy="6240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、士的文化风貌（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）独立精神与文化尊严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31840" y="5157192"/>
            <a:ext cx="3528392" cy="115212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308369776\QQ\WinTemp\RichOle\P987%I54}FIO4A5]$]}Y5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72518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）修齐治平取向</a:t>
            </a:r>
            <a:endParaRPr kumimoji="1" lang="zh-CN" altLang="en-US" sz="28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5445224"/>
            <a:ext cx="3923928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 t="9801"/>
          <a:stretch>
            <a:fillRect/>
          </a:stretch>
        </p:blipFill>
        <p:spPr bwMode="auto">
          <a:xfrm>
            <a:off x="0" y="671512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二、百家争鸣</a:t>
            </a:r>
            <a:endParaRPr kumimoji="1" lang="zh-CN" altLang="en-US" sz="3200" b="1" dirty="0" smtClean="0">
              <a:solidFill>
                <a:srgbClr val="3333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3645024"/>
            <a:ext cx="3528392" cy="1152128"/>
          </a:xfrm>
          <a:prstGeom prst="ellipse">
            <a:avLst/>
          </a:prstGeom>
          <a:noFill/>
          <a:ln w="635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3441</Words>
  <Application>Microsoft Office PowerPoint</Application>
  <PresentationFormat>全屏显示(4:3)</PresentationFormat>
  <Paragraphs>253</Paragraphs>
  <Slides>47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“儒学是一种关于秩序的学问”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71</cp:revision>
  <dcterms:created xsi:type="dcterms:W3CDTF">2018-05-22T06:22:00Z</dcterms:created>
  <dcterms:modified xsi:type="dcterms:W3CDTF">2018-06-24T09:00:05Z</dcterms:modified>
</cp:coreProperties>
</file>