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2" r:id="rId2"/>
    <p:sldId id="317" r:id="rId3"/>
    <p:sldId id="320" r:id="rId4"/>
    <p:sldId id="316" r:id="rId5"/>
    <p:sldId id="321" r:id="rId6"/>
    <p:sldId id="323" r:id="rId7"/>
    <p:sldId id="325" r:id="rId8"/>
    <p:sldId id="326" r:id="rId9"/>
    <p:sldId id="327" r:id="rId10"/>
    <p:sldId id="328" r:id="rId11"/>
    <p:sldId id="329" r:id="rId12"/>
    <p:sldId id="330" r:id="rId13"/>
    <p:sldId id="331" r:id="rId14"/>
    <p:sldId id="332" r:id="rId15"/>
    <p:sldId id="333" r:id="rId16"/>
    <p:sldId id="334" r:id="rId17"/>
    <p:sldId id="335" r:id="rId18"/>
    <p:sldId id="336" r:id="rId1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66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0CA764-1A69-4B59-A150-960272D7CB17}" type="datetimeFigureOut">
              <a:rPr lang="zh-CN" altLang="en-US" smtClean="0"/>
              <a:pPr/>
              <a:t>2018/6/26</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167BD4-B973-49A5-AD65-B9C160670907}"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幻灯片图像占位符 1"/>
          <p:cNvSpPr>
            <a:spLocks noGrp="1" noRot="1" noChangeAspect="1" noTextEdit="1"/>
          </p:cNvSpPr>
          <p:nvPr>
            <p:ph type="sldImg"/>
          </p:nvPr>
        </p:nvSpPr>
        <p:spPr bwMode="auto">
          <a:noFill/>
          <a:ln>
            <a:solidFill>
              <a:srgbClr val="000000"/>
            </a:solidFill>
            <a:miter lim="800000"/>
            <a:headEnd/>
            <a:tailEnd/>
          </a:ln>
        </p:spPr>
      </p:sp>
      <p:sp>
        <p:nvSpPr>
          <p:cNvPr id="19459"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p>
        </p:txBody>
      </p:sp>
      <p:sp>
        <p:nvSpPr>
          <p:cNvPr id="19460"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780C0B6-BB22-4D76-B74E-FD3C47E50C28}" type="slidenum">
              <a:rPr lang="zh-CN" altLang="en-US"/>
              <a:pPr/>
              <a:t>13</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05172F9-073D-4A61-ABCB-18DB4A0059ED}" type="datetimeFigureOut">
              <a:rPr lang="zh-CN" altLang="en-US" smtClean="0"/>
              <a:pPr/>
              <a:t>2018/6/26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BCF39F7-5B28-4627-9929-E7BC2896AFD5}"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schemeClr val="bg2">
                <a:shade val="45000"/>
                <a:satMod val="135000"/>
              </a:schemeClr>
              <a:prstClr val="white"/>
            </a:duotone>
          </a:blip>
          <a:srcRect/>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5172F9-073D-4A61-ABCB-18DB4A0059ED}" type="datetimeFigureOut">
              <a:rPr lang="zh-CN" altLang="en-US" smtClean="0"/>
              <a:pPr/>
              <a:t>2018/6/26</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CF39F7-5B28-4627-9929-E7BC2896AFD5}"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1"/>
          <p:cNvSpPr txBox="1">
            <a:spLocks noChangeArrowheads="1"/>
          </p:cNvSpPr>
          <p:nvPr/>
        </p:nvSpPr>
        <p:spPr bwMode="auto">
          <a:xfrm>
            <a:off x="152400" y="1200151"/>
            <a:ext cx="8763000" cy="3046988"/>
          </a:xfrm>
          <a:prstGeom prst="rect">
            <a:avLst/>
          </a:prstGeom>
          <a:noFill/>
          <a:ln w="9525">
            <a:noFill/>
            <a:miter lim="800000"/>
            <a:headEnd/>
            <a:tailEnd/>
          </a:ln>
        </p:spPr>
        <p:txBody>
          <a:bodyPr>
            <a:spAutoFit/>
          </a:bodyPr>
          <a:lstStyle/>
          <a:p>
            <a:r>
              <a:rPr lang="zh-CN" altLang="en-US" sz="4400" b="1" dirty="0"/>
              <a:t>百家争鸣及儒家思想的形成与发展</a:t>
            </a:r>
          </a:p>
          <a:p>
            <a:pPr algn="ctr"/>
            <a:r>
              <a:rPr lang="zh-CN" altLang="en-US" sz="3600" b="1" dirty="0">
                <a:solidFill>
                  <a:srgbClr val="3333FF"/>
                </a:solidFill>
              </a:rPr>
              <a:t>明清之际的进步思潮</a:t>
            </a:r>
          </a:p>
          <a:p>
            <a:r>
              <a:rPr lang="en-US" altLang="zh-CN" sz="2800" b="1" dirty="0" smtClean="0">
                <a:solidFill>
                  <a:srgbClr val="FF0000"/>
                </a:solidFill>
                <a:latin typeface="楷体" pitchFamily="49" charset="-122"/>
                <a:ea typeface="楷体" pitchFamily="49" charset="-122"/>
              </a:rPr>
              <a:t>2018</a:t>
            </a:r>
            <a:r>
              <a:rPr lang="zh-CN" altLang="en-US" sz="2800" b="1" dirty="0" smtClean="0">
                <a:solidFill>
                  <a:srgbClr val="FF0000"/>
                </a:solidFill>
                <a:latin typeface="楷体" pitchFamily="49" charset="-122"/>
                <a:ea typeface="楷体" pitchFamily="49" charset="-122"/>
              </a:rPr>
              <a:t>年</a:t>
            </a:r>
            <a:r>
              <a:rPr lang="zh-CN" altLang="en-US" sz="2800" b="1" dirty="0">
                <a:solidFill>
                  <a:srgbClr val="FF0000"/>
                </a:solidFill>
                <a:latin typeface="楷体" pitchFamily="49" charset="-122"/>
                <a:ea typeface="楷体" pitchFamily="49" charset="-122"/>
              </a:rPr>
              <a:t>江苏考纲要求：</a:t>
            </a:r>
            <a:endParaRPr lang="en-US" altLang="zh-CN" sz="2800" b="1" dirty="0">
              <a:solidFill>
                <a:srgbClr val="FF0000"/>
              </a:solidFill>
              <a:latin typeface="楷体" pitchFamily="49" charset="-122"/>
              <a:ea typeface="楷体" pitchFamily="49" charset="-122"/>
            </a:endParaRPr>
          </a:p>
          <a:p>
            <a:r>
              <a:rPr lang="en-US" altLang="zh-CN" sz="2800" b="1" dirty="0">
                <a:latin typeface="楷体" pitchFamily="49" charset="-122"/>
                <a:ea typeface="楷体" pitchFamily="49" charset="-122"/>
              </a:rPr>
              <a:t>1</a:t>
            </a:r>
            <a:r>
              <a:rPr lang="zh-CN" altLang="en-US" sz="2800" b="1" dirty="0">
                <a:latin typeface="楷体" pitchFamily="49" charset="-122"/>
                <a:ea typeface="楷体" pitchFamily="49" charset="-122"/>
              </a:rPr>
              <a:t>、李贽、黄宗羲、顾炎武和王夫之的思想主张</a:t>
            </a:r>
            <a:endParaRPr lang="en-US" altLang="zh-CN" sz="2800" b="1" dirty="0">
              <a:latin typeface="楷体" pitchFamily="49" charset="-122"/>
              <a:ea typeface="楷体" pitchFamily="49" charset="-122"/>
            </a:endParaRPr>
          </a:p>
          <a:p>
            <a:r>
              <a:rPr lang="en-US" altLang="zh-CN" sz="2800" b="1" dirty="0">
                <a:latin typeface="楷体" pitchFamily="49" charset="-122"/>
                <a:ea typeface="楷体" pitchFamily="49" charset="-122"/>
              </a:rPr>
              <a:t>2</a:t>
            </a:r>
            <a:r>
              <a:rPr lang="zh-CN" altLang="en-US" sz="2800" b="1" dirty="0">
                <a:latin typeface="楷体" pitchFamily="49" charset="-122"/>
                <a:ea typeface="楷体" pitchFamily="49" charset="-122"/>
              </a:rPr>
              <a:t>、明清时期儒家思想的发展</a:t>
            </a:r>
          </a:p>
          <a:p>
            <a:endParaRPr lang="zh-CN" alt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1196752"/>
            <a:ext cx="9144000" cy="4300858"/>
          </a:xfrm>
          <a:prstGeom prst="rect">
            <a:avLst/>
          </a:prstGeom>
        </p:spPr>
        <p:txBody>
          <a:bodyPr wrap="square">
            <a:spAutoFit/>
          </a:bodyPr>
          <a:lstStyle/>
          <a:p>
            <a:pPr marL="742950" lvl="1" indent="-285750">
              <a:lnSpc>
                <a:spcPct val="120000"/>
              </a:lnSpc>
              <a:buClr>
                <a:schemeClr val="hlink"/>
              </a:buClr>
              <a:buSzPct val="70000"/>
              <a:defRPr/>
            </a:pPr>
            <a:r>
              <a:rPr lang="zh-CN" altLang="en-US" sz="2800" b="1" dirty="0">
                <a:solidFill>
                  <a:srgbClr val="FF0000"/>
                </a:solidFill>
                <a:latin typeface="+mn-ea"/>
                <a:ea typeface="+mn-ea"/>
              </a:rPr>
              <a:t>问题探</a:t>
            </a:r>
            <a:r>
              <a:rPr lang="zh-CN" altLang="en-US" sz="2800" b="1" dirty="0" smtClean="0">
                <a:solidFill>
                  <a:srgbClr val="FF0000"/>
                </a:solidFill>
                <a:latin typeface="+mn-ea"/>
                <a:ea typeface="+mn-ea"/>
              </a:rPr>
              <a:t>究二：</a:t>
            </a:r>
            <a:r>
              <a:rPr lang="zh-CN" sz="2800" b="1" dirty="0">
                <a:solidFill>
                  <a:srgbClr val="FF0000"/>
                </a:solidFill>
                <a:latin typeface="+mn-ea"/>
                <a:ea typeface="+mn-ea"/>
              </a:rPr>
              <a:t>明末清初三大思想家是如何对传统儒学批判继承的？</a:t>
            </a:r>
          </a:p>
          <a:p>
            <a:pPr marL="742950" lvl="1" indent="-285750">
              <a:lnSpc>
                <a:spcPct val="120000"/>
              </a:lnSpc>
              <a:buClr>
                <a:schemeClr val="hlink"/>
              </a:buClr>
              <a:buSzPct val="70000"/>
              <a:buFont typeface="Wingdings" pitchFamily="2" charset="2"/>
              <a:buNone/>
              <a:defRPr/>
            </a:pPr>
            <a:r>
              <a:rPr lang="zh-CN" altLang="en-US" sz="2800" b="1" dirty="0">
                <a:solidFill>
                  <a:srgbClr val="FF0000"/>
                </a:solidFill>
                <a:latin typeface="楷体" pitchFamily="49" charset="-122"/>
                <a:ea typeface="楷体" pitchFamily="49" charset="-122"/>
              </a:rPr>
              <a:t>批判：</a:t>
            </a:r>
          </a:p>
          <a:p>
            <a:pPr marL="742950" lvl="1" indent="-285750">
              <a:lnSpc>
                <a:spcPct val="120000"/>
              </a:lnSpc>
              <a:buClr>
                <a:schemeClr val="hlink"/>
              </a:buClr>
              <a:buSzPct val="70000"/>
              <a:buFont typeface="Wingdings" pitchFamily="2" charset="2"/>
              <a:buNone/>
              <a:defRPr/>
            </a:pPr>
            <a:r>
              <a:rPr lang="zh-CN" altLang="en-US" sz="2800" b="1" dirty="0">
                <a:latin typeface="楷体" pitchFamily="49" charset="-122"/>
                <a:ea typeface="楷体" pitchFamily="49" charset="-122"/>
              </a:rPr>
              <a:t>①政治上：反对君主专制</a:t>
            </a:r>
          </a:p>
          <a:p>
            <a:pPr marL="742950" lvl="1" indent="-285750">
              <a:lnSpc>
                <a:spcPct val="120000"/>
              </a:lnSpc>
              <a:buClr>
                <a:schemeClr val="hlink"/>
              </a:buClr>
              <a:buSzPct val="70000"/>
              <a:buFont typeface="Wingdings" pitchFamily="2" charset="2"/>
              <a:buNone/>
              <a:defRPr/>
            </a:pPr>
            <a:r>
              <a:rPr lang="zh-CN" altLang="en-US" sz="2800" b="1" dirty="0">
                <a:latin typeface="楷体" pitchFamily="49" charset="-122"/>
                <a:ea typeface="楷体" pitchFamily="49" charset="-122"/>
              </a:rPr>
              <a:t>②思想上：反对理</a:t>
            </a:r>
            <a:r>
              <a:rPr lang="zh-CN" altLang="en-US" sz="2800" b="1" dirty="0" smtClean="0">
                <a:latin typeface="楷体" pitchFamily="49" charset="-122"/>
                <a:ea typeface="楷体" pitchFamily="49" charset="-122"/>
              </a:rPr>
              <a:t>学空谈</a:t>
            </a:r>
            <a:endParaRPr lang="zh-CN" altLang="en-US" sz="2800" b="1" dirty="0">
              <a:latin typeface="楷体" pitchFamily="49" charset="-122"/>
              <a:ea typeface="楷体" pitchFamily="49" charset="-122"/>
            </a:endParaRPr>
          </a:p>
          <a:p>
            <a:pPr marL="742950" lvl="1" indent="-285750">
              <a:lnSpc>
                <a:spcPct val="120000"/>
              </a:lnSpc>
              <a:buClr>
                <a:schemeClr val="hlink"/>
              </a:buClr>
              <a:buSzPct val="70000"/>
              <a:buFont typeface="Wingdings" pitchFamily="2" charset="2"/>
              <a:buNone/>
              <a:defRPr/>
            </a:pPr>
            <a:r>
              <a:rPr lang="zh-CN" altLang="en-US" sz="2800" b="1" dirty="0">
                <a:solidFill>
                  <a:srgbClr val="FF0000"/>
                </a:solidFill>
                <a:latin typeface="楷体" pitchFamily="49" charset="-122"/>
                <a:ea typeface="楷体" pitchFamily="49" charset="-122"/>
              </a:rPr>
              <a:t>继承：</a:t>
            </a:r>
          </a:p>
          <a:p>
            <a:pPr marL="742950" lvl="1" indent="-285750">
              <a:lnSpc>
                <a:spcPct val="120000"/>
              </a:lnSpc>
              <a:buClr>
                <a:schemeClr val="hlink"/>
              </a:buClr>
              <a:buSzPct val="70000"/>
              <a:buFont typeface="Wingdings" pitchFamily="2" charset="2"/>
              <a:buNone/>
              <a:defRPr/>
            </a:pPr>
            <a:r>
              <a:rPr lang="zh-CN" altLang="en-US" sz="2800" b="1" dirty="0" smtClean="0">
                <a:latin typeface="楷体" pitchFamily="49" charset="-122"/>
                <a:ea typeface="楷体" pitchFamily="49" charset="-122"/>
              </a:rPr>
              <a:t>①</a:t>
            </a:r>
            <a:r>
              <a:rPr lang="zh-CN" altLang="en-US" sz="2800" b="1" dirty="0" smtClean="0">
                <a:latin typeface="楷体" pitchFamily="49" charset="-122"/>
                <a:ea typeface="楷体" pitchFamily="49" charset="-122"/>
              </a:rPr>
              <a:t>继</a:t>
            </a:r>
            <a:r>
              <a:rPr lang="zh-CN" altLang="en-US" sz="2800" b="1" dirty="0" smtClean="0">
                <a:latin typeface="楷体" pitchFamily="49" charset="-122"/>
                <a:ea typeface="楷体" pitchFamily="49" charset="-122"/>
              </a:rPr>
              <a:t>承民</a:t>
            </a:r>
            <a:r>
              <a:rPr lang="zh-CN" altLang="en-US" sz="2800" b="1" dirty="0">
                <a:latin typeface="楷体" pitchFamily="49" charset="-122"/>
                <a:ea typeface="楷体" pitchFamily="49" charset="-122"/>
              </a:rPr>
              <a:t>本思</a:t>
            </a:r>
            <a:r>
              <a:rPr lang="zh-CN" altLang="en-US" sz="2800" b="1" dirty="0" smtClean="0">
                <a:latin typeface="楷体" pitchFamily="49" charset="-122"/>
                <a:ea typeface="楷体" pitchFamily="49" charset="-122"/>
              </a:rPr>
              <a:t>想（如天下为主君为客）</a:t>
            </a:r>
            <a:endParaRPr lang="zh-CN" altLang="en-US" sz="2800" b="1" dirty="0">
              <a:latin typeface="楷体" pitchFamily="49" charset="-122"/>
              <a:ea typeface="楷体" pitchFamily="49" charset="-122"/>
            </a:endParaRPr>
          </a:p>
          <a:p>
            <a:pPr marL="742950" lvl="1" indent="-285750">
              <a:lnSpc>
                <a:spcPct val="120000"/>
              </a:lnSpc>
              <a:buClr>
                <a:schemeClr val="hlink"/>
              </a:buClr>
              <a:buSzPct val="70000"/>
              <a:buFont typeface="Wingdings" pitchFamily="2" charset="2"/>
              <a:buNone/>
              <a:defRPr/>
            </a:pPr>
            <a:r>
              <a:rPr lang="zh-CN" altLang="en-US" sz="2800" b="1" dirty="0">
                <a:latin typeface="楷体" pitchFamily="49" charset="-122"/>
                <a:ea typeface="楷体" pitchFamily="49" charset="-122"/>
              </a:rPr>
              <a:t>②探索精神和倡导个人的社会责任感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anim calcmode="lin" valueType="num">
                                      <p:cBhvr additive="base">
                                        <p:cTn id="1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5" end="5"/>
                                            </p:txEl>
                                          </p:spTgt>
                                        </p:tgtEl>
                                        <p:attrNameLst>
                                          <p:attrName>style.visibility</p:attrName>
                                        </p:attrNameLst>
                                      </p:cBhvr>
                                      <p:to>
                                        <p:strVal val="visible"/>
                                      </p:to>
                                    </p:set>
                                    <p:anim calcmode="lin" valueType="num">
                                      <p:cBhvr additive="base">
                                        <p:cTn id="1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 calcmode="lin" valueType="num">
                                      <p:cBhvr additive="base">
                                        <p:cTn id="2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9381030"/>
          </a:xfrm>
          <a:prstGeom prst="rect">
            <a:avLst/>
          </a:prstGeom>
          <a:noFill/>
        </p:spPr>
        <p:txBody>
          <a:bodyPr wrap="square" rtlCol="0">
            <a:spAutoFit/>
          </a:bodyPr>
          <a:lstStyle/>
          <a:p>
            <a:pPr>
              <a:lnSpc>
                <a:spcPct val="120000"/>
              </a:lnSpc>
            </a:pPr>
            <a:r>
              <a:rPr lang="zh-CN" altLang="en-US" sz="2800" b="1" dirty="0" smtClean="0">
                <a:solidFill>
                  <a:srgbClr val="FF0000"/>
                </a:solidFill>
                <a:latin typeface="新細明體" pitchFamily="18" charset="-120"/>
              </a:rPr>
              <a:t>探究三：明清进步思想的历史影响</a:t>
            </a:r>
          </a:p>
          <a:p>
            <a:pPr>
              <a:lnSpc>
                <a:spcPct val="120000"/>
              </a:lnSpc>
            </a:pPr>
            <a:r>
              <a:rPr lang="en-US" altLang="zh-CN" sz="2800" b="1" dirty="0" smtClean="0">
                <a:solidFill>
                  <a:srgbClr val="FF0000"/>
                </a:solidFill>
                <a:latin typeface="楷体" pitchFamily="49" charset="-122"/>
                <a:ea typeface="楷体" pitchFamily="49" charset="-122"/>
              </a:rPr>
              <a:t>1</a:t>
            </a:r>
            <a:r>
              <a:rPr lang="zh-CN" altLang="en-US" sz="2800" b="1" dirty="0" smtClean="0">
                <a:solidFill>
                  <a:srgbClr val="FF0000"/>
                </a:solidFill>
                <a:latin typeface="楷体" pitchFamily="49" charset="-122"/>
                <a:ea typeface="楷体" pitchFamily="49" charset="-122"/>
              </a:rPr>
              <a:t>、政治：</a:t>
            </a:r>
            <a:endParaRPr lang="en-US" altLang="zh-CN" sz="2800" b="1" dirty="0" smtClean="0">
              <a:solidFill>
                <a:srgbClr val="FF0000"/>
              </a:solidFill>
              <a:latin typeface="楷体" pitchFamily="49" charset="-122"/>
              <a:ea typeface="楷体" pitchFamily="49" charset="-122"/>
            </a:endParaRPr>
          </a:p>
          <a:p>
            <a:pPr>
              <a:lnSpc>
                <a:spcPct val="120000"/>
              </a:lnSpc>
            </a:pPr>
            <a:r>
              <a:rPr lang="en-US" altLang="zh-CN" sz="2800" b="1" dirty="0" smtClean="0">
                <a:solidFill>
                  <a:srgbClr val="FF0000"/>
                </a:solidFill>
                <a:latin typeface="楷体" pitchFamily="49" charset="-122"/>
                <a:ea typeface="楷体" pitchFamily="49" charset="-122"/>
              </a:rPr>
              <a:t>        </a:t>
            </a:r>
            <a:r>
              <a:rPr lang="zh-CN" altLang="en-US" sz="2800" b="1" dirty="0" smtClean="0">
                <a:latin typeface="楷体" pitchFamily="49" charset="-122"/>
                <a:ea typeface="楷体" pitchFamily="49" charset="-122"/>
              </a:rPr>
              <a:t>冲击君主专制，启蒙民主政治；</a:t>
            </a:r>
            <a:endParaRPr lang="zh-CN" altLang="en-US" sz="2800" b="1" dirty="0" smtClean="0">
              <a:solidFill>
                <a:srgbClr val="FF0000"/>
              </a:solidFill>
              <a:latin typeface="楷体" pitchFamily="49" charset="-122"/>
              <a:ea typeface="楷体" pitchFamily="49" charset="-122"/>
            </a:endParaRPr>
          </a:p>
          <a:p>
            <a:pPr>
              <a:lnSpc>
                <a:spcPct val="120000"/>
              </a:lnSpc>
            </a:pPr>
            <a:r>
              <a:rPr lang="en-US" altLang="zh-CN" sz="2800" b="1" dirty="0" smtClean="0">
                <a:solidFill>
                  <a:srgbClr val="FF0000"/>
                </a:solidFill>
                <a:latin typeface="楷体" pitchFamily="49" charset="-122"/>
                <a:ea typeface="楷体" pitchFamily="49" charset="-122"/>
              </a:rPr>
              <a:t>2</a:t>
            </a:r>
            <a:r>
              <a:rPr lang="zh-CN" altLang="en-US" sz="2800" b="1" dirty="0" smtClean="0">
                <a:solidFill>
                  <a:srgbClr val="FF0000"/>
                </a:solidFill>
                <a:latin typeface="楷体" pitchFamily="49" charset="-122"/>
                <a:ea typeface="楷体" pitchFamily="49" charset="-122"/>
              </a:rPr>
              <a:t>、经济：</a:t>
            </a:r>
            <a:endParaRPr lang="en-US" altLang="zh-CN" sz="2800" b="1" dirty="0" smtClean="0">
              <a:solidFill>
                <a:srgbClr val="FF0000"/>
              </a:solidFill>
              <a:latin typeface="楷体" pitchFamily="49" charset="-122"/>
              <a:ea typeface="楷体" pitchFamily="49" charset="-122"/>
            </a:endParaRPr>
          </a:p>
          <a:p>
            <a:pPr>
              <a:lnSpc>
                <a:spcPct val="120000"/>
              </a:lnSpc>
            </a:pPr>
            <a:r>
              <a:rPr lang="zh-CN" altLang="en-US" sz="2800" b="1" dirty="0" smtClean="0">
                <a:latin typeface="Arial"/>
                <a:ea typeface="楷体_GB2312" pitchFamily="49" charset="-122"/>
              </a:rPr>
              <a:t>              </a:t>
            </a:r>
            <a:r>
              <a:rPr lang="zh-CN" altLang="en-US" sz="2800" b="1" dirty="0" smtClean="0">
                <a:latin typeface="楷体" pitchFamily="49" charset="-122"/>
                <a:ea typeface="楷体" pitchFamily="49" charset="-122"/>
              </a:rPr>
              <a:t>“工商皆本” 顺应商品经济的需要；</a:t>
            </a:r>
          </a:p>
          <a:p>
            <a:pPr>
              <a:lnSpc>
                <a:spcPct val="120000"/>
              </a:lnSpc>
            </a:pPr>
            <a:r>
              <a:rPr lang="en-US" altLang="zh-CN" sz="2800" b="1" dirty="0" smtClean="0">
                <a:solidFill>
                  <a:srgbClr val="FF0000"/>
                </a:solidFill>
                <a:latin typeface="楷体" pitchFamily="49" charset="-122"/>
                <a:ea typeface="楷体" pitchFamily="49" charset="-122"/>
              </a:rPr>
              <a:t>3</a:t>
            </a:r>
            <a:r>
              <a:rPr lang="zh-CN" altLang="en-US" sz="2800" b="1" dirty="0" smtClean="0">
                <a:solidFill>
                  <a:srgbClr val="FF0000"/>
                </a:solidFill>
                <a:latin typeface="楷体" pitchFamily="49" charset="-122"/>
                <a:ea typeface="楷体" pitchFamily="49" charset="-122"/>
              </a:rPr>
              <a:t>、思想：</a:t>
            </a:r>
            <a:endParaRPr lang="en-US" altLang="zh-CN" sz="2800" b="1" dirty="0" smtClean="0">
              <a:solidFill>
                <a:srgbClr val="FF0000"/>
              </a:solidFill>
              <a:latin typeface="楷体" pitchFamily="49" charset="-122"/>
              <a:ea typeface="楷体" pitchFamily="49" charset="-122"/>
            </a:endParaRPr>
          </a:p>
          <a:p>
            <a:pPr>
              <a:lnSpc>
                <a:spcPct val="120000"/>
              </a:lnSpc>
            </a:pPr>
            <a:r>
              <a:rPr lang="zh-CN" altLang="en-US" sz="2800" b="1" dirty="0" smtClean="0">
                <a:latin typeface="楷体_GB2312" pitchFamily="49" charset="-122"/>
                <a:ea typeface="楷体_GB2312" pitchFamily="49" charset="-122"/>
              </a:rPr>
              <a:t>        </a:t>
            </a:r>
            <a:r>
              <a:rPr lang="zh-CN" altLang="en-US" sz="2800" b="1" dirty="0" smtClean="0">
                <a:latin typeface="楷体" pitchFamily="49" charset="-122"/>
                <a:ea typeface="楷体" pitchFamily="49" charset="-122"/>
              </a:rPr>
              <a:t>批判封建正统思想；主张“经世致用” 发展了儒学。 </a:t>
            </a:r>
            <a:endParaRPr lang="en-US" altLang="zh-CN" sz="2800" b="1" dirty="0" smtClean="0">
              <a:latin typeface="楷体" pitchFamily="49" charset="-122"/>
              <a:ea typeface="楷体" pitchFamily="49" charset="-122"/>
            </a:endParaRPr>
          </a:p>
          <a:p>
            <a:pPr>
              <a:lnSpc>
                <a:spcPct val="120000"/>
              </a:lnSpc>
            </a:pPr>
            <a:r>
              <a:rPr lang="en-US" altLang="zh-CN" sz="2800" b="1" dirty="0" smtClean="0">
                <a:solidFill>
                  <a:srgbClr val="FF0000"/>
                </a:solidFill>
                <a:latin typeface="楷体" pitchFamily="49" charset="-122"/>
                <a:ea typeface="楷体" pitchFamily="49" charset="-122"/>
              </a:rPr>
              <a:t>4</a:t>
            </a:r>
            <a:r>
              <a:rPr lang="zh-CN" altLang="en-US" sz="2800" b="1" dirty="0" smtClean="0">
                <a:solidFill>
                  <a:srgbClr val="FF0000"/>
                </a:solidFill>
                <a:latin typeface="楷体" pitchFamily="49" charset="-122"/>
                <a:ea typeface="楷体" pitchFamily="49" charset="-122"/>
              </a:rPr>
              <a:t>、局限性：</a:t>
            </a:r>
            <a:endParaRPr lang="en-US" altLang="zh-CN" sz="2800" b="1" dirty="0" smtClean="0">
              <a:solidFill>
                <a:srgbClr val="FF0000"/>
              </a:solidFill>
              <a:latin typeface="楷体" pitchFamily="49" charset="-122"/>
              <a:ea typeface="楷体" pitchFamily="49" charset="-122"/>
            </a:endParaRPr>
          </a:p>
          <a:p>
            <a:pPr>
              <a:lnSpc>
                <a:spcPct val="120000"/>
              </a:lnSpc>
            </a:pPr>
            <a:r>
              <a:rPr lang="en-US" altLang="zh-CN" sz="2800" b="1" dirty="0" smtClean="0">
                <a:solidFill>
                  <a:srgbClr val="FF0000"/>
                </a:solidFill>
                <a:latin typeface="楷体" pitchFamily="49" charset="-122"/>
                <a:ea typeface="楷体" pitchFamily="49" charset="-122"/>
              </a:rPr>
              <a:t>        </a:t>
            </a:r>
            <a:r>
              <a:rPr lang="zh-CN" altLang="en-US" sz="2800" b="1" dirty="0" smtClean="0">
                <a:latin typeface="楷体" pitchFamily="49" charset="-122"/>
                <a:ea typeface="楷体" pitchFamily="49" charset="-122"/>
              </a:rPr>
              <a:t>仍属于儒家思想的范畴；</a:t>
            </a:r>
          </a:p>
          <a:p>
            <a:r>
              <a:rPr lang="zh-CN" altLang="en-US" sz="2800" b="1" dirty="0" smtClean="0">
                <a:latin typeface="楷体" pitchFamily="49" charset="-122"/>
                <a:ea typeface="楷体" pitchFamily="49" charset="-122"/>
              </a:rPr>
              <a:t>        没有动摇封建统治的理论基础</a:t>
            </a:r>
            <a:r>
              <a:rPr lang="zh-CN" altLang="en-US" sz="2800" b="1" dirty="0" smtClean="0">
                <a:latin typeface="楷体" pitchFamily="49" charset="-122"/>
                <a:ea typeface="楷体" pitchFamily="49" charset="-122"/>
              </a:rPr>
              <a:t>。</a:t>
            </a:r>
            <a:endParaRPr lang="en-US" altLang="zh-CN" sz="2800" b="1" dirty="0" smtClean="0">
              <a:latin typeface="楷体" pitchFamily="49" charset="-122"/>
              <a:ea typeface="楷体" pitchFamily="49" charset="-122"/>
            </a:endParaRPr>
          </a:p>
          <a:p>
            <a:r>
              <a:rPr lang="zh-CN" altLang="en-US" sz="2800" b="1" dirty="0" smtClean="0">
                <a:solidFill>
                  <a:srgbClr val="FF0000"/>
                </a:solidFill>
                <a:latin typeface="楷体" pitchFamily="49" charset="-122"/>
                <a:ea typeface="楷体" pitchFamily="49" charset="-122"/>
              </a:rPr>
              <a:t>（</a:t>
            </a:r>
            <a:r>
              <a:rPr lang="zh-CN" altLang="zh-CN" sz="2800" b="1" dirty="0" smtClean="0">
                <a:solidFill>
                  <a:srgbClr val="FF0000"/>
                </a:solidFill>
                <a:latin typeface="楷体" pitchFamily="49" charset="-122"/>
                <a:ea typeface="楷体" pitchFamily="49" charset="-122"/>
              </a:rPr>
              <a:t> 原</a:t>
            </a:r>
            <a:r>
              <a:rPr lang="zh-CN" altLang="zh-CN" sz="2800" b="1" dirty="0" smtClean="0">
                <a:solidFill>
                  <a:srgbClr val="FF0000"/>
                </a:solidFill>
                <a:latin typeface="楷体" pitchFamily="49" charset="-122"/>
                <a:ea typeface="楷体" pitchFamily="49" charset="-122"/>
              </a:rPr>
              <a:t>因：君主专制空前强化；自然经济仍占统治地位，资本主义萌芽的发展受到严重阻碍）。</a:t>
            </a:r>
          </a:p>
          <a:p>
            <a:pPr>
              <a:lnSpc>
                <a:spcPct val="120000"/>
              </a:lnSpc>
            </a:pPr>
            <a:endParaRPr lang="zh-CN" altLang="en-US" sz="2800" b="1" dirty="0" smtClean="0">
              <a:latin typeface="楷体" pitchFamily="49" charset="-122"/>
              <a:ea typeface="楷体" pitchFamily="49" charset="-122"/>
            </a:endParaRPr>
          </a:p>
          <a:p>
            <a:pPr>
              <a:lnSpc>
                <a:spcPct val="120000"/>
              </a:lnSpc>
            </a:pPr>
            <a:endParaRPr lang="zh-CN" altLang="en-US" sz="2800" b="1" dirty="0" smtClean="0">
              <a:latin typeface="楷体" pitchFamily="49" charset="-122"/>
              <a:ea typeface="楷体" pitchFamily="49" charset="-122"/>
            </a:endParaRPr>
          </a:p>
          <a:p>
            <a:pPr>
              <a:lnSpc>
                <a:spcPct val="120000"/>
              </a:lnSpc>
            </a:pPr>
            <a:endParaRPr lang="zh-CN" altLang="en-US" sz="2800" b="1" dirty="0" smtClean="0">
              <a:solidFill>
                <a:srgbClr val="FF0000"/>
              </a:solidFill>
              <a:latin typeface="楷体" pitchFamily="49" charset="-122"/>
              <a:ea typeface="楷体" pitchFamily="49" charset="-122"/>
            </a:endParaRPr>
          </a:p>
          <a:p>
            <a:pPr>
              <a:lnSpc>
                <a:spcPct val="120000"/>
              </a:lnSpc>
            </a:pPr>
            <a:endParaRPr lang="zh-CN" altLang="en-US" b="1" dirty="0" smtClean="0">
              <a:solidFill>
                <a:srgbClr val="0000FF"/>
              </a:solidFill>
              <a:latin typeface="楷体_GB2312" pitchFamily="49" charset="-122"/>
              <a:ea typeface="楷体_GB2312" pitchFamily="49" charset="-122"/>
            </a:endParaRPr>
          </a:p>
          <a:p>
            <a:pPr>
              <a:lnSpc>
                <a:spcPct val="120000"/>
              </a:lnSpc>
            </a:pPr>
            <a:endParaRPr lang="zh-CN" altLang="en-US" b="1" dirty="0" smtClean="0">
              <a:latin typeface="楷体_GB2312" pitchFamily="49" charset="-122"/>
              <a:ea typeface="楷体_GB2312" pitchFamily="49" charset="-122"/>
            </a:endParaRPr>
          </a:p>
          <a:p>
            <a:pPr>
              <a:lnSpc>
                <a:spcPct val="120000"/>
              </a:lnSpc>
            </a:pPr>
            <a:endParaRPr lang="zh-CN" altLang="en-US" b="1" dirty="0" smtClean="0">
              <a:latin typeface="楷体_GB2312" pitchFamily="49" charset="-122"/>
              <a:ea typeface="楷体_GB2312" pitchFamily="49"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anim calcmode="lin" valueType="num">
                                      <p:cBhvr additive="base">
                                        <p:cTn id="2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8" end="8"/>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9" end="9"/>
                                            </p:txEl>
                                          </p:spTgt>
                                        </p:tgtEl>
                                        <p:attrNameLst>
                                          <p:attrName>style.visibility</p:attrName>
                                        </p:attrNameLst>
                                      </p:cBhvr>
                                      <p:to>
                                        <p:strVal val="visible"/>
                                      </p:to>
                                    </p:set>
                                    <p:anim calcmode="lin" valueType="num">
                                      <p:cBhvr additive="base">
                                        <p:cTn id="2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9" end="9"/>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10" end="10"/>
                                            </p:txEl>
                                          </p:spTgt>
                                        </p:tgtEl>
                                        <p:attrNameLst>
                                          <p:attrName>style.visibility</p:attrName>
                                        </p:attrNameLst>
                                      </p:cBhvr>
                                      <p:to>
                                        <p:strVal val="visible"/>
                                      </p:to>
                                    </p:set>
                                    <p:anim calcmode="lin" valueType="num">
                                      <p:cBhvr additive="base">
                                        <p:cTn id="33"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9144000" cy="523220"/>
          </a:xfrm>
          <a:prstGeom prst="rect">
            <a:avLst/>
          </a:prstGeom>
        </p:spPr>
        <p:txBody>
          <a:bodyPr wrap="square">
            <a:spAutoFit/>
          </a:bodyPr>
          <a:lstStyle/>
          <a:p>
            <a:pPr>
              <a:defRPr/>
            </a:pPr>
            <a:r>
              <a:rPr lang="zh-CN" altLang="en-US" sz="2800" b="1" dirty="0">
                <a:solidFill>
                  <a:srgbClr val="FF0000"/>
                </a:solidFill>
                <a:latin typeface="新細明體" pitchFamily="18" charset="-120"/>
              </a:rPr>
              <a:t>问题探究四：明清之际的民主思想与欧洲启蒙思想的比较</a:t>
            </a:r>
          </a:p>
        </p:txBody>
      </p:sp>
      <p:graphicFrame>
        <p:nvGraphicFramePr>
          <p:cNvPr id="3" name="表格 2"/>
          <p:cNvGraphicFramePr>
            <a:graphicFrameLocks noGrp="1"/>
          </p:cNvGraphicFramePr>
          <p:nvPr/>
        </p:nvGraphicFramePr>
        <p:xfrm>
          <a:off x="0" y="548680"/>
          <a:ext cx="9144000" cy="5904655"/>
        </p:xfrm>
        <a:graphic>
          <a:graphicData uri="http://schemas.openxmlformats.org/drawingml/2006/table">
            <a:tbl>
              <a:tblPr firstRow="1" bandRow="1">
                <a:tableStyleId>{69CF1AB2-1976-4502-BF36-3FF5EA218861}</a:tableStyleId>
              </a:tblPr>
              <a:tblGrid>
                <a:gridCol w="914400"/>
                <a:gridCol w="4624754"/>
                <a:gridCol w="3604846"/>
              </a:tblGrid>
              <a:tr h="557042">
                <a:tc>
                  <a:txBody>
                    <a:bodyPr/>
                    <a:lstStyle/>
                    <a:p>
                      <a:endParaRPr lang="zh-CN" altLang="en-US" sz="2800" dirty="0">
                        <a:latin typeface="楷体" pitchFamily="49" charset="-122"/>
                        <a:ea typeface="楷体" pitchFamily="49" charset="-122"/>
                      </a:endParaRPr>
                    </a:p>
                  </a:txBody>
                  <a:tcPr marT="51435" marB="51435">
                    <a:noFill/>
                  </a:tcPr>
                </a:tc>
                <a:tc>
                  <a:txBody>
                    <a:bodyPr/>
                    <a:lstStyle/>
                    <a:p>
                      <a:r>
                        <a:rPr lang="zh-CN" altLang="en-US" sz="2800" dirty="0" smtClean="0">
                          <a:solidFill>
                            <a:srgbClr val="FF0000"/>
                          </a:solidFill>
                          <a:latin typeface="楷体" pitchFamily="49" charset="-122"/>
                          <a:ea typeface="楷体" pitchFamily="49" charset="-122"/>
                        </a:rPr>
                        <a:t>明清之际的民主思想</a:t>
                      </a:r>
                      <a:endParaRPr lang="zh-CN" altLang="en-US" sz="2800" dirty="0">
                        <a:solidFill>
                          <a:srgbClr val="FF0000"/>
                        </a:solidFill>
                        <a:latin typeface="楷体" pitchFamily="49" charset="-122"/>
                        <a:ea typeface="楷体" pitchFamily="49" charset="-122"/>
                      </a:endParaRPr>
                    </a:p>
                  </a:txBody>
                  <a:tcPr marT="51435" marB="51435">
                    <a:noFill/>
                  </a:tcPr>
                </a:tc>
                <a:tc>
                  <a:txBody>
                    <a:bodyPr/>
                    <a:lstStyle/>
                    <a:p>
                      <a:r>
                        <a:rPr lang="zh-CN" altLang="en-US" sz="2800" dirty="0" smtClean="0">
                          <a:solidFill>
                            <a:srgbClr val="FF0000"/>
                          </a:solidFill>
                          <a:latin typeface="楷体" pitchFamily="49" charset="-122"/>
                          <a:ea typeface="楷体" pitchFamily="49" charset="-122"/>
                        </a:rPr>
                        <a:t>欧洲启蒙思想</a:t>
                      </a:r>
                      <a:endParaRPr lang="zh-CN" altLang="en-US" sz="2800" dirty="0">
                        <a:solidFill>
                          <a:srgbClr val="FF0000"/>
                        </a:solidFill>
                        <a:latin typeface="楷体" pitchFamily="49" charset="-122"/>
                        <a:ea typeface="楷体" pitchFamily="49" charset="-122"/>
                      </a:endParaRPr>
                    </a:p>
                  </a:txBody>
                  <a:tcPr marT="51435" marB="51435">
                    <a:noFill/>
                  </a:tcPr>
                </a:tc>
              </a:tr>
              <a:tr h="1448311">
                <a:tc>
                  <a:txBody>
                    <a:bodyPr/>
                    <a:lstStyle/>
                    <a:p>
                      <a:r>
                        <a:rPr lang="zh-CN" altLang="en-US" sz="2800" b="1" dirty="0" smtClean="0">
                          <a:solidFill>
                            <a:srgbClr val="FF0000"/>
                          </a:solidFill>
                          <a:latin typeface="楷体" pitchFamily="49" charset="-122"/>
                          <a:ea typeface="楷体" pitchFamily="49" charset="-122"/>
                        </a:rPr>
                        <a:t>政治</a:t>
                      </a:r>
                      <a:endParaRPr lang="zh-CN" altLang="en-US" sz="2800" b="1" dirty="0">
                        <a:solidFill>
                          <a:srgbClr val="FF0000"/>
                        </a:solidFill>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君主专制强化，封建统治稳固；未形成资产阶级力量</a:t>
                      </a:r>
                      <a:endParaRPr lang="zh-CN" altLang="en-US" sz="2800" b="1" dirty="0">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早期资产阶级革命阶段，资产阶级力量壮大</a:t>
                      </a:r>
                      <a:endParaRPr lang="zh-CN" altLang="en-US" sz="2800" b="1" dirty="0">
                        <a:latin typeface="楷体" pitchFamily="49" charset="-122"/>
                        <a:ea typeface="楷体" pitchFamily="49" charset="-122"/>
                      </a:endParaRPr>
                    </a:p>
                  </a:txBody>
                  <a:tcPr marT="51435" marB="51435">
                    <a:noFill/>
                  </a:tcPr>
                </a:tc>
              </a:tr>
              <a:tr h="1002678">
                <a:tc>
                  <a:txBody>
                    <a:bodyPr/>
                    <a:lstStyle/>
                    <a:p>
                      <a:r>
                        <a:rPr lang="zh-CN" altLang="en-US" sz="2800" b="1" dirty="0" smtClean="0">
                          <a:solidFill>
                            <a:srgbClr val="FF0000"/>
                          </a:solidFill>
                          <a:latin typeface="楷体" pitchFamily="49" charset="-122"/>
                          <a:ea typeface="楷体" pitchFamily="49" charset="-122"/>
                        </a:rPr>
                        <a:t>经济</a:t>
                      </a:r>
                      <a:endParaRPr lang="zh-CN" altLang="en-US" sz="2800" b="1" dirty="0">
                        <a:solidFill>
                          <a:srgbClr val="FF0000"/>
                        </a:solidFill>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资本主义萌芽发展缓慢</a:t>
                      </a:r>
                      <a:endParaRPr lang="zh-CN" altLang="en-US" sz="2800" b="1" dirty="0">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资本主义手工工场迅速发展</a:t>
                      </a:r>
                      <a:endParaRPr lang="zh-CN" altLang="en-US" sz="2800" b="1" dirty="0">
                        <a:latin typeface="楷体" pitchFamily="49" charset="-122"/>
                        <a:ea typeface="楷体" pitchFamily="49" charset="-122"/>
                      </a:endParaRPr>
                    </a:p>
                  </a:txBody>
                  <a:tcPr marT="51435" marB="51435">
                    <a:noFill/>
                  </a:tcPr>
                </a:tc>
              </a:tr>
              <a:tr h="1893946">
                <a:tc>
                  <a:txBody>
                    <a:bodyPr/>
                    <a:lstStyle/>
                    <a:p>
                      <a:r>
                        <a:rPr lang="zh-CN" altLang="en-US" sz="2800" b="1" dirty="0" smtClean="0">
                          <a:solidFill>
                            <a:srgbClr val="FF0000"/>
                          </a:solidFill>
                          <a:latin typeface="楷体" pitchFamily="49" charset="-122"/>
                          <a:ea typeface="楷体" pitchFamily="49" charset="-122"/>
                        </a:rPr>
                        <a:t>内容</a:t>
                      </a:r>
                      <a:endParaRPr lang="zh-CN" altLang="en-US" sz="2800" b="1" dirty="0">
                        <a:solidFill>
                          <a:srgbClr val="FF0000"/>
                        </a:solidFill>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抨击君主专制，注重实际；未明确建立新制度；未形成完整理论体系</a:t>
                      </a:r>
                      <a:endParaRPr lang="zh-CN" altLang="en-US" sz="2800" b="1" dirty="0">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批判封建制度，设计资本主义政治方案；形成完整理论体系</a:t>
                      </a:r>
                      <a:endParaRPr lang="zh-CN" altLang="en-US" sz="2800" b="1" dirty="0">
                        <a:latin typeface="楷体" pitchFamily="49" charset="-122"/>
                        <a:ea typeface="楷体" pitchFamily="49" charset="-122"/>
                      </a:endParaRPr>
                    </a:p>
                  </a:txBody>
                  <a:tcPr marT="51435" marB="51435">
                    <a:noFill/>
                  </a:tcPr>
                </a:tc>
              </a:tr>
              <a:tr h="1002678">
                <a:tc>
                  <a:txBody>
                    <a:bodyPr/>
                    <a:lstStyle/>
                    <a:p>
                      <a:r>
                        <a:rPr lang="zh-CN" altLang="en-US" sz="2800" b="1" dirty="0" smtClean="0">
                          <a:solidFill>
                            <a:srgbClr val="FF0000"/>
                          </a:solidFill>
                          <a:latin typeface="楷体" pitchFamily="49" charset="-122"/>
                          <a:ea typeface="楷体" pitchFamily="49" charset="-122"/>
                        </a:rPr>
                        <a:t>影响</a:t>
                      </a:r>
                      <a:endParaRPr lang="zh-CN" altLang="en-US" sz="2800" b="1" dirty="0">
                        <a:solidFill>
                          <a:srgbClr val="FF0000"/>
                        </a:solidFill>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冲击封建制度，未动摇其理论基础</a:t>
                      </a:r>
                      <a:endParaRPr lang="zh-CN" altLang="en-US" sz="2800" b="1" dirty="0">
                        <a:latin typeface="楷体" pitchFamily="49" charset="-122"/>
                        <a:ea typeface="楷体" pitchFamily="49" charset="-122"/>
                      </a:endParaRPr>
                    </a:p>
                  </a:txBody>
                  <a:tcPr marT="51435" marB="51435">
                    <a:noFill/>
                  </a:tcPr>
                </a:tc>
                <a:tc>
                  <a:txBody>
                    <a:bodyPr/>
                    <a:lstStyle/>
                    <a:p>
                      <a:r>
                        <a:rPr lang="zh-CN" altLang="en-US" sz="2800" b="1" dirty="0" smtClean="0">
                          <a:latin typeface="楷体" pitchFamily="49" charset="-122"/>
                          <a:ea typeface="楷体" pitchFamily="49" charset="-122"/>
                        </a:rPr>
                        <a:t>推动欧美资产阶级革命发展</a:t>
                      </a:r>
                      <a:endParaRPr lang="zh-CN" altLang="en-US" sz="2800" b="1" dirty="0">
                        <a:latin typeface="楷体" pitchFamily="49" charset="-122"/>
                        <a:ea typeface="楷体" pitchFamily="49" charset="-122"/>
                      </a:endParaRPr>
                    </a:p>
                  </a:txBody>
                  <a:tcPr marT="51435" marB="51435">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404664"/>
            <a:ext cx="9144000" cy="6370975"/>
          </a:xfrm>
          <a:prstGeom prst="rect">
            <a:avLst/>
          </a:prstGeom>
          <a:noFill/>
          <a:ln w="9525">
            <a:noFill/>
            <a:miter lim="800000"/>
            <a:headEnd/>
            <a:tailEnd/>
          </a:ln>
        </p:spPr>
        <p:txBody>
          <a:bodyPr wrap="square">
            <a:spAutoFit/>
          </a:bodyPr>
          <a:lstStyle/>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2011</a:t>
            </a:r>
            <a:r>
              <a:rPr lang="zh-CN" altLang="en-US" sz="2400" b="1" dirty="0">
                <a:latin typeface="楷体" pitchFamily="49" charset="-122"/>
                <a:ea typeface="楷体" pitchFamily="49" charset="-122"/>
              </a:rPr>
              <a:t>年江苏高考</a:t>
            </a:r>
            <a:r>
              <a:rPr lang="en-US" altLang="zh-CN" sz="2400" b="1" dirty="0">
                <a:latin typeface="楷体" pitchFamily="49" charset="-122"/>
                <a:ea typeface="楷体" pitchFamily="49" charset="-122"/>
              </a:rPr>
              <a:t>21</a:t>
            </a:r>
            <a:r>
              <a:rPr lang="zh-CN" altLang="en-US" sz="2400" b="1" dirty="0">
                <a:latin typeface="楷体" pitchFamily="49" charset="-122"/>
                <a:ea typeface="楷体" pitchFamily="49" charset="-122"/>
              </a:rPr>
              <a:t>题）（</a:t>
            </a:r>
            <a:r>
              <a:rPr lang="en-US" altLang="zh-CN" sz="2400" b="1" dirty="0">
                <a:latin typeface="楷体" pitchFamily="49" charset="-122"/>
                <a:ea typeface="楷体" pitchFamily="49" charset="-122"/>
              </a:rPr>
              <a:t>12</a:t>
            </a:r>
            <a:r>
              <a:rPr lang="zh-CN" altLang="en-US" sz="2400" b="1" dirty="0">
                <a:latin typeface="楷体" pitchFamily="49" charset="-122"/>
                <a:ea typeface="楷体" pitchFamily="49" charset="-122"/>
              </a:rPr>
              <a:t>分）</a:t>
            </a:r>
          </a:p>
          <a:p>
            <a:r>
              <a:rPr lang="zh-CN" altLang="en-US" sz="2400" b="1" dirty="0">
                <a:latin typeface="楷体" pitchFamily="49" charset="-122"/>
                <a:ea typeface="楷体" pitchFamily="49" charset="-122"/>
              </a:rPr>
              <a:t>“今日者拯斯人于涂炭，为万世开太平，此吾辈之任也。”顾炎武由此成一代大学者，开一代新学风，其思想脉络清晰可见。阅读下列材料：</a:t>
            </a:r>
          </a:p>
          <a:p>
            <a:r>
              <a:rPr lang="zh-CN" altLang="en-US" sz="2400" b="1" dirty="0">
                <a:latin typeface="楷体" pitchFamily="49" charset="-122"/>
                <a:ea typeface="楷体" pitchFamily="49" charset="-122"/>
              </a:rPr>
              <a:t>材料一</a:t>
            </a:r>
            <a:r>
              <a:rPr lang="en-US" sz="2400" b="1" dirty="0">
                <a:latin typeface="楷体" pitchFamily="49" charset="-122"/>
                <a:ea typeface="楷体" pitchFamily="49" charset="-122"/>
              </a:rPr>
              <a:t>  </a:t>
            </a:r>
            <a:r>
              <a:rPr lang="zh-CN" altLang="en-US" sz="2400" b="1" dirty="0">
                <a:latin typeface="楷体" pitchFamily="49" charset="-122"/>
                <a:ea typeface="楷体" pitchFamily="49" charset="-122"/>
              </a:rPr>
              <a:t>教化者，朝廷之先务；廉耻者，士人之关节；</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朝廷有教化，则士人有廉耻；士人有廉耻，则天下有风俗。</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顾炎武</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日知录</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廉耻</a:t>
            </a:r>
            <a:r>
              <a:rPr lang="en-US" altLang="zh-CN" sz="2400" b="1" dirty="0">
                <a:latin typeface="楷体" pitchFamily="49" charset="-122"/>
                <a:ea typeface="楷体" pitchFamily="49" charset="-122"/>
              </a:rPr>
              <a:t>》</a:t>
            </a:r>
          </a:p>
          <a:p>
            <a:r>
              <a:rPr lang="zh-CN" altLang="en-US" sz="2400" b="1" dirty="0">
                <a:latin typeface="楷体" pitchFamily="49" charset="-122"/>
                <a:ea typeface="楷体" pitchFamily="49" charset="-122"/>
              </a:rPr>
              <a:t>材料二</a:t>
            </a:r>
            <a:r>
              <a:rPr lang="en-US" sz="2400" b="1" dirty="0">
                <a:latin typeface="楷体" pitchFamily="49" charset="-122"/>
                <a:ea typeface="楷体" pitchFamily="49" charset="-122"/>
              </a:rPr>
              <a:t>  </a:t>
            </a:r>
            <a:r>
              <a:rPr lang="zh-CN" altLang="en-US" sz="2400" b="1" dirty="0">
                <a:latin typeface="楷体" pitchFamily="49" charset="-122"/>
                <a:ea typeface="楷体" pitchFamily="49" charset="-122"/>
              </a:rPr>
              <a:t>夫子所以教人者，无非以立天下之人伦。</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是故有人伦，然后有风俗；有风俗，然后有政事；有政事，然后有国家。</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顾炎武</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亭林文集</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华阴王氏宗祠记</a:t>
            </a:r>
            <a:r>
              <a:rPr lang="en-US" altLang="zh-CN" sz="2400" b="1" dirty="0">
                <a:latin typeface="楷体" pitchFamily="49" charset="-122"/>
                <a:ea typeface="楷体" pitchFamily="49" charset="-122"/>
              </a:rPr>
              <a:t>》</a:t>
            </a:r>
          </a:p>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1</a:t>
            </a:r>
            <a:r>
              <a:rPr lang="zh-CN" altLang="en-US" sz="2400" b="1" dirty="0">
                <a:latin typeface="楷体" pitchFamily="49" charset="-122"/>
                <a:ea typeface="楷体" pitchFamily="49" charset="-122"/>
              </a:rPr>
              <a:t>）顾炎武以拯救时代为己任。结合所学知识，指出顾炎武该思想产生的政治背景。（</a:t>
            </a:r>
            <a:r>
              <a:rPr lang="en-US" altLang="zh-CN" sz="2400" b="1" dirty="0">
                <a:latin typeface="楷体" pitchFamily="49" charset="-122"/>
                <a:ea typeface="楷体" pitchFamily="49" charset="-122"/>
              </a:rPr>
              <a:t>2</a:t>
            </a:r>
            <a:r>
              <a:rPr lang="zh-CN" altLang="en-US" sz="2400" b="1" dirty="0">
                <a:latin typeface="楷体" pitchFamily="49" charset="-122"/>
                <a:ea typeface="楷体" pitchFamily="49" charset="-122"/>
              </a:rPr>
              <a:t>分）</a:t>
            </a:r>
          </a:p>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a:t>
            </a:r>
            <a:r>
              <a:rPr lang="zh-CN" altLang="en-US" sz="2400" b="1" dirty="0">
                <a:latin typeface="楷体" pitchFamily="49" charset="-122"/>
                <a:ea typeface="楷体" pitchFamily="49" charset="-122"/>
              </a:rPr>
              <a:t>）顾炎武以社会教化作为拯救时代的重要途径。依据材料一、二，指出天下昌明的社会表象，并概括社会教化的功能。（</a:t>
            </a:r>
            <a:r>
              <a:rPr lang="en-US" altLang="zh-CN" sz="2400" b="1" dirty="0">
                <a:latin typeface="楷体" pitchFamily="49" charset="-122"/>
                <a:ea typeface="楷体" pitchFamily="49" charset="-122"/>
              </a:rPr>
              <a:t>5</a:t>
            </a:r>
            <a:r>
              <a:rPr lang="zh-CN" altLang="en-US" sz="2400" b="1" dirty="0">
                <a:latin typeface="楷体" pitchFamily="49" charset="-122"/>
                <a:ea typeface="楷体" pitchFamily="49" charset="-122"/>
              </a:rPr>
              <a:t>分）</a:t>
            </a:r>
            <a:endParaRPr lang="en-US" altLang="zh-CN" sz="2400" b="1" dirty="0">
              <a:latin typeface="楷体" pitchFamily="49" charset="-122"/>
              <a:ea typeface="楷体" pitchFamily="49" charset="-122"/>
            </a:endParaRPr>
          </a:p>
          <a:p>
            <a:r>
              <a:rPr lang="zh-CN" altLang="en-US" sz="2400" b="1" dirty="0">
                <a:solidFill>
                  <a:srgbClr val="FF0000"/>
                </a:solidFill>
                <a:latin typeface="楷体" pitchFamily="49" charset="-122"/>
                <a:ea typeface="楷体" pitchFamily="49" charset="-122"/>
              </a:rPr>
              <a:t>（</a:t>
            </a:r>
            <a:r>
              <a:rPr lang="en-US" altLang="zh-CN" sz="2400" b="1" dirty="0">
                <a:solidFill>
                  <a:srgbClr val="FF0000"/>
                </a:solidFill>
                <a:latin typeface="楷体" pitchFamily="49" charset="-122"/>
                <a:ea typeface="楷体" pitchFamily="49" charset="-122"/>
              </a:rPr>
              <a:t>1</a:t>
            </a:r>
            <a:r>
              <a:rPr lang="zh-CN" altLang="en-US" sz="2400" b="1" dirty="0">
                <a:solidFill>
                  <a:srgbClr val="FF0000"/>
                </a:solidFill>
                <a:latin typeface="楷体" pitchFamily="49" charset="-122"/>
                <a:ea typeface="楷体" pitchFamily="49" charset="-122"/>
              </a:rPr>
              <a:t>）政治背景：官僚腐败；政治暴虐（或朝政混乱）。</a:t>
            </a:r>
          </a:p>
          <a:p>
            <a:r>
              <a:rPr lang="zh-CN" altLang="en-US" sz="2400" b="1" dirty="0">
                <a:solidFill>
                  <a:srgbClr val="FF0000"/>
                </a:solidFill>
                <a:latin typeface="楷体" pitchFamily="49" charset="-122"/>
                <a:ea typeface="楷体" pitchFamily="49" charset="-122"/>
              </a:rPr>
              <a:t>（</a:t>
            </a:r>
            <a:r>
              <a:rPr lang="en-US" altLang="zh-CN" sz="2400" b="1" dirty="0">
                <a:solidFill>
                  <a:srgbClr val="FF0000"/>
                </a:solidFill>
                <a:latin typeface="楷体" pitchFamily="49" charset="-122"/>
                <a:ea typeface="楷体" pitchFamily="49" charset="-122"/>
              </a:rPr>
              <a:t>2</a:t>
            </a:r>
            <a:r>
              <a:rPr lang="zh-CN" altLang="en-US" sz="2400" b="1" dirty="0">
                <a:solidFill>
                  <a:srgbClr val="FF0000"/>
                </a:solidFill>
                <a:latin typeface="楷体" pitchFamily="49" charset="-122"/>
                <a:ea typeface="楷体" pitchFamily="49" charset="-122"/>
              </a:rPr>
              <a:t>）表象：风俗。</a:t>
            </a:r>
            <a:r>
              <a:rPr lang="en-US" sz="2400" b="1" dirty="0">
                <a:solidFill>
                  <a:srgbClr val="FF0000"/>
                </a:solidFill>
                <a:latin typeface="楷体" pitchFamily="49" charset="-122"/>
                <a:ea typeface="楷体" pitchFamily="49" charset="-122"/>
              </a:rPr>
              <a:t>     </a:t>
            </a:r>
            <a:r>
              <a:rPr lang="zh-CN" altLang="en-US" sz="2400" b="1" dirty="0">
                <a:solidFill>
                  <a:srgbClr val="FF0000"/>
                </a:solidFill>
                <a:latin typeface="楷体" pitchFamily="49" charset="-122"/>
                <a:ea typeface="楷体" pitchFamily="49" charset="-122"/>
              </a:rPr>
              <a:t>功能：提高士人修养；净化社会风气；安定政治秩序；确立伦理道德。</a:t>
            </a:r>
            <a:endParaRPr lang="zh-CN" altLang="en-US" sz="2400" dirty="0">
              <a:latin typeface="楷体" pitchFamily="49" charset="-122"/>
              <a:ea typeface="楷体" pitchFamily="49" charset="-122"/>
            </a:endParaRPr>
          </a:p>
        </p:txBody>
      </p:sp>
      <p:sp>
        <p:nvSpPr>
          <p:cNvPr id="12291" name="TextBox 2"/>
          <p:cNvSpPr txBox="1">
            <a:spLocks noChangeArrowheads="1"/>
          </p:cNvSpPr>
          <p:nvPr/>
        </p:nvSpPr>
        <p:spPr bwMode="auto">
          <a:xfrm>
            <a:off x="0" y="0"/>
            <a:ext cx="3352800" cy="523220"/>
          </a:xfrm>
          <a:prstGeom prst="rect">
            <a:avLst/>
          </a:prstGeom>
          <a:noFill/>
          <a:ln w="9525">
            <a:noFill/>
            <a:miter lim="800000"/>
            <a:headEnd/>
            <a:tailEnd/>
          </a:ln>
        </p:spPr>
        <p:txBody>
          <a:bodyPr>
            <a:spAutoFit/>
          </a:bodyPr>
          <a:lstStyle/>
          <a:p>
            <a:r>
              <a:rPr lang="zh-CN" altLang="en-US" sz="2800" b="1" dirty="0">
                <a:solidFill>
                  <a:srgbClr val="FF0000"/>
                </a:solidFill>
              </a:rPr>
              <a:t>江苏真题</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additive="base">
                                        <p:cTn id="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anim calcmode="lin" valueType="num">
                                      <p:cBhvr additive="base">
                                        <p:cTn id="1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0" y="692696"/>
            <a:ext cx="9144000" cy="5544616"/>
          </a:xfrm>
          <a:prstGeom prst="rect">
            <a:avLst/>
          </a:prstGeom>
          <a:noFill/>
          <a:ln w="9525">
            <a:noFill/>
            <a:miter lim="800000"/>
            <a:headEnd/>
            <a:tailEnd/>
          </a:ln>
        </p:spPr>
        <p:txBody>
          <a:bodyPr wrap="square">
            <a:spAutoFit/>
          </a:bodyPr>
          <a:lstStyle/>
          <a:p>
            <a:r>
              <a:rPr lang="zh-CN" altLang="en-US" sz="2400" b="1" dirty="0">
                <a:latin typeface="楷体" pitchFamily="49" charset="-122"/>
                <a:ea typeface="楷体" pitchFamily="49" charset="-122"/>
              </a:rPr>
              <a:t>材料三</a:t>
            </a:r>
            <a:r>
              <a:rPr lang="en-US" sz="2400" b="1" dirty="0">
                <a:latin typeface="楷体" pitchFamily="49" charset="-122"/>
                <a:ea typeface="楷体" pitchFamily="49" charset="-122"/>
              </a:rPr>
              <a:t>  </a:t>
            </a:r>
            <a:r>
              <a:rPr lang="zh-CN" altLang="en-US" sz="2400" b="1" dirty="0">
                <a:latin typeface="楷体" pitchFamily="49" charset="-122"/>
                <a:ea typeface="楷体" pitchFamily="49" charset="-122"/>
              </a:rPr>
              <a:t>理学之名，自宋人始有之。</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今之所谓理学，</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不取之“五经”而但资（宋明）之语录，</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又日：“</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论语</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，圣人之语录也。”舍圣人之语录，而从事于后儒，此之谓不知本矣。</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顾炎武</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亭林文集</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与施愚山书</a:t>
            </a:r>
            <a:r>
              <a:rPr lang="en-US" altLang="zh-CN" sz="2400" b="1" dirty="0">
                <a:latin typeface="楷体" pitchFamily="49" charset="-122"/>
                <a:ea typeface="楷体" pitchFamily="49" charset="-122"/>
              </a:rPr>
              <a:t>》</a:t>
            </a:r>
          </a:p>
          <a:p>
            <a:r>
              <a:rPr lang="zh-CN" altLang="en-US" sz="2400" b="1" dirty="0">
                <a:latin typeface="楷体" pitchFamily="49" charset="-122"/>
                <a:ea typeface="楷体" pitchFamily="49" charset="-122"/>
              </a:rPr>
              <a:t>请回答：</a:t>
            </a:r>
          </a:p>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3</a:t>
            </a:r>
            <a:r>
              <a:rPr lang="zh-CN" altLang="en-US" sz="2400" b="1" dirty="0">
                <a:latin typeface="楷体" pitchFamily="49" charset="-122"/>
                <a:ea typeface="楷体" pitchFamily="49" charset="-122"/>
              </a:rPr>
              <a:t>）顾炎武以儒学作为社会教化的资源。依据材料三，指出顾炎武对儒学进行了怎样的取舍？并说明其理由。（</a:t>
            </a:r>
            <a:r>
              <a:rPr lang="en-US" altLang="zh-CN" sz="2400" b="1" dirty="0">
                <a:latin typeface="楷体" pitchFamily="49" charset="-122"/>
                <a:ea typeface="楷体" pitchFamily="49" charset="-122"/>
              </a:rPr>
              <a:t>3</a:t>
            </a:r>
            <a:r>
              <a:rPr lang="zh-CN" altLang="en-US" sz="2400" b="1" dirty="0">
                <a:latin typeface="楷体" pitchFamily="49" charset="-122"/>
                <a:ea typeface="楷体" pitchFamily="49" charset="-122"/>
              </a:rPr>
              <a:t>分）</a:t>
            </a:r>
          </a:p>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4</a:t>
            </a:r>
            <a:r>
              <a:rPr lang="zh-CN" altLang="en-US" sz="2400" b="1" dirty="0">
                <a:latin typeface="楷体" pitchFamily="49" charset="-122"/>
                <a:ea typeface="楷体" pitchFamily="49" charset="-122"/>
              </a:rPr>
              <a:t>）在中国思想史上，顾炎武以怎样的学风和时代责任感影响着时人及后世？（</a:t>
            </a:r>
            <a:r>
              <a:rPr lang="en-US" altLang="zh-CN" sz="2400" b="1" dirty="0">
                <a:latin typeface="楷体" pitchFamily="49" charset="-122"/>
                <a:ea typeface="楷体" pitchFamily="49" charset="-122"/>
              </a:rPr>
              <a:t>2</a:t>
            </a:r>
            <a:r>
              <a:rPr lang="zh-CN" altLang="en-US" sz="2400" b="1" dirty="0">
                <a:latin typeface="楷体" pitchFamily="49" charset="-122"/>
                <a:ea typeface="楷体" pitchFamily="49" charset="-122"/>
              </a:rPr>
              <a:t>分）</a:t>
            </a:r>
            <a:endParaRPr lang="en-US" altLang="zh-CN" sz="2400" b="1" dirty="0">
              <a:latin typeface="楷体" pitchFamily="49" charset="-122"/>
              <a:ea typeface="楷体" pitchFamily="49" charset="-122"/>
            </a:endParaRPr>
          </a:p>
          <a:p>
            <a:r>
              <a:rPr lang="zh-CN" altLang="en-US" sz="2400" b="1" dirty="0">
                <a:solidFill>
                  <a:srgbClr val="FF0000"/>
                </a:solidFill>
                <a:latin typeface="楷体" pitchFamily="49" charset="-122"/>
                <a:ea typeface="楷体" pitchFamily="49" charset="-122"/>
              </a:rPr>
              <a:t>（</a:t>
            </a:r>
            <a:r>
              <a:rPr lang="en-US" altLang="zh-CN" sz="2400" b="1" dirty="0">
                <a:solidFill>
                  <a:srgbClr val="FF0000"/>
                </a:solidFill>
                <a:latin typeface="楷体" pitchFamily="49" charset="-122"/>
                <a:ea typeface="楷体" pitchFamily="49" charset="-122"/>
              </a:rPr>
              <a:t>3</a:t>
            </a:r>
            <a:r>
              <a:rPr lang="zh-CN" altLang="en-US" sz="2400" b="1" dirty="0">
                <a:solidFill>
                  <a:srgbClr val="FF0000"/>
                </a:solidFill>
                <a:latin typeface="楷体" pitchFamily="49" charset="-122"/>
                <a:ea typeface="楷体" pitchFamily="49" charset="-122"/>
              </a:rPr>
              <a:t>）取舍：取孔孟之道，舍宋明理学。</a:t>
            </a:r>
          </a:p>
          <a:p>
            <a:r>
              <a:rPr lang="en-US" altLang="zh-CN" sz="2400" b="1" dirty="0">
                <a:solidFill>
                  <a:srgbClr val="FF0000"/>
                </a:solidFill>
                <a:latin typeface="楷体" pitchFamily="49" charset="-122"/>
                <a:ea typeface="楷体" pitchFamily="49" charset="-122"/>
              </a:rPr>
              <a:t>     </a:t>
            </a:r>
            <a:r>
              <a:rPr lang="zh-CN" altLang="en-US" sz="2400" b="1" dirty="0">
                <a:solidFill>
                  <a:srgbClr val="FF0000"/>
                </a:solidFill>
                <a:latin typeface="楷体" pitchFamily="49" charset="-122"/>
                <a:ea typeface="楷体" pitchFamily="49" charset="-122"/>
              </a:rPr>
              <a:t>理由：孔孟之道为儒学之根本。</a:t>
            </a:r>
          </a:p>
          <a:p>
            <a:r>
              <a:rPr lang="zh-CN" altLang="en-US" sz="2400" b="1" dirty="0">
                <a:solidFill>
                  <a:srgbClr val="FF0000"/>
                </a:solidFill>
                <a:latin typeface="楷体" pitchFamily="49" charset="-122"/>
                <a:ea typeface="楷体" pitchFamily="49" charset="-122"/>
              </a:rPr>
              <a:t>（</a:t>
            </a:r>
            <a:r>
              <a:rPr lang="en-US" altLang="zh-CN" sz="2400" b="1" dirty="0">
                <a:solidFill>
                  <a:srgbClr val="FF0000"/>
                </a:solidFill>
                <a:latin typeface="楷体" pitchFamily="49" charset="-122"/>
                <a:ea typeface="楷体" pitchFamily="49" charset="-122"/>
              </a:rPr>
              <a:t>4</a:t>
            </a:r>
            <a:r>
              <a:rPr lang="zh-CN" altLang="en-US" sz="2400" b="1" dirty="0">
                <a:solidFill>
                  <a:srgbClr val="FF0000"/>
                </a:solidFill>
                <a:latin typeface="楷体" pitchFamily="49" charset="-122"/>
                <a:ea typeface="楷体" pitchFamily="49" charset="-122"/>
              </a:rPr>
              <a:t>）学风：经世致用（或崇实致用）。</a:t>
            </a:r>
          </a:p>
          <a:p>
            <a:r>
              <a:rPr lang="en-US" altLang="zh-CN" sz="2400" b="1" dirty="0">
                <a:solidFill>
                  <a:srgbClr val="FF0000"/>
                </a:solidFill>
                <a:latin typeface="楷体" pitchFamily="49" charset="-122"/>
                <a:ea typeface="楷体" pitchFamily="49" charset="-122"/>
              </a:rPr>
              <a:t>     </a:t>
            </a:r>
            <a:r>
              <a:rPr lang="zh-CN" altLang="en-US" sz="2400" b="1" dirty="0">
                <a:solidFill>
                  <a:srgbClr val="FF0000"/>
                </a:solidFill>
                <a:latin typeface="楷体" pitchFamily="49" charset="-122"/>
                <a:ea typeface="楷体" pitchFamily="49" charset="-122"/>
              </a:rPr>
              <a:t>时代责任感：天下兴亡，匹夫有责。</a:t>
            </a:r>
          </a:p>
          <a:p>
            <a:endParaRPr lang="zh-CN" altLang="en-US" sz="2000" b="1" dirty="0">
              <a:latin typeface="黑体" pitchFamily="49" charset="-122"/>
              <a:ea typeface="黑体" pitchFamily="49" charset="-122"/>
            </a:endParaRPr>
          </a:p>
          <a:p>
            <a:endParaRPr lang="zh-CN"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anim calcmode="lin" valueType="num">
                                      <p:cBhvr additive="base">
                                        <p:cTn id="1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anim calcmode="lin" valueType="num">
                                      <p:cBhvr additive="base">
                                        <p:cTn id="1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6" end="6"/>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7" end="7"/>
                                            </p:txEl>
                                          </p:spTgt>
                                        </p:tgtEl>
                                        <p:attrNameLst>
                                          <p:attrName>style.visibility</p:attrName>
                                        </p:attrNameLst>
                                      </p:cBhvr>
                                      <p:to>
                                        <p:strVal val="visible"/>
                                      </p:to>
                                    </p:set>
                                    <p:anim calcmode="lin" valueType="num">
                                      <p:cBhvr additive="base">
                                        <p:cTn id="1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0" y="476672"/>
            <a:ext cx="9144000" cy="4896544"/>
          </a:xfrm>
          <a:prstGeom prst="rect">
            <a:avLst/>
          </a:prstGeom>
          <a:noFill/>
          <a:ln w="9525">
            <a:noFill/>
            <a:miter lim="800000"/>
            <a:headEnd/>
            <a:tailEnd/>
          </a:ln>
        </p:spPr>
        <p:txBody>
          <a:bodyPr wrap="square">
            <a:spAutoFit/>
          </a:bodyPr>
          <a:lstStyle/>
          <a:p>
            <a:r>
              <a:rPr lang="en-US" altLang="zh-CN" sz="2400" b="1" dirty="0">
                <a:latin typeface="楷体" pitchFamily="49" charset="-122"/>
                <a:ea typeface="楷体" pitchFamily="49" charset="-122"/>
              </a:rPr>
              <a:t>1.</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2011·</a:t>
            </a:r>
            <a:r>
              <a:rPr lang="zh-CN" altLang="en-US" sz="2400" b="1" dirty="0">
                <a:latin typeface="楷体" pitchFamily="49" charset="-122"/>
                <a:ea typeface="楷体" pitchFamily="49" charset="-122"/>
              </a:rPr>
              <a:t>天津文综</a:t>
            </a:r>
            <a:r>
              <a:rPr lang="en-US" altLang="zh-CN" sz="2400" b="1" dirty="0">
                <a:latin typeface="楷体" pitchFamily="49" charset="-122"/>
                <a:ea typeface="楷体" pitchFamily="49" charset="-122"/>
              </a:rPr>
              <a:t>·3</a:t>
            </a:r>
            <a:r>
              <a:rPr lang="zh-CN" altLang="en-US" sz="2400" b="1" dirty="0">
                <a:latin typeface="楷体" pitchFamily="49" charset="-122"/>
                <a:ea typeface="楷体" pitchFamily="49" charset="-122"/>
              </a:rPr>
              <a:t>）长期以来，儒学是一种士大夫之学。明代思想家李贽则提出要正视</a:t>
            </a:r>
            <a:r>
              <a:rPr lang="en-US" sz="2400" b="1" dirty="0">
                <a:latin typeface="楷体" pitchFamily="49" charset="-122"/>
                <a:ea typeface="楷体" pitchFamily="49" charset="-122"/>
              </a:rPr>
              <a:t>“</a:t>
            </a:r>
            <a:r>
              <a:rPr lang="zh-CN" altLang="en-US" sz="2400" b="1" dirty="0">
                <a:latin typeface="楷体" pitchFamily="49" charset="-122"/>
                <a:ea typeface="楷体" pitchFamily="49" charset="-122"/>
              </a:rPr>
              <a:t>世间惟下下人最多</a:t>
            </a:r>
            <a:r>
              <a:rPr lang="en-US" sz="2400" b="1" dirty="0">
                <a:latin typeface="楷体" pitchFamily="49" charset="-122"/>
                <a:ea typeface="楷体" pitchFamily="49" charset="-122"/>
              </a:rPr>
              <a:t>”</a:t>
            </a:r>
            <a:r>
              <a:rPr lang="zh-CN" altLang="en-US" sz="2400" b="1" dirty="0">
                <a:latin typeface="楷体" pitchFamily="49" charset="-122"/>
                <a:ea typeface="楷体" pitchFamily="49" charset="-122"/>
              </a:rPr>
              <a:t>的现实，强调</a:t>
            </a:r>
            <a:r>
              <a:rPr lang="en-US" sz="2400" b="1" dirty="0">
                <a:latin typeface="楷体" pitchFamily="49" charset="-122"/>
                <a:ea typeface="楷体" pitchFamily="49" charset="-122"/>
              </a:rPr>
              <a:t>“</a:t>
            </a:r>
            <a:r>
              <a:rPr lang="zh-CN" altLang="en-US" sz="2400" b="1" dirty="0">
                <a:latin typeface="楷体" pitchFamily="49" charset="-122"/>
                <a:ea typeface="楷体" pitchFamily="49" charset="-122"/>
              </a:rPr>
              <a:t>我为下下人说，不为上上人说</a:t>
            </a:r>
            <a:r>
              <a:rPr lang="en-US" sz="2400" b="1" dirty="0">
                <a:latin typeface="楷体" pitchFamily="49" charset="-122"/>
                <a:ea typeface="楷体" pitchFamily="49" charset="-122"/>
              </a:rPr>
              <a:t>”</a:t>
            </a:r>
            <a:r>
              <a:rPr lang="zh-CN" altLang="en-US" sz="2400" b="1" dirty="0">
                <a:latin typeface="楷体" pitchFamily="49" charset="-122"/>
                <a:ea typeface="楷体" pitchFamily="49" charset="-122"/>
              </a:rPr>
              <a:t>。这说明李贽（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．反对儒家的正统思想</a:t>
            </a:r>
            <a:r>
              <a:rPr 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．倡导只为下下人说</a:t>
            </a: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．批判地发展传统儒学</a:t>
            </a:r>
            <a:r>
              <a:rPr 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．抨击君主专制制度</a:t>
            </a:r>
          </a:p>
          <a:p>
            <a:r>
              <a:rPr lang="en-US" altLang="zh-CN" sz="2400" b="1" dirty="0">
                <a:latin typeface="楷体" pitchFamily="49" charset="-122"/>
                <a:ea typeface="楷体" pitchFamily="49" charset="-122"/>
              </a:rPr>
              <a:t>2.</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2011·</a:t>
            </a:r>
            <a:r>
              <a:rPr lang="zh-CN" altLang="en-US" sz="2400" b="1" dirty="0">
                <a:latin typeface="楷体" pitchFamily="49" charset="-122"/>
                <a:ea typeface="楷体" pitchFamily="49" charset="-122"/>
              </a:rPr>
              <a:t>全国新课标文综</a:t>
            </a:r>
            <a:r>
              <a:rPr lang="en-US" altLang="zh-CN" sz="2400" b="1" dirty="0">
                <a:latin typeface="楷体" pitchFamily="49" charset="-122"/>
                <a:ea typeface="楷体" pitchFamily="49" charset="-122"/>
              </a:rPr>
              <a:t>·26</a:t>
            </a:r>
            <a:r>
              <a:rPr lang="zh-CN" altLang="en-US" sz="2400" b="1" dirty="0">
                <a:latin typeface="楷体" pitchFamily="49" charset="-122"/>
                <a:ea typeface="楷体" pitchFamily="49" charset="-122"/>
              </a:rPr>
              <a:t>）黄宗羲在</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明夷待访录</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中说：</a:t>
            </a:r>
            <a:r>
              <a:rPr lang="en-US" sz="2400" b="1" dirty="0">
                <a:latin typeface="楷体" pitchFamily="49" charset="-122"/>
                <a:ea typeface="楷体" pitchFamily="49" charset="-122"/>
              </a:rPr>
              <a:t>“</a:t>
            </a:r>
            <a:r>
              <a:rPr lang="zh-CN" altLang="en-US" sz="2400" b="1" dirty="0">
                <a:latin typeface="楷体" pitchFamily="49" charset="-122"/>
                <a:ea typeface="楷体" pitchFamily="49" charset="-122"/>
              </a:rPr>
              <a:t>使朝廷之上，闾阎之细（民间百姓），渐摩濡染，莫不有诗书宽大之气，天子之所是未必是，天子之所非未必非，天子亦遂不敢自为非是，而公其非是于学校。</a:t>
            </a:r>
            <a:r>
              <a:rPr lang="en-US" sz="2400" b="1" dirty="0">
                <a:latin typeface="楷体" pitchFamily="49" charset="-122"/>
                <a:ea typeface="楷体" pitchFamily="49" charset="-122"/>
              </a:rPr>
              <a:t>”</a:t>
            </a:r>
            <a:r>
              <a:rPr lang="zh-CN" altLang="en-US" sz="2400" b="1" dirty="0">
                <a:latin typeface="楷体" pitchFamily="49" charset="-122"/>
                <a:ea typeface="楷体" pitchFamily="49" charset="-122"/>
              </a:rPr>
              <a:t>与这一论述的精神实质最为接近的是（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．天下兴亡，匹夫有责</a:t>
            </a:r>
            <a:r>
              <a:rPr 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．民为邦本</a:t>
            </a:r>
            <a:r>
              <a:rPr lang="en-US" sz="2400" b="1" dirty="0">
                <a:latin typeface="楷体" pitchFamily="49" charset="-122"/>
                <a:ea typeface="楷体" pitchFamily="49" charset="-122"/>
              </a:rPr>
              <a:t>      </a:t>
            </a:r>
            <a:endParaRPr lang="zh-CN" altLang="en-US" sz="2400" b="1" dirty="0">
              <a:latin typeface="楷体" pitchFamily="49" charset="-122"/>
              <a:ea typeface="楷体" pitchFamily="49" charset="-122"/>
            </a:endParaRP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．天下为公</a:t>
            </a:r>
            <a:r>
              <a:rPr lang="en-US" sz="2400" b="1" dirty="0">
                <a:latin typeface="楷体" pitchFamily="49" charset="-122"/>
                <a:ea typeface="楷体" pitchFamily="49" charset="-122"/>
              </a:rPr>
              <a:t>                 </a:t>
            </a:r>
            <a:r>
              <a:rPr lang="en-US" altLang="zh-CN" sz="2400" b="1" dirty="0" smtClean="0">
                <a:latin typeface="楷体" pitchFamily="49" charset="-122"/>
                <a:ea typeface="楷体" pitchFamily="49" charset="-122"/>
              </a:rPr>
              <a:t>D</a:t>
            </a:r>
            <a:r>
              <a:rPr lang="zh-CN" altLang="en-US" sz="2400" b="1" dirty="0">
                <a:latin typeface="楷体" pitchFamily="49" charset="-122"/>
                <a:ea typeface="楷体" pitchFamily="49" charset="-122"/>
              </a:rPr>
              <a:t>．民贵君轻</a:t>
            </a:r>
          </a:p>
          <a:p>
            <a:endParaRPr lang="zh-CN" altLang="en-US" sz="2400" b="1" dirty="0"/>
          </a:p>
        </p:txBody>
      </p:sp>
      <p:sp>
        <p:nvSpPr>
          <p:cNvPr id="3" name="TextBox 2"/>
          <p:cNvSpPr txBox="1">
            <a:spLocks noChangeArrowheads="1"/>
          </p:cNvSpPr>
          <p:nvPr/>
        </p:nvSpPr>
        <p:spPr bwMode="auto">
          <a:xfrm>
            <a:off x="6588224" y="980728"/>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C</a:t>
            </a:r>
            <a:endParaRPr lang="zh-CN" altLang="en-US" sz="4400" b="1" dirty="0">
              <a:solidFill>
                <a:srgbClr val="FF0000"/>
              </a:solidFill>
            </a:endParaRPr>
          </a:p>
        </p:txBody>
      </p:sp>
      <p:sp>
        <p:nvSpPr>
          <p:cNvPr id="4" name="TextBox 3"/>
          <p:cNvSpPr txBox="1">
            <a:spLocks noChangeArrowheads="1"/>
          </p:cNvSpPr>
          <p:nvPr/>
        </p:nvSpPr>
        <p:spPr bwMode="auto">
          <a:xfrm>
            <a:off x="755576" y="3573016"/>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C</a:t>
            </a:r>
            <a:endParaRPr lang="zh-CN" altLang="en-US" sz="4400" b="1" dirty="0">
              <a:solidFill>
                <a:srgbClr val="FF0000"/>
              </a:solidFill>
            </a:endParaRPr>
          </a:p>
        </p:txBody>
      </p:sp>
      <p:sp>
        <p:nvSpPr>
          <p:cNvPr id="14341" name="TextBox 4"/>
          <p:cNvSpPr txBox="1">
            <a:spLocks noChangeArrowheads="1"/>
          </p:cNvSpPr>
          <p:nvPr/>
        </p:nvSpPr>
        <p:spPr bwMode="auto">
          <a:xfrm>
            <a:off x="0" y="0"/>
            <a:ext cx="3505200" cy="523220"/>
          </a:xfrm>
          <a:prstGeom prst="rect">
            <a:avLst/>
          </a:prstGeom>
          <a:noFill/>
          <a:ln w="9525">
            <a:noFill/>
            <a:miter lim="800000"/>
            <a:headEnd/>
            <a:tailEnd/>
          </a:ln>
        </p:spPr>
        <p:txBody>
          <a:bodyPr>
            <a:spAutoFit/>
          </a:bodyPr>
          <a:lstStyle/>
          <a:p>
            <a:r>
              <a:rPr lang="zh-CN" altLang="en-US" sz="2800" b="1" dirty="0">
                <a:solidFill>
                  <a:srgbClr val="FF0000"/>
                </a:solidFill>
              </a:rPr>
              <a:t>其他省区真题</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Box 1"/>
          <p:cNvSpPr txBox="1">
            <a:spLocks noChangeArrowheads="1"/>
          </p:cNvSpPr>
          <p:nvPr/>
        </p:nvSpPr>
        <p:spPr bwMode="auto">
          <a:xfrm>
            <a:off x="0" y="548680"/>
            <a:ext cx="9144000" cy="4893647"/>
          </a:xfrm>
          <a:prstGeom prst="rect">
            <a:avLst/>
          </a:prstGeom>
          <a:noFill/>
          <a:ln w="9525">
            <a:noFill/>
            <a:miter lim="800000"/>
            <a:headEnd/>
            <a:tailEnd/>
          </a:ln>
        </p:spPr>
        <p:txBody>
          <a:bodyPr wrap="square">
            <a:spAutoFit/>
          </a:bodyPr>
          <a:lstStyle/>
          <a:p>
            <a:r>
              <a:rPr lang="en-US" altLang="zh-CN" sz="2400" b="1" dirty="0">
                <a:latin typeface="楷体" pitchFamily="49" charset="-122"/>
                <a:ea typeface="楷体" pitchFamily="49" charset="-122"/>
              </a:rPr>
              <a:t>3.</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2008·</a:t>
            </a:r>
            <a:r>
              <a:rPr lang="zh-CN" altLang="en-US" sz="2400" b="1" dirty="0">
                <a:latin typeface="楷体" pitchFamily="49" charset="-122"/>
                <a:ea typeface="楷体" pitchFamily="49" charset="-122"/>
              </a:rPr>
              <a:t>宁夏文综</a:t>
            </a:r>
            <a:r>
              <a:rPr lang="en-US" altLang="zh-CN" sz="2400" b="1" dirty="0">
                <a:latin typeface="楷体" pitchFamily="49" charset="-122"/>
                <a:ea typeface="楷体" pitchFamily="49" charset="-122"/>
              </a:rPr>
              <a:t>·27</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四库全书总目提要</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称某人的著述</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狂悖乖谬，非圣无法</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排击孔子，别立褒贬</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。这里的</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某人</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是指（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．李贽</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．黄宗羲      </a:t>
            </a:r>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．顾炎武</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．王夫之</a:t>
            </a:r>
          </a:p>
          <a:p>
            <a:r>
              <a:rPr lang="en-US" altLang="zh-CN" sz="2400" b="1" dirty="0">
                <a:latin typeface="楷体" pitchFamily="49" charset="-122"/>
                <a:ea typeface="楷体" pitchFamily="49" charset="-122"/>
              </a:rPr>
              <a:t>4.</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2011·</a:t>
            </a:r>
            <a:r>
              <a:rPr lang="zh-CN" altLang="en-US" sz="2400" b="1" dirty="0">
                <a:latin typeface="楷体" pitchFamily="49" charset="-122"/>
                <a:ea typeface="楷体" pitchFamily="49" charset="-122"/>
              </a:rPr>
              <a:t>北京文综</a:t>
            </a:r>
            <a:r>
              <a:rPr lang="en-US" altLang="zh-CN" sz="2400" b="1" dirty="0">
                <a:latin typeface="楷体" pitchFamily="49" charset="-122"/>
                <a:ea typeface="楷体" pitchFamily="49" charset="-122"/>
              </a:rPr>
              <a:t>·15</a:t>
            </a:r>
            <a:r>
              <a:rPr lang="zh-CN" altLang="en-US" sz="2400" b="1" dirty="0">
                <a:latin typeface="楷体" pitchFamily="49" charset="-122"/>
                <a:ea typeface="楷体" pitchFamily="49" charset="-122"/>
              </a:rPr>
              <a:t>）明末清初思想家黄宗羲的</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明夷待访录</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在清代被列为禁书，其主要原因是该书（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．将人性与天理对立起来</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．质疑孔子的权威性</a:t>
            </a: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．主张儒、佛、道三教合一</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．抨击君主专</a:t>
            </a:r>
            <a:r>
              <a:rPr lang="en-US" altLang="en-US" sz="2400" b="1" dirty="0">
                <a:latin typeface="楷体" pitchFamily="49" charset="-122"/>
                <a:ea typeface="楷体" pitchFamily="49" charset="-122"/>
              </a:rPr>
              <a:t> </a:t>
            </a:r>
            <a:r>
              <a:rPr lang="zh-CN" altLang="en-US" sz="2400" b="1" dirty="0">
                <a:latin typeface="楷体" pitchFamily="49" charset="-122"/>
                <a:ea typeface="楷体" pitchFamily="49" charset="-122"/>
              </a:rPr>
              <a:t>制制度</a:t>
            </a:r>
          </a:p>
          <a:p>
            <a:r>
              <a:rPr lang="en-US" altLang="zh-CN" sz="2400" b="1" dirty="0">
                <a:latin typeface="楷体" pitchFamily="49" charset="-122"/>
                <a:ea typeface="楷体" pitchFamily="49" charset="-122"/>
              </a:rPr>
              <a:t>5.</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2008·</a:t>
            </a:r>
            <a:r>
              <a:rPr lang="zh-CN" altLang="en-US" sz="2400" b="1" dirty="0">
                <a:latin typeface="楷体" pitchFamily="49" charset="-122"/>
                <a:ea typeface="楷体" pitchFamily="49" charset="-122"/>
              </a:rPr>
              <a:t>广东单科</a:t>
            </a:r>
            <a:r>
              <a:rPr lang="en-US" altLang="zh-CN" sz="2400" b="1" dirty="0">
                <a:latin typeface="楷体" pitchFamily="49" charset="-122"/>
                <a:ea typeface="楷体" pitchFamily="49" charset="-122"/>
              </a:rPr>
              <a:t>·3</a:t>
            </a:r>
            <a:r>
              <a:rPr lang="zh-CN" altLang="en-US" sz="2400" b="1" dirty="0">
                <a:latin typeface="楷体" pitchFamily="49" charset="-122"/>
                <a:ea typeface="楷体" pitchFamily="49" charset="-122"/>
              </a:rPr>
              <a:t>）某思想家说：</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我之出而仕也，为天下，</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为万民，非为一姓也</a:t>
            </a:r>
            <a:r>
              <a:rPr lang="en-US" altLang="zh-CN" sz="2400" b="1" dirty="0">
                <a:latin typeface="楷体" pitchFamily="49" charset="-122"/>
                <a:ea typeface="楷体" pitchFamily="49" charset="-122"/>
              </a:rPr>
              <a:t>……”</a:t>
            </a:r>
            <a:r>
              <a:rPr lang="zh-CN" altLang="en-US" sz="2400" b="1" dirty="0">
                <a:latin typeface="楷体" pitchFamily="49" charset="-122"/>
                <a:ea typeface="楷体" pitchFamily="49" charset="-122"/>
              </a:rPr>
              <a:t>他所反对的是（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．民主共和制</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．中央集权制</a:t>
            </a:r>
            <a:r>
              <a:rPr lang="en-US" altLang="en-US" sz="2400" b="1" dirty="0">
                <a:latin typeface="楷体" pitchFamily="49" charset="-122"/>
                <a:ea typeface="楷体" pitchFamily="49" charset="-122"/>
              </a:rPr>
              <a:t>      </a:t>
            </a:r>
            <a:endParaRPr lang="zh-CN" altLang="en-US" sz="2400" b="1" dirty="0">
              <a:latin typeface="楷体" pitchFamily="49" charset="-122"/>
              <a:ea typeface="楷体" pitchFamily="49" charset="-122"/>
            </a:endParaRP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．专制主义制度</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．君主立宪制</a:t>
            </a:r>
          </a:p>
          <a:p>
            <a:endParaRPr lang="zh-CN" altLang="en-US" sz="2400" b="1" dirty="0">
              <a:latin typeface="楷体" pitchFamily="49" charset="-122"/>
              <a:ea typeface="楷体" pitchFamily="49" charset="-122"/>
            </a:endParaRPr>
          </a:p>
        </p:txBody>
      </p:sp>
      <p:sp>
        <p:nvSpPr>
          <p:cNvPr id="3" name="TextBox 2"/>
          <p:cNvSpPr txBox="1">
            <a:spLocks noChangeArrowheads="1"/>
          </p:cNvSpPr>
          <p:nvPr/>
        </p:nvSpPr>
        <p:spPr bwMode="auto">
          <a:xfrm>
            <a:off x="1403648" y="1052736"/>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A</a:t>
            </a:r>
            <a:endParaRPr lang="zh-CN" altLang="en-US" sz="4400" b="1" dirty="0">
              <a:solidFill>
                <a:srgbClr val="FF0000"/>
              </a:solidFill>
            </a:endParaRPr>
          </a:p>
        </p:txBody>
      </p:sp>
      <p:sp>
        <p:nvSpPr>
          <p:cNvPr id="4" name="TextBox 3"/>
          <p:cNvSpPr txBox="1">
            <a:spLocks noChangeArrowheads="1"/>
          </p:cNvSpPr>
          <p:nvPr/>
        </p:nvSpPr>
        <p:spPr bwMode="auto">
          <a:xfrm>
            <a:off x="5652120" y="2132856"/>
            <a:ext cx="1905000" cy="769441"/>
          </a:xfrm>
          <a:prstGeom prst="rect">
            <a:avLst/>
          </a:prstGeom>
          <a:noFill/>
          <a:ln w="9525">
            <a:noFill/>
            <a:miter lim="800000"/>
            <a:headEnd/>
            <a:tailEnd/>
          </a:ln>
        </p:spPr>
        <p:txBody>
          <a:bodyPr>
            <a:spAutoFit/>
          </a:bodyPr>
          <a:lstStyle/>
          <a:p>
            <a:r>
              <a:rPr lang="en-US" altLang="zh-CN" sz="4400" b="1">
                <a:solidFill>
                  <a:srgbClr val="FF0000"/>
                </a:solidFill>
              </a:rPr>
              <a:t>D</a:t>
            </a:r>
            <a:endParaRPr lang="zh-CN" altLang="en-US" sz="4400" b="1">
              <a:solidFill>
                <a:srgbClr val="FF0000"/>
              </a:solidFill>
            </a:endParaRPr>
          </a:p>
        </p:txBody>
      </p:sp>
      <p:sp>
        <p:nvSpPr>
          <p:cNvPr id="5" name="TextBox 4"/>
          <p:cNvSpPr txBox="1">
            <a:spLocks noChangeArrowheads="1"/>
          </p:cNvSpPr>
          <p:nvPr/>
        </p:nvSpPr>
        <p:spPr bwMode="auto">
          <a:xfrm>
            <a:off x="7239000" y="3717032"/>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C</a:t>
            </a:r>
            <a:endParaRPr lang="zh-CN" altLang="en-US" sz="4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1"/>
          <p:cNvSpPr txBox="1">
            <a:spLocks noChangeArrowheads="1"/>
          </p:cNvSpPr>
          <p:nvPr/>
        </p:nvSpPr>
        <p:spPr bwMode="auto">
          <a:xfrm>
            <a:off x="0" y="548680"/>
            <a:ext cx="9144000" cy="4968552"/>
          </a:xfrm>
          <a:prstGeom prst="rect">
            <a:avLst/>
          </a:prstGeom>
          <a:noFill/>
          <a:ln w="9525">
            <a:noFill/>
            <a:miter lim="800000"/>
            <a:headEnd/>
            <a:tailEnd/>
          </a:ln>
        </p:spPr>
        <p:txBody>
          <a:bodyPr wrap="square">
            <a:spAutoFit/>
          </a:bodyPr>
          <a:lstStyle/>
          <a:p>
            <a:r>
              <a:rPr lang="en-US" altLang="zh-CN" sz="2400" b="1" dirty="0">
                <a:latin typeface="楷体" pitchFamily="49" charset="-122"/>
                <a:ea typeface="楷体" pitchFamily="49" charset="-122"/>
              </a:rPr>
              <a:t>6.</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2012·</a:t>
            </a:r>
            <a:r>
              <a:rPr lang="zh-CN" altLang="en-US" sz="2400" b="1" dirty="0">
                <a:latin typeface="楷体" pitchFamily="49" charset="-122"/>
                <a:ea typeface="楷体" pitchFamily="49" charset="-122"/>
              </a:rPr>
              <a:t>广东文综</a:t>
            </a:r>
            <a:r>
              <a:rPr lang="en-US" altLang="zh-CN" sz="2400" b="1" dirty="0">
                <a:latin typeface="楷体" pitchFamily="49" charset="-122"/>
                <a:ea typeface="楷体" pitchFamily="49" charset="-122"/>
              </a:rPr>
              <a:t>·14</a:t>
            </a:r>
            <a:r>
              <a:rPr lang="zh-CN" altLang="en-US" sz="2400" b="1" dirty="0">
                <a:latin typeface="楷体" pitchFamily="49" charset="-122"/>
                <a:ea typeface="楷体" pitchFamily="49" charset="-122"/>
              </a:rPr>
              <a:t>）有人这样评论当时的政治制度：如果宰相制</a:t>
            </a:r>
            <a:r>
              <a:rPr lang="en-US" altLang="en-US" sz="2400" b="1" dirty="0">
                <a:latin typeface="楷体" pitchFamily="49" charset="-122"/>
                <a:ea typeface="楷体" pitchFamily="49" charset="-122"/>
              </a:rPr>
              <a:t> </a:t>
            </a:r>
            <a:r>
              <a:rPr lang="zh-CN" altLang="en-US" sz="2400" b="1" dirty="0">
                <a:latin typeface="楷体" pitchFamily="49" charset="-122"/>
                <a:ea typeface="楷体" pitchFamily="49" charset="-122"/>
              </a:rPr>
              <a:t>尚未废除，宰相就会用古代圣人贤君的德行来劝谏君主，君主就不会肆无忌惮。据此可知，他主张（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．限制君权</a:t>
            </a:r>
            <a:r>
              <a:rPr lang="en-US" altLang="en-US" sz="2400" b="1" dirty="0">
                <a:latin typeface="楷体" pitchFamily="49" charset="-122"/>
                <a:ea typeface="楷体" pitchFamily="49" charset="-122"/>
              </a:rPr>
              <a:t>         </a:t>
            </a:r>
            <a:r>
              <a:rPr lang="en-US" altLang="zh-CN" sz="2400" b="1" dirty="0" smtClean="0">
                <a:latin typeface="楷体" pitchFamily="49" charset="-122"/>
                <a:ea typeface="楷体" pitchFamily="49" charset="-122"/>
              </a:rPr>
              <a:t>B</a:t>
            </a:r>
            <a:r>
              <a:rPr lang="zh-CN" altLang="en-US" sz="2400" b="1" dirty="0">
                <a:latin typeface="楷体" pitchFamily="49" charset="-122"/>
                <a:ea typeface="楷体" pitchFamily="49" charset="-122"/>
              </a:rPr>
              <a:t>．削弱相权</a:t>
            </a:r>
            <a:r>
              <a:rPr lang="en-US" altLang="en-US" sz="2400" b="1" dirty="0">
                <a:latin typeface="楷体" pitchFamily="49" charset="-122"/>
                <a:ea typeface="楷体" pitchFamily="49" charset="-122"/>
              </a:rPr>
              <a:t>        </a:t>
            </a: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．实行君主立宪制</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．废除三省六部制</a:t>
            </a:r>
          </a:p>
          <a:p>
            <a:r>
              <a:rPr lang="en-US" altLang="zh-CN" sz="2400" b="1" dirty="0">
                <a:latin typeface="楷体" pitchFamily="49" charset="-122"/>
                <a:ea typeface="楷体" pitchFamily="49" charset="-122"/>
              </a:rPr>
              <a:t>7.</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2010·</a:t>
            </a:r>
            <a:r>
              <a:rPr lang="zh-CN" altLang="en-US" sz="2400" b="1" dirty="0">
                <a:latin typeface="楷体" pitchFamily="49" charset="-122"/>
                <a:ea typeface="楷体" pitchFamily="49" charset="-122"/>
              </a:rPr>
              <a:t>海南单科</a:t>
            </a:r>
            <a:r>
              <a:rPr lang="en-US" altLang="zh-CN" sz="2400" b="1" dirty="0">
                <a:latin typeface="楷体" pitchFamily="49" charset="-122"/>
                <a:ea typeface="楷体" pitchFamily="49" charset="-122"/>
              </a:rPr>
              <a:t>·7</a:t>
            </a:r>
            <a:r>
              <a:rPr lang="zh-CN" altLang="en-US" sz="2400" b="1" dirty="0">
                <a:latin typeface="楷体" pitchFamily="49" charset="-122"/>
                <a:ea typeface="楷体" pitchFamily="49" charset="-122"/>
              </a:rPr>
              <a:t>）</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君子之为学也，以明道也，以救世也。</a:t>
            </a:r>
            <a:r>
              <a:rPr lang="en-US" altLang="en-US" sz="2400" b="1" dirty="0">
                <a:latin typeface="楷体" pitchFamily="49" charset="-122"/>
                <a:ea typeface="楷体" pitchFamily="49" charset="-122"/>
              </a:rPr>
              <a:t>”</a:t>
            </a:r>
            <a:r>
              <a:rPr lang="zh-CN" altLang="en-US" sz="2400" b="1" dirty="0">
                <a:latin typeface="楷体" pitchFamily="49" charset="-122"/>
                <a:ea typeface="楷体" pitchFamily="49" charset="-122"/>
              </a:rPr>
              <a:t>这一言论体现的观念是（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．格物致知</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．尊崇道统      </a:t>
            </a:r>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．心外无理</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．经世致用</a:t>
            </a:r>
          </a:p>
          <a:p>
            <a:r>
              <a:rPr lang="en-US" altLang="zh-CN" sz="2400" b="1" dirty="0">
                <a:latin typeface="楷体" pitchFamily="49" charset="-122"/>
                <a:ea typeface="楷体" pitchFamily="49" charset="-122"/>
              </a:rPr>
              <a:t>8.</a:t>
            </a:r>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2007·</a:t>
            </a:r>
            <a:r>
              <a:rPr lang="zh-CN" altLang="en-US" sz="2400" b="1" dirty="0">
                <a:latin typeface="楷体" pitchFamily="49" charset="-122"/>
                <a:ea typeface="楷体" pitchFamily="49" charset="-122"/>
              </a:rPr>
              <a:t>北京文综</a:t>
            </a:r>
            <a:r>
              <a:rPr lang="en-US" altLang="zh-CN" sz="2400" b="1" dirty="0">
                <a:latin typeface="楷体" pitchFamily="49" charset="-122"/>
                <a:ea typeface="楷体" pitchFamily="49" charset="-122"/>
              </a:rPr>
              <a:t>·14</a:t>
            </a:r>
            <a:r>
              <a:rPr lang="zh-CN" altLang="en-US" sz="2400" b="1" dirty="0">
                <a:latin typeface="楷体" pitchFamily="49" charset="-122"/>
                <a:ea typeface="楷体" pitchFamily="49" charset="-122"/>
              </a:rPr>
              <a:t>）儒家思想在后世不断发展，下列主张哪个具有民主启蒙色彩（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．民为贵，社稷次之，君为轻</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．制天命而用之</a:t>
            </a: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．天人感应，君权神授</a:t>
            </a:r>
            <a:r>
              <a:rPr lang="en-US" alt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．为天下之大害者，君而已矣</a:t>
            </a:r>
          </a:p>
          <a:p>
            <a:endParaRPr lang="zh-CN" altLang="en-US" sz="2400" b="1" dirty="0">
              <a:latin typeface="楷体" pitchFamily="49" charset="-122"/>
              <a:ea typeface="楷体" pitchFamily="49" charset="-122"/>
            </a:endParaRPr>
          </a:p>
        </p:txBody>
      </p:sp>
      <p:sp>
        <p:nvSpPr>
          <p:cNvPr id="3" name="TextBox 2"/>
          <p:cNvSpPr txBox="1">
            <a:spLocks noChangeArrowheads="1"/>
          </p:cNvSpPr>
          <p:nvPr/>
        </p:nvSpPr>
        <p:spPr bwMode="auto">
          <a:xfrm>
            <a:off x="5724128" y="1124744"/>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A</a:t>
            </a:r>
            <a:endParaRPr lang="zh-CN" altLang="en-US" sz="4400" b="1" dirty="0">
              <a:solidFill>
                <a:srgbClr val="FF0000"/>
              </a:solidFill>
            </a:endParaRPr>
          </a:p>
        </p:txBody>
      </p:sp>
      <p:sp>
        <p:nvSpPr>
          <p:cNvPr id="4" name="TextBox 3"/>
          <p:cNvSpPr txBox="1">
            <a:spLocks noChangeArrowheads="1"/>
          </p:cNvSpPr>
          <p:nvPr/>
        </p:nvSpPr>
        <p:spPr bwMode="auto">
          <a:xfrm>
            <a:off x="3851920" y="2492896"/>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D</a:t>
            </a:r>
            <a:endParaRPr lang="zh-CN" altLang="en-US" sz="4400" b="1" dirty="0">
              <a:solidFill>
                <a:srgbClr val="FF0000"/>
              </a:solidFill>
            </a:endParaRPr>
          </a:p>
        </p:txBody>
      </p:sp>
      <p:sp>
        <p:nvSpPr>
          <p:cNvPr id="5" name="TextBox 4"/>
          <p:cNvSpPr txBox="1">
            <a:spLocks noChangeArrowheads="1"/>
          </p:cNvSpPr>
          <p:nvPr/>
        </p:nvSpPr>
        <p:spPr bwMode="auto">
          <a:xfrm>
            <a:off x="3203848" y="3717032"/>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D</a:t>
            </a:r>
            <a:endParaRPr lang="zh-CN" altLang="en-US" sz="4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Box 1"/>
          <p:cNvSpPr txBox="1">
            <a:spLocks noChangeArrowheads="1"/>
          </p:cNvSpPr>
          <p:nvPr/>
        </p:nvSpPr>
        <p:spPr bwMode="auto">
          <a:xfrm>
            <a:off x="0" y="1196752"/>
            <a:ext cx="9144000" cy="4062651"/>
          </a:xfrm>
          <a:prstGeom prst="rect">
            <a:avLst/>
          </a:prstGeom>
          <a:noFill/>
          <a:ln w="9525">
            <a:noFill/>
            <a:miter lim="800000"/>
            <a:headEnd/>
            <a:tailEnd/>
          </a:ln>
        </p:spPr>
        <p:txBody>
          <a:bodyPr wrap="square">
            <a:spAutoFit/>
          </a:bodyPr>
          <a:lstStyle/>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2013·</a:t>
            </a:r>
            <a:r>
              <a:rPr lang="zh-CN" altLang="en-US" sz="2400" b="1" dirty="0">
                <a:latin typeface="楷体" pitchFamily="49" charset="-122"/>
                <a:ea typeface="楷体" pitchFamily="49" charset="-122"/>
              </a:rPr>
              <a:t>山东文综</a:t>
            </a:r>
            <a:r>
              <a:rPr lang="en-US" altLang="zh-CN" sz="2400" b="1" dirty="0">
                <a:latin typeface="楷体" pitchFamily="49" charset="-122"/>
                <a:ea typeface="楷体" pitchFamily="49" charset="-122"/>
              </a:rPr>
              <a:t>·16</a:t>
            </a:r>
            <a:r>
              <a:rPr lang="zh-CN" altLang="en-US" sz="2400" b="1" dirty="0">
                <a:latin typeface="楷体" pitchFamily="49" charset="-122"/>
                <a:ea typeface="楷体" pitchFamily="49" charset="-122"/>
              </a:rPr>
              <a:t>）下列关于李贽思想与文艺复兴时期人文主义思想的表述，不正确的是（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．都具有思想启蒙意义</a:t>
            </a:r>
            <a:r>
              <a:rPr lang="en-US" sz="2400" b="1" dirty="0">
                <a:latin typeface="楷体" pitchFamily="49" charset="-122"/>
                <a:ea typeface="楷体" pitchFamily="49" charset="-122"/>
              </a:rPr>
              <a:t>               </a:t>
            </a:r>
          </a:p>
          <a:p>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．都是商品经济发展的产物</a:t>
            </a: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．都体现了新兴资产阶级的愿望</a:t>
            </a:r>
            <a:r>
              <a:rPr lang="en-US" sz="2400" b="1" dirty="0">
                <a:latin typeface="楷体" pitchFamily="49" charset="-122"/>
                <a:ea typeface="楷体" pitchFamily="49" charset="-122"/>
              </a:rPr>
              <a:t>       </a:t>
            </a:r>
          </a:p>
          <a:p>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．都宣</a:t>
            </a:r>
            <a:r>
              <a:rPr lang="en-US" sz="2400" b="1" dirty="0">
                <a:latin typeface="楷体" pitchFamily="49" charset="-122"/>
                <a:ea typeface="楷体" pitchFamily="49" charset="-122"/>
              </a:rPr>
              <a:t> </a:t>
            </a:r>
            <a:r>
              <a:rPr lang="zh-CN" altLang="en-US" sz="2400" b="1" dirty="0">
                <a:latin typeface="楷体" pitchFamily="49" charset="-122"/>
                <a:ea typeface="楷体" pitchFamily="49" charset="-122"/>
              </a:rPr>
              <a:t>扬了个性自由和解放</a:t>
            </a:r>
          </a:p>
          <a:p>
            <a:r>
              <a:rPr lang="zh-CN" altLang="en-US" sz="2400" b="1" dirty="0">
                <a:latin typeface="楷体" pitchFamily="49" charset="-122"/>
                <a:ea typeface="楷体" pitchFamily="49" charset="-122"/>
              </a:rPr>
              <a:t>（</a:t>
            </a:r>
            <a:r>
              <a:rPr lang="en-US" altLang="zh-CN" sz="2400" b="1" dirty="0">
                <a:latin typeface="楷体" pitchFamily="49" charset="-122"/>
                <a:ea typeface="楷体" pitchFamily="49" charset="-122"/>
              </a:rPr>
              <a:t>2011·</a:t>
            </a:r>
            <a:r>
              <a:rPr lang="zh-CN" altLang="en-US" sz="2400" b="1" dirty="0">
                <a:latin typeface="楷体" pitchFamily="49" charset="-122"/>
                <a:ea typeface="楷体" pitchFamily="49" charset="-122"/>
              </a:rPr>
              <a:t>海南单科</a:t>
            </a:r>
            <a:r>
              <a:rPr lang="en-US" altLang="zh-CN" sz="2400" b="1" dirty="0">
                <a:latin typeface="楷体" pitchFamily="49" charset="-122"/>
                <a:ea typeface="楷体" pitchFamily="49" charset="-122"/>
              </a:rPr>
              <a:t>·7</a:t>
            </a:r>
            <a:r>
              <a:rPr lang="zh-CN" altLang="en-US" sz="2400" b="1" dirty="0">
                <a:latin typeface="楷体" pitchFamily="49" charset="-122"/>
                <a:ea typeface="楷体" pitchFamily="49" charset="-122"/>
              </a:rPr>
              <a:t>）明末清初黄宗羲、顾炎武、王夫之等人提倡经世</a:t>
            </a:r>
            <a:r>
              <a:rPr lang="en-US" sz="2400" b="1" dirty="0">
                <a:latin typeface="楷体" pitchFamily="49" charset="-122"/>
                <a:ea typeface="楷体" pitchFamily="49" charset="-122"/>
              </a:rPr>
              <a:t> </a:t>
            </a:r>
            <a:r>
              <a:rPr lang="zh-CN" altLang="en-US" sz="2400" b="1" dirty="0">
                <a:latin typeface="楷体" pitchFamily="49" charset="-122"/>
                <a:ea typeface="楷体" pitchFamily="49" charset="-122"/>
              </a:rPr>
              <a:t>致用，反对君主专</a:t>
            </a:r>
            <a:r>
              <a:rPr lang="en-US" sz="2400" b="1" dirty="0">
                <a:latin typeface="楷体" pitchFamily="49" charset="-122"/>
                <a:ea typeface="楷体" pitchFamily="49" charset="-122"/>
              </a:rPr>
              <a:t> </a:t>
            </a:r>
            <a:r>
              <a:rPr lang="zh-CN" altLang="en-US" sz="2400" b="1" dirty="0">
                <a:latin typeface="楷体" pitchFamily="49" charset="-122"/>
                <a:ea typeface="楷体" pitchFamily="49" charset="-122"/>
              </a:rPr>
              <a:t>制，这主要是基于他们（　　）</a:t>
            </a:r>
          </a:p>
          <a:p>
            <a:r>
              <a:rPr lang="en-US" altLang="zh-CN" sz="2400" b="1" dirty="0">
                <a:latin typeface="楷体" pitchFamily="49" charset="-122"/>
                <a:ea typeface="楷体" pitchFamily="49" charset="-122"/>
              </a:rPr>
              <a:t>A</a:t>
            </a:r>
            <a:r>
              <a:rPr lang="zh-CN" altLang="en-US" sz="2400" b="1" dirty="0">
                <a:latin typeface="楷体" pitchFamily="49" charset="-122"/>
                <a:ea typeface="楷体" pitchFamily="49" charset="-122"/>
              </a:rPr>
              <a:t>．对先秦诸子学说的阐释</a:t>
            </a:r>
            <a:r>
              <a:rPr lang="en-US" sz="2400" b="1" dirty="0">
                <a:latin typeface="楷体" pitchFamily="49" charset="-122"/>
                <a:ea typeface="楷体" pitchFamily="49" charset="-122"/>
              </a:rPr>
              <a:t>     </a:t>
            </a:r>
            <a:r>
              <a:rPr lang="en-US" altLang="zh-CN" sz="2400" b="1" dirty="0">
                <a:latin typeface="楷体" pitchFamily="49" charset="-122"/>
                <a:ea typeface="楷体" pitchFamily="49" charset="-122"/>
              </a:rPr>
              <a:t>B</a:t>
            </a:r>
            <a:r>
              <a:rPr lang="zh-CN" altLang="en-US" sz="2400" b="1" dirty="0">
                <a:latin typeface="楷体" pitchFamily="49" charset="-122"/>
                <a:ea typeface="楷体" pitchFamily="49" charset="-122"/>
              </a:rPr>
              <a:t>．对宋明理学的批判与继承</a:t>
            </a:r>
          </a:p>
          <a:p>
            <a:r>
              <a:rPr lang="en-US" altLang="zh-CN" sz="2400" b="1" dirty="0">
                <a:latin typeface="楷体" pitchFamily="49" charset="-122"/>
                <a:ea typeface="楷体" pitchFamily="49" charset="-122"/>
              </a:rPr>
              <a:t>C</a:t>
            </a:r>
            <a:r>
              <a:rPr lang="zh-CN" altLang="en-US" sz="2400" b="1" dirty="0">
                <a:latin typeface="楷体" pitchFamily="49" charset="-122"/>
                <a:ea typeface="楷体" pitchFamily="49" charset="-122"/>
              </a:rPr>
              <a:t>．受西方启蒙思想的启发</a:t>
            </a:r>
            <a:r>
              <a:rPr lang="en-US" sz="2400" b="1" dirty="0">
                <a:latin typeface="楷体" pitchFamily="49" charset="-122"/>
                <a:ea typeface="楷体" pitchFamily="49" charset="-122"/>
              </a:rPr>
              <a:t>     </a:t>
            </a:r>
            <a:r>
              <a:rPr lang="en-US" altLang="zh-CN" sz="2400" b="1" dirty="0">
                <a:latin typeface="楷体" pitchFamily="49" charset="-122"/>
                <a:ea typeface="楷体" pitchFamily="49" charset="-122"/>
              </a:rPr>
              <a:t>D</a:t>
            </a:r>
            <a:r>
              <a:rPr lang="zh-CN" altLang="en-US" sz="2400" b="1" dirty="0">
                <a:latin typeface="楷体" pitchFamily="49" charset="-122"/>
                <a:ea typeface="楷体" pitchFamily="49" charset="-122"/>
              </a:rPr>
              <a:t>．对现实政治与社会的叛逆</a:t>
            </a:r>
          </a:p>
          <a:p>
            <a:endParaRPr lang="zh-CN" altLang="en-US" dirty="0">
              <a:latin typeface="楷体" pitchFamily="49" charset="-122"/>
              <a:ea typeface="楷体" pitchFamily="49" charset="-122"/>
            </a:endParaRPr>
          </a:p>
        </p:txBody>
      </p:sp>
      <p:sp>
        <p:nvSpPr>
          <p:cNvPr id="3" name="TextBox 2"/>
          <p:cNvSpPr txBox="1">
            <a:spLocks noChangeArrowheads="1"/>
          </p:cNvSpPr>
          <p:nvPr/>
        </p:nvSpPr>
        <p:spPr bwMode="auto">
          <a:xfrm>
            <a:off x="4648200" y="1457325"/>
            <a:ext cx="1905000" cy="769441"/>
          </a:xfrm>
          <a:prstGeom prst="rect">
            <a:avLst/>
          </a:prstGeom>
          <a:noFill/>
          <a:ln w="9525">
            <a:noFill/>
            <a:miter lim="800000"/>
            <a:headEnd/>
            <a:tailEnd/>
          </a:ln>
        </p:spPr>
        <p:txBody>
          <a:bodyPr>
            <a:spAutoFit/>
          </a:bodyPr>
          <a:lstStyle/>
          <a:p>
            <a:r>
              <a:rPr lang="en-US" altLang="zh-CN" sz="4400" b="1">
                <a:solidFill>
                  <a:srgbClr val="FF0000"/>
                </a:solidFill>
              </a:rPr>
              <a:t>C</a:t>
            </a:r>
            <a:endParaRPr lang="zh-CN" altLang="en-US" sz="4400" b="1">
              <a:solidFill>
                <a:srgbClr val="FF0000"/>
              </a:solidFill>
            </a:endParaRPr>
          </a:p>
        </p:txBody>
      </p:sp>
      <p:sp>
        <p:nvSpPr>
          <p:cNvPr id="4" name="TextBox 3"/>
          <p:cNvSpPr txBox="1">
            <a:spLocks noChangeArrowheads="1"/>
          </p:cNvSpPr>
          <p:nvPr/>
        </p:nvSpPr>
        <p:spPr bwMode="auto">
          <a:xfrm>
            <a:off x="7239000" y="3645024"/>
            <a:ext cx="1905000" cy="769441"/>
          </a:xfrm>
          <a:prstGeom prst="rect">
            <a:avLst/>
          </a:prstGeom>
          <a:noFill/>
          <a:ln w="9525">
            <a:noFill/>
            <a:miter lim="800000"/>
            <a:headEnd/>
            <a:tailEnd/>
          </a:ln>
        </p:spPr>
        <p:txBody>
          <a:bodyPr>
            <a:spAutoFit/>
          </a:bodyPr>
          <a:lstStyle/>
          <a:p>
            <a:r>
              <a:rPr lang="en-US" altLang="zh-CN" sz="4400" b="1" dirty="0">
                <a:solidFill>
                  <a:srgbClr val="FF0000"/>
                </a:solidFill>
              </a:rPr>
              <a:t>B</a:t>
            </a:r>
            <a:endParaRPr lang="zh-CN" altLang="en-US" sz="4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3323987"/>
          </a:xfrm>
          <a:prstGeom prst="rect">
            <a:avLst/>
          </a:prstGeom>
          <a:noFill/>
        </p:spPr>
        <p:txBody>
          <a:bodyPr wrap="square">
            <a:spAutoFit/>
          </a:bodyPr>
          <a:lstStyle/>
          <a:p>
            <a:pPr indent="266700" eaLnBrk="0" hangingPunct="0">
              <a:defRPr/>
            </a:pPr>
            <a:r>
              <a:rPr lang="zh-CN" altLang="en-US" sz="2800" b="1" dirty="0" smtClean="0">
                <a:solidFill>
                  <a:srgbClr val="FF0000"/>
                </a:solidFill>
                <a:latin typeface="+mn-ea"/>
                <a:ea typeface="+mn-ea"/>
              </a:rPr>
              <a:t>一、社</a:t>
            </a:r>
            <a:r>
              <a:rPr lang="zh-CN" altLang="en-US" sz="2800" b="1" dirty="0">
                <a:solidFill>
                  <a:srgbClr val="FF0000"/>
                </a:solidFill>
                <a:latin typeface="+mn-ea"/>
                <a:ea typeface="+mn-ea"/>
              </a:rPr>
              <a:t>会背景</a:t>
            </a:r>
          </a:p>
          <a:p>
            <a:pPr>
              <a:lnSpc>
                <a:spcPct val="130000"/>
              </a:lnSpc>
              <a:defRPr/>
            </a:pPr>
            <a:r>
              <a:rPr lang="zh-CN" altLang="en-US" sz="2800" b="1" dirty="0" smtClean="0">
                <a:latin typeface="楷体" pitchFamily="49" charset="-122"/>
                <a:ea typeface="楷体" pitchFamily="49" charset="-122"/>
              </a:rPr>
              <a:t> </a:t>
            </a:r>
            <a:r>
              <a:rPr lang="en-US" altLang="zh-CN" sz="2800" b="1" dirty="0" smtClean="0">
                <a:latin typeface="楷体" pitchFamily="49" charset="-122"/>
                <a:ea typeface="楷体" pitchFamily="49" charset="-122"/>
              </a:rPr>
              <a:t>(1)</a:t>
            </a:r>
            <a:r>
              <a:rPr lang="zh-CN" altLang="en-US" sz="2800" b="1" dirty="0" smtClean="0">
                <a:latin typeface="楷体" pitchFamily="49" charset="-122"/>
                <a:ea typeface="楷体" pitchFamily="49" charset="-122"/>
              </a:rPr>
              <a:t>政治上，专制制度加强，统治腐朽；阶级矛盾和民族矛盾尖锐。 </a:t>
            </a:r>
            <a:endParaRPr lang="en-US" altLang="zh-CN" sz="2800" b="1" dirty="0" smtClean="0">
              <a:latin typeface="楷体" pitchFamily="49" charset="-122"/>
              <a:ea typeface="楷体" pitchFamily="49" charset="-122"/>
            </a:endParaRPr>
          </a:p>
          <a:p>
            <a:pPr>
              <a:lnSpc>
                <a:spcPct val="130000"/>
              </a:lnSpc>
              <a:defRPr/>
            </a:pPr>
            <a:r>
              <a:rPr lang="en-US" altLang="zh-CN" sz="2800" b="1" dirty="0" smtClean="0">
                <a:latin typeface="楷体" pitchFamily="49" charset="-122"/>
                <a:ea typeface="楷体" pitchFamily="49" charset="-122"/>
              </a:rPr>
              <a:t>(2)</a:t>
            </a:r>
            <a:r>
              <a:rPr lang="zh-CN" altLang="en-US" sz="2800" b="1" dirty="0" smtClean="0">
                <a:latin typeface="楷体" pitchFamily="49" charset="-122"/>
                <a:ea typeface="楷体" pitchFamily="49" charset="-122"/>
              </a:rPr>
              <a:t>经济上，资本主义萌芽产生并缓慢发展。</a:t>
            </a:r>
            <a:endParaRPr lang="en-US" altLang="zh-CN" sz="2800" b="1" dirty="0" smtClean="0">
              <a:latin typeface="楷体" pitchFamily="49" charset="-122"/>
              <a:ea typeface="楷体" pitchFamily="49" charset="-122"/>
            </a:endParaRPr>
          </a:p>
          <a:p>
            <a:pPr>
              <a:lnSpc>
                <a:spcPct val="130000"/>
              </a:lnSpc>
              <a:defRPr/>
            </a:pPr>
            <a:r>
              <a:rPr lang="en-US" altLang="zh-CN" sz="2800" b="1" dirty="0" smtClean="0">
                <a:latin typeface="楷体" pitchFamily="49" charset="-122"/>
                <a:ea typeface="楷体" pitchFamily="49" charset="-122"/>
              </a:rPr>
              <a:t>(3)</a:t>
            </a:r>
            <a:r>
              <a:rPr lang="zh-CN" altLang="en-US" sz="2800" b="1" dirty="0" smtClean="0">
                <a:latin typeface="楷体" pitchFamily="49" charset="-122"/>
                <a:ea typeface="楷体" pitchFamily="49" charset="-122"/>
              </a:rPr>
              <a:t> 思想上，</a:t>
            </a:r>
            <a:r>
              <a:rPr lang="zh-CN" altLang="zh-CN" sz="2800" b="1" dirty="0" smtClean="0">
                <a:latin typeface="楷体" pitchFamily="49" charset="-122"/>
                <a:ea typeface="楷体" pitchFamily="49" charset="-122"/>
              </a:rPr>
              <a:t>宋明理学脱离社会现实</a:t>
            </a:r>
            <a:r>
              <a:rPr lang="zh-CN" altLang="en-US" sz="2800" b="1" dirty="0" smtClean="0">
                <a:latin typeface="楷体" pitchFamily="49" charset="-122"/>
                <a:ea typeface="楷体" pitchFamily="49" charset="-122"/>
              </a:rPr>
              <a:t>；</a:t>
            </a:r>
            <a:r>
              <a:rPr lang="zh-CN" altLang="zh-CN" sz="2800" b="1" dirty="0" smtClean="0">
                <a:latin typeface="楷体" pitchFamily="49" charset="-122"/>
                <a:ea typeface="楷体" pitchFamily="49" charset="-122"/>
              </a:rPr>
              <a:t>明末文风空疏</a:t>
            </a:r>
            <a:r>
              <a:rPr lang="zh-CN" altLang="en-US" sz="2800" b="1" dirty="0" smtClean="0">
                <a:latin typeface="楷体" pitchFamily="49" charset="-122"/>
                <a:ea typeface="楷体" pitchFamily="49" charset="-122"/>
              </a:rPr>
              <a:t>；西学东渐。</a:t>
            </a:r>
            <a:endParaRPr lang="en-US" altLang="zh-CN" sz="2800" b="1" dirty="0" smtClean="0">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0" y="0"/>
            <a:ext cx="9144000" cy="10002738"/>
          </a:xfrm>
          <a:prstGeom prst="rect">
            <a:avLst/>
          </a:prstGeom>
          <a:noFill/>
          <a:ln w="9525">
            <a:noFill/>
            <a:miter lim="800000"/>
            <a:headEnd/>
            <a:tailEnd/>
          </a:ln>
          <a:effectLst>
            <a:outerShdw sy="50000" kx="-2453608" rotWithShape="0">
              <a:schemeClr val="bg2">
                <a:alpha val="50000"/>
              </a:schemeClr>
            </a:outerShdw>
          </a:effectLst>
        </p:spPr>
        <p:txBody>
          <a:bodyPr wrap="square">
            <a:spAutoFit/>
          </a:bodyPr>
          <a:lstStyle/>
          <a:p>
            <a:r>
              <a:rPr lang="zh-CN" altLang="en-US" sz="2800" b="1" dirty="0" smtClean="0">
                <a:solidFill>
                  <a:srgbClr val="FF0000"/>
                </a:solidFill>
                <a:latin typeface="+mn-ea"/>
              </a:rPr>
              <a:t>二、主要思想家</a:t>
            </a:r>
            <a:endParaRPr lang="en-US" altLang="zh-CN" sz="2800" b="1" dirty="0" smtClean="0">
              <a:solidFill>
                <a:srgbClr val="FF0000"/>
              </a:solidFill>
              <a:latin typeface="+mn-ea"/>
            </a:endParaRPr>
          </a:p>
          <a:p>
            <a:r>
              <a:rPr lang="zh-CN" altLang="en-US" sz="2800" b="1" dirty="0" smtClean="0">
                <a:solidFill>
                  <a:srgbClr val="FF0000"/>
                </a:solidFill>
                <a:latin typeface="+mn-ea"/>
              </a:rPr>
              <a:t>（一）李贽</a:t>
            </a:r>
            <a:endParaRPr lang="en-US" altLang="zh-CN" sz="2800" b="1" dirty="0" smtClean="0">
              <a:solidFill>
                <a:srgbClr val="FF0000"/>
              </a:solidFill>
              <a:latin typeface="+mn-ea"/>
            </a:endParaRPr>
          </a:p>
          <a:p>
            <a:r>
              <a:rPr lang="zh-CN" altLang="en-US" sz="2800" b="1" dirty="0" smtClean="0">
                <a:latin typeface="楷体" pitchFamily="49" charset="-122"/>
                <a:ea typeface="楷体" pitchFamily="49" charset="-122"/>
              </a:rPr>
              <a:t>材料一   穿衣吃饭，即是人伦物理。     </a:t>
            </a:r>
          </a:p>
          <a:p>
            <a:pPr algn="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《焚书》</a:t>
            </a:r>
            <a:endParaRPr lang="en-US" altLang="zh-CN" sz="2800" b="1" dirty="0" smtClean="0">
              <a:latin typeface="楷体" pitchFamily="49" charset="-122"/>
              <a:ea typeface="楷体" pitchFamily="49" charset="-122"/>
            </a:endParaRPr>
          </a:p>
          <a:p>
            <a:r>
              <a:rPr lang="zh-CN" altLang="en-US" sz="2800" b="1" dirty="0" smtClean="0">
                <a:solidFill>
                  <a:srgbClr val="FF0000"/>
                </a:solidFill>
                <a:latin typeface="楷体" pitchFamily="49" charset="-122"/>
                <a:ea typeface="楷体" pitchFamily="49" charset="-122"/>
              </a:rPr>
              <a:t>认为“理”在百姓的日常生活之中</a:t>
            </a:r>
            <a:endParaRPr lang="en-US" altLang="zh-CN" sz="2800" b="1" dirty="0" smtClean="0">
              <a:solidFill>
                <a:srgbClr val="FF0000"/>
              </a:solidFill>
              <a:latin typeface="楷体" pitchFamily="49" charset="-122"/>
              <a:ea typeface="楷体" pitchFamily="49" charset="-122"/>
            </a:endParaRPr>
          </a:p>
          <a:p>
            <a:r>
              <a:rPr lang="zh-CN" altLang="en-US" sz="2800" b="1" dirty="0" smtClean="0">
                <a:latin typeface="楷体" pitchFamily="49" charset="-122"/>
                <a:ea typeface="楷体" pitchFamily="49" charset="-122"/>
              </a:rPr>
              <a:t>材料二   不可止以妇人之见为见短也。谓男子之见尽长,女子之见尽短,又岂可乎?</a:t>
            </a:r>
            <a:endParaRPr lang="en-US" altLang="zh-CN" sz="2800" b="1" dirty="0" smtClean="0">
              <a:latin typeface="楷体" pitchFamily="49" charset="-122"/>
              <a:ea typeface="楷体" pitchFamily="49" charset="-122"/>
            </a:endParaRPr>
          </a:p>
          <a:p>
            <a:r>
              <a:rPr lang="zh-CN" altLang="en-US" sz="2800" b="1" dirty="0" smtClean="0">
                <a:solidFill>
                  <a:srgbClr val="FF0000"/>
                </a:solidFill>
                <a:latin typeface="楷体" pitchFamily="49" charset="-122"/>
                <a:ea typeface="楷体" pitchFamily="49" charset="-122"/>
              </a:rPr>
              <a:t>主张男女平等</a:t>
            </a:r>
            <a:endParaRPr lang="en-US" altLang="zh-CN" sz="2800" b="1" dirty="0" smtClean="0">
              <a:solidFill>
                <a:srgbClr val="FF0000"/>
              </a:solidFill>
              <a:latin typeface="楷体" pitchFamily="49" charset="-122"/>
              <a:ea typeface="楷体" pitchFamily="49" charset="-122"/>
            </a:endParaRPr>
          </a:p>
          <a:p>
            <a:r>
              <a:rPr lang="zh-CN" altLang="en-US" sz="2800" b="1" dirty="0" smtClean="0">
                <a:latin typeface="楷体" pitchFamily="49" charset="-122"/>
                <a:ea typeface="楷体" pitchFamily="49" charset="-122"/>
              </a:rPr>
              <a:t>材料三 阳为道学，阴为富贵，被服儒雅，行若狗彘。</a:t>
            </a:r>
            <a:endParaRPr lang="en-US" altLang="zh-CN" sz="2800" b="1" dirty="0" smtClean="0">
              <a:latin typeface="楷体" pitchFamily="49" charset="-122"/>
              <a:ea typeface="楷体" pitchFamily="49" charset="-122"/>
            </a:endParaRPr>
          </a:p>
          <a:p>
            <a:r>
              <a:rPr lang="zh-CN" altLang="en-US" sz="2800" b="1" dirty="0" smtClean="0">
                <a:solidFill>
                  <a:srgbClr val="FF0000"/>
                </a:solidFill>
                <a:latin typeface="楷体" pitchFamily="49" charset="-122"/>
                <a:ea typeface="楷体" pitchFamily="49" charset="-122"/>
              </a:rPr>
              <a:t>提出“绝假纯真”童心说</a:t>
            </a:r>
            <a:endParaRPr lang="en-US" altLang="zh-CN" sz="2800" b="1" dirty="0" smtClean="0">
              <a:solidFill>
                <a:srgbClr val="FF0000"/>
              </a:solidFill>
              <a:latin typeface="楷体" pitchFamily="49" charset="-122"/>
              <a:ea typeface="楷体" pitchFamily="49" charset="-122"/>
            </a:endParaRPr>
          </a:p>
          <a:p>
            <a:r>
              <a:rPr lang="zh-CN" altLang="en-US" sz="2800" b="1" dirty="0" smtClean="0">
                <a:solidFill>
                  <a:srgbClr val="003300"/>
                </a:solidFill>
                <a:latin typeface="楷体" pitchFamily="49" charset="-122"/>
                <a:ea typeface="楷体" pitchFamily="49" charset="-122"/>
              </a:rPr>
              <a:t>材料四   夫天生一人，自有一人之用，不待取给于孔子而后足也，若必待取足于孔子，则千古以前无孔子，终不得为人乎？                  </a:t>
            </a:r>
            <a:r>
              <a:rPr lang="en-US" altLang="zh-CN" sz="2800" b="1" dirty="0" smtClean="0">
                <a:solidFill>
                  <a:srgbClr val="003300"/>
                </a:solidFill>
                <a:latin typeface="楷体" pitchFamily="49" charset="-122"/>
                <a:ea typeface="楷体" pitchFamily="49" charset="-122"/>
              </a:rPr>
              <a:t>——《</a:t>
            </a:r>
            <a:r>
              <a:rPr lang="zh-CN" altLang="en-US" sz="2800" b="1" dirty="0" smtClean="0">
                <a:solidFill>
                  <a:srgbClr val="003300"/>
                </a:solidFill>
                <a:latin typeface="楷体" pitchFamily="49" charset="-122"/>
                <a:ea typeface="楷体" pitchFamily="49" charset="-122"/>
              </a:rPr>
              <a:t>焚书</a:t>
            </a:r>
            <a:r>
              <a:rPr lang="en-US" altLang="zh-CN" sz="2800" b="1" dirty="0" smtClean="0">
                <a:solidFill>
                  <a:srgbClr val="003300"/>
                </a:solidFill>
                <a:latin typeface="楷体" pitchFamily="49" charset="-122"/>
                <a:ea typeface="楷体" pitchFamily="49" charset="-122"/>
              </a:rPr>
              <a:t>·</a:t>
            </a:r>
            <a:r>
              <a:rPr lang="zh-CN" altLang="en-US" sz="2800" b="1" dirty="0" smtClean="0">
                <a:solidFill>
                  <a:srgbClr val="003300"/>
                </a:solidFill>
                <a:latin typeface="楷体" pitchFamily="49" charset="-122"/>
                <a:ea typeface="楷体" pitchFamily="49" charset="-122"/>
              </a:rPr>
              <a:t>答耿中丞</a:t>
            </a:r>
            <a:r>
              <a:rPr lang="en-US" altLang="zh-CN" sz="2800" b="1" dirty="0" smtClean="0">
                <a:solidFill>
                  <a:srgbClr val="003300"/>
                </a:solidFill>
                <a:latin typeface="楷体" pitchFamily="49" charset="-122"/>
                <a:ea typeface="楷体" pitchFamily="49" charset="-122"/>
              </a:rPr>
              <a:t>》</a:t>
            </a:r>
          </a:p>
          <a:p>
            <a:pPr>
              <a:lnSpc>
                <a:spcPct val="150000"/>
              </a:lnSpc>
            </a:pPr>
            <a:r>
              <a:rPr lang="zh-CN" altLang="en-US" sz="2800" b="1" dirty="0" smtClean="0">
                <a:solidFill>
                  <a:srgbClr val="FF0000"/>
                </a:solidFill>
                <a:latin typeface="楷体" pitchFamily="49" charset="-122"/>
                <a:ea typeface="楷体" pitchFamily="49" charset="-122"/>
              </a:rPr>
              <a:t>否定儒学正统的权威性，反对以“圣人”之言作为判别是非的标准。</a:t>
            </a:r>
          </a:p>
          <a:p>
            <a:pPr>
              <a:spcBef>
                <a:spcPct val="50000"/>
              </a:spcBef>
            </a:pPr>
            <a:endParaRPr lang="en-US" altLang="zh-CN" sz="2800" b="1" dirty="0" smtClean="0">
              <a:solidFill>
                <a:srgbClr val="003300"/>
              </a:solidFill>
            </a:endParaRPr>
          </a:p>
          <a:p>
            <a:endParaRPr lang="zh-CN" altLang="en-US" sz="2800" b="1" dirty="0" smtClean="0">
              <a:solidFill>
                <a:srgbClr val="FF0000"/>
              </a:solidFill>
              <a:ea typeface="楷体_GB2312" pitchFamily="49" charset="-122"/>
            </a:endParaRPr>
          </a:p>
          <a:p>
            <a:endParaRPr lang="zh-CN" altLang="en-US" sz="2800" b="1" dirty="0" smtClean="0">
              <a:latin typeface="楷体" pitchFamily="49" charset="-122"/>
              <a:ea typeface="楷体" pitchFamily="49" charset="-122"/>
            </a:endParaRPr>
          </a:p>
          <a:p>
            <a:endParaRPr lang="zh-CN" altLang="en-US" sz="2800" b="1" dirty="0" smtClean="0">
              <a:solidFill>
                <a:srgbClr val="FF0000"/>
              </a:solidFill>
              <a:ea typeface="楷体_GB2312" pitchFamily="49" charset="-122"/>
            </a:endParaRPr>
          </a:p>
          <a:p>
            <a:endParaRPr lang="zh-CN" altLang="en-US" sz="2800" b="1" dirty="0" smtClean="0">
              <a:solidFill>
                <a:srgbClr val="FF0000"/>
              </a:solidFill>
              <a:latin typeface="楷体" pitchFamily="49" charset="-122"/>
              <a:ea typeface="楷体" pitchFamily="49" charset="-122"/>
            </a:endParaRPr>
          </a:p>
          <a:p>
            <a:endParaRPr lang="zh-CN" altLang="en-US" sz="2800" b="1" dirty="0">
              <a:latin typeface="楷体" pitchFamily="49" charset="-122"/>
              <a:ea typeface="楷体" pitchFamily="49" charset="-122"/>
            </a:endParaRPr>
          </a:p>
        </p:txBody>
      </p:sp>
      <p:sp>
        <p:nvSpPr>
          <p:cNvPr id="4" name="Rectangle 4"/>
          <p:cNvSpPr>
            <a:spLocks noChangeArrowheads="1"/>
          </p:cNvSpPr>
          <p:nvPr/>
        </p:nvSpPr>
        <p:spPr bwMode="auto">
          <a:xfrm>
            <a:off x="467544" y="2492896"/>
            <a:ext cx="4968875" cy="457200"/>
          </a:xfrm>
          <a:prstGeom prst="rect">
            <a:avLst/>
          </a:prstGeom>
          <a:noFill/>
          <a:ln w="9525">
            <a:noFill/>
            <a:miter lim="800000"/>
            <a:headEnd/>
            <a:tailEnd/>
          </a:ln>
          <a:effectLst/>
        </p:spPr>
        <p:txBody>
          <a:bodyPr>
            <a:spAutoFit/>
          </a:bodyPr>
          <a:lstStyle/>
          <a:p>
            <a:r>
              <a:rPr lang="zh-CN" altLang="en-US" sz="2400" b="1" dirty="0">
                <a:solidFill>
                  <a:srgbClr val="FF0000"/>
                </a:solidFill>
                <a:ea typeface="楷体_GB2312" pitchFamily="49" charset="-122"/>
              </a:rPr>
              <a:t>  </a:t>
            </a:r>
          </a:p>
        </p:txBody>
      </p:sp>
      <p:sp>
        <p:nvSpPr>
          <p:cNvPr id="5" name="TextBox 4"/>
          <p:cNvSpPr txBox="1"/>
          <p:nvPr/>
        </p:nvSpPr>
        <p:spPr>
          <a:xfrm>
            <a:off x="4103440" y="0"/>
            <a:ext cx="5040560" cy="523220"/>
          </a:xfrm>
          <a:prstGeom prst="rect">
            <a:avLst/>
          </a:prstGeom>
          <a:noFill/>
        </p:spPr>
        <p:txBody>
          <a:bodyPr wrap="square" rtlCol="0">
            <a:spAutoFit/>
          </a:bodyPr>
          <a:lstStyle/>
          <a:p>
            <a:pPr algn="r"/>
            <a:r>
              <a:rPr lang="zh-CN" altLang="en-US" sz="2800" b="1" dirty="0" smtClean="0">
                <a:solidFill>
                  <a:srgbClr val="3333FF"/>
                </a:solidFill>
                <a:latin typeface="楷体" pitchFamily="49" charset="-122"/>
                <a:ea typeface="楷体" pitchFamily="49" charset="-122"/>
              </a:rPr>
              <a:t>思想特色：反正统</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6" end="6"/>
                                            </p:txEl>
                                          </p:spTgt>
                                        </p:tgtEl>
                                        <p:attrNameLst>
                                          <p:attrName>style.visibility</p:attrName>
                                        </p:attrNameLst>
                                      </p:cBhvr>
                                      <p:to>
                                        <p:strVal val="visible"/>
                                      </p:to>
                                    </p:set>
                                    <p:anim calcmode="lin" valueType="num">
                                      <p:cBhvr additive="base">
                                        <p:cTn id="1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8" end="8"/>
                                            </p:txEl>
                                          </p:spTgt>
                                        </p:tgtEl>
                                        <p:attrNameLst>
                                          <p:attrName>style.visibility</p:attrName>
                                        </p:attrNameLst>
                                      </p:cBhvr>
                                      <p:to>
                                        <p:strVal val="visible"/>
                                      </p:to>
                                    </p:set>
                                    <p:anim calcmode="lin" valueType="num">
                                      <p:cBhvr additive="base">
                                        <p:cTn id="1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10" end="10"/>
                                            </p:txEl>
                                          </p:spTgt>
                                        </p:tgtEl>
                                        <p:attrNameLst>
                                          <p:attrName>style.visibility</p:attrName>
                                        </p:attrNameLst>
                                      </p:cBhvr>
                                      <p:to>
                                        <p:strVal val="visible"/>
                                      </p:to>
                                    </p:set>
                                    <p:anim calcmode="lin" valueType="num">
                                      <p:cBhvr additive="base">
                                        <p:cTn id="2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0" y="4437112"/>
            <a:ext cx="9144000" cy="523220"/>
          </a:xfrm>
          <a:prstGeom prst="rect">
            <a:avLst/>
          </a:prstGeom>
          <a:noFill/>
          <a:ln w="9525">
            <a:noFill/>
            <a:miter lim="800000"/>
            <a:headEnd/>
            <a:tailEnd/>
          </a:ln>
          <a:effectLst/>
        </p:spPr>
        <p:txBody>
          <a:bodyPr wrap="square">
            <a:spAutoFit/>
          </a:bodyPr>
          <a:lstStyle/>
          <a:p>
            <a:r>
              <a:rPr kumimoji="1" lang="zh-CN" altLang="en-US" sz="2800" b="1" dirty="0">
                <a:latin typeface="楷体" pitchFamily="49" charset="-122"/>
                <a:ea typeface="楷体" pitchFamily="49" charset="-122"/>
              </a:rPr>
              <a:t>共同生</a:t>
            </a:r>
            <a:r>
              <a:rPr kumimoji="1" lang="zh-CN" altLang="en-US" sz="2800" b="1" dirty="0" smtClean="0">
                <a:latin typeface="楷体" pitchFamily="49" charset="-122"/>
                <a:ea typeface="楷体" pitchFamily="49" charset="-122"/>
              </a:rPr>
              <a:t>活经历：</a:t>
            </a:r>
            <a:r>
              <a:rPr kumimoji="1" lang="zh-CN" altLang="en-US" sz="2800" b="1" dirty="0" smtClean="0">
                <a:solidFill>
                  <a:srgbClr val="FF0000"/>
                </a:solidFill>
                <a:latin typeface="楷体" pitchFamily="49" charset="-122"/>
                <a:ea typeface="楷体" pitchFamily="49" charset="-122"/>
              </a:rPr>
              <a:t>明清易代；抗清失败；隐居著书。</a:t>
            </a:r>
            <a:endParaRPr kumimoji="1" lang="zh-CN" altLang="en-US" sz="2800" b="1" dirty="0">
              <a:solidFill>
                <a:srgbClr val="FF0000"/>
              </a:solidFill>
              <a:latin typeface="楷体" pitchFamily="49" charset="-122"/>
              <a:ea typeface="楷体" pitchFamily="49" charset="-122"/>
            </a:endParaRPr>
          </a:p>
        </p:txBody>
      </p:sp>
      <p:sp>
        <p:nvSpPr>
          <p:cNvPr id="33795" name="Text Box 3"/>
          <p:cNvSpPr txBox="1">
            <a:spLocks noChangeArrowheads="1"/>
          </p:cNvSpPr>
          <p:nvPr/>
        </p:nvSpPr>
        <p:spPr bwMode="auto">
          <a:xfrm>
            <a:off x="0" y="0"/>
            <a:ext cx="9144000" cy="523220"/>
          </a:xfrm>
          <a:prstGeom prst="rect">
            <a:avLst/>
          </a:prstGeom>
          <a:noFill/>
          <a:ln w="9525">
            <a:noFill/>
            <a:miter lim="800000"/>
            <a:headEnd/>
            <a:tailEnd/>
          </a:ln>
          <a:effectLst/>
        </p:spPr>
        <p:txBody>
          <a:bodyPr wrap="square">
            <a:spAutoFit/>
          </a:bodyPr>
          <a:lstStyle/>
          <a:p>
            <a:pPr>
              <a:spcBef>
                <a:spcPct val="50000"/>
              </a:spcBef>
            </a:pPr>
            <a:r>
              <a:rPr lang="zh-CN" altLang="en-US" sz="2800" b="1" dirty="0" smtClean="0">
                <a:solidFill>
                  <a:srgbClr val="FF0000"/>
                </a:solidFill>
                <a:latin typeface="+mn-ea"/>
              </a:rPr>
              <a:t>（二）、</a:t>
            </a:r>
            <a:r>
              <a:rPr lang="zh-CN" altLang="en-US" sz="2800" b="1" dirty="0">
                <a:solidFill>
                  <a:srgbClr val="FF0000"/>
                </a:solidFill>
                <a:latin typeface="+mn-ea"/>
              </a:rPr>
              <a:t>明末清初三大思想</a:t>
            </a:r>
            <a:r>
              <a:rPr lang="zh-CN" altLang="en-US" sz="2800" b="1" dirty="0" smtClean="0">
                <a:solidFill>
                  <a:srgbClr val="FF0000"/>
                </a:solidFill>
                <a:latin typeface="+mn-ea"/>
              </a:rPr>
              <a:t>家：黄</a:t>
            </a:r>
            <a:r>
              <a:rPr lang="zh-CN" altLang="en-US" sz="2800" b="1" dirty="0">
                <a:solidFill>
                  <a:srgbClr val="FF0000"/>
                </a:solidFill>
                <a:latin typeface="+mn-ea"/>
              </a:rPr>
              <a:t>宗羲、顾炎武、王夫之</a:t>
            </a:r>
          </a:p>
        </p:txBody>
      </p:sp>
      <p:pic>
        <p:nvPicPr>
          <p:cNvPr id="33796" name="Picture 4" descr="王夫之">
            <a:hlinkClick r:id="" action="ppaction://noaction"/>
          </p:cNvPr>
          <p:cNvPicPr>
            <a:picLocks noChangeAspect="1" noChangeArrowheads="1"/>
          </p:cNvPicPr>
          <p:nvPr/>
        </p:nvPicPr>
        <p:blipFill>
          <a:blip r:embed="rId2" cstate="print"/>
          <a:srcRect l="8813" r="3046"/>
          <a:stretch>
            <a:fillRect/>
          </a:stretch>
        </p:blipFill>
        <p:spPr bwMode="auto">
          <a:xfrm>
            <a:off x="6443663" y="1125538"/>
            <a:ext cx="2082800" cy="3168650"/>
          </a:xfrm>
          <a:prstGeom prst="rect">
            <a:avLst/>
          </a:prstGeom>
          <a:noFill/>
          <a:ln w="25400">
            <a:solidFill>
              <a:schemeClr val="tx1"/>
            </a:solidFill>
            <a:miter lim="800000"/>
            <a:headEnd/>
            <a:tailEnd/>
          </a:ln>
        </p:spPr>
      </p:pic>
      <p:pic>
        <p:nvPicPr>
          <p:cNvPr id="33797" name="Picture 5" descr="顾炎武"/>
          <p:cNvPicPr>
            <a:picLocks noChangeAspect="1" noChangeArrowheads="1"/>
          </p:cNvPicPr>
          <p:nvPr/>
        </p:nvPicPr>
        <p:blipFill>
          <a:blip r:embed="rId3" cstate="print"/>
          <a:srcRect l="8495" r="6496"/>
          <a:stretch>
            <a:fillRect/>
          </a:stretch>
        </p:blipFill>
        <p:spPr bwMode="auto">
          <a:xfrm>
            <a:off x="827088" y="1125538"/>
            <a:ext cx="2049462" cy="3168650"/>
          </a:xfrm>
          <a:prstGeom prst="rect">
            <a:avLst/>
          </a:prstGeom>
          <a:noFill/>
          <a:ln w="25400">
            <a:solidFill>
              <a:schemeClr val="tx1"/>
            </a:solidFill>
            <a:miter lim="800000"/>
            <a:headEnd/>
            <a:tailEnd/>
          </a:ln>
        </p:spPr>
      </p:pic>
      <p:pic>
        <p:nvPicPr>
          <p:cNvPr id="33798" name="Picture 6" descr="黄宗羲"/>
          <p:cNvPicPr>
            <a:picLocks noChangeAspect="1" noChangeArrowheads="1"/>
          </p:cNvPicPr>
          <p:nvPr/>
        </p:nvPicPr>
        <p:blipFill>
          <a:blip r:embed="rId4" cstate="print"/>
          <a:srcRect t="11563" b="2036"/>
          <a:stretch>
            <a:fillRect/>
          </a:stretch>
        </p:blipFill>
        <p:spPr bwMode="auto">
          <a:xfrm>
            <a:off x="3708400" y="1125538"/>
            <a:ext cx="1985963" cy="3168650"/>
          </a:xfrm>
          <a:prstGeom prst="rect">
            <a:avLst/>
          </a:prstGeom>
          <a:noFill/>
          <a:ln w="25400">
            <a:solidFill>
              <a:schemeClr val="tx1"/>
            </a:solidFill>
            <a:miter lim="800000"/>
            <a:headEnd/>
            <a:tailEnd/>
          </a:ln>
        </p:spPr>
      </p:pic>
      <p:sp>
        <p:nvSpPr>
          <p:cNvPr id="33799" name="Text Box 7"/>
          <p:cNvSpPr txBox="1">
            <a:spLocks noChangeArrowheads="1"/>
          </p:cNvSpPr>
          <p:nvPr/>
        </p:nvSpPr>
        <p:spPr bwMode="auto">
          <a:xfrm>
            <a:off x="2339975" y="1196975"/>
            <a:ext cx="549275" cy="2735263"/>
          </a:xfrm>
          <a:prstGeom prst="rect">
            <a:avLst/>
          </a:prstGeom>
          <a:noFill/>
          <a:ln w="12700" cap="sq">
            <a:noFill/>
            <a:miter lim="800000"/>
            <a:headEnd type="none" w="sm" len="sm"/>
            <a:tailEnd type="none" w="sm" len="sm"/>
          </a:ln>
          <a:effectLst/>
        </p:spPr>
        <p:txBody>
          <a:bodyPr vert="eaVert">
            <a:spAutoFit/>
          </a:bodyPr>
          <a:lstStyle/>
          <a:p>
            <a:pPr algn="ctr">
              <a:spcBef>
                <a:spcPct val="50000"/>
              </a:spcBef>
            </a:pPr>
            <a:r>
              <a:rPr kumimoji="1" lang="zh-CN" altLang="en-US" sz="2400" b="1">
                <a:latin typeface="Times New Roman" pitchFamily="18" charset="0"/>
                <a:ea typeface="楷体_GB2312" pitchFamily="49" charset="-122"/>
              </a:rPr>
              <a:t>顾炎武</a:t>
            </a:r>
            <a:r>
              <a:rPr kumimoji="1" lang="en-US" altLang="zh-CN" sz="2400" b="1">
                <a:latin typeface="Times New Roman" pitchFamily="18" charset="0"/>
                <a:ea typeface="楷体_GB2312" pitchFamily="49" charset="-122"/>
              </a:rPr>
              <a:t>—</a:t>
            </a:r>
            <a:r>
              <a:rPr kumimoji="1" lang="zh-CN" altLang="en-US" sz="2400" b="1">
                <a:latin typeface="Times New Roman" pitchFamily="18" charset="0"/>
                <a:ea typeface="楷体_GB2312" pitchFamily="49" charset="-122"/>
              </a:rPr>
              <a:t>亭林先生</a:t>
            </a:r>
          </a:p>
        </p:txBody>
      </p:sp>
      <p:sp>
        <p:nvSpPr>
          <p:cNvPr id="33800" name="Text Box 8"/>
          <p:cNvSpPr txBox="1">
            <a:spLocks noChangeArrowheads="1"/>
          </p:cNvSpPr>
          <p:nvPr/>
        </p:nvSpPr>
        <p:spPr bwMode="auto">
          <a:xfrm>
            <a:off x="5148263" y="1196975"/>
            <a:ext cx="549275" cy="2736850"/>
          </a:xfrm>
          <a:prstGeom prst="rect">
            <a:avLst/>
          </a:prstGeom>
          <a:noFill/>
          <a:ln w="12700" cap="sq">
            <a:noFill/>
            <a:miter lim="800000"/>
            <a:headEnd type="none" w="sm" len="sm"/>
            <a:tailEnd type="none" w="sm" len="sm"/>
          </a:ln>
          <a:effectLst/>
        </p:spPr>
        <p:txBody>
          <a:bodyPr vert="eaVert">
            <a:spAutoFit/>
          </a:bodyPr>
          <a:lstStyle/>
          <a:p>
            <a:pPr algn="ctr">
              <a:spcBef>
                <a:spcPct val="50000"/>
              </a:spcBef>
            </a:pPr>
            <a:r>
              <a:rPr kumimoji="1" lang="zh-CN" altLang="en-US" sz="2400" b="1">
                <a:latin typeface="Times New Roman" pitchFamily="18" charset="0"/>
                <a:ea typeface="楷体_GB2312" pitchFamily="49" charset="-122"/>
              </a:rPr>
              <a:t>黄宗羲</a:t>
            </a:r>
            <a:r>
              <a:rPr kumimoji="1" lang="en-US" altLang="zh-CN" sz="2400" b="1">
                <a:latin typeface="Times New Roman" pitchFamily="18" charset="0"/>
                <a:ea typeface="楷体_GB2312" pitchFamily="49" charset="-122"/>
              </a:rPr>
              <a:t>—</a:t>
            </a:r>
            <a:r>
              <a:rPr kumimoji="1" lang="zh-CN" altLang="en-US" sz="2400" b="1">
                <a:latin typeface="Times New Roman" pitchFamily="18" charset="0"/>
                <a:ea typeface="楷体_GB2312" pitchFamily="49" charset="-122"/>
              </a:rPr>
              <a:t>梨洲先生</a:t>
            </a:r>
          </a:p>
        </p:txBody>
      </p:sp>
      <p:sp>
        <p:nvSpPr>
          <p:cNvPr id="33801" name="Text Box 9"/>
          <p:cNvSpPr txBox="1">
            <a:spLocks noChangeArrowheads="1"/>
          </p:cNvSpPr>
          <p:nvPr/>
        </p:nvSpPr>
        <p:spPr bwMode="auto">
          <a:xfrm>
            <a:off x="7848600" y="1295400"/>
            <a:ext cx="549275" cy="2736850"/>
          </a:xfrm>
          <a:prstGeom prst="rect">
            <a:avLst/>
          </a:prstGeom>
          <a:noFill/>
          <a:ln w="12700" cap="sq">
            <a:noFill/>
            <a:miter lim="800000"/>
            <a:headEnd type="none" w="sm" len="sm"/>
            <a:tailEnd type="none" w="sm" len="sm"/>
          </a:ln>
          <a:effectLst/>
        </p:spPr>
        <p:txBody>
          <a:bodyPr vert="eaVert">
            <a:spAutoFit/>
          </a:bodyPr>
          <a:lstStyle/>
          <a:p>
            <a:pPr algn="ctr">
              <a:spcBef>
                <a:spcPct val="50000"/>
              </a:spcBef>
            </a:pPr>
            <a:r>
              <a:rPr kumimoji="1" lang="zh-CN" altLang="en-US" sz="2400" b="1">
                <a:latin typeface="Times New Roman" pitchFamily="18" charset="0"/>
                <a:ea typeface="楷体_GB2312" pitchFamily="49" charset="-122"/>
              </a:rPr>
              <a:t>王夫之</a:t>
            </a:r>
            <a:r>
              <a:rPr kumimoji="1" lang="en-US" altLang="zh-CN" sz="2400" b="1">
                <a:latin typeface="Times New Roman" pitchFamily="18" charset="0"/>
                <a:ea typeface="楷体_GB2312" pitchFamily="49" charset="-122"/>
              </a:rPr>
              <a:t>—</a:t>
            </a:r>
            <a:r>
              <a:rPr kumimoji="1" lang="zh-CN" altLang="en-US" sz="2400" b="1">
                <a:latin typeface="Times New Roman" pitchFamily="18" charset="0"/>
                <a:ea typeface="楷体_GB2312" pitchFamily="49" charset="-122"/>
              </a:rPr>
              <a:t>船山先生</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610683"/>
            <a:ext cx="9144000" cy="4247317"/>
          </a:xfrm>
          <a:prstGeom prst="rect">
            <a:avLst/>
          </a:prstGeom>
          <a:noFill/>
        </p:spPr>
        <p:txBody>
          <a:bodyPr wrap="square" rtlCol="0">
            <a:spAutoFit/>
          </a:bodyPr>
          <a:lstStyle/>
          <a:p>
            <a:r>
              <a:rPr lang="zh-CN" altLang="en-US" sz="2800" b="1" dirty="0" smtClean="0">
                <a:latin typeface="楷体" pitchFamily="49" charset="-122"/>
                <a:ea typeface="楷体" pitchFamily="49" charset="-122"/>
              </a:rPr>
              <a:t>材料二  </a:t>
            </a:r>
            <a:r>
              <a:rPr lang="zh-CN" altLang="zh-CN" sz="2800" b="1" dirty="0" smtClean="0">
                <a:latin typeface="楷体" pitchFamily="49" charset="-122"/>
                <a:ea typeface="楷体" pitchFamily="49" charset="-122"/>
              </a:rPr>
              <a:t>明清之际的社会动荡， 明朝灭亡的惨痛结局， 使得明末清初思想家不约而同地</a:t>
            </a:r>
            <a:r>
              <a:rPr lang="zh-CN" altLang="zh-CN" sz="2800" b="1" dirty="0" smtClean="0">
                <a:solidFill>
                  <a:srgbClr val="3333FF"/>
                </a:solidFill>
                <a:latin typeface="楷体" pitchFamily="49" charset="-122"/>
                <a:ea typeface="楷体" pitchFamily="49" charset="-122"/>
              </a:rPr>
              <a:t>把亡国的原因归结为明末统治的腐败和宋明理学空言心性误国等方面</a:t>
            </a:r>
            <a:r>
              <a:rPr lang="zh-CN" altLang="zh-CN" sz="2800" b="1" dirty="0" smtClean="0">
                <a:latin typeface="楷体" pitchFamily="49" charset="-122"/>
                <a:ea typeface="楷体" pitchFamily="49" charset="-122"/>
              </a:rPr>
              <a:t>。以宣传反清复明言论开其端的明末清初思想家， 在清朝统治渐趋稳定之后， </a:t>
            </a:r>
            <a:r>
              <a:rPr lang="zh-CN" altLang="zh-CN" sz="2800" b="1" dirty="0" smtClean="0">
                <a:solidFill>
                  <a:srgbClr val="3333FF"/>
                </a:solidFill>
                <a:latin typeface="楷体" pitchFamily="49" charset="-122"/>
                <a:ea typeface="楷体" pitchFamily="49" charset="-122"/>
              </a:rPr>
              <a:t>依旧把提倡经世致用之学和批判宋明理学作为他们思想观点</a:t>
            </a:r>
            <a:r>
              <a:rPr lang="zh-CN" altLang="zh-CN" sz="2800" b="1" dirty="0" smtClean="0">
                <a:latin typeface="楷体" pitchFamily="49" charset="-122"/>
                <a:ea typeface="楷体" pitchFamily="49" charset="-122"/>
              </a:rPr>
              <a:t>的主要内容。 </a:t>
            </a:r>
            <a:endParaRPr lang="en-US" altLang="zh-CN" sz="2800" b="1" dirty="0" smtClean="0">
              <a:latin typeface="楷体" pitchFamily="49" charset="-122"/>
              <a:ea typeface="楷体" pitchFamily="49" charset="-122"/>
            </a:endParaRPr>
          </a:p>
          <a:p>
            <a:pPr algn="r"/>
            <a:r>
              <a:rPr lang="en-US" altLang="zh-CN" sz="2800" b="1" dirty="0" smtClean="0">
                <a:latin typeface="楷体" pitchFamily="49" charset="-122"/>
                <a:ea typeface="楷体" pitchFamily="49" charset="-122"/>
              </a:rPr>
              <a:t>——《</a:t>
            </a:r>
            <a:r>
              <a:rPr lang="zh-CN" altLang="en-US" sz="2800" b="1" dirty="0" smtClean="0">
                <a:latin typeface="楷体" pitchFamily="49" charset="-122"/>
                <a:ea typeface="楷体" pitchFamily="49" charset="-122"/>
              </a:rPr>
              <a:t>中国全史</a:t>
            </a:r>
            <a:r>
              <a:rPr lang="en-US" altLang="zh-CN" sz="2800" b="1" dirty="0" smtClean="0">
                <a:latin typeface="楷体" pitchFamily="49" charset="-122"/>
                <a:ea typeface="楷体" pitchFamily="49" charset="-122"/>
              </a:rPr>
              <a:t>》</a:t>
            </a:r>
          </a:p>
          <a:p>
            <a:r>
              <a:rPr lang="zh-CN" altLang="en-US" sz="2800" b="1" dirty="0" smtClean="0">
                <a:solidFill>
                  <a:srgbClr val="FF0000"/>
                </a:solidFill>
                <a:latin typeface="楷体" pitchFamily="49" charset="-122"/>
                <a:ea typeface="楷体" pitchFamily="49" charset="-122"/>
              </a:rPr>
              <a:t>以黄、顾、王为代表的明遗民认为明朝灭亡的原因有哪些？</a:t>
            </a:r>
          </a:p>
          <a:p>
            <a:endParaRPr lang="zh-CN" altLang="zh-CN" sz="2800" b="1" dirty="0" smtClean="0">
              <a:latin typeface="楷体" pitchFamily="49" charset="-122"/>
              <a:ea typeface="楷体" pitchFamily="49" charset="-122"/>
            </a:endParaRPr>
          </a:p>
          <a:p>
            <a:endParaRPr lang="zh-CN" altLang="en-US" dirty="0"/>
          </a:p>
        </p:txBody>
      </p:sp>
      <p:sp>
        <p:nvSpPr>
          <p:cNvPr id="3" name="矩形 2"/>
          <p:cNvSpPr/>
          <p:nvPr/>
        </p:nvSpPr>
        <p:spPr>
          <a:xfrm>
            <a:off x="0" y="0"/>
            <a:ext cx="9144000" cy="2677656"/>
          </a:xfrm>
          <a:prstGeom prst="rect">
            <a:avLst/>
          </a:prstGeom>
        </p:spPr>
        <p:txBody>
          <a:bodyPr wrap="square">
            <a:spAutoFit/>
          </a:bodyPr>
          <a:lstStyle/>
          <a:p>
            <a:r>
              <a:rPr lang="zh-CN" altLang="en-US" sz="2800" b="1" dirty="0" smtClean="0">
                <a:latin typeface="楷体" pitchFamily="49" charset="-122"/>
                <a:ea typeface="楷体" pitchFamily="49" charset="-122"/>
              </a:rPr>
              <a:t>材料一   </a:t>
            </a:r>
            <a:r>
              <a:rPr lang="zh-CN" altLang="zh-CN" sz="2800" b="1" dirty="0" smtClean="0">
                <a:latin typeface="楷体" pitchFamily="49" charset="-122"/>
                <a:ea typeface="楷体" pitchFamily="49" charset="-122"/>
              </a:rPr>
              <a:t>顾炎武在《日知录》中说：“孰知今日之清谈，有甚于前代者？昔之清谈谈老庄，今之清谈谈孔孟……不习六艺之文，不考百王之典，不宗当代之务，举夫子论学论政之大端一切不问……以明心见性之空言，代修己治人之实学。股肱惰而万事荒，爪牙亡而四国乱，神州荡覆，宗社丘墟。”</a:t>
            </a:r>
            <a:endParaRPr lang="en-US" altLang="zh-CN" sz="2800" b="1" dirty="0" smtClean="0">
              <a:latin typeface="楷体" pitchFamily="49" charset="-122"/>
              <a:ea typeface="楷体" pitchFamily="49"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8556188"/>
          </a:xfrm>
          <a:prstGeom prst="rect">
            <a:avLst/>
          </a:prstGeom>
          <a:noFill/>
        </p:spPr>
        <p:txBody>
          <a:bodyPr wrap="square" rtlCol="0">
            <a:spAutoFit/>
          </a:bodyPr>
          <a:lstStyle/>
          <a:p>
            <a:r>
              <a:rPr lang="en-US" altLang="zh-CN" sz="2800" b="1" dirty="0" smtClean="0"/>
              <a:t>1</a:t>
            </a:r>
            <a:r>
              <a:rPr lang="zh-CN" altLang="en-US" sz="2800" b="1" dirty="0" smtClean="0"/>
              <a:t>、黄宗羲</a:t>
            </a:r>
            <a:endParaRPr lang="en-US" altLang="zh-CN" sz="2800" b="1" dirty="0" smtClean="0"/>
          </a:p>
          <a:p>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材料一  “其（君主）既得之（天下）也，敲剥天下之骨髓，离散天下之子女，以奉我一人之淫乐，然则为天下之大害者，君而已矣。 ”                            </a:t>
            </a:r>
            <a:endPar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pPr algn="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——《明夷待访录》</a:t>
            </a:r>
            <a:endPar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材料二  君与臣，共曳木之人也。” </a:t>
            </a:r>
          </a:p>
          <a:p>
            <a:pPr algn="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                               ——《明夷待访录》</a:t>
            </a:r>
            <a:endPar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pPr>
              <a:spcBef>
                <a:spcPct val="50000"/>
              </a:spcBef>
            </a:pPr>
            <a:r>
              <a:rPr lang="zh-CN" altLang="en-US" sz="2800" b="1" dirty="0" smtClean="0">
                <a:effectLst>
                  <a:outerShdw blurRad="38100" dist="38100" dir="2700000" algn="tl">
                    <a:srgbClr val="C0C0C0"/>
                  </a:outerShdw>
                </a:effectLst>
                <a:latin typeface="楷体" pitchFamily="49" charset="-122"/>
                <a:ea typeface="楷体" pitchFamily="49" charset="-122"/>
              </a:rPr>
              <a:t>材料三  天子之所是未必是,天子之所非未必非,天子亦遂不敢自为非是,而公其非是于学校。                               </a:t>
            </a:r>
            <a:endParaRPr lang="en-US" altLang="zh-CN" sz="2800" b="1" dirty="0" smtClean="0">
              <a:effectLst>
                <a:outerShdw blurRad="38100" dist="38100" dir="2700000" algn="tl">
                  <a:srgbClr val="C0C0C0"/>
                </a:outerShdw>
              </a:effectLst>
              <a:latin typeface="楷体" pitchFamily="49" charset="-122"/>
              <a:ea typeface="楷体" pitchFamily="49" charset="-122"/>
            </a:endParaRPr>
          </a:p>
          <a:p>
            <a:pPr algn="r">
              <a:spcBef>
                <a:spcPct val="50000"/>
              </a:spcBef>
            </a:pPr>
            <a:r>
              <a:rPr lang="zh-CN" altLang="en-US" sz="2800" b="1" dirty="0" smtClean="0">
                <a:effectLst>
                  <a:outerShdw blurRad="38100" dist="38100" dir="2700000" algn="tl">
                    <a:srgbClr val="C0C0C0"/>
                  </a:outerShdw>
                </a:effectLst>
                <a:latin typeface="楷体" pitchFamily="49" charset="-122"/>
                <a:ea typeface="楷体" pitchFamily="49" charset="-122"/>
              </a:rPr>
              <a:t>——《明夷待访录》</a:t>
            </a:r>
            <a:endParaRPr lang="en-US" altLang="zh-CN" sz="2800" b="1" dirty="0" smtClean="0">
              <a:effectLst>
                <a:outerShdw blurRad="38100" dist="38100" dir="2700000" algn="tl">
                  <a:srgbClr val="C0C0C0"/>
                </a:outerShdw>
              </a:effectLst>
              <a:latin typeface="楷体" pitchFamily="49" charset="-122"/>
              <a:ea typeface="楷体" pitchFamily="49" charset="-122"/>
            </a:endParaRPr>
          </a:p>
          <a:p>
            <a:r>
              <a:rPr lang="zh-CN" altLang="en-US" sz="2800" b="1" dirty="0" smtClean="0">
                <a:effectLst>
                  <a:outerShdw blurRad="38100" dist="38100" dir="2700000" algn="tl">
                    <a:srgbClr val="C0C0C0"/>
                  </a:outerShdw>
                </a:effectLst>
                <a:latin typeface="楷体" pitchFamily="49" charset="-122"/>
                <a:ea typeface="楷体" pitchFamily="49" charset="-122"/>
              </a:rPr>
              <a:t>材料四  “世儒不察，以工商为末，妄议抑之。夫工固圣王之所欲来，商又使其愿出于途者，盖皆本也。”</a:t>
            </a:r>
          </a:p>
          <a:p>
            <a:r>
              <a:rPr lang="zh-CN" altLang="en-US" sz="2800" b="1" dirty="0" smtClean="0">
                <a:effectLst>
                  <a:outerShdw blurRad="38100" dist="38100" dir="2700000" algn="tl">
                    <a:srgbClr val="C0C0C0"/>
                  </a:outerShdw>
                </a:effectLst>
                <a:latin typeface="楷体" pitchFamily="49" charset="-122"/>
                <a:ea typeface="楷体" pitchFamily="49" charset="-122"/>
              </a:rPr>
              <a:t>                               ——《明夷待访录》</a:t>
            </a:r>
          </a:p>
          <a:p>
            <a:pPr>
              <a:spcBef>
                <a:spcPct val="50000"/>
              </a:spcBef>
            </a:pPr>
            <a:endParaRPr lang="zh-CN" altLang="en-US" sz="2800" b="1" dirty="0" smtClean="0">
              <a:effectLst>
                <a:outerShdw blurRad="38100" dist="38100" dir="2700000" algn="tl">
                  <a:srgbClr val="C0C0C0"/>
                </a:outerShdw>
              </a:effectLst>
              <a:latin typeface="楷体" pitchFamily="49" charset="-122"/>
              <a:ea typeface="楷体" pitchFamily="49" charset="-122"/>
            </a:endParaRPr>
          </a:p>
          <a:p>
            <a:endParaRPr lang="zh-CN" altLang="en-US" sz="2800" dirty="0" smtClean="0">
              <a:solidFill>
                <a:srgbClr val="000000"/>
              </a:solidFill>
              <a:effectLst>
                <a:outerShdw blurRad="38100" dist="38100" dir="2700000" algn="tl">
                  <a:srgbClr val="C0C0C0"/>
                </a:outerShdw>
              </a:effectLst>
              <a:latin typeface="楷体" pitchFamily="49" charset="-122"/>
              <a:ea typeface="楷体" pitchFamily="49" charset="-122"/>
            </a:endParaRPr>
          </a:p>
          <a:p>
            <a:endParaRPr lang="zh-CN" altLang="en-US" sz="2800" dirty="0" smtClean="0">
              <a:solidFill>
                <a:srgbClr val="000000"/>
              </a:solidFill>
              <a:effectLst>
                <a:outerShdw blurRad="38100" dist="38100" dir="2700000" algn="tl">
                  <a:srgbClr val="C0C0C0"/>
                </a:outerShdw>
              </a:effectLst>
              <a:latin typeface="楷体" pitchFamily="49" charset="-122"/>
              <a:ea typeface="楷体" pitchFamily="49" charset="-122"/>
            </a:endParaRPr>
          </a:p>
          <a:p>
            <a:r>
              <a:rPr lang="zh-CN" altLang="en-US" sz="2800" dirty="0" smtClean="0">
                <a:solidFill>
                  <a:srgbClr val="000000"/>
                </a:solidFill>
                <a:effectLst>
                  <a:outerShdw blurRad="38100" dist="38100" dir="2700000" algn="tl">
                    <a:srgbClr val="C0C0C0"/>
                  </a:outerShdw>
                </a:effectLst>
                <a:latin typeface="楷体" pitchFamily="49" charset="-122"/>
                <a:ea typeface="楷体" pitchFamily="49" charset="-122"/>
              </a:rPr>
              <a:t>     </a:t>
            </a:r>
          </a:p>
          <a:p>
            <a:endParaRPr lang="zh-CN" altLang="en-US" dirty="0"/>
          </a:p>
        </p:txBody>
      </p:sp>
      <p:sp>
        <p:nvSpPr>
          <p:cNvPr id="4" name="矩形 3"/>
          <p:cNvSpPr/>
          <p:nvPr/>
        </p:nvSpPr>
        <p:spPr>
          <a:xfrm>
            <a:off x="4067944" y="1340768"/>
            <a:ext cx="2348720"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rPr>
              <a:t>批判君主专制</a:t>
            </a:r>
            <a:endParaRPr lang="zh-CN" altLang="en-US" sz="2800" dirty="0">
              <a:latin typeface="楷体" pitchFamily="49" charset="-122"/>
              <a:ea typeface="楷体" pitchFamily="49" charset="-122"/>
            </a:endParaRPr>
          </a:p>
        </p:txBody>
      </p:sp>
      <p:sp>
        <p:nvSpPr>
          <p:cNvPr id="5" name="矩形 4"/>
          <p:cNvSpPr/>
          <p:nvPr/>
        </p:nvSpPr>
        <p:spPr>
          <a:xfrm>
            <a:off x="3491880" y="2564904"/>
            <a:ext cx="2348720"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rPr>
              <a:t>提出君臣平等</a:t>
            </a:r>
          </a:p>
        </p:txBody>
      </p:sp>
      <p:sp>
        <p:nvSpPr>
          <p:cNvPr id="6" name="矩形 5"/>
          <p:cNvSpPr/>
          <p:nvPr/>
        </p:nvSpPr>
        <p:spPr>
          <a:xfrm>
            <a:off x="251520" y="4077072"/>
            <a:ext cx="7037504"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sym typeface="Arial" charset="0"/>
              </a:rPr>
              <a:t>提出限制君权，学校是决定是非的最高机构</a:t>
            </a:r>
          </a:p>
        </p:txBody>
      </p:sp>
      <p:sp>
        <p:nvSpPr>
          <p:cNvPr id="7" name="矩形 6"/>
          <p:cNvSpPr/>
          <p:nvPr/>
        </p:nvSpPr>
        <p:spPr>
          <a:xfrm>
            <a:off x="683568" y="6165304"/>
            <a:ext cx="4873450"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sym typeface="Arial" charset="0"/>
              </a:rPr>
              <a:t>反对重农抑商，提出工商皆本</a:t>
            </a:r>
          </a:p>
        </p:txBody>
      </p:sp>
      <p:sp>
        <p:nvSpPr>
          <p:cNvPr id="9" name="矩形 8"/>
          <p:cNvSpPr/>
          <p:nvPr/>
        </p:nvSpPr>
        <p:spPr>
          <a:xfrm>
            <a:off x="1835696" y="0"/>
            <a:ext cx="3070071" cy="523220"/>
          </a:xfrm>
          <a:prstGeom prst="rect">
            <a:avLst/>
          </a:prstGeom>
        </p:spPr>
        <p:txBody>
          <a:bodyPr wrap="none">
            <a:spAutoFit/>
          </a:bodyPr>
          <a:lstStyle/>
          <a:p>
            <a:r>
              <a:rPr lang="zh-CN" altLang="en-US" sz="2800" b="1" dirty="0" smtClean="0">
                <a:solidFill>
                  <a:srgbClr val="3333FF"/>
                </a:solidFill>
                <a:ea typeface="楷体" pitchFamily="49" charset="-122"/>
              </a:rPr>
              <a:t>反专制，工商皆本</a:t>
            </a:r>
            <a:endParaRPr lang="zh-CN" altLang="en-US" sz="2800" b="1" dirty="0">
              <a:solidFill>
                <a:srgbClr val="3333FF"/>
              </a:solidFill>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0"/>
            <a:ext cx="9144000" cy="5173724"/>
          </a:xfrm>
          <a:prstGeom prst="rect">
            <a:avLst/>
          </a:prstGeom>
          <a:noFill/>
        </p:spPr>
        <p:txBody>
          <a:bodyPr wrap="square" rtlCol="0">
            <a:spAutoFit/>
          </a:bodyPr>
          <a:lstStyle/>
          <a:p>
            <a:pPr algn="just">
              <a:lnSpc>
                <a:spcPct val="85000"/>
              </a:lnSpc>
              <a:spcBef>
                <a:spcPct val="50000"/>
              </a:spcBef>
            </a:pPr>
            <a:r>
              <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rPr>
              <a:t>2</a:t>
            </a: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 顾炎武</a:t>
            </a:r>
            <a:endPar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pPr algn="just">
              <a:lnSpc>
                <a:spcPct val="85000"/>
              </a:lnSpc>
              <a:spcBef>
                <a:spcPct val="50000"/>
              </a:spcBef>
            </a:pP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材料一  有亡国，有亡天下。亡国与亡天下奚辨？曰：易姓改号，谓之亡国。仁义充塞而至于率兽食人，人将相食，谓之亡天下。保天下者，匹夫之贱，与有责焉？</a:t>
            </a:r>
          </a:p>
          <a:p>
            <a:pPr algn="just">
              <a:lnSpc>
                <a:spcPct val="85000"/>
              </a:lnSpc>
              <a:spcBef>
                <a:spcPct val="50000"/>
              </a:spcBef>
            </a:pPr>
            <a:endPar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pPr algn="just">
              <a:lnSpc>
                <a:spcPct val="85000"/>
              </a:lnSpc>
              <a:spcBef>
                <a:spcPct val="50000"/>
              </a:spcBef>
            </a:pP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材料二  以天下之权，寄天下之人……而天下治之。</a:t>
            </a:r>
          </a:p>
          <a:p>
            <a:pPr algn="r">
              <a:lnSpc>
                <a:spcPct val="85000"/>
              </a:lnSpc>
              <a:spcBef>
                <a:spcPct val="50000"/>
              </a:spcBef>
            </a:pP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　　　　                   ——顾炎武《日知录》</a:t>
            </a:r>
            <a:endPar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pPr>
              <a:lnSpc>
                <a:spcPct val="85000"/>
              </a:lnSpc>
              <a:spcBef>
                <a:spcPct val="50000"/>
              </a:spcBef>
            </a:pPr>
            <a:r>
              <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rPr>
              <a:t>“</a:t>
            </a: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君子之为学也，以明道也，以救世也。徒以诗文而已</a:t>
            </a:r>
            <a:r>
              <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rPr>
              <a:t>,</a:t>
            </a: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所谓雕虫篆刻</a:t>
            </a:r>
            <a:r>
              <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rPr>
              <a:t>,</a:t>
            </a:r>
            <a:r>
              <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rPr>
              <a:t>亦何益哉</a:t>
            </a:r>
            <a:r>
              <a:rPr lang="en-US" altLang="zh-CN" sz="2800" b="1" dirty="0" smtClean="0">
                <a:solidFill>
                  <a:srgbClr val="000000"/>
                </a:solidFill>
                <a:effectLst>
                  <a:outerShdw blurRad="38100" dist="38100" dir="2700000" algn="tl">
                    <a:srgbClr val="C0C0C0"/>
                  </a:outerShdw>
                </a:effectLst>
                <a:latin typeface="楷体" pitchFamily="49" charset="-122"/>
                <a:ea typeface="楷体" pitchFamily="49" charset="-122"/>
              </a:rPr>
              <a:t>! ”</a:t>
            </a:r>
            <a:endPar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endParaRPr lang="zh-CN" altLang="en-US" sz="2800" b="1" dirty="0" smtClean="0">
              <a:solidFill>
                <a:srgbClr val="000000"/>
              </a:solidFill>
              <a:effectLst>
                <a:outerShdw blurRad="38100" dist="38100" dir="2700000" algn="tl">
                  <a:srgbClr val="C0C0C0"/>
                </a:outerShdw>
              </a:effectLst>
              <a:latin typeface="楷体" pitchFamily="49" charset="-122"/>
              <a:ea typeface="楷体" pitchFamily="49" charset="-122"/>
            </a:endParaRPr>
          </a:p>
          <a:p>
            <a:endParaRPr lang="zh-CN" altLang="en-US" dirty="0"/>
          </a:p>
        </p:txBody>
      </p:sp>
      <p:sp>
        <p:nvSpPr>
          <p:cNvPr id="3" name="矩形 2"/>
          <p:cNvSpPr/>
          <p:nvPr/>
        </p:nvSpPr>
        <p:spPr>
          <a:xfrm>
            <a:off x="467544" y="1844824"/>
            <a:ext cx="3430747"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rPr>
              <a:t>天下兴亡，匹夫有责</a:t>
            </a:r>
            <a:endParaRPr lang="zh-CN" altLang="en-US" sz="2800" dirty="0">
              <a:latin typeface="楷体" pitchFamily="49" charset="-122"/>
              <a:ea typeface="楷体" pitchFamily="49" charset="-122"/>
            </a:endParaRPr>
          </a:p>
        </p:txBody>
      </p:sp>
      <p:sp>
        <p:nvSpPr>
          <p:cNvPr id="4" name="矩形 3"/>
          <p:cNvSpPr/>
          <p:nvPr/>
        </p:nvSpPr>
        <p:spPr>
          <a:xfrm>
            <a:off x="611560" y="3068960"/>
            <a:ext cx="4873450"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rPr>
              <a:t>批判君主专制，提出“众治”</a:t>
            </a:r>
          </a:p>
        </p:txBody>
      </p:sp>
      <p:sp>
        <p:nvSpPr>
          <p:cNvPr id="5" name="矩形 4"/>
          <p:cNvSpPr/>
          <p:nvPr/>
        </p:nvSpPr>
        <p:spPr>
          <a:xfrm>
            <a:off x="1331640" y="4725144"/>
            <a:ext cx="3070071"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rPr>
              <a:t>主张“经世致用”</a:t>
            </a:r>
          </a:p>
        </p:txBody>
      </p:sp>
      <p:sp>
        <p:nvSpPr>
          <p:cNvPr id="6" name="矩形 5"/>
          <p:cNvSpPr/>
          <p:nvPr/>
        </p:nvSpPr>
        <p:spPr>
          <a:xfrm>
            <a:off x="2699792" y="0"/>
            <a:ext cx="3070071" cy="523220"/>
          </a:xfrm>
          <a:prstGeom prst="rect">
            <a:avLst/>
          </a:prstGeom>
        </p:spPr>
        <p:txBody>
          <a:bodyPr wrap="none">
            <a:spAutoFit/>
          </a:bodyPr>
          <a:lstStyle/>
          <a:p>
            <a:r>
              <a:rPr lang="zh-CN" altLang="en-US" sz="2800" b="1" dirty="0" smtClean="0">
                <a:solidFill>
                  <a:srgbClr val="3333FF"/>
                </a:solidFill>
                <a:ea typeface="楷体" pitchFamily="49" charset="-122"/>
              </a:rPr>
              <a:t>反专制，经世致用</a:t>
            </a:r>
            <a:endParaRPr lang="zh-CN" altLang="en-US" sz="2800" b="1" dirty="0">
              <a:solidFill>
                <a:srgbClr val="3333FF"/>
              </a:solidFill>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0" y="188640"/>
            <a:ext cx="9144000" cy="3231654"/>
          </a:xfrm>
          <a:prstGeom prst="rect">
            <a:avLst/>
          </a:prstGeom>
          <a:noFill/>
        </p:spPr>
        <p:txBody>
          <a:bodyPr wrap="square" rtlCol="0">
            <a:spAutoFit/>
          </a:bodyPr>
          <a:lstStyle/>
          <a:p>
            <a:r>
              <a:rPr lang="zh-CN" altLang="en-US" b="1" dirty="0" smtClean="0">
                <a:ea typeface="楷体" pitchFamily="49" charset="-122"/>
              </a:rPr>
              <a:t> </a:t>
            </a:r>
            <a:r>
              <a:rPr lang="en-US" altLang="zh-CN" sz="2800" b="1" dirty="0" smtClean="0">
                <a:latin typeface="楷体" pitchFamily="49" charset="-122"/>
                <a:ea typeface="楷体" pitchFamily="49" charset="-122"/>
              </a:rPr>
              <a:t>3</a:t>
            </a:r>
            <a:r>
              <a:rPr lang="zh-CN" altLang="en-US" sz="2800" b="1" dirty="0" smtClean="0">
                <a:latin typeface="楷体" pitchFamily="49" charset="-122"/>
                <a:ea typeface="楷体" pitchFamily="49" charset="-122"/>
              </a:rPr>
              <a:t>、 王夫之</a:t>
            </a:r>
            <a:endParaRPr lang="en-US" altLang="zh-CN" sz="2800" b="1" dirty="0" smtClean="0">
              <a:latin typeface="楷体" pitchFamily="49" charset="-122"/>
              <a:ea typeface="楷体" pitchFamily="49" charset="-122"/>
            </a:endParaRPr>
          </a:p>
          <a:p>
            <a:r>
              <a:rPr lang="zh-CN" altLang="en-US" sz="2800" b="1" dirty="0" smtClean="0">
                <a:latin typeface="楷体" pitchFamily="49" charset="-122"/>
                <a:ea typeface="楷体" pitchFamily="49" charset="-122"/>
              </a:rPr>
              <a:t>材料一：“以天下论者，必循天下之公，天下非夷狄盗逆之所可私，而抑非一姓之私也。”</a:t>
            </a:r>
            <a:endParaRPr lang="en-US" altLang="zh-CN" sz="2800" b="1" dirty="0" smtClean="0">
              <a:latin typeface="楷体" pitchFamily="49" charset="-122"/>
              <a:ea typeface="楷体" pitchFamily="49" charset="-122"/>
            </a:endParaRPr>
          </a:p>
          <a:p>
            <a:endParaRPr lang="en-US" altLang="zh-CN" sz="2800" b="1" dirty="0" smtClean="0">
              <a:latin typeface="楷体" pitchFamily="49" charset="-122"/>
              <a:ea typeface="楷体" pitchFamily="49" charset="-122"/>
            </a:endParaRPr>
          </a:p>
          <a:p>
            <a:r>
              <a:rPr lang="zh-CN" altLang="en-US" sz="2800" b="1" dirty="0" smtClean="0">
                <a:latin typeface="楷体" pitchFamily="49" charset="-122"/>
                <a:ea typeface="楷体" pitchFamily="49" charset="-122"/>
              </a:rPr>
              <a:t>材料二：天地之化日新。</a:t>
            </a:r>
          </a:p>
          <a:p>
            <a:endParaRPr lang="zh-CN" altLang="en-US" sz="2800" b="1" dirty="0" smtClean="0">
              <a:latin typeface="楷体" pitchFamily="49" charset="-122"/>
              <a:ea typeface="楷体" pitchFamily="49" charset="-122"/>
            </a:endParaRPr>
          </a:p>
          <a:p>
            <a:endParaRPr lang="zh-CN" altLang="en-US" dirty="0" smtClean="0"/>
          </a:p>
          <a:p>
            <a:endParaRPr lang="zh-CN" altLang="en-US" dirty="0"/>
          </a:p>
        </p:txBody>
      </p:sp>
      <p:sp>
        <p:nvSpPr>
          <p:cNvPr id="4" name="矩形 3"/>
          <p:cNvSpPr/>
          <p:nvPr/>
        </p:nvSpPr>
        <p:spPr>
          <a:xfrm>
            <a:off x="5652120" y="1196752"/>
            <a:ext cx="1988045" cy="523220"/>
          </a:xfrm>
          <a:prstGeom prst="rect">
            <a:avLst/>
          </a:prstGeom>
        </p:spPr>
        <p:txBody>
          <a:bodyPr wrap="none">
            <a:spAutoFit/>
          </a:bodyPr>
          <a:lstStyle/>
          <a:p>
            <a:r>
              <a:rPr lang="zh-CN" altLang="en-US" sz="2800" b="1" dirty="0" smtClean="0">
                <a:solidFill>
                  <a:srgbClr val="FF0000"/>
                </a:solidFill>
                <a:latin typeface="楷体" pitchFamily="49" charset="-122"/>
                <a:ea typeface="楷体" pitchFamily="49" charset="-122"/>
              </a:rPr>
              <a:t>循天下之公</a:t>
            </a:r>
          </a:p>
        </p:txBody>
      </p:sp>
      <p:sp>
        <p:nvSpPr>
          <p:cNvPr id="5" name="矩形 4"/>
          <p:cNvSpPr/>
          <p:nvPr/>
        </p:nvSpPr>
        <p:spPr>
          <a:xfrm>
            <a:off x="395536" y="2564904"/>
            <a:ext cx="8280920" cy="523220"/>
          </a:xfrm>
          <a:prstGeom prst="rect">
            <a:avLst/>
          </a:prstGeom>
        </p:spPr>
        <p:txBody>
          <a:bodyPr wrap="square">
            <a:spAutoFit/>
          </a:bodyPr>
          <a:lstStyle/>
          <a:p>
            <a:r>
              <a:rPr lang="zh-CN" altLang="en-US" sz="2800" b="1" dirty="0" smtClean="0">
                <a:solidFill>
                  <a:srgbClr val="FF0000"/>
                </a:solidFill>
                <a:latin typeface="楷体" pitchFamily="49" charset="-122"/>
                <a:ea typeface="楷体" pitchFamily="49" charset="-122"/>
              </a:rPr>
              <a:t>尊重物质运动规律的自然史观和社会史观（唯物）</a:t>
            </a:r>
            <a:endParaRPr lang="zh-CN" altLang="en-US" sz="2800" b="1" dirty="0">
              <a:solidFill>
                <a:srgbClr val="FF0000"/>
              </a:solidFill>
              <a:latin typeface="楷体" pitchFamily="49" charset="-122"/>
              <a:ea typeface="楷体" pitchFamily="49" charset="-122"/>
            </a:endParaRPr>
          </a:p>
        </p:txBody>
      </p:sp>
      <p:sp>
        <p:nvSpPr>
          <p:cNvPr id="6" name="矩形 5"/>
          <p:cNvSpPr/>
          <p:nvPr/>
        </p:nvSpPr>
        <p:spPr>
          <a:xfrm>
            <a:off x="2123728" y="188640"/>
            <a:ext cx="3791423" cy="523220"/>
          </a:xfrm>
          <a:prstGeom prst="rect">
            <a:avLst/>
          </a:prstGeom>
        </p:spPr>
        <p:txBody>
          <a:bodyPr wrap="none">
            <a:spAutoFit/>
          </a:bodyPr>
          <a:lstStyle/>
          <a:p>
            <a:r>
              <a:rPr lang="zh-CN" altLang="en-US" sz="2800" b="1" dirty="0" smtClean="0">
                <a:solidFill>
                  <a:srgbClr val="3333FF"/>
                </a:solidFill>
                <a:latin typeface="楷体" pitchFamily="49" charset="-122"/>
                <a:ea typeface="楷体" pitchFamily="49" charset="-122"/>
              </a:rPr>
              <a:t>反专制，天地之化日新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2"/>
          <p:cNvSpPr txBox="1">
            <a:spLocks noChangeArrowheads="1"/>
          </p:cNvSpPr>
          <p:nvPr/>
        </p:nvSpPr>
        <p:spPr bwMode="auto">
          <a:xfrm>
            <a:off x="228600" y="1285875"/>
            <a:ext cx="8458200" cy="369332"/>
          </a:xfrm>
          <a:prstGeom prst="rect">
            <a:avLst/>
          </a:prstGeom>
          <a:noFill/>
          <a:ln w="9525">
            <a:noFill/>
            <a:miter lim="800000"/>
            <a:headEnd/>
            <a:tailEnd/>
          </a:ln>
        </p:spPr>
        <p:txBody>
          <a:bodyPr>
            <a:spAutoFit/>
          </a:bodyPr>
          <a:lstStyle/>
          <a:p>
            <a:pPr eaLnBrk="0" hangingPunct="0">
              <a:spcBef>
                <a:spcPct val="50000"/>
              </a:spcBef>
            </a:pPr>
            <a:endParaRPr lang="zh-CN" altLang="en-US"/>
          </a:p>
        </p:txBody>
      </p:sp>
      <p:sp>
        <p:nvSpPr>
          <p:cNvPr id="9219" name="矩形 4"/>
          <p:cNvSpPr>
            <a:spLocks noChangeArrowheads="1"/>
          </p:cNvSpPr>
          <p:nvPr/>
        </p:nvSpPr>
        <p:spPr bwMode="auto">
          <a:xfrm>
            <a:off x="0" y="1268761"/>
            <a:ext cx="9143999" cy="3754874"/>
          </a:xfrm>
          <a:prstGeom prst="rect">
            <a:avLst/>
          </a:prstGeom>
          <a:noFill/>
          <a:ln w="9525">
            <a:noFill/>
            <a:miter lim="800000"/>
            <a:headEnd/>
            <a:tailEnd/>
          </a:ln>
        </p:spPr>
        <p:txBody>
          <a:bodyPr wrap="square">
            <a:spAutoFit/>
          </a:bodyPr>
          <a:lstStyle/>
          <a:p>
            <a:pPr eaLnBrk="0" hangingPunct="0">
              <a:spcBef>
                <a:spcPct val="50000"/>
              </a:spcBef>
            </a:pPr>
            <a:r>
              <a:rPr lang="zh-CN" altLang="en-US" sz="2800" b="1" dirty="0">
                <a:solidFill>
                  <a:srgbClr val="FF0000"/>
                </a:solidFill>
                <a:latin typeface="新細明體" pitchFamily="18" charset="-120"/>
              </a:rPr>
              <a:t>问题探</a:t>
            </a:r>
            <a:r>
              <a:rPr lang="zh-CN" altLang="en-US" sz="2800" b="1" dirty="0" smtClean="0">
                <a:solidFill>
                  <a:srgbClr val="FF0000"/>
                </a:solidFill>
                <a:latin typeface="新細明體" pitchFamily="18" charset="-120"/>
              </a:rPr>
              <a:t>究一、</a:t>
            </a:r>
            <a:r>
              <a:rPr lang="zh-CN" altLang="en-US" sz="2800" b="1" dirty="0">
                <a:solidFill>
                  <a:srgbClr val="FF0000"/>
                </a:solidFill>
                <a:latin typeface="新細明體" pitchFamily="18" charset="-120"/>
              </a:rPr>
              <a:t>明清之际进步思想的“进步”体现在哪里？</a:t>
            </a:r>
          </a:p>
          <a:p>
            <a:pPr eaLnBrk="0" hangingPunct="0">
              <a:spcBef>
                <a:spcPct val="50000"/>
              </a:spcBef>
            </a:pPr>
            <a:r>
              <a:rPr lang="zh-CN" sz="2800" b="1" dirty="0">
                <a:latin typeface="楷体" pitchFamily="49" charset="-122"/>
                <a:ea typeface="楷体" pitchFamily="49" charset="-122"/>
              </a:rPr>
              <a:t>进步体现：</a:t>
            </a:r>
          </a:p>
          <a:p>
            <a:pPr eaLnBrk="0" hangingPunct="0">
              <a:spcBef>
                <a:spcPct val="50000"/>
              </a:spcBef>
            </a:pPr>
            <a:r>
              <a:rPr lang="zh-CN" sz="2800" b="1" dirty="0">
                <a:latin typeface="楷体" pitchFamily="49" charset="-122"/>
                <a:ea typeface="楷体" pitchFamily="49" charset="-122"/>
              </a:rPr>
              <a:t>（</a:t>
            </a:r>
            <a:r>
              <a:rPr lang="zh-CN" altLang="zh-CN" sz="2800" b="1" dirty="0">
                <a:latin typeface="楷体" pitchFamily="49" charset="-122"/>
                <a:ea typeface="楷体" pitchFamily="49" charset="-122"/>
              </a:rPr>
              <a:t>1</a:t>
            </a:r>
            <a:r>
              <a:rPr lang="zh-CN" sz="2800" b="1" dirty="0">
                <a:latin typeface="楷体" pitchFamily="49" charset="-122"/>
                <a:ea typeface="楷体" pitchFamily="49" charset="-122"/>
              </a:rPr>
              <a:t>）反传统、反教条</a:t>
            </a:r>
          </a:p>
          <a:p>
            <a:pPr eaLnBrk="0" hangingPunct="0">
              <a:spcBef>
                <a:spcPct val="50000"/>
              </a:spcBef>
            </a:pPr>
            <a:r>
              <a:rPr lang="zh-CN" sz="2800" b="1" dirty="0">
                <a:latin typeface="楷体" pitchFamily="49" charset="-122"/>
                <a:ea typeface="楷体" pitchFamily="49" charset="-122"/>
              </a:rPr>
              <a:t>（</a:t>
            </a:r>
            <a:r>
              <a:rPr lang="zh-CN" altLang="zh-CN" sz="2800" b="1" dirty="0">
                <a:latin typeface="楷体" pitchFamily="49" charset="-122"/>
                <a:ea typeface="楷体" pitchFamily="49" charset="-122"/>
              </a:rPr>
              <a:t>2</a:t>
            </a:r>
            <a:r>
              <a:rPr lang="zh-CN" sz="2800" b="1" dirty="0">
                <a:latin typeface="楷体" pitchFamily="49" charset="-122"/>
                <a:ea typeface="楷体" pitchFamily="49" charset="-122"/>
              </a:rPr>
              <a:t>）反封建专制</a:t>
            </a:r>
          </a:p>
          <a:p>
            <a:pPr eaLnBrk="0" hangingPunct="0">
              <a:spcBef>
                <a:spcPct val="50000"/>
              </a:spcBef>
            </a:pPr>
            <a:r>
              <a:rPr lang="zh-CN" sz="2800" b="1" dirty="0">
                <a:latin typeface="楷体" pitchFamily="49" charset="-122"/>
                <a:ea typeface="楷体" pitchFamily="49" charset="-122"/>
              </a:rPr>
              <a:t>（</a:t>
            </a:r>
            <a:r>
              <a:rPr lang="zh-CN" altLang="zh-CN" sz="2800" b="1" dirty="0">
                <a:latin typeface="楷体" pitchFamily="49" charset="-122"/>
                <a:ea typeface="楷体" pitchFamily="49" charset="-122"/>
              </a:rPr>
              <a:t>3</a:t>
            </a:r>
            <a:r>
              <a:rPr lang="zh-CN" sz="2800" b="1" dirty="0">
                <a:latin typeface="楷体" pitchFamily="49" charset="-122"/>
                <a:ea typeface="楷体" pitchFamily="49" charset="-122"/>
              </a:rPr>
              <a:t>）带有一定的民主色彩</a:t>
            </a:r>
          </a:p>
          <a:p>
            <a:pPr eaLnBrk="0" hangingPunct="0">
              <a:spcBef>
                <a:spcPct val="50000"/>
              </a:spcBef>
            </a:pPr>
            <a:r>
              <a:rPr lang="zh-CN" sz="2800" b="1" dirty="0">
                <a:latin typeface="楷体" pitchFamily="49" charset="-122"/>
                <a:ea typeface="楷体" pitchFamily="49" charset="-122"/>
              </a:rPr>
              <a:t>（</a:t>
            </a:r>
            <a:r>
              <a:rPr lang="zh-CN" altLang="zh-CN" sz="2800" b="1" dirty="0">
                <a:latin typeface="楷体" pitchFamily="49" charset="-122"/>
                <a:ea typeface="楷体" pitchFamily="49" charset="-122"/>
              </a:rPr>
              <a:t>4</a:t>
            </a:r>
            <a:r>
              <a:rPr lang="zh-CN" sz="2800" b="1" dirty="0">
                <a:latin typeface="楷体" pitchFamily="49" charset="-122"/>
                <a:ea typeface="楷体" pitchFamily="49" charset="-122"/>
              </a:rPr>
              <a:t>）反映资本主义萌芽时代的要求。</a:t>
            </a:r>
            <a:endParaRPr lang="en-US" altLang="zh-CN" sz="2800" b="1" dirty="0">
              <a:latin typeface="楷体" pitchFamily="49" charset="-122"/>
              <a:ea typeface="楷体"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anim calcmode="lin" valueType="num">
                                      <p:cBhvr additive="base">
                                        <p:cTn id="7"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anim calcmode="lin" valueType="num">
                                      <p:cBhvr additive="base">
                                        <p:cTn id="11"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19">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anim calcmode="lin" valueType="num">
                                      <p:cBhvr additive="base">
                                        <p:cTn id="1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19">
                                            <p:txEl>
                                              <p:pRg st="3" end="3"/>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anim calcmode="lin" valueType="num">
                                      <p:cBhvr additive="base">
                                        <p:cTn id="19"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219">
                                            <p:txEl>
                                              <p:pRg st="5" end="5"/>
                                            </p:txEl>
                                          </p:spTgt>
                                        </p:tgtEl>
                                        <p:attrNameLst>
                                          <p:attrName>style.visibility</p:attrName>
                                        </p:attrNameLst>
                                      </p:cBhvr>
                                      <p:to>
                                        <p:strVal val="visible"/>
                                      </p:to>
                                    </p:set>
                                    <p:anim calcmode="lin" valueType="num">
                                      <p:cBhvr additive="base">
                                        <p:cTn id="23"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1675</TotalTime>
  <Words>2641</Words>
  <Application>Microsoft Office PowerPoint</Application>
  <PresentationFormat>全屏显示(4:3)</PresentationFormat>
  <Paragraphs>174</Paragraphs>
  <Slides>18</Slides>
  <Notes>1</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Administrator</dc:creator>
  <cp:lastModifiedBy>Administrator</cp:lastModifiedBy>
  <cp:revision>37</cp:revision>
  <dcterms:created xsi:type="dcterms:W3CDTF">2018-05-23T00:09:53Z</dcterms:created>
  <dcterms:modified xsi:type="dcterms:W3CDTF">2018-06-25T23:09:26Z</dcterms:modified>
</cp:coreProperties>
</file>