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85" r:id="rId3"/>
    <p:sldId id="324" r:id="rId4"/>
    <p:sldId id="307" r:id="rId5"/>
    <p:sldId id="306" r:id="rId6"/>
    <p:sldId id="316" r:id="rId7"/>
    <p:sldId id="317" r:id="rId8"/>
    <p:sldId id="318" r:id="rId9"/>
    <p:sldId id="286" r:id="rId10"/>
    <p:sldId id="287" r:id="rId11"/>
    <p:sldId id="296" r:id="rId12"/>
    <p:sldId id="330" r:id="rId13"/>
    <p:sldId id="258" r:id="rId14"/>
    <p:sldId id="308" r:id="rId15"/>
    <p:sldId id="309" r:id="rId16"/>
    <p:sldId id="310" r:id="rId17"/>
    <p:sldId id="311" r:id="rId18"/>
    <p:sldId id="322" r:id="rId19"/>
    <p:sldId id="333" r:id="rId20"/>
    <p:sldId id="334" r:id="rId21"/>
    <p:sldId id="315" r:id="rId22"/>
    <p:sldId id="326" r:id="rId23"/>
    <p:sldId id="328" r:id="rId24"/>
    <p:sldId id="259" r:id="rId25"/>
    <p:sldId id="319" r:id="rId26"/>
    <p:sldId id="320" r:id="rId27"/>
    <p:sldId id="263" r:id="rId28"/>
    <p:sldId id="327" r:id="rId29"/>
    <p:sldId id="329" r:id="rId30"/>
    <p:sldId id="335" r:id="rId31"/>
    <p:sldId id="323"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6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0CA764-1A69-4B59-A150-960272D7CB17}" type="datetimeFigureOut">
              <a:rPr lang="zh-CN" altLang="en-US" smtClean="0"/>
              <a:pPr/>
              <a:t>2018/6/22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167BD4-B973-49A5-AD65-B9C16067090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49167BD4-B973-49A5-AD65-B9C160670907}" type="slidenum">
              <a:rPr lang="zh-CN" altLang="en-US" smtClean="0"/>
              <a:pPr/>
              <a:t>26</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bg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5172F9-073D-4A61-ABCB-18DB4A0059ED}" type="datetimeFigureOut">
              <a:rPr lang="zh-CN" altLang="en-US" smtClean="0"/>
              <a:pPr/>
              <a:t>2018/6/22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F39F7-5B28-4627-9929-E7BC2896AFD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381000" y="1200150"/>
            <a:ext cx="8382000" cy="2923877"/>
          </a:xfrm>
          <a:prstGeom prst="rect">
            <a:avLst/>
          </a:prstGeom>
          <a:noFill/>
          <a:ln w="9525">
            <a:noFill/>
            <a:miter lim="800000"/>
            <a:headEnd/>
            <a:tailEnd/>
          </a:ln>
        </p:spPr>
        <p:txBody>
          <a:bodyPr>
            <a:spAutoFit/>
          </a:bodyPr>
          <a:lstStyle/>
          <a:p>
            <a:r>
              <a:rPr lang="zh-CN" altLang="en-US" sz="4000" b="1" dirty="0"/>
              <a:t>百家争鸣及儒家思想的形成与发展</a:t>
            </a:r>
            <a:endParaRPr lang="en-US" altLang="zh-CN" sz="4000" b="1" dirty="0"/>
          </a:p>
          <a:p>
            <a:pPr algn="ctr"/>
            <a:r>
              <a:rPr lang="zh-CN" altLang="en-US" sz="3200" b="1" dirty="0">
                <a:solidFill>
                  <a:srgbClr val="3333FF"/>
                </a:solidFill>
              </a:rPr>
              <a:t>宋明理学</a:t>
            </a:r>
          </a:p>
          <a:p>
            <a:r>
              <a:rPr lang="en-US" altLang="zh-CN" sz="2800" b="1" dirty="0" smtClean="0">
                <a:solidFill>
                  <a:srgbClr val="FF0000"/>
                </a:solidFill>
                <a:latin typeface="楷体" pitchFamily="49" charset="-122"/>
                <a:ea typeface="楷体" pitchFamily="49" charset="-122"/>
              </a:rPr>
              <a:t>2018</a:t>
            </a:r>
            <a:r>
              <a:rPr lang="zh-CN" altLang="en-US" sz="2800" b="1" dirty="0" smtClean="0">
                <a:solidFill>
                  <a:srgbClr val="FF0000"/>
                </a:solidFill>
                <a:latin typeface="楷体" pitchFamily="49" charset="-122"/>
                <a:ea typeface="楷体" pitchFamily="49" charset="-122"/>
              </a:rPr>
              <a:t>年</a:t>
            </a:r>
            <a:r>
              <a:rPr lang="zh-CN" altLang="en-US" sz="2800" b="1" dirty="0">
                <a:solidFill>
                  <a:srgbClr val="FF0000"/>
                </a:solidFill>
                <a:latin typeface="楷体" pitchFamily="49" charset="-122"/>
                <a:ea typeface="楷体" pitchFamily="49" charset="-122"/>
              </a:rPr>
              <a:t>江苏考纲要求：</a:t>
            </a:r>
            <a:endParaRPr lang="en-US" altLang="zh-CN" sz="2800" b="1" dirty="0">
              <a:solidFill>
                <a:srgbClr val="FF0000"/>
              </a:solidFill>
              <a:latin typeface="楷体" pitchFamily="49" charset="-122"/>
              <a:ea typeface="楷体" pitchFamily="49" charset="-122"/>
            </a:endParaRPr>
          </a:p>
          <a:p>
            <a:r>
              <a:rPr lang="en-US" altLang="zh-CN" sz="2800" b="1" dirty="0">
                <a:latin typeface="楷体" pitchFamily="49" charset="-122"/>
                <a:ea typeface="楷体" pitchFamily="49" charset="-122"/>
              </a:rPr>
              <a:t>1</a:t>
            </a:r>
            <a:r>
              <a:rPr lang="zh-CN" altLang="en-US" sz="2800" b="1" dirty="0">
                <a:latin typeface="楷体" pitchFamily="49" charset="-122"/>
                <a:ea typeface="楷体" pitchFamily="49" charset="-122"/>
              </a:rPr>
              <a:t>、程朱理学</a:t>
            </a:r>
            <a:endParaRPr lang="en-US" altLang="zh-CN" sz="2800" b="1" dirty="0">
              <a:latin typeface="楷体" pitchFamily="49" charset="-122"/>
              <a:ea typeface="楷体" pitchFamily="49" charset="-122"/>
            </a:endParaRPr>
          </a:p>
          <a:p>
            <a:r>
              <a:rPr lang="en-US" altLang="zh-CN" sz="2800" b="1" dirty="0">
                <a:latin typeface="楷体" pitchFamily="49" charset="-122"/>
                <a:ea typeface="楷体" pitchFamily="49" charset="-122"/>
              </a:rPr>
              <a:t>2</a:t>
            </a:r>
            <a:r>
              <a:rPr lang="zh-CN" altLang="en-US" sz="2800" b="1" dirty="0">
                <a:latin typeface="楷体" pitchFamily="49" charset="-122"/>
                <a:ea typeface="楷体" pitchFamily="49" charset="-122"/>
              </a:rPr>
              <a:t>、陆王心学。</a:t>
            </a:r>
          </a:p>
          <a:p>
            <a:endParaRPr lang="zh-CN" altLang="en-US"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0" y="0"/>
            <a:ext cx="9144000" cy="7386638"/>
          </a:xfrm>
          <a:prstGeom prst="rect">
            <a:avLst/>
          </a:prstGeom>
          <a:noFill/>
          <a:ln w="9525">
            <a:noFill/>
            <a:miter lim="800000"/>
            <a:headEnd/>
            <a:tailEnd/>
          </a:ln>
        </p:spPr>
        <p:txBody>
          <a:bodyPr wrap="square">
            <a:spAutoFit/>
          </a:bodyPr>
          <a:lstStyle/>
          <a:p>
            <a:r>
              <a:rPr lang="en-US" altLang="zh-CN" sz="2800" b="1" dirty="0">
                <a:latin typeface="楷体" pitchFamily="49" charset="-122"/>
                <a:ea typeface="楷体" pitchFamily="49" charset="-122"/>
              </a:rPr>
              <a:t>3.</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2007·</a:t>
            </a:r>
            <a:r>
              <a:rPr lang="zh-CN" altLang="en-US" sz="2800" b="1" dirty="0">
                <a:latin typeface="楷体" pitchFamily="49" charset="-122"/>
                <a:ea typeface="楷体" pitchFamily="49" charset="-122"/>
              </a:rPr>
              <a:t>海南单科</a:t>
            </a:r>
            <a:r>
              <a:rPr lang="en-US" altLang="zh-CN" sz="2800" b="1" dirty="0">
                <a:latin typeface="楷体" pitchFamily="49" charset="-122"/>
                <a:ea typeface="楷体" pitchFamily="49" charset="-122"/>
              </a:rPr>
              <a:t>·6</a:t>
            </a:r>
            <a:r>
              <a:rPr lang="zh-CN" altLang="en-US" sz="2800" b="1" dirty="0">
                <a:latin typeface="楷体" pitchFamily="49" charset="-122"/>
                <a:ea typeface="楷体" pitchFamily="49" charset="-122"/>
              </a:rPr>
              <a:t>）宋代理学的形成是由于（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道教思想融入儒学</a:t>
            </a:r>
            <a:r>
              <a:rPr lang="en-US" sz="2800" b="1" dirty="0">
                <a:latin typeface="楷体" pitchFamily="49" charset="-122"/>
                <a:ea typeface="楷体" pitchFamily="49" charset="-122"/>
              </a:rPr>
              <a:t>		   </a:t>
            </a:r>
          </a:p>
          <a:p>
            <a:r>
              <a:rPr lang="en-US" altLang="zh-CN" sz="2800" b="1" dirty="0">
                <a:latin typeface="楷体" pitchFamily="49" charset="-122"/>
                <a:ea typeface="楷体" pitchFamily="49" charset="-122"/>
              </a:rPr>
              <a:t>B.</a:t>
            </a:r>
            <a:r>
              <a:rPr lang="zh-CN" altLang="en-US" sz="2800" b="1" dirty="0">
                <a:latin typeface="楷体" pitchFamily="49" charset="-122"/>
                <a:ea typeface="楷体" pitchFamily="49" charset="-122"/>
              </a:rPr>
              <a:t>佛教思想融入儒学</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儒家的伦理观出现本质变化</a:t>
            </a:r>
            <a:r>
              <a:rPr lang="en-US" sz="2800" b="1" dirty="0">
                <a:latin typeface="楷体" pitchFamily="49" charset="-122"/>
                <a:ea typeface="楷体" pitchFamily="49" charset="-122"/>
              </a:rPr>
              <a:t>	</a:t>
            </a:r>
          </a:p>
          <a:p>
            <a:r>
              <a:rPr lang="en-US" altLang="zh-CN" sz="2800" b="1" dirty="0">
                <a:latin typeface="楷体" pitchFamily="49" charset="-122"/>
                <a:ea typeface="楷体" pitchFamily="49" charset="-122"/>
              </a:rPr>
              <a:t>D.</a:t>
            </a:r>
            <a:r>
              <a:rPr lang="zh-CN" altLang="en-US" sz="2800" b="1" dirty="0">
                <a:latin typeface="楷体" pitchFamily="49" charset="-122"/>
                <a:ea typeface="楷体" pitchFamily="49" charset="-122"/>
              </a:rPr>
              <a:t>吸收佛道的思辨哲学阐释儒学的新发展</a:t>
            </a:r>
            <a:endParaRPr lang="en-US" altLang="zh-CN" sz="2800" b="1" dirty="0">
              <a:latin typeface="楷体" pitchFamily="49" charset="-122"/>
              <a:ea typeface="楷体" pitchFamily="49" charset="-122"/>
            </a:endParaRPr>
          </a:p>
          <a:p>
            <a:r>
              <a:rPr lang="en-US" altLang="zh-CN" sz="2800" b="1" dirty="0">
                <a:latin typeface="楷体" pitchFamily="49" charset="-122"/>
                <a:ea typeface="楷体" pitchFamily="49" charset="-122"/>
              </a:rPr>
              <a:t>4.</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2010·</a:t>
            </a:r>
            <a:r>
              <a:rPr lang="zh-CN" altLang="en-US" sz="2800" b="1" dirty="0">
                <a:latin typeface="楷体" pitchFamily="49" charset="-122"/>
                <a:ea typeface="楷体" pitchFamily="49" charset="-122"/>
              </a:rPr>
              <a:t>上海单科</a:t>
            </a:r>
            <a:r>
              <a:rPr lang="en-US" altLang="zh-CN" sz="2800" b="1" dirty="0">
                <a:latin typeface="楷体" pitchFamily="49" charset="-122"/>
                <a:ea typeface="楷体" pitchFamily="49" charset="-122"/>
              </a:rPr>
              <a:t>·9</a:t>
            </a:r>
            <a:r>
              <a:rPr lang="zh-CN" altLang="en-US" sz="2800" b="1" dirty="0">
                <a:latin typeface="楷体" pitchFamily="49" charset="-122"/>
                <a:ea typeface="楷体" pitchFamily="49" charset="-122"/>
              </a:rPr>
              <a:t>）宋代，儒学家开始从一个新的角度来思考人间的伦理纲常。这个新的角度是（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从矛盾对立转换出发</a:t>
            </a:r>
            <a:r>
              <a:rPr lang="en-US" sz="2800" b="1" dirty="0">
                <a:latin typeface="楷体" pitchFamily="49" charset="-122"/>
                <a:ea typeface="楷体" pitchFamily="49" charset="-122"/>
              </a:rPr>
              <a:t>	</a:t>
            </a:r>
            <a:r>
              <a:rPr 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B</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从天人感应出发</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从万物本源出发</a:t>
            </a:r>
            <a:r>
              <a:rPr lang="en-US" sz="2800" b="1" dirty="0">
                <a:latin typeface="楷体" pitchFamily="49" charset="-122"/>
                <a:ea typeface="楷体" pitchFamily="49" charset="-122"/>
              </a:rPr>
              <a:t>	           </a:t>
            </a:r>
            <a:r>
              <a:rPr lang="en-US" altLang="zh-CN" sz="2800" b="1" dirty="0">
                <a:latin typeface="楷体" pitchFamily="49" charset="-122"/>
                <a:ea typeface="楷体" pitchFamily="49" charset="-122"/>
              </a:rPr>
              <a:t>D.</a:t>
            </a:r>
            <a:r>
              <a:rPr lang="zh-CN" altLang="en-US" sz="2800" b="1" dirty="0">
                <a:latin typeface="楷体" pitchFamily="49" charset="-122"/>
                <a:ea typeface="楷体" pitchFamily="49" charset="-122"/>
              </a:rPr>
              <a:t>从人的本性出发</a:t>
            </a:r>
            <a:endParaRPr lang="en-US" altLang="zh-CN" sz="2800" b="1" dirty="0">
              <a:latin typeface="楷体" pitchFamily="49" charset="-122"/>
              <a:ea typeface="楷体" pitchFamily="49" charset="-122"/>
            </a:endParaRPr>
          </a:p>
          <a:p>
            <a:r>
              <a:rPr lang="en-US" altLang="zh-CN" sz="2800" b="1" dirty="0">
                <a:latin typeface="楷体" pitchFamily="49" charset="-122"/>
                <a:ea typeface="楷体" pitchFamily="49" charset="-122"/>
              </a:rPr>
              <a:t>5.</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2012·</a:t>
            </a:r>
            <a:r>
              <a:rPr lang="zh-CN" altLang="en-US" sz="2800" b="1" dirty="0">
                <a:latin typeface="楷体" pitchFamily="49" charset="-122"/>
                <a:ea typeface="楷体" pitchFamily="49" charset="-122"/>
              </a:rPr>
              <a:t>海南单科卷</a:t>
            </a:r>
            <a:r>
              <a:rPr lang="en-US" altLang="zh-CN" sz="2800" b="1" dirty="0">
                <a:latin typeface="楷体" pitchFamily="49" charset="-122"/>
                <a:ea typeface="楷体" pitchFamily="49" charset="-122"/>
              </a:rPr>
              <a:t>·6</a:t>
            </a:r>
            <a:r>
              <a:rPr lang="zh-CN" altLang="en-US" sz="2800" b="1" dirty="0">
                <a:latin typeface="楷体" pitchFamily="49" charset="-122"/>
                <a:ea typeface="楷体" pitchFamily="49" charset="-122"/>
              </a:rPr>
              <a:t>）宋代理学家周敦颐认为，</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天以阳生万物，以阴</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成万物。生，仁也</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。周敦颐在此所阐释的是（　</a:t>
            </a:r>
            <a:r>
              <a:rPr lang="zh-CN" altLang="en-US" sz="2800" b="1" dirty="0" smtClean="0">
                <a:latin typeface="楷体" pitchFamily="49" charset="-122"/>
                <a:ea typeface="楷体" pitchFamily="49" charset="-122"/>
              </a:rPr>
              <a:t> ）</a:t>
            </a:r>
            <a:endParaRPr lang="zh-CN" altLang="en-US" sz="2800" b="1" dirty="0">
              <a:latin typeface="楷体" pitchFamily="49" charset="-122"/>
              <a:ea typeface="楷体" pitchFamily="49" charset="-122"/>
            </a:endParaRP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仁</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与万物生成的关系</a:t>
            </a:r>
            <a:r>
              <a:rPr lang="en-US" sz="2800" b="1" dirty="0">
                <a:latin typeface="楷体" pitchFamily="49" charset="-122"/>
                <a:ea typeface="楷体" pitchFamily="49" charset="-122"/>
              </a:rPr>
              <a:t>    </a:t>
            </a:r>
            <a:r>
              <a:rPr lang="en-US" altLang="zh-CN" sz="2800" b="1" dirty="0">
                <a:latin typeface="楷体" pitchFamily="49" charset="-122"/>
                <a:ea typeface="楷体" pitchFamily="49" charset="-122"/>
              </a:rPr>
              <a:t>B</a:t>
            </a:r>
            <a:r>
              <a:rPr lang="zh-CN" altLang="en-US" sz="2800" b="1" dirty="0">
                <a:latin typeface="楷体" pitchFamily="49" charset="-122"/>
                <a:ea typeface="楷体" pitchFamily="49" charset="-122"/>
              </a:rPr>
              <a:t>．孟子的仁政思想</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．阴阳互相依存的关系</a:t>
            </a:r>
            <a:r>
              <a:rPr lang="en-US" sz="2800" b="1" dirty="0">
                <a:latin typeface="楷体" pitchFamily="49" charset="-122"/>
                <a:ea typeface="楷体" pitchFamily="49" charset="-122"/>
              </a:rPr>
              <a:t>        </a:t>
            </a:r>
            <a:r>
              <a:rPr lang="en-US" altLang="zh-CN" sz="2800" b="1" dirty="0">
                <a:latin typeface="楷体" pitchFamily="49" charset="-122"/>
                <a:ea typeface="楷体" pitchFamily="49" charset="-122"/>
              </a:rPr>
              <a:t>D</a:t>
            </a:r>
            <a:r>
              <a:rPr lang="zh-CN" altLang="en-US" sz="2800" b="1" dirty="0">
                <a:latin typeface="楷体" pitchFamily="49" charset="-122"/>
                <a:ea typeface="楷体" pitchFamily="49" charset="-122"/>
              </a:rPr>
              <a:t>．道家顺应自然的思想</a:t>
            </a:r>
          </a:p>
          <a:p>
            <a:endParaRPr lang="en-US" altLang="zh-CN" sz="2800" b="1" dirty="0"/>
          </a:p>
          <a:p>
            <a:endParaRPr lang="zh-CN" altLang="en-US" b="1" dirty="0"/>
          </a:p>
          <a:p>
            <a:endParaRPr lang="zh-CN" altLang="en-US" dirty="0"/>
          </a:p>
          <a:p>
            <a:endParaRPr lang="zh-CN" altLang="en-US" dirty="0"/>
          </a:p>
        </p:txBody>
      </p:sp>
      <p:sp>
        <p:nvSpPr>
          <p:cNvPr id="3" name="TextBox 2"/>
          <p:cNvSpPr txBox="1">
            <a:spLocks noChangeArrowheads="1"/>
          </p:cNvSpPr>
          <p:nvPr/>
        </p:nvSpPr>
        <p:spPr bwMode="auto">
          <a:xfrm>
            <a:off x="8001000" y="0"/>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D</a:t>
            </a:r>
            <a:endParaRPr lang="zh-CN" altLang="en-US" sz="4000" b="1" dirty="0">
              <a:solidFill>
                <a:srgbClr val="FF0000"/>
              </a:solidFill>
            </a:endParaRPr>
          </a:p>
        </p:txBody>
      </p:sp>
      <p:sp>
        <p:nvSpPr>
          <p:cNvPr id="4" name="TextBox 3"/>
          <p:cNvSpPr txBox="1">
            <a:spLocks noChangeArrowheads="1"/>
          </p:cNvSpPr>
          <p:nvPr/>
        </p:nvSpPr>
        <p:spPr bwMode="auto">
          <a:xfrm>
            <a:off x="7596336" y="242088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C</a:t>
            </a:r>
            <a:endParaRPr lang="zh-CN" altLang="en-US" sz="4000" b="1" dirty="0">
              <a:solidFill>
                <a:srgbClr val="FF0000"/>
              </a:solidFill>
            </a:endParaRPr>
          </a:p>
        </p:txBody>
      </p:sp>
      <p:sp>
        <p:nvSpPr>
          <p:cNvPr id="5" name="TextBox 4"/>
          <p:cNvSpPr txBox="1">
            <a:spLocks noChangeArrowheads="1"/>
          </p:cNvSpPr>
          <p:nvPr/>
        </p:nvSpPr>
        <p:spPr bwMode="auto">
          <a:xfrm>
            <a:off x="2267744" y="458112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A</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0" y="548680"/>
            <a:ext cx="9144000" cy="3539430"/>
          </a:xfrm>
          <a:prstGeom prst="rect">
            <a:avLst/>
          </a:prstGeom>
          <a:noFill/>
          <a:ln w="9525">
            <a:noFill/>
            <a:miter lim="800000"/>
            <a:headEnd/>
            <a:tailEnd/>
          </a:ln>
        </p:spPr>
        <p:txBody>
          <a:bodyPr wrap="square">
            <a:spAutoFit/>
          </a:bodyPr>
          <a:lstStyle/>
          <a:p>
            <a:r>
              <a:rPr lang="en-US" altLang="zh-CN" sz="2800" b="1" dirty="0" smtClean="0">
                <a:latin typeface="楷体" pitchFamily="49" charset="-122"/>
                <a:ea typeface="楷体" pitchFamily="49" charset="-122"/>
              </a:rPr>
              <a:t>6</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2013·</a:t>
            </a:r>
            <a:r>
              <a:rPr lang="zh-CN" altLang="en-US" sz="2800" b="1" dirty="0" smtClean="0">
                <a:latin typeface="楷体" pitchFamily="49" charset="-122"/>
                <a:ea typeface="楷体" pitchFamily="49" charset="-122"/>
              </a:rPr>
              <a:t>福建文综</a:t>
            </a:r>
            <a:r>
              <a:rPr lang="en-US" altLang="zh-CN" sz="2800" b="1" dirty="0" smtClean="0">
                <a:latin typeface="楷体" pitchFamily="49" charset="-122"/>
                <a:ea typeface="楷体" pitchFamily="49" charset="-122"/>
              </a:rPr>
              <a:t>·16</a:t>
            </a:r>
            <a:r>
              <a:rPr lang="zh-CN" altLang="en-US" sz="2800" b="1" dirty="0" smtClean="0">
                <a:latin typeface="楷体" pitchFamily="49" charset="-122"/>
                <a:ea typeface="楷体" pitchFamily="49" charset="-122"/>
              </a:rPr>
              <a:t>）朱熹在</a:t>
            </a: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漳州劝农文</a:t>
            </a: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中说：“请诸父老，常为解说，使后生弟子，</a:t>
            </a:r>
            <a:r>
              <a:rPr lang="zh-CN" altLang="en-US" sz="2800" b="1" dirty="0" smtClean="0">
                <a:solidFill>
                  <a:srgbClr val="3333FF"/>
                </a:solidFill>
                <a:latin typeface="楷体" pitchFamily="49" charset="-122"/>
                <a:ea typeface="楷体" pitchFamily="49" charset="-122"/>
              </a:rPr>
              <a:t>知所遵守</a:t>
            </a:r>
            <a:r>
              <a:rPr lang="zh-CN" altLang="en-US" sz="2800" b="1" dirty="0" smtClean="0">
                <a:latin typeface="楷体" pitchFamily="49" charset="-122"/>
                <a:ea typeface="楷体" pitchFamily="49" charset="-122"/>
              </a:rPr>
              <a:t>，去恶从</a:t>
            </a:r>
            <a:r>
              <a:rPr lang="zh-CN" altLang="en-US" sz="2800" b="1" dirty="0" smtClean="0">
                <a:solidFill>
                  <a:srgbClr val="3333FF"/>
                </a:solidFill>
                <a:latin typeface="楷体" pitchFamily="49" charset="-122"/>
                <a:ea typeface="楷体" pitchFamily="49" charset="-122"/>
              </a:rPr>
              <a:t>善</a:t>
            </a:r>
            <a:r>
              <a:rPr lang="zh-CN" altLang="en-US" sz="2800" b="1" dirty="0" smtClean="0">
                <a:latin typeface="楷体" pitchFamily="49" charset="-122"/>
                <a:ea typeface="楷体" pitchFamily="49" charset="-122"/>
              </a:rPr>
              <a:t>，取</a:t>
            </a:r>
            <a:r>
              <a:rPr lang="zh-CN" altLang="en-US" sz="2800" b="1" dirty="0" smtClean="0">
                <a:solidFill>
                  <a:srgbClr val="3333FF"/>
                </a:solidFill>
                <a:latin typeface="楷体" pitchFamily="49" charset="-122"/>
                <a:ea typeface="楷体" pitchFamily="49" charset="-122"/>
              </a:rPr>
              <a:t>是</a:t>
            </a:r>
            <a:r>
              <a:rPr lang="zh-CN" altLang="en-US" sz="2800" b="1" dirty="0" smtClean="0">
                <a:latin typeface="楷体" pitchFamily="49" charset="-122"/>
                <a:ea typeface="楷体" pitchFamily="49" charset="-122"/>
              </a:rPr>
              <a:t>舍非，</a:t>
            </a:r>
            <a:r>
              <a:rPr lang="zh-CN" altLang="en-US" sz="2800" b="1" dirty="0" smtClean="0">
                <a:solidFill>
                  <a:srgbClr val="3333FF"/>
                </a:solidFill>
                <a:latin typeface="楷体" pitchFamily="49" charset="-122"/>
                <a:ea typeface="楷体" pitchFamily="49" charset="-122"/>
              </a:rPr>
              <a:t>爱惜体肤</a:t>
            </a:r>
            <a:r>
              <a:rPr lang="zh-CN" altLang="en-US" sz="2800" b="1" dirty="0" smtClean="0">
                <a:latin typeface="楷体" pitchFamily="49" charset="-122"/>
                <a:ea typeface="楷体" pitchFamily="49" charset="-122"/>
              </a:rPr>
              <a:t>，</a:t>
            </a:r>
            <a:r>
              <a:rPr lang="zh-CN" altLang="en-US" sz="2800" b="1" dirty="0" smtClean="0">
                <a:solidFill>
                  <a:srgbClr val="3333FF"/>
                </a:solidFill>
                <a:latin typeface="楷体" pitchFamily="49" charset="-122"/>
                <a:ea typeface="楷体" pitchFamily="49" charset="-122"/>
              </a:rPr>
              <a:t>保守家业”</a:t>
            </a:r>
            <a:r>
              <a:rPr lang="zh-CN" altLang="en-US" sz="2800" b="1" dirty="0" smtClean="0">
                <a:latin typeface="楷体" pitchFamily="49" charset="-122"/>
                <a:ea typeface="楷体" pitchFamily="49" charset="-122"/>
              </a:rPr>
              <a:t>。在此，朱熹（　　）</a:t>
            </a:r>
          </a:p>
          <a:p>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．教诲后生弟子遵从“三纲五常”</a:t>
            </a:r>
            <a:r>
              <a:rPr lang="en-US" sz="2800" b="1" dirty="0" smtClean="0">
                <a:latin typeface="楷体" pitchFamily="49" charset="-122"/>
                <a:ea typeface="楷体" pitchFamily="49" charset="-122"/>
              </a:rPr>
              <a:t>     </a:t>
            </a:r>
          </a:p>
          <a:p>
            <a:r>
              <a:rPr lang="en-US" altLang="zh-CN" sz="2800" b="1" dirty="0" smtClean="0">
                <a:latin typeface="楷体" pitchFamily="49" charset="-122"/>
                <a:ea typeface="楷体" pitchFamily="49" charset="-122"/>
              </a:rPr>
              <a:t>B</a:t>
            </a:r>
            <a:r>
              <a:rPr lang="zh-CN" altLang="en-US" sz="2800" b="1" dirty="0" smtClean="0">
                <a:latin typeface="楷体" pitchFamily="49" charset="-122"/>
                <a:ea typeface="楷体" pitchFamily="49" charset="-122"/>
              </a:rPr>
              <a:t>．告诫乡亲去恶从善以“慎思明辨”</a:t>
            </a:r>
          </a:p>
          <a:p>
            <a:r>
              <a:rPr lang="en-US" altLang="zh-CN" sz="2800" b="1" dirty="0" smtClean="0">
                <a:latin typeface="楷体" pitchFamily="49" charset="-122"/>
                <a:ea typeface="楷体" pitchFamily="49" charset="-122"/>
              </a:rPr>
              <a:t>C</a:t>
            </a:r>
            <a:r>
              <a:rPr lang="zh-CN" altLang="en-US" sz="2800" b="1" dirty="0" smtClean="0">
                <a:latin typeface="楷体" pitchFamily="49" charset="-122"/>
                <a:ea typeface="楷体" pitchFamily="49" charset="-122"/>
              </a:rPr>
              <a:t>．灌输以农兴业思想以存“天理”</a:t>
            </a:r>
            <a:r>
              <a:rPr lang="en-US" sz="2800" b="1" dirty="0" smtClean="0">
                <a:latin typeface="楷体" pitchFamily="49" charset="-122"/>
                <a:ea typeface="楷体" pitchFamily="49" charset="-122"/>
              </a:rPr>
              <a:t>     </a:t>
            </a:r>
          </a:p>
          <a:p>
            <a:r>
              <a:rPr lang="en-US" altLang="zh-CN" sz="2800" b="1" dirty="0" smtClean="0">
                <a:latin typeface="楷体" pitchFamily="49" charset="-122"/>
                <a:ea typeface="楷体" pitchFamily="49" charset="-122"/>
              </a:rPr>
              <a:t>D</a:t>
            </a:r>
            <a:r>
              <a:rPr lang="zh-CN" altLang="en-US" sz="2800" b="1" dirty="0" smtClean="0">
                <a:latin typeface="楷体" pitchFamily="49" charset="-122"/>
                <a:ea typeface="楷体" pitchFamily="49" charset="-122"/>
              </a:rPr>
              <a:t>．劝导百姓遵循一种“理性”的生活秩序</a:t>
            </a:r>
          </a:p>
        </p:txBody>
      </p:sp>
      <p:sp>
        <p:nvSpPr>
          <p:cNvPr id="6" name="TextBox 5"/>
          <p:cNvSpPr txBox="1">
            <a:spLocks noChangeArrowheads="1"/>
          </p:cNvSpPr>
          <p:nvPr/>
        </p:nvSpPr>
        <p:spPr bwMode="auto">
          <a:xfrm>
            <a:off x="6732240" y="2276872"/>
            <a:ext cx="1143000" cy="707886"/>
          </a:xfrm>
          <a:prstGeom prst="rect">
            <a:avLst/>
          </a:prstGeom>
          <a:noFill/>
          <a:ln w="9525">
            <a:noFill/>
            <a:miter lim="800000"/>
            <a:headEnd/>
            <a:tailEnd/>
          </a:ln>
        </p:spPr>
        <p:txBody>
          <a:bodyPr>
            <a:spAutoFit/>
          </a:bodyPr>
          <a:lstStyle/>
          <a:p>
            <a:r>
              <a:rPr lang="en-US" altLang="zh-CN" sz="4000" b="1" dirty="0" smtClean="0">
                <a:solidFill>
                  <a:srgbClr val="FF0000"/>
                </a:solidFill>
              </a:rPr>
              <a:t>D</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0" y="404664"/>
            <a:ext cx="9144000" cy="5760640"/>
          </a:xfrm>
          <a:prstGeom prst="rect">
            <a:avLst/>
          </a:prstGeom>
          <a:noFill/>
          <a:ln w="9525">
            <a:noFill/>
            <a:miter lim="800000"/>
            <a:headEnd/>
            <a:tailEnd/>
          </a:ln>
        </p:spPr>
        <p:txBody>
          <a:bodyPr wrap="square">
            <a:spAutoFit/>
          </a:bodyPr>
          <a:lstStyle/>
          <a:p>
            <a:r>
              <a:rPr lang="en-US" altLang="zh-CN" sz="2800" b="1" dirty="0" smtClean="0">
                <a:latin typeface="楷体" pitchFamily="49" charset="-122"/>
                <a:ea typeface="楷体" pitchFamily="49" charset="-122"/>
              </a:rPr>
              <a:t>7</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2008·</a:t>
            </a:r>
            <a:r>
              <a:rPr lang="zh-CN" altLang="en-US" sz="2800" b="1" dirty="0" smtClean="0">
                <a:latin typeface="楷体" pitchFamily="49" charset="-122"/>
                <a:ea typeface="楷体" pitchFamily="49" charset="-122"/>
              </a:rPr>
              <a:t>上海单科</a:t>
            </a:r>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组</a:t>
            </a:r>
            <a:r>
              <a:rPr lang="en-US" altLang="zh-CN" sz="2800" b="1" dirty="0" smtClean="0">
                <a:latin typeface="楷体" pitchFamily="49" charset="-122"/>
                <a:ea typeface="楷体" pitchFamily="49" charset="-122"/>
              </a:rPr>
              <a:t>·11</a:t>
            </a:r>
            <a:r>
              <a:rPr lang="zh-CN" altLang="en-US" sz="2800" b="1" dirty="0" smtClean="0">
                <a:latin typeface="楷体" pitchFamily="49" charset="-122"/>
                <a:ea typeface="楷体" pitchFamily="49" charset="-122"/>
              </a:rPr>
              <a:t>）</a:t>
            </a:r>
            <a:r>
              <a:rPr lang="en-US"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父前行，子踵后。路遇长者，敛足拱手。尊长在前，不可口唾。</a:t>
            </a:r>
            <a:r>
              <a:rPr lang="en-US"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这是在敦煌发现的唐宋时期少儿启蒙读物中的句子，它反映当时的教育（　　）</a:t>
            </a:r>
          </a:p>
          <a:p>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．鼓励儿童活泼机智</a:t>
            </a:r>
            <a:r>
              <a:rPr lang="en-US" altLang="en-US" sz="2800" b="1" dirty="0" smtClean="0">
                <a:latin typeface="楷体" pitchFamily="49" charset="-122"/>
                <a:ea typeface="楷体" pitchFamily="49" charset="-122"/>
              </a:rPr>
              <a:t>                  </a:t>
            </a:r>
            <a:endParaRPr lang="en-US" alt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B</a:t>
            </a:r>
            <a:r>
              <a:rPr lang="zh-CN" altLang="en-US" sz="2800" b="1" dirty="0" smtClean="0">
                <a:latin typeface="楷体" pitchFamily="49" charset="-122"/>
                <a:ea typeface="楷体" pitchFamily="49" charset="-122"/>
              </a:rPr>
              <a:t>．突出地方教育特色</a:t>
            </a:r>
          </a:p>
          <a:p>
            <a:r>
              <a:rPr lang="en-US" altLang="zh-CN" sz="2800" b="1" dirty="0" smtClean="0">
                <a:latin typeface="楷体" pitchFamily="49" charset="-122"/>
                <a:ea typeface="楷体" pitchFamily="49" charset="-122"/>
              </a:rPr>
              <a:t>C</a:t>
            </a:r>
            <a:r>
              <a:rPr lang="zh-CN" altLang="en-US" sz="2800" b="1" dirty="0" smtClean="0">
                <a:latin typeface="楷体" pitchFamily="49" charset="-122"/>
                <a:ea typeface="楷体" pitchFamily="49" charset="-122"/>
              </a:rPr>
              <a:t>．提倡父子教学相长</a:t>
            </a:r>
            <a:r>
              <a:rPr lang="en-US" altLang="en-US" sz="2800" b="1" dirty="0" smtClean="0">
                <a:latin typeface="楷体" pitchFamily="49" charset="-122"/>
                <a:ea typeface="楷体" pitchFamily="49" charset="-122"/>
              </a:rPr>
              <a:t>                  </a:t>
            </a:r>
            <a:endParaRPr lang="en-US" alt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D</a:t>
            </a:r>
            <a:r>
              <a:rPr lang="zh-CN" altLang="en-US" sz="2800" b="1" dirty="0" smtClean="0">
                <a:latin typeface="楷体" pitchFamily="49" charset="-122"/>
                <a:ea typeface="楷体" pitchFamily="49" charset="-122"/>
              </a:rPr>
              <a:t>．注重儒家伦理道德</a:t>
            </a:r>
            <a:endParaRPr lang="en-US" altLang="zh-CN"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8</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2009·</a:t>
            </a:r>
            <a:r>
              <a:rPr lang="zh-CN" altLang="en-US" sz="2800" b="1" dirty="0" smtClean="0">
                <a:latin typeface="楷体" pitchFamily="49" charset="-122"/>
                <a:ea typeface="楷体" pitchFamily="49" charset="-122"/>
              </a:rPr>
              <a:t>广东理基</a:t>
            </a:r>
            <a:r>
              <a:rPr lang="en-US" altLang="zh-CN" sz="2800" b="1" dirty="0" smtClean="0">
                <a:latin typeface="楷体" pitchFamily="49" charset="-122"/>
                <a:ea typeface="楷体" pitchFamily="49" charset="-122"/>
              </a:rPr>
              <a:t>·62</a:t>
            </a:r>
            <a:r>
              <a:rPr lang="zh-CN" altLang="en-US" sz="2800" b="1" dirty="0" smtClean="0">
                <a:latin typeface="楷体" pitchFamily="49" charset="-122"/>
                <a:ea typeface="楷体" pitchFamily="49" charset="-122"/>
              </a:rPr>
              <a:t>）孔子、孟子、程颐、朱熹、王阳明等人思想的共同点是（　　）</a:t>
            </a:r>
          </a:p>
          <a:p>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仁</a:t>
            </a:r>
            <a:r>
              <a:rPr lang="en-US" altLang="zh-CN" sz="2800" b="1" dirty="0" smtClean="0">
                <a:latin typeface="楷体" pitchFamily="49" charset="-122"/>
                <a:ea typeface="楷体" pitchFamily="49" charset="-122"/>
              </a:rPr>
              <a:t>”	B</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心外无物</a:t>
            </a:r>
            <a:r>
              <a:rPr lang="en-US" altLang="zh-CN" sz="2800" b="1" dirty="0" smtClean="0">
                <a:latin typeface="楷体" pitchFamily="49" charset="-122"/>
                <a:ea typeface="楷体" pitchFamily="49" charset="-122"/>
              </a:rPr>
              <a:t>”</a:t>
            </a:r>
            <a:endParaRPr lang="zh-CN" alt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C</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理</a:t>
            </a:r>
            <a:r>
              <a:rPr lang="en-US" altLang="zh-CN" sz="2800" b="1" dirty="0" smtClean="0">
                <a:latin typeface="楷体" pitchFamily="49" charset="-122"/>
                <a:ea typeface="楷体" pitchFamily="49" charset="-122"/>
              </a:rPr>
              <a:t>”	D</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格物致知</a:t>
            </a:r>
            <a:r>
              <a:rPr lang="en-US" altLang="zh-CN" sz="2800" b="1" dirty="0" smtClean="0">
                <a:latin typeface="楷体" pitchFamily="49" charset="-122"/>
                <a:ea typeface="楷体" pitchFamily="49" charset="-122"/>
              </a:rPr>
              <a:t>”</a:t>
            </a:r>
            <a:endParaRPr lang="zh-CN" altLang="en-US" sz="2800" b="1" dirty="0" smtClean="0">
              <a:latin typeface="楷体" pitchFamily="49" charset="-122"/>
              <a:ea typeface="楷体" pitchFamily="49" charset="-122"/>
            </a:endParaRPr>
          </a:p>
          <a:p>
            <a:endParaRPr lang="zh-CN" altLang="en-US" sz="2800" b="1" dirty="0" smtClean="0">
              <a:latin typeface="楷体" pitchFamily="49" charset="-122"/>
              <a:ea typeface="楷体" pitchFamily="49" charset="-122"/>
            </a:endParaRPr>
          </a:p>
        </p:txBody>
      </p:sp>
      <p:sp>
        <p:nvSpPr>
          <p:cNvPr id="3" name="TextBox 2"/>
          <p:cNvSpPr txBox="1">
            <a:spLocks noChangeArrowheads="1"/>
          </p:cNvSpPr>
          <p:nvPr/>
        </p:nvSpPr>
        <p:spPr bwMode="auto">
          <a:xfrm>
            <a:off x="6372200" y="4797152"/>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D</a:t>
            </a:r>
            <a:endParaRPr lang="zh-CN" altLang="en-US" sz="4000" b="1" dirty="0">
              <a:solidFill>
                <a:srgbClr val="FF0000"/>
              </a:solidFill>
            </a:endParaRPr>
          </a:p>
        </p:txBody>
      </p:sp>
      <p:sp>
        <p:nvSpPr>
          <p:cNvPr id="4" name="TextBox 1"/>
          <p:cNvSpPr txBox="1">
            <a:spLocks noChangeArrowheads="1"/>
          </p:cNvSpPr>
          <p:nvPr/>
        </p:nvSpPr>
        <p:spPr bwMode="auto">
          <a:xfrm>
            <a:off x="0" y="3717032"/>
            <a:ext cx="9144000" cy="954107"/>
          </a:xfrm>
          <a:prstGeom prst="rect">
            <a:avLst/>
          </a:prstGeom>
          <a:noFill/>
          <a:ln w="9525">
            <a:noFill/>
            <a:miter lim="800000"/>
            <a:headEnd/>
            <a:tailEnd/>
          </a:ln>
        </p:spPr>
        <p:txBody>
          <a:bodyPr wrap="square">
            <a:spAutoFit/>
          </a:bodyPr>
          <a:lstStyle/>
          <a:p>
            <a:endParaRPr lang="en-US" sz="2800" b="1" dirty="0" smtClean="0">
              <a:latin typeface="楷体" pitchFamily="49" charset="-122"/>
              <a:ea typeface="楷体" pitchFamily="49" charset="-122"/>
            </a:endParaRPr>
          </a:p>
          <a:p>
            <a:endParaRPr lang="zh-CN" altLang="en-US" sz="2800" b="1" dirty="0"/>
          </a:p>
        </p:txBody>
      </p:sp>
      <p:sp>
        <p:nvSpPr>
          <p:cNvPr id="5" name="TextBox 4"/>
          <p:cNvSpPr txBox="1">
            <a:spLocks noChangeArrowheads="1"/>
          </p:cNvSpPr>
          <p:nvPr/>
        </p:nvSpPr>
        <p:spPr bwMode="auto">
          <a:xfrm>
            <a:off x="827584" y="1628800"/>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A</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0" y="0"/>
            <a:ext cx="9144000" cy="7312771"/>
          </a:xfrm>
          <a:prstGeom prst="rect">
            <a:avLst/>
          </a:prstGeom>
          <a:noFill/>
          <a:ln w="9525">
            <a:noFill/>
            <a:miter lim="800000"/>
            <a:headEnd/>
            <a:tailEnd/>
          </a:ln>
        </p:spPr>
        <p:txBody>
          <a:bodyPr wrap="square">
            <a:spAutoFit/>
          </a:bodyPr>
          <a:lstStyle/>
          <a:p>
            <a:pPr>
              <a:lnSpc>
                <a:spcPct val="130000"/>
              </a:lnSpc>
            </a:pPr>
            <a:r>
              <a:rPr lang="zh-CN" altLang="en-US" sz="2800" b="1" dirty="0" smtClean="0">
                <a:solidFill>
                  <a:srgbClr val="FF0000"/>
                </a:solidFill>
                <a:latin typeface="楷体" pitchFamily="49" charset="-122"/>
                <a:ea typeface="楷体" pitchFamily="49" charset="-122"/>
                <a:cs typeface="Calibri" pitchFamily="34" charset="0"/>
              </a:rPr>
              <a:t>二、理学流派</a:t>
            </a:r>
            <a:endParaRPr lang="en-US" altLang="zh-CN" sz="2800" b="1" dirty="0" smtClean="0">
              <a:solidFill>
                <a:srgbClr val="FF0000"/>
              </a:solidFill>
              <a:latin typeface="楷体" pitchFamily="49" charset="-122"/>
              <a:ea typeface="楷体" pitchFamily="49" charset="-122"/>
              <a:cs typeface="Calibri" pitchFamily="34" charset="0"/>
            </a:endParaRPr>
          </a:p>
          <a:p>
            <a:pPr>
              <a:lnSpc>
                <a:spcPct val="130000"/>
              </a:lnSpc>
            </a:pPr>
            <a:r>
              <a:rPr lang="en-US" altLang="zh-CN" sz="2800" b="1" dirty="0" smtClean="0">
                <a:solidFill>
                  <a:srgbClr val="FF0000"/>
                </a:solidFill>
                <a:latin typeface="楷体" pitchFamily="49" charset="-122"/>
                <a:ea typeface="楷体" pitchFamily="49" charset="-122"/>
                <a:cs typeface="Calibri" pitchFamily="34" charset="0"/>
              </a:rPr>
              <a:t>1</a:t>
            </a:r>
            <a:r>
              <a:rPr lang="zh-CN" altLang="en-US" sz="2800" b="1" dirty="0" smtClean="0">
                <a:solidFill>
                  <a:srgbClr val="FF0000"/>
                </a:solidFill>
                <a:latin typeface="楷体" pitchFamily="49" charset="-122"/>
                <a:ea typeface="楷体" pitchFamily="49" charset="-122"/>
                <a:cs typeface="Calibri" pitchFamily="34" charset="0"/>
              </a:rPr>
              <a:t>、</a:t>
            </a:r>
            <a:r>
              <a:rPr lang="zh-CN" altLang="en-US" sz="2800" b="1" dirty="0">
                <a:solidFill>
                  <a:srgbClr val="FF0000"/>
                </a:solidFill>
                <a:latin typeface="楷体" pitchFamily="49" charset="-122"/>
                <a:ea typeface="楷体" pitchFamily="49" charset="-122"/>
                <a:cs typeface="Calibri" pitchFamily="34" charset="0"/>
              </a:rPr>
              <a:t>程朱理学</a:t>
            </a:r>
          </a:p>
          <a:p>
            <a:pPr>
              <a:lnSpc>
                <a:spcPct val="130000"/>
              </a:lnSpc>
            </a:pPr>
            <a:r>
              <a:rPr lang="en-US" altLang="zh-CN" sz="2800" b="1" dirty="0">
                <a:latin typeface="楷体" pitchFamily="49" charset="-122"/>
                <a:ea typeface="楷体" pitchFamily="49" charset="-122"/>
                <a:cs typeface="Calibri" pitchFamily="34" charset="0"/>
              </a:rPr>
              <a:t>(1)</a:t>
            </a:r>
            <a:r>
              <a:rPr lang="zh-CN" altLang="en-US" sz="2800" b="1" dirty="0">
                <a:latin typeface="楷体" pitchFamily="49" charset="-122"/>
                <a:ea typeface="楷体" pitchFamily="49" charset="-122"/>
                <a:cs typeface="Calibri" pitchFamily="34" charset="0"/>
              </a:rPr>
              <a:t>代表人物：北宋程颢、程颐兄弟，南宋朱熹。</a:t>
            </a:r>
            <a:endParaRPr lang="en-US" altLang="zh-CN" sz="2800" b="1" dirty="0">
              <a:latin typeface="楷体" pitchFamily="49" charset="-122"/>
              <a:ea typeface="楷体" pitchFamily="49" charset="-122"/>
              <a:cs typeface="Calibri" pitchFamily="34" charset="0"/>
            </a:endParaRPr>
          </a:p>
          <a:p>
            <a:pPr>
              <a:lnSpc>
                <a:spcPct val="130000"/>
              </a:lnSpc>
            </a:pPr>
            <a:r>
              <a:rPr lang="en-US" altLang="zh-CN" sz="2800" b="1" dirty="0">
                <a:latin typeface="楷体" pitchFamily="49" charset="-122"/>
                <a:ea typeface="楷体" pitchFamily="49" charset="-122"/>
                <a:cs typeface="Calibri" pitchFamily="34" charset="0"/>
              </a:rPr>
              <a:t>(2)</a:t>
            </a:r>
            <a:r>
              <a:rPr lang="zh-CN" altLang="en-US" sz="2800" b="1" dirty="0">
                <a:latin typeface="楷体" pitchFamily="49" charset="-122"/>
                <a:ea typeface="楷体" pitchFamily="49" charset="-122"/>
                <a:cs typeface="Calibri" pitchFamily="34" charset="0"/>
              </a:rPr>
              <a:t>主张：</a:t>
            </a:r>
            <a:r>
              <a:rPr lang="en-US" altLang="zh-CN" sz="2800" b="1" dirty="0">
                <a:latin typeface="楷体" pitchFamily="49" charset="-122"/>
                <a:ea typeface="楷体" pitchFamily="49" charset="-122"/>
                <a:cs typeface="Calibri" pitchFamily="34" charset="0"/>
              </a:rPr>
              <a:t> </a:t>
            </a:r>
            <a:endParaRPr lang="en-US" altLang="zh-CN" sz="2800" b="1" dirty="0" smtClean="0">
              <a:latin typeface="楷体" pitchFamily="49" charset="-122"/>
              <a:ea typeface="楷体" pitchFamily="49" charset="-122"/>
              <a:cs typeface="Calibri" pitchFamily="34" charset="0"/>
            </a:endParaRPr>
          </a:p>
          <a:p>
            <a:pPr>
              <a:lnSpc>
                <a:spcPct val="130000"/>
              </a:lnSpc>
            </a:pPr>
            <a:r>
              <a:rPr lang="en-US" altLang="zh-CN" sz="2800" b="1" dirty="0" smtClean="0">
                <a:latin typeface="楷体" pitchFamily="49" charset="-122"/>
                <a:ea typeface="楷体" pitchFamily="49" charset="-122"/>
                <a:cs typeface="Calibri" pitchFamily="34" charset="0"/>
              </a:rPr>
              <a:t>①</a:t>
            </a:r>
            <a:r>
              <a:rPr lang="en-US" altLang="zh-CN" sz="2800" b="1" dirty="0">
                <a:latin typeface="楷体" pitchFamily="49" charset="-122"/>
                <a:ea typeface="楷体" pitchFamily="49" charset="-122"/>
                <a:cs typeface="Calibri" pitchFamily="34" charset="0"/>
              </a:rPr>
              <a:t>“</a:t>
            </a:r>
            <a:r>
              <a:rPr lang="zh-CN" altLang="en-US" sz="2800" b="1" dirty="0">
                <a:latin typeface="楷体" pitchFamily="49" charset="-122"/>
                <a:ea typeface="楷体" pitchFamily="49" charset="-122"/>
                <a:cs typeface="Calibri" pitchFamily="34" charset="0"/>
              </a:rPr>
              <a:t>理”是世界的本原</a:t>
            </a:r>
            <a:r>
              <a:rPr lang="en-US" altLang="zh-CN" sz="2800" b="1" dirty="0">
                <a:latin typeface="楷体" pitchFamily="49" charset="-122"/>
                <a:ea typeface="楷体" pitchFamily="49" charset="-122"/>
                <a:cs typeface="Calibri" pitchFamily="34" charset="0"/>
              </a:rPr>
              <a:t>,</a:t>
            </a:r>
            <a:r>
              <a:rPr lang="zh-CN" altLang="en-US" sz="2800" b="1" dirty="0">
                <a:latin typeface="楷体" pitchFamily="49" charset="-122"/>
                <a:ea typeface="楷体" pitchFamily="49" charset="-122"/>
                <a:cs typeface="Calibri" pitchFamily="34" charset="0"/>
              </a:rPr>
              <a:t>体现在社会上是儒家道德伦理。 </a:t>
            </a:r>
            <a:endParaRPr lang="en-US" altLang="zh-CN" sz="2800" b="1" dirty="0" smtClean="0">
              <a:latin typeface="楷体" pitchFamily="49" charset="-122"/>
              <a:ea typeface="楷体" pitchFamily="49" charset="-122"/>
              <a:cs typeface="Calibri" pitchFamily="34" charset="0"/>
            </a:endParaRPr>
          </a:p>
          <a:p>
            <a:pPr>
              <a:lnSpc>
                <a:spcPct val="130000"/>
              </a:lnSpc>
            </a:pPr>
            <a:r>
              <a:rPr lang="zh-CN" altLang="en-US" sz="2800" b="1" dirty="0" smtClean="0">
                <a:latin typeface="楷体" pitchFamily="49" charset="-122"/>
                <a:ea typeface="楷体" pitchFamily="49" charset="-122"/>
                <a:cs typeface="Calibri" pitchFamily="34" charset="0"/>
              </a:rPr>
              <a:t>②</a:t>
            </a:r>
            <a:r>
              <a:rPr lang="zh-CN" altLang="en-US" sz="2800" b="1" dirty="0">
                <a:latin typeface="楷体" pitchFamily="49" charset="-122"/>
                <a:ea typeface="楷体" pitchFamily="49" charset="-122"/>
                <a:cs typeface="Calibri" pitchFamily="34" charset="0"/>
              </a:rPr>
              <a:t>通过“格物致知”的方法把握“理</a:t>
            </a:r>
            <a:r>
              <a:rPr lang="zh-CN" altLang="en-US" sz="2800" b="1" dirty="0" smtClean="0">
                <a:latin typeface="楷体" pitchFamily="49" charset="-122"/>
                <a:ea typeface="楷体" pitchFamily="49" charset="-122"/>
                <a:cs typeface="Calibri" pitchFamily="34" charset="0"/>
              </a:rPr>
              <a:t>”（格物致知：研究万事万物；读圣人书，编著</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四书章句集注</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；目的：明道德之善</a:t>
            </a:r>
            <a:r>
              <a:rPr lang="en-US" altLang="zh-CN" sz="2800" b="1" dirty="0" smtClean="0">
                <a:latin typeface="楷体" pitchFamily="49" charset="-122"/>
                <a:ea typeface="楷体" pitchFamily="49" charset="-122"/>
                <a:cs typeface="Calibri" pitchFamily="34" charset="0"/>
              </a:rPr>
              <a:t> </a:t>
            </a:r>
            <a:r>
              <a:rPr lang="zh-CN" altLang="en-US" sz="2800" b="1" dirty="0" smtClean="0">
                <a:latin typeface="楷体" pitchFamily="49" charset="-122"/>
                <a:ea typeface="楷体" pitchFamily="49" charset="-122"/>
                <a:cs typeface="Calibri" pitchFamily="34" charset="0"/>
              </a:rPr>
              <a:t>）； （</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大学</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中庸</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论语</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孟子</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a:t>
            </a:r>
            <a:endParaRPr lang="en-US" altLang="zh-CN" sz="2800" b="1" dirty="0" smtClean="0">
              <a:latin typeface="楷体" pitchFamily="49" charset="-122"/>
              <a:ea typeface="楷体" pitchFamily="49" charset="-122"/>
              <a:cs typeface="Calibri" pitchFamily="34" charset="0"/>
            </a:endParaRPr>
          </a:p>
          <a:p>
            <a:pPr>
              <a:lnSpc>
                <a:spcPct val="130000"/>
              </a:lnSpc>
            </a:pPr>
            <a:r>
              <a:rPr lang="zh-CN" altLang="en-US" sz="2800" b="1" dirty="0" smtClean="0">
                <a:latin typeface="楷体" pitchFamily="49" charset="-122"/>
                <a:ea typeface="楷体" pitchFamily="49" charset="-122"/>
                <a:cs typeface="Calibri" pitchFamily="34" charset="0"/>
              </a:rPr>
              <a:t>③</a:t>
            </a:r>
            <a:r>
              <a:rPr lang="zh-CN" altLang="en-US" sz="2800" b="1" dirty="0">
                <a:latin typeface="楷体" pitchFamily="49" charset="-122"/>
                <a:ea typeface="楷体" pitchFamily="49" charset="-122"/>
                <a:cs typeface="Calibri" pitchFamily="34" charset="0"/>
              </a:rPr>
              <a:t>个人修养要“存天理，灭人欲”。</a:t>
            </a:r>
            <a:endParaRPr lang="en-US" altLang="zh-CN" sz="2800" b="1" dirty="0">
              <a:latin typeface="楷体" pitchFamily="49" charset="-122"/>
              <a:ea typeface="楷体" pitchFamily="49" charset="-122"/>
              <a:cs typeface="Calibri" pitchFamily="34" charset="0"/>
            </a:endParaRPr>
          </a:p>
          <a:p>
            <a:pPr>
              <a:lnSpc>
                <a:spcPct val="140000"/>
              </a:lnSpc>
            </a:pPr>
            <a:r>
              <a:rPr lang="en-US" altLang="zh-CN" sz="2800" b="1" dirty="0">
                <a:latin typeface="楷体" pitchFamily="49" charset="-122"/>
                <a:ea typeface="楷体" pitchFamily="49" charset="-122"/>
                <a:cs typeface="Calibri" pitchFamily="34" charset="0"/>
              </a:rPr>
              <a:t>(3</a:t>
            </a:r>
            <a:r>
              <a:rPr lang="en-US" altLang="zh-CN" sz="2800" b="1" dirty="0" smtClean="0">
                <a:latin typeface="楷体" pitchFamily="49" charset="-122"/>
                <a:ea typeface="楷体" pitchFamily="49" charset="-122"/>
                <a:cs typeface="Calibri" pitchFamily="34" charset="0"/>
              </a:rPr>
              <a:t>)</a:t>
            </a:r>
            <a:r>
              <a:rPr lang="zh-CN" altLang="zh-CN" sz="2800" b="1" dirty="0" smtClean="0">
                <a:latin typeface="楷体" pitchFamily="49" charset="-122"/>
                <a:ea typeface="楷体" pitchFamily="49" charset="-122"/>
                <a:cs typeface="Calibri" pitchFamily="34" charset="0"/>
              </a:rPr>
              <a:t>影响：</a:t>
            </a:r>
            <a:r>
              <a:rPr lang="zh-CN" altLang="en-US" sz="2800" b="1" dirty="0" smtClean="0">
                <a:latin typeface="楷体" pitchFamily="49" charset="-122"/>
                <a:ea typeface="楷体" pitchFamily="49" charset="-122"/>
                <a:cs typeface="Calibri" pitchFamily="34" charset="0"/>
              </a:rPr>
              <a:t>①</a:t>
            </a:r>
            <a:r>
              <a:rPr lang="zh-CN" altLang="zh-CN" sz="2800" b="1" dirty="0" smtClean="0">
                <a:latin typeface="楷体" pitchFamily="49" charset="-122"/>
                <a:ea typeface="楷体" pitchFamily="49" charset="-122"/>
                <a:cs typeface="Calibri" pitchFamily="34" charset="0"/>
              </a:rPr>
              <a:t>南宋以后官方哲学</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②</a:t>
            </a:r>
            <a:r>
              <a:rPr lang="zh-CN" altLang="zh-CN" sz="2800" b="1" dirty="0" smtClean="0">
                <a:latin typeface="楷体" pitchFamily="49" charset="-122"/>
                <a:ea typeface="楷体" pitchFamily="49" charset="-122"/>
                <a:cs typeface="Calibri" pitchFamily="34" charset="0"/>
              </a:rPr>
              <a:t>维护专制统治</a:t>
            </a:r>
            <a:r>
              <a:rPr lang="en-US" altLang="zh-CN"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③</a:t>
            </a:r>
            <a:r>
              <a:rPr lang="zh-CN" altLang="zh-CN" sz="2800" b="1" dirty="0" smtClean="0">
                <a:latin typeface="楷体" pitchFamily="49" charset="-122"/>
                <a:ea typeface="楷体" pitchFamily="49" charset="-122"/>
                <a:cs typeface="Calibri" pitchFamily="34" charset="0"/>
              </a:rPr>
              <a:t>影响远及周边国家。</a:t>
            </a:r>
            <a:r>
              <a:rPr lang="zh-CN" altLang="en-US" sz="2800" b="1" dirty="0" smtClean="0">
                <a:latin typeface="楷体" pitchFamily="49" charset="-122"/>
                <a:ea typeface="楷体" pitchFamily="49" charset="-122"/>
                <a:cs typeface="Calibri" pitchFamily="34" charset="0"/>
              </a:rPr>
              <a:t>④</a:t>
            </a:r>
            <a:r>
              <a:rPr lang="zh-CN" altLang="zh-CN" sz="2800" b="1" dirty="0" smtClean="0">
                <a:latin typeface="楷体" pitchFamily="49" charset="-122"/>
                <a:ea typeface="楷体" pitchFamily="49" charset="-122"/>
                <a:cs typeface="Calibri" pitchFamily="34" charset="0"/>
              </a:rPr>
              <a:t>注重气节，强调社会责任，对塑造中华民族性格起到了积极作用。 </a:t>
            </a:r>
            <a:endParaRPr lang="en-US" altLang="zh-CN" sz="2800" b="1" dirty="0">
              <a:latin typeface="楷体" pitchFamily="49" charset="-122"/>
              <a:ea typeface="楷体" pitchFamily="49" charset="-122"/>
              <a:cs typeface="Calibri" pitchFamily="34" charset="0"/>
            </a:endParaRPr>
          </a:p>
          <a:p>
            <a:endParaRPr lang="zh-CN" altLang="en-US" sz="2400" b="1" dirty="0">
              <a:latin typeface="楷体" pitchFamily="49" charset="-122"/>
              <a:ea typeface="楷体" pitchFamily="49" charset="-122"/>
              <a:cs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0" y="692696"/>
            <a:ext cx="9144000" cy="4228850"/>
          </a:xfrm>
          <a:prstGeom prst="rect">
            <a:avLst/>
          </a:prstGeom>
          <a:noFill/>
          <a:ln w="9525">
            <a:solidFill>
              <a:srgbClr val="DDF2FF"/>
            </a:solidFill>
            <a:miter lim="800000"/>
            <a:headEnd/>
            <a:tailEnd/>
          </a:ln>
          <a:effectLst>
            <a:outerShdw dist="107763" dir="8100000" algn="ctr" rotWithShape="0">
              <a:schemeClr val="bg2"/>
            </a:outerShdw>
          </a:effectLst>
        </p:spPr>
        <p:txBody>
          <a:bodyPr wrap="square">
            <a:spAutoFit/>
          </a:bodyPr>
          <a:lstStyle/>
          <a:p>
            <a:pPr algn="just" fontAlgn="auto">
              <a:lnSpc>
                <a:spcPct val="120000"/>
              </a:lnSpc>
              <a:spcBef>
                <a:spcPts val="0"/>
              </a:spcBef>
              <a:spcAft>
                <a:spcPts val="0"/>
              </a:spcAft>
              <a:defRPr/>
            </a:pPr>
            <a:r>
              <a:rPr lang="en-US" altLang="zh-CN" sz="2800" b="1" dirty="0">
                <a:solidFill>
                  <a:srgbClr val="CCFFFF"/>
                </a:solidFill>
                <a:effectLst>
                  <a:outerShdw blurRad="38100" dist="38100" dir="2700000" algn="tl">
                    <a:srgbClr val="000000"/>
                  </a:outerShdw>
                </a:effectLst>
                <a:latin typeface="楷体" pitchFamily="49" charset="-122"/>
                <a:ea typeface="楷体" pitchFamily="49" charset="-122"/>
              </a:rPr>
              <a:t>   </a:t>
            </a:r>
            <a:r>
              <a:rPr lang="zh-CN" altLang="en-US" sz="2800" b="1" dirty="0" smtClean="0">
                <a:solidFill>
                  <a:srgbClr val="FF0000"/>
                </a:solidFill>
                <a:latin typeface="楷体" pitchFamily="49" charset="-122"/>
                <a:ea typeface="楷体" pitchFamily="49" charset="-122"/>
              </a:rPr>
              <a:t>材料解读一</a:t>
            </a:r>
            <a:endParaRPr lang="en-US" altLang="zh-CN" sz="2800" b="1" dirty="0" smtClean="0">
              <a:solidFill>
                <a:srgbClr val="FF0000"/>
              </a:solidFill>
              <a:latin typeface="楷体" pitchFamily="49" charset="-122"/>
              <a:ea typeface="楷体" pitchFamily="49" charset="-122"/>
            </a:endParaRPr>
          </a:p>
          <a:p>
            <a:pPr algn="just" fontAlgn="auto">
              <a:lnSpc>
                <a:spcPct val="120000"/>
              </a:lnSpc>
              <a:spcBef>
                <a:spcPts val="0"/>
              </a:spcBef>
              <a:spcAft>
                <a:spcPts val="0"/>
              </a:spcAft>
              <a:defRPr/>
            </a:pPr>
            <a:r>
              <a:rPr lang="zh-CN" altLang="en-US" sz="2800" b="1" dirty="0" smtClean="0">
                <a:latin typeface="楷体" pitchFamily="49" charset="-122"/>
                <a:ea typeface="楷体" pitchFamily="49" charset="-122"/>
              </a:rPr>
              <a:t>问</a:t>
            </a:r>
            <a:r>
              <a:rPr lang="zh-CN" altLang="en-US" sz="2800" b="1" dirty="0">
                <a:latin typeface="楷体" pitchFamily="49" charset="-122"/>
                <a:ea typeface="楷体" pitchFamily="49" charset="-122"/>
              </a:rPr>
              <a:t>：天道如何？曰：只是理。理便是天道也。</a:t>
            </a:r>
          </a:p>
          <a:p>
            <a:pPr algn="just" fontAlgn="auto">
              <a:lnSpc>
                <a:spcPct val="120000"/>
              </a:lnSpc>
              <a:spcBef>
                <a:spcPts val="0"/>
              </a:spcBef>
              <a:spcAft>
                <a:spcPts val="0"/>
              </a:spcAft>
              <a:defRPr/>
            </a:pPr>
            <a:r>
              <a:rPr lang="zh-CN" altLang="en-US" sz="2800" b="1" dirty="0">
                <a:latin typeface="楷体" pitchFamily="49" charset="-122"/>
                <a:ea typeface="楷体" pitchFamily="49" charset="-122"/>
              </a:rPr>
              <a:t>   如何是道？于君臣、父子、兄弟、朋友、夫妇上求。</a:t>
            </a:r>
          </a:p>
          <a:p>
            <a:pPr algn="just" fontAlgn="auto">
              <a:lnSpc>
                <a:spcPct val="120000"/>
              </a:lnSpc>
              <a:spcBef>
                <a:spcPts val="0"/>
              </a:spcBef>
              <a:spcAft>
                <a:spcPts val="0"/>
              </a:spcAft>
              <a:defRPr/>
            </a:pPr>
            <a:r>
              <a:rPr lang="zh-CN" altLang="en-US" sz="2800" b="1" dirty="0">
                <a:latin typeface="楷体" pitchFamily="49" charset="-122"/>
                <a:ea typeface="楷体" pitchFamily="49" charset="-122"/>
              </a:rPr>
              <a:t>   物物皆有理。如火之所以热，水之所以寒，至于君臣、父子间皆是理。</a:t>
            </a:r>
          </a:p>
          <a:p>
            <a:pPr algn="just" fontAlgn="auto">
              <a:lnSpc>
                <a:spcPct val="120000"/>
              </a:lnSpc>
              <a:spcBef>
                <a:spcPts val="0"/>
              </a:spcBef>
              <a:spcAft>
                <a:spcPts val="0"/>
              </a:spcAft>
              <a:defRPr/>
            </a:pPr>
            <a:r>
              <a:rPr lang="zh-CN" altLang="en-US" sz="2800" b="1" dirty="0">
                <a:latin typeface="楷体" pitchFamily="49" charset="-122"/>
                <a:ea typeface="楷体" pitchFamily="49" charset="-122"/>
              </a:rPr>
              <a:t>   父子君臣，天下之定理，无所逃于天地之间。</a:t>
            </a:r>
          </a:p>
          <a:p>
            <a:pPr algn="just" fontAlgn="auto">
              <a:lnSpc>
                <a:spcPct val="120000"/>
              </a:lnSpc>
              <a:spcBef>
                <a:spcPts val="0"/>
              </a:spcBef>
              <a:spcAft>
                <a:spcPts val="0"/>
              </a:spcAft>
              <a:defRPr/>
            </a:pPr>
            <a:r>
              <a:rPr lang="zh-CN" altLang="en-US" sz="2800" b="1" dirty="0">
                <a:latin typeface="楷体" pitchFamily="49" charset="-122"/>
                <a:ea typeface="楷体" pitchFamily="49" charset="-122"/>
              </a:rPr>
              <a:t>   饿死事极小。失节事极大</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algn="r" fontAlgn="auto">
              <a:lnSpc>
                <a:spcPct val="120000"/>
              </a:lnSpc>
              <a:spcBef>
                <a:spcPts val="0"/>
              </a:spcBef>
              <a:spcAft>
                <a:spcPts val="0"/>
              </a:spcAft>
              <a:defRPr/>
            </a:pP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程颢</a:t>
            </a:r>
            <a:endParaRPr lang="zh-CN" altLang="en-US" sz="2800" b="1" dirty="0">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7"/>
          <p:cNvSpPr txBox="1">
            <a:spLocks noChangeArrowheads="1"/>
          </p:cNvSpPr>
          <p:nvPr/>
        </p:nvSpPr>
        <p:spPr bwMode="auto">
          <a:xfrm>
            <a:off x="0" y="1340768"/>
            <a:ext cx="9144000" cy="4745915"/>
          </a:xfrm>
          <a:prstGeom prst="rect">
            <a:avLst/>
          </a:prstGeom>
          <a:noFill/>
          <a:ln w="9525">
            <a:noFill/>
            <a:miter lim="800000"/>
            <a:headEnd/>
            <a:tailEnd/>
          </a:ln>
        </p:spPr>
        <p:txBody>
          <a:bodyPr wrap="square">
            <a:spAutoFit/>
          </a:bodyPr>
          <a:lstStyle/>
          <a:p>
            <a:pPr algn="just">
              <a:lnSpc>
                <a:spcPct val="135000"/>
              </a:lnSpc>
            </a:pPr>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读二</a:t>
            </a:r>
            <a:endParaRPr lang="en-US" altLang="zh-CN" sz="2800" b="1" dirty="0" smtClean="0">
              <a:solidFill>
                <a:srgbClr val="FF0000"/>
              </a:solidFill>
              <a:latin typeface="楷体" pitchFamily="49" charset="-122"/>
              <a:ea typeface="楷体" pitchFamily="49" charset="-122"/>
            </a:endParaRPr>
          </a:p>
          <a:p>
            <a:pPr algn="just">
              <a:lnSpc>
                <a:spcPct val="135000"/>
              </a:lnSpc>
            </a:pPr>
            <a:r>
              <a:rPr lang="zh-CN" altLang="en-US" sz="2800" b="1" dirty="0" smtClean="0">
                <a:solidFill>
                  <a:srgbClr val="003300"/>
                </a:solidFill>
                <a:latin typeface="楷体" pitchFamily="49" charset="-122"/>
                <a:ea typeface="楷体" pitchFamily="49" charset="-122"/>
                <a:cs typeface="宋体-18030"/>
              </a:rPr>
              <a:t>天</a:t>
            </a:r>
            <a:r>
              <a:rPr lang="zh-CN" altLang="en-US" sz="2800" b="1" dirty="0">
                <a:solidFill>
                  <a:srgbClr val="003300"/>
                </a:solidFill>
                <a:latin typeface="楷体" pitchFamily="49" charset="-122"/>
                <a:ea typeface="楷体" pitchFamily="49" charset="-122"/>
                <a:cs typeface="宋体-18030"/>
              </a:rPr>
              <a:t>下之物，则必各有所以然之故与其所当然之则，所谓理也。</a:t>
            </a:r>
          </a:p>
          <a:p>
            <a:pPr algn="just">
              <a:lnSpc>
                <a:spcPct val="135000"/>
              </a:lnSpc>
            </a:pPr>
            <a:endParaRPr lang="zh-CN" altLang="en-US" sz="2800" b="1" dirty="0">
              <a:solidFill>
                <a:srgbClr val="003300"/>
              </a:solidFill>
              <a:latin typeface="楷体" pitchFamily="49" charset="-122"/>
              <a:ea typeface="楷体" pitchFamily="49" charset="-122"/>
              <a:cs typeface="宋体-18030"/>
            </a:endParaRPr>
          </a:p>
          <a:p>
            <a:pPr algn="just">
              <a:lnSpc>
                <a:spcPct val="135000"/>
              </a:lnSpc>
            </a:pPr>
            <a:r>
              <a:rPr lang="zh-CN" altLang="en-US" sz="2800" b="1" dirty="0" smtClean="0">
                <a:latin typeface="楷体" pitchFamily="49" charset="-122"/>
                <a:ea typeface="楷体" pitchFamily="49" charset="-122"/>
              </a:rPr>
              <a:t>宇</a:t>
            </a:r>
            <a:r>
              <a:rPr lang="zh-CN" altLang="en-US" sz="2800" b="1" dirty="0">
                <a:latin typeface="楷体" pitchFamily="49" charset="-122"/>
                <a:ea typeface="楷体" pitchFamily="49" charset="-122"/>
              </a:rPr>
              <a:t>宙之间一理而已。天得之而为天，地得之而为地，凡生于天地之间者，又各得之以为性。其张之为三纲，其纪之为五常，盖皆此理之流行，无所适而不在</a:t>
            </a:r>
            <a:r>
              <a:rPr lang="en-US" altLang="zh-CN" sz="2800" b="1" dirty="0">
                <a:latin typeface="楷体" pitchFamily="49" charset="-122"/>
                <a:ea typeface="楷体" pitchFamily="49" charset="-122"/>
              </a:rPr>
              <a:t>…… </a:t>
            </a:r>
            <a:endParaRPr lang="en-US" altLang="zh-CN" sz="2800" b="1" dirty="0">
              <a:solidFill>
                <a:srgbClr val="003300"/>
              </a:solidFill>
              <a:latin typeface="楷体" pitchFamily="49" charset="-122"/>
              <a:ea typeface="楷体" pitchFamily="49" charset="-122"/>
              <a:cs typeface="宋体-18030"/>
            </a:endParaRPr>
          </a:p>
          <a:p>
            <a:pPr algn="r">
              <a:lnSpc>
                <a:spcPct val="135000"/>
              </a:lnSpc>
            </a:pPr>
            <a:r>
              <a:rPr lang="en-US" altLang="zh-CN" sz="2800" b="1" dirty="0">
                <a:solidFill>
                  <a:srgbClr val="003300"/>
                </a:solidFill>
                <a:latin typeface="楷体" pitchFamily="49" charset="-122"/>
                <a:ea typeface="楷体" pitchFamily="49" charset="-122"/>
                <a:cs typeface="宋体-18030"/>
              </a:rPr>
              <a:t>	—— </a:t>
            </a:r>
            <a:r>
              <a:rPr lang="zh-CN" altLang="en-US" sz="2800" b="1" dirty="0">
                <a:solidFill>
                  <a:srgbClr val="003300"/>
                </a:solidFill>
                <a:latin typeface="楷体" pitchFamily="49" charset="-122"/>
                <a:ea typeface="楷体" pitchFamily="49" charset="-122"/>
                <a:cs typeface="宋体-18030"/>
              </a:rPr>
              <a:t>朱熹论“理”</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0" y="620688"/>
            <a:ext cx="9144000" cy="4228850"/>
          </a:xfrm>
          <a:prstGeom prst="rect">
            <a:avLst/>
          </a:prstGeom>
          <a:noFill/>
          <a:ln w="9525">
            <a:noFill/>
            <a:miter lim="800000"/>
            <a:headEnd/>
            <a:tailEnd/>
          </a:ln>
        </p:spPr>
        <p:txBody>
          <a:bodyPr wrap="square">
            <a:spAutoFit/>
          </a:bodyPr>
          <a:lstStyle/>
          <a:p>
            <a:pPr>
              <a:lnSpc>
                <a:spcPct val="120000"/>
              </a:lnSpc>
            </a:pPr>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读三</a:t>
            </a:r>
            <a:endParaRPr lang="zh-CN" altLang="en-US" sz="2800" b="1" dirty="0">
              <a:solidFill>
                <a:srgbClr val="0000CC"/>
              </a:solidFill>
              <a:latin typeface="楷体" pitchFamily="49" charset="-122"/>
              <a:ea typeface="楷体" pitchFamily="49" charset="-122"/>
            </a:endParaRPr>
          </a:p>
          <a:p>
            <a:pPr>
              <a:lnSpc>
                <a:spcPct val="120000"/>
              </a:lnSpc>
            </a:pPr>
            <a:r>
              <a:rPr lang="zh-CN" altLang="en-US" sz="2800" b="1" dirty="0">
                <a:latin typeface="楷体" pitchFamily="49" charset="-122"/>
                <a:ea typeface="楷体" pitchFamily="49" charset="-122"/>
                <a:cs typeface="华文细黑"/>
              </a:rPr>
              <a:t>所谓致知在格物者，言欲致吾之知，在即物而穷其理也。盖人心之灵莫不有知，而天下之物莫不有理。惟于理有未穷，故其知有不尽也。是以</a:t>
            </a:r>
            <a:r>
              <a:rPr lang="en-US" altLang="zh-CN" sz="2800" b="1" dirty="0">
                <a:latin typeface="楷体" pitchFamily="49" charset="-122"/>
                <a:ea typeface="楷体" pitchFamily="49" charset="-122"/>
                <a:cs typeface="华文细黑"/>
              </a:rPr>
              <a:t>《</a:t>
            </a:r>
            <a:r>
              <a:rPr lang="zh-CN" altLang="en-US" sz="2800" b="1" dirty="0">
                <a:latin typeface="楷体" pitchFamily="49" charset="-122"/>
                <a:ea typeface="楷体" pitchFamily="49" charset="-122"/>
                <a:cs typeface="华文细黑"/>
              </a:rPr>
              <a:t>大学</a:t>
            </a:r>
            <a:r>
              <a:rPr lang="en-US" altLang="zh-CN" sz="2800" b="1" dirty="0">
                <a:latin typeface="楷体" pitchFamily="49" charset="-122"/>
                <a:ea typeface="楷体" pitchFamily="49" charset="-122"/>
                <a:cs typeface="华文细黑"/>
              </a:rPr>
              <a:t>》</a:t>
            </a:r>
            <a:r>
              <a:rPr lang="zh-CN" altLang="en-US" sz="2800" b="1" dirty="0">
                <a:latin typeface="楷体" pitchFamily="49" charset="-122"/>
                <a:ea typeface="楷体" pitchFamily="49" charset="-122"/>
                <a:cs typeface="华文细黑"/>
              </a:rPr>
              <a:t>始教，必使学者</a:t>
            </a:r>
            <a:r>
              <a:rPr lang="zh-CN" altLang="en-US" sz="2800" b="1" dirty="0">
                <a:solidFill>
                  <a:srgbClr val="CC3300"/>
                </a:solidFill>
                <a:latin typeface="楷体" pitchFamily="49" charset="-122"/>
                <a:ea typeface="楷体" pitchFamily="49" charset="-122"/>
                <a:cs typeface="华文细黑"/>
              </a:rPr>
              <a:t>即凡天下之物，莫不因其已知之理而益穷之，以求至乎其极。至其用力之久，而一旦豁然贯通焉</a:t>
            </a:r>
            <a:r>
              <a:rPr lang="zh-CN" altLang="en-US" sz="2800" b="1" dirty="0">
                <a:latin typeface="楷体" pitchFamily="49" charset="-122"/>
                <a:ea typeface="楷体" pitchFamily="49" charset="-122"/>
                <a:cs typeface="华文细黑"/>
              </a:rPr>
              <a:t>，则众物之表里精粗无不到，而吾心之全体大用无不明矣！</a:t>
            </a:r>
            <a:r>
              <a:rPr lang="zh-CN" altLang="en-US" sz="2800" b="1" dirty="0">
                <a:latin typeface="楷体" pitchFamily="49" charset="-122"/>
                <a:ea typeface="楷体" pitchFamily="49" charset="-122"/>
                <a:cs typeface="幼圆"/>
              </a:rPr>
              <a:t>    </a:t>
            </a:r>
            <a:endParaRPr lang="en-US" altLang="zh-CN" sz="2800" b="1" dirty="0" smtClean="0">
              <a:latin typeface="楷体" pitchFamily="49" charset="-122"/>
              <a:ea typeface="楷体" pitchFamily="49" charset="-122"/>
              <a:cs typeface="幼圆"/>
            </a:endParaRPr>
          </a:p>
          <a:p>
            <a:pPr algn="r">
              <a:lnSpc>
                <a:spcPct val="120000"/>
              </a:lnSpc>
            </a:pPr>
            <a:r>
              <a:rPr lang="en-US" altLang="zh-CN" sz="2800" b="1" dirty="0" smtClean="0">
                <a:latin typeface="楷体" pitchFamily="49" charset="-122"/>
                <a:ea typeface="楷体" pitchFamily="49" charset="-122"/>
                <a:cs typeface="隶书"/>
              </a:rPr>
              <a:t>——</a:t>
            </a:r>
            <a:r>
              <a:rPr lang="zh-CN" altLang="en-US" sz="2800" b="1" dirty="0" smtClean="0">
                <a:latin typeface="楷体" pitchFamily="49" charset="-122"/>
                <a:ea typeface="楷体" pitchFamily="49" charset="-122"/>
                <a:cs typeface="隶书"/>
              </a:rPr>
              <a:t>朱</a:t>
            </a:r>
            <a:r>
              <a:rPr lang="zh-CN" altLang="en-US" sz="2800" b="1" dirty="0">
                <a:latin typeface="楷体" pitchFamily="49" charset="-122"/>
                <a:ea typeface="楷体" pitchFamily="49" charset="-122"/>
                <a:cs typeface="隶书"/>
              </a:rPr>
              <a:t>熹</a:t>
            </a:r>
            <a:r>
              <a:rPr lang="en-US" altLang="zh-CN" sz="2800" b="1" dirty="0">
                <a:latin typeface="楷体" pitchFamily="49" charset="-122"/>
                <a:ea typeface="楷体" pitchFamily="49" charset="-122"/>
                <a:cs typeface="隶书"/>
              </a:rPr>
              <a:t>《</a:t>
            </a:r>
            <a:r>
              <a:rPr lang="zh-CN" altLang="en-US" sz="2800" b="1" dirty="0">
                <a:latin typeface="楷体" pitchFamily="49" charset="-122"/>
                <a:ea typeface="楷体" pitchFamily="49" charset="-122"/>
                <a:cs typeface="隶书"/>
              </a:rPr>
              <a:t>大学格物补传</a:t>
            </a:r>
            <a:r>
              <a:rPr lang="en-US" altLang="zh-CN" sz="2800" b="1" dirty="0">
                <a:latin typeface="楷体" pitchFamily="49" charset="-122"/>
                <a:ea typeface="楷体" pitchFamily="49" charset="-122"/>
                <a:cs typeface="隶书"/>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0" y="980728"/>
            <a:ext cx="9144000" cy="3711785"/>
          </a:xfrm>
          <a:prstGeom prst="rect">
            <a:avLst/>
          </a:prstGeom>
          <a:noFill/>
          <a:ln w="9525">
            <a:noFill/>
            <a:miter lim="800000"/>
            <a:headEnd/>
            <a:tailEnd/>
          </a:ln>
        </p:spPr>
        <p:txBody>
          <a:bodyPr wrap="square">
            <a:spAutoFit/>
          </a:bodyPr>
          <a:lstStyle/>
          <a:p>
            <a:pPr>
              <a:lnSpc>
                <a:spcPct val="120000"/>
              </a:lnSpc>
            </a:pPr>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读四</a:t>
            </a:r>
            <a:endParaRPr lang="zh-CN" altLang="en-US" sz="2800" b="1" dirty="0" smtClean="0">
              <a:solidFill>
                <a:srgbClr val="0000CC"/>
              </a:solidFill>
              <a:latin typeface="楷体" pitchFamily="49" charset="-122"/>
              <a:ea typeface="楷体" pitchFamily="49" charset="-122"/>
            </a:endParaRPr>
          </a:p>
          <a:p>
            <a:pPr>
              <a:lnSpc>
                <a:spcPct val="120000"/>
              </a:lnSpc>
            </a:pPr>
            <a:r>
              <a:rPr lang="en-US" altLang="zh-CN" sz="2800" b="1" dirty="0" smtClean="0">
                <a:latin typeface="楷体" pitchFamily="49" charset="-122"/>
                <a:ea typeface="楷体" pitchFamily="49" charset="-122"/>
              </a:rPr>
              <a:t>《</a:t>
            </a:r>
            <a:r>
              <a:rPr lang="zh-CN" altLang="en-US" sz="2800" b="1" dirty="0">
                <a:latin typeface="楷体" pitchFamily="49" charset="-122"/>
                <a:ea typeface="楷体" pitchFamily="49" charset="-122"/>
              </a:rPr>
              <a:t>语</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孟</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中庸</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大学</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是熟饭。看其它经是打禾为饭。</a:t>
            </a:r>
          </a:p>
          <a:p>
            <a:pPr>
              <a:lnSpc>
                <a:spcPct val="120000"/>
              </a:lnSpc>
            </a:pPr>
            <a:endParaRPr lang="zh-CN" altLang="en-US" sz="2800" b="1" dirty="0">
              <a:latin typeface="楷体" pitchFamily="49" charset="-122"/>
              <a:ea typeface="楷体" pitchFamily="49" charset="-122"/>
            </a:endParaRPr>
          </a:p>
          <a:p>
            <a:pPr>
              <a:lnSpc>
                <a:spcPct val="120000"/>
              </a:lnSpc>
            </a:pPr>
            <a:r>
              <a:rPr lang="zh-CN" altLang="en-US" sz="2800" b="1" dirty="0">
                <a:latin typeface="楷体" pitchFamily="49" charset="-122"/>
                <a:ea typeface="楷体" pitchFamily="49" charset="-122"/>
              </a:rPr>
              <a:t>先读</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大学</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以定其规模，次读</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论语</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以立其根本，次读</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孟子</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以观其发越，次读</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中庸</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以求古人微妙处</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algn="r">
              <a:lnSpc>
                <a:spcPct val="120000"/>
              </a:lnSpc>
            </a:pPr>
            <a:r>
              <a:rPr lang="zh-CN" altLang="en-US" sz="2800" b="1" dirty="0">
                <a:latin typeface="楷体" pitchFamily="49" charset="-122"/>
                <a:ea typeface="楷体" pitchFamily="49" charset="-122"/>
              </a:rPr>
              <a:t>	</a:t>
            </a:r>
            <a:r>
              <a:rPr lang="en-US" altLang="zh-CN" sz="2800" b="1" dirty="0">
                <a:latin typeface="楷体" pitchFamily="49" charset="-122"/>
                <a:ea typeface="楷体" pitchFamily="49" charset="-122"/>
                <a:cs typeface="幼圆"/>
              </a:rPr>
              <a:t>—— 《</a:t>
            </a:r>
            <a:r>
              <a:rPr lang="zh-CN" altLang="en-US" sz="2800" b="1" dirty="0">
                <a:latin typeface="楷体" pitchFamily="49" charset="-122"/>
                <a:ea typeface="楷体" pitchFamily="49" charset="-122"/>
                <a:cs typeface="幼圆"/>
              </a:rPr>
              <a:t>朱子语类</a:t>
            </a:r>
            <a:r>
              <a:rPr lang="en-US" altLang="zh-CN" sz="2800" b="1" dirty="0">
                <a:latin typeface="楷体" pitchFamily="49" charset="-122"/>
                <a:ea typeface="楷体" pitchFamily="49" charset="-122"/>
                <a:cs typeface="幼圆"/>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0" y="0"/>
            <a:ext cx="9144000" cy="6684907"/>
          </a:xfrm>
          <a:prstGeom prst="rect">
            <a:avLst/>
          </a:prstGeom>
          <a:noFill/>
          <a:ln w="9525">
            <a:noFill/>
            <a:miter lim="800000"/>
            <a:headEnd/>
            <a:tailEnd/>
          </a:ln>
        </p:spPr>
        <p:txBody>
          <a:bodyPr wrap="square">
            <a:spAutoFit/>
          </a:bodyPr>
          <a:lstStyle/>
          <a:p>
            <a:pPr>
              <a:lnSpc>
                <a:spcPct val="135000"/>
              </a:lnSpc>
            </a:pPr>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读五</a:t>
            </a:r>
            <a:endParaRPr lang="zh-CN" altLang="en-US" sz="2800" b="1" dirty="0" smtClean="0">
              <a:solidFill>
                <a:srgbClr val="0000CC"/>
              </a:solidFill>
              <a:latin typeface="楷体" pitchFamily="49" charset="-122"/>
              <a:ea typeface="楷体" pitchFamily="49" charset="-122"/>
            </a:endParaRPr>
          </a:p>
          <a:p>
            <a:pPr>
              <a:lnSpc>
                <a:spcPct val="135000"/>
              </a:lnSpc>
            </a:pPr>
            <a:r>
              <a:rPr lang="zh-CN" altLang="en-US" sz="2800" b="1" dirty="0" smtClean="0">
                <a:latin typeface="楷体" pitchFamily="49" charset="-122"/>
                <a:ea typeface="楷体" pitchFamily="49" charset="-122"/>
                <a:cs typeface="幼圆"/>
              </a:rPr>
              <a:t>道</a:t>
            </a:r>
            <a:r>
              <a:rPr lang="zh-CN" altLang="en-US" sz="2800" b="1" dirty="0">
                <a:latin typeface="楷体" pitchFamily="49" charset="-122"/>
                <a:ea typeface="楷体" pitchFamily="49" charset="-122"/>
                <a:cs typeface="幼圆"/>
              </a:rPr>
              <a:t>学从人</a:t>
            </a:r>
            <a:r>
              <a:rPr lang="zh-CN" altLang="en-US" sz="2800" b="1" dirty="0">
                <a:latin typeface="楷体" pitchFamily="49" charset="-122"/>
                <a:ea typeface="楷体" pitchFamily="49" charset="-122"/>
                <a:cs typeface="幼圆"/>
              </a:rPr>
              <a:t>生的各个方面阐述了人生中的各种问题。这些问题归总为两个问题：一个是什么是人。一个是怎样做人</a:t>
            </a:r>
            <a:r>
              <a:rPr lang="zh-CN" altLang="en-US" sz="2800" b="1" dirty="0" smtClean="0">
                <a:latin typeface="楷体" pitchFamily="49" charset="-122"/>
                <a:ea typeface="楷体" pitchFamily="49" charset="-122"/>
                <a:cs typeface="幼圆"/>
              </a:rPr>
              <a:t>。</a:t>
            </a:r>
            <a:endParaRPr lang="en-US" altLang="zh-CN" sz="2800" b="1" dirty="0" smtClean="0">
              <a:latin typeface="楷体" pitchFamily="49" charset="-122"/>
              <a:ea typeface="楷体" pitchFamily="49" charset="-122"/>
              <a:cs typeface="幼圆"/>
            </a:endParaRPr>
          </a:p>
          <a:p>
            <a:pPr algn="r">
              <a:lnSpc>
                <a:spcPct val="135000"/>
              </a:lnSpc>
            </a:pP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 </a:t>
            </a:r>
            <a:r>
              <a:rPr lang="zh-CN" altLang="en-US" sz="2800" b="1" dirty="0" smtClean="0">
                <a:latin typeface="楷体" pitchFamily="49" charset="-122"/>
                <a:ea typeface="楷体" pitchFamily="49" charset="-122"/>
                <a:cs typeface="华文行楷"/>
              </a:rPr>
              <a:t>冯</a:t>
            </a:r>
            <a:r>
              <a:rPr lang="zh-CN" altLang="en-US" sz="2800" b="1" dirty="0">
                <a:latin typeface="楷体" pitchFamily="49" charset="-122"/>
                <a:ea typeface="楷体" pitchFamily="49" charset="-122"/>
                <a:cs typeface="华文行楷"/>
              </a:rPr>
              <a:t>友</a:t>
            </a:r>
            <a:r>
              <a:rPr lang="zh-CN" altLang="en-US" sz="2800" b="1" dirty="0" smtClean="0">
                <a:latin typeface="楷体" pitchFamily="49" charset="-122"/>
                <a:ea typeface="楷体" pitchFamily="49" charset="-122"/>
                <a:cs typeface="华文行楷"/>
              </a:rPr>
              <a:t>兰</a:t>
            </a:r>
            <a:endParaRPr lang="zh-CN" altLang="en-US" sz="2800" b="1" dirty="0">
              <a:latin typeface="楷体" pitchFamily="49" charset="-122"/>
              <a:ea typeface="楷体" pitchFamily="49" charset="-122"/>
              <a:cs typeface="华文行楷"/>
            </a:endParaRPr>
          </a:p>
          <a:p>
            <a:pPr>
              <a:lnSpc>
                <a:spcPct val="135000"/>
              </a:lnSpc>
            </a:pPr>
            <a:r>
              <a:rPr lang="zh-CN" altLang="en-US" sz="2800" b="1" dirty="0" smtClean="0">
                <a:latin typeface="楷体" pitchFamily="49" charset="-122"/>
                <a:ea typeface="楷体" pitchFamily="49" charset="-122"/>
                <a:cs typeface="幼圆"/>
              </a:rPr>
              <a:t>理</a:t>
            </a:r>
            <a:r>
              <a:rPr lang="zh-CN" altLang="en-US" sz="2800" b="1" dirty="0">
                <a:latin typeface="楷体" pitchFamily="49" charset="-122"/>
                <a:ea typeface="楷体" pitchFamily="49" charset="-122"/>
                <a:cs typeface="幼圆"/>
              </a:rPr>
              <a:t>学是一种“学圣人”的思想运动。	</a:t>
            </a: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姜</a:t>
            </a:r>
            <a:r>
              <a:rPr lang="zh-CN" altLang="en-US" sz="2800" b="1" dirty="0">
                <a:latin typeface="楷体" pitchFamily="49" charset="-122"/>
                <a:ea typeface="楷体" pitchFamily="49" charset="-122"/>
                <a:cs typeface="幼圆"/>
              </a:rPr>
              <a:t>广</a:t>
            </a:r>
            <a:r>
              <a:rPr lang="zh-CN" altLang="en-US" sz="2800" b="1" dirty="0" smtClean="0">
                <a:latin typeface="楷体" pitchFamily="49" charset="-122"/>
                <a:ea typeface="楷体" pitchFamily="49" charset="-122"/>
                <a:cs typeface="幼圆"/>
              </a:rPr>
              <a:t>辉</a:t>
            </a:r>
            <a:endParaRPr lang="en-US" altLang="zh-CN" sz="2800" b="1" dirty="0" smtClean="0">
              <a:latin typeface="楷体" pitchFamily="49" charset="-122"/>
              <a:ea typeface="楷体" pitchFamily="49" charset="-122"/>
              <a:cs typeface="幼圆"/>
            </a:endParaRPr>
          </a:p>
          <a:p>
            <a:pPr algn="just" fontAlgn="auto">
              <a:lnSpc>
                <a:spcPct val="120000"/>
              </a:lnSpc>
              <a:spcBef>
                <a:spcPts val="0"/>
              </a:spcBef>
              <a:spcAft>
                <a:spcPts val="0"/>
              </a:spcAft>
              <a:defRPr/>
            </a:pP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西铭</a:t>
            </a: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（张载）所讲的是一种精神境界，也是一种生活方式。</a:t>
            </a: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它只要求在不足百年的有生之年，人尽其作为宇宙成员和社会成员所应负的责任与义务。</a:t>
            </a: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在仁者的精神境界中，天地万物同为一体，全人类都是兄弟。</a:t>
            </a: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得到了这种统一的人亦得到一种最高的幸福。</a:t>
            </a:r>
            <a:endParaRPr lang="en-US" altLang="zh-CN" sz="2800" b="1" dirty="0" smtClean="0">
              <a:latin typeface="楷体" pitchFamily="49" charset="-122"/>
              <a:ea typeface="楷体" pitchFamily="49" charset="-122"/>
              <a:cs typeface="幼圆"/>
            </a:endParaRPr>
          </a:p>
          <a:p>
            <a:pPr algn="r" fontAlgn="auto">
              <a:lnSpc>
                <a:spcPct val="120000"/>
              </a:lnSpc>
              <a:spcBef>
                <a:spcPts val="0"/>
              </a:spcBef>
              <a:spcAft>
                <a:spcPts val="0"/>
              </a:spcAft>
              <a:defRPr/>
            </a:pPr>
            <a:r>
              <a:rPr lang="en-US" altLang="zh-CN" sz="2800" b="1" dirty="0" smtClean="0">
                <a:latin typeface="楷体" pitchFamily="49" charset="-122"/>
                <a:ea typeface="楷体" pitchFamily="49" charset="-122"/>
                <a:cs typeface="幼圆"/>
              </a:rPr>
              <a:t>——</a:t>
            </a:r>
            <a:r>
              <a:rPr lang="zh-CN" altLang="en-US" sz="2800" b="1" dirty="0" smtClean="0">
                <a:latin typeface="楷体" pitchFamily="49" charset="-122"/>
                <a:ea typeface="楷体" pitchFamily="49" charset="-122"/>
                <a:cs typeface="幼圆"/>
              </a:rPr>
              <a:t>冯友兰</a:t>
            </a:r>
          </a:p>
          <a:p>
            <a:pPr>
              <a:lnSpc>
                <a:spcPct val="135000"/>
              </a:lnSpc>
            </a:pPr>
            <a:endParaRPr lang="zh-CN" altLang="en-US" sz="2800" b="1" dirty="0">
              <a:latin typeface="楷体" pitchFamily="49" charset="-122"/>
              <a:ea typeface="楷体" pitchFamily="49" charset="-122"/>
              <a:cs typeface="华文行楷"/>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417415"/>
          </a:xfrm>
          <a:prstGeom prst="rect">
            <a:avLst/>
          </a:prstGeom>
          <a:noFill/>
        </p:spPr>
        <p:txBody>
          <a:bodyPr wrap="square">
            <a:spAutoFit/>
          </a:bodyPr>
          <a:lstStyle/>
          <a:p>
            <a:pPr>
              <a:defRPr/>
            </a:pPr>
            <a:r>
              <a:rPr lang="zh-CN" altLang="en-US" sz="2800" b="1" dirty="0" smtClean="0">
                <a:solidFill>
                  <a:srgbClr val="FF0000"/>
                </a:solidFill>
                <a:latin typeface="楷体" pitchFamily="49" charset="-122"/>
                <a:ea typeface="楷体" pitchFamily="49" charset="-122"/>
              </a:rPr>
              <a:t>材料解读六</a:t>
            </a:r>
            <a:endParaRPr lang="en-US" altLang="zh-CN" sz="2800" b="1" dirty="0" smtClean="0">
              <a:solidFill>
                <a:srgbClr val="FF0000"/>
              </a:solidFill>
              <a:latin typeface="楷体" pitchFamily="49" charset="-122"/>
              <a:ea typeface="楷体" pitchFamily="49" charset="-122"/>
            </a:endParaRPr>
          </a:p>
          <a:p>
            <a:pPr>
              <a:defRPr/>
            </a:pPr>
            <a:r>
              <a:rPr lang="zh-CN" altLang="en-US" sz="2800" b="1" dirty="0" smtClean="0">
                <a:latin typeface="楷体" pitchFamily="49" charset="-122"/>
                <a:ea typeface="楷体" pitchFamily="49" charset="-122"/>
              </a:rPr>
              <a:t>中</a:t>
            </a:r>
            <a:r>
              <a:rPr lang="zh-CN" altLang="en-US" sz="2800" b="1" dirty="0">
                <a:latin typeface="楷体" pitchFamily="49" charset="-122"/>
                <a:ea typeface="楷体" pitchFamily="49" charset="-122"/>
              </a:rPr>
              <a:t>国的县志中有丰富的女性资料，它们清楚地表明，</a:t>
            </a:r>
            <a:r>
              <a:rPr lang="zh-CN" altLang="en-US" sz="2800" b="1" dirty="0">
                <a:solidFill>
                  <a:srgbClr val="3333FF"/>
                </a:solidFill>
                <a:latin typeface="楷体" pitchFamily="49" charset="-122"/>
                <a:ea typeface="楷体" pitchFamily="49" charset="-122"/>
              </a:rPr>
              <a:t>妇女的贞节是当地荣誉的象征</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对风俗的描述，列女志的前言，甚至许多地方志的编纂体例都清楚地显示，</a:t>
            </a:r>
            <a:r>
              <a:rPr lang="zh-CN" altLang="en-US" sz="2800" b="1" dirty="0">
                <a:solidFill>
                  <a:srgbClr val="3333FF"/>
                </a:solidFill>
                <a:latin typeface="楷体" pitchFamily="49" charset="-122"/>
                <a:ea typeface="楷体" pitchFamily="49" charset="-122"/>
              </a:rPr>
              <a:t>女性贞节是向外部世界描绘地方道德标准的综合价值观的组成部分。</a:t>
            </a:r>
            <a:r>
              <a:rPr lang="zh-CN" altLang="en-US" sz="2800" b="1" dirty="0">
                <a:latin typeface="楷体" pitchFamily="49" charset="-122"/>
                <a:ea typeface="楷体" pitchFamily="49" charset="-122"/>
              </a:rPr>
              <a:t>来自长江下游的一些例子很有说服力，其中有如下描写：“歙欲称闺门邹鲁（指文教兴盛之地），盖山川清淑之气所独钟，抑亦程朱之教泽。”</a:t>
            </a:r>
          </a:p>
          <a:p>
            <a:pPr>
              <a:defRPr/>
            </a:pPr>
            <a:r>
              <a:rPr lang="en-US" sz="2800" b="1" dirty="0">
                <a:latin typeface="楷体" pitchFamily="49" charset="-122"/>
                <a:ea typeface="楷体" pitchFamily="49" charset="-122"/>
              </a:rPr>
              <a:t>                    </a:t>
            </a:r>
            <a:r>
              <a:rPr lang="en-US" sz="2800" b="1" dirty="0" smtClean="0">
                <a:latin typeface="楷体" pitchFamily="49" charset="-122"/>
                <a:ea typeface="楷体" pitchFamily="49" charset="-122"/>
              </a:rPr>
              <a:t>——</a:t>
            </a:r>
            <a:r>
              <a:rPr lang="zh-CN" altLang="en-US" sz="2800" b="1" dirty="0">
                <a:latin typeface="楷体" pitchFamily="49" charset="-122"/>
                <a:ea typeface="楷体" pitchFamily="49" charset="-122"/>
              </a:rPr>
              <a:t>邓小南等</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中国妇女史读本</a:t>
            </a:r>
            <a:r>
              <a:rPr lang="en-US" altLang="zh-CN" sz="2800" b="1" dirty="0">
                <a:latin typeface="楷体" pitchFamily="49" charset="-122"/>
                <a:ea typeface="楷体" pitchFamily="49" charset="-122"/>
              </a:rPr>
              <a:t>》</a:t>
            </a:r>
          </a:p>
          <a:p>
            <a:pPr>
              <a:defRPr/>
            </a:pPr>
            <a:r>
              <a:rPr lang="zh-CN" altLang="en-US" sz="2800" b="1" dirty="0">
                <a:latin typeface="楷体" pitchFamily="49" charset="-122"/>
                <a:ea typeface="楷体" pitchFamily="49" charset="-122"/>
              </a:rPr>
              <a:t>依据材料，结合所学知识，分析</a:t>
            </a:r>
            <a:r>
              <a:rPr lang="zh-CN" altLang="en-US" sz="2800" b="1" dirty="0">
                <a:solidFill>
                  <a:srgbClr val="FF0000"/>
                </a:solidFill>
                <a:latin typeface="楷体" pitchFamily="49" charset="-122"/>
                <a:ea typeface="楷体" pitchFamily="49" charset="-122"/>
              </a:rPr>
              <a:t>程朱理学何以对女性贞节作为地方道德标准产生影响。</a:t>
            </a:r>
            <a:endParaRPr lang="en-US" altLang="zh-CN" sz="2800" b="1" dirty="0">
              <a:solidFill>
                <a:srgbClr val="FF0000"/>
              </a:solidFill>
              <a:latin typeface="楷体" pitchFamily="49" charset="-122"/>
              <a:ea typeface="楷体" pitchFamily="49" charset="-122"/>
            </a:endParaRPr>
          </a:p>
          <a:p>
            <a:pPr>
              <a:defRPr/>
            </a:pPr>
            <a:r>
              <a:rPr lang="zh-CN" altLang="en-US" sz="2800" b="1" dirty="0" smtClean="0">
                <a:solidFill>
                  <a:srgbClr val="FF0000"/>
                </a:solidFill>
                <a:latin typeface="楷体" pitchFamily="49" charset="-122"/>
                <a:ea typeface="楷体" pitchFamily="49" charset="-122"/>
              </a:rPr>
              <a:t>参考答案</a:t>
            </a:r>
            <a:r>
              <a:rPr lang="zh-CN" altLang="en-US" sz="2800" b="1" dirty="0" smtClean="0">
                <a:latin typeface="楷体" pitchFamily="49" charset="-122"/>
                <a:ea typeface="楷体" pitchFamily="49" charset="-122"/>
              </a:rPr>
              <a:t>：“</a:t>
            </a:r>
            <a:r>
              <a:rPr lang="zh-CN" altLang="en-US" sz="2800" b="1" dirty="0">
                <a:latin typeface="楷体" pitchFamily="49" charset="-122"/>
                <a:ea typeface="楷体" pitchFamily="49" charset="-122"/>
              </a:rPr>
              <a:t>二程”把天理和伦理道德直接联系起来，朱熹认为三纲五常就是天理，强调“存天理，灭 人欲”；程朱理学在宋代以后成为居于统治地位的官方哲学，并成为地方教化的工具；女性贞节观是程朱理学的体现，受到地方推崇和不断强化，从而成为地方道德标准。</a:t>
            </a:r>
          </a:p>
          <a:p>
            <a:pPr>
              <a:defRPr/>
            </a:pPr>
            <a:endParaRPr lang="zh-CN" altLang="en-US" sz="2800" b="1" dirty="0">
              <a:solidFill>
                <a:srgbClr val="FF0000"/>
              </a:solidFill>
              <a:latin typeface="楷体" pitchFamily="49" charset="-122"/>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0" y="404664"/>
            <a:ext cx="9144000" cy="5176802"/>
          </a:xfrm>
          <a:prstGeom prst="rect">
            <a:avLst/>
          </a:prstGeom>
          <a:noFill/>
          <a:ln w="9525">
            <a:noFill/>
            <a:miter lim="800000"/>
            <a:headEnd/>
            <a:tailEnd/>
          </a:ln>
        </p:spPr>
        <p:txBody>
          <a:bodyPr wrap="square">
            <a:spAutoFit/>
          </a:bodyPr>
          <a:lstStyle/>
          <a:p>
            <a:pPr>
              <a:lnSpc>
                <a:spcPct val="130000"/>
              </a:lnSpc>
            </a:pPr>
            <a:r>
              <a:rPr lang="en-US" altLang="zh-CN" sz="2800" b="1" dirty="0" smtClean="0">
                <a:solidFill>
                  <a:srgbClr val="FF0000"/>
                </a:solidFill>
                <a:latin typeface="楷体" pitchFamily="49" charset="-122"/>
                <a:ea typeface="楷体" pitchFamily="49" charset="-122"/>
                <a:cs typeface="Calibri" pitchFamily="34" charset="0"/>
              </a:rPr>
              <a:t>1</a:t>
            </a:r>
            <a:r>
              <a:rPr lang="zh-CN" altLang="en-US" sz="2800" b="1" dirty="0" smtClean="0">
                <a:solidFill>
                  <a:srgbClr val="FF0000"/>
                </a:solidFill>
                <a:latin typeface="楷体" pitchFamily="49" charset="-122"/>
                <a:ea typeface="楷体" pitchFamily="49" charset="-122"/>
                <a:cs typeface="Calibri" pitchFamily="34" charset="0"/>
              </a:rPr>
              <a:t>、理学形成的背景</a:t>
            </a:r>
            <a:endParaRPr lang="zh-CN" altLang="en-US" sz="2800" b="1" dirty="0">
              <a:solidFill>
                <a:srgbClr val="FF0000"/>
              </a:solidFill>
              <a:latin typeface="楷体" pitchFamily="49" charset="-122"/>
              <a:ea typeface="楷体" pitchFamily="49" charset="-122"/>
              <a:cs typeface="Calibri" pitchFamily="34" charset="0"/>
            </a:endParaRPr>
          </a:p>
          <a:p>
            <a:pPr>
              <a:lnSpc>
                <a:spcPct val="130000"/>
              </a:lnSpc>
            </a:pPr>
            <a:r>
              <a:rPr lang="en-US" altLang="zh-CN" sz="2800" b="1" dirty="0" smtClean="0">
                <a:latin typeface="楷体" pitchFamily="49" charset="-122"/>
                <a:ea typeface="楷体" pitchFamily="49" charset="-122"/>
                <a:cs typeface="Calibri" pitchFamily="34" charset="0"/>
              </a:rPr>
              <a:t> (</a:t>
            </a:r>
            <a:r>
              <a:rPr lang="en-US" altLang="zh-CN" sz="2800" b="1" dirty="0" smtClean="0">
                <a:latin typeface="楷体" pitchFamily="49" charset="-122"/>
                <a:ea typeface="楷体" pitchFamily="49" charset="-122"/>
                <a:cs typeface="Calibri" pitchFamily="34" charset="0"/>
              </a:rPr>
              <a:t>1)</a:t>
            </a:r>
            <a:r>
              <a:rPr lang="zh-CN" altLang="en-US" sz="2800" b="1" dirty="0" smtClean="0">
                <a:latin typeface="楷体" pitchFamily="49" charset="-122"/>
                <a:ea typeface="楷体" pitchFamily="49" charset="-122"/>
                <a:cs typeface="Calibri" pitchFamily="34" charset="0"/>
              </a:rPr>
              <a:t>魏晋时期，</a:t>
            </a:r>
            <a:r>
              <a:rPr lang="zh-CN" altLang="en-US" sz="2800" b="1" dirty="0" smtClean="0">
                <a:solidFill>
                  <a:srgbClr val="3333FF"/>
                </a:solidFill>
                <a:latin typeface="楷体" pitchFamily="49" charset="-122"/>
                <a:ea typeface="楷体" pitchFamily="49" charset="-122"/>
                <a:cs typeface="Calibri" pitchFamily="34" charset="0"/>
              </a:rPr>
              <a:t>佛教、道教思想</a:t>
            </a:r>
            <a:r>
              <a:rPr lang="zh-CN" altLang="en-US" sz="2800" b="1" dirty="0" smtClean="0">
                <a:latin typeface="楷体" pitchFamily="49" charset="-122"/>
                <a:ea typeface="楷体" pitchFamily="49" charset="-122"/>
                <a:cs typeface="Calibri" pitchFamily="34" charset="0"/>
              </a:rPr>
              <a:t>削弱儒家思想正统地位；</a:t>
            </a:r>
            <a:endParaRPr lang="en-US" altLang="zh-CN" sz="2800" b="1" dirty="0" smtClean="0">
              <a:latin typeface="楷体" pitchFamily="49" charset="-122"/>
              <a:ea typeface="楷体" pitchFamily="49" charset="-122"/>
              <a:cs typeface="Calibri" pitchFamily="34" charset="0"/>
            </a:endParaRPr>
          </a:p>
          <a:p>
            <a:pPr>
              <a:lnSpc>
                <a:spcPct val="130000"/>
              </a:lnSpc>
            </a:pPr>
            <a:r>
              <a:rPr lang="en-US" altLang="zh-CN" sz="2800" b="1" dirty="0" smtClean="0">
                <a:latin typeface="楷体" pitchFamily="49" charset="-122"/>
                <a:ea typeface="楷体" pitchFamily="49" charset="-122"/>
                <a:cs typeface="Calibri" pitchFamily="34" charset="0"/>
              </a:rPr>
              <a:t> (</a:t>
            </a:r>
            <a:r>
              <a:rPr lang="en-US" altLang="zh-CN" sz="2800" b="1" dirty="0" smtClean="0">
                <a:latin typeface="楷体" pitchFamily="49" charset="-122"/>
                <a:ea typeface="楷体" pitchFamily="49" charset="-122"/>
                <a:cs typeface="Calibri" pitchFamily="34" charset="0"/>
              </a:rPr>
              <a:t>2)</a:t>
            </a:r>
            <a:r>
              <a:rPr lang="zh-CN" altLang="en-US" sz="2800" b="1" dirty="0" smtClean="0">
                <a:latin typeface="楷体" pitchFamily="49" charset="-122"/>
                <a:ea typeface="楷体" pitchFamily="49" charset="-122"/>
                <a:cs typeface="Calibri" pitchFamily="34" charset="0"/>
              </a:rPr>
              <a:t>唐代中后期，韩愈提出</a:t>
            </a:r>
            <a:r>
              <a:rPr lang="zh-CN" altLang="en-US" sz="2800" b="1" dirty="0" smtClean="0">
                <a:solidFill>
                  <a:srgbClr val="3333FF"/>
                </a:solidFill>
                <a:latin typeface="楷体" pitchFamily="49" charset="-122"/>
                <a:ea typeface="楷体" pitchFamily="49" charset="-122"/>
                <a:cs typeface="Calibri" pitchFamily="34" charset="0"/>
              </a:rPr>
              <a:t>复兴儒学</a:t>
            </a:r>
            <a:r>
              <a:rPr lang="zh-CN" altLang="en-US" sz="2800" b="1" dirty="0" smtClean="0">
                <a:latin typeface="楷体" pitchFamily="49" charset="-122"/>
                <a:ea typeface="楷体" pitchFamily="49" charset="-122"/>
                <a:cs typeface="Calibri" pitchFamily="34" charset="0"/>
              </a:rPr>
              <a:t>的主张</a:t>
            </a:r>
            <a:r>
              <a:rPr lang="zh-CN" altLang="en-US" sz="2800" b="1" dirty="0" smtClean="0">
                <a:latin typeface="楷体" pitchFamily="49" charset="-122"/>
                <a:ea typeface="楷体" pitchFamily="49" charset="-122"/>
                <a:cs typeface="Calibri" pitchFamily="34" charset="0"/>
              </a:rPr>
              <a:t>；</a:t>
            </a:r>
            <a:endParaRPr lang="en-US" altLang="zh-CN" sz="2800" b="1" dirty="0" smtClean="0">
              <a:latin typeface="楷体" pitchFamily="49" charset="-122"/>
              <a:ea typeface="楷体" pitchFamily="49" charset="-122"/>
              <a:cs typeface="Calibri" pitchFamily="34" charset="0"/>
            </a:endParaRPr>
          </a:p>
          <a:p>
            <a:pPr>
              <a:lnSpc>
                <a:spcPct val="130000"/>
              </a:lnSpc>
            </a:pPr>
            <a:r>
              <a:rPr lang="zh-CN" altLang="en-US" sz="2800" b="1" dirty="0" smtClean="0">
                <a:latin typeface="楷体" pitchFamily="49" charset="-122"/>
                <a:ea typeface="楷体" pitchFamily="49" charset="-122"/>
                <a:cs typeface="Calibri" pitchFamily="34" charset="0"/>
              </a:rPr>
              <a:t>（</a:t>
            </a:r>
            <a:r>
              <a:rPr lang="en-US" altLang="zh-CN" sz="2800" b="1" dirty="0" smtClean="0">
                <a:latin typeface="楷体" pitchFamily="49" charset="-122"/>
                <a:ea typeface="楷体" pitchFamily="49" charset="-122"/>
                <a:cs typeface="Calibri" pitchFamily="34" charset="0"/>
              </a:rPr>
              <a:t>3</a:t>
            </a:r>
            <a:r>
              <a:rPr lang="zh-CN" altLang="en-US" sz="2800" b="1" dirty="0" smtClean="0">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rPr>
              <a:t>儒</a:t>
            </a:r>
            <a:r>
              <a:rPr lang="zh-CN" altLang="en-US" sz="2800" b="1" dirty="0" smtClean="0">
                <a:latin typeface="楷体" pitchFamily="49" charset="-122"/>
                <a:ea typeface="楷体" pitchFamily="49" charset="-122"/>
              </a:rPr>
              <a:t>、佛、道“三教”争衡归一；</a:t>
            </a:r>
            <a:endParaRPr lang="en-US" altLang="zh-CN" sz="2800" b="1" dirty="0" smtClean="0">
              <a:latin typeface="楷体" pitchFamily="49" charset="-122"/>
              <a:ea typeface="楷体" pitchFamily="49" charset="-122"/>
            </a:endParaRPr>
          </a:p>
          <a:p>
            <a:pPr>
              <a:lnSpc>
                <a:spcPct val="130000"/>
              </a:lnSpc>
            </a:pPr>
            <a:r>
              <a:rPr lang="zh-CN" altLang="en-US" sz="2800" b="1" dirty="0" smtClean="0">
                <a:solidFill>
                  <a:srgbClr val="3333FF"/>
                </a:solidFill>
                <a:latin typeface="楷体" pitchFamily="49" charset="-122"/>
                <a:ea typeface="楷体" pitchFamily="49" charset="-122"/>
              </a:rPr>
              <a:t>（唐以降，儒道佛混淆夹杂，至宋则发展成儒学为本，兼容佛道－－形成以儒学为基本框架，以纲常名教为取舍尺度，吸收佛道哲学思辩方法，渐形成理学。）</a:t>
            </a:r>
          </a:p>
          <a:p>
            <a:pPr>
              <a:lnSpc>
                <a:spcPct val="130000"/>
              </a:lnSpc>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4</a:t>
            </a:r>
            <a:r>
              <a:rPr lang="zh-CN" altLang="en-US" sz="2800" b="1" dirty="0" smtClean="0">
                <a:latin typeface="楷体" pitchFamily="49" charset="-122"/>
                <a:ea typeface="楷体" pitchFamily="49" charset="-122"/>
              </a:rPr>
              <a:t>）宋王朝欲重整纲纪的政治需要；</a:t>
            </a:r>
          </a:p>
          <a:p>
            <a:pPr>
              <a:lnSpc>
                <a:spcPct val="140000"/>
              </a:lnSpc>
            </a:pPr>
            <a:r>
              <a:rPr lang="zh-CN" altLang="en-US" sz="2800" b="1" dirty="0" smtClean="0">
                <a:latin typeface="楷体" pitchFamily="49" charset="-122"/>
                <a:ea typeface="楷体" pitchFamily="49" charset="-122"/>
                <a:cs typeface="Calibri" pitchFamily="34" charset="0"/>
              </a:rPr>
              <a:t>（</a:t>
            </a:r>
            <a:r>
              <a:rPr lang="en-US" altLang="zh-CN" sz="2800" b="1" dirty="0" smtClean="0">
                <a:latin typeface="楷体" pitchFamily="49" charset="-122"/>
                <a:ea typeface="楷体" pitchFamily="49" charset="-122"/>
                <a:cs typeface="Calibri" pitchFamily="34" charset="0"/>
              </a:rPr>
              <a:t>5)</a:t>
            </a:r>
            <a:r>
              <a:rPr lang="zh-CN" altLang="en-US" sz="2800" b="1" dirty="0" smtClean="0">
                <a:latin typeface="楷体" pitchFamily="49" charset="-122"/>
                <a:ea typeface="楷体" pitchFamily="49" charset="-122"/>
                <a:cs typeface="Calibri" pitchFamily="34" charset="0"/>
              </a:rPr>
              <a:t>北宋士大夫掀起</a:t>
            </a:r>
            <a:r>
              <a:rPr lang="zh-CN" altLang="en-US" sz="2800" b="1" dirty="0" smtClean="0">
                <a:solidFill>
                  <a:srgbClr val="3333FF"/>
                </a:solidFill>
                <a:latin typeface="楷体" pitchFamily="49" charset="-122"/>
                <a:ea typeface="楷体" pitchFamily="49" charset="-122"/>
                <a:cs typeface="Calibri" pitchFamily="34" charset="0"/>
              </a:rPr>
              <a:t>儒学复兴运动。</a:t>
            </a:r>
            <a:endParaRPr lang="en-US" altLang="zh-CN" sz="2800" b="1" dirty="0" smtClean="0">
              <a:solidFill>
                <a:srgbClr val="3333FF"/>
              </a:solidFill>
              <a:latin typeface="楷体" pitchFamily="49" charset="-122"/>
              <a:ea typeface="楷体" pitchFamily="49" charset="-122"/>
              <a:cs typeface="Calibri" pitchFamily="34" charset="0"/>
            </a:endParaRPr>
          </a:p>
        </p:txBody>
      </p:sp>
      <p:sp>
        <p:nvSpPr>
          <p:cNvPr id="3" name="TextBox 2"/>
          <p:cNvSpPr txBox="1"/>
          <p:nvPr/>
        </p:nvSpPr>
        <p:spPr>
          <a:xfrm>
            <a:off x="0" y="0"/>
            <a:ext cx="9144000" cy="523220"/>
          </a:xfrm>
          <a:prstGeom prst="rect">
            <a:avLst/>
          </a:prstGeom>
          <a:noFill/>
        </p:spPr>
        <p:txBody>
          <a:bodyPr wrap="square">
            <a:spAutoFit/>
          </a:bodyPr>
          <a:lstStyle/>
          <a:p>
            <a:pPr>
              <a:defRPr/>
            </a:pPr>
            <a:r>
              <a:rPr lang="zh-CN" altLang="en-US" sz="2800" b="1" dirty="0">
                <a:solidFill>
                  <a:srgbClr val="FF0000"/>
                </a:solidFill>
              </a:rPr>
              <a:t>基础知识</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0"/>
            <a:ext cx="9144000" cy="7294305"/>
          </a:xfrm>
          <a:prstGeom prst="rect">
            <a:avLst/>
          </a:prstGeom>
          <a:noFill/>
          <a:ln w="9525">
            <a:noFill/>
            <a:miter lim="800000"/>
            <a:headEnd/>
            <a:tailEnd/>
          </a:ln>
        </p:spPr>
        <p:txBody>
          <a:bodyPr wrap="square">
            <a:spAutoFit/>
          </a:bodyPr>
          <a:lstStyle/>
          <a:p>
            <a:r>
              <a:rPr lang="zh-CN" altLang="en-US" sz="2800" b="1" dirty="0" smtClean="0">
                <a:solidFill>
                  <a:srgbClr val="FF0000"/>
                </a:solidFill>
                <a:latin typeface="楷体" pitchFamily="49" charset="-122"/>
                <a:ea typeface="楷体" pitchFamily="49" charset="-122"/>
              </a:rPr>
              <a:t>材料解读七</a:t>
            </a:r>
            <a:endParaRPr lang="en-US" altLang="zh-CN" sz="2800" b="1" dirty="0" smtClean="0">
              <a:solidFill>
                <a:srgbClr val="FF0000"/>
              </a:solidFill>
              <a:latin typeface="楷体" pitchFamily="49" charset="-122"/>
              <a:ea typeface="楷体" pitchFamily="49" charset="-122"/>
            </a:endParaRPr>
          </a:p>
          <a:p>
            <a:r>
              <a:rPr lang="zh-CN" altLang="en-US" sz="2800" b="1" dirty="0" smtClean="0">
                <a:latin typeface="楷体" pitchFamily="49" charset="-122"/>
                <a:ea typeface="楷体" pitchFamily="49" charset="-122"/>
              </a:rPr>
              <a:t>在</a:t>
            </a:r>
            <a:r>
              <a:rPr lang="zh-CN" altLang="en-US" sz="2800" b="1" dirty="0">
                <a:latin typeface="楷体" pitchFamily="49" charset="-122"/>
                <a:ea typeface="楷体" pitchFamily="49" charset="-122"/>
              </a:rPr>
              <a:t>中国，对</a:t>
            </a:r>
            <a:r>
              <a:rPr lang="en-US" altLang="zh-CN" sz="2800" b="1" dirty="0" err="1">
                <a:latin typeface="楷体" pitchFamily="49" charset="-122"/>
                <a:ea typeface="楷体" pitchFamily="49" charset="-122"/>
              </a:rPr>
              <a:t>scie</a:t>
            </a:r>
            <a:r>
              <a:rPr lang="en-US" altLang="zh-CN" sz="2800" b="1" dirty="0">
                <a:latin typeface="楷体" pitchFamily="49" charset="-122"/>
                <a:ea typeface="楷体" pitchFamily="49" charset="-122"/>
              </a:rPr>
              <a:t> </a:t>
            </a:r>
            <a:r>
              <a:rPr lang="en-US" altLang="zh-CN" sz="2800" b="1" dirty="0" err="1">
                <a:latin typeface="楷体" pitchFamily="49" charset="-122"/>
                <a:ea typeface="楷体" pitchFamily="49" charset="-122"/>
              </a:rPr>
              <a:t>nce</a:t>
            </a:r>
            <a:r>
              <a:rPr lang="zh-CN" altLang="en-US" sz="2800" b="1" dirty="0">
                <a:latin typeface="楷体" pitchFamily="49" charset="-122"/>
                <a:ea typeface="楷体" pitchFamily="49" charset="-122"/>
              </a:rPr>
              <a:t>的翻译经历了从“格致”到“科学“的用词变化。中国古代本有“科学”一词。如宋人文集中有“处科学之兴，世为士者往往困于一日之程文，甚至于老死而或不遇”之句。明末清初，受古代“格物致知”的影响，时人将“</a:t>
            </a:r>
            <a:r>
              <a:rPr lang="en-US" altLang="zh-CN" sz="2800" b="1" dirty="0">
                <a:latin typeface="楷体" pitchFamily="49" charset="-122"/>
                <a:ea typeface="楷体" pitchFamily="49" charset="-122"/>
              </a:rPr>
              <a:t>science</a:t>
            </a:r>
            <a:r>
              <a:rPr lang="zh-CN" altLang="en-US" sz="2800" b="1" dirty="0">
                <a:latin typeface="楷体" pitchFamily="49" charset="-122"/>
                <a:ea typeface="楷体" pitchFamily="49" charset="-122"/>
              </a:rPr>
              <a:t>”音译为“格致”。</a:t>
            </a:r>
            <a:r>
              <a:rPr lang="en-US" altLang="zh-CN" sz="2800" b="1" dirty="0">
                <a:latin typeface="楷体" pitchFamily="49" charset="-122"/>
                <a:ea typeface="楷体" pitchFamily="49" charset="-122"/>
              </a:rPr>
              <a:t>19</a:t>
            </a:r>
            <a:r>
              <a:rPr lang="zh-CN" altLang="en-US" sz="2800" b="1" dirty="0">
                <a:latin typeface="楷体" pitchFamily="49" charset="-122"/>
                <a:ea typeface="楷体" pitchFamily="49" charset="-122"/>
              </a:rPr>
              <a:t>世纪中叶后，“研格致，营制造者，乘时而起”，“格致”一词大量作用。</a:t>
            </a:r>
            <a:r>
              <a:rPr lang="en-US" altLang="zh-CN" sz="2800" b="1" dirty="0">
                <a:latin typeface="楷体" pitchFamily="49" charset="-122"/>
                <a:ea typeface="楷体" pitchFamily="49" charset="-122"/>
              </a:rPr>
              <a:t>19</a:t>
            </a:r>
            <a:r>
              <a:rPr lang="zh-CN" altLang="en-US" sz="2800" b="1" dirty="0">
                <a:latin typeface="楷体" pitchFamily="49" charset="-122"/>
                <a:ea typeface="楷体" pitchFamily="49" charset="-122"/>
              </a:rPr>
              <a:t>世纪末，梁启超等效仿日本的做法，将“</a:t>
            </a:r>
            <a:r>
              <a:rPr lang="en-US" altLang="zh-CN" sz="2800" b="1" dirty="0">
                <a:latin typeface="楷体" pitchFamily="49" charset="-122"/>
                <a:ea typeface="楷体" pitchFamily="49" charset="-122"/>
              </a:rPr>
              <a:t>science</a:t>
            </a:r>
            <a:r>
              <a:rPr lang="zh-CN" altLang="en-US" sz="2800" b="1" dirty="0">
                <a:latin typeface="楷体" pitchFamily="49" charset="-122"/>
                <a:ea typeface="楷体" pitchFamily="49" charset="-122"/>
              </a:rPr>
              <a:t>”译为“从事</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科学，讲求政艺。”民国初，学界还将</a:t>
            </a:r>
            <a:r>
              <a:rPr lang="en-US" altLang="zh-CN" sz="2800" b="1" dirty="0" err="1">
                <a:latin typeface="楷体" pitchFamily="49" charset="-122"/>
                <a:ea typeface="楷体" pitchFamily="49" charset="-122"/>
              </a:rPr>
              <a:t>scienc</a:t>
            </a:r>
            <a:r>
              <a:rPr lang="en-US" altLang="zh-CN" sz="2800" b="1" dirty="0">
                <a:latin typeface="楷体" pitchFamily="49" charset="-122"/>
                <a:ea typeface="楷体" pitchFamily="49" charset="-122"/>
              </a:rPr>
              <a:t> e</a:t>
            </a:r>
            <a:r>
              <a:rPr lang="zh-CN" altLang="en-US" sz="2800" b="1" dirty="0">
                <a:latin typeface="楷体" pitchFamily="49" charset="-122"/>
                <a:ea typeface="楷体" pitchFamily="49" charset="-122"/>
              </a:rPr>
              <a:t>音译为“赛因斯”，意在强调科学的理性精神</a:t>
            </a: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a:t>
            </a:r>
            <a:r>
              <a:rPr lang="zh-CN" altLang="en-US" sz="2800" b="1" dirty="0">
                <a:latin typeface="楷体" pitchFamily="49" charset="-122"/>
                <a:ea typeface="楷体" pitchFamily="49" charset="-122"/>
              </a:rPr>
              <a:t>摘自</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近代汉字术语创制的两种类型</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等</a:t>
            </a:r>
          </a:p>
          <a:p>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1</a:t>
            </a:r>
            <a:r>
              <a:rPr lang="zh-CN" altLang="en-US" sz="2800" b="1" dirty="0">
                <a:latin typeface="楷体" pitchFamily="49" charset="-122"/>
                <a:ea typeface="楷体" pitchFamily="49" charset="-122"/>
              </a:rPr>
              <a:t>）材料一中的中国古代“科学”一词与何种选官制度相关？程朱理学中“格物致知”的目的是什么？（</a:t>
            </a:r>
            <a:r>
              <a:rPr lang="en-US" altLang="zh-CN" sz="2800" b="1" dirty="0">
                <a:latin typeface="楷体" pitchFamily="49" charset="-122"/>
                <a:ea typeface="楷体" pitchFamily="49" charset="-122"/>
              </a:rPr>
              <a:t>4</a:t>
            </a:r>
            <a:r>
              <a:rPr lang="zh-CN" altLang="en-US" sz="2800" b="1" dirty="0">
                <a:latin typeface="楷体" pitchFamily="49" charset="-122"/>
                <a:ea typeface="楷体" pitchFamily="49" charset="-122"/>
              </a:rPr>
              <a:t>分）</a:t>
            </a:r>
          </a:p>
          <a:p>
            <a:r>
              <a:rPr lang="zh-CN" altLang="en-US" sz="2800" b="1" dirty="0">
                <a:solidFill>
                  <a:srgbClr val="FF0000"/>
                </a:solidFill>
                <a:latin typeface="楷体" pitchFamily="49" charset="-122"/>
                <a:ea typeface="楷体" pitchFamily="49" charset="-122"/>
              </a:rPr>
              <a:t>（</a:t>
            </a:r>
            <a:r>
              <a:rPr lang="en-US" altLang="zh-CN" sz="2800" b="1" dirty="0">
                <a:solidFill>
                  <a:srgbClr val="FF0000"/>
                </a:solidFill>
                <a:latin typeface="楷体" pitchFamily="49" charset="-122"/>
                <a:ea typeface="楷体" pitchFamily="49" charset="-122"/>
              </a:rPr>
              <a:t>1</a:t>
            </a:r>
            <a:r>
              <a:rPr lang="zh-CN" altLang="en-US" sz="2800" b="1" dirty="0">
                <a:solidFill>
                  <a:srgbClr val="FF0000"/>
                </a:solidFill>
                <a:latin typeface="楷体" pitchFamily="49" charset="-122"/>
                <a:ea typeface="楷体" pitchFamily="49" charset="-122"/>
              </a:rPr>
              <a:t>）与科举制相关。（</a:t>
            </a:r>
            <a:r>
              <a:rPr lang="en-US" altLang="zh-CN" sz="2800" b="1" dirty="0">
                <a:solidFill>
                  <a:srgbClr val="FF0000"/>
                </a:solidFill>
                <a:latin typeface="楷体" pitchFamily="49" charset="-122"/>
                <a:ea typeface="楷体" pitchFamily="49" charset="-122"/>
              </a:rPr>
              <a:t>2</a:t>
            </a:r>
            <a:r>
              <a:rPr lang="zh-CN" altLang="en-US" sz="2800" b="1" dirty="0">
                <a:solidFill>
                  <a:srgbClr val="FF0000"/>
                </a:solidFill>
                <a:latin typeface="楷体" pitchFamily="49" charset="-122"/>
                <a:ea typeface="楷体" pitchFamily="49" charset="-122"/>
              </a:rPr>
              <a:t>分） 目的：“究天理”（或明道德（宣传封建伦理道德），维护封建专制统治秩序。（</a:t>
            </a:r>
            <a:r>
              <a:rPr lang="en-US" altLang="zh-CN" sz="2800" b="1" dirty="0">
                <a:solidFill>
                  <a:srgbClr val="FF0000"/>
                </a:solidFill>
                <a:latin typeface="楷体" pitchFamily="49" charset="-122"/>
                <a:ea typeface="楷体" pitchFamily="49" charset="-122"/>
              </a:rPr>
              <a:t>2</a:t>
            </a:r>
            <a:r>
              <a:rPr lang="zh-CN" altLang="en-US" sz="2800" b="1" dirty="0">
                <a:solidFill>
                  <a:srgbClr val="FF0000"/>
                </a:solidFill>
                <a:latin typeface="楷体" pitchFamily="49" charset="-122"/>
                <a:ea typeface="楷体" pitchFamily="49" charset="-122"/>
              </a:rPr>
              <a:t>分）</a:t>
            </a:r>
          </a:p>
          <a:p>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5"/>
          <p:cNvSpPr txBox="1">
            <a:spLocks noChangeArrowheads="1"/>
          </p:cNvSpPr>
          <p:nvPr/>
        </p:nvSpPr>
        <p:spPr bwMode="auto">
          <a:xfrm>
            <a:off x="0" y="1196752"/>
            <a:ext cx="5148064" cy="5410712"/>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1194</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宋宁宗即位，召朱熹侍讲，</a:t>
            </a:r>
          </a:p>
          <a:p>
            <a:pPr fontAlgn="auto">
              <a:lnSpc>
                <a:spcPct val="120000"/>
              </a:lnSpc>
              <a:spcBef>
                <a:spcPts val="0"/>
              </a:spcBef>
              <a:spcAft>
                <a:spcPts val="0"/>
              </a:spcAft>
              <a:defRPr/>
            </a:pP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    不久因得罪韩侂胄免职</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1195</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定道学为“伪学”</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1197</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定“伪学之党”为“逆党”</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1200</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朱熹病卒</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1210</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追加朱熹谥号“文”</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1227</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封赠朱熹为太师、信国公</a:t>
            </a:r>
          </a:p>
          <a:p>
            <a:pPr fontAlgn="auto">
              <a:lnSpc>
                <a:spcPct val="120000"/>
              </a:lnSpc>
              <a:spcBef>
                <a:spcPts val="0"/>
              </a:spcBef>
              <a:spcAft>
                <a:spcPts val="0"/>
              </a:spcAft>
              <a:defRPr/>
            </a:pPr>
            <a:r>
              <a:rPr lang="en-US" altLang="zh-CN" sz="2400" b="1" dirty="0">
                <a:solidFill>
                  <a:srgbClr val="000066"/>
                </a:solidFill>
                <a:effectLst>
                  <a:outerShdw blurRad="38100" dist="38100" dir="2700000" algn="tl">
                    <a:srgbClr val="C0C0C0"/>
                  </a:outerShdw>
                </a:effectLst>
                <a:latin typeface="楷体" pitchFamily="49" charset="-122"/>
                <a:ea typeface="楷体" pitchFamily="49" charset="-122"/>
              </a:rPr>
              <a:t>1241</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年  以理学家周、张、二程、</a:t>
            </a:r>
            <a:r>
              <a:rPr lang="zh-CN" altLang="en-US" sz="2400" b="1" dirty="0" smtClean="0">
                <a:solidFill>
                  <a:srgbClr val="000066"/>
                </a:solidFill>
                <a:effectLst>
                  <a:outerShdw blurRad="38100" dist="38100" dir="2700000" algn="tl">
                    <a:srgbClr val="C0C0C0"/>
                  </a:outerShdw>
                </a:effectLst>
                <a:latin typeface="楷体" pitchFamily="49" charset="-122"/>
                <a:ea typeface="楷体" pitchFamily="49" charset="-122"/>
              </a:rPr>
              <a:t>朱    </a:t>
            </a:r>
            <a:r>
              <a:rPr lang="zh-CN" altLang="en-US" sz="2400" b="1" dirty="0">
                <a:solidFill>
                  <a:srgbClr val="000066"/>
                </a:solidFill>
                <a:effectLst>
                  <a:outerShdw blurRad="38100" dist="38100" dir="2700000" algn="tl">
                    <a:srgbClr val="C0C0C0"/>
                  </a:outerShdw>
                </a:effectLst>
                <a:latin typeface="楷体" pitchFamily="49" charset="-122"/>
                <a:ea typeface="楷体" pitchFamily="49" charset="-122"/>
              </a:rPr>
              <a:t>熹从祀孔庙</a:t>
            </a:r>
          </a:p>
          <a:p>
            <a:pPr fontAlgn="auto">
              <a:lnSpc>
                <a:spcPct val="120000"/>
              </a:lnSpc>
              <a:spcBef>
                <a:spcPts val="0"/>
              </a:spcBef>
              <a:spcAft>
                <a:spcPts val="0"/>
              </a:spcAft>
              <a:defRPr/>
            </a:pPr>
            <a:r>
              <a:rPr lang="en-US" altLang="zh-CN" sz="2400" b="1" dirty="0" smtClean="0">
                <a:solidFill>
                  <a:srgbClr val="003300"/>
                </a:solidFill>
                <a:effectLst>
                  <a:outerShdw blurRad="38100" dist="38100" dir="2700000" algn="tl">
                    <a:srgbClr val="C0C0C0"/>
                  </a:outerShdw>
                </a:effectLst>
                <a:latin typeface="楷体" pitchFamily="49" charset="-122"/>
                <a:ea typeface="楷体" pitchFamily="49" charset="-122"/>
              </a:rPr>
              <a:t>1235</a:t>
            </a:r>
            <a:r>
              <a:rPr lang="zh-CN" altLang="en-US" sz="2400" b="1" dirty="0">
                <a:solidFill>
                  <a:srgbClr val="003300"/>
                </a:solidFill>
                <a:effectLst>
                  <a:outerShdw blurRad="38100" dist="38100" dir="2700000" algn="tl">
                    <a:srgbClr val="C0C0C0"/>
                  </a:outerShdw>
                </a:effectLst>
                <a:latin typeface="楷体" pitchFamily="49" charset="-122"/>
                <a:ea typeface="楷体" pitchFamily="49" charset="-122"/>
              </a:rPr>
              <a:t>年  蒙古攻宋，俘虏儒生趙复</a:t>
            </a:r>
            <a:r>
              <a:rPr lang="zh-CN" altLang="en-US" sz="2400" b="1" dirty="0" smtClean="0">
                <a:solidFill>
                  <a:srgbClr val="003300"/>
                </a:solidFill>
                <a:effectLst>
                  <a:outerShdw blurRad="38100" dist="38100" dir="2700000" algn="tl">
                    <a:srgbClr val="C0C0C0"/>
                  </a:outerShdw>
                </a:effectLst>
                <a:latin typeface="楷体" pitchFamily="49" charset="-122"/>
                <a:ea typeface="楷体" pitchFamily="49" charset="-122"/>
              </a:rPr>
              <a:t>等   </a:t>
            </a:r>
            <a:r>
              <a:rPr lang="zh-CN" altLang="en-US" sz="2400" b="1" dirty="0">
                <a:solidFill>
                  <a:srgbClr val="003300"/>
                </a:solidFill>
                <a:effectLst>
                  <a:outerShdw blurRad="38100" dist="38100" dir="2700000" algn="tl">
                    <a:srgbClr val="C0C0C0"/>
                  </a:outerShdw>
                </a:effectLst>
                <a:latin typeface="楷体" pitchFamily="49" charset="-122"/>
                <a:ea typeface="楷体" pitchFamily="49" charset="-122"/>
              </a:rPr>
              <a:t>至北方开办书院，理学北传</a:t>
            </a:r>
          </a:p>
          <a:p>
            <a:pPr fontAlgn="auto">
              <a:lnSpc>
                <a:spcPct val="120000"/>
              </a:lnSpc>
              <a:spcBef>
                <a:spcPts val="0"/>
              </a:spcBef>
              <a:spcAft>
                <a:spcPts val="0"/>
              </a:spcAft>
              <a:defRPr/>
            </a:pPr>
            <a:r>
              <a:rPr lang="en-US" altLang="zh-CN" sz="2400" b="1" dirty="0" smtClean="0">
                <a:solidFill>
                  <a:srgbClr val="003300"/>
                </a:solidFill>
                <a:effectLst>
                  <a:outerShdw blurRad="38100" dist="38100" dir="2700000" algn="tl">
                    <a:srgbClr val="C0C0C0"/>
                  </a:outerShdw>
                </a:effectLst>
                <a:latin typeface="楷体" pitchFamily="49" charset="-122"/>
                <a:ea typeface="楷体" pitchFamily="49" charset="-122"/>
              </a:rPr>
              <a:t>1313</a:t>
            </a:r>
            <a:r>
              <a:rPr lang="zh-CN" altLang="en-US" sz="2400" b="1" dirty="0">
                <a:solidFill>
                  <a:srgbClr val="003300"/>
                </a:solidFill>
                <a:effectLst>
                  <a:outerShdw blurRad="38100" dist="38100" dir="2700000" algn="tl">
                    <a:srgbClr val="C0C0C0"/>
                  </a:outerShdw>
                </a:effectLst>
                <a:latin typeface="楷体" pitchFamily="49" charset="-122"/>
                <a:ea typeface="楷体" pitchFamily="49" charset="-122"/>
              </a:rPr>
              <a:t>年 </a:t>
            </a:r>
            <a:r>
              <a:rPr lang="zh-CN" altLang="en-US" sz="2400" b="1" dirty="0" smtClean="0">
                <a:solidFill>
                  <a:srgbClr val="003300"/>
                </a:solidFill>
                <a:effectLst>
                  <a:outerShdw blurRad="38100" dist="38100" dir="2700000" algn="tl">
                    <a:srgbClr val="C0C0C0"/>
                  </a:outerShdw>
                </a:effectLst>
                <a:latin typeface="楷体" pitchFamily="49" charset="-122"/>
                <a:ea typeface="楷体" pitchFamily="49" charset="-122"/>
              </a:rPr>
              <a:t>元</a:t>
            </a:r>
            <a:r>
              <a:rPr lang="zh-CN" altLang="en-US" sz="2400" b="1" dirty="0">
                <a:solidFill>
                  <a:srgbClr val="003300"/>
                </a:solidFill>
                <a:effectLst>
                  <a:outerShdw blurRad="38100" dist="38100" dir="2700000" algn="tl">
                    <a:srgbClr val="C0C0C0"/>
                  </a:outerShdw>
                </a:effectLst>
                <a:latin typeface="楷体" pitchFamily="49" charset="-122"/>
                <a:ea typeface="楷体" pitchFamily="49" charset="-122"/>
              </a:rPr>
              <a:t>开科举，以程朱理学取士</a:t>
            </a:r>
          </a:p>
        </p:txBody>
      </p:sp>
      <p:sp>
        <p:nvSpPr>
          <p:cNvPr id="3" name="Text Box 19"/>
          <p:cNvSpPr txBox="1">
            <a:spLocks noChangeArrowheads="1"/>
          </p:cNvSpPr>
          <p:nvPr/>
        </p:nvSpPr>
        <p:spPr bwMode="auto">
          <a:xfrm>
            <a:off x="4932040" y="1124744"/>
            <a:ext cx="4211960" cy="5576911"/>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algn="just" fontAlgn="auto">
              <a:lnSpc>
                <a:spcPct val="135000"/>
              </a:lnSpc>
              <a:spcBef>
                <a:spcPts val="0"/>
              </a:spcBef>
              <a:spcAft>
                <a:spcPts val="0"/>
              </a:spcAft>
              <a:defRPr/>
            </a:pPr>
            <a:r>
              <a:rPr lang="zh-CN" altLang="en-US" sz="2400" b="1" dirty="0">
                <a:solidFill>
                  <a:srgbClr val="A50021"/>
                </a:solidFill>
                <a:effectLst>
                  <a:outerShdw blurRad="38100" dist="38100" dir="2700000" algn="tl">
                    <a:srgbClr val="C0C0C0"/>
                  </a:outerShdw>
                </a:effectLst>
                <a:latin typeface="楷体" pitchFamily="49" charset="-122"/>
                <a:ea typeface="楷体" pitchFamily="49" charset="-122"/>
              </a:rPr>
              <a:t>学秀才的，经学、词赋是两等。</a:t>
            </a:r>
            <a:r>
              <a:rPr lang="zh-CN" altLang="en-US" sz="2400" b="1" u="sng" dirty="0">
                <a:solidFill>
                  <a:srgbClr val="A50021"/>
                </a:solidFill>
                <a:effectLst>
                  <a:outerShdw blurRad="38100" dist="38100" dir="2700000" algn="tl">
                    <a:srgbClr val="C0C0C0"/>
                  </a:outerShdw>
                </a:effectLst>
                <a:latin typeface="楷体" pitchFamily="49" charset="-122"/>
                <a:ea typeface="楷体" pitchFamily="49" charset="-122"/>
              </a:rPr>
              <a:t>经学的是说修身齐家治国平天下的勾当，词赋的是吟诗课赋作文字的勾当。</a:t>
            </a:r>
            <a:r>
              <a:rPr lang="zh-CN" altLang="en-US" sz="2400" b="1" dirty="0">
                <a:solidFill>
                  <a:srgbClr val="A50021"/>
                </a:solidFill>
                <a:effectLst>
                  <a:outerShdw blurRad="38100" dist="38100" dir="2700000" algn="tl">
                    <a:srgbClr val="C0C0C0"/>
                  </a:outerShdw>
                </a:effectLst>
                <a:latin typeface="楷体" pitchFamily="49" charset="-122"/>
                <a:ea typeface="楷体" pitchFamily="49" charset="-122"/>
              </a:rPr>
              <a:t>自隋唐以来，取人专尚词赋，人都习学的浮华了。</a:t>
            </a:r>
            <a:r>
              <a:rPr lang="en-US" altLang="zh-CN" sz="2400" b="1" dirty="0">
                <a:solidFill>
                  <a:srgbClr val="A50021"/>
                </a:solidFill>
                <a:effectLst>
                  <a:outerShdw blurRad="38100" dist="38100" dir="2700000" algn="tl">
                    <a:srgbClr val="C0C0C0"/>
                  </a:outerShdw>
                </a:effectLst>
                <a:latin typeface="楷体" pitchFamily="49" charset="-122"/>
                <a:ea typeface="楷体" pitchFamily="49" charset="-122"/>
              </a:rPr>
              <a:t>…</a:t>
            </a:r>
            <a:r>
              <a:rPr lang="zh-CN" altLang="en-US" sz="2400" b="1" dirty="0">
                <a:solidFill>
                  <a:srgbClr val="A50021"/>
                </a:solidFill>
                <a:effectLst>
                  <a:outerShdw blurRad="38100" dist="38100" dir="2700000" algn="tl">
                    <a:srgbClr val="C0C0C0"/>
                  </a:outerShdw>
                </a:effectLst>
                <a:latin typeface="楷体" pitchFamily="49" charset="-122"/>
                <a:ea typeface="楷体" pitchFamily="49" charset="-122"/>
              </a:rPr>
              <a:t>俺如今</a:t>
            </a:r>
            <a:r>
              <a:rPr lang="en-US" altLang="zh-CN" sz="2400" b="1" dirty="0">
                <a:solidFill>
                  <a:srgbClr val="A50021"/>
                </a:solidFill>
                <a:effectLst>
                  <a:outerShdw blurRad="38100" dist="38100" dir="2700000" algn="tl">
                    <a:srgbClr val="C0C0C0"/>
                  </a:outerShdw>
                </a:effectLst>
                <a:latin typeface="楷体" pitchFamily="49" charset="-122"/>
                <a:ea typeface="楷体" pitchFamily="49" charset="-122"/>
              </a:rPr>
              <a:t>…</a:t>
            </a:r>
            <a:r>
              <a:rPr lang="zh-CN" altLang="en-US" sz="2400" b="1" u="sng" dirty="0">
                <a:solidFill>
                  <a:srgbClr val="A50021"/>
                </a:solidFill>
                <a:effectLst>
                  <a:outerShdw blurRad="38100" dist="38100" dir="2700000" algn="tl">
                    <a:srgbClr val="C0C0C0"/>
                  </a:outerShdw>
                </a:effectLst>
                <a:latin typeface="楷体" pitchFamily="49" charset="-122"/>
                <a:ea typeface="楷体" pitchFamily="49" charset="-122"/>
              </a:rPr>
              <a:t>专立德行明经科。明经内四书五经，以程子、朱晦庵注解为主，</a:t>
            </a:r>
            <a:r>
              <a:rPr lang="zh-CN" altLang="en-US" sz="2400" b="1" dirty="0">
                <a:solidFill>
                  <a:srgbClr val="A50021"/>
                </a:solidFill>
                <a:effectLst>
                  <a:outerShdw blurRad="38100" dist="38100" dir="2700000" algn="tl">
                    <a:srgbClr val="C0C0C0"/>
                  </a:outerShdw>
                </a:effectLst>
                <a:latin typeface="楷体" pitchFamily="49" charset="-122"/>
                <a:ea typeface="楷体" pitchFamily="49" charset="-122"/>
              </a:rPr>
              <a:t>是格物致知修己治人之学。这般取人呵，国家后头得人材去</a:t>
            </a:r>
            <a:r>
              <a:rPr lang="zh-CN" altLang="en-US" sz="2400" b="1" dirty="0" smtClean="0">
                <a:solidFill>
                  <a:srgbClr val="A50021"/>
                </a:solidFill>
                <a:effectLst>
                  <a:outerShdw blurRad="38100" dist="38100" dir="2700000" algn="tl">
                    <a:srgbClr val="C0C0C0"/>
                  </a:outerShdw>
                </a:effectLst>
                <a:latin typeface="楷体" pitchFamily="49" charset="-122"/>
                <a:ea typeface="楷体" pitchFamily="49" charset="-122"/>
              </a:rPr>
              <a:t>也。</a:t>
            </a:r>
            <a:endParaRPr lang="en-US" altLang="zh-CN" sz="2400" b="1" dirty="0" smtClean="0">
              <a:solidFill>
                <a:srgbClr val="A50021"/>
              </a:solidFill>
              <a:effectLst>
                <a:outerShdw blurRad="38100" dist="38100" dir="2700000" algn="tl">
                  <a:srgbClr val="C0C0C0"/>
                </a:outerShdw>
              </a:effectLst>
              <a:latin typeface="楷体" pitchFamily="49" charset="-122"/>
              <a:ea typeface="楷体" pitchFamily="49" charset="-122"/>
            </a:endParaRPr>
          </a:p>
          <a:p>
            <a:pPr algn="r" fontAlgn="auto">
              <a:lnSpc>
                <a:spcPct val="135000"/>
              </a:lnSpc>
              <a:spcBef>
                <a:spcPts val="0"/>
              </a:spcBef>
              <a:spcAft>
                <a:spcPts val="0"/>
              </a:spcAft>
              <a:defRPr/>
            </a:pPr>
            <a:r>
              <a:rPr lang="en-US" altLang="zh-CN" sz="2400" b="1" dirty="0" smtClean="0">
                <a:solidFill>
                  <a:srgbClr val="A50021"/>
                </a:solidFill>
                <a:effectLst>
                  <a:outerShdw blurRad="38100" dist="38100" dir="2700000" algn="tl">
                    <a:srgbClr val="C0C0C0"/>
                  </a:outerShdw>
                </a:effectLst>
                <a:latin typeface="楷体" pitchFamily="49" charset="-122"/>
                <a:ea typeface="楷体" pitchFamily="49" charset="-122"/>
              </a:rPr>
              <a:t>—— </a:t>
            </a:r>
            <a:r>
              <a:rPr lang="en-US" altLang="zh-CN" sz="2400" b="1" dirty="0">
                <a:solidFill>
                  <a:srgbClr val="A50021"/>
                </a:solidFill>
                <a:effectLst>
                  <a:outerShdw blurRad="38100" dist="38100" dir="2700000" algn="tl">
                    <a:srgbClr val="C0C0C0"/>
                  </a:outerShdw>
                </a:effectLst>
                <a:latin typeface="楷体" pitchFamily="49" charset="-122"/>
                <a:ea typeface="楷体" pitchFamily="49" charset="-122"/>
              </a:rPr>
              <a:t>1313</a:t>
            </a:r>
            <a:r>
              <a:rPr lang="zh-CN" altLang="en-US" sz="2400" b="1" dirty="0">
                <a:solidFill>
                  <a:srgbClr val="A50021"/>
                </a:solidFill>
                <a:effectLst>
                  <a:outerShdw blurRad="38100" dist="38100" dir="2700000" algn="tl">
                    <a:srgbClr val="C0C0C0"/>
                  </a:outerShdw>
                </a:effectLst>
                <a:latin typeface="楷体" pitchFamily="49" charset="-122"/>
                <a:ea typeface="楷体" pitchFamily="49" charset="-122"/>
              </a:rPr>
              <a:t>年元中书省奏</a:t>
            </a:r>
          </a:p>
        </p:txBody>
      </p:sp>
      <p:sp>
        <p:nvSpPr>
          <p:cNvPr id="4" name="TextBox 3"/>
          <p:cNvSpPr txBox="1"/>
          <p:nvPr/>
        </p:nvSpPr>
        <p:spPr>
          <a:xfrm>
            <a:off x="0" y="0"/>
            <a:ext cx="9144000" cy="1631216"/>
          </a:xfrm>
          <a:prstGeom prst="rect">
            <a:avLst/>
          </a:prstGeom>
          <a:noFill/>
        </p:spPr>
        <p:txBody>
          <a:bodyPr wrap="square" rtlCol="0">
            <a:spAutoFit/>
          </a:bodyPr>
          <a:lstStyle/>
          <a:p>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读八</a:t>
            </a:r>
            <a:endParaRPr lang="en-US" altLang="zh-CN" sz="2800" b="1" dirty="0" smtClean="0">
              <a:solidFill>
                <a:srgbClr val="FF0000"/>
              </a:solidFill>
              <a:latin typeface="楷体" pitchFamily="49" charset="-122"/>
              <a:ea typeface="楷体" pitchFamily="49" charset="-122"/>
            </a:endParaRPr>
          </a:p>
          <a:p>
            <a:r>
              <a:rPr lang="zh-CN" altLang="en-US" sz="2400" b="1" dirty="0" smtClean="0">
                <a:latin typeface="楷体" pitchFamily="49" charset="-122"/>
                <a:ea typeface="楷体" pitchFamily="49" charset="-122"/>
              </a:rPr>
              <a:t>理</a:t>
            </a:r>
            <a:r>
              <a:rPr lang="zh-CN" altLang="en-US" sz="2400" b="1" dirty="0" smtClean="0">
                <a:latin typeface="楷体" pitchFamily="49" charset="-122"/>
                <a:ea typeface="楷体" pitchFamily="49" charset="-122"/>
              </a:rPr>
              <a:t>学初始为民间学术思想，从元代起，程朱理学被立为官学，特别是明清时又成为科举考试的内容。</a:t>
            </a:r>
          </a:p>
          <a:p>
            <a:endParaRPr lang="zh-CN" altLang="en-US" sz="2400" b="1" dirty="0">
              <a:latin typeface="楷体" pitchFamily="49" charset="-122"/>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08720"/>
            <a:ext cx="9144000" cy="3970318"/>
          </a:xfrm>
          <a:prstGeom prst="rect">
            <a:avLst/>
          </a:prstGeom>
          <a:noFill/>
        </p:spPr>
        <p:txBody>
          <a:bodyPr wrap="square" rtlCol="0">
            <a:spAutoFit/>
          </a:bodyPr>
          <a:lstStyle/>
          <a:p>
            <a:r>
              <a:rPr lang="zh-CN" altLang="en-US" sz="2800" b="1" dirty="0" smtClean="0">
                <a:solidFill>
                  <a:srgbClr val="FF0000"/>
                </a:solidFill>
                <a:latin typeface="楷体" pitchFamily="49" charset="-122"/>
                <a:ea typeface="楷体" pitchFamily="49" charset="-122"/>
              </a:rPr>
              <a:t>真题演练</a:t>
            </a:r>
            <a:endParaRPr lang="en-US" altLang="zh-CN" sz="2800" b="1" dirty="0" smtClean="0">
              <a:solidFill>
                <a:srgbClr val="FF0000"/>
              </a:solidFill>
              <a:latin typeface="楷体" pitchFamily="49" charset="-122"/>
              <a:ea typeface="楷体" pitchFamily="49" charset="-122"/>
            </a:endParaRPr>
          </a:p>
          <a:p>
            <a:r>
              <a:rPr lang="en-US" altLang="zh-CN" sz="2800" b="1" dirty="0" smtClean="0">
                <a:latin typeface="楷体" pitchFamily="49" charset="-122"/>
                <a:ea typeface="楷体" pitchFamily="49" charset="-122"/>
              </a:rPr>
              <a:t>1</a:t>
            </a:r>
            <a:r>
              <a:rPr lang="zh-CN" altLang="en-US"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2018</a:t>
            </a:r>
            <a:r>
              <a:rPr lang="en-US" altLang="zh-CN" sz="2800" b="1" dirty="0" smtClean="0"/>
              <a:t> ·</a:t>
            </a:r>
            <a:r>
              <a:rPr lang="zh-CN" altLang="zh-CN" sz="2800" b="1" dirty="0" smtClean="0">
                <a:latin typeface="楷体" pitchFamily="49" charset="-122"/>
                <a:ea typeface="楷体" pitchFamily="49" charset="-122"/>
              </a:rPr>
              <a:t>天津</a:t>
            </a:r>
            <a:r>
              <a:rPr lang="en-US" altLang="zh-CN" sz="2800" b="1" dirty="0" smtClean="0"/>
              <a:t>· </a:t>
            </a:r>
            <a:r>
              <a:rPr lang="en-US" altLang="zh-CN" sz="2800" b="1" dirty="0" smtClean="0">
                <a:latin typeface="楷体" pitchFamily="49" charset="-122"/>
                <a:ea typeface="楷体" pitchFamily="49" charset="-122"/>
              </a:rPr>
              <a:t>1</a:t>
            </a:r>
            <a:r>
              <a:rPr lang="zh-CN" altLang="zh-CN" sz="2800" b="1" dirty="0" smtClean="0">
                <a:latin typeface="楷体" pitchFamily="49" charset="-122"/>
                <a:ea typeface="楷体" pitchFamily="49" charset="-122"/>
              </a:rPr>
              <a:t>）朱熹在《四书章句集注》中说：“盖国以民为本，社稷亦为民而立，而君之尊又系于二者之存亡，故其轻重如此。”这一说法</a:t>
            </a:r>
          </a:p>
          <a:p>
            <a:r>
              <a:rPr lang="en-US" altLang="zh-CN" sz="2800" b="1" dirty="0" smtClean="0">
                <a:latin typeface="楷体" pitchFamily="49" charset="-122"/>
                <a:ea typeface="楷体" pitchFamily="49" charset="-122"/>
              </a:rPr>
              <a:t>A</a:t>
            </a:r>
            <a:r>
              <a:rPr lang="zh-CN" altLang="zh-CN" sz="2800" b="1" dirty="0" smtClean="0">
                <a:latin typeface="楷体" pitchFamily="49" charset="-122"/>
                <a:ea typeface="楷体" pitchFamily="49" charset="-122"/>
              </a:rPr>
              <a:t>．强调了君主至尊的观念</a:t>
            </a:r>
            <a:r>
              <a:rPr lang="en-US" altLang="zh-CN" sz="2800" b="1" dirty="0" smtClean="0">
                <a:latin typeface="楷体" pitchFamily="49" charset="-122"/>
                <a:ea typeface="楷体" pitchFamily="49" charset="-122"/>
              </a:rPr>
              <a:t>              </a:t>
            </a:r>
          </a:p>
          <a:p>
            <a:r>
              <a:rPr lang="en-US" altLang="zh-CN" sz="2800" b="1" dirty="0" smtClean="0">
                <a:latin typeface="楷体" pitchFamily="49" charset="-122"/>
                <a:ea typeface="楷体" pitchFamily="49" charset="-122"/>
              </a:rPr>
              <a:t>B</a:t>
            </a:r>
            <a:r>
              <a:rPr lang="zh-CN" altLang="zh-CN" sz="2800" b="1" dirty="0" smtClean="0">
                <a:latin typeface="楷体" pitchFamily="49" charset="-122"/>
                <a:ea typeface="楷体" pitchFamily="49" charset="-122"/>
              </a:rPr>
              <a:t>．体现了儒家传统的民本思想</a:t>
            </a:r>
          </a:p>
          <a:p>
            <a:r>
              <a:rPr lang="en-US" altLang="zh-CN" sz="2800" b="1" dirty="0" smtClean="0">
                <a:latin typeface="楷体" pitchFamily="49" charset="-122"/>
                <a:ea typeface="楷体" pitchFamily="49" charset="-122"/>
              </a:rPr>
              <a:t>C</a:t>
            </a:r>
            <a:r>
              <a:rPr lang="zh-CN" altLang="zh-CN" sz="2800" b="1" dirty="0" smtClean="0">
                <a:latin typeface="楷体" pitchFamily="49" charset="-122"/>
                <a:ea typeface="楷体" pitchFamily="49" charset="-122"/>
              </a:rPr>
              <a:t>．呼应了“存天理，灭人欲”的主张</a:t>
            </a:r>
            <a:r>
              <a:rPr lang="en-US" altLang="zh-CN" sz="2800" b="1" dirty="0" smtClean="0">
                <a:latin typeface="楷体" pitchFamily="49" charset="-122"/>
                <a:ea typeface="楷体" pitchFamily="49" charset="-122"/>
              </a:rPr>
              <a:t>    </a:t>
            </a:r>
          </a:p>
          <a:p>
            <a:r>
              <a:rPr lang="en-US" altLang="zh-CN" sz="2800" b="1" dirty="0" smtClean="0">
                <a:latin typeface="楷体" pitchFamily="49" charset="-122"/>
                <a:ea typeface="楷体" pitchFamily="49" charset="-122"/>
              </a:rPr>
              <a:t>D</a:t>
            </a:r>
            <a:r>
              <a:rPr lang="zh-CN" altLang="zh-CN" sz="2800" b="1" dirty="0" smtClean="0">
                <a:latin typeface="楷体" pitchFamily="49" charset="-122"/>
                <a:ea typeface="楷体" pitchFamily="49" charset="-122"/>
              </a:rPr>
              <a:t>．推动了儒家思想的新发展</a:t>
            </a:r>
          </a:p>
          <a:p>
            <a:endParaRPr lang="zh-CN" altLang="en-US" sz="2800" dirty="0">
              <a:latin typeface="楷体" pitchFamily="49" charset="-122"/>
              <a:ea typeface="楷体" pitchFamily="49" charset="-122"/>
            </a:endParaRPr>
          </a:p>
        </p:txBody>
      </p:sp>
      <p:sp>
        <p:nvSpPr>
          <p:cNvPr id="3" name="TextBox 2"/>
          <p:cNvSpPr txBox="1">
            <a:spLocks noChangeArrowheads="1"/>
          </p:cNvSpPr>
          <p:nvPr/>
        </p:nvSpPr>
        <p:spPr bwMode="auto">
          <a:xfrm>
            <a:off x="6300192" y="278092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B</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152400" y="1285876"/>
            <a:ext cx="8763000" cy="3539430"/>
          </a:xfrm>
          <a:prstGeom prst="rect">
            <a:avLst/>
          </a:prstGeom>
          <a:noFill/>
          <a:ln w="9525">
            <a:noFill/>
            <a:miter lim="800000"/>
            <a:headEnd/>
            <a:tailEnd/>
          </a:ln>
        </p:spPr>
        <p:txBody>
          <a:bodyPr>
            <a:spAutoFit/>
          </a:bodyPr>
          <a:lstStyle/>
          <a:p>
            <a:r>
              <a:rPr lang="en-US" altLang="zh-CN" sz="2800" b="1" dirty="0" smtClean="0">
                <a:latin typeface="楷体" pitchFamily="49" charset="-122"/>
                <a:ea typeface="楷体" pitchFamily="49" charset="-122"/>
              </a:rPr>
              <a:t>2</a:t>
            </a:r>
            <a:r>
              <a:rPr lang="zh-CN" altLang="en-US" sz="2800" b="1" dirty="0" smtClean="0">
                <a:latin typeface="楷体" pitchFamily="49" charset="-122"/>
                <a:ea typeface="楷体" pitchFamily="49" charset="-122"/>
              </a:rPr>
              <a:t>、（</a:t>
            </a:r>
            <a:r>
              <a:rPr lang="en-US" altLang="zh-CN" sz="2800" b="1" dirty="0">
                <a:latin typeface="楷体" pitchFamily="49" charset="-122"/>
                <a:ea typeface="楷体" pitchFamily="49" charset="-122"/>
              </a:rPr>
              <a:t>2013·</a:t>
            </a:r>
            <a:r>
              <a:rPr lang="zh-CN" altLang="en-US" sz="2800" b="1" dirty="0">
                <a:latin typeface="楷体" pitchFamily="49" charset="-122"/>
                <a:ea typeface="楷体" pitchFamily="49" charset="-122"/>
              </a:rPr>
              <a:t>全国新课标卷</a:t>
            </a:r>
            <a:r>
              <a:rPr lang="en-US" altLang="zh-CN" sz="2800" b="1" dirty="0">
                <a:latin typeface="楷体" pitchFamily="49" charset="-122"/>
                <a:ea typeface="楷体" pitchFamily="49" charset="-122"/>
              </a:rPr>
              <a:t>I</a:t>
            </a:r>
            <a:r>
              <a:rPr lang="zh-CN" altLang="en-US" sz="2800" b="1" dirty="0">
                <a:latin typeface="楷体" pitchFamily="49" charset="-122"/>
                <a:ea typeface="楷体" pitchFamily="49" charset="-122"/>
              </a:rPr>
              <a:t>文综</a:t>
            </a:r>
            <a:r>
              <a:rPr lang="en-US" altLang="zh-CN" sz="2800" b="1" dirty="0">
                <a:latin typeface="楷体" pitchFamily="49" charset="-122"/>
                <a:ea typeface="楷体" pitchFamily="49" charset="-122"/>
              </a:rPr>
              <a:t>·25</a:t>
            </a:r>
            <a:r>
              <a:rPr lang="zh-CN" altLang="en-US" sz="2800" b="1" dirty="0">
                <a:latin typeface="楷体" pitchFamily="49" charset="-122"/>
                <a:ea typeface="楷体" pitchFamily="49" charset="-122"/>
              </a:rPr>
              <a:t>）自汉至唐，儒学被奉为“周（公）孔之道”，宋代以后儒学多被称作“孔孟之道”，促成这一变化的是（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．宗法血缘制度逐渐瓦解</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B</a:t>
            </a:r>
            <a:r>
              <a:rPr lang="zh-CN" altLang="en-US" sz="2800" b="1" dirty="0">
                <a:latin typeface="楷体" pitchFamily="49" charset="-122"/>
                <a:ea typeface="楷体" pitchFamily="49" charset="-122"/>
              </a:rPr>
              <a:t>．仁政理念深入人心</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．程朱理学成为统治思想</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D</a:t>
            </a:r>
            <a:r>
              <a:rPr lang="zh-CN" altLang="en-US" sz="2800" b="1" dirty="0">
                <a:latin typeface="楷体" pitchFamily="49" charset="-122"/>
                <a:ea typeface="楷体" pitchFamily="49" charset="-122"/>
              </a:rPr>
              <a:t>．陆王心学日益兴起</a:t>
            </a:r>
          </a:p>
          <a:p>
            <a:endParaRPr lang="zh-CN" altLang="en-US" sz="2800" b="1" dirty="0">
              <a:latin typeface="楷体" pitchFamily="49" charset="-122"/>
              <a:ea typeface="楷体" pitchFamily="49" charset="-122"/>
            </a:endParaRPr>
          </a:p>
        </p:txBody>
      </p:sp>
      <p:sp>
        <p:nvSpPr>
          <p:cNvPr id="4" name="TextBox 3"/>
          <p:cNvSpPr txBox="1">
            <a:spLocks noChangeArrowheads="1"/>
          </p:cNvSpPr>
          <p:nvPr/>
        </p:nvSpPr>
        <p:spPr bwMode="auto">
          <a:xfrm>
            <a:off x="6012160" y="206084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C</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9144000" cy="7392793"/>
          </a:xfrm>
          <a:prstGeom prst="rect">
            <a:avLst/>
          </a:prstGeom>
        </p:spPr>
        <p:txBody>
          <a:bodyPr wrap="square">
            <a:spAutoFit/>
          </a:bodyPr>
          <a:lstStyle/>
          <a:p>
            <a:pPr>
              <a:lnSpc>
                <a:spcPct val="130000"/>
              </a:lnSpc>
              <a:defRPr/>
            </a:pPr>
            <a:r>
              <a:rPr lang="en-US" altLang="zh-CN" sz="2400" b="1" dirty="0" smtClean="0">
                <a:solidFill>
                  <a:srgbClr val="FF0000"/>
                </a:solidFill>
                <a:latin typeface="黑体" pitchFamily="2" charset="-122"/>
                <a:ea typeface="黑体" pitchFamily="2" charset="-122"/>
              </a:rPr>
              <a:t>2</a:t>
            </a:r>
            <a:r>
              <a:rPr lang="zh-CN" altLang="en-US" sz="2800" b="1" dirty="0" smtClean="0">
                <a:solidFill>
                  <a:srgbClr val="FF0000"/>
                </a:solidFill>
                <a:latin typeface="楷体" pitchFamily="49" charset="-122"/>
                <a:ea typeface="楷体" pitchFamily="49" charset="-122"/>
                <a:cs typeface="Calibri" pitchFamily="34" charset="0"/>
              </a:rPr>
              <a:t>、</a:t>
            </a:r>
            <a:r>
              <a:rPr lang="zh-CN" altLang="en-US" sz="2800" b="1" dirty="0">
                <a:solidFill>
                  <a:srgbClr val="FF0000"/>
                </a:solidFill>
                <a:latin typeface="楷体" pitchFamily="49" charset="-122"/>
                <a:ea typeface="楷体" pitchFamily="49" charset="-122"/>
                <a:cs typeface="Calibri" pitchFamily="34" charset="0"/>
              </a:rPr>
              <a:t>陆王心学</a:t>
            </a:r>
            <a:endParaRPr lang="en-US" altLang="zh-CN" sz="2800" b="1" dirty="0">
              <a:solidFill>
                <a:srgbClr val="FF0000"/>
              </a:solidFill>
              <a:latin typeface="楷体" pitchFamily="49" charset="-122"/>
              <a:ea typeface="楷体" pitchFamily="49" charset="-122"/>
              <a:cs typeface="Calibri" pitchFamily="34" charset="0"/>
            </a:endParaRPr>
          </a:p>
          <a:p>
            <a:pPr>
              <a:lnSpc>
                <a:spcPct val="140000"/>
              </a:lnSpc>
              <a:defRPr/>
            </a:pPr>
            <a:r>
              <a:rPr lang="zh-CN" altLang="en-US" sz="2800" b="1" dirty="0">
                <a:latin typeface="楷体" pitchFamily="49" charset="-122"/>
                <a:ea typeface="楷体" pitchFamily="49" charset="-122"/>
              </a:rPr>
              <a:t> </a:t>
            </a:r>
            <a:r>
              <a:rPr lang="en-US" altLang="zh-CN" sz="2800" b="1" dirty="0">
                <a:solidFill>
                  <a:srgbClr val="FF0000"/>
                </a:solidFill>
                <a:latin typeface="楷体" pitchFamily="49" charset="-122"/>
                <a:ea typeface="楷体" pitchFamily="49" charset="-122"/>
              </a:rPr>
              <a:t>(1)</a:t>
            </a:r>
            <a:r>
              <a:rPr lang="zh-CN" altLang="en-US" sz="2800" b="1" dirty="0">
                <a:solidFill>
                  <a:srgbClr val="FF0000"/>
                </a:solidFill>
                <a:latin typeface="楷体" pitchFamily="49" charset="-122"/>
                <a:ea typeface="楷体" pitchFamily="49" charset="-122"/>
              </a:rPr>
              <a:t>含义</a:t>
            </a:r>
            <a:r>
              <a:rPr lang="zh-CN" altLang="en-US" sz="2800" b="1" dirty="0" smtClean="0">
                <a:latin typeface="楷体" pitchFamily="49" charset="-122"/>
                <a:ea typeface="楷体" pitchFamily="49" charset="-122"/>
              </a:rPr>
              <a:t>：以</a:t>
            </a:r>
            <a:r>
              <a:rPr lang="zh-CN" altLang="en-US" sz="2800" b="1" dirty="0">
                <a:latin typeface="楷体" pitchFamily="49" charset="-122"/>
                <a:ea typeface="楷体" pitchFamily="49" charset="-122"/>
              </a:rPr>
              <a:t>陆九渊和王守仁为代表的</a:t>
            </a:r>
            <a:r>
              <a:rPr lang="zh-CN" altLang="en-US" sz="2800" b="1" dirty="0">
                <a:solidFill>
                  <a:srgbClr val="FF0000"/>
                </a:solidFill>
                <a:latin typeface="楷体" pitchFamily="49" charset="-122"/>
                <a:ea typeface="楷体" pitchFamily="49" charset="-122"/>
              </a:rPr>
              <a:t>理学</a:t>
            </a:r>
            <a:r>
              <a:rPr lang="zh-CN" altLang="en-US" sz="2800" b="1" dirty="0">
                <a:latin typeface="楷体" pitchFamily="49" charset="-122"/>
                <a:ea typeface="楷体" pitchFamily="49" charset="-122"/>
              </a:rPr>
              <a:t>。心学强调，学问的目的在于做人，即明白做人的道理并努力实行。心学的出现标志着重建儒家信仰的理论任务已经完成</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a:lnSpc>
                <a:spcPct val="140000"/>
              </a:lnSpc>
            </a:pPr>
            <a:r>
              <a:rPr lang="en-US" altLang="zh-CN" sz="2800" b="1" dirty="0" smtClean="0">
                <a:solidFill>
                  <a:srgbClr val="FF0000"/>
                </a:solidFill>
                <a:latin typeface="楷体" pitchFamily="49" charset="-122"/>
                <a:ea typeface="楷体" pitchFamily="49" charset="-122"/>
              </a:rPr>
              <a:t>(2)</a:t>
            </a:r>
            <a:r>
              <a:rPr lang="zh-CN" altLang="en-US" sz="2800" b="1" dirty="0" smtClean="0">
                <a:solidFill>
                  <a:srgbClr val="FF0000"/>
                </a:solidFill>
                <a:latin typeface="楷体" pitchFamily="49" charset="-122"/>
                <a:ea typeface="楷体" pitchFamily="49" charset="-122"/>
              </a:rPr>
              <a:t>内容：南宋陆九渊</a:t>
            </a:r>
            <a:r>
              <a:rPr lang="zh-CN" altLang="en-US" sz="2800" b="1" dirty="0" smtClean="0">
                <a:latin typeface="楷体" pitchFamily="49" charset="-122"/>
                <a:ea typeface="楷体" pitchFamily="49" charset="-122"/>
              </a:rPr>
              <a:t>：心学的开创者， “心即理也”、“宇宙即吾心，吾心即是宇宙”。通过内心反省以求理。 </a:t>
            </a:r>
            <a:endParaRPr lang="en-US" altLang="zh-CN" sz="2800" b="1" dirty="0" smtClean="0">
              <a:latin typeface="楷体" pitchFamily="49" charset="-122"/>
              <a:ea typeface="楷体" pitchFamily="49" charset="-122"/>
            </a:endParaRPr>
          </a:p>
          <a:p>
            <a:r>
              <a:rPr lang="zh-CN" altLang="en-US" sz="2800" b="1" dirty="0" smtClean="0">
                <a:latin typeface="楷体" pitchFamily="49" charset="-122"/>
                <a:ea typeface="楷体" pitchFamily="49" charset="-122"/>
              </a:rPr>
              <a:t>          </a:t>
            </a:r>
            <a:r>
              <a:rPr lang="zh-CN" altLang="en-US" sz="2800" b="1" dirty="0" smtClean="0">
                <a:solidFill>
                  <a:srgbClr val="FF0000"/>
                </a:solidFill>
                <a:latin typeface="楷体" pitchFamily="49" charset="-122"/>
                <a:ea typeface="楷体" pitchFamily="49" charset="-122"/>
              </a:rPr>
              <a:t>明朝王阳明</a:t>
            </a:r>
            <a:r>
              <a:rPr lang="zh-CN" altLang="en-US" sz="2800" b="1" dirty="0" smtClean="0">
                <a:latin typeface="楷体" pitchFamily="49" charset="-122"/>
                <a:ea typeface="楷体" pitchFamily="49" charset="-122"/>
              </a:rPr>
              <a:t>：心学的集大成者，主张心即理，认为人心便是世界万物的本原，“心外无物”， “致良知”，认为良知就是本心，就是天理。天理在自己心中，不必外求。主张知行合一</a:t>
            </a:r>
          </a:p>
          <a:p>
            <a:pPr>
              <a:lnSpc>
                <a:spcPct val="130000"/>
              </a:lnSpc>
            </a:pPr>
            <a:endParaRPr lang="zh-CN" altLang="en-US" sz="2800" b="1" dirty="0" smtClean="0">
              <a:latin typeface="楷体" pitchFamily="49" charset="-122"/>
              <a:ea typeface="楷体" pitchFamily="49" charset="-122"/>
            </a:endParaRPr>
          </a:p>
          <a:p>
            <a:pPr>
              <a:lnSpc>
                <a:spcPct val="140000"/>
              </a:lnSpc>
              <a:defRPr/>
            </a:pPr>
            <a:endParaRPr lang="zh-CN" altLang="en-US" sz="2800" b="1" dirty="0">
              <a:latin typeface="楷体" pitchFamily="49" charset="-122"/>
              <a:ea typeface="楷体" pitchFamily="49" charset="-122"/>
            </a:endParaRPr>
          </a:p>
          <a:p>
            <a:pPr>
              <a:lnSpc>
                <a:spcPct val="130000"/>
              </a:lnSpc>
              <a:defRPr/>
            </a:pPr>
            <a:endParaRPr lang="en-US" altLang="zh-CN" sz="2800" b="1" dirty="0">
              <a:latin typeface="黑体" pitchFamily="2" charset="-122"/>
              <a:ea typeface="黑体" pitchFamily="2" charset="-122"/>
            </a:endParaRPr>
          </a:p>
          <a:p>
            <a:pPr indent="266700" eaLnBrk="0" hangingPunct="0">
              <a:defRPr/>
            </a:pPr>
            <a:endParaRPr lang="en-US" altLang="zh-CN" b="1" dirty="0">
              <a:latin typeface="宋体" pitchFamily="2" charset="-122"/>
              <a:ea typeface="宋体" pitchFamily="2" charset="-122"/>
              <a:cs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3"/>
          <p:cNvSpPr txBox="1">
            <a:spLocks noChangeArrowheads="1"/>
          </p:cNvSpPr>
          <p:nvPr/>
        </p:nvSpPr>
        <p:spPr bwMode="auto">
          <a:xfrm>
            <a:off x="0" y="620688"/>
            <a:ext cx="9144000" cy="5780044"/>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algn="just" fontAlgn="auto">
              <a:lnSpc>
                <a:spcPct val="120000"/>
              </a:lnSpc>
              <a:spcBef>
                <a:spcPts val="0"/>
              </a:spcBef>
              <a:spcAft>
                <a:spcPts val="0"/>
              </a:spcAft>
              <a:defRPr/>
            </a:pPr>
            <a:r>
              <a:rPr lang="zh-CN" altLang="en-US" sz="2800" b="1" dirty="0" smtClean="0">
                <a:solidFill>
                  <a:srgbClr val="FF0000"/>
                </a:solidFill>
                <a:effectLst>
                  <a:outerShdw blurRad="38100" dist="38100" dir="2700000" algn="tl">
                    <a:srgbClr val="C0C0C0"/>
                  </a:outerShdw>
                </a:effectLst>
                <a:latin typeface="楷体" pitchFamily="49" charset="-122"/>
                <a:ea typeface="楷体" pitchFamily="49" charset="-122"/>
              </a:rPr>
              <a:t>材料解读一</a:t>
            </a:r>
            <a:endParaRPr lang="en-US" altLang="zh-CN" sz="2800" b="1" dirty="0" smtClean="0">
              <a:solidFill>
                <a:srgbClr val="FF0000"/>
              </a:solidFill>
              <a:effectLst>
                <a:outerShdw blurRad="38100" dist="38100" dir="2700000" algn="tl">
                  <a:srgbClr val="C0C0C0"/>
                </a:outerShdw>
              </a:effectLst>
              <a:latin typeface="楷体" pitchFamily="49" charset="-122"/>
              <a:ea typeface="楷体" pitchFamily="49" charset="-122"/>
            </a:endParaRPr>
          </a:p>
          <a:p>
            <a:pPr algn="just" fontAlgn="auto">
              <a:lnSpc>
                <a:spcPct val="12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 </a:t>
            </a:r>
            <a:r>
              <a:rPr lang="zh-CN" altLang="en-US" sz="2800" b="1" dirty="0" smtClean="0">
                <a:effectLst>
                  <a:outerShdw blurRad="38100" dist="38100" dir="2700000" algn="tl">
                    <a:srgbClr val="C0C0C0"/>
                  </a:outerShdw>
                </a:effectLst>
                <a:latin typeface="楷体" pitchFamily="49" charset="-122"/>
                <a:ea typeface="楷体" pitchFamily="49" charset="-122"/>
              </a:rPr>
              <a:t>四</a:t>
            </a:r>
            <a:r>
              <a:rPr lang="zh-CN" altLang="en-US" sz="2800" b="1" dirty="0">
                <a:effectLst>
                  <a:outerShdw blurRad="38100" dist="38100" dir="2700000" algn="tl">
                    <a:srgbClr val="C0C0C0"/>
                  </a:outerShdw>
                </a:effectLst>
                <a:latin typeface="楷体" pitchFamily="49" charset="-122"/>
                <a:ea typeface="楷体" pitchFamily="49" charset="-122"/>
              </a:rPr>
              <a:t>方上下曰宇，往古来今曰宙。宇宙便是吾心，吾心便是宇宙。</a:t>
            </a:r>
          </a:p>
          <a:p>
            <a:pPr algn="just" fontAlgn="auto">
              <a:lnSpc>
                <a:spcPct val="120000"/>
              </a:lnSpc>
              <a:spcBef>
                <a:spcPts val="0"/>
              </a:spcBef>
              <a:spcAft>
                <a:spcPts val="0"/>
              </a:spcAft>
              <a:defRPr/>
            </a:pPr>
            <a:r>
              <a:rPr lang="zh-CN" altLang="en-US" sz="2800" b="1" dirty="0" smtClean="0">
                <a:effectLst>
                  <a:outerShdw blurRad="38100" dist="38100" dir="2700000" algn="tl">
                    <a:srgbClr val="C0C0C0"/>
                  </a:outerShdw>
                </a:effectLst>
                <a:latin typeface="楷体" pitchFamily="49" charset="-122"/>
                <a:ea typeface="楷体" pitchFamily="49" charset="-122"/>
              </a:rPr>
              <a:t>▲ 苟</a:t>
            </a:r>
            <a:r>
              <a:rPr lang="zh-CN" altLang="en-US" sz="2800" b="1" dirty="0">
                <a:effectLst>
                  <a:outerShdw blurRad="38100" dist="38100" dir="2700000" algn="tl">
                    <a:srgbClr val="C0C0C0"/>
                  </a:outerShdw>
                </a:effectLst>
                <a:latin typeface="楷体" pitchFamily="49" charset="-122"/>
                <a:ea typeface="楷体" pitchFamily="49" charset="-122"/>
              </a:rPr>
              <a:t>此心之存，则此理自明。</a:t>
            </a:r>
          </a:p>
          <a:p>
            <a:pPr algn="just" fontAlgn="auto">
              <a:lnSpc>
                <a:spcPct val="120000"/>
              </a:lnSpc>
              <a:spcBef>
                <a:spcPts val="0"/>
              </a:spcBef>
              <a:spcAft>
                <a:spcPts val="0"/>
              </a:spcAft>
              <a:defRPr/>
            </a:pPr>
            <a:r>
              <a:rPr lang="zh-CN" altLang="en-US" sz="2800" b="1" dirty="0" smtClean="0">
                <a:effectLst>
                  <a:outerShdw blurRad="38100" dist="38100" dir="2700000" algn="tl">
                    <a:srgbClr val="C0C0C0"/>
                  </a:outerShdw>
                </a:effectLst>
                <a:latin typeface="楷体" pitchFamily="49" charset="-122"/>
                <a:ea typeface="楷体" pitchFamily="49" charset="-122"/>
              </a:rPr>
              <a:t>▲ 心</a:t>
            </a:r>
            <a:r>
              <a:rPr lang="zh-CN" altLang="en-US" sz="2800" b="1" dirty="0">
                <a:effectLst>
                  <a:outerShdw blurRad="38100" dist="38100" dir="2700000" algn="tl">
                    <a:srgbClr val="C0C0C0"/>
                  </a:outerShdw>
                </a:effectLst>
                <a:latin typeface="楷体" pitchFamily="49" charset="-122"/>
                <a:ea typeface="楷体" pitchFamily="49" charset="-122"/>
              </a:rPr>
              <a:t>之体甚大，若能尽我之心，便与天同。为学只是理会此。</a:t>
            </a:r>
          </a:p>
          <a:p>
            <a:pPr algn="just" fontAlgn="auto">
              <a:lnSpc>
                <a:spcPct val="120000"/>
              </a:lnSpc>
              <a:spcBef>
                <a:spcPts val="0"/>
              </a:spcBef>
              <a:spcAft>
                <a:spcPts val="0"/>
              </a:spcAft>
              <a:defRPr/>
            </a:pPr>
            <a:r>
              <a:rPr lang="zh-CN" altLang="en-US" sz="2800" b="1" dirty="0" smtClean="0">
                <a:effectLst>
                  <a:outerShdw blurRad="38100" dist="38100" dir="2700000" algn="tl">
                    <a:srgbClr val="C0C0C0"/>
                  </a:outerShdw>
                </a:effectLst>
                <a:latin typeface="楷体" pitchFamily="49" charset="-122"/>
                <a:ea typeface="楷体" pitchFamily="49" charset="-122"/>
              </a:rPr>
              <a:t>▲ 今</a:t>
            </a:r>
            <a:r>
              <a:rPr lang="zh-CN" altLang="en-US" sz="2800" b="1" dirty="0">
                <a:effectLst>
                  <a:outerShdw blurRad="38100" dist="38100" dir="2700000" algn="tl">
                    <a:srgbClr val="C0C0C0"/>
                  </a:outerShdw>
                </a:effectLst>
                <a:latin typeface="楷体" pitchFamily="49" charset="-122"/>
                <a:ea typeface="楷体" pitchFamily="49" charset="-122"/>
              </a:rPr>
              <a:t>之论学者只务添人底，自家只是减他底，此所以不同。</a:t>
            </a:r>
          </a:p>
          <a:p>
            <a:pPr algn="just" fontAlgn="auto">
              <a:lnSpc>
                <a:spcPct val="120000"/>
              </a:lnSpc>
              <a:spcBef>
                <a:spcPts val="0"/>
              </a:spcBef>
              <a:spcAft>
                <a:spcPts val="0"/>
              </a:spcAft>
              <a:defRPr/>
            </a:pPr>
            <a:r>
              <a:rPr lang="zh-CN" altLang="en-US" sz="2800" b="1" dirty="0">
                <a:effectLst>
                  <a:outerShdw blurRad="38100" dist="38100" dir="2700000" algn="tl">
                    <a:srgbClr val="C0C0C0"/>
                  </a:outerShdw>
                </a:effectLst>
                <a:latin typeface="楷体" pitchFamily="49" charset="-122"/>
                <a:ea typeface="楷体" pitchFamily="49" charset="-122"/>
              </a:rPr>
              <a:t>▲ 学苟知本，六经皆我注脚。</a:t>
            </a:r>
          </a:p>
          <a:p>
            <a:pPr algn="r" fontAlgn="auto">
              <a:lnSpc>
                <a:spcPct val="120000"/>
              </a:lnSpc>
              <a:spcBef>
                <a:spcPts val="0"/>
              </a:spcBef>
              <a:spcAft>
                <a:spcPts val="0"/>
              </a:spcAft>
              <a:defRPr/>
            </a:pPr>
            <a:r>
              <a:rPr lang="zh-CN" altLang="en-US" sz="2800" b="1" dirty="0">
                <a:effectLst>
                  <a:outerShdw blurRad="38100" dist="38100" dir="2700000" algn="tl">
                    <a:srgbClr val="C0C0C0"/>
                  </a:outerShdw>
                </a:effectLst>
                <a:latin typeface="楷体" pitchFamily="49" charset="-122"/>
                <a:ea typeface="楷体" pitchFamily="49" charset="-122"/>
              </a:rPr>
              <a:t>▲ 若某，则不识一个字，亦须还我堂堂地做个人！			</a:t>
            </a:r>
            <a:r>
              <a:rPr lang="en-US" altLang="zh-CN" sz="2800" b="1" dirty="0">
                <a:effectLst>
                  <a:outerShdw blurRad="38100" dist="38100" dir="2700000" algn="tl">
                    <a:srgbClr val="C0C0C0"/>
                  </a:outerShdw>
                </a:effectLst>
                <a:latin typeface="楷体" pitchFamily="49" charset="-122"/>
                <a:ea typeface="楷体" pitchFamily="49" charset="-122"/>
              </a:rPr>
              <a:t>——  </a:t>
            </a:r>
            <a:r>
              <a:rPr lang="zh-CN" altLang="en-US" sz="2800" b="1" dirty="0">
                <a:effectLst>
                  <a:outerShdw blurRad="38100" dist="38100" dir="2700000" algn="tl">
                    <a:srgbClr val="C0C0C0"/>
                  </a:outerShdw>
                </a:effectLst>
                <a:latin typeface="楷体" pitchFamily="49" charset="-122"/>
                <a:ea typeface="楷体" pitchFamily="49" charset="-122"/>
              </a:rPr>
              <a:t>陆九渊</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5"/>
          <p:cNvSpPr txBox="1">
            <a:spLocks noChangeArrowheads="1"/>
          </p:cNvSpPr>
          <p:nvPr/>
        </p:nvSpPr>
        <p:spPr bwMode="auto">
          <a:xfrm>
            <a:off x="0" y="764704"/>
            <a:ext cx="9144000" cy="3453253"/>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fontAlgn="auto">
              <a:lnSpc>
                <a:spcPct val="130000"/>
              </a:lnSpc>
              <a:spcBef>
                <a:spcPts val="0"/>
              </a:spcBef>
              <a:spcAft>
                <a:spcPts val="0"/>
              </a:spcAft>
              <a:defRPr/>
            </a:pPr>
            <a:r>
              <a:rPr lang="zh-CN" altLang="en-US" sz="2800" b="1" dirty="0" smtClean="0">
                <a:solidFill>
                  <a:srgbClr val="FF0000"/>
                </a:solidFill>
                <a:effectLst>
                  <a:outerShdw blurRad="38100" dist="38100" dir="2700000" algn="tl">
                    <a:srgbClr val="C0C0C0"/>
                  </a:outerShdw>
                </a:effectLst>
                <a:latin typeface="楷体" pitchFamily="49" charset="-122"/>
                <a:ea typeface="楷体" pitchFamily="49" charset="-122"/>
              </a:rPr>
              <a:t>材料解读二</a:t>
            </a:r>
            <a:endParaRPr lang="en-US" altLang="zh-CN" sz="2800" b="1" dirty="0" smtClean="0">
              <a:solidFill>
                <a:srgbClr val="FF0000"/>
              </a:solidFill>
              <a:effectLst>
                <a:outerShdw blurRad="38100" dist="38100" dir="2700000" algn="tl">
                  <a:srgbClr val="C0C0C0"/>
                </a:outerShdw>
              </a:effectLst>
              <a:latin typeface="楷体" pitchFamily="49" charset="-122"/>
              <a:ea typeface="楷体" pitchFamily="49" charset="-122"/>
            </a:endParaRPr>
          </a:p>
          <a:p>
            <a:pPr fontAlgn="auto">
              <a:lnSpc>
                <a:spcPct val="130000"/>
              </a:lnSpc>
              <a:spcBef>
                <a:spcPts val="0"/>
              </a:spcBef>
              <a:spcAft>
                <a:spcPts val="0"/>
              </a:spcAft>
              <a:defRPr/>
            </a:pPr>
            <a:r>
              <a:rPr lang="zh-CN" altLang="en-US" sz="2800" b="1" dirty="0" smtClean="0">
                <a:solidFill>
                  <a:srgbClr val="003300"/>
                </a:solidFill>
                <a:latin typeface="楷体" pitchFamily="49" charset="-122"/>
                <a:ea typeface="楷体" pitchFamily="49" charset="-122"/>
              </a:rPr>
              <a:t>鹅</a:t>
            </a:r>
            <a:r>
              <a:rPr lang="zh-CN" altLang="en-US" sz="2800" b="1" dirty="0">
                <a:solidFill>
                  <a:srgbClr val="003300"/>
                </a:solidFill>
                <a:latin typeface="楷体" pitchFamily="49" charset="-122"/>
                <a:ea typeface="楷体" pitchFamily="49" charset="-122"/>
              </a:rPr>
              <a:t>湖之会，论及教人，元晦（朱熹）之意，欲令人泛观博览而后归之约。二陆（九渊、九龄）之意，欲先发明人之本心而后使之博览。朱以陆之教人为</a:t>
            </a:r>
            <a:r>
              <a:rPr lang="zh-CN" altLang="en-US" sz="2800" b="1" dirty="0">
                <a:solidFill>
                  <a:srgbClr val="A50021"/>
                </a:solidFill>
                <a:latin typeface="楷体" pitchFamily="49" charset="-122"/>
                <a:ea typeface="楷体" pitchFamily="49" charset="-122"/>
              </a:rPr>
              <a:t>太简</a:t>
            </a:r>
            <a:r>
              <a:rPr lang="zh-CN" altLang="en-US" sz="2800" b="1" dirty="0">
                <a:solidFill>
                  <a:srgbClr val="003300"/>
                </a:solidFill>
                <a:latin typeface="楷体" pitchFamily="49" charset="-122"/>
                <a:ea typeface="楷体" pitchFamily="49" charset="-122"/>
              </a:rPr>
              <a:t>，陆以朱之教人为</a:t>
            </a:r>
            <a:r>
              <a:rPr lang="zh-CN" altLang="en-US" sz="2800" b="1" dirty="0">
                <a:solidFill>
                  <a:srgbClr val="A50021"/>
                </a:solidFill>
                <a:latin typeface="楷体" pitchFamily="49" charset="-122"/>
                <a:ea typeface="楷体" pitchFamily="49" charset="-122"/>
              </a:rPr>
              <a:t>支离</a:t>
            </a:r>
            <a:r>
              <a:rPr lang="en-US" altLang="zh-CN" sz="2800" b="1" dirty="0">
                <a:solidFill>
                  <a:srgbClr val="003300"/>
                </a:solidFill>
                <a:latin typeface="楷体" pitchFamily="49" charset="-122"/>
                <a:ea typeface="楷体" pitchFamily="49" charset="-122"/>
              </a:rPr>
              <a:t>……</a:t>
            </a:r>
            <a:r>
              <a:rPr lang="en-US" altLang="zh-CN" sz="2800" b="1" dirty="0">
                <a:solidFill>
                  <a:srgbClr val="FF0000"/>
                </a:solidFill>
                <a:latin typeface="楷体" pitchFamily="49" charset="-122"/>
                <a:ea typeface="楷体" pitchFamily="49" charset="-122"/>
              </a:rPr>
              <a:t> 			</a:t>
            </a:r>
            <a:endParaRPr lang="en-US" altLang="zh-CN" sz="2800" b="1" dirty="0" smtClean="0">
              <a:solidFill>
                <a:srgbClr val="FF0000"/>
              </a:solidFill>
              <a:latin typeface="楷体" pitchFamily="49" charset="-122"/>
              <a:ea typeface="楷体" pitchFamily="49" charset="-122"/>
            </a:endParaRPr>
          </a:p>
          <a:p>
            <a:pPr algn="r" fontAlgn="auto">
              <a:lnSpc>
                <a:spcPct val="130000"/>
              </a:lnSpc>
              <a:spcBef>
                <a:spcPts val="0"/>
              </a:spcBef>
              <a:spcAft>
                <a:spcPts val="0"/>
              </a:spcAft>
              <a:defRPr/>
            </a:pPr>
            <a:r>
              <a:rPr lang="en-US" altLang="zh-CN" sz="2800" b="1" dirty="0" smtClean="0">
                <a:solidFill>
                  <a:srgbClr val="003300"/>
                </a:solidFill>
                <a:latin typeface="楷体" pitchFamily="49" charset="-122"/>
                <a:ea typeface="楷体" pitchFamily="49" charset="-122"/>
              </a:rPr>
              <a:t>——</a:t>
            </a:r>
            <a:r>
              <a:rPr lang="zh-CN" altLang="en-US" sz="2800" b="1" dirty="0" smtClean="0">
                <a:solidFill>
                  <a:srgbClr val="003300"/>
                </a:solidFill>
                <a:latin typeface="楷体" pitchFamily="49" charset="-122"/>
                <a:ea typeface="楷体" pitchFamily="49" charset="-122"/>
              </a:rPr>
              <a:t>吕</a:t>
            </a:r>
            <a:r>
              <a:rPr lang="zh-CN" altLang="en-US" sz="2800" b="1" dirty="0">
                <a:solidFill>
                  <a:srgbClr val="003300"/>
                </a:solidFill>
                <a:latin typeface="楷体" pitchFamily="49" charset="-122"/>
                <a:ea typeface="楷体" pitchFamily="49" charset="-122"/>
              </a:rPr>
              <a:t>祖谦</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228600" y="1200151"/>
            <a:ext cx="8686800" cy="830997"/>
          </a:xfrm>
          <a:prstGeom prst="rect">
            <a:avLst/>
          </a:prstGeom>
          <a:noFill/>
          <a:ln w="9525">
            <a:noFill/>
            <a:miter lim="800000"/>
            <a:headEnd/>
            <a:tailEnd/>
          </a:ln>
        </p:spPr>
        <p:txBody>
          <a:bodyPr>
            <a:spAutoFit/>
          </a:bodyPr>
          <a:lstStyle/>
          <a:p>
            <a:endParaRPr lang="zh-CN" altLang="en-US" sz="2400" b="1"/>
          </a:p>
          <a:p>
            <a:endParaRPr lang="zh-CN" altLang="en-US" sz="2400" b="1"/>
          </a:p>
        </p:txBody>
      </p:sp>
      <p:sp>
        <p:nvSpPr>
          <p:cNvPr id="11267" name="TextBox 3"/>
          <p:cNvSpPr txBox="1">
            <a:spLocks noChangeArrowheads="1"/>
          </p:cNvSpPr>
          <p:nvPr/>
        </p:nvSpPr>
        <p:spPr bwMode="auto">
          <a:xfrm>
            <a:off x="0" y="456247"/>
            <a:ext cx="9144000" cy="6401753"/>
          </a:xfrm>
          <a:prstGeom prst="rect">
            <a:avLst/>
          </a:prstGeom>
          <a:noFill/>
          <a:ln w="9525">
            <a:noFill/>
            <a:miter lim="800000"/>
            <a:headEnd/>
            <a:tailEnd/>
          </a:ln>
        </p:spPr>
        <p:txBody>
          <a:bodyPr wrap="square">
            <a:spAutoFit/>
          </a:bodyPr>
          <a:lstStyle/>
          <a:p>
            <a:r>
              <a:rPr lang="zh-CN" altLang="en-US" sz="2800" b="1" dirty="0" smtClean="0">
                <a:solidFill>
                  <a:srgbClr val="FF0000"/>
                </a:solidFill>
                <a:latin typeface="楷体" pitchFamily="49" charset="-122"/>
                <a:ea typeface="楷体" pitchFamily="49" charset="-122"/>
              </a:rPr>
              <a:t>真题演练</a:t>
            </a:r>
            <a:endParaRPr lang="en-US" altLang="zh-CN" sz="2800" b="1" dirty="0" smtClean="0">
              <a:solidFill>
                <a:srgbClr val="FF0000"/>
              </a:solidFill>
              <a:latin typeface="楷体" pitchFamily="49" charset="-122"/>
              <a:ea typeface="楷体" pitchFamily="49" charset="-122"/>
            </a:endParaRPr>
          </a:p>
          <a:p>
            <a:r>
              <a:rPr lang="en-US" altLang="zh-CN" sz="2800" b="1" dirty="0" smtClean="0">
                <a:latin typeface="楷体" pitchFamily="49" charset="-122"/>
                <a:ea typeface="楷体" pitchFamily="49" charset="-122"/>
              </a:rPr>
              <a:t>1</a:t>
            </a:r>
            <a:r>
              <a:rPr lang="zh-CN"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2013·</a:t>
            </a:r>
            <a:r>
              <a:rPr lang="zh-CN" altLang="en-US" sz="2800" b="1" dirty="0" smtClean="0">
                <a:latin typeface="楷体" pitchFamily="49" charset="-122"/>
                <a:ea typeface="楷体" pitchFamily="49" charset="-122"/>
              </a:rPr>
              <a:t>广东文综</a:t>
            </a:r>
            <a:r>
              <a:rPr lang="en-US" altLang="zh-CN" sz="2800" b="1" dirty="0" smtClean="0">
                <a:latin typeface="楷体" pitchFamily="49" charset="-122"/>
                <a:ea typeface="楷体" pitchFamily="49" charset="-122"/>
              </a:rPr>
              <a:t>·14</a:t>
            </a:r>
            <a:r>
              <a:rPr lang="zh-CN" altLang="en-US" sz="2800" b="1" dirty="0" smtClean="0">
                <a:latin typeface="楷体" pitchFamily="49" charset="-122"/>
                <a:ea typeface="楷体" pitchFamily="49" charset="-122"/>
              </a:rPr>
              <a:t>）有位古代思想家认为：通过</a:t>
            </a:r>
            <a:r>
              <a:rPr lang="zh-CN" altLang="en-US" sz="2800" b="1" dirty="0" smtClean="0">
                <a:solidFill>
                  <a:srgbClr val="3333FF"/>
                </a:solidFill>
                <a:latin typeface="楷体" pitchFamily="49" charset="-122"/>
                <a:ea typeface="楷体" pitchFamily="49" charset="-122"/>
              </a:rPr>
              <a:t>读书</a:t>
            </a:r>
            <a:r>
              <a:rPr lang="zh-CN" altLang="en-US" sz="2800" b="1" dirty="0" smtClean="0">
                <a:latin typeface="楷体" pitchFamily="49" charset="-122"/>
                <a:ea typeface="楷体" pitchFamily="49" charset="-122"/>
              </a:rPr>
              <a:t>等外在手段来明理自然是好，但“不识一个字，亦须还我堂堂地做个人”，</a:t>
            </a:r>
            <a:r>
              <a:rPr lang="en-US"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重要的是先</a:t>
            </a:r>
            <a:r>
              <a:rPr lang="zh-CN" altLang="en-US" sz="2800" b="1" dirty="0" smtClean="0">
                <a:solidFill>
                  <a:srgbClr val="3333FF"/>
                </a:solidFill>
                <a:latin typeface="楷体" pitchFamily="49" charset="-122"/>
                <a:ea typeface="楷体" pitchFamily="49" charset="-122"/>
              </a:rPr>
              <a:t>确立仁义</a:t>
            </a:r>
            <a:r>
              <a:rPr lang="zh-CN" altLang="en-US" sz="2800" b="1" dirty="0" smtClean="0">
                <a:latin typeface="楷体" pitchFamily="49" charset="-122"/>
                <a:ea typeface="楷体" pitchFamily="49" charset="-122"/>
              </a:rPr>
              <a:t>这一根本。这位思想家可能是</a:t>
            </a:r>
          </a:p>
          <a:p>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孔子</a:t>
            </a:r>
            <a:r>
              <a:rPr lang="en-US" altLang="zh-CN" sz="2800" b="1" dirty="0" smtClean="0">
                <a:latin typeface="楷体" pitchFamily="49" charset="-122"/>
                <a:ea typeface="楷体" pitchFamily="49" charset="-122"/>
              </a:rPr>
              <a:t>         B.</a:t>
            </a:r>
            <a:r>
              <a:rPr lang="zh-CN" altLang="en-US" sz="2800" b="1" dirty="0" smtClean="0">
                <a:latin typeface="楷体" pitchFamily="49" charset="-122"/>
                <a:ea typeface="楷体" pitchFamily="49" charset="-122"/>
              </a:rPr>
              <a:t>董仲舒</a:t>
            </a:r>
            <a:r>
              <a:rPr lang="en-US" sz="2800" b="1" dirty="0" smtClean="0">
                <a:latin typeface="楷体" pitchFamily="49" charset="-122"/>
                <a:ea typeface="楷体" pitchFamily="49" charset="-122"/>
              </a:rPr>
              <a:t>		   </a:t>
            </a:r>
            <a:endParaRPr lang="zh-CN" alt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C.</a:t>
            </a:r>
            <a:r>
              <a:rPr lang="zh-CN" altLang="en-US" sz="2800" b="1" dirty="0" smtClean="0">
                <a:latin typeface="楷体" pitchFamily="49" charset="-122"/>
                <a:ea typeface="楷体" pitchFamily="49" charset="-122"/>
              </a:rPr>
              <a:t>朱熹</a:t>
            </a:r>
            <a:r>
              <a:rPr 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D.</a:t>
            </a:r>
            <a:r>
              <a:rPr lang="zh-CN" altLang="en-US" sz="2800" b="1" dirty="0" smtClean="0">
                <a:latin typeface="楷体" pitchFamily="49" charset="-122"/>
                <a:ea typeface="楷体" pitchFamily="49" charset="-122"/>
              </a:rPr>
              <a:t>陆九渊</a:t>
            </a:r>
            <a:endParaRPr lang="en-US" altLang="zh-CN"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2</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2010·</a:t>
            </a:r>
            <a:r>
              <a:rPr lang="zh-CN" altLang="en-US" sz="2800" b="1" dirty="0" smtClean="0">
                <a:latin typeface="楷体" pitchFamily="49" charset="-122"/>
                <a:ea typeface="楷体" pitchFamily="49" charset="-122"/>
              </a:rPr>
              <a:t>浙江文综</a:t>
            </a:r>
            <a:r>
              <a:rPr lang="en-US" altLang="zh-CN" sz="2800" b="1" dirty="0" smtClean="0">
                <a:latin typeface="楷体" pitchFamily="49" charset="-122"/>
                <a:ea typeface="楷体" pitchFamily="49" charset="-122"/>
              </a:rPr>
              <a:t>·17</a:t>
            </a:r>
            <a:r>
              <a:rPr lang="zh-CN" altLang="en-US" sz="2800" b="1" dirty="0" smtClean="0">
                <a:latin typeface="楷体" pitchFamily="49" charset="-122"/>
                <a:ea typeface="楷体" pitchFamily="49" charset="-122"/>
              </a:rPr>
              <a:t>）中国古代学术史上曾发生过一次著名的理学家辩论，</a:t>
            </a:r>
            <a:r>
              <a:rPr lang="zh-CN" altLang="en-US" sz="2800" b="1" dirty="0" smtClean="0">
                <a:solidFill>
                  <a:srgbClr val="3333FF"/>
                </a:solidFill>
                <a:latin typeface="楷体" pitchFamily="49" charset="-122"/>
                <a:ea typeface="楷体" pitchFamily="49" charset="-122"/>
              </a:rPr>
              <a:t>甲方批评乙方做学问</a:t>
            </a:r>
            <a:r>
              <a:rPr lang="en-US" sz="2800" b="1" dirty="0" smtClean="0">
                <a:solidFill>
                  <a:srgbClr val="3333FF"/>
                </a:solidFill>
                <a:latin typeface="楷体" pitchFamily="49" charset="-122"/>
                <a:ea typeface="楷体" pitchFamily="49" charset="-122"/>
              </a:rPr>
              <a:t>“</a:t>
            </a:r>
            <a:r>
              <a:rPr lang="zh-CN" altLang="en-US" sz="2800" b="1" dirty="0" smtClean="0">
                <a:solidFill>
                  <a:srgbClr val="3333FF"/>
                </a:solidFill>
                <a:latin typeface="楷体" pitchFamily="49" charset="-122"/>
                <a:ea typeface="楷体" pitchFamily="49" charset="-122"/>
              </a:rPr>
              <a:t>支离</a:t>
            </a:r>
            <a:r>
              <a:rPr lang="en-US" sz="2800" b="1" dirty="0" smtClean="0">
                <a:solidFill>
                  <a:srgbClr val="3333FF"/>
                </a:solidFill>
                <a:latin typeface="楷体" pitchFamily="49" charset="-122"/>
                <a:ea typeface="楷体" pitchFamily="49" charset="-122"/>
              </a:rPr>
              <a:t>”</a:t>
            </a:r>
            <a:r>
              <a:rPr lang="zh-CN" altLang="en-US" sz="2800" b="1" dirty="0" smtClean="0">
                <a:solidFill>
                  <a:srgbClr val="3333FF"/>
                </a:solidFill>
                <a:latin typeface="楷体" pitchFamily="49" charset="-122"/>
                <a:ea typeface="楷体" pitchFamily="49" charset="-122"/>
              </a:rPr>
              <a:t>，乙方批评甲方做学问</a:t>
            </a:r>
            <a:r>
              <a:rPr lang="en-US" sz="2800" b="1" dirty="0" smtClean="0">
                <a:solidFill>
                  <a:srgbClr val="3333FF"/>
                </a:solidFill>
                <a:latin typeface="楷体" pitchFamily="49" charset="-122"/>
                <a:ea typeface="楷体" pitchFamily="49" charset="-122"/>
              </a:rPr>
              <a:t>“</a:t>
            </a:r>
            <a:r>
              <a:rPr lang="zh-CN" altLang="en-US" sz="2800" b="1" dirty="0" smtClean="0">
                <a:solidFill>
                  <a:srgbClr val="3333FF"/>
                </a:solidFill>
                <a:latin typeface="楷体" pitchFamily="49" charset="-122"/>
                <a:ea typeface="楷体" pitchFamily="49" charset="-122"/>
              </a:rPr>
              <a:t>太简</a:t>
            </a:r>
            <a:r>
              <a:rPr lang="en-US" sz="2800" b="1" dirty="0" smtClean="0">
                <a:solidFill>
                  <a:srgbClr val="3333FF"/>
                </a:solidFill>
                <a:latin typeface="楷体" pitchFamily="49" charset="-122"/>
                <a:ea typeface="楷体" pitchFamily="49" charset="-122"/>
              </a:rPr>
              <a:t>”</a:t>
            </a:r>
            <a:r>
              <a:rPr lang="zh-CN" altLang="en-US" sz="2800" b="1" dirty="0" smtClean="0">
                <a:solidFill>
                  <a:srgbClr val="3333FF"/>
                </a:solidFill>
                <a:latin typeface="楷体" pitchFamily="49" charset="-122"/>
                <a:ea typeface="楷体" pitchFamily="49" charset="-122"/>
              </a:rPr>
              <a:t>。</a:t>
            </a:r>
            <a:r>
              <a:rPr lang="zh-CN" altLang="en-US" sz="2800" b="1" dirty="0" smtClean="0">
                <a:latin typeface="楷体" pitchFamily="49" charset="-122"/>
                <a:ea typeface="楷体" pitchFamily="49" charset="-122"/>
              </a:rPr>
              <a:t>下列各项中，属于当时甲方代表人物主要观点的是（　　）</a:t>
            </a:r>
          </a:p>
          <a:p>
            <a:r>
              <a:rPr lang="en-US" altLang="zh-CN" sz="2800" b="1" dirty="0" smtClean="0">
                <a:latin typeface="楷体" pitchFamily="49" charset="-122"/>
                <a:ea typeface="楷体" pitchFamily="49" charset="-122"/>
              </a:rPr>
              <a:t>A</a:t>
            </a:r>
            <a:r>
              <a:rPr lang="zh-CN" altLang="en-US" sz="2800" b="1" dirty="0" smtClean="0">
                <a:latin typeface="楷体" pitchFamily="49" charset="-122"/>
                <a:ea typeface="楷体" pitchFamily="49" charset="-122"/>
              </a:rPr>
              <a:t>．格物致知</a:t>
            </a:r>
            <a:r>
              <a:rPr 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B</a:t>
            </a:r>
            <a:r>
              <a:rPr lang="zh-CN" altLang="en-US" sz="2800" b="1" dirty="0" smtClean="0">
                <a:latin typeface="楷体" pitchFamily="49" charset="-122"/>
                <a:ea typeface="楷体" pitchFamily="49" charset="-122"/>
              </a:rPr>
              <a:t>．发明本心</a:t>
            </a:r>
            <a:r>
              <a:rPr lang="en-US" sz="2800" b="1" dirty="0" smtClean="0">
                <a:latin typeface="楷体" pitchFamily="49" charset="-122"/>
                <a:ea typeface="楷体" pitchFamily="49" charset="-122"/>
              </a:rPr>
              <a:t>        </a:t>
            </a:r>
            <a:endParaRPr lang="zh-CN" alt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C</a:t>
            </a:r>
            <a:r>
              <a:rPr lang="zh-CN" altLang="en-US" sz="2800" b="1" dirty="0" smtClean="0">
                <a:latin typeface="楷体" pitchFamily="49" charset="-122"/>
                <a:ea typeface="楷体" pitchFamily="49" charset="-122"/>
              </a:rPr>
              <a:t>．知行合一</a:t>
            </a:r>
            <a:r>
              <a:rPr 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D</a:t>
            </a:r>
            <a:r>
              <a:rPr lang="zh-CN" altLang="en-US" sz="2800" b="1" dirty="0" smtClean="0">
                <a:latin typeface="楷体" pitchFamily="49" charset="-122"/>
                <a:ea typeface="楷体" pitchFamily="49" charset="-122"/>
              </a:rPr>
              <a:t>．万物皆只是一个天理</a:t>
            </a:r>
          </a:p>
          <a:p>
            <a:endParaRPr lang="zh-CN" altLang="en-US" sz="2800" b="1" dirty="0" smtClean="0"/>
          </a:p>
          <a:p>
            <a:endParaRPr lang="zh-CN" altLang="en-US" b="1" dirty="0"/>
          </a:p>
        </p:txBody>
      </p:sp>
      <p:sp>
        <p:nvSpPr>
          <p:cNvPr id="5" name="TextBox 4"/>
          <p:cNvSpPr txBox="1">
            <a:spLocks noChangeArrowheads="1"/>
          </p:cNvSpPr>
          <p:nvPr/>
        </p:nvSpPr>
        <p:spPr bwMode="auto">
          <a:xfrm>
            <a:off x="4499992" y="2348880"/>
            <a:ext cx="1143000" cy="707886"/>
          </a:xfrm>
          <a:prstGeom prst="rect">
            <a:avLst/>
          </a:prstGeom>
          <a:noFill/>
          <a:ln w="9525">
            <a:noFill/>
            <a:miter lim="800000"/>
            <a:headEnd/>
            <a:tailEnd/>
          </a:ln>
        </p:spPr>
        <p:txBody>
          <a:bodyPr>
            <a:spAutoFit/>
          </a:bodyPr>
          <a:lstStyle/>
          <a:p>
            <a:r>
              <a:rPr lang="en-US" altLang="zh-CN" sz="4000" b="1" dirty="0" smtClean="0">
                <a:solidFill>
                  <a:srgbClr val="FF0000"/>
                </a:solidFill>
              </a:rPr>
              <a:t>D</a:t>
            </a:r>
            <a:endParaRPr lang="zh-CN" altLang="en-US" sz="4000" b="1" dirty="0">
              <a:solidFill>
                <a:srgbClr val="FF0000"/>
              </a:solidFill>
            </a:endParaRPr>
          </a:p>
        </p:txBody>
      </p:sp>
      <p:sp>
        <p:nvSpPr>
          <p:cNvPr id="6" name="TextBox 5"/>
          <p:cNvSpPr txBox="1">
            <a:spLocks noChangeArrowheads="1"/>
          </p:cNvSpPr>
          <p:nvPr/>
        </p:nvSpPr>
        <p:spPr bwMode="auto">
          <a:xfrm>
            <a:off x="5364088" y="4725144"/>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B</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0" y="0"/>
            <a:ext cx="9144000" cy="6986528"/>
          </a:xfrm>
          <a:prstGeom prst="rect">
            <a:avLst/>
          </a:prstGeom>
          <a:noFill/>
          <a:ln w="9525">
            <a:noFill/>
            <a:miter lim="800000"/>
            <a:headEnd/>
            <a:tailEnd/>
          </a:ln>
        </p:spPr>
        <p:txBody>
          <a:bodyPr wrap="square">
            <a:spAutoFit/>
          </a:bodyPr>
          <a:lstStyle/>
          <a:p>
            <a:r>
              <a:rPr lang="en-US" altLang="zh-CN" sz="2800" b="1" smtClean="0">
                <a:latin typeface="楷体" pitchFamily="49" charset="-122"/>
                <a:ea typeface="楷体" pitchFamily="49" charset="-122"/>
              </a:rPr>
              <a:t>3</a:t>
            </a:r>
            <a:r>
              <a:rPr lang="zh-CN" altLang="en-US" sz="2800" b="1" smtClean="0">
                <a:latin typeface="楷体" pitchFamily="49" charset="-122"/>
                <a:ea typeface="楷体" pitchFamily="49" charset="-122"/>
              </a:rPr>
              <a:t>、（</a:t>
            </a:r>
            <a:r>
              <a:rPr lang="en-US" altLang="zh-CN" sz="2800" b="1" smtClean="0">
                <a:latin typeface="楷体" pitchFamily="49" charset="-122"/>
                <a:ea typeface="楷体" pitchFamily="49" charset="-122"/>
              </a:rPr>
              <a:t>2009·</a:t>
            </a:r>
            <a:r>
              <a:rPr lang="zh-CN" altLang="en-US" sz="2800" b="1" smtClean="0">
                <a:latin typeface="楷体" pitchFamily="49" charset="-122"/>
                <a:ea typeface="楷体" pitchFamily="49" charset="-122"/>
              </a:rPr>
              <a:t>江苏历史</a:t>
            </a:r>
            <a:r>
              <a:rPr lang="en-US" altLang="zh-CN" sz="2800" b="1" smtClean="0">
                <a:latin typeface="楷体" pitchFamily="49" charset="-122"/>
                <a:ea typeface="楷体" pitchFamily="49" charset="-122"/>
              </a:rPr>
              <a:t>·3</a:t>
            </a:r>
            <a:r>
              <a:rPr lang="zh-CN" altLang="en-US" sz="2800" b="1" smtClean="0">
                <a:latin typeface="楷体" pitchFamily="49" charset="-122"/>
                <a:ea typeface="楷体" pitchFamily="49" charset="-122"/>
              </a:rPr>
              <a:t>）某思想家强调孝、悌、慈等伦理道德均源于人之自然本性，这位思想家是（　　）</a:t>
            </a:r>
          </a:p>
          <a:p>
            <a:r>
              <a:rPr lang="en-US" altLang="zh-CN" sz="2800" b="1" smtClean="0">
                <a:latin typeface="楷体" pitchFamily="49" charset="-122"/>
                <a:ea typeface="楷体" pitchFamily="49" charset="-122"/>
              </a:rPr>
              <a:t>A</a:t>
            </a:r>
            <a:r>
              <a:rPr lang="zh-CN" altLang="en-US" sz="2800" b="1" smtClean="0">
                <a:latin typeface="楷体" pitchFamily="49" charset="-122"/>
                <a:ea typeface="楷体" pitchFamily="49" charset="-122"/>
              </a:rPr>
              <a:t>．孔子</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B</a:t>
            </a:r>
            <a:r>
              <a:rPr lang="zh-CN" altLang="en-US" sz="2800" b="1" smtClean="0">
                <a:latin typeface="楷体" pitchFamily="49" charset="-122"/>
                <a:ea typeface="楷体" pitchFamily="49" charset="-122"/>
              </a:rPr>
              <a:t>．董仲舒</a:t>
            </a:r>
          </a:p>
          <a:p>
            <a:r>
              <a:rPr lang="en-US" altLang="zh-CN" sz="2800" b="1" smtClean="0">
                <a:latin typeface="楷体" pitchFamily="49" charset="-122"/>
                <a:ea typeface="楷体" pitchFamily="49" charset="-122"/>
              </a:rPr>
              <a:t>C</a:t>
            </a:r>
            <a:r>
              <a:rPr lang="zh-CN" altLang="en-US" sz="2800" b="1" smtClean="0">
                <a:latin typeface="楷体" pitchFamily="49" charset="-122"/>
                <a:ea typeface="楷体" pitchFamily="49" charset="-122"/>
              </a:rPr>
              <a:t>．朱熹</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D</a:t>
            </a:r>
            <a:r>
              <a:rPr lang="zh-CN" altLang="en-US" sz="2800" b="1" smtClean="0">
                <a:latin typeface="楷体" pitchFamily="49" charset="-122"/>
                <a:ea typeface="楷体" pitchFamily="49" charset="-122"/>
              </a:rPr>
              <a:t>．王阳明</a:t>
            </a:r>
          </a:p>
          <a:p>
            <a:r>
              <a:rPr lang="en-US" altLang="zh-CN" sz="2800" b="1" smtClean="0">
                <a:latin typeface="楷体" pitchFamily="49" charset="-122"/>
                <a:ea typeface="楷体" pitchFamily="49" charset="-122"/>
              </a:rPr>
              <a:t>4</a:t>
            </a:r>
            <a:r>
              <a:rPr lang="zh-CN" altLang="en-US" sz="2800" b="1" smtClean="0">
                <a:latin typeface="楷体" pitchFamily="49" charset="-122"/>
                <a:ea typeface="楷体" pitchFamily="49" charset="-122"/>
              </a:rPr>
              <a:t>、（</a:t>
            </a:r>
            <a:r>
              <a:rPr lang="en-US" altLang="zh-CN" sz="2800" b="1" smtClean="0">
                <a:latin typeface="楷体" pitchFamily="49" charset="-122"/>
                <a:ea typeface="楷体" pitchFamily="49" charset="-122"/>
              </a:rPr>
              <a:t>2008·</a:t>
            </a:r>
            <a:r>
              <a:rPr lang="zh-CN" altLang="en-US" sz="2800" b="1" smtClean="0">
                <a:latin typeface="楷体" pitchFamily="49" charset="-122"/>
                <a:ea typeface="楷体" pitchFamily="49" charset="-122"/>
              </a:rPr>
              <a:t>广东单科</a:t>
            </a:r>
            <a:r>
              <a:rPr lang="en-US" altLang="zh-CN" sz="2800" b="1" smtClean="0">
                <a:latin typeface="楷体" pitchFamily="49" charset="-122"/>
                <a:ea typeface="楷体" pitchFamily="49" charset="-122"/>
              </a:rPr>
              <a:t>·5</a:t>
            </a:r>
            <a:r>
              <a:rPr lang="zh-CN" altLang="en-US" sz="2800" b="1" smtClean="0">
                <a:latin typeface="楷体" pitchFamily="49" charset="-122"/>
                <a:ea typeface="楷体" pitchFamily="49" charset="-122"/>
              </a:rPr>
              <a:t>）清风吹动旗幡，一人说是风动，一人说是幡动。禅宗六祖慧能说，不是风动，不是幡动，而是两位心动。在世界的本原问题上，与慧能的观点有相似之处的思想家是（　 ）</a:t>
            </a:r>
          </a:p>
          <a:p>
            <a:r>
              <a:rPr lang="en-US" altLang="zh-CN" sz="2800" b="1" smtClean="0">
                <a:latin typeface="楷体" pitchFamily="49" charset="-122"/>
                <a:ea typeface="楷体" pitchFamily="49" charset="-122"/>
              </a:rPr>
              <a:t>A</a:t>
            </a:r>
            <a:r>
              <a:rPr lang="zh-CN" altLang="en-US" sz="2800" b="1" smtClean="0">
                <a:latin typeface="楷体" pitchFamily="49" charset="-122"/>
                <a:ea typeface="楷体" pitchFamily="49" charset="-122"/>
              </a:rPr>
              <a:t>．孔子</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B</a:t>
            </a:r>
            <a:r>
              <a:rPr lang="zh-CN" altLang="en-US" sz="2800" b="1" smtClean="0">
                <a:latin typeface="楷体" pitchFamily="49" charset="-122"/>
                <a:ea typeface="楷体" pitchFamily="49" charset="-122"/>
              </a:rPr>
              <a:t>．程颢</a:t>
            </a:r>
            <a:r>
              <a:rPr lang="en-US" sz="2800" b="1" smtClean="0">
                <a:latin typeface="楷体" pitchFamily="49" charset="-122"/>
                <a:ea typeface="楷体" pitchFamily="49" charset="-122"/>
              </a:rPr>
              <a:t>            </a:t>
            </a:r>
            <a:endParaRPr lang="zh-CN" altLang="en-US" sz="2800" b="1" smtClean="0">
              <a:latin typeface="楷体" pitchFamily="49" charset="-122"/>
              <a:ea typeface="楷体" pitchFamily="49" charset="-122"/>
            </a:endParaRPr>
          </a:p>
          <a:p>
            <a:r>
              <a:rPr lang="en-US" altLang="zh-CN" sz="2800" b="1" smtClean="0">
                <a:latin typeface="楷体" pitchFamily="49" charset="-122"/>
                <a:ea typeface="楷体" pitchFamily="49" charset="-122"/>
              </a:rPr>
              <a:t>C</a:t>
            </a:r>
            <a:r>
              <a:rPr lang="zh-CN" altLang="en-US" sz="2800" b="1" smtClean="0">
                <a:latin typeface="楷体" pitchFamily="49" charset="-122"/>
                <a:ea typeface="楷体" pitchFamily="49" charset="-122"/>
              </a:rPr>
              <a:t>．朱熹</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D</a:t>
            </a:r>
            <a:r>
              <a:rPr lang="zh-CN" altLang="en-US" sz="2800" b="1" smtClean="0">
                <a:latin typeface="楷体" pitchFamily="49" charset="-122"/>
                <a:ea typeface="楷体" pitchFamily="49" charset="-122"/>
              </a:rPr>
              <a:t>．王阳明</a:t>
            </a:r>
            <a:endParaRPr lang="en-US" altLang="zh-CN" sz="2800" b="1" smtClean="0">
              <a:latin typeface="楷体" pitchFamily="49" charset="-122"/>
              <a:ea typeface="楷体" pitchFamily="49" charset="-122"/>
            </a:endParaRPr>
          </a:p>
          <a:p>
            <a:r>
              <a:rPr lang="en-US" altLang="zh-CN" sz="2800" b="1" smtClean="0">
                <a:latin typeface="楷体" pitchFamily="49" charset="-122"/>
                <a:ea typeface="楷体" pitchFamily="49" charset="-122"/>
              </a:rPr>
              <a:t>5</a:t>
            </a:r>
            <a:r>
              <a:rPr lang="zh-CN" altLang="en-US" sz="2800" b="1" smtClean="0">
                <a:latin typeface="楷体" pitchFamily="49" charset="-122"/>
                <a:ea typeface="楷体" pitchFamily="49" charset="-122"/>
              </a:rPr>
              <a:t>、（</a:t>
            </a:r>
            <a:r>
              <a:rPr lang="en-US" altLang="zh-CN" sz="2800" b="1" smtClean="0">
                <a:latin typeface="楷体" pitchFamily="49" charset="-122"/>
                <a:ea typeface="楷体" pitchFamily="49" charset="-122"/>
              </a:rPr>
              <a:t>2010·</a:t>
            </a:r>
            <a:r>
              <a:rPr lang="zh-CN" altLang="en-US" sz="2800" b="1" smtClean="0">
                <a:latin typeface="楷体" pitchFamily="49" charset="-122"/>
                <a:ea typeface="楷体" pitchFamily="49" charset="-122"/>
              </a:rPr>
              <a:t>广东文综</a:t>
            </a:r>
            <a:r>
              <a:rPr lang="en-US" altLang="zh-CN" sz="2800" b="1" smtClean="0">
                <a:latin typeface="楷体" pitchFamily="49" charset="-122"/>
                <a:ea typeface="楷体" pitchFamily="49" charset="-122"/>
              </a:rPr>
              <a:t>·15</a:t>
            </a:r>
            <a:r>
              <a:rPr lang="zh-CN" altLang="en-US" sz="2800" b="1" smtClean="0">
                <a:latin typeface="楷体" pitchFamily="49" charset="-122"/>
                <a:ea typeface="楷体" pitchFamily="49" charset="-122"/>
              </a:rPr>
              <a:t>）</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人人自有定盘针，万化根源总在心。却笑从前颠倒见，枝枝叶叶外头寻。</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这首诗反映了（　　）</a:t>
            </a:r>
            <a:r>
              <a:rPr lang="en-US" sz="2800" b="1" smtClean="0">
                <a:latin typeface="楷体" pitchFamily="49" charset="-122"/>
                <a:ea typeface="楷体" pitchFamily="49" charset="-122"/>
              </a:rPr>
              <a:t/>
            </a:r>
            <a:br>
              <a:rPr lang="en-US" sz="2800" b="1" smtClean="0">
                <a:latin typeface="楷体" pitchFamily="49" charset="-122"/>
                <a:ea typeface="楷体" pitchFamily="49" charset="-122"/>
              </a:rPr>
            </a:br>
            <a:r>
              <a:rPr lang="en-US" altLang="zh-CN" sz="2800" b="1" smtClean="0">
                <a:latin typeface="楷体" pitchFamily="49" charset="-122"/>
                <a:ea typeface="楷体" pitchFamily="49" charset="-122"/>
              </a:rPr>
              <a:t>A</a:t>
            </a:r>
            <a:r>
              <a:rPr lang="zh-CN" altLang="en-US" sz="2800" b="1" smtClean="0">
                <a:latin typeface="楷体" pitchFamily="49" charset="-122"/>
                <a:ea typeface="楷体" pitchFamily="49" charset="-122"/>
              </a:rPr>
              <a:t>．孟子的</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仁政</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B</a:t>
            </a:r>
            <a:r>
              <a:rPr lang="zh-CN" altLang="en-US" sz="2800" b="1" smtClean="0">
                <a:latin typeface="楷体" pitchFamily="49" charset="-122"/>
                <a:ea typeface="楷体" pitchFamily="49" charset="-122"/>
              </a:rPr>
              <a:t>．董仲舒的</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独尊儒术</a:t>
            </a:r>
            <a:r>
              <a:rPr lang="en-US" sz="2800" b="1" smtClean="0">
                <a:latin typeface="楷体" pitchFamily="49" charset="-122"/>
                <a:ea typeface="楷体" pitchFamily="49" charset="-122"/>
              </a:rPr>
              <a:t>”</a:t>
            </a:r>
            <a:br>
              <a:rPr lang="en-US" sz="2800" b="1" smtClean="0">
                <a:latin typeface="楷体" pitchFamily="49" charset="-122"/>
                <a:ea typeface="楷体" pitchFamily="49" charset="-122"/>
              </a:rPr>
            </a:br>
            <a:r>
              <a:rPr lang="en-US" altLang="zh-CN" sz="2800" b="1" smtClean="0">
                <a:latin typeface="楷体" pitchFamily="49" charset="-122"/>
                <a:ea typeface="楷体" pitchFamily="49" charset="-122"/>
              </a:rPr>
              <a:t>C</a:t>
            </a:r>
            <a:r>
              <a:rPr lang="zh-CN" altLang="en-US" sz="2800" b="1" smtClean="0">
                <a:latin typeface="楷体" pitchFamily="49" charset="-122"/>
                <a:ea typeface="楷体" pitchFamily="49" charset="-122"/>
              </a:rPr>
              <a:t>．王阳明的</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心学</a:t>
            </a:r>
            <a:r>
              <a:rPr lang="en-US" sz="2800" b="1" smtClean="0">
                <a:latin typeface="楷体" pitchFamily="49" charset="-122"/>
                <a:ea typeface="楷体" pitchFamily="49" charset="-122"/>
              </a:rPr>
              <a:t>”	</a:t>
            </a:r>
            <a:r>
              <a:rPr lang="en-US" altLang="zh-CN" sz="2800" b="1" smtClean="0">
                <a:latin typeface="楷体" pitchFamily="49" charset="-122"/>
                <a:ea typeface="楷体" pitchFamily="49" charset="-122"/>
              </a:rPr>
              <a:t>D</a:t>
            </a:r>
            <a:r>
              <a:rPr lang="zh-CN" altLang="en-US" sz="2800" b="1" smtClean="0">
                <a:latin typeface="楷体" pitchFamily="49" charset="-122"/>
                <a:ea typeface="楷体" pitchFamily="49" charset="-122"/>
              </a:rPr>
              <a:t>．顾炎武的</a:t>
            </a:r>
            <a:r>
              <a:rPr lang="en-US" sz="2800" b="1" smtClean="0">
                <a:latin typeface="楷体" pitchFamily="49" charset="-122"/>
                <a:ea typeface="楷体" pitchFamily="49" charset="-122"/>
              </a:rPr>
              <a:t>“</a:t>
            </a:r>
            <a:r>
              <a:rPr lang="zh-CN" altLang="en-US" sz="2800" b="1" smtClean="0">
                <a:latin typeface="楷体" pitchFamily="49" charset="-122"/>
                <a:ea typeface="楷体" pitchFamily="49" charset="-122"/>
              </a:rPr>
              <a:t>经世致用</a:t>
            </a:r>
            <a:r>
              <a:rPr lang="en-US" sz="2800" b="1" smtClean="0">
                <a:latin typeface="楷体" pitchFamily="49" charset="-122"/>
                <a:ea typeface="楷体" pitchFamily="49" charset="-122"/>
              </a:rPr>
              <a:t>”</a:t>
            </a:r>
            <a:endParaRPr lang="zh-CN" altLang="en-US" sz="2800" b="1" smtClean="0">
              <a:latin typeface="楷体" pitchFamily="49" charset="-122"/>
              <a:ea typeface="楷体" pitchFamily="49" charset="-122"/>
            </a:endParaRPr>
          </a:p>
          <a:p>
            <a:endParaRPr lang="zh-CN" altLang="en-US" sz="2800" b="1" dirty="0">
              <a:latin typeface="楷体" pitchFamily="49" charset="-122"/>
              <a:ea typeface="楷体" pitchFamily="49" charset="-122"/>
            </a:endParaRPr>
          </a:p>
        </p:txBody>
      </p:sp>
      <p:sp>
        <p:nvSpPr>
          <p:cNvPr id="3" name="TextBox 2"/>
          <p:cNvSpPr txBox="1">
            <a:spLocks noChangeArrowheads="1"/>
          </p:cNvSpPr>
          <p:nvPr/>
        </p:nvSpPr>
        <p:spPr bwMode="auto">
          <a:xfrm>
            <a:off x="7308304" y="404664"/>
            <a:ext cx="1143000" cy="707886"/>
          </a:xfrm>
          <a:prstGeom prst="rect">
            <a:avLst/>
          </a:prstGeom>
          <a:noFill/>
          <a:ln w="9525">
            <a:noFill/>
            <a:miter lim="800000"/>
            <a:headEnd/>
            <a:tailEnd/>
          </a:ln>
        </p:spPr>
        <p:txBody>
          <a:bodyPr>
            <a:spAutoFit/>
          </a:bodyPr>
          <a:lstStyle/>
          <a:p>
            <a:r>
              <a:rPr lang="en-US" altLang="zh-CN" sz="4000" b="1" dirty="0" smtClean="0">
                <a:solidFill>
                  <a:srgbClr val="FF0000"/>
                </a:solidFill>
              </a:rPr>
              <a:t>D</a:t>
            </a:r>
            <a:endParaRPr lang="zh-CN" altLang="en-US" sz="4000" b="1" dirty="0">
              <a:solidFill>
                <a:srgbClr val="FF0000"/>
              </a:solidFill>
            </a:endParaRPr>
          </a:p>
        </p:txBody>
      </p:sp>
      <p:sp>
        <p:nvSpPr>
          <p:cNvPr id="4" name="TextBox 3"/>
          <p:cNvSpPr txBox="1">
            <a:spLocks noChangeArrowheads="1"/>
          </p:cNvSpPr>
          <p:nvPr/>
        </p:nvSpPr>
        <p:spPr bwMode="auto">
          <a:xfrm>
            <a:off x="3275856" y="2924944"/>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D</a:t>
            </a:r>
            <a:endParaRPr lang="zh-CN" altLang="en-US" sz="4000" b="1" dirty="0">
              <a:solidFill>
                <a:srgbClr val="FF0000"/>
              </a:solidFill>
            </a:endParaRPr>
          </a:p>
        </p:txBody>
      </p:sp>
      <p:sp>
        <p:nvSpPr>
          <p:cNvPr id="5" name="TextBox 4"/>
          <p:cNvSpPr txBox="1">
            <a:spLocks noChangeArrowheads="1"/>
          </p:cNvSpPr>
          <p:nvPr/>
        </p:nvSpPr>
        <p:spPr bwMode="auto">
          <a:xfrm>
            <a:off x="1619672" y="494116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C</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0" y="0"/>
            <a:ext cx="9144000" cy="6986528"/>
          </a:xfrm>
          <a:prstGeom prst="rect">
            <a:avLst/>
          </a:prstGeom>
          <a:noFill/>
          <a:ln w="9525">
            <a:noFill/>
            <a:miter lim="800000"/>
            <a:headEnd/>
            <a:tailEnd/>
          </a:ln>
        </p:spPr>
        <p:txBody>
          <a:bodyPr wrap="square">
            <a:spAutoFit/>
          </a:bodyPr>
          <a:lstStyle/>
          <a:p>
            <a:r>
              <a:rPr lang="en-US" altLang="zh-CN" sz="2800" b="1" dirty="0" smtClean="0">
                <a:latin typeface="楷体" pitchFamily="49" charset="-122"/>
                <a:ea typeface="楷体" pitchFamily="49" charset="-122"/>
              </a:rPr>
              <a:t>6</a:t>
            </a:r>
            <a:r>
              <a:rPr lang="zh-CN" altLang="en-US" sz="2800" b="1" dirty="0" smtClean="0">
                <a:latin typeface="楷体" pitchFamily="49" charset="-122"/>
                <a:ea typeface="楷体" pitchFamily="49" charset="-122"/>
              </a:rPr>
              <a:t>、（</a:t>
            </a:r>
            <a:r>
              <a:rPr lang="en-US" altLang="zh-CN" sz="2800" b="1" dirty="0">
                <a:latin typeface="楷体" pitchFamily="49" charset="-122"/>
                <a:ea typeface="楷体" pitchFamily="49" charset="-122"/>
              </a:rPr>
              <a:t>2011·</a:t>
            </a:r>
            <a:r>
              <a:rPr lang="zh-CN" altLang="en-US" sz="2800" b="1" dirty="0">
                <a:latin typeface="楷体" pitchFamily="49" charset="-122"/>
                <a:ea typeface="楷体" pitchFamily="49" charset="-122"/>
              </a:rPr>
              <a:t>上海单科</a:t>
            </a:r>
            <a:r>
              <a:rPr lang="en-US" altLang="zh-CN" sz="2800" b="1" dirty="0">
                <a:latin typeface="楷体" pitchFamily="49" charset="-122"/>
                <a:ea typeface="楷体" pitchFamily="49" charset="-122"/>
              </a:rPr>
              <a:t>·13</a:t>
            </a:r>
            <a:r>
              <a:rPr lang="zh-CN" altLang="en-US" sz="2800" b="1" dirty="0">
                <a:latin typeface="楷体" pitchFamily="49" charset="-122"/>
                <a:ea typeface="楷体" pitchFamily="49" charset="-122"/>
              </a:rPr>
              <a:t>）理学家王守仁提出</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致良知</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说。这里的</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良知</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是指（　　）</a:t>
            </a:r>
            <a:r>
              <a:rPr lang="en-US" sz="2800" b="1" dirty="0">
                <a:latin typeface="楷体" pitchFamily="49" charset="-122"/>
                <a:ea typeface="楷体" pitchFamily="49" charset="-122"/>
              </a:rPr>
              <a:t> </a:t>
            </a:r>
            <a:endParaRPr lang="zh-CN" altLang="en-US" sz="2800" b="1" dirty="0">
              <a:latin typeface="楷体" pitchFamily="49" charset="-122"/>
              <a:ea typeface="楷体" pitchFamily="49" charset="-122"/>
            </a:endParaRP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．人心固有的是非善恶标准</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B</a:t>
            </a:r>
            <a:r>
              <a:rPr lang="zh-CN" altLang="en-US" sz="2800" b="1" dirty="0">
                <a:latin typeface="楷体" pitchFamily="49" charset="-122"/>
                <a:ea typeface="楷体" pitchFamily="49" charset="-122"/>
              </a:rPr>
              <a:t>．圣人独有的是非道德标准</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．通过学习获得的良好知识</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D</a:t>
            </a:r>
            <a:r>
              <a:rPr lang="zh-CN" altLang="en-US" sz="2800" b="1" dirty="0">
                <a:latin typeface="楷体" pitchFamily="49" charset="-122"/>
                <a:ea typeface="楷体" pitchFamily="49" charset="-122"/>
              </a:rPr>
              <a:t>．存在于外部世界的规律</a:t>
            </a:r>
          </a:p>
          <a:p>
            <a:r>
              <a:rPr lang="en-US" altLang="zh-CN" sz="2800" b="1" dirty="0" smtClean="0">
                <a:latin typeface="楷体" pitchFamily="49" charset="-122"/>
                <a:ea typeface="楷体" pitchFamily="49" charset="-122"/>
              </a:rPr>
              <a:t>7</a:t>
            </a:r>
            <a:r>
              <a:rPr lang="zh-CN" altLang="en-US" sz="2800" b="1" dirty="0" smtClean="0">
                <a:latin typeface="楷体" pitchFamily="49" charset="-122"/>
                <a:ea typeface="楷体" pitchFamily="49" charset="-122"/>
              </a:rPr>
              <a:t>、（</a:t>
            </a:r>
            <a:r>
              <a:rPr lang="en-US" altLang="zh-CN" sz="2800" b="1" dirty="0">
                <a:latin typeface="楷体" pitchFamily="49" charset="-122"/>
                <a:ea typeface="楷体" pitchFamily="49" charset="-122"/>
              </a:rPr>
              <a:t>2012·</a:t>
            </a:r>
            <a:r>
              <a:rPr lang="zh-CN" altLang="en-US" sz="2800" b="1" dirty="0">
                <a:latin typeface="楷体" pitchFamily="49" charset="-122"/>
                <a:ea typeface="楷体" pitchFamily="49" charset="-122"/>
              </a:rPr>
              <a:t>全国课标卷</a:t>
            </a:r>
            <a:r>
              <a:rPr lang="en-US" altLang="zh-CN" sz="2800" b="1" dirty="0">
                <a:latin typeface="楷体" pitchFamily="49" charset="-122"/>
                <a:ea typeface="楷体" pitchFamily="49" charset="-122"/>
              </a:rPr>
              <a:t>·27</a:t>
            </a:r>
            <a:r>
              <a:rPr lang="zh-CN" altLang="en-US" sz="2800" b="1" dirty="0">
                <a:latin typeface="楷体" pitchFamily="49" charset="-122"/>
                <a:ea typeface="楷体" pitchFamily="49" charset="-122"/>
              </a:rPr>
              <a:t>）理学家王阳明说：</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士以修治，农以具养，工以利器，商以通货，各就其资之所近，力之所及者而业焉，以求尽其心，其归要在于有益生人（民）之道，则一而已</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四民异业而同道。</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在此，王阳明（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．重申传统的</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四民</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秩序</a:t>
            </a:r>
            <a:r>
              <a:rPr lang="en-US" sz="2800" b="1" dirty="0">
                <a:latin typeface="楷体" pitchFamily="49" charset="-122"/>
                <a:ea typeface="楷体" pitchFamily="49" charset="-122"/>
              </a:rPr>
              <a:t>             </a:t>
            </a:r>
          </a:p>
          <a:p>
            <a:r>
              <a:rPr lang="en-US" altLang="zh-CN" sz="2800" b="1" dirty="0">
                <a:latin typeface="楷体" pitchFamily="49" charset="-122"/>
                <a:ea typeface="楷体" pitchFamily="49" charset="-122"/>
              </a:rPr>
              <a:t>B</a:t>
            </a:r>
            <a:r>
              <a:rPr lang="zh-CN" altLang="en-US" sz="2800" b="1" dirty="0">
                <a:latin typeface="楷体" pitchFamily="49" charset="-122"/>
                <a:ea typeface="楷体" pitchFamily="49" charset="-122"/>
              </a:rPr>
              <a:t>．主张重新整合社会阶层</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．关注的核心问题是百姓生计</a:t>
            </a:r>
            <a:r>
              <a:rPr lang="en-US" sz="2800" b="1" dirty="0">
                <a:latin typeface="楷体" pitchFamily="49" charset="-122"/>
                <a:ea typeface="楷体" pitchFamily="49" charset="-122"/>
              </a:rPr>
              <a:t>         </a:t>
            </a:r>
          </a:p>
          <a:p>
            <a:r>
              <a:rPr lang="en-US" altLang="zh-CN" sz="2800" b="1" dirty="0">
                <a:latin typeface="楷体" pitchFamily="49" charset="-122"/>
                <a:ea typeface="楷体" pitchFamily="49" charset="-122"/>
              </a:rPr>
              <a:t>D</a:t>
            </a:r>
            <a:r>
              <a:rPr lang="zh-CN" altLang="en-US" sz="2800" b="1" dirty="0">
                <a:latin typeface="楷体" pitchFamily="49" charset="-122"/>
                <a:ea typeface="楷体" pitchFamily="49" charset="-122"/>
              </a:rPr>
              <a:t>．阐发的</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根本问题是正心诚意</a:t>
            </a:r>
          </a:p>
          <a:p>
            <a:endParaRPr lang="zh-CN" altLang="en-US" sz="2800" b="1" dirty="0">
              <a:latin typeface="楷体" pitchFamily="49" charset="-122"/>
              <a:ea typeface="楷体" pitchFamily="49" charset="-122"/>
            </a:endParaRPr>
          </a:p>
        </p:txBody>
      </p:sp>
      <p:sp>
        <p:nvSpPr>
          <p:cNvPr id="3" name="TextBox 2"/>
          <p:cNvSpPr txBox="1">
            <a:spLocks noChangeArrowheads="1"/>
          </p:cNvSpPr>
          <p:nvPr/>
        </p:nvSpPr>
        <p:spPr bwMode="auto">
          <a:xfrm>
            <a:off x="4788024" y="548680"/>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A</a:t>
            </a:r>
            <a:endParaRPr lang="zh-CN" altLang="en-US" sz="4000" b="1" dirty="0">
              <a:solidFill>
                <a:srgbClr val="FF0000"/>
              </a:solidFill>
            </a:endParaRPr>
          </a:p>
        </p:txBody>
      </p:sp>
      <p:sp>
        <p:nvSpPr>
          <p:cNvPr id="4" name="TextBox 3"/>
          <p:cNvSpPr txBox="1">
            <a:spLocks noChangeArrowheads="1"/>
          </p:cNvSpPr>
          <p:nvPr/>
        </p:nvSpPr>
        <p:spPr bwMode="auto">
          <a:xfrm>
            <a:off x="1259632" y="422108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D</a:t>
            </a:r>
            <a:endParaRPr lang="zh-CN" altLang="en-US"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0" y="404664"/>
            <a:ext cx="9144000" cy="4684359"/>
          </a:xfrm>
          <a:prstGeom prst="rect">
            <a:avLst/>
          </a:prstGeom>
          <a:noFill/>
          <a:ln w="9525">
            <a:noFill/>
            <a:miter lim="800000"/>
            <a:headEnd/>
            <a:tailEnd/>
          </a:ln>
        </p:spPr>
        <p:txBody>
          <a:bodyPr wrap="square">
            <a:spAutoFit/>
          </a:bodyPr>
          <a:lstStyle/>
          <a:p>
            <a:pPr>
              <a:lnSpc>
                <a:spcPct val="140000"/>
              </a:lnSpc>
            </a:pPr>
            <a:r>
              <a:rPr lang="en-US" altLang="zh-CN" sz="2800" b="1" dirty="0" smtClean="0">
                <a:solidFill>
                  <a:srgbClr val="FF0000"/>
                </a:solidFill>
                <a:latin typeface="楷体" pitchFamily="49" charset="-122"/>
                <a:ea typeface="楷体" pitchFamily="49" charset="-122"/>
                <a:cs typeface="Calibri" pitchFamily="34" charset="0"/>
              </a:rPr>
              <a:t>2</a:t>
            </a:r>
            <a:r>
              <a:rPr lang="zh-CN" altLang="en-US" sz="2800" b="1" dirty="0" smtClean="0">
                <a:solidFill>
                  <a:srgbClr val="FF0000"/>
                </a:solidFill>
                <a:latin typeface="楷体" pitchFamily="49" charset="-122"/>
                <a:ea typeface="楷体" pitchFamily="49" charset="-122"/>
                <a:cs typeface="Calibri" pitchFamily="34" charset="0"/>
              </a:rPr>
              <a:t>、理学</a:t>
            </a:r>
            <a:r>
              <a:rPr lang="zh-CN" altLang="en-US" sz="2800" b="1" dirty="0" smtClean="0">
                <a:latin typeface="楷体" pitchFamily="49" charset="-122"/>
                <a:ea typeface="楷体" pitchFamily="49" charset="-122"/>
                <a:cs typeface="Calibri" pitchFamily="34" charset="0"/>
                <a:sym typeface="Wingdings" pitchFamily="2" charset="2"/>
              </a:rPr>
              <a:t>（</a:t>
            </a:r>
            <a:r>
              <a:rPr lang="en-US" altLang="zh-CN" sz="2800" b="1" dirty="0" smtClean="0">
                <a:latin typeface="楷体" pitchFamily="49" charset="-122"/>
                <a:ea typeface="楷体" pitchFamily="49" charset="-122"/>
                <a:cs typeface="Calibri" pitchFamily="34" charset="0"/>
                <a:sym typeface="Wingdings" pitchFamily="2" charset="2"/>
              </a:rPr>
              <a:t>1</a:t>
            </a:r>
            <a:r>
              <a:rPr lang="zh-CN" altLang="en-US" sz="2800" b="1" dirty="0" smtClean="0">
                <a:latin typeface="楷体" pitchFamily="49" charset="-122"/>
                <a:ea typeface="楷体" pitchFamily="49" charset="-122"/>
                <a:cs typeface="Calibri" pitchFamily="34" charset="0"/>
                <a:sym typeface="Wingdings" pitchFamily="2" charset="2"/>
              </a:rPr>
              <a:t>）</a:t>
            </a:r>
            <a:r>
              <a:rPr lang="zh-CN" altLang="en-US" sz="2800" b="1" dirty="0" smtClean="0">
                <a:latin typeface="楷体" pitchFamily="49" charset="-122"/>
                <a:ea typeface="楷体" pitchFamily="49" charset="-122"/>
                <a:cs typeface="Calibri" pitchFamily="34" charset="0"/>
              </a:rPr>
              <a:t>儒、道、佛（</a:t>
            </a:r>
            <a:r>
              <a:rPr lang="zh-CN" altLang="en-US" sz="2800" b="1" dirty="0" smtClean="0">
                <a:solidFill>
                  <a:srgbClr val="3333FF"/>
                </a:solidFill>
                <a:latin typeface="楷体" pitchFamily="49" charset="-122"/>
                <a:ea typeface="楷体" pitchFamily="49" charset="-122"/>
                <a:cs typeface="Calibri" pitchFamily="34" charset="0"/>
              </a:rPr>
              <a:t>释</a:t>
            </a:r>
            <a:r>
              <a:rPr lang="zh-CN" altLang="en-US" sz="2800" b="1" dirty="0" smtClean="0">
                <a:latin typeface="楷体" pitchFamily="49" charset="-122"/>
                <a:ea typeface="楷体" pitchFamily="49" charset="-122"/>
                <a:cs typeface="Calibri" pitchFamily="34" charset="0"/>
              </a:rPr>
              <a:t>）三家融合的产物，儒学从佛道中汲取有益的内容，完成了更为</a:t>
            </a:r>
            <a:r>
              <a:rPr lang="zh-CN" altLang="en-US" sz="2800" b="1" dirty="0" smtClean="0">
                <a:solidFill>
                  <a:srgbClr val="3333FF"/>
                </a:solidFill>
                <a:latin typeface="楷体" pitchFamily="49" charset="-122"/>
                <a:ea typeface="楷体" pitchFamily="49" charset="-122"/>
                <a:cs typeface="Calibri" pitchFamily="34" charset="0"/>
              </a:rPr>
              <a:t>理论化、思辨化</a:t>
            </a:r>
            <a:r>
              <a:rPr lang="zh-CN" altLang="en-US" sz="2800" b="1" dirty="0" smtClean="0">
                <a:latin typeface="楷体" pitchFamily="49" charset="-122"/>
                <a:ea typeface="楷体" pitchFamily="49" charset="-122"/>
                <a:cs typeface="Calibri" pitchFamily="34" charset="0"/>
              </a:rPr>
              <a:t>的过程，形成新的儒学。（</a:t>
            </a:r>
            <a:r>
              <a:rPr lang="en-US" altLang="zh-CN" sz="2800" b="1" dirty="0" smtClean="0">
                <a:latin typeface="楷体" pitchFamily="49" charset="-122"/>
                <a:ea typeface="楷体" pitchFamily="49" charset="-122"/>
                <a:cs typeface="Calibri" pitchFamily="34" charset="0"/>
              </a:rPr>
              <a:t>2</a:t>
            </a:r>
            <a:r>
              <a:rPr lang="zh-CN" altLang="en-US" sz="2800" b="1" dirty="0" smtClean="0">
                <a:latin typeface="楷体" pitchFamily="49" charset="-122"/>
                <a:ea typeface="楷体" pitchFamily="49" charset="-122"/>
                <a:cs typeface="Calibri" pitchFamily="34" charset="0"/>
              </a:rPr>
              <a:t>）将儒家的</a:t>
            </a:r>
            <a:r>
              <a:rPr lang="zh-CN" altLang="en-US" sz="2800" b="1" dirty="0" smtClean="0">
                <a:solidFill>
                  <a:srgbClr val="3333FF"/>
                </a:solidFill>
                <a:latin typeface="楷体" pitchFamily="49" charset="-122"/>
                <a:ea typeface="楷体" pitchFamily="49" charset="-122"/>
                <a:cs typeface="Calibri" pitchFamily="34" charset="0"/>
              </a:rPr>
              <a:t>忠、孝、节、义</a:t>
            </a:r>
            <a:r>
              <a:rPr lang="zh-CN" altLang="en-US" sz="2800" b="1" dirty="0" smtClean="0">
                <a:solidFill>
                  <a:srgbClr val="FF0000"/>
                </a:solidFill>
                <a:latin typeface="楷体" pitchFamily="49" charset="-122"/>
                <a:ea typeface="楷体" pitchFamily="49" charset="-122"/>
                <a:cs typeface="Calibri" pitchFamily="34" charset="0"/>
              </a:rPr>
              <a:t>提升到“</a:t>
            </a:r>
            <a:r>
              <a:rPr lang="zh-CN" altLang="en-US" sz="2800" b="1" dirty="0" smtClean="0">
                <a:solidFill>
                  <a:srgbClr val="3333FF"/>
                </a:solidFill>
                <a:latin typeface="楷体" pitchFamily="49" charset="-122"/>
                <a:ea typeface="楷体" pitchFamily="49" charset="-122"/>
                <a:cs typeface="Calibri" pitchFamily="34" charset="0"/>
              </a:rPr>
              <a:t>天理</a:t>
            </a:r>
            <a:r>
              <a:rPr lang="zh-CN" altLang="en-US" sz="2800" b="1" dirty="0" smtClean="0">
                <a:solidFill>
                  <a:srgbClr val="FF0000"/>
                </a:solidFill>
                <a:latin typeface="楷体" pitchFamily="49" charset="-122"/>
                <a:ea typeface="楷体" pitchFamily="49" charset="-122"/>
                <a:cs typeface="Calibri" pitchFamily="34" charset="0"/>
              </a:rPr>
              <a:t>”</a:t>
            </a:r>
            <a:r>
              <a:rPr lang="zh-CN" altLang="en-US" sz="2800" b="1" dirty="0" smtClean="0">
                <a:latin typeface="楷体" pitchFamily="49" charset="-122"/>
                <a:ea typeface="楷体" pitchFamily="49" charset="-122"/>
                <a:cs typeface="Calibri" pitchFamily="34" charset="0"/>
              </a:rPr>
              <a:t>的高度，形成一整套</a:t>
            </a:r>
            <a:r>
              <a:rPr lang="zh-CN" altLang="en-US" sz="2800" b="1" dirty="0" smtClean="0">
                <a:solidFill>
                  <a:srgbClr val="3333FF"/>
                </a:solidFill>
                <a:latin typeface="楷体" pitchFamily="49" charset="-122"/>
                <a:ea typeface="楷体" pitchFamily="49" charset="-122"/>
                <a:cs typeface="Calibri" pitchFamily="34" charset="0"/>
              </a:rPr>
              <a:t>囊括天人关系</a:t>
            </a:r>
            <a:r>
              <a:rPr lang="zh-CN" altLang="en-US" sz="2800" b="1" dirty="0" smtClean="0">
                <a:latin typeface="楷体" pitchFamily="49" charset="-122"/>
                <a:ea typeface="楷体" pitchFamily="49" charset="-122"/>
                <a:cs typeface="Calibri" pitchFamily="34" charset="0"/>
              </a:rPr>
              <a:t>的严密思想体系。</a:t>
            </a:r>
            <a:endParaRPr lang="en-US" altLang="zh-CN" sz="2800" b="1" dirty="0" smtClean="0">
              <a:latin typeface="楷体" pitchFamily="49" charset="-122"/>
              <a:ea typeface="楷体" pitchFamily="49" charset="-122"/>
              <a:cs typeface="Calibri" pitchFamily="34" charset="0"/>
            </a:endParaRPr>
          </a:p>
          <a:p>
            <a:pPr>
              <a:lnSpc>
                <a:spcPct val="140000"/>
              </a:lnSpc>
            </a:pPr>
            <a:r>
              <a:rPr lang="en-US" altLang="zh-CN" sz="2800" b="1" dirty="0" smtClean="0">
                <a:solidFill>
                  <a:srgbClr val="FF0000"/>
                </a:solidFill>
                <a:latin typeface="楷体" pitchFamily="49" charset="-122"/>
                <a:ea typeface="楷体" pitchFamily="49" charset="-122"/>
                <a:cs typeface="Calibri" pitchFamily="34" charset="0"/>
              </a:rPr>
              <a:t>3</a:t>
            </a:r>
            <a:r>
              <a:rPr lang="zh-CN" altLang="en-US" sz="2800" b="1" dirty="0" smtClean="0">
                <a:solidFill>
                  <a:srgbClr val="FF0000"/>
                </a:solidFill>
                <a:latin typeface="楷体" pitchFamily="49" charset="-122"/>
                <a:ea typeface="楷体" pitchFamily="49" charset="-122"/>
                <a:cs typeface="Calibri" pitchFamily="34" charset="0"/>
              </a:rPr>
              <a:t>、理学发展历程</a:t>
            </a:r>
            <a:endParaRPr lang="en-US" altLang="zh-CN" sz="2800" b="1" dirty="0" smtClean="0">
              <a:solidFill>
                <a:srgbClr val="FF0000"/>
              </a:solidFill>
              <a:latin typeface="楷体" pitchFamily="49" charset="-122"/>
              <a:ea typeface="楷体" pitchFamily="49" charset="-122"/>
              <a:cs typeface="Calibri" pitchFamily="34" charset="0"/>
            </a:endParaRPr>
          </a:p>
          <a:p>
            <a:pPr>
              <a:lnSpc>
                <a:spcPct val="140000"/>
              </a:lnSpc>
            </a:pPr>
            <a:r>
              <a:rPr lang="zh-CN" altLang="en-US" sz="2800" b="1" dirty="0" smtClean="0">
                <a:latin typeface="楷体" pitchFamily="49" charset="-122"/>
                <a:ea typeface="楷体" pitchFamily="49" charset="-122"/>
                <a:cs typeface="Calibri" pitchFamily="34" charset="0"/>
              </a:rPr>
              <a:t>（</a:t>
            </a:r>
            <a:r>
              <a:rPr lang="en-US" altLang="zh-CN" sz="2800" b="1" dirty="0" smtClean="0">
                <a:latin typeface="楷体" pitchFamily="49" charset="-122"/>
                <a:ea typeface="楷体" pitchFamily="49" charset="-122"/>
                <a:cs typeface="Calibri" pitchFamily="34" charset="0"/>
              </a:rPr>
              <a:t>1</a:t>
            </a:r>
            <a:r>
              <a:rPr lang="zh-CN" altLang="en-US" sz="2800" b="1" dirty="0" smtClean="0">
                <a:latin typeface="楷体" pitchFamily="49" charset="-122"/>
                <a:ea typeface="楷体" pitchFamily="49" charset="-122"/>
                <a:cs typeface="Calibri" pitchFamily="34" charset="0"/>
              </a:rPr>
              <a:t>）创立：北宋五子（</a:t>
            </a:r>
            <a:r>
              <a:rPr lang="en-US" altLang="zh-CN" sz="2800" b="1" dirty="0" smtClean="0">
                <a:latin typeface="楷体" pitchFamily="49" charset="-122"/>
                <a:ea typeface="楷体" pitchFamily="49" charset="-122"/>
                <a:cs typeface="Calibri" pitchFamily="34" charset="0"/>
              </a:rPr>
              <a:t>2</a:t>
            </a:r>
            <a:r>
              <a:rPr lang="zh-CN" altLang="en-US" sz="2800" b="1" dirty="0" smtClean="0">
                <a:latin typeface="楷体" pitchFamily="49" charset="-122"/>
                <a:ea typeface="楷体" pitchFamily="49" charset="-122"/>
                <a:cs typeface="Calibri" pitchFamily="34" charset="0"/>
              </a:rPr>
              <a:t>）成熟：朱熹（</a:t>
            </a:r>
            <a:r>
              <a:rPr lang="en-US" altLang="zh-CN" sz="2800" b="1" dirty="0" smtClean="0">
                <a:latin typeface="楷体" pitchFamily="49" charset="-122"/>
                <a:ea typeface="楷体" pitchFamily="49" charset="-122"/>
                <a:cs typeface="Calibri" pitchFamily="34" charset="0"/>
              </a:rPr>
              <a:t>3</a:t>
            </a:r>
            <a:r>
              <a:rPr lang="zh-CN" altLang="en-US" sz="2800" b="1" dirty="0" smtClean="0">
                <a:latin typeface="楷体" pitchFamily="49" charset="-122"/>
                <a:ea typeface="楷体" pitchFamily="49" charset="-122"/>
                <a:cs typeface="Calibri" pitchFamily="34" charset="0"/>
              </a:rPr>
              <a:t>）发展：陆王</a:t>
            </a:r>
            <a:endParaRPr lang="en-US" altLang="zh-CN" sz="2800" b="1" dirty="0">
              <a:latin typeface="楷体" pitchFamily="49" charset="-122"/>
              <a:ea typeface="楷体" pitchFamily="49" charset="-122"/>
              <a:cs typeface="Calibri" pitchFamily="34" charset="0"/>
            </a:endParaRPr>
          </a:p>
          <a:p>
            <a:endParaRPr lang="zh-CN" altLang="en-US" sz="2400" b="1" dirty="0">
              <a:latin typeface="楷体" pitchFamily="49" charset="-122"/>
              <a:ea typeface="楷体" pitchFamily="49" charset="-122"/>
              <a:cs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0"/>
            <a:ext cx="9144000" cy="7848302"/>
          </a:xfrm>
          <a:prstGeom prst="rect">
            <a:avLst/>
          </a:prstGeom>
          <a:noFill/>
          <a:ln w="9525">
            <a:noFill/>
            <a:miter lim="800000"/>
            <a:headEnd/>
            <a:tailEnd/>
          </a:ln>
        </p:spPr>
        <p:txBody>
          <a:bodyPr wrap="square">
            <a:spAutoFit/>
          </a:bodyPr>
          <a:lstStyle/>
          <a:p>
            <a:r>
              <a:rPr lang="en-US" altLang="zh-CN" sz="2800" b="1" dirty="0" smtClean="0">
                <a:latin typeface="楷体" pitchFamily="49" charset="-122"/>
                <a:ea typeface="楷体" pitchFamily="49" charset="-122"/>
              </a:rPr>
              <a:t>8</a:t>
            </a:r>
            <a:r>
              <a:rPr lang="zh-CN" altLang="en-US" sz="2800" b="1" dirty="0" smtClean="0">
                <a:latin typeface="楷体" pitchFamily="49" charset="-122"/>
                <a:ea typeface="楷体" pitchFamily="49" charset="-122"/>
              </a:rPr>
              <a:t>、（</a:t>
            </a:r>
            <a:r>
              <a:rPr lang="en-US" altLang="zh-CN" sz="2800" b="1" dirty="0">
                <a:latin typeface="楷体" pitchFamily="49" charset="-122"/>
                <a:ea typeface="楷体" pitchFamily="49" charset="-122"/>
              </a:rPr>
              <a:t>2009·</a:t>
            </a:r>
            <a:r>
              <a:rPr lang="zh-CN" altLang="en-US" sz="2800" b="1" dirty="0">
                <a:latin typeface="楷体" pitchFamily="49" charset="-122"/>
                <a:ea typeface="楷体" pitchFamily="49" charset="-122"/>
              </a:rPr>
              <a:t>上海历史</a:t>
            </a:r>
            <a:r>
              <a:rPr lang="en-US" altLang="zh-CN" sz="2800" b="1" dirty="0">
                <a:latin typeface="楷体" pitchFamily="49" charset="-122"/>
                <a:ea typeface="楷体" pitchFamily="49" charset="-122"/>
              </a:rPr>
              <a:t>·31</a:t>
            </a:r>
            <a:r>
              <a:rPr lang="zh-CN" altLang="en-US" sz="2800" b="1" dirty="0">
                <a:latin typeface="楷体" pitchFamily="49" charset="-122"/>
                <a:ea typeface="楷体" pitchFamily="49" charset="-122"/>
              </a:rPr>
              <a:t>）西方学者常常将中国称为</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孔子的中国</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。其实，在中国历史上，孔子的形象历经嬗变，他所开创的儒家思想也在传承中被不断的改造和重塑，从而呈现出不同的形态。</a:t>
            </a:r>
          </a:p>
          <a:p>
            <a:r>
              <a:rPr lang="zh-CN" altLang="en-US" sz="2800" b="1" dirty="0">
                <a:latin typeface="楷体" pitchFamily="49" charset="-122"/>
                <a:ea typeface="楷体" pitchFamily="49" charset="-122"/>
              </a:rPr>
              <a:t>问题：（</a:t>
            </a:r>
            <a:r>
              <a:rPr lang="en-US" altLang="zh-CN" sz="2800" b="1" dirty="0">
                <a:latin typeface="楷体" pitchFamily="49" charset="-122"/>
                <a:ea typeface="楷体" pitchFamily="49" charset="-122"/>
              </a:rPr>
              <a:t>12</a:t>
            </a:r>
            <a:r>
              <a:rPr lang="zh-CN" altLang="en-US" sz="2800" b="1" dirty="0">
                <a:latin typeface="楷体" pitchFamily="49" charset="-122"/>
                <a:ea typeface="楷体" pitchFamily="49" charset="-122"/>
              </a:rPr>
              <a:t>分）</a:t>
            </a:r>
          </a:p>
          <a:p>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1</a:t>
            </a:r>
            <a:r>
              <a:rPr lang="zh-CN" altLang="en-US" sz="2800" b="1" dirty="0">
                <a:latin typeface="楷体" pitchFamily="49" charset="-122"/>
                <a:ea typeface="楷体" pitchFamily="49" charset="-122"/>
              </a:rPr>
              <a:t>）孔子思想的基本内容是什么？（</a:t>
            </a:r>
            <a:r>
              <a:rPr lang="en-US" altLang="zh-CN" sz="2800" b="1" dirty="0">
                <a:latin typeface="楷体" pitchFamily="49" charset="-122"/>
                <a:ea typeface="楷体" pitchFamily="49" charset="-122"/>
              </a:rPr>
              <a:t>2</a:t>
            </a:r>
            <a:r>
              <a:rPr lang="zh-CN" altLang="en-US" sz="2800" b="1" dirty="0">
                <a:latin typeface="楷体" pitchFamily="49" charset="-122"/>
                <a:ea typeface="楷体" pitchFamily="49" charset="-122"/>
              </a:rPr>
              <a:t>分）</a:t>
            </a:r>
            <a:endParaRPr lang="en-US" altLang="zh-CN" sz="2800" b="1" dirty="0">
              <a:latin typeface="楷体" pitchFamily="49" charset="-122"/>
              <a:ea typeface="楷体" pitchFamily="49" charset="-122"/>
            </a:endParaRPr>
          </a:p>
          <a:p>
            <a:r>
              <a:rPr lang="zh-CN" altLang="en-US" sz="2800" b="1" dirty="0">
                <a:solidFill>
                  <a:srgbClr val="FF0000"/>
                </a:solidFill>
                <a:latin typeface="楷体" pitchFamily="49" charset="-122"/>
                <a:ea typeface="楷体" pitchFamily="49" charset="-122"/>
              </a:rPr>
              <a:t>以仁作为最高的道德准则，以礼来规范人们的言行。</a:t>
            </a:r>
          </a:p>
          <a:p>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a:t>
            </a:r>
            <a:r>
              <a:rPr lang="zh-CN" altLang="en-US" sz="2800" b="1" dirty="0">
                <a:latin typeface="楷体" pitchFamily="49" charset="-122"/>
                <a:ea typeface="楷体" pitchFamily="49" charset="-122"/>
              </a:rPr>
              <a:t>）儒家思想在汉、宋两代发生了哪些变化？（</a:t>
            </a:r>
            <a:r>
              <a:rPr lang="en-US" altLang="zh-CN" sz="2800" b="1" dirty="0">
                <a:latin typeface="楷体" pitchFamily="49" charset="-122"/>
                <a:ea typeface="楷体" pitchFamily="49" charset="-122"/>
              </a:rPr>
              <a:t>7</a:t>
            </a:r>
            <a:r>
              <a:rPr lang="zh-CN" altLang="en-US" sz="2800" b="1" dirty="0">
                <a:latin typeface="楷体" pitchFamily="49" charset="-122"/>
                <a:ea typeface="楷体" pitchFamily="49" charset="-122"/>
              </a:rPr>
              <a:t>分）</a:t>
            </a:r>
            <a:endParaRPr lang="en-US" altLang="zh-CN" sz="2800" b="1" dirty="0">
              <a:latin typeface="楷体" pitchFamily="49" charset="-122"/>
              <a:ea typeface="楷体" pitchFamily="49" charset="-122"/>
            </a:endParaRPr>
          </a:p>
          <a:p>
            <a:r>
              <a:rPr lang="zh-CN" altLang="en-US" sz="2800" b="1" dirty="0">
                <a:solidFill>
                  <a:srgbClr val="FF0000"/>
                </a:solidFill>
                <a:latin typeface="楷体" pitchFamily="49" charset="-122"/>
                <a:ea typeface="楷体" pitchFamily="49" charset="-122"/>
              </a:rPr>
              <a:t>董仲舒提出天人感应、大一统、三纲五常，主张罢黜百家，独尊儒术，儒家思想成为官方哲学；儒学吸收佛教、道教思想；朱熹提出</a:t>
            </a:r>
            <a:r>
              <a:rPr lang="en-US" altLang="en-US" sz="2800" b="1" dirty="0">
                <a:solidFill>
                  <a:srgbClr val="FF0000"/>
                </a:solidFill>
                <a:latin typeface="楷体" pitchFamily="49" charset="-122"/>
                <a:ea typeface="楷体" pitchFamily="49" charset="-122"/>
              </a:rPr>
              <a:t>“</a:t>
            </a:r>
            <a:r>
              <a:rPr lang="zh-CN" altLang="en-US" sz="2800" b="1" dirty="0">
                <a:solidFill>
                  <a:srgbClr val="FF0000"/>
                </a:solidFill>
                <a:latin typeface="楷体" pitchFamily="49" charset="-122"/>
                <a:ea typeface="楷体" pitchFamily="49" charset="-122"/>
              </a:rPr>
              <a:t>明天理、灭人欲</a:t>
            </a:r>
            <a:r>
              <a:rPr lang="en-US" altLang="en-US" sz="2800" b="1" dirty="0">
                <a:solidFill>
                  <a:srgbClr val="FF0000"/>
                </a:solidFill>
                <a:latin typeface="楷体" pitchFamily="49" charset="-122"/>
                <a:ea typeface="楷体" pitchFamily="49" charset="-122"/>
              </a:rPr>
              <a:t>”</a:t>
            </a:r>
            <a:r>
              <a:rPr lang="zh-CN" altLang="en-US" sz="2800" b="1" dirty="0">
                <a:solidFill>
                  <a:srgbClr val="FF0000"/>
                </a:solidFill>
                <a:latin typeface="楷体" pitchFamily="49" charset="-122"/>
                <a:ea typeface="楷体" pitchFamily="49" charset="-122"/>
              </a:rPr>
              <a:t>，建立理学体系，把儒学推向新高峰。</a:t>
            </a:r>
          </a:p>
          <a:p>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3</a:t>
            </a:r>
            <a:r>
              <a:rPr lang="zh-CN" altLang="en-US" sz="2800" b="1" dirty="0">
                <a:latin typeface="楷体" pitchFamily="49" charset="-122"/>
                <a:ea typeface="楷体" pitchFamily="49" charset="-122"/>
              </a:rPr>
              <a:t>）孔子及儒家思想在近代中国的历史命运如何？（</a:t>
            </a:r>
            <a:r>
              <a:rPr lang="en-US" altLang="zh-CN" sz="2800" b="1" dirty="0">
                <a:latin typeface="楷体" pitchFamily="49" charset="-122"/>
                <a:ea typeface="楷体" pitchFamily="49" charset="-122"/>
              </a:rPr>
              <a:t>3</a:t>
            </a:r>
            <a:r>
              <a:rPr lang="zh-CN" altLang="en-US" sz="2800" b="1" dirty="0">
                <a:latin typeface="楷体" pitchFamily="49" charset="-122"/>
                <a:ea typeface="楷体" pitchFamily="49" charset="-122"/>
              </a:rPr>
              <a:t>分）</a:t>
            </a:r>
            <a:endParaRPr lang="en-US" altLang="zh-CN" sz="2800" b="1" dirty="0">
              <a:latin typeface="楷体" pitchFamily="49" charset="-122"/>
              <a:ea typeface="楷体" pitchFamily="49" charset="-122"/>
            </a:endParaRPr>
          </a:p>
          <a:p>
            <a:r>
              <a:rPr lang="zh-CN" altLang="en-US" sz="2800" b="1" dirty="0">
                <a:solidFill>
                  <a:srgbClr val="FF0000"/>
                </a:solidFill>
                <a:latin typeface="楷体" pitchFamily="49" charset="-122"/>
                <a:ea typeface="楷体" pitchFamily="49" charset="-122"/>
              </a:rPr>
              <a:t>新</a:t>
            </a:r>
            <a:r>
              <a:rPr lang="en-US" altLang="en-US" sz="2800" b="1" dirty="0">
                <a:solidFill>
                  <a:srgbClr val="FF0000"/>
                </a:solidFill>
                <a:latin typeface="楷体" pitchFamily="49" charset="-122"/>
                <a:ea typeface="楷体" pitchFamily="49" charset="-122"/>
              </a:rPr>
              <a:t> </a:t>
            </a:r>
            <a:r>
              <a:rPr lang="zh-CN" altLang="en-US" sz="2800" b="1" dirty="0">
                <a:solidFill>
                  <a:srgbClr val="FF0000"/>
                </a:solidFill>
                <a:latin typeface="楷体" pitchFamily="49" charset="-122"/>
                <a:ea typeface="楷体" pitchFamily="49" charset="-122"/>
              </a:rPr>
              <a:t>文化运动兴起，孔子及其儒家思想被视为旧文化、旧道德的代表遭到批判，开始走向衰落。但是在批孔的同时，也有人推崇儒家思想，这表明儒家思想在当时仍具有影响。</a:t>
            </a:r>
          </a:p>
          <a:p>
            <a:endParaRPr lang="zh-CN" altLang="en-US" sz="2800" b="1" dirty="0">
              <a:latin typeface="楷体" pitchFamily="49" charset="-122"/>
              <a:ea typeface="楷体" pitchFamily="49" charset="-122"/>
            </a:endParaRPr>
          </a:p>
          <a:p>
            <a:endParaRPr lang="zh-CN" altLang="en-US" sz="2800" dirty="0">
              <a:latin typeface="楷体" pitchFamily="49" charset="-122"/>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 calcmode="lin" valueType="num">
                                      <p:cBhvr additive="base">
                                        <p:cTn id="1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9144000" cy="6197209"/>
          </a:xfrm>
          <a:prstGeom prst="rect">
            <a:avLst/>
          </a:prstGeom>
        </p:spPr>
        <p:txBody>
          <a:bodyPr wrap="square">
            <a:spAutoFit/>
          </a:bodyPr>
          <a:lstStyle/>
          <a:p>
            <a:pPr>
              <a:lnSpc>
                <a:spcPct val="130000"/>
              </a:lnSpc>
            </a:pPr>
            <a:r>
              <a:rPr lang="zh-CN" altLang="en-US" sz="3200" b="1" dirty="0" smtClean="0">
                <a:solidFill>
                  <a:srgbClr val="FF0000"/>
                </a:solidFill>
                <a:latin typeface="楷体" pitchFamily="49" charset="-122"/>
                <a:ea typeface="楷体" pitchFamily="49" charset="-122"/>
                <a:cs typeface="隶书"/>
              </a:rPr>
              <a:t>附：陈</a:t>
            </a:r>
            <a:r>
              <a:rPr lang="zh-CN" altLang="en-US" sz="3200" b="1" dirty="0" smtClean="0">
                <a:solidFill>
                  <a:srgbClr val="FF0000"/>
                </a:solidFill>
                <a:latin typeface="楷体" pitchFamily="49" charset="-122"/>
                <a:ea typeface="楷体" pitchFamily="49" charset="-122"/>
                <a:cs typeface="隶书"/>
              </a:rPr>
              <a:t>来 论宋明理学的特点：</a:t>
            </a:r>
          </a:p>
          <a:p>
            <a:pPr>
              <a:lnSpc>
                <a:spcPct val="130000"/>
              </a:lnSpc>
            </a:pPr>
            <a:r>
              <a:rPr lang="zh-CN"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cs typeface="华文细黑"/>
              </a:rPr>
              <a:t>以不同方式为发源于先秦的儒家思想提供了宇宙论、本体论的论证。</a:t>
            </a:r>
          </a:p>
          <a:p>
            <a:pPr>
              <a:lnSpc>
                <a:spcPct val="130000"/>
              </a:lnSpc>
            </a:pPr>
            <a:r>
              <a:rPr lang="zh-CN"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cs typeface="华文细黑"/>
              </a:rPr>
              <a:t>以儒家的圣人为理想人格，以实现圣人的精神境界为人生的终极目的。</a:t>
            </a:r>
          </a:p>
          <a:p>
            <a:pPr>
              <a:lnSpc>
                <a:spcPct val="130000"/>
              </a:lnSpc>
            </a:pPr>
            <a:r>
              <a:rPr lang="zh-CN"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cs typeface="华文细黑"/>
              </a:rPr>
              <a:t>以儒家的仁义礼智信为根本道德原理，以不同方式论证儒家的道德原理具有内在的基础，以存天理、去人欲为道德实践的基本原则。</a:t>
            </a:r>
          </a:p>
          <a:p>
            <a:pPr>
              <a:lnSpc>
                <a:spcPct val="130000"/>
              </a:lnSpc>
            </a:pPr>
            <a:r>
              <a:rPr lang="zh-CN" altLang="en-US"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cs typeface="华文细黑"/>
              </a:rPr>
              <a:t>为了实现人的精神的全面发展，而提出并实践各种“为学功夫”、即具体的修养方法。这些方法的条目主要来自</a:t>
            </a:r>
            <a:r>
              <a:rPr lang="en-US" altLang="zh-CN" sz="2800" b="1" dirty="0" smtClean="0">
                <a:latin typeface="楷体" pitchFamily="49" charset="-122"/>
                <a:ea typeface="楷体" pitchFamily="49" charset="-122"/>
                <a:cs typeface="华文细黑"/>
              </a:rPr>
              <a:t>《</a:t>
            </a:r>
            <a:r>
              <a:rPr lang="zh-CN" altLang="en-US" sz="2800" b="1" dirty="0" smtClean="0">
                <a:latin typeface="楷体" pitchFamily="49" charset="-122"/>
                <a:ea typeface="楷体" pitchFamily="49" charset="-122"/>
                <a:cs typeface="华文细黑"/>
              </a:rPr>
              <a:t>四书</a:t>
            </a:r>
            <a:r>
              <a:rPr lang="en-US" altLang="zh-CN" sz="2800" b="1" dirty="0" smtClean="0">
                <a:latin typeface="楷体" pitchFamily="49" charset="-122"/>
                <a:ea typeface="楷体" pitchFamily="49" charset="-122"/>
                <a:cs typeface="华文细黑"/>
              </a:rPr>
              <a:t>》</a:t>
            </a:r>
            <a:r>
              <a:rPr lang="zh-CN" altLang="en-US" sz="2800" b="1" dirty="0" smtClean="0">
                <a:latin typeface="楷体" pitchFamily="49" charset="-122"/>
                <a:ea typeface="楷体" pitchFamily="49" charset="-122"/>
                <a:cs typeface="华文细黑"/>
              </a:rPr>
              <a:t>及早期道学的讨论，而特别集中于心性的功夫。</a:t>
            </a:r>
            <a:endParaRPr lang="zh-CN" altLang="en-US" sz="2800" b="1" dirty="0">
              <a:latin typeface="楷体" pitchFamily="49" charset="-122"/>
              <a:ea typeface="楷体" pitchFamily="49" charset="-122"/>
              <a:cs typeface="华文细黑"/>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0" y="1052736"/>
            <a:ext cx="9144000" cy="4573560"/>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a:lnSpc>
                <a:spcPct val="130000"/>
              </a:lnSpc>
              <a:defRPr/>
            </a:pPr>
            <a:r>
              <a:rPr lang="zh-CN" altLang="en-US" sz="2800" b="1" dirty="0" smtClean="0">
                <a:solidFill>
                  <a:srgbClr val="FF0000"/>
                </a:solidFill>
                <a:latin typeface="楷体" pitchFamily="49" charset="-122"/>
                <a:ea typeface="楷体" pitchFamily="49" charset="-122"/>
              </a:rPr>
              <a:t>材料解</a:t>
            </a:r>
            <a:r>
              <a:rPr lang="zh-CN" altLang="en-US" sz="2800" b="1" dirty="0" smtClean="0">
                <a:solidFill>
                  <a:srgbClr val="FF0000"/>
                </a:solidFill>
                <a:latin typeface="楷体" pitchFamily="49" charset="-122"/>
                <a:ea typeface="楷体" pitchFamily="49" charset="-122"/>
              </a:rPr>
              <a:t>读</a:t>
            </a:r>
            <a:r>
              <a:rPr lang="zh-CN" altLang="en-US" sz="2800" b="1" dirty="0" smtClean="0">
                <a:solidFill>
                  <a:srgbClr val="FF0000"/>
                </a:solidFill>
                <a:effectLst>
                  <a:outerShdw blurRad="38100" dist="38100" dir="2700000" algn="tl">
                    <a:srgbClr val="C0C0C0"/>
                  </a:outerShdw>
                </a:effectLst>
                <a:latin typeface="楷体" pitchFamily="49" charset="-122"/>
                <a:ea typeface="楷体" pitchFamily="49" charset="-122"/>
              </a:rPr>
              <a:t>一</a:t>
            </a:r>
            <a:endParaRPr lang="en-US" altLang="zh-CN" sz="2800" b="1" dirty="0" smtClean="0">
              <a:solidFill>
                <a:srgbClr val="FF0000"/>
              </a:solidFill>
              <a:effectLst>
                <a:outerShdw blurRad="38100" dist="38100" dir="2700000" algn="tl">
                  <a:srgbClr val="C0C0C0"/>
                </a:outerShdw>
              </a:effectLst>
              <a:latin typeface="楷体" pitchFamily="49" charset="-122"/>
              <a:ea typeface="楷体" pitchFamily="49" charset="-122"/>
            </a:endParaRPr>
          </a:p>
          <a:p>
            <a:pPr fontAlgn="auto">
              <a:lnSpc>
                <a:spcPct val="13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 </a:t>
            </a:r>
            <a:r>
              <a:rPr lang="zh-CN" altLang="en-US" sz="2800" b="1" dirty="0" smtClean="0">
                <a:effectLst>
                  <a:outerShdw blurRad="38100" dist="38100" dir="2700000" algn="tl">
                    <a:srgbClr val="C0C0C0"/>
                  </a:outerShdw>
                </a:effectLst>
                <a:latin typeface="楷体" pitchFamily="49" charset="-122"/>
                <a:ea typeface="楷体" pitchFamily="49" charset="-122"/>
              </a:rPr>
              <a:t>宋</a:t>
            </a:r>
            <a:r>
              <a:rPr lang="zh-CN" altLang="en-US" sz="2800" b="1" dirty="0">
                <a:effectLst>
                  <a:outerShdw blurRad="38100" dist="38100" dir="2700000" algn="tl">
                    <a:srgbClr val="C0C0C0"/>
                  </a:outerShdw>
                </a:effectLst>
                <a:latin typeface="楷体" pitchFamily="49" charset="-122"/>
                <a:ea typeface="楷体" pitchFamily="49" charset="-122"/>
              </a:rPr>
              <a:t>儒最重视的经书是</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易</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周礼</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春秋</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  </a:t>
            </a:r>
            <a:endParaRPr lang="en-US" altLang="zh-CN" sz="2800" b="1" dirty="0" smtClean="0">
              <a:effectLst>
                <a:outerShdw blurRad="38100" dist="38100" dir="2700000" algn="tl">
                  <a:srgbClr val="C0C0C0"/>
                </a:outerShdw>
              </a:effectLst>
              <a:latin typeface="楷体" pitchFamily="49" charset="-122"/>
              <a:ea typeface="楷体" pitchFamily="49" charset="-122"/>
            </a:endParaRPr>
          </a:p>
          <a:p>
            <a:pPr algn="r" fontAlgn="auto">
              <a:lnSpc>
                <a:spcPct val="13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 </a:t>
            </a:r>
            <a:r>
              <a:rPr lang="zh-CN" altLang="en-US" sz="2800" b="1" dirty="0">
                <a:effectLst>
                  <a:outerShdw blurRad="38100" dist="38100" dir="2700000" algn="tl">
                    <a:srgbClr val="C0C0C0"/>
                  </a:outerShdw>
                </a:effectLst>
                <a:latin typeface="楷体" pitchFamily="49" charset="-122"/>
                <a:ea typeface="楷体" pitchFamily="49" charset="-122"/>
              </a:rPr>
              <a:t>范文澜</a:t>
            </a:r>
          </a:p>
          <a:p>
            <a:pPr fontAlgn="auto">
              <a:lnSpc>
                <a:spcPct val="13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易</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哲理丰富，用以阐发哲学思辩思想，与佛教相抗衡</a:t>
            </a:r>
          </a:p>
          <a:p>
            <a:pPr fontAlgn="auto">
              <a:lnSpc>
                <a:spcPct val="13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周礼</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为“周公致太平之迹”，藉之提出政治改革主张，救积贫积弱之病</a:t>
            </a:r>
          </a:p>
          <a:p>
            <a:pPr fontAlgn="auto">
              <a:lnSpc>
                <a:spcPct val="130000"/>
              </a:lnSpc>
              <a:spcBef>
                <a:spcPts val="0"/>
              </a:spcBef>
              <a:spcAft>
                <a:spcPts val="0"/>
              </a:spcAft>
              <a:defRPr/>
            </a:pPr>
            <a:r>
              <a:rPr lang="en-US" altLang="zh-CN" sz="2800" b="1" dirty="0" smtClean="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春秋</a:t>
            </a:r>
            <a:r>
              <a:rPr lang="en-US" altLang="zh-CN" sz="2800" b="1" dirty="0">
                <a:effectLst>
                  <a:outerShdw blurRad="38100" dist="38100" dir="2700000" algn="tl">
                    <a:srgbClr val="C0C0C0"/>
                  </a:outerShdw>
                </a:effectLst>
                <a:latin typeface="楷体" pitchFamily="49" charset="-122"/>
                <a:ea typeface="楷体" pitchFamily="49" charset="-122"/>
              </a:rPr>
              <a:t>》</a:t>
            </a:r>
            <a:r>
              <a:rPr lang="zh-CN" altLang="en-US" sz="2800" b="1" dirty="0">
                <a:effectLst>
                  <a:outerShdw blurRad="38100" dist="38100" dir="2700000" algn="tl">
                    <a:srgbClr val="C0C0C0"/>
                  </a:outerShdw>
                </a:effectLst>
                <a:latin typeface="楷体" pitchFamily="49" charset="-122"/>
                <a:ea typeface="楷体" pitchFamily="49" charset="-122"/>
              </a:rPr>
              <a:t>讲“尊王攘夷”，则适应了宋朝外部环境压力巨大的现实</a:t>
            </a:r>
            <a:r>
              <a:rPr lang="zh-CN" altLang="en-US" sz="2800" b="1" dirty="0">
                <a:latin typeface="楷体" pitchFamily="49" charset="-122"/>
                <a:ea typeface="楷体" pitchFamily="49" charset="-122"/>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1" descr="花束"/>
          <p:cNvSpPr txBox="1">
            <a:spLocks noChangeArrowheads="1"/>
          </p:cNvSpPr>
          <p:nvPr/>
        </p:nvSpPr>
        <p:spPr bwMode="auto">
          <a:xfrm>
            <a:off x="0" y="260648"/>
            <a:ext cx="9144000" cy="5933932"/>
          </a:xfrm>
          <a:prstGeom prst="rect">
            <a:avLst/>
          </a:prstGeom>
          <a:noFill/>
          <a:ln>
            <a:noFill/>
          </a:ln>
          <a:effectLst/>
          <a:extLst>
            <a:ext uri="{909E8E84-426E-40DD-AFC4-6F175D3DCCD1}"/>
            <a:ext uri="{91240B29-F687-4F45-9708-019B960494DF}"/>
            <a:ext uri="{AF507438-7753-43E0-B8FC-AC1667EBCBE1}"/>
          </a:extLst>
        </p:spPr>
        <p:txBody>
          <a:bodyPr wrap="square">
            <a:spAutoFit/>
          </a:bodyPr>
          <a:lstStyle/>
          <a:p>
            <a:pPr fontAlgn="auto">
              <a:lnSpc>
                <a:spcPct val="130000"/>
              </a:lnSpc>
              <a:spcBef>
                <a:spcPts val="0"/>
              </a:spcBef>
              <a:spcAft>
                <a:spcPts val="0"/>
              </a:spcAft>
              <a:defRPr/>
            </a:pPr>
            <a:r>
              <a:rPr lang="zh-CN" altLang="en-US" sz="2800" b="1" dirty="0" smtClean="0">
                <a:solidFill>
                  <a:srgbClr val="FF0000"/>
                </a:solidFill>
                <a:latin typeface="楷体" pitchFamily="49" charset="-122"/>
                <a:ea typeface="楷体" pitchFamily="49" charset="-122"/>
              </a:rPr>
              <a:t>材料解读二</a:t>
            </a:r>
            <a:endParaRPr lang="en-US" altLang="zh-CN" sz="2800" b="1" dirty="0" smtClean="0">
              <a:solidFill>
                <a:srgbClr val="FF0000"/>
              </a:solidFill>
              <a:latin typeface="楷体" pitchFamily="49" charset="-122"/>
              <a:ea typeface="楷体" pitchFamily="49" charset="-122"/>
            </a:endParaRPr>
          </a:p>
          <a:p>
            <a:pPr algn="just" fontAlgn="auto">
              <a:lnSpc>
                <a:spcPct val="130000"/>
              </a:lnSpc>
              <a:spcBef>
                <a:spcPts val="0"/>
              </a:spcBef>
              <a:spcAft>
                <a:spcPts val="0"/>
              </a:spcAft>
              <a:defRPr/>
            </a:pPr>
            <a:r>
              <a:rPr lang="zh-CN" altLang="en-US" sz="2400" b="1" dirty="0" smtClean="0">
                <a:effectLst>
                  <a:outerShdw blurRad="38100" dist="38100" dir="2700000" algn="tl">
                    <a:srgbClr val="C0C0C0"/>
                  </a:outerShdw>
                </a:effectLst>
                <a:latin typeface="楷体" pitchFamily="49" charset="-122"/>
                <a:ea typeface="楷体" pitchFamily="49" charset="-122"/>
              </a:rPr>
              <a:t>一</a:t>
            </a:r>
            <a:r>
              <a:rPr lang="zh-CN" altLang="en-US" sz="2400" b="1" dirty="0">
                <a:effectLst>
                  <a:outerShdw blurRad="38100" dist="38100" dir="2700000" algn="tl">
                    <a:srgbClr val="C0C0C0"/>
                  </a:outerShdw>
                </a:effectLst>
                <a:latin typeface="楷体" pitchFamily="49" charset="-122"/>
                <a:ea typeface="楷体" pitchFamily="49" charset="-122"/>
              </a:rPr>
              <a:t>种自觉的精神，亦终于在士大夫社会中渐渐萌出。所谓</a:t>
            </a:r>
            <a:r>
              <a:rPr lang="zh-CN" altLang="en-US" sz="2400" b="1" dirty="0">
                <a:solidFill>
                  <a:srgbClr val="C00000"/>
                </a:solidFill>
                <a:effectLst>
                  <a:outerShdw blurRad="38100" dist="38100" dir="2700000" algn="tl">
                    <a:srgbClr val="C0C0C0"/>
                  </a:outerShdw>
                </a:effectLst>
                <a:latin typeface="楷体" pitchFamily="49" charset="-122"/>
                <a:ea typeface="楷体" pitchFamily="49" charset="-122"/>
              </a:rPr>
              <a:t>自觉精神</a:t>
            </a:r>
            <a:r>
              <a:rPr lang="zh-CN" altLang="en-US" sz="2400" b="1" dirty="0">
                <a:effectLst>
                  <a:outerShdw blurRad="38100" dist="38100" dir="2700000" algn="tl">
                    <a:srgbClr val="C0C0C0"/>
                  </a:outerShdw>
                </a:effectLst>
                <a:latin typeface="楷体" pitchFamily="49" charset="-122"/>
                <a:ea typeface="楷体" pitchFamily="49" charset="-122"/>
              </a:rPr>
              <a:t>者，正是那辈读书人渐渐自己从内心深处涌现出一种感觉，觉到他们</a:t>
            </a:r>
            <a:r>
              <a:rPr lang="zh-CN" altLang="en-US" sz="2400" b="1" dirty="0">
                <a:solidFill>
                  <a:srgbClr val="C00000"/>
                </a:solidFill>
                <a:effectLst>
                  <a:outerShdw blurRad="38100" dist="38100" dir="2700000" algn="tl">
                    <a:srgbClr val="C0C0C0"/>
                  </a:outerShdw>
                </a:effectLst>
                <a:latin typeface="楷体" pitchFamily="49" charset="-122"/>
                <a:ea typeface="楷体" pitchFamily="49" charset="-122"/>
              </a:rPr>
              <a:t>应该起来担负着天下的重任。</a:t>
            </a:r>
          </a:p>
          <a:p>
            <a:pPr algn="just" fontAlgn="auto">
              <a:lnSpc>
                <a:spcPct val="130000"/>
              </a:lnSpc>
              <a:spcBef>
                <a:spcPts val="0"/>
              </a:spcBef>
              <a:spcAft>
                <a:spcPts val="0"/>
              </a:spcAft>
              <a:defRPr/>
            </a:pPr>
            <a:r>
              <a:rPr lang="zh-CN" altLang="en-US" sz="2400" b="1" dirty="0">
                <a:effectLst>
                  <a:outerShdw blurRad="38100" dist="38100" dir="2700000" algn="tl">
                    <a:srgbClr val="C0C0C0"/>
                  </a:outerShdw>
                </a:effectLst>
                <a:latin typeface="楷体" pitchFamily="49" charset="-122"/>
                <a:ea typeface="楷体" pitchFamily="49" charset="-122"/>
              </a:rPr>
              <a:t>他们开始高唱华夷之防。又盛唱拥戴中央。他们</a:t>
            </a:r>
            <a:r>
              <a:rPr lang="zh-CN" altLang="en-US" sz="2400" b="1" dirty="0">
                <a:solidFill>
                  <a:srgbClr val="C00000"/>
                </a:solidFill>
                <a:effectLst>
                  <a:outerShdw blurRad="38100" dist="38100" dir="2700000" algn="tl">
                    <a:srgbClr val="C0C0C0"/>
                  </a:outerShdw>
                </a:effectLst>
                <a:latin typeface="楷体" pitchFamily="49" charset="-122"/>
                <a:ea typeface="楷体" pitchFamily="49" charset="-122"/>
              </a:rPr>
              <a:t>重新抬出孔子儒学来矫正现实</a:t>
            </a:r>
            <a:r>
              <a:rPr lang="zh-CN" altLang="en-US" sz="2400" b="1" dirty="0">
                <a:effectLst>
                  <a:outerShdw blurRad="38100" dist="38100" dir="2700000" algn="tl">
                    <a:srgbClr val="C0C0C0"/>
                  </a:outerShdw>
                </a:effectLst>
                <a:latin typeface="楷体" pitchFamily="49" charset="-122"/>
                <a:ea typeface="楷体" pitchFamily="49" charset="-122"/>
              </a:rPr>
              <a:t>。他们用明白朴质的古文，来推翻当时的文体。他们因此辟佛老，尊儒学，尊六经。他们在政制上，几乎全体有一种革新的要求。他们进一步看不起唐代，而大呼三代上古。他们说唐代乱日多，治日少。他们</a:t>
            </a:r>
            <a:r>
              <a:rPr lang="zh-CN" altLang="en-US" sz="2400" b="1" dirty="0">
                <a:solidFill>
                  <a:srgbClr val="C00000"/>
                </a:solidFill>
                <a:effectLst>
                  <a:outerShdw blurRad="38100" dist="38100" dir="2700000" algn="tl">
                    <a:srgbClr val="C0C0C0"/>
                  </a:outerShdw>
                </a:effectLst>
                <a:latin typeface="楷体" pitchFamily="49" charset="-122"/>
                <a:ea typeface="楷体" pitchFamily="49" charset="-122"/>
              </a:rPr>
              <a:t>在私生活方面，亦表现出一种严肃的制节谨度，而又带有一种宗教狂的意味。</a:t>
            </a:r>
            <a:r>
              <a:rPr lang="en-US" altLang="zh-CN" sz="2400" b="1" dirty="0">
                <a:effectLst>
                  <a:outerShdw blurRad="38100" dist="38100" dir="2700000" algn="tl">
                    <a:srgbClr val="C0C0C0"/>
                  </a:outerShdw>
                </a:effectLst>
                <a:latin typeface="楷体" pitchFamily="49" charset="-122"/>
                <a:ea typeface="楷体" pitchFamily="49" charset="-122"/>
              </a:rPr>
              <a:t>…</a:t>
            </a:r>
            <a:r>
              <a:rPr lang="zh-CN" altLang="en-US" sz="2400" b="1" dirty="0">
                <a:effectLst>
                  <a:outerShdw blurRad="38100" dist="38100" dir="2700000" algn="tl">
                    <a:srgbClr val="C0C0C0"/>
                  </a:outerShdw>
                </a:effectLst>
                <a:latin typeface="楷体" pitchFamily="49" charset="-122"/>
                <a:ea typeface="楷体" pitchFamily="49" charset="-122"/>
              </a:rPr>
              <a:t>唐人在政治上表现的是“事功”，而他们则要把事功消融于学术里，说成一种“义理</a:t>
            </a:r>
            <a:r>
              <a:rPr lang="zh-CN" altLang="en-US" sz="2400" b="1" dirty="0" smtClean="0">
                <a:effectLst>
                  <a:outerShdw blurRad="38100" dist="38100" dir="2700000" algn="tl">
                    <a:srgbClr val="C0C0C0"/>
                  </a:outerShdw>
                </a:effectLst>
                <a:latin typeface="楷体" pitchFamily="49" charset="-122"/>
                <a:ea typeface="楷体" pitchFamily="49" charset="-122"/>
              </a:rPr>
              <a:t>”。</a:t>
            </a:r>
            <a:endParaRPr lang="en-US" altLang="zh-CN" sz="2400" b="1" dirty="0" smtClean="0">
              <a:effectLst>
                <a:outerShdw blurRad="38100" dist="38100" dir="2700000" algn="tl">
                  <a:srgbClr val="C0C0C0"/>
                </a:outerShdw>
              </a:effectLst>
              <a:latin typeface="楷体" pitchFamily="49" charset="-122"/>
              <a:ea typeface="楷体" pitchFamily="49" charset="-122"/>
            </a:endParaRPr>
          </a:p>
          <a:p>
            <a:pPr algn="r" fontAlgn="auto">
              <a:lnSpc>
                <a:spcPct val="130000"/>
              </a:lnSpc>
              <a:spcBef>
                <a:spcPts val="0"/>
              </a:spcBef>
              <a:spcAft>
                <a:spcPts val="0"/>
              </a:spcAft>
              <a:defRPr/>
            </a:pPr>
            <a:r>
              <a:rPr lang="zh-CN" altLang="en-US" sz="2400" b="1" dirty="0">
                <a:effectLst>
                  <a:outerShdw blurRad="38100" dist="38100" dir="2700000" algn="tl">
                    <a:srgbClr val="C0C0C0"/>
                  </a:outerShdw>
                </a:effectLst>
                <a:latin typeface="楷体" pitchFamily="49" charset="-122"/>
                <a:ea typeface="楷体" pitchFamily="49" charset="-122"/>
              </a:rPr>
              <a:t>		</a:t>
            </a:r>
            <a:r>
              <a:rPr lang="en-US" altLang="zh-CN" sz="2400" b="1" dirty="0" smtClean="0">
                <a:effectLst>
                  <a:outerShdw blurRad="38100" dist="38100" dir="2700000" algn="tl">
                    <a:srgbClr val="C0C0C0"/>
                  </a:outerShdw>
                </a:effectLst>
                <a:latin typeface="楷体" pitchFamily="49" charset="-122"/>
                <a:ea typeface="楷体" pitchFamily="49" charset="-122"/>
              </a:rPr>
              <a:t>——</a:t>
            </a:r>
            <a:r>
              <a:rPr lang="zh-CN" altLang="en-US" sz="2400" b="1" dirty="0" smtClean="0">
                <a:effectLst>
                  <a:outerShdw blurRad="38100" dist="38100" dir="2700000" algn="tl">
                    <a:srgbClr val="C0C0C0"/>
                  </a:outerShdw>
                </a:effectLst>
                <a:latin typeface="楷体" pitchFamily="49" charset="-122"/>
                <a:ea typeface="楷体" pitchFamily="49" charset="-122"/>
              </a:rPr>
              <a:t>钱</a:t>
            </a:r>
            <a:r>
              <a:rPr lang="zh-CN" altLang="en-US" sz="2400" b="1" dirty="0">
                <a:effectLst>
                  <a:outerShdw blurRad="38100" dist="38100" dir="2700000" algn="tl">
                    <a:srgbClr val="C0C0C0"/>
                  </a:outerShdw>
                </a:effectLst>
                <a:latin typeface="楷体" pitchFamily="49" charset="-122"/>
                <a:ea typeface="楷体" pitchFamily="49" charset="-122"/>
              </a:rPr>
              <a:t>穆</a:t>
            </a:r>
            <a:r>
              <a:rPr lang="en-US" altLang="zh-CN" sz="2400" b="1" dirty="0">
                <a:effectLst>
                  <a:outerShdw blurRad="38100" dist="38100" dir="2700000" algn="tl">
                    <a:srgbClr val="C0C0C0"/>
                  </a:outerShdw>
                </a:effectLst>
                <a:latin typeface="楷体" pitchFamily="49" charset="-122"/>
                <a:ea typeface="楷体" pitchFamily="49" charset="-122"/>
              </a:rPr>
              <a:t>《</a:t>
            </a:r>
            <a:r>
              <a:rPr lang="zh-CN" altLang="en-US" sz="2400" b="1" dirty="0">
                <a:effectLst>
                  <a:outerShdw blurRad="38100" dist="38100" dir="2700000" algn="tl">
                    <a:srgbClr val="C0C0C0"/>
                  </a:outerShdw>
                </a:effectLst>
                <a:latin typeface="楷体" pitchFamily="49" charset="-122"/>
                <a:ea typeface="楷体" pitchFamily="49" charset="-122"/>
              </a:rPr>
              <a:t>国史大纲</a:t>
            </a:r>
            <a:r>
              <a:rPr lang="en-US" altLang="zh-CN" sz="2400" b="1" dirty="0">
                <a:effectLst>
                  <a:outerShdw blurRad="38100" dist="38100" dir="2700000" algn="tl">
                    <a:srgbClr val="C0C0C0"/>
                  </a:outerShdw>
                </a:effectLst>
                <a:latin typeface="楷体" pitchFamily="49" charset="-122"/>
                <a:ea typeface="楷体" pitchFamily="49" charset="-122"/>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32656"/>
            <a:ext cx="9144000" cy="1815882"/>
          </a:xfrm>
          <a:prstGeom prst="rect">
            <a:avLst/>
          </a:prstGeom>
          <a:noFill/>
        </p:spPr>
        <p:txBody>
          <a:bodyPr wrap="square" rtlCol="0">
            <a:spAutoFit/>
          </a:bodyPr>
          <a:lstStyle/>
          <a:p>
            <a:r>
              <a:rPr lang="zh-CN" altLang="en-US" sz="2800" b="1" dirty="0" smtClean="0">
                <a:solidFill>
                  <a:srgbClr val="FF0000"/>
                </a:solidFill>
                <a:latin typeface="楷体" pitchFamily="49" charset="-122"/>
                <a:ea typeface="楷体" pitchFamily="49" charset="-122"/>
              </a:rPr>
              <a:t>材料解读三</a:t>
            </a:r>
            <a:endParaRPr lang="en-US" altLang="zh-CN" sz="2800" b="1" dirty="0" smtClean="0">
              <a:solidFill>
                <a:srgbClr val="FF0000"/>
              </a:solidFill>
              <a:latin typeface="楷体" pitchFamily="49" charset="-122"/>
              <a:ea typeface="楷体" pitchFamily="49" charset="-122"/>
            </a:endParaRPr>
          </a:p>
          <a:p>
            <a:r>
              <a:rPr lang="zh-CN" altLang="zh-CN" sz="2800" b="1" dirty="0" smtClean="0"/>
              <a:t>阅</a:t>
            </a:r>
            <a:r>
              <a:rPr lang="zh-CN" altLang="zh-CN" sz="2800" b="1" dirty="0" smtClean="0"/>
              <a:t>读材料，回答问题。</a:t>
            </a:r>
            <a:endParaRPr lang="en-US" altLang="zh-CN" sz="2800" b="1" dirty="0" smtClean="0"/>
          </a:p>
          <a:p>
            <a:r>
              <a:rPr lang="zh-CN" altLang="zh-CN" sz="2800" b="1" dirty="0" smtClean="0"/>
              <a:t>材料一 </a:t>
            </a:r>
            <a:r>
              <a:rPr lang="zh-CN" altLang="zh-CN" sz="2800" b="1" dirty="0" smtClean="0">
                <a:solidFill>
                  <a:srgbClr val="3333FF"/>
                </a:solidFill>
                <a:latin typeface="楷体" pitchFamily="49" charset="-122"/>
                <a:ea typeface="楷体" pitchFamily="49" charset="-122"/>
              </a:rPr>
              <a:t>城市与生活</a:t>
            </a:r>
            <a:r>
              <a:rPr lang="en-US" altLang="zh-CN" sz="2800" b="1" dirty="0" smtClean="0">
                <a:solidFill>
                  <a:srgbClr val="3333FF"/>
                </a:solidFill>
                <a:latin typeface="楷体" pitchFamily="49" charset="-122"/>
                <a:ea typeface="楷体" pitchFamily="49" charset="-122"/>
              </a:rPr>
              <a:t>          </a:t>
            </a:r>
            <a:r>
              <a:rPr lang="zh-CN" altLang="zh-CN" sz="2800" b="1" dirty="0" smtClean="0"/>
              <a:t>材料二</a:t>
            </a:r>
            <a:r>
              <a:rPr lang="en-US" altLang="zh-CN" sz="2800" b="1" dirty="0" smtClean="0"/>
              <a:t>  </a:t>
            </a:r>
            <a:r>
              <a:rPr lang="zh-CN" altLang="zh-CN" sz="2800" b="1" dirty="0" smtClean="0">
                <a:solidFill>
                  <a:srgbClr val="3333FF"/>
                </a:solidFill>
                <a:latin typeface="楷体" pitchFamily="49" charset="-122"/>
                <a:ea typeface="楷体" pitchFamily="49" charset="-122"/>
              </a:rPr>
              <a:t>生活与观念</a:t>
            </a:r>
          </a:p>
          <a:p>
            <a:endParaRPr lang="zh-CN" altLang="en-US" sz="2800" b="1" dirty="0"/>
          </a:p>
        </p:txBody>
      </p:sp>
      <p:pic>
        <p:nvPicPr>
          <p:cNvPr id="3" name="图片 2" descr="-"/>
          <p:cNvPicPr/>
          <p:nvPr/>
        </p:nvPicPr>
        <p:blipFill>
          <a:blip r:embed="rId2" cstate="print">
            <a:lum bright="6000"/>
          </a:blip>
          <a:srcRect/>
          <a:stretch>
            <a:fillRect/>
          </a:stretch>
        </p:blipFill>
        <p:spPr bwMode="auto">
          <a:xfrm>
            <a:off x="0" y="1700808"/>
            <a:ext cx="3491880" cy="2520280"/>
          </a:xfrm>
          <a:prstGeom prst="rect">
            <a:avLst/>
          </a:prstGeom>
          <a:noFill/>
          <a:ln w="9525">
            <a:noFill/>
            <a:miter lim="800000"/>
            <a:headEnd/>
            <a:tailEnd/>
          </a:ln>
        </p:spPr>
      </p:pic>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25" name="文本框 19" descr="-"/>
          <p:cNvSpPr txBox="1">
            <a:spLocks noChangeArrowheads="1"/>
          </p:cNvSpPr>
          <p:nvPr/>
        </p:nvSpPr>
        <p:spPr bwMode="auto">
          <a:xfrm>
            <a:off x="3779912" y="1700808"/>
            <a:ext cx="5364088" cy="316835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266700"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近岁士庶之家侈靡相尚，居第服玩，僭拟公侯</a:t>
            </a:r>
            <a:r>
              <a:rPr kumimoji="0" lang="zh-CN" alt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a:t>
            </a:r>
            <a:endParaRPr kumimoji="0" lang="zh-CN" altLang="zh-CN" sz="2400" b="1" i="0" u="none" strike="noStrike" cap="none" normalizeH="0" baseline="0" dirty="0" smtClean="0">
              <a:ln>
                <a:noFill/>
              </a:ln>
              <a:solidFill>
                <a:schemeClr val="tx1"/>
              </a:solidFill>
              <a:effectLst/>
              <a:latin typeface="楷体" pitchFamily="49" charset="-122"/>
              <a:ea typeface="楷体" pitchFamily="49" charset="-122"/>
              <a:cs typeface="宋体" pitchFamily="2" charset="-122"/>
            </a:endParaRPr>
          </a:p>
          <a:p>
            <a:pPr marL="0" marR="0" lvl="0" indent="266700" algn="r"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宋会要辑稿</a:t>
            </a:r>
            <a:r>
              <a:rPr kumimoji="0" lang="en-US" alt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刑法二</a:t>
            </a:r>
            <a:endPar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宋体" pitchFamily="2" charset="-122"/>
            </a:endParaRPr>
          </a:p>
          <a:p>
            <a:pPr marL="0" marR="0" lvl="0" indent="266700"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自淳祐（南宋理宗年号）年来，衣冠更易。有一等晚年后生，不体旧规，裹奇巾异服，三五为群，斗美夸丽，殊令人厌见，非复旧时淳朴矣。</a:t>
            </a:r>
            <a:endPar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宋体" pitchFamily="2" charset="-122"/>
            </a:endParaRPr>
          </a:p>
          <a:p>
            <a:pPr marL="0" marR="0" lvl="0" indent="266700" algn="r"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梦梁录</a:t>
            </a:r>
            <a:r>
              <a:rPr kumimoji="0" lang="en-US" altLang="zh-CN"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Times New Roman" pitchFamily="18" charset="0"/>
              </a:rPr>
              <a:t>卷十八</a:t>
            </a:r>
            <a:endParaRPr kumimoji="0" lang="zh-CN" altLang="en-US" sz="2400" b="1" i="0" u="none" strike="noStrike" cap="none" normalizeH="0" baseline="0" dirty="0" smtClean="0">
              <a:ln>
                <a:noFill/>
              </a:ln>
              <a:solidFill>
                <a:schemeClr val="tx1"/>
              </a:solidFill>
              <a:effectLst/>
              <a:latin typeface="楷体" pitchFamily="49" charset="-122"/>
              <a:ea typeface="楷体" pitchFamily="49" charset="-122"/>
              <a:cs typeface="宋体" pitchFamily="2" charset="-122"/>
            </a:endParaRPr>
          </a:p>
        </p:txBody>
      </p:sp>
      <p:sp>
        <p:nvSpPr>
          <p:cNvPr id="7" name="TextBox 6"/>
          <p:cNvSpPr txBox="1"/>
          <p:nvPr/>
        </p:nvSpPr>
        <p:spPr>
          <a:xfrm>
            <a:off x="0" y="4221088"/>
            <a:ext cx="3779912" cy="1107996"/>
          </a:xfrm>
          <a:prstGeom prst="rect">
            <a:avLst/>
          </a:prstGeom>
          <a:noFill/>
        </p:spPr>
        <p:txBody>
          <a:bodyPr wrap="square" rtlCol="0">
            <a:spAutoFit/>
          </a:bodyPr>
          <a:lstStyle/>
          <a:p>
            <a:pPr algn="ctr"/>
            <a:r>
              <a:rPr lang="zh-CN" altLang="zh-CN" sz="2400" b="1" dirty="0" smtClean="0">
                <a:latin typeface="楷体" pitchFamily="49" charset="-122"/>
                <a:ea typeface="楷体" pitchFamily="49" charset="-122"/>
              </a:rPr>
              <a:t>北</a:t>
            </a:r>
            <a:r>
              <a:rPr lang="zh-CN" altLang="zh-CN" sz="2400" b="1" dirty="0" smtClean="0">
                <a:latin typeface="楷体" pitchFamily="49" charset="-122"/>
                <a:ea typeface="楷体" pitchFamily="49" charset="-122"/>
              </a:rPr>
              <a:t>宋东京（开封）内城平面示意图</a:t>
            </a:r>
          </a:p>
          <a:p>
            <a:endParaRPr lang="zh-CN" altLang="en-US" dirty="0"/>
          </a:p>
        </p:txBody>
      </p:sp>
      <p:sp>
        <p:nvSpPr>
          <p:cNvPr id="8" name="矩形 7"/>
          <p:cNvSpPr/>
          <p:nvPr/>
        </p:nvSpPr>
        <p:spPr>
          <a:xfrm>
            <a:off x="0" y="5042118"/>
            <a:ext cx="9144000" cy="1815882"/>
          </a:xfrm>
          <a:prstGeom prst="rect">
            <a:avLst/>
          </a:prstGeom>
        </p:spPr>
        <p:txBody>
          <a:bodyPr wrap="square">
            <a:spAutoFit/>
          </a:bodyPr>
          <a:lstStyle/>
          <a:p>
            <a:r>
              <a:rPr lang="zh-CN" altLang="zh-CN" sz="2800" b="1" dirty="0" smtClean="0">
                <a:solidFill>
                  <a:srgbClr val="FF0000"/>
                </a:solidFill>
                <a:latin typeface="楷体" pitchFamily="49" charset="-122"/>
                <a:ea typeface="楷体" pitchFamily="49" charset="-122"/>
              </a:rPr>
              <a:t>（</a:t>
            </a:r>
            <a:r>
              <a:rPr lang="en-US" altLang="zh-CN" sz="2800" b="1" dirty="0" smtClean="0">
                <a:solidFill>
                  <a:srgbClr val="FF0000"/>
                </a:solidFill>
                <a:latin typeface="楷体" pitchFamily="49" charset="-122"/>
                <a:ea typeface="楷体" pitchFamily="49" charset="-122"/>
              </a:rPr>
              <a:t>1</a:t>
            </a:r>
            <a:r>
              <a:rPr lang="zh-CN" altLang="zh-CN" sz="2800" b="1" dirty="0" smtClean="0">
                <a:solidFill>
                  <a:srgbClr val="FF0000"/>
                </a:solidFill>
                <a:latin typeface="楷体" pitchFamily="49" charset="-122"/>
                <a:ea typeface="楷体" pitchFamily="49" charset="-122"/>
              </a:rPr>
              <a:t>）分析说明上述材料所反映的历史现象与宋代理学兴起和发展之间的联系。</a:t>
            </a:r>
            <a:endParaRPr lang="en-US" altLang="zh-CN" sz="2800" b="1" dirty="0" smtClean="0">
              <a:solidFill>
                <a:srgbClr val="FF0000"/>
              </a:solidFill>
              <a:latin typeface="楷体" pitchFamily="49" charset="-122"/>
              <a:ea typeface="楷体" pitchFamily="49" charset="-122"/>
            </a:endParaRPr>
          </a:p>
          <a:p>
            <a:r>
              <a:rPr lang="zh-CN" altLang="zh-CN" sz="2800" b="1" dirty="0" smtClean="0">
                <a:solidFill>
                  <a:srgbClr val="FF0000"/>
                </a:solidFill>
                <a:latin typeface="楷体" pitchFamily="49" charset="-122"/>
                <a:ea typeface="楷体" pitchFamily="49" charset="-122"/>
              </a:rPr>
              <a:t>（</a:t>
            </a:r>
            <a:r>
              <a:rPr lang="en-US" altLang="zh-CN" sz="2800" b="1" dirty="0" smtClean="0">
                <a:solidFill>
                  <a:srgbClr val="FF0000"/>
                </a:solidFill>
                <a:latin typeface="楷体" pitchFamily="49" charset="-122"/>
                <a:ea typeface="楷体" pitchFamily="49" charset="-122"/>
              </a:rPr>
              <a:t>2</a:t>
            </a:r>
            <a:r>
              <a:rPr lang="zh-CN" altLang="zh-CN" sz="2800" b="1" dirty="0" smtClean="0">
                <a:solidFill>
                  <a:srgbClr val="FF0000"/>
                </a:solidFill>
                <a:latin typeface="楷体" pitchFamily="49" charset="-122"/>
                <a:ea typeface="楷体" pitchFamily="49" charset="-122"/>
              </a:rPr>
              <a:t>）若进一步探究宋代理学兴起和发展的原因，你认为还需要补充什么材料？举一例说明。</a:t>
            </a:r>
            <a:endParaRPr lang="zh-CN" altLang="en-US" sz="2800" b="1" dirty="0" smtClean="0">
              <a:solidFill>
                <a:srgbClr val="FF0000"/>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9144000" cy="4832092"/>
          </a:xfrm>
          <a:prstGeom prst="rect">
            <a:avLst/>
          </a:prstGeom>
          <a:noFill/>
        </p:spPr>
        <p:txBody>
          <a:bodyPr wrap="square" rtlCol="0">
            <a:spAutoFit/>
          </a:bodyPr>
          <a:lstStyle/>
          <a:p>
            <a:r>
              <a:rPr lang="zh-CN" altLang="zh-CN"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a:t>
            </a:r>
            <a:r>
              <a:rPr lang="zh-CN" altLang="zh-CN" sz="2800" b="1" dirty="0" smtClean="0">
                <a:latin typeface="楷体" pitchFamily="49" charset="-122"/>
                <a:ea typeface="楷体" pitchFamily="49" charset="-122"/>
              </a:rPr>
              <a:t>）城市坊市界限被打破，瓦子等娱乐场所出现，商品经济发展到新水平；社会上出现了追求奢靡享乐、僭越礼制的现象。</a:t>
            </a:r>
          </a:p>
          <a:p>
            <a:r>
              <a:rPr lang="zh-CN" altLang="zh-CN" sz="2800" b="1" dirty="0" smtClean="0">
                <a:latin typeface="楷体" pitchFamily="49" charset="-122"/>
                <a:ea typeface="楷体" pitchFamily="49" charset="-122"/>
              </a:rPr>
              <a:t>面对社会生活对传统儒家伦理秩序的冲击，儒学家把封建伦理道德上升到“理”的高度，提出了“存天理，灭人欲”等思想，以“理”来约束人们的行为，进而规范社会秩序。</a:t>
            </a:r>
          </a:p>
          <a:p>
            <a:r>
              <a:rPr lang="zh-CN" altLang="zh-CN"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a:t>
            </a:r>
            <a:r>
              <a:rPr lang="zh-CN" altLang="zh-CN" sz="2800" b="1" dirty="0" smtClean="0">
                <a:latin typeface="楷体" pitchFamily="49" charset="-122"/>
                <a:ea typeface="楷体" pitchFamily="49" charset="-122"/>
              </a:rPr>
              <a:t>）例：需要补充与佛教、道教发展相关的材料。</a:t>
            </a:r>
          </a:p>
          <a:p>
            <a:r>
              <a:rPr lang="zh-CN" altLang="zh-CN" sz="2800" b="1" dirty="0" smtClean="0">
                <a:latin typeface="楷体" pitchFamily="49" charset="-122"/>
                <a:ea typeface="楷体" pitchFamily="49" charset="-122"/>
              </a:rPr>
              <a:t>理由：佛教和道教的发展使传统儒学面临挑战；为应对挑战，佛学吸收了佛教和道教的部分思想，获得了新发展。</a:t>
            </a:r>
          </a:p>
          <a:p>
            <a:r>
              <a:rPr lang="zh-CN" altLang="zh-CN" sz="2800" b="1" dirty="0" smtClean="0">
                <a:latin typeface="楷体" pitchFamily="49" charset="-122"/>
                <a:ea typeface="楷体" pitchFamily="49" charset="-122"/>
              </a:rPr>
              <a:t>（若有其他答案，言之有理，可酌情给分）</a:t>
            </a:r>
          </a:p>
          <a:p>
            <a:endParaRPr lang="zh-CN" altLang="en-US"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478970"/>
          </a:xfrm>
          <a:prstGeom prst="rect">
            <a:avLst/>
          </a:prstGeom>
          <a:noFill/>
        </p:spPr>
        <p:txBody>
          <a:bodyPr wrap="square" rtlCol="0">
            <a:spAutoFit/>
          </a:bodyPr>
          <a:lstStyle/>
          <a:p>
            <a:r>
              <a:rPr lang="zh-CN" altLang="zh-CN" sz="2800" b="1" dirty="0" smtClean="0">
                <a:solidFill>
                  <a:srgbClr val="FF0000"/>
                </a:solidFill>
                <a:latin typeface="楷体" pitchFamily="49" charset="-122"/>
                <a:ea typeface="楷体" pitchFamily="49" charset="-122"/>
              </a:rPr>
              <a:t>材</a:t>
            </a:r>
            <a:r>
              <a:rPr lang="zh-CN" altLang="zh-CN" sz="2800" b="1" dirty="0" smtClean="0">
                <a:solidFill>
                  <a:srgbClr val="FF0000"/>
                </a:solidFill>
                <a:latin typeface="楷体" pitchFamily="49" charset="-122"/>
                <a:ea typeface="楷体" pitchFamily="49" charset="-122"/>
              </a:rPr>
              <a:t>料</a:t>
            </a:r>
            <a:r>
              <a:rPr lang="zh-CN" altLang="en-US" sz="2800" b="1" dirty="0" smtClean="0">
                <a:solidFill>
                  <a:srgbClr val="FF0000"/>
                </a:solidFill>
                <a:latin typeface="楷体" pitchFamily="49" charset="-122"/>
                <a:ea typeface="楷体" pitchFamily="49" charset="-122"/>
              </a:rPr>
              <a:t>解读四</a:t>
            </a:r>
            <a:endParaRPr lang="en-US" altLang="zh-CN" sz="2800" b="1" dirty="0" smtClean="0">
              <a:solidFill>
                <a:srgbClr val="FF0000"/>
              </a:solidFill>
              <a:latin typeface="楷体" pitchFamily="49" charset="-122"/>
              <a:ea typeface="楷体" pitchFamily="49" charset="-122"/>
            </a:endParaRPr>
          </a:p>
          <a:p>
            <a:r>
              <a:rPr lang="en-US" altLang="zh-CN" sz="2800" b="1" dirty="0" smtClean="0">
                <a:latin typeface="楷体" pitchFamily="49" charset="-122"/>
                <a:ea typeface="楷体" pitchFamily="49" charset="-122"/>
              </a:rPr>
              <a:t>   </a:t>
            </a:r>
            <a:r>
              <a:rPr lang="zh-CN" altLang="zh-CN" sz="2800" b="1" dirty="0" smtClean="0">
                <a:latin typeface="楷体" pitchFamily="49" charset="-122"/>
                <a:ea typeface="楷体" pitchFamily="49" charset="-122"/>
              </a:rPr>
              <a:t>在历史中，儒学一直在发展与创新。唐代韩愈以周公、孔子的继承者自居，排斥佛、道，鄙薄汉代以来的儒学，认为周公、孔子之道在孟子之后已经断绝。他在《原道》中说：“吾所谓道也，非向（先前）所谓老与佛之道也。尧以是传之舜，舜以是传之禹，禹以是传之汤，汤以是传之文、武、周公，文、武、周公传之孔子。孔子传之孟轲。轲之死，不得其传焉。”他的这一主张被宋代儒者接受并发扬。当代学者认为韩愈开了宋代“新儒学”的先河。</a:t>
            </a:r>
          </a:p>
          <a:p>
            <a:pPr algn="r"/>
            <a:r>
              <a:rPr lang="en-US" altLang="zh-CN"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摘编自卞孝宣等《韩愈评传》</a:t>
            </a:r>
            <a:endParaRPr lang="en-US" altLang="zh-CN" sz="2800" b="1" dirty="0" smtClean="0">
              <a:latin typeface="楷体" pitchFamily="49" charset="-122"/>
              <a:ea typeface="楷体" pitchFamily="49" charset="-122"/>
            </a:endParaRPr>
          </a:p>
          <a:p>
            <a:r>
              <a:rPr lang="zh-CN" altLang="zh-CN" sz="2400" b="1" dirty="0" smtClean="0">
                <a:solidFill>
                  <a:srgbClr val="FF0000"/>
                </a:solidFill>
                <a:latin typeface="楷体" pitchFamily="49" charset="-122"/>
                <a:ea typeface="楷体" pitchFamily="49" charset="-122"/>
              </a:rPr>
              <a:t>结合材料及所学知识，指出汉代儒学与孔孟儒学的不同之处，并概括宋代理学在哪些方面对儒学有所发展。</a:t>
            </a:r>
            <a:endParaRPr lang="en-US" altLang="zh-CN" sz="2400" b="1" dirty="0" smtClean="0">
              <a:solidFill>
                <a:srgbClr val="FF0000"/>
              </a:solidFill>
              <a:latin typeface="楷体" pitchFamily="49" charset="-122"/>
              <a:ea typeface="楷体" pitchFamily="49" charset="-122"/>
            </a:endParaRPr>
          </a:p>
          <a:p>
            <a:r>
              <a:rPr lang="zh-CN" altLang="en-US" sz="2400" b="1" dirty="0" smtClean="0">
                <a:solidFill>
                  <a:srgbClr val="3333FF"/>
                </a:solidFill>
                <a:latin typeface="楷体" pitchFamily="49" charset="-122"/>
                <a:ea typeface="楷体" pitchFamily="49" charset="-122"/>
              </a:rPr>
              <a:t>参考答案：</a:t>
            </a:r>
            <a:r>
              <a:rPr lang="zh-CN" altLang="zh-CN" sz="2400" b="1" dirty="0" smtClean="0">
                <a:solidFill>
                  <a:srgbClr val="3333FF"/>
                </a:solidFill>
                <a:latin typeface="楷体" pitchFamily="49" charset="-122"/>
                <a:ea typeface="楷体" pitchFamily="49" charset="-122"/>
              </a:rPr>
              <a:t>不同之处：</a:t>
            </a:r>
            <a:r>
              <a:rPr lang="zh-CN" altLang="zh-CN" sz="2400" b="1" dirty="0" smtClean="0">
                <a:latin typeface="楷体" pitchFamily="49" charset="-122"/>
                <a:ea typeface="楷体" pitchFamily="49" charset="-122"/>
              </a:rPr>
              <a:t>孔孟思想是仁政、民本、教化，而汉儒强调天人感应、君权神授，三纲五常。</a:t>
            </a:r>
          </a:p>
          <a:p>
            <a:r>
              <a:rPr lang="zh-CN" altLang="zh-CN" sz="2400" b="1" dirty="0" smtClean="0">
                <a:solidFill>
                  <a:srgbClr val="3333FF"/>
                </a:solidFill>
                <a:latin typeface="楷体" pitchFamily="49" charset="-122"/>
                <a:ea typeface="楷体" pitchFamily="49" charset="-122"/>
              </a:rPr>
              <a:t>发展：</a:t>
            </a:r>
            <a:r>
              <a:rPr lang="zh-CN" altLang="zh-CN" sz="2400" b="1" dirty="0" smtClean="0">
                <a:latin typeface="楷体" pitchFamily="49" charset="-122"/>
                <a:ea typeface="楷体" pitchFamily="49" charset="-122"/>
              </a:rPr>
              <a:t>更加重视《论语》《孟子》，重视思辨，强调个人的修养与完善。</a:t>
            </a:r>
          </a:p>
          <a:p>
            <a:endParaRPr lang="zh-CN" altLang="zh-CN" sz="2800" b="1" dirty="0" smtClean="0"/>
          </a:p>
          <a:p>
            <a:endParaRPr lang="zh-CN" altLang="en-US" sz="2800" b="1" dirty="0" smtClean="0"/>
          </a:p>
        </p:txBody>
      </p:sp>
      <p:sp>
        <p:nvSpPr>
          <p:cNvPr id="4" name="矩形 3"/>
          <p:cNvSpPr/>
          <p:nvPr/>
        </p:nvSpPr>
        <p:spPr>
          <a:xfrm>
            <a:off x="1619672" y="6211669"/>
            <a:ext cx="6983760" cy="646331"/>
          </a:xfrm>
          <a:prstGeom prst="rect">
            <a:avLst/>
          </a:prstGeom>
        </p:spPr>
        <p:txBody>
          <a:bodyPr wrap="square">
            <a:spAutoFit/>
          </a:bodyPr>
          <a:lstStyle/>
          <a:p>
            <a:r>
              <a:rPr lang="zh-CN" altLang="zh-CN" b="1" dirty="0" smtClean="0">
                <a:solidFill>
                  <a:srgbClr val="3333FF"/>
                </a:solidFill>
                <a:latin typeface="楷体" pitchFamily="49" charset="-122"/>
                <a:ea typeface="楷体" pitchFamily="49" charset="-122"/>
              </a:rPr>
              <a:t>回归原典、回归孔孟，否定后人的附会、杜撰之说，主张探寻儒学的精神实质，借助儒学为现实服务。</a:t>
            </a:r>
            <a:endParaRPr lang="zh-CN" altLang="en-US" b="1" dirty="0">
              <a:solidFill>
                <a:srgbClr val="3333FF"/>
              </a:solidFill>
              <a:latin typeface="楷体" pitchFamily="49" charset="-122"/>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anim calcmode="lin" valueType="num">
                                      <p:cBhvr additive="base">
                                        <p:cTn id="1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0" y="620688"/>
            <a:ext cx="9144000" cy="6124754"/>
          </a:xfrm>
          <a:prstGeom prst="rect">
            <a:avLst/>
          </a:prstGeom>
          <a:noFill/>
          <a:ln w="9525">
            <a:noFill/>
            <a:miter lim="800000"/>
            <a:headEnd/>
            <a:tailEnd/>
          </a:ln>
        </p:spPr>
        <p:txBody>
          <a:bodyPr wrap="square">
            <a:spAutoFit/>
          </a:bodyPr>
          <a:lstStyle/>
          <a:p>
            <a:r>
              <a:rPr lang="en-US" altLang="zh-CN" sz="2800" b="1" dirty="0">
                <a:latin typeface="楷体" pitchFamily="49" charset="-122"/>
                <a:ea typeface="楷体" pitchFamily="49" charset="-122"/>
              </a:rPr>
              <a:t>1.</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2012·</a:t>
            </a:r>
            <a:r>
              <a:rPr lang="zh-CN" altLang="en-US" sz="2800" b="1" dirty="0">
                <a:latin typeface="楷体" pitchFamily="49" charset="-122"/>
                <a:ea typeface="楷体" pitchFamily="49" charset="-122"/>
              </a:rPr>
              <a:t>海南单科卷</a:t>
            </a:r>
            <a:r>
              <a:rPr lang="en-US" altLang="zh-CN" sz="2800" b="1" dirty="0">
                <a:latin typeface="楷体" pitchFamily="49" charset="-122"/>
                <a:ea typeface="楷体" pitchFamily="49" charset="-122"/>
              </a:rPr>
              <a:t>·4</a:t>
            </a:r>
            <a:r>
              <a:rPr lang="zh-CN" altLang="en-US" sz="2800" b="1" dirty="0">
                <a:latin typeface="楷体" pitchFamily="49" charset="-122"/>
                <a:ea typeface="楷体" pitchFamily="49" charset="-122"/>
              </a:rPr>
              <a:t>）魏晋时期，有人斥责佛教</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使父子之亲隔，君</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臣之义乖，夫妇之和旷，友朋之信绝</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。这反映出当时（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佛教传入颠覆了传统观念</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B</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儒</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家伦理不为社会所重视</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佛教急于融入本土文化</a:t>
            </a:r>
            <a:r>
              <a:rPr lang="en-US" sz="2800" b="1" dirty="0">
                <a:latin typeface="楷体" pitchFamily="49" charset="-122"/>
                <a:ea typeface="楷体" pitchFamily="49" charset="-122"/>
              </a:rPr>
              <a:t>              </a:t>
            </a:r>
            <a:endParaRPr lang="en-US" sz="2800" b="1" dirty="0" smtClean="0">
              <a:latin typeface="楷体" pitchFamily="49" charset="-122"/>
              <a:ea typeface="楷体" pitchFamily="49" charset="-122"/>
            </a:endParaRPr>
          </a:p>
          <a:p>
            <a:r>
              <a:rPr lang="en-US" altLang="zh-CN" sz="2800" b="1" dirty="0" smtClean="0">
                <a:latin typeface="楷体" pitchFamily="49" charset="-122"/>
                <a:ea typeface="楷体" pitchFamily="49" charset="-122"/>
              </a:rPr>
              <a:t>D</a:t>
            </a:r>
            <a:r>
              <a:rPr lang="en-US" altLang="zh-CN" sz="2800" b="1" dirty="0">
                <a:latin typeface="楷体" pitchFamily="49" charset="-122"/>
                <a:ea typeface="楷体" pitchFamily="49" charset="-122"/>
              </a:rPr>
              <a:t>.</a:t>
            </a:r>
            <a:r>
              <a:rPr lang="zh-CN" altLang="en-US" sz="2800" b="1" dirty="0">
                <a:latin typeface="楷体" pitchFamily="49" charset="-122"/>
                <a:ea typeface="楷体" pitchFamily="49" charset="-122"/>
              </a:rPr>
              <a:t>佛教与儒家伦理抵触</a:t>
            </a:r>
            <a:endParaRPr lang="en-US" altLang="zh-CN" sz="2800" b="1" dirty="0">
              <a:latin typeface="楷体" pitchFamily="49" charset="-122"/>
              <a:ea typeface="楷体" pitchFamily="49" charset="-122"/>
            </a:endParaRPr>
          </a:p>
          <a:p>
            <a:r>
              <a:rPr lang="en-US" altLang="zh-CN" sz="2800" b="1" dirty="0">
                <a:latin typeface="楷体" pitchFamily="49" charset="-122"/>
                <a:ea typeface="楷体" pitchFamily="49" charset="-122"/>
              </a:rPr>
              <a:t>2.</a:t>
            </a: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2011·</a:t>
            </a:r>
            <a:r>
              <a:rPr lang="zh-CN" altLang="en-US" sz="2800" b="1" dirty="0">
                <a:latin typeface="楷体" pitchFamily="49" charset="-122"/>
                <a:ea typeface="楷体" pitchFamily="49" charset="-122"/>
              </a:rPr>
              <a:t>广东文综</a:t>
            </a:r>
            <a:r>
              <a:rPr lang="en-US" altLang="zh-CN" sz="2800" b="1" dirty="0">
                <a:latin typeface="楷体" pitchFamily="49" charset="-122"/>
                <a:ea typeface="楷体" pitchFamily="49" charset="-122"/>
              </a:rPr>
              <a:t>·14</a:t>
            </a:r>
            <a:r>
              <a:rPr lang="zh-CN" altLang="en-US" sz="2800" b="1" dirty="0">
                <a:latin typeface="楷体" pitchFamily="49" charset="-122"/>
                <a:ea typeface="楷体" pitchFamily="49" charset="-122"/>
              </a:rPr>
              <a:t>）</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虎溪三笑</a:t>
            </a:r>
            <a:r>
              <a:rPr lang="en-US" sz="2800" b="1" dirty="0">
                <a:latin typeface="楷体" pitchFamily="49" charset="-122"/>
                <a:ea typeface="楷体" pitchFamily="49" charset="-122"/>
              </a:rPr>
              <a:t>”</a:t>
            </a:r>
            <a:r>
              <a:rPr lang="zh-CN" altLang="en-US" sz="2800" b="1" dirty="0">
                <a:latin typeface="楷体" pitchFamily="49" charset="-122"/>
                <a:ea typeface="楷体" pitchFamily="49" charset="-122"/>
              </a:rPr>
              <a:t>讲的是儒者陶渊明、道士陆修静、僧人慧远一起品茗畅谈、乐而忘返的故事。故事本身是虚构的，却在唐宋诗歌、绘画作品中时有出现。据此可以得出符合史实的结论是，当时（　　）</a:t>
            </a:r>
          </a:p>
          <a:p>
            <a:r>
              <a:rPr lang="en-US" altLang="zh-CN" sz="2800" b="1" dirty="0">
                <a:latin typeface="楷体" pitchFamily="49" charset="-122"/>
                <a:ea typeface="楷体" pitchFamily="49" charset="-122"/>
              </a:rPr>
              <a:t>A</a:t>
            </a:r>
            <a:r>
              <a:rPr lang="zh-CN" altLang="en-US" sz="2800" b="1" dirty="0">
                <a:latin typeface="楷体" pitchFamily="49" charset="-122"/>
                <a:ea typeface="楷体" pitchFamily="49" charset="-122"/>
              </a:rPr>
              <a:t>．儒道佛出现融合</a:t>
            </a:r>
            <a:r>
              <a:rPr lang="en-US" sz="2800" b="1" dirty="0">
                <a:latin typeface="楷体" pitchFamily="49" charset="-122"/>
                <a:ea typeface="楷体" pitchFamily="49" charset="-122"/>
              </a:rPr>
              <a:t> </a:t>
            </a:r>
            <a:r>
              <a:rPr lang="zh-CN" altLang="en-US" sz="2800" b="1" dirty="0">
                <a:latin typeface="楷体" pitchFamily="49" charset="-122"/>
                <a:ea typeface="楷体" pitchFamily="49" charset="-122"/>
              </a:rPr>
              <a:t>的趋势</a:t>
            </a:r>
            <a:r>
              <a:rPr lang="en-US" sz="2800" b="1" dirty="0">
                <a:latin typeface="楷体" pitchFamily="49" charset="-122"/>
                <a:ea typeface="楷体" pitchFamily="49" charset="-122"/>
              </a:rPr>
              <a:t>     </a:t>
            </a:r>
            <a:r>
              <a:rPr lang="en-US" altLang="zh-CN" sz="2800" b="1" dirty="0" smtClean="0">
                <a:latin typeface="楷体" pitchFamily="49" charset="-122"/>
                <a:ea typeface="楷体" pitchFamily="49" charset="-122"/>
              </a:rPr>
              <a:t>B</a:t>
            </a:r>
            <a:r>
              <a:rPr lang="zh-CN" altLang="en-US" sz="2800" b="1" dirty="0">
                <a:latin typeface="楷体" pitchFamily="49" charset="-122"/>
                <a:ea typeface="楷体" pitchFamily="49" charset="-122"/>
              </a:rPr>
              <a:t>．佛教开始传入中国</a:t>
            </a:r>
          </a:p>
          <a:p>
            <a:r>
              <a:rPr lang="en-US" altLang="zh-CN" sz="2800" b="1" dirty="0">
                <a:latin typeface="楷体" pitchFamily="49" charset="-122"/>
                <a:ea typeface="楷体" pitchFamily="49" charset="-122"/>
              </a:rPr>
              <a:t>C</a:t>
            </a:r>
            <a:r>
              <a:rPr lang="zh-CN" altLang="en-US" sz="2800" b="1" dirty="0">
                <a:latin typeface="楷体" pitchFamily="49" charset="-122"/>
                <a:ea typeface="楷体" pitchFamily="49" charset="-122"/>
              </a:rPr>
              <a:t>．诗歌创作呈现繁荣局面</a:t>
            </a:r>
            <a:r>
              <a:rPr lang="en-US" sz="2800" b="1" dirty="0">
                <a:latin typeface="楷体" pitchFamily="49" charset="-122"/>
                <a:ea typeface="楷体" pitchFamily="49" charset="-122"/>
              </a:rPr>
              <a:t>      </a:t>
            </a:r>
            <a:r>
              <a:rPr lang="en-US" altLang="zh-CN" sz="2800" b="1" dirty="0" smtClean="0">
                <a:latin typeface="楷体" pitchFamily="49" charset="-122"/>
                <a:ea typeface="楷体" pitchFamily="49" charset="-122"/>
              </a:rPr>
              <a:t>D</a:t>
            </a:r>
            <a:r>
              <a:rPr lang="zh-CN" altLang="en-US" sz="2800" b="1" dirty="0">
                <a:latin typeface="楷体" pitchFamily="49" charset="-122"/>
                <a:ea typeface="楷体" pitchFamily="49" charset="-122"/>
              </a:rPr>
              <a:t>．绘画风格以写实为主</a:t>
            </a:r>
          </a:p>
          <a:p>
            <a:endParaRPr lang="zh-CN" altLang="en-US" sz="2800" dirty="0"/>
          </a:p>
        </p:txBody>
      </p:sp>
      <p:sp>
        <p:nvSpPr>
          <p:cNvPr id="3" name="TextBox 2"/>
          <p:cNvSpPr txBox="1">
            <a:spLocks noChangeArrowheads="1"/>
          </p:cNvSpPr>
          <p:nvPr/>
        </p:nvSpPr>
        <p:spPr bwMode="auto">
          <a:xfrm>
            <a:off x="3347864" y="1340768"/>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D</a:t>
            </a:r>
            <a:endParaRPr lang="zh-CN" altLang="en-US" sz="4000" b="1" dirty="0">
              <a:solidFill>
                <a:srgbClr val="FF0000"/>
              </a:solidFill>
            </a:endParaRPr>
          </a:p>
        </p:txBody>
      </p:sp>
      <p:sp>
        <p:nvSpPr>
          <p:cNvPr id="4" name="TextBox 3"/>
          <p:cNvSpPr txBox="1">
            <a:spLocks noChangeArrowheads="1"/>
          </p:cNvSpPr>
          <p:nvPr/>
        </p:nvSpPr>
        <p:spPr bwMode="auto">
          <a:xfrm>
            <a:off x="7668344" y="4725144"/>
            <a:ext cx="1143000" cy="707886"/>
          </a:xfrm>
          <a:prstGeom prst="rect">
            <a:avLst/>
          </a:prstGeom>
          <a:noFill/>
          <a:ln w="9525">
            <a:noFill/>
            <a:miter lim="800000"/>
            <a:headEnd/>
            <a:tailEnd/>
          </a:ln>
        </p:spPr>
        <p:txBody>
          <a:bodyPr>
            <a:spAutoFit/>
          </a:bodyPr>
          <a:lstStyle/>
          <a:p>
            <a:r>
              <a:rPr lang="en-US" altLang="zh-CN" sz="4000" b="1" dirty="0">
                <a:solidFill>
                  <a:srgbClr val="FF0000"/>
                </a:solidFill>
              </a:rPr>
              <a:t>A</a:t>
            </a:r>
            <a:endParaRPr lang="zh-CN" altLang="en-US" sz="4000" b="1" dirty="0">
              <a:solidFill>
                <a:srgbClr val="FF0000"/>
              </a:solidFill>
            </a:endParaRPr>
          </a:p>
        </p:txBody>
      </p:sp>
      <p:sp>
        <p:nvSpPr>
          <p:cNvPr id="5" name="TextBox 4"/>
          <p:cNvSpPr txBox="1"/>
          <p:nvPr/>
        </p:nvSpPr>
        <p:spPr>
          <a:xfrm>
            <a:off x="0" y="0"/>
            <a:ext cx="2699792" cy="523220"/>
          </a:xfrm>
          <a:prstGeom prst="rect">
            <a:avLst/>
          </a:prstGeom>
          <a:noFill/>
        </p:spPr>
        <p:txBody>
          <a:bodyPr wrap="square" rtlCol="0">
            <a:spAutoFit/>
          </a:bodyPr>
          <a:lstStyle/>
          <a:p>
            <a:r>
              <a:rPr lang="zh-CN" altLang="en-US" sz="2800" b="1" dirty="0" smtClean="0">
                <a:solidFill>
                  <a:srgbClr val="FF0000"/>
                </a:solidFill>
                <a:latin typeface="楷体" pitchFamily="49" charset="-122"/>
                <a:ea typeface="楷体" pitchFamily="49" charset="-122"/>
              </a:rPr>
              <a:t>真题演练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TotalTime>
  <Words>4905</Words>
  <Application>Microsoft Office PowerPoint</Application>
  <PresentationFormat>全屏显示(4:3)</PresentationFormat>
  <Paragraphs>222</Paragraphs>
  <Slides>31</Slides>
  <Notes>1</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51</cp:revision>
  <dcterms:created xsi:type="dcterms:W3CDTF">2018-05-23T00:09:53Z</dcterms:created>
  <dcterms:modified xsi:type="dcterms:W3CDTF">2018-06-22T08:02:31Z</dcterms:modified>
</cp:coreProperties>
</file>