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5" r:id="rId3"/>
  </p:sldMasterIdLst>
  <p:sldIdLst>
    <p:sldId id="320" r:id="rId4"/>
    <p:sldId id="267" r:id="rId5"/>
    <p:sldId id="342" r:id="rId6"/>
    <p:sldId id="343" r:id="rId7"/>
    <p:sldId id="344" r:id="rId8"/>
    <p:sldId id="258" r:id="rId9"/>
    <p:sldId id="286" r:id="rId10"/>
    <p:sldId id="259" r:id="rId11"/>
    <p:sldId id="345" r:id="rId12"/>
    <p:sldId id="346" r:id="rId13"/>
    <p:sldId id="347" r:id="rId14"/>
    <p:sldId id="303" r:id="rId15"/>
    <p:sldId id="348" r:id="rId16"/>
    <p:sldId id="260" r:id="rId17"/>
    <p:sldId id="349" r:id="rId18"/>
    <p:sldId id="261" r:id="rId19"/>
    <p:sldId id="268" r:id="rId20"/>
    <p:sldId id="304" r:id="rId21"/>
    <p:sldId id="262" r:id="rId22"/>
    <p:sldId id="269" r:id="rId23"/>
    <p:sldId id="270" r:id="rId24"/>
    <p:sldId id="263" r:id="rId25"/>
    <p:sldId id="271" r:id="rId26"/>
    <p:sldId id="350" r:id="rId27"/>
    <p:sldId id="272" r:id="rId28"/>
    <p:sldId id="264" r:id="rId29"/>
    <p:sldId id="265" r:id="rId30"/>
    <p:sldId id="274" r:id="rId31"/>
    <p:sldId id="276" r:id="rId32"/>
    <p:sldId id="275" r:id="rId33"/>
    <p:sldId id="273" r:id="rId3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1D86"/>
    <a:srgbClr val="ADCD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7511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26" y="-330"/>
      </p:cViewPr>
      <p:guideLst>
        <p:guide orient="horz" pos="2229"/>
        <p:guide pos="38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C04E1-72A7-49CB-AB15-48EC8179EE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402722-7F94-4AF8-A6C7-AEE2F60C216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dirty="0" smtClean="0"/>
              <a:t>单击此处编辑母版副标题样式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C04E1-72A7-49CB-AB15-48EC8179EE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402722-7F94-4AF8-A6C7-AEE2F60C216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dirty="0" smtClean="0"/>
              <a:t>单击此处编辑母版副标题样式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243058" y="0"/>
            <a:ext cx="2583656" cy="6858000"/>
            <a:chOff x="292100" y="0"/>
            <a:chExt cx="2583656" cy="6858000"/>
          </a:xfrm>
        </p:grpSpPr>
        <p:sp>
          <p:nvSpPr>
            <p:cNvPr id="8" name="矩形 7"/>
            <p:cNvSpPr/>
            <p:nvPr userDrawn="1"/>
          </p:nvSpPr>
          <p:spPr>
            <a:xfrm>
              <a:off x="292100" y="0"/>
              <a:ext cx="24003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8069" tIns="29034" rIns="58069" bIns="29034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zh-CN" altLang="en-US" sz="1600" dirty="0"/>
            </a:p>
          </p:txBody>
        </p:sp>
        <p:sp>
          <p:nvSpPr>
            <p:cNvPr id="9" name="矩形 8"/>
            <p:cNvSpPr/>
            <p:nvPr userDrawn="1"/>
          </p:nvSpPr>
          <p:spPr>
            <a:xfrm>
              <a:off x="292215" y="1192271"/>
              <a:ext cx="2450986" cy="426964"/>
            </a:xfrm>
            <a:prstGeom prst="rect">
              <a:avLst/>
            </a:prstGeom>
            <a:solidFill>
              <a:srgbClr val="323232">
                <a:alpha val="24000"/>
              </a:srgbClr>
            </a:solidFill>
            <a:ln>
              <a:noFill/>
            </a:ln>
            <a:effectLst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zh-CN" altLang="en-US" sz="1600"/>
            </a:p>
          </p:txBody>
        </p:sp>
        <p:sp>
          <p:nvSpPr>
            <p:cNvPr id="10" name="任意多边形 9"/>
            <p:cNvSpPr/>
            <p:nvPr userDrawn="1"/>
          </p:nvSpPr>
          <p:spPr>
            <a:xfrm>
              <a:off x="1116955" y="199940"/>
              <a:ext cx="750590" cy="707800"/>
            </a:xfrm>
            <a:custGeom>
              <a:avLst/>
              <a:gdLst>
                <a:gd name="connsiteX0" fmla="*/ 4626631 w 5721509"/>
                <a:gd name="connsiteY0" fmla="*/ 4174289 h 5403869"/>
                <a:gd name="connsiteX1" fmla="*/ 4569691 w 5721509"/>
                <a:gd name="connsiteY1" fmla="*/ 4192763 h 5403869"/>
                <a:gd name="connsiteX2" fmla="*/ 4185925 w 5721509"/>
                <a:gd name="connsiteY2" fmla="*/ 4241106 h 5403869"/>
                <a:gd name="connsiteX3" fmla="*/ 2406672 w 5721509"/>
                <a:gd name="connsiteY3" fmla="*/ 4241106 h 5403869"/>
                <a:gd name="connsiteX4" fmla="*/ 2523739 w 5721509"/>
                <a:gd name="connsiteY4" fmla="*/ 4443873 h 5403869"/>
                <a:gd name="connsiteX5" fmla="*/ 4096974 w 5721509"/>
                <a:gd name="connsiteY5" fmla="*/ 4865419 h 5403869"/>
                <a:gd name="connsiteX6" fmla="*/ 4618005 w 5721509"/>
                <a:gd name="connsiteY6" fmla="*/ 4219132 h 5403869"/>
                <a:gd name="connsiteX7" fmla="*/ 2860755 w 5721509"/>
                <a:gd name="connsiteY7" fmla="*/ 3512352 h 5403869"/>
                <a:gd name="connsiteX8" fmla="*/ 2548879 w 5721509"/>
                <a:gd name="connsiteY8" fmla="*/ 3804737 h 5403869"/>
                <a:gd name="connsiteX9" fmla="*/ 2550032 w 5721509"/>
                <a:gd name="connsiteY9" fmla="*/ 3805783 h 5403869"/>
                <a:gd name="connsiteX10" fmla="*/ 2540533 w 5721509"/>
                <a:gd name="connsiteY10" fmla="*/ 3821756 h 5403869"/>
                <a:gd name="connsiteX11" fmla="*/ 2547321 w 5721509"/>
                <a:gd name="connsiteY11" fmla="*/ 3848460 h 5403869"/>
                <a:gd name="connsiteX12" fmla="*/ 2562035 w 5721509"/>
                <a:gd name="connsiteY12" fmla="*/ 3857210 h 5403869"/>
                <a:gd name="connsiteX13" fmla="*/ 3138704 w 5721509"/>
                <a:gd name="connsiteY13" fmla="*/ 3857210 h 5403869"/>
                <a:gd name="connsiteX14" fmla="*/ 3138754 w 5721509"/>
                <a:gd name="connsiteY14" fmla="*/ 3857099 h 5403869"/>
                <a:gd name="connsiteX15" fmla="*/ 3139247 w 5721509"/>
                <a:gd name="connsiteY15" fmla="*/ 3857210 h 5403869"/>
                <a:gd name="connsiteX16" fmla="*/ 3159071 w 5721509"/>
                <a:gd name="connsiteY16" fmla="*/ 3857210 h 5403869"/>
                <a:gd name="connsiteX17" fmla="*/ 3177154 w 5721509"/>
                <a:gd name="connsiteY17" fmla="*/ 3845770 h 5403869"/>
                <a:gd name="connsiteX18" fmla="*/ 3183204 w 5721509"/>
                <a:gd name="connsiteY18" fmla="*/ 3818889 h 5403869"/>
                <a:gd name="connsiteX19" fmla="*/ 3176609 w 5721509"/>
                <a:gd name="connsiteY19" fmla="*/ 3808464 h 5403869"/>
                <a:gd name="connsiteX20" fmla="*/ 1308441 w 5721509"/>
                <a:gd name="connsiteY20" fmla="*/ 3106708 h 5403869"/>
                <a:gd name="connsiteX21" fmla="*/ 1201467 w 5721509"/>
                <a:gd name="connsiteY21" fmla="*/ 3291995 h 5403869"/>
                <a:gd name="connsiteX22" fmla="*/ 1623014 w 5721509"/>
                <a:gd name="connsiteY22" fmla="*/ 4865231 h 5403869"/>
                <a:gd name="connsiteX23" fmla="*/ 2443231 w 5721509"/>
                <a:gd name="connsiteY23" fmla="*/ 4993310 h 5403869"/>
                <a:gd name="connsiteX24" fmla="*/ 2469603 w 5721509"/>
                <a:gd name="connsiteY24" fmla="*/ 4984175 h 5403869"/>
                <a:gd name="connsiteX25" fmla="*/ 2425026 w 5721509"/>
                <a:gd name="connsiteY25" fmla="*/ 4944000 h 5403869"/>
                <a:gd name="connsiteX26" fmla="*/ 2191276 w 5721509"/>
                <a:gd name="connsiteY26" fmla="*/ 4635821 h 5403869"/>
                <a:gd name="connsiteX27" fmla="*/ 1946312 w 5721509"/>
                <a:gd name="connsiteY27" fmla="*/ 2280148 h 5403869"/>
                <a:gd name="connsiteX28" fmla="*/ 1799591 w 5721509"/>
                <a:gd name="connsiteY28" fmla="*/ 2303176 h 5403869"/>
                <a:gd name="connsiteX29" fmla="*/ 1762069 w 5721509"/>
                <a:gd name="connsiteY29" fmla="*/ 2321004 h 5403869"/>
                <a:gd name="connsiteX30" fmla="*/ 1704462 w 5721509"/>
                <a:gd name="connsiteY30" fmla="*/ 2420782 h 5403869"/>
                <a:gd name="connsiteX31" fmla="*/ 1530084 w 5721509"/>
                <a:gd name="connsiteY31" fmla="*/ 2722812 h 5403869"/>
                <a:gd name="connsiteX32" fmla="*/ 2020743 w 5721509"/>
                <a:gd name="connsiteY32" fmla="*/ 3572660 h 5403869"/>
                <a:gd name="connsiteX33" fmla="*/ 2071775 w 5721509"/>
                <a:gd name="connsiteY33" fmla="*/ 3661050 h 5403869"/>
                <a:gd name="connsiteX34" fmla="*/ 2087607 w 5721509"/>
                <a:gd name="connsiteY34" fmla="*/ 3671724 h 5403869"/>
                <a:gd name="connsiteX35" fmla="*/ 2116685 w 5721509"/>
                <a:gd name="connsiteY35" fmla="*/ 3677594 h 5403869"/>
                <a:gd name="connsiteX36" fmla="*/ 2145765 w 5721509"/>
                <a:gd name="connsiteY36" fmla="*/ 3671724 h 5403869"/>
                <a:gd name="connsiteX37" fmla="*/ 2147415 w 5721509"/>
                <a:gd name="connsiteY37" fmla="*/ 3670611 h 5403869"/>
                <a:gd name="connsiteX38" fmla="*/ 2180171 w 5721509"/>
                <a:gd name="connsiteY38" fmla="*/ 3639902 h 5403869"/>
                <a:gd name="connsiteX39" fmla="*/ 2181655 w 5721509"/>
                <a:gd name="connsiteY39" fmla="*/ 3637700 h 5403869"/>
                <a:gd name="connsiteX40" fmla="*/ 2182158 w 5721509"/>
                <a:gd name="connsiteY40" fmla="*/ 3638039 h 5403869"/>
                <a:gd name="connsiteX41" fmla="*/ 2605886 w 5721509"/>
                <a:gd name="connsiteY41" fmla="*/ 3240792 h 5403869"/>
                <a:gd name="connsiteX42" fmla="*/ 2347206 w 5721509"/>
                <a:gd name="connsiteY42" fmla="*/ 2952629 h 5403869"/>
                <a:gd name="connsiteX43" fmla="*/ 2346957 w 5721509"/>
                <a:gd name="connsiteY43" fmla="*/ 2952629 h 5403869"/>
                <a:gd name="connsiteX44" fmla="*/ 2210635 w 5721509"/>
                <a:gd name="connsiteY44" fmla="*/ 2396214 h 5403869"/>
                <a:gd name="connsiteX45" fmla="*/ 2162202 w 5721509"/>
                <a:gd name="connsiteY45" fmla="*/ 2353807 h 5403869"/>
                <a:gd name="connsiteX46" fmla="*/ 2023433 w 5721509"/>
                <a:gd name="connsiteY46" fmla="*/ 2290644 h 5403869"/>
                <a:gd name="connsiteX47" fmla="*/ 1946312 w 5721509"/>
                <a:gd name="connsiteY47" fmla="*/ 2280148 h 5403869"/>
                <a:gd name="connsiteX48" fmla="*/ 3777566 w 5721509"/>
                <a:gd name="connsiteY48" fmla="*/ 2280146 h 5403869"/>
                <a:gd name="connsiteX49" fmla="*/ 3700445 w 5721509"/>
                <a:gd name="connsiteY49" fmla="*/ 2290642 h 5403869"/>
                <a:gd name="connsiteX50" fmla="*/ 3561675 w 5721509"/>
                <a:gd name="connsiteY50" fmla="*/ 2353805 h 5403869"/>
                <a:gd name="connsiteX51" fmla="*/ 3510217 w 5721509"/>
                <a:gd name="connsiteY51" fmla="*/ 2398861 h 5403869"/>
                <a:gd name="connsiteX52" fmla="*/ 3374542 w 5721509"/>
                <a:gd name="connsiteY52" fmla="*/ 2952627 h 5403869"/>
                <a:gd name="connsiteX53" fmla="*/ 3374301 w 5721509"/>
                <a:gd name="connsiteY53" fmla="*/ 2952629 h 5403869"/>
                <a:gd name="connsiteX54" fmla="*/ 3115623 w 5721509"/>
                <a:gd name="connsiteY54" fmla="*/ 3240792 h 5403869"/>
                <a:gd name="connsiteX55" fmla="*/ 3564647 w 5721509"/>
                <a:gd name="connsiteY55" fmla="*/ 3661753 h 5403869"/>
                <a:gd name="connsiteX56" fmla="*/ 3583910 w 5721509"/>
                <a:gd name="connsiteY56" fmla="*/ 3665642 h 5403869"/>
                <a:gd name="connsiteX57" fmla="*/ 3636735 w 5721509"/>
                <a:gd name="connsiteY57" fmla="*/ 3643761 h 5403869"/>
                <a:gd name="connsiteX58" fmla="*/ 3642085 w 5721509"/>
                <a:gd name="connsiteY58" fmla="*/ 3635827 h 5403869"/>
                <a:gd name="connsiteX59" fmla="*/ 4007763 w 5721509"/>
                <a:gd name="connsiteY59" fmla="*/ 3002450 h 5403869"/>
                <a:gd name="connsiteX60" fmla="*/ 4187580 w 5721509"/>
                <a:gd name="connsiteY60" fmla="*/ 2691000 h 5403869"/>
                <a:gd name="connsiteX61" fmla="*/ 3978557 w 5721509"/>
                <a:gd name="connsiteY61" fmla="*/ 2328960 h 5403869"/>
                <a:gd name="connsiteX62" fmla="*/ 3924287 w 5721509"/>
                <a:gd name="connsiteY62" fmla="*/ 2303174 h 5403869"/>
                <a:gd name="connsiteX63" fmla="*/ 3777566 w 5721509"/>
                <a:gd name="connsiteY63" fmla="*/ 2280146 h 5403869"/>
                <a:gd name="connsiteX64" fmla="*/ 5006661 w 5721509"/>
                <a:gd name="connsiteY64" fmla="*/ 1903646 h 5403869"/>
                <a:gd name="connsiteX65" fmla="*/ 4993237 w 5721509"/>
                <a:gd name="connsiteY65" fmla="*/ 1966661 h 5403869"/>
                <a:gd name="connsiteX66" fmla="*/ 4843221 w 5721509"/>
                <a:gd name="connsiteY66" fmla="*/ 2323185 h 5403869"/>
                <a:gd name="connsiteX67" fmla="*/ 3957552 w 5721509"/>
                <a:gd name="connsiteY67" fmla="*/ 3857210 h 5403869"/>
                <a:gd name="connsiteX68" fmla="*/ 4185925 w 5721509"/>
                <a:gd name="connsiteY68" fmla="*/ 3857210 h 5403869"/>
                <a:gd name="connsiteX69" fmla="*/ 5337613 w 5721509"/>
                <a:gd name="connsiteY69" fmla="*/ 2705522 h 5403869"/>
                <a:gd name="connsiteX70" fmla="*/ 5163597 w 5721509"/>
                <a:gd name="connsiteY70" fmla="*/ 2096503 h 5403869"/>
                <a:gd name="connsiteX71" fmla="*/ 5038426 w 5721509"/>
                <a:gd name="connsiteY71" fmla="*/ 1931153 h 5403869"/>
                <a:gd name="connsiteX72" fmla="*/ 2261642 w 5721509"/>
                <a:gd name="connsiteY72" fmla="*/ 1538035 h 5403869"/>
                <a:gd name="connsiteX73" fmla="*/ 2261270 w 5721509"/>
                <a:gd name="connsiteY73" fmla="*/ 1538787 h 5403869"/>
                <a:gd name="connsiteX74" fmla="*/ 2232883 w 5721509"/>
                <a:gd name="connsiteY74" fmla="*/ 1548158 h 5403869"/>
                <a:gd name="connsiteX75" fmla="*/ 2188679 w 5721509"/>
                <a:gd name="connsiteY75" fmla="*/ 1586372 h 5403869"/>
                <a:gd name="connsiteX76" fmla="*/ 2181470 w 5721509"/>
                <a:gd name="connsiteY76" fmla="*/ 1600940 h 5403869"/>
                <a:gd name="connsiteX77" fmla="*/ 2176934 w 5721509"/>
                <a:gd name="connsiteY77" fmla="*/ 1602438 h 5403869"/>
                <a:gd name="connsiteX78" fmla="*/ 2050116 w 5721509"/>
                <a:gd name="connsiteY78" fmla="*/ 1822091 h 5403869"/>
                <a:gd name="connsiteX79" fmla="*/ 2051332 w 5721509"/>
                <a:gd name="connsiteY79" fmla="*/ 1848678 h 5403869"/>
                <a:gd name="connsiteX80" fmla="*/ 2071653 w 5721509"/>
                <a:gd name="connsiteY80" fmla="*/ 1891879 h 5403869"/>
                <a:gd name="connsiteX81" fmla="*/ 2393302 w 5721509"/>
                <a:gd name="connsiteY81" fmla="*/ 1995299 h 5403869"/>
                <a:gd name="connsiteX82" fmla="*/ 2488393 w 5721509"/>
                <a:gd name="connsiteY82" fmla="*/ 2076011 h 5403869"/>
                <a:gd name="connsiteX83" fmla="*/ 2496301 w 5721509"/>
                <a:gd name="connsiteY83" fmla="*/ 2103291 h 5403869"/>
                <a:gd name="connsiteX84" fmla="*/ 2500118 w 5721509"/>
                <a:gd name="connsiteY84" fmla="*/ 2103291 h 5403869"/>
                <a:gd name="connsiteX85" fmla="*/ 2649052 w 5721509"/>
                <a:gd name="connsiteY85" fmla="*/ 2664521 h 5403869"/>
                <a:gd name="connsiteX86" fmla="*/ 2666904 w 5721509"/>
                <a:gd name="connsiteY86" fmla="*/ 2690997 h 5403869"/>
                <a:gd name="connsiteX87" fmla="*/ 2699451 w 5721509"/>
                <a:gd name="connsiteY87" fmla="*/ 2712941 h 5403869"/>
                <a:gd name="connsiteX88" fmla="*/ 2727068 w 5721509"/>
                <a:gd name="connsiteY88" fmla="*/ 2718517 h 5403869"/>
                <a:gd name="connsiteX89" fmla="*/ 2996819 w 5721509"/>
                <a:gd name="connsiteY89" fmla="*/ 2718517 h 5403869"/>
                <a:gd name="connsiteX90" fmla="*/ 3024435 w 5721509"/>
                <a:gd name="connsiteY90" fmla="*/ 2712941 h 5403869"/>
                <a:gd name="connsiteX91" fmla="*/ 3056983 w 5721509"/>
                <a:gd name="connsiteY91" fmla="*/ 2690997 h 5403869"/>
                <a:gd name="connsiteX92" fmla="*/ 3070890 w 5721509"/>
                <a:gd name="connsiteY92" fmla="*/ 2670371 h 5403869"/>
                <a:gd name="connsiteX93" fmla="*/ 3221378 w 5721509"/>
                <a:gd name="connsiteY93" fmla="*/ 2103289 h 5403869"/>
                <a:gd name="connsiteX94" fmla="*/ 3222986 w 5721509"/>
                <a:gd name="connsiteY94" fmla="*/ 2103291 h 5403869"/>
                <a:gd name="connsiteX95" fmla="*/ 3230892 w 5721509"/>
                <a:gd name="connsiteY95" fmla="*/ 2076009 h 5403869"/>
                <a:gd name="connsiteX96" fmla="*/ 3325983 w 5721509"/>
                <a:gd name="connsiteY96" fmla="*/ 1995297 h 5403869"/>
                <a:gd name="connsiteX97" fmla="*/ 3661813 w 5721509"/>
                <a:gd name="connsiteY97" fmla="*/ 1887321 h 5403869"/>
                <a:gd name="connsiteX98" fmla="*/ 3682150 w 5721509"/>
                <a:gd name="connsiteY98" fmla="*/ 1844083 h 5403869"/>
                <a:gd name="connsiteX99" fmla="*/ 3683359 w 5721509"/>
                <a:gd name="connsiteY99" fmla="*/ 1817664 h 5403869"/>
                <a:gd name="connsiteX100" fmla="*/ 3541648 w 5721509"/>
                <a:gd name="connsiteY100" fmla="*/ 1572214 h 5403869"/>
                <a:gd name="connsiteX101" fmla="*/ 3502112 w 5721509"/>
                <a:gd name="connsiteY101" fmla="*/ 1538035 h 5403869"/>
                <a:gd name="connsiteX102" fmla="*/ 2541577 w 5721509"/>
                <a:gd name="connsiteY102" fmla="*/ 1538035 h 5403869"/>
                <a:gd name="connsiteX103" fmla="*/ 1535584 w 5721509"/>
                <a:gd name="connsiteY103" fmla="*/ 1538035 h 5403869"/>
                <a:gd name="connsiteX104" fmla="*/ 383896 w 5721509"/>
                <a:gd name="connsiteY104" fmla="*/ 2689722 h 5403869"/>
                <a:gd name="connsiteX105" fmla="*/ 683085 w 5721509"/>
                <a:gd name="connsiteY105" fmla="*/ 3464092 h 5403869"/>
                <a:gd name="connsiteX106" fmla="*/ 712044 w 5721509"/>
                <a:gd name="connsiteY106" fmla="*/ 3489169 h 5403869"/>
                <a:gd name="connsiteX107" fmla="*/ 718986 w 5721509"/>
                <a:gd name="connsiteY107" fmla="*/ 3456570 h 5403869"/>
                <a:gd name="connsiteX108" fmla="*/ 869002 w 5721509"/>
                <a:gd name="connsiteY108" fmla="*/ 3100047 h 5403869"/>
                <a:gd name="connsiteX109" fmla="*/ 1770831 w 5721509"/>
                <a:gd name="connsiteY109" fmla="*/ 1538035 h 5403869"/>
                <a:gd name="connsiteX110" fmla="*/ 3474777 w 5721509"/>
                <a:gd name="connsiteY110" fmla="*/ 404196 h 5403869"/>
                <a:gd name="connsiteX111" fmla="*/ 3268994 w 5721509"/>
                <a:gd name="connsiteY111" fmla="*/ 429921 h 5403869"/>
                <a:gd name="connsiteX112" fmla="*/ 3257923 w 5721509"/>
                <a:gd name="connsiteY112" fmla="*/ 433758 h 5403869"/>
                <a:gd name="connsiteX113" fmla="*/ 3286898 w 5721509"/>
                <a:gd name="connsiteY113" fmla="*/ 459869 h 5403869"/>
                <a:gd name="connsiteX114" fmla="*/ 3520648 w 5721509"/>
                <a:gd name="connsiteY114" fmla="*/ 768048 h 5403869"/>
                <a:gd name="connsiteX115" fmla="*/ 4409223 w 5721509"/>
                <a:gd name="connsiteY115" fmla="*/ 2307104 h 5403869"/>
                <a:gd name="connsiteX116" fmla="*/ 4510759 w 5721509"/>
                <a:gd name="connsiteY116" fmla="*/ 2131237 h 5403869"/>
                <a:gd name="connsiteX117" fmla="*/ 4548517 w 5721509"/>
                <a:gd name="connsiteY117" fmla="*/ 1050301 h 5403869"/>
                <a:gd name="connsiteX118" fmla="*/ 4089211 w 5721509"/>
                <a:gd name="connsiteY118" fmla="*/ 558001 h 5403869"/>
                <a:gd name="connsiteX119" fmla="*/ 3474777 w 5721509"/>
                <a:gd name="connsiteY119" fmla="*/ 404196 h 5403869"/>
                <a:gd name="connsiteX120" fmla="*/ 2270945 w 5721509"/>
                <a:gd name="connsiteY120" fmla="*/ 386829 h 5403869"/>
                <a:gd name="connsiteX121" fmla="*/ 1614950 w 5721509"/>
                <a:gd name="connsiteY121" fmla="*/ 538450 h 5403869"/>
                <a:gd name="connsiteX122" fmla="*/ 1093920 w 5721509"/>
                <a:gd name="connsiteY122" fmla="*/ 1184737 h 5403869"/>
                <a:gd name="connsiteX123" fmla="*/ 1086424 w 5721509"/>
                <a:gd name="connsiteY123" fmla="*/ 1223698 h 5403869"/>
                <a:gd name="connsiteX124" fmla="*/ 1151820 w 5721509"/>
                <a:gd name="connsiteY124" fmla="*/ 1202482 h 5403869"/>
                <a:gd name="connsiteX125" fmla="*/ 1535584 w 5721509"/>
                <a:gd name="connsiteY125" fmla="*/ 1154139 h 5403869"/>
                <a:gd name="connsiteX126" fmla="*/ 3300273 w 5721509"/>
                <a:gd name="connsiteY126" fmla="*/ 1154139 h 5403869"/>
                <a:gd name="connsiteX127" fmla="*/ 3188184 w 5721509"/>
                <a:gd name="connsiteY127" fmla="*/ 959996 h 5403869"/>
                <a:gd name="connsiteX128" fmla="*/ 2270945 w 5721509"/>
                <a:gd name="connsiteY128" fmla="*/ 386829 h 5403869"/>
                <a:gd name="connsiteX129" fmla="*/ 2186669 w 5721509"/>
                <a:gd name="connsiteY129" fmla="*/ 2 h 5403869"/>
                <a:gd name="connsiteX130" fmla="*/ 2297662 w 5721509"/>
                <a:gd name="connsiteY130" fmla="*/ 3824 h 5403869"/>
                <a:gd name="connsiteX131" fmla="*/ 2830832 w 5721509"/>
                <a:gd name="connsiteY131" fmla="*/ 139866 h 5403869"/>
                <a:gd name="connsiteX132" fmla="*/ 2872105 w 5721509"/>
                <a:gd name="connsiteY132" fmla="*/ 161840 h 5403869"/>
                <a:gd name="connsiteX133" fmla="*/ 3010265 w 5721509"/>
                <a:gd name="connsiteY133" fmla="*/ 104539 h 5403869"/>
                <a:gd name="connsiteX134" fmla="*/ 4281159 w 5721509"/>
                <a:gd name="connsiteY134" fmla="*/ 225539 h 5403869"/>
                <a:gd name="connsiteX135" fmla="*/ 4893567 w 5721509"/>
                <a:gd name="connsiteY135" fmla="*/ 881937 h 5403869"/>
                <a:gd name="connsiteX136" fmla="*/ 5042335 w 5721509"/>
                <a:gd name="connsiteY136" fmla="*/ 1411696 h 5403869"/>
                <a:gd name="connsiteX137" fmla="*/ 5043014 w 5721509"/>
                <a:gd name="connsiteY137" fmla="*/ 1431392 h 5403869"/>
                <a:gd name="connsiteX138" fmla="*/ 5044485 w 5721509"/>
                <a:gd name="connsiteY138" fmla="*/ 1432192 h 5403869"/>
                <a:gd name="connsiteX139" fmla="*/ 5536173 w 5721509"/>
                <a:gd name="connsiteY139" fmla="*/ 1973571 h 5403869"/>
                <a:gd name="connsiteX140" fmla="*/ 5721509 w 5721509"/>
                <a:gd name="connsiteY140" fmla="*/ 2705522 h 5403869"/>
                <a:gd name="connsiteX141" fmla="*/ 5459255 w 5721509"/>
                <a:gd name="connsiteY141" fmla="*/ 3564082 h 5403869"/>
                <a:gd name="connsiteX142" fmla="*/ 5074856 w 5721509"/>
                <a:gd name="connsiteY142" fmla="*/ 3957799 h 5403869"/>
                <a:gd name="connsiteX143" fmla="*/ 5053055 w 5721509"/>
                <a:gd name="connsiteY143" fmla="*/ 3971404 h 5403869"/>
                <a:gd name="connsiteX144" fmla="*/ 5053146 w 5721509"/>
                <a:gd name="connsiteY144" fmla="*/ 3974900 h 5403869"/>
                <a:gd name="connsiteX145" fmla="*/ 4288922 w 5721509"/>
                <a:gd name="connsiteY145" fmla="*/ 5197883 h 5403869"/>
                <a:gd name="connsiteX146" fmla="*/ 3414260 w 5721509"/>
                <a:gd name="connsiteY146" fmla="*/ 5400045 h 5403869"/>
                <a:gd name="connsiteX147" fmla="*/ 2881093 w 5721509"/>
                <a:gd name="connsiteY147" fmla="*/ 5264003 h 5403869"/>
                <a:gd name="connsiteX148" fmla="*/ 2860392 w 5721509"/>
                <a:gd name="connsiteY148" fmla="*/ 5252983 h 5403869"/>
                <a:gd name="connsiteX149" fmla="*/ 2701960 w 5721509"/>
                <a:gd name="connsiteY149" fmla="*/ 5318693 h 5403869"/>
                <a:gd name="connsiteX150" fmla="*/ 1431066 w 5721509"/>
                <a:gd name="connsiteY150" fmla="*/ 5197694 h 5403869"/>
                <a:gd name="connsiteX151" fmla="*/ 818658 w 5721509"/>
                <a:gd name="connsiteY151" fmla="*/ 4541296 h 5403869"/>
                <a:gd name="connsiteX152" fmla="*/ 669888 w 5721509"/>
                <a:gd name="connsiteY152" fmla="*/ 4011536 h 5403869"/>
                <a:gd name="connsiteX153" fmla="*/ 667986 w 5721509"/>
                <a:gd name="connsiteY153" fmla="*/ 3956121 h 5403869"/>
                <a:gd name="connsiteX154" fmla="*/ 530660 w 5721509"/>
                <a:gd name="connsiteY154" fmla="*/ 3850850 h 5403869"/>
                <a:gd name="connsiteX155" fmla="*/ 0 w 5721509"/>
                <a:gd name="connsiteY155" fmla="*/ 2689722 h 5403869"/>
                <a:gd name="connsiteX156" fmla="*/ 262254 w 5721509"/>
                <a:gd name="connsiteY156" fmla="*/ 1831163 h 5403869"/>
                <a:gd name="connsiteX157" fmla="*/ 646656 w 5721509"/>
                <a:gd name="connsiteY157" fmla="*/ 1437445 h 5403869"/>
                <a:gd name="connsiteX158" fmla="*/ 658802 w 5721509"/>
                <a:gd name="connsiteY158" fmla="*/ 1429865 h 5403869"/>
                <a:gd name="connsiteX159" fmla="*/ 658778 w 5721509"/>
                <a:gd name="connsiteY159" fmla="*/ 1428972 h 5403869"/>
                <a:gd name="connsiteX160" fmla="*/ 1423002 w 5721509"/>
                <a:gd name="connsiteY160" fmla="*/ 205986 h 5403869"/>
                <a:gd name="connsiteX161" fmla="*/ 2186669 w 5721509"/>
                <a:gd name="connsiteY161" fmla="*/ 2 h 540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</a:cxnLst>
              <a:rect l="l" t="t" r="r" b="b"/>
              <a:pathLst>
                <a:path w="5721509" h="5403869">
                  <a:moveTo>
                    <a:pt x="4626631" y="4174289"/>
                  </a:moveTo>
                  <a:lnTo>
                    <a:pt x="4569691" y="4192763"/>
                  </a:lnTo>
                  <a:cubicBezTo>
                    <a:pt x="4447030" y="4224321"/>
                    <a:pt x="4318438" y="4241106"/>
                    <a:pt x="4185925" y="4241106"/>
                  </a:cubicBezTo>
                  <a:lnTo>
                    <a:pt x="2406672" y="4241106"/>
                  </a:lnTo>
                  <a:lnTo>
                    <a:pt x="2523739" y="4443873"/>
                  </a:lnTo>
                  <a:cubicBezTo>
                    <a:pt x="2841769" y="4994717"/>
                    <a:pt x="3546131" y="5183449"/>
                    <a:pt x="4096974" y="4865419"/>
                  </a:cubicBezTo>
                  <a:cubicBezTo>
                    <a:pt x="4355183" y="4716344"/>
                    <a:pt x="4533827" y="4482380"/>
                    <a:pt x="4618005" y="4219132"/>
                  </a:cubicBezTo>
                  <a:close/>
                  <a:moveTo>
                    <a:pt x="2860755" y="3512352"/>
                  </a:moveTo>
                  <a:lnTo>
                    <a:pt x="2548879" y="3804737"/>
                  </a:lnTo>
                  <a:lnTo>
                    <a:pt x="2550032" y="3805783"/>
                  </a:lnTo>
                  <a:lnTo>
                    <a:pt x="2540533" y="3821756"/>
                  </a:lnTo>
                  <a:cubicBezTo>
                    <a:pt x="2539108" y="3831595"/>
                    <a:pt x="2541807" y="3841079"/>
                    <a:pt x="2547321" y="3848460"/>
                  </a:cubicBezTo>
                  <a:lnTo>
                    <a:pt x="2562035" y="3857210"/>
                  </a:lnTo>
                  <a:lnTo>
                    <a:pt x="3138704" y="3857210"/>
                  </a:lnTo>
                  <a:lnTo>
                    <a:pt x="3138754" y="3857099"/>
                  </a:lnTo>
                  <a:lnTo>
                    <a:pt x="3139247" y="3857210"/>
                  </a:lnTo>
                  <a:lnTo>
                    <a:pt x="3159071" y="3857210"/>
                  </a:lnTo>
                  <a:lnTo>
                    <a:pt x="3177154" y="3845770"/>
                  </a:lnTo>
                  <a:cubicBezTo>
                    <a:pt x="3182463" y="3838240"/>
                    <a:pt x="3184899" y="3828685"/>
                    <a:pt x="3183204" y="3818889"/>
                  </a:cubicBezTo>
                  <a:lnTo>
                    <a:pt x="3176609" y="3808464"/>
                  </a:lnTo>
                  <a:close/>
                  <a:moveTo>
                    <a:pt x="1308441" y="3106708"/>
                  </a:moveTo>
                  <a:lnTo>
                    <a:pt x="1201467" y="3291995"/>
                  </a:lnTo>
                  <a:cubicBezTo>
                    <a:pt x="883437" y="3842839"/>
                    <a:pt x="1072168" y="4547199"/>
                    <a:pt x="1623014" y="4865231"/>
                  </a:cubicBezTo>
                  <a:cubicBezTo>
                    <a:pt x="1881221" y="5014307"/>
                    <a:pt x="2173163" y="5052035"/>
                    <a:pt x="2443231" y="4993310"/>
                  </a:cubicBezTo>
                  <a:lnTo>
                    <a:pt x="2469603" y="4984175"/>
                  </a:lnTo>
                  <a:lnTo>
                    <a:pt x="2425026" y="4944000"/>
                  </a:lnTo>
                  <a:cubicBezTo>
                    <a:pt x="2336363" y="4853552"/>
                    <a:pt x="2257532" y="4750581"/>
                    <a:pt x="2191276" y="4635821"/>
                  </a:cubicBezTo>
                  <a:close/>
                  <a:moveTo>
                    <a:pt x="1946312" y="2280148"/>
                  </a:moveTo>
                  <a:cubicBezTo>
                    <a:pt x="1895322" y="2278288"/>
                    <a:pt x="1845592" y="2286456"/>
                    <a:pt x="1799591" y="2303176"/>
                  </a:cubicBezTo>
                  <a:lnTo>
                    <a:pt x="1762069" y="2321004"/>
                  </a:lnTo>
                  <a:lnTo>
                    <a:pt x="1704462" y="2420782"/>
                  </a:lnTo>
                  <a:lnTo>
                    <a:pt x="1530084" y="2722812"/>
                  </a:lnTo>
                  <a:lnTo>
                    <a:pt x="2020743" y="3572660"/>
                  </a:lnTo>
                  <a:lnTo>
                    <a:pt x="2071775" y="3661050"/>
                  </a:lnTo>
                  <a:lnTo>
                    <a:pt x="2087607" y="3671724"/>
                  </a:lnTo>
                  <a:cubicBezTo>
                    <a:pt x="2096544" y="3675504"/>
                    <a:pt x="2106371" y="3677594"/>
                    <a:pt x="2116685" y="3677594"/>
                  </a:cubicBezTo>
                  <a:cubicBezTo>
                    <a:pt x="2127000" y="3677594"/>
                    <a:pt x="2136827" y="3675504"/>
                    <a:pt x="2145765" y="3671724"/>
                  </a:cubicBezTo>
                  <a:lnTo>
                    <a:pt x="2147415" y="3670611"/>
                  </a:lnTo>
                  <a:lnTo>
                    <a:pt x="2180171" y="3639902"/>
                  </a:lnTo>
                  <a:lnTo>
                    <a:pt x="2181655" y="3637700"/>
                  </a:lnTo>
                  <a:lnTo>
                    <a:pt x="2182158" y="3638039"/>
                  </a:lnTo>
                  <a:lnTo>
                    <a:pt x="2605886" y="3240792"/>
                  </a:lnTo>
                  <a:lnTo>
                    <a:pt x="2347206" y="2952629"/>
                  </a:lnTo>
                  <a:lnTo>
                    <a:pt x="2346957" y="2952629"/>
                  </a:lnTo>
                  <a:lnTo>
                    <a:pt x="2210635" y="2396214"/>
                  </a:lnTo>
                  <a:lnTo>
                    <a:pt x="2162202" y="2353807"/>
                  </a:lnTo>
                  <a:cubicBezTo>
                    <a:pt x="2121836" y="2324765"/>
                    <a:pt x="2075065" y="2302902"/>
                    <a:pt x="2023433" y="2290644"/>
                  </a:cubicBezTo>
                  <a:cubicBezTo>
                    <a:pt x="1997616" y="2284515"/>
                    <a:pt x="1971807" y="2281078"/>
                    <a:pt x="1946312" y="2280148"/>
                  </a:cubicBezTo>
                  <a:close/>
                  <a:moveTo>
                    <a:pt x="3777566" y="2280146"/>
                  </a:moveTo>
                  <a:cubicBezTo>
                    <a:pt x="3752071" y="2281076"/>
                    <a:pt x="3726261" y="2284513"/>
                    <a:pt x="3700445" y="2290642"/>
                  </a:cubicBezTo>
                  <a:cubicBezTo>
                    <a:pt x="3648812" y="2302900"/>
                    <a:pt x="3602042" y="2324763"/>
                    <a:pt x="3561675" y="2353805"/>
                  </a:cubicBezTo>
                  <a:lnTo>
                    <a:pt x="3510217" y="2398861"/>
                  </a:lnTo>
                  <a:lnTo>
                    <a:pt x="3374542" y="2952627"/>
                  </a:lnTo>
                  <a:lnTo>
                    <a:pt x="3374301" y="2952629"/>
                  </a:lnTo>
                  <a:lnTo>
                    <a:pt x="3115623" y="3240792"/>
                  </a:lnTo>
                  <a:lnTo>
                    <a:pt x="3564647" y="3661753"/>
                  </a:lnTo>
                  <a:lnTo>
                    <a:pt x="3583910" y="3665642"/>
                  </a:lnTo>
                  <a:cubicBezTo>
                    <a:pt x="3604540" y="3665642"/>
                    <a:pt x="3623216" y="3657281"/>
                    <a:pt x="3636735" y="3643761"/>
                  </a:cubicBezTo>
                  <a:lnTo>
                    <a:pt x="3642085" y="3635827"/>
                  </a:lnTo>
                  <a:lnTo>
                    <a:pt x="4007763" y="3002450"/>
                  </a:lnTo>
                  <a:lnTo>
                    <a:pt x="4187580" y="2691000"/>
                  </a:lnTo>
                  <a:lnTo>
                    <a:pt x="3978557" y="2328960"/>
                  </a:lnTo>
                  <a:lnTo>
                    <a:pt x="3924287" y="2303174"/>
                  </a:lnTo>
                  <a:cubicBezTo>
                    <a:pt x="3878285" y="2286454"/>
                    <a:pt x="3828556" y="2278286"/>
                    <a:pt x="3777566" y="2280146"/>
                  </a:cubicBezTo>
                  <a:close/>
                  <a:moveTo>
                    <a:pt x="5006661" y="1903646"/>
                  </a:moveTo>
                  <a:lnTo>
                    <a:pt x="4993237" y="1966661"/>
                  </a:lnTo>
                  <a:cubicBezTo>
                    <a:pt x="4959239" y="2088669"/>
                    <a:pt x="4909478" y="2208426"/>
                    <a:pt x="4843221" y="2323185"/>
                  </a:cubicBezTo>
                  <a:lnTo>
                    <a:pt x="3957552" y="3857210"/>
                  </a:lnTo>
                  <a:lnTo>
                    <a:pt x="4185925" y="3857210"/>
                  </a:lnTo>
                  <a:cubicBezTo>
                    <a:pt x="4821986" y="3857210"/>
                    <a:pt x="5337613" y="3341582"/>
                    <a:pt x="5337613" y="2705522"/>
                  </a:cubicBezTo>
                  <a:cubicBezTo>
                    <a:pt x="5337613" y="2481907"/>
                    <a:pt x="5273884" y="2273176"/>
                    <a:pt x="5163597" y="2096503"/>
                  </a:cubicBezTo>
                  <a:cubicBezTo>
                    <a:pt x="5126835" y="2037613"/>
                    <a:pt x="5084899" y="1982283"/>
                    <a:pt x="5038426" y="1931153"/>
                  </a:cubicBezTo>
                  <a:close/>
                  <a:moveTo>
                    <a:pt x="2261642" y="1538035"/>
                  </a:moveTo>
                  <a:lnTo>
                    <a:pt x="2261270" y="1538787"/>
                  </a:lnTo>
                  <a:lnTo>
                    <a:pt x="2232883" y="1548158"/>
                  </a:lnTo>
                  <a:cubicBezTo>
                    <a:pt x="2216220" y="1557521"/>
                    <a:pt x="2201116" y="1570306"/>
                    <a:pt x="2188679" y="1586372"/>
                  </a:cubicBezTo>
                  <a:lnTo>
                    <a:pt x="2181470" y="1600940"/>
                  </a:lnTo>
                  <a:lnTo>
                    <a:pt x="2176934" y="1602438"/>
                  </a:lnTo>
                  <a:lnTo>
                    <a:pt x="2050116" y="1822091"/>
                  </a:lnTo>
                  <a:lnTo>
                    <a:pt x="2051332" y="1848678"/>
                  </a:lnTo>
                  <a:lnTo>
                    <a:pt x="2071653" y="1891879"/>
                  </a:lnTo>
                  <a:lnTo>
                    <a:pt x="2393302" y="1995299"/>
                  </a:lnTo>
                  <a:cubicBezTo>
                    <a:pt x="2436142" y="2009073"/>
                    <a:pt x="2469345" y="2038908"/>
                    <a:pt x="2488393" y="2076011"/>
                  </a:cubicBezTo>
                  <a:lnTo>
                    <a:pt x="2496301" y="2103291"/>
                  </a:lnTo>
                  <a:lnTo>
                    <a:pt x="2500118" y="2103291"/>
                  </a:lnTo>
                  <a:lnTo>
                    <a:pt x="2649052" y="2664521"/>
                  </a:lnTo>
                  <a:lnTo>
                    <a:pt x="2666904" y="2690997"/>
                  </a:lnTo>
                  <a:cubicBezTo>
                    <a:pt x="2676169" y="2700262"/>
                    <a:pt x="2687201" y="2707760"/>
                    <a:pt x="2699451" y="2712941"/>
                  </a:cubicBezTo>
                  <a:lnTo>
                    <a:pt x="2727068" y="2718517"/>
                  </a:lnTo>
                  <a:lnTo>
                    <a:pt x="2996819" y="2718517"/>
                  </a:lnTo>
                  <a:lnTo>
                    <a:pt x="3024435" y="2712941"/>
                  </a:lnTo>
                  <a:cubicBezTo>
                    <a:pt x="3036686" y="2707760"/>
                    <a:pt x="3047718" y="2700262"/>
                    <a:pt x="3056983" y="2690997"/>
                  </a:cubicBezTo>
                  <a:lnTo>
                    <a:pt x="3070890" y="2670371"/>
                  </a:lnTo>
                  <a:lnTo>
                    <a:pt x="3221378" y="2103289"/>
                  </a:lnTo>
                  <a:lnTo>
                    <a:pt x="3222986" y="2103291"/>
                  </a:lnTo>
                  <a:lnTo>
                    <a:pt x="3230892" y="2076009"/>
                  </a:lnTo>
                  <a:cubicBezTo>
                    <a:pt x="3249942" y="2038908"/>
                    <a:pt x="3283143" y="2009073"/>
                    <a:pt x="3325983" y="1995297"/>
                  </a:cubicBezTo>
                  <a:lnTo>
                    <a:pt x="3661813" y="1887321"/>
                  </a:lnTo>
                  <a:lnTo>
                    <a:pt x="3682150" y="1844083"/>
                  </a:lnTo>
                  <a:lnTo>
                    <a:pt x="3683359" y="1817664"/>
                  </a:lnTo>
                  <a:lnTo>
                    <a:pt x="3541648" y="1572214"/>
                  </a:lnTo>
                  <a:lnTo>
                    <a:pt x="3502112" y="1538035"/>
                  </a:lnTo>
                  <a:lnTo>
                    <a:pt x="2541577" y="1538035"/>
                  </a:lnTo>
                  <a:close/>
                  <a:moveTo>
                    <a:pt x="1535584" y="1538035"/>
                  </a:moveTo>
                  <a:cubicBezTo>
                    <a:pt x="899524" y="1538035"/>
                    <a:pt x="383896" y="2053662"/>
                    <a:pt x="383896" y="2689722"/>
                  </a:cubicBezTo>
                  <a:cubicBezTo>
                    <a:pt x="383896" y="2987875"/>
                    <a:pt x="497194" y="3259567"/>
                    <a:pt x="683085" y="3464092"/>
                  </a:cubicBezTo>
                  <a:lnTo>
                    <a:pt x="712044" y="3489169"/>
                  </a:lnTo>
                  <a:lnTo>
                    <a:pt x="718986" y="3456570"/>
                  </a:lnTo>
                  <a:cubicBezTo>
                    <a:pt x="752987" y="3334563"/>
                    <a:pt x="802746" y="3214807"/>
                    <a:pt x="869002" y="3100047"/>
                  </a:cubicBezTo>
                  <a:lnTo>
                    <a:pt x="1770831" y="1538035"/>
                  </a:lnTo>
                  <a:close/>
                  <a:moveTo>
                    <a:pt x="3474777" y="404196"/>
                  </a:moveTo>
                  <a:cubicBezTo>
                    <a:pt x="3405396" y="406586"/>
                    <a:pt x="3336511" y="415239"/>
                    <a:pt x="3268994" y="429921"/>
                  </a:cubicBezTo>
                  <a:lnTo>
                    <a:pt x="3257923" y="433758"/>
                  </a:lnTo>
                  <a:lnTo>
                    <a:pt x="3286898" y="459869"/>
                  </a:lnTo>
                  <a:cubicBezTo>
                    <a:pt x="3375559" y="550319"/>
                    <a:pt x="3454392" y="653289"/>
                    <a:pt x="3520648" y="768048"/>
                  </a:cubicBezTo>
                  <a:lnTo>
                    <a:pt x="4409223" y="2307104"/>
                  </a:lnTo>
                  <a:lnTo>
                    <a:pt x="4510759" y="2131237"/>
                  </a:lnTo>
                  <a:cubicBezTo>
                    <a:pt x="4709527" y="1786959"/>
                    <a:pt x="4710342" y="1382714"/>
                    <a:pt x="4548517" y="1050301"/>
                  </a:cubicBezTo>
                  <a:cubicBezTo>
                    <a:pt x="4451424" y="850852"/>
                    <a:pt x="4295777" y="677263"/>
                    <a:pt x="4089211" y="558001"/>
                  </a:cubicBezTo>
                  <a:cubicBezTo>
                    <a:pt x="3895555" y="446194"/>
                    <a:pt x="3682925" y="397021"/>
                    <a:pt x="3474777" y="404196"/>
                  </a:cubicBezTo>
                  <a:close/>
                  <a:moveTo>
                    <a:pt x="2270945" y="386829"/>
                  </a:moveTo>
                  <a:cubicBezTo>
                    <a:pt x="2049672" y="371191"/>
                    <a:pt x="1821516" y="419189"/>
                    <a:pt x="1614950" y="538450"/>
                  </a:cubicBezTo>
                  <a:cubicBezTo>
                    <a:pt x="1356742" y="687526"/>
                    <a:pt x="1178098" y="921489"/>
                    <a:pt x="1093920" y="1184737"/>
                  </a:cubicBezTo>
                  <a:lnTo>
                    <a:pt x="1086424" y="1223698"/>
                  </a:lnTo>
                  <a:lnTo>
                    <a:pt x="1151820" y="1202482"/>
                  </a:lnTo>
                  <a:cubicBezTo>
                    <a:pt x="1274482" y="1170923"/>
                    <a:pt x="1403072" y="1154139"/>
                    <a:pt x="1535584" y="1154139"/>
                  </a:cubicBezTo>
                  <a:lnTo>
                    <a:pt x="3300273" y="1154139"/>
                  </a:lnTo>
                  <a:lnTo>
                    <a:pt x="3188184" y="959996"/>
                  </a:lnTo>
                  <a:cubicBezTo>
                    <a:pt x="2989415" y="615718"/>
                    <a:pt x="2639737" y="412891"/>
                    <a:pt x="2270945" y="386829"/>
                  </a:cubicBezTo>
                  <a:close/>
                  <a:moveTo>
                    <a:pt x="2186669" y="2"/>
                  </a:moveTo>
                  <a:cubicBezTo>
                    <a:pt x="2223761" y="-63"/>
                    <a:pt x="2260783" y="1218"/>
                    <a:pt x="2297662" y="3824"/>
                  </a:cubicBezTo>
                  <a:cubicBezTo>
                    <a:pt x="2482058" y="16857"/>
                    <a:pt x="2662871" y="63031"/>
                    <a:pt x="2830832" y="139866"/>
                  </a:cubicBezTo>
                  <a:lnTo>
                    <a:pt x="2872105" y="161840"/>
                  </a:lnTo>
                  <a:lnTo>
                    <a:pt x="3010265" y="104539"/>
                  </a:lnTo>
                  <a:cubicBezTo>
                    <a:pt x="3416627" y="-36176"/>
                    <a:pt x="3879504" y="-6358"/>
                    <a:pt x="4281159" y="225539"/>
                  </a:cubicBezTo>
                  <a:cubicBezTo>
                    <a:pt x="4556581" y="384553"/>
                    <a:pt x="4764107" y="616006"/>
                    <a:pt x="4893567" y="881937"/>
                  </a:cubicBezTo>
                  <a:cubicBezTo>
                    <a:pt x="4974480" y="1048145"/>
                    <a:pt x="5024896" y="1227819"/>
                    <a:pt x="5042335" y="1411696"/>
                  </a:cubicBezTo>
                  <a:lnTo>
                    <a:pt x="5043014" y="1431392"/>
                  </a:lnTo>
                  <a:lnTo>
                    <a:pt x="5044485" y="1432192"/>
                  </a:lnTo>
                  <a:cubicBezTo>
                    <a:pt x="5248720" y="1570171"/>
                    <a:pt x="5417975" y="1755989"/>
                    <a:pt x="5536173" y="1973571"/>
                  </a:cubicBezTo>
                  <a:cubicBezTo>
                    <a:pt x="5654370" y="2191152"/>
                    <a:pt x="5721509" y="2440497"/>
                    <a:pt x="5721509" y="2705522"/>
                  </a:cubicBezTo>
                  <a:cubicBezTo>
                    <a:pt x="5721509" y="3023552"/>
                    <a:pt x="5624829" y="3319000"/>
                    <a:pt x="5459255" y="3564082"/>
                  </a:cubicBezTo>
                  <a:cubicBezTo>
                    <a:pt x="5355771" y="3717256"/>
                    <a:pt x="5225377" y="3850758"/>
                    <a:pt x="5074856" y="3957799"/>
                  </a:cubicBezTo>
                  <a:lnTo>
                    <a:pt x="5053055" y="3971404"/>
                  </a:lnTo>
                  <a:lnTo>
                    <a:pt x="5053146" y="3974900"/>
                  </a:lnTo>
                  <a:cubicBezTo>
                    <a:pt x="5018395" y="4466619"/>
                    <a:pt x="4747958" y="4932859"/>
                    <a:pt x="4288922" y="5197883"/>
                  </a:cubicBezTo>
                  <a:cubicBezTo>
                    <a:pt x="4013500" y="5356900"/>
                    <a:pt x="3709295" y="5420895"/>
                    <a:pt x="3414260" y="5400045"/>
                  </a:cubicBezTo>
                  <a:cubicBezTo>
                    <a:pt x="3229864" y="5387014"/>
                    <a:pt x="3049053" y="5340838"/>
                    <a:pt x="2881093" y="5264003"/>
                  </a:cubicBezTo>
                  <a:lnTo>
                    <a:pt x="2860392" y="5252983"/>
                  </a:lnTo>
                  <a:lnTo>
                    <a:pt x="2701960" y="5318693"/>
                  </a:lnTo>
                  <a:cubicBezTo>
                    <a:pt x="2295596" y="5459408"/>
                    <a:pt x="1832722" y="5429590"/>
                    <a:pt x="1431066" y="5197694"/>
                  </a:cubicBezTo>
                  <a:cubicBezTo>
                    <a:pt x="1155642" y="5038678"/>
                    <a:pt x="948119" y="4807227"/>
                    <a:pt x="818658" y="4541296"/>
                  </a:cubicBezTo>
                  <a:cubicBezTo>
                    <a:pt x="737746" y="4375088"/>
                    <a:pt x="687330" y="4195414"/>
                    <a:pt x="669888" y="4011536"/>
                  </a:cubicBezTo>
                  <a:lnTo>
                    <a:pt x="667986" y="3956121"/>
                  </a:lnTo>
                  <a:lnTo>
                    <a:pt x="530660" y="3850850"/>
                  </a:lnTo>
                  <a:cubicBezTo>
                    <a:pt x="205615" y="3569286"/>
                    <a:pt x="0" y="3153516"/>
                    <a:pt x="0" y="2689722"/>
                  </a:cubicBezTo>
                  <a:cubicBezTo>
                    <a:pt x="2" y="2371692"/>
                    <a:pt x="96680" y="2076244"/>
                    <a:pt x="262254" y="1831163"/>
                  </a:cubicBezTo>
                  <a:cubicBezTo>
                    <a:pt x="365738" y="1677988"/>
                    <a:pt x="496132" y="1544486"/>
                    <a:pt x="646656" y="1437445"/>
                  </a:cubicBezTo>
                  <a:lnTo>
                    <a:pt x="658802" y="1429865"/>
                  </a:lnTo>
                  <a:lnTo>
                    <a:pt x="658778" y="1428972"/>
                  </a:lnTo>
                  <a:cubicBezTo>
                    <a:pt x="693527" y="937250"/>
                    <a:pt x="963965" y="471010"/>
                    <a:pt x="1423002" y="205986"/>
                  </a:cubicBezTo>
                  <a:cubicBezTo>
                    <a:pt x="1663997" y="66849"/>
                    <a:pt x="1927028" y="458"/>
                    <a:pt x="2186669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zh-CN" altLang="en-US" sz="1600"/>
            </a:p>
          </p:txBody>
        </p:sp>
        <p:sp>
          <p:nvSpPr>
            <p:cNvPr id="11" name="矩形 10"/>
            <p:cNvSpPr/>
            <p:nvPr userDrawn="1"/>
          </p:nvSpPr>
          <p:spPr>
            <a:xfrm>
              <a:off x="292101" y="1107679"/>
              <a:ext cx="2583655" cy="4274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zh-CN" altLang="en-US" sz="2000" spc="51" dirty="0">
                  <a:solidFill>
                    <a:srgbClr val="FFFFFF"/>
                  </a:solidFill>
                </a:rPr>
                <a:t>高中历史学考复习</a:t>
              </a:r>
              <a:endParaRPr lang="zh-CN" altLang="en-US" sz="2000" spc="51" dirty="0">
                <a:solidFill>
                  <a:srgbClr val="FFFFFF"/>
                </a:solidFill>
              </a:endParaRPr>
            </a:p>
          </p:txBody>
        </p:sp>
        <p:sp>
          <p:nvSpPr>
            <p:cNvPr id="12" name="直角三角形 11"/>
            <p:cNvSpPr/>
            <p:nvPr userDrawn="1"/>
          </p:nvSpPr>
          <p:spPr>
            <a:xfrm rot="5400000">
              <a:off x="2729308" y="1498204"/>
              <a:ext cx="109538" cy="183356"/>
            </a:xfrm>
            <a:prstGeom prst="rt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zh-CN" altLang="en-US" sz="16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243058" y="0"/>
            <a:ext cx="2583656" cy="6858000"/>
            <a:chOff x="292100" y="0"/>
            <a:chExt cx="2583656" cy="6858000"/>
          </a:xfrm>
        </p:grpSpPr>
        <p:sp>
          <p:nvSpPr>
            <p:cNvPr id="8" name="矩形 7"/>
            <p:cNvSpPr/>
            <p:nvPr userDrawn="1"/>
          </p:nvSpPr>
          <p:spPr>
            <a:xfrm>
              <a:off x="292100" y="0"/>
              <a:ext cx="24003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8069" tIns="29034" rIns="58069" bIns="29034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zh-CN" altLang="en-US" sz="1600" dirty="0"/>
            </a:p>
          </p:txBody>
        </p:sp>
        <p:sp>
          <p:nvSpPr>
            <p:cNvPr id="9" name="矩形 8"/>
            <p:cNvSpPr/>
            <p:nvPr userDrawn="1"/>
          </p:nvSpPr>
          <p:spPr>
            <a:xfrm>
              <a:off x="292215" y="1192271"/>
              <a:ext cx="2450986" cy="426964"/>
            </a:xfrm>
            <a:prstGeom prst="rect">
              <a:avLst/>
            </a:prstGeom>
            <a:solidFill>
              <a:srgbClr val="323232">
                <a:alpha val="24000"/>
              </a:srgbClr>
            </a:solidFill>
            <a:ln>
              <a:noFill/>
            </a:ln>
            <a:effectLst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zh-CN" altLang="en-US" sz="1600"/>
            </a:p>
          </p:txBody>
        </p:sp>
        <p:sp>
          <p:nvSpPr>
            <p:cNvPr id="10" name="任意多边形 9"/>
            <p:cNvSpPr/>
            <p:nvPr userDrawn="1"/>
          </p:nvSpPr>
          <p:spPr>
            <a:xfrm>
              <a:off x="1116955" y="199940"/>
              <a:ext cx="750590" cy="707800"/>
            </a:xfrm>
            <a:custGeom>
              <a:avLst/>
              <a:gdLst>
                <a:gd name="connsiteX0" fmla="*/ 4626631 w 5721509"/>
                <a:gd name="connsiteY0" fmla="*/ 4174289 h 5403869"/>
                <a:gd name="connsiteX1" fmla="*/ 4569691 w 5721509"/>
                <a:gd name="connsiteY1" fmla="*/ 4192763 h 5403869"/>
                <a:gd name="connsiteX2" fmla="*/ 4185925 w 5721509"/>
                <a:gd name="connsiteY2" fmla="*/ 4241106 h 5403869"/>
                <a:gd name="connsiteX3" fmla="*/ 2406672 w 5721509"/>
                <a:gd name="connsiteY3" fmla="*/ 4241106 h 5403869"/>
                <a:gd name="connsiteX4" fmla="*/ 2523739 w 5721509"/>
                <a:gd name="connsiteY4" fmla="*/ 4443873 h 5403869"/>
                <a:gd name="connsiteX5" fmla="*/ 4096974 w 5721509"/>
                <a:gd name="connsiteY5" fmla="*/ 4865419 h 5403869"/>
                <a:gd name="connsiteX6" fmla="*/ 4618005 w 5721509"/>
                <a:gd name="connsiteY6" fmla="*/ 4219132 h 5403869"/>
                <a:gd name="connsiteX7" fmla="*/ 2860755 w 5721509"/>
                <a:gd name="connsiteY7" fmla="*/ 3512352 h 5403869"/>
                <a:gd name="connsiteX8" fmla="*/ 2548879 w 5721509"/>
                <a:gd name="connsiteY8" fmla="*/ 3804737 h 5403869"/>
                <a:gd name="connsiteX9" fmla="*/ 2550032 w 5721509"/>
                <a:gd name="connsiteY9" fmla="*/ 3805783 h 5403869"/>
                <a:gd name="connsiteX10" fmla="*/ 2540533 w 5721509"/>
                <a:gd name="connsiteY10" fmla="*/ 3821756 h 5403869"/>
                <a:gd name="connsiteX11" fmla="*/ 2547321 w 5721509"/>
                <a:gd name="connsiteY11" fmla="*/ 3848460 h 5403869"/>
                <a:gd name="connsiteX12" fmla="*/ 2562035 w 5721509"/>
                <a:gd name="connsiteY12" fmla="*/ 3857210 h 5403869"/>
                <a:gd name="connsiteX13" fmla="*/ 3138704 w 5721509"/>
                <a:gd name="connsiteY13" fmla="*/ 3857210 h 5403869"/>
                <a:gd name="connsiteX14" fmla="*/ 3138754 w 5721509"/>
                <a:gd name="connsiteY14" fmla="*/ 3857099 h 5403869"/>
                <a:gd name="connsiteX15" fmla="*/ 3139247 w 5721509"/>
                <a:gd name="connsiteY15" fmla="*/ 3857210 h 5403869"/>
                <a:gd name="connsiteX16" fmla="*/ 3159071 w 5721509"/>
                <a:gd name="connsiteY16" fmla="*/ 3857210 h 5403869"/>
                <a:gd name="connsiteX17" fmla="*/ 3177154 w 5721509"/>
                <a:gd name="connsiteY17" fmla="*/ 3845770 h 5403869"/>
                <a:gd name="connsiteX18" fmla="*/ 3183204 w 5721509"/>
                <a:gd name="connsiteY18" fmla="*/ 3818889 h 5403869"/>
                <a:gd name="connsiteX19" fmla="*/ 3176609 w 5721509"/>
                <a:gd name="connsiteY19" fmla="*/ 3808464 h 5403869"/>
                <a:gd name="connsiteX20" fmla="*/ 1308441 w 5721509"/>
                <a:gd name="connsiteY20" fmla="*/ 3106708 h 5403869"/>
                <a:gd name="connsiteX21" fmla="*/ 1201467 w 5721509"/>
                <a:gd name="connsiteY21" fmla="*/ 3291995 h 5403869"/>
                <a:gd name="connsiteX22" fmla="*/ 1623014 w 5721509"/>
                <a:gd name="connsiteY22" fmla="*/ 4865231 h 5403869"/>
                <a:gd name="connsiteX23" fmla="*/ 2443231 w 5721509"/>
                <a:gd name="connsiteY23" fmla="*/ 4993310 h 5403869"/>
                <a:gd name="connsiteX24" fmla="*/ 2469603 w 5721509"/>
                <a:gd name="connsiteY24" fmla="*/ 4984175 h 5403869"/>
                <a:gd name="connsiteX25" fmla="*/ 2425026 w 5721509"/>
                <a:gd name="connsiteY25" fmla="*/ 4944000 h 5403869"/>
                <a:gd name="connsiteX26" fmla="*/ 2191276 w 5721509"/>
                <a:gd name="connsiteY26" fmla="*/ 4635821 h 5403869"/>
                <a:gd name="connsiteX27" fmla="*/ 1946312 w 5721509"/>
                <a:gd name="connsiteY27" fmla="*/ 2280148 h 5403869"/>
                <a:gd name="connsiteX28" fmla="*/ 1799591 w 5721509"/>
                <a:gd name="connsiteY28" fmla="*/ 2303176 h 5403869"/>
                <a:gd name="connsiteX29" fmla="*/ 1762069 w 5721509"/>
                <a:gd name="connsiteY29" fmla="*/ 2321004 h 5403869"/>
                <a:gd name="connsiteX30" fmla="*/ 1704462 w 5721509"/>
                <a:gd name="connsiteY30" fmla="*/ 2420782 h 5403869"/>
                <a:gd name="connsiteX31" fmla="*/ 1530084 w 5721509"/>
                <a:gd name="connsiteY31" fmla="*/ 2722812 h 5403869"/>
                <a:gd name="connsiteX32" fmla="*/ 2020743 w 5721509"/>
                <a:gd name="connsiteY32" fmla="*/ 3572660 h 5403869"/>
                <a:gd name="connsiteX33" fmla="*/ 2071775 w 5721509"/>
                <a:gd name="connsiteY33" fmla="*/ 3661050 h 5403869"/>
                <a:gd name="connsiteX34" fmla="*/ 2087607 w 5721509"/>
                <a:gd name="connsiteY34" fmla="*/ 3671724 h 5403869"/>
                <a:gd name="connsiteX35" fmla="*/ 2116685 w 5721509"/>
                <a:gd name="connsiteY35" fmla="*/ 3677594 h 5403869"/>
                <a:gd name="connsiteX36" fmla="*/ 2145765 w 5721509"/>
                <a:gd name="connsiteY36" fmla="*/ 3671724 h 5403869"/>
                <a:gd name="connsiteX37" fmla="*/ 2147415 w 5721509"/>
                <a:gd name="connsiteY37" fmla="*/ 3670611 h 5403869"/>
                <a:gd name="connsiteX38" fmla="*/ 2180171 w 5721509"/>
                <a:gd name="connsiteY38" fmla="*/ 3639902 h 5403869"/>
                <a:gd name="connsiteX39" fmla="*/ 2181655 w 5721509"/>
                <a:gd name="connsiteY39" fmla="*/ 3637700 h 5403869"/>
                <a:gd name="connsiteX40" fmla="*/ 2182158 w 5721509"/>
                <a:gd name="connsiteY40" fmla="*/ 3638039 h 5403869"/>
                <a:gd name="connsiteX41" fmla="*/ 2605886 w 5721509"/>
                <a:gd name="connsiteY41" fmla="*/ 3240792 h 5403869"/>
                <a:gd name="connsiteX42" fmla="*/ 2347206 w 5721509"/>
                <a:gd name="connsiteY42" fmla="*/ 2952629 h 5403869"/>
                <a:gd name="connsiteX43" fmla="*/ 2346957 w 5721509"/>
                <a:gd name="connsiteY43" fmla="*/ 2952629 h 5403869"/>
                <a:gd name="connsiteX44" fmla="*/ 2210635 w 5721509"/>
                <a:gd name="connsiteY44" fmla="*/ 2396214 h 5403869"/>
                <a:gd name="connsiteX45" fmla="*/ 2162202 w 5721509"/>
                <a:gd name="connsiteY45" fmla="*/ 2353807 h 5403869"/>
                <a:gd name="connsiteX46" fmla="*/ 2023433 w 5721509"/>
                <a:gd name="connsiteY46" fmla="*/ 2290644 h 5403869"/>
                <a:gd name="connsiteX47" fmla="*/ 1946312 w 5721509"/>
                <a:gd name="connsiteY47" fmla="*/ 2280148 h 5403869"/>
                <a:gd name="connsiteX48" fmla="*/ 3777566 w 5721509"/>
                <a:gd name="connsiteY48" fmla="*/ 2280146 h 5403869"/>
                <a:gd name="connsiteX49" fmla="*/ 3700445 w 5721509"/>
                <a:gd name="connsiteY49" fmla="*/ 2290642 h 5403869"/>
                <a:gd name="connsiteX50" fmla="*/ 3561675 w 5721509"/>
                <a:gd name="connsiteY50" fmla="*/ 2353805 h 5403869"/>
                <a:gd name="connsiteX51" fmla="*/ 3510217 w 5721509"/>
                <a:gd name="connsiteY51" fmla="*/ 2398861 h 5403869"/>
                <a:gd name="connsiteX52" fmla="*/ 3374542 w 5721509"/>
                <a:gd name="connsiteY52" fmla="*/ 2952627 h 5403869"/>
                <a:gd name="connsiteX53" fmla="*/ 3374301 w 5721509"/>
                <a:gd name="connsiteY53" fmla="*/ 2952629 h 5403869"/>
                <a:gd name="connsiteX54" fmla="*/ 3115623 w 5721509"/>
                <a:gd name="connsiteY54" fmla="*/ 3240792 h 5403869"/>
                <a:gd name="connsiteX55" fmla="*/ 3564647 w 5721509"/>
                <a:gd name="connsiteY55" fmla="*/ 3661753 h 5403869"/>
                <a:gd name="connsiteX56" fmla="*/ 3583910 w 5721509"/>
                <a:gd name="connsiteY56" fmla="*/ 3665642 h 5403869"/>
                <a:gd name="connsiteX57" fmla="*/ 3636735 w 5721509"/>
                <a:gd name="connsiteY57" fmla="*/ 3643761 h 5403869"/>
                <a:gd name="connsiteX58" fmla="*/ 3642085 w 5721509"/>
                <a:gd name="connsiteY58" fmla="*/ 3635827 h 5403869"/>
                <a:gd name="connsiteX59" fmla="*/ 4007763 w 5721509"/>
                <a:gd name="connsiteY59" fmla="*/ 3002450 h 5403869"/>
                <a:gd name="connsiteX60" fmla="*/ 4187580 w 5721509"/>
                <a:gd name="connsiteY60" fmla="*/ 2691000 h 5403869"/>
                <a:gd name="connsiteX61" fmla="*/ 3978557 w 5721509"/>
                <a:gd name="connsiteY61" fmla="*/ 2328960 h 5403869"/>
                <a:gd name="connsiteX62" fmla="*/ 3924287 w 5721509"/>
                <a:gd name="connsiteY62" fmla="*/ 2303174 h 5403869"/>
                <a:gd name="connsiteX63" fmla="*/ 3777566 w 5721509"/>
                <a:gd name="connsiteY63" fmla="*/ 2280146 h 5403869"/>
                <a:gd name="connsiteX64" fmla="*/ 5006661 w 5721509"/>
                <a:gd name="connsiteY64" fmla="*/ 1903646 h 5403869"/>
                <a:gd name="connsiteX65" fmla="*/ 4993237 w 5721509"/>
                <a:gd name="connsiteY65" fmla="*/ 1966661 h 5403869"/>
                <a:gd name="connsiteX66" fmla="*/ 4843221 w 5721509"/>
                <a:gd name="connsiteY66" fmla="*/ 2323185 h 5403869"/>
                <a:gd name="connsiteX67" fmla="*/ 3957552 w 5721509"/>
                <a:gd name="connsiteY67" fmla="*/ 3857210 h 5403869"/>
                <a:gd name="connsiteX68" fmla="*/ 4185925 w 5721509"/>
                <a:gd name="connsiteY68" fmla="*/ 3857210 h 5403869"/>
                <a:gd name="connsiteX69" fmla="*/ 5337613 w 5721509"/>
                <a:gd name="connsiteY69" fmla="*/ 2705522 h 5403869"/>
                <a:gd name="connsiteX70" fmla="*/ 5163597 w 5721509"/>
                <a:gd name="connsiteY70" fmla="*/ 2096503 h 5403869"/>
                <a:gd name="connsiteX71" fmla="*/ 5038426 w 5721509"/>
                <a:gd name="connsiteY71" fmla="*/ 1931153 h 5403869"/>
                <a:gd name="connsiteX72" fmla="*/ 2261642 w 5721509"/>
                <a:gd name="connsiteY72" fmla="*/ 1538035 h 5403869"/>
                <a:gd name="connsiteX73" fmla="*/ 2261270 w 5721509"/>
                <a:gd name="connsiteY73" fmla="*/ 1538787 h 5403869"/>
                <a:gd name="connsiteX74" fmla="*/ 2232883 w 5721509"/>
                <a:gd name="connsiteY74" fmla="*/ 1548158 h 5403869"/>
                <a:gd name="connsiteX75" fmla="*/ 2188679 w 5721509"/>
                <a:gd name="connsiteY75" fmla="*/ 1586372 h 5403869"/>
                <a:gd name="connsiteX76" fmla="*/ 2181470 w 5721509"/>
                <a:gd name="connsiteY76" fmla="*/ 1600940 h 5403869"/>
                <a:gd name="connsiteX77" fmla="*/ 2176934 w 5721509"/>
                <a:gd name="connsiteY77" fmla="*/ 1602438 h 5403869"/>
                <a:gd name="connsiteX78" fmla="*/ 2050116 w 5721509"/>
                <a:gd name="connsiteY78" fmla="*/ 1822091 h 5403869"/>
                <a:gd name="connsiteX79" fmla="*/ 2051332 w 5721509"/>
                <a:gd name="connsiteY79" fmla="*/ 1848678 h 5403869"/>
                <a:gd name="connsiteX80" fmla="*/ 2071653 w 5721509"/>
                <a:gd name="connsiteY80" fmla="*/ 1891879 h 5403869"/>
                <a:gd name="connsiteX81" fmla="*/ 2393302 w 5721509"/>
                <a:gd name="connsiteY81" fmla="*/ 1995299 h 5403869"/>
                <a:gd name="connsiteX82" fmla="*/ 2488393 w 5721509"/>
                <a:gd name="connsiteY82" fmla="*/ 2076011 h 5403869"/>
                <a:gd name="connsiteX83" fmla="*/ 2496301 w 5721509"/>
                <a:gd name="connsiteY83" fmla="*/ 2103291 h 5403869"/>
                <a:gd name="connsiteX84" fmla="*/ 2500118 w 5721509"/>
                <a:gd name="connsiteY84" fmla="*/ 2103291 h 5403869"/>
                <a:gd name="connsiteX85" fmla="*/ 2649052 w 5721509"/>
                <a:gd name="connsiteY85" fmla="*/ 2664521 h 5403869"/>
                <a:gd name="connsiteX86" fmla="*/ 2666904 w 5721509"/>
                <a:gd name="connsiteY86" fmla="*/ 2690997 h 5403869"/>
                <a:gd name="connsiteX87" fmla="*/ 2699451 w 5721509"/>
                <a:gd name="connsiteY87" fmla="*/ 2712941 h 5403869"/>
                <a:gd name="connsiteX88" fmla="*/ 2727068 w 5721509"/>
                <a:gd name="connsiteY88" fmla="*/ 2718517 h 5403869"/>
                <a:gd name="connsiteX89" fmla="*/ 2996819 w 5721509"/>
                <a:gd name="connsiteY89" fmla="*/ 2718517 h 5403869"/>
                <a:gd name="connsiteX90" fmla="*/ 3024435 w 5721509"/>
                <a:gd name="connsiteY90" fmla="*/ 2712941 h 5403869"/>
                <a:gd name="connsiteX91" fmla="*/ 3056983 w 5721509"/>
                <a:gd name="connsiteY91" fmla="*/ 2690997 h 5403869"/>
                <a:gd name="connsiteX92" fmla="*/ 3070890 w 5721509"/>
                <a:gd name="connsiteY92" fmla="*/ 2670371 h 5403869"/>
                <a:gd name="connsiteX93" fmla="*/ 3221378 w 5721509"/>
                <a:gd name="connsiteY93" fmla="*/ 2103289 h 5403869"/>
                <a:gd name="connsiteX94" fmla="*/ 3222986 w 5721509"/>
                <a:gd name="connsiteY94" fmla="*/ 2103291 h 5403869"/>
                <a:gd name="connsiteX95" fmla="*/ 3230892 w 5721509"/>
                <a:gd name="connsiteY95" fmla="*/ 2076009 h 5403869"/>
                <a:gd name="connsiteX96" fmla="*/ 3325983 w 5721509"/>
                <a:gd name="connsiteY96" fmla="*/ 1995297 h 5403869"/>
                <a:gd name="connsiteX97" fmla="*/ 3661813 w 5721509"/>
                <a:gd name="connsiteY97" fmla="*/ 1887321 h 5403869"/>
                <a:gd name="connsiteX98" fmla="*/ 3682150 w 5721509"/>
                <a:gd name="connsiteY98" fmla="*/ 1844083 h 5403869"/>
                <a:gd name="connsiteX99" fmla="*/ 3683359 w 5721509"/>
                <a:gd name="connsiteY99" fmla="*/ 1817664 h 5403869"/>
                <a:gd name="connsiteX100" fmla="*/ 3541648 w 5721509"/>
                <a:gd name="connsiteY100" fmla="*/ 1572214 h 5403869"/>
                <a:gd name="connsiteX101" fmla="*/ 3502112 w 5721509"/>
                <a:gd name="connsiteY101" fmla="*/ 1538035 h 5403869"/>
                <a:gd name="connsiteX102" fmla="*/ 2541577 w 5721509"/>
                <a:gd name="connsiteY102" fmla="*/ 1538035 h 5403869"/>
                <a:gd name="connsiteX103" fmla="*/ 1535584 w 5721509"/>
                <a:gd name="connsiteY103" fmla="*/ 1538035 h 5403869"/>
                <a:gd name="connsiteX104" fmla="*/ 383896 w 5721509"/>
                <a:gd name="connsiteY104" fmla="*/ 2689722 h 5403869"/>
                <a:gd name="connsiteX105" fmla="*/ 683085 w 5721509"/>
                <a:gd name="connsiteY105" fmla="*/ 3464092 h 5403869"/>
                <a:gd name="connsiteX106" fmla="*/ 712044 w 5721509"/>
                <a:gd name="connsiteY106" fmla="*/ 3489169 h 5403869"/>
                <a:gd name="connsiteX107" fmla="*/ 718986 w 5721509"/>
                <a:gd name="connsiteY107" fmla="*/ 3456570 h 5403869"/>
                <a:gd name="connsiteX108" fmla="*/ 869002 w 5721509"/>
                <a:gd name="connsiteY108" fmla="*/ 3100047 h 5403869"/>
                <a:gd name="connsiteX109" fmla="*/ 1770831 w 5721509"/>
                <a:gd name="connsiteY109" fmla="*/ 1538035 h 5403869"/>
                <a:gd name="connsiteX110" fmla="*/ 3474777 w 5721509"/>
                <a:gd name="connsiteY110" fmla="*/ 404196 h 5403869"/>
                <a:gd name="connsiteX111" fmla="*/ 3268994 w 5721509"/>
                <a:gd name="connsiteY111" fmla="*/ 429921 h 5403869"/>
                <a:gd name="connsiteX112" fmla="*/ 3257923 w 5721509"/>
                <a:gd name="connsiteY112" fmla="*/ 433758 h 5403869"/>
                <a:gd name="connsiteX113" fmla="*/ 3286898 w 5721509"/>
                <a:gd name="connsiteY113" fmla="*/ 459869 h 5403869"/>
                <a:gd name="connsiteX114" fmla="*/ 3520648 w 5721509"/>
                <a:gd name="connsiteY114" fmla="*/ 768048 h 5403869"/>
                <a:gd name="connsiteX115" fmla="*/ 4409223 w 5721509"/>
                <a:gd name="connsiteY115" fmla="*/ 2307104 h 5403869"/>
                <a:gd name="connsiteX116" fmla="*/ 4510759 w 5721509"/>
                <a:gd name="connsiteY116" fmla="*/ 2131237 h 5403869"/>
                <a:gd name="connsiteX117" fmla="*/ 4548517 w 5721509"/>
                <a:gd name="connsiteY117" fmla="*/ 1050301 h 5403869"/>
                <a:gd name="connsiteX118" fmla="*/ 4089211 w 5721509"/>
                <a:gd name="connsiteY118" fmla="*/ 558001 h 5403869"/>
                <a:gd name="connsiteX119" fmla="*/ 3474777 w 5721509"/>
                <a:gd name="connsiteY119" fmla="*/ 404196 h 5403869"/>
                <a:gd name="connsiteX120" fmla="*/ 2270945 w 5721509"/>
                <a:gd name="connsiteY120" fmla="*/ 386829 h 5403869"/>
                <a:gd name="connsiteX121" fmla="*/ 1614950 w 5721509"/>
                <a:gd name="connsiteY121" fmla="*/ 538450 h 5403869"/>
                <a:gd name="connsiteX122" fmla="*/ 1093920 w 5721509"/>
                <a:gd name="connsiteY122" fmla="*/ 1184737 h 5403869"/>
                <a:gd name="connsiteX123" fmla="*/ 1086424 w 5721509"/>
                <a:gd name="connsiteY123" fmla="*/ 1223698 h 5403869"/>
                <a:gd name="connsiteX124" fmla="*/ 1151820 w 5721509"/>
                <a:gd name="connsiteY124" fmla="*/ 1202482 h 5403869"/>
                <a:gd name="connsiteX125" fmla="*/ 1535584 w 5721509"/>
                <a:gd name="connsiteY125" fmla="*/ 1154139 h 5403869"/>
                <a:gd name="connsiteX126" fmla="*/ 3300273 w 5721509"/>
                <a:gd name="connsiteY126" fmla="*/ 1154139 h 5403869"/>
                <a:gd name="connsiteX127" fmla="*/ 3188184 w 5721509"/>
                <a:gd name="connsiteY127" fmla="*/ 959996 h 5403869"/>
                <a:gd name="connsiteX128" fmla="*/ 2270945 w 5721509"/>
                <a:gd name="connsiteY128" fmla="*/ 386829 h 5403869"/>
                <a:gd name="connsiteX129" fmla="*/ 2186669 w 5721509"/>
                <a:gd name="connsiteY129" fmla="*/ 2 h 5403869"/>
                <a:gd name="connsiteX130" fmla="*/ 2297662 w 5721509"/>
                <a:gd name="connsiteY130" fmla="*/ 3824 h 5403869"/>
                <a:gd name="connsiteX131" fmla="*/ 2830832 w 5721509"/>
                <a:gd name="connsiteY131" fmla="*/ 139866 h 5403869"/>
                <a:gd name="connsiteX132" fmla="*/ 2872105 w 5721509"/>
                <a:gd name="connsiteY132" fmla="*/ 161840 h 5403869"/>
                <a:gd name="connsiteX133" fmla="*/ 3010265 w 5721509"/>
                <a:gd name="connsiteY133" fmla="*/ 104539 h 5403869"/>
                <a:gd name="connsiteX134" fmla="*/ 4281159 w 5721509"/>
                <a:gd name="connsiteY134" fmla="*/ 225539 h 5403869"/>
                <a:gd name="connsiteX135" fmla="*/ 4893567 w 5721509"/>
                <a:gd name="connsiteY135" fmla="*/ 881937 h 5403869"/>
                <a:gd name="connsiteX136" fmla="*/ 5042335 w 5721509"/>
                <a:gd name="connsiteY136" fmla="*/ 1411696 h 5403869"/>
                <a:gd name="connsiteX137" fmla="*/ 5043014 w 5721509"/>
                <a:gd name="connsiteY137" fmla="*/ 1431392 h 5403869"/>
                <a:gd name="connsiteX138" fmla="*/ 5044485 w 5721509"/>
                <a:gd name="connsiteY138" fmla="*/ 1432192 h 5403869"/>
                <a:gd name="connsiteX139" fmla="*/ 5536173 w 5721509"/>
                <a:gd name="connsiteY139" fmla="*/ 1973571 h 5403869"/>
                <a:gd name="connsiteX140" fmla="*/ 5721509 w 5721509"/>
                <a:gd name="connsiteY140" fmla="*/ 2705522 h 5403869"/>
                <a:gd name="connsiteX141" fmla="*/ 5459255 w 5721509"/>
                <a:gd name="connsiteY141" fmla="*/ 3564082 h 5403869"/>
                <a:gd name="connsiteX142" fmla="*/ 5074856 w 5721509"/>
                <a:gd name="connsiteY142" fmla="*/ 3957799 h 5403869"/>
                <a:gd name="connsiteX143" fmla="*/ 5053055 w 5721509"/>
                <a:gd name="connsiteY143" fmla="*/ 3971404 h 5403869"/>
                <a:gd name="connsiteX144" fmla="*/ 5053146 w 5721509"/>
                <a:gd name="connsiteY144" fmla="*/ 3974900 h 5403869"/>
                <a:gd name="connsiteX145" fmla="*/ 4288922 w 5721509"/>
                <a:gd name="connsiteY145" fmla="*/ 5197883 h 5403869"/>
                <a:gd name="connsiteX146" fmla="*/ 3414260 w 5721509"/>
                <a:gd name="connsiteY146" fmla="*/ 5400045 h 5403869"/>
                <a:gd name="connsiteX147" fmla="*/ 2881093 w 5721509"/>
                <a:gd name="connsiteY147" fmla="*/ 5264003 h 5403869"/>
                <a:gd name="connsiteX148" fmla="*/ 2860392 w 5721509"/>
                <a:gd name="connsiteY148" fmla="*/ 5252983 h 5403869"/>
                <a:gd name="connsiteX149" fmla="*/ 2701960 w 5721509"/>
                <a:gd name="connsiteY149" fmla="*/ 5318693 h 5403869"/>
                <a:gd name="connsiteX150" fmla="*/ 1431066 w 5721509"/>
                <a:gd name="connsiteY150" fmla="*/ 5197694 h 5403869"/>
                <a:gd name="connsiteX151" fmla="*/ 818658 w 5721509"/>
                <a:gd name="connsiteY151" fmla="*/ 4541296 h 5403869"/>
                <a:gd name="connsiteX152" fmla="*/ 669888 w 5721509"/>
                <a:gd name="connsiteY152" fmla="*/ 4011536 h 5403869"/>
                <a:gd name="connsiteX153" fmla="*/ 667986 w 5721509"/>
                <a:gd name="connsiteY153" fmla="*/ 3956121 h 5403869"/>
                <a:gd name="connsiteX154" fmla="*/ 530660 w 5721509"/>
                <a:gd name="connsiteY154" fmla="*/ 3850850 h 5403869"/>
                <a:gd name="connsiteX155" fmla="*/ 0 w 5721509"/>
                <a:gd name="connsiteY155" fmla="*/ 2689722 h 5403869"/>
                <a:gd name="connsiteX156" fmla="*/ 262254 w 5721509"/>
                <a:gd name="connsiteY156" fmla="*/ 1831163 h 5403869"/>
                <a:gd name="connsiteX157" fmla="*/ 646656 w 5721509"/>
                <a:gd name="connsiteY157" fmla="*/ 1437445 h 5403869"/>
                <a:gd name="connsiteX158" fmla="*/ 658802 w 5721509"/>
                <a:gd name="connsiteY158" fmla="*/ 1429865 h 5403869"/>
                <a:gd name="connsiteX159" fmla="*/ 658778 w 5721509"/>
                <a:gd name="connsiteY159" fmla="*/ 1428972 h 5403869"/>
                <a:gd name="connsiteX160" fmla="*/ 1423002 w 5721509"/>
                <a:gd name="connsiteY160" fmla="*/ 205986 h 5403869"/>
                <a:gd name="connsiteX161" fmla="*/ 2186669 w 5721509"/>
                <a:gd name="connsiteY161" fmla="*/ 2 h 540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</a:cxnLst>
              <a:rect l="l" t="t" r="r" b="b"/>
              <a:pathLst>
                <a:path w="5721509" h="5403869">
                  <a:moveTo>
                    <a:pt x="4626631" y="4174289"/>
                  </a:moveTo>
                  <a:lnTo>
                    <a:pt x="4569691" y="4192763"/>
                  </a:lnTo>
                  <a:cubicBezTo>
                    <a:pt x="4447030" y="4224321"/>
                    <a:pt x="4318438" y="4241106"/>
                    <a:pt x="4185925" y="4241106"/>
                  </a:cubicBezTo>
                  <a:lnTo>
                    <a:pt x="2406672" y="4241106"/>
                  </a:lnTo>
                  <a:lnTo>
                    <a:pt x="2523739" y="4443873"/>
                  </a:lnTo>
                  <a:cubicBezTo>
                    <a:pt x="2841769" y="4994717"/>
                    <a:pt x="3546131" y="5183449"/>
                    <a:pt x="4096974" y="4865419"/>
                  </a:cubicBezTo>
                  <a:cubicBezTo>
                    <a:pt x="4355183" y="4716344"/>
                    <a:pt x="4533827" y="4482380"/>
                    <a:pt x="4618005" y="4219132"/>
                  </a:cubicBezTo>
                  <a:close/>
                  <a:moveTo>
                    <a:pt x="2860755" y="3512352"/>
                  </a:moveTo>
                  <a:lnTo>
                    <a:pt x="2548879" y="3804737"/>
                  </a:lnTo>
                  <a:lnTo>
                    <a:pt x="2550032" y="3805783"/>
                  </a:lnTo>
                  <a:lnTo>
                    <a:pt x="2540533" y="3821756"/>
                  </a:lnTo>
                  <a:cubicBezTo>
                    <a:pt x="2539108" y="3831595"/>
                    <a:pt x="2541807" y="3841079"/>
                    <a:pt x="2547321" y="3848460"/>
                  </a:cubicBezTo>
                  <a:lnTo>
                    <a:pt x="2562035" y="3857210"/>
                  </a:lnTo>
                  <a:lnTo>
                    <a:pt x="3138704" y="3857210"/>
                  </a:lnTo>
                  <a:lnTo>
                    <a:pt x="3138754" y="3857099"/>
                  </a:lnTo>
                  <a:lnTo>
                    <a:pt x="3139247" y="3857210"/>
                  </a:lnTo>
                  <a:lnTo>
                    <a:pt x="3159071" y="3857210"/>
                  </a:lnTo>
                  <a:lnTo>
                    <a:pt x="3177154" y="3845770"/>
                  </a:lnTo>
                  <a:cubicBezTo>
                    <a:pt x="3182463" y="3838240"/>
                    <a:pt x="3184899" y="3828685"/>
                    <a:pt x="3183204" y="3818889"/>
                  </a:cubicBezTo>
                  <a:lnTo>
                    <a:pt x="3176609" y="3808464"/>
                  </a:lnTo>
                  <a:close/>
                  <a:moveTo>
                    <a:pt x="1308441" y="3106708"/>
                  </a:moveTo>
                  <a:lnTo>
                    <a:pt x="1201467" y="3291995"/>
                  </a:lnTo>
                  <a:cubicBezTo>
                    <a:pt x="883437" y="3842839"/>
                    <a:pt x="1072168" y="4547199"/>
                    <a:pt x="1623014" y="4865231"/>
                  </a:cubicBezTo>
                  <a:cubicBezTo>
                    <a:pt x="1881221" y="5014307"/>
                    <a:pt x="2173163" y="5052035"/>
                    <a:pt x="2443231" y="4993310"/>
                  </a:cubicBezTo>
                  <a:lnTo>
                    <a:pt x="2469603" y="4984175"/>
                  </a:lnTo>
                  <a:lnTo>
                    <a:pt x="2425026" y="4944000"/>
                  </a:lnTo>
                  <a:cubicBezTo>
                    <a:pt x="2336363" y="4853552"/>
                    <a:pt x="2257532" y="4750581"/>
                    <a:pt x="2191276" y="4635821"/>
                  </a:cubicBezTo>
                  <a:close/>
                  <a:moveTo>
                    <a:pt x="1946312" y="2280148"/>
                  </a:moveTo>
                  <a:cubicBezTo>
                    <a:pt x="1895322" y="2278288"/>
                    <a:pt x="1845592" y="2286456"/>
                    <a:pt x="1799591" y="2303176"/>
                  </a:cubicBezTo>
                  <a:lnTo>
                    <a:pt x="1762069" y="2321004"/>
                  </a:lnTo>
                  <a:lnTo>
                    <a:pt x="1704462" y="2420782"/>
                  </a:lnTo>
                  <a:lnTo>
                    <a:pt x="1530084" y="2722812"/>
                  </a:lnTo>
                  <a:lnTo>
                    <a:pt x="2020743" y="3572660"/>
                  </a:lnTo>
                  <a:lnTo>
                    <a:pt x="2071775" y="3661050"/>
                  </a:lnTo>
                  <a:lnTo>
                    <a:pt x="2087607" y="3671724"/>
                  </a:lnTo>
                  <a:cubicBezTo>
                    <a:pt x="2096544" y="3675504"/>
                    <a:pt x="2106371" y="3677594"/>
                    <a:pt x="2116685" y="3677594"/>
                  </a:cubicBezTo>
                  <a:cubicBezTo>
                    <a:pt x="2127000" y="3677594"/>
                    <a:pt x="2136827" y="3675504"/>
                    <a:pt x="2145765" y="3671724"/>
                  </a:cubicBezTo>
                  <a:lnTo>
                    <a:pt x="2147415" y="3670611"/>
                  </a:lnTo>
                  <a:lnTo>
                    <a:pt x="2180171" y="3639902"/>
                  </a:lnTo>
                  <a:lnTo>
                    <a:pt x="2181655" y="3637700"/>
                  </a:lnTo>
                  <a:lnTo>
                    <a:pt x="2182158" y="3638039"/>
                  </a:lnTo>
                  <a:lnTo>
                    <a:pt x="2605886" y="3240792"/>
                  </a:lnTo>
                  <a:lnTo>
                    <a:pt x="2347206" y="2952629"/>
                  </a:lnTo>
                  <a:lnTo>
                    <a:pt x="2346957" y="2952629"/>
                  </a:lnTo>
                  <a:lnTo>
                    <a:pt x="2210635" y="2396214"/>
                  </a:lnTo>
                  <a:lnTo>
                    <a:pt x="2162202" y="2353807"/>
                  </a:lnTo>
                  <a:cubicBezTo>
                    <a:pt x="2121836" y="2324765"/>
                    <a:pt x="2075065" y="2302902"/>
                    <a:pt x="2023433" y="2290644"/>
                  </a:cubicBezTo>
                  <a:cubicBezTo>
                    <a:pt x="1997616" y="2284515"/>
                    <a:pt x="1971807" y="2281078"/>
                    <a:pt x="1946312" y="2280148"/>
                  </a:cubicBezTo>
                  <a:close/>
                  <a:moveTo>
                    <a:pt x="3777566" y="2280146"/>
                  </a:moveTo>
                  <a:cubicBezTo>
                    <a:pt x="3752071" y="2281076"/>
                    <a:pt x="3726261" y="2284513"/>
                    <a:pt x="3700445" y="2290642"/>
                  </a:cubicBezTo>
                  <a:cubicBezTo>
                    <a:pt x="3648812" y="2302900"/>
                    <a:pt x="3602042" y="2324763"/>
                    <a:pt x="3561675" y="2353805"/>
                  </a:cubicBezTo>
                  <a:lnTo>
                    <a:pt x="3510217" y="2398861"/>
                  </a:lnTo>
                  <a:lnTo>
                    <a:pt x="3374542" y="2952627"/>
                  </a:lnTo>
                  <a:lnTo>
                    <a:pt x="3374301" y="2952629"/>
                  </a:lnTo>
                  <a:lnTo>
                    <a:pt x="3115623" y="3240792"/>
                  </a:lnTo>
                  <a:lnTo>
                    <a:pt x="3564647" y="3661753"/>
                  </a:lnTo>
                  <a:lnTo>
                    <a:pt x="3583910" y="3665642"/>
                  </a:lnTo>
                  <a:cubicBezTo>
                    <a:pt x="3604540" y="3665642"/>
                    <a:pt x="3623216" y="3657281"/>
                    <a:pt x="3636735" y="3643761"/>
                  </a:cubicBezTo>
                  <a:lnTo>
                    <a:pt x="3642085" y="3635827"/>
                  </a:lnTo>
                  <a:lnTo>
                    <a:pt x="4007763" y="3002450"/>
                  </a:lnTo>
                  <a:lnTo>
                    <a:pt x="4187580" y="2691000"/>
                  </a:lnTo>
                  <a:lnTo>
                    <a:pt x="3978557" y="2328960"/>
                  </a:lnTo>
                  <a:lnTo>
                    <a:pt x="3924287" y="2303174"/>
                  </a:lnTo>
                  <a:cubicBezTo>
                    <a:pt x="3878285" y="2286454"/>
                    <a:pt x="3828556" y="2278286"/>
                    <a:pt x="3777566" y="2280146"/>
                  </a:cubicBezTo>
                  <a:close/>
                  <a:moveTo>
                    <a:pt x="5006661" y="1903646"/>
                  </a:moveTo>
                  <a:lnTo>
                    <a:pt x="4993237" y="1966661"/>
                  </a:lnTo>
                  <a:cubicBezTo>
                    <a:pt x="4959239" y="2088669"/>
                    <a:pt x="4909478" y="2208426"/>
                    <a:pt x="4843221" y="2323185"/>
                  </a:cubicBezTo>
                  <a:lnTo>
                    <a:pt x="3957552" y="3857210"/>
                  </a:lnTo>
                  <a:lnTo>
                    <a:pt x="4185925" y="3857210"/>
                  </a:lnTo>
                  <a:cubicBezTo>
                    <a:pt x="4821986" y="3857210"/>
                    <a:pt x="5337613" y="3341582"/>
                    <a:pt x="5337613" y="2705522"/>
                  </a:cubicBezTo>
                  <a:cubicBezTo>
                    <a:pt x="5337613" y="2481907"/>
                    <a:pt x="5273884" y="2273176"/>
                    <a:pt x="5163597" y="2096503"/>
                  </a:cubicBezTo>
                  <a:cubicBezTo>
                    <a:pt x="5126835" y="2037613"/>
                    <a:pt x="5084899" y="1982283"/>
                    <a:pt x="5038426" y="1931153"/>
                  </a:cubicBezTo>
                  <a:close/>
                  <a:moveTo>
                    <a:pt x="2261642" y="1538035"/>
                  </a:moveTo>
                  <a:lnTo>
                    <a:pt x="2261270" y="1538787"/>
                  </a:lnTo>
                  <a:lnTo>
                    <a:pt x="2232883" y="1548158"/>
                  </a:lnTo>
                  <a:cubicBezTo>
                    <a:pt x="2216220" y="1557521"/>
                    <a:pt x="2201116" y="1570306"/>
                    <a:pt x="2188679" y="1586372"/>
                  </a:cubicBezTo>
                  <a:lnTo>
                    <a:pt x="2181470" y="1600940"/>
                  </a:lnTo>
                  <a:lnTo>
                    <a:pt x="2176934" y="1602438"/>
                  </a:lnTo>
                  <a:lnTo>
                    <a:pt x="2050116" y="1822091"/>
                  </a:lnTo>
                  <a:lnTo>
                    <a:pt x="2051332" y="1848678"/>
                  </a:lnTo>
                  <a:lnTo>
                    <a:pt x="2071653" y="1891879"/>
                  </a:lnTo>
                  <a:lnTo>
                    <a:pt x="2393302" y="1995299"/>
                  </a:lnTo>
                  <a:cubicBezTo>
                    <a:pt x="2436142" y="2009073"/>
                    <a:pt x="2469345" y="2038908"/>
                    <a:pt x="2488393" y="2076011"/>
                  </a:cubicBezTo>
                  <a:lnTo>
                    <a:pt x="2496301" y="2103291"/>
                  </a:lnTo>
                  <a:lnTo>
                    <a:pt x="2500118" y="2103291"/>
                  </a:lnTo>
                  <a:lnTo>
                    <a:pt x="2649052" y="2664521"/>
                  </a:lnTo>
                  <a:lnTo>
                    <a:pt x="2666904" y="2690997"/>
                  </a:lnTo>
                  <a:cubicBezTo>
                    <a:pt x="2676169" y="2700262"/>
                    <a:pt x="2687201" y="2707760"/>
                    <a:pt x="2699451" y="2712941"/>
                  </a:cubicBezTo>
                  <a:lnTo>
                    <a:pt x="2727068" y="2718517"/>
                  </a:lnTo>
                  <a:lnTo>
                    <a:pt x="2996819" y="2718517"/>
                  </a:lnTo>
                  <a:lnTo>
                    <a:pt x="3024435" y="2712941"/>
                  </a:lnTo>
                  <a:cubicBezTo>
                    <a:pt x="3036686" y="2707760"/>
                    <a:pt x="3047718" y="2700262"/>
                    <a:pt x="3056983" y="2690997"/>
                  </a:cubicBezTo>
                  <a:lnTo>
                    <a:pt x="3070890" y="2670371"/>
                  </a:lnTo>
                  <a:lnTo>
                    <a:pt x="3221378" y="2103289"/>
                  </a:lnTo>
                  <a:lnTo>
                    <a:pt x="3222986" y="2103291"/>
                  </a:lnTo>
                  <a:lnTo>
                    <a:pt x="3230892" y="2076009"/>
                  </a:lnTo>
                  <a:cubicBezTo>
                    <a:pt x="3249942" y="2038908"/>
                    <a:pt x="3283143" y="2009073"/>
                    <a:pt x="3325983" y="1995297"/>
                  </a:cubicBezTo>
                  <a:lnTo>
                    <a:pt x="3661813" y="1887321"/>
                  </a:lnTo>
                  <a:lnTo>
                    <a:pt x="3682150" y="1844083"/>
                  </a:lnTo>
                  <a:lnTo>
                    <a:pt x="3683359" y="1817664"/>
                  </a:lnTo>
                  <a:lnTo>
                    <a:pt x="3541648" y="1572214"/>
                  </a:lnTo>
                  <a:lnTo>
                    <a:pt x="3502112" y="1538035"/>
                  </a:lnTo>
                  <a:lnTo>
                    <a:pt x="2541577" y="1538035"/>
                  </a:lnTo>
                  <a:close/>
                  <a:moveTo>
                    <a:pt x="1535584" y="1538035"/>
                  </a:moveTo>
                  <a:cubicBezTo>
                    <a:pt x="899524" y="1538035"/>
                    <a:pt x="383896" y="2053662"/>
                    <a:pt x="383896" y="2689722"/>
                  </a:cubicBezTo>
                  <a:cubicBezTo>
                    <a:pt x="383896" y="2987875"/>
                    <a:pt x="497194" y="3259567"/>
                    <a:pt x="683085" y="3464092"/>
                  </a:cubicBezTo>
                  <a:lnTo>
                    <a:pt x="712044" y="3489169"/>
                  </a:lnTo>
                  <a:lnTo>
                    <a:pt x="718986" y="3456570"/>
                  </a:lnTo>
                  <a:cubicBezTo>
                    <a:pt x="752987" y="3334563"/>
                    <a:pt x="802746" y="3214807"/>
                    <a:pt x="869002" y="3100047"/>
                  </a:cubicBezTo>
                  <a:lnTo>
                    <a:pt x="1770831" y="1538035"/>
                  </a:lnTo>
                  <a:close/>
                  <a:moveTo>
                    <a:pt x="3474777" y="404196"/>
                  </a:moveTo>
                  <a:cubicBezTo>
                    <a:pt x="3405396" y="406586"/>
                    <a:pt x="3336511" y="415239"/>
                    <a:pt x="3268994" y="429921"/>
                  </a:cubicBezTo>
                  <a:lnTo>
                    <a:pt x="3257923" y="433758"/>
                  </a:lnTo>
                  <a:lnTo>
                    <a:pt x="3286898" y="459869"/>
                  </a:lnTo>
                  <a:cubicBezTo>
                    <a:pt x="3375559" y="550319"/>
                    <a:pt x="3454392" y="653289"/>
                    <a:pt x="3520648" y="768048"/>
                  </a:cubicBezTo>
                  <a:lnTo>
                    <a:pt x="4409223" y="2307104"/>
                  </a:lnTo>
                  <a:lnTo>
                    <a:pt x="4510759" y="2131237"/>
                  </a:lnTo>
                  <a:cubicBezTo>
                    <a:pt x="4709527" y="1786959"/>
                    <a:pt x="4710342" y="1382714"/>
                    <a:pt x="4548517" y="1050301"/>
                  </a:cubicBezTo>
                  <a:cubicBezTo>
                    <a:pt x="4451424" y="850852"/>
                    <a:pt x="4295777" y="677263"/>
                    <a:pt x="4089211" y="558001"/>
                  </a:cubicBezTo>
                  <a:cubicBezTo>
                    <a:pt x="3895555" y="446194"/>
                    <a:pt x="3682925" y="397021"/>
                    <a:pt x="3474777" y="404196"/>
                  </a:cubicBezTo>
                  <a:close/>
                  <a:moveTo>
                    <a:pt x="2270945" y="386829"/>
                  </a:moveTo>
                  <a:cubicBezTo>
                    <a:pt x="2049672" y="371191"/>
                    <a:pt x="1821516" y="419189"/>
                    <a:pt x="1614950" y="538450"/>
                  </a:cubicBezTo>
                  <a:cubicBezTo>
                    <a:pt x="1356742" y="687526"/>
                    <a:pt x="1178098" y="921489"/>
                    <a:pt x="1093920" y="1184737"/>
                  </a:cubicBezTo>
                  <a:lnTo>
                    <a:pt x="1086424" y="1223698"/>
                  </a:lnTo>
                  <a:lnTo>
                    <a:pt x="1151820" y="1202482"/>
                  </a:lnTo>
                  <a:cubicBezTo>
                    <a:pt x="1274482" y="1170923"/>
                    <a:pt x="1403072" y="1154139"/>
                    <a:pt x="1535584" y="1154139"/>
                  </a:cubicBezTo>
                  <a:lnTo>
                    <a:pt x="3300273" y="1154139"/>
                  </a:lnTo>
                  <a:lnTo>
                    <a:pt x="3188184" y="959996"/>
                  </a:lnTo>
                  <a:cubicBezTo>
                    <a:pt x="2989415" y="615718"/>
                    <a:pt x="2639737" y="412891"/>
                    <a:pt x="2270945" y="386829"/>
                  </a:cubicBezTo>
                  <a:close/>
                  <a:moveTo>
                    <a:pt x="2186669" y="2"/>
                  </a:moveTo>
                  <a:cubicBezTo>
                    <a:pt x="2223761" y="-63"/>
                    <a:pt x="2260783" y="1218"/>
                    <a:pt x="2297662" y="3824"/>
                  </a:cubicBezTo>
                  <a:cubicBezTo>
                    <a:pt x="2482058" y="16857"/>
                    <a:pt x="2662871" y="63031"/>
                    <a:pt x="2830832" y="139866"/>
                  </a:cubicBezTo>
                  <a:lnTo>
                    <a:pt x="2872105" y="161840"/>
                  </a:lnTo>
                  <a:lnTo>
                    <a:pt x="3010265" y="104539"/>
                  </a:lnTo>
                  <a:cubicBezTo>
                    <a:pt x="3416627" y="-36176"/>
                    <a:pt x="3879504" y="-6358"/>
                    <a:pt x="4281159" y="225539"/>
                  </a:cubicBezTo>
                  <a:cubicBezTo>
                    <a:pt x="4556581" y="384553"/>
                    <a:pt x="4764107" y="616006"/>
                    <a:pt x="4893567" y="881937"/>
                  </a:cubicBezTo>
                  <a:cubicBezTo>
                    <a:pt x="4974480" y="1048145"/>
                    <a:pt x="5024896" y="1227819"/>
                    <a:pt x="5042335" y="1411696"/>
                  </a:cubicBezTo>
                  <a:lnTo>
                    <a:pt x="5043014" y="1431392"/>
                  </a:lnTo>
                  <a:lnTo>
                    <a:pt x="5044485" y="1432192"/>
                  </a:lnTo>
                  <a:cubicBezTo>
                    <a:pt x="5248720" y="1570171"/>
                    <a:pt x="5417975" y="1755989"/>
                    <a:pt x="5536173" y="1973571"/>
                  </a:cubicBezTo>
                  <a:cubicBezTo>
                    <a:pt x="5654370" y="2191152"/>
                    <a:pt x="5721509" y="2440497"/>
                    <a:pt x="5721509" y="2705522"/>
                  </a:cubicBezTo>
                  <a:cubicBezTo>
                    <a:pt x="5721509" y="3023552"/>
                    <a:pt x="5624829" y="3319000"/>
                    <a:pt x="5459255" y="3564082"/>
                  </a:cubicBezTo>
                  <a:cubicBezTo>
                    <a:pt x="5355771" y="3717256"/>
                    <a:pt x="5225377" y="3850758"/>
                    <a:pt x="5074856" y="3957799"/>
                  </a:cubicBezTo>
                  <a:lnTo>
                    <a:pt x="5053055" y="3971404"/>
                  </a:lnTo>
                  <a:lnTo>
                    <a:pt x="5053146" y="3974900"/>
                  </a:lnTo>
                  <a:cubicBezTo>
                    <a:pt x="5018395" y="4466619"/>
                    <a:pt x="4747958" y="4932859"/>
                    <a:pt x="4288922" y="5197883"/>
                  </a:cubicBezTo>
                  <a:cubicBezTo>
                    <a:pt x="4013500" y="5356900"/>
                    <a:pt x="3709295" y="5420895"/>
                    <a:pt x="3414260" y="5400045"/>
                  </a:cubicBezTo>
                  <a:cubicBezTo>
                    <a:pt x="3229864" y="5387014"/>
                    <a:pt x="3049053" y="5340838"/>
                    <a:pt x="2881093" y="5264003"/>
                  </a:cubicBezTo>
                  <a:lnTo>
                    <a:pt x="2860392" y="5252983"/>
                  </a:lnTo>
                  <a:lnTo>
                    <a:pt x="2701960" y="5318693"/>
                  </a:lnTo>
                  <a:cubicBezTo>
                    <a:pt x="2295596" y="5459408"/>
                    <a:pt x="1832722" y="5429590"/>
                    <a:pt x="1431066" y="5197694"/>
                  </a:cubicBezTo>
                  <a:cubicBezTo>
                    <a:pt x="1155642" y="5038678"/>
                    <a:pt x="948119" y="4807227"/>
                    <a:pt x="818658" y="4541296"/>
                  </a:cubicBezTo>
                  <a:cubicBezTo>
                    <a:pt x="737746" y="4375088"/>
                    <a:pt x="687330" y="4195414"/>
                    <a:pt x="669888" y="4011536"/>
                  </a:cubicBezTo>
                  <a:lnTo>
                    <a:pt x="667986" y="3956121"/>
                  </a:lnTo>
                  <a:lnTo>
                    <a:pt x="530660" y="3850850"/>
                  </a:lnTo>
                  <a:cubicBezTo>
                    <a:pt x="205615" y="3569286"/>
                    <a:pt x="0" y="3153516"/>
                    <a:pt x="0" y="2689722"/>
                  </a:cubicBezTo>
                  <a:cubicBezTo>
                    <a:pt x="2" y="2371692"/>
                    <a:pt x="96680" y="2076244"/>
                    <a:pt x="262254" y="1831163"/>
                  </a:cubicBezTo>
                  <a:cubicBezTo>
                    <a:pt x="365738" y="1677988"/>
                    <a:pt x="496132" y="1544486"/>
                    <a:pt x="646656" y="1437445"/>
                  </a:cubicBezTo>
                  <a:lnTo>
                    <a:pt x="658802" y="1429865"/>
                  </a:lnTo>
                  <a:lnTo>
                    <a:pt x="658778" y="1428972"/>
                  </a:lnTo>
                  <a:cubicBezTo>
                    <a:pt x="693527" y="937250"/>
                    <a:pt x="963965" y="471010"/>
                    <a:pt x="1423002" y="205986"/>
                  </a:cubicBezTo>
                  <a:cubicBezTo>
                    <a:pt x="1663997" y="66849"/>
                    <a:pt x="1927028" y="458"/>
                    <a:pt x="2186669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zh-CN" altLang="en-US" sz="1600"/>
            </a:p>
          </p:txBody>
        </p:sp>
        <p:sp>
          <p:nvSpPr>
            <p:cNvPr id="11" name="矩形 10"/>
            <p:cNvSpPr/>
            <p:nvPr userDrawn="1"/>
          </p:nvSpPr>
          <p:spPr>
            <a:xfrm>
              <a:off x="292101" y="1107679"/>
              <a:ext cx="2583655" cy="4274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zh-CN" altLang="en-US" sz="2000" spc="51" dirty="0">
                  <a:solidFill>
                    <a:srgbClr val="FFFFFF"/>
                  </a:solidFill>
                </a:rPr>
                <a:t>高中历史学考复习</a:t>
              </a:r>
              <a:endParaRPr lang="zh-CN" altLang="en-US" sz="2000" spc="51" dirty="0">
                <a:solidFill>
                  <a:srgbClr val="FFFFFF"/>
                </a:solidFill>
              </a:endParaRPr>
            </a:p>
          </p:txBody>
        </p:sp>
        <p:sp>
          <p:nvSpPr>
            <p:cNvPr id="12" name="直角三角形 11"/>
            <p:cNvSpPr/>
            <p:nvPr userDrawn="1"/>
          </p:nvSpPr>
          <p:spPr>
            <a:xfrm rot="5400000">
              <a:off x="2729308" y="1498204"/>
              <a:ext cx="109538" cy="183356"/>
            </a:xfrm>
            <a:prstGeom prst="rt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zh-CN" altLang="en-US" sz="16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C:/Documents and Settings/Administrator/&#26700;&#38754;/&#27993;&#27743;&#21382;&#21490;&#23398;&#32771;dinghui/PPT&#35838;&#20214;/&#31532;&#19968;&#21333;&#20803;.TIF" TargetMode="Externa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5.jpeg"/><Relationship Id="rId1" Type="http://schemas.openxmlformats.org/officeDocument/2006/relationships/slide" Target="slid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emf"/><Relationship Id="rId1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e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emf"/><Relationship Id="rId1" Type="http://schemas.openxmlformats.org/officeDocument/2006/relationships/oleObject" Target="../embeddings/oleObject3.bin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emf"/><Relationship Id="rId1" Type="http://schemas.openxmlformats.org/officeDocument/2006/relationships/oleObject" Target="../embeddings/oleObject4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3.emf"/><Relationship Id="rId1" Type="http://schemas.openxmlformats.org/officeDocument/2006/relationships/oleObject" Target="../embeddings/oleObject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32286" name="图片 732285" descr="C:/Documents and Settings/Administrator/桌面/浙江历史学考dinghui/PPT课件/第一单元.TIF"/>
          <p:cNvPicPr>
            <a:picLocks noChangeAspect="1"/>
          </p:cNvPicPr>
          <p:nvPr/>
        </p:nvPicPr>
        <p:blipFill>
          <a:blip r:embed="rId1" r:link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9296" y="2389203"/>
            <a:ext cx="10987582" cy="156221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标题 1"/>
          <p:cNvSpPr>
            <a:spLocks noGrp="1"/>
          </p:cNvSpPr>
          <p:nvPr>
            <p:ph type="title"/>
          </p:nvPr>
        </p:nvSpPr>
        <p:spPr>
          <a:xfrm>
            <a:off x="2895600" y="-12700"/>
            <a:ext cx="8229600" cy="1143000"/>
          </a:xfrm>
        </p:spPr>
        <p:txBody>
          <a:bodyPr wrap="square" lIns="91440" tIns="45720" rIns="91440" bIns="45720" anchor="ctr"/>
          <a:p>
            <a:pPr eaLnBrk="1" hangingPunct="1"/>
            <a:r>
              <a:rPr lang="zh-CN" altLang="en-US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皇帝制度</a:t>
            </a:r>
            <a:endParaRPr lang="zh-CN" altLang="en-US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796540" y="3111500"/>
            <a:ext cx="4564063" cy="1079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皇权至上：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   “天下之事无小大</a:t>
            </a:r>
            <a:r>
              <a:rPr kumimoji="0" lang="zh-CN" alt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皆决于上</a:t>
            </a:r>
            <a:r>
              <a:rPr kumimoji="0" lang="zh-CN" alt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”</a:t>
            </a:r>
            <a:endParaRPr kumimoji="0" lang="zh-CN" altLang="en-US" sz="2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+mn-cs"/>
            </a:endParaRPr>
          </a:p>
        </p:txBody>
      </p:sp>
      <p:sp>
        <p:nvSpPr>
          <p:cNvPr id="6" name="Text Box 4"/>
          <p:cNvSpPr txBox="1"/>
          <p:nvPr/>
        </p:nvSpPr>
        <p:spPr>
          <a:xfrm>
            <a:off x="2796540" y="1524000"/>
            <a:ext cx="5867400" cy="13836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zh-CN" altLang="en-US" sz="3200" b="1" dirty="0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</a:rPr>
              <a:t>皇帝独尊：</a:t>
            </a:r>
            <a:endParaRPr lang="zh-CN" altLang="en-US" sz="3200" b="1" dirty="0">
              <a:solidFill>
                <a:srgbClr val="0000FF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zh-CN" altLang="en-US" sz="2800" b="1" dirty="0">
                <a:latin typeface="黑体" panose="02010609060101010101" charset="-122"/>
                <a:ea typeface="黑体" panose="02010609060101010101" charset="-122"/>
              </a:rPr>
              <a:t>   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确立“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皇帝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”称号；皇帝自称“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朕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”；</a:t>
            </a:r>
            <a:endParaRPr lang="zh-CN" altLang="en-US" sz="2400" b="1" dirty="0"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命令称“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制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”或“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诏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”，印称“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玺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”。</a:t>
            </a:r>
            <a:endParaRPr lang="zh-CN" altLang="en-US" sz="2400" b="1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" name="Text Box 5"/>
          <p:cNvSpPr txBox="1"/>
          <p:nvPr/>
        </p:nvSpPr>
        <p:spPr>
          <a:xfrm>
            <a:off x="2907665" y="4795838"/>
            <a:ext cx="9144000" cy="13220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zh-CN" altLang="en-US" sz="3200" b="1" dirty="0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</a:rPr>
              <a:t>皇位世袭：</a:t>
            </a:r>
            <a:endParaRPr lang="zh-CN" altLang="en-US" sz="3200" b="1" dirty="0">
              <a:solidFill>
                <a:srgbClr val="0000FF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    “朕为始皇帝。后世以计数，二世三世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至于万世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，传之无穷。”                                        </a:t>
            </a:r>
            <a:endParaRPr lang="en-US" altLang="zh-CN" sz="2400" b="1" dirty="0"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en-US" altLang="zh-CN" sz="2400" b="1" dirty="0">
                <a:latin typeface="黑体" panose="02010609060101010101" charset="-122"/>
                <a:ea typeface="黑体" panose="02010609060101010101" charset="-122"/>
              </a:rPr>
              <a:t>                                    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──</a:t>
            </a:r>
            <a:r>
              <a:rPr lang="en-US" altLang="zh-CN" sz="2400" b="1" dirty="0">
                <a:latin typeface="黑体" panose="02010609060101010101" charset="-122"/>
                <a:ea typeface="黑体" panose="02010609060101010101" charset="-122"/>
              </a:rPr>
              <a:t>《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史记</a:t>
            </a:r>
            <a:r>
              <a:rPr lang="en-US" altLang="zh-CN" sz="2400" b="1" dirty="0">
                <a:latin typeface="黑体" panose="02010609060101010101" charset="-122"/>
                <a:ea typeface="黑体" panose="02010609060101010101" charset="-122"/>
              </a:rPr>
              <a:t>·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秦始皇本纪</a:t>
            </a:r>
            <a:r>
              <a:rPr lang="en-US" altLang="zh-CN" sz="2400" b="1" dirty="0">
                <a:latin typeface="黑体" panose="02010609060101010101" charset="-122"/>
                <a:ea typeface="黑体" panose="02010609060101010101" charset="-122"/>
              </a:rPr>
              <a:t>》</a:t>
            </a:r>
            <a:endParaRPr lang="en-US" altLang="zh-CN" sz="2400" b="1" dirty="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8" name="Picture 6" descr="秦始皇帝之玺">
            <a:hlinkClick r:id="rId1" action="ppaction://hlinksldjump"/>
          </p:cNvPr>
          <p:cNvPicPr>
            <a:picLocks noChangeAspect="1"/>
          </p:cNvPicPr>
          <p:nvPr/>
        </p:nvPicPr>
        <p:blipFill>
          <a:blip r:embed="rId2"/>
          <a:srcRect t="3766"/>
          <a:stretch>
            <a:fillRect/>
          </a:stretch>
        </p:blipFill>
        <p:spPr>
          <a:xfrm>
            <a:off x="9260840" y="90170"/>
            <a:ext cx="2790825" cy="30337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7"/>
          <p:cNvSpPr/>
          <p:nvPr/>
        </p:nvSpPr>
        <p:spPr>
          <a:xfrm>
            <a:off x="2796540" y="4191000"/>
            <a:ext cx="722249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据载秦朝传国玉玺其文为“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受命于天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，既寿永昌”。</a:t>
            </a:r>
            <a:endParaRPr lang="zh-CN" altLang="en-US" sz="2400" b="1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724400" y="990600"/>
            <a:ext cx="20116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u="sng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</a:rPr>
              <a:t>专制主义</a:t>
            </a:r>
            <a:endParaRPr lang="zh-CN" altLang="en-US" sz="3600" u="sng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9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7586" name="Picture 2" descr="monograph_05pic03a"/>
          <p:cNvPicPr>
            <a:picLocks noChangeAspect="1"/>
          </p:cNvPicPr>
          <p:nvPr/>
        </p:nvPicPr>
        <p:blipFill>
          <a:blip r:embed="rId1"/>
          <a:srcRect b="28633"/>
          <a:stretch>
            <a:fillRect/>
          </a:stretch>
        </p:blipFill>
        <p:spPr>
          <a:xfrm>
            <a:off x="5293995" y="277495"/>
            <a:ext cx="5284788" cy="45989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7587" name="Rectangle 3"/>
          <p:cNvSpPr>
            <a:spLocks noGrp="1"/>
          </p:cNvSpPr>
          <p:nvPr>
            <p:ph type="title" orient="vert"/>
          </p:nvPr>
        </p:nvSpPr>
        <p:spPr>
          <a:xfrm>
            <a:off x="10956925" y="1111250"/>
            <a:ext cx="639763" cy="4953000"/>
          </a:xfrm>
        </p:spPr>
        <p:txBody>
          <a:bodyPr wrap="square" lIns="91440" tIns="45720" rIns="91440" bIns="45720" anchor="ctr"/>
          <a:p>
            <a:pPr eaLnBrk="1" hangingPunct="1"/>
            <a:r>
              <a:rPr lang="zh-CN" altLang="en-US" b="1" dirty="0">
                <a:solidFill>
                  <a:srgbClr val="0000FF"/>
                </a:solidFill>
                <a:ea typeface="华文新魏" pitchFamily="2" charset="-122"/>
              </a:rPr>
              <a:t>秦朝的中央官制</a:t>
            </a:r>
            <a:endParaRPr lang="zh-CN" altLang="en-US" b="1" dirty="0">
              <a:solidFill>
                <a:srgbClr val="0000FF"/>
              </a:solidFill>
              <a:ea typeface="华文新魏" pitchFamily="2" charset="-122"/>
            </a:endParaRPr>
          </a:p>
        </p:txBody>
      </p:sp>
      <p:sp>
        <p:nvSpPr>
          <p:cNvPr id="67588" name="Text Box 4"/>
          <p:cNvSpPr txBox="1"/>
          <p:nvPr/>
        </p:nvSpPr>
        <p:spPr>
          <a:xfrm>
            <a:off x="7935913" y="1371600"/>
            <a:ext cx="921385" cy="1447800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2400" b="1" dirty="0">
                <a:solidFill>
                  <a:srgbClr val="006699"/>
                </a:solidFill>
                <a:latin typeface="Times New Roman" panose="02020603050405020304" pitchFamily="18" charset="0"/>
                <a:ea typeface="楷体_GB2312" pitchFamily="1" charset="-122"/>
              </a:rPr>
              <a:t>协助皇帝处理政事</a:t>
            </a:r>
            <a:endParaRPr lang="zh-CN" altLang="en-US" sz="2400" b="1" dirty="0">
              <a:solidFill>
                <a:srgbClr val="006699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589" name="Text Box 5"/>
          <p:cNvSpPr txBox="1"/>
          <p:nvPr/>
        </p:nvSpPr>
        <p:spPr>
          <a:xfrm>
            <a:off x="9399905" y="1371600"/>
            <a:ext cx="551815" cy="1447800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2400" b="1" dirty="0">
                <a:solidFill>
                  <a:srgbClr val="006699"/>
                </a:solidFill>
                <a:latin typeface="Times New Roman" panose="02020603050405020304" pitchFamily="18" charset="0"/>
                <a:ea typeface="楷体_GB2312" pitchFamily="1" charset="-122"/>
              </a:rPr>
              <a:t>监察百官</a:t>
            </a:r>
            <a:endParaRPr lang="zh-CN" altLang="en-US" sz="2400" b="1" dirty="0">
              <a:solidFill>
                <a:srgbClr val="006699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590" name="Text Box 6"/>
          <p:cNvSpPr txBox="1"/>
          <p:nvPr/>
        </p:nvSpPr>
        <p:spPr>
          <a:xfrm>
            <a:off x="6412865" y="1376680"/>
            <a:ext cx="551815" cy="1447800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2400" b="1" dirty="0">
                <a:solidFill>
                  <a:srgbClr val="006699"/>
                </a:solidFill>
                <a:latin typeface="Times New Roman" panose="02020603050405020304" pitchFamily="18" charset="0"/>
                <a:ea typeface="楷体_GB2312" pitchFamily="1" charset="-122"/>
              </a:rPr>
              <a:t>管理军事</a:t>
            </a:r>
            <a:endParaRPr lang="zh-CN" altLang="en-US" sz="2400" b="1" dirty="0">
              <a:solidFill>
                <a:srgbClr val="006699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591" name="Text Box 7"/>
          <p:cNvSpPr txBox="1"/>
          <p:nvPr/>
        </p:nvSpPr>
        <p:spPr>
          <a:xfrm>
            <a:off x="5128260" y="4724400"/>
            <a:ext cx="653415" cy="304609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楷体_GB2312" pitchFamily="1" charset="-122"/>
              </a:rPr>
              <a:t>宗庙礼仪教育事务</a:t>
            </a:r>
            <a:endParaRPr lang="zh-CN" altLang="en-US" sz="2400" b="1" dirty="0"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592" name="Text Box 8"/>
          <p:cNvSpPr txBox="1"/>
          <p:nvPr/>
        </p:nvSpPr>
        <p:spPr>
          <a:xfrm>
            <a:off x="6413183" y="4724400"/>
            <a:ext cx="628650" cy="15684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楷体_GB2312" pitchFamily="1" charset="-122"/>
              </a:rPr>
              <a:t>宫门屯卫</a:t>
            </a:r>
            <a:endParaRPr lang="zh-CN" altLang="en-US" sz="2400" b="1" dirty="0"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596" name="Text Box 12"/>
          <p:cNvSpPr txBox="1"/>
          <p:nvPr/>
        </p:nvSpPr>
        <p:spPr>
          <a:xfrm>
            <a:off x="5781358" y="4953000"/>
            <a:ext cx="628650" cy="15684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楷体_GB2312" pitchFamily="1" charset="-122"/>
              </a:rPr>
              <a:t>宫廷警卫</a:t>
            </a:r>
            <a:endParaRPr lang="zh-CN" altLang="en-US" sz="2400" b="1" dirty="0"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597" name="Line 13"/>
          <p:cNvSpPr/>
          <p:nvPr/>
        </p:nvSpPr>
        <p:spPr>
          <a:xfrm>
            <a:off x="6049963" y="4495800"/>
            <a:ext cx="0" cy="4572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598" name="Text Box 14"/>
          <p:cNvSpPr txBox="1"/>
          <p:nvPr/>
        </p:nvSpPr>
        <p:spPr>
          <a:xfrm>
            <a:off x="7042150" y="4724400"/>
            <a:ext cx="388620" cy="15684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楷体_GB2312" pitchFamily="1" charset="-122"/>
              </a:rPr>
              <a:t>宫廷舆马</a:t>
            </a:r>
            <a:endParaRPr lang="zh-CN" altLang="en-US" sz="2400" b="1" dirty="0"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600" name="Text Box 16"/>
          <p:cNvSpPr txBox="1"/>
          <p:nvPr/>
        </p:nvSpPr>
        <p:spPr>
          <a:xfrm>
            <a:off x="7711758" y="4953000"/>
            <a:ext cx="628650" cy="82994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楷体_GB2312" pitchFamily="1" charset="-122"/>
              </a:rPr>
              <a:t>司法</a:t>
            </a:r>
            <a:endParaRPr lang="zh-CN" altLang="en-US" sz="2400" b="1" dirty="0"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602" name="Text Box 18"/>
          <p:cNvSpPr txBox="1"/>
          <p:nvPr/>
        </p:nvSpPr>
        <p:spPr>
          <a:xfrm>
            <a:off x="8236268" y="4724400"/>
            <a:ext cx="1085850" cy="15684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楷体_GB2312" pitchFamily="1" charset="-122"/>
              </a:rPr>
              <a:t>少数民族外交事务</a:t>
            </a:r>
            <a:endParaRPr lang="zh-CN" altLang="en-US" sz="2400" b="1" dirty="0"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603" name="Line 19"/>
          <p:cNvSpPr/>
          <p:nvPr/>
        </p:nvSpPr>
        <p:spPr>
          <a:xfrm>
            <a:off x="7935913" y="4495800"/>
            <a:ext cx="0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604" name="Text Box 20"/>
          <p:cNvSpPr txBox="1"/>
          <p:nvPr/>
        </p:nvSpPr>
        <p:spPr>
          <a:xfrm>
            <a:off x="8857298" y="4724400"/>
            <a:ext cx="628650" cy="15684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楷体_GB2312" pitchFamily="1" charset="-122"/>
              </a:rPr>
              <a:t>皇室事务</a:t>
            </a:r>
            <a:endParaRPr lang="zh-CN" altLang="en-US" sz="2400" b="1" dirty="0"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606" name="Text Box 22"/>
          <p:cNvSpPr txBox="1"/>
          <p:nvPr/>
        </p:nvSpPr>
        <p:spPr>
          <a:xfrm>
            <a:off x="9622473" y="4876800"/>
            <a:ext cx="628650" cy="15684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楷体_GB2312" pitchFamily="1" charset="-122"/>
              </a:rPr>
              <a:t>国家财政</a:t>
            </a:r>
            <a:endParaRPr lang="zh-CN" altLang="en-US" sz="2400" b="1" dirty="0"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67607" name="Text Box 23"/>
          <p:cNvSpPr txBox="1"/>
          <p:nvPr/>
        </p:nvSpPr>
        <p:spPr>
          <a:xfrm>
            <a:off x="10138728" y="4953000"/>
            <a:ext cx="628650" cy="15684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楷体_GB2312" pitchFamily="1" charset="-122"/>
              </a:rPr>
              <a:t>皇室财政</a:t>
            </a:r>
            <a:endParaRPr lang="zh-CN" altLang="en-US" sz="2400" b="1" dirty="0"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3075305" y="1191895"/>
            <a:ext cx="232791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以皇权为中心</a:t>
            </a:r>
            <a:endParaRPr lang="en-US" altLang="zh-CN" sz="2800" b="1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045143" y="2488883"/>
            <a:ext cx="197040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“家天下”</a:t>
            </a:r>
            <a:endParaRPr lang="zh-CN" altLang="en-US" sz="2800" b="1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3222943" y="1839595"/>
            <a:ext cx="161290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Calibri" panose="020F0502020204030204" charset="0"/>
              </a:rPr>
              <a:t>分工明确</a:t>
            </a:r>
            <a:endParaRPr lang="zh-CN" altLang="en-US" sz="2800" b="1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sym typeface="Calibri" panose="020F05020202040302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51785" y="4495800"/>
            <a:ext cx="2164080" cy="15684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中尉</a:t>
            </a:r>
            <a:r>
              <a:rPr lang="en-US" altLang="zh-CN" sz="24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-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京畿治安</a:t>
            </a:r>
            <a:endParaRPr lang="en-US" altLang="zh-CN" sz="24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endParaRPr lang="en-US" altLang="zh-CN" sz="24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zh-CN" altLang="en-US" sz="24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将作少府</a:t>
            </a:r>
            <a:r>
              <a:rPr lang="en-US" altLang="zh-CN" sz="24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-</a:t>
            </a:r>
            <a:endParaRPr lang="en-US" altLang="zh-CN" sz="24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zh-CN" altLang="en-US" sz="24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宫廷工程修建</a:t>
            </a:r>
            <a:endParaRPr lang="zh-CN" altLang="en-US" sz="24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7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6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67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67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/>
      <p:bldP spid="67588" grpId="0"/>
      <p:bldP spid="67589" grpId="0"/>
      <p:bldP spid="67590" grpId="0"/>
      <p:bldP spid="67591" grpId="0" bldLvl="0" animBg="1"/>
      <p:bldP spid="67592" grpId="0" bldLvl="0" animBg="1"/>
      <p:bldP spid="67596" grpId="0" bldLvl="0" animBg="1"/>
      <p:bldP spid="67598" grpId="0" bldLvl="0" animBg="1"/>
      <p:bldP spid="67600" grpId="0" bldLvl="0" animBg="1"/>
      <p:bldP spid="67602" grpId="0" bldLvl="0" animBg="1"/>
      <p:bldP spid="67604" grpId="0" bldLvl="0" animBg="1"/>
      <p:bldP spid="67606" grpId="0" bldLvl="0" animBg="1"/>
      <p:bldP spid="67607" grpId="0" bldLvl="0" animBg="1"/>
      <p:bldP spid="26" grpId="0"/>
      <p:bldP spid="27" grpId="0"/>
      <p:bldP spid="28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标题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/>
          <a:p>
            <a:pPr eaLnBrk="1" hangingPunct="1"/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2871788" y="6251575"/>
            <a:ext cx="783463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扩大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统一帝国的规模，推动了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中华民族多元一体格局</a:t>
            </a:r>
            <a:r>
              <a:rPr lang="zh-CN" altLang="en-US" sz="2400" b="1" dirty="0">
                <a:latin typeface="黑体" panose="02010609060101010101" charset="-122"/>
                <a:ea typeface="黑体" panose="02010609060101010101" charset="-122"/>
              </a:rPr>
              <a:t>形成</a:t>
            </a:r>
            <a:endParaRPr lang="zh-CN" altLang="en-US" sz="2400" b="1" dirty="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7171" name="Picture 2" descr="1149409819411255"/>
          <p:cNvPicPr>
            <a:picLocks noChangeAspect="1"/>
          </p:cNvPicPr>
          <p:nvPr/>
        </p:nvPicPr>
        <p:blipFill>
          <a:blip r:embed="rId1"/>
          <a:srcRect b="12820"/>
          <a:stretch>
            <a:fillRect/>
          </a:stretch>
        </p:blipFill>
        <p:spPr>
          <a:xfrm>
            <a:off x="2640013" y="261938"/>
            <a:ext cx="4057650" cy="58674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" name="Group 3"/>
          <p:cNvGrpSpPr/>
          <p:nvPr/>
        </p:nvGrpSpPr>
        <p:grpSpPr>
          <a:xfrm>
            <a:off x="3325813" y="401638"/>
            <a:ext cx="3362325" cy="4368800"/>
            <a:chOff x="576" y="520"/>
            <a:chExt cx="2824" cy="2752"/>
          </a:xfrm>
        </p:grpSpPr>
        <p:sp>
          <p:nvSpPr>
            <p:cNvPr id="7173" name="Freeform 4"/>
            <p:cNvSpPr/>
            <p:nvPr/>
          </p:nvSpPr>
          <p:spPr>
            <a:xfrm>
              <a:off x="576" y="2496"/>
              <a:ext cx="2064" cy="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48"/>
                </a:cxn>
                <a:cxn ang="0">
                  <a:pos x="192" y="48"/>
                </a:cxn>
                <a:cxn ang="0">
                  <a:pos x="288" y="144"/>
                </a:cxn>
                <a:cxn ang="0">
                  <a:pos x="528" y="144"/>
                </a:cxn>
                <a:cxn ang="0">
                  <a:pos x="624" y="144"/>
                </a:cxn>
                <a:cxn ang="0">
                  <a:pos x="720" y="288"/>
                </a:cxn>
                <a:cxn ang="0">
                  <a:pos x="720" y="384"/>
                </a:cxn>
                <a:cxn ang="0">
                  <a:pos x="912" y="384"/>
                </a:cxn>
                <a:cxn ang="0">
                  <a:pos x="1008" y="528"/>
                </a:cxn>
                <a:cxn ang="0">
                  <a:pos x="1200" y="720"/>
                </a:cxn>
                <a:cxn ang="0">
                  <a:pos x="1344" y="720"/>
                </a:cxn>
                <a:cxn ang="0">
                  <a:pos x="1488" y="624"/>
                </a:cxn>
                <a:cxn ang="0">
                  <a:pos x="1536" y="720"/>
                </a:cxn>
                <a:cxn ang="0">
                  <a:pos x="1680" y="720"/>
                </a:cxn>
                <a:cxn ang="0">
                  <a:pos x="1728" y="768"/>
                </a:cxn>
                <a:cxn ang="0">
                  <a:pos x="1776" y="672"/>
                </a:cxn>
                <a:cxn ang="0">
                  <a:pos x="1824" y="720"/>
                </a:cxn>
                <a:cxn ang="0">
                  <a:pos x="1920" y="768"/>
                </a:cxn>
                <a:cxn ang="0">
                  <a:pos x="2064" y="768"/>
                </a:cxn>
              </a:cxnLst>
              <a:pathLst>
                <a:path w="2064" h="776">
                  <a:moveTo>
                    <a:pt x="0" y="0"/>
                  </a:moveTo>
                  <a:cubicBezTo>
                    <a:pt x="32" y="20"/>
                    <a:pt x="64" y="40"/>
                    <a:pt x="96" y="48"/>
                  </a:cubicBezTo>
                  <a:cubicBezTo>
                    <a:pt x="128" y="56"/>
                    <a:pt x="160" y="32"/>
                    <a:pt x="192" y="48"/>
                  </a:cubicBezTo>
                  <a:cubicBezTo>
                    <a:pt x="224" y="64"/>
                    <a:pt x="232" y="128"/>
                    <a:pt x="288" y="144"/>
                  </a:cubicBezTo>
                  <a:cubicBezTo>
                    <a:pt x="344" y="160"/>
                    <a:pt x="472" y="144"/>
                    <a:pt x="528" y="144"/>
                  </a:cubicBezTo>
                  <a:cubicBezTo>
                    <a:pt x="584" y="144"/>
                    <a:pt x="592" y="120"/>
                    <a:pt x="624" y="144"/>
                  </a:cubicBezTo>
                  <a:cubicBezTo>
                    <a:pt x="656" y="168"/>
                    <a:pt x="704" y="248"/>
                    <a:pt x="720" y="288"/>
                  </a:cubicBezTo>
                  <a:cubicBezTo>
                    <a:pt x="736" y="328"/>
                    <a:pt x="688" y="368"/>
                    <a:pt x="720" y="384"/>
                  </a:cubicBezTo>
                  <a:cubicBezTo>
                    <a:pt x="752" y="400"/>
                    <a:pt x="864" y="360"/>
                    <a:pt x="912" y="384"/>
                  </a:cubicBezTo>
                  <a:cubicBezTo>
                    <a:pt x="960" y="408"/>
                    <a:pt x="960" y="472"/>
                    <a:pt x="1008" y="528"/>
                  </a:cubicBezTo>
                  <a:cubicBezTo>
                    <a:pt x="1056" y="584"/>
                    <a:pt x="1144" y="688"/>
                    <a:pt x="1200" y="720"/>
                  </a:cubicBezTo>
                  <a:cubicBezTo>
                    <a:pt x="1256" y="752"/>
                    <a:pt x="1296" y="736"/>
                    <a:pt x="1344" y="720"/>
                  </a:cubicBezTo>
                  <a:cubicBezTo>
                    <a:pt x="1392" y="704"/>
                    <a:pt x="1456" y="624"/>
                    <a:pt x="1488" y="624"/>
                  </a:cubicBezTo>
                  <a:cubicBezTo>
                    <a:pt x="1520" y="624"/>
                    <a:pt x="1504" y="704"/>
                    <a:pt x="1536" y="720"/>
                  </a:cubicBezTo>
                  <a:cubicBezTo>
                    <a:pt x="1568" y="736"/>
                    <a:pt x="1648" y="712"/>
                    <a:pt x="1680" y="720"/>
                  </a:cubicBezTo>
                  <a:cubicBezTo>
                    <a:pt x="1712" y="728"/>
                    <a:pt x="1712" y="776"/>
                    <a:pt x="1728" y="768"/>
                  </a:cubicBezTo>
                  <a:cubicBezTo>
                    <a:pt x="1744" y="760"/>
                    <a:pt x="1760" y="680"/>
                    <a:pt x="1776" y="672"/>
                  </a:cubicBezTo>
                  <a:cubicBezTo>
                    <a:pt x="1792" y="664"/>
                    <a:pt x="1800" y="704"/>
                    <a:pt x="1824" y="720"/>
                  </a:cubicBezTo>
                  <a:cubicBezTo>
                    <a:pt x="1848" y="736"/>
                    <a:pt x="1880" y="760"/>
                    <a:pt x="1920" y="768"/>
                  </a:cubicBezTo>
                  <a:cubicBezTo>
                    <a:pt x="1960" y="776"/>
                    <a:pt x="2040" y="768"/>
                    <a:pt x="2064" y="768"/>
                  </a:cubicBezTo>
                </a:path>
              </a:pathLst>
            </a:custGeom>
            <a:noFill/>
            <a:ln w="412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" name="Freeform 5"/>
            <p:cNvSpPr/>
            <p:nvPr/>
          </p:nvSpPr>
          <p:spPr>
            <a:xfrm>
              <a:off x="576" y="520"/>
              <a:ext cx="2824" cy="1976"/>
            </a:xfrm>
            <a:custGeom>
              <a:avLst/>
              <a:gdLst/>
              <a:ahLst/>
              <a:cxnLst>
                <a:cxn ang="0">
                  <a:pos x="0" y="1976"/>
                </a:cxn>
                <a:cxn ang="0">
                  <a:pos x="96" y="1736"/>
                </a:cxn>
                <a:cxn ang="0">
                  <a:pos x="144" y="1448"/>
                </a:cxn>
                <a:cxn ang="0">
                  <a:pos x="288" y="1496"/>
                </a:cxn>
                <a:cxn ang="0">
                  <a:pos x="336" y="1352"/>
                </a:cxn>
                <a:cxn ang="0">
                  <a:pos x="144" y="1112"/>
                </a:cxn>
                <a:cxn ang="0">
                  <a:pos x="384" y="968"/>
                </a:cxn>
                <a:cxn ang="0">
                  <a:pos x="384" y="872"/>
                </a:cxn>
                <a:cxn ang="0">
                  <a:pos x="480" y="824"/>
                </a:cxn>
                <a:cxn ang="0">
                  <a:pos x="624" y="536"/>
                </a:cxn>
                <a:cxn ang="0">
                  <a:pos x="816" y="632"/>
                </a:cxn>
                <a:cxn ang="0">
                  <a:pos x="960" y="488"/>
                </a:cxn>
                <a:cxn ang="0">
                  <a:pos x="1056" y="536"/>
                </a:cxn>
                <a:cxn ang="0">
                  <a:pos x="1104" y="344"/>
                </a:cxn>
                <a:cxn ang="0">
                  <a:pos x="1344" y="200"/>
                </a:cxn>
                <a:cxn ang="0">
                  <a:pos x="1680" y="200"/>
                </a:cxn>
                <a:cxn ang="0">
                  <a:pos x="2208" y="56"/>
                </a:cxn>
                <a:cxn ang="0">
                  <a:pos x="2400" y="152"/>
                </a:cxn>
                <a:cxn ang="0">
                  <a:pos x="2496" y="56"/>
                </a:cxn>
                <a:cxn ang="0">
                  <a:pos x="2784" y="488"/>
                </a:cxn>
                <a:cxn ang="0">
                  <a:pos x="2736" y="440"/>
                </a:cxn>
              </a:cxnLst>
              <a:pathLst>
                <a:path w="2824" h="1976">
                  <a:moveTo>
                    <a:pt x="0" y="1976"/>
                  </a:moveTo>
                  <a:cubicBezTo>
                    <a:pt x="36" y="1900"/>
                    <a:pt x="72" y="1824"/>
                    <a:pt x="96" y="1736"/>
                  </a:cubicBezTo>
                  <a:cubicBezTo>
                    <a:pt x="120" y="1648"/>
                    <a:pt x="112" y="1488"/>
                    <a:pt x="144" y="1448"/>
                  </a:cubicBezTo>
                  <a:cubicBezTo>
                    <a:pt x="176" y="1408"/>
                    <a:pt x="256" y="1512"/>
                    <a:pt x="288" y="1496"/>
                  </a:cubicBezTo>
                  <a:cubicBezTo>
                    <a:pt x="320" y="1480"/>
                    <a:pt x="360" y="1416"/>
                    <a:pt x="336" y="1352"/>
                  </a:cubicBezTo>
                  <a:cubicBezTo>
                    <a:pt x="312" y="1288"/>
                    <a:pt x="136" y="1176"/>
                    <a:pt x="144" y="1112"/>
                  </a:cubicBezTo>
                  <a:cubicBezTo>
                    <a:pt x="152" y="1048"/>
                    <a:pt x="344" y="1008"/>
                    <a:pt x="384" y="968"/>
                  </a:cubicBezTo>
                  <a:cubicBezTo>
                    <a:pt x="424" y="928"/>
                    <a:pt x="368" y="896"/>
                    <a:pt x="384" y="872"/>
                  </a:cubicBezTo>
                  <a:cubicBezTo>
                    <a:pt x="400" y="848"/>
                    <a:pt x="440" y="880"/>
                    <a:pt x="480" y="824"/>
                  </a:cubicBezTo>
                  <a:cubicBezTo>
                    <a:pt x="520" y="768"/>
                    <a:pt x="568" y="568"/>
                    <a:pt x="624" y="536"/>
                  </a:cubicBezTo>
                  <a:cubicBezTo>
                    <a:pt x="680" y="504"/>
                    <a:pt x="760" y="640"/>
                    <a:pt x="816" y="632"/>
                  </a:cubicBezTo>
                  <a:cubicBezTo>
                    <a:pt x="872" y="624"/>
                    <a:pt x="920" y="504"/>
                    <a:pt x="960" y="488"/>
                  </a:cubicBezTo>
                  <a:cubicBezTo>
                    <a:pt x="1000" y="472"/>
                    <a:pt x="1032" y="560"/>
                    <a:pt x="1056" y="536"/>
                  </a:cubicBezTo>
                  <a:cubicBezTo>
                    <a:pt x="1080" y="512"/>
                    <a:pt x="1056" y="400"/>
                    <a:pt x="1104" y="344"/>
                  </a:cubicBezTo>
                  <a:cubicBezTo>
                    <a:pt x="1152" y="288"/>
                    <a:pt x="1248" y="224"/>
                    <a:pt x="1344" y="200"/>
                  </a:cubicBezTo>
                  <a:cubicBezTo>
                    <a:pt x="1440" y="176"/>
                    <a:pt x="1536" y="224"/>
                    <a:pt x="1680" y="200"/>
                  </a:cubicBezTo>
                  <a:cubicBezTo>
                    <a:pt x="1824" y="176"/>
                    <a:pt x="2088" y="64"/>
                    <a:pt x="2208" y="56"/>
                  </a:cubicBezTo>
                  <a:cubicBezTo>
                    <a:pt x="2328" y="48"/>
                    <a:pt x="2352" y="152"/>
                    <a:pt x="2400" y="152"/>
                  </a:cubicBezTo>
                  <a:cubicBezTo>
                    <a:pt x="2448" y="152"/>
                    <a:pt x="2432" y="0"/>
                    <a:pt x="2496" y="56"/>
                  </a:cubicBezTo>
                  <a:cubicBezTo>
                    <a:pt x="2560" y="112"/>
                    <a:pt x="2744" y="424"/>
                    <a:pt x="2784" y="488"/>
                  </a:cubicBezTo>
                  <a:cubicBezTo>
                    <a:pt x="2824" y="552"/>
                    <a:pt x="2780" y="496"/>
                    <a:pt x="2736" y="440"/>
                  </a:cubicBezTo>
                </a:path>
              </a:pathLst>
            </a:custGeom>
            <a:noFill/>
            <a:ln w="508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34" name="AutoShape 6"/>
          <p:cNvSpPr/>
          <p:nvPr/>
        </p:nvSpPr>
        <p:spPr>
          <a:xfrm>
            <a:off x="4411663" y="1023938"/>
            <a:ext cx="114300" cy="533400"/>
          </a:xfrm>
          <a:prstGeom prst="upArrow">
            <a:avLst>
              <a:gd name="adj1" fmla="val 50000"/>
              <a:gd name="adj2" fmla="val 875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/>
          <a:p>
            <a:endParaRPr lang="zh-CN" altLang="en-US" dirty="0">
              <a:latin typeface="Arial" panose="020B0604020202020204" pitchFamily="34" charset="0"/>
              <a:ea typeface="黑体" panose="02010609060101010101" charset="-122"/>
            </a:endParaRPr>
          </a:p>
        </p:txBody>
      </p:sp>
      <p:sp>
        <p:nvSpPr>
          <p:cNvPr id="35" name="Text Box 7"/>
          <p:cNvSpPr txBox="1"/>
          <p:nvPr/>
        </p:nvSpPr>
        <p:spPr>
          <a:xfrm>
            <a:off x="6926263" y="566738"/>
            <a:ext cx="2343150" cy="181483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</a:rPr>
              <a:t>北方：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charset="-122"/>
              </a:rPr>
              <a:t>北击匈奴，夺河套，修长城，筑直道</a:t>
            </a:r>
            <a:r>
              <a:rPr lang="en-US" altLang="zh-CN" sz="28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charset="-122"/>
              </a:rPr>
              <a:t>,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charset="-122"/>
              </a:rPr>
              <a:t>设郡县</a:t>
            </a:r>
            <a:endParaRPr lang="zh-CN" altLang="en-US" sz="2800" b="1" dirty="0">
              <a:solidFill>
                <a:srgbClr val="000000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  <p:sp>
        <p:nvSpPr>
          <p:cNvPr id="36" name="AutoShape 8"/>
          <p:cNvSpPr/>
          <p:nvPr/>
        </p:nvSpPr>
        <p:spPr>
          <a:xfrm>
            <a:off x="4697413" y="4300538"/>
            <a:ext cx="114300" cy="609600"/>
          </a:xfrm>
          <a:prstGeom prst="down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/>
          <a:p>
            <a:endParaRPr lang="zh-CN" altLang="en-US" dirty="0">
              <a:latin typeface="Arial" panose="020B0604020202020204" pitchFamily="34" charset="0"/>
              <a:ea typeface="黑体" panose="02010609060101010101" charset="-122"/>
            </a:endParaRPr>
          </a:p>
        </p:txBody>
      </p:sp>
      <p:sp>
        <p:nvSpPr>
          <p:cNvPr id="37" name="AutoShape 9"/>
          <p:cNvSpPr/>
          <p:nvPr/>
        </p:nvSpPr>
        <p:spPr>
          <a:xfrm rot="2609843">
            <a:off x="3946525" y="3563938"/>
            <a:ext cx="114300" cy="609600"/>
          </a:xfrm>
          <a:prstGeom prst="down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/>
          <a:p>
            <a:endParaRPr lang="zh-CN" altLang="en-US" dirty="0">
              <a:latin typeface="Arial" panose="020B0604020202020204" pitchFamily="34" charset="0"/>
              <a:ea typeface="黑体" panose="02010609060101010101" charset="-122"/>
            </a:endParaRPr>
          </a:p>
        </p:txBody>
      </p:sp>
      <p:sp>
        <p:nvSpPr>
          <p:cNvPr id="38" name="Text Box 10"/>
          <p:cNvSpPr txBox="1"/>
          <p:nvPr/>
        </p:nvSpPr>
        <p:spPr>
          <a:xfrm>
            <a:off x="7010400" y="2286000"/>
            <a:ext cx="2411413" cy="138366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</a:rPr>
              <a:t>南方：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charset="-122"/>
              </a:rPr>
              <a:t>开灵渠，平叛乱，置郡县</a:t>
            </a:r>
            <a:endParaRPr lang="zh-CN" altLang="en-US" sz="2800" b="1" dirty="0">
              <a:solidFill>
                <a:srgbClr val="000000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  <p:sp>
        <p:nvSpPr>
          <p:cNvPr id="39" name="Text Box 11"/>
          <p:cNvSpPr txBox="1"/>
          <p:nvPr/>
        </p:nvSpPr>
        <p:spPr>
          <a:xfrm>
            <a:off x="6926263" y="4071938"/>
            <a:ext cx="2751137" cy="138366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</a:rPr>
              <a:t>西南：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charset="-122"/>
              </a:rPr>
              <a:t>开 “五尺道”，设郡县任命官吏</a:t>
            </a:r>
            <a:endParaRPr lang="zh-CN" altLang="en-US" sz="2800" b="1" dirty="0">
              <a:solidFill>
                <a:srgbClr val="000000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  <p:grpSp>
        <p:nvGrpSpPr>
          <p:cNvPr id="4" name="Group 12"/>
          <p:cNvGrpSpPr/>
          <p:nvPr/>
        </p:nvGrpSpPr>
        <p:grpSpPr>
          <a:xfrm>
            <a:off x="2697163" y="388938"/>
            <a:ext cx="3943350" cy="5130800"/>
            <a:chOff x="48" y="512"/>
            <a:chExt cx="3312" cy="3232"/>
          </a:xfrm>
        </p:grpSpPr>
        <p:grpSp>
          <p:nvGrpSpPr>
            <p:cNvPr id="7182" name="Group 13"/>
            <p:cNvGrpSpPr/>
            <p:nvPr/>
          </p:nvGrpSpPr>
          <p:grpSpPr>
            <a:xfrm>
              <a:off x="48" y="800"/>
              <a:ext cx="1680" cy="2944"/>
              <a:chOff x="48" y="800"/>
              <a:chExt cx="1680" cy="2944"/>
            </a:xfrm>
          </p:grpSpPr>
          <p:grpSp>
            <p:nvGrpSpPr>
              <p:cNvPr id="7183" name="Group 14"/>
              <p:cNvGrpSpPr/>
              <p:nvPr/>
            </p:nvGrpSpPr>
            <p:grpSpPr>
              <a:xfrm>
                <a:off x="48" y="800"/>
                <a:ext cx="1680" cy="2944"/>
                <a:chOff x="48" y="800"/>
                <a:chExt cx="1680" cy="2944"/>
              </a:xfrm>
            </p:grpSpPr>
            <p:sp>
              <p:nvSpPr>
                <p:cNvPr id="7184" name="Freeform 15"/>
                <p:cNvSpPr/>
                <p:nvPr/>
              </p:nvSpPr>
              <p:spPr>
                <a:xfrm>
                  <a:off x="48" y="2544"/>
                  <a:ext cx="1056" cy="1200"/>
                </a:xfrm>
                <a:custGeom>
                  <a:avLst/>
                  <a:gdLst/>
                  <a:ahLst/>
                  <a:cxnLst>
                    <a:cxn ang="0">
                      <a:pos x="528" y="0"/>
                    </a:cxn>
                    <a:cxn ang="0">
                      <a:pos x="336" y="288"/>
                    </a:cxn>
                    <a:cxn ang="0">
                      <a:pos x="48" y="384"/>
                    </a:cxn>
                    <a:cxn ang="0">
                      <a:pos x="48" y="480"/>
                    </a:cxn>
                    <a:cxn ang="0">
                      <a:pos x="48" y="576"/>
                    </a:cxn>
                    <a:cxn ang="0">
                      <a:pos x="144" y="576"/>
                    </a:cxn>
                    <a:cxn ang="0">
                      <a:pos x="192" y="624"/>
                    </a:cxn>
                    <a:cxn ang="0">
                      <a:pos x="336" y="624"/>
                    </a:cxn>
                    <a:cxn ang="0">
                      <a:pos x="480" y="816"/>
                    </a:cxn>
                    <a:cxn ang="0">
                      <a:pos x="672" y="960"/>
                    </a:cxn>
                    <a:cxn ang="0">
                      <a:pos x="864" y="864"/>
                    </a:cxn>
                    <a:cxn ang="0">
                      <a:pos x="1056" y="1200"/>
                    </a:cxn>
                  </a:cxnLst>
                  <a:pathLst>
                    <a:path w="1056" h="1200">
                      <a:moveTo>
                        <a:pt x="528" y="0"/>
                      </a:moveTo>
                      <a:cubicBezTo>
                        <a:pt x="472" y="112"/>
                        <a:pt x="416" y="224"/>
                        <a:pt x="336" y="288"/>
                      </a:cubicBezTo>
                      <a:cubicBezTo>
                        <a:pt x="256" y="352"/>
                        <a:pt x="96" y="352"/>
                        <a:pt x="48" y="384"/>
                      </a:cubicBezTo>
                      <a:cubicBezTo>
                        <a:pt x="0" y="416"/>
                        <a:pt x="48" y="448"/>
                        <a:pt x="48" y="480"/>
                      </a:cubicBezTo>
                      <a:cubicBezTo>
                        <a:pt x="48" y="512"/>
                        <a:pt x="32" y="560"/>
                        <a:pt x="48" y="576"/>
                      </a:cubicBezTo>
                      <a:cubicBezTo>
                        <a:pt x="64" y="592"/>
                        <a:pt x="120" y="568"/>
                        <a:pt x="144" y="576"/>
                      </a:cubicBezTo>
                      <a:cubicBezTo>
                        <a:pt x="168" y="584"/>
                        <a:pt x="160" y="616"/>
                        <a:pt x="192" y="624"/>
                      </a:cubicBezTo>
                      <a:cubicBezTo>
                        <a:pt x="224" y="632"/>
                        <a:pt x="288" y="592"/>
                        <a:pt x="336" y="624"/>
                      </a:cubicBezTo>
                      <a:cubicBezTo>
                        <a:pt x="384" y="656"/>
                        <a:pt x="424" y="760"/>
                        <a:pt x="480" y="816"/>
                      </a:cubicBezTo>
                      <a:cubicBezTo>
                        <a:pt x="536" y="872"/>
                        <a:pt x="608" y="952"/>
                        <a:pt x="672" y="960"/>
                      </a:cubicBezTo>
                      <a:cubicBezTo>
                        <a:pt x="736" y="968"/>
                        <a:pt x="800" y="824"/>
                        <a:pt x="864" y="864"/>
                      </a:cubicBezTo>
                      <a:cubicBezTo>
                        <a:pt x="928" y="904"/>
                        <a:pt x="1024" y="1136"/>
                        <a:pt x="1056" y="1200"/>
                      </a:cubicBezTo>
                    </a:path>
                  </a:pathLst>
                </a:custGeom>
                <a:noFill/>
                <a:ln w="508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7185" name="Freeform 16"/>
                <p:cNvSpPr/>
                <p:nvPr/>
              </p:nvSpPr>
              <p:spPr>
                <a:xfrm>
                  <a:off x="1176" y="800"/>
                  <a:ext cx="552" cy="256"/>
                </a:xfrm>
                <a:custGeom>
                  <a:avLst/>
                  <a:gdLst/>
                  <a:ahLst/>
                  <a:cxnLst>
                    <a:cxn ang="0">
                      <a:pos x="24" y="256"/>
                    </a:cxn>
                    <a:cxn ang="0">
                      <a:pos x="24" y="112"/>
                    </a:cxn>
                    <a:cxn ang="0">
                      <a:pos x="168" y="16"/>
                    </a:cxn>
                    <a:cxn ang="0">
                      <a:pos x="552" y="16"/>
                    </a:cxn>
                  </a:cxnLst>
                  <a:pathLst>
                    <a:path w="552" h="256">
                      <a:moveTo>
                        <a:pt x="24" y="256"/>
                      </a:moveTo>
                      <a:cubicBezTo>
                        <a:pt x="12" y="204"/>
                        <a:pt x="0" y="152"/>
                        <a:pt x="24" y="112"/>
                      </a:cubicBezTo>
                      <a:cubicBezTo>
                        <a:pt x="48" y="72"/>
                        <a:pt x="80" y="32"/>
                        <a:pt x="168" y="16"/>
                      </a:cubicBezTo>
                      <a:cubicBezTo>
                        <a:pt x="256" y="0"/>
                        <a:pt x="496" y="16"/>
                        <a:pt x="552" y="16"/>
                      </a:cubicBezTo>
                    </a:path>
                  </a:pathLst>
                </a:custGeom>
                <a:noFill/>
                <a:ln w="508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sp>
            <p:nvSpPr>
              <p:cNvPr id="7186" name="Freeform 17"/>
              <p:cNvSpPr/>
              <p:nvPr/>
            </p:nvSpPr>
            <p:spPr>
              <a:xfrm>
                <a:off x="576" y="1008"/>
                <a:ext cx="624" cy="1536"/>
              </a:xfrm>
              <a:custGeom>
                <a:avLst/>
                <a:gdLst/>
                <a:ahLst/>
                <a:cxnLst>
                  <a:cxn ang="0">
                    <a:pos x="0" y="1536"/>
                  </a:cxn>
                  <a:cxn ang="0">
                    <a:pos x="96" y="1296"/>
                  </a:cxn>
                  <a:cxn ang="0">
                    <a:pos x="96" y="1008"/>
                  </a:cxn>
                  <a:cxn ang="0">
                    <a:pos x="192" y="960"/>
                  </a:cxn>
                  <a:cxn ang="0">
                    <a:pos x="288" y="1008"/>
                  </a:cxn>
                  <a:cxn ang="0">
                    <a:pos x="336" y="864"/>
                  </a:cxn>
                  <a:cxn ang="0">
                    <a:pos x="144" y="624"/>
                  </a:cxn>
                  <a:cxn ang="0">
                    <a:pos x="384" y="480"/>
                  </a:cxn>
                  <a:cxn ang="0">
                    <a:pos x="384" y="384"/>
                  </a:cxn>
                  <a:cxn ang="0">
                    <a:pos x="480" y="336"/>
                  </a:cxn>
                  <a:cxn ang="0">
                    <a:pos x="624" y="0"/>
                  </a:cxn>
                </a:cxnLst>
                <a:pathLst>
                  <a:path w="624" h="1536">
                    <a:moveTo>
                      <a:pt x="0" y="1536"/>
                    </a:moveTo>
                    <a:cubicBezTo>
                      <a:pt x="40" y="1460"/>
                      <a:pt x="80" y="1384"/>
                      <a:pt x="96" y="1296"/>
                    </a:cubicBezTo>
                    <a:cubicBezTo>
                      <a:pt x="112" y="1208"/>
                      <a:pt x="80" y="1064"/>
                      <a:pt x="96" y="1008"/>
                    </a:cubicBezTo>
                    <a:cubicBezTo>
                      <a:pt x="112" y="952"/>
                      <a:pt x="160" y="960"/>
                      <a:pt x="192" y="960"/>
                    </a:cubicBezTo>
                    <a:cubicBezTo>
                      <a:pt x="224" y="960"/>
                      <a:pt x="264" y="1024"/>
                      <a:pt x="288" y="1008"/>
                    </a:cubicBezTo>
                    <a:cubicBezTo>
                      <a:pt x="312" y="992"/>
                      <a:pt x="360" y="928"/>
                      <a:pt x="336" y="864"/>
                    </a:cubicBezTo>
                    <a:cubicBezTo>
                      <a:pt x="312" y="800"/>
                      <a:pt x="136" y="688"/>
                      <a:pt x="144" y="624"/>
                    </a:cubicBezTo>
                    <a:cubicBezTo>
                      <a:pt x="152" y="560"/>
                      <a:pt x="344" y="520"/>
                      <a:pt x="384" y="480"/>
                    </a:cubicBezTo>
                    <a:cubicBezTo>
                      <a:pt x="424" y="440"/>
                      <a:pt x="368" y="408"/>
                      <a:pt x="384" y="384"/>
                    </a:cubicBezTo>
                    <a:cubicBezTo>
                      <a:pt x="400" y="360"/>
                      <a:pt x="440" y="400"/>
                      <a:pt x="480" y="336"/>
                    </a:cubicBezTo>
                    <a:cubicBezTo>
                      <a:pt x="520" y="272"/>
                      <a:pt x="600" y="56"/>
                      <a:pt x="624" y="0"/>
                    </a:cubicBezTo>
                  </a:path>
                </a:pathLst>
              </a:custGeom>
              <a:noFill/>
              <a:ln w="508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</p:grpSp>
        <p:sp>
          <p:nvSpPr>
            <p:cNvPr id="7187" name="Freeform 18"/>
            <p:cNvSpPr/>
            <p:nvPr/>
          </p:nvSpPr>
          <p:spPr>
            <a:xfrm>
              <a:off x="1728" y="512"/>
              <a:ext cx="1632" cy="544"/>
            </a:xfrm>
            <a:custGeom>
              <a:avLst/>
              <a:gdLst/>
              <a:ahLst/>
              <a:cxnLst>
                <a:cxn ang="0">
                  <a:pos x="0" y="304"/>
                </a:cxn>
                <a:cxn ang="0">
                  <a:pos x="192" y="208"/>
                </a:cxn>
                <a:cxn ang="0">
                  <a:pos x="576" y="208"/>
                </a:cxn>
                <a:cxn ang="0">
                  <a:pos x="1056" y="64"/>
                </a:cxn>
                <a:cxn ang="0">
                  <a:pos x="1248" y="160"/>
                </a:cxn>
                <a:cxn ang="0">
                  <a:pos x="1344" y="64"/>
                </a:cxn>
                <a:cxn ang="0">
                  <a:pos x="1632" y="544"/>
                </a:cxn>
              </a:cxnLst>
              <a:pathLst>
                <a:path w="1632" h="544">
                  <a:moveTo>
                    <a:pt x="0" y="304"/>
                  </a:moveTo>
                  <a:cubicBezTo>
                    <a:pt x="48" y="264"/>
                    <a:pt x="96" y="224"/>
                    <a:pt x="192" y="208"/>
                  </a:cubicBezTo>
                  <a:cubicBezTo>
                    <a:pt x="288" y="192"/>
                    <a:pt x="432" y="232"/>
                    <a:pt x="576" y="208"/>
                  </a:cubicBezTo>
                  <a:cubicBezTo>
                    <a:pt x="720" y="184"/>
                    <a:pt x="944" y="72"/>
                    <a:pt x="1056" y="64"/>
                  </a:cubicBezTo>
                  <a:cubicBezTo>
                    <a:pt x="1168" y="56"/>
                    <a:pt x="1200" y="160"/>
                    <a:pt x="1248" y="160"/>
                  </a:cubicBezTo>
                  <a:cubicBezTo>
                    <a:pt x="1296" y="160"/>
                    <a:pt x="1280" y="0"/>
                    <a:pt x="1344" y="64"/>
                  </a:cubicBezTo>
                  <a:cubicBezTo>
                    <a:pt x="1408" y="128"/>
                    <a:pt x="1520" y="336"/>
                    <a:pt x="1632" y="544"/>
                  </a:cubicBezTo>
                </a:path>
              </a:pathLst>
            </a:custGeom>
            <a:noFill/>
            <a:ln w="508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5" grpId="0" bldLvl="0" animBg="1"/>
      <p:bldP spid="38" grpId="0" bldLvl="0" animBg="1"/>
      <p:bldP spid="39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文本框 18435"/>
          <p:cNvSpPr txBox="1"/>
          <p:nvPr/>
        </p:nvSpPr>
        <p:spPr>
          <a:xfrm>
            <a:off x="2743200" y="219075"/>
            <a:ext cx="923226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000" b="1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阅读下列秦朝中央和地方官制示意图，归纳秦朝的政治制度有何突出特点？</a:t>
            </a:r>
            <a:endParaRPr lang="zh-CN" altLang="en-US" sz="20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8437" name="图片 18436" descr="5a12028a_K37y6kIaUO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7400" y="1295400"/>
            <a:ext cx="6629400" cy="556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8" name="文本框 18437"/>
          <p:cNvSpPr txBox="1"/>
          <p:nvPr/>
        </p:nvSpPr>
        <p:spPr>
          <a:xfrm>
            <a:off x="7469823" y="1143000"/>
            <a:ext cx="551815" cy="2057400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专制主义</a:t>
            </a:r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39" name="文本框 18438"/>
          <p:cNvSpPr txBox="1"/>
          <p:nvPr/>
        </p:nvSpPr>
        <p:spPr>
          <a:xfrm>
            <a:off x="7769860" y="4343400"/>
            <a:ext cx="551815" cy="2286000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中央集权</a:t>
            </a:r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743200" y="2362200"/>
            <a:ext cx="7783830" cy="110871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专制主义  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中央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决策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由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皇帝个人专断独裁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，集国家最高权力于一身，从决策至行使军权、政权、财权都具有独断性和随意性。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653030" y="4876800"/>
            <a:ext cx="845566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中央集权，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Arial" panose="020B0604020202020204" pitchFamily="34" charset="0"/>
              </a:rPr>
              <a:t>相对于地方分权而言。全国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Arial" panose="020B0604020202020204" pitchFamily="34" charset="0"/>
              </a:rPr>
              <a:t>军政财大权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Arial" panose="020B0604020202020204" pitchFamily="34" charset="0"/>
              </a:rPr>
              <a:t>都收归中央，地方完全由中央管理和控制，绝对服从中央。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9460" name="文本框 19459"/>
          <p:cNvSpPr txBox="1"/>
          <p:nvPr/>
        </p:nvSpPr>
        <p:spPr>
          <a:xfrm>
            <a:off x="2057400" y="3816350"/>
            <a:ext cx="8763000" cy="52197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 defTabSz="914400"/>
            <a:r>
              <a:rPr lang="zh-CN" altLang="en-US" sz="2800" b="1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两对矛盾：君权与相权，中央与地方</a:t>
            </a:r>
            <a:endParaRPr lang="zh-CN" altLang="en-US" sz="2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65" fill="hold" display="1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0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2000"/>
                                        <p:tgtEl>
                                          <p:spTgt spid="7">
                                            <p:txEl>
                                              <p:charRg st="0" end="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65" fill="hold" display="1" masterRel="nextClick" afterEffect="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39" grpId="0"/>
      <p:bldP spid="6" grpId="0" animBg="1" build="p"/>
      <p:bldP spid="7" grpId="0" build="p"/>
      <p:bldP spid="7" grpId="1" bldLvl="0" build="allAtOnce"/>
      <p:bldP spid="19460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078962" y="818683"/>
            <a:ext cx="30059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郡县制和皇帝制度的确立</a:t>
            </a:r>
            <a:endParaRPr lang="zh-CN" altLang="en-US" sz="20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6144792" y="815913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b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78962" y="1274264"/>
            <a:ext cx="8640073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郡县制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1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）出现和形成过程：春秋战国时期，各国陆续出现了郡、县等新的地方行政区划形式，秦始皇采纳李斯的建议，确定以郡县制作为中央控制地方的制度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2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）机构和官员设置：“郡”是直属于中央的地方行政区划。“郡”设郡守（行政）、郡尉（军事）、监御史（检察职责）等官职。郡下设县（少数民族聚居地称为道），之下为乡、里、亭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.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3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）郡县制的最大特点：中央垂直管理，郡县长官一概由皇帝任免调度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4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）意义：是中央集权制形成过程中的重要环节，也是官僚政治取代贵族政治的重要标志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5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）反复和恢复：西汉初年曾分封诸侯王，形成“郡”“国”并行的局面，后来逐渐消除“国”，恢复郡县制，使“大一统”政体更为巩固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皇帝制度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1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）秦始皇开始使用皇帝称号，确立了皇帝制度，皇权的特点是至高无上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2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）为协助皇帝处理政事，清朝在中央设立丞相、太尉、御史大夫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(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三公职能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?)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，三公之下设九卿（三公九卿制）</a:t>
            </a:r>
            <a:endParaRPr lang="zh-CN" altLang="en-US" dirty="0">
              <a:latin typeface="思源黑体" pitchFamily="34" charset="-122"/>
              <a:ea typeface="思源黑体" pitchFamily="3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47064" y="2253336"/>
            <a:ext cx="2421132" cy="3545243"/>
            <a:chOff x="247064" y="2253336"/>
            <a:chExt cx="2421132" cy="3545243"/>
          </a:xfrm>
        </p:grpSpPr>
        <p:sp>
          <p:nvSpPr>
            <p:cNvPr id="11" name="圆角矩形 10"/>
            <p:cNvSpPr/>
            <p:nvPr/>
          </p:nvSpPr>
          <p:spPr>
            <a:xfrm>
              <a:off x="988562" y="2253336"/>
              <a:ext cx="740228" cy="474472"/>
            </a:xfrm>
            <a:prstGeom prst="roundRect">
              <a:avLst/>
            </a:prstGeom>
            <a:solidFill>
              <a:srgbClr val="FFFF00">
                <a:alpha val="50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>
                  <a:latin typeface="思源黑体" pitchFamily="34" charset="-122"/>
                  <a:ea typeface="思源黑体" pitchFamily="34" charset="-122"/>
                </a:rPr>
                <a:t>中央</a:t>
              </a:r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19" name="圆角矩形 18"/>
            <p:cNvSpPr/>
            <p:nvPr/>
          </p:nvSpPr>
          <p:spPr>
            <a:xfrm>
              <a:off x="1030834" y="4377767"/>
              <a:ext cx="740228" cy="474472"/>
            </a:xfrm>
            <a:prstGeom prst="roundRect">
              <a:avLst/>
            </a:prstGeom>
            <a:solidFill>
              <a:srgbClr val="ADCD6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247064" y="3302772"/>
              <a:ext cx="2421132" cy="474472"/>
              <a:chOff x="248334" y="2736815"/>
              <a:chExt cx="2421132" cy="474472"/>
            </a:xfrm>
            <a:solidFill>
              <a:srgbClr val="ADCD6A"/>
            </a:solidFill>
          </p:grpSpPr>
          <p:sp>
            <p:nvSpPr>
              <p:cNvPr id="16" name="圆角矩形 15"/>
              <p:cNvSpPr/>
              <p:nvPr/>
            </p:nvSpPr>
            <p:spPr>
              <a:xfrm>
                <a:off x="1032104" y="2736815"/>
                <a:ext cx="740228" cy="474472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b="1" dirty="0">
                    <a:latin typeface="思源黑体" pitchFamily="34" charset="-122"/>
                    <a:ea typeface="思源黑体" pitchFamily="34" charset="-122"/>
                  </a:rPr>
                  <a:t>郡尉</a:t>
                </a:r>
                <a:endParaRPr lang="zh-CN" altLang="en-US" b="1" dirty="0">
                  <a:latin typeface="思源黑体" pitchFamily="34" charset="-122"/>
                  <a:ea typeface="思源黑体" pitchFamily="34" charset="-122"/>
                </a:endParaRPr>
              </a:p>
            </p:txBody>
          </p:sp>
          <p:sp>
            <p:nvSpPr>
              <p:cNvPr id="18" name="圆角矩形 17"/>
              <p:cNvSpPr/>
              <p:nvPr/>
            </p:nvSpPr>
            <p:spPr>
              <a:xfrm>
                <a:off x="248334" y="2736815"/>
                <a:ext cx="740228" cy="474472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b="1" dirty="0">
                    <a:latin typeface="思源黑体" pitchFamily="34" charset="-122"/>
                    <a:ea typeface="思源黑体" pitchFamily="34" charset="-122"/>
                  </a:rPr>
                  <a:t>郡守</a:t>
                </a:r>
                <a:endParaRPr lang="zh-CN" altLang="en-US" b="1" dirty="0">
                  <a:latin typeface="思源黑体" pitchFamily="34" charset="-122"/>
                  <a:ea typeface="思源黑体" pitchFamily="34" charset="-122"/>
                </a:endParaRPr>
              </a:p>
            </p:txBody>
          </p:sp>
          <p:grpSp>
            <p:nvGrpSpPr>
              <p:cNvPr id="21" name="组合 20"/>
              <p:cNvGrpSpPr/>
              <p:nvPr/>
            </p:nvGrpSpPr>
            <p:grpSpPr>
              <a:xfrm>
                <a:off x="1792303" y="2736815"/>
                <a:ext cx="877163" cy="474472"/>
                <a:chOff x="1739915" y="2736815"/>
                <a:chExt cx="877163" cy="474472"/>
              </a:xfrm>
              <a:grpFill/>
            </p:grpSpPr>
            <p:sp>
              <p:nvSpPr>
                <p:cNvPr id="17" name="圆角矩形 16"/>
                <p:cNvSpPr/>
                <p:nvPr/>
              </p:nvSpPr>
              <p:spPr>
                <a:xfrm>
                  <a:off x="1763485" y="2736815"/>
                  <a:ext cx="827315" cy="474472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b="1" dirty="0">
                    <a:latin typeface="思源黑体" pitchFamily="34" charset="-122"/>
                    <a:ea typeface="思源黑体" pitchFamily="34" charset="-122"/>
                  </a:endParaRPr>
                </a:p>
              </p:txBody>
            </p:sp>
            <p:sp>
              <p:nvSpPr>
                <p:cNvPr id="20" name="矩形 19"/>
                <p:cNvSpPr/>
                <p:nvPr/>
              </p:nvSpPr>
              <p:spPr>
                <a:xfrm>
                  <a:off x="1739915" y="2789385"/>
                  <a:ext cx="877163" cy="369332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zh-CN" altLang="en-US" b="1" dirty="0">
                      <a:solidFill>
                        <a:schemeClr val="bg1"/>
                      </a:solidFill>
                      <a:latin typeface="思源黑体" pitchFamily="34" charset="-122"/>
                      <a:ea typeface="思源黑体" pitchFamily="34" charset="-122"/>
                    </a:rPr>
                    <a:t>监御史</a:t>
                  </a:r>
                  <a:endParaRPr lang="zh-CN" altLang="en-US" b="1" dirty="0">
                    <a:solidFill>
                      <a:schemeClr val="bg1"/>
                    </a:solidFill>
                    <a:latin typeface="思源黑体" pitchFamily="34" charset="-122"/>
                    <a:ea typeface="思源黑体" pitchFamily="34" charset="-122"/>
                  </a:endParaRPr>
                </a:p>
              </p:txBody>
            </p:sp>
          </p:grpSp>
        </p:grpSp>
        <p:grpSp>
          <p:nvGrpSpPr>
            <p:cNvPr id="26" name="组合 25"/>
            <p:cNvGrpSpPr/>
            <p:nvPr/>
          </p:nvGrpSpPr>
          <p:grpSpPr>
            <a:xfrm>
              <a:off x="731533" y="5324107"/>
              <a:ext cx="1338829" cy="474472"/>
              <a:chOff x="689260" y="4565615"/>
              <a:chExt cx="1338829" cy="474472"/>
            </a:xfrm>
            <a:solidFill>
              <a:srgbClr val="ADCD6A"/>
            </a:solidFill>
          </p:grpSpPr>
          <p:sp>
            <p:nvSpPr>
              <p:cNvPr id="22" name="圆角矩形 21"/>
              <p:cNvSpPr/>
              <p:nvPr/>
            </p:nvSpPr>
            <p:spPr>
              <a:xfrm>
                <a:off x="752819" y="4565615"/>
                <a:ext cx="1211713" cy="474472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="1" dirty="0">
                  <a:latin typeface="思源黑体" pitchFamily="34" charset="-122"/>
                  <a:ea typeface="思源黑体" pitchFamily="34" charset="-122"/>
                </a:endParaRPr>
              </a:p>
            </p:txBody>
          </p:sp>
          <p:sp>
            <p:nvSpPr>
              <p:cNvPr id="25" name="矩形 24"/>
              <p:cNvSpPr/>
              <p:nvPr/>
            </p:nvSpPr>
            <p:spPr>
              <a:xfrm>
                <a:off x="689260" y="4618185"/>
                <a:ext cx="1338829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/>
                <a:r>
                  <a:rPr lang="zh-CN" altLang="en-US" b="1" dirty="0">
                    <a:solidFill>
                      <a:schemeClr val="bg1"/>
                    </a:solidFill>
                    <a:latin typeface="思源黑体" pitchFamily="34" charset="-122"/>
                    <a:ea typeface="思源黑体" pitchFamily="34" charset="-122"/>
                  </a:rPr>
                  <a:t>乡、里、亭</a:t>
                </a:r>
                <a:endParaRPr lang="zh-CN" altLang="en-US" b="1" dirty="0">
                  <a:solidFill>
                    <a:schemeClr val="bg1"/>
                  </a:solidFill>
                  <a:latin typeface="思源黑体" pitchFamily="34" charset="-122"/>
                  <a:ea typeface="思源黑体" pitchFamily="34" charset="-122"/>
                </a:endParaRPr>
              </a:p>
            </p:txBody>
          </p:sp>
        </p:grpSp>
        <p:cxnSp>
          <p:nvCxnSpPr>
            <p:cNvPr id="29" name="直接连接符 28"/>
            <p:cNvCxnSpPr>
              <a:stCxn id="11" idx="2"/>
            </p:cNvCxnSpPr>
            <p:nvPr/>
          </p:nvCxnSpPr>
          <p:spPr>
            <a:xfrm flipH="1">
              <a:off x="1358675" y="2727808"/>
              <a:ext cx="1" cy="278673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组合 36"/>
            <p:cNvGrpSpPr/>
            <p:nvPr/>
          </p:nvGrpSpPr>
          <p:grpSpPr>
            <a:xfrm>
              <a:off x="689261" y="2991396"/>
              <a:ext cx="1474819" cy="289392"/>
              <a:chOff x="689261" y="2560475"/>
              <a:chExt cx="1474819" cy="289392"/>
            </a:xfrm>
          </p:grpSpPr>
          <p:cxnSp>
            <p:nvCxnSpPr>
              <p:cNvPr id="31" name="直接连接符 30"/>
              <p:cNvCxnSpPr/>
              <p:nvPr/>
            </p:nvCxnSpPr>
            <p:spPr>
              <a:xfrm>
                <a:off x="689261" y="2575560"/>
                <a:ext cx="1474819" cy="0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连接符 31"/>
              <p:cNvCxnSpPr/>
              <p:nvPr/>
            </p:nvCxnSpPr>
            <p:spPr>
              <a:xfrm flipH="1">
                <a:off x="1358675" y="2566826"/>
                <a:ext cx="1" cy="278673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连接符 32"/>
              <p:cNvCxnSpPr/>
              <p:nvPr/>
            </p:nvCxnSpPr>
            <p:spPr>
              <a:xfrm flipH="1">
                <a:off x="700365" y="2571194"/>
                <a:ext cx="1" cy="278673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/>
              <p:nvPr/>
            </p:nvCxnSpPr>
            <p:spPr>
              <a:xfrm flipH="1">
                <a:off x="2156233" y="2560475"/>
                <a:ext cx="1" cy="278673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组合 37"/>
            <p:cNvGrpSpPr/>
            <p:nvPr/>
          </p:nvGrpSpPr>
          <p:grpSpPr>
            <a:xfrm rot="10800000" flipH="1">
              <a:off x="692436" y="3802804"/>
              <a:ext cx="1474820" cy="285024"/>
              <a:chOff x="689261" y="2570000"/>
              <a:chExt cx="1474819" cy="285024"/>
            </a:xfrm>
          </p:grpSpPr>
          <p:cxnSp>
            <p:nvCxnSpPr>
              <p:cNvPr id="39" name="直接连接符 38"/>
              <p:cNvCxnSpPr/>
              <p:nvPr/>
            </p:nvCxnSpPr>
            <p:spPr>
              <a:xfrm>
                <a:off x="689261" y="2575560"/>
                <a:ext cx="1474819" cy="0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/>
            </p:nvCxnSpPr>
            <p:spPr>
              <a:xfrm flipH="1">
                <a:off x="1358675" y="2576351"/>
                <a:ext cx="1" cy="278673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/>
            </p:nvCxnSpPr>
            <p:spPr>
              <a:xfrm flipH="1">
                <a:off x="700365" y="2571194"/>
                <a:ext cx="1" cy="278673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接连接符 41"/>
              <p:cNvCxnSpPr/>
              <p:nvPr/>
            </p:nvCxnSpPr>
            <p:spPr>
              <a:xfrm flipH="1">
                <a:off x="2153058" y="2570000"/>
                <a:ext cx="1" cy="278673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直接连接符 47"/>
            <p:cNvCxnSpPr/>
            <p:nvPr/>
          </p:nvCxnSpPr>
          <p:spPr>
            <a:xfrm flipH="1">
              <a:off x="1369185" y="4073534"/>
              <a:ext cx="1" cy="278673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H="1">
              <a:off x="1369185" y="4875414"/>
              <a:ext cx="2" cy="402473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矩形 51"/>
            <p:cNvSpPr/>
            <p:nvPr/>
          </p:nvSpPr>
          <p:spPr>
            <a:xfrm>
              <a:off x="919829" y="4430144"/>
              <a:ext cx="11079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b="1" dirty="0">
                  <a:solidFill>
                    <a:schemeClr val="bg1"/>
                  </a:solidFill>
                  <a:latin typeface="思源黑体" pitchFamily="34" charset="-122"/>
                  <a:ea typeface="思源黑体" pitchFamily="34" charset="-122"/>
                </a:rPr>
                <a:t>县（道）</a:t>
              </a:r>
              <a:endParaRPr lang="zh-CN" altLang="en-US" b="1" dirty="0">
                <a:solidFill>
                  <a:schemeClr val="bg1"/>
                </a:solidFill>
                <a:latin typeface="思源黑体" pitchFamily="34" charset="-122"/>
                <a:ea typeface="思源黑体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文本框 1"/>
          <p:cNvSpPr txBox="1"/>
          <p:nvPr/>
        </p:nvSpPr>
        <p:spPr>
          <a:xfrm>
            <a:off x="2824480" y="294640"/>
            <a:ext cx="8328025" cy="1383665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>
            <a:spAutoFit/>
          </a:bodyPr>
          <a:p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相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是帝王的助手，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……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帝相难免发生矛盾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……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帝王往往采取限制相权的方式独揽行政大权。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                                     ——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教材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P13</a:t>
            </a:r>
            <a:endParaRPr lang="en-US" altLang="zh-CN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2824480" y="1939290"/>
          <a:ext cx="8256905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055"/>
                <a:gridCol w="7181850"/>
              </a:tblGrid>
              <a:tr h="5461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2400" b="1">
                          <a:solidFill>
                            <a:schemeClr val="bg1"/>
                          </a:solidFill>
                        </a:rPr>
                        <a:t>朝代</a:t>
                      </a:r>
                      <a:endParaRPr lang="zh-CN" sz="2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2400" b="1">
                          <a:solidFill>
                            <a:schemeClr val="bg1"/>
                          </a:solidFill>
                        </a:rPr>
                        <a:t>措施</a:t>
                      </a:r>
                      <a:endParaRPr lang="zh-CN" sz="2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54102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2400" b="1">
                          <a:solidFill>
                            <a:schemeClr val="bg1"/>
                          </a:solidFill>
                        </a:rPr>
                        <a:t>汉</a:t>
                      </a:r>
                      <a:endParaRPr lang="zh-CN" sz="2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sz="2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54165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2400" b="1">
                          <a:solidFill>
                            <a:schemeClr val="bg1"/>
                          </a:solidFill>
                        </a:rPr>
                        <a:t>唐</a:t>
                      </a:r>
                      <a:endParaRPr lang="zh-CN" sz="2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sz="2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62674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2400" b="1">
                          <a:solidFill>
                            <a:schemeClr val="bg1"/>
                          </a:solidFill>
                        </a:rPr>
                        <a:t>宋</a:t>
                      </a:r>
                      <a:endParaRPr lang="zh-CN" sz="2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sz="2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092768" y="4587875"/>
            <a:ext cx="8291512" cy="9531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问题：帝王限制相权调整相权仅仅为了独揽大权吗？为什么？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355071" y="1879292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唐朝三省六部制</a:t>
            </a:r>
            <a:endParaRPr lang="zh-CN" altLang="en-US" sz="20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5335100" y="1879292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b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355071" y="2405524"/>
          <a:ext cx="8128000" cy="1280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5928"/>
                <a:gridCol w="7462072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设置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唐朝中央设中书省（起草）、门下省（审核）、尚书省（执行），尚书省设吏、户、礼、兵、刑、工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影响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三省互相制约，分散了相权、加强了皇权</a:t>
                      </a:r>
                      <a:r>
                        <a:rPr lang="en-US" altLang="zh-CN" dirty="0">
                          <a:latin typeface="思源黑体" pitchFamily="34" charset="-122"/>
                          <a:ea typeface="思源黑体" pitchFamily="34" charset="-122"/>
                        </a:rPr>
                        <a:t>.</a:t>
                      </a:r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后来又在门下省设执事堂，三省宰相集体议政，提高了行政效率，避免了决策失误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3355071" y="3932388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宋朝分割相权的措施</a:t>
            </a:r>
            <a:endParaRPr lang="en-US" altLang="zh-CN" sz="20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5848061" y="3929618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b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3355071" y="4576432"/>
          <a:ext cx="8128000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5928"/>
                <a:gridCol w="7462072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设置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zh-CN" sz="1800" kern="1200" dirty="0">
                          <a:solidFill>
                            <a:schemeClr val="dk1"/>
                          </a:solidFill>
                          <a:effectLst/>
                          <a:latin typeface="思源黑体" pitchFamily="34" charset="-122"/>
                          <a:ea typeface="思源黑体" pitchFamily="34" charset="-122"/>
                          <a:cs typeface="+mn-cs"/>
                        </a:rPr>
                        <a:t>设中书门下（习称政事堂）为行政机构，长官称“同中书门下平章事”（简称“同平章事”），职务相当于宰相；为分散宰相的权力，曾增设“参知政事”为副宰相；设枢密院，长官称枢密使，分管军事；设三司，长官称三司使，分管财政。</a:t>
                      </a:r>
                      <a:endParaRPr lang="zh-CN" altLang="zh-CN" sz="1800" kern="1200" dirty="0">
                        <a:solidFill>
                          <a:schemeClr val="dk1"/>
                        </a:solidFill>
                        <a:effectLst/>
                        <a:latin typeface="思源黑体" pitchFamily="34" charset="-122"/>
                        <a:ea typeface="思源黑体" pitchFamily="34" charset="-122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影响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各部门互相制约，分散了相权、加强了皇权。众人在中书门下集体议政，提高了行政效率，避免了决策失误。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3355071" y="288010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汉朝刺史的设立</a:t>
            </a:r>
            <a:endParaRPr lang="zh-CN" altLang="en-US" sz="20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5335100" y="285240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b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355072" y="743591"/>
            <a:ext cx="8128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设置：西汉汉武帝时期，将全国划分为十三个监察区域，称十三州部，每州部设刺史一人，以监察地方政治</a:t>
            </a:r>
            <a:endParaRPr lang="zh-CN" altLang="en-US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100947" y="1445393"/>
            <a:ext cx="24683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思源黑体" pitchFamily="34" charset="-122"/>
                <a:ea typeface="思源黑体" pitchFamily="34" charset="-122"/>
              </a:rPr>
              <a:t>*十三州最初设立时非行政区</a:t>
            </a:r>
            <a:endParaRPr lang="zh-CN" altLang="en-US" sz="1400" dirty="0">
              <a:latin typeface="思源黑体" pitchFamily="34" charset="-122"/>
              <a:ea typeface="思源黑体" pitchFamily="34" charset="-122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  <p:bldP spid="6" grpId="0" animBg="1"/>
      <p:bldP spid="8" grpId="0"/>
      <p:bldP spid="9" grpId="0" animBg="1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59172" name="对象 1159171"/>
          <p:cNvGraphicFramePr/>
          <p:nvPr/>
        </p:nvGraphicFramePr>
        <p:xfrm>
          <a:off x="2551430" y="989330"/>
          <a:ext cx="9182735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" imgW="10657205" imgH="3176270" progId="Word.Document.8">
                  <p:embed/>
                </p:oleObj>
              </mc:Choice>
              <mc:Fallback>
                <p:oleObj name="" r:id="rId1" imgW="10657205" imgH="3176270" progId="Word.Document.8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51430" y="989330"/>
                        <a:ext cx="9182735" cy="3355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9173" name="矩形 1159172"/>
          <p:cNvSpPr/>
          <p:nvPr/>
        </p:nvSpPr>
        <p:spPr>
          <a:xfrm>
            <a:off x="8813086" y="2856054"/>
            <a:ext cx="971550" cy="38481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zh-CN" altLang="en-US" sz="1905" b="0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宣政院</a:t>
            </a:r>
            <a:r>
              <a:rPr lang="zh-CN" altLang="en-US" sz="1905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zh-CN" altLang="en-US" sz="1905" u="none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9174" name="矩形 1159173"/>
          <p:cNvSpPr/>
          <p:nvPr/>
        </p:nvSpPr>
        <p:spPr>
          <a:xfrm>
            <a:off x="4887107" y="2856054"/>
            <a:ext cx="728980" cy="38481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zh-CN" altLang="en-US" sz="1905" b="0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腹里</a:t>
            </a:r>
            <a:r>
              <a:rPr lang="zh-CN" altLang="en-US" sz="1905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zh-CN" altLang="en-US" sz="1905" u="none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4887164" y="989433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b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9173" grpId="0"/>
      <p:bldP spid="1159174" grpId="0"/>
      <p:bldP spid="8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553" name="内容占位符 24577" descr="HWOCRTEMP_ROC210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1558925" y="0"/>
            <a:ext cx="7489825" cy="4630420"/>
          </a:xfrm>
          <a:solidFill>
            <a:srgbClr val="000000"/>
          </a:solidFill>
        </p:spPr>
      </p:pic>
      <p:sp>
        <p:nvSpPr>
          <p:cNvPr id="23555" name="文本框 24579"/>
          <p:cNvSpPr txBox="1"/>
          <p:nvPr/>
        </p:nvSpPr>
        <p:spPr>
          <a:xfrm>
            <a:off x="2927350" y="2133600"/>
            <a:ext cx="61214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4581" name="矩形标注 24580"/>
          <p:cNvSpPr/>
          <p:nvPr/>
        </p:nvSpPr>
        <p:spPr>
          <a:xfrm>
            <a:off x="4440238" y="260350"/>
            <a:ext cx="2087562" cy="576263"/>
          </a:xfrm>
          <a:prstGeom prst="wedgeRectCallout">
            <a:avLst>
              <a:gd name="adj1" fmla="val -45287"/>
              <a:gd name="adj2" fmla="val 117769"/>
            </a:avLst>
          </a:prstGeom>
          <a:solidFill>
            <a:schemeClr val="bg1"/>
          </a:solidFill>
          <a:ln w="9525">
            <a:noFill/>
          </a:ln>
        </p:spPr>
        <p:txBody>
          <a:bodyPr anchor="t"/>
          <a:p>
            <a:r>
              <a:rPr lang="zh-CN" alt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蒙古：</a:t>
            </a:r>
            <a:endParaRPr lang="zh-CN" altLang="en-US" sz="3200" b="1" dirty="0">
              <a:solidFill>
                <a:srgbClr val="FF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4582" name="矩形标注 24581"/>
          <p:cNvSpPr/>
          <p:nvPr/>
        </p:nvSpPr>
        <p:spPr>
          <a:xfrm>
            <a:off x="8616950" y="260350"/>
            <a:ext cx="1582738" cy="576263"/>
          </a:xfrm>
          <a:prstGeom prst="wedgeRectCallout">
            <a:avLst>
              <a:gd name="adj1" fmla="val -48597"/>
              <a:gd name="adj2" fmla="val 120250"/>
            </a:avLst>
          </a:prstGeom>
          <a:solidFill>
            <a:schemeClr val="bg1"/>
          </a:solidFill>
          <a:ln w="9525">
            <a:noFill/>
          </a:ln>
        </p:spPr>
        <p:txBody>
          <a:bodyPr anchor="t"/>
          <a:p>
            <a:r>
              <a:rPr lang="zh-CN" alt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东北：</a:t>
            </a:r>
            <a:endParaRPr lang="zh-CN" altLang="en-US" sz="3200" b="1" dirty="0">
              <a:solidFill>
                <a:srgbClr val="FF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4583" name="矩形标注 24582"/>
          <p:cNvSpPr/>
          <p:nvPr/>
        </p:nvSpPr>
        <p:spPr>
          <a:xfrm>
            <a:off x="2062480" y="3716338"/>
            <a:ext cx="2378075" cy="649287"/>
          </a:xfrm>
          <a:prstGeom prst="wedgeRectCallout">
            <a:avLst>
              <a:gd name="adj1" fmla="val 73699"/>
              <a:gd name="adj2" fmla="val -51468"/>
            </a:avLst>
          </a:prstGeom>
          <a:solidFill>
            <a:schemeClr val="bg1"/>
          </a:solidFill>
          <a:ln w="9525">
            <a:noFill/>
          </a:ln>
        </p:spPr>
        <p:txBody>
          <a:bodyPr anchor="t"/>
          <a:p>
            <a:r>
              <a:rPr lang="zh-CN" alt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云贵：</a:t>
            </a:r>
            <a:endParaRPr lang="zh-CN" altLang="en-US" sz="3200" b="1" dirty="0">
              <a:solidFill>
                <a:srgbClr val="FF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4584" name="矩形标注 24583"/>
          <p:cNvSpPr/>
          <p:nvPr/>
        </p:nvSpPr>
        <p:spPr>
          <a:xfrm>
            <a:off x="5808663" y="3910013"/>
            <a:ext cx="2519362" cy="720725"/>
          </a:xfrm>
          <a:prstGeom prst="wedgeRectCallout">
            <a:avLst>
              <a:gd name="adj1" fmla="val 37778"/>
              <a:gd name="adj2" fmla="val -95593"/>
            </a:avLst>
          </a:prstGeom>
          <a:solidFill>
            <a:schemeClr val="bg1"/>
          </a:solidFill>
          <a:ln w="9525">
            <a:noFill/>
          </a:ln>
        </p:spPr>
        <p:txBody>
          <a:bodyPr anchor="t"/>
          <a:p>
            <a:r>
              <a:rPr lang="zh-CN" alt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台湾：</a:t>
            </a:r>
            <a:endParaRPr lang="zh-CN" altLang="en-US" sz="3200" b="1" dirty="0">
              <a:solidFill>
                <a:srgbClr val="FF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4585" name="文本框 24584"/>
          <p:cNvSpPr txBox="1"/>
          <p:nvPr/>
        </p:nvSpPr>
        <p:spPr>
          <a:xfrm>
            <a:off x="5591175" y="260350"/>
            <a:ext cx="1944688" cy="58356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岭北行省</a:t>
            </a:r>
            <a:endParaRPr lang="zh-CN" altLang="en-US" sz="3200" b="1" dirty="0">
              <a:solidFill>
                <a:srgbClr val="0000FF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4586" name="文本框 24585"/>
          <p:cNvSpPr txBox="1"/>
          <p:nvPr/>
        </p:nvSpPr>
        <p:spPr>
          <a:xfrm>
            <a:off x="9696450" y="260350"/>
            <a:ext cx="647700" cy="206121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辽阳行省</a:t>
            </a:r>
            <a:endParaRPr lang="zh-CN" altLang="en-US" sz="3200" b="1" dirty="0">
              <a:solidFill>
                <a:srgbClr val="0000FF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4587" name="文本框 24586"/>
          <p:cNvSpPr txBox="1"/>
          <p:nvPr/>
        </p:nvSpPr>
        <p:spPr>
          <a:xfrm>
            <a:off x="3574733" y="3716338"/>
            <a:ext cx="2016125" cy="58356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云南行省</a:t>
            </a:r>
            <a:endParaRPr lang="zh-CN" altLang="en-US" sz="3200" b="1" dirty="0">
              <a:solidFill>
                <a:srgbClr val="0000FF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4588" name="文本框 24587"/>
          <p:cNvSpPr txBox="1"/>
          <p:nvPr/>
        </p:nvSpPr>
        <p:spPr>
          <a:xfrm>
            <a:off x="7032625" y="3978275"/>
            <a:ext cx="2305050" cy="58356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澎湖巡检司</a:t>
            </a:r>
            <a:endParaRPr lang="zh-CN" altLang="en-US" sz="3200" b="1" dirty="0">
              <a:solidFill>
                <a:srgbClr val="0000FF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4589" name="十字星 24588"/>
          <p:cNvSpPr/>
          <p:nvPr/>
        </p:nvSpPr>
        <p:spPr>
          <a:xfrm>
            <a:off x="3935413" y="3716338"/>
            <a:ext cx="914400" cy="914400"/>
          </a:xfrm>
          <a:prstGeom prst="star4">
            <a:avLst>
              <a:gd name="adj" fmla="val 12500"/>
            </a:avLst>
          </a:prstGeom>
          <a:solidFill>
            <a:srgbClr val="333300"/>
          </a:solidFill>
          <a:ln w="9525" cap="flat" cmpd="sng">
            <a:solidFill>
              <a:srgbClr val="FFFF66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0" name="十字星 24589"/>
          <p:cNvSpPr/>
          <p:nvPr/>
        </p:nvSpPr>
        <p:spPr>
          <a:xfrm>
            <a:off x="7104063" y="2276475"/>
            <a:ext cx="914400" cy="914400"/>
          </a:xfrm>
          <a:prstGeom prst="star4">
            <a:avLst>
              <a:gd name="adj" fmla="val 12500"/>
            </a:avLst>
          </a:prstGeom>
          <a:solidFill>
            <a:srgbClr val="333300"/>
          </a:solidFill>
          <a:ln w="9525" cap="flat" cmpd="sng">
            <a:solidFill>
              <a:srgbClr val="FFFF66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69" name="文本框 1"/>
          <p:cNvSpPr txBox="1"/>
          <p:nvPr/>
        </p:nvSpPr>
        <p:spPr>
          <a:xfrm>
            <a:off x="1311275" y="4848860"/>
            <a:ext cx="11515090" cy="953135"/>
          </a:xfrm>
          <a:prstGeom prst="rect">
            <a:avLst/>
          </a:prstGeom>
          <a:noFill/>
          <a:ln w="1270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行省制度是对郡县制度的继承和发展，适应了统一多民族国家的发展。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                             ——P12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课前提示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70" name="文本框 2"/>
          <p:cNvSpPr txBox="1"/>
          <p:nvPr/>
        </p:nvSpPr>
        <p:spPr>
          <a:xfrm>
            <a:off x="2056130" y="6089650"/>
            <a:ext cx="10024110" cy="521970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有诸侯之镇，而无诸侯之权。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——《历代名臣奏议》卷二七三</a:t>
            </a:r>
            <a:endParaRPr lang="en-US" altLang="zh-CN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bldLvl="0" animBg="1"/>
      <p:bldP spid="24582" grpId="0" bldLvl="0" animBg="1"/>
      <p:bldP spid="24583" grpId="0" bldLvl="0" animBg="1"/>
      <p:bldP spid="24584" grpId="0" bldLvl="0" animBg="1"/>
      <p:bldP spid="24585" grpId="0" bldLvl="0" animBg="1"/>
      <p:bldP spid="24586" grpId="0" bldLvl="0" animBg="1"/>
      <p:bldP spid="24587" grpId="0" bldLvl="0" animBg="1"/>
      <p:bldP spid="24588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3163615" y="1507942"/>
          <a:ext cx="8576440" cy="2199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72619"/>
                <a:gridCol w="7803821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设置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元朝开创，以行中书省作为常设地方行政机构的制度，全国分设十个行省。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行省与中央的关系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①行省成为最高地方行政区的名称，行使权力时受中央的节制</a:t>
                      </a:r>
                      <a:r>
                        <a:rPr lang="en-US" altLang="zh-CN" dirty="0">
                          <a:latin typeface="思源黑体" pitchFamily="34" charset="-122"/>
                          <a:ea typeface="思源黑体" pitchFamily="34" charset="-122"/>
                        </a:rPr>
                        <a:t>……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②行省官员要定期觐见皇帝，向皇帝述职。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③为保证行省官员尽职尽责，中央以监察机构进行监督，同时采取省官互迁等形式加以控制。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意义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行省的设置，便利了中央对地方的管理，对于加强中央集权，特别是调整好中央与地方的关系，具有重要意义。是我国省制的开始</a:t>
                      </a:r>
                      <a:endParaRPr lang="en-US" altLang="zh-CN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3163614" y="3823211"/>
            <a:ext cx="58272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中国古代中央政治制度和地方管理制度演变的特点</a:t>
            </a:r>
            <a:endParaRPr lang="zh-CN" altLang="en-US" sz="20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8990850" y="3823211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d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917524" name="对象 917523"/>
          <p:cNvGraphicFramePr/>
          <p:nvPr/>
        </p:nvGraphicFramePr>
        <p:xfrm>
          <a:off x="541020" y="287020"/>
          <a:ext cx="11339830" cy="601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10509250" imgH="5857875" progId="Word.Document.8">
                  <p:embed/>
                </p:oleObj>
              </mc:Choice>
              <mc:Fallback>
                <p:oleObj name="" r:id="rId1" imgW="10509250" imgH="5857875" progId="Word.Document.8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1020" y="287020"/>
                        <a:ext cx="11339830" cy="6016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61220" name="对象 1161219"/>
          <p:cNvGraphicFramePr/>
          <p:nvPr/>
        </p:nvGraphicFramePr>
        <p:xfrm>
          <a:off x="2548255" y="222885"/>
          <a:ext cx="9658350" cy="6361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" imgW="10514330" imgH="7115810" progId="Word.Document.8">
                  <p:embed/>
                </p:oleObj>
              </mc:Choice>
              <mc:Fallback>
                <p:oleObj name="" r:id="rId1" imgW="10514330" imgH="7115810" progId="Word.Document.8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48255" y="222885"/>
                        <a:ext cx="9658350" cy="63614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62243" name="对象 1162242"/>
          <p:cNvGraphicFramePr/>
          <p:nvPr/>
        </p:nvGraphicFramePr>
        <p:xfrm>
          <a:off x="2732405" y="535940"/>
          <a:ext cx="9390380" cy="5843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" imgW="10514330" imgH="7115810" progId="Word.Document.8">
                  <p:embed/>
                </p:oleObj>
              </mc:Choice>
              <mc:Fallback>
                <p:oleObj name="" r:id="rId1" imgW="10514330" imgH="7115810" progId="Word.Document.8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732405" y="535940"/>
                        <a:ext cx="9390380" cy="58439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121574" y="109859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明朝内阁制度的确立</a:t>
            </a:r>
            <a:endParaRPr lang="zh-CN" altLang="en-US" sz="20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5614564" y="109859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b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729230" y="629285"/>
          <a:ext cx="9256395" cy="346773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2320"/>
                <a:gridCol w="8474075"/>
              </a:tblGrid>
              <a:tr h="1085215">
                <a:tc>
                  <a:txBody>
                    <a:bodyPr/>
                    <a:lstStyle/>
                    <a:p>
                      <a:r>
                        <a:rPr lang="zh-CN" altLang="en-US" sz="1800" kern="1200" dirty="0">
                          <a:solidFill>
                            <a:schemeClr val="dk1"/>
                          </a:solidFill>
                          <a:effectLst/>
                          <a:latin typeface="思源黑体" pitchFamily="34" charset="-122"/>
                          <a:ea typeface="思源黑体" pitchFamily="34" charset="-122"/>
                          <a:cs typeface="+mn-cs"/>
                        </a:rPr>
                        <a:t>背景</a:t>
                      </a:r>
                      <a:endParaRPr lang="zh-CN" altLang="zh-CN" sz="1800" kern="1200" dirty="0">
                        <a:solidFill>
                          <a:schemeClr val="dk1"/>
                        </a:solidFill>
                        <a:effectLst/>
                        <a:latin typeface="思源黑体" pitchFamily="34" charset="-122"/>
                        <a:ea typeface="思源黑体" pitchFamily="34" charset="-122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zh-CN" sz="1800" kern="1200" dirty="0">
                          <a:solidFill>
                            <a:schemeClr val="dk1"/>
                          </a:solidFill>
                          <a:effectLst/>
                          <a:latin typeface="思源黑体" pitchFamily="34" charset="-122"/>
                          <a:ea typeface="思源黑体" pitchFamily="34" charset="-122"/>
                          <a:cs typeface="+mn-cs"/>
                        </a:rPr>
                        <a:t>明太祖      (年号洪武)废丞相后，    直接隶属于皇帝，达到了高度集权的目的，然而又导致了政务繁杂、行政效率低下的弊端(专权和效率两个角度)</a:t>
                      </a:r>
                      <a:endParaRPr lang="zh-CN" altLang="zh-CN" sz="1800" kern="1200" dirty="0">
                        <a:solidFill>
                          <a:schemeClr val="dk1"/>
                        </a:solidFill>
                        <a:effectLst/>
                        <a:latin typeface="思源黑体" pitchFamily="34" charset="-122"/>
                        <a:ea typeface="思源黑体" pitchFamily="34" charset="-122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60705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设置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明成祖朱棣为加强专制而建立的政治机构。作为皇帝处理政务的助理机构。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821815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权力与局限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dirty="0">
                          <a:latin typeface="思源黑体" pitchFamily="34" charset="-122"/>
                          <a:ea typeface="思源黑体" pitchFamily="34" charset="-122"/>
                        </a:rPr>
                        <a:t>内阁始终不是中央一级正式的行政机构，没有取得    的地位，其职权范围始终不明朗，不能正式统率六部百司。皇帝为防止内阁演变为事实上的丞相，以      的太监予以牵制。宦官参政，妨碍阁权，甚至控制内阁，是导致明朝政治日益黑暗的重要原因</a:t>
                      </a:r>
                      <a:endParaRPr lang="zh-CN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圆角矩形 5"/>
          <p:cNvSpPr/>
          <p:nvPr/>
        </p:nvSpPr>
        <p:spPr>
          <a:xfrm>
            <a:off x="4845122" y="2538387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c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1179651" name="矩形 1179650"/>
          <p:cNvSpPr/>
          <p:nvPr/>
        </p:nvSpPr>
        <p:spPr>
          <a:xfrm>
            <a:off x="4215130" y="512128"/>
            <a:ext cx="11747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zh-CN" altLang="en-US" b="0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朱元璋</a:t>
            </a:r>
            <a:r>
              <a:rPr lang="zh-CN" altLang="en-US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zh-CN" altLang="en-US" u="none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9652" name="矩形 1179651"/>
          <p:cNvSpPr/>
          <p:nvPr/>
        </p:nvSpPr>
        <p:spPr>
          <a:xfrm>
            <a:off x="7225030" y="509588"/>
            <a:ext cx="8699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zh-CN" altLang="en-US" b="0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六部</a:t>
            </a:r>
            <a:r>
              <a:rPr lang="zh-CN" altLang="en-US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zh-CN" altLang="en-US" u="none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8628" name="矩形 1178627"/>
          <p:cNvSpPr/>
          <p:nvPr/>
        </p:nvSpPr>
        <p:spPr>
          <a:xfrm>
            <a:off x="8547100" y="2134553"/>
            <a:ext cx="8699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zh-CN" altLang="en-US" b="0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法定</a:t>
            </a:r>
            <a:r>
              <a:rPr lang="zh-CN" altLang="en-US" u="none" dirty="0">
                <a:latin typeface="Times New Roman" panose="02020603050405020304" pitchFamily="18" charset="0"/>
              </a:rPr>
              <a:t> </a:t>
            </a:r>
            <a:endParaRPr lang="zh-CN" altLang="en-US" u="none" dirty="0">
              <a:latin typeface="Times New Roman" panose="02020603050405020304" pitchFamily="18" charset="0"/>
            </a:endParaRPr>
          </a:p>
        </p:txBody>
      </p:sp>
      <p:sp>
        <p:nvSpPr>
          <p:cNvPr id="1178627" name="矩形 1178626"/>
          <p:cNvSpPr/>
          <p:nvPr/>
        </p:nvSpPr>
        <p:spPr>
          <a:xfrm>
            <a:off x="10810558" y="2483485"/>
            <a:ext cx="11747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zh-CN" altLang="en-US" b="0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司礼监</a:t>
            </a:r>
            <a:r>
              <a:rPr lang="zh-CN" altLang="en-US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zh-CN" altLang="en-US" u="none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7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7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7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7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ldLvl="0" animBg="1" uiExpand="1"/>
      <p:bldP spid="6" grpId="0" animBg="1"/>
      <p:bldP spid="1179651" grpId="0"/>
      <p:bldP spid="1179652" grpId="0"/>
      <p:bldP spid="1178628" grpId="0"/>
      <p:bldP spid="117862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77605" name="对象 1177604"/>
          <p:cNvGraphicFramePr/>
          <p:nvPr/>
        </p:nvGraphicFramePr>
        <p:xfrm>
          <a:off x="2872105" y="494030"/>
          <a:ext cx="9269730" cy="513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11103610" imgH="4401185" progId="Word.Document.8">
                  <p:embed/>
                </p:oleObj>
              </mc:Choice>
              <mc:Fallback>
                <p:oleObj name="" r:id="rId1" imgW="11103610" imgH="4401185" progId="Word.Document.8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72105" y="494030"/>
                        <a:ext cx="9269730" cy="5130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607" name="矩形 1177606"/>
          <p:cNvSpPr/>
          <p:nvPr/>
        </p:nvSpPr>
        <p:spPr>
          <a:xfrm>
            <a:off x="3132018" y="4877702"/>
            <a:ext cx="1153160" cy="38481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zh-CN" altLang="en-US" sz="1905" b="0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君主专制</a:t>
            </a:r>
            <a:endParaRPr lang="zh-CN" altLang="en-US" sz="1905" u="none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7608" name="矩形 1177607"/>
          <p:cNvSpPr/>
          <p:nvPr/>
        </p:nvSpPr>
        <p:spPr>
          <a:xfrm>
            <a:off x="3947985" y="2701054"/>
            <a:ext cx="1214120" cy="38481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zh-CN" altLang="en-US" sz="1905" b="0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跪受笔录</a:t>
            </a:r>
            <a:r>
              <a:rPr lang="zh-CN" altLang="en-US" sz="1905" u="none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zh-CN" altLang="en-US" sz="1905" u="none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7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07" grpId="0"/>
      <p:bldP spid="117760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767648" y="545465"/>
            <a:ext cx="8191500" cy="18148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小结：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中国古代君主专制不断加强，相权不断被削弱乃至被废除。明清时期利用宦官参政，特务政治，文字狱等手段强化君主专制制度，进一步导致政治黑暗。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67965" y="3098800"/>
            <a:ext cx="8135938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思考：明清专制制度的强化对中国社会有什么影响？</a:t>
            </a:r>
            <a:endParaRPr lang="zh-CN" altLang="en-US" sz="32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charRg st="0" end="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矩形 7"/>
          <p:cNvSpPr/>
          <p:nvPr/>
        </p:nvSpPr>
        <p:spPr>
          <a:xfrm>
            <a:off x="3121660" y="761365"/>
            <a:ext cx="7228205" cy="52197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2800" dirty="0">
                <a:latin typeface="思源黑体" pitchFamily="34" charset="-122"/>
                <a:ea typeface="思源黑体" pitchFamily="34" charset="-122"/>
              </a:rPr>
              <a:t>君主专制制度加强对中国社会发展的影响 </a:t>
            </a:r>
            <a:endParaRPr lang="zh-CN" altLang="en-US" sz="28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10349905" y="861781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c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786928" y="1764060"/>
            <a:ext cx="8471337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400" dirty="0">
                <a:latin typeface="思源黑体" pitchFamily="34" charset="-122"/>
                <a:ea typeface="思源黑体" pitchFamily="34" charset="-122"/>
              </a:rPr>
              <a:t>积极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作用</a:t>
            </a:r>
            <a:r>
              <a:rPr lang="zh-CN" altLang="zh-CN" sz="2400" dirty="0">
                <a:latin typeface="思源黑体" pitchFamily="34" charset="-122"/>
                <a:ea typeface="思源黑体" pitchFamily="34" charset="-122"/>
              </a:rPr>
              <a:t>：有利于多民族国家的统一和稳定，社会安定，封建经济文化发展和繁荣，加强民族交流，抵御外来侵略等。</a:t>
            </a:r>
            <a:endParaRPr lang="zh-CN" altLang="zh-CN" sz="2400" dirty="0">
              <a:latin typeface="思源黑体" pitchFamily="34" charset="-122"/>
              <a:ea typeface="思源黑体" pitchFamily="34" charset="-122"/>
            </a:endParaRPr>
          </a:p>
          <a:p>
            <a:endParaRPr lang="zh-CN" altLang="zh-CN" sz="2400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zh-CN" sz="2400" dirty="0">
                <a:latin typeface="思源黑体" pitchFamily="34" charset="-122"/>
                <a:ea typeface="思源黑体" pitchFamily="34" charset="-122"/>
              </a:rPr>
              <a:t>消极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作用</a:t>
            </a:r>
            <a:r>
              <a:rPr lang="zh-CN" altLang="zh-CN" sz="2400" dirty="0">
                <a:latin typeface="思源黑体" pitchFamily="34" charset="-122"/>
                <a:ea typeface="思源黑体" pitchFamily="34" charset="-122"/>
              </a:rPr>
              <a:t>：绝对专制的君主权利和日益腐败的官僚系统，严重扼杀了社会的创造力，又成为阻碍社会进步的重要因素，是造成中国落后于西方的主要原因之一。</a:t>
            </a:r>
            <a:endParaRPr lang="zh-CN" altLang="zh-CN" sz="2400" dirty="0">
              <a:latin typeface="思源黑体" pitchFamily="34" charset="-122"/>
              <a:ea typeface="思源黑体" pitchFamily="34" charset="-122"/>
            </a:endParaRPr>
          </a:p>
          <a:p>
            <a:endParaRPr lang="zh-CN" altLang="en-US" sz="2400" dirty="0">
              <a:latin typeface="思源黑体" pitchFamily="34" charset="-122"/>
              <a:ea typeface="思源黑体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ldLvl="0" animBg="1"/>
      <p:bldP spid="10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/>
        </p:nvGrpSpPr>
        <p:grpSpPr>
          <a:xfrm>
            <a:off x="3127375" y="-27940"/>
            <a:ext cx="1272540" cy="763905"/>
            <a:chOff x="3530577" y="1381138"/>
            <a:chExt cx="1181319" cy="764087"/>
          </a:xfrm>
        </p:grpSpPr>
        <p:sp>
          <p:nvSpPr>
            <p:cNvPr id="3" name="矩形 2"/>
            <p:cNvSpPr/>
            <p:nvPr/>
          </p:nvSpPr>
          <p:spPr>
            <a:xfrm>
              <a:off x="3544866" y="1488723"/>
              <a:ext cx="746812" cy="54891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CN" altLang="en-US" b="1" dirty="0">
                  <a:latin typeface="思源黑体" pitchFamily="34" charset="-122"/>
                  <a:ea typeface="思源黑体" pitchFamily="34" charset="-122"/>
                </a:rPr>
                <a:t>例</a:t>
              </a:r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3918272" y="1381138"/>
              <a:ext cx="764087" cy="7640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3947809" y="1381138"/>
              <a:ext cx="764087" cy="76408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b="1" dirty="0">
                  <a:latin typeface="思源黑体" pitchFamily="34" charset="-122"/>
                  <a:ea typeface="思源黑体" pitchFamily="34" charset="-122"/>
                </a:rPr>
                <a:t>1</a:t>
              </a:r>
              <a:endParaRPr lang="zh-CN" altLang="en-US" sz="2800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3530577" y="1464911"/>
              <a:ext cx="1098573" cy="594870"/>
            </a:xfrm>
            <a:prstGeom prst="rect">
              <a:avLst/>
            </a:prstGeom>
            <a:noFill/>
            <a:ln w="1905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3157205" y="2177590"/>
            <a:ext cx="1181319" cy="764087"/>
            <a:chOff x="3530577" y="1381138"/>
            <a:chExt cx="1181319" cy="764087"/>
          </a:xfrm>
        </p:grpSpPr>
        <p:sp>
          <p:nvSpPr>
            <p:cNvPr id="13" name="矩形 12"/>
            <p:cNvSpPr/>
            <p:nvPr/>
          </p:nvSpPr>
          <p:spPr>
            <a:xfrm>
              <a:off x="3544866" y="1488723"/>
              <a:ext cx="746812" cy="54891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CN" altLang="en-US" b="1" dirty="0">
                  <a:latin typeface="思源黑体" pitchFamily="34" charset="-122"/>
                  <a:ea typeface="思源黑体" pitchFamily="34" charset="-122"/>
                </a:rPr>
                <a:t>例</a:t>
              </a:r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14" name="椭圆 13"/>
            <p:cNvSpPr/>
            <p:nvPr/>
          </p:nvSpPr>
          <p:spPr>
            <a:xfrm>
              <a:off x="3918272" y="1381138"/>
              <a:ext cx="764087" cy="7640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3947809" y="1381138"/>
              <a:ext cx="764087" cy="76408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b="1" dirty="0">
                  <a:latin typeface="思源黑体" pitchFamily="34" charset="-122"/>
                  <a:ea typeface="思源黑体" pitchFamily="34" charset="-122"/>
                </a:rPr>
                <a:t>2</a:t>
              </a:r>
              <a:endParaRPr lang="zh-CN" altLang="en-US" sz="2800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3530577" y="1464911"/>
              <a:ext cx="1098573" cy="594870"/>
            </a:xfrm>
            <a:prstGeom prst="rect">
              <a:avLst/>
            </a:prstGeom>
            <a:noFill/>
            <a:ln w="1905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</p:grpSp>
      <p:sp>
        <p:nvSpPr>
          <p:cNvPr id="26" name="矩形 25"/>
          <p:cNvSpPr/>
          <p:nvPr/>
        </p:nvSpPr>
        <p:spPr>
          <a:xfrm>
            <a:off x="3545205" y="680720"/>
            <a:ext cx="8353425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周灭商后，以崭新的政治风格实行统治，“由是天子之尊，非复诸侯之长，而为诸侯之君。”形成这种政治风格的制度基础主要是 （     ）</a:t>
            </a:r>
            <a:endParaRPr lang="en-US" altLang="zh-CN" sz="2400" dirty="0">
              <a:latin typeface="思源黑体" pitchFamily="34" charset="-122"/>
              <a:ea typeface="思源黑体" pitchFamily="34" charset="-122"/>
            </a:endParaRPr>
          </a:p>
          <a:p>
            <a:pPr algn="dist"/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A．宗法制         B．分封制         C．郡县制           D．察举制</a:t>
            </a:r>
            <a:endParaRPr lang="zh-CN" altLang="en-US" sz="24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560148" y="2830557"/>
            <a:ext cx="7750629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在周代分封制下，墓葬有严格的等级规定。考古显示，战国时期，秦国地区君王墓葬规 模宏大，其余墓葬无明显等级差别；在经济发达的东方六国地区，君王、卿大夫、士的墓葬等级差别明显。这表明（       ）</a:t>
            </a:r>
            <a:endParaRPr lang="en-US" altLang="zh-CN" sz="2400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 </a:t>
            </a:r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A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．经济发展是分封制度得以维系的关键</a:t>
            </a:r>
            <a:endParaRPr lang="en-US" altLang="zh-CN" sz="2400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 </a:t>
            </a:r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B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．分封制中的等级规定凸显了君主集权</a:t>
            </a:r>
            <a:endParaRPr lang="en-US" altLang="zh-CN" sz="2400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 </a:t>
            </a:r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C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．秦国率先消除分封体制走向集权统治 </a:t>
            </a:r>
            <a:endParaRPr lang="en-US" altLang="zh-CN" sz="2400" dirty="0">
              <a:latin typeface="思源黑体" pitchFamily="34" charset="-122"/>
              <a:ea typeface="思源黑体" pitchFamily="34" charset="-122"/>
            </a:endParaRPr>
          </a:p>
          <a:p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 D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．东方六国仍严格遵行西周的分封制度</a:t>
            </a:r>
            <a:endParaRPr lang="zh-CN" altLang="en-US" sz="24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706226" y="1481958"/>
            <a:ext cx="426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 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A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 </a:t>
            </a:r>
            <a:endParaRPr lang="zh-CN" altLang="en-US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054944" y="3907143"/>
            <a:ext cx="332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C</a:t>
            </a:r>
            <a:endParaRPr lang="zh-CN" altLang="en-US" dirty="0">
              <a:latin typeface="思源黑体" pitchFamily="34" charset="-122"/>
              <a:ea typeface="思源黑体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3157205" y="1902695"/>
            <a:ext cx="1152109" cy="1143864"/>
            <a:chOff x="3530577" y="894046"/>
            <a:chExt cx="1152109" cy="1143864"/>
          </a:xfrm>
        </p:grpSpPr>
        <p:sp>
          <p:nvSpPr>
            <p:cNvPr id="4" name="矩形 3"/>
            <p:cNvSpPr/>
            <p:nvPr/>
          </p:nvSpPr>
          <p:spPr>
            <a:xfrm>
              <a:off x="3544866" y="1016283"/>
              <a:ext cx="746812" cy="54891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CN" altLang="en-US" b="1" dirty="0">
                  <a:latin typeface="思源黑体" pitchFamily="34" charset="-122"/>
                  <a:ea typeface="思源黑体" pitchFamily="34" charset="-122"/>
                </a:rPr>
                <a:t>例</a:t>
              </a:r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3918272" y="1273823"/>
              <a:ext cx="764087" cy="7640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918599" y="909333"/>
              <a:ext cx="764087" cy="76408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b="1" dirty="0">
                  <a:latin typeface="思源黑体" pitchFamily="34" charset="-122"/>
                  <a:ea typeface="思源黑体" pitchFamily="34" charset="-122"/>
                </a:rPr>
                <a:t>4</a:t>
              </a:r>
              <a:endParaRPr lang="zh-CN" altLang="en-US" sz="2800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3530577" y="894046"/>
              <a:ext cx="1098573" cy="594870"/>
            </a:xfrm>
            <a:prstGeom prst="rect">
              <a:avLst/>
            </a:prstGeom>
            <a:noFill/>
            <a:ln w="1905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3157205" y="4378015"/>
            <a:ext cx="1181319" cy="764087"/>
            <a:chOff x="3530577" y="1381138"/>
            <a:chExt cx="1181319" cy="764087"/>
          </a:xfrm>
        </p:grpSpPr>
        <p:sp>
          <p:nvSpPr>
            <p:cNvPr id="9" name="矩形 8"/>
            <p:cNvSpPr/>
            <p:nvPr/>
          </p:nvSpPr>
          <p:spPr>
            <a:xfrm>
              <a:off x="3544866" y="1488723"/>
              <a:ext cx="746812" cy="54891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CN" altLang="en-US" b="1" dirty="0">
                  <a:latin typeface="思源黑体" pitchFamily="34" charset="-122"/>
                  <a:ea typeface="思源黑体" pitchFamily="34" charset="-122"/>
                </a:rPr>
                <a:t>例</a:t>
              </a:r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3918272" y="1381138"/>
              <a:ext cx="764087" cy="7640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3947809" y="1381138"/>
              <a:ext cx="764087" cy="76408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b="1" dirty="0">
                  <a:latin typeface="思源黑体" pitchFamily="34" charset="-122"/>
                  <a:ea typeface="思源黑体" pitchFamily="34" charset="-122"/>
                </a:rPr>
                <a:t>5</a:t>
              </a:r>
              <a:endParaRPr lang="zh-CN" altLang="en-US" sz="2800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3530577" y="1464911"/>
              <a:ext cx="1098573" cy="594870"/>
            </a:xfrm>
            <a:prstGeom prst="rect">
              <a:avLst/>
            </a:prstGeom>
            <a:noFill/>
            <a:ln w="1905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2954005" y="7240"/>
            <a:ext cx="1181319" cy="764087"/>
            <a:chOff x="3530577" y="1381138"/>
            <a:chExt cx="1181319" cy="764087"/>
          </a:xfrm>
        </p:grpSpPr>
        <p:sp>
          <p:nvSpPr>
            <p:cNvPr id="26" name="矩形 25"/>
            <p:cNvSpPr/>
            <p:nvPr/>
          </p:nvSpPr>
          <p:spPr>
            <a:xfrm>
              <a:off x="3544866" y="1488723"/>
              <a:ext cx="746812" cy="54891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CN" altLang="en-US" b="1" dirty="0">
                  <a:latin typeface="思源黑体" pitchFamily="34" charset="-122"/>
                  <a:ea typeface="思源黑体" pitchFamily="34" charset="-122"/>
                </a:rPr>
                <a:t>例</a:t>
              </a:r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27" name="椭圆 26"/>
            <p:cNvSpPr/>
            <p:nvPr/>
          </p:nvSpPr>
          <p:spPr>
            <a:xfrm>
              <a:off x="3918272" y="1381138"/>
              <a:ext cx="764087" cy="7640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3947809" y="1381138"/>
              <a:ext cx="764087" cy="76408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b="1" dirty="0">
                  <a:latin typeface="思源黑体" pitchFamily="34" charset="-122"/>
                  <a:ea typeface="思源黑体" pitchFamily="34" charset="-122"/>
                </a:rPr>
                <a:t>3</a:t>
              </a:r>
              <a:endParaRPr lang="zh-CN" altLang="en-US" sz="2800" b="1" dirty="0"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3530577" y="1464911"/>
              <a:ext cx="1098573" cy="594870"/>
            </a:xfrm>
            <a:prstGeom prst="rect">
              <a:avLst/>
            </a:prstGeom>
            <a:noFill/>
            <a:ln w="1905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zh-CN" altLang="en-US" b="1" dirty="0">
                <a:latin typeface="思源黑体" pitchFamily="34" charset="-122"/>
                <a:ea typeface="思源黑体" pitchFamily="34" charset="-122"/>
              </a:endParaRPr>
            </a:p>
          </p:txBody>
        </p:sp>
      </p:grpSp>
      <p:sp>
        <p:nvSpPr>
          <p:cNvPr id="35" name="矩形 34"/>
          <p:cNvSpPr/>
          <p:nvPr/>
        </p:nvSpPr>
        <p:spPr>
          <a:xfrm>
            <a:off x="3545205" y="2497455"/>
            <a:ext cx="8185785" cy="193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中国古代某一时期，朝廷与地方矛盾尖锐。某节度使派人到中书省办事，因其态度恶劣，遭宰相武元衡呵斥。不久，武元衡在靖安坊的东门被该节度使派人刺杀。此事发生在（   ）</a:t>
            </a:r>
            <a:endParaRPr lang="zh-CN" altLang="en-US" sz="2400" dirty="0">
              <a:latin typeface="思源黑体" pitchFamily="34" charset="-122"/>
              <a:ea typeface="思源黑体" pitchFamily="34" charset="-122"/>
            </a:endParaRPr>
          </a:p>
          <a:p>
            <a:pPr algn="dist"/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A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汉长安       </a:t>
            </a:r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B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唐长安       </a:t>
            </a:r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C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宋汴梁       </a:t>
            </a:r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D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元大都</a:t>
            </a:r>
            <a:endParaRPr lang="zh-CN" altLang="en-US" sz="24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3371215" y="456565"/>
            <a:ext cx="8570595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秦朝经略西南夷，开五尺道，该地区开始进入中原统一政权的版图。“五尺道”位于今天的（   ）</a:t>
            </a:r>
            <a:endParaRPr lang="en-US" altLang="zh-CN" sz="2400" dirty="0">
              <a:latin typeface="思源黑体" pitchFamily="34" charset="-122"/>
              <a:ea typeface="思源黑体" pitchFamily="34" charset="-122"/>
            </a:endParaRPr>
          </a:p>
          <a:p>
            <a:pPr algn="ctr"/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 A．云贵高原、川西及甘南地区         B．闽南、两广一带</a:t>
            </a:r>
            <a:endParaRPr lang="en-US" altLang="zh-CN" sz="2400" dirty="0">
              <a:latin typeface="思源黑体" pitchFamily="34" charset="-122"/>
              <a:ea typeface="思源黑体" pitchFamily="34" charset="-122"/>
            </a:endParaRPr>
          </a:p>
          <a:p>
            <a:pPr algn="ctr"/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 C．青海、新疆及陕西南部地区           D．宁夏、陕西一带</a:t>
            </a:r>
            <a:endParaRPr lang="zh-CN" altLang="en-US" sz="24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3574109" y="5142018"/>
            <a:ext cx="7750629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有学者认为，北宋前期的中枢机构设置体现着“权力制衡”的精神。下列各项可以作为佐证的是（   ）</a:t>
            </a:r>
            <a:endParaRPr lang="zh-CN" altLang="en-US" sz="2400" dirty="0">
              <a:latin typeface="思源黑体" pitchFamily="34" charset="-122"/>
              <a:ea typeface="思源黑体" pitchFamily="34" charset="-122"/>
            </a:endParaRPr>
          </a:p>
          <a:p>
            <a:pPr algn="ctr"/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A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设立内阁负责奏章票拟     </a:t>
            </a:r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B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派遣通判监督地方长官</a:t>
            </a:r>
            <a:endParaRPr lang="zh-CN" altLang="en-US" sz="2400" dirty="0">
              <a:latin typeface="思源黑体" pitchFamily="34" charset="-122"/>
              <a:ea typeface="思源黑体" pitchFamily="34" charset="-122"/>
            </a:endParaRPr>
          </a:p>
          <a:p>
            <a:pPr algn="ctr"/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C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开创三省六部管理体制      </a:t>
            </a:r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D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设枢密院分理全国军务</a:t>
            </a:r>
            <a:endParaRPr lang="zh-CN" altLang="en-US" sz="24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780872" y="771095"/>
            <a:ext cx="33528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A</a:t>
            </a:r>
            <a:endParaRPr lang="en-US" altLang="zh-CN" sz="24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135029" y="3523838"/>
            <a:ext cx="33528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B</a:t>
            </a:r>
            <a:endParaRPr lang="en-US" altLang="zh-CN" sz="24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9292300" y="5505475"/>
            <a:ext cx="64008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 </a:t>
            </a:r>
            <a:r>
              <a:rPr lang="en-US" altLang="zh-CN" sz="2400" dirty="0">
                <a:latin typeface="思源黑体" pitchFamily="34" charset="-122"/>
                <a:ea typeface="思源黑体" pitchFamily="34" charset="-122"/>
              </a:rPr>
              <a:t>D</a:t>
            </a:r>
            <a:r>
              <a:rPr lang="zh-CN" altLang="en-US" sz="2400" dirty="0">
                <a:latin typeface="思源黑体" pitchFamily="34" charset="-122"/>
                <a:ea typeface="思源黑体" pitchFamily="34" charset="-122"/>
              </a:rPr>
              <a:t> </a:t>
            </a:r>
            <a:endParaRPr lang="zh-CN" altLang="en-US" sz="2400" dirty="0">
              <a:latin typeface="思源黑体" pitchFamily="34" charset="-122"/>
              <a:ea typeface="思源黑体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2" grpId="0"/>
      <p:bldP spid="13" grpId="0"/>
      <p:bldP spid="1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734945" y="40005"/>
            <a:ext cx="941895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/>
              <a:t>1．(2015•浙江学考)周灭商后，以崭新的政治风格实行统治，“由是天子之尊，非复诸侯之长，而为诸侯之君”。形成这种政治风格的制度基础主要是(　　)</a:t>
            </a:r>
            <a:endParaRPr lang="zh-CN" altLang="en-US" sz="2000"/>
          </a:p>
          <a:p>
            <a:r>
              <a:rPr lang="zh-CN" altLang="en-US" sz="2000"/>
              <a:t>A．宗法制   B．分封制　　C．郡县制　　D．察举制</a:t>
            </a:r>
            <a:endParaRPr lang="zh-CN" altLang="en-US" sz="2000"/>
          </a:p>
        </p:txBody>
      </p:sp>
      <p:sp>
        <p:nvSpPr>
          <p:cNvPr id="3" name="文本框 2"/>
          <p:cNvSpPr txBox="1"/>
          <p:nvPr/>
        </p:nvSpPr>
        <p:spPr>
          <a:xfrm>
            <a:off x="2664460" y="1597660"/>
            <a:ext cx="966343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/>
              <a:t>2．(2015•浙江学考)有史学家说：“且异姓之国，非宗法之所能统者，以婚媾、甥舅之谊通之，于是天下之国，大都王之兄弟、甥舅，而诸国之间，亦皆有兄弟、甥舅之亲。周人一统之策，实存于是。”这主要反映出西周政治制度的特点之一是(　　)</a:t>
            </a:r>
            <a:endParaRPr lang="zh-CN" altLang="en-US" sz="2000"/>
          </a:p>
          <a:p>
            <a:r>
              <a:rPr lang="zh-CN" altLang="en-US" sz="2000"/>
              <a:t>A．神权与王权相结合</a:t>
            </a:r>
            <a:endParaRPr lang="zh-CN" altLang="en-US" sz="2000"/>
          </a:p>
          <a:p>
            <a:r>
              <a:rPr lang="zh-CN" altLang="en-US" sz="2000"/>
              <a:t>B．以血缘关系为纽带形成国家政治结构</a:t>
            </a:r>
            <a:endParaRPr lang="zh-CN" altLang="en-US" sz="2000"/>
          </a:p>
          <a:p>
            <a:r>
              <a:rPr lang="zh-CN" altLang="en-US" sz="2000"/>
              <a:t>C．婚姻成为控制同姓诸侯国的主要手段</a:t>
            </a:r>
            <a:endParaRPr lang="zh-CN" altLang="en-US" sz="2000"/>
          </a:p>
          <a:p>
            <a:r>
              <a:rPr lang="zh-CN" altLang="en-US" sz="2000"/>
              <a:t>D．最高执政集团尚未实现权力的高度集中</a:t>
            </a:r>
            <a:endParaRPr lang="zh-CN" altLang="en-US" sz="2000"/>
          </a:p>
        </p:txBody>
      </p:sp>
      <p:sp>
        <p:nvSpPr>
          <p:cNvPr id="4" name="文本框 3"/>
          <p:cNvSpPr txBox="1"/>
          <p:nvPr/>
        </p:nvSpPr>
        <p:spPr>
          <a:xfrm>
            <a:off x="2664460" y="4278630"/>
            <a:ext cx="922909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/>
              <a:t>3</a:t>
            </a:r>
            <a:r>
              <a:rPr lang="zh-CN" altLang="en-US" sz="2000"/>
              <a:t>．(2016•浙江学考)秦朝经略西南夷，开五尺道，该地区开始进入中原统一政权的版图。“五尺道”位于今天的(　　)</a:t>
            </a:r>
            <a:endParaRPr lang="zh-CN" altLang="en-US" sz="2000"/>
          </a:p>
          <a:p>
            <a:r>
              <a:rPr lang="zh-CN" altLang="en-US" sz="2000"/>
              <a:t>A．云贵高原、川西及甘南地区</a:t>
            </a:r>
            <a:endParaRPr lang="zh-CN" altLang="en-US" sz="2000"/>
          </a:p>
          <a:p>
            <a:r>
              <a:rPr lang="zh-CN" altLang="en-US" sz="2000"/>
              <a:t>B．闽南、两广一带</a:t>
            </a:r>
            <a:endParaRPr lang="zh-CN" altLang="en-US" sz="2000"/>
          </a:p>
          <a:p>
            <a:r>
              <a:rPr lang="zh-CN" altLang="en-US" sz="2000"/>
              <a:t>C．青海、新疆及陕西南部地区</a:t>
            </a:r>
            <a:endParaRPr lang="zh-CN" altLang="en-US" sz="2000"/>
          </a:p>
          <a:p>
            <a:r>
              <a:rPr lang="zh-CN" altLang="en-US" sz="2000"/>
              <a:t>D．宁夏、陕西一带</a:t>
            </a:r>
            <a:endParaRPr lang="zh-CN" altLang="en-US" sz="20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84500" y="146050"/>
            <a:ext cx="883602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4</a:t>
            </a:r>
            <a:r>
              <a:rPr lang="zh-CN" altLang="en-US" sz="2400"/>
              <a:t>．贞观初，唐太宗下敕征年十八以下之体壮者为兵，但门下给事中(掌驳正政令之事)魏征拒之，遂无果。此事说明(　　)</a:t>
            </a:r>
            <a:endParaRPr lang="zh-CN" altLang="en-US" sz="2400"/>
          </a:p>
          <a:p>
            <a:endParaRPr lang="zh-CN" altLang="en-US" sz="2400"/>
          </a:p>
          <a:p>
            <a:r>
              <a:rPr lang="zh-CN" altLang="en-US" sz="2400"/>
              <a:t>A．兵部隶属门下省	B．门下省独掌大权</a:t>
            </a:r>
            <a:endParaRPr lang="zh-CN" altLang="en-US" sz="2400"/>
          </a:p>
          <a:p>
            <a:r>
              <a:rPr lang="zh-CN" altLang="en-US" sz="2400"/>
              <a:t>C．唐太宗大权旁落	D．君权受相权制约</a:t>
            </a:r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2916555" y="2689225"/>
            <a:ext cx="897191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5</a:t>
            </a:r>
            <a:r>
              <a:rPr lang="zh-CN" altLang="en-US" sz="2400"/>
              <a:t>．(2015•浙江学考)元朝时期我国统一多民族国家进一步发展，当时管辖西藏和四川、青海部分地区的机构是(　　)</a:t>
            </a:r>
            <a:endParaRPr lang="zh-CN" altLang="en-US" sz="2400"/>
          </a:p>
          <a:p>
            <a:endParaRPr lang="zh-CN" altLang="en-US" sz="2400"/>
          </a:p>
          <a:p>
            <a:r>
              <a:rPr lang="zh-CN" altLang="en-US" sz="2400"/>
              <a:t>A．三司      B．宣政院　　　C．内阁　　　D．军机处</a:t>
            </a:r>
            <a:endParaRPr lang="zh-CN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标题 3"/>
          <p:cNvSpPr>
            <a:spLocks noGrp="1"/>
          </p:cNvSpPr>
          <p:nvPr>
            <p:ph type="title"/>
          </p:nvPr>
        </p:nvSpPr>
        <p:spPr>
          <a:xfrm>
            <a:off x="2697480" y="267970"/>
            <a:ext cx="7605395" cy="1143000"/>
          </a:xfrm>
        </p:spPr>
        <p:txBody>
          <a:bodyPr anchor="ctr"/>
          <a:p>
            <a:r>
              <a:rPr lang="zh-CN" altLang="en-US"/>
              <a:t>专题解读</a:t>
            </a:r>
            <a:endParaRPr lang="zh-CN" altLang="en-US"/>
          </a:p>
        </p:txBody>
      </p:sp>
      <p:sp>
        <p:nvSpPr>
          <p:cNvPr id="3074" name="文本框 4"/>
          <p:cNvSpPr txBox="1"/>
          <p:nvPr/>
        </p:nvSpPr>
        <p:spPr>
          <a:xfrm>
            <a:off x="2955290" y="1410970"/>
            <a:ext cx="8097838" cy="2306955"/>
          </a:xfrm>
          <a:prstGeom prst="rect">
            <a:avLst/>
          </a:prstGeom>
          <a:noFill/>
          <a:ln w="9525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古代中国朝代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夏？商周（西周，东周）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秦汉（西汉，东汉）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三国两晋（西晋，东晋）南北朝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隋唐五代十国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宋（北宋，南宋）（同时期还有辽金西夏等政权）元明清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文本框 5"/>
          <p:cNvSpPr txBox="1"/>
          <p:nvPr/>
        </p:nvSpPr>
        <p:spPr>
          <a:xfrm>
            <a:off x="2955290" y="3821430"/>
            <a:ext cx="9102090" cy="230695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古代中国政治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、早期：受宗族血缘关系明显影响。战国时期开始出现中央集权的政治制度。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、秦汉：大一统专制主义帝国建立，官僚政治开始取代贵族政治。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、从汉到明清调整，君主专制制度加强。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、晚期：高度集权的专制主义走向末日。</a:t>
            </a:r>
            <a:endParaRPr lang="zh-CN" altLang="en-US" sz="24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矩形 9217"/>
          <p:cNvSpPr>
            <a:spLocks noRot="1"/>
          </p:cNvSpPr>
          <p:nvPr/>
        </p:nvSpPr>
        <p:spPr>
          <a:xfrm>
            <a:off x="2787015" y="476250"/>
            <a:ext cx="9269095" cy="629793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zh-CN" sz="36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600" b="1">
                <a:solidFill>
                  <a:schemeClr val="tx2"/>
                </a:solidFill>
                <a:latin typeface="楷体_GB2312" pitchFamily="1" charset="-122"/>
                <a:ea typeface="楷体_GB2312" pitchFamily="1" charset="-122"/>
              </a:rPr>
              <a:t>什么是分封制</a:t>
            </a:r>
            <a:r>
              <a:rPr lang="en-US" altLang="zh-CN" sz="3600">
                <a:solidFill>
                  <a:schemeClr val="tx2"/>
                </a:solidFill>
                <a:latin typeface="楷体_GB2312" pitchFamily="1" charset="-122"/>
                <a:ea typeface="楷体_GB2312" pitchFamily="1" charset="-122"/>
              </a:rPr>
              <a:t>,</a:t>
            </a:r>
            <a:r>
              <a:rPr lang="zh-CN" altLang="en-US" sz="3600" b="1">
                <a:solidFill>
                  <a:schemeClr val="tx2"/>
                </a:solidFill>
                <a:latin typeface="楷体_GB2312" pitchFamily="1" charset="-122"/>
                <a:ea typeface="楷体_GB2312" pitchFamily="1" charset="-122"/>
              </a:rPr>
              <a:t>分封制的目的是什么？</a:t>
            </a:r>
            <a:endParaRPr lang="zh-CN" altLang="en-US" sz="3600" b="1">
              <a:solidFill>
                <a:schemeClr val="tx2"/>
              </a:solidFill>
              <a:latin typeface="楷体_GB2312" pitchFamily="1" charset="-122"/>
              <a:ea typeface="楷体_GB2312" pitchFamily="1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zh-CN" sz="36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3600" b="1">
                <a:solidFill>
                  <a:schemeClr val="tx2"/>
                </a:solidFill>
                <a:latin typeface="楷体_GB2312" pitchFamily="1" charset="-122"/>
                <a:ea typeface="楷体_GB2312" pitchFamily="1" charset="-122"/>
              </a:rPr>
              <a:t>如果我是周王，我该怎样进行分封呢？分给哪些人？分封者的获得的好处（权利）和应尽的义务是什么？ </a:t>
            </a:r>
            <a:endParaRPr lang="zh-CN" altLang="en-US" sz="3600" b="1">
              <a:solidFill>
                <a:schemeClr val="tx2"/>
              </a:solidFill>
              <a:latin typeface="楷体_GB2312" pitchFamily="1" charset="-122"/>
              <a:ea typeface="楷体_GB2312" pitchFamily="1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zh-CN" sz="36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3600" b="1">
                <a:solidFill>
                  <a:schemeClr val="tx2"/>
                </a:solidFill>
                <a:latin typeface="楷体_GB2312" pitchFamily="1" charset="-122"/>
                <a:ea typeface="楷体_GB2312" pitchFamily="1" charset="-122"/>
              </a:rPr>
              <a:t>分封制的作用有哪些？ </a:t>
            </a:r>
            <a:endParaRPr lang="zh-CN" altLang="en-US" sz="3600" b="1">
              <a:solidFill>
                <a:schemeClr val="tx2"/>
              </a:solidFill>
              <a:latin typeface="楷体_GB2312" pitchFamily="1" charset="-122"/>
              <a:ea typeface="楷体_GB2312" pitchFamily="1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zh-CN" sz="3600" b="1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④</a:t>
            </a:r>
            <a:r>
              <a:rPr lang="zh-CN" altLang="en-US" sz="3600" b="1">
                <a:solidFill>
                  <a:schemeClr val="tx2"/>
                </a:solidFill>
                <a:latin typeface="楷体_GB2312" pitchFamily="1" charset="-122"/>
                <a:ea typeface="楷体_GB2312" pitchFamily="1" charset="-122"/>
              </a:rPr>
              <a:t>分封制有哪些不足？</a:t>
            </a:r>
            <a:r>
              <a:rPr lang="zh-CN" altLang="en-US" sz="3600" b="1">
                <a:latin typeface="楷体_GB2312" pitchFamily="1" charset="-122"/>
                <a:ea typeface="楷体_GB2312" pitchFamily="1" charset="-122"/>
              </a:rPr>
              <a:t> </a:t>
            </a:r>
            <a:endParaRPr lang="zh-CN" altLang="en-US" sz="3600" b="1">
              <a:latin typeface="楷体_GB2312" pitchFamily="1" charset="-122"/>
              <a:ea typeface="楷体_GB2312" pitchFamily="1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zh-CN" altLang="en-US" sz="3600" b="1">
                <a:latin typeface="楷体_GB2312" pitchFamily="1" charset="-122"/>
                <a:ea typeface="楷体_GB2312" pitchFamily="1" charset="-122"/>
              </a:rPr>
              <a:t>⑤宗法制的含义、特点</a:t>
            </a:r>
            <a:endParaRPr lang="zh-CN" altLang="en-US" sz="3600" b="1">
              <a:latin typeface="楷体_GB2312" pitchFamily="1" charset="-122"/>
              <a:ea typeface="楷体_GB2312" pitchFamily="1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zh-CN" altLang="en-US" sz="3600" b="1">
                <a:latin typeface="楷体_GB2312" pitchFamily="1" charset="-122"/>
                <a:ea typeface="楷体_GB2312" pitchFamily="1" charset="-122"/>
              </a:rPr>
              <a:t>⑥宗法制的主要内容</a:t>
            </a:r>
            <a:endParaRPr lang="zh-CN" altLang="en-US" sz="3600" b="1">
              <a:latin typeface="楷体_GB2312" pitchFamily="1" charset="-122"/>
              <a:ea typeface="楷体_GB2312" pitchFamily="1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zh-CN" altLang="en-US" sz="3600" b="1">
                <a:latin typeface="楷体_GB2312" pitchFamily="1" charset="-122"/>
                <a:ea typeface="楷体_GB2312" pitchFamily="1" charset="-122"/>
              </a:rPr>
              <a:t>⑦宗法制影响有哪些</a:t>
            </a:r>
            <a:endParaRPr lang="zh-CN" altLang="en-US" sz="3600" b="1">
              <a:latin typeface="楷体_GB2312" pitchFamily="1" charset="-122"/>
              <a:ea typeface="楷体_GB2312" pitchFamily="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69" name="图片 11265" descr="Image1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3855" y="241300"/>
            <a:ext cx="5181600" cy="300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8" name="文本框 11277"/>
          <p:cNvSpPr txBox="1"/>
          <p:nvPr/>
        </p:nvSpPr>
        <p:spPr>
          <a:xfrm>
            <a:off x="2743200" y="3917315"/>
            <a:ext cx="923925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en-US" altLang="zh-CN">
                <a:latin typeface="Tahoma" panose="020B0604030504040204" pitchFamily="2" charset="0"/>
                <a:ea typeface="宋体" panose="02010600030101010101" pitchFamily="2" charset="-122"/>
              </a:rPr>
              <a:t>         </a:t>
            </a:r>
            <a:r>
              <a:rPr lang="zh-CN" altLang="en-US" sz="2800" b="1">
                <a:latin typeface="Tahoma" panose="020B0604030504040204" pitchFamily="2" charset="0"/>
                <a:ea typeface="宋体" panose="02010600030101010101" pitchFamily="2" charset="-122"/>
              </a:rPr>
              <a:t>当时社会上最突出的形态是建立在宗法制基础上的分封制，也就是说当时的统治关系由宗法关系来决定的，贵族宗法统治的宗统和贵族政治统治的君统是合一的。</a:t>
            </a:r>
            <a:endParaRPr lang="zh-CN" altLang="en-US" sz="2800" b="1">
              <a:latin typeface="Tahoma" panose="020B0604030504040204" pitchFamily="2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400" b="1">
                <a:latin typeface="Tahoma" panose="020B0604030504040204" pitchFamily="2" charset="0"/>
                <a:ea typeface="宋体" panose="02010600030101010101" pitchFamily="2" charset="-122"/>
              </a:rPr>
              <a:t>                                                                         </a:t>
            </a:r>
            <a:r>
              <a:rPr lang="en-US" altLang="zh-CN" sz="2400" b="1">
                <a:latin typeface="Tahoma" panose="020B0604030504040204" pitchFamily="2" charset="0"/>
                <a:ea typeface="宋体" panose="02010600030101010101" pitchFamily="2" charset="-122"/>
              </a:rPr>
              <a:t>——</a:t>
            </a:r>
            <a:r>
              <a:rPr lang="zh-CN" altLang="en-US" sz="2400" b="1">
                <a:latin typeface="Tahoma" panose="020B0604030504040204" pitchFamily="2" charset="0"/>
                <a:ea typeface="宋体" panose="02010600030101010101" pitchFamily="2" charset="-122"/>
              </a:rPr>
              <a:t>钱宗范</a:t>
            </a:r>
            <a:endParaRPr lang="zh-CN" altLang="en-US" sz="2400" b="1">
              <a:latin typeface="Tahoma" panose="020B0604030504040204" pitchFamily="2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/>
        </p:nvSpPr>
        <p:spPr>
          <a:xfrm>
            <a:off x="2867500" y="37391"/>
            <a:ext cx="323088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000" dirty="0">
                <a:latin typeface="思源黑体" pitchFamily="34" charset="-122"/>
                <a:ea typeface="思源黑体" pitchFamily="34" charset="-122"/>
                <a:sym typeface="+mn-ea"/>
              </a:rPr>
              <a:t>分封制</a:t>
            </a:r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和宗法制的基本内容</a:t>
            </a:r>
            <a:endParaRPr lang="en-US" altLang="zh-CN" sz="20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6186660" y="348946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b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882105" y="436037"/>
            <a:ext cx="240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1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）分封制</a:t>
            </a:r>
            <a:endParaRPr lang="zh-CN" altLang="en-US" dirty="0">
              <a:latin typeface="思源黑体" pitchFamily="34" charset="-122"/>
              <a:ea typeface="思源黑体" pitchFamily="34" charset="-122"/>
            </a:endParaRPr>
          </a:p>
        </p:txBody>
      </p:sp>
      <p:graphicFrame>
        <p:nvGraphicFramePr>
          <p:cNvPr id="24" name="表格 23"/>
          <p:cNvGraphicFramePr>
            <a:graphicFrameLocks noGrp="1"/>
          </p:cNvGraphicFramePr>
          <p:nvPr/>
        </p:nvGraphicFramePr>
        <p:xfrm>
          <a:off x="3111500" y="1301115"/>
          <a:ext cx="8313420" cy="2733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00455"/>
                <a:gridCol w="7212965"/>
              </a:tblGrid>
              <a:tr h="423545">
                <a:tc>
                  <a:txBody>
                    <a:bodyPr/>
                    <a:lstStyle/>
                    <a:p>
                      <a:pPr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分封对象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王族（分封主体，代表国：燕、鲁）、功臣、先代贵族（代表国：宋）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3545">
                <a:tc>
                  <a:txBody>
                    <a:bodyPr/>
                    <a:lstStyle/>
                    <a:p>
                      <a:pPr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诸侯权力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世袭统治权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3545">
                <a:tc>
                  <a:txBody>
                    <a:bodyPr/>
                    <a:lstStyle/>
                    <a:p>
                      <a:pPr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诸侯义务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对周天子定期</a:t>
                      </a:r>
                      <a:r>
                        <a:rPr lang="zh-CN" altLang="en-US" sz="1800" dirty="0">
                          <a:solidFill>
                            <a:srgbClr val="FF0000"/>
                          </a:solidFill>
                          <a:latin typeface="思源黑体" pitchFamily="34" charset="-122"/>
                          <a:ea typeface="思源黑体" pitchFamily="34" charset="-122"/>
                        </a:rPr>
                        <a:t>朝贡</a:t>
                      </a:r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并提供军赋和力役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lvl="0"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积极作用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西周的分封制有利于稳定当时的政治秩序；有利于扩大统治区域，周的文化形式也因此覆盖了整个黄河中下游地区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30885">
                <a:tc>
                  <a:txBody>
                    <a:bodyPr/>
                    <a:lstStyle/>
                    <a:p>
                      <a:pPr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消极影响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后来随着实力变化，出现了强国兼并弱国的形势，从而使周天子的权威逐渐削弱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5" name="文本框 24"/>
          <p:cNvSpPr txBox="1"/>
          <p:nvPr/>
        </p:nvSpPr>
        <p:spPr>
          <a:xfrm>
            <a:off x="2882105" y="3955638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sz="2000" dirty="0">
                <a:latin typeface="思源黑体" pitchFamily="34" charset="-122"/>
                <a:ea typeface="思源黑体" pitchFamily="34" charset="-122"/>
              </a:rPr>
              <a:t>2</a:t>
            </a:r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）宗法制</a:t>
            </a:r>
            <a:endParaRPr lang="zh-CN" altLang="en-US" sz="2000" dirty="0">
              <a:latin typeface="思源黑体" pitchFamily="34" charset="-122"/>
              <a:ea typeface="思源黑体" pitchFamily="34" charset="-122"/>
            </a:endParaRPr>
          </a:p>
        </p:txBody>
      </p:sp>
      <p:graphicFrame>
        <p:nvGraphicFramePr>
          <p:cNvPr id="26" name="表格 25"/>
          <p:cNvGraphicFramePr>
            <a:graphicFrameLocks noGrp="1"/>
          </p:cNvGraphicFramePr>
          <p:nvPr/>
        </p:nvGraphicFramePr>
        <p:xfrm>
          <a:off x="2988945" y="4772660"/>
          <a:ext cx="8932545" cy="15024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82370"/>
                <a:gridCol w="7750175"/>
              </a:tblGrid>
              <a:tr h="36576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含义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宗法制按照血缘关系分配政治权利，维护政治联系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846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特点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嫡长子继承制</a:t>
                      </a:r>
                      <a:r>
                        <a:rPr lang="en-US" altLang="zh-CN" dirty="0">
                          <a:solidFill>
                            <a:srgbClr val="FF0000"/>
                          </a:solidFill>
                          <a:latin typeface="思源黑体" pitchFamily="34" charset="-122"/>
                          <a:ea typeface="思源黑体" pitchFamily="34" charset="-122"/>
                        </a:rPr>
                        <a:t>(</a:t>
                      </a:r>
                      <a:r>
                        <a:rPr lang="zh-CN" altLang="en-US" dirty="0">
                          <a:solidFill>
                            <a:srgbClr val="FF0000"/>
                          </a:solidFill>
                          <a:latin typeface="思源黑体" pitchFamily="34" charset="-122"/>
                          <a:ea typeface="思源黑体" pitchFamily="34" charset="-122"/>
                        </a:rPr>
                        <a:t>周开始</a:t>
                      </a:r>
                      <a:r>
                        <a:rPr lang="en-US" altLang="zh-CN" dirty="0">
                          <a:solidFill>
                            <a:srgbClr val="FF0000"/>
                          </a:solidFill>
                          <a:latin typeface="思源黑体" pitchFamily="34" charset="-122"/>
                          <a:ea typeface="思源黑体" pitchFamily="34" charset="-122"/>
                        </a:rPr>
                        <a:t>)</a:t>
                      </a:r>
                      <a:endParaRPr lang="en-US" altLang="zh-CN" dirty="0">
                        <a:solidFill>
                          <a:srgbClr val="FF0000"/>
                        </a:solidFill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9095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诸侯义务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周天子</a:t>
                      </a:r>
                      <a:r>
                        <a:rPr lang="en-US" altLang="zh-CN" dirty="0">
                          <a:latin typeface="思源黑体" pitchFamily="34" charset="-122"/>
                          <a:ea typeface="思源黑体" pitchFamily="34" charset="-122"/>
                        </a:rPr>
                        <a:t>—</a:t>
                      </a:r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诸侯</a:t>
                      </a:r>
                      <a:r>
                        <a:rPr lang="en-US" altLang="zh-CN" dirty="0">
                          <a:latin typeface="思源黑体" pitchFamily="34" charset="-122"/>
                          <a:ea typeface="思源黑体" pitchFamily="34" charset="-122"/>
                        </a:rPr>
                        <a:t>—</a:t>
                      </a:r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卿大夫</a:t>
                      </a:r>
                      <a:r>
                        <a:rPr lang="en-US" altLang="zh-CN" dirty="0">
                          <a:latin typeface="思源黑体" pitchFamily="34" charset="-122"/>
                          <a:ea typeface="思源黑体" pitchFamily="34" charset="-122"/>
                        </a:rPr>
                        <a:t>—</a:t>
                      </a:r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士。（大宗和小宗的关系是相对的）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9095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意义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①有利于统治集团内部的稳定与团结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  <a:p>
                      <a:pPr algn="just"/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②在广大范围内对中国社会结构产生了重大影响；其内涵仍体现在我们今天的日常生活和观念中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33" name="组合 32"/>
          <p:cNvGrpSpPr/>
          <p:nvPr/>
        </p:nvGrpSpPr>
        <p:grpSpPr>
          <a:xfrm>
            <a:off x="2578100" y="3338830"/>
            <a:ext cx="6680200" cy="342900"/>
            <a:chOff x="2578100" y="3060700"/>
            <a:chExt cx="6680200" cy="342900"/>
          </a:xfrm>
        </p:grpSpPr>
        <p:sp>
          <p:nvSpPr>
            <p:cNvPr id="27" name="矩形 26"/>
            <p:cNvSpPr/>
            <p:nvPr/>
          </p:nvSpPr>
          <p:spPr>
            <a:xfrm>
              <a:off x="6388100" y="3060700"/>
              <a:ext cx="2870200" cy="342900"/>
            </a:xfrm>
            <a:prstGeom prst="rect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itchFamily="34" charset="-122"/>
                <a:ea typeface="思源黑体" pitchFamily="34" charset="-122"/>
              </a:endParaRPr>
            </a:p>
          </p:txBody>
        </p:sp>
        <p:cxnSp>
          <p:nvCxnSpPr>
            <p:cNvPr id="31" name="直接箭头连接符 30"/>
            <p:cNvCxnSpPr>
              <a:stCxn id="27" idx="1"/>
            </p:cNvCxnSpPr>
            <p:nvPr/>
          </p:nvCxnSpPr>
          <p:spPr>
            <a:xfrm flipH="1">
              <a:off x="2578100" y="3232150"/>
              <a:ext cx="3810000" cy="6350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组合 33"/>
          <p:cNvGrpSpPr/>
          <p:nvPr/>
        </p:nvGrpSpPr>
        <p:grpSpPr>
          <a:xfrm>
            <a:off x="2774315" y="3257550"/>
            <a:ext cx="8731031" cy="497807"/>
            <a:chOff x="-152400" y="3000920"/>
            <a:chExt cx="8731031" cy="497807"/>
          </a:xfrm>
        </p:grpSpPr>
        <p:sp>
          <p:nvSpPr>
            <p:cNvPr id="35" name="矩形 34"/>
            <p:cNvSpPr/>
            <p:nvPr/>
          </p:nvSpPr>
          <p:spPr>
            <a:xfrm>
              <a:off x="6642100" y="3000920"/>
              <a:ext cx="1936531" cy="342900"/>
            </a:xfrm>
            <a:prstGeom prst="rect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itchFamily="34" charset="-122"/>
                <a:ea typeface="思源黑体" pitchFamily="34" charset="-122"/>
              </a:endParaRPr>
            </a:p>
          </p:txBody>
        </p:sp>
        <p:cxnSp>
          <p:nvCxnSpPr>
            <p:cNvPr id="36" name="直接箭头连接符 35"/>
            <p:cNvCxnSpPr/>
            <p:nvPr/>
          </p:nvCxnSpPr>
          <p:spPr>
            <a:xfrm flipH="1" flipV="1">
              <a:off x="-152400" y="3496220"/>
              <a:ext cx="1682750" cy="2507"/>
            </a:xfrm>
            <a:prstGeom prst="straightConnector1">
              <a:avLst/>
            </a:prstGeom>
            <a:ln w="38100">
              <a:solidFill>
                <a:schemeClr val="accent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矩形 42"/>
          <p:cNvSpPr/>
          <p:nvPr/>
        </p:nvSpPr>
        <p:spPr>
          <a:xfrm>
            <a:off x="4248780" y="3600351"/>
            <a:ext cx="1237620" cy="354935"/>
          </a:xfrm>
          <a:prstGeom prst="rect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" pitchFamily="34" charset="-122"/>
              <a:ea typeface="思源黑体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796677" y="2653172"/>
            <a:ext cx="1811360" cy="1145552"/>
            <a:chOff x="709590" y="2620514"/>
            <a:chExt cx="1811360" cy="1145552"/>
          </a:xfrm>
        </p:grpSpPr>
        <p:sp>
          <p:nvSpPr>
            <p:cNvPr id="32" name="文本框 31"/>
            <p:cNvSpPr txBox="1"/>
            <p:nvPr/>
          </p:nvSpPr>
          <p:spPr>
            <a:xfrm>
              <a:off x="1136650" y="3007348"/>
              <a:ext cx="13843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solidFill>
                    <a:schemeClr val="bg1"/>
                  </a:solidFill>
                  <a:latin typeface="思源黑体" pitchFamily="34" charset="-122"/>
                  <a:ea typeface="思源黑体" pitchFamily="34" charset="-122"/>
                </a:rPr>
                <a:t>诸侯国之间</a:t>
              </a:r>
              <a:endParaRPr lang="zh-CN" altLang="en-US" b="1" dirty="0">
                <a:solidFill>
                  <a:schemeClr val="bg1"/>
                </a:solidFill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725508" y="2620514"/>
              <a:ext cx="6463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b="1" dirty="0">
                  <a:solidFill>
                    <a:schemeClr val="bg1"/>
                  </a:solidFill>
                  <a:latin typeface="思源黑体" pitchFamily="34" charset="-122"/>
                  <a:ea typeface="思源黑体" pitchFamily="34" charset="-122"/>
                </a:rPr>
                <a:t>角度</a:t>
              </a:r>
              <a:endParaRPr lang="zh-CN" altLang="en-US" b="1" dirty="0">
                <a:solidFill>
                  <a:schemeClr val="bg1"/>
                </a:solidFill>
                <a:latin typeface="思源黑体" pitchFamily="34" charset="-122"/>
                <a:ea typeface="思源黑体" pitchFamily="34" charset="-122"/>
              </a:endParaRP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709590" y="3396734"/>
              <a:ext cx="18113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solidFill>
                    <a:schemeClr val="bg1"/>
                  </a:solidFill>
                  <a:latin typeface="思源黑体" pitchFamily="34" charset="-122"/>
                  <a:ea typeface="思源黑体" pitchFamily="34" charset="-122"/>
                </a:rPr>
                <a:t>诸侯与天子之间</a:t>
              </a:r>
              <a:endParaRPr lang="zh-CN" altLang="en-US" b="1" dirty="0">
                <a:solidFill>
                  <a:schemeClr val="bg1"/>
                </a:solidFill>
                <a:latin typeface="思源黑体" pitchFamily="34" charset="-122"/>
                <a:ea typeface="思源黑体" pitchFamily="34" charset="-122"/>
              </a:endParaRPr>
            </a:p>
          </p:txBody>
        </p:sp>
      </p:grp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3111500" y="877570"/>
          <a:ext cx="8313420" cy="42354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00455"/>
                <a:gridCol w="7212965"/>
              </a:tblGrid>
              <a:tr h="423545">
                <a:tc>
                  <a:txBody>
                    <a:bodyPr/>
                    <a:p>
                      <a:pPr algn="just"/>
                      <a:r>
                        <a:rPr lang="zh-CN" altLang="en-US" sz="1800" dirty="0">
                          <a:latin typeface="思源黑体" pitchFamily="34" charset="-122"/>
                          <a:ea typeface="思源黑体" pitchFamily="34" charset="-122"/>
                        </a:rPr>
                        <a:t>分封目的</a:t>
                      </a:r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just"/>
                      <a:endParaRPr lang="zh-CN" altLang="en-US" sz="1800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988945" y="4406265"/>
          <a:ext cx="8932545" cy="36639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82370"/>
                <a:gridCol w="7750175"/>
              </a:tblGrid>
              <a:tr h="366395">
                <a:tc>
                  <a:txBody>
                    <a:bodyPr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渊源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just"/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由原始社会的父系家长制直接演变而来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animBg="1"/>
      <p:bldP spid="23" grpId="0"/>
      <p:bldP spid="25" grpId="0"/>
      <p:bldP spid="43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4930" name="Picture 2" descr="西周分封图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350" y="0"/>
            <a:ext cx="1119505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071290" y="589908"/>
            <a:ext cx="30059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中国早期政治制度的特点</a:t>
            </a:r>
            <a:endParaRPr lang="zh-CN" altLang="en-US" sz="20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6116401" y="589908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c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71495" y="1050290"/>
            <a:ext cx="910209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1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）神权与王权相结合（商代的祭祀占卜）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2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）以血缘关系为纽带形成国家政治结构(分封制中的同姓宗族、宗法制都与之相关)。</a:t>
            </a:r>
            <a:endParaRPr lang="zh-CN" altLang="en-US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3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）最高政治集团尚未实现权力的高度集中（周代的诸侯拥有世袭统治权，秦朝实现最高政治集团权力的高度集中）</a:t>
            </a:r>
            <a:endParaRPr lang="zh-CN" altLang="en-US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071289" y="2635812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>
                <a:latin typeface="思源黑体" pitchFamily="34" charset="-122"/>
                <a:ea typeface="思源黑体" pitchFamily="34" charset="-122"/>
              </a:rPr>
              <a:t>秦的统一</a:t>
            </a:r>
            <a:endParaRPr lang="zh-CN" altLang="en-US" sz="20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4340833" y="2638667"/>
            <a:ext cx="402880" cy="40288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思源黑体" pitchFamily="34" charset="-122"/>
                <a:ea typeface="思源黑体" pitchFamily="34" charset="-122"/>
              </a:rPr>
              <a:t>b</a:t>
            </a:r>
            <a:endParaRPr lang="zh-CN" altLang="en-US" sz="3200" dirty="0">
              <a:latin typeface="思源黑体" pitchFamily="34" charset="-122"/>
              <a:ea typeface="思源黑体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71290" y="3099637"/>
            <a:ext cx="84661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1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）到公元前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221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年，秦先后兼并六国，建立了中国历史上第一个统一的专制主义中央集权的秦王朝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2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）巩固疆域的措施</a:t>
            </a:r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endParaRPr lang="en-US" altLang="zh-CN" dirty="0">
              <a:latin typeface="思源黑体" pitchFamily="34" charset="-122"/>
              <a:ea typeface="思源黑体" pitchFamily="34" charset="-122"/>
            </a:endParaRPr>
          </a:p>
          <a:p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（</a:t>
            </a:r>
            <a:r>
              <a:rPr lang="en-US" altLang="zh-CN" dirty="0">
                <a:latin typeface="思源黑体" pitchFamily="34" charset="-122"/>
                <a:ea typeface="思源黑体" pitchFamily="34" charset="-122"/>
              </a:rPr>
              <a:t>3</a:t>
            </a:r>
            <a:r>
              <a:rPr lang="zh-CN" altLang="en-US" dirty="0">
                <a:latin typeface="思源黑体" pitchFamily="34" charset="-122"/>
                <a:ea typeface="思源黑体" pitchFamily="34" charset="-122"/>
              </a:rPr>
              <a:t>）统一的影响：结束了自春秋战国以来持续了数百年的混战局面，推动了中华民族多元一体格局的形成</a:t>
            </a:r>
            <a:endParaRPr lang="zh-CN" altLang="en-US" dirty="0">
              <a:latin typeface="思源黑体" pitchFamily="34" charset="-122"/>
              <a:ea typeface="思源黑体" pitchFamily="34" charset="-122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3409315" y="4115435"/>
          <a:ext cx="876427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18185"/>
                <a:gridCol w="8046085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北方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派蒙恬北击匈奴，收回河套地区，并修筑长城、直道，设郡</a:t>
                      </a:r>
                      <a:r>
                        <a:rPr lang="en-US" altLang="zh-CN" dirty="0">
                          <a:latin typeface="思源黑体" pitchFamily="34" charset="-122"/>
                          <a:ea typeface="思源黑体" pitchFamily="34" charset="-122"/>
                        </a:rPr>
                        <a:t>,</a:t>
                      </a:r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加强了北部边防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岭南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开灵渠，在岭南置郡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西南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思源黑体" pitchFamily="34" charset="-122"/>
                          <a:ea typeface="思源黑体" pitchFamily="34" charset="-122"/>
                        </a:rPr>
                        <a:t>在“西南夷”开五尺道，在其中部分地区任命官吏</a:t>
                      </a:r>
                      <a:endParaRPr lang="zh-CN" altLang="en-US" dirty="0">
                        <a:latin typeface="思源黑体" pitchFamily="34" charset="-122"/>
                        <a:ea typeface="思源黑体" pitchFamily="34" charset="-12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26" name="组合 25"/>
          <p:cNvGrpSpPr/>
          <p:nvPr/>
        </p:nvGrpSpPr>
        <p:grpSpPr>
          <a:xfrm>
            <a:off x="602842" y="4136034"/>
            <a:ext cx="8349343" cy="1459816"/>
            <a:chOff x="413657" y="3462403"/>
            <a:chExt cx="8349343" cy="1459816"/>
          </a:xfrm>
        </p:grpSpPr>
        <p:sp>
          <p:nvSpPr>
            <p:cNvPr id="12" name="文本框 11"/>
            <p:cNvSpPr txBox="1"/>
            <p:nvPr/>
          </p:nvSpPr>
          <p:spPr>
            <a:xfrm>
              <a:off x="3897085" y="4614442"/>
              <a:ext cx="44631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dirty="0">
                  <a:latin typeface="思源黑体" pitchFamily="34" charset="-122"/>
                  <a:ea typeface="思源黑体" pitchFamily="34" charset="-122"/>
                </a:rPr>
                <a:t>*注意区分：北方</a:t>
              </a:r>
              <a:r>
                <a:rPr lang="en-US" altLang="zh-CN" sz="1400" dirty="0">
                  <a:latin typeface="思源黑体" pitchFamily="34" charset="-122"/>
                  <a:ea typeface="思源黑体" pitchFamily="34" charset="-122"/>
                </a:rPr>
                <a:t>—</a:t>
              </a:r>
              <a:r>
                <a:rPr lang="zh-CN" altLang="en-US" sz="1400" dirty="0">
                  <a:latin typeface="思源黑体" pitchFamily="34" charset="-122"/>
                  <a:ea typeface="思源黑体" pitchFamily="34" charset="-122"/>
                </a:rPr>
                <a:t>直道；西南</a:t>
              </a:r>
              <a:r>
                <a:rPr lang="en-US" altLang="zh-CN" sz="1400" dirty="0">
                  <a:latin typeface="思源黑体" pitchFamily="34" charset="-122"/>
                  <a:ea typeface="思源黑体" pitchFamily="34" charset="-122"/>
                </a:rPr>
                <a:t>—</a:t>
              </a:r>
              <a:r>
                <a:rPr lang="zh-CN" altLang="en-US" sz="1400" dirty="0">
                  <a:latin typeface="思源黑体" pitchFamily="34" charset="-122"/>
                  <a:ea typeface="思源黑体" pitchFamily="34" charset="-122"/>
                </a:rPr>
                <a:t>五尺道</a:t>
              </a:r>
              <a:endParaRPr lang="zh-CN" altLang="en-US" sz="1400" dirty="0">
                <a:latin typeface="思源黑体" pitchFamily="34" charset="-122"/>
                <a:ea typeface="思源黑体" pitchFamily="34" charset="-122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2351314" y="3826562"/>
              <a:ext cx="3722916" cy="342900"/>
              <a:chOff x="4757057" y="3060700"/>
              <a:chExt cx="3722916" cy="342900"/>
            </a:xfrm>
          </p:grpSpPr>
          <p:sp>
            <p:nvSpPr>
              <p:cNvPr id="16" name="矩形 15"/>
              <p:cNvSpPr/>
              <p:nvPr/>
            </p:nvSpPr>
            <p:spPr>
              <a:xfrm>
                <a:off x="7271657" y="3060700"/>
                <a:ext cx="1208316" cy="342900"/>
              </a:xfrm>
              <a:prstGeom prst="rect">
                <a:avLst/>
              </a:prstGeom>
              <a:noFill/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思源黑体" pitchFamily="34" charset="-122"/>
                  <a:ea typeface="思源黑体" pitchFamily="34" charset="-122"/>
                </a:endParaRPr>
              </a:p>
            </p:txBody>
          </p:sp>
          <p:cxnSp>
            <p:nvCxnSpPr>
              <p:cNvPr id="17" name="直接箭头连接符 16"/>
              <p:cNvCxnSpPr/>
              <p:nvPr/>
            </p:nvCxnSpPr>
            <p:spPr>
              <a:xfrm flipH="1">
                <a:off x="4757057" y="3238500"/>
                <a:ext cx="2514601" cy="0"/>
              </a:xfrm>
              <a:prstGeom prst="straightConnector1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文本框 19"/>
            <p:cNvSpPr txBox="1"/>
            <p:nvPr/>
          </p:nvSpPr>
          <p:spPr>
            <a:xfrm>
              <a:off x="413657" y="3462403"/>
              <a:ext cx="2133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solidFill>
                    <a:schemeClr val="bg1"/>
                  </a:solidFill>
                  <a:latin typeface="思源黑体" pitchFamily="34" charset="-122"/>
                  <a:ea typeface="思源黑体" pitchFamily="34" charset="-122"/>
                </a:rPr>
                <a:t>岭南地区归入中央王朝管辖的开端</a:t>
              </a:r>
              <a:endParaRPr lang="zh-CN" altLang="en-US" dirty="0">
                <a:solidFill>
                  <a:schemeClr val="bg1"/>
                </a:solidFill>
                <a:latin typeface="思源黑体" pitchFamily="34" charset="-122"/>
                <a:ea typeface="思源黑体" pitchFamily="34" charset="-122"/>
              </a:endParaRPr>
            </a:p>
          </p:txBody>
        </p:sp>
        <p:grpSp>
          <p:nvGrpSpPr>
            <p:cNvPr id="21" name="组合 20"/>
            <p:cNvGrpSpPr/>
            <p:nvPr/>
          </p:nvGrpSpPr>
          <p:grpSpPr>
            <a:xfrm>
              <a:off x="2351315" y="4193372"/>
              <a:ext cx="6411685" cy="342900"/>
              <a:chOff x="4757058" y="3060700"/>
              <a:chExt cx="5154385" cy="342900"/>
            </a:xfrm>
          </p:grpSpPr>
          <p:sp>
            <p:nvSpPr>
              <p:cNvPr id="22" name="矩形 21"/>
              <p:cNvSpPr/>
              <p:nvPr/>
            </p:nvSpPr>
            <p:spPr>
              <a:xfrm>
                <a:off x="7812698" y="3060700"/>
                <a:ext cx="2098745" cy="342900"/>
              </a:xfrm>
              <a:prstGeom prst="rect">
                <a:avLst/>
              </a:prstGeom>
              <a:noFill/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思源黑体" pitchFamily="34" charset="-122"/>
                  <a:ea typeface="思源黑体" pitchFamily="34" charset="-122"/>
                </a:endParaRPr>
              </a:p>
            </p:txBody>
          </p:sp>
          <p:cxnSp>
            <p:nvCxnSpPr>
              <p:cNvPr id="23" name="直接箭头连接符 22"/>
              <p:cNvCxnSpPr>
                <a:stCxn id="22" idx="1"/>
              </p:cNvCxnSpPr>
              <p:nvPr/>
            </p:nvCxnSpPr>
            <p:spPr>
              <a:xfrm flipH="1">
                <a:off x="4757058" y="3232150"/>
                <a:ext cx="3055640" cy="6350"/>
              </a:xfrm>
              <a:prstGeom prst="straightConnector1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文本框 23"/>
            <p:cNvSpPr txBox="1"/>
            <p:nvPr/>
          </p:nvSpPr>
          <p:spPr>
            <a:xfrm>
              <a:off x="413657" y="4223156"/>
              <a:ext cx="2133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solidFill>
                    <a:schemeClr val="bg1"/>
                  </a:solidFill>
                  <a:latin typeface="思源黑体" pitchFamily="34" charset="-122"/>
                  <a:ea typeface="思源黑体" pitchFamily="34" charset="-122"/>
                </a:rPr>
                <a:t>该地区进入中原统一政权版图的开端</a:t>
              </a:r>
              <a:endParaRPr lang="zh-CN" altLang="en-US" dirty="0">
                <a:solidFill>
                  <a:schemeClr val="bg1"/>
                </a:solidFill>
                <a:latin typeface="思源黑体" pitchFamily="34" charset="-122"/>
                <a:ea typeface="思源黑体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uiExpand="1" build="p"/>
      <p:bldP spid="7" grpId="0"/>
      <p:bldP spid="8" grpId="0" animBg="1"/>
      <p:bldP spid="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文本框 1"/>
          <p:cNvSpPr txBox="1"/>
          <p:nvPr/>
        </p:nvSpPr>
        <p:spPr>
          <a:xfrm>
            <a:off x="2777490" y="213043"/>
            <a:ext cx="8516938" cy="138366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从公元前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230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年至公元前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221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年，秦国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……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建立了中国历史上第一个统一的专制主义中央集权的秦王朝。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                                        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教材</a:t>
            </a:r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p8</a:t>
            </a:r>
            <a:endParaRPr lang="en-US" altLang="zh-CN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77490" y="2066290"/>
            <a:ext cx="3308350" cy="64516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fontAlgn="base"/>
            <a:r>
              <a:rPr lang="zh-CN" altLang="en-US" sz="3600" b="1" strike="noStrike" noProof="1">
                <a:solidFill>
                  <a:srgbClr val="C00000"/>
                </a:solidFill>
              </a:rPr>
              <a:t>统一</a:t>
            </a:r>
            <a:endParaRPr lang="zh-CN" altLang="en-US" sz="3600" b="1" strike="noStrike" noProof="1">
              <a:solidFill>
                <a:srgbClr val="C0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77490" y="2711450"/>
            <a:ext cx="41402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600" b="1">
                <a:solidFill>
                  <a:srgbClr val="C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专制主义</a:t>
            </a:r>
            <a:endParaRPr lang="zh-CN" altLang="en-US" sz="3600" b="1">
              <a:solidFill>
                <a:srgbClr val="C00000"/>
              </a:solidFill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endParaRPr lang="zh-CN" altLang="en-US" sz="3600" b="1">
              <a:solidFill>
                <a:srgbClr val="C00000"/>
              </a:solidFill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26093" y="3432175"/>
            <a:ext cx="280987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600" b="1">
                <a:solidFill>
                  <a:srgbClr val="C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中央集权</a:t>
            </a:r>
            <a:endParaRPr lang="zh-CN" altLang="en-US" sz="3600" b="1">
              <a:solidFill>
                <a:srgbClr val="C00000"/>
              </a:solidFill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endParaRPr lang="zh-CN" altLang="en-US" sz="3600" b="1">
              <a:solidFill>
                <a:srgbClr val="C00000"/>
              </a:solidFill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5" grpId="0"/>
      <p:bldP spid="6" grpId="0"/>
    </p:bldLst>
  </p:timing>
</p:sld>
</file>

<file path=ppt/theme/theme1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4780</Words>
  <Application>WPS 演示</Application>
  <PresentationFormat>自定义</PresentationFormat>
  <Paragraphs>444</Paragraphs>
  <Slides>31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31</vt:i4>
      </vt:variant>
    </vt:vector>
  </HeadingPairs>
  <TitlesOfParts>
    <vt:vector size="54" baseType="lpstr">
      <vt:lpstr>Arial</vt:lpstr>
      <vt:lpstr>宋体</vt:lpstr>
      <vt:lpstr>Wingdings</vt:lpstr>
      <vt:lpstr>思源黑体</vt:lpstr>
      <vt:lpstr>黑体</vt:lpstr>
      <vt:lpstr>Times New Roman</vt:lpstr>
      <vt:lpstr>Verdana</vt:lpstr>
      <vt:lpstr>微软雅黑</vt:lpstr>
      <vt:lpstr>Arial Unicode MS</vt:lpstr>
      <vt:lpstr>等线</vt:lpstr>
      <vt:lpstr>Calibri</vt:lpstr>
      <vt:lpstr>等线 Light</vt:lpstr>
      <vt:lpstr>楷体_GB2312</vt:lpstr>
      <vt:lpstr>新宋体</vt:lpstr>
      <vt:lpstr>Tahoma</vt:lpstr>
      <vt:lpstr>华文新魏</vt:lpstr>
      <vt:lpstr>1_自定义设计方案</vt:lpstr>
      <vt:lpstr>2_自定义设计方案</vt:lpstr>
      <vt:lpstr>Word.Document.8</vt:lpstr>
      <vt:lpstr>Word.Document.8</vt:lpstr>
      <vt:lpstr>Word.Document.8</vt:lpstr>
      <vt:lpstr>Word.Document.8</vt:lpstr>
      <vt:lpstr>Word.Document.8</vt:lpstr>
      <vt:lpstr>PowerPoint 演示文稿</vt:lpstr>
      <vt:lpstr>PowerPoint 演示文稿</vt:lpstr>
      <vt:lpstr>专题解读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皇帝制度</vt:lpstr>
      <vt:lpstr>秦朝的中央官制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王华钰</dc:creator>
  <cp:lastModifiedBy>Administrator</cp:lastModifiedBy>
  <cp:revision>63</cp:revision>
  <dcterms:created xsi:type="dcterms:W3CDTF">2016-06-25T04:48:00Z</dcterms:created>
  <dcterms:modified xsi:type="dcterms:W3CDTF">2018-05-08T11:38:23Z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