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1" r:id="rId3"/>
    <p:sldId id="272" r:id="rId4"/>
    <p:sldId id="280" r:id="rId5"/>
    <p:sldId id="281" r:id="rId6"/>
    <p:sldId id="469" r:id="rId7"/>
    <p:sldId id="282" r:id="rId8"/>
    <p:sldId id="283" r:id="rId9"/>
    <p:sldId id="273" r:id="rId10"/>
    <p:sldId id="275" r:id="rId11"/>
    <p:sldId id="470" r:id="rId12"/>
    <p:sldId id="276" r:id="rId13"/>
    <p:sldId id="269" r:id="rId14"/>
    <p:sldId id="279" r:id="rId15"/>
    <p:sldId id="285" r:id="rId16"/>
    <p:sldId id="284" r:id="rId17"/>
    <p:sldId id="468" r:id="rId18"/>
    <p:sldId id="45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541B11-4F29-4626-8414-3E5A01B575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18C475-AA34-413F-A967-A7CB2A2F8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927E133-F650-4988-9177-4E5163E50FB7}"/>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5" name="页脚占位符 4">
            <a:extLst>
              <a:ext uri="{FF2B5EF4-FFF2-40B4-BE49-F238E27FC236}">
                <a16:creationId xmlns:a16="http://schemas.microsoft.com/office/drawing/2014/main" id="{8811BD98-1992-47BD-A39B-F4740A7FC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89146F-A536-4D65-961B-E7C12ADC0CFF}"/>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32545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A11A24-3F82-41B2-B472-77835E5926A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00A819-7A91-49B2-9A4E-656097CF870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1357DE-C5FE-4405-B3D0-C66F8DAF834F}"/>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5" name="页脚占位符 4">
            <a:extLst>
              <a:ext uri="{FF2B5EF4-FFF2-40B4-BE49-F238E27FC236}">
                <a16:creationId xmlns:a16="http://schemas.microsoft.com/office/drawing/2014/main" id="{D6A5D464-8959-4FB2-AFC0-81FB872E00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02124C-FA34-4AB4-92EC-F7F401B394EE}"/>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313209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F2412CA-27BC-449D-B1FB-2C4B7634125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26F2FAF-9423-483F-A06C-F27C515F8CF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0257DA6-2618-4470-B8D0-4F94BE34976B}"/>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5" name="页脚占位符 4">
            <a:extLst>
              <a:ext uri="{FF2B5EF4-FFF2-40B4-BE49-F238E27FC236}">
                <a16:creationId xmlns:a16="http://schemas.microsoft.com/office/drawing/2014/main" id="{46C548A8-47A5-41DB-9EA2-FB69D4D3BA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4D59E7-666B-4505-A0F7-893A8377431B}"/>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279843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FA6BC65-0236-40F1-AA9E-2A0059456134}"/>
              </a:ext>
            </a:extLst>
          </p:cNvPr>
          <p:cNvSpPr>
            <a:spLocks noGrp="1"/>
          </p:cNvSpPr>
          <p:nvPr>
            <p:ph/>
          </p:nvPr>
        </p:nvSpPr>
        <p:spPr>
          <a:xfrm>
            <a:off x="609600" y="274639"/>
            <a:ext cx="10972800" cy="5851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a:extLst>
              <a:ext uri="{FF2B5EF4-FFF2-40B4-BE49-F238E27FC236}">
                <a16:creationId xmlns:a16="http://schemas.microsoft.com/office/drawing/2014/main" id="{B96DBCA5-5776-4562-B1AB-21E9332004EE}"/>
              </a:ext>
            </a:extLst>
          </p:cNvPr>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E35805AE-82C5-42C7-BF0A-81885BEAB457}"/>
              </a:ext>
            </a:extLst>
          </p:cNvPr>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E5394C6E-2C87-483E-B835-1DEB3BC7BB26}"/>
              </a:ext>
            </a:extLst>
          </p:cNvPr>
          <p:cNvSpPr>
            <a:spLocks noGrp="1"/>
          </p:cNvSpPr>
          <p:nvPr>
            <p:ph type="sldNum" sz="quarter" idx="12"/>
          </p:nvPr>
        </p:nvSpPr>
        <p:spPr>
          <a:xfrm>
            <a:off x="8737600" y="6245225"/>
            <a:ext cx="2844800" cy="476250"/>
          </a:xfrm>
        </p:spPr>
        <p:txBody>
          <a:bodyPr/>
          <a:lstStyle>
            <a:lvl1pPr>
              <a:defRPr/>
            </a:lvl1pPr>
          </a:lstStyle>
          <a:p>
            <a:fld id="{D91656B1-ACBF-45DF-8084-34901922C299}" type="slidenum">
              <a:rPr lang="en-US" altLang="zh-CN"/>
              <a:pPr/>
              <a:t>‹#›</a:t>
            </a:fld>
            <a:endParaRPr lang="en-US" altLang="zh-CN"/>
          </a:p>
        </p:txBody>
      </p:sp>
    </p:spTree>
    <p:extLst>
      <p:ext uri="{BB962C8B-B14F-4D97-AF65-F5344CB8AC3E}">
        <p14:creationId xmlns:p14="http://schemas.microsoft.com/office/powerpoint/2010/main" val="253931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A8E496-380C-4FBE-9A5D-BB2D70B582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DB499-78FE-4407-A8B8-64E3BC26963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D66890-735D-48E4-B2DB-CF3444E977A3}"/>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5" name="页脚占位符 4">
            <a:extLst>
              <a:ext uri="{FF2B5EF4-FFF2-40B4-BE49-F238E27FC236}">
                <a16:creationId xmlns:a16="http://schemas.microsoft.com/office/drawing/2014/main" id="{E9A05FF8-5BDE-49BE-BACC-325A5EDDB7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67DE77-F857-4537-A025-FE568B5D5DA9}"/>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12096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662B3-E045-43A1-A9D0-EEC454ECC37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8254323-8B4B-4CE6-92F8-2F0A06FD1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6CD72F1-EBB7-401B-BB35-0006A7CA5F4A}"/>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5" name="页脚占位符 4">
            <a:extLst>
              <a:ext uri="{FF2B5EF4-FFF2-40B4-BE49-F238E27FC236}">
                <a16:creationId xmlns:a16="http://schemas.microsoft.com/office/drawing/2014/main" id="{D7D4D068-BEFC-474C-B88C-D8B41FA935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6EEEA3-7C2E-4C44-94F2-93D0C340E387}"/>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185002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3CAFD-7220-4BD1-A4DF-533FA91B480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DC45C6-68EE-4CCC-943E-08411AFC14C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1809F67-6104-479F-8BAD-D48E573F7E6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B0F7A22-EF0E-4021-91E3-7CA323D4FFA5}"/>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6" name="页脚占位符 5">
            <a:extLst>
              <a:ext uri="{FF2B5EF4-FFF2-40B4-BE49-F238E27FC236}">
                <a16:creationId xmlns:a16="http://schemas.microsoft.com/office/drawing/2014/main" id="{56FB1E64-A16A-425C-A251-85585D3B64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2E07D56-327A-4EBC-91D5-C80129F76FED}"/>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82058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1A56D-5D39-4651-AC2A-AC94721272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1D0487-0AE8-4F18-B33A-54CBF2105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08F79CA-2C0D-4AFE-B97D-C6969AD2F33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ED98DE1-C9A8-4D16-94D7-ECABA3070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7D372BD-8B75-435A-816E-29840792F8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A390A46-1010-415D-832E-2E348FECD41A}"/>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8" name="页脚占位符 7">
            <a:extLst>
              <a:ext uri="{FF2B5EF4-FFF2-40B4-BE49-F238E27FC236}">
                <a16:creationId xmlns:a16="http://schemas.microsoft.com/office/drawing/2014/main" id="{38D591E8-65DD-4A65-B248-E7730AD0606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4F9F171-465F-4DC2-8CE4-22B55F58E500}"/>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60274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95A6D3-ABA4-499F-B0E5-9C6539FA69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61EFD6-DFB3-4192-B8B7-6C6FB52CEA09}"/>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4" name="页脚占位符 3">
            <a:extLst>
              <a:ext uri="{FF2B5EF4-FFF2-40B4-BE49-F238E27FC236}">
                <a16:creationId xmlns:a16="http://schemas.microsoft.com/office/drawing/2014/main" id="{377BA934-F329-44D0-868B-1520322A109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1D4DCD4-155D-492B-9E47-CFC3C2234AC7}"/>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223046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21BE90E-D80E-4E74-9CEB-D17B26ED70A2}"/>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3" name="页脚占位符 2">
            <a:extLst>
              <a:ext uri="{FF2B5EF4-FFF2-40B4-BE49-F238E27FC236}">
                <a16:creationId xmlns:a16="http://schemas.microsoft.com/office/drawing/2014/main" id="{E69451B0-B542-472E-A75F-89423ABD40B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CD769A4-5EA2-4157-945A-A0E74B1BA068}"/>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163031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80DF7F-9872-43F0-AF94-78A3D83E09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0763D80-BC83-4A59-815E-0D60A134A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8D01E24-AF3A-4DDF-B154-7A28EF200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10FBEDF-FDD0-4B99-A4D7-18E4FFFAAF8C}"/>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6" name="页脚占位符 5">
            <a:extLst>
              <a:ext uri="{FF2B5EF4-FFF2-40B4-BE49-F238E27FC236}">
                <a16:creationId xmlns:a16="http://schemas.microsoft.com/office/drawing/2014/main" id="{77B1A2DB-05CE-4C6D-8F28-33BA57BB31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CE8736-8967-4A61-A023-0806880327E6}"/>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396595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E62683-19E3-4720-A29C-398E78D36AE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01DCFA1-3FDC-40B8-963C-672CB094B6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921D780-35FB-45E4-BDCF-8B182277C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ABCE63C-370A-40A7-82AE-62AA6B3A51AD}"/>
              </a:ext>
            </a:extLst>
          </p:cNvPr>
          <p:cNvSpPr>
            <a:spLocks noGrp="1"/>
          </p:cNvSpPr>
          <p:nvPr>
            <p:ph type="dt" sz="half" idx="10"/>
          </p:nvPr>
        </p:nvSpPr>
        <p:spPr/>
        <p:txBody>
          <a:bodyPr/>
          <a:lstStyle/>
          <a:p>
            <a:fld id="{8D8AE0A0-88DC-4C4F-84A2-C86CA5F90EC9}" type="datetimeFigureOut">
              <a:rPr lang="zh-CN" altLang="en-US" smtClean="0"/>
              <a:t>2018/5/14</a:t>
            </a:fld>
            <a:endParaRPr lang="zh-CN" altLang="en-US"/>
          </a:p>
        </p:txBody>
      </p:sp>
      <p:sp>
        <p:nvSpPr>
          <p:cNvPr id="6" name="页脚占位符 5">
            <a:extLst>
              <a:ext uri="{FF2B5EF4-FFF2-40B4-BE49-F238E27FC236}">
                <a16:creationId xmlns:a16="http://schemas.microsoft.com/office/drawing/2014/main" id="{AC60883A-20E8-416F-94DB-2F4A080930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1C1F57-4A6B-4D4B-B93E-12BF62401CC3}"/>
              </a:ext>
            </a:extLst>
          </p:cNvPr>
          <p:cNvSpPr>
            <a:spLocks noGrp="1"/>
          </p:cNvSpPr>
          <p:nvPr>
            <p:ph type="sldNum" sz="quarter" idx="12"/>
          </p:nvPr>
        </p:nvSpPr>
        <p:spPr/>
        <p:txBody>
          <a:body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371763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710748D-C9D9-4B30-820A-446F8B378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91483CB-5425-437F-9C55-6298FAC70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9731AA-81BD-43E8-BCE5-B55A6ED93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AE0A0-88DC-4C4F-84A2-C86CA5F90EC9}" type="datetimeFigureOut">
              <a:rPr lang="zh-CN" altLang="en-US" smtClean="0"/>
              <a:t>2018/5/14</a:t>
            </a:fld>
            <a:endParaRPr lang="zh-CN" altLang="en-US"/>
          </a:p>
        </p:txBody>
      </p:sp>
      <p:sp>
        <p:nvSpPr>
          <p:cNvPr id="5" name="页脚占位符 4">
            <a:extLst>
              <a:ext uri="{FF2B5EF4-FFF2-40B4-BE49-F238E27FC236}">
                <a16:creationId xmlns:a16="http://schemas.microsoft.com/office/drawing/2014/main" id="{E50B2B5B-0C87-4299-A15F-19AD080FF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8AE3552-F050-4A91-AB4A-47C83C0DC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63685-973A-4A32-B2C5-AE0F1179BF8E}" type="slidenum">
              <a:rPr lang="zh-CN" altLang="en-US" smtClean="0"/>
              <a:t>‹#›</a:t>
            </a:fld>
            <a:endParaRPr lang="zh-CN" altLang="en-US"/>
          </a:p>
        </p:txBody>
      </p:sp>
    </p:spTree>
    <p:extLst>
      <p:ext uri="{BB962C8B-B14F-4D97-AF65-F5344CB8AC3E}">
        <p14:creationId xmlns:p14="http://schemas.microsoft.com/office/powerpoint/2010/main" val="10510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9.xml"/><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slide" Target="slide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三十一中标">
            <a:extLst>
              <a:ext uri="{FF2B5EF4-FFF2-40B4-BE49-F238E27FC236}">
                <a16:creationId xmlns:a16="http://schemas.microsoft.com/office/drawing/2014/main" id="{CDF8D0E9-3E87-4401-A9FE-21C7918E6EE3}"/>
              </a:ext>
            </a:extLst>
          </p:cNvPr>
          <p:cNvPicPr>
            <a:picLocks noChangeAspect="1" noChangeArrowheads="1"/>
          </p:cNvPicPr>
          <p:nvPr/>
        </p:nvPicPr>
        <p:blipFill>
          <a:blip r:embed="rId2">
            <a:lum bright="82000" contrast="-50000"/>
            <a:extLst>
              <a:ext uri="{28A0092B-C50C-407E-A947-70E740481C1C}">
                <a14:useLocalDpi xmlns:a14="http://schemas.microsoft.com/office/drawing/2010/main" val="0"/>
              </a:ext>
            </a:extLst>
          </a:blip>
          <a:srcRect/>
          <a:stretch>
            <a:fillRect/>
          </a:stretch>
        </p:blipFill>
        <p:spPr bwMode="auto">
          <a:xfrm>
            <a:off x="3719514" y="1196976"/>
            <a:ext cx="4818063" cy="4967288"/>
          </a:xfrm>
          <a:prstGeom prst="rect">
            <a:avLst/>
          </a:prstGeom>
          <a:noFill/>
          <a:extLst>
            <a:ext uri="{909E8E84-426E-40DD-AFC4-6F175D3DCCD1}">
              <a14:hiddenFill xmlns:a14="http://schemas.microsoft.com/office/drawing/2010/main">
                <a:solidFill>
                  <a:srgbClr val="FFFFFF"/>
                </a:solidFill>
              </a14:hiddenFill>
            </a:ext>
          </a:extLst>
        </p:spPr>
      </p:pic>
      <p:sp>
        <p:nvSpPr>
          <p:cNvPr id="20488" name="Rectangle 8">
            <a:extLst>
              <a:ext uri="{FF2B5EF4-FFF2-40B4-BE49-F238E27FC236}">
                <a16:creationId xmlns:a16="http://schemas.microsoft.com/office/drawing/2014/main" id="{AE57733E-57BE-4F48-9B11-382E62ADB200}"/>
              </a:ext>
            </a:extLst>
          </p:cNvPr>
          <p:cNvSpPr>
            <a:spLocks noChangeArrowheads="1"/>
          </p:cNvSpPr>
          <p:nvPr/>
        </p:nvSpPr>
        <p:spPr bwMode="auto">
          <a:xfrm>
            <a:off x="1676400" y="1295401"/>
            <a:ext cx="8763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endParaRPr lang="zh-CN" altLang="zh-CN" b="1">
              <a:solidFill>
                <a:srgbClr val="FF0000"/>
              </a:solidFill>
            </a:endParaRPr>
          </a:p>
        </p:txBody>
      </p:sp>
      <p:sp>
        <p:nvSpPr>
          <p:cNvPr id="20489" name="Text Box 9">
            <a:extLst>
              <a:ext uri="{FF2B5EF4-FFF2-40B4-BE49-F238E27FC236}">
                <a16:creationId xmlns:a16="http://schemas.microsoft.com/office/drawing/2014/main" id="{B45DB2BB-DBC9-4BC9-A90D-A4E08FC18045}"/>
              </a:ext>
            </a:extLst>
          </p:cNvPr>
          <p:cNvSpPr txBox="1">
            <a:spLocks noChangeArrowheads="1"/>
          </p:cNvSpPr>
          <p:nvPr/>
        </p:nvSpPr>
        <p:spPr bwMode="auto">
          <a:xfrm>
            <a:off x="5211763" y="6242051"/>
            <a:ext cx="527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a:p>
        </p:txBody>
      </p:sp>
      <p:sp>
        <p:nvSpPr>
          <p:cNvPr id="20491" name="Text Box 11">
            <a:extLst>
              <a:ext uri="{FF2B5EF4-FFF2-40B4-BE49-F238E27FC236}">
                <a16:creationId xmlns:a16="http://schemas.microsoft.com/office/drawing/2014/main" id="{E4334AC4-0CCC-4D04-8E50-C0F30131C139}"/>
              </a:ext>
            </a:extLst>
          </p:cNvPr>
          <p:cNvSpPr txBox="1">
            <a:spLocks noChangeArrowheads="1"/>
          </p:cNvSpPr>
          <p:nvPr/>
        </p:nvSpPr>
        <p:spPr bwMode="auto">
          <a:xfrm>
            <a:off x="1524000" y="677863"/>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20492" name="Rectangle 12">
            <a:extLst>
              <a:ext uri="{FF2B5EF4-FFF2-40B4-BE49-F238E27FC236}">
                <a16:creationId xmlns:a16="http://schemas.microsoft.com/office/drawing/2014/main" id="{D030FF33-85D3-4684-ABAE-0B2CEBA7C305}"/>
              </a:ext>
            </a:extLst>
          </p:cNvPr>
          <p:cNvSpPr>
            <a:spLocks noChangeArrowheads="1"/>
          </p:cNvSpPr>
          <p:nvPr/>
        </p:nvSpPr>
        <p:spPr bwMode="auto">
          <a:xfrm>
            <a:off x="3505200" y="762001"/>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a:solidFill>
                  <a:srgbClr val="FF3300"/>
                </a:solidFill>
              </a:rPr>
              <a:t>高考历史第一轮总复习</a:t>
            </a:r>
          </a:p>
        </p:txBody>
      </p:sp>
      <p:pic>
        <p:nvPicPr>
          <p:cNvPr id="20493" name="Picture 13" descr="虎门销烟">
            <a:extLst>
              <a:ext uri="{FF2B5EF4-FFF2-40B4-BE49-F238E27FC236}">
                <a16:creationId xmlns:a16="http://schemas.microsoft.com/office/drawing/2014/main" id="{F3FB57C8-9643-4BC4-8D4B-48F63A57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1"/>
            <a:ext cx="9144000" cy="3382963"/>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 Box 14">
            <a:extLst>
              <a:ext uri="{FF2B5EF4-FFF2-40B4-BE49-F238E27FC236}">
                <a16:creationId xmlns:a16="http://schemas.microsoft.com/office/drawing/2014/main" id="{4D8A0A88-C493-402E-B93B-A45F1296AD53}"/>
              </a:ext>
            </a:extLst>
          </p:cNvPr>
          <p:cNvSpPr txBox="1">
            <a:spLocks noChangeArrowheads="1"/>
          </p:cNvSpPr>
          <p:nvPr/>
        </p:nvSpPr>
        <p:spPr bwMode="auto">
          <a:xfrm>
            <a:off x="1295400" y="4724401"/>
            <a:ext cx="937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a:p>
        </p:txBody>
      </p:sp>
      <p:sp>
        <p:nvSpPr>
          <p:cNvPr id="20495" name="Rectangle 15">
            <a:extLst>
              <a:ext uri="{FF2B5EF4-FFF2-40B4-BE49-F238E27FC236}">
                <a16:creationId xmlns:a16="http://schemas.microsoft.com/office/drawing/2014/main" id="{A2B5EA72-8F4E-4CD3-9DD2-8BAA0DD87144}"/>
              </a:ext>
            </a:extLst>
          </p:cNvPr>
          <p:cNvSpPr>
            <a:spLocks noChangeArrowheads="1"/>
          </p:cNvSpPr>
          <p:nvPr/>
        </p:nvSpPr>
        <p:spPr bwMode="auto">
          <a:xfrm>
            <a:off x="2209800" y="4724400"/>
            <a:ext cx="67056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solidFill>
                  <a:srgbClr val="000000"/>
                </a:solidFill>
              </a:rPr>
              <a:t>先进的中国人寻求救国救民之路的</a:t>
            </a:r>
            <a:r>
              <a:rPr kumimoji="1" lang="zh-CN" altLang="en-US" sz="2800" b="1">
                <a:solidFill>
                  <a:srgbClr val="FF0000"/>
                </a:solidFill>
              </a:rPr>
              <a:t>探索史</a:t>
            </a:r>
            <a:r>
              <a:rPr lang="zh-CN" altLang="en-US" b="1">
                <a:solidFill>
                  <a:schemeClr val="bg1"/>
                </a:solidFill>
              </a:rPr>
              <a:t>组卷网</a:t>
            </a:r>
          </a:p>
          <a:p>
            <a:endParaRPr kumimoji="1" lang="en-US" altLang="zh-CN" sz="2800" b="1">
              <a:solidFill>
                <a:srgbClr val="FF0000"/>
              </a:solidFill>
            </a:endParaRPr>
          </a:p>
        </p:txBody>
      </p:sp>
      <p:sp>
        <p:nvSpPr>
          <p:cNvPr id="20496" name="Text Box 16">
            <a:extLst>
              <a:ext uri="{FF2B5EF4-FFF2-40B4-BE49-F238E27FC236}">
                <a16:creationId xmlns:a16="http://schemas.microsoft.com/office/drawing/2014/main" id="{378C2410-FE72-43DE-83B7-F9EE5A72F68D}"/>
              </a:ext>
            </a:extLst>
          </p:cNvPr>
          <p:cNvSpPr txBox="1">
            <a:spLocks noChangeArrowheads="1"/>
          </p:cNvSpPr>
          <p:nvPr/>
        </p:nvSpPr>
        <p:spPr bwMode="auto">
          <a:xfrm>
            <a:off x="2743200" y="57150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0000FF"/>
                </a:solidFill>
              </a:rPr>
              <a:t>近代中国的民主革命</a:t>
            </a:r>
            <a:r>
              <a:rPr lang="en-US" altLang="zh-CN" sz="3200" b="1">
                <a:solidFill>
                  <a:srgbClr val="0000FF"/>
                </a:solidFill>
              </a:rPr>
              <a:t>—</a:t>
            </a:r>
            <a:r>
              <a:rPr lang="zh-CN" altLang="en-US" sz="3200" b="1">
                <a:solidFill>
                  <a:srgbClr val="FF0000"/>
                </a:solidFill>
                <a:effectLst>
                  <a:outerShdw blurRad="38100" dist="38100" dir="2700000" algn="tl">
                    <a:srgbClr val="C0C0C0"/>
                  </a:outerShdw>
                </a:effectLst>
              </a:rPr>
              <a:t>辛亥革命</a:t>
            </a:r>
          </a:p>
        </p:txBody>
      </p:sp>
    </p:spTree>
    <p:extLst>
      <p:ext uri="{BB962C8B-B14F-4D97-AF65-F5344CB8AC3E}">
        <p14:creationId xmlns:p14="http://schemas.microsoft.com/office/powerpoint/2010/main" val="97298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9E862D2D-30EC-45E7-85AF-9BB67A6A0963}"/>
              </a:ext>
            </a:extLst>
          </p:cNvPr>
          <p:cNvSpPr txBox="1">
            <a:spLocks noChangeArrowheads="1"/>
          </p:cNvSpPr>
          <p:nvPr/>
        </p:nvSpPr>
        <p:spPr bwMode="auto">
          <a:xfrm>
            <a:off x="1524000" y="0"/>
            <a:ext cx="7010400" cy="457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3300"/>
                </a:solidFill>
              </a:rPr>
              <a:t>敢教日月换新天</a:t>
            </a:r>
            <a:r>
              <a:rPr lang="en-US" altLang="zh-CN" sz="2400" b="1">
                <a:solidFill>
                  <a:srgbClr val="FF3300"/>
                </a:solidFill>
              </a:rPr>
              <a:t>—</a:t>
            </a:r>
            <a:r>
              <a:rPr lang="zh-CN" altLang="en-US" sz="2400" b="1">
                <a:solidFill>
                  <a:srgbClr val="FF3300"/>
                </a:solidFill>
              </a:rPr>
              <a:t>中华民国的成立和帝制的终结篇</a:t>
            </a:r>
          </a:p>
        </p:txBody>
      </p:sp>
      <p:sp>
        <p:nvSpPr>
          <p:cNvPr id="40964" name="Rectangle 4">
            <a:extLst>
              <a:ext uri="{FF2B5EF4-FFF2-40B4-BE49-F238E27FC236}">
                <a16:creationId xmlns:a16="http://schemas.microsoft.com/office/drawing/2014/main" id="{9E1A819C-A879-41B1-A167-4A6BDA137FC1}"/>
              </a:ext>
            </a:extLst>
          </p:cNvPr>
          <p:cNvSpPr>
            <a:spLocks noChangeArrowheads="1"/>
          </p:cNvSpPr>
          <p:nvPr/>
        </p:nvSpPr>
        <p:spPr bwMode="auto">
          <a:xfrm>
            <a:off x="1774826" y="476250"/>
            <a:ext cx="348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None/>
            </a:pP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、南京临时政府的成立</a:t>
            </a:r>
          </a:p>
        </p:txBody>
      </p:sp>
      <p:sp>
        <p:nvSpPr>
          <p:cNvPr id="40965" name="Text Box 5">
            <a:extLst>
              <a:ext uri="{FF2B5EF4-FFF2-40B4-BE49-F238E27FC236}">
                <a16:creationId xmlns:a16="http://schemas.microsoft.com/office/drawing/2014/main" id="{A406DBD0-4EA3-458A-BF87-FB51B044D140}"/>
              </a:ext>
            </a:extLst>
          </p:cNvPr>
          <p:cNvSpPr txBox="1">
            <a:spLocks noChangeArrowheads="1"/>
          </p:cNvSpPr>
          <p:nvPr/>
        </p:nvSpPr>
        <p:spPr bwMode="auto">
          <a:xfrm>
            <a:off x="1524000" y="1785938"/>
            <a:ext cx="53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ea typeface="华文中宋" panose="02010600040101010101" pitchFamily="2" charset="-122"/>
              </a:rPr>
              <a:t>概</a:t>
            </a:r>
          </a:p>
          <a:p>
            <a:r>
              <a:rPr lang="zh-CN" altLang="en-US" sz="2800" b="1">
                <a:ea typeface="华文中宋" panose="02010600040101010101" pitchFamily="2" charset="-122"/>
              </a:rPr>
              <a:t>况</a:t>
            </a:r>
            <a:endParaRPr lang="zh-CN" altLang="en-US" sz="3200" b="1"/>
          </a:p>
        </p:txBody>
      </p:sp>
      <p:sp>
        <p:nvSpPr>
          <p:cNvPr id="40966" name="AutoShape 6">
            <a:extLst>
              <a:ext uri="{FF2B5EF4-FFF2-40B4-BE49-F238E27FC236}">
                <a16:creationId xmlns:a16="http://schemas.microsoft.com/office/drawing/2014/main" id="{50784019-3B4C-4CAF-9F13-BAD98162A895}"/>
              </a:ext>
            </a:extLst>
          </p:cNvPr>
          <p:cNvSpPr>
            <a:spLocks/>
          </p:cNvSpPr>
          <p:nvPr/>
        </p:nvSpPr>
        <p:spPr bwMode="auto">
          <a:xfrm>
            <a:off x="2057400" y="1066800"/>
            <a:ext cx="547688" cy="2362200"/>
          </a:xfrm>
          <a:prstGeom prst="leftBrace">
            <a:avLst>
              <a:gd name="adj1" fmla="val 45238"/>
              <a:gd name="adj2" fmla="val 50000"/>
            </a:avLst>
          </a:prstGeom>
          <a:noFill/>
          <a:ln w="28575">
            <a:solidFill>
              <a:srgbClr val="800000"/>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67" name="Text Box 7">
            <a:extLst>
              <a:ext uri="{FF2B5EF4-FFF2-40B4-BE49-F238E27FC236}">
                <a16:creationId xmlns:a16="http://schemas.microsoft.com/office/drawing/2014/main" id="{307902F0-15E4-4141-974E-F81AFBAAB4F9}"/>
              </a:ext>
            </a:extLst>
          </p:cNvPr>
          <p:cNvSpPr txBox="1">
            <a:spLocks noChangeArrowheads="1"/>
          </p:cNvSpPr>
          <p:nvPr/>
        </p:nvSpPr>
        <p:spPr bwMode="auto">
          <a:xfrm>
            <a:off x="2605088" y="1066800"/>
            <a:ext cx="1112805" cy="2308324"/>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400" b="1" dirty="0">
                <a:solidFill>
                  <a:schemeClr val="accent2"/>
                </a:solidFill>
                <a:ea typeface="华文中宋" panose="02010600040101010101" pitchFamily="2" charset="-122"/>
              </a:rPr>
              <a:t>时间：</a:t>
            </a:r>
            <a:endParaRPr lang="zh-CN" altLang="en-US" sz="2400" b="1" dirty="0">
              <a:solidFill>
                <a:schemeClr val="accent2"/>
              </a:solidFill>
              <a:ea typeface="华文中宋" panose="02010600040101010101" pitchFamily="2" charset="-122"/>
              <a:hlinkClick r:id="rId2" action="ppaction://hlinksldjump"/>
            </a:endParaRPr>
          </a:p>
          <a:p>
            <a:pPr eaLnBrk="0" hangingPunct="0"/>
            <a:r>
              <a:rPr lang="zh-CN" altLang="en-US" sz="2400" b="1" dirty="0">
                <a:solidFill>
                  <a:schemeClr val="accent2"/>
                </a:solidFill>
                <a:ea typeface="华文中宋" panose="02010600040101010101" pitchFamily="2" charset="-122"/>
              </a:rPr>
              <a:t>总统：</a:t>
            </a:r>
            <a:endParaRPr lang="zh-CN" altLang="en-US" sz="2400" b="1" dirty="0">
              <a:solidFill>
                <a:schemeClr val="accent2"/>
              </a:solidFill>
              <a:ea typeface="华文中宋" panose="02010600040101010101" pitchFamily="2" charset="-122"/>
              <a:hlinkClick r:id="rId2" action="ppaction://hlinksldjump"/>
            </a:endParaRPr>
          </a:p>
          <a:p>
            <a:pPr eaLnBrk="0" hangingPunct="0"/>
            <a:r>
              <a:rPr lang="zh-CN" altLang="en-US" sz="2400" b="1" dirty="0">
                <a:solidFill>
                  <a:schemeClr val="accent2"/>
                </a:solidFill>
                <a:ea typeface="华文中宋" panose="02010600040101010101" pitchFamily="2" charset="-122"/>
              </a:rPr>
              <a:t>国旗：</a:t>
            </a:r>
            <a:endParaRPr lang="zh-CN" altLang="en-US" sz="2400" b="1" dirty="0">
              <a:solidFill>
                <a:schemeClr val="accent2"/>
              </a:solidFill>
              <a:ea typeface="华文中宋" panose="02010600040101010101" pitchFamily="2" charset="-122"/>
              <a:hlinkClick r:id="rId2" action="ppaction://hlinksldjump"/>
            </a:endParaRPr>
          </a:p>
          <a:p>
            <a:pPr eaLnBrk="0" hangingPunct="0"/>
            <a:r>
              <a:rPr lang="zh-CN" altLang="en-US" sz="2400" b="1" dirty="0">
                <a:solidFill>
                  <a:schemeClr val="accent2"/>
                </a:solidFill>
                <a:ea typeface="华文中宋" panose="02010600040101010101" pitchFamily="2" charset="-122"/>
              </a:rPr>
              <a:t>国都：</a:t>
            </a:r>
            <a:endParaRPr lang="zh-CN" altLang="en-US" sz="2400" b="1" dirty="0">
              <a:solidFill>
                <a:schemeClr val="accent2"/>
              </a:solidFill>
              <a:ea typeface="华文中宋" panose="02010600040101010101" pitchFamily="2" charset="-122"/>
              <a:hlinkClick r:id="rId2" action="ppaction://hlinksldjump"/>
            </a:endParaRPr>
          </a:p>
          <a:p>
            <a:pPr eaLnBrk="0" hangingPunct="0"/>
            <a:r>
              <a:rPr lang="zh-CN" altLang="en-US" sz="2400" b="1" dirty="0">
                <a:solidFill>
                  <a:schemeClr val="accent2"/>
                </a:solidFill>
                <a:ea typeface="华文中宋" panose="02010600040101010101" pitchFamily="2" charset="-122"/>
              </a:rPr>
              <a:t>纪元：</a:t>
            </a:r>
          </a:p>
          <a:p>
            <a:pPr eaLnBrk="0" hangingPunct="0"/>
            <a:r>
              <a:rPr lang="zh-CN" altLang="en-US" sz="2400" b="1" dirty="0">
                <a:solidFill>
                  <a:schemeClr val="accent2"/>
                </a:solidFill>
                <a:ea typeface="华文中宋" panose="02010600040101010101" pitchFamily="2" charset="-122"/>
              </a:rPr>
              <a:t>措施：</a:t>
            </a:r>
          </a:p>
        </p:txBody>
      </p:sp>
      <p:sp>
        <p:nvSpPr>
          <p:cNvPr id="40968" name="Text Box 8">
            <a:extLst>
              <a:ext uri="{FF2B5EF4-FFF2-40B4-BE49-F238E27FC236}">
                <a16:creationId xmlns:a16="http://schemas.microsoft.com/office/drawing/2014/main" id="{241329A3-DBCF-4984-83C1-561C6409A654}"/>
              </a:ext>
            </a:extLst>
          </p:cNvPr>
          <p:cNvSpPr txBox="1">
            <a:spLocks noChangeArrowheads="1"/>
          </p:cNvSpPr>
          <p:nvPr/>
        </p:nvSpPr>
        <p:spPr bwMode="auto">
          <a:xfrm>
            <a:off x="3649663" y="1037491"/>
            <a:ext cx="254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zh-CN" sz="2800" b="1" dirty="0">
                <a:latin typeface="隶书" panose="02010509060101010101" pitchFamily="49" charset="-122"/>
                <a:ea typeface="隶书" panose="02010509060101010101" pitchFamily="49" charset="-122"/>
              </a:rPr>
              <a:t>1912</a:t>
            </a:r>
            <a:r>
              <a:rPr lang="zh-CN" altLang="en-US" sz="2800" b="1" dirty="0">
                <a:latin typeface="隶书" panose="02010509060101010101" pitchFamily="49" charset="-122"/>
                <a:ea typeface="隶书" panose="02010509060101010101" pitchFamily="49" charset="-122"/>
              </a:rPr>
              <a:t>年</a:t>
            </a:r>
            <a:r>
              <a:rPr lang="en-US" altLang="zh-CN" sz="2800" b="1" dirty="0">
                <a:latin typeface="隶书" panose="02010509060101010101" pitchFamily="49" charset="-122"/>
                <a:ea typeface="隶书" panose="02010509060101010101" pitchFamily="49" charset="-122"/>
              </a:rPr>
              <a:t>1</a:t>
            </a:r>
            <a:r>
              <a:rPr lang="zh-CN" altLang="en-US" sz="2800" b="1" dirty="0">
                <a:latin typeface="隶书" panose="02010509060101010101" pitchFamily="49" charset="-122"/>
                <a:ea typeface="隶书" panose="02010509060101010101" pitchFamily="49" charset="-122"/>
              </a:rPr>
              <a:t>月</a:t>
            </a:r>
            <a:r>
              <a:rPr lang="en-US" altLang="zh-CN" sz="2800" b="1" dirty="0">
                <a:latin typeface="隶书" panose="02010509060101010101" pitchFamily="49" charset="-122"/>
                <a:ea typeface="隶书" panose="02010509060101010101" pitchFamily="49" charset="-122"/>
              </a:rPr>
              <a:t>1</a:t>
            </a:r>
            <a:r>
              <a:rPr lang="zh-CN" altLang="en-US" sz="2800" b="1" dirty="0">
                <a:latin typeface="隶书" panose="02010509060101010101" pitchFamily="49" charset="-122"/>
                <a:ea typeface="隶书" panose="02010509060101010101" pitchFamily="49" charset="-122"/>
              </a:rPr>
              <a:t>日</a:t>
            </a:r>
          </a:p>
        </p:txBody>
      </p:sp>
      <p:sp>
        <p:nvSpPr>
          <p:cNvPr id="40969" name="Text Box 9">
            <a:extLst>
              <a:ext uri="{FF2B5EF4-FFF2-40B4-BE49-F238E27FC236}">
                <a16:creationId xmlns:a16="http://schemas.microsoft.com/office/drawing/2014/main" id="{63F21A3E-4AC2-4463-91B7-7E84928B2BDC}"/>
              </a:ext>
            </a:extLst>
          </p:cNvPr>
          <p:cNvSpPr txBox="1">
            <a:spLocks noChangeArrowheads="1"/>
          </p:cNvSpPr>
          <p:nvPr/>
        </p:nvSpPr>
        <p:spPr bwMode="auto">
          <a:xfrm>
            <a:off x="3659155" y="1388507"/>
            <a:ext cx="1657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800" b="1" dirty="0">
                <a:ea typeface="隶书" panose="02010509060101010101" pitchFamily="49" charset="-122"/>
              </a:rPr>
              <a:t>孙中山</a:t>
            </a:r>
          </a:p>
        </p:txBody>
      </p:sp>
      <p:sp>
        <p:nvSpPr>
          <p:cNvPr id="40970" name="Text Box 10">
            <a:extLst>
              <a:ext uri="{FF2B5EF4-FFF2-40B4-BE49-F238E27FC236}">
                <a16:creationId xmlns:a16="http://schemas.microsoft.com/office/drawing/2014/main" id="{45DC7901-887B-4B24-9CEB-F69561F8E617}"/>
              </a:ext>
            </a:extLst>
          </p:cNvPr>
          <p:cNvSpPr txBox="1">
            <a:spLocks noChangeArrowheads="1"/>
          </p:cNvSpPr>
          <p:nvPr/>
        </p:nvSpPr>
        <p:spPr bwMode="auto">
          <a:xfrm>
            <a:off x="3575741" y="2124979"/>
            <a:ext cx="1584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b="1" dirty="0">
                <a:solidFill>
                  <a:srgbClr val="993300"/>
                </a:solidFill>
              </a:rPr>
              <a:t> </a:t>
            </a:r>
            <a:r>
              <a:rPr lang="zh-CN" altLang="en-US" sz="2800" b="1" dirty="0">
                <a:latin typeface="隶书" panose="02010509060101010101" pitchFamily="49" charset="-122"/>
                <a:ea typeface="隶书" panose="02010509060101010101" pitchFamily="49" charset="-122"/>
              </a:rPr>
              <a:t>南 京</a:t>
            </a:r>
          </a:p>
        </p:txBody>
      </p:sp>
      <p:sp>
        <p:nvSpPr>
          <p:cNvPr id="40971" name="Text Box 11">
            <a:extLst>
              <a:ext uri="{FF2B5EF4-FFF2-40B4-BE49-F238E27FC236}">
                <a16:creationId xmlns:a16="http://schemas.microsoft.com/office/drawing/2014/main" id="{CBF10D91-BF54-423D-823D-8AF11202C9C5}"/>
              </a:ext>
            </a:extLst>
          </p:cNvPr>
          <p:cNvSpPr txBox="1">
            <a:spLocks noChangeArrowheads="1"/>
          </p:cNvSpPr>
          <p:nvPr/>
        </p:nvSpPr>
        <p:spPr bwMode="auto">
          <a:xfrm>
            <a:off x="3659965" y="2466424"/>
            <a:ext cx="4179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zh-CN" altLang="en-US" sz="2800" b="1" dirty="0">
                <a:latin typeface="隶书" panose="02010509060101010101" pitchFamily="49" charset="-122"/>
                <a:ea typeface="隶书" panose="02010509060101010101" pitchFamily="49" charset="-122"/>
              </a:rPr>
              <a:t>改用公历</a:t>
            </a:r>
            <a:r>
              <a:rPr kumimoji="1" lang="zh-CN" altLang="en-US" sz="2800" b="1" dirty="0">
                <a:latin typeface="Tahoma" panose="020B0604030504040204" pitchFamily="34" charset="0"/>
                <a:ea typeface="隶书" panose="02010509060101010101" pitchFamily="49" charset="-122"/>
              </a:rPr>
              <a:t>以中华民国纪年</a:t>
            </a:r>
          </a:p>
        </p:txBody>
      </p:sp>
      <p:sp>
        <p:nvSpPr>
          <p:cNvPr id="40972" name="Text Box 12">
            <a:extLst>
              <a:ext uri="{FF2B5EF4-FFF2-40B4-BE49-F238E27FC236}">
                <a16:creationId xmlns:a16="http://schemas.microsoft.com/office/drawing/2014/main" id="{1C6B17FA-E80D-4E40-B616-9E8C906E7AD9}"/>
              </a:ext>
            </a:extLst>
          </p:cNvPr>
          <p:cNvSpPr txBox="1">
            <a:spLocks noChangeArrowheads="1"/>
          </p:cNvSpPr>
          <p:nvPr/>
        </p:nvSpPr>
        <p:spPr bwMode="auto">
          <a:xfrm>
            <a:off x="3684204" y="1764924"/>
            <a:ext cx="12666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dirty="0">
                <a:latin typeface="Times New Roman" panose="02020603050405020304" pitchFamily="18" charset="0"/>
                <a:ea typeface="隶书" panose="02010509060101010101" pitchFamily="49" charset="-122"/>
              </a:rPr>
              <a:t>五色旗</a:t>
            </a:r>
          </a:p>
        </p:txBody>
      </p:sp>
      <p:sp>
        <p:nvSpPr>
          <p:cNvPr id="40974" name="Text Box 14">
            <a:extLst>
              <a:ext uri="{FF2B5EF4-FFF2-40B4-BE49-F238E27FC236}">
                <a16:creationId xmlns:a16="http://schemas.microsoft.com/office/drawing/2014/main" id="{8C502658-031C-4A70-9BE2-0A835E88F0B3}"/>
              </a:ext>
            </a:extLst>
          </p:cNvPr>
          <p:cNvSpPr txBox="1">
            <a:spLocks noChangeArrowheads="1"/>
          </p:cNvSpPr>
          <p:nvPr/>
        </p:nvSpPr>
        <p:spPr bwMode="auto">
          <a:xfrm>
            <a:off x="1738777" y="3677715"/>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2800" b="1" dirty="0">
                <a:ea typeface="华文中宋" panose="02010600040101010101" pitchFamily="2" charset="-122"/>
              </a:rPr>
              <a:t>性质：</a:t>
            </a:r>
          </a:p>
        </p:txBody>
      </p:sp>
      <p:sp>
        <p:nvSpPr>
          <p:cNvPr id="40975" name="Text Box 15">
            <a:extLst>
              <a:ext uri="{FF2B5EF4-FFF2-40B4-BE49-F238E27FC236}">
                <a16:creationId xmlns:a16="http://schemas.microsoft.com/office/drawing/2014/main" id="{0E906500-07D2-49BE-B5E7-0BAF16900528}"/>
              </a:ext>
            </a:extLst>
          </p:cNvPr>
          <p:cNvSpPr txBox="1">
            <a:spLocks noChangeArrowheads="1"/>
          </p:cNvSpPr>
          <p:nvPr/>
        </p:nvSpPr>
        <p:spPr bwMode="auto">
          <a:xfrm>
            <a:off x="2605088" y="3678268"/>
            <a:ext cx="4132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rgbClr val="993300"/>
                </a:solidFill>
              </a:rPr>
              <a:t> </a:t>
            </a:r>
            <a:r>
              <a:rPr lang="zh-CN" altLang="en-US" sz="2800" b="1" dirty="0">
                <a:solidFill>
                  <a:srgbClr val="FF0000"/>
                </a:solidFill>
                <a:ea typeface="隶书" panose="02010509060101010101" pitchFamily="49" charset="-122"/>
              </a:rPr>
              <a:t>资产阶级革命政权</a:t>
            </a:r>
            <a:r>
              <a:rPr lang="zh-CN" altLang="en-US" b="1" dirty="0">
                <a:solidFill>
                  <a:schemeClr val="bg1"/>
                </a:solidFill>
              </a:rPr>
              <a:t>组卷网</a:t>
            </a:r>
          </a:p>
        </p:txBody>
      </p:sp>
      <p:sp>
        <p:nvSpPr>
          <p:cNvPr id="40976" name="Text Box 16">
            <a:extLst>
              <a:ext uri="{FF2B5EF4-FFF2-40B4-BE49-F238E27FC236}">
                <a16:creationId xmlns:a16="http://schemas.microsoft.com/office/drawing/2014/main" id="{7DCE4C5B-3ECF-4670-8EA2-156CD5F1E1DF}"/>
              </a:ext>
            </a:extLst>
          </p:cNvPr>
          <p:cNvSpPr txBox="1">
            <a:spLocks noChangeArrowheads="1"/>
          </p:cNvSpPr>
          <p:nvPr/>
        </p:nvSpPr>
        <p:spPr bwMode="auto">
          <a:xfrm>
            <a:off x="3378747" y="2869269"/>
            <a:ext cx="61302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400" dirty="0">
                <a:solidFill>
                  <a:srgbClr val="FFFF66"/>
                </a:solidFill>
                <a:latin typeface="Times New Roman" panose="02020603050405020304" pitchFamily="18" charset="0"/>
                <a:ea typeface="隶书" panose="02010509060101010101" pitchFamily="49" charset="-122"/>
              </a:rPr>
              <a:t>   </a:t>
            </a:r>
            <a:r>
              <a:rPr kumimoji="1" lang="zh-CN" altLang="en-US" sz="2800" b="1" dirty="0">
                <a:latin typeface="隶书" panose="02010509060101010101" pitchFamily="49" charset="-122"/>
                <a:ea typeface="隶书" panose="02010509060101010101" pitchFamily="49" charset="-122"/>
              </a:rPr>
              <a:t>移风易俗和</a:t>
            </a:r>
            <a:r>
              <a:rPr kumimoji="1" lang="zh-CN" altLang="en-US" sz="2800" b="1" dirty="0">
                <a:solidFill>
                  <a:srgbClr val="FF0000"/>
                </a:solidFill>
                <a:latin typeface="隶书" panose="02010509060101010101" pitchFamily="49" charset="-122"/>
                <a:ea typeface="隶书" panose="02010509060101010101" pitchFamily="49" charset="-122"/>
              </a:rPr>
              <a:t>保护资本主义发展</a:t>
            </a:r>
            <a:r>
              <a:rPr kumimoji="1" lang="zh-CN" altLang="en-US" sz="2800" b="1" dirty="0">
                <a:latin typeface="隶书" panose="02010509060101010101" pitchFamily="49" charset="-122"/>
                <a:ea typeface="隶书" panose="02010509060101010101" pitchFamily="49" charset="-122"/>
              </a:rPr>
              <a:t>的措施</a:t>
            </a:r>
          </a:p>
        </p:txBody>
      </p:sp>
      <p:pic>
        <p:nvPicPr>
          <p:cNvPr id="40978" name="Picture 18">
            <a:hlinkClick r:id="rId3" action="ppaction://hlinksldjump"/>
            <a:extLst>
              <a:ext uri="{FF2B5EF4-FFF2-40B4-BE49-F238E27FC236}">
                <a16:creationId xmlns:a16="http://schemas.microsoft.com/office/drawing/2014/main" id="{7C534C46-8D85-4FC8-B368-773D134A6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204" y="3585607"/>
            <a:ext cx="2376488" cy="1917700"/>
          </a:xfrm>
          <a:prstGeom prst="rect">
            <a:avLst/>
          </a:prstGeom>
          <a:noFill/>
          <a:extLst>
            <a:ext uri="{909E8E84-426E-40DD-AFC4-6F175D3DCCD1}">
              <a14:hiddenFill xmlns:a14="http://schemas.microsoft.com/office/drawing/2010/main">
                <a:solidFill>
                  <a:srgbClr val="FFFFFF"/>
                </a:solidFill>
              </a14:hiddenFill>
            </a:ext>
          </a:extLst>
        </p:spPr>
      </p:pic>
      <p:pic>
        <p:nvPicPr>
          <p:cNvPr id="40979" name="Picture 19" descr="996435">
            <a:extLst>
              <a:ext uri="{FF2B5EF4-FFF2-40B4-BE49-F238E27FC236}">
                <a16:creationId xmlns:a16="http://schemas.microsoft.com/office/drawing/2014/main" id="{550EE846-5FAB-4FD7-B53C-1007FC881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0825" y="544285"/>
            <a:ext cx="2555875" cy="19431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9D999DF0-174F-42FC-933D-1793F3F8BC9F}"/>
              </a:ext>
            </a:extLst>
          </p:cNvPr>
          <p:cNvSpPr/>
          <p:nvPr/>
        </p:nvSpPr>
        <p:spPr>
          <a:xfrm>
            <a:off x="1236266" y="4370615"/>
            <a:ext cx="7847599" cy="954107"/>
          </a:xfrm>
          <a:prstGeom prst="rect">
            <a:avLst/>
          </a:prstGeom>
        </p:spPr>
        <p:txBody>
          <a:bodyPr wrap="square">
            <a:spAutoFit/>
          </a:bodyPr>
          <a:lstStyle/>
          <a:p>
            <a:r>
              <a:rPr lang="zh-CN" altLang="en-US" sz="2800" b="1" dirty="0">
                <a:latin typeface="黑体" panose="02010609060101010101" pitchFamily="49" charset="-122"/>
                <a:ea typeface="黑体" panose="02010609060101010101" pitchFamily="49" charset="-122"/>
              </a:rPr>
              <a:t>五色即代表汉、满、蒙、回、藏五个民族，象征“五族共和”</a:t>
            </a:r>
            <a:endParaRPr lang="zh-CN" altLang="en-US" sz="2800"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3BB95F8B-BEE1-403C-8F2A-A6DAF247D4A5}"/>
              </a:ext>
            </a:extLst>
          </p:cNvPr>
          <p:cNvSpPr/>
          <p:nvPr/>
        </p:nvSpPr>
        <p:spPr>
          <a:xfrm>
            <a:off x="1166070" y="5430116"/>
            <a:ext cx="9569311" cy="1284006"/>
          </a:xfrm>
          <a:prstGeom prst="rect">
            <a:avLst/>
          </a:prstGeom>
        </p:spPr>
        <p:txBody>
          <a:bodyPr wrap="square">
            <a:spAutoFit/>
          </a:bodyPr>
          <a:lstStyle/>
          <a:p>
            <a:pPr indent="266700" algn="just">
              <a:lnSpc>
                <a:spcPct val="150000"/>
              </a:lnSpc>
              <a:spcAft>
                <a:spcPts val="0"/>
              </a:spcAft>
              <a:tabLst>
                <a:tab pos="2514600" algn="l"/>
                <a:tab pos="4800600" algn="l"/>
              </a:tabLst>
            </a:pPr>
            <a:r>
              <a:rPr lang="zh-CN" altLang="zh-CN" sz="2800" b="1" dirty="0">
                <a:solidFill>
                  <a:srgbClr val="FF0000"/>
                </a:solidFill>
                <a:latin typeface="黑体" panose="02010609060101010101" pitchFamily="49" charset="-122"/>
                <a:ea typeface="黑体" panose="02010609060101010101" pitchFamily="49" charset="-122"/>
              </a:rPr>
              <a:t>中华民国的建立体现了从专制到民主、从人治到法治的转变，推动了中国的政治民主化进程。</a:t>
            </a:r>
          </a:p>
        </p:txBody>
      </p:sp>
      <p:sp>
        <p:nvSpPr>
          <p:cNvPr id="4" name="箭头: 下 3">
            <a:extLst>
              <a:ext uri="{FF2B5EF4-FFF2-40B4-BE49-F238E27FC236}">
                <a16:creationId xmlns:a16="http://schemas.microsoft.com/office/drawing/2014/main" id="{37AC3A0D-04B4-4ACE-88A7-A0CF97EC0111}"/>
              </a:ext>
            </a:extLst>
          </p:cNvPr>
          <p:cNvSpPr/>
          <p:nvPr/>
        </p:nvSpPr>
        <p:spPr>
          <a:xfrm>
            <a:off x="9975199" y="2686754"/>
            <a:ext cx="484632" cy="742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94485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animEffect transition="in" filter="diamond(in)">
                                      <p:cBhvr>
                                        <p:cTn id="13" dur="2000"/>
                                        <p:tgtEl>
                                          <p:spTgt spid="40965"/>
                                        </p:tgtEl>
                                      </p:cBhvr>
                                    </p:animEffect>
                                  </p:childTnLst>
                                </p:cTn>
                              </p:par>
                              <p:par>
                                <p:cTn id="14" presetID="8" presetClass="entr" presetSubtype="16" fill="hold" nodeType="withEffect">
                                  <p:stCondLst>
                                    <p:cond delay="0"/>
                                  </p:stCondLst>
                                  <p:childTnLst>
                                    <p:set>
                                      <p:cBhvr>
                                        <p:cTn id="15" dur="1" fill="hold">
                                          <p:stCondLst>
                                            <p:cond delay="0"/>
                                          </p:stCondLst>
                                        </p:cTn>
                                        <p:tgtEl>
                                          <p:spTgt spid="40966"/>
                                        </p:tgtEl>
                                        <p:attrNameLst>
                                          <p:attrName>style.visibility</p:attrName>
                                        </p:attrNameLst>
                                      </p:cBhvr>
                                      <p:to>
                                        <p:strVal val="visible"/>
                                      </p:to>
                                    </p:set>
                                    <p:animEffect transition="in" filter="diamond(in)">
                                      <p:cBhvr>
                                        <p:cTn id="16" dur="2000"/>
                                        <p:tgtEl>
                                          <p:spTgt spid="4096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0967"/>
                                        </p:tgtEl>
                                        <p:attrNameLst>
                                          <p:attrName>style.visibility</p:attrName>
                                        </p:attrNameLst>
                                      </p:cBhvr>
                                      <p:to>
                                        <p:strVal val="visible"/>
                                      </p:to>
                                    </p:set>
                                    <p:animEffect transition="in" filter="diamond(in)">
                                      <p:cBhvr>
                                        <p:cTn id="19" dur="2000"/>
                                        <p:tgtEl>
                                          <p:spTgt spid="409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40968"/>
                                        </p:tgtEl>
                                        <p:attrNameLst>
                                          <p:attrName>style.visibility</p:attrName>
                                        </p:attrNameLst>
                                      </p:cBhvr>
                                      <p:to>
                                        <p:strVal val="visible"/>
                                      </p:to>
                                    </p:set>
                                    <p:animEffect transition="in" filter="diamond(in)">
                                      <p:cBhvr>
                                        <p:cTn id="24" dur="2000"/>
                                        <p:tgtEl>
                                          <p:spTgt spid="4096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40969"/>
                                        </p:tgtEl>
                                        <p:attrNameLst>
                                          <p:attrName>style.visibility</p:attrName>
                                        </p:attrNameLst>
                                      </p:cBhvr>
                                      <p:to>
                                        <p:strVal val="visible"/>
                                      </p:to>
                                    </p:set>
                                    <p:animEffect transition="in" filter="diamond(in)">
                                      <p:cBhvr>
                                        <p:cTn id="27" dur="2000"/>
                                        <p:tgtEl>
                                          <p:spTgt spid="4096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40972"/>
                                        </p:tgtEl>
                                        <p:attrNameLst>
                                          <p:attrName>style.visibility</p:attrName>
                                        </p:attrNameLst>
                                      </p:cBhvr>
                                      <p:to>
                                        <p:strVal val="visible"/>
                                      </p:to>
                                    </p:set>
                                    <p:animEffect transition="in" filter="diamond(in)">
                                      <p:cBhvr>
                                        <p:cTn id="30" dur="2000"/>
                                        <p:tgtEl>
                                          <p:spTgt spid="4097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40970"/>
                                        </p:tgtEl>
                                        <p:attrNameLst>
                                          <p:attrName>style.visibility</p:attrName>
                                        </p:attrNameLst>
                                      </p:cBhvr>
                                      <p:to>
                                        <p:strVal val="visible"/>
                                      </p:to>
                                    </p:set>
                                    <p:animEffect transition="in" filter="diamond(in)">
                                      <p:cBhvr>
                                        <p:cTn id="33" dur="2000"/>
                                        <p:tgtEl>
                                          <p:spTgt spid="40970"/>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40971"/>
                                        </p:tgtEl>
                                        <p:attrNameLst>
                                          <p:attrName>style.visibility</p:attrName>
                                        </p:attrNameLst>
                                      </p:cBhvr>
                                      <p:to>
                                        <p:strVal val="visible"/>
                                      </p:to>
                                    </p:set>
                                    <p:animEffect transition="in" filter="diamond(in)">
                                      <p:cBhvr>
                                        <p:cTn id="36" dur="2000"/>
                                        <p:tgtEl>
                                          <p:spTgt spid="40971"/>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40976"/>
                                        </p:tgtEl>
                                        <p:attrNameLst>
                                          <p:attrName>style.visibility</p:attrName>
                                        </p:attrNameLst>
                                      </p:cBhvr>
                                      <p:to>
                                        <p:strVal val="visible"/>
                                      </p:to>
                                    </p:set>
                                    <p:animEffect transition="in" filter="diamond(in)">
                                      <p:cBhvr>
                                        <p:cTn id="39" dur="2000"/>
                                        <p:tgtEl>
                                          <p:spTgt spid="409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40979"/>
                                        </p:tgtEl>
                                        <p:attrNameLst>
                                          <p:attrName>style.visibility</p:attrName>
                                        </p:attrNameLst>
                                      </p:cBhvr>
                                      <p:to>
                                        <p:strVal val="visible"/>
                                      </p:to>
                                    </p:set>
                                    <p:animEffect transition="in" filter="box(in)">
                                      <p:cBhvr>
                                        <p:cTn id="44" dur="500"/>
                                        <p:tgtEl>
                                          <p:spTgt spid="40979"/>
                                        </p:tgtEl>
                                      </p:cBhvr>
                                    </p:animEffect>
                                  </p:childTnLst>
                                </p:cTn>
                              </p:par>
                              <p:par>
                                <p:cTn id="45" presetID="4" presetClass="entr" presetSubtype="16" fill="hold" nodeType="withEffect">
                                  <p:stCondLst>
                                    <p:cond delay="0"/>
                                  </p:stCondLst>
                                  <p:childTnLst>
                                    <p:set>
                                      <p:cBhvr>
                                        <p:cTn id="46" dur="1" fill="hold">
                                          <p:stCondLst>
                                            <p:cond delay="0"/>
                                          </p:stCondLst>
                                        </p:cTn>
                                        <p:tgtEl>
                                          <p:spTgt spid="40978"/>
                                        </p:tgtEl>
                                        <p:attrNameLst>
                                          <p:attrName>style.visibility</p:attrName>
                                        </p:attrNameLst>
                                      </p:cBhvr>
                                      <p:to>
                                        <p:strVal val="visible"/>
                                      </p:to>
                                    </p:set>
                                    <p:animEffect transition="in" filter="box(in)">
                                      <p:cBhvr>
                                        <p:cTn id="47" dur="500"/>
                                        <p:tgtEl>
                                          <p:spTgt spid="409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0974"/>
                                        </p:tgtEl>
                                        <p:attrNameLst>
                                          <p:attrName>style.visibility</p:attrName>
                                        </p:attrNameLst>
                                      </p:cBhvr>
                                      <p:to>
                                        <p:strVal val="visible"/>
                                      </p:to>
                                    </p:set>
                                    <p:anim calcmode="lin" valueType="num">
                                      <p:cBhvr additive="base">
                                        <p:cTn id="52" dur="500" fill="hold"/>
                                        <p:tgtEl>
                                          <p:spTgt spid="40974"/>
                                        </p:tgtEl>
                                        <p:attrNameLst>
                                          <p:attrName>ppt_x</p:attrName>
                                        </p:attrNameLst>
                                      </p:cBhvr>
                                      <p:tavLst>
                                        <p:tav tm="0">
                                          <p:val>
                                            <p:strVal val="#ppt_x"/>
                                          </p:val>
                                        </p:tav>
                                        <p:tav tm="100000">
                                          <p:val>
                                            <p:strVal val="#ppt_x"/>
                                          </p:val>
                                        </p:tav>
                                      </p:tavLst>
                                    </p:anim>
                                    <p:anim calcmode="lin" valueType="num">
                                      <p:cBhvr additive="base">
                                        <p:cTn id="53" dur="500" fill="hold"/>
                                        <p:tgtEl>
                                          <p:spTgt spid="40974"/>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0975"/>
                                        </p:tgtEl>
                                        <p:attrNameLst>
                                          <p:attrName>style.visibility</p:attrName>
                                        </p:attrNameLst>
                                      </p:cBhvr>
                                      <p:to>
                                        <p:strVal val="visible"/>
                                      </p:to>
                                    </p:set>
                                    <p:anim calcmode="lin" valueType="num">
                                      <p:cBhvr additive="base">
                                        <p:cTn id="58" dur="500" fill="hold"/>
                                        <p:tgtEl>
                                          <p:spTgt spid="40975"/>
                                        </p:tgtEl>
                                        <p:attrNameLst>
                                          <p:attrName>ppt_x</p:attrName>
                                        </p:attrNameLst>
                                      </p:cBhvr>
                                      <p:tavLst>
                                        <p:tav tm="0">
                                          <p:val>
                                            <p:strVal val="#ppt_x"/>
                                          </p:val>
                                        </p:tav>
                                        <p:tav tm="100000">
                                          <p:val>
                                            <p:strVal val="#ppt_x"/>
                                          </p:val>
                                        </p:tav>
                                      </p:tavLst>
                                    </p:anim>
                                    <p:anim calcmode="lin" valueType="num">
                                      <p:cBhvr additive="base">
                                        <p:cTn id="59"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P spid="40967" grpId="0" animBg="1"/>
      <p:bldP spid="40968" grpId="0"/>
      <p:bldP spid="40969" grpId="0"/>
      <p:bldP spid="40970" grpId="0"/>
      <p:bldP spid="40971" grpId="0"/>
      <p:bldP spid="40972" grpId="0"/>
      <p:bldP spid="40974" grpId="0"/>
      <p:bldP spid="40975" grpId="0"/>
      <p:bldP spid="409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07655C-2B89-482F-AD26-BF46347B3C55}"/>
              </a:ext>
            </a:extLst>
          </p:cNvPr>
          <p:cNvSpPr>
            <a:spLocks noGrp="1"/>
          </p:cNvSpPr>
          <p:nvPr>
            <p:ph type="title"/>
          </p:nvPr>
        </p:nvSpPr>
        <p:spPr/>
        <p:txBody>
          <a:bodyPr>
            <a:noAutofit/>
          </a:bodyPr>
          <a:lstStyle/>
          <a:p>
            <a:pPr lvl="0" eaLnBrk="0" fontAlgn="base" hangingPunct="0">
              <a:lnSpc>
                <a:spcPct val="100000"/>
              </a:lnSpc>
              <a:spcAft>
                <a:spcPct val="0"/>
              </a:spcAft>
            </a:pPr>
            <a:r>
              <a:rPr lang="zh-CN" altLang="zh-CN" sz="3200" dirty="0">
                <a:latin typeface="黑体" panose="02010609060101010101" pitchFamily="49" charset="-122"/>
                <a:ea typeface="黑体" panose="02010609060101010101" pitchFamily="49" charset="-122"/>
                <a:cs typeface="Times New Roman" panose="02020603050405020304" pitchFamily="18" charset="0"/>
              </a:rPr>
              <a:t>【核心要点突破】</a:t>
            </a:r>
            <a:br>
              <a:rPr lang="zh-CN" altLang="zh-CN" sz="3200" dirty="0">
                <a:latin typeface="黑体" panose="02010609060101010101" pitchFamily="49" charset="-122"/>
                <a:ea typeface="黑体" panose="02010609060101010101" pitchFamily="49" charset="-122"/>
              </a:rPr>
            </a:br>
            <a:r>
              <a:rPr lang="zh-CN" altLang="zh-CN" sz="3200" dirty="0">
                <a:latin typeface="黑体" panose="02010609060101010101" pitchFamily="49" charset="-122"/>
                <a:ea typeface="黑体" panose="02010609060101010101" pitchFamily="49" charset="-122"/>
                <a:cs typeface="Times New Roman" panose="02020603050405020304" pitchFamily="18" charset="0"/>
              </a:rPr>
              <a:t>如何认识中华民国和南京临时政府？</a:t>
            </a:r>
            <a:br>
              <a:rPr lang="zh-CN" altLang="zh-CN" sz="3200" dirty="0">
                <a:latin typeface="黑体" panose="02010609060101010101" pitchFamily="49" charset="-122"/>
                <a:ea typeface="黑体" panose="02010609060101010101" pitchFamily="49" charset="-122"/>
              </a:rPr>
            </a:br>
            <a:endParaRPr lang="zh-CN" altLang="en-US" sz="3200" dirty="0">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0163DD62-138E-4867-B89A-515D64F56E38}"/>
              </a:ext>
            </a:extLst>
          </p:cNvPr>
          <p:cNvSpPr>
            <a:spLocks noGrp="1"/>
          </p:cNvSpPr>
          <p:nvPr>
            <p:ph idx="1"/>
          </p:nvPr>
        </p:nvSpPr>
        <p:spPr/>
        <p:txBody>
          <a:bodyPr/>
          <a:lstStyle/>
          <a:p>
            <a:endParaRPr lang="zh-CN" altLang="en-US" dirty="0"/>
          </a:p>
        </p:txBody>
      </p:sp>
      <p:pic>
        <p:nvPicPr>
          <p:cNvPr id="2050" name="图片 14" descr="学科网(www.zxxk.com)--教育资源门户，提供试卷、教案、课件、论文、素材及各类教学资源下载，还有大量而丰富的教学相关资讯！">
            <a:extLst>
              <a:ext uri="{FF2B5EF4-FFF2-40B4-BE49-F238E27FC236}">
                <a16:creationId xmlns:a16="http://schemas.microsoft.com/office/drawing/2014/main" id="{7B167434-5AE6-4E99-A389-C69AAD410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905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5" descr="学科网(www.zxxk.com)--教育资源门户，提供试卷、教案、课件、论文、素材及各类教学资源下载，还有大量而丰富的教学相关资讯！">
            <a:extLst>
              <a:ext uri="{FF2B5EF4-FFF2-40B4-BE49-F238E27FC236}">
                <a16:creationId xmlns:a16="http://schemas.microsoft.com/office/drawing/2014/main" id="{CF81D559-600C-495F-A755-1CCAB3E36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900"/>
            <a:ext cx="19050" cy="19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FE45F4-D6A4-4F70-9D93-053C026810D1}"/>
              </a:ext>
            </a:extLst>
          </p:cNvPr>
          <p:cNvSpPr>
            <a:spLocks noChangeArrowheads="1"/>
          </p:cNvSpPr>
          <p:nvPr/>
        </p:nvSpPr>
        <p:spPr bwMode="auto">
          <a:xfrm>
            <a:off x="838200" y="1397675"/>
            <a:ext cx="1067062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zh-CN"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altLang="en-US"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）中华民国是</a:t>
            </a:r>
            <a:r>
              <a:rPr kumimoji="0" lang="en-US"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1912</a:t>
            </a:r>
            <a:r>
              <a:rPr kumimoji="0" lang="zh-CN" altLang="en-US"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1949</a:t>
            </a:r>
            <a:r>
              <a:rPr kumimoji="0" lang="zh-CN" altLang="en-US"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年中国的国名，南京临时政府则是指辛亥革命时期孙中山在南京领导建立的具有资产阶级性质民主共和国性质的中央</a:t>
            </a:r>
            <a:r>
              <a:rPr lang="zh-CN" altLang="zh-CN" sz="2800" dirty="0">
                <a:latin typeface="黑体" panose="02010609060101010101" pitchFamily="49" charset="-122"/>
                <a:ea typeface="黑体" panose="02010609060101010101" pitchFamily="49" charset="-122"/>
                <a:cs typeface="Times New Roman" panose="02020603050405020304" pitchFamily="18" charset="0"/>
              </a:rPr>
              <a:t>政权。</a:t>
            </a:r>
            <a:endParaRPr lang="zh-CN" altLang="zh-CN" sz="2800" dirty="0">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5" name="Rectangle 4">
            <a:extLst>
              <a:ext uri="{FF2B5EF4-FFF2-40B4-BE49-F238E27FC236}">
                <a16:creationId xmlns:a16="http://schemas.microsoft.com/office/drawing/2014/main" id="{180CE311-906F-483C-8EAA-6BE174BE4632}"/>
              </a:ext>
            </a:extLst>
          </p:cNvPr>
          <p:cNvSpPr>
            <a:spLocks noChangeArrowheads="1"/>
          </p:cNvSpPr>
          <p:nvPr/>
        </p:nvSpPr>
        <p:spPr bwMode="auto">
          <a:xfrm>
            <a:off x="683172" y="2723238"/>
            <a:ext cx="1067062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zh-CN"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altLang="en-US"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）中华民国分为三个</a:t>
            </a:r>
            <a:r>
              <a:rPr kumimoji="0" lang="zh-CN" alt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时期：南京临时政府时期</a:t>
            </a:r>
            <a:r>
              <a:rPr kumimoji="0" lang="en-US" altLang="zh-CN"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(1912</a:t>
            </a:r>
            <a:r>
              <a:rPr kumimoji="0" lang="zh-CN" alt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a:t>
            </a:r>
            <a:r>
              <a:rPr kumimoji="0" lang="en-US" altLang="zh-CN"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alt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月～</a:t>
            </a:r>
            <a:r>
              <a:rPr kumimoji="0" lang="en-US" altLang="zh-CN"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alt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月</a:t>
            </a:r>
            <a:r>
              <a:rPr kumimoji="0" lang="en-US" altLang="zh-CN"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；北洋军阀时期</a:t>
            </a:r>
            <a:r>
              <a:rPr kumimoji="0" lang="en-US" altLang="zh-CN"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800" dirty="0">
                <a:latin typeface="黑体" panose="02010609060101010101" pitchFamily="49" charset="-122"/>
                <a:ea typeface="黑体" panose="02010609060101010101" pitchFamily="49" charset="-122"/>
                <a:cs typeface="Times New Roman" panose="02020603050405020304" pitchFamily="18" charset="0"/>
              </a:rPr>
              <a:t>1912</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年～</a:t>
            </a:r>
            <a:r>
              <a:rPr lang="en-US" altLang="zh-CN" sz="2800" dirty="0">
                <a:latin typeface="黑体" panose="02010609060101010101" pitchFamily="49" charset="-122"/>
                <a:ea typeface="黑体" panose="02010609060101010101" pitchFamily="49" charset="-122"/>
                <a:cs typeface="Times New Roman" panose="02020603050405020304" pitchFamily="18" charset="0"/>
              </a:rPr>
              <a:t>1928</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年</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；南京国民政府时期</a:t>
            </a:r>
            <a:r>
              <a:rPr lang="en-US" altLang="zh-CN" sz="2800" dirty="0">
                <a:latin typeface="黑体" panose="02010609060101010101" pitchFamily="49" charset="-122"/>
                <a:ea typeface="黑体" panose="02010609060101010101" pitchFamily="49" charset="-122"/>
                <a:cs typeface="Times New Roman" panose="02020603050405020304" pitchFamily="18" charset="0"/>
              </a:rPr>
              <a:t>(1927</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年～</a:t>
            </a:r>
            <a:r>
              <a:rPr lang="en-US" altLang="zh-CN" sz="2800" dirty="0">
                <a:latin typeface="黑体" panose="02010609060101010101" pitchFamily="49" charset="-122"/>
                <a:ea typeface="黑体" panose="02010609060101010101" pitchFamily="49" charset="-122"/>
                <a:cs typeface="Times New Roman" panose="02020603050405020304" pitchFamily="18" charset="0"/>
              </a:rPr>
              <a:t>1949</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年</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6" name="Rectangle 5">
            <a:extLst>
              <a:ext uri="{FF2B5EF4-FFF2-40B4-BE49-F238E27FC236}">
                <a16:creationId xmlns:a16="http://schemas.microsoft.com/office/drawing/2014/main" id="{6FA8DD7E-6764-4584-892B-633D89E42A21}"/>
              </a:ext>
            </a:extLst>
          </p:cNvPr>
          <p:cNvSpPr>
            <a:spLocks noChangeArrowheads="1"/>
          </p:cNvSpPr>
          <p:nvPr/>
        </p:nvSpPr>
        <p:spPr bwMode="auto">
          <a:xfrm>
            <a:off x="760686" y="4121498"/>
            <a:ext cx="10515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南京临时政府是一个以资产阶级革命派为主体的革命政府；北洋军阀政府则是以“中华民国”为招牌，实质上是帝国主义扶植下的封建地主阶级和买办阶级的联合政府；南京国民政府则是国民党新军阀打着“中华民国”的旗号，实际上代表大地主、大资产阶级的政权。</a:t>
            </a:r>
          </a:p>
        </p:txBody>
      </p:sp>
    </p:spTree>
    <p:extLst>
      <p:ext uri="{BB962C8B-B14F-4D97-AF65-F5344CB8AC3E}">
        <p14:creationId xmlns:p14="http://schemas.microsoft.com/office/powerpoint/2010/main" val="309794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8E48F2B2-7626-4CC1-AA57-3087E3F21073}"/>
              </a:ext>
            </a:extLst>
          </p:cNvPr>
          <p:cNvSpPr txBox="1">
            <a:spLocks noChangeArrowheads="1"/>
          </p:cNvSpPr>
          <p:nvPr/>
        </p:nvSpPr>
        <p:spPr bwMode="auto">
          <a:xfrm>
            <a:off x="1524000" y="0"/>
            <a:ext cx="7010400" cy="457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3300"/>
                </a:solidFill>
              </a:rPr>
              <a:t>敢教日月换新天</a:t>
            </a:r>
            <a:r>
              <a:rPr lang="en-US" altLang="zh-CN" sz="2400" b="1">
                <a:solidFill>
                  <a:srgbClr val="FF3300"/>
                </a:solidFill>
              </a:rPr>
              <a:t>—</a:t>
            </a:r>
            <a:r>
              <a:rPr lang="zh-CN" altLang="en-US" sz="2400" b="1">
                <a:solidFill>
                  <a:srgbClr val="FF3300"/>
                </a:solidFill>
              </a:rPr>
              <a:t>中华民国的成立和帝制的终结篇</a:t>
            </a:r>
          </a:p>
        </p:txBody>
      </p:sp>
      <p:sp>
        <p:nvSpPr>
          <p:cNvPr id="41987" name="Rectangle 3">
            <a:extLst>
              <a:ext uri="{FF2B5EF4-FFF2-40B4-BE49-F238E27FC236}">
                <a16:creationId xmlns:a16="http://schemas.microsoft.com/office/drawing/2014/main" id="{69BF2C2E-DAA4-4350-A9CC-B46A80BEC3BF}"/>
              </a:ext>
            </a:extLst>
          </p:cNvPr>
          <p:cNvSpPr>
            <a:spLocks noChangeArrowheads="1"/>
          </p:cNvSpPr>
          <p:nvPr/>
        </p:nvSpPr>
        <p:spPr bwMode="auto">
          <a:xfrm>
            <a:off x="1441174" y="476250"/>
            <a:ext cx="4067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anose="05000000000000000000" pitchFamily="2" charset="2"/>
              <a:buNone/>
            </a:pPr>
            <a:r>
              <a:rPr lang="en-US" altLang="zh-CN" sz="2800" b="1" dirty="0">
                <a:latin typeface="华文中宋" panose="02010600040101010101" pitchFamily="2" charset="-122"/>
                <a:ea typeface="华文中宋" panose="02010600040101010101" pitchFamily="2" charset="-122"/>
              </a:rPr>
              <a:t>2</a:t>
            </a:r>
            <a:r>
              <a:rPr lang="zh-CN" altLang="en-US" sz="2800" b="1" dirty="0">
                <a:latin typeface="华文中宋" panose="02010600040101010101" pitchFamily="2" charset="-122"/>
                <a:ea typeface="华文中宋" panose="02010600040101010101" pitchFamily="2" charset="-122"/>
              </a:rPr>
              <a:t>、</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中华民国临时约法</a:t>
            </a:r>
            <a:r>
              <a:rPr lang="en-US" altLang="zh-CN" sz="2800" b="1" dirty="0">
                <a:latin typeface="华文中宋" panose="02010600040101010101" pitchFamily="2" charset="-122"/>
                <a:ea typeface="华文中宋" panose="02010600040101010101" pitchFamily="2" charset="-122"/>
              </a:rPr>
              <a:t>》</a:t>
            </a:r>
          </a:p>
        </p:txBody>
      </p:sp>
      <p:sp>
        <p:nvSpPr>
          <p:cNvPr id="41990" name="Rectangle 6">
            <a:extLst>
              <a:ext uri="{FF2B5EF4-FFF2-40B4-BE49-F238E27FC236}">
                <a16:creationId xmlns:a16="http://schemas.microsoft.com/office/drawing/2014/main" id="{50405FA8-A5DF-4C9B-AC8E-9CFD4C2269BB}"/>
              </a:ext>
            </a:extLst>
          </p:cNvPr>
          <p:cNvSpPr>
            <a:spLocks noChangeArrowheads="1"/>
          </p:cNvSpPr>
          <p:nvPr/>
        </p:nvSpPr>
        <p:spPr bwMode="auto">
          <a:xfrm>
            <a:off x="1174179" y="2797203"/>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kumimoji="1" lang="en-US" altLang="zh-CN" sz="3600" b="1" dirty="0">
                <a:solidFill>
                  <a:srgbClr val="FFFFFF"/>
                </a:solidFill>
                <a:latin typeface="Times New Roman" panose="02020603050405020304" pitchFamily="18" charset="0"/>
              </a:rPr>
              <a:t> </a:t>
            </a:r>
            <a:r>
              <a:rPr kumimoji="1" lang="zh-CN" altLang="en-US" sz="2800" b="1" dirty="0">
                <a:latin typeface="Times New Roman" panose="02020603050405020304" pitchFamily="18" charset="0"/>
                <a:ea typeface="华文中宋" panose="02010600040101010101" pitchFamily="2" charset="-122"/>
              </a:rPr>
              <a:t>内容：</a:t>
            </a:r>
          </a:p>
        </p:txBody>
      </p:sp>
      <p:sp>
        <p:nvSpPr>
          <p:cNvPr id="41991" name="AutoShape 7">
            <a:extLst>
              <a:ext uri="{FF2B5EF4-FFF2-40B4-BE49-F238E27FC236}">
                <a16:creationId xmlns:a16="http://schemas.microsoft.com/office/drawing/2014/main" id="{5E874139-5776-4E09-82D2-3A000E42CE62}"/>
              </a:ext>
            </a:extLst>
          </p:cNvPr>
          <p:cNvSpPr>
            <a:spLocks/>
          </p:cNvSpPr>
          <p:nvPr/>
        </p:nvSpPr>
        <p:spPr bwMode="auto">
          <a:xfrm>
            <a:off x="2351087" y="1341438"/>
            <a:ext cx="117553" cy="3439284"/>
          </a:xfrm>
          <a:prstGeom prst="leftBrace">
            <a:avLst>
              <a:gd name="adj1" fmla="val 23076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992" name="Text Box 8">
            <a:extLst>
              <a:ext uri="{FF2B5EF4-FFF2-40B4-BE49-F238E27FC236}">
                <a16:creationId xmlns:a16="http://schemas.microsoft.com/office/drawing/2014/main" id="{8D56BAD0-C412-43D7-9430-0FC9816722DC}"/>
              </a:ext>
            </a:extLst>
          </p:cNvPr>
          <p:cNvSpPr txBox="1">
            <a:spLocks noChangeArrowheads="1"/>
          </p:cNvSpPr>
          <p:nvPr/>
        </p:nvSpPr>
        <p:spPr bwMode="auto">
          <a:xfrm>
            <a:off x="2351088" y="908050"/>
            <a:ext cx="29527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800" b="1" dirty="0">
                <a:solidFill>
                  <a:srgbClr val="FF0000"/>
                </a:solidFill>
                <a:latin typeface="华文中宋" panose="02010600040101010101" pitchFamily="2" charset="-122"/>
                <a:ea typeface="华文中宋" panose="02010600040101010101" pitchFamily="2" charset="-122"/>
              </a:rPr>
              <a:t>1</a:t>
            </a:r>
            <a:r>
              <a:rPr lang="zh-CN" altLang="en-US" sz="2800" b="1" dirty="0">
                <a:solidFill>
                  <a:srgbClr val="FF0000"/>
                </a:solidFill>
                <a:latin typeface="华文中宋" panose="02010600040101010101" pitchFamily="2" charset="-122"/>
                <a:ea typeface="华文中宋" panose="02010600040101010101" pitchFamily="2" charset="-122"/>
              </a:rPr>
              <a:t>、中华民国主权属于国民全体</a:t>
            </a:r>
            <a:endParaRPr kumimoji="1" lang="zh-CN" altLang="en-US" sz="2800" dirty="0">
              <a:latin typeface="Times New Roman" panose="02020603050405020304" pitchFamily="18" charset="0"/>
            </a:endParaRPr>
          </a:p>
        </p:txBody>
      </p:sp>
      <p:sp>
        <p:nvSpPr>
          <p:cNvPr id="41993" name="Text Box 9">
            <a:extLst>
              <a:ext uri="{FF2B5EF4-FFF2-40B4-BE49-F238E27FC236}">
                <a16:creationId xmlns:a16="http://schemas.microsoft.com/office/drawing/2014/main" id="{5F24F6BF-F5CA-4473-9D47-985F1723BBDA}"/>
              </a:ext>
            </a:extLst>
          </p:cNvPr>
          <p:cNvSpPr txBox="1">
            <a:spLocks noChangeArrowheads="1"/>
          </p:cNvSpPr>
          <p:nvPr/>
        </p:nvSpPr>
        <p:spPr bwMode="auto">
          <a:xfrm>
            <a:off x="2331335" y="2240246"/>
            <a:ext cx="4293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en-US" sz="2800" b="1" dirty="0">
                <a:solidFill>
                  <a:srgbClr val="FF0000"/>
                </a:solidFill>
                <a:latin typeface="华文中宋" panose="02010600040101010101" pitchFamily="2" charset="-122"/>
                <a:ea typeface="华文中宋" panose="02010600040101010101" pitchFamily="2" charset="-122"/>
              </a:rPr>
              <a:t>、关于国民权利的规定</a:t>
            </a:r>
            <a:endParaRPr kumimoji="1" lang="zh-CN" altLang="en-US" sz="2800" dirty="0">
              <a:latin typeface="Times New Roman" panose="02020603050405020304" pitchFamily="18" charset="0"/>
            </a:endParaRPr>
          </a:p>
        </p:txBody>
      </p:sp>
      <p:sp>
        <p:nvSpPr>
          <p:cNvPr id="41994" name="Text Box 10">
            <a:extLst>
              <a:ext uri="{FF2B5EF4-FFF2-40B4-BE49-F238E27FC236}">
                <a16:creationId xmlns:a16="http://schemas.microsoft.com/office/drawing/2014/main" id="{6C912D9E-78D8-4533-B8A8-A14104CE3301}"/>
              </a:ext>
            </a:extLst>
          </p:cNvPr>
          <p:cNvSpPr txBox="1">
            <a:spLocks noChangeArrowheads="1"/>
          </p:cNvSpPr>
          <p:nvPr/>
        </p:nvSpPr>
        <p:spPr bwMode="auto">
          <a:xfrm>
            <a:off x="2456917" y="3865216"/>
            <a:ext cx="20359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zh-CN" sz="2800" b="1" dirty="0">
                <a:solidFill>
                  <a:srgbClr val="FF0000"/>
                </a:solidFill>
                <a:latin typeface="华文中宋" panose="02010600040101010101" pitchFamily="2" charset="-122"/>
                <a:ea typeface="华文中宋" panose="02010600040101010101" pitchFamily="2" charset="-122"/>
              </a:rPr>
              <a:t>3</a:t>
            </a:r>
            <a:r>
              <a:rPr lang="zh-CN" altLang="en-US" sz="2800" b="1" dirty="0">
                <a:solidFill>
                  <a:srgbClr val="FF0000"/>
                </a:solidFill>
                <a:latin typeface="华文中宋" panose="02010600040101010101" pitchFamily="2" charset="-122"/>
                <a:ea typeface="华文中宋" panose="02010600040101010101" pitchFamily="2" charset="-122"/>
              </a:rPr>
              <a:t>、确立了三权分立的政治体制</a:t>
            </a:r>
            <a:endParaRPr kumimoji="1" lang="zh-CN" altLang="en-US" sz="2800" dirty="0">
              <a:latin typeface="Times New Roman" panose="02020603050405020304" pitchFamily="18" charset="0"/>
            </a:endParaRPr>
          </a:p>
        </p:txBody>
      </p:sp>
      <p:sp>
        <p:nvSpPr>
          <p:cNvPr id="41995" name="AutoShape 11">
            <a:extLst>
              <a:ext uri="{FF2B5EF4-FFF2-40B4-BE49-F238E27FC236}">
                <a16:creationId xmlns:a16="http://schemas.microsoft.com/office/drawing/2014/main" id="{52AE6E6A-4425-4579-877F-C8087A1CB687}"/>
              </a:ext>
            </a:extLst>
          </p:cNvPr>
          <p:cNvSpPr>
            <a:spLocks/>
          </p:cNvSpPr>
          <p:nvPr/>
        </p:nvSpPr>
        <p:spPr bwMode="auto">
          <a:xfrm>
            <a:off x="4449756" y="3645203"/>
            <a:ext cx="217489" cy="2063474"/>
          </a:xfrm>
          <a:prstGeom prst="leftBrace">
            <a:avLst>
              <a:gd name="adj1" fmla="val 80556"/>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996" name="Text Box 12">
            <a:extLst>
              <a:ext uri="{FF2B5EF4-FFF2-40B4-BE49-F238E27FC236}">
                <a16:creationId xmlns:a16="http://schemas.microsoft.com/office/drawing/2014/main" id="{99727977-6FBE-4426-B705-FAF9E0BE09A1}"/>
              </a:ext>
            </a:extLst>
          </p:cNvPr>
          <p:cNvSpPr txBox="1">
            <a:spLocks noChangeArrowheads="1"/>
          </p:cNvSpPr>
          <p:nvPr/>
        </p:nvSpPr>
        <p:spPr bwMode="auto">
          <a:xfrm>
            <a:off x="4652519" y="4483852"/>
            <a:ext cx="4520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anose="05000000000000000000" pitchFamily="2" charset="2"/>
              <a:buNone/>
            </a:pPr>
            <a:r>
              <a:rPr kumimoji="1" lang="zh-CN" altLang="en-US" sz="2800" b="1" dirty="0">
                <a:latin typeface="Times New Roman" panose="02020603050405020304" pitchFamily="18" charset="0"/>
              </a:rPr>
              <a:t>临时</a:t>
            </a:r>
            <a:r>
              <a:rPr kumimoji="1" lang="zh-CN" altLang="en-US" sz="2800" b="1" dirty="0">
                <a:solidFill>
                  <a:srgbClr val="FF0000"/>
                </a:solidFill>
                <a:latin typeface="Times New Roman" panose="02020603050405020304" pitchFamily="18" charset="0"/>
              </a:rPr>
              <a:t>大总统</a:t>
            </a:r>
            <a:r>
              <a:rPr kumimoji="1" lang="zh-CN" altLang="en-US" sz="2800" b="1" dirty="0">
                <a:latin typeface="Times New Roman" panose="02020603050405020304" pitchFamily="18" charset="0"/>
              </a:rPr>
              <a:t>和国务委员行使</a:t>
            </a:r>
            <a:r>
              <a:rPr kumimoji="1" lang="zh-CN" altLang="en-US" sz="2800" b="1" dirty="0">
                <a:solidFill>
                  <a:srgbClr val="FF0000"/>
                </a:solidFill>
                <a:latin typeface="Times New Roman" panose="02020603050405020304" pitchFamily="18" charset="0"/>
              </a:rPr>
              <a:t>行政权</a:t>
            </a:r>
            <a:r>
              <a:rPr kumimoji="1" lang="zh-CN" altLang="en-US" sz="2800" b="1" dirty="0">
                <a:latin typeface="Times New Roman" panose="02020603050405020304" pitchFamily="18" charset="0"/>
              </a:rPr>
              <a:t>，实行</a:t>
            </a:r>
            <a:r>
              <a:rPr kumimoji="1" lang="zh-CN" altLang="en-US" sz="2800" b="1" dirty="0">
                <a:solidFill>
                  <a:srgbClr val="FF0000"/>
                </a:solidFill>
                <a:latin typeface="Times New Roman" panose="02020603050405020304" pitchFamily="18" charset="0"/>
              </a:rPr>
              <a:t>责任内阁制</a:t>
            </a:r>
          </a:p>
        </p:txBody>
      </p:sp>
      <p:sp>
        <p:nvSpPr>
          <p:cNvPr id="41997" name="Text Box 13">
            <a:extLst>
              <a:ext uri="{FF2B5EF4-FFF2-40B4-BE49-F238E27FC236}">
                <a16:creationId xmlns:a16="http://schemas.microsoft.com/office/drawing/2014/main" id="{C027D3D9-1FAA-45BE-BED6-B5296242E6F2}"/>
              </a:ext>
            </a:extLst>
          </p:cNvPr>
          <p:cNvSpPr txBox="1">
            <a:spLocks noChangeArrowheads="1"/>
          </p:cNvSpPr>
          <p:nvPr/>
        </p:nvSpPr>
        <p:spPr bwMode="auto">
          <a:xfrm>
            <a:off x="4750980" y="5543876"/>
            <a:ext cx="3416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None/>
            </a:pPr>
            <a:r>
              <a:rPr kumimoji="1" lang="zh-CN" altLang="en-US" sz="2800" b="1" dirty="0">
                <a:solidFill>
                  <a:srgbClr val="FF0000"/>
                </a:solidFill>
                <a:latin typeface="Times New Roman" panose="02020603050405020304" pitchFamily="18" charset="0"/>
              </a:rPr>
              <a:t>法院</a:t>
            </a:r>
            <a:r>
              <a:rPr kumimoji="1" lang="zh-CN" altLang="en-US" sz="2800" b="1" dirty="0">
                <a:latin typeface="Times New Roman" panose="02020603050405020304" pitchFamily="18" charset="0"/>
              </a:rPr>
              <a:t>独立形式</a:t>
            </a:r>
            <a:r>
              <a:rPr kumimoji="1" lang="zh-CN" altLang="en-US" sz="2800" b="1" dirty="0">
                <a:solidFill>
                  <a:srgbClr val="FF0000"/>
                </a:solidFill>
                <a:latin typeface="Times New Roman" panose="02020603050405020304" pitchFamily="18" charset="0"/>
              </a:rPr>
              <a:t>司法权</a:t>
            </a:r>
          </a:p>
        </p:txBody>
      </p:sp>
      <p:sp>
        <p:nvSpPr>
          <p:cNvPr id="41998" name="AutoShape 14">
            <a:extLst>
              <a:ext uri="{FF2B5EF4-FFF2-40B4-BE49-F238E27FC236}">
                <a16:creationId xmlns:a16="http://schemas.microsoft.com/office/drawing/2014/main" id="{FC725B47-C793-45C9-A07A-F97ADC1080DB}"/>
              </a:ext>
            </a:extLst>
          </p:cNvPr>
          <p:cNvSpPr>
            <a:spLocks noChangeArrowheads="1"/>
          </p:cNvSpPr>
          <p:nvPr/>
        </p:nvSpPr>
        <p:spPr bwMode="auto">
          <a:xfrm>
            <a:off x="5232401" y="1052514"/>
            <a:ext cx="576263" cy="485775"/>
          </a:xfrm>
          <a:prstGeom prst="notchedRightArrow">
            <a:avLst>
              <a:gd name="adj1" fmla="val 50000"/>
              <a:gd name="adj2" fmla="val 296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999" name="Text Box 15">
            <a:extLst>
              <a:ext uri="{FF2B5EF4-FFF2-40B4-BE49-F238E27FC236}">
                <a16:creationId xmlns:a16="http://schemas.microsoft.com/office/drawing/2014/main" id="{073304F1-050E-4E2B-8F75-24D96D343D65}"/>
              </a:ext>
            </a:extLst>
          </p:cNvPr>
          <p:cNvSpPr txBox="1">
            <a:spLocks noChangeArrowheads="1"/>
          </p:cNvSpPr>
          <p:nvPr/>
        </p:nvSpPr>
        <p:spPr bwMode="auto">
          <a:xfrm>
            <a:off x="6096000" y="1052514"/>
            <a:ext cx="6096000" cy="954107"/>
          </a:xfrm>
          <a:prstGeom prst="rect">
            <a:avLst/>
          </a:prstGeom>
          <a:solidFill>
            <a:schemeClr val="bg1"/>
          </a:solidFill>
          <a:ln>
            <a:noFill/>
          </a:ln>
          <a:effectLst/>
        </p:spPr>
        <p:txBody>
          <a:bodyPr wrap="square">
            <a:spAutoFit/>
          </a:bodyPr>
          <a:lstStyle/>
          <a:p>
            <a:r>
              <a:rPr kumimoji="1" lang="zh-CN" altLang="en-US" sz="2800" dirty="0">
                <a:latin typeface="黑体" panose="02010609060101010101" pitchFamily="49" charset="-122"/>
                <a:ea typeface="黑体" panose="02010609060101010101" pitchFamily="49" charset="-122"/>
              </a:rPr>
              <a:t>主权在民，根本上否定了君主专制和</a:t>
            </a:r>
            <a:r>
              <a:rPr kumimoji="1" lang="zh-CN" altLang="zh-CN" sz="2800" dirty="0">
                <a:latin typeface="黑体" panose="02010609060101010101" pitchFamily="49" charset="-122"/>
                <a:ea typeface="黑体" panose="02010609060101010101" pitchFamily="49" charset="-122"/>
              </a:rPr>
              <a:t>家国一体的观念</a:t>
            </a:r>
            <a:endParaRPr kumimoji="1" lang="zh-CN" altLang="en-US" sz="2800" dirty="0">
              <a:latin typeface="黑体" panose="02010609060101010101" pitchFamily="49" charset="-122"/>
              <a:ea typeface="黑体" panose="02010609060101010101" pitchFamily="49" charset="-122"/>
            </a:endParaRPr>
          </a:p>
        </p:txBody>
      </p:sp>
      <p:sp>
        <p:nvSpPr>
          <p:cNvPr id="42000" name="AutoShape 16">
            <a:extLst>
              <a:ext uri="{FF2B5EF4-FFF2-40B4-BE49-F238E27FC236}">
                <a16:creationId xmlns:a16="http://schemas.microsoft.com/office/drawing/2014/main" id="{4589B28D-7841-48CD-B72E-7D76AA50CB60}"/>
              </a:ext>
            </a:extLst>
          </p:cNvPr>
          <p:cNvSpPr>
            <a:spLocks noChangeArrowheads="1"/>
          </p:cNvSpPr>
          <p:nvPr/>
        </p:nvSpPr>
        <p:spPr bwMode="auto">
          <a:xfrm>
            <a:off x="6459140" y="2359145"/>
            <a:ext cx="544513" cy="485775"/>
          </a:xfrm>
          <a:prstGeom prst="notchedRightArrow">
            <a:avLst>
              <a:gd name="adj1" fmla="val 50000"/>
              <a:gd name="adj2" fmla="val 280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001" name="Text Box 17">
            <a:extLst>
              <a:ext uri="{FF2B5EF4-FFF2-40B4-BE49-F238E27FC236}">
                <a16:creationId xmlns:a16="http://schemas.microsoft.com/office/drawing/2014/main" id="{67ECA2FB-B866-475C-BDA1-E6E7C49DE6C9}"/>
              </a:ext>
            </a:extLst>
          </p:cNvPr>
          <p:cNvSpPr txBox="1">
            <a:spLocks noChangeArrowheads="1"/>
          </p:cNvSpPr>
          <p:nvPr/>
        </p:nvSpPr>
        <p:spPr bwMode="auto">
          <a:xfrm>
            <a:off x="7040959" y="2128952"/>
            <a:ext cx="5282439" cy="1384995"/>
          </a:xfrm>
          <a:prstGeom prst="rect">
            <a:avLst/>
          </a:prstGeom>
          <a:solidFill>
            <a:schemeClr val="bg1"/>
          </a:solidFill>
          <a:ln>
            <a:noFill/>
          </a:ln>
          <a:effectLst/>
        </p:spPr>
        <p:txBody>
          <a:bodyPr wrap="square">
            <a:spAutoFit/>
          </a:bodyPr>
          <a:lstStyle/>
          <a:p>
            <a:r>
              <a:rPr kumimoji="1" lang="zh-CN" altLang="en-US" sz="2800" dirty="0">
                <a:latin typeface="Times New Roman" panose="02020603050405020304" pitchFamily="18" charset="0"/>
                <a:ea typeface="黑体" panose="02010609060101010101" pitchFamily="49" charset="-122"/>
              </a:rPr>
              <a:t>体现资产阶级民主自由原则；</a:t>
            </a:r>
            <a:r>
              <a:rPr kumimoji="1" lang="zh-CN" altLang="zh-CN" sz="2800" dirty="0">
                <a:latin typeface="Times New Roman" panose="02020603050405020304" pitchFamily="18" charset="0"/>
                <a:ea typeface="黑体" panose="02010609060101010101" pitchFamily="49" charset="-122"/>
              </a:rPr>
              <a:t>促进了公民意识的觉醒；否定了传统的臣民观念</a:t>
            </a:r>
            <a:endParaRPr kumimoji="1" lang="zh-CN" altLang="en-US" sz="2800" dirty="0">
              <a:latin typeface="Times New Roman" panose="02020603050405020304" pitchFamily="18" charset="0"/>
              <a:ea typeface="黑体" panose="02010609060101010101" pitchFamily="49" charset="-122"/>
            </a:endParaRPr>
          </a:p>
        </p:txBody>
      </p:sp>
      <p:sp>
        <p:nvSpPr>
          <p:cNvPr id="42002" name="AutoShape 18">
            <a:extLst>
              <a:ext uri="{FF2B5EF4-FFF2-40B4-BE49-F238E27FC236}">
                <a16:creationId xmlns:a16="http://schemas.microsoft.com/office/drawing/2014/main" id="{B742EB4D-48BD-4F5B-8B87-CA6BCBE629D5}"/>
              </a:ext>
            </a:extLst>
          </p:cNvPr>
          <p:cNvSpPr>
            <a:spLocks noChangeArrowheads="1"/>
          </p:cNvSpPr>
          <p:nvPr/>
        </p:nvSpPr>
        <p:spPr bwMode="auto">
          <a:xfrm>
            <a:off x="9177011" y="4551587"/>
            <a:ext cx="422551" cy="471682"/>
          </a:xfrm>
          <a:prstGeom prst="notchedRightArrow">
            <a:avLst>
              <a:gd name="adj1" fmla="val 50000"/>
              <a:gd name="adj2" fmla="val 296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005" name="Rectangle 21">
            <a:extLst>
              <a:ext uri="{FF2B5EF4-FFF2-40B4-BE49-F238E27FC236}">
                <a16:creationId xmlns:a16="http://schemas.microsoft.com/office/drawing/2014/main" id="{814BB1E9-F235-41E1-9093-84379EBA7603}"/>
              </a:ext>
            </a:extLst>
          </p:cNvPr>
          <p:cNvSpPr>
            <a:spLocks noChangeArrowheads="1"/>
          </p:cNvSpPr>
          <p:nvPr/>
        </p:nvSpPr>
        <p:spPr bwMode="auto">
          <a:xfrm>
            <a:off x="4629607" y="3494160"/>
            <a:ext cx="48227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b="1" dirty="0">
                <a:solidFill>
                  <a:srgbClr val="FF0000"/>
                </a:solidFill>
                <a:latin typeface="Tahoma" panose="020B0604030504040204" pitchFamily="34" charset="0"/>
              </a:rPr>
              <a:t>参议院行使立法权</a:t>
            </a:r>
            <a:r>
              <a:rPr kumimoji="1" lang="zh-CN" altLang="en-US" sz="2800" b="1" dirty="0">
                <a:latin typeface="Tahoma" panose="020B0604030504040204" pitchFamily="34" charset="0"/>
              </a:rPr>
              <a:t>，有</a:t>
            </a:r>
            <a:r>
              <a:rPr kumimoji="1" lang="zh-CN" altLang="en-US" sz="2800" b="1" dirty="0">
                <a:solidFill>
                  <a:srgbClr val="FF0000"/>
                </a:solidFill>
                <a:latin typeface="Tahoma" panose="020B0604030504040204" pitchFamily="34" charset="0"/>
              </a:rPr>
              <a:t>选举</a:t>
            </a:r>
            <a:r>
              <a:rPr kumimoji="1" lang="zh-CN" altLang="en-US" sz="2800" b="1" dirty="0">
                <a:latin typeface="Tahoma" panose="020B0604030504040204" pitchFamily="34" charset="0"/>
              </a:rPr>
              <a:t>临时大总统和</a:t>
            </a:r>
            <a:r>
              <a:rPr kumimoji="1" lang="zh-CN" altLang="en-US" sz="2800" b="1" dirty="0">
                <a:solidFill>
                  <a:srgbClr val="FF0000"/>
                </a:solidFill>
                <a:latin typeface="Tahoma" panose="020B0604030504040204" pitchFamily="34" charset="0"/>
              </a:rPr>
              <a:t>弹劾</a:t>
            </a:r>
            <a:r>
              <a:rPr kumimoji="1" lang="zh-CN" altLang="en-US" sz="2800" b="1" dirty="0">
                <a:latin typeface="Tahoma" panose="020B0604030504040204" pitchFamily="34" charset="0"/>
              </a:rPr>
              <a:t>大总统权利</a:t>
            </a:r>
          </a:p>
        </p:txBody>
      </p:sp>
      <p:sp>
        <p:nvSpPr>
          <p:cNvPr id="42006" name="Rectangle 22">
            <a:extLst>
              <a:ext uri="{FF2B5EF4-FFF2-40B4-BE49-F238E27FC236}">
                <a16:creationId xmlns:a16="http://schemas.microsoft.com/office/drawing/2014/main" id="{E642F6E6-DDDF-4202-B75D-A73CC8269B61}"/>
              </a:ext>
            </a:extLst>
          </p:cNvPr>
          <p:cNvSpPr>
            <a:spLocks noChangeArrowheads="1"/>
          </p:cNvSpPr>
          <p:nvPr/>
        </p:nvSpPr>
        <p:spPr bwMode="auto">
          <a:xfrm>
            <a:off x="9699667" y="3513947"/>
            <a:ext cx="2470393" cy="2677656"/>
          </a:xfrm>
          <a:prstGeom prst="rect">
            <a:avLst/>
          </a:prstGeom>
          <a:solidFill>
            <a:schemeClr val="bg1"/>
          </a:solidFill>
          <a:ln>
            <a:noFill/>
          </a:ln>
          <a:effectLst/>
        </p:spPr>
        <p:txBody>
          <a:bodyPr wrap="square">
            <a:spAutoFit/>
          </a:bodyPr>
          <a:lstStyle/>
          <a:p>
            <a:r>
              <a:rPr kumimoji="1" lang="zh-CN" altLang="zh-CN" sz="2800" dirty="0">
                <a:latin typeface="Tahoma" panose="020B0604030504040204" pitchFamily="34" charset="0"/>
                <a:ea typeface="黑体" panose="02010609060101010101" pitchFamily="49" charset="-122"/>
              </a:rPr>
              <a:t>否定了</a:t>
            </a:r>
            <a:r>
              <a:rPr kumimoji="1" lang="en-US" altLang="zh-CN" sz="2800" dirty="0">
                <a:latin typeface="Tahoma" panose="020B0604030504040204" pitchFamily="34" charset="0"/>
                <a:ea typeface="黑体" panose="02010609060101010101" pitchFamily="49" charset="-122"/>
              </a:rPr>
              <a:t>“</a:t>
            </a:r>
            <a:r>
              <a:rPr kumimoji="1" lang="zh-CN" altLang="zh-CN" sz="2800" dirty="0">
                <a:latin typeface="Tahoma" panose="020B0604030504040204" pitchFamily="34" charset="0"/>
                <a:ea typeface="黑体" panose="02010609060101010101" pitchFamily="49" charset="-122"/>
              </a:rPr>
              <a:t>人治</a:t>
            </a:r>
            <a:r>
              <a:rPr kumimoji="1" lang="en-US" altLang="zh-CN" sz="2800" dirty="0">
                <a:latin typeface="Tahoma" panose="020B0604030504040204" pitchFamily="34" charset="0"/>
                <a:ea typeface="黑体" panose="02010609060101010101" pitchFamily="49" charset="-122"/>
              </a:rPr>
              <a:t>”</a:t>
            </a:r>
            <a:r>
              <a:rPr kumimoji="1" lang="zh-CN" altLang="zh-CN" sz="2800" dirty="0">
                <a:latin typeface="Tahoma" panose="020B0604030504040204" pitchFamily="34" charset="0"/>
                <a:ea typeface="黑体" panose="02010609060101010101" pitchFamily="49" charset="-122"/>
              </a:rPr>
              <a:t>观念；</a:t>
            </a:r>
            <a:r>
              <a:rPr kumimoji="1" lang="zh-CN" altLang="en-US" sz="2800" dirty="0">
                <a:latin typeface="Tahoma" panose="020B0604030504040204" pitchFamily="34" charset="0"/>
                <a:ea typeface="黑体" panose="02010609060101010101" pitchFamily="49" charset="-122"/>
              </a:rPr>
              <a:t>限制袁世凯权利防止专制独裁，确立民主共和政体。</a:t>
            </a:r>
          </a:p>
        </p:txBody>
      </p:sp>
      <p:sp>
        <p:nvSpPr>
          <p:cNvPr id="42007" name="Text Box 23">
            <a:extLst>
              <a:ext uri="{FF2B5EF4-FFF2-40B4-BE49-F238E27FC236}">
                <a16:creationId xmlns:a16="http://schemas.microsoft.com/office/drawing/2014/main" id="{AA58FE13-98B4-4BE7-BC12-0DD2FAB0F048}"/>
              </a:ext>
            </a:extLst>
          </p:cNvPr>
          <p:cNvSpPr txBox="1">
            <a:spLocks noChangeArrowheads="1"/>
          </p:cNvSpPr>
          <p:nvPr/>
        </p:nvSpPr>
        <p:spPr bwMode="auto">
          <a:xfrm>
            <a:off x="8785226" y="4191001"/>
            <a:ext cx="142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2" name="矩形 1">
            <a:extLst>
              <a:ext uri="{FF2B5EF4-FFF2-40B4-BE49-F238E27FC236}">
                <a16:creationId xmlns:a16="http://schemas.microsoft.com/office/drawing/2014/main" id="{77910132-914A-45C1-93CF-0D272730F084}"/>
              </a:ext>
            </a:extLst>
          </p:cNvPr>
          <p:cNvSpPr/>
          <p:nvPr/>
        </p:nvSpPr>
        <p:spPr>
          <a:xfrm>
            <a:off x="1020842" y="5943783"/>
            <a:ext cx="11149218" cy="954107"/>
          </a:xfrm>
          <a:prstGeom prst="rect">
            <a:avLst/>
          </a:prstGeom>
        </p:spPr>
        <p:txBody>
          <a:bodyPr wrap="square">
            <a:spAutoFit/>
          </a:bodyPr>
          <a:lstStyle/>
          <a:p>
            <a:pPr indent="266700" algn="just">
              <a:spcAft>
                <a:spcPts val="0"/>
              </a:spcAft>
              <a:tabLst>
                <a:tab pos="2628900" algn="l"/>
              </a:tabLst>
            </a:pPr>
            <a:r>
              <a:rPr kumimoji="1" lang="zh-CN" altLang="zh-CN" sz="2800" dirty="0">
                <a:solidFill>
                  <a:srgbClr val="0070C0"/>
                </a:solidFill>
                <a:latin typeface="Tahoma" panose="020B0604030504040204" pitchFamily="34" charset="0"/>
                <a:ea typeface="黑体" panose="02010609060101010101" pitchFamily="49" charset="-122"/>
              </a:rPr>
              <a:t>体现了西方的启蒙思想，如三权分立、权力制衡</a:t>
            </a:r>
            <a:r>
              <a:rPr kumimoji="1" lang="en-US" altLang="zh-CN" sz="2800" dirty="0">
                <a:solidFill>
                  <a:srgbClr val="0070C0"/>
                </a:solidFill>
                <a:latin typeface="Tahoma" panose="020B0604030504040204" pitchFamily="34" charset="0"/>
                <a:ea typeface="黑体" panose="02010609060101010101" pitchFamily="49" charset="-122"/>
              </a:rPr>
              <a:t>(</a:t>
            </a:r>
            <a:r>
              <a:rPr kumimoji="1" lang="zh-CN" altLang="zh-CN" sz="2800" dirty="0">
                <a:solidFill>
                  <a:srgbClr val="0070C0"/>
                </a:solidFill>
                <a:latin typeface="Tahoma" panose="020B0604030504040204" pitchFamily="34" charset="0"/>
                <a:ea typeface="黑体" panose="02010609060101010101" pitchFamily="49" charset="-122"/>
              </a:rPr>
              <a:t>孟德斯鸠</a:t>
            </a:r>
            <a:r>
              <a:rPr kumimoji="1" lang="en-US" altLang="zh-CN" sz="2800" dirty="0">
                <a:solidFill>
                  <a:srgbClr val="0070C0"/>
                </a:solidFill>
                <a:latin typeface="Tahoma" panose="020B0604030504040204" pitchFamily="34" charset="0"/>
                <a:ea typeface="黑体" panose="02010609060101010101" pitchFamily="49" charset="-122"/>
              </a:rPr>
              <a:t>)</a:t>
            </a:r>
            <a:r>
              <a:rPr kumimoji="1" lang="zh-CN" altLang="zh-CN" sz="2800" dirty="0">
                <a:solidFill>
                  <a:srgbClr val="0070C0"/>
                </a:solidFill>
                <a:latin typeface="Tahoma" panose="020B0604030504040204" pitchFamily="34" charset="0"/>
                <a:ea typeface="黑体" panose="02010609060101010101" pitchFamily="49" charset="-122"/>
              </a:rPr>
              <a:t>；人民主权</a:t>
            </a:r>
            <a:r>
              <a:rPr kumimoji="1" lang="en-US" altLang="zh-CN" sz="2800" dirty="0">
                <a:solidFill>
                  <a:srgbClr val="0070C0"/>
                </a:solidFill>
                <a:latin typeface="Tahoma" panose="020B0604030504040204" pitchFamily="34" charset="0"/>
                <a:ea typeface="黑体" panose="02010609060101010101" pitchFamily="49" charset="-122"/>
              </a:rPr>
              <a:t>(</a:t>
            </a:r>
            <a:r>
              <a:rPr kumimoji="1" lang="zh-CN" altLang="zh-CN" sz="2800" dirty="0">
                <a:solidFill>
                  <a:srgbClr val="0070C0"/>
                </a:solidFill>
                <a:latin typeface="Tahoma" panose="020B0604030504040204" pitchFamily="34" charset="0"/>
                <a:ea typeface="黑体" panose="02010609060101010101" pitchFamily="49" charset="-122"/>
              </a:rPr>
              <a:t>卢梭</a:t>
            </a:r>
            <a:r>
              <a:rPr kumimoji="1" lang="en-US" altLang="zh-CN" sz="2800" dirty="0">
                <a:solidFill>
                  <a:srgbClr val="0070C0"/>
                </a:solidFill>
                <a:latin typeface="Tahoma" panose="020B0604030504040204" pitchFamily="34" charset="0"/>
                <a:ea typeface="黑体" panose="02010609060101010101" pitchFamily="49" charset="-122"/>
              </a:rPr>
              <a:t>)</a:t>
            </a:r>
            <a:r>
              <a:rPr kumimoji="1" lang="zh-CN" altLang="zh-CN" sz="2800" dirty="0">
                <a:solidFill>
                  <a:srgbClr val="0070C0"/>
                </a:solidFill>
                <a:latin typeface="Tahoma" panose="020B0604030504040204" pitchFamily="34" charset="0"/>
                <a:ea typeface="黑体" panose="02010609060101010101" pitchFamily="49" charset="-122"/>
              </a:rPr>
              <a:t>；天赋人权</a:t>
            </a:r>
            <a:r>
              <a:rPr kumimoji="1" lang="en-US" altLang="zh-CN" sz="2800" dirty="0">
                <a:solidFill>
                  <a:srgbClr val="0070C0"/>
                </a:solidFill>
                <a:latin typeface="Tahoma" panose="020B0604030504040204" pitchFamily="34" charset="0"/>
                <a:ea typeface="黑体" panose="02010609060101010101" pitchFamily="49" charset="-122"/>
              </a:rPr>
              <a:t>(</a:t>
            </a:r>
            <a:r>
              <a:rPr kumimoji="1" lang="zh-CN" altLang="zh-CN" sz="2800" dirty="0">
                <a:solidFill>
                  <a:srgbClr val="0070C0"/>
                </a:solidFill>
                <a:latin typeface="Tahoma" panose="020B0604030504040204" pitchFamily="34" charset="0"/>
                <a:ea typeface="黑体" panose="02010609060101010101" pitchFamily="49" charset="-122"/>
              </a:rPr>
              <a:t>伏尔泰</a:t>
            </a:r>
            <a:r>
              <a:rPr kumimoji="1" lang="en-US" altLang="zh-CN" sz="2800" dirty="0">
                <a:solidFill>
                  <a:srgbClr val="0070C0"/>
                </a:solidFill>
                <a:latin typeface="Tahoma" panose="020B0604030504040204" pitchFamily="34" charset="0"/>
                <a:ea typeface="黑体" panose="02010609060101010101" pitchFamily="49" charset="-122"/>
              </a:rPr>
              <a:t>)</a:t>
            </a:r>
            <a:r>
              <a:rPr kumimoji="1" lang="zh-CN" altLang="zh-CN" sz="2800" dirty="0">
                <a:solidFill>
                  <a:srgbClr val="0070C0"/>
                </a:solidFill>
                <a:latin typeface="Tahoma" panose="020B0604030504040204" pitchFamily="34" charset="0"/>
                <a:ea typeface="黑体" panose="02010609060101010101" pitchFamily="49" charset="-122"/>
              </a:rPr>
              <a:t>等。</a:t>
            </a:r>
          </a:p>
        </p:txBody>
      </p:sp>
    </p:spTree>
    <p:extLst>
      <p:ext uri="{BB962C8B-B14F-4D97-AF65-F5344CB8AC3E}">
        <p14:creationId xmlns:p14="http://schemas.microsoft.com/office/powerpoint/2010/main" val="400085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 calcmode="lin" valueType="num">
                                      <p:cBhvr additive="base">
                                        <p:cTn id="13" dur="500" fill="hold"/>
                                        <p:tgtEl>
                                          <p:spTgt spid="41990"/>
                                        </p:tgtEl>
                                        <p:attrNameLst>
                                          <p:attrName>ppt_x</p:attrName>
                                        </p:attrNameLst>
                                      </p:cBhvr>
                                      <p:tavLst>
                                        <p:tav tm="0">
                                          <p:val>
                                            <p:strVal val="#ppt_x"/>
                                          </p:val>
                                        </p:tav>
                                        <p:tav tm="100000">
                                          <p:val>
                                            <p:strVal val="#ppt_x"/>
                                          </p:val>
                                        </p:tav>
                                      </p:tavLst>
                                    </p:anim>
                                    <p:anim calcmode="lin" valueType="num">
                                      <p:cBhvr additive="base">
                                        <p:cTn id="14" dur="500" fill="hold"/>
                                        <p:tgtEl>
                                          <p:spTgt spid="4199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991"/>
                                        </p:tgtEl>
                                        <p:attrNameLst>
                                          <p:attrName>style.visibility</p:attrName>
                                        </p:attrNameLst>
                                      </p:cBhvr>
                                      <p:to>
                                        <p:strVal val="visible"/>
                                      </p:to>
                                    </p:set>
                                    <p:anim calcmode="lin" valueType="num">
                                      <p:cBhvr additive="base">
                                        <p:cTn id="17" dur="500" fill="hold"/>
                                        <p:tgtEl>
                                          <p:spTgt spid="41991"/>
                                        </p:tgtEl>
                                        <p:attrNameLst>
                                          <p:attrName>ppt_x</p:attrName>
                                        </p:attrNameLst>
                                      </p:cBhvr>
                                      <p:tavLst>
                                        <p:tav tm="0">
                                          <p:val>
                                            <p:strVal val="#ppt_x"/>
                                          </p:val>
                                        </p:tav>
                                        <p:tav tm="100000">
                                          <p:val>
                                            <p:strVal val="#ppt_x"/>
                                          </p:val>
                                        </p:tav>
                                      </p:tavLst>
                                    </p:anim>
                                    <p:anim calcmode="lin" valueType="num">
                                      <p:cBhvr additive="base">
                                        <p:cTn id="18"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1992"/>
                                        </p:tgtEl>
                                        <p:attrNameLst>
                                          <p:attrName>style.visibility</p:attrName>
                                        </p:attrNameLst>
                                      </p:cBhvr>
                                      <p:to>
                                        <p:strVal val="visible"/>
                                      </p:to>
                                    </p:set>
                                    <p:animEffect transition="in" filter="diamond(in)">
                                      <p:cBhvr>
                                        <p:cTn id="23" dur="2000"/>
                                        <p:tgtEl>
                                          <p:spTgt spid="41992"/>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1993"/>
                                        </p:tgtEl>
                                        <p:attrNameLst>
                                          <p:attrName>style.visibility</p:attrName>
                                        </p:attrNameLst>
                                      </p:cBhvr>
                                      <p:to>
                                        <p:strVal val="visible"/>
                                      </p:to>
                                    </p:set>
                                    <p:animEffect transition="in" filter="diamond(in)">
                                      <p:cBhvr>
                                        <p:cTn id="26" dur="2000"/>
                                        <p:tgtEl>
                                          <p:spTgt spid="41993"/>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41994"/>
                                        </p:tgtEl>
                                        <p:attrNameLst>
                                          <p:attrName>style.visibility</p:attrName>
                                        </p:attrNameLst>
                                      </p:cBhvr>
                                      <p:to>
                                        <p:strVal val="visible"/>
                                      </p:to>
                                    </p:set>
                                    <p:animEffect transition="in" filter="diamond(in)">
                                      <p:cBhvr>
                                        <p:cTn id="29" dur="2000"/>
                                        <p:tgtEl>
                                          <p:spTgt spid="419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41995"/>
                                        </p:tgtEl>
                                        <p:attrNameLst>
                                          <p:attrName>style.visibility</p:attrName>
                                        </p:attrNameLst>
                                      </p:cBhvr>
                                      <p:to>
                                        <p:strVal val="visible"/>
                                      </p:to>
                                    </p:set>
                                    <p:animEffect transition="in" filter="diamond(in)">
                                      <p:cBhvr>
                                        <p:cTn id="34" dur="2000"/>
                                        <p:tgtEl>
                                          <p:spTgt spid="4199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42005"/>
                                        </p:tgtEl>
                                        <p:attrNameLst>
                                          <p:attrName>style.visibility</p:attrName>
                                        </p:attrNameLst>
                                      </p:cBhvr>
                                      <p:to>
                                        <p:strVal val="visible"/>
                                      </p:to>
                                    </p:set>
                                    <p:animEffect transition="in" filter="diamond(in)">
                                      <p:cBhvr>
                                        <p:cTn id="37" dur="2000"/>
                                        <p:tgtEl>
                                          <p:spTgt spid="4200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1996"/>
                                        </p:tgtEl>
                                        <p:attrNameLst>
                                          <p:attrName>style.visibility</p:attrName>
                                        </p:attrNameLst>
                                      </p:cBhvr>
                                      <p:to>
                                        <p:strVal val="visible"/>
                                      </p:to>
                                    </p:set>
                                    <p:animEffect transition="in" filter="diamond(in)">
                                      <p:cBhvr>
                                        <p:cTn id="40" dur="2000"/>
                                        <p:tgtEl>
                                          <p:spTgt spid="41996"/>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1997"/>
                                        </p:tgtEl>
                                        <p:attrNameLst>
                                          <p:attrName>style.visibility</p:attrName>
                                        </p:attrNameLst>
                                      </p:cBhvr>
                                      <p:to>
                                        <p:strVal val="visible"/>
                                      </p:to>
                                    </p:set>
                                    <p:animEffect transition="in" filter="diamond(in)">
                                      <p:cBhvr>
                                        <p:cTn id="43" dur="2000"/>
                                        <p:tgtEl>
                                          <p:spTgt spid="419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1998"/>
                                        </p:tgtEl>
                                        <p:attrNameLst>
                                          <p:attrName>style.visibility</p:attrName>
                                        </p:attrNameLst>
                                      </p:cBhvr>
                                      <p:to>
                                        <p:strVal val="visible"/>
                                      </p:to>
                                    </p:set>
                                    <p:animEffect transition="in" filter="blinds(horizontal)">
                                      <p:cBhvr>
                                        <p:cTn id="48" dur="500"/>
                                        <p:tgtEl>
                                          <p:spTgt spid="4199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1999"/>
                                        </p:tgtEl>
                                        <p:attrNameLst>
                                          <p:attrName>style.visibility</p:attrName>
                                        </p:attrNameLst>
                                      </p:cBhvr>
                                      <p:to>
                                        <p:strVal val="visible"/>
                                      </p:to>
                                    </p:set>
                                    <p:animEffect transition="in" filter="blinds(horizontal)">
                                      <p:cBhvr>
                                        <p:cTn id="51" dur="500"/>
                                        <p:tgtEl>
                                          <p:spTgt spid="4199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42000"/>
                                        </p:tgtEl>
                                        <p:attrNameLst>
                                          <p:attrName>style.visibility</p:attrName>
                                        </p:attrNameLst>
                                      </p:cBhvr>
                                      <p:to>
                                        <p:strVal val="visible"/>
                                      </p:to>
                                    </p:set>
                                    <p:animEffect transition="in" filter="blinds(horizontal)">
                                      <p:cBhvr>
                                        <p:cTn id="56" dur="500"/>
                                        <p:tgtEl>
                                          <p:spTgt spid="420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2001"/>
                                        </p:tgtEl>
                                        <p:attrNameLst>
                                          <p:attrName>style.visibility</p:attrName>
                                        </p:attrNameLst>
                                      </p:cBhvr>
                                      <p:to>
                                        <p:strVal val="visible"/>
                                      </p:to>
                                    </p:set>
                                    <p:animEffect transition="in" filter="blinds(horizontal)">
                                      <p:cBhvr>
                                        <p:cTn id="59" dur="500"/>
                                        <p:tgtEl>
                                          <p:spTgt spid="4200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42002"/>
                                        </p:tgtEl>
                                        <p:attrNameLst>
                                          <p:attrName>style.visibility</p:attrName>
                                        </p:attrNameLst>
                                      </p:cBhvr>
                                      <p:to>
                                        <p:strVal val="visible"/>
                                      </p:to>
                                    </p:set>
                                    <p:animEffect transition="in" filter="blinds(horizontal)">
                                      <p:cBhvr>
                                        <p:cTn id="64" dur="500"/>
                                        <p:tgtEl>
                                          <p:spTgt spid="4200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2006"/>
                                        </p:tgtEl>
                                        <p:attrNameLst>
                                          <p:attrName>style.visibility</p:attrName>
                                        </p:attrNameLst>
                                      </p:cBhvr>
                                      <p:to>
                                        <p:strVal val="visible"/>
                                      </p:to>
                                    </p:set>
                                    <p:animEffect transition="in" filter="blinds(horizontal)">
                                      <p:cBhvr>
                                        <p:cTn id="67" dur="500"/>
                                        <p:tgtEl>
                                          <p:spTgt spid="42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90" grpId="0"/>
      <p:bldP spid="41992" grpId="0"/>
      <p:bldP spid="41993" grpId="0"/>
      <p:bldP spid="41994" grpId="0"/>
      <p:bldP spid="41996" grpId="0"/>
      <p:bldP spid="41997" grpId="0"/>
      <p:bldP spid="41999" grpId="0" animBg="1"/>
      <p:bldP spid="42001" grpId="0" animBg="1"/>
      <p:bldP spid="42005" grpId="0"/>
      <p:bldP spid="420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C080783D-7286-4F64-958E-16BCF280DCDE}"/>
              </a:ext>
            </a:extLst>
          </p:cNvPr>
          <p:cNvSpPr txBox="1">
            <a:spLocks noChangeArrowheads="1"/>
          </p:cNvSpPr>
          <p:nvPr/>
        </p:nvSpPr>
        <p:spPr bwMode="auto">
          <a:xfrm>
            <a:off x="2292901" y="512880"/>
            <a:ext cx="94452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zh-CN" altLang="en-US" sz="3200" b="1" dirty="0">
                <a:ea typeface="楷体_GB2312" panose="02010609030101010101" pitchFamily="49" charset="-122"/>
              </a:rPr>
              <a:t>限制袁世凯独裁，维护共和制度（特别是责任内阁制的规定）</a:t>
            </a:r>
          </a:p>
        </p:txBody>
      </p:sp>
      <p:sp>
        <p:nvSpPr>
          <p:cNvPr id="18435" name="Rectangle 3">
            <a:extLst>
              <a:ext uri="{FF2B5EF4-FFF2-40B4-BE49-F238E27FC236}">
                <a16:creationId xmlns:a16="http://schemas.microsoft.com/office/drawing/2014/main" id="{E79D05E7-8E29-4E35-A92B-D76B157724A7}"/>
              </a:ext>
            </a:extLst>
          </p:cNvPr>
          <p:cNvSpPr>
            <a:spLocks noChangeArrowheads="1"/>
          </p:cNvSpPr>
          <p:nvPr/>
        </p:nvSpPr>
        <p:spPr bwMode="auto">
          <a:xfrm>
            <a:off x="828502" y="1590098"/>
            <a:ext cx="21955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90000"/>
              </a:lnSpc>
              <a:buFontTx/>
              <a:buNone/>
            </a:pPr>
            <a:r>
              <a:rPr lang="en-US" altLang="zh-CN" sz="4000" b="1" dirty="0">
                <a:solidFill>
                  <a:srgbClr val="0000FF"/>
                </a:solidFill>
              </a:rPr>
              <a:t> </a:t>
            </a:r>
            <a:r>
              <a:rPr lang="zh-CN" altLang="en-US" b="1" dirty="0">
                <a:solidFill>
                  <a:srgbClr val="0000FF"/>
                </a:solidFill>
                <a:latin typeface="黑体" panose="02010609060101010101" pitchFamily="49" charset="-122"/>
                <a:ea typeface="黑体" panose="02010609060101010101" pitchFamily="49" charset="-122"/>
              </a:rPr>
              <a:t>特点：</a:t>
            </a:r>
            <a:r>
              <a:rPr lang="zh-CN" altLang="en-US" sz="4000" b="1" dirty="0">
                <a:solidFill>
                  <a:srgbClr val="FFFFFF"/>
                </a:solidFill>
              </a:rPr>
              <a:t> </a:t>
            </a:r>
          </a:p>
        </p:txBody>
      </p:sp>
      <p:sp>
        <p:nvSpPr>
          <p:cNvPr id="18436" name="Rectangle 4">
            <a:extLst>
              <a:ext uri="{FF2B5EF4-FFF2-40B4-BE49-F238E27FC236}">
                <a16:creationId xmlns:a16="http://schemas.microsoft.com/office/drawing/2014/main" id="{CBF5AC30-8685-4B9A-8C69-552B4062E270}"/>
              </a:ext>
            </a:extLst>
          </p:cNvPr>
          <p:cNvSpPr>
            <a:spLocks noChangeArrowheads="1"/>
          </p:cNvSpPr>
          <p:nvPr/>
        </p:nvSpPr>
        <p:spPr bwMode="auto">
          <a:xfrm>
            <a:off x="2185850" y="1636264"/>
            <a:ext cx="698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3200" b="1" dirty="0">
                <a:ea typeface="楷体_GB2312" panose="02010609030101010101" pitchFamily="49" charset="-122"/>
              </a:rPr>
              <a:t>主权在民、三权分立、责任内阁制 </a:t>
            </a:r>
          </a:p>
        </p:txBody>
      </p:sp>
      <p:sp>
        <p:nvSpPr>
          <p:cNvPr id="18437" name="Text Box 5">
            <a:extLst>
              <a:ext uri="{FF2B5EF4-FFF2-40B4-BE49-F238E27FC236}">
                <a16:creationId xmlns:a16="http://schemas.microsoft.com/office/drawing/2014/main" id="{D2336ED1-8EC3-4D8B-8CAB-C2E98A9B472F}"/>
              </a:ext>
            </a:extLst>
          </p:cNvPr>
          <p:cNvSpPr txBox="1">
            <a:spLocks noChangeArrowheads="1"/>
          </p:cNvSpPr>
          <p:nvPr/>
        </p:nvSpPr>
        <p:spPr bwMode="auto">
          <a:xfrm>
            <a:off x="989634" y="2291128"/>
            <a:ext cx="33115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a:solidFill>
                  <a:srgbClr val="0000FF"/>
                </a:solidFill>
                <a:latin typeface="黑体" panose="02010609060101010101" pitchFamily="49" charset="-122"/>
                <a:ea typeface="黑体" panose="02010609060101010101" pitchFamily="49" charset="-122"/>
              </a:rPr>
              <a:t>政体形式：</a:t>
            </a:r>
          </a:p>
        </p:txBody>
      </p:sp>
      <p:sp>
        <p:nvSpPr>
          <p:cNvPr id="18438" name="Text Box 6">
            <a:extLst>
              <a:ext uri="{FF2B5EF4-FFF2-40B4-BE49-F238E27FC236}">
                <a16:creationId xmlns:a16="http://schemas.microsoft.com/office/drawing/2014/main" id="{9B34E507-7CCA-49B9-945F-67BAF419AA03}"/>
              </a:ext>
            </a:extLst>
          </p:cNvPr>
          <p:cNvSpPr txBox="1">
            <a:spLocks noChangeArrowheads="1"/>
          </p:cNvSpPr>
          <p:nvPr/>
        </p:nvSpPr>
        <p:spPr bwMode="auto">
          <a:xfrm>
            <a:off x="2891631" y="2291128"/>
            <a:ext cx="86178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ea typeface="楷体_GB2312" panose="02010609030101010101" pitchFamily="49" charset="-122"/>
              </a:rPr>
              <a:t>民主共和政体；三权分立；责任内阁制</a:t>
            </a:r>
          </a:p>
        </p:txBody>
      </p:sp>
      <p:sp>
        <p:nvSpPr>
          <p:cNvPr id="18439" name="Text Box 7">
            <a:extLst>
              <a:ext uri="{FF2B5EF4-FFF2-40B4-BE49-F238E27FC236}">
                <a16:creationId xmlns:a16="http://schemas.microsoft.com/office/drawing/2014/main" id="{F08C2E60-514C-4E9F-B2A5-614499EEDA47}"/>
              </a:ext>
            </a:extLst>
          </p:cNvPr>
          <p:cNvSpPr txBox="1">
            <a:spLocks noChangeArrowheads="1"/>
          </p:cNvSpPr>
          <p:nvPr/>
        </p:nvSpPr>
        <p:spPr bwMode="auto">
          <a:xfrm>
            <a:off x="989634" y="589755"/>
            <a:ext cx="1873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a:solidFill>
                  <a:srgbClr val="0000FF"/>
                </a:solidFill>
                <a:latin typeface="黑体" panose="02010609060101010101" pitchFamily="49" charset="-122"/>
                <a:ea typeface="黑体" panose="02010609060101010101" pitchFamily="49" charset="-122"/>
              </a:rPr>
              <a:t>目的：</a:t>
            </a:r>
            <a:endParaRPr lang="zh-CN" altLang="en-US" sz="3200" dirty="0">
              <a:solidFill>
                <a:srgbClr val="0000FF"/>
              </a:solidFill>
              <a:latin typeface="黑体" panose="02010609060101010101" pitchFamily="49" charset="-122"/>
              <a:ea typeface="黑体" panose="02010609060101010101" pitchFamily="49" charset="-122"/>
            </a:endParaRPr>
          </a:p>
        </p:txBody>
      </p:sp>
      <p:sp>
        <p:nvSpPr>
          <p:cNvPr id="8" name="Text Box 2">
            <a:extLst>
              <a:ext uri="{FF2B5EF4-FFF2-40B4-BE49-F238E27FC236}">
                <a16:creationId xmlns:a16="http://schemas.microsoft.com/office/drawing/2014/main" id="{D00CFD64-F836-4C87-A9AB-31046C43A320}"/>
              </a:ext>
            </a:extLst>
          </p:cNvPr>
          <p:cNvSpPr txBox="1">
            <a:spLocks noChangeArrowheads="1"/>
          </p:cNvSpPr>
          <p:nvPr/>
        </p:nvSpPr>
        <p:spPr bwMode="auto">
          <a:xfrm>
            <a:off x="989634" y="2992158"/>
            <a:ext cx="20875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a:solidFill>
                  <a:srgbClr val="0000FF"/>
                </a:solidFill>
              </a:rPr>
              <a:t>评价：</a:t>
            </a:r>
            <a:endParaRPr lang="zh-CN" altLang="en-US" sz="3200" dirty="0">
              <a:solidFill>
                <a:srgbClr val="0000FF"/>
              </a:solidFill>
            </a:endParaRPr>
          </a:p>
        </p:txBody>
      </p:sp>
      <p:sp>
        <p:nvSpPr>
          <p:cNvPr id="9" name="Text Box 3">
            <a:extLst>
              <a:ext uri="{FF2B5EF4-FFF2-40B4-BE49-F238E27FC236}">
                <a16:creationId xmlns:a16="http://schemas.microsoft.com/office/drawing/2014/main" id="{1AB062DC-5124-4CCD-8C33-88517928ED47}"/>
              </a:ext>
            </a:extLst>
          </p:cNvPr>
          <p:cNvSpPr txBox="1">
            <a:spLocks noChangeArrowheads="1"/>
          </p:cNvSpPr>
          <p:nvPr/>
        </p:nvSpPr>
        <p:spPr bwMode="auto">
          <a:xfrm>
            <a:off x="2117069" y="2999083"/>
            <a:ext cx="10167005" cy="206210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3200" b="1" dirty="0">
                <a:solidFill>
                  <a:srgbClr val="000000"/>
                </a:solidFill>
                <a:latin typeface="楷体_GB2312" panose="02010609030101010101" pitchFamily="49" charset="-122"/>
                <a:ea typeface="楷体_GB2312" panose="02010609030101010101" pitchFamily="49" charset="-122"/>
              </a:rPr>
              <a:t>A</a:t>
            </a:r>
            <a:r>
              <a:rPr kumimoji="1" lang="zh-CN" altLang="en-US" sz="3200" b="1" dirty="0">
                <a:solidFill>
                  <a:srgbClr val="000000"/>
                </a:solidFill>
                <a:latin typeface="楷体_GB2312" panose="02010609030101010101" pitchFamily="49" charset="-122"/>
                <a:ea typeface="楷体_GB2312" panose="02010609030101010101" pitchFamily="49" charset="-122"/>
              </a:rPr>
              <a:t>、性质：第一部资产阶级宪法；</a:t>
            </a:r>
          </a:p>
          <a:p>
            <a:r>
              <a:rPr kumimoji="1" lang="en-US" altLang="zh-CN" sz="3200" b="1" dirty="0">
                <a:solidFill>
                  <a:srgbClr val="000000"/>
                </a:solidFill>
                <a:latin typeface="楷体_GB2312" panose="02010609030101010101" pitchFamily="49" charset="-122"/>
                <a:ea typeface="楷体_GB2312" panose="02010609030101010101" pitchFamily="49" charset="-122"/>
              </a:rPr>
              <a:t>B</a:t>
            </a:r>
            <a:r>
              <a:rPr kumimoji="1" lang="zh-CN" altLang="en-US" sz="3200" b="1" dirty="0">
                <a:solidFill>
                  <a:srgbClr val="000000"/>
                </a:solidFill>
                <a:latin typeface="楷体_GB2312" panose="02010609030101010101" pitchFamily="49" charset="-122"/>
                <a:ea typeface="楷体_GB2312" panose="02010609030101010101" pitchFamily="49" charset="-122"/>
              </a:rPr>
              <a:t>、作用：从法律上宣告了君主专制制度的灭亡和民主共和政体的确立；</a:t>
            </a:r>
          </a:p>
          <a:p>
            <a:r>
              <a:rPr kumimoji="1" lang="en-US" altLang="zh-CN" sz="3200" b="1" dirty="0">
                <a:solidFill>
                  <a:srgbClr val="000000"/>
                </a:solidFill>
                <a:latin typeface="楷体_GB2312" panose="02010609030101010101" pitchFamily="49" charset="-122"/>
                <a:ea typeface="楷体_GB2312" panose="02010609030101010101" pitchFamily="49" charset="-122"/>
              </a:rPr>
              <a:t>C</a:t>
            </a:r>
            <a:r>
              <a:rPr kumimoji="1" lang="zh-CN" altLang="en-US" sz="3200" b="1" dirty="0">
                <a:solidFill>
                  <a:srgbClr val="000000"/>
                </a:solidFill>
                <a:latin typeface="楷体_GB2312" panose="02010609030101010101" pitchFamily="49" charset="-122"/>
                <a:ea typeface="楷体_GB2312" panose="02010609030101010101" pitchFamily="49" charset="-122"/>
              </a:rPr>
              <a:t>、地位：近代中国民主化进程的一座丰碑。</a:t>
            </a:r>
          </a:p>
        </p:txBody>
      </p:sp>
      <p:sp>
        <p:nvSpPr>
          <p:cNvPr id="10" name="Text Box 20">
            <a:hlinkClick r:id="rId2" action="ppaction://hlinksldjump"/>
            <a:extLst>
              <a:ext uri="{FF2B5EF4-FFF2-40B4-BE49-F238E27FC236}">
                <a16:creationId xmlns:a16="http://schemas.microsoft.com/office/drawing/2014/main" id="{AA564793-7F19-40CF-A0BC-1D2DC110C55E}"/>
              </a:ext>
            </a:extLst>
          </p:cNvPr>
          <p:cNvSpPr txBox="1">
            <a:spLocks noChangeArrowheads="1"/>
          </p:cNvSpPr>
          <p:nvPr/>
        </p:nvSpPr>
        <p:spPr bwMode="auto">
          <a:xfrm>
            <a:off x="841513" y="5068111"/>
            <a:ext cx="10668000" cy="954107"/>
          </a:xfrm>
          <a:prstGeom prst="rect">
            <a:avLst/>
          </a:prstGeom>
          <a:solidFill>
            <a:schemeClr val="bg1"/>
          </a:solidFill>
          <a:ln>
            <a:noFill/>
          </a:ln>
          <a:effectLst/>
        </p:spPr>
        <p:txBody>
          <a:bodyPr wrap="square">
            <a:spAutoFit/>
          </a:bodyPr>
          <a:lstStyle/>
          <a:p>
            <a:r>
              <a:rPr kumimoji="1" lang="zh-CN" altLang="en-US" sz="2800" dirty="0">
                <a:solidFill>
                  <a:srgbClr val="FF0000"/>
                </a:solidFill>
                <a:latin typeface="Times New Roman" panose="02020603050405020304" pitchFamily="18" charset="0"/>
                <a:ea typeface="黑体" panose="02010609060101010101" pitchFamily="49" charset="-122"/>
              </a:rPr>
              <a:t>局限性</a:t>
            </a:r>
            <a:r>
              <a:rPr kumimoji="1" lang="zh-CN" altLang="en-US" sz="2800" dirty="0">
                <a:latin typeface="Times New Roman" panose="02020603050405020304" pitchFamily="18" charset="0"/>
                <a:ea typeface="黑体" panose="02010609060101010101" pitchFamily="49" charset="-122"/>
              </a:rPr>
              <a:t>：没有规定反帝反封的民主纲领；没有规定解决农民土地问题。</a:t>
            </a:r>
          </a:p>
        </p:txBody>
      </p:sp>
    </p:spTree>
    <p:extLst>
      <p:ext uri="{BB962C8B-B14F-4D97-AF65-F5344CB8AC3E}">
        <p14:creationId xmlns:p14="http://schemas.microsoft.com/office/powerpoint/2010/main" val="29653206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heckerboard(across)">
                                      <p:cBhvr>
                                        <p:cTn id="13" dur="500"/>
                                        <p:tgtEl>
                                          <p:spTgt spid="184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additive="base">
                                        <p:cTn id="18" dur="500" fill="hold"/>
                                        <p:tgtEl>
                                          <p:spTgt spid="18438"/>
                                        </p:tgtEl>
                                        <p:attrNameLst>
                                          <p:attrName>ppt_x</p:attrName>
                                        </p:attrNameLst>
                                      </p:cBhvr>
                                      <p:tavLst>
                                        <p:tav tm="0">
                                          <p:val>
                                            <p:strVal val="0-#ppt_w/2"/>
                                          </p:val>
                                        </p:tav>
                                        <p:tav tm="100000">
                                          <p:val>
                                            <p:strVal val="#ppt_x"/>
                                          </p:val>
                                        </p:tav>
                                      </p:tavLst>
                                    </p:anim>
                                    <p:anim calcmode="lin" valueType="num">
                                      <p:cBhvr additive="base">
                                        <p:cTn id="19"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p:bldP spid="18438" grpId="0" autoUpdateAnimBg="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719ED39-932C-4CDA-819F-7932E782B101}"/>
              </a:ext>
            </a:extLst>
          </p:cNvPr>
          <p:cNvSpPr>
            <a:spLocks noChangeArrowheads="1"/>
          </p:cNvSpPr>
          <p:nvPr/>
        </p:nvSpPr>
        <p:spPr bwMode="auto">
          <a:xfrm>
            <a:off x="1524001" y="1196976"/>
            <a:ext cx="1655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3300"/>
                </a:solidFill>
                <a:latin typeface="黑体" panose="02010609060101010101" pitchFamily="49" charset="-122"/>
                <a:ea typeface="黑体" panose="02010609060101010101" pitchFamily="49" charset="-122"/>
              </a:rPr>
              <a:t>性质：</a:t>
            </a:r>
          </a:p>
        </p:txBody>
      </p:sp>
      <p:sp>
        <p:nvSpPr>
          <p:cNvPr id="45059" name="Text Box 3">
            <a:extLst>
              <a:ext uri="{FF2B5EF4-FFF2-40B4-BE49-F238E27FC236}">
                <a16:creationId xmlns:a16="http://schemas.microsoft.com/office/drawing/2014/main" id="{DE54C6EB-DDED-4A71-B922-981B9F8B4578}"/>
              </a:ext>
            </a:extLst>
          </p:cNvPr>
          <p:cNvSpPr txBox="1">
            <a:spLocks noChangeArrowheads="1"/>
          </p:cNvSpPr>
          <p:nvPr/>
        </p:nvSpPr>
        <p:spPr bwMode="auto">
          <a:xfrm>
            <a:off x="2566989" y="1125539"/>
            <a:ext cx="7921625" cy="955675"/>
          </a:xfrm>
          <a:prstGeom prst="rect">
            <a:avLst/>
          </a:prstGeom>
          <a:noFill/>
          <a:ln w="9525">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latin typeface="楷体_GB2312" panose="02010609030101010101" pitchFamily="49" charset="-122"/>
                <a:ea typeface="楷体_GB2312" panose="02010609030101010101" pitchFamily="49" charset="-122"/>
              </a:rPr>
              <a:t>近代中国第一次完全意义上的</a:t>
            </a:r>
            <a:r>
              <a:rPr lang="zh-CN" altLang="en-US" sz="2800" b="1" dirty="0">
                <a:solidFill>
                  <a:srgbClr val="FF0000"/>
                </a:solidFill>
                <a:latin typeface="楷体_GB2312" panose="02010609030101010101" pitchFamily="49" charset="-122"/>
                <a:ea typeface="楷体_GB2312" panose="02010609030101010101" pitchFamily="49" charset="-122"/>
              </a:rPr>
              <a:t>反帝</a:t>
            </a:r>
            <a:r>
              <a:rPr lang="zh-CN" altLang="en-US" sz="2800" b="1" dirty="0">
                <a:latin typeface="楷体_GB2312" panose="02010609030101010101" pitchFamily="49" charset="-122"/>
                <a:ea typeface="楷体_GB2312" panose="02010609030101010101" pitchFamily="49" charset="-122"/>
              </a:rPr>
              <a:t>反封建的</a:t>
            </a:r>
            <a:r>
              <a:rPr lang="zh-CN" altLang="en-US" sz="2800" b="1" dirty="0">
                <a:solidFill>
                  <a:srgbClr val="D60093"/>
                </a:solidFill>
                <a:latin typeface="楷体_GB2312" panose="02010609030101010101" pitchFamily="49" charset="-122"/>
                <a:ea typeface="楷体_GB2312" panose="02010609030101010101" pitchFamily="49" charset="-122"/>
              </a:rPr>
              <a:t>资产阶级民主革命</a:t>
            </a:r>
          </a:p>
        </p:txBody>
      </p:sp>
      <p:sp>
        <p:nvSpPr>
          <p:cNvPr id="45060" name="Text Box 4">
            <a:extLst>
              <a:ext uri="{FF2B5EF4-FFF2-40B4-BE49-F238E27FC236}">
                <a16:creationId xmlns:a16="http://schemas.microsoft.com/office/drawing/2014/main" id="{70D576B8-4892-444B-9431-62742B41990E}"/>
              </a:ext>
            </a:extLst>
          </p:cNvPr>
          <p:cNvSpPr txBox="1">
            <a:spLocks noChangeArrowheads="1"/>
          </p:cNvSpPr>
          <p:nvPr/>
        </p:nvSpPr>
        <p:spPr bwMode="auto">
          <a:xfrm>
            <a:off x="1524000" y="2133601"/>
            <a:ext cx="4059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FF3300"/>
                </a:solidFill>
                <a:latin typeface="黑体" panose="02010609060101010101" pitchFamily="49" charset="-122"/>
                <a:ea typeface="黑体" panose="02010609060101010101" pitchFamily="49" charset="-122"/>
              </a:rPr>
              <a:t>功绩：</a:t>
            </a:r>
          </a:p>
        </p:txBody>
      </p:sp>
      <p:sp>
        <p:nvSpPr>
          <p:cNvPr id="45061" name="Text Box 5">
            <a:extLst>
              <a:ext uri="{FF2B5EF4-FFF2-40B4-BE49-F238E27FC236}">
                <a16:creationId xmlns:a16="http://schemas.microsoft.com/office/drawing/2014/main" id="{B7EFE331-E7CA-4FDD-89BC-020DCBCE7551}"/>
              </a:ext>
            </a:extLst>
          </p:cNvPr>
          <p:cNvSpPr txBox="1">
            <a:spLocks noChangeArrowheads="1"/>
          </p:cNvSpPr>
          <p:nvPr/>
        </p:nvSpPr>
        <p:spPr bwMode="auto">
          <a:xfrm>
            <a:off x="2566989" y="2205039"/>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chemeClr val="accent2"/>
                </a:solidFill>
                <a:latin typeface="楷体_GB2312" panose="02010609030101010101" pitchFamily="49" charset="-122"/>
                <a:ea typeface="楷体_GB2312" panose="02010609030101010101" pitchFamily="49" charset="-122"/>
              </a:rPr>
              <a:t>①</a:t>
            </a:r>
            <a:r>
              <a:rPr lang="zh-CN" altLang="en-US" sz="2800" b="1" dirty="0">
                <a:solidFill>
                  <a:schemeClr val="accent2"/>
                </a:solidFill>
                <a:latin typeface="楷体_GB2312" panose="02010609030101010101" pitchFamily="49" charset="-122"/>
                <a:ea typeface="楷体_GB2312" panose="02010609030101010101" pitchFamily="49" charset="-122"/>
              </a:rPr>
              <a:t>推翻了</a:t>
            </a:r>
            <a:r>
              <a:rPr lang="en-US" altLang="zh-CN" sz="2800" b="1" dirty="0">
                <a:solidFill>
                  <a:schemeClr val="accent2"/>
                </a:solidFill>
                <a:ea typeface="楷体_GB2312" panose="02010609030101010101" pitchFamily="49" charset="-122"/>
              </a:rPr>
              <a:t>……</a:t>
            </a:r>
            <a:r>
              <a:rPr lang="zh-CN" altLang="en-US" sz="2800" b="1" dirty="0">
                <a:solidFill>
                  <a:schemeClr val="accent2"/>
                </a:solidFill>
                <a:latin typeface="楷体_GB2312" panose="02010609030101010101" pitchFamily="49" charset="-122"/>
                <a:ea typeface="楷体_GB2312" panose="02010609030101010101" pitchFamily="49" charset="-122"/>
              </a:rPr>
              <a:t>结束了两千多年的封建君主专制政体</a:t>
            </a:r>
            <a:r>
              <a:rPr lang="en-US" altLang="zh-CN" sz="2800" b="1" dirty="0">
                <a:solidFill>
                  <a:schemeClr val="accent2"/>
                </a:solidFill>
                <a:latin typeface="楷体_GB2312" panose="02010609030101010101" pitchFamily="49" charset="-122"/>
                <a:ea typeface="楷体_GB2312" panose="02010609030101010101" pitchFamily="49" charset="-122"/>
              </a:rPr>
              <a:t>,</a:t>
            </a:r>
            <a:r>
              <a:rPr lang="zh-CN" altLang="en-US" sz="2800" b="1" dirty="0">
                <a:solidFill>
                  <a:schemeClr val="accent2"/>
                </a:solidFill>
                <a:latin typeface="楷体_GB2312" panose="02010609030101010101" pitchFamily="49" charset="-122"/>
                <a:ea typeface="楷体_GB2312" panose="02010609030101010101" pitchFamily="49" charset="-122"/>
              </a:rPr>
              <a:t>沉重打击了</a:t>
            </a:r>
            <a:r>
              <a:rPr lang="en-US" altLang="zh-CN" sz="2800" b="1" dirty="0">
                <a:solidFill>
                  <a:schemeClr val="accent2"/>
                </a:solidFill>
                <a:ea typeface="楷体_GB2312" panose="02010609030101010101" pitchFamily="49" charset="-122"/>
              </a:rPr>
              <a:t>……</a:t>
            </a:r>
            <a:endParaRPr lang="en-US" altLang="zh-CN" sz="2800" b="1" dirty="0">
              <a:solidFill>
                <a:schemeClr val="accent2"/>
              </a:solidFill>
              <a:latin typeface="楷体_GB2312" panose="02010609030101010101" pitchFamily="49" charset="-122"/>
              <a:ea typeface="楷体_GB2312" panose="02010609030101010101" pitchFamily="49" charset="-122"/>
            </a:endParaRPr>
          </a:p>
        </p:txBody>
      </p:sp>
      <p:sp>
        <p:nvSpPr>
          <p:cNvPr id="45062" name="Rectangle 6">
            <a:extLst>
              <a:ext uri="{FF2B5EF4-FFF2-40B4-BE49-F238E27FC236}">
                <a16:creationId xmlns:a16="http://schemas.microsoft.com/office/drawing/2014/main" id="{3E20298F-8077-4487-AAA1-153F9AB7F98A}"/>
              </a:ext>
            </a:extLst>
          </p:cNvPr>
          <p:cNvSpPr>
            <a:spLocks noChangeArrowheads="1"/>
          </p:cNvSpPr>
          <p:nvPr/>
        </p:nvSpPr>
        <p:spPr bwMode="auto">
          <a:xfrm>
            <a:off x="2566989" y="3068638"/>
            <a:ext cx="9324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chemeClr val="accent2"/>
                </a:solidFill>
                <a:ea typeface="楷体_GB2312" panose="02010609030101010101" pitchFamily="49" charset="-122"/>
              </a:rPr>
              <a:t>②</a:t>
            </a:r>
            <a:r>
              <a:rPr lang="zh-CN" altLang="en-US" sz="2800" b="1" dirty="0">
                <a:solidFill>
                  <a:schemeClr val="accent2"/>
                </a:solidFill>
                <a:ea typeface="楷体_GB2312" panose="02010609030101010101" pitchFamily="49" charset="-122"/>
              </a:rPr>
              <a:t>建立资产阶级共和国，使人民</a:t>
            </a:r>
            <a:r>
              <a:rPr lang="en-US" altLang="zh-CN" sz="2800" b="1" dirty="0">
                <a:solidFill>
                  <a:schemeClr val="accent2"/>
                </a:solidFill>
                <a:ea typeface="楷体_GB2312" panose="02010609030101010101" pitchFamily="49" charset="-122"/>
              </a:rPr>
              <a:t>·······</a:t>
            </a:r>
            <a:r>
              <a:rPr lang="zh-CN" altLang="en-US" sz="2800" b="1" dirty="0">
                <a:solidFill>
                  <a:schemeClr val="accent2"/>
                </a:solidFill>
                <a:ea typeface="楷体_GB2312" panose="02010609030101010101" pitchFamily="49" charset="-122"/>
              </a:rPr>
              <a:t>提高</a:t>
            </a:r>
            <a:r>
              <a:rPr lang="en-US" altLang="zh-CN" sz="2800" b="1" dirty="0">
                <a:solidFill>
                  <a:schemeClr val="accent2"/>
                </a:solidFill>
                <a:ea typeface="楷体_GB2312" panose="02010609030101010101" pitchFamily="49" charset="-122"/>
              </a:rPr>
              <a:t>········</a:t>
            </a:r>
            <a:r>
              <a:rPr lang="zh-CN" altLang="en-US" sz="2800" b="1" dirty="0">
                <a:solidFill>
                  <a:schemeClr val="accent2"/>
                </a:solidFill>
                <a:ea typeface="楷体_GB2312" panose="02010609030101010101" pitchFamily="49" charset="-122"/>
              </a:rPr>
              <a:t>意识</a:t>
            </a:r>
          </a:p>
        </p:txBody>
      </p:sp>
      <p:sp>
        <p:nvSpPr>
          <p:cNvPr id="45063" name="Rectangle 7">
            <a:extLst>
              <a:ext uri="{FF2B5EF4-FFF2-40B4-BE49-F238E27FC236}">
                <a16:creationId xmlns:a16="http://schemas.microsoft.com/office/drawing/2014/main" id="{F44E385E-BC31-4A3E-A289-B4092E91F998}"/>
              </a:ext>
            </a:extLst>
          </p:cNvPr>
          <p:cNvSpPr>
            <a:spLocks noChangeArrowheads="1"/>
          </p:cNvSpPr>
          <p:nvPr/>
        </p:nvSpPr>
        <p:spPr bwMode="auto">
          <a:xfrm>
            <a:off x="2566989" y="3644900"/>
            <a:ext cx="9577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solidFill>
                  <a:schemeClr val="accent2"/>
                </a:solidFill>
                <a:ea typeface="楷体_GB2312" panose="02010609030101010101" pitchFamily="49" charset="-122"/>
              </a:rPr>
              <a:t>③</a:t>
            </a:r>
            <a:r>
              <a:rPr kumimoji="1" lang="zh-CN" altLang="en-US" sz="2800" b="1" dirty="0">
                <a:solidFill>
                  <a:schemeClr val="accent2"/>
                </a:solidFill>
                <a:ea typeface="楷体_GB2312" panose="02010609030101010101" pitchFamily="49" charset="-122"/>
              </a:rPr>
              <a:t>民主共和的观念深入人心，人们开始意识</a:t>
            </a:r>
            <a:r>
              <a:rPr kumimoji="1" lang="en-US" altLang="zh-CN" sz="2800" b="1" dirty="0">
                <a:solidFill>
                  <a:schemeClr val="accent2"/>
                </a:solidFill>
                <a:ea typeface="楷体_GB2312" panose="02010609030101010101" pitchFamily="49" charset="-122"/>
              </a:rPr>
              <a:t>········</a:t>
            </a:r>
            <a:r>
              <a:rPr kumimoji="1" lang="zh-CN" altLang="en-US" sz="2800" b="1" dirty="0">
                <a:solidFill>
                  <a:schemeClr val="accent2"/>
                </a:solidFill>
                <a:ea typeface="楷体_GB2312" panose="02010609030101010101" pitchFamily="49" charset="-122"/>
              </a:rPr>
              <a:t>的主人</a:t>
            </a:r>
          </a:p>
        </p:txBody>
      </p:sp>
      <p:sp>
        <p:nvSpPr>
          <p:cNvPr id="45064" name="Text Box 8">
            <a:extLst>
              <a:ext uri="{FF2B5EF4-FFF2-40B4-BE49-F238E27FC236}">
                <a16:creationId xmlns:a16="http://schemas.microsoft.com/office/drawing/2014/main" id="{5036C387-5298-4FAA-9C4E-50577DFD4B8F}"/>
              </a:ext>
            </a:extLst>
          </p:cNvPr>
          <p:cNvSpPr txBox="1">
            <a:spLocks noChangeArrowheads="1"/>
          </p:cNvSpPr>
          <p:nvPr/>
        </p:nvSpPr>
        <p:spPr bwMode="auto">
          <a:xfrm>
            <a:off x="2566989" y="4149725"/>
            <a:ext cx="6911975"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chemeClr val="accent2"/>
                </a:solidFill>
                <a:ea typeface="楷体_GB2312" panose="02010609030101010101" pitchFamily="49" charset="-122"/>
              </a:rPr>
              <a:t>④</a:t>
            </a:r>
            <a:r>
              <a:rPr lang="zh-CN" altLang="en-US" sz="2800" b="1" dirty="0">
                <a:solidFill>
                  <a:schemeClr val="accent2"/>
                </a:solidFill>
                <a:ea typeface="楷体_GB2312" panose="02010609030101010101" pitchFamily="49" charset="-122"/>
              </a:rPr>
              <a:t>为民族资本主义的发展创造了有利条件</a:t>
            </a:r>
          </a:p>
        </p:txBody>
      </p:sp>
      <p:sp>
        <p:nvSpPr>
          <p:cNvPr id="45065" name="Text Box 9">
            <a:extLst>
              <a:ext uri="{FF2B5EF4-FFF2-40B4-BE49-F238E27FC236}">
                <a16:creationId xmlns:a16="http://schemas.microsoft.com/office/drawing/2014/main" id="{3E545CC7-57C0-406F-B72C-4FF1174FBFC5}"/>
              </a:ext>
            </a:extLst>
          </p:cNvPr>
          <p:cNvSpPr txBox="1">
            <a:spLocks noChangeArrowheads="1"/>
          </p:cNvSpPr>
          <p:nvPr/>
        </p:nvSpPr>
        <p:spPr bwMode="auto">
          <a:xfrm>
            <a:off x="2495551" y="4652963"/>
            <a:ext cx="8854936"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solidFill>
                  <a:schemeClr val="accent2"/>
                </a:solidFill>
                <a:ea typeface="楷体_GB2312" panose="02010609030101010101" pitchFamily="49" charset="-122"/>
              </a:rPr>
              <a:t>⑤</a:t>
            </a:r>
            <a:r>
              <a:rPr lang="zh-CN" altLang="en-US" sz="2800" b="1" dirty="0">
                <a:solidFill>
                  <a:schemeClr val="accent2"/>
                </a:solidFill>
                <a:latin typeface="黑体" panose="02010609060101010101" pitchFamily="49" charset="-122"/>
                <a:ea typeface="楷体_GB2312" panose="02010609030101010101" pitchFamily="49" charset="-122"/>
              </a:rPr>
              <a:t>人们的思想观念、社会生活等许多方面发生了变化</a:t>
            </a:r>
          </a:p>
        </p:txBody>
      </p:sp>
      <p:sp>
        <p:nvSpPr>
          <p:cNvPr id="45066" name="Rectangle 10">
            <a:extLst>
              <a:ext uri="{FF2B5EF4-FFF2-40B4-BE49-F238E27FC236}">
                <a16:creationId xmlns:a16="http://schemas.microsoft.com/office/drawing/2014/main" id="{2C539C80-AAF2-4FFF-88AC-C94EF482CB8E}"/>
              </a:ext>
            </a:extLst>
          </p:cNvPr>
          <p:cNvSpPr>
            <a:spLocks noChangeArrowheads="1"/>
          </p:cNvSpPr>
          <p:nvPr/>
        </p:nvSpPr>
        <p:spPr bwMode="auto">
          <a:xfrm>
            <a:off x="1993900" y="5229225"/>
            <a:ext cx="8674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a:solidFill>
                  <a:srgbClr val="D60093"/>
                </a:solidFill>
                <a:ea typeface="黑体" panose="02010609060101010101" pitchFamily="49" charset="-122"/>
              </a:rPr>
              <a:t>是中国社会近代化进程中显著的里程碑</a:t>
            </a:r>
          </a:p>
        </p:txBody>
      </p:sp>
      <p:pic>
        <p:nvPicPr>
          <p:cNvPr id="45067" name="Picture 11" descr="字002">
            <a:hlinkClick r:id="" action="ppaction://noaction"/>
            <a:extLst>
              <a:ext uri="{FF2B5EF4-FFF2-40B4-BE49-F238E27FC236}">
                <a16:creationId xmlns:a16="http://schemas.microsoft.com/office/drawing/2014/main" id="{FAC32CA2-596A-4E72-BA7E-6036EC072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150" y="6540500"/>
            <a:ext cx="323850" cy="317500"/>
          </a:xfrm>
          <a:prstGeom prst="rect">
            <a:avLst/>
          </a:prstGeom>
          <a:noFill/>
          <a:extLst>
            <a:ext uri="{909E8E84-426E-40DD-AFC4-6F175D3DCCD1}">
              <a14:hiddenFill xmlns:a14="http://schemas.microsoft.com/office/drawing/2010/main">
                <a:solidFill>
                  <a:srgbClr val="FFFFFF"/>
                </a:solidFill>
              </a14:hiddenFill>
            </a:ext>
          </a:extLst>
        </p:spPr>
      </p:pic>
      <p:sp>
        <p:nvSpPr>
          <p:cNvPr id="45068" name="Rectangle 12">
            <a:extLst>
              <a:ext uri="{FF2B5EF4-FFF2-40B4-BE49-F238E27FC236}">
                <a16:creationId xmlns:a16="http://schemas.microsoft.com/office/drawing/2014/main" id="{AF311B59-3D26-4C40-8463-A7FF83F501F9}"/>
              </a:ext>
            </a:extLst>
          </p:cNvPr>
          <p:cNvSpPr>
            <a:spLocks noChangeArrowheads="1"/>
          </p:cNvSpPr>
          <p:nvPr/>
        </p:nvSpPr>
        <p:spPr bwMode="auto">
          <a:xfrm>
            <a:off x="2566988" y="5949950"/>
            <a:ext cx="741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楷体_GB2312" panose="02010609030101010101" pitchFamily="49" charset="-122"/>
                <a:ea typeface="楷体_GB2312" panose="02010609030101010101" pitchFamily="49" charset="-122"/>
              </a:rPr>
              <a:t>(20</a:t>
            </a:r>
            <a:r>
              <a:rPr lang="zh-CN" altLang="en-US" sz="3200" b="1">
                <a:solidFill>
                  <a:srgbClr val="FF0000"/>
                </a:solidFill>
                <a:latin typeface="楷体_GB2312" panose="02010609030101010101" pitchFamily="49" charset="-122"/>
                <a:ea typeface="楷体_GB2312" panose="02010609030101010101" pitchFamily="49" charset="-122"/>
              </a:rPr>
              <a:t>世纪中国历史进程中第一次巨变</a:t>
            </a:r>
            <a:r>
              <a:rPr lang="en-US" altLang="zh-CN" sz="3200" b="1">
                <a:solidFill>
                  <a:srgbClr val="FF0000"/>
                </a:solidFill>
                <a:latin typeface="楷体_GB2312" panose="02010609030101010101" pitchFamily="49" charset="-122"/>
                <a:ea typeface="楷体_GB2312" panose="02010609030101010101" pitchFamily="49" charset="-122"/>
              </a:rPr>
              <a:t>)</a:t>
            </a:r>
          </a:p>
        </p:txBody>
      </p:sp>
      <p:sp>
        <p:nvSpPr>
          <p:cNvPr id="45069" name="Text Box 13">
            <a:extLst>
              <a:ext uri="{FF2B5EF4-FFF2-40B4-BE49-F238E27FC236}">
                <a16:creationId xmlns:a16="http://schemas.microsoft.com/office/drawing/2014/main" id="{D79C0962-67CF-41C2-816E-D7F9C37AB057}"/>
              </a:ext>
            </a:extLst>
          </p:cNvPr>
          <p:cNvSpPr txBox="1">
            <a:spLocks noChangeArrowheads="1"/>
          </p:cNvSpPr>
          <p:nvPr/>
        </p:nvSpPr>
        <p:spPr bwMode="auto">
          <a:xfrm>
            <a:off x="1524000" y="1"/>
            <a:ext cx="7740650" cy="5191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FF3300"/>
                </a:solidFill>
                <a:latin typeface="黑体" panose="02010609060101010101" pitchFamily="49" charset="-122"/>
                <a:ea typeface="黑体" panose="02010609060101010101" pitchFamily="49" charset="-122"/>
              </a:rPr>
              <a:t>     </a:t>
            </a:r>
            <a:r>
              <a:rPr lang="zh-CN" altLang="en-US" sz="2800" b="1" dirty="0">
                <a:solidFill>
                  <a:srgbClr val="FF3300"/>
                </a:solidFill>
                <a:latin typeface="黑体" panose="02010609060101010101" pitchFamily="49" charset="-122"/>
                <a:ea typeface="黑体" panose="02010609060101010101" pitchFamily="49" charset="-122"/>
              </a:rPr>
              <a:t>万古长存留青史</a:t>
            </a:r>
            <a:r>
              <a:rPr lang="en-US" altLang="zh-CN" sz="2800" b="1" dirty="0">
                <a:solidFill>
                  <a:srgbClr val="FF3300"/>
                </a:solidFill>
                <a:ea typeface="黑体" panose="02010609060101010101" pitchFamily="49" charset="-122"/>
              </a:rPr>
              <a:t>—</a:t>
            </a:r>
            <a:r>
              <a:rPr lang="en-US" altLang="zh-CN" sz="2800" b="1" dirty="0">
                <a:solidFill>
                  <a:srgbClr val="FF3300"/>
                </a:solidFill>
                <a:latin typeface="黑体" panose="02010609060101010101" pitchFamily="49" charset="-122"/>
                <a:ea typeface="黑体" panose="02010609060101010101" pitchFamily="49" charset="-122"/>
              </a:rPr>
              <a:t>----</a:t>
            </a:r>
            <a:r>
              <a:rPr lang="zh-CN" altLang="en-US" sz="2800" b="1" dirty="0">
                <a:solidFill>
                  <a:srgbClr val="FF3300"/>
                </a:solidFill>
                <a:latin typeface="黑体" panose="02010609060101010101" pitchFamily="49" charset="-122"/>
                <a:ea typeface="黑体" panose="02010609060101010101" pitchFamily="49" charset="-122"/>
              </a:rPr>
              <a:t>辛亥革命功绩篇</a:t>
            </a:r>
          </a:p>
        </p:txBody>
      </p:sp>
      <p:sp>
        <p:nvSpPr>
          <p:cNvPr id="2" name="文本框 1">
            <a:extLst>
              <a:ext uri="{FF2B5EF4-FFF2-40B4-BE49-F238E27FC236}">
                <a16:creationId xmlns:a16="http://schemas.microsoft.com/office/drawing/2014/main" id="{FE8CE291-FE32-48E4-B2BC-3966C71D264A}"/>
              </a:ext>
            </a:extLst>
          </p:cNvPr>
          <p:cNvSpPr txBox="1"/>
          <p:nvPr/>
        </p:nvSpPr>
        <p:spPr>
          <a:xfrm>
            <a:off x="1524000" y="517011"/>
            <a:ext cx="4698722" cy="584775"/>
          </a:xfrm>
          <a:prstGeom prst="rect">
            <a:avLst/>
          </a:prstGeom>
          <a:noFill/>
        </p:spPr>
        <p:txBody>
          <a:bodyPr wrap="none" rtlCol="0">
            <a:spAutoFit/>
          </a:bodyPr>
          <a:lstStyle/>
          <a:p>
            <a:r>
              <a:rPr lang="zh-CN" altLang="en-US" sz="3200" dirty="0"/>
              <a:t>三、辛亥革命的历史功绩</a:t>
            </a:r>
          </a:p>
        </p:txBody>
      </p:sp>
    </p:spTree>
    <p:extLst>
      <p:ext uri="{BB962C8B-B14F-4D97-AF65-F5344CB8AC3E}">
        <p14:creationId xmlns:p14="http://schemas.microsoft.com/office/powerpoint/2010/main" val="3242607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0"/>
                                        </p:tgtEl>
                                        <p:attrNameLst>
                                          <p:attrName>style.visibility</p:attrName>
                                        </p:attrNameLst>
                                      </p:cBhvr>
                                      <p:to>
                                        <p:strVal val="visible"/>
                                      </p:to>
                                    </p:set>
                                    <p:animEffect transition="in" filter="blinds(horizontal)">
                                      <p:cBhvr>
                                        <p:cTn id="10" dur="500"/>
                                        <p:tgtEl>
                                          <p:spTgt spid="450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59"/>
                                        </p:tgtEl>
                                        <p:attrNameLst>
                                          <p:attrName>style.visibility</p:attrName>
                                        </p:attrNameLst>
                                      </p:cBhvr>
                                      <p:to>
                                        <p:strVal val="visible"/>
                                      </p:to>
                                    </p:set>
                                    <p:animEffect transition="in" filter="blinds(horizontal)">
                                      <p:cBhvr>
                                        <p:cTn id="15" dur="500"/>
                                        <p:tgtEl>
                                          <p:spTgt spid="450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061"/>
                                        </p:tgtEl>
                                        <p:attrNameLst>
                                          <p:attrName>style.visibility</p:attrName>
                                        </p:attrNameLst>
                                      </p:cBhvr>
                                      <p:to>
                                        <p:strVal val="visible"/>
                                      </p:to>
                                    </p:set>
                                    <p:anim calcmode="lin" valueType="num">
                                      <p:cBhvr additive="base">
                                        <p:cTn id="20" dur="500" fill="hold"/>
                                        <p:tgtEl>
                                          <p:spTgt spid="45061"/>
                                        </p:tgtEl>
                                        <p:attrNameLst>
                                          <p:attrName>ppt_x</p:attrName>
                                        </p:attrNameLst>
                                      </p:cBhvr>
                                      <p:tavLst>
                                        <p:tav tm="0">
                                          <p:val>
                                            <p:strVal val="#ppt_x"/>
                                          </p:val>
                                        </p:tav>
                                        <p:tav tm="100000">
                                          <p:val>
                                            <p:strVal val="#ppt_x"/>
                                          </p:val>
                                        </p:tav>
                                      </p:tavLst>
                                    </p:anim>
                                    <p:anim calcmode="lin" valueType="num">
                                      <p:cBhvr additive="base">
                                        <p:cTn id="21"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5062"/>
                                        </p:tgtEl>
                                        <p:attrNameLst>
                                          <p:attrName>style.visibility</p:attrName>
                                        </p:attrNameLst>
                                      </p:cBhvr>
                                      <p:to>
                                        <p:strVal val="visible"/>
                                      </p:to>
                                    </p:set>
                                    <p:animEffect transition="in" filter="diamond(in)">
                                      <p:cBhvr>
                                        <p:cTn id="26" dur="2000"/>
                                        <p:tgtEl>
                                          <p:spTgt spid="45062"/>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45063"/>
                                        </p:tgtEl>
                                        <p:attrNameLst>
                                          <p:attrName>style.visibility</p:attrName>
                                        </p:attrNameLst>
                                      </p:cBhvr>
                                      <p:to>
                                        <p:strVal val="visible"/>
                                      </p:to>
                                    </p:set>
                                    <p:animEffect transition="in" filter="diamond(in)">
                                      <p:cBhvr>
                                        <p:cTn id="29" dur="2000"/>
                                        <p:tgtEl>
                                          <p:spTgt spid="45063"/>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45064"/>
                                        </p:tgtEl>
                                        <p:attrNameLst>
                                          <p:attrName>style.visibility</p:attrName>
                                        </p:attrNameLst>
                                      </p:cBhvr>
                                      <p:to>
                                        <p:strVal val="visible"/>
                                      </p:to>
                                    </p:set>
                                    <p:animEffect transition="in" filter="diamond(in)">
                                      <p:cBhvr>
                                        <p:cTn id="32" dur="2000"/>
                                        <p:tgtEl>
                                          <p:spTgt spid="45064"/>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45065"/>
                                        </p:tgtEl>
                                        <p:attrNameLst>
                                          <p:attrName>style.visibility</p:attrName>
                                        </p:attrNameLst>
                                      </p:cBhvr>
                                      <p:to>
                                        <p:strVal val="visible"/>
                                      </p:to>
                                    </p:set>
                                    <p:animEffect transition="in" filter="diamond(in)">
                                      <p:cBhvr>
                                        <p:cTn id="35" dur="2000"/>
                                        <p:tgtEl>
                                          <p:spTgt spid="450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5066"/>
                                        </p:tgtEl>
                                        <p:attrNameLst>
                                          <p:attrName>style.visibility</p:attrName>
                                        </p:attrNameLst>
                                      </p:cBhvr>
                                      <p:to>
                                        <p:strVal val="visible"/>
                                      </p:to>
                                    </p:set>
                                    <p:animEffect transition="in" filter="diamond(in)">
                                      <p:cBhvr>
                                        <p:cTn id="40" dur="2000"/>
                                        <p:tgtEl>
                                          <p:spTgt spid="45066"/>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5068"/>
                                        </p:tgtEl>
                                        <p:attrNameLst>
                                          <p:attrName>style.visibility</p:attrName>
                                        </p:attrNameLst>
                                      </p:cBhvr>
                                      <p:to>
                                        <p:strVal val="visible"/>
                                      </p:to>
                                    </p:set>
                                    <p:animEffect transition="in" filter="diamond(in)">
                                      <p:cBhvr>
                                        <p:cTn id="43" dur="20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animBg="1"/>
      <p:bldP spid="45060" grpId="0"/>
      <p:bldP spid="45061" grpId="0"/>
      <p:bldP spid="45062" grpId="0"/>
      <p:bldP spid="45063" grpId="0"/>
      <p:bldP spid="45064" grpId="0"/>
      <p:bldP spid="45065" grpId="0"/>
      <p:bldP spid="45066" grpId="0"/>
      <p:bldP spid="450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72BA99D-E8D7-4414-90F8-064B6A42BBE5}"/>
              </a:ext>
            </a:extLst>
          </p:cNvPr>
          <p:cNvSpPr>
            <a:spLocks noChangeArrowheads="1"/>
          </p:cNvSpPr>
          <p:nvPr/>
        </p:nvSpPr>
        <p:spPr bwMode="auto">
          <a:xfrm>
            <a:off x="1524001" y="17463"/>
            <a:ext cx="5795963" cy="457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rgbClr val="FF0000"/>
                </a:solidFill>
                <a:latin typeface="黑体" panose="02010609060101010101" pitchFamily="49" charset="-122"/>
                <a:ea typeface="黑体" panose="02010609060101010101" pitchFamily="49" charset="-122"/>
              </a:rPr>
              <a:t>尘埃落定留遗恨</a:t>
            </a:r>
            <a:r>
              <a:rPr lang="en-US" altLang="zh-CN" sz="2400" b="1">
                <a:solidFill>
                  <a:srgbClr val="FF0000"/>
                </a:solidFill>
                <a:ea typeface="黑体" panose="02010609060101010101" pitchFamily="49" charset="-122"/>
              </a:rPr>
              <a:t>—</a:t>
            </a:r>
            <a:r>
              <a:rPr lang="en-US" altLang="zh-CN" sz="2400" b="1">
                <a:solidFill>
                  <a:srgbClr val="FF0000"/>
                </a:solidFill>
                <a:latin typeface="黑体" panose="02010609060101010101" pitchFamily="49" charset="-122"/>
                <a:ea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rPr>
              <a:t>辛亥革命局限篇</a:t>
            </a:r>
          </a:p>
        </p:txBody>
      </p:sp>
      <p:sp>
        <p:nvSpPr>
          <p:cNvPr id="46083" name="Text Box 3">
            <a:extLst>
              <a:ext uri="{FF2B5EF4-FFF2-40B4-BE49-F238E27FC236}">
                <a16:creationId xmlns:a16="http://schemas.microsoft.com/office/drawing/2014/main" id="{790DDF48-D8C7-4620-A27C-E6E9664C45E0}"/>
              </a:ext>
            </a:extLst>
          </p:cNvPr>
          <p:cNvSpPr txBox="1">
            <a:spLocks noChangeArrowheads="1"/>
          </p:cNvSpPr>
          <p:nvPr/>
        </p:nvSpPr>
        <p:spPr bwMode="auto">
          <a:xfrm>
            <a:off x="611982" y="431146"/>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袁世凯窃取得辛亥革命成果</a:t>
            </a:r>
          </a:p>
        </p:txBody>
      </p:sp>
      <p:pic>
        <p:nvPicPr>
          <p:cNvPr id="46084" name="Picture 4" descr="001">
            <a:extLst>
              <a:ext uri="{FF2B5EF4-FFF2-40B4-BE49-F238E27FC236}">
                <a16:creationId xmlns:a16="http://schemas.microsoft.com/office/drawing/2014/main" id="{B3FA3C22-0364-47A4-80B8-B735DE06A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861" y="109029"/>
            <a:ext cx="1692275" cy="1557338"/>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 Box 5">
            <a:extLst>
              <a:ext uri="{FF2B5EF4-FFF2-40B4-BE49-F238E27FC236}">
                <a16:creationId xmlns:a16="http://schemas.microsoft.com/office/drawing/2014/main" id="{5C85ED0B-9FDD-4AEC-8C33-6140EB6595D1}"/>
              </a:ext>
            </a:extLst>
          </p:cNvPr>
          <p:cNvSpPr txBox="1">
            <a:spLocks noChangeArrowheads="1"/>
          </p:cNvSpPr>
          <p:nvPr/>
        </p:nvSpPr>
        <p:spPr bwMode="auto">
          <a:xfrm>
            <a:off x="2187575" y="32178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46086" name="Text Box 6">
            <a:extLst>
              <a:ext uri="{FF2B5EF4-FFF2-40B4-BE49-F238E27FC236}">
                <a16:creationId xmlns:a16="http://schemas.microsoft.com/office/drawing/2014/main" id="{08E027B7-F513-4B73-9D2E-5727A8E9F991}"/>
              </a:ext>
            </a:extLst>
          </p:cNvPr>
          <p:cNvSpPr txBox="1">
            <a:spLocks noChangeArrowheads="1"/>
          </p:cNvSpPr>
          <p:nvPr/>
        </p:nvSpPr>
        <p:spPr bwMode="auto">
          <a:xfrm>
            <a:off x="761065" y="3141663"/>
            <a:ext cx="8281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zh-CN" altLang="en-US"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袁世凯窃取辛亥革命的成果的背后</a:t>
            </a:r>
          </a:p>
        </p:txBody>
      </p:sp>
      <p:pic>
        <p:nvPicPr>
          <p:cNvPr id="46087" name="Picture 7" descr="字002">
            <a:extLst>
              <a:ext uri="{FF2B5EF4-FFF2-40B4-BE49-F238E27FC236}">
                <a16:creationId xmlns:a16="http://schemas.microsoft.com/office/drawing/2014/main" id="{65D63E48-19DE-45C3-8A29-878036CE8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150" y="6540500"/>
            <a:ext cx="323850" cy="317500"/>
          </a:xfrm>
          <a:prstGeom prst="rect">
            <a:avLst/>
          </a:prstGeom>
          <a:noFill/>
          <a:extLst>
            <a:ext uri="{909E8E84-426E-40DD-AFC4-6F175D3DCCD1}">
              <a14:hiddenFill xmlns:a14="http://schemas.microsoft.com/office/drawing/2010/main">
                <a:solidFill>
                  <a:srgbClr val="FFFFFF"/>
                </a:solidFill>
              </a14:hiddenFill>
            </a:ext>
          </a:extLst>
        </p:spPr>
      </p:pic>
      <p:sp>
        <p:nvSpPr>
          <p:cNvPr id="46091" name="Rectangle 11">
            <a:extLst>
              <a:ext uri="{FF2B5EF4-FFF2-40B4-BE49-F238E27FC236}">
                <a16:creationId xmlns:a16="http://schemas.microsoft.com/office/drawing/2014/main" id="{D68C875F-C081-45E9-B8DF-0C9517CF71B9}"/>
              </a:ext>
            </a:extLst>
          </p:cNvPr>
          <p:cNvSpPr>
            <a:spLocks noChangeArrowheads="1"/>
          </p:cNvSpPr>
          <p:nvPr/>
        </p:nvSpPr>
        <p:spPr bwMode="auto">
          <a:xfrm>
            <a:off x="811727" y="3581377"/>
            <a:ext cx="198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dirty="0">
                <a:solidFill>
                  <a:srgbClr val="FF0000"/>
                </a:solidFill>
                <a:latin typeface="Tahoma" panose="020B0604030504040204" pitchFamily="34" charset="0"/>
                <a:ea typeface="黑体" panose="02010609060101010101" pitchFamily="49" charset="-122"/>
              </a:rPr>
              <a:t>客观原因：</a:t>
            </a:r>
          </a:p>
        </p:txBody>
      </p:sp>
      <p:sp>
        <p:nvSpPr>
          <p:cNvPr id="46092" name="Rectangle 12">
            <a:extLst>
              <a:ext uri="{FF2B5EF4-FFF2-40B4-BE49-F238E27FC236}">
                <a16:creationId xmlns:a16="http://schemas.microsoft.com/office/drawing/2014/main" id="{567FF68F-0AA4-491B-BF10-EBC008FBE4F5}"/>
              </a:ext>
            </a:extLst>
          </p:cNvPr>
          <p:cNvSpPr>
            <a:spLocks noChangeArrowheads="1"/>
          </p:cNvSpPr>
          <p:nvPr/>
        </p:nvSpPr>
        <p:spPr bwMode="auto">
          <a:xfrm>
            <a:off x="811726" y="5133677"/>
            <a:ext cx="198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dirty="0">
                <a:solidFill>
                  <a:srgbClr val="FF0000"/>
                </a:solidFill>
                <a:latin typeface="Tahoma" panose="020B0604030504040204" pitchFamily="34" charset="0"/>
                <a:ea typeface="黑体" panose="02010609060101010101" pitchFamily="49" charset="-122"/>
              </a:rPr>
              <a:t>主观原因：</a:t>
            </a:r>
          </a:p>
        </p:txBody>
      </p:sp>
      <p:sp>
        <p:nvSpPr>
          <p:cNvPr id="46093" name="Rectangle 13">
            <a:extLst>
              <a:ext uri="{FF2B5EF4-FFF2-40B4-BE49-F238E27FC236}">
                <a16:creationId xmlns:a16="http://schemas.microsoft.com/office/drawing/2014/main" id="{05E77E7A-0B9B-47F9-A9E5-DD3C78917445}"/>
              </a:ext>
            </a:extLst>
          </p:cNvPr>
          <p:cNvSpPr>
            <a:spLocks noChangeArrowheads="1"/>
          </p:cNvSpPr>
          <p:nvPr/>
        </p:nvSpPr>
        <p:spPr bwMode="auto">
          <a:xfrm>
            <a:off x="922934" y="6211245"/>
            <a:ext cx="198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dirty="0">
                <a:solidFill>
                  <a:srgbClr val="FF0000"/>
                </a:solidFill>
                <a:latin typeface="Tahoma" panose="020B0604030504040204" pitchFamily="34" charset="0"/>
                <a:ea typeface="黑体" panose="02010609060101010101" pitchFamily="49" charset="-122"/>
              </a:rPr>
              <a:t>根本原因：</a:t>
            </a:r>
          </a:p>
        </p:txBody>
      </p:sp>
      <p:sp>
        <p:nvSpPr>
          <p:cNvPr id="46094" name="Rectangle 14">
            <a:extLst>
              <a:ext uri="{FF2B5EF4-FFF2-40B4-BE49-F238E27FC236}">
                <a16:creationId xmlns:a16="http://schemas.microsoft.com/office/drawing/2014/main" id="{1D299A5D-C456-40E6-8A1B-265EA4BE90C4}"/>
              </a:ext>
            </a:extLst>
          </p:cNvPr>
          <p:cNvSpPr>
            <a:spLocks noChangeArrowheads="1"/>
          </p:cNvSpPr>
          <p:nvPr/>
        </p:nvSpPr>
        <p:spPr bwMode="auto">
          <a:xfrm>
            <a:off x="2484783" y="3606843"/>
            <a:ext cx="962107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b="1" dirty="0">
                <a:solidFill>
                  <a:srgbClr val="FF0000"/>
                </a:solidFill>
                <a:latin typeface="Tahoma" panose="020B0604030504040204" pitchFamily="34" charset="0"/>
                <a:ea typeface="黑体" panose="02010609060101010101" pitchFamily="49" charset="-122"/>
              </a:rPr>
              <a:t>帝国主义和中国的封建势力强大</a:t>
            </a:r>
            <a:r>
              <a:rPr kumimoji="1" lang="zh-CN" altLang="en-US" sz="2800" b="1" dirty="0">
                <a:latin typeface="Tahoma" panose="020B0604030504040204" pitchFamily="34" charset="0"/>
                <a:ea typeface="黑体" panose="02010609060101010101" pitchFamily="49" charset="-122"/>
              </a:rPr>
              <a:t>（</a:t>
            </a:r>
            <a:r>
              <a:rPr lang="zh-CN" altLang="en-US" sz="2800" b="1" dirty="0">
                <a:latin typeface="Tahoma" panose="020B0604030504040204" pitchFamily="34" charset="0"/>
                <a:ea typeface="黑体" panose="02010609060101010101" pitchFamily="49" charset="-122"/>
              </a:rPr>
              <a:t>帝国主义不希望中国走上独立发展资本主义的道路，试图干涉革命，并积极物色新的代理人；封建旧官僚害怕革命的发展危及自己利益，希望袁世凯主持大局）；</a:t>
            </a:r>
            <a:r>
              <a:rPr kumimoji="1" lang="zh-CN" altLang="en-US" sz="2800" b="1" dirty="0">
                <a:solidFill>
                  <a:srgbClr val="FF0000"/>
                </a:solidFill>
                <a:latin typeface="Tahoma" panose="020B0604030504040204" pitchFamily="34" charset="0"/>
                <a:ea typeface="黑体" panose="02010609060101010101" pitchFamily="49" charset="-122"/>
              </a:rPr>
              <a:t>袁世凯的两面手法</a:t>
            </a:r>
            <a:r>
              <a:rPr kumimoji="1" lang="zh-CN" altLang="en-US" sz="2800" b="1" dirty="0">
                <a:latin typeface="Tahoma" panose="020B0604030504040204" pitchFamily="34" charset="0"/>
                <a:ea typeface="黑体" panose="02010609060101010101" pitchFamily="49" charset="-122"/>
              </a:rPr>
              <a:t>；</a:t>
            </a:r>
          </a:p>
        </p:txBody>
      </p:sp>
      <p:sp>
        <p:nvSpPr>
          <p:cNvPr id="46095" name="Rectangle 15">
            <a:extLst>
              <a:ext uri="{FF2B5EF4-FFF2-40B4-BE49-F238E27FC236}">
                <a16:creationId xmlns:a16="http://schemas.microsoft.com/office/drawing/2014/main" id="{2B1400E2-2634-4174-99D1-50FA63D7F16E}"/>
              </a:ext>
            </a:extLst>
          </p:cNvPr>
          <p:cNvSpPr>
            <a:spLocks noChangeArrowheads="1"/>
          </p:cNvSpPr>
          <p:nvPr/>
        </p:nvSpPr>
        <p:spPr bwMode="auto">
          <a:xfrm>
            <a:off x="2484783" y="5294595"/>
            <a:ext cx="98695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b="1" dirty="0">
                <a:latin typeface="Tahoma" panose="020B0604030504040204" pitchFamily="34" charset="0"/>
                <a:ea typeface="黑体" panose="02010609060101010101" pitchFamily="49" charset="-122"/>
              </a:rPr>
              <a:t>中国民族资产阶级的</a:t>
            </a:r>
            <a:r>
              <a:rPr kumimoji="1" lang="zh-CN" altLang="en-US" sz="2800" b="1" dirty="0">
                <a:solidFill>
                  <a:srgbClr val="FF0000"/>
                </a:solidFill>
                <a:latin typeface="Tahoma" panose="020B0604030504040204" pitchFamily="34" charset="0"/>
                <a:ea typeface="黑体" panose="02010609060101010101" pitchFamily="49" charset="-122"/>
              </a:rPr>
              <a:t>软弱性</a:t>
            </a:r>
            <a:r>
              <a:rPr kumimoji="1" lang="zh-CN" altLang="en-US" sz="2800" b="1" dirty="0">
                <a:latin typeface="Tahoma" panose="020B0604030504040204" pitchFamily="34" charset="0"/>
                <a:ea typeface="黑体" panose="02010609060101010101" pitchFamily="49" charset="-122"/>
              </a:rPr>
              <a:t>，</a:t>
            </a:r>
            <a:r>
              <a:rPr kumimoji="1" lang="zh-CN" altLang="en-US" sz="2800" b="1" dirty="0">
                <a:solidFill>
                  <a:srgbClr val="FF0000"/>
                </a:solidFill>
                <a:latin typeface="Tahoma" panose="020B0604030504040204" pitchFamily="34" charset="0"/>
                <a:ea typeface="黑体" panose="02010609060101010101" pitchFamily="49" charset="-122"/>
              </a:rPr>
              <a:t>不明确反帝不发动群众</a:t>
            </a:r>
            <a:r>
              <a:rPr kumimoji="1" lang="zh-CN" altLang="en-US" sz="2800" b="1" dirty="0">
                <a:latin typeface="Tahoma" panose="020B0604030504040204" pitchFamily="34" charset="0"/>
                <a:ea typeface="黑体" panose="02010609060101010101" pitchFamily="49" charset="-122"/>
              </a:rPr>
              <a:t>；没有自己的</a:t>
            </a:r>
            <a:r>
              <a:rPr kumimoji="1" lang="zh-CN" altLang="en-US" sz="2800" b="1" dirty="0">
                <a:solidFill>
                  <a:srgbClr val="FF0000"/>
                </a:solidFill>
                <a:latin typeface="Tahoma" panose="020B0604030504040204" pitchFamily="34" charset="0"/>
                <a:ea typeface="黑体" panose="02010609060101010101" pitchFamily="49" charset="-122"/>
              </a:rPr>
              <a:t>军队</a:t>
            </a:r>
            <a:endParaRPr kumimoji="1" lang="zh-CN" altLang="en-US" sz="2800" b="1" dirty="0">
              <a:latin typeface="Tahoma" panose="020B0604030504040204" pitchFamily="34" charset="0"/>
            </a:endParaRPr>
          </a:p>
        </p:txBody>
      </p:sp>
      <p:sp>
        <p:nvSpPr>
          <p:cNvPr id="46096" name="Rectangle 16">
            <a:extLst>
              <a:ext uri="{FF2B5EF4-FFF2-40B4-BE49-F238E27FC236}">
                <a16:creationId xmlns:a16="http://schemas.microsoft.com/office/drawing/2014/main" id="{96496ED5-2B81-4314-B125-6B66E131A034}"/>
              </a:ext>
            </a:extLst>
          </p:cNvPr>
          <p:cNvSpPr>
            <a:spLocks noChangeArrowheads="1"/>
          </p:cNvSpPr>
          <p:nvPr/>
        </p:nvSpPr>
        <p:spPr bwMode="auto">
          <a:xfrm>
            <a:off x="2484783" y="6240351"/>
            <a:ext cx="98695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b="1" dirty="0">
                <a:latin typeface="Tahoma" panose="020B0604030504040204" pitchFamily="34" charset="0"/>
                <a:ea typeface="黑体" panose="02010609060101010101" pitchFamily="49" charset="-122"/>
              </a:rPr>
              <a:t>中国的</a:t>
            </a:r>
            <a:r>
              <a:rPr kumimoji="1" lang="zh-CN" altLang="en-US" sz="2800" b="1" dirty="0">
                <a:solidFill>
                  <a:srgbClr val="FF0000"/>
                </a:solidFill>
                <a:latin typeface="Tahoma" panose="020B0604030504040204" pitchFamily="34" charset="0"/>
                <a:ea typeface="黑体" panose="02010609060101010101" pitchFamily="49" charset="-122"/>
              </a:rPr>
              <a:t>两半社会</a:t>
            </a:r>
            <a:r>
              <a:rPr kumimoji="1" lang="zh-CN" altLang="en-US" sz="2800" b="1" dirty="0">
                <a:latin typeface="Tahoma" panose="020B0604030504040204" pitchFamily="34" charset="0"/>
                <a:ea typeface="黑体" panose="02010609060101010101" pitchFamily="49" charset="-122"/>
              </a:rPr>
              <a:t>使民族资本主义</a:t>
            </a:r>
            <a:r>
              <a:rPr kumimoji="1" lang="zh-CN" altLang="en-US" sz="2800" b="1" dirty="0">
                <a:solidFill>
                  <a:srgbClr val="FF0000"/>
                </a:solidFill>
                <a:latin typeface="Tahoma" panose="020B0604030504040204" pitchFamily="34" charset="0"/>
                <a:ea typeface="黑体" panose="02010609060101010101" pitchFamily="49" charset="-122"/>
              </a:rPr>
              <a:t>先天不足</a:t>
            </a:r>
            <a:r>
              <a:rPr kumimoji="1" lang="zh-CN" altLang="en-US" sz="2800" b="1" dirty="0">
                <a:latin typeface="Tahoma" panose="020B0604030504040204" pitchFamily="34" charset="0"/>
                <a:ea typeface="黑体" panose="02010609060101010101" pitchFamily="49" charset="-122"/>
              </a:rPr>
              <a:t>，资产阶级力量弱小</a:t>
            </a:r>
          </a:p>
        </p:txBody>
      </p:sp>
      <p:sp>
        <p:nvSpPr>
          <p:cNvPr id="22" name="Text Box 3">
            <a:extLst>
              <a:ext uri="{FF2B5EF4-FFF2-40B4-BE49-F238E27FC236}">
                <a16:creationId xmlns:a16="http://schemas.microsoft.com/office/drawing/2014/main" id="{AD5543BB-D73C-4217-B5F3-480350E15F6F}"/>
              </a:ext>
            </a:extLst>
          </p:cNvPr>
          <p:cNvSpPr txBox="1">
            <a:spLocks noChangeArrowheads="1"/>
          </p:cNvSpPr>
          <p:nvPr/>
        </p:nvSpPr>
        <p:spPr bwMode="auto">
          <a:xfrm>
            <a:off x="922934" y="1299718"/>
            <a:ext cx="5492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kumimoji="1" lang="zh-CN" altLang="en-US" sz="2400" b="1" dirty="0">
                <a:latin typeface="华文新魏" panose="02010800040101010101" pitchFamily="2" charset="-122"/>
                <a:ea typeface="华文中宋" panose="02010600040101010101" pitchFamily="2" charset="-122"/>
              </a:rPr>
              <a:t>步骤</a:t>
            </a:r>
            <a:endParaRPr kumimoji="1" lang="zh-CN" altLang="en-US" sz="2400" b="1" dirty="0">
              <a:ea typeface="华文中宋" panose="02010600040101010101" pitchFamily="2" charset="-122"/>
            </a:endParaRPr>
          </a:p>
        </p:txBody>
      </p:sp>
      <p:sp>
        <p:nvSpPr>
          <p:cNvPr id="23" name="AutoShape 4">
            <a:extLst>
              <a:ext uri="{FF2B5EF4-FFF2-40B4-BE49-F238E27FC236}">
                <a16:creationId xmlns:a16="http://schemas.microsoft.com/office/drawing/2014/main" id="{24754241-352E-4131-BA19-DD2483F4E2CF}"/>
              </a:ext>
            </a:extLst>
          </p:cNvPr>
          <p:cNvSpPr>
            <a:spLocks/>
          </p:cNvSpPr>
          <p:nvPr/>
        </p:nvSpPr>
        <p:spPr bwMode="auto">
          <a:xfrm>
            <a:off x="1528366" y="1136975"/>
            <a:ext cx="112314" cy="1530690"/>
          </a:xfrm>
          <a:prstGeom prst="leftBrace">
            <a:avLst>
              <a:gd name="adj1" fmla="val 103846"/>
              <a:gd name="adj2" fmla="val 50000"/>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Text Box 5">
            <a:extLst>
              <a:ext uri="{FF2B5EF4-FFF2-40B4-BE49-F238E27FC236}">
                <a16:creationId xmlns:a16="http://schemas.microsoft.com/office/drawing/2014/main" id="{DB79E0FB-9A7A-4785-AAF1-1AD720351E80}"/>
              </a:ext>
            </a:extLst>
          </p:cNvPr>
          <p:cNvSpPr txBox="1">
            <a:spLocks noChangeArrowheads="1"/>
          </p:cNvSpPr>
          <p:nvPr/>
        </p:nvSpPr>
        <p:spPr bwMode="auto">
          <a:xfrm>
            <a:off x="1640680" y="906740"/>
            <a:ext cx="8101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latin typeface="黑体" panose="02010609060101010101" pitchFamily="49" charset="-122"/>
                <a:ea typeface="黑体" panose="02010609060101010101" pitchFamily="49" charset="-122"/>
              </a:rPr>
              <a:t>1</a:t>
            </a:r>
            <a:r>
              <a:rPr kumimoji="1" lang="zh-CN" altLang="en-US" sz="2400" b="1" dirty="0">
                <a:latin typeface="黑体" panose="02010609060101010101" pitchFamily="49" charset="-122"/>
                <a:ea typeface="黑体" panose="02010609060101010101" pitchFamily="49" charset="-122"/>
              </a:rPr>
              <a:t>、在帝国主义支持下，逐渐攫取清政府大权，并向革命党人施加压力</a:t>
            </a:r>
          </a:p>
        </p:txBody>
      </p:sp>
      <p:sp>
        <p:nvSpPr>
          <p:cNvPr id="25" name="Text Box 6">
            <a:extLst>
              <a:ext uri="{FF2B5EF4-FFF2-40B4-BE49-F238E27FC236}">
                <a16:creationId xmlns:a16="http://schemas.microsoft.com/office/drawing/2014/main" id="{98C12838-F660-4919-A43A-BCA2F69F1460}"/>
              </a:ext>
            </a:extLst>
          </p:cNvPr>
          <p:cNvSpPr txBox="1">
            <a:spLocks noChangeArrowheads="1"/>
          </p:cNvSpPr>
          <p:nvPr/>
        </p:nvSpPr>
        <p:spPr bwMode="auto">
          <a:xfrm>
            <a:off x="1687372" y="1633136"/>
            <a:ext cx="6684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1912</a:t>
            </a:r>
            <a:r>
              <a:rPr lang="zh-CN" altLang="en-US" sz="2400" b="1" dirty="0">
                <a:latin typeface="黑体" panose="02010609060101010101" pitchFamily="49" charset="-122"/>
                <a:ea typeface="黑体" panose="02010609060101010101" pitchFamily="49" charset="-122"/>
              </a:rPr>
              <a:t>年</a:t>
            </a: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月</a:t>
            </a:r>
            <a:r>
              <a:rPr lang="en-US" altLang="zh-CN" sz="2400" b="1" dirty="0">
                <a:latin typeface="黑体" panose="02010609060101010101" pitchFamily="49" charset="-122"/>
                <a:ea typeface="黑体" panose="02010609060101010101" pitchFamily="49" charset="-122"/>
              </a:rPr>
              <a:t>12</a:t>
            </a:r>
            <a:r>
              <a:rPr lang="zh-CN" altLang="en-US" sz="2400" b="1" dirty="0">
                <a:latin typeface="黑体" panose="02010609060101010101" pitchFamily="49" charset="-122"/>
                <a:ea typeface="黑体" panose="02010609060101010101" pitchFamily="49" charset="-122"/>
              </a:rPr>
              <a:t>日清帝宣布退位清统治结束</a:t>
            </a:r>
            <a:endParaRPr kumimoji="1" lang="zh-CN" altLang="en-US" sz="2400" b="1" dirty="0">
              <a:latin typeface="黑体" panose="02010609060101010101" pitchFamily="49" charset="-122"/>
              <a:ea typeface="黑体" panose="02010609060101010101" pitchFamily="49" charset="-122"/>
            </a:endParaRPr>
          </a:p>
        </p:txBody>
      </p:sp>
      <p:sp>
        <p:nvSpPr>
          <p:cNvPr id="26" name="Text Box 7">
            <a:extLst>
              <a:ext uri="{FF2B5EF4-FFF2-40B4-BE49-F238E27FC236}">
                <a16:creationId xmlns:a16="http://schemas.microsoft.com/office/drawing/2014/main" id="{78E071B7-75F4-447D-8AB7-6F1646888A42}"/>
              </a:ext>
            </a:extLst>
          </p:cNvPr>
          <p:cNvSpPr txBox="1">
            <a:spLocks noChangeArrowheads="1"/>
          </p:cNvSpPr>
          <p:nvPr/>
        </p:nvSpPr>
        <p:spPr bwMode="auto">
          <a:xfrm>
            <a:off x="1687372" y="2073468"/>
            <a:ext cx="642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、袁世凯通电赞成共和，孙中山提出辞职</a:t>
            </a:r>
            <a:endParaRPr kumimoji="1" lang="zh-CN" altLang="en-US" sz="2400" b="1" dirty="0">
              <a:latin typeface="黑体" panose="02010609060101010101" pitchFamily="49" charset="-122"/>
              <a:ea typeface="黑体" panose="02010609060101010101" pitchFamily="49" charset="-122"/>
            </a:endParaRPr>
          </a:p>
        </p:txBody>
      </p:sp>
      <p:sp>
        <p:nvSpPr>
          <p:cNvPr id="27" name="Text Box 8">
            <a:extLst>
              <a:ext uri="{FF2B5EF4-FFF2-40B4-BE49-F238E27FC236}">
                <a16:creationId xmlns:a16="http://schemas.microsoft.com/office/drawing/2014/main" id="{0BBF89D6-D7AC-4733-83B6-2542F01DF9A3}"/>
              </a:ext>
            </a:extLst>
          </p:cNvPr>
          <p:cNvSpPr txBox="1">
            <a:spLocks noChangeArrowheads="1"/>
          </p:cNvSpPr>
          <p:nvPr/>
        </p:nvSpPr>
        <p:spPr bwMode="auto">
          <a:xfrm>
            <a:off x="1682025" y="2416260"/>
            <a:ext cx="867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a:t>
            </a:r>
            <a:r>
              <a:rPr kumimoji="1" lang="en-US" altLang="zh-CN" sz="2400" b="1" dirty="0">
                <a:latin typeface="黑体" panose="02010609060101010101" pitchFamily="49" charset="-122"/>
                <a:ea typeface="黑体" panose="02010609060101010101" pitchFamily="49" charset="-122"/>
              </a:rPr>
              <a:t>1912</a:t>
            </a:r>
            <a:r>
              <a:rPr kumimoji="1" lang="zh-CN" altLang="en-US" sz="2400" b="1" dirty="0">
                <a:latin typeface="黑体" panose="02010609060101010101" pitchFamily="49" charset="-122"/>
                <a:ea typeface="黑体" panose="02010609060101010101" pitchFamily="49" charset="-122"/>
              </a:rPr>
              <a:t>年</a:t>
            </a:r>
            <a:r>
              <a:rPr kumimoji="1" lang="en-US" altLang="zh-CN" sz="2400" b="1" dirty="0">
                <a:latin typeface="黑体" panose="02010609060101010101" pitchFamily="49" charset="-122"/>
                <a:ea typeface="黑体" panose="02010609060101010101" pitchFamily="49" charset="-122"/>
              </a:rPr>
              <a:t>3</a:t>
            </a:r>
            <a:r>
              <a:rPr kumimoji="1" lang="zh-CN" altLang="en-US" sz="2400" b="1" dirty="0">
                <a:latin typeface="黑体" panose="02010609060101010101" pitchFamily="49" charset="-122"/>
                <a:ea typeface="黑体" panose="02010609060101010101" pitchFamily="49" charset="-122"/>
              </a:rPr>
              <a:t>月袁世凯在北京就任中华民国临时大总统，临时政府迁往北京</a:t>
            </a:r>
          </a:p>
        </p:txBody>
      </p:sp>
    </p:spTree>
    <p:extLst>
      <p:ext uri="{BB962C8B-B14F-4D97-AF65-F5344CB8AC3E}">
        <p14:creationId xmlns:p14="http://schemas.microsoft.com/office/powerpoint/2010/main" val="16457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ppt_x"/>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086"/>
                                        </p:tgtEl>
                                        <p:attrNameLst>
                                          <p:attrName>style.visibility</p:attrName>
                                        </p:attrNameLst>
                                      </p:cBhvr>
                                      <p:to>
                                        <p:strVal val="visible"/>
                                      </p:to>
                                    </p:set>
                                    <p:anim calcmode="lin" valueType="num">
                                      <p:cBhvr additive="base">
                                        <p:cTn id="43" dur="500" fill="hold"/>
                                        <p:tgtEl>
                                          <p:spTgt spid="46086"/>
                                        </p:tgtEl>
                                        <p:attrNameLst>
                                          <p:attrName>ppt_x</p:attrName>
                                        </p:attrNameLst>
                                      </p:cBhvr>
                                      <p:tavLst>
                                        <p:tav tm="0">
                                          <p:val>
                                            <p:strVal val="#ppt_x"/>
                                          </p:val>
                                        </p:tav>
                                        <p:tav tm="100000">
                                          <p:val>
                                            <p:strVal val="#ppt_x"/>
                                          </p:val>
                                        </p:tav>
                                      </p:tavLst>
                                    </p:anim>
                                    <p:anim calcmode="lin" valueType="num">
                                      <p:cBhvr additive="base">
                                        <p:cTn id="44"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6091"/>
                                        </p:tgtEl>
                                        <p:attrNameLst>
                                          <p:attrName>style.visibility</p:attrName>
                                        </p:attrNameLst>
                                      </p:cBhvr>
                                      <p:to>
                                        <p:strVal val="visible"/>
                                      </p:to>
                                    </p:set>
                                    <p:animEffect transition="in" filter="blinds(horizontal)">
                                      <p:cBhvr>
                                        <p:cTn id="49" dur="500"/>
                                        <p:tgtEl>
                                          <p:spTgt spid="4609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6092"/>
                                        </p:tgtEl>
                                        <p:attrNameLst>
                                          <p:attrName>style.visibility</p:attrName>
                                        </p:attrNameLst>
                                      </p:cBhvr>
                                      <p:to>
                                        <p:strVal val="visible"/>
                                      </p:to>
                                    </p:set>
                                    <p:animEffect transition="in" filter="blinds(horizontal)">
                                      <p:cBhvr>
                                        <p:cTn id="52" dur="500"/>
                                        <p:tgtEl>
                                          <p:spTgt spid="4609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6093"/>
                                        </p:tgtEl>
                                        <p:attrNameLst>
                                          <p:attrName>style.visibility</p:attrName>
                                        </p:attrNameLst>
                                      </p:cBhvr>
                                      <p:to>
                                        <p:strVal val="visible"/>
                                      </p:to>
                                    </p:set>
                                    <p:animEffect transition="in" filter="blinds(horizontal)">
                                      <p:cBhvr>
                                        <p:cTn id="55" dur="500"/>
                                        <p:tgtEl>
                                          <p:spTgt spid="4609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6094"/>
                                        </p:tgtEl>
                                        <p:attrNameLst>
                                          <p:attrName>style.visibility</p:attrName>
                                        </p:attrNameLst>
                                      </p:cBhvr>
                                      <p:to>
                                        <p:strVal val="visible"/>
                                      </p:to>
                                    </p:set>
                                    <p:animEffect transition="in" filter="blinds(horizontal)">
                                      <p:cBhvr>
                                        <p:cTn id="60" dur="500"/>
                                        <p:tgtEl>
                                          <p:spTgt spid="4609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6095"/>
                                        </p:tgtEl>
                                        <p:attrNameLst>
                                          <p:attrName>style.visibility</p:attrName>
                                        </p:attrNameLst>
                                      </p:cBhvr>
                                      <p:to>
                                        <p:strVal val="visible"/>
                                      </p:to>
                                    </p:set>
                                    <p:animEffect transition="in" filter="blinds(horizontal)">
                                      <p:cBhvr>
                                        <p:cTn id="65" dur="500"/>
                                        <p:tgtEl>
                                          <p:spTgt spid="4609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6096"/>
                                        </p:tgtEl>
                                        <p:attrNameLst>
                                          <p:attrName>style.visibility</p:attrName>
                                        </p:attrNameLst>
                                      </p:cBhvr>
                                      <p:to>
                                        <p:strVal val="visible"/>
                                      </p:to>
                                    </p:set>
                                    <p:animEffect transition="in" filter="blinds(horizontal)">
                                      <p:cBhvr>
                                        <p:cTn id="70" dur="500"/>
                                        <p:tgtEl>
                                          <p:spTgt spid="4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6" grpId="0"/>
      <p:bldP spid="46091" grpId="0"/>
      <p:bldP spid="46092" grpId="0"/>
      <p:bldP spid="46093" grpId="0"/>
      <p:bldP spid="46094" grpId="0"/>
      <p:bldP spid="46095" grpId="0"/>
      <p:bldP spid="46096" grpId="0"/>
      <p:bldP spid="22"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713FDD40-3883-490F-9139-34D1D688D3F9}"/>
              </a:ext>
            </a:extLst>
          </p:cNvPr>
          <p:cNvSpPr txBox="1">
            <a:spLocks noChangeArrowheads="1"/>
          </p:cNvSpPr>
          <p:nvPr/>
        </p:nvSpPr>
        <p:spPr bwMode="auto">
          <a:xfrm>
            <a:off x="1106558" y="752614"/>
            <a:ext cx="5940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(3)</a:t>
            </a:r>
            <a:r>
              <a:rPr lang="zh-CN" altLang="en-US"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袁世凯窃取革命成果后的社会</a:t>
            </a:r>
          </a:p>
        </p:txBody>
      </p:sp>
      <p:sp>
        <p:nvSpPr>
          <p:cNvPr id="3" name="Rectangle 10">
            <a:extLst>
              <a:ext uri="{FF2B5EF4-FFF2-40B4-BE49-F238E27FC236}">
                <a16:creationId xmlns:a16="http://schemas.microsoft.com/office/drawing/2014/main" id="{855C31E5-3240-44B1-9AA2-E35FE6DED9AD}"/>
              </a:ext>
            </a:extLst>
          </p:cNvPr>
          <p:cNvSpPr>
            <a:spLocks noChangeArrowheads="1"/>
          </p:cNvSpPr>
          <p:nvPr/>
        </p:nvSpPr>
        <p:spPr bwMode="auto">
          <a:xfrm>
            <a:off x="1234886" y="1317595"/>
            <a:ext cx="10707272" cy="86793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pPr>
            <a:r>
              <a:rPr lang="en-US" altLang="zh-CN" b="1" dirty="0">
                <a:solidFill>
                  <a:schemeClr val="folHlink"/>
                </a:solidFill>
                <a:latin typeface="Tahoma" panose="020B0604030504040204" pitchFamily="34" charset="0"/>
              </a:rPr>
              <a:t> </a:t>
            </a:r>
            <a:r>
              <a:rPr lang="en-US" altLang="zh-CN" sz="2800" b="1" dirty="0">
                <a:solidFill>
                  <a:schemeClr val="bg1"/>
                </a:solidFill>
                <a:ea typeface="黑体" panose="02010609060101010101" pitchFamily="49" charset="-122"/>
              </a:rPr>
              <a:t>“</a:t>
            </a:r>
            <a:r>
              <a:rPr lang="zh-CN" altLang="en-US" sz="2800" b="1" dirty="0">
                <a:solidFill>
                  <a:schemeClr val="bg1"/>
                </a:solidFill>
                <a:latin typeface="黑体" panose="02010609060101010101" pitchFamily="49" charset="-122"/>
                <a:ea typeface="黑体" panose="02010609060101010101" pitchFamily="49" charset="-122"/>
              </a:rPr>
              <a:t>所有中国前此与各国缔结之条约，皆继续有效</a:t>
            </a:r>
            <a:r>
              <a:rPr lang="zh-CN" altLang="en-US" sz="2800" b="1" dirty="0">
                <a:solidFill>
                  <a:schemeClr val="bg1"/>
                </a:solidFill>
                <a:ea typeface="黑体" panose="02010609060101010101" pitchFamily="49" charset="-122"/>
              </a:rPr>
              <a:t>”</a:t>
            </a:r>
            <a:r>
              <a:rPr lang="zh-CN" altLang="en-US" sz="2800" b="1" dirty="0">
                <a:solidFill>
                  <a:schemeClr val="bg1"/>
                </a:solidFill>
                <a:latin typeface="黑体" panose="02010609060101010101" pitchFamily="49" charset="-122"/>
                <a:ea typeface="黑体" panose="02010609060101010101" pitchFamily="49" charset="-122"/>
              </a:rPr>
              <a:t>；</a:t>
            </a:r>
            <a:r>
              <a:rPr lang="zh-CN" altLang="en-US" sz="2800" b="1" dirty="0">
                <a:solidFill>
                  <a:schemeClr val="bg1"/>
                </a:solidFill>
                <a:ea typeface="黑体" panose="02010609060101010101" pitchFamily="49" charset="-122"/>
              </a:rPr>
              <a:t>“</a:t>
            </a:r>
            <a:r>
              <a:rPr lang="zh-CN" altLang="en-US" sz="2800" b="1" dirty="0">
                <a:solidFill>
                  <a:schemeClr val="bg1"/>
                </a:solidFill>
                <a:latin typeface="黑体" panose="02010609060101010101" pitchFamily="49" charset="-122"/>
                <a:ea typeface="黑体" panose="02010609060101010101" pitchFamily="49" charset="-122"/>
              </a:rPr>
              <a:t>所有外人之既得利益，一体保护</a:t>
            </a:r>
            <a:r>
              <a:rPr lang="zh-CN" altLang="en-US" sz="2800" b="1" dirty="0">
                <a:solidFill>
                  <a:schemeClr val="bg1"/>
                </a:solidFill>
                <a:ea typeface="黑体" panose="02010609060101010101" pitchFamily="49" charset="-122"/>
              </a:rPr>
              <a:t>”</a:t>
            </a:r>
            <a:r>
              <a:rPr lang="zh-CN" altLang="en-US" sz="2800" b="1" dirty="0">
                <a:solidFill>
                  <a:schemeClr val="bg1"/>
                </a:solidFill>
                <a:latin typeface="黑体" panose="02010609060101010101" pitchFamily="49" charset="-122"/>
                <a:ea typeface="黑体" panose="02010609060101010101" pitchFamily="49" charset="-122"/>
              </a:rPr>
              <a:t>。            </a:t>
            </a:r>
            <a:r>
              <a:rPr lang="en-US" altLang="zh-CN" sz="2800" b="1" dirty="0">
                <a:solidFill>
                  <a:schemeClr val="bg1"/>
                </a:solidFill>
                <a:ea typeface="黑体" panose="02010609060101010101" pitchFamily="49" charset="-122"/>
              </a:rPr>
              <a:t>——</a:t>
            </a:r>
            <a:r>
              <a:rPr lang="en-US" altLang="zh-CN" sz="2800" b="1" dirty="0">
                <a:solidFill>
                  <a:schemeClr val="bg1"/>
                </a:solidFill>
                <a:latin typeface="黑体" panose="02010609060101010101" pitchFamily="49" charset="-122"/>
                <a:ea typeface="黑体" panose="02010609060101010101" pitchFamily="49" charset="-122"/>
              </a:rPr>
              <a:t>《</a:t>
            </a:r>
            <a:r>
              <a:rPr lang="zh-CN" altLang="en-US" sz="2800" b="1" dirty="0">
                <a:solidFill>
                  <a:schemeClr val="bg1"/>
                </a:solidFill>
                <a:latin typeface="黑体" panose="02010609060101010101" pitchFamily="49" charset="-122"/>
                <a:ea typeface="黑体" panose="02010609060101010101" pitchFamily="49" charset="-122"/>
              </a:rPr>
              <a:t>孙中山全集</a:t>
            </a:r>
            <a:r>
              <a:rPr lang="en-US" altLang="zh-CN" sz="2800" b="1" dirty="0">
                <a:solidFill>
                  <a:schemeClr val="bg1"/>
                </a:solidFill>
                <a:latin typeface="黑体" panose="02010609060101010101" pitchFamily="49" charset="-122"/>
                <a:ea typeface="黑体" panose="02010609060101010101" pitchFamily="49" charset="-122"/>
              </a:rPr>
              <a:t>》</a:t>
            </a:r>
            <a:r>
              <a:rPr lang="zh-CN" altLang="en-US" sz="2800" b="1" dirty="0">
                <a:solidFill>
                  <a:schemeClr val="bg1"/>
                </a:solidFill>
                <a:latin typeface="黑体" panose="02010609060101010101" pitchFamily="49" charset="-122"/>
                <a:ea typeface="黑体" panose="02010609060101010101" pitchFamily="49" charset="-122"/>
              </a:rPr>
              <a:t>第一卷</a:t>
            </a:r>
          </a:p>
        </p:txBody>
      </p:sp>
      <p:sp>
        <p:nvSpPr>
          <p:cNvPr id="4" name="Text Box 9">
            <a:extLst>
              <a:ext uri="{FF2B5EF4-FFF2-40B4-BE49-F238E27FC236}">
                <a16:creationId xmlns:a16="http://schemas.microsoft.com/office/drawing/2014/main" id="{1526070A-98FA-4DA9-9A09-CD94640782C8}"/>
              </a:ext>
            </a:extLst>
          </p:cNvPr>
          <p:cNvSpPr txBox="1">
            <a:spLocks noChangeArrowheads="1"/>
          </p:cNvSpPr>
          <p:nvPr/>
        </p:nvSpPr>
        <p:spPr bwMode="auto">
          <a:xfrm>
            <a:off x="1234886" y="2381693"/>
            <a:ext cx="10707272" cy="224676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800" b="1" dirty="0">
                <a:solidFill>
                  <a:schemeClr val="bg1"/>
                </a:solidFill>
                <a:latin typeface="Times New Roman" panose="02020603050405020304" pitchFamily="18" charset="0"/>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（赵秀才和假洋鬼子）他们想而又想，才想出静修庵里有一块</a:t>
            </a:r>
            <a:r>
              <a:rPr kumimoji="1" lang="zh-CN" altLang="en-US" sz="2800" b="1" dirty="0">
                <a:solidFill>
                  <a:schemeClr val="bg1"/>
                </a:solidFill>
                <a:latin typeface="Times New Roman" panose="02020603050405020304" pitchFamily="18" charset="0"/>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皇帝万岁万万岁</a:t>
            </a:r>
            <a:r>
              <a:rPr kumimoji="1" lang="zh-CN" altLang="en-US" sz="2800" b="1" dirty="0">
                <a:solidFill>
                  <a:schemeClr val="bg1"/>
                </a:solidFill>
                <a:latin typeface="Times New Roman" panose="02020603050405020304" pitchFamily="18" charset="0"/>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的龙牌，是应该赶紧革掉的，于是又立刻同到庵里去革命。</a:t>
            </a:r>
            <a:r>
              <a:rPr kumimoji="1" lang="en-US" altLang="zh-CN" sz="2800" b="1" dirty="0">
                <a:solidFill>
                  <a:schemeClr val="bg1"/>
                </a:solidFill>
                <a:latin typeface="Times New Roman" panose="02020603050405020304" pitchFamily="18" charset="0"/>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知县大老爷还是原官，不过改称了什么，而且举人老爷也做了什么官。这些名目，未庄人都说不明白，带兵的也还是先前的老把总。</a:t>
            </a:r>
            <a:r>
              <a:rPr kumimoji="1" lang="zh-CN" altLang="en-US" sz="2800" b="1" dirty="0">
                <a:solidFill>
                  <a:schemeClr val="bg1"/>
                </a:solidFill>
                <a:latin typeface="Times New Roman" panose="02020603050405020304" pitchFamily="18" charset="0"/>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                        </a:t>
            </a:r>
            <a:r>
              <a:rPr kumimoji="1" lang="en-US" altLang="zh-CN" sz="2800" b="1" dirty="0">
                <a:solidFill>
                  <a:schemeClr val="bg1"/>
                </a:solidFill>
                <a:latin typeface="黑体" panose="02010609060101010101" pitchFamily="49" charset="-122"/>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鲁迅</a:t>
            </a:r>
            <a:r>
              <a:rPr kumimoji="1" lang="en-US" altLang="zh-CN" sz="2800" b="1" dirty="0">
                <a:solidFill>
                  <a:schemeClr val="bg1"/>
                </a:solidFill>
                <a:latin typeface="黑体" panose="02010609060101010101" pitchFamily="49" charset="-122"/>
                <a:ea typeface="黑体" panose="02010609060101010101" pitchFamily="49" charset="-122"/>
              </a:rPr>
              <a:t>《</a:t>
            </a:r>
            <a:r>
              <a:rPr kumimoji="1" lang="zh-CN" altLang="en-US" sz="2800" b="1" dirty="0">
                <a:solidFill>
                  <a:schemeClr val="bg1"/>
                </a:solidFill>
                <a:latin typeface="黑体" panose="02010609060101010101" pitchFamily="49" charset="-122"/>
                <a:ea typeface="黑体" panose="02010609060101010101" pitchFamily="49" charset="-122"/>
              </a:rPr>
              <a:t>阿</a:t>
            </a:r>
            <a:r>
              <a:rPr kumimoji="1" lang="en-US" altLang="zh-CN" sz="2800" b="1" dirty="0">
                <a:solidFill>
                  <a:schemeClr val="bg1"/>
                </a:solidFill>
                <a:latin typeface="黑体" panose="02010609060101010101" pitchFamily="49" charset="-122"/>
                <a:ea typeface="黑体" panose="02010609060101010101" pitchFamily="49" charset="-122"/>
              </a:rPr>
              <a:t>Q</a:t>
            </a:r>
            <a:r>
              <a:rPr kumimoji="1" lang="zh-CN" altLang="en-US" sz="2800" b="1" dirty="0">
                <a:solidFill>
                  <a:schemeClr val="bg1"/>
                </a:solidFill>
                <a:latin typeface="黑体" panose="02010609060101010101" pitchFamily="49" charset="-122"/>
                <a:ea typeface="黑体" panose="02010609060101010101" pitchFamily="49" charset="-122"/>
              </a:rPr>
              <a:t>正传</a:t>
            </a:r>
            <a:r>
              <a:rPr kumimoji="1" lang="en-US" altLang="zh-CN" sz="2800" b="1" dirty="0">
                <a:solidFill>
                  <a:schemeClr val="bg1"/>
                </a:solidFill>
                <a:latin typeface="黑体" panose="02010609060101010101" pitchFamily="49" charset="-122"/>
                <a:ea typeface="黑体" panose="02010609060101010101" pitchFamily="49" charset="-122"/>
              </a:rPr>
              <a:t>》</a:t>
            </a:r>
          </a:p>
        </p:txBody>
      </p:sp>
      <p:sp>
        <p:nvSpPr>
          <p:cNvPr id="5" name="Text Box 17">
            <a:extLst>
              <a:ext uri="{FF2B5EF4-FFF2-40B4-BE49-F238E27FC236}">
                <a16:creationId xmlns:a16="http://schemas.microsoft.com/office/drawing/2014/main" id="{22336298-5636-4C24-82E7-F8BC2C82E093}"/>
              </a:ext>
            </a:extLst>
          </p:cNvPr>
          <p:cNvSpPr txBox="1">
            <a:spLocks noChangeArrowheads="1"/>
          </p:cNvSpPr>
          <p:nvPr/>
        </p:nvSpPr>
        <p:spPr bwMode="auto">
          <a:xfrm>
            <a:off x="1200320" y="4567411"/>
            <a:ext cx="1970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dirty="0">
                <a:solidFill>
                  <a:srgbClr val="FF0000"/>
                </a:solidFill>
                <a:latin typeface="Times New Roman" panose="02020603050405020304" pitchFamily="18" charset="0"/>
                <a:ea typeface="黑体" panose="02010609060101010101" pitchFamily="49" charset="-122"/>
              </a:rPr>
              <a:t>最大失败：</a:t>
            </a:r>
          </a:p>
        </p:txBody>
      </p:sp>
      <p:sp>
        <p:nvSpPr>
          <p:cNvPr id="6" name="Text Box 18">
            <a:extLst>
              <a:ext uri="{FF2B5EF4-FFF2-40B4-BE49-F238E27FC236}">
                <a16:creationId xmlns:a16="http://schemas.microsoft.com/office/drawing/2014/main" id="{06E10513-044E-40B4-BC9E-524DAA9A8736}"/>
              </a:ext>
            </a:extLst>
          </p:cNvPr>
          <p:cNvSpPr txBox="1">
            <a:spLocks noChangeArrowheads="1"/>
          </p:cNvSpPr>
          <p:nvPr/>
        </p:nvSpPr>
        <p:spPr bwMode="auto">
          <a:xfrm>
            <a:off x="3166098" y="4567411"/>
            <a:ext cx="684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b="1" dirty="0">
                <a:solidFill>
                  <a:srgbClr val="FF0000"/>
                </a:solidFill>
                <a:latin typeface="Times New Roman" panose="02020603050405020304" pitchFamily="18" charset="0"/>
                <a:ea typeface="黑体" panose="02010609060101010101" pitchFamily="49" charset="-122"/>
              </a:rPr>
              <a:t>没有完成</a:t>
            </a:r>
            <a:r>
              <a:rPr kumimoji="1" lang="zh-CN" altLang="en-US" sz="2400" b="1" dirty="0">
                <a:latin typeface="Times New Roman" panose="02020603050405020304" pitchFamily="18" charset="0"/>
                <a:ea typeface="黑体" panose="02010609060101010101" pitchFamily="49" charset="-122"/>
              </a:rPr>
              <a:t>反帝反封建的任务，中国半殖民地半封建的社会性质</a:t>
            </a:r>
            <a:r>
              <a:rPr kumimoji="1" lang="zh-CN" altLang="en-US" sz="2400" b="1" dirty="0">
                <a:solidFill>
                  <a:srgbClr val="FF0000"/>
                </a:solidFill>
                <a:latin typeface="Times New Roman" panose="02020603050405020304" pitchFamily="18" charset="0"/>
                <a:ea typeface="黑体" panose="02010609060101010101" pitchFamily="49" charset="-122"/>
              </a:rPr>
              <a:t>没得到根本改变</a:t>
            </a:r>
            <a:r>
              <a:rPr kumimoji="1" lang="zh-CN" altLang="en-US" sz="2400" b="1" dirty="0">
                <a:latin typeface="Times New Roman" panose="02020603050405020304" pitchFamily="18" charset="0"/>
                <a:ea typeface="黑体" panose="02010609060101010101" pitchFamily="49" charset="-122"/>
              </a:rPr>
              <a:t>。</a:t>
            </a:r>
          </a:p>
        </p:txBody>
      </p:sp>
      <p:sp>
        <p:nvSpPr>
          <p:cNvPr id="7" name="Text Box 19">
            <a:extLst>
              <a:ext uri="{FF2B5EF4-FFF2-40B4-BE49-F238E27FC236}">
                <a16:creationId xmlns:a16="http://schemas.microsoft.com/office/drawing/2014/main" id="{4CB002DC-A26C-442A-A8EC-2D2FE4E4F41B}"/>
              </a:ext>
            </a:extLst>
          </p:cNvPr>
          <p:cNvSpPr txBox="1">
            <a:spLocks noChangeArrowheads="1"/>
          </p:cNvSpPr>
          <p:nvPr/>
        </p:nvSpPr>
        <p:spPr bwMode="auto">
          <a:xfrm>
            <a:off x="1007167" y="5258595"/>
            <a:ext cx="5940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(4)</a:t>
            </a:r>
            <a:r>
              <a:rPr lang="zh-CN" altLang="en-US" sz="2800" b="1"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辛亥革命的经验教训</a:t>
            </a:r>
          </a:p>
        </p:txBody>
      </p:sp>
      <p:sp>
        <p:nvSpPr>
          <p:cNvPr id="8" name="Rectangle 20">
            <a:extLst>
              <a:ext uri="{FF2B5EF4-FFF2-40B4-BE49-F238E27FC236}">
                <a16:creationId xmlns:a16="http://schemas.microsoft.com/office/drawing/2014/main" id="{B4644443-EF75-484E-B8F7-58A132396E23}"/>
              </a:ext>
            </a:extLst>
          </p:cNvPr>
          <p:cNvSpPr>
            <a:spLocks noChangeArrowheads="1"/>
          </p:cNvSpPr>
          <p:nvPr/>
        </p:nvSpPr>
        <p:spPr bwMode="auto">
          <a:xfrm>
            <a:off x="1196010" y="5849442"/>
            <a:ext cx="8713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dirty="0">
                <a:solidFill>
                  <a:srgbClr val="0000FF"/>
                </a:solidFill>
                <a:latin typeface="Tahoma" panose="020B0604030504040204" pitchFamily="34" charset="0"/>
              </a:rPr>
              <a:t>      </a:t>
            </a:r>
            <a:r>
              <a:rPr lang="zh-CN" altLang="en-US" sz="2400" b="1" dirty="0">
                <a:solidFill>
                  <a:srgbClr val="FF0000"/>
                </a:solidFill>
                <a:latin typeface="Tahoma" panose="020B0604030504040204" pitchFamily="34" charset="0"/>
                <a:ea typeface="黑体" panose="02010609060101010101" pitchFamily="49" charset="-122"/>
              </a:rPr>
              <a:t>民族资产阶级不能领导中国民主革命取得胜利</a:t>
            </a:r>
            <a:r>
              <a:rPr lang="zh-CN" altLang="en-US" sz="2400" b="1" dirty="0">
                <a:solidFill>
                  <a:schemeClr val="tx2"/>
                </a:solidFill>
                <a:latin typeface="Tahoma" panose="020B0604030504040204" pitchFamily="34" charset="0"/>
                <a:ea typeface="黑体" panose="02010609060101010101" pitchFamily="49" charset="-122"/>
              </a:rPr>
              <a:t>，资产阶级共和国方案在中国是行不通的。</a:t>
            </a:r>
          </a:p>
        </p:txBody>
      </p:sp>
    </p:spTree>
    <p:extLst>
      <p:ext uri="{BB962C8B-B14F-4D97-AF65-F5344CB8AC3E}">
        <p14:creationId xmlns:p14="http://schemas.microsoft.com/office/powerpoint/2010/main" val="10312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2"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3" nodeType="clickEffect">
                                  <p:stCondLst>
                                    <p:cond delay="0"/>
                                  </p:stCondLst>
                                  <p:childTnLst>
                                    <p:animEffect transition="out" filter="diamond(in)">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8"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amond(in)">
                                      <p:cBhvr>
                                        <p:cTn id="30" dur="2000"/>
                                        <p:tgtEl>
                                          <p:spTgt spid="4"/>
                                        </p:tgtEl>
                                      </p:cBhvr>
                                    </p:animEffect>
                                  </p:childTnLst>
                                </p:cTn>
                              </p:par>
                              <p:par>
                                <p:cTn id="31" presetID="8" presetClass="exit" presetSubtype="16" fill="hold" grpId="1" nodeType="withEffect">
                                  <p:stCondLst>
                                    <p:cond delay="0"/>
                                  </p:stCondLst>
                                  <p:childTnLst>
                                    <p:animEffect transition="out" filter="diamond(in)">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3" grpId="2" animBg="1"/>
      <p:bldP spid="3" grpId="3" animBg="1"/>
      <p:bldP spid="4" grpId="0" animBg="1"/>
      <p:bldP spid="4" grpId="1" animBg="1"/>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p:nvPr/>
        </p:nvSpPr>
        <p:spPr>
          <a:xfrm>
            <a:off x="377687" y="496819"/>
            <a:ext cx="11814313" cy="6124754"/>
          </a:xfrm>
          <a:prstGeom prst="rect">
            <a:avLst/>
          </a:prstGeom>
          <a:noFill/>
          <a:ln w="9525">
            <a:noFill/>
          </a:ln>
        </p:spPr>
        <p:txBody>
          <a:bodyPr wrap="square">
            <a:spAutoFit/>
          </a:bodyPr>
          <a:lstStyle/>
          <a:p>
            <a:pPr lvl="0"/>
            <a:r>
              <a:rPr lang="zh-CN" altLang="en-US" sz="2800" b="1" dirty="0">
                <a:solidFill>
                  <a:srgbClr val="FF0000"/>
                </a:solidFill>
                <a:latin typeface="楷体_GB2312" pitchFamily="49" charset="-122"/>
                <a:ea typeface="楷体_GB2312" pitchFamily="49" charset="-122"/>
              </a:rPr>
              <a:t>（</a:t>
            </a:r>
            <a:r>
              <a:rPr lang="en-US" altLang="zh-CN" sz="2800" b="1" dirty="0">
                <a:solidFill>
                  <a:srgbClr val="FF0000"/>
                </a:solidFill>
                <a:latin typeface="楷体_GB2312" pitchFamily="49" charset="-122"/>
                <a:ea typeface="楷体_GB2312" pitchFamily="49" charset="-122"/>
              </a:rPr>
              <a:t>1</a:t>
            </a:r>
            <a:r>
              <a:rPr lang="zh-CN" altLang="en-US" sz="2800" b="1" dirty="0">
                <a:solidFill>
                  <a:srgbClr val="FF0000"/>
                </a:solidFill>
                <a:latin typeface="楷体_GB2312" pitchFamily="49" charset="-122"/>
                <a:ea typeface="楷体_GB2312" pitchFamily="49" charset="-122"/>
              </a:rPr>
              <a:t>）客观：</a:t>
            </a:r>
            <a:r>
              <a:rPr lang="zh-CN" altLang="en-US" sz="2800" b="1" dirty="0">
                <a:latin typeface="楷体_GB2312" pitchFamily="49" charset="-122"/>
                <a:ea typeface="楷体_GB2312" pitchFamily="49" charset="-122"/>
              </a:rPr>
              <a:t>中外反动势力勾结破坏，力量强大。</a:t>
            </a:r>
          </a:p>
          <a:p>
            <a:pPr lvl="0"/>
            <a:r>
              <a:rPr lang="zh-CN" altLang="en-US" sz="2800" b="1" dirty="0">
                <a:solidFill>
                  <a:srgbClr val="FF0000"/>
                </a:solidFill>
                <a:latin typeface="楷体_GB2312" pitchFamily="49" charset="-122"/>
                <a:ea typeface="楷体_GB2312" pitchFamily="49" charset="-122"/>
              </a:rPr>
              <a:t>（</a:t>
            </a:r>
            <a:r>
              <a:rPr lang="en-US" altLang="zh-CN" sz="2800" b="1" dirty="0">
                <a:solidFill>
                  <a:srgbClr val="FF0000"/>
                </a:solidFill>
                <a:latin typeface="楷体_GB2312" pitchFamily="49" charset="-122"/>
                <a:ea typeface="楷体_GB2312" pitchFamily="49" charset="-122"/>
              </a:rPr>
              <a:t>2</a:t>
            </a:r>
            <a:r>
              <a:rPr lang="zh-CN" altLang="en-US" sz="2800" b="1" dirty="0">
                <a:solidFill>
                  <a:srgbClr val="FF0000"/>
                </a:solidFill>
                <a:latin typeface="楷体_GB2312" pitchFamily="49" charset="-122"/>
                <a:ea typeface="楷体_GB2312" pitchFamily="49" charset="-122"/>
              </a:rPr>
              <a:t>）主观：</a:t>
            </a:r>
            <a:r>
              <a:rPr lang="zh-CN" altLang="en-US" sz="2800" b="1" dirty="0">
                <a:latin typeface="楷体_GB2312" pitchFamily="49" charset="-122"/>
                <a:ea typeface="楷体_GB2312" pitchFamily="49" charset="-122"/>
              </a:rPr>
              <a:t>资产阶级的软弱性与妥协性。</a:t>
            </a:r>
          </a:p>
          <a:p>
            <a:pPr lvl="0"/>
            <a:r>
              <a:rPr lang="en-US" altLang="zh-CN"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①</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没有一个彻底的反帝反封建的</a:t>
            </a:r>
            <a:r>
              <a:rPr lang="zh-CN" altLang="en-US" sz="2800" b="1" u="sng"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革命纲领</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a:t>
            </a:r>
            <a:r>
              <a:rPr lang="zh-CN" altLang="en-US" sz="2800" b="1" dirty="0">
                <a:effectLst>
                  <a:outerShdw blurRad="38100" dist="38100" dir="2700000">
                    <a:srgbClr val="C0C0C0"/>
                  </a:outerShdw>
                </a:effectLst>
                <a:latin typeface="Arial" panose="020B0604020202020204" pitchFamily="34" charset="0"/>
                <a:ea typeface="黑体" panose="02010609060101010101" pitchFamily="2" charset="-122"/>
              </a:rPr>
              <a:t>资产阶级不敢正面去反对帝国主义而只是狭隘的排满情绪；也不敢从根本上去改变封建的经济基础，只满足于清帝退位。）</a:t>
            </a:r>
          </a:p>
          <a:p>
            <a:pPr lvl="0"/>
            <a:r>
              <a:rPr lang="en-US" altLang="zh-CN"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②</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没有坚强有力的</a:t>
            </a:r>
            <a:r>
              <a:rPr lang="zh-CN" altLang="en-US" sz="2800" b="1" u="sng"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革命政党</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a:t>
            </a:r>
            <a:r>
              <a:rPr lang="zh-CN" altLang="en-US" sz="2800" b="1" dirty="0">
                <a:effectLst>
                  <a:outerShdw blurRad="38100" dist="38100" dir="2700000">
                    <a:srgbClr val="C0C0C0"/>
                  </a:outerShdw>
                </a:effectLst>
                <a:latin typeface="Arial" panose="020B0604020202020204" pitchFamily="34" charset="0"/>
                <a:ea typeface="黑体" panose="02010609060101010101" pitchFamily="2" charset="-122"/>
              </a:rPr>
              <a:t>同盟会组织涣散，它既没有一个坚强的领导核心，又缺乏斗争策略。）</a:t>
            </a:r>
          </a:p>
          <a:p>
            <a:pPr lvl="0"/>
            <a:r>
              <a:rPr lang="en-US" altLang="zh-CN"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③</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没有建立独立的</a:t>
            </a:r>
            <a:r>
              <a:rPr lang="zh-CN" altLang="en-US" sz="2800" b="1" u="sng"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革命军队</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a:t>
            </a:r>
            <a:r>
              <a:rPr lang="zh-CN" altLang="en-US" sz="2800" b="1" dirty="0">
                <a:effectLst>
                  <a:outerShdw blurRad="38100" dist="38100" dir="2700000">
                    <a:srgbClr val="C0C0C0"/>
                  </a:outerShdw>
                </a:effectLst>
                <a:latin typeface="Arial" panose="020B0604020202020204" pitchFamily="34" charset="0"/>
                <a:ea typeface="黑体" panose="02010609060101010101" pitchFamily="2" charset="-122"/>
              </a:rPr>
              <a:t>革命派虽然领导了多次武装起义，但往往限于利用会党势力和新军力量进行斗争，而始终未建立和掌握一支自己的军队。）</a:t>
            </a:r>
          </a:p>
          <a:p>
            <a:pPr lvl="0"/>
            <a:r>
              <a:rPr lang="en-US" altLang="zh-CN"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④</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没有充分发动</a:t>
            </a:r>
            <a:r>
              <a:rPr lang="zh-CN" altLang="en-US" sz="2800" b="1" u="sng"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人民群众</a:t>
            </a:r>
            <a:r>
              <a:rPr lang="zh-CN" altLang="en-US" sz="28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a:t>
            </a:r>
            <a:r>
              <a:rPr lang="zh-CN" altLang="en-US" sz="2800" b="1" dirty="0">
                <a:effectLst>
                  <a:outerShdw blurRad="38100" dist="38100" dir="2700000">
                    <a:srgbClr val="C0C0C0"/>
                  </a:outerShdw>
                </a:effectLst>
                <a:latin typeface="Arial" panose="020B0604020202020204" pitchFamily="34" charset="0"/>
                <a:ea typeface="黑体" panose="02010609060101010101" pitchFamily="2" charset="-122"/>
              </a:rPr>
              <a:t>辛亥革命没有彻底的反帝反封建的纲领，人民群众热情丧失；由于资产阶级害怕人民，不敢放手发动群众，在中外反动势力进攻下孤立无援。）</a:t>
            </a:r>
          </a:p>
          <a:p>
            <a:pPr lvl="0"/>
            <a:r>
              <a:rPr lang="zh-CN" altLang="en-US" sz="2800" b="1" dirty="0">
                <a:solidFill>
                  <a:srgbClr val="FF0000"/>
                </a:solidFill>
                <a:latin typeface="楷体_GB2312" pitchFamily="49" charset="-122"/>
                <a:ea typeface="楷体_GB2312" pitchFamily="49" charset="-122"/>
              </a:rPr>
              <a:t>（</a:t>
            </a:r>
            <a:r>
              <a:rPr lang="en-US" altLang="zh-CN" sz="2800" b="1" dirty="0">
                <a:solidFill>
                  <a:srgbClr val="FF0000"/>
                </a:solidFill>
                <a:latin typeface="楷体_GB2312" pitchFamily="49" charset="-122"/>
                <a:ea typeface="楷体_GB2312" pitchFamily="49" charset="-122"/>
              </a:rPr>
              <a:t>3</a:t>
            </a:r>
            <a:r>
              <a:rPr lang="zh-CN" altLang="en-US" sz="2800" b="1" dirty="0">
                <a:solidFill>
                  <a:srgbClr val="FF0000"/>
                </a:solidFill>
                <a:latin typeface="楷体_GB2312" pitchFamily="49" charset="-122"/>
                <a:ea typeface="楷体_GB2312" pitchFamily="49" charset="-122"/>
              </a:rPr>
              <a:t>）根本原因：</a:t>
            </a:r>
            <a:r>
              <a:rPr lang="zh-CN" altLang="en-US" sz="2800" b="1" dirty="0">
                <a:latin typeface="楷体_GB2312" pitchFamily="49" charset="-122"/>
                <a:ea typeface="楷体_GB2312" pitchFamily="49" charset="-122"/>
              </a:rPr>
              <a:t>资本主义发展的不充分。</a:t>
            </a:r>
            <a:endParaRPr lang="zh-CN" altLang="en-US" sz="4000" b="1" dirty="0">
              <a:latin typeface="楷体_GB2312" pitchFamily="49" charset="-122"/>
              <a:ea typeface="楷体_GB2312" pitchFamily="49" charset="-122"/>
            </a:endParaRPr>
          </a:p>
        </p:txBody>
      </p:sp>
      <p:sp>
        <p:nvSpPr>
          <p:cNvPr id="125955" name="矩形 125954"/>
          <p:cNvSpPr/>
          <p:nvPr/>
        </p:nvSpPr>
        <p:spPr>
          <a:xfrm>
            <a:off x="535886" y="69644"/>
            <a:ext cx="3757613" cy="519112"/>
          </a:xfrm>
          <a:prstGeom prst="rect">
            <a:avLst/>
          </a:prstGeom>
          <a:noFill/>
          <a:ln w="9525">
            <a:noFill/>
          </a:ln>
        </p:spPr>
        <p:txBody>
          <a:bodyPr wrap="none" anchor="t">
            <a:spAutoFit/>
          </a:bodyPr>
          <a:lstStyle/>
          <a:p>
            <a:pPr lvl="0">
              <a:buFont typeface="Arial" panose="020B0604020202020204" pitchFamily="34" charset="0"/>
              <a:buNone/>
            </a:pPr>
            <a:r>
              <a:rPr lang="en-US" altLang="zh-CN" sz="2800" b="1" dirty="0">
                <a:solidFill>
                  <a:srgbClr val="0033CC"/>
                </a:solidFill>
                <a:effectLst>
                  <a:outerShdw blurRad="38100" dist="38100" dir="2700000">
                    <a:srgbClr val="C0C0C0"/>
                  </a:outerShdw>
                </a:effectLst>
                <a:latin typeface="宋体" panose="02010600030101010101" pitchFamily="2" charset="-122"/>
                <a:ea typeface="宋体" panose="02010600030101010101" pitchFamily="2" charset="-122"/>
              </a:rPr>
              <a:t>5.</a:t>
            </a:r>
            <a:r>
              <a:rPr lang="zh-CN" altLang="en-US" sz="2800" b="1" dirty="0">
                <a:solidFill>
                  <a:srgbClr val="0033CC"/>
                </a:solidFill>
                <a:effectLst>
                  <a:outerShdw blurRad="38100" dist="38100" dir="2700000">
                    <a:srgbClr val="C0C0C0"/>
                  </a:outerShdw>
                </a:effectLst>
                <a:latin typeface="宋体" panose="02010600030101010101" pitchFamily="2" charset="-122"/>
                <a:ea typeface="宋体" panose="02010600030101010101" pitchFamily="2" charset="-122"/>
              </a:rPr>
              <a:t>辛亥革命失败的原因</a:t>
            </a:r>
          </a:p>
        </p:txBody>
      </p:sp>
    </p:spTree>
    <p:extLst>
      <p:ext uri="{BB962C8B-B14F-4D97-AF65-F5344CB8AC3E}">
        <p14:creationId xmlns:p14="http://schemas.microsoft.com/office/powerpoint/2010/main" val="26611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 calcmode="lin" valueType="num">
                                      <p:cBhvr>
                                        <p:cTn id="7" dur="500" fill="hold"/>
                                        <p:tgtEl>
                                          <p:spTgt spid="12595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2595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2595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2595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2595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25954">
                                            <p:txEl>
                                              <p:pRg st="1" end="1"/>
                                            </p:txEl>
                                          </p:spTgt>
                                        </p:tgtEl>
                                        <p:attrNameLst>
                                          <p:attrName>style.visibility</p:attrName>
                                        </p:attrNameLst>
                                      </p:cBhvr>
                                      <p:to>
                                        <p:strVal val="visible"/>
                                      </p:to>
                                    </p:set>
                                    <p:anim calcmode="lin" valueType="num">
                                      <p:cBhvr>
                                        <p:cTn id="16" dur="500" fill="hold"/>
                                        <p:tgtEl>
                                          <p:spTgt spid="12595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2595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2595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2595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2595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25954">
                                            <p:txEl>
                                              <p:pRg st="2" end="2"/>
                                            </p:txEl>
                                          </p:spTgt>
                                        </p:tgtEl>
                                        <p:attrNameLst>
                                          <p:attrName>style.visibility</p:attrName>
                                        </p:attrNameLst>
                                      </p:cBhvr>
                                      <p:to>
                                        <p:strVal val="visible"/>
                                      </p:to>
                                    </p:set>
                                    <p:anim calcmode="lin" valueType="num">
                                      <p:cBhvr>
                                        <p:cTn id="25" dur="500" fill="hold"/>
                                        <p:tgtEl>
                                          <p:spTgt spid="125954">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25954">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2595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25954">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25954">
                                            <p:txEl>
                                              <p:pRg st="2" end="2"/>
                                            </p:txEl>
                                          </p:spTgt>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125954">
                                            <p:txEl>
                                              <p:pRg st="3" end="3"/>
                                            </p:txEl>
                                          </p:spTgt>
                                        </p:tgtEl>
                                        <p:attrNameLst>
                                          <p:attrName>style.visibility</p:attrName>
                                        </p:attrNameLst>
                                      </p:cBhvr>
                                      <p:to>
                                        <p:strVal val="visible"/>
                                      </p:to>
                                    </p:set>
                                    <p:anim calcmode="lin" valueType="num">
                                      <p:cBhvr>
                                        <p:cTn id="32" dur="500" fill="hold"/>
                                        <p:tgtEl>
                                          <p:spTgt spid="125954">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125954">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125954">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125954">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125954">
                                            <p:txEl>
                                              <p:pRg st="3" end="3"/>
                                            </p:txEl>
                                          </p:spTgt>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125954">
                                            <p:txEl>
                                              <p:pRg st="4" end="4"/>
                                            </p:txEl>
                                          </p:spTgt>
                                        </p:tgtEl>
                                        <p:attrNameLst>
                                          <p:attrName>style.visibility</p:attrName>
                                        </p:attrNameLst>
                                      </p:cBhvr>
                                      <p:to>
                                        <p:strVal val="visible"/>
                                      </p:to>
                                    </p:set>
                                    <p:anim calcmode="lin" valueType="num">
                                      <p:cBhvr>
                                        <p:cTn id="39" dur="500" fill="hold"/>
                                        <p:tgtEl>
                                          <p:spTgt spid="125954">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125954">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125954">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125954">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125954">
                                            <p:txEl>
                                              <p:pRg st="4" end="4"/>
                                            </p:txEl>
                                          </p:spTgt>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125954">
                                            <p:txEl>
                                              <p:pRg st="5" end="5"/>
                                            </p:txEl>
                                          </p:spTgt>
                                        </p:tgtEl>
                                        <p:attrNameLst>
                                          <p:attrName>style.visibility</p:attrName>
                                        </p:attrNameLst>
                                      </p:cBhvr>
                                      <p:to>
                                        <p:strVal val="visible"/>
                                      </p:to>
                                    </p:set>
                                    <p:anim calcmode="lin" valueType="num">
                                      <p:cBhvr>
                                        <p:cTn id="46" dur="500" fill="hold"/>
                                        <p:tgtEl>
                                          <p:spTgt spid="125954">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125954">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125954">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125954">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12595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125954">
                                            <p:txEl>
                                              <p:pRg st="6" end="6"/>
                                            </p:txEl>
                                          </p:spTgt>
                                        </p:tgtEl>
                                        <p:attrNameLst>
                                          <p:attrName>style.visibility</p:attrName>
                                        </p:attrNameLst>
                                      </p:cBhvr>
                                      <p:to>
                                        <p:strVal val="visible"/>
                                      </p:to>
                                    </p:set>
                                    <p:anim calcmode="lin" valueType="num">
                                      <p:cBhvr>
                                        <p:cTn id="55" dur="500" fill="hold"/>
                                        <p:tgtEl>
                                          <p:spTgt spid="125954">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125954">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125954">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125954">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1259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矩形 244737"/>
          <p:cNvSpPr/>
          <p:nvPr/>
        </p:nvSpPr>
        <p:spPr>
          <a:xfrm>
            <a:off x="5159375" y="260351"/>
            <a:ext cx="4681538" cy="519113"/>
          </a:xfrm>
          <a:prstGeom prst="rect">
            <a:avLst/>
          </a:prstGeom>
          <a:noFill/>
          <a:ln w="9525">
            <a:noFill/>
          </a:ln>
        </p:spPr>
        <p:txBody>
          <a:bodyPr>
            <a:spAutoFit/>
          </a:bodyPr>
          <a:lstStyle/>
          <a:p>
            <a:pPr lvl="0"/>
            <a:r>
              <a:rPr lang="zh-CN" altLang="en-US" sz="2800" b="1" dirty="0">
                <a:solidFill>
                  <a:srgbClr val="FF0000"/>
                </a:solidFill>
                <a:latin typeface="Arial" panose="020B0604020202020204" pitchFamily="34" charset="0"/>
                <a:ea typeface="华文中宋" pitchFamily="2" charset="-122"/>
                <a:sym typeface="宋体" panose="02010600030101010101" pitchFamily="2" charset="-122"/>
              </a:rPr>
              <a:t>运用多元史观评价辛亥革命</a:t>
            </a:r>
          </a:p>
        </p:txBody>
      </p:sp>
      <p:graphicFrame>
        <p:nvGraphicFramePr>
          <p:cNvPr id="244739" name="表格 244738"/>
          <p:cNvGraphicFramePr/>
          <p:nvPr/>
        </p:nvGraphicFramePr>
        <p:xfrm>
          <a:off x="1847851" y="765175"/>
          <a:ext cx="8424863" cy="5976938"/>
        </p:xfrm>
        <a:graphic>
          <a:graphicData uri="http://schemas.openxmlformats.org/drawingml/2006/table">
            <a:tbl>
              <a:tblPr/>
              <a:tblGrid>
                <a:gridCol w="8636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6624638">
                  <a:extLst>
                    <a:ext uri="{9D8B030D-6E8A-4147-A177-3AD203B41FA5}">
                      <a16:colId xmlns:a16="http://schemas.microsoft.com/office/drawing/2014/main" val="20002"/>
                    </a:ext>
                  </a:extLst>
                </a:gridCol>
              </a:tblGrid>
              <a:tr h="11525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革命</a:t>
                      </a:r>
                      <a:endParaRPr lang="zh-CN" altLang="en-US" sz="2400" b="1" dirty="0">
                        <a:solidFill>
                          <a:srgbClr val="FF0000"/>
                        </a:solidFill>
                        <a:latin typeface="宋体" panose="02010600030101010101" pitchFamily="2" charset="-122"/>
                        <a:ea typeface="Courier New" panose="02070309020205020404" pitchFamily="49" charset="0"/>
                      </a:endParaRPr>
                    </a:p>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史观</a:t>
                      </a:r>
                      <a:endParaRPr lang="zh-CN" altLang="en-US" sz="2400" b="1" dirty="0">
                        <a:solidFill>
                          <a:srgbClr val="FF0000"/>
                        </a:solidFill>
                        <a:latin typeface="宋体" panose="02010600030101010101" pitchFamily="2" charset="-122"/>
                        <a:ea typeface="Courier New" panose="02070309020205020404" pitchFamily="49"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1152525">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近代化史观</a:t>
                      </a:r>
                      <a:endParaRPr lang="zh-CN" altLang="en-US" sz="2400" b="1" dirty="0">
                        <a:solidFill>
                          <a:srgbClr val="FF0000"/>
                        </a:solidFill>
                        <a:latin typeface="宋体" panose="02010600030101010101" pitchFamily="2" charset="-122"/>
                        <a:ea typeface="Courier New" panose="02070309020205020404" pitchFamily="49"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dirty="0">
                          <a:ea typeface="黑体" panose="02010609060101010101" pitchFamily="2" charset="-122"/>
                        </a:rPr>
                        <a:t>政治</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3963">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dirty="0">
                          <a:ea typeface="黑体" panose="02010609060101010101" pitchFamily="2" charset="-122"/>
                        </a:rPr>
                        <a:t>经济</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dirty="0">
                          <a:ea typeface="黑体" panose="02010609060101010101" pitchFamily="2" charset="-122"/>
                        </a:rPr>
                        <a:t>思想</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66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社会</a:t>
                      </a:r>
                      <a:endParaRPr lang="zh-CN" altLang="en-US" sz="2400" b="1" dirty="0">
                        <a:solidFill>
                          <a:srgbClr val="FF0000"/>
                        </a:solidFill>
                        <a:latin typeface="宋体" panose="02010600030101010101" pitchFamily="2" charset="-122"/>
                        <a:ea typeface="Courier New" panose="02070309020205020404" pitchFamily="49" charset="0"/>
                      </a:endParaRPr>
                    </a:p>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史观</a:t>
                      </a:r>
                      <a:endParaRPr lang="zh-CN" altLang="en-US" sz="2400" b="1" dirty="0">
                        <a:solidFill>
                          <a:srgbClr val="FF0000"/>
                        </a:solidFill>
                        <a:latin typeface="宋体" panose="02010600030101010101" pitchFamily="2" charset="-122"/>
                        <a:ea typeface="Courier New" panose="02070309020205020404" pitchFamily="49"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4"/>
                  </a:ext>
                </a:extLst>
              </a:tr>
              <a:tr h="863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全球</a:t>
                      </a:r>
                      <a:endParaRPr lang="zh-CN" altLang="en-US" sz="2400" b="1" dirty="0">
                        <a:solidFill>
                          <a:srgbClr val="FF0000"/>
                        </a:solidFill>
                        <a:latin typeface="宋体" panose="02010600030101010101" pitchFamily="2" charset="-122"/>
                        <a:ea typeface="Courier New" panose="02070309020205020404" pitchFamily="49" charset="0"/>
                      </a:endParaRPr>
                    </a:p>
                    <a:p>
                      <a:pPr marL="0" lvl="0" indent="0" algn="ctr">
                        <a:spcBef>
                          <a:spcPct val="0"/>
                        </a:spcBef>
                        <a:buNone/>
                      </a:pPr>
                      <a:r>
                        <a:rPr lang="zh-CN" altLang="en-US" sz="2400" b="1" dirty="0">
                          <a:solidFill>
                            <a:srgbClr val="FF0000"/>
                          </a:solidFill>
                          <a:latin typeface="Times New Roman" panose="02020603050405020304" pitchFamily="18" charset="0"/>
                          <a:ea typeface="Times New Roman" panose="02020603050405020304" pitchFamily="18" charset="0"/>
                        </a:rPr>
                        <a:t>史观</a:t>
                      </a:r>
                      <a:endParaRPr lang="zh-CN" altLang="en-US" sz="2400" b="1" dirty="0">
                        <a:solidFill>
                          <a:srgbClr val="FF0000"/>
                        </a:solidFill>
                        <a:latin typeface="宋体" panose="02010600030101010101" pitchFamily="2" charset="-122"/>
                        <a:ea typeface="Courier New" panose="02070309020205020404" pitchFamily="49"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dirty="0">
                        <a:ea typeface="黑体" panose="0201060906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extLst>
                  <a:ext uri="{0D108BD9-81ED-4DB2-BD59-A6C34878D82A}">
                    <a16:rowId xmlns:a16="http://schemas.microsoft.com/office/drawing/2014/main" val="10005"/>
                  </a:ext>
                </a:extLst>
              </a:tr>
            </a:tbl>
          </a:graphicData>
        </a:graphic>
      </p:graphicFrame>
      <p:sp>
        <p:nvSpPr>
          <p:cNvPr id="244764" name="矩形 244763"/>
          <p:cNvSpPr/>
          <p:nvPr/>
        </p:nvSpPr>
        <p:spPr>
          <a:xfrm>
            <a:off x="2928939" y="765176"/>
            <a:ext cx="6911975" cy="1200329"/>
          </a:xfrm>
          <a:prstGeom prst="rect">
            <a:avLst/>
          </a:prstGeom>
          <a:noFill/>
          <a:ln w="9525">
            <a:noFill/>
          </a:ln>
        </p:spPr>
        <p:txBody>
          <a:bodyPr>
            <a:spAutoFit/>
          </a:bodyPr>
          <a:lstStyle/>
          <a:p>
            <a:pPr lvl="0"/>
            <a:r>
              <a:rPr lang="zh-CN" altLang="en-US" sz="2400" b="1" dirty="0">
                <a:latin typeface="Arial" panose="020B0604020202020204" pitchFamily="34" charset="0"/>
                <a:ea typeface="黑体" panose="02010609060101010101" pitchFamily="2" charset="-122"/>
              </a:rPr>
              <a:t>是一次比较完全意义上的资产阶级民主革命，它</a:t>
            </a:r>
          </a:p>
          <a:p>
            <a:pPr lvl="0"/>
            <a:r>
              <a:rPr lang="zh-CN" altLang="en-US" sz="2400" b="1" dirty="0">
                <a:latin typeface="Arial" panose="020B0604020202020204" pitchFamily="34" charset="0"/>
                <a:ea typeface="黑体" panose="02010609060101010101" pitchFamily="2" charset="-122"/>
              </a:rPr>
              <a:t>推翻了清朝的统治，结束了两千多年的君主专制</a:t>
            </a:r>
          </a:p>
          <a:p>
            <a:pPr lvl="0"/>
            <a:r>
              <a:rPr lang="zh-CN" altLang="en-US" sz="2400" b="1" dirty="0">
                <a:latin typeface="Arial" panose="020B0604020202020204" pitchFamily="34" charset="0"/>
                <a:ea typeface="黑体" panose="02010609060101010101" pitchFamily="2" charset="-122"/>
              </a:rPr>
              <a:t>制度，打击了帝国主义在华势力；</a:t>
            </a:r>
          </a:p>
        </p:txBody>
      </p:sp>
      <p:sp>
        <p:nvSpPr>
          <p:cNvPr id="244765" name="矩形 244764"/>
          <p:cNvSpPr/>
          <p:nvPr/>
        </p:nvSpPr>
        <p:spPr>
          <a:xfrm>
            <a:off x="3719513" y="1917701"/>
            <a:ext cx="6407150" cy="1200329"/>
          </a:xfrm>
          <a:prstGeom prst="rect">
            <a:avLst/>
          </a:prstGeom>
          <a:noFill/>
          <a:ln w="9525">
            <a:noFill/>
          </a:ln>
        </p:spPr>
        <p:txBody>
          <a:bodyPr>
            <a:spAutoFit/>
          </a:bodyPr>
          <a:lstStyle/>
          <a:p>
            <a:pPr lvl="0"/>
            <a:r>
              <a:rPr lang="zh-CN" altLang="en-US" sz="2400" b="1" dirty="0">
                <a:latin typeface="Arial" panose="020B0604020202020204" pitchFamily="34" charset="0"/>
                <a:ea typeface="黑体" panose="02010609060101010101" pitchFamily="2" charset="-122"/>
              </a:rPr>
              <a:t>推翻了清朝统治，结束了君主专制制度，建立</a:t>
            </a:r>
          </a:p>
          <a:p>
            <a:pPr lvl="0"/>
            <a:r>
              <a:rPr lang="zh-CN" altLang="en-US" sz="2400" b="1" dirty="0">
                <a:latin typeface="Arial" panose="020B0604020202020204" pitchFamily="34" charset="0"/>
                <a:ea typeface="黑体" panose="02010609060101010101" pitchFamily="2" charset="-122"/>
              </a:rPr>
              <a:t>了中华民国；颁布了</a:t>
            </a:r>
            <a:r>
              <a:rPr lang="zh-CN" altLang="zh-CN" sz="2400" b="1" dirty="0">
                <a:solidFill>
                  <a:srgbClr val="FF0000"/>
                </a:solidFill>
                <a:latin typeface="Arial" panose="020B0604020202020204" pitchFamily="34" charset="0"/>
                <a:ea typeface="黑体" panose="02010609060101010101" pitchFamily="2" charset="-122"/>
              </a:rPr>
              <a:t>《</a:t>
            </a:r>
            <a:r>
              <a:rPr lang="zh-CN" altLang="en-US" sz="2400" b="1" dirty="0">
                <a:solidFill>
                  <a:srgbClr val="FF0000"/>
                </a:solidFill>
                <a:latin typeface="Arial" panose="020B0604020202020204" pitchFamily="34" charset="0"/>
                <a:ea typeface="黑体" panose="02010609060101010101" pitchFamily="2" charset="-122"/>
              </a:rPr>
              <a:t>中华民国临时约法</a:t>
            </a:r>
            <a:r>
              <a:rPr lang="zh-CN" altLang="zh-CN" sz="2400" b="1" dirty="0">
                <a:solidFill>
                  <a:srgbClr val="FF0000"/>
                </a:solidFill>
                <a:latin typeface="Arial" panose="020B0604020202020204" pitchFamily="34" charset="0"/>
                <a:ea typeface="黑体" panose="02010609060101010101" pitchFamily="2" charset="-122"/>
              </a:rPr>
              <a:t>》</a:t>
            </a:r>
            <a:r>
              <a:rPr lang="zh-CN" altLang="en-US" sz="2400" b="1" dirty="0">
                <a:latin typeface="Arial" panose="020B0604020202020204" pitchFamily="34" charset="0"/>
                <a:ea typeface="黑体" panose="02010609060101010101" pitchFamily="2" charset="-122"/>
              </a:rPr>
              <a:t>，</a:t>
            </a:r>
          </a:p>
          <a:p>
            <a:pPr lvl="0"/>
            <a:r>
              <a:rPr lang="zh-CN" altLang="en-US" sz="2400" b="1" dirty="0">
                <a:latin typeface="Arial" panose="020B0604020202020204" pitchFamily="34" charset="0"/>
                <a:ea typeface="黑体" panose="02010609060101010101" pitchFamily="2" charset="-122"/>
              </a:rPr>
              <a:t>使人民获得一些民主权利和自由；</a:t>
            </a:r>
          </a:p>
        </p:txBody>
      </p:sp>
      <p:sp>
        <p:nvSpPr>
          <p:cNvPr id="244766" name="矩形 244765"/>
          <p:cNvSpPr/>
          <p:nvPr/>
        </p:nvSpPr>
        <p:spPr>
          <a:xfrm>
            <a:off x="3789364" y="3070226"/>
            <a:ext cx="6410325" cy="1200329"/>
          </a:xfrm>
          <a:prstGeom prst="rect">
            <a:avLst/>
          </a:prstGeom>
          <a:noFill/>
          <a:ln w="9525">
            <a:noFill/>
          </a:ln>
        </p:spPr>
        <p:txBody>
          <a:bodyPr>
            <a:spAutoFit/>
          </a:bodyPr>
          <a:lstStyle/>
          <a:p>
            <a:pPr lvl="0"/>
            <a:r>
              <a:rPr lang="zh-CN" altLang="en-US" sz="2400" b="1" dirty="0">
                <a:latin typeface="Arial" panose="020B0604020202020204" pitchFamily="34" charset="0"/>
                <a:ea typeface="黑体" panose="02010609060101010101" pitchFamily="2" charset="-122"/>
              </a:rPr>
              <a:t>提高了资产阶级政治地位，颁布了有利于民族</a:t>
            </a:r>
          </a:p>
          <a:p>
            <a:pPr lvl="0"/>
            <a:r>
              <a:rPr lang="zh-CN" altLang="en-US" sz="2400" b="1" dirty="0">
                <a:latin typeface="Arial" panose="020B0604020202020204" pitchFamily="34" charset="0"/>
                <a:ea typeface="黑体" panose="02010609060101010101" pitchFamily="2" charset="-122"/>
              </a:rPr>
              <a:t>工业发展的法令措施，推动了</a:t>
            </a:r>
            <a:r>
              <a:rPr lang="zh-CN" altLang="en-US" sz="2400" b="1" dirty="0">
                <a:solidFill>
                  <a:srgbClr val="FF0000"/>
                </a:solidFill>
                <a:latin typeface="Arial" panose="020B0604020202020204" pitchFamily="34" charset="0"/>
                <a:ea typeface="黑体" panose="02010609060101010101" pitchFamily="2" charset="-122"/>
              </a:rPr>
              <a:t>民族资本主义工业</a:t>
            </a:r>
            <a:r>
              <a:rPr lang="zh-CN" altLang="en-US" sz="2400" b="1" dirty="0">
                <a:latin typeface="Arial" panose="020B0604020202020204" pitchFamily="34" charset="0"/>
                <a:ea typeface="黑体" panose="02010609060101010101" pitchFamily="2" charset="-122"/>
              </a:rPr>
              <a:t>的进一步发展；</a:t>
            </a:r>
          </a:p>
        </p:txBody>
      </p:sp>
      <p:sp>
        <p:nvSpPr>
          <p:cNvPr id="244767" name="矩形 244766"/>
          <p:cNvSpPr/>
          <p:nvPr/>
        </p:nvSpPr>
        <p:spPr>
          <a:xfrm>
            <a:off x="3792538" y="4365625"/>
            <a:ext cx="6191250" cy="457200"/>
          </a:xfrm>
          <a:prstGeom prst="rect">
            <a:avLst/>
          </a:prstGeom>
          <a:noFill/>
          <a:ln w="9525">
            <a:noFill/>
          </a:ln>
        </p:spPr>
        <p:txBody>
          <a:bodyPr>
            <a:spAutoFit/>
          </a:bodyPr>
          <a:lstStyle/>
          <a:p>
            <a:pPr lvl="0"/>
            <a:r>
              <a:rPr lang="zh-CN" altLang="en-US" sz="2400" b="1" dirty="0">
                <a:solidFill>
                  <a:srgbClr val="FF0000"/>
                </a:solidFill>
                <a:latin typeface="Arial" panose="020B0604020202020204" pitchFamily="34" charset="0"/>
                <a:ea typeface="黑体" panose="02010609060101010101" pitchFamily="2" charset="-122"/>
              </a:rPr>
              <a:t>民主共和观念逐步</a:t>
            </a:r>
            <a:r>
              <a:rPr lang="zh-CN" altLang="en-US" sz="2400" b="1" dirty="0">
                <a:latin typeface="Arial" panose="020B0604020202020204" pitchFamily="34" charset="0"/>
                <a:ea typeface="黑体" panose="02010609060101010101" pitchFamily="2" charset="-122"/>
              </a:rPr>
              <a:t>深入人心</a:t>
            </a:r>
          </a:p>
        </p:txBody>
      </p:sp>
      <p:sp>
        <p:nvSpPr>
          <p:cNvPr id="244768" name="矩形 244767"/>
          <p:cNvSpPr/>
          <p:nvPr/>
        </p:nvSpPr>
        <p:spPr>
          <a:xfrm>
            <a:off x="2782889" y="4941889"/>
            <a:ext cx="7273925" cy="830997"/>
          </a:xfrm>
          <a:prstGeom prst="rect">
            <a:avLst/>
          </a:prstGeom>
          <a:noFill/>
          <a:ln w="9525">
            <a:noFill/>
          </a:ln>
        </p:spPr>
        <p:txBody>
          <a:bodyPr>
            <a:spAutoFit/>
          </a:bodyPr>
          <a:lstStyle/>
          <a:p>
            <a:pPr lvl="0"/>
            <a:r>
              <a:rPr lang="zh-CN" altLang="en-US" sz="2400" b="1" dirty="0">
                <a:latin typeface="Arial" panose="020B0604020202020204" pitchFamily="34" charset="0"/>
                <a:ea typeface="黑体" panose="02010609060101010101" pitchFamily="2" charset="-122"/>
              </a:rPr>
              <a:t>废除了一些陈规陋习，一定程度上推动了</a:t>
            </a:r>
            <a:r>
              <a:rPr lang="zh-CN" altLang="en-US" sz="2400" b="1" dirty="0">
                <a:solidFill>
                  <a:srgbClr val="FF0000"/>
                </a:solidFill>
                <a:latin typeface="Arial" panose="020B0604020202020204" pitchFamily="34" charset="0"/>
                <a:ea typeface="黑体" panose="02010609060101010101" pitchFamily="2" charset="-122"/>
              </a:rPr>
              <a:t>近代物质</a:t>
            </a:r>
          </a:p>
          <a:p>
            <a:pPr lvl="0"/>
            <a:r>
              <a:rPr lang="zh-CN" altLang="en-US" sz="2400" b="1" dirty="0">
                <a:solidFill>
                  <a:srgbClr val="FF0000"/>
                </a:solidFill>
                <a:latin typeface="Arial" panose="020B0604020202020204" pitchFamily="34" charset="0"/>
                <a:ea typeface="黑体" panose="02010609060101010101" pitchFamily="2" charset="-122"/>
              </a:rPr>
              <a:t>生活</a:t>
            </a:r>
            <a:r>
              <a:rPr lang="zh-CN" altLang="en-US" sz="2400" b="1" dirty="0">
                <a:latin typeface="Arial" panose="020B0604020202020204" pitchFamily="34" charset="0"/>
                <a:ea typeface="黑体" panose="02010609060101010101" pitchFamily="2" charset="-122"/>
              </a:rPr>
              <a:t>和礼仪习俗的变革；</a:t>
            </a:r>
          </a:p>
        </p:txBody>
      </p:sp>
      <p:sp>
        <p:nvSpPr>
          <p:cNvPr id="244769" name="矩形 244768"/>
          <p:cNvSpPr/>
          <p:nvPr/>
        </p:nvSpPr>
        <p:spPr>
          <a:xfrm>
            <a:off x="2782888" y="5876926"/>
            <a:ext cx="7345362" cy="830997"/>
          </a:xfrm>
          <a:prstGeom prst="rect">
            <a:avLst/>
          </a:prstGeom>
          <a:solidFill>
            <a:srgbClr val="CCFFCC"/>
          </a:solidFill>
          <a:ln w="9525">
            <a:noFill/>
          </a:ln>
        </p:spPr>
        <p:txBody>
          <a:bodyPr>
            <a:spAutoFit/>
          </a:bodyPr>
          <a:lstStyle/>
          <a:p>
            <a:pPr lvl="0"/>
            <a:r>
              <a:rPr lang="zh-CN" altLang="en-US" sz="2400" b="1" dirty="0">
                <a:latin typeface="Arial" panose="020B0604020202020204" pitchFamily="34" charset="0"/>
                <a:ea typeface="黑体" panose="02010609060101010101" pitchFamily="2" charset="-122"/>
              </a:rPr>
              <a:t>是同一时期亚洲民族解放运动和世界资产阶级革命的重要组成部分。</a:t>
            </a:r>
          </a:p>
        </p:txBody>
      </p:sp>
      <p:sp>
        <p:nvSpPr>
          <p:cNvPr id="244770" name="矩形 244769"/>
          <p:cNvSpPr/>
          <p:nvPr/>
        </p:nvSpPr>
        <p:spPr>
          <a:xfrm>
            <a:off x="2782888" y="981075"/>
            <a:ext cx="7345362" cy="743024"/>
          </a:xfrm>
          <a:prstGeom prst="rect">
            <a:avLst/>
          </a:prstGeom>
          <a:solidFill>
            <a:srgbClr val="FFFF99"/>
          </a:solidFill>
          <a:ln w="9525">
            <a:noFill/>
          </a:ln>
        </p:spPr>
        <p:txBody>
          <a:bodyPr>
            <a:spAutoFit/>
          </a:bodyPr>
          <a:lstStyle/>
          <a:p>
            <a:pPr lvl="0">
              <a:lnSpc>
                <a:spcPct val="150000"/>
              </a:lnSpc>
            </a:pPr>
            <a:r>
              <a:rPr lang="zh-CN" altLang="en-US" sz="3200" b="1" dirty="0">
                <a:solidFill>
                  <a:schemeClr val="tx2"/>
                </a:solidFill>
                <a:latin typeface="Arial" panose="020B0604020202020204" pitchFamily="34" charset="0"/>
                <a:ea typeface="华文中宋" pitchFamily="2" charset="-122"/>
              </a:rPr>
              <a:t>伟大的反帝反封建的资产阶级民主革命</a:t>
            </a:r>
          </a:p>
        </p:txBody>
      </p:sp>
      <p:sp>
        <p:nvSpPr>
          <p:cNvPr id="244771" name="矩形 244770"/>
          <p:cNvSpPr/>
          <p:nvPr/>
        </p:nvSpPr>
        <p:spPr>
          <a:xfrm rot="-1059368">
            <a:off x="2727325" y="2867778"/>
            <a:ext cx="6624638" cy="1012906"/>
          </a:xfrm>
          <a:prstGeom prst="rect">
            <a:avLst/>
          </a:prstGeom>
          <a:solidFill>
            <a:srgbClr val="CCFFCC"/>
          </a:solidFill>
          <a:ln w="9525">
            <a:noFill/>
          </a:ln>
        </p:spPr>
        <p:txBody>
          <a:bodyPr>
            <a:spAutoFit/>
          </a:bodyPr>
          <a:lstStyle/>
          <a:p>
            <a:pPr lvl="0" algn="ctr">
              <a:lnSpc>
                <a:spcPct val="140000"/>
              </a:lnSpc>
              <a:buFont typeface="Arial" panose="020B0604020202020204" pitchFamily="34" charset="0"/>
              <a:buNone/>
            </a:pPr>
            <a:r>
              <a:rPr lang="zh-CN" altLang="en-US" sz="4800" b="1" dirty="0">
                <a:latin typeface="Arial" panose="020B0604020202020204" pitchFamily="34" charset="0"/>
                <a:ea typeface="华文中宋" pitchFamily="2" charset="-122"/>
              </a:rPr>
              <a:t>走向近</a:t>
            </a:r>
            <a:r>
              <a:rPr lang="en-US" altLang="x-none" sz="4800" b="1" dirty="0">
                <a:latin typeface="Arial" panose="020B0604020202020204" pitchFamily="34" charset="0"/>
                <a:ea typeface="华文中宋" pitchFamily="2" charset="-122"/>
              </a:rPr>
              <a:t>代化的里程碑</a:t>
            </a:r>
            <a:endParaRPr lang="en-US" altLang="x-none" sz="4800" b="1">
              <a:latin typeface="Arial" panose="020B0604020202020204" pitchFamily="34" charset="0"/>
              <a:ea typeface="华文中宋" pitchFamily="2" charset="-122"/>
            </a:endParaRPr>
          </a:p>
        </p:txBody>
      </p:sp>
      <p:sp>
        <p:nvSpPr>
          <p:cNvPr id="244772" name="矩形 244771"/>
          <p:cNvSpPr/>
          <p:nvPr/>
        </p:nvSpPr>
        <p:spPr>
          <a:xfrm>
            <a:off x="2855914" y="5013325"/>
            <a:ext cx="7272337" cy="762000"/>
          </a:xfrm>
          <a:prstGeom prst="rect">
            <a:avLst/>
          </a:prstGeom>
          <a:solidFill>
            <a:srgbClr val="FFFF99"/>
          </a:solidFill>
          <a:ln w="9525">
            <a:noFill/>
          </a:ln>
        </p:spPr>
        <p:txBody>
          <a:bodyPr>
            <a:spAutoFit/>
          </a:bodyPr>
          <a:lstStyle/>
          <a:p>
            <a:pPr lvl="0" algn="ctr">
              <a:buFont typeface="Arial" panose="020B0604020202020204" pitchFamily="34" charset="0"/>
              <a:buNone/>
            </a:pPr>
            <a:r>
              <a:rPr lang="zh-CN" altLang="en-US" sz="4400" b="1" dirty="0">
                <a:latin typeface="Arial" panose="020B0604020202020204" pitchFamily="34" charset="0"/>
                <a:ea typeface="华文中宋" pitchFamily="2" charset="-122"/>
              </a:rPr>
              <a:t>全新的社会面貌</a:t>
            </a:r>
          </a:p>
        </p:txBody>
      </p:sp>
      <p:sp>
        <p:nvSpPr>
          <p:cNvPr id="244773" name="矩形 244772"/>
          <p:cNvSpPr/>
          <p:nvPr/>
        </p:nvSpPr>
        <p:spPr>
          <a:xfrm>
            <a:off x="1703389" y="0"/>
            <a:ext cx="3095625" cy="641350"/>
          </a:xfrm>
          <a:prstGeom prst="rect">
            <a:avLst/>
          </a:prstGeom>
          <a:solidFill>
            <a:srgbClr val="FFFF99"/>
          </a:solidFill>
          <a:ln w="9525">
            <a:noFill/>
          </a:ln>
        </p:spPr>
        <p:txBody>
          <a:bodyPr>
            <a:spAutoFit/>
          </a:bodyPr>
          <a:lstStyle/>
          <a:p>
            <a:pPr lvl="0" algn="ctr">
              <a:buFont typeface="Arial" panose="020B0604020202020204" pitchFamily="34" charset="0"/>
              <a:buNone/>
            </a:pPr>
            <a:r>
              <a:rPr lang="zh-CN" altLang="en-US" sz="3600" b="1" dirty="0">
                <a:latin typeface="Arial" panose="020B0604020202020204" pitchFamily="34" charset="0"/>
                <a:ea typeface="华文中宋" pitchFamily="2" charset="-122"/>
              </a:rPr>
              <a:t>综合归纳</a:t>
            </a:r>
            <a:endParaRPr lang="zh-CN" altLang="x-none" sz="3600" b="1" dirty="0">
              <a:latin typeface="Arial" panose="020B0604020202020204" pitchFamily="34" charset="0"/>
              <a:ea typeface="华文中宋" pitchFamily="2" charset="-122"/>
            </a:endParaRPr>
          </a:p>
        </p:txBody>
      </p:sp>
    </p:spTree>
    <p:extLst>
      <p:ext uri="{BB962C8B-B14F-4D97-AF65-F5344CB8AC3E}">
        <p14:creationId xmlns:p14="http://schemas.microsoft.com/office/powerpoint/2010/main" val="837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4764"/>
                                        </p:tgtEl>
                                        <p:attrNameLst>
                                          <p:attrName>style.visibility</p:attrName>
                                        </p:attrNameLst>
                                      </p:cBhvr>
                                      <p:to>
                                        <p:strVal val="visible"/>
                                      </p:to>
                                    </p:set>
                                    <p:anim calcmode="lin" valueType="num">
                                      <p:cBhvr>
                                        <p:cTn id="7" dur="1000" fill="hold"/>
                                        <p:tgtEl>
                                          <p:spTgt spid="244764"/>
                                        </p:tgtEl>
                                        <p:attrNameLst>
                                          <p:attrName>ppt_w</p:attrName>
                                        </p:attrNameLst>
                                      </p:cBhvr>
                                      <p:tavLst>
                                        <p:tav tm="0">
                                          <p:val>
                                            <p:strVal val="#ppt_w*0.70"/>
                                          </p:val>
                                        </p:tav>
                                        <p:tav tm="100000">
                                          <p:val>
                                            <p:strVal val="#ppt_w"/>
                                          </p:val>
                                        </p:tav>
                                      </p:tavLst>
                                    </p:anim>
                                    <p:anim calcmode="lin" valueType="num">
                                      <p:cBhvr>
                                        <p:cTn id="8" dur="1000" fill="hold"/>
                                        <p:tgtEl>
                                          <p:spTgt spid="244764"/>
                                        </p:tgtEl>
                                        <p:attrNameLst>
                                          <p:attrName>ppt_h</p:attrName>
                                        </p:attrNameLst>
                                      </p:cBhvr>
                                      <p:tavLst>
                                        <p:tav tm="0">
                                          <p:val>
                                            <p:strVal val="#ppt_h"/>
                                          </p:val>
                                        </p:tav>
                                        <p:tav tm="100000">
                                          <p:val>
                                            <p:strVal val="#ppt_h"/>
                                          </p:val>
                                        </p:tav>
                                      </p:tavLst>
                                    </p:anim>
                                    <p:animEffect transition="in" filter="fade">
                                      <p:cBhvr>
                                        <p:cTn id="9" dur="1000"/>
                                        <p:tgtEl>
                                          <p:spTgt spid="24476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4770"/>
                                        </p:tgtEl>
                                        <p:attrNameLst>
                                          <p:attrName>style.visibility</p:attrName>
                                        </p:attrNameLst>
                                      </p:cBhvr>
                                      <p:to>
                                        <p:strVal val="visible"/>
                                      </p:to>
                                    </p:set>
                                    <p:anim calcmode="lin" valueType="num">
                                      <p:cBhvr>
                                        <p:cTn id="14" dur="1000" fill="hold"/>
                                        <p:tgtEl>
                                          <p:spTgt spid="244770"/>
                                        </p:tgtEl>
                                        <p:attrNameLst>
                                          <p:attrName>ppt_w</p:attrName>
                                        </p:attrNameLst>
                                      </p:cBhvr>
                                      <p:tavLst>
                                        <p:tav tm="0">
                                          <p:val>
                                            <p:strVal val="#ppt_w*0.70"/>
                                          </p:val>
                                        </p:tav>
                                        <p:tav tm="100000">
                                          <p:val>
                                            <p:strVal val="#ppt_w"/>
                                          </p:val>
                                        </p:tav>
                                      </p:tavLst>
                                    </p:anim>
                                    <p:anim calcmode="lin" valueType="num">
                                      <p:cBhvr>
                                        <p:cTn id="15" dur="1000" fill="hold"/>
                                        <p:tgtEl>
                                          <p:spTgt spid="244770"/>
                                        </p:tgtEl>
                                        <p:attrNameLst>
                                          <p:attrName>ppt_h</p:attrName>
                                        </p:attrNameLst>
                                      </p:cBhvr>
                                      <p:tavLst>
                                        <p:tav tm="0">
                                          <p:val>
                                            <p:strVal val="#ppt_h"/>
                                          </p:val>
                                        </p:tav>
                                        <p:tav tm="100000">
                                          <p:val>
                                            <p:strVal val="#ppt_h"/>
                                          </p:val>
                                        </p:tav>
                                      </p:tavLst>
                                    </p:anim>
                                    <p:animEffect transition="in" filter="fade">
                                      <p:cBhvr>
                                        <p:cTn id="16" dur="1000"/>
                                        <p:tgtEl>
                                          <p:spTgt spid="24477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4765"/>
                                        </p:tgtEl>
                                        <p:attrNameLst>
                                          <p:attrName>style.visibility</p:attrName>
                                        </p:attrNameLst>
                                      </p:cBhvr>
                                      <p:to>
                                        <p:strVal val="visible"/>
                                      </p:to>
                                    </p:set>
                                    <p:anim calcmode="lin" valueType="num">
                                      <p:cBhvr>
                                        <p:cTn id="21" dur="1000" fill="hold"/>
                                        <p:tgtEl>
                                          <p:spTgt spid="244765"/>
                                        </p:tgtEl>
                                        <p:attrNameLst>
                                          <p:attrName>ppt_w</p:attrName>
                                        </p:attrNameLst>
                                      </p:cBhvr>
                                      <p:tavLst>
                                        <p:tav tm="0">
                                          <p:val>
                                            <p:strVal val="#ppt_w*0.70"/>
                                          </p:val>
                                        </p:tav>
                                        <p:tav tm="100000">
                                          <p:val>
                                            <p:strVal val="#ppt_w"/>
                                          </p:val>
                                        </p:tav>
                                      </p:tavLst>
                                    </p:anim>
                                    <p:anim calcmode="lin" valueType="num">
                                      <p:cBhvr>
                                        <p:cTn id="22" dur="1000" fill="hold"/>
                                        <p:tgtEl>
                                          <p:spTgt spid="244765"/>
                                        </p:tgtEl>
                                        <p:attrNameLst>
                                          <p:attrName>ppt_h</p:attrName>
                                        </p:attrNameLst>
                                      </p:cBhvr>
                                      <p:tavLst>
                                        <p:tav tm="0">
                                          <p:val>
                                            <p:strVal val="#ppt_h"/>
                                          </p:val>
                                        </p:tav>
                                        <p:tav tm="100000">
                                          <p:val>
                                            <p:strVal val="#ppt_h"/>
                                          </p:val>
                                        </p:tav>
                                      </p:tavLst>
                                    </p:anim>
                                    <p:animEffect transition="in" filter="fade">
                                      <p:cBhvr>
                                        <p:cTn id="23" dur="1000"/>
                                        <p:tgtEl>
                                          <p:spTgt spid="24476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4766"/>
                                        </p:tgtEl>
                                        <p:attrNameLst>
                                          <p:attrName>style.visibility</p:attrName>
                                        </p:attrNameLst>
                                      </p:cBhvr>
                                      <p:to>
                                        <p:strVal val="visible"/>
                                      </p:to>
                                    </p:set>
                                    <p:anim calcmode="lin" valueType="num">
                                      <p:cBhvr>
                                        <p:cTn id="28" dur="1000" fill="hold"/>
                                        <p:tgtEl>
                                          <p:spTgt spid="244766"/>
                                        </p:tgtEl>
                                        <p:attrNameLst>
                                          <p:attrName>ppt_w</p:attrName>
                                        </p:attrNameLst>
                                      </p:cBhvr>
                                      <p:tavLst>
                                        <p:tav tm="0">
                                          <p:val>
                                            <p:strVal val="#ppt_w*0.70"/>
                                          </p:val>
                                        </p:tav>
                                        <p:tav tm="100000">
                                          <p:val>
                                            <p:strVal val="#ppt_w"/>
                                          </p:val>
                                        </p:tav>
                                      </p:tavLst>
                                    </p:anim>
                                    <p:anim calcmode="lin" valueType="num">
                                      <p:cBhvr>
                                        <p:cTn id="29" dur="1000" fill="hold"/>
                                        <p:tgtEl>
                                          <p:spTgt spid="244766"/>
                                        </p:tgtEl>
                                        <p:attrNameLst>
                                          <p:attrName>ppt_h</p:attrName>
                                        </p:attrNameLst>
                                      </p:cBhvr>
                                      <p:tavLst>
                                        <p:tav tm="0">
                                          <p:val>
                                            <p:strVal val="#ppt_h"/>
                                          </p:val>
                                        </p:tav>
                                        <p:tav tm="100000">
                                          <p:val>
                                            <p:strVal val="#ppt_h"/>
                                          </p:val>
                                        </p:tav>
                                      </p:tavLst>
                                    </p:anim>
                                    <p:animEffect transition="in" filter="fade">
                                      <p:cBhvr>
                                        <p:cTn id="30" dur="1000"/>
                                        <p:tgtEl>
                                          <p:spTgt spid="24476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44767"/>
                                        </p:tgtEl>
                                        <p:attrNameLst>
                                          <p:attrName>style.visibility</p:attrName>
                                        </p:attrNameLst>
                                      </p:cBhvr>
                                      <p:to>
                                        <p:strVal val="visible"/>
                                      </p:to>
                                    </p:set>
                                    <p:anim calcmode="lin" valueType="num">
                                      <p:cBhvr>
                                        <p:cTn id="35" dur="1000" fill="hold"/>
                                        <p:tgtEl>
                                          <p:spTgt spid="244767"/>
                                        </p:tgtEl>
                                        <p:attrNameLst>
                                          <p:attrName>ppt_w</p:attrName>
                                        </p:attrNameLst>
                                      </p:cBhvr>
                                      <p:tavLst>
                                        <p:tav tm="0">
                                          <p:val>
                                            <p:strVal val="#ppt_w*0.70"/>
                                          </p:val>
                                        </p:tav>
                                        <p:tav tm="100000">
                                          <p:val>
                                            <p:strVal val="#ppt_w"/>
                                          </p:val>
                                        </p:tav>
                                      </p:tavLst>
                                    </p:anim>
                                    <p:anim calcmode="lin" valueType="num">
                                      <p:cBhvr>
                                        <p:cTn id="36" dur="1000" fill="hold"/>
                                        <p:tgtEl>
                                          <p:spTgt spid="244767"/>
                                        </p:tgtEl>
                                        <p:attrNameLst>
                                          <p:attrName>ppt_h</p:attrName>
                                        </p:attrNameLst>
                                      </p:cBhvr>
                                      <p:tavLst>
                                        <p:tav tm="0">
                                          <p:val>
                                            <p:strVal val="#ppt_h"/>
                                          </p:val>
                                        </p:tav>
                                        <p:tav tm="100000">
                                          <p:val>
                                            <p:strVal val="#ppt_h"/>
                                          </p:val>
                                        </p:tav>
                                      </p:tavLst>
                                    </p:anim>
                                    <p:animEffect transition="in" filter="fade">
                                      <p:cBhvr>
                                        <p:cTn id="37" dur="1000"/>
                                        <p:tgtEl>
                                          <p:spTgt spid="24476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44771"/>
                                        </p:tgtEl>
                                        <p:attrNameLst>
                                          <p:attrName>style.visibility</p:attrName>
                                        </p:attrNameLst>
                                      </p:cBhvr>
                                      <p:to>
                                        <p:strVal val="visible"/>
                                      </p:to>
                                    </p:set>
                                    <p:anim calcmode="lin" valueType="num">
                                      <p:cBhvr>
                                        <p:cTn id="42" dur="1000" fill="hold"/>
                                        <p:tgtEl>
                                          <p:spTgt spid="244771"/>
                                        </p:tgtEl>
                                        <p:attrNameLst>
                                          <p:attrName>ppt_w</p:attrName>
                                        </p:attrNameLst>
                                      </p:cBhvr>
                                      <p:tavLst>
                                        <p:tav tm="0">
                                          <p:val>
                                            <p:strVal val="#ppt_w*0.70"/>
                                          </p:val>
                                        </p:tav>
                                        <p:tav tm="100000">
                                          <p:val>
                                            <p:strVal val="#ppt_w"/>
                                          </p:val>
                                        </p:tav>
                                      </p:tavLst>
                                    </p:anim>
                                    <p:anim calcmode="lin" valueType="num">
                                      <p:cBhvr>
                                        <p:cTn id="43" dur="1000" fill="hold"/>
                                        <p:tgtEl>
                                          <p:spTgt spid="244771"/>
                                        </p:tgtEl>
                                        <p:attrNameLst>
                                          <p:attrName>ppt_h</p:attrName>
                                        </p:attrNameLst>
                                      </p:cBhvr>
                                      <p:tavLst>
                                        <p:tav tm="0">
                                          <p:val>
                                            <p:strVal val="#ppt_h"/>
                                          </p:val>
                                        </p:tav>
                                        <p:tav tm="100000">
                                          <p:val>
                                            <p:strVal val="#ppt_h"/>
                                          </p:val>
                                        </p:tav>
                                      </p:tavLst>
                                    </p:anim>
                                    <p:animEffect transition="in" filter="fade">
                                      <p:cBhvr>
                                        <p:cTn id="44" dur="1000"/>
                                        <p:tgtEl>
                                          <p:spTgt spid="24477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44768"/>
                                        </p:tgtEl>
                                        <p:attrNameLst>
                                          <p:attrName>style.visibility</p:attrName>
                                        </p:attrNameLst>
                                      </p:cBhvr>
                                      <p:to>
                                        <p:strVal val="visible"/>
                                      </p:to>
                                    </p:set>
                                    <p:anim calcmode="lin" valueType="num">
                                      <p:cBhvr>
                                        <p:cTn id="49" dur="1000" fill="hold"/>
                                        <p:tgtEl>
                                          <p:spTgt spid="244768"/>
                                        </p:tgtEl>
                                        <p:attrNameLst>
                                          <p:attrName>ppt_w</p:attrName>
                                        </p:attrNameLst>
                                      </p:cBhvr>
                                      <p:tavLst>
                                        <p:tav tm="0">
                                          <p:val>
                                            <p:strVal val="#ppt_w*0.70"/>
                                          </p:val>
                                        </p:tav>
                                        <p:tav tm="100000">
                                          <p:val>
                                            <p:strVal val="#ppt_w"/>
                                          </p:val>
                                        </p:tav>
                                      </p:tavLst>
                                    </p:anim>
                                    <p:anim calcmode="lin" valueType="num">
                                      <p:cBhvr>
                                        <p:cTn id="50" dur="1000" fill="hold"/>
                                        <p:tgtEl>
                                          <p:spTgt spid="244768"/>
                                        </p:tgtEl>
                                        <p:attrNameLst>
                                          <p:attrName>ppt_h</p:attrName>
                                        </p:attrNameLst>
                                      </p:cBhvr>
                                      <p:tavLst>
                                        <p:tav tm="0">
                                          <p:val>
                                            <p:strVal val="#ppt_h"/>
                                          </p:val>
                                        </p:tav>
                                        <p:tav tm="100000">
                                          <p:val>
                                            <p:strVal val="#ppt_h"/>
                                          </p:val>
                                        </p:tav>
                                      </p:tavLst>
                                    </p:anim>
                                    <p:animEffect transition="in" filter="fade">
                                      <p:cBhvr>
                                        <p:cTn id="51" dur="1000"/>
                                        <p:tgtEl>
                                          <p:spTgt spid="244768"/>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44772"/>
                                        </p:tgtEl>
                                        <p:attrNameLst>
                                          <p:attrName>style.visibility</p:attrName>
                                        </p:attrNameLst>
                                      </p:cBhvr>
                                      <p:to>
                                        <p:strVal val="visible"/>
                                      </p:to>
                                    </p:set>
                                    <p:anim calcmode="lin" valueType="num">
                                      <p:cBhvr>
                                        <p:cTn id="56" dur="1000" fill="hold"/>
                                        <p:tgtEl>
                                          <p:spTgt spid="244772"/>
                                        </p:tgtEl>
                                        <p:attrNameLst>
                                          <p:attrName>ppt_w</p:attrName>
                                        </p:attrNameLst>
                                      </p:cBhvr>
                                      <p:tavLst>
                                        <p:tav tm="0">
                                          <p:val>
                                            <p:strVal val="#ppt_w*0.70"/>
                                          </p:val>
                                        </p:tav>
                                        <p:tav tm="100000">
                                          <p:val>
                                            <p:strVal val="#ppt_w"/>
                                          </p:val>
                                        </p:tav>
                                      </p:tavLst>
                                    </p:anim>
                                    <p:anim calcmode="lin" valueType="num">
                                      <p:cBhvr>
                                        <p:cTn id="57" dur="1000" fill="hold"/>
                                        <p:tgtEl>
                                          <p:spTgt spid="244772"/>
                                        </p:tgtEl>
                                        <p:attrNameLst>
                                          <p:attrName>ppt_h</p:attrName>
                                        </p:attrNameLst>
                                      </p:cBhvr>
                                      <p:tavLst>
                                        <p:tav tm="0">
                                          <p:val>
                                            <p:strVal val="#ppt_h"/>
                                          </p:val>
                                        </p:tav>
                                        <p:tav tm="100000">
                                          <p:val>
                                            <p:strVal val="#ppt_h"/>
                                          </p:val>
                                        </p:tav>
                                      </p:tavLst>
                                    </p:anim>
                                    <p:animEffect transition="in" filter="fade">
                                      <p:cBhvr>
                                        <p:cTn id="58" dur="1000"/>
                                        <p:tgtEl>
                                          <p:spTgt spid="24477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44769"/>
                                        </p:tgtEl>
                                        <p:attrNameLst>
                                          <p:attrName>style.visibility</p:attrName>
                                        </p:attrNameLst>
                                      </p:cBhvr>
                                      <p:to>
                                        <p:strVal val="visible"/>
                                      </p:to>
                                    </p:set>
                                    <p:anim calcmode="lin" valueType="num">
                                      <p:cBhvr>
                                        <p:cTn id="63" dur="1000" fill="hold"/>
                                        <p:tgtEl>
                                          <p:spTgt spid="244769"/>
                                        </p:tgtEl>
                                        <p:attrNameLst>
                                          <p:attrName>ppt_w</p:attrName>
                                        </p:attrNameLst>
                                      </p:cBhvr>
                                      <p:tavLst>
                                        <p:tav tm="0">
                                          <p:val>
                                            <p:strVal val="#ppt_w*0.70"/>
                                          </p:val>
                                        </p:tav>
                                        <p:tav tm="100000">
                                          <p:val>
                                            <p:strVal val="#ppt_w"/>
                                          </p:val>
                                        </p:tav>
                                      </p:tavLst>
                                    </p:anim>
                                    <p:anim calcmode="lin" valueType="num">
                                      <p:cBhvr>
                                        <p:cTn id="64" dur="1000" fill="hold"/>
                                        <p:tgtEl>
                                          <p:spTgt spid="244769"/>
                                        </p:tgtEl>
                                        <p:attrNameLst>
                                          <p:attrName>ppt_h</p:attrName>
                                        </p:attrNameLst>
                                      </p:cBhvr>
                                      <p:tavLst>
                                        <p:tav tm="0">
                                          <p:val>
                                            <p:strVal val="#ppt_h"/>
                                          </p:val>
                                        </p:tav>
                                        <p:tav tm="100000">
                                          <p:val>
                                            <p:strVal val="#ppt_h"/>
                                          </p:val>
                                        </p:tav>
                                      </p:tavLst>
                                    </p:anim>
                                    <p:animEffect transition="in" filter="fade">
                                      <p:cBhvr>
                                        <p:cTn id="65" dur="1000"/>
                                        <p:tgtEl>
                                          <p:spTgt spid="244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4" grpId="0"/>
      <p:bldP spid="244765" grpId="0"/>
      <p:bldP spid="244766" grpId="0"/>
      <p:bldP spid="244767" grpId="0"/>
      <p:bldP spid="244768" grpId="0"/>
      <p:bldP spid="244769" grpId="0" animBg="1"/>
      <p:bldP spid="244770" grpId="0" animBg="1"/>
      <p:bldP spid="244771" grpId="0" animBg="1"/>
      <p:bldP spid="2447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BD4FAE8-87C3-4164-8877-0E7A879C4028}"/>
              </a:ext>
            </a:extLst>
          </p:cNvPr>
          <p:cNvSpPr txBox="1">
            <a:spLocks noChangeArrowheads="1"/>
          </p:cNvSpPr>
          <p:nvPr/>
        </p:nvSpPr>
        <p:spPr bwMode="auto">
          <a:xfrm>
            <a:off x="1524000" y="0"/>
            <a:ext cx="6248400" cy="457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3300"/>
                </a:solidFill>
              </a:rPr>
              <a:t>山雨欲来风满楼</a:t>
            </a:r>
            <a:r>
              <a:rPr lang="en-US" altLang="zh-CN" sz="2400" b="1">
                <a:solidFill>
                  <a:srgbClr val="FF3300"/>
                </a:solidFill>
              </a:rPr>
              <a:t>——</a:t>
            </a:r>
            <a:r>
              <a:rPr lang="zh-CN" altLang="en-US" sz="2400" b="1">
                <a:solidFill>
                  <a:srgbClr val="FF3300"/>
                </a:solidFill>
              </a:rPr>
              <a:t>资产阶级革命兴起篇</a:t>
            </a:r>
          </a:p>
        </p:txBody>
      </p:sp>
      <p:sp>
        <p:nvSpPr>
          <p:cNvPr id="36867" name="Text Box 3">
            <a:extLst>
              <a:ext uri="{FF2B5EF4-FFF2-40B4-BE49-F238E27FC236}">
                <a16:creationId xmlns:a16="http://schemas.microsoft.com/office/drawing/2014/main" id="{BDB8AD66-13F1-4694-BC3B-77FCFA1F2599}"/>
              </a:ext>
            </a:extLst>
          </p:cNvPr>
          <p:cNvSpPr txBox="1">
            <a:spLocks noChangeArrowheads="1"/>
          </p:cNvSpPr>
          <p:nvPr/>
        </p:nvSpPr>
        <p:spPr bwMode="auto">
          <a:xfrm>
            <a:off x="1905000" y="1447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zh-CN" altLang="zh-CN" sz="2400">
              <a:latin typeface="Times New Roman" panose="02020603050405020304" pitchFamily="18" charset="0"/>
            </a:endParaRPr>
          </a:p>
        </p:txBody>
      </p:sp>
      <p:sp>
        <p:nvSpPr>
          <p:cNvPr id="36869" name="Text Box 5">
            <a:extLst>
              <a:ext uri="{FF2B5EF4-FFF2-40B4-BE49-F238E27FC236}">
                <a16:creationId xmlns:a16="http://schemas.microsoft.com/office/drawing/2014/main" id="{188953B2-75F8-4072-9EA2-2906C3B00C94}"/>
              </a:ext>
            </a:extLst>
          </p:cNvPr>
          <p:cNvSpPr txBox="1">
            <a:spLocks noChangeArrowheads="1"/>
          </p:cNvSpPr>
          <p:nvPr/>
        </p:nvSpPr>
        <p:spPr bwMode="auto">
          <a:xfrm>
            <a:off x="1524000" y="1628776"/>
            <a:ext cx="1073150" cy="5191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anose="02020603050405020304" pitchFamily="18" charset="0"/>
              </a:rPr>
              <a:t>条件</a:t>
            </a:r>
            <a:r>
              <a:rPr kumimoji="1" lang="en-US" altLang="zh-CN" sz="2800">
                <a:latin typeface="Times New Roman" panose="02020603050405020304" pitchFamily="18" charset="0"/>
              </a:rPr>
              <a:t>1</a:t>
            </a:r>
          </a:p>
        </p:txBody>
      </p:sp>
      <p:sp>
        <p:nvSpPr>
          <p:cNvPr id="36870" name="Text Box 6">
            <a:extLst>
              <a:ext uri="{FF2B5EF4-FFF2-40B4-BE49-F238E27FC236}">
                <a16:creationId xmlns:a16="http://schemas.microsoft.com/office/drawing/2014/main" id="{044367D7-6357-4F5D-99FE-3608AAA5B0BB}"/>
              </a:ext>
            </a:extLst>
          </p:cNvPr>
          <p:cNvSpPr txBox="1">
            <a:spLocks noChangeArrowheads="1"/>
          </p:cNvSpPr>
          <p:nvPr/>
        </p:nvSpPr>
        <p:spPr bwMode="auto">
          <a:xfrm>
            <a:off x="1524000" y="2636838"/>
            <a:ext cx="1073150" cy="5191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anose="02020603050405020304" pitchFamily="18" charset="0"/>
              </a:rPr>
              <a:t>条件</a:t>
            </a:r>
            <a:r>
              <a:rPr kumimoji="1" lang="en-US" altLang="zh-CN" sz="2800">
                <a:latin typeface="Times New Roman" panose="02020603050405020304" pitchFamily="18" charset="0"/>
              </a:rPr>
              <a:t>2</a:t>
            </a:r>
          </a:p>
        </p:txBody>
      </p:sp>
      <p:sp>
        <p:nvSpPr>
          <p:cNvPr id="36871" name="Text Box 7">
            <a:extLst>
              <a:ext uri="{FF2B5EF4-FFF2-40B4-BE49-F238E27FC236}">
                <a16:creationId xmlns:a16="http://schemas.microsoft.com/office/drawing/2014/main" id="{18F0E466-78AA-49DB-BD93-A29D517C4CE8}"/>
              </a:ext>
            </a:extLst>
          </p:cNvPr>
          <p:cNvSpPr txBox="1">
            <a:spLocks noChangeArrowheads="1"/>
          </p:cNvSpPr>
          <p:nvPr/>
        </p:nvSpPr>
        <p:spPr bwMode="auto">
          <a:xfrm>
            <a:off x="1524000" y="4941888"/>
            <a:ext cx="1073150" cy="5191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dirty="0">
                <a:latin typeface="Times New Roman" panose="02020603050405020304" pitchFamily="18" charset="0"/>
              </a:rPr>
              <a:t>条件</a:t>
            </a:r>
            <a:r>
              <a:rPr kumimoji="1" lang="en-US" altLang="zh-CN" sz="2800" dirty="0">
                <a:latin typeface="Times New Roman" panose="02020603050405020304" pitchFamily="18" charset="0"/>
              </a:rPr>
              <a:t>4</a:t>
            </a:r>
          </a:p>
        </p:txBody>
      </p:sp>
      <p:sp>
        <p:nvSpPr>
          <p:cNvPr id="36872" name="Rectangle 8">
            <a:extLst>
              <a:ext uri="{FF2B5EF4-FFF2-40B4-BE49-F238E27FC236}">
                <a16:creationId xmlns:a16="http://schemas.microsoft.com/office/drawing/2014/main" id="{22A611B1-64C4-4A86-9E71-E3F0DD82E7A7}"/>
              </a:ext>
            </a:extLst>
          </p:cNvPr>
          <p:cNvSpPr>
            <a:spLocks noChangeArrowheads="1"/>
          </p:cNvSpPr>
          <p:nvPr/>
        </p:nvSpPr>
        <p:spPr bwMode="auto">
          <a:xfrm>
            <a:off x="4079876" y="1557338"/>
            <a:ext cx="626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b="1" dirty="0">
                <a:latin typeface="Tahoma" panose="020B0604030504040204" pitchFamily="34" charset="0"/>
                <a:ea typeface="黑体" panose="02010609060101010101" pitchFamily="49" charset="-122"/>
              </a:rPr>
              <a:t>资本主义的初步发展，资产阶级力量的壮大</a:t>
            </a:r>
          </a:p>
        </p:txBody>
      </p:sp>
      <p:sp>
        <p:nvSpPr>
          <p:cNvPr id="36873" name="Text Box 9">
            <a:extLst>
              <a:ext uri="{FF2B5EF4-FFF2-40B4-BE49-F238E27FC236}">
                <a16:creationId xmlns:a16="http://schemas.microsoft.com/office/drawing/2014/main" id="{0C9B2F99-E1B2-4810-9EFF-748D0ED1FA91}"/>
              </a:ext>
            </a:extLst>
          </p:cNvPr>
          <p:cNvSpPr txBox="1">
            <a:spLocks noChangeArrowheads="1"/>
          </p:cNvSpPr>
          <p:nvPr/>
        </p:nvSpPr>
        <p:spPr bwMode="auto">
          <a:xfrm>
            <a:off x="1524000" y="3789363"/>
            <a:ext cx="1073150" cy="5191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anose="02020603050405020304" pitchFamily="18" charset="0"/>
              </a:rPr>
              <a:t>条件</a:t>
            </a:r>
            <a:r>
              <a:rPr kumimoji="1" lang="en-US" altLang="zh-CN" sz="2800">
                <a:latin typeface="Times New Roman" panose="02020603050405020304" pitchFamily="18" charset="0"/>
              </a:rPr>
              <a:t>3</a:t>
            </a:r>
          </a:p>
        </p:txBody>
      </p:sp>
      <p:sp>
        <p:nvSpPr>
          <p:cNvPr id="36874" name="AutoShape 10">
            <a:extLst>
              <a:ext uri="{FF2B5EF4-FFF2-40B4-BE49-F238E27FC236}">
                <a16:creationId xmlns:a16="http://schemas.microsoft.com/office/drawing/2014/main" id="{777D8BF9-4EC4-488D-B23D-145AF0E14D0F}"/>
              </a:ext>
            </a:extLst>
          </p:cNvPr>
          <p:cNvSpPr>
            <a:spLocks noChangeArrowheads="1"/>
          </p:cNvSpPr>
          <p:nvPr/>
        </p:nvSpPr>
        <p:spPr bwMode="auto">
          <a:xfrm>
            <a:off x="2640013" y="1412876"/>
            <a:ext cx="914400" cy="792163"/>
          </a:xfrm>
          <a:prstGeom prst="wedgeRoundRectCallout">
            <a:avLst>
              <a:gd name="adj1" fmla="val 99134"/>
              <a:gd name="adj2" fmla="val 1704"/>
              <a:gd name="adj3"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lstStyle/>
          <a:p>
            <a:pPr algn="ctr"/>
            <a:r>
              <a:rPr kumimoji="1" lang="zh-CN" altLang="en-US" sz="2000" b="1">
                <a:solidFill>
                  <a:srgbClr val="FF3300"/>
                </a:solidFill>
                <a:latin typeface="Times New Roman" panose="02020603050405020304" pitchFamily="18" charset="0"/>
              </a:rPr>
              <a:t>阶级基础</a:t>
            </a:r>
          </a:p>
        </p:txBody>
      </p:sp>
      <p:sp>
        <p:nvSpPr>
          <p:cNvPr id="36875" name="AutoShape 11">
            <a:extLst>
              <a:ext uri="{FF2B5EF4-FFF2-40B4-BE49-F238E27FC236}">
                <a16:creationId xmlns:a16="http://schemas.microsoft.com/office/drawing/2014/main" id="{CAD60F9A-1F6E-42B0-A0A2-C706453304D4}"/>
              </a:ext>
            </a:extLst>
          </p:cNvPr>
          <p:cNvSpPr>
            <a:spLocks noChangeArrowheads="1"/>
          </p:cNvSpPr>
          <p:nvPr/>
        </p:nvSpPr>
        <p:spPr bwMode="auto">
          <a:xfrm>
            <a:off x="2640013" y="2492375"/>
            <a:ext cx="914400" cy="793750"/>
          </a:xfrm>
          <a:prstGeom prst="wedgeRoundRectCallout">
            <a:avLst>
              <a:gd name="adj1" fmla="val 93579"/>
              <a:gd name="adj2" fmla="val 7000"/>
              <a:gd name="adj3"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lstStyle/>
          <a:p>
            <a:pPr algn="ctr"/>
            <a:r>
              <a:rPr kumimoji="1" lang="zh-CN" altLang="en-US" sz="2000" b="1">
                <a:solidFill>
                  <a:srgbClr val="FF3300"/>
                </a:solidFill>
                <a:latin typeface="Times New Roman" panose="02020603050405020304" pitchFamily="18" charset="0"/>
              </a:rPr>
              <a:t>思想准备</a:t>
            </a:r>
          </a:p>
        </p:txBody>
      </p:sp>
      <p:sp>
        <p:nvSpPr>
          <p:cNvPr id="36876" name="AutoShape 12">
            <a:extLst>
              <a:ext uri="{FF2B5EF4-FFF2-40B4-BE49-F238E27FC236}">
                <a16:creationId xmlns:a16="http://schemas.microsoft.com/office/drawing/2014/main" id="{8F06EEBA-3990-4BEE-9433-B0371EB2CC16}"/>
              </a:ext>
            </a:extLst>
          </p:cNvPr>
          <p:cNvSpPr>
            <a:spLocks noChangeArrowheads="1"/>
          </p:cNvSpPr>
          <p:nvPr/>
        </p:nvSpPr>
        <p:spPr bwMode="auto">
          <a:xfrm>
            <a:off x="2640013" y="3644901"/>
            <a:ext cx="914400" cy="792163"/>
          </a:xfrm>
          <a:prstGeom prst="wedgeRoundRectCallout">
            <a:avLst>
              <a:gd name="adj1" fmla="val 94968"/>
              <a:gd name="adj2" fmla="val 11722"/>
              <a:gd name="adj3"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lstStyle/>
          <a:p>
            <a:pPr algn="ctr"/>
            <a:r>
              <a:rPr kumimoji="1" lang="zh-CN" altLang="en-US" sz="2000" b="1">
                <a:solidFill>
                  <a:srgbClr val="FF3300"/>
                </a:solidFill>
                <a:latin typeface="Times New Roman" panose="02020603050405020304" pitchFamily="18" charset="0"/>
              </a:rPr>
              <a:t>组织准备</a:t>
            </a:r>
          </a:p>
        </p:txBody>
      </p:sp>
      <p:sp>
        <p:nvSpPr>
          <p:cNvPr id="36877" name="AutoShape 13">
            <a:extLst>
              <a:ext uri="{FF2B5EF4-FFF2-40B4-BE49-F238E27FC236}">
                <a16:creationId xmlns:a16="http://schemas.microsoft.com/office/drawing/2014/main" id="{C7D1A73C-A4F5-4E35-8D29-DCE0F09E7AA8}"/>
              </a:ext>
            </a:extLst>
          </p:cNvPr>
          <p:cNvSpPr>
            <a:spLocks noChangeArrowheads="1"/>
          </p:cNvSpPr>
          <p:nvPr/>
        </p:nvSpPr>
        <p:spPr bwMode="auto">
          <a:xfrm>
            <a:off x="2640013" y="4868863"/>
            <a:ext cx="914400" cy="792162"/>
          </a:xfrm>
          <a:prstGeom prst="wedgeRoundRectCallout">
            <a:avLst>
              <a:gd name="adj1" fmla="val 88023"/>
              <a:gd name="adj2" fmla="val 11120"/>
              <a:gd name="adj3"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lstStyle/>
          <a:p>
            <a:pPr algn="ctr"/>
            <a:r>
              <a:rPr kumimoji="1" lang="zh-CN" altLang="en-US" sz="2000" b="1" dirty="0">
                <a:solidFill>
                  <a:srgbClr val="FF3300"/>
                </a:solidFill>
                <a:latin typeface="Times New Roman" panose="02020603050405020304" pitchFamily="18" charset="0"/>
              </a:rPr>
              <a:t>军事准备</a:t>
            </a:r>
          </a:p>
        </p:txBody>
      </p:sp>
      <p:sp>
        <p:nvSpPr>
          <p:cNvPr id="36880" name="AutoShape 16">
            <a:extLst>
              <a:ext uri="{FF2B5EF4-FFF2-40B4-BE49-F238E27FC236}">
                <a16:creationId xmlns:a16="http://schemas.microsoft.com/office/drawing/2014/main" id="{3E93C8D6-8EB2-492C-9773-0B4BFCDE28C0}"/>
              </a:ext>
            </a:extLst>
          </p:cNvPr>
          <p:cNvSpPr>
            <a:spLocks noChangeArrowheads="1"/>
          </p:cNvSpPr>
          <p:nvPr/>
        </p:nvSpPr>
        <p:spPr bwMode="auto">
          <a:xfrm>
            <a:off x="6024563" y="2997201"/>
            <a:ext cx="976312" cy="485775"/>
          </a:xfrm>
          <a:prstGeom prst="notched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1" name="Text Box 17">
            <a:hlinkClick r:id="rId3" action="ppaction://hlinksldjump"/>
            <a:extLst>
              <a:ext uri="{FF2B5EF4-FFF2-40B4-BE49-F238E27FC236}">
                <a16:creationId xmlns:a16="http://schemas.microsoft.com/office/drawing/2014/main" id="{DF602282-C541-473F-AADD-5EE78AA16723}"/>
              </a:ext>
            </a:extLst>
          </p:cNvPr>
          <p:cNvSpPr txBox="1">
            <a:spLocks noChangeArrowheads="1"/>
          </p:cNvSpPr>
          <p:nvPr/>
        </p:nvSpPr>
        <p:spPr bwMode="auto">
          <a:xfrm>
            <a:off x="7032625" y="2060575"/>
            <a:ext cx="3498850" cy="677108"/>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rgbClr val="FF0000"/>
                </a:solidFill>
              </a:rPr>
              <a:t>同盟会革命纲领：三民主义</a:t>
            </a:r>
          </a:p>
          <a:p>
            <a:endParaRPr kumimoji="1" lang="en-US" altLang="zh-CN" sz="2000" dirty="0">
              <a:solidFill>
                <a:srgbClr val="000000"/>
              </a:solidFill>
              <a:latin typeface="黑体" panose="02010609060101010101" pitchFamily="49" charset="-122"/>
              <a:ea typeface="黑体" panose="02010609060101010101" pitchFamily="49" charset="-122"/>
            </a:endParaRPr>
          </a:p>
        </p:txBody>
      </p:sp>
      <p:sp>
        <p:nvSpPr>
          <p:cNvPr id="36882" name="Rectangle 18">
            <a:extLst>
              <a:ext uri="{FF2B5EF4-FFF2-40B4-BE49-F238E27FC236}">
                <a16:creationId xmlns:a16="http://schemas.microsoft.com/office/drawing/2014/main" id="{B8A854FB-34EC-4989-8DED-908433C82840}"/>
              </a:ext>
            </a:extLst>
          </p:cNvPr>
          <p:cNvSpPr>
            <a:spLocks noChangeArrowheads="1"/>
          </p:cNvSpPr>
          <p:nvPr/>
        </p:nvSpPr>
        <p:spPr bwMode="auto">
          <a:xfrm>
            <a:off x="4008439" y="2565401"/>
            <a:ext cx="6408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b="1" dirty="0">
                <a:solidFill>
                  <a:srgbClr val="000000"/>
                </a:solidFill>
                <a:latin typeface="黑体" panose="02010609060101010101" pitchFamily="49" charset="-122"/>
                <a:ea typeface="黑体" panose="02010609060101010101" pitchFamily="49" charset="-122"/>
              </a:rPr>
              <a:t>清末</a:t>
            </a:r>
            <a:r>
              <a:rPr kumimoji="1" lang="zh-CN" altLang="en-US" sz="2400" b="1" dirty="0">
                <a:latin typeface="黑体" panose="02010609060101010101" pitchFamily="49" charset="-122"/>
                <a:ea typeface="黑体" panose="02010609060101010101" pitchFamily="49" charset="-122"/>
              </a:rPr>
              <a:t>革命思想传播和</a:t>
            </a:r>
            <a:r>
              <a:rPr kumimoji="1" lang="zh-CN" altLang="en-US" sz="2400" b="1" dirty="0">
                <a:latin typeface="黑体" panose="02010609060101010101" pitchFamily="49" charset="-122"/>
                <a:ea typeface="黑体" panose="02010609060101010101" pitchFamily="49" charset="-122"/>
                <a:hlinkClick r:id="rId4" action="ppaction://hlinksldjump"/>
              </a:rPr>
              <a:t>三民主义</a:t>
            </a:r>
            <a:r>
              <a:rPr kumimoji="1" lang="zh-CN" altLang="en-US" sz="2400" b="1" dirty="0">
                <a:latin typeface="黑体" panose="02010609060101010101" pitchFamily="49" charset="-122"/>
                <a:ea typeface="黑体" panose="02010609060101010101" pitchFamily="49" charset="-122"/>
              </a:rPr>
              <a:t>的提出</a:t>
            </a:r>
            <a:r>
              <a:rPr kumimoji="1" lang="en-US" altLang="zh-CN" sz="2400" b="1" dirty="0">
                <a:latin typeface="黑体" panose="02010609060101010101" pitchFamily="49" charset="-122"/>
                <a:ea typeface="黑体" panose="02010609060101010101" pitchFamily="49" charset="-122"/>
              </a:rPr>
              <a:t>(</a:t>
            </a:r>
            <a:r>
              <a:rPr kumimoji="1" lang="zh-CN" altLang="en-US" sz="2400" b="1" dirty="0">
                <a:latin typeface="黑体" panose="02010609060101010101" pitchFamily="49" charset="-122"/>
                <a:ea typeface="黑体" panose="02010609060101010101" pitchFamily="49" charset="-122"/>
              </a:rPr>
              <a:t>辛亥革命指导思想</a:t>
            </a:r>
            <a:r>
              <a:rPr kumimoji="1" lang="en-US" altLang="zh-CN" sz="2400" b="1" dirty="0">
                <a:latin typeface="黑体" panose="02010609060101010101" pitchFamily="49" charset="-122"/>
                <a:ea typeface="黑体" panose="02010609060101010101" pitchFamily="49" charset="-122"/>
              </a:rPr>
              <a:t>)</a:t>
            </a:r>
            <a:endParaRPr kumimoji="1" lang="en-US" altLang="zh-CN" sz="2400" b="1" dirty="0">
              <a:solidFill>
                <a:srgbClr val="FF3300"/>
              </a:solidFill>
              <a:latin typeface="黑体" panose="02010609060101010101" pitchFamily="49" charset="-122"/>
              <a:ea typeface="黑体" panose="02010609060101010101" pitchFamily="49" charset="-122"/>
            </a:endParaRPr>
          </a:p>
        </p:txBody>
      </p:sp>
      <p:pic>
        <p:nvPicPr>
          <p:cNvPr id="36883" name="Picture 19" descr="tmhui">
            <a:extLst>
              <a:ext uri="{FF2B5EF4-FFF2-40B4-BE49-F238E27FC236}">
                <a16:creationId xmlns:a16="http://schemas.microsoft.com/office/drawing/2014/main" id="{3BC4BA84-21DE-4449-8375-8612D9D11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414" y="3500438"/>
            <a:ext cx="3286125" cy="3167062"/>
          </a:xfrm>
          <a:prstGeom prst="rect">
            <a:avLst/>
          </a:prstGeom>
          <a:noFill/>
          <a:extLst>
            <a:ext uri="{909E8E84-426E-40DD-AFC4-6F175D3DCCD1}">
              <a14:hiddenFill xmlns:a14="http://schemas.microsoft.com/office/drawing/2010/main">
                <a:solidFill>
                  <a:srgbClr val="FFFFFF"/>
                </a:solidFill>
              </a14:hiddenFill>
            </a:ext>
          </a:extLst>
        </p:spPr>
      </p:pic>
      <p:sp>
        <p:nvSpPr>
          <p:cNvPr id="36884" name="Text Box 20">
            <a:extLst>
              <a:ext uri="{FF2B5EF4-FFF2-40B4-BE49-F238E27FC236}">
                <a16:creationId xmlns:a16="http://schemas.microsoft.com/office/drawing/2014/main" id="{5847CBD6-BB67-46B6-B84A-B60C88C7E5F7}"/>
              </a:ext>
            </a:extLst>
          </p:cNvPr>
          <p:cNvSpPr txBox="1">
            <a:spLocks noChangeArrowheads="1"/>
          </p:cNvSpPr>
          <p:nvPr/>
        </p:nvSpPr>
        <p:spPr bwMode="auto">
          <a:xfrm>
            <a:off x="5591175" y="6156325"/>
            <a:ext cx="1627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600">
                <a:solidFill>
                  <a:srgbClr val="FF3300"/>
                </a:solidFill>
                <a:latin typeface="黑体" panose="02010609060101010101" pitchFamily="49" charset="-122"/>
                <a:ea typeface="黑体" panose="02010609060101010101" pitchFamily="49" charset="-122"/>
              </a:rPr>
              <a:t>1894</a:t>
            </a:r>
            <a:r>
              <a:rPr kumimoji="1" lang="zh-CN" altLang="en-US" sz="1600">
                <a:solidFill>
                  <a:srgbClr val="FF3300"/>
                </a:solidFill>
                <a:latin typeface="黑体" panose="02010609060101010101" pitchFamily="49" charset="-122"/>
                <a:ea typeface="黑体" panose="02010609060101010101" pitchFamily="49" charset="-122"/>
              </a:rPr>
              <a:t>年兴中会</a:t>
            </a:r>
          </a:p>
        </p:txBody>
      </p:sp>
      <p:sp>
        <p:nvSpPr>
          <p:cNvPr id="36885" name="Text Box 21">
            <a:extLst>
              <a:ext uri="{FF2B5EF4-FFF2-40B4-BE49-F238E27FC236}">
                <a16:creationId xmlns:a16="http://schemas.microsoft.com/office/drawing/2014/main" id="{4AEB0D0C-563E-46DD-8C23-19F4A80DD53A}"/>
              </a:ext>
            </a:extLst>
          </p:cNvPr>
          <p:cNvSpPr txBox="1">
            <a:spLocks noChangeArrowheads="1"/>
          </p:cNvSpPr>
          <p:nvPr/>
        </p:nvSpPr>
        <p:spPr bwMode="auto">
          <a:xfrm>
            <a:off x="6383338" y="4687889"/>
            <a:ext cx="793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solidFill>
                  <a:srgbClr val="FF3300"/>
                </a:solidFill>
                <a:latin typeface="黑体" panose="02010609060101010101" pitchFamily="49" charset="-122"/>
                <a:ea typeface="黑体" panose="02010609060101010101" pitchFamily="49" charset="-122"/>
              </a:rPr>
              <a:t>1904</a:t>
            </a:r>
            <a:r>
              <a:rPr kumimoji="1" lang="zh-CN" altLang="en-US" sz="1600">
                <a:solidFill>
                  <a:srgbClr val="FF3300"/>
                </a:solidFill>
                <a:latin typeface="黑体" panose="02010609060101010101" pitchFamily="49" charset="-122"/>
                <a:ea typeface="黑体" panose="02010609060101010101" pitchFamily="49" charset="-122"/>
              </a:rPr>
              <a:t>年</a:t>
            </a:r>
          </a:p>
          <a:p>
            <a:r>
              <a:rPr kumimoji="1" lang="zh-CN" altLang="en-US" sz="1600">
                <a:solidFill>
                  <a:srgbClr val="FF3300"/>
                </a:solidFill>
                <a:latin typeface="黑体" panose="02010609060101010101" pitchFamily="49" charset="-122"/>
                <a:ea typeface="黑体" panose="02010609060101010101" pitchFamily="49" charset="-122"/>
              </a:rPr>
              <a:t>光复会</a:t>
            </a:r>
          </a:p>
        </p:txBody>
      </p:sp>
      <p:sp>
        <p:nvSpPr>
          <p:cNvPr id="36886" name="Text Box 22">
            <a:extLst>
              <a:ext uri="{FF2B5EF4-FFF2-40B4-BE49-F238E27FC236}">
                <a16:creationId xmlns:a16="http://schemas.microsoft.com/office/drawing/2014/main" id="{B9D251FA-2C34-4763-900C-4A1F6163B7A4}"/>
              </a:ext>
            </a:extLst>
          </p:cNvPr>
          <p:cNvSpPr txBox="1">
            <a:spLocks noChangeArrowheads="1"/>
          </p:cNvSpPr>
          <p:nvPr/>
        </p:nvSpPr>
        <p:spPr bwMode="auto">
          <a:xfrm>
            <a:off x="5159375" y="5551489"/>
            <a:ext cx="793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solidFill>
                  <a:srgbClr val="FF3300"/>
                </a:solidFill>
                <a:latin typeface="黑体" panose="02010609060101010101" pitchFamily="49" charset="-122"/>
                <a:ea typeface="黑体" panose="02010609060101010101" pitchFamily="49" charset="-122"/>
              </a:rPr>
              <a:t>1904</a:t>
            </a:r>
            <a:r>
              <a:rPr kumimoji="1" lang="zh-CN" altLang="en-US" sz="1600">
                <a:solidFill>
                  <a:srgbClr val="FF3300"/>
                </a:solidFill>
                <a:latin typeface="黑体" panose="02010609060101010101" pitchFamily="49" charset="-122"/>
                <a:ea typeface="黑体" panose="02010609060101010101" pitchFamily="49" charset="-122"/>
              </a:rPr>
              <a:t>年</a:t>
            </a:r>
          </a:p>
          <a:p>
            <a:r>
              <a:rPr kumimoji="1" lang="zh-CN" altLang="en-US" sz="1600">
                <a:solidFill>
                  <a:srgbClr val="FF3300"/>
                </a:solidFill>
                <a:latin typeface="黑体" panose="02010609060101010101" pitchFamily="49" charset="-122"/>
                <a:ea typeface="黑体" panose="02010609060101010101" pitchFamily="49" charset="-122"/>
              </a:rPr>
              <a:t>华兴会</a:t>
            </a:r>
          </a:p>
        </p:txBody>
      </p:sp>
      <p:sp>
        <p:nvSpPr>
          <p:cNvPr id="36887" name="Text Box 23">
            <a:extLst>
              <a:ext uri="{FF2B5EF4-FFF2-40B4-BE49-F238E27FC236}">
                <a16:creationId xmlns:a16="http://schemas.microsoft.com/office/drawing/2014/main" id="{474C80DB-1AAE-4947-8029-FA271B502B61}"/>
              </a:ext>
            </a:extLst>
          </p:cNvPr>
          <p:cNvSpPr txBox="1">
            <a:spLocks noChangeArrowheads="1"/>
          </p:cNvSpPr>
          <p:nvPr/>
        </p:nvSpPr>
        <p:spPr bwMode="auto">
          <a:xfrm>
            <a:off x="4656138" y="4868864"/>
            <a:ext cx="1079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600">
                <a:solidFill>
                  <a:srgbClr val="FF3300"/>
                </a:solidFill>
                <a:latin typeface="黑体" panose="02010609060101010101" pitchFamily="49" charset="-122"/>
                <a:ea typeface="黑体" panose="02010609060101010101" pitchFamily="49" charset="-122"/>
              </a:rPr>
              <a:t>1906</a:t>
            </a:r>
            <a:r>
              <a:rPr kumimoji="1" lang="zh-CN" altLang="en-US" sz="1600">
                <a:solidFill>
                  <a:srgbClr val="FF3300"/>
                </a:solidFill>
                <a:latin typeface="黑体" panose="02010609060101010101" pitchFamily="49" charset="-122"/>
                <a:ea typeface="黑体" panose="02010609060101010101" pitchFamily="49" charset="-122"/>
              </a:rPr>
              <a:t>年</a:t>
            </a:r>
          </a:p>
          <a:p>
            <a:r>
              <a:rPr kumimoji="1" lang="zh-CN" altLang="en-US" sz="1600">
                <a:solidFill>
                  <a:srgbClr val="FF3300"/>
                </a:solidFill>
                <a:latin typeface="黑体" panose="02010609060101010101" pitchFamily="49" charset="-122"/>
                <a:ea typeface="黑体" panose="02010609060101010101" pitchFamily="49" charset="-122"/>
              </a:rPr>
              <a:t>日知会</a:t>
            </a:r>
          </a:p>
        </p:txBody>
      </p:sp>
      <p:pic>
        <p:nvPicPr>
          <p:cNvPr id="36888" name="Picture 24" descr="建立同盟会">
            <a:extLst>
              <a:ext uri="{FF2B5EF4-FFF2-40B4-BE49-F238E27FC236}">
                <a16:creationId xmlns:a16="http://schemas.microsoft.com/office/drawing/2014/main" id="{9DF3BEF9-DB2B-4559-9FA8-AC67DD81FC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86" t="3192" r="2586" b="20212"/>
          <a:stretch>
            <a:fillRect/>
          </a:stretch>
        </p:blipFill>
        <p:spPr bwMode="auto">
          <a:xfrm>
            <a:off x="7751764" y="3429000"/>
            <a:ext cx="2916237" cy="3168650"/>
          </a:xfrm>
          <a:prstGeom prst="rect">
            <a:avLst/>
          </a:prstGeom>
          <a:noFill/>
          <a:extLst>
            <a:ext uri="{909E8E84-426E-40DD-AFC4-6F175D3DCCD1}">
              <a14:hiddenFill xmlns:a14="http://schemas.microsoft.com/office/drawing/2010/main">
                <a:solidFill>
                  <a:srgbClr val="FFFFFF"/>
                </a:solidFill>
              </a14:hiddenFill>
            </a:ext>
          </a:extLst>
        </p:spPr>
      </p:pic>
      <p:sp>
        <p:nvSpPr>
          <p:cNvPr id="36889" name="AutoShape 25">
            <a:extLst>
              <a:ext uri="{FF2B5EF4-FFF2-40B4-BE49-F238E27FC236}">
                <a16:creationId xmlns:a16="http://schemas.microsoft.com/office/drawing/2014/main" id="{EA1356DB-0619-4EDE-970A-CB5BE12FFA3F}"/>
              </a:ext>
            </a:extLst>
          </p:cNvPr>
          <p:cNvSpPr>
            <a:spLocks noChangeArrowheads="1"/>
          </p:cNvSpPr>
          <p:nvPr/>
        </p:nvSpPr>
        <p:spPr bwMode="auto">
          <a:xfrm>
            <a:off x="7319963" y="4868864"/>
            <a:ext cx="404812" cy="485775"/>
          </a:xfrm>
          <a:prstGeom prst="notched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90" name="Rectangle 26">
            <a:extLst>
              <a:ext uri="{FF2B5EF4-FFF2-40B4-BE49-F238E27FC236}">
                <a16:creationId xmlns:a16="http://schemas.microsoft.com/office/drawing/2014/main" id="{A4510EF8-31D0-4911-8EE3-3E3A45727623}"/>
              </a:ext>
            </a:extLst>
          </p:cNvPr>
          <p:cNvSpPr>
            <a:spLocks noChangeArrowheads="1"/>
          </p:cNvSpPr>
          <p:nvPr/>
        </p:nvSpPr>
        <p:spPr bwMode="auto">
          <a:xfrm>
            <a:off x="7751764" y="6237288"/>
            <a:ext cx="2916237"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solidFill>
                  <a:srgbClr val="FF0000"/>
                </a:solidFill>
                <a:latin typeface="Tahoma" panose="020B0604030504040204" pitchFamily="34" charset="0"/>
              </a:rPr>
              <a:t>1905</a:t>
            </a:r>
            <a:r>
              <a:rPr lang="zh-CN" altLang="en-US" b="1" dirty="0">
                <a:solidFill>
                  <a:srgbClr val="FF0000"/>
                </a:solidFill>
                <a:latin typeface="Tahoma" panose="020B0604030504040204" pitchFamily="34" charset="0"/>
              </a:rPr>
              <a:t>年在东京同盟会成立</a:t>
            </a:r>
          </a:p>
        </p:txBody>
      </p:sp>
      <p:sp>
        <p:nvSpPr>
          <p:cNvPr id="36891" name="Rectangle 27">
            <a:extLst>
              <a:ext uri="{FF2B5EF4-FFF2-40B4-BE49-F238E27FC236}">
                <a16:creationId xmlns:a16="http://schemas.microsoft.com/office/drawing/2014/main" id="{5FB8895F-0035-44C9-8465-C3EFA42CF8FD}"/>
              </a:ext>
            </a:extLst>
          </p:cNvPr>
          <p:cNvSpPr>
            <a:spLocks noChangeArrowheads="1"/>
          </p:cNvSpPr>
          <p:nvPr/>
        </p:nvSpPr>
        <p:spPr bwMode="auto">
          <a:xfrm>
            <a:off x="4079875" y="3789363"/>
            <a:ext cx="554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b="1" dirty="0">
                <a:solidFill>
                  <a:srgbClr val="000000"/>
                </a:solidFill>
                <a:latin typeface="Tahoma" panose="020B0604030504040204" pitchFamily="34" charset="0"/>
                <a:ea typeface="黑体" panose="02010609060101010101" pitchFamily="49" charset="-122"/>
              </a:rPr>
              <a:t>清末资产阶级革命团体和</a:t>
            </a:r>
            <a:r>
              <a:rPr kumimoji="1" lang="zh-CN" altLang="en-US" sz="2400" b="1" dirty="0">
                <a:solidFill>
                  <a:srgbClr val="000000"/>
                </a:solidFill>
                <a:latin typeface="Tahoma" panose="020B0604030504040204" pitchFamily="34" charset="0"/>
                <a:ea typeface="黑体" panose="02010609060101010101" pitchFamily="49" charset="-122"/>
                <a:hlinkClick r:id="rId7" action="ppaction://hlinksldjump"/>
              </a:rPr>
              <a:t>政党</a:t>
            </a:r>
            <a:r>
              <a:rPr kumimoji="1" lang="zh-CN" altLang="en-US" sz="2400" b="1" dirty="0">
                <a:solidFill>
                  <a:srgbClr val="000000"/>
                </a:solidFill>
                <a:latin typeface="Tahoma" panose="020B0604030504040204" pitchFamily="34" charset="0"/>
                <a:ea typeface="黑体" panose="02010609060101010101" pitchFamily="49" charset="-122"/>
              </a:rPr>
              <a:t>的建立</a:t>
            </a:r>
          </a:p>
        </p:txBody>
      </p:sp>
      <p:sp>
        <p:nvSpPr>
          <p:cNvPr id="36892" name="Text Box 28">
            <a:extLst>
              <a:ext uri="{FF2B5EF4-FFF2-40B4-BE49-F238E27FC236}">
                <a16:creationId xmlns:a16="http://schemas.microsoft.com/office/drawing/2014/main" id="{477D557C-5F56-4CE4-BE85-547956E63E9A}"/>
              </a:ext>
            </a:extLst>
          </p:cNvPr>
          <p:cNvSpPr txBox="1">
            <a:spLocks noChangeArrowheads="1"/>
          </p:cNvSpPr>
          <p:nvPr/>
        </p:nvSpPr>
        <p:spPr bwMode="auto">
          <a:xfrm>
            <a:off x="1739900" y="1206500"/>
            <a:ext cx="99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solidFill>
                  <a:schemeClr val="bg1"/>
                </a:solidFill>
                <a:latin typeface="Times New Roman" panose="02020603050405020304" pitchFamily="18" charset="0"/>
                <a:ea typeface="华文新魏" panose="02010800040101010101" pitchFamily="2" charset="-122"/>
              </a:rPr>
              <a:t>        </a:t>
            </a:r>
            <a:endParaRPr kumimoji="1" lang="en-US" altLang="zh-CN" sz="3200" b="1">
              <a:solidFill>
                <a:srgbClr val="FFFF66"/>
              </a:solidFill>
              <a:latin typeface="Times New Roman" panose="02020603050405020304" pitchFamily="18" charset="0"/>
            </a:endParaRPr>
          </a:p>
        </p:txBody>
      </p:sp>
      <p:sp>
        <p:nvSpPr>
          <p:cNvPr id="36893" name="Text Box 29">
            <a:extLst>
              <a:ext uri="{FF2B5EF4-FFF2-40B4-BE49-F238E27FC236}">
                <a16:creationId xmlns:a16="http://schemas.microsoft.com/office/drawing/2014/main" id="{6EC059DC-E9B3-4FCE-A61E-24959F47C046}"/>
              </a:ext>
            </a:extLst>
          </p:cNvPr>
          <p:cNvSpPr txBox="1">
            <a:spLocks noChangeArrowheads="1"/>
          </p:cNvSpPr>
          <p:nvPr/>
        </p:nvSpPr>
        <p:spPr bwMode="auto">
          <a:xfrm>
            <a:off x="6634163" y="535622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zh-CN" altLang="zh-CN" sz="3200" b="1">
              <a:solidFill>
                <a:srgbClr val="FFFF66"/>
              </a:solidFill>
              <a:latin typeface="宋体" panose="02010600030101010101" pitchFamily="2" charset="-122"/>
            </a:endParaRPr>
          </a:p>
        </p:txBody>
      </p:sp>
      <p:pic>
        <p:nvPicPr>
          <p:cNvPr id="36894" name="Picture 30" descr="黄花岗烈士墓">
            <a:extLst>
              <a:ext uri="{FF2B5EF4-FFF2-40B4-BE49-F238E27FC236}">
                <a16:creationId xmlns:a16="http://schemas.microsoft.com/office/drawing/2014/main" id="{0CD7807A-FE88-4063-A379-243AA88B5B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975" y="4292600"/>
            <a:ext cx="3671888" cy="2565400"/>
          </a:xfrm>
          <a:prstGeom prst="rect">
            <a:avLst/>
          </a:prstGeom>
          <a:noFill/>
          <a:extLst>
            <a:ext uri="{909E8E84-426E-40DD-AFC4-6F175D3DCCD1}">
              <a14:hiddenFill xmlns:a14="http://schemas.microsoft.com/office/drawing/2010/main">
                <a:solidFill>
                  <a:srgbClr val="FFFFFF"/>
                </a:solidFill>
              </a14:hiddenFill>
            </a:ext>
          </a:extLst>
        </p:spPr>
      </p:pic>
      <p:sp>
        <p:nvSpPr>
          <p:cNvPr id="36896" name="Rectangle 32">
            <a:extLst>
              <a:ext uri="{FF2B5EF4-FFF2-40B4-BE49-F238E27FC236}">
                <a16:creationId xmlns:a16="http://schemas.microsoft.com/office/drawing/2014/main" id="{630414DF-2C2D-44AA-8EF1-A53EB5D22E7F}"/>
              </a:ext>
            </a:extLst>
          </p:cNvPr>
          <p:cNvSpPr>
            <a:spLocks noChangeArrowheads="1"/>
          </p:cNvSpPr>
          <p:nvPr/>
        </p:nvSpPr>
        <p:spPr bwMode="auto">
          <a:xfrm>
            <a:off x="4008438" y="6400800"/>
            <a:ext cx="26352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u="sng">
                <a:solidFill>
                  <a:srgbClr val="FF0000"/>
                </a:solidFill>
                <a:effectLst>
                  <a:outerShdw blurRad="38100" dist="38100" dir="2700000" algn="tl">
                    <a:srgbClr val="C0C0C0"/>
                  </a:outerShdw>
                </a:effectLst>
                <a:latin typeface="Times New Roman" panose="02020603050405020304" pitchFamily="18" charset="0"/>
                <a:ea typeface="楷体_GB2312" panose="02010609030101010101" pitchFamily="49" charset="-122"/>
              </a:rPr>
              <a:t>黄花岗七十二烈士</a:t>
            </a:r>
          </a:p>
        </p:txBody>
      </p:sp>
      <p:sp>
        <p:nvSpPr>
          <p:cNvPr id="36897" name="Rectangle 33">
            <a:extLst>
              <a:ext uri="{FF2B5EF4-FFF2-40B4-BE49-F238E27FC236}">
                <a16:creationId xmlns:a16="http://schemas.microsoft.com/office/drawing/2014/main" id="{DAF56F5B-18AD-4E5E-82C0-05678DE724FC}"/>
              </a:ext>
            </a:extLst>
          </p:cNvPr>
          <p:cNvSpPr>
            <a:spLocks noChangeArrowheads="1"/>
          </p:cNvSpPr>
          <p:nvPr/>
        </p:nvSpPr>
        <p:spPr bwMode="auto">
          <a:xfrm>
            <a:off x="4008439" y="5080000"/>
            <a:ext cx="648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b="1">
                <a:solidFill>
                  <a:srgbClr val="000000"/>
                </a:solidFill>
                <a:latin typeface="Tahoma" panose="020B0604030504040204" pitchFamily="34" charset="0"/>
                <a:ea typeface="黑体" panose="02010609060101010101" pitchFamily="49" charset="-122"/>
              </a:rPr>
              <a:t>清末资产阶级革命党人发动的一系列武装起义</a:t>
            </a:r>
          </a:p>
        </p:txBody>
      </p:sp>
      <p:pic>
        <p:nvPicPr>
          <p:cNvPr id="36899" name="Picture 35" descr="a4_52_10_01300000185581123522103845434_s">
            <a:extLst>
              <a:ext uri="{FF2B5EF4-FFF2-40B4-BE49-F238E27FC236}">
                <a16:creationId xmlns:a16="http://schemas.microsoft.com/office/drawing/2014/main" id="{0E67CDF6-9507-4E9E-8A88-625D49B209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414" y="1989139"/>
            <a:ext cx="2149475" cy="194468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8BA053D4-1201-4D58-A121-4687034497C5}"/>
              </a:ext>
            </a:extLst>
          </p:cNvPr>
          <p:cNvSpPr txBox="1"/>
          <p:nvPr/>
        </p:nvSpPr>
        <p:spPr>
          <a:xfrm>
            <a:off x="1466071" y="677346"/>
            <a:ext cx="3877985"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一、辛亥革命的背景</a:t>
            </a:r>
          </a:p>
        </p:txBody>
      </p:sp>
      <p:sp>
        <p:nvSpPr>
          <p:cNvPr id="33" name="Text Box 7">
            <a:extLst>
              <a:ext uri="{FF2B5EF4-FFF2-40B4-BE49-F238E27FC236}">
                <a16:creationId xmlns:a16="http://schemas.microsoft.com/office/drawing/2014/main" id="{A867614C-E607-498F-8029-B0B8BA172FB3}"/>
              </a:ext>
            </a:extLst>
          </p:cNvPr>
          <p:cNvSpPr txBox="1">
            <a:spLocks noChangeArrowheads="1"/>
          </p:cNvSpPr>
          <p:nvPr/>
        </p:nvSpPr>
        <p:spPr bwMode="auto">
          <a:xfrm>
            <a:off x="1534321" y="6084888"/>
            <a:ext cx="1073150" cy="5191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dirty="0">
                <a:latin typeface="Times New Roman" panose="02020603050405020304" pitchFamily="18" charset="0"/>
              </a:rPr>
              <a:t>条件</a:t>
            </a:r>
            <a:r>
              <a:rPr kumimoji="1" lang="en-US" altLang="zh-CN" sz="2800" dirty="0">
                <a:latin typeface="Times New Roman" panose="02020603050405020304" pitchFamily="18" charset="0"/>
              </a:rPr>
              <a:t>5</a:t>
            </a:r>
          </a:p>
        </p:txBody>
      </p:sp>
      <p:sp>
        <p:nvSpPr>
          <p:cNvPr id="34" name="AutoShape 13">
            <a:extLst>
              <a:ext uri="{FF2B5EF4-FFF2-40B4-BE49-F238E27FC236}">
                <a16:creationId xmlns:a16="http://schemas.microsoft.com/office/drawing/2014/main" id="{35017D23-EF7B-4A55-AA3D-E44F271F1726}"/>
              </a:ext>
            </a:extLst>
          </p:cNvPr>
          <p:cNvSpPr>
            <a:spLocks noChangeArrowheads="1"/>
          </p:cNvSpPr>
          <p:nvPr/>
        </p:nvSpPr>
        <p:spPr bwMode="auto">
          <a:xfrm>
            <a:off x="2680705" y="6004719"/>
            <a:ext cx="914400" cy="792162"/>
          </a:xfrm>
          <a:prstGeom prst="wedgeRoundRectCallout">
            <a:avLst>
              <a:gd name="adj1" fmla="val 88023"/>
              <a:gd name="adj2" fmla="val 11120"/>
              <a:gd name="adj3" fmla="val 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lstStyle/>
          <a:p>
            <a:pPr algn="ctr"/>
            <a:r>
              <a:rPr kumimoji="1" lang="zh-CN" altLang="en-US" sz="2000" b="1" dirty="0">
                <a:solidFill>
                  <a:srgbClr val="FF3300"/>
                </a:solidFill>
                <a:latin typeface="Times New Roman" panose="02020603050405020304" pitchFamily="18" charset="0"/>
              </a:rPr>
              <a:t>政治准备</a:t>
            </a:r>
          </a:p>
        </p:txBody>
      </p:sp>
      <p:sp>
        <p:nvSpPr>
          <p:cNvPr id="36" name="Rectangle 8">
            <a:extLst>
              <a:ext uri="{FF2B5EF4-FFF2-40B4-BE49-F238E27FC236}">
                <a16:creationId xmlns:a16="http://schemas.microsoft.com/office/drawing/2014/main" id="{72E273B4-7432-4A6C-A433-CC14F2C11617}"/>
              </a:ext>
            </a:extLst>
          </p:cNvPr>
          <p:cNvSpPr>
            <a:spLocks noChangeArrowheads="1"/>
          </p:cNvSpPr>
          <p:nvPr/>
        </p:nvSpPr>
        <p:spPr bwMode="auto">
          <a:xfrm>
            <a:off x="4008438" y="5968266"/>
            <a:ext cx="8010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400" b="1" dirty="0">
                <a:latin typeface="黑体" panose="02010609060101010101" pitchFamily="49" charset="-122"/>
                <a:ea typeface="黑体" panose="02010609060101010101" pitchFamily="49" charset="-122"/>
              </a:rPr>
              <a:t>19</a:t>
            </a:r>
            <a:r>
              <a:rPr kumimoji="1" lang="zh-CN" altLang="en-US" sz="2400" b="1" dirty="0">
                <a:latin typeface="黑体" panose="02010609060101010101" pitchFamily="49" charset="-122"/>
                <a:ea typeface="黑体" panose="02010609060101010101" pitchFamily="49" charset="-122"/>
              </a:rPr>
              <a:t>世纪末民族危机严重和革命形势的成熟 </a:t>
            </a:r>
          </a:p>
          <a:p>
            <a:r>
              <a:rPr kumimoji="1" lang="zh-CN" altLang="en-US" sz="2400" b="1" dirty="0">
                <a:latin typeface="黑体" panose="02010609060101010101" pitchFamily="49" charset="-122"/>
                <a:ea typeface="黑体" panose="02010609060101010101" pitchFamily="49" charset="-122"/>
              </a:rPr>
              <a:t>            （</a:t>
            </a:r>
            <a:r>
              <a:rPr kumimoji="1" lang="zh-CN" altLang="en-US" sz="2400" b="1" dirty="0">
                <a:latin typeface="黑体" panose="02010609060101010101" pitchFamily="49" charset="-122"/>
                <a:ea typeface="黑体" panose="02010609060101010101" pitchFamily="49" charset="-122"/>
                <a:hlinkClick r:id="rId10" action="ppaction://hlinksldjump"/>
              </a:rPr>
              <a:t>清末新政和预备立宪</a:t>
            </a:r>
            <a:r>
              <a:rPr kumimoji="1" lang="zh-CN" altLang="en-US" sz="2400" b="1" dirty="0">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3764662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2000"/>
                                        <p:tgtEl>
                                          <p:spTgt spid="3686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874"/>
                                        </p:tgtEl>
                                        <p:attrNameLst>
                                          <p:attrName>style.visibility</p:attrName>
                                        </p:attrNameLst>
                                      </p:cBhvr>
                                      <p:to>
                                        <p:strVal val="visible"/>
                                      </p:to>
                                    </p:set>
                                    <p:animEffect transition="in" filter="diamond(in)">
                                      <p:cBhvr>
                                        <p:cTn id="10" dur="2000"/>
                                        <p:tgtEl>
                                          <p:spTgt spid="3687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6872"/>
                                        </p:tgtEl>
                                        <p:attrNameLst>
                                          <p:attrName>style.visibility</p:attrName>
                                        </p:attrNameLst>
                                      </p:cBhvr>
                                      <p:to>
                                        <p:strVal val="visible"/>
                                      </p:to>
                                    </p:set>
                                    <p:animEffect transition="in" filter="diamond(in)">
                                      <p:cBhvr>
                                        <p:cTn id="13" dur="2000"/>
                                        <p:tgtEl>
                                          <p:spTgt spid="3687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6870"/>
                                        </p:tgtEl>
                                        <p:attrNameLst>
                                          <p:attrName>style.visibility</p:attrName>
                                        </p:attrNameLst>
                                      </p:cBhvr>
                                      <p:to>
                                        <p:strVal val="visible"/>
                                      </p:to>
                                    </p:set>
                                    <p:animEffect transition="in" filter="diamond(in)">
                                      <p:cBhvr>
                                        <p:cTn id="16" dur="2000"/>
                                        <p:tgtEl>
                                          <p:spTgt spid="3687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Effect transition="in" filter="diamond(in)">
                                      <p:cBhvr>
                                        <p:cTn id="19" dur="2000"/>
                                        <p:tgtEl>
                                          <p:spTgt spid="36873"/>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diamond(in)">
                                      <p:cBhvr>
                                        <p:cTn id="22" dur="2000"/>
                                        <p:tgtEl>
                                          <p:spTgt spid="3687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6877"/>
                                        </p:tgtEl>
                                        <p:attrNameLst>
                                          <p:attrName>style.visibility</p:attrName>
                                        </p:attrNameLst>
                                      </p:cBhvr>
                                      <p:to>
                                        <p:strVal val="visible"/>
                                      </p:to>
                                    </p:set>
                                    <p:animEffect transition="in" filter="diamond(in)">
                                      <p:cBhvr>
                                        <p:cTn id="25" dur="2000"/>
                                        <p:tgtEl>
                                          <p:spTgt spid="3687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6876"/>
                                        </p:tgtEl>
                                        <p:attrNameLst>
                                          <p:attrName>style.visibility</p:attrName>
                                        </p:attrNameLst>
                                      </p:cBhvr>
                                      <p:to>
                                        <p:strVal val="visible"/>
                                      </p:to>
                                    </p:set>
                                    <p:animEffect transition="in" filter="diamond(in)">
                                      <p:cBhvr>
                                        <p:cTn id="28" dur="2000"/>
                                        <p:tgtEl>
                                          <p:spTgt spid="3687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6875"/>
                                        </p:tgtEl>
                                        <p:attrNameLst>
                                          <p:attrName>style.visibility</p:attrName>
                                        </p:attrNameLst>
                                      </p:cBhvr>
                                      <p:to>
                                        <p:strVal val="visible"/>
                                      </p:to>
                                    </p:set>
                                    <p:animEffect transition="in" filter="diamond(in)">
                                      <p:cBhvr>
                                        <p:cTn id="31" dur="2000"/>
                                        <p:tgtEl>
                                          <p:spTgt spid="368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6899"/>
                                        </p:tgtEl>
                                        <p:attrNameLst>
                                          <p:attrName>style.visibility</p:attrName>
                                        </p:attrNameLst>
                                      </p:cBhvr>
                                      <p:to>
                                        <p:strVal val="visible"/>
                                      </p:to>
                                    </p:set>
                                    <p:animEffect transition="in" filter="blinds(horizontal)">
                                      <p:cBhvr>
                                        <p:cTn id="36" dur="500"/>
                                        <p:tgtEl>
                                          <p:spTgt spid="3689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36880"/>
                                        </p:tgtEl>
                                        <p:attrNameLst>
                                          <p:attrName>style.visibility</p:attrName>
                                        </p:attrNameLst>
                                      </p:cBhvr>
                                      <p:to>
                                        <p:strVal val="visible"/>
                                      </p:to>
                                    </p:set>
                                    <p:animEffect transition="in" filter="diamond(in)">
                                      <p:cBhvr>
                                        <p:cTn id="41" dur="2000"/>
                                        <p:tgtEl>
                                          <p:spTgt spid="3688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6881"/>
                                        </p:tgtEl>
                                        <p:attrNameLst>
                                          <p:attrName>style.visibility</p:attrName>
                                        </p:attrNameLst>
                                      </p:cBhvr>
                                      <p:to>
                                        <p:strVal val="visible"/>
                                      </p:to>
                                    </p:set>
                                    <p:animEffect transition="in" filter="diamond(in)">
                                      <p:cBhvr>
                                        <p:cTn id="44" dur="2000"/>
                                        <p:tgtEl>
                                          <p:spTgt spid="368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xit" presetSubtype="16" fill="hold" nodeType="clickEffect">
                                  <p:stCondLst>
                                    <p:cond delay="0"/>
                                  </p:stCondLst>
                                  <p:childTnLst>
                                    <p:animEffect transition="out" filter="diamond(in)">
                                      <p:cBhvr>
                                        <p:cTn id="48" dur="2000"/>
                                        <p:tgtEl>
                                          <p:spTgt spid="36880"/>
                                        </p:tgtEl>
                                      </p:cBhvr>
                                    </p:animEffect>
                                    <p:set>
                                      <p:cBhvr>
                                        <p:cTn id="49" dur="1" fill="hold">
                                          <p:stCondLst>
                                            <p:cond delay="1999"/>
                                          </p:stCondLst>
                                        </p:cTn>
                                        <p:tgtEl>
                                          <p:spTgt spid="36880"/>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2000"/>
                                        <p:tgtEl>
                                          <p:spTgt spid="36899"/>
                                        </p:tgtEl>
                                      </p:cBhvr>
                                    </p:animEffect>
                                    <p:set>
                                      <p:cBhvr>
                                        <p:cTn id="52" dur="1" fill="hold">
                                          <p:stCondLst>
                                            <p:cond delay="1999"/>
                                          </p:stCondLst>
                                        </p:cTn>
                                        <p:tgtEl>
                                          <p:spTgt spid="36899"/>
                                        </p:tgtEl>
                                        <p:attrNameLst>
                                          <p:attrName>style.visibility</p:attrName>
                                        </p:attrNameLst>
                                      </p:cBhvr>
                                      <p:to>
                                        <p:strVal val="hidden"/>
                                      </p:to>
                                    </p:set>
                                  </p:childTnLst>
                                </p:cTn>
                              </p:par>
                              <p:par>
                                <p:cTn id="53" presetID="8" presetClass="exit" presetSubtype="16" fill="hold" grpId="1" nodeType="withEffect">
                                  <p:stCondLst>
                                    <p:cond delay="0"/>
                                  </p:stCondLst>
                                  <p:childTnLst>
                                    <p:animEffect transition="out" filter="diamond(in)">
                                      <p:cBhvr>
                                        <p:cTn id="54" dur="2000"/>
                                        <p:tgtEl>
                                          <p:spTgt spid="36881"/>
                                        </p:tgtEl>
                                      </p:cBhvr>
                                    </p:animEffect>
                                    <p:set>
                                      <p:cBhvr>
                                        <p:cTn id="55" dur="1" fill="hold">
                                          <p:stCondLst>
                                            <p:cond delay="1999"/>
                                          </p:stCondLst>
                                        </p:cTn>
                                        <p:tgtEl>
                                          <p:spTgt spid="3688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6882"/>
                                        </p:tgtEl>
                                        <p:attrNameLst>
                                          <p:attrName>style.visibility</p:attrName>
                                        </p:attrNameLst>
                                      </p:cBhvr>
                                      <p:to>
                                        <p:strVal val="visible"/>
                                      </p:to>
                                    </p:set>
                                    <p:animEffect transition="in" filter="blinds(horizontal)">
                                      <p:cBhvr>
                                        <p:cTn id="60" dur="500"/>
                                        <p:tgtEl>
                                          <p:spTgt spid="3688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36885"/>
                                        </p:tgtEl>
                                        <p:attrNameLst>
                                          <p:attrName>style.visibility</p:attrName>
                                        </p:attrNameLst>
                                      </p:cBhvr>
                                      <p:to>
                                        <p:strVal val="visible"/>
                                      </p:to>
                                    </p:set>
                                    <p:animEffect transition="in" filter="diamond(in)">
                                      <p:cBhvr>
                                        <p:cTn id="65" dur="2000"/>
                                        <p:tgtEl>
                                          <p:spTgt spid="36885"/>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36886"/>
                                        </p:tgtEl>
                                        <p:attrNameLst>
                                          <p:attrName>style.visibility</p:attrName>
                                        </p:attrNameLst>
                                      </p:cBhvr>
                                      <p:to>
                                        <p:strVal val="visible"/>
                                      </p:to>
                                    </p:set>
                                    <p:animEffect transition="in" filter="diamond(in)">
                                      <p:cBhvr>
                                        <p:cTn id="68" dur="2000"/>
                                        <p:tgtEl>
                                          <p:spTgt spid="36886"/>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36884"/>
                                        </p:tgtEl>
                                        <p:attrNameLst>
                                          <p:attrName>style.visibility</p:attrName>
                                        </p:attrNameLst>
                                      </p:cBhvr>
                                      <p:to>
                                        <p:strVal val="visible"/>
                                      </p:to>
                                    </p:set>
                                    <p:animEffect transition="in" filter="diamond(in)">
                                      <p:cBhvr>
                                        <p:cTn id="71" dur="2000"/>
                                        <p:tgtEl>
                                          <p:spTgt spid="36884"/>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36887"/>
                                        </p:tgtEl>
                                        <p:attrNameLst>
                                          <p:attrName>style.visibility</p:attrName>
                                        </p:attrNameLst>
                                      </p:cBhvr>
                                      <p:to>
                                        <p:strVal val="visible"/>
                                      </p:to>
                                    </p:set>
                                    <p:animEffect transition="in" filter="diamond(in)">
                                      <p:cBhvr>
                                        <p:cTn id="74" dur="2000"/>
                                        <p:tgtEl>
                                          <p:spTgt spid="36887"/>
                                        </p:tgtEl>
                                      </p:cBhvr>
                                    </p:animEffect>
                                  </p:childTnLst>
                                </p:cTn>
                              </p:par>
                              <p:par>
                                <p:cTn id="75" presetID="8" presetClass="entr" presetSubtype="16" fill="hold" nodeType="withEffect">
                                  <p:stCondLst>
                                    <p:cond delay="0"/>
                                  </p:stCondLst>
                                  <p:childTnLst>
                                    <p:set>
                                      <p:cBhvr>
                                        <p:cTn id="76" dur="1" fill="hold">
                                          <p:stCondLst>
                                            <p:cond delay="0"/>
                                          </p:stCondLst>
                                        </p:cTn>
                                        <p:tgtEl>
                                          <p:spTgt spid="36883"/>
                                        </p:tgtEl>
                                        <p:attrNameLst>
                                          <p:attrName>style.visibility</p:attrName>
                                        </p:attrNameLst>
                                      </p:cBhvr>
                                      <p:to>
                                        <p:strVal val="visible"/>
                                      </p:to>
                                    </p:set>
                                    <p:animEffect transition="in" filter="diamond(in)">
                                      <p:cBhvr>
                                        <p:cTn id="77" dur="2000"/>
                                        <p:tgtEl>
                                          <p:spTgt spid="3688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nodeType="clickEffect">
                                  <p:stCondLst>
                                    <p:cond delay="0"/>
                                  </p:stCondLst>
                                  <p:childTnLst>
                                    <p:set>
                                      <p:cBhvr>
                                        <p:cTn id="81" dur="1" fill="hold">
                                          <p:stCondLst>
                                            <p:cond delay="0"/>
                                          </p:stCondLst>
                                        </p:cTn>
                                        <p:tgtEl>
                                          <p:spTgt spid="36889"/>
                                        </p:tgtEl>
                                        <p:attrNameLst>
                                          <p:attrName>style.visibility</p:attrName>
                                        </p:attrNameLst>
                                      </p:cBhvr>
                                      <p:to>
                                        <p:strVal val="visible"/>
                                      </p:to>
                                    </p:set>
                                    <p:animEffect transition="in" filter="diamond(in)">
                                      <p:cBhvr>
                                        <p:cTn id="82" dur="2000"/>
                                        <p:tgtEl>
                                          <p:spTgt spid="3688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nodeType="clickEffect">
                                  <p:stCondLst>
                                    <p:cond delay="0"/>
                                  </p:stCondLst>
                                  <p:childTnLst>
                                    <p:set>
                                      <p:cBhvr>
                                        <p:cTn id="86" dur="1" fill="hold">
                                          <p:stCondLst>
                                            <p:cond delay="0"/>
                                          </p:stCondLst>
                                        </p:cTn>
                                        <p:tgtEl>
                                          <p:spTgt spid="36888"/>
                                        </p:tgtEl>
                                        <p:attrNameLst>
                                          <p:attrName>style.visibility</p:attrName>
                                        </p:attrNameLst>
                                      </p:cBhvr>
                                      <p:to>
                                        <p:strVal val="visible"/>
                                      </p:to>
                                    </p:set>
                                    <p:anim calcmode="lin" valueType="num">
                                      <p:cBhvr additive="base">
                                        <p:cTn id="87" dur="500" fill="hold"/>
                                        <p:tgtEl>
                                          <p:spTgt spid="36888"/>
                                        </p:tgtEl>
                                        <p:attrNameLst>
                                          <p:attrName>ppt_x</p:attrName>
                                        </p:attrNameLst>
                                      </p:cBhvr>
                                      <p:tavLst>
                                        <p:tav tm="0">
                                          <p:val>
                                            <p:strVal val="0-#ppt_w/2"/>
                                          </p:val>
                                        </p:tav>
                                        <p:tav tm="100000">
                                          <p:val>
                                            <p:strVal val="#ppt_x"/>
                                          </p:val>
                                        </p:tav>
                                      </p:tavLst>
                                    </p:anim>
                                    <p:anim calcmode="lin" valueType="num">
                                      <p:cBhvr additive="base">
                                        <p:cTn id="88" dur="500" fill="hold"/>
                                        <p:tgtEl>
                                          <p:spTgt spid="368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2" name="whoosh.wav"/>
                                        </p:tgtEl>
                                      </p:cMediaNode>
                                    </p:audio>
                                  </p:subTnLst>
                                </p:cTn>
                              </p:par>
                              <p:par>
                                <p:cTn id="89" presetID="8" presetClass="entr" presetSubtype="16" fill="hold" grpId="0" nodeType="withEffect">
                                  <p:stCondLst>
                                    <p:cond delay="0"/>
                                  </p:stCondLst>
                                  <p:childTnLst>
                                    <p:set>
                                      <p:cBhvr>
                                        <p:cTn id="90" dur="1" fill="hold">
                                          <p:stCondLst>
                                            <p:cond delay="0"/>
                                          </p:stCondLst>
                                        </p:cTn>
                                        <p:tgtEl>
                                          <p:spTgt spid="36890"/>
                                        </p:tgtEl>
                                        <p:attrNameLst>
                                          <p:attrName>style.visibility</p:attrName>
                                        </p:attrNameLst>
                                      </p:cBhvr>
                                      <p:to>
                                        <p:strVal val="visible"/>
                                      </p:to>
                                    </p:set>
                                    <p:animEffect transition="in" filter="diamond(in)">
                                      <p:cBhvr>
                                        <p:cTn id="91" dur="2000"/>
                                        <p:tgtEl>
                                          <p:spTgt spid="3689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xit" presetSubtype="16" fill="hold" grpId="1" nodeType="clickEffect">
                                  <p:stCondLst>
                                    <p:cond delay="0"/>
                                  </p:stCondLst>
                                  <p:childTnLst>
                                    <p:animEffect transition="out" filter="diamond(in)">
                                      <p:cBhvr>
                                        <p:cTn id="95" dur="2000"/>
                                        <p:tgtEl>
                                          <p:spTgt spid="36887"/>
                                        </p:tgtEl>
                                      </p:cBhvr>
                                    </p:animEffect>
                                    <p:set>
                                      <p:cBhvr>
                                        <p:cTn id="96" dur="1" fill="hold">
                                          <p:stCondLst>
                                            <p:cond delay="1999"/>
                                          </p:stCondLst>
                                        </p:cTn>
                                        <p:tgtEl>
                                          <p:spTgt spid="36887"/>
                                        </p:tgtEl>
                                        <p:attrNameLst>
                                          <p:attrName>style.visibility</p:attrName>
                                        </p:attrNameLst>
                                      </p:cBhvr>
                                      <p:to>
                                        <p:strVal val="hidden"/>
                                      </p:to>
                                    </p:set>
                                  </p:childTnLst>
                                </p:cTn>
                              </p:par>
                              <p:par>
                                <p:cTn id="97" presetID="8" presetClass="exit" presetSubtype="16" fill="hold" grpId="1" nodeType="withEffect">
                                  <p:stCondLst>
                                    <p:cond delay="0"/>
                                  </p:stCondLst>
                                  <p:childTnLst>
                                    <p:animEffect transition="out" filter="diamond(in)">
                                      <p:cBhvr>
                                        <p:cTn id="98" dur="2000"/>
                                        <p:tgtEl>
                                          <p:spTgt spid="36885"/>
                                        </p:tgtEl>
                                      </p:cBhvr>
                                    </p:animEffect>
                                    <p:set>
                                      <p:cBhvr>
                                        <p:cTn id="99" dur="1" fill="hold">
                                          <p:stCondLst>
                                            <p:cond delay="1999"/>
                                          </p:stCondLst>
                                        </p:cTn>
                                        <p:tgtEl>
                                          <p:spTgt spid="36885"/>
                                        </p:tgtEl>
                                        <p:attrNameLst>
                                          <p:attrName>style.visibility</p:attrName>
                                        </p:attrNameLst>
                                      </p:cBhvr>
                                      <p:to>
                                        <p:strVal val="hidden"/>
                                      </p:to>
                                    </p:set>
                                  </p:childTnLst>
                                </p:cTn>
                              </p:par>
                              <p:par>
                                <p:cTn id="100" presetID="8" presetClass="exit" presetSubtype="16" fill="hold" grpId="1" nodeType="withEffect">
                                  <p:stCondLst>
                                    <p:cond delay="0"/>
                                  </p:stCondLst>
                                  <p:childTnLst>
                                    <p:animEffect transition="out" filter="diamond(in)">
                                      <p:cBhvr>
                                        <p:cTn id="101" dur="2000"/>
                                        <p:tgtEl>
                                          <p:spTgt spid="36886"/>
                                        </p:tgtEl>
                                      </p:cBhvr>
                                    </p:animEffect>
                                    <p:set>
                                      <p:cBhvr>
                                        <p:cTn id="102" dur="1" fill="hold">
                                          <p:stCondLst>
                                            <p:cond delay="1999"/>
                                          </p:stCondLst>
                                        </p:cTn>
                                        <p:tgtEl>
                                          <p:spTgt spid="36886"/>
                                        </p:tgtEl>
                                        <p:attrNameLst>
                                          <p:attrName>style.visibility</p:attrName>
                                        </p:attrNameLst>
                                      </p:cBhvr>
                                      <p:to>
                                        <p:strVal val="hidden"/>
                                      </p:to>
                                    </p:set>
                                  </p:childTnLst>
                                </p:cTn>
                              </p:par>
                              <p:par>
                                <p:cTn id="103" presetID="8" presetClass="exit" presetSubtype="16" fill="hold" grpId="1" nodeType="withEffect">
                                  <p:stCondLst>
                                    <p:cond delay="0"/>
                                  </p:stCondLst>
                                  <p:childTnLst>
                                    <p:animEffect transition="out" filter="diamond(in)">
                                      <p:cBhvr>
                                        <p:cTn id="104" dur="2000"/>
                                        <p:tgtEl>
                                          <p:spTgt spid="36884"/>
                                        </p:tgtEl>
                                      </p:cBhvr>
                                    </p:animEffect>
                                    <p:set>
                                      <p:cBhvr>
                                        <p:cTn id="105" dur="1" fill="hold">
                                          <p:stCondLst>
                                            <p:cond delay="1999"/>
                                          </p:stCondLst>
                                        </p:cTn>
                                        <p:tgtEl>
                                          <p:spTgt spid="36884"/>
                                        </p:tgtEl>
                                        <p:attrNameLst>
                                          <p:attrName>style.visibility</p:attrName>
                                        </p:attrNameLst>
                                      </p:cBhvr>
                                      <p:to>
                                        <p:strVal val="hidden"/>
                                      </p:to>
                                    </p:set>
                                  </p:childTnLst>
                                </p:cTn>
                              </p:par>
                              <p:par>
                                <p:cTn id="106" presetID="8" presetClass="exit" presetSubtype="16" fill="hold" nodeType="withEffect">
                                  <p:stCondLst>
                                    <p:cond delay="0"/>
                                  </p:stCondLst>
                                  <p:childTnLst>
                                    <p:animEffect transition="out" filter="diamond(in)">
                                      <p:cBhvr>
                                        <p:cTn id="107" dur="2000"/>
                                        <p:tgtEl>
                                          <p:spTgt spid="36883"/>
                                        </p:tgtEl>
                                      </p:cBhvr>
                                    </p:animEffect>
                                    <p:set>
                                      <p:cBhvr>
                                        <p:cTn id="108" dur="1" fill="hold">
                                          <p:stCondLst>
                                            <p:cond delay="1999"/>
                                          </p:stCondLst>
                                        </p:cTn>
                                        <p:tgtEl>
                                          <p:spTgt spid="36883"/>
                                        </p:tgtEl>
                                        <p:attrNameLst>
                                          <p:attrName>style.visibility</p:attrName>
                                        </p:attrNameLst>
                                      </p:cBhvr>
                                      <p:to>
                                        <p:strVal val="hidden"/>
                                      </p:to>
                                    </p:set>
                                  </p:childTnLst>
                                </p:cTn>
                              </p:par>
                              <p:par>
                                <p:cTn id="109" presetID="8" presetClass="exit" presetSubtype="16" fill="hold" nodeType="withEffect">
                                  <p:stCondLst>
                                    <p:cond delay="0"/>
                                  </p:stCondLst>
                                  <p:childTnLst>
                                    <p:animEffect transition="out" filter="diamond(in)">
                                      <p:cBhvr>
                                        <p:cTn id="110" dur="2000"/>
                                        <p:tgtEl>
                                          <p:spTgt spid="36888"/>
                                        </p:tgtEl>
                                      </p:cBhvr>
                                    </p:animEffect>
                                    <p:set>
                                      <p:cBhvr>
                                        <p:cTn id="111" dur="1" fill="hold">
                                          <p:stCondLst>
                                            <p:cond delay="1999"/>
                                          </p:stCondLst>
                                        </p:cTn>
                                        <p:tgtEl>
                                          <p:spTgt spid="36888"/>
                                        </p:tgtEl>
                                        <p:attrNameLst>
                                          <p:attrName>style.visibility</p:attrName>
                                        </p:attrNameLst>
                                      </p:cBhvr>
                                      <p:to>
                                        <p:strVal val="hidden"/>
                                      </p:to>
                                    </p:set>
                                  </p:childTnLst>
                                </p:cTn>
                              </p:par>
                              <p:par>
                                <p:cTn id="112" presetID="8" presetClass="exit" presetSubtype="16" fill="hold" nodeType="withEffect">
                                  <p:stCondLst>
                                    <p:cond delay="0"/>
                                  </p:stCondLst>
                                  <p:childTnLst>
                                    <p:animEffect transition="out" filter="diamond(in)">
                                      <p:cBhvr>
                                        <p:cTn id="113" dur="2000"/>
                                        <p:tgtEl>
                                          <p:spTgt spid="36889"/>
                                        </p:tgtEl>
                                      </p:cBhvr>
                                    </p:animEffect>
                                    <p:set>
                                      <p:cBhvr>
                                        <p:cTn id="114" dur="1" fill="hold">
                                          <p:stCondLst>
                                            <p:cond delay="1999"/>
                                          </p:stCondLst>
                                        </p:cTn>
                                        <p:tgtEl>
                                          <p:spTgt spid="36889"/>
                                        </p:tgtEl>
                                        <p:attrNameLst>
                                          <p:attrName>style.visibility</p:attrName>
                                        </p:attrNameLst>
                                      </p:cBhvr>
                                      <p:to>
                                        <p:strVal val="hidden"/>
                                      </p:to>
                                    </p:set>
                                  </p:childTnLst>
                                </p:cTn>
                              </p:par>
                              <p:par>
                                <p:cTn id="115" presetID="8" presetClass="exit" presetSubtype="16" fill="hold" grpId="1" nodeType="withEffect">
                                  <p:stCondLst>
                                    <p:cond delay="0"/>
                                  </p:stCondLst>
                                  <p:childTnLst>
                                    <p:animEffect transition="out" filter="diamond(in)">
                                      <p:cBhvr>
                                        <p:cTn id="116" dur="2000"/>
                                        <p:tgtEl>
                                          <p:spTgt spid="36890"/>
                                        </p:tgtEl>
                                      </p:cBhvr>
                                    </p:animEffect>
                                    <p:set>
                                      <p:cBhvr>
                                        <p:cTn id="117" dur="1" fill="hold">
                                          <p:stCondLst>
                                            <p:cond delay="1999"/>
                                          </p:stCondLst>
                                        </p:cTn>
                                        <p:tgtEl>
                                          <p:spTgt spid="36890"/>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6891"/>
                                        </p:tgtEl>
                                        <p:attrNameLst>
                                          <p:attrName>style.visibility</p:attrName>
                                        </p:attrNameLst>
                                      </p:cBhvr>
                                      <p:to>
                                        <p:strVal val="visible"/>
                                      </p:to>
                                    </p:set>
                                    <p:anim calcmode="lin" valueType="num">
                                      <p:cBhvr additive="base">
                                        <p:cTn id="122" dur="500" fill="hold"/>
                                        <p:tgtEl>
                                          <p:spTgt spid="36891"/>
                                        </p:tgtEl>
                                        <p:attrNameLst>
                                          <p:attrName>ppt_x</p:attrName>
                                        </p:attrNameLst>
                                      </p:cBhvr>
                                      <p:tavLst>
                                        <p:tav tm="0">
                                          <p:val>
                                            <p:strVal val="#ppt_x"/>
                                          </p:val>
                                        </p:tav>
                                        <p:tav tm="100000">
                                          <p:val>
                                            <p:strVal val="#ppt_x"/>
                                          </p:val>
                                        </p:tav>
                                      </p:tavLst>
                                    </p:anim>
                                    <p:anim calcmode="lin" valueType="num">
                                      <p:cBhvr additive="base">
                                        <p:cTn id="123" dur="500" fill="hold"/>
                                        <p:tgtEl>
                                          <p:spTgt spid="36891"/>
                                        </p:tgtEl>
                                        <p:attrNameLst>
                                          <p:attrName>ppt_y</p:attrName>
                                        </p:attrNameLst>
                                      </p:cBhvr>
                                      <p:tavLst>
                                        <p:tav tm="0">
                                          <p:val>
                                            <p:strVal val="1+#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8" presetClass="entr" presetSubtype="16" fill="hold" grpId="0" nodeType="clickEffect">
                                  <p:stCondLst>
                                    <p:cond delay="0"/>
                                  </p:stCondLst>
                                  <p:childTnLst>
                                    <p:set>
                                      <p:cBhvr>
                                        <p:cTn id="127" dur="1" fill="hold">
                                          <p:stCondLst>
                                            <p:cond delay="0"/>
                                          </p:stCondLst>
                                        </p:cTn>
                                        <p:tgtEl>
                                          <p:spTgt spid="36896"/>
                                        </p:tgtEl>
                                        <p:attrNameLst>
                                          <p:attrName>style.visibility</p:attrName>
                                        </p:attrNameLst>
                                      </p:cBhvr>
                                      <p:to>
                                        <p:strVal val="visible"/>
                                      </p:to>
                                    </p:set>
                                    <p:animEffect transition="in" filter="diamond(in)">
                                      <p:cBhvr>
                                        <p:cTn id="128" dur="2000"/>
                                        <p:tgtEl>
                                          <p:spTgt spid="36896"/>
                                        </p:tgtEl>
                                      </p:cBhvr>
                                    </p:animEffect>
                                  </p:childTnLst>
                                </p:cTn>
                              </p:par>
                              <p:par>
                                <p:cTn id="129" presetID="8" presetClass="entr" presetSubtype="16" fill="hold" nodeType="withEffect">
                                  <p:stCondLst>
                                    <p:cond delay="0"/>
                                  </p:stCondLst>
                                  <p:childTnLst>
                                    <p:set>
                                      <p:cBhvr>
                                        <p:cTn id="130" dur="1" fill="hold">
                                          <p:stCondLst>
                                            <p:cond delay="0"/>
                                          </p:stCondLst>
                                        </p:cTn>
                                        <p:tgtEl>
                                          <p:spTgt spid="36894"/>
                                        </p:tgtEl>
                                        <p:attrNameLst>
                                          <p:attrName>style.visibility</p:attrName>
                                        </p:attrNameLst>
                                      </p:cBhvr>
                                      <p:to>
                                        <p:strVal val="visible"/>
                                      </p:to>
                                    </p:set>
                                    <p:animEffect transition="in" filter="diamond(in)">
                                      <p:cBhvr>
                                        <p:cTn id="131" dur="2000"/>
                                        <p:tgtEl>
                                          <p:spTgt spid="3689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8" presetClass="exit" presetSubtype="16" fill="hold" grpId="1" nodeType="clickEffect">
                                  <p:stCondLst>
                                    <p:cond delay="0"/>
                                  </p:stCondLst>
                                  <p:childTnLst>
                                    <p:animEffect transition="out" filter="diamond(in)">
                                      <p:cBhvr>
                                        <p:cTn id="135" dur="2000"/>
                                        <p:tgtEl>
                                          <p:spTgt spid="36896"/>
                                        </p:tgtEl>
                                      </p:cBhvr>
                                    </p:animEffect>
                                    <p:set>
                                      <p:cBhvr>
                                        <p:cTn id="136" dur="1" fill="hold">
                                          <p:stCondLst>
                                            <p:cond delay="1999"/>
                                          </p:stCondLst>
                                        </p:cTn>
                                        <p:tgtEl>
                                          <p:spTgt spid="36896"/>
                                        </p:tgtEl>
                                        <p:attrNameLst>
                                          <p:attrName>style.visibility</p:attrName>
                                        </p:attrNameLst>
                                      </p:cBhvr>
                                      <p:to>
                                        <p:strVal val="hidden"/>
                                      </p:to>
                                    </p:set>
                                  </p:childTnLst>
                                </p:cTn>
                              </p:par>
                              <p:par>
                                <p:cTn id="137" presetID="8" presetClass="exit" presetSubtype="16" fill="hold" nodeType="withEffect">
                                  <p:stCondLst>
                                    <p:cond delay="0"/>
                                  </p:stCondLst>
                                  <p:childTnLst>
                                    <p:animEffect transition="out" filter="diamond(in)">
                                      <p:cBhvr>
                                        <p:cTn id="138" dur="2000"/>
                                        <p:tgtEl>
                                          <p:spTgt spid="36894"/>
                                        </p:tgtEl>
                                      </p:cBhvr>
                                    </p:animEffect>
                                    <p:set>
                                      <p:cBhvr>
                                        <p:cTn id="139" dur="1" fill="hold">
                                          <p:stCondLst>
                                            <p:cond delay="1999"/>
                                          </p:stCondLst>
                                        </p:cTn>
                                        <p:tgtEl>
                                          <p:spTgt spid="36894"/>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nodeType="clickEffect">
                                  <p:stCondLst>
                                    <p:cond delay="0"/>
                                  </p:stCondLst>
                                  <p:childTnLst>
                                    <p:set>
                                      <p:cBhvr>
                                        <p:cTn id="143" dur="1" fill="hold">
                                          <p:stCondLst>
                                            <p:cond delay="0"/>
                                          </p:stCondLst>
                                        </p:cTn>
                                        <p:tgtEl>
                                          <p:spTgt spid="36897">
                                            <p:txEl>
                                              <p:pRg st="0" end="0"/>
                                            </p:txEl>
                                          </p:spTgt>
                                        </p:tgtEl>
                                        <p:attrNameLst>
                                          <p:attrName>style.visibility</p:attrName>
                                        </p:attrNameLst>
                                      </p:cBhvr>
                                      <p:to>
                                        <p:strVal val="visible"/>
                                      </p:to>
                                    </p:set>
                                    <p:anim calcmode="lin" valueType="num">
                                      <p:cBhvr additive="base">
                                        <p:cTn id="144" dur="500" fill="hold"/>
                                        <p:tgtEl>
                                          <p:spTgt spid="36897">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36897">
                                            <p:txEl>
                                              <p:pRg st="0" end="0"/>
                                            </p:txEl>
                                          </p:spTgt>
                                        </p:tgtEl>
                                        <p:attrNameLst>
                                          <p:attrName>ppt_y</p:attrName>
                                        </p:attrNameLst>
                                      </p:cBhvr>
                                      <p:tavLst>
                                        <p:tav tm="0">
                                          <p:val>
                                            <p:strVal val="1+#ppt_h/2"/>
                                          </p:val>
                                        </p:tav>
                                        <p:tav tm="100000">
                                          <p:val>
                                            <p:strVal val="#ppt_y"/>
                                          </p:val>
                                        </p:tav>
                                      </p:tavLst>
                                    </p:anim>
                                  </p:childTnLst>
                                </p:cTn>
                              </p:par>
                              <p:par>
                                <p:cTn id="146" presetID="8" presetClass="entr" presetSubtype="16" fill="hold" grpId="0" nodeType="with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diamond(in)">
                                      <p:cBhvr>
                                        <p:cTn id="148" dur="2000"/>
                                        <p:tgtEl>
                                          <p:spTgt spid="33"/>
                                        </p:tgtEl>
                                      </p:cBhvr>
                                    </p:animEffect>
                                  </p:childTnLst>
                                </p:cTn>
                              </p:par>
                              <p:par>
                                <p:cTn id="149" presetID="8" presetClass="entr" presetSubtype="16"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diamond(in)">
                                      <p:cBhvr>
                                        <p:cTn id="151" dur="2000"/>
                                        <p:tgtEl>
                                          <p:spTgt spid="34"/>
                                        </p:tgtEl>
                                      </p:cBhvr>
                                    </p:animEffect>
                                  </p:childTnLst>
                                </p:cTn>
                              </p:par>
                              <p:par>
                                <p:cTn id="152" presetID="8" presetClass="entr" presetSubtype="16" fill="hold" grpId="0" nodeType="withEffect">
                                  <p:stCondLst>
                                    <p:cond delay="0"/>
                                  </p:stCondLst>
                                  <p:childTnLst>
                                    <p:set>
                                      <p:cBhvr>
                                        <p:cTn id="153" dur="1" fill="hold">
                                          <p:stCondLst>
                                            <p:cond delay="0"/>
                                          </p:stCondLst>
                                        </p:cTn>
                                        <p:tgtEl>
                                          <p:spTgt spid="36"/>
                                        </p:tgtEl>
                                        <p:attrNameLst>
                                          <p:attrName>style.visibility</p:attrName>
                                        </p:attrNameLst>
                                      </p:cBhvr>
                                      <p:to>
                                        <p:strVal val="visible"/>
                                      </p:to>
                                    </p:set>
                                    <p:animEffect transition="in" filter="diamond(in)">
                                      <p:cBhvr>
                                        <p:cTn id="15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P spid="36871" grpId="0" animBg="1"/>
      <p:bldP spid="36872" grpId="0"/>
      <p:bldP spid="36873" grpId="0" animBg="1"/>
      <p:bldP spid="36874" grpId="0" animBg="1"/>
      <p:bldP spid="36875" grpId="0" animBg="1"/>
      <p:bldP spid="36876" grpId="0" animBg="1"/>
      <p:bldP spid="36877" grpId="0" animBg="1"/>
      <p:bldP spid="36881" grpId="0" animBg="1"/>
      <p:bldP spid="36881" grpId="1" animBg="1"/>
      <p:bldP spid="36882" grpId="0"/>
      <p:bldP spid="36884" grpId="0"/>
      <p:bldP spid="36884" grpId="1"/>
      <p:bldP spid="36885" grpId="0"/>
      <p:bldP spid="36885" grpId="1"/>
      <p:bldP spid="36886" grpId="0"/>
      <p:bldP spid="36886" grpId="1"/>
      <p:bldP spid="36887" grpId="0"/>
      <p:bldP spid="36887" grpId="1"/>
      <p:bldP spid="36890" grpId="0" animBg="1"/>
      <p:bldP spid="36890" grpId="1" animBg="1"/>
      <p:bldP spid="36891" grpId="0"/>
      <p:bldP spid="36896" grpId="0" animBg="1"/>
      <p:bldP spid="36896" grpId="1" animBg="1"/>
      <p:bldP spid="33" grpId="0" animBg="1"/>
      <p:bldP spid="34"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9D017677-B0AA-4E09-A921-F4C02B181610}"/>
              </a:ext>
            </a:extLst>
          </p:cNvPr>
          <p:cNvSpPr txBox="1">
            <a:spLocks noChangeArrowheads="1"/>
          </p:cNvSpPr>
          <p:nvPr/>
        </p:nvSpPr>
        <p:spPr bwMode="auto">
          <a:xfrm>
            <a:off x="1703388" y="1341438"/>
            <a:ext cx="548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
            </a:pPr>
            <a:r>
              <a:rPr kumimoji="1" lang="zh-CN" altLang="en-US" sz="2800" b="1">
                <a:latin typeface="黑体" panose="02010609060101010101" pitchFamily="49" charset="-122"/>
                <a:ea typeface="黑体" panose="02010609060101010101" pitchFamily="49" charset="-122"/>
              </a:rPr>
              <a:t>革命有利时机：</a:t>
            </a:r>
            <a:r>
              <a:rPr kumimoji="1" lang="zh-CN" altLang="en-US" sz="2800" b="1">
                <a:solidFill>
                  <a:srgbClr val="FF0000"/>
                </a:solidFill>
                <a:latin typeface="Tahoma" panose="020B0604030504040204" pitchFamily="34" charset="0"/>
                <a:ea typeface="黑体" panose="02010609060101010101" pitchFamily="49" charset="-122"/>
              </a:rPr>
              <a:t>四川</a:t>
            </a:r>
            <a:r>
              <a:rPr kumimoji="1" lang="zh-CN" altLang="en-US" sz="2800" b="1">
                <a:solidFill>
                  <a:srgbClr val="FF0000"/>
                </a:solidFill>
                <a:latin typeface="黑体" panose="02010609060101010101" pitchFamily="49" charset="-122"/>
                <a:ea typeface="黑体" panose="02010609060101010101" pitchFamily="49" charset="-122"/>
              </a:rPr>
              <a:t>保路运动</a:t>
            </a:r>
            <a:endParaRPr kumimoji="1" lang="zh-CN" altLang="en-US" sz="2800">
              <a:solidFill>
                <a:srgbClr val="FF0000"/>
              </a:solidFill>
              <a:latin typeface="Times New Roman" panose="02020603050405020304" pitchFamily="18" charset="0"/>
              <a:ea typeface="黑体" panose="02010609060101010101" pitchFamily="49" charset="-122"/>
            </a:endParaRPr>
          </a:p>
        </p:txBody>
      </p:sp>
      <p:graphicFrame>
        <p:nvGraphicFramePr>
          <p:cNvPr id="37891" name="Object 3">
            <a:extLst>
              <a:ext uri="{FF2B5EF4-FFF2-40B4-BE49-F238E27FC236}">
                <a16:creationId xmlns:a16="http://schemas.microsoft.com/office/drawing/2014/main" id="{0C181BFA-7A42-4D99-ABBC-81EAFB226491}"/>
              </a:ext>
            </a:extLst>
          </p:cNvPr>
          <p:cNvGraphicFramePr>
            <a:graphicFrameLocks noChangeAspect="1"/>
          </p:cNvGraphicFramePr>
          <p:nvPr/>
        </p:nvGraphicFramePr>
        <p:xfrm>
          <a:off x="7351714" y="609600"/>
          <a:ext cx="3316287" cy="5124450"/>
        </p:xfrm>
        <a:graphic>
          <a:graphicData uri="http://schemas.openxmlformats.org/presentationml/2006/ole">
            <mc:AlternateContent xmlns:mc="http://schemas.openxmlformats.org/markup-compatibility/2006">
              <mc:Choice xmlns:v="urn:schemas-microsoft-com:vml" Requires="v">
                <p:oleObj spid="_x0000_s1044" name="Photo Editor 照片" r:id="rId3" imgW="990738" imgH="1495634" progId="MSPhotoEd.3">
                  <p:embed/>
                </p:oleObj>
              </mc:Choice>
              <mc:Fallback>
                <p:oleObj name="Photo Editor 照片" r:id="rId3" imgW="990738" imgH="1495634" progId="MSPhotoEd.3">
                  <p:embed/>
                  <p:pic>
                    <p:nvPicPr>
                      <p:cNvPr id="37891" name="Object 3">
                        <a:extLst>
                          <a:ext uri="{FF2B5EF4-FFF2-40B4-BE49-F238E27FC236}">
                            <a16:creationId xmlns:a16="http://schemas.microsoft.com/office/drawing/2014/main" id="{0C181BFA-7A42-4D99-ABBC-81EAFB226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14" y="609600"/>
                        <a:ext cx="3316287"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4">
            <a:extLst>
              <a:ext uri="{FF2B5EF4-FFF2-40B4-BE49-F238E27FC236}">
                <a16:creationId xmlns:a16="http://schemas.microsoft.com/office/drawing/2014/main" id="{D14738F9-1697-4DCE-9275-D0C241842173}"/>
              </a:ext>
            </a:extLst>
          </p:cNvPr>
          <p:cNvSpPr txBox="1">
            <a:spLocks noChangeArrowheads="1"/>
          </p:cNvSpPr>
          <p:nvPr/>
        </p:nvSpPr>
        <p:spPr bwMode="auto">
          <a:xfrm>
            <a:off x="1774825" y="2420939"/>
            <a:ext cx="54168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00"/>
                </a:solidFill>
                <a:latin typeface="Times New Roman" panose="02020603050405020304" pitchFamily="18" charset="0"/>
                <a:ea typeface="黑体" panose="02010609060101010101" pitchFamily="49" charset="-122"/>
              </a:rPr>
              <a:t>保路运动目的：要求收回被清政府出卖</a:t>
            </a:r>
          </a:p>
          <a:p>
            <a:r>
              <a:rPr kumimoji="1" lang="zh-CN" altLang="en-US" sz="2400">
                <a:solidFill>
                  <a:srgbClr val="000000"/>
                </a:solidFill>
                <a:latin typeface="Times New Roman" panose="02020603050405020304" pitchFamily="18" charset="0"/>
                <a:ea typeface="黑体" panose="02010609060101010101" pitchFamily="49" charset="-122"/>
              </a:rPr>
              <a:t>的修筑铁路的主权。</a:t>
            </a:r>
          </a:p>
        </p:txBody>
      </p:sp>
      <p:sp>
        <p:nvSpPr>
          <p:cNvPr id="37893" name="Text Box 5">
            <a:extLst>
              <a:ext uri="{FF2B5EF4-FFF2-40B4-BE49-F238E27FC236}">
                <a16:creationId xmlns:a16="http://schemas.microsoft.com/office/drawing/2014/main" id="{04288277-01FE-4522-A77C-7B3AB951E47E}"/>
              </a:ext>
            </a:extLst>
          </p:cNvPr>
          <p:cNvSpPr txBox="1">
            <a:spLocks noChangeArrowheads="1"/>
          </p:cNvSpPr>
          <p:nvPr/>
        </p:nvSpPr>
        <p:spPr bwMode="auto">
          <a:xfrm>
            <a:off x="1774825" y="1968500"/>
            <a:ext cx="323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00"/>
                </a:solidFill>
                <a:latin typeface="黑体" panose="02010609060101010101" pitchFamily="49" charset="-122"/>
                <a:ea typeface="黑体" panose="02010609060101010101" pitchFamily="49" charset="-122"/>
              </a:rPr>
              <a:t>保路运动时间：</a:t>
            </a:r>
            <a:r>
              <a:rPr kumimoji="1" lang="en-US" altLang="zh-CN" sz="2400">
                <a:solidFill>
                  <a:srgbClr val="000000"/>
                </a:solidFill>
                <a:latin typeface="黑体" panose="02010609060101010101" pitchFamily="49" charset="-122"/>
                <a:ea typeface="黑体" panose="02010609060101010101" pitchFamily="49" charset="-122"/>
              </a:rPr>
              <a:t>1911</a:t>
            </a:r>
            <a:r>
              <a:rPr kumimoji="1" lang="zh-CN" altLang="en-US" sz="2400">
                <a:solidFill>
                  <a:srgbClr val="000000"/>
                </a:solidFill>
                <a:latin typeface="黑体" panose="02010609060101010101" pitchFamily="49" charset="-122"/>
                <a:ea typeface="黑体" panose="02010609060101010101" pitchFamily="49" charset="-122"/>
              </a:rPr>
              <a:t>年</a:t>
            </a:r>
          </a:p>
        </p:txBody>
      </p:sp>
      <p:sp>
        <p:nvSpPr>
          <p:cNvPr id="37894" name="Text Box 6">
            <a:extLst>
              <a:ext uri="{FF2B5EF4-FFF2-40B4-BE49-F238E27FC236}">
                <a16:creationId xmlns:a16="http://schemas.microsoft.com/office/drawing/2014/main" id="{5B151899-A776-4082-AF68-CB223DE14625}"/>
              </a:ext>
            </a:extLst>
          </p:cNvPr>
          <p:cNvSpPr txBox="1">
            <a:spLocks noChangeArrowheads="1"/>
          </p:cNvSpPr>
          <p:nvPr/>
        </p:nvSpPr>
        <p:spPr bwMode="auto">
          <a:xfrm>
            <a:off x="1774825" y="3284539"/>
            <a:ext cx="57246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00"/>
                </a:solidFill>
                <a:latin typeface="Times New Roman" panose="02020603050405020304" pitchFamily="18" charset="0"/>
                <a:ea typeface="黑体" panose="02010609060101010101" pitchFamily="49" charset="-122"/>
              </a:rPr>
              <a:t>保路运动影响：清派兵镇压四川保路运，</a:t>
            </a:r>
          </a:p>
          <a:p>
            <a:r>
              <a:rPr kumimoji="1" lang="zh-CN" altLang="en-US" sz="2400">
                <a:solidFill>
                  <a:srgbClr val="000000"/>
                </a:solidFill>
                <a:latin typeface="Times New Roman" panose="02020603050405020304" pitchFamily="18" charset="0"/>
                <a:ea typeface="黑体" panose="02010609060101010101" pitchFamily="49" charset="-122"/>
              </a:rPr>
              <a:t>造成</a:t>
            </a:r>
            <a:r>
              <a:rPr kumimoji="1" lang="zh-CN" altLang="en-US" sz="2400">
                <a:solidFill>
                  <a:srgbClr val="FF0000"/>
                </a:solidFill>
                <a:latin typeface="Times New Roman" panose="02020603050405020304" pitchFamily="18" charset="0"/>
                <a:ea typeface="黑体" panose="02010609060101010101" pitchFamily="49" charset="-122"/>
              </a:rPr>
              <a:t>武汉</a:t>
            </a:r>
            <a:r>
              <a:rPr kumimoji="1" lang="zh-CN" altLang="en-US" sz="2400">
                <a:solidFill>
                  <a:srgbClr val="000000"/>
                </a:solidFill>
                <a:latin typeface="Times New Roman" panose="02020603050405020304" pitchFamily="18" charset="0"/>
                <a:ea typeface="黑体" panose="02010609060101010101" pitchFamily="49" charset="-122"/>
              </a:rPr>
              <a:t>地区</a:t>
            </a:r>
            <a:r>
              <a:rPr kumimoji="1" lang="zh-CN" altLang="en-US" sz="2400">
                <a:solidFill>
                  <a:srgbClr val="FF0000"/>
                </a:solidFill>
                <a:latin typeface="Times New Roman" panose="02020603050405020304" pitchFamily="18" charset="0"/>
                <a:ea typeface="黑体" panose="02010609060101010101" pitchFamily="49" charset="-122"/>
              </a:rPr>
              <a:t>兵力空虚</a:t>
            </a:r>
            <a:r>
              <a:rPr kumimoji="1" lang="zh-CN" altLang="en-US" sz="2400">
                <a:solidFill>
                  <a:srgbClr val="000000"/>
                </a:solidFill>
                <a:latin typeface="Times New Roman" panose="02020603050405020304" pitchFamily="18" charset="0"/>
                <a:ea typeface="黑体" panose="02010609060101010101" pitchFamily="49" charset="-122"/>
              </a:rPr>
              <a:t>，为武昌起义提</a:t>
            </a:r>
          </a:p>
          <a:p>
            <a:r>
              <a:rPr kumimoji="1" lang="zh-CN" altLang="en-US" sz="2400">
                <a:solidFill>
                  <a:srgbClr val="000000"/>
                </a:solidFill>
                <a:latin typeface="Times New Roman" panose="02020603050405020304" pitchFamily="18" charset="0"/>
                <a:ea typeface="黑体" panose="02010609060101010101" pitchFamily="49" charset="-122"/>
              </a:rPr>
              <a:t>供有利时机。</a:t>
            </a:r>
            <a:r>
              <a:rPr lang="zh-CN" altLang="en-US" b="1">
                <a:solidFill>
                  <a:schemeClr val="bg1"/>
                </a:solidFill>
              </a:rPr>
              <a:t>组卷网</a:t>
            </a:r>
          </a:p>
        </p:txBody>
      </p:sp>
      <p:sp>
        <p:nvSpPr>
          <p:cNvPr id="37895" name="Text Box 7">
            <a:extLst>
              <a:ext uri="{FF2B5EF4-FFF2-40B4-BE49-F238E27FC236}">
                <a16:creationId xmlns:a16="http://schemas.microsoft.com/office/drawing/2014/main" id="{C068F4A0-0C18-459D-9C86-7DA861706F4D}"/>
              </a:ext>
            </a:extLst>
          </p:cNvPr>
          <p:cNvSpPr txBox="1">
            <a:spLocks noChangeArrowheads="1"/>
          </p:cNvSpPr>
          <p:nvPr/>
        </p:nvSpPr>
        <p:spPr bwMode="auto">
          <a:xfrm>
            <a:off x="7824788" y="5445125"/>
            <a:ext cx="2438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None/>
            </a:pPr>
            <a:r>
              <a:rPr kumimoji="1" lang="zh-CN" altLang="en-US" sz="2400" b="1">
                <a:solidFill>
                  <a:srgbClr val="FF3300"/>
                </a:solidFill>
                <a:latin typeface="黑体" panose="02010609060101010101" pitchFamily="49" charset="-122"/>
                <a:ea typeface="黑体" panose="02010609060101010101" pitchFamily="49" charset="-122"/>
              </a:rPr>
              <a:t>保路运动纪念碑</a:t>
            </a:r>
          </a:p>
        </p:txBody>
      </p:sp>
      <p:sp>
        <p:nvSpPr>
          <p:cNvPr id="37898" name="Text Box 10">
            <a:extLst>
              <a:ext uri="{FF2B5EF4-FFF2-40B4-BE49-F238E27FC236}">
                <a16:creationId xmlns:a16="http://schemas.microsoft.com/office/drawing/2014/main" id="{325F45AC-3E95-4416-8DE6-D52D9B6999C3}"/>
              </a:ext>
            </a:extLst>
          </p:cNvPr>
          <p:cNvSpPr txBox="1">
            <a:spLocks noChangeArrowheads="1"/>
          </p:cNvSpPr>
          <p:nvPr/>
        </p:nvSpPr>
        <p:spPr bwMode="auto">
          <a:xfrm>
            <a:off x="1703388" y="742951"/>
            <a:ext cx="89535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anose="02020603050405020304" pitchFamily="18" charset="0"/>
              </a:rPr>
              <a:t>时机</a:t>
            </a:r>
          </a:p>
        </p:txBody>
      </p:sp>
      <p:sp>
        <p:nvSpPr>
          <p:cNvPr id="37899" name="Text Box 11">
            <a:extLst>
              <a:ext uri="{FF2B5EF4-FFF2-40B4-BE49-F238E27FC236}">
                <a16:creationId xmlns:a16="http://schemas.microsoft.com/office/drawing/2014/main" id="{51BDE97B-E2EB-4CAE-ACAC-60DD0EA6F0DD}"/>
              </a:ext>
            </a:extLst>
          </p:cNvPr>
          <p:cNvSpPr txBox="1">
            <a:spLocks noChangeArrowheads="1"/>
          </p:cNvSpPr>
          <p:nvPr/>
        </p:nvSpPr>
        <p:spPr bwMode="auto">
          <a:xfrm>
            <a:off x="1524000" y="0"/>
            <a:ext cx="6248400" cy="457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3300"/>
                </a:solidFill>
              </a:rPr>
              <a:t>山雨欲来风满楼</a:t>
            </a:r>
            <a:r>
              <a:rPr lang="en-US" altLang="zh-CN" sz="2400" b="1">
                <a:solidFill>
                  <a:srgbClr val="FF3300"/>
                </a:solidFill>
              </a:rPr>
              <a:t>——</a:t>
            </a:r>
            <a:r>
              <a:rPr lang="zh-CN" altLang="en-US" sz="2400" b="1">
                <a:solidFill>
                  <a:srgbClr val="FF3300"/>
                </a:solidFill>
              </a:rPr>
              <a:t>资产阶级革命兴起篇</a:t>
            </a:r>
          </a:p>
        </p:txBody>
      </p:sp>
    </p:spTree>
    <p:extLst>
      <p:ext uri="{BB962C8B-B14F-4D97-AF65-F5344CB8AC3E}">
        <p14:creationId xmlns:p14="http://schemas.microsoft.com/office/powerpoint/2010/main" val="1132292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895"/>
                                        </p:tgtEl>
                                        <p:attrNameLst>
                                          <p:attrName>style.visibility</p:attrName>
                                        </p:attrNameLst>
                                      </p:cBhvr>
                                      <p:to>
                                        <p:strVal val="visible"/>
                                      </p:to>
                                    </p:set>
                                    <p:animEffect transition="in" filter="blinds(horizontal)">
                                      <p:cBhvr>
                                        <p:cTn id="10" dur="500"/>
                                        <p:tgtEl>
                                          <p:spTgt spid="37895"/>
                                        </p:tgtEl>
                                      </p:cBhvr>
                                    </p:animEffect>
                                  </p:childTnLst>
                                </p:cTn>
                              </p:par>
                              <p:par>
                                <p:cTn id="11" presetID="3" presetClass="entr" presetSubtype="10" fill="hold" nodeType="with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blinds(horizontal)">
                                      <p:cBhvr>
                                        <p:cTn id="13" dur="500"/>
                                        <p:tgtEl>
                                          <p:spTgt spid="378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blinds(horizontal)">
                                      <p:cBhvr>
                                        <p:cTn id="18" dur="500"/>
                                        <p:tgtEl>
                                          <p:spTgt spid="3789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blinds(horizontal)">
                                      <p:cBhvr>
                                        <p:cTn id="21" dur="500"/>
                                        <p:tgtEl>
                                          <p:spTgt spid="3789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7894"/>
                                        </p:tgtEl>
                                        <p:attrNameLst>
                                          <p:attrName>style.visibility</p:attrName>
                                        </p:attrNameLst>
                                      </p:cBhvr>
                                      <p:to>
                                        <p:strVal val="visible"/>
                                      </p:to>
                                    </p:set>
                                    <p:animEffect transition="in" filter="blinds(horizontal)">
                                      <p:cBhvr>
                                        <p:cTn id="24"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2" grpId="0"/>
      <p:bldP spid="37893" grpId="0"/>
      <p:bldP spid="37894" grpId="0"/>
      <p:bldP spid="3789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7644A44-C915-4176-A688-56B11C509D9E}"/>
              </a:ext>
            </a:extLst>
          </p:cNvPr>
          <p:cNvSpPr>
            <a:spLocks noChangeArrowheads="1"/>
          </p:cNvSpPr>
          <p:nvPr/>
        </p:nvSpPr>
        <p:spPr bwMode="auto">
          <a:xfrm>
            <a:off x="1905000" y="304800"/>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b="1">
                <a:solidFill>
                  <a:schemeClr val="tx2"/>
                </a:solidFill>
                <a:latin typeface="黑体" panose="02010609060101010101" pitchFamily="49" charset="-122"/>
                <a:ea typeface="黑体" panose="02010609060101010101" pitchFamily="49" charset="-122"/>
              </a:rPr>
              <a:t>  </a:t>
            </a:r>
            <a:r>
              <a:rPr lang="zh-CN" altLang="en-US" sz="2400" b="1">
                <a:solidFill>
                  <a:schemeClr val="tx2"/>
                </a:solidFill>
                <a:latin typeface="黑体" panose="02010609060101010101" pitchFamily="49" charset="-122"/>
                <a:ea typeface="黑体" panose="02010609060101010101" pitchFamily="49" charset="-122"/>
              </a:rPr>
              <a:t>（一）</a:t>
            </a:r>
            <a:r>
              <a:rPr lang="zh-CN" altLang="en-US" sz="2400" b="1">
                <a:solidFill>
                  <a:srgbClr val="FF0000"/>
                </a:solidFill>
                <a:latin typeface="黑体" panose="02010609060101010101" pitchFamily="49" charset="-122"/>
                <a:ea typeface="黑体" panose="02010609060101010101" pitchFamily="49" charset="-122"/>
              </a:rPr>
              <a:t>驱除鞑虏</a:t>
            </a:r>
            <a:r>
              <a:rPr lang="zh-CN" altLang="en-US" sz="2400" b="1">
                <a:solidFill>
                  <a:schemeClr val="tx2"/>
                </a:solidFill>
                <a:latin typeface="黑体" panose="02010609060101010101" pitchFamily="49" charset="-122"/>
                <a:ea typeface="黑体" panose="02010609060101010101" pitchFamily="49" charset="-122"/>
              </a:rPr>
              <a:t>   今之满州，本塞外东胡。昔在明朝，屡为边患</a:t>
            </a:r>
            <a:r>
              <a:rPr lang="en-US" altLang="zh-CN" sz="2400" b="1">
                <a:solidFill>
                  <a:schemeClr val="tx2"/>
                </a:solidFill>
                <a:ea typeface="黑体" panose="02010609060101010101" pitchFamily="49" charset="-122"/>
              </a:rPr>
              <a:t>……</a:t>
            </a:r>
            <a:r>
              <a:rPr lang="zh-CN" altLang="en-US" sz="2400" b="1">
                <a:solidFill>
                  <a:schemeClr val="tx2"/>
                </a:solidFill>
                <a:latin typeface="黑体" panose="02010609060101010101" pitchFamily="49" charset="-122"/>
                <a:ea typeface="黑体" panose="02010609060101010101" pitchFamily="49" charset="-122"/>
              </a:rPr>
              <a:t>满政府穷凶极恶，今已贯盈。义师所指，覆彼政府，还我主权。其满洲，汉军人等，如悔悟来降者，免其罪，敢有抵抗，杀无赦！</a:t>
            </a:r>
          </a:p>
        </p:txBody>
      </p:sp>
      <p:sp>
        <p:nvSpPr>
          <p:cNvPr id="29699" name="Text Box 3">
            <a:extLst>
              <a:ext uri="{FF2B5EF4-FFF2-40B4-BE49-F238E27FC236}">
                <a16:creationId xmlns:a16="http://schemas.microsoft.com/office/drawing/2014/main" id="{53DB4B87-FC10-4AB5-9892-16D3922A2C60}"/>
              </a:ext>
            </a:extLst>
          </p:cNvPr>
          <p:cNvSpPr txBox="1">
            <a:spLocks noChangeArrowheads="1"/>
          </p:cNvSpPr>
          <p:nvPr/>
        </p:nvSpPr>
        <p:spPr bwMode="auto">
          <a:xfrm>
            <a:off x="1905000" y="199707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zh-CN" sz="2400" b="1">
                <a:solidFill>
                  <a:schemeClr val="tx2"/>
                </a:solidFill>
                <a:latin typeface="黑体" panose="02010609060101010101" pitchFamily="49" charset="-122"/>
                <a:ea typeface="黑体" panose="02010609060101010101" pitchFamily="49" charset="-122"/>
              </a:rPr>
              <a:t>  </a:t>
            </a:r>
            <a:r>
              <a:rPr lang="zh-CN" altLang="en-US" sz="2400" b="1">
                <a:solidFill>
                  <a:schemeClr val="tx2"/>
                </a:solidFill>
                <a:latin typeface="黑体" panose="02010609060101010101" pitchFamily="49" charset="-122"/>
                <a:ea typeface="黑体" panose="02010609060101010101" pitchFamily="49" charset="-122"/>
              </a:rPr>
              <a:t>（二）</a:t>
            </a:r>
            <a:r>
              <a:rPr lang="zh-CN" altLang="en-US" sz="2400" b="1">
                <a:solidFill>
                  <a:srgbClr val="FF0000"/>
                </a:solidFill>
                <a:latin typeface="黑体" panose="02010609060101010101" pitchFamily="49" charset="-122"/>
                <a:ea typeface="黑体" panose="02010609060101010101" pitchFamily="49" charset="-122"/>
              </a:rPr>
              <a:t>恢复中华</a:t>
            </a:r>
            <a:r>
              <a:rPr lang="zh-CN" altLang="en-US" sz="2400" b="1">
                <a:solidFill>
                  <a:schemeClr val="tx2"/>
                </a:solidFill>
                <a:latin typeface="黑体" panose="02010609060101010101" pitchFamily="49" charset="-122"/>
                <a:ea typeface="黑体" panose="02010609060101010101" pitchFamily="49" charset="-122"/>
              </a:rPr>
              <a:t>   中国者，中国人之中国；中国之政治，中国人任之。驱除鞑虏之后，光复我民族的国家。</a:t>
            </a:r>
            <a:endParaRPr lang="zh-CN" altLang="en-US" sz="2400">
              <a:latin typeface="黑体" panose="02010609060101010101" pitchFamily="49" charset="-122"/>
              <a:ea typeface="黑体" panose="02010609060101010101" pitchFamily="49" charset="-122"/>
            </a:endParaRPr>
          </a:p>
        </p:txBody>
      </p:sp>
      <p:sp>
        <p:nvSpPr>
          <p:cNvPr id="29700" name="Text Box 4">
            <a:extLst>
              <a:ext uri="{FF2B5EF4-FFF2-40B4-BE49-F238E27FC236}">
                <a16:creationId xmlns:a16="http://schemas.microsoft.com/office/drawing/2014/main" id="{E71A9ADD-346A-4241-89DE-33CD917E3AF3}"/>
              </a:ext>
            </a:extLst>
          </p:cNvPr>
          <p:cNvSpPr txBox="1">
            <a:spLocks noChangeArrowheads="1"/>
          </p:cNvSpPr>
          <p:nvPr/>
        </p:nvSpPr>
        <p:spPr bwMode="auto">
          <a:xfrm>
            <a:off x="1905000" y="2943225"/>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t>  </a:t>
            </a:r>
            <a:r>
              <a:rPr lang="zh-CN" altLang="en-US" sz="2400" b="1">
                <a:latin typeface="黑体" panose="02010609060101010101" pitchFamily="49" charset="-122"/>
                <a:ea typeface="黑体" panose="02010609060101010101" pitchFamily="49" charset="-122"/>
              </a:rPr>
              <a:t>（三）</a:t>
            </a:r>
            <a:r>
              <a:rPr lang="zh-CN" altLang="en-US" sz="2400" b="1">
                <a:solidFill>
                  <a:srgbClr val="FF0000"/>
                </a:solidFill>
                <a:latin typeface="黑体" panose="02010609060101010101" pitchFamily="49" charset="-122"/>
                <a:ea typeface="黑体" panose="02010609060101010101" pitchFamily="49" charset="-122"/>
              </a:rPr>
              <a:t>创立民国</a:t>
            </a:r>
            <a:r>
              <a:rPr lang="zh-CN" altLang="en-US" sz="2400" b="1">
                <a:solidFill>
                  <a:schemeClr val="folHlink"/>
                </a:solidFill>
                <a:latin typeface="黑体" panose="02010609060101010101" pitchFamily="49" charset="-122"/>
                <a:ea typeface="黑体" panose="02010609060101010101" pitchFamily="49" charset="-122"/>
              </a:rPr>
              <a:t>    </a:t>
            </a:r>
            <a:r>
              <a:rPr lang="zh-CN" altLang="en-US" sz="2400" b="1">
                <a:solidFill>
                  <a:schemeClr val="tx2"/>
                </a:solidFill>
                <a:latin typeface="黑体" panose="02010609060101010101" pitchFamily="49" charset="-122"/>
                <a:ea typeface="黑体" panose="02010609060101010101" pitchFamily="49" charset="-122"/>
              </a:rPr>
              <a:t>今者由平民革命以建国民政府，凡为国民皆平等以有参政权。大总统由国民共举，议会以国民公举之议员构成之，制定中华民国宪法，人人共守。敢有帝制自为者，天下共击之。</a:t>
            </a:r>
          </a:p>
        </p:txBody>
      </p:sp>
      <p:sp>
        <p:nvSpPr>
          <p:cNvPr id="29701" name="Text Box 5">
            <a:extLst>
              <a:ext uri="{FF2B5EF4-FFF2-40B4-BE49-F238E27FC236}">
                <a16:creationId xmlns:a16="http://schemas.microsoft.com/office/drawing/2014/main" id="{A3075353-A2E6-435C-8083-8DD378A72FD5}"/>
              </a:ext>
            </a:extLst>
          </p:cNvPr>
          <p:cNvSpPr txBox="1">
            <a:spLocks noChangeArrowheads="1"/>
          </p:cNvSpPr>
          <p:nvPr/>
        </p:nvSpPr>
        <p:spPr bwMode="auto">
          <a:xfrm>
            <a:off x="1905000" y="4635500"/>
            <a:ext cx="838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b="1">
                <a:latin typeface="黑体" panose="02010609060101010101" pitchFamily="49" charset="-122"/>
                <a:ea typeface="黑体" panose="02010609060101010101" pitchFamily="49" charset="-122"/>
              </a:rPr>
              <a:t>  </a:t>
            </a:r>
            <a:r>
              <a:rPr lang="zh-CN" altLang="en-US" sz="2400" b="1">
                <a:latin typeface="黑体" panose="02010609060101010101" pitchFamily="49" charset="-122"/>
                <a:ea typeface="黑体" panose="02010609060101010101" pitchFamily="49" charset="-122"/>
              </a:rPr>
              <a:t>（四）</a:t>
            </a:r>
            <a:r>
              <a:rPr lang="zh-CN" altLang="en-US" sz="2400" b="1">
                <a:solidFill>
                  <a:srgbClr val="FF3300"/>
                </a:solidFill>
                <a:latin typeface="黑体" panose="02010609060101010101" pitchFamily="49" charset="-122"/>
                <a:ea typeface="黑体" panose="02010609060101010101" pitchFamily="49" charset="-122"/>
              </a:rPr>
              <a:t>平均地权</a:t>
            </a:r>
            <a:r>
              <a:rPr lang="zh-CN" altLang="en-US" sz="2400" b="1">
                <a:solidFill>
                  <a:schemeClr val="tx2"/>
                </a:solidFill>
                <a:latin typeface="黑体" panose="02010609060101010101" pitchFamily="49" charset="-122"/>
                <a:ea typeface="黑体" panose="02010609060101010101" pitchFamily="49" charset="-122"/>
              </a:rPr>
              <a:t>    当改良社会经济组织，核定天下地价。其现有之地价，仍属原主所有；其革命后社会改良进步之增价，则归于国家，为国民所共享。肇造社会的国家，俾家给人足，四海之内无一夫不获其所。敢有垄断以制国民之生命者，与众弃之！</a:t>
            </a:r>
          </a:p>
        </p:txBody>
      </p:sp>
    </p:spTree>
    <p:extLst>
      <p:ext uri="{BB962C8B-B14F-4D97-AF65-F5344CB8AC3E}">
        <p14:creationId xmlns:p14="http://schemas.microsoft.com/office/powerpoint/2010/main" val="30481319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7650" name="Group 2">
            <a:extLst>
              <a:ext uri="{FF2B5EF4-FFF2-40B4-BE49-F238E27FC236}">
                <a16:creationId xmlns:a16="http://schemas.microsoft.com/office/drawing/2014/main" id="{52C001EC-FC47-4C90-A2E8-338590A54659}"/>
              </a:ext>
            </a:extLst>
          </p:cNvPr>
          <p:cNvGraphicFramePr>
            <a:graphicFrameLocks noGrp="1"/>
          </p:cNvGraphicFramePr>
          <p:nvPr>
            <p:extLst>
              <p:ext uri="{D42A27DB-BD31-4B8C-83A1-F6EECF244321}">
                <p14:modId xmlns:p14="http://schemas.microsoft.com/office/powerpoint/2010/main" val="504831779"/>
              </p:ext>
            </p:extLst>
          </p:nvPr>
        </p:nvGraphicFramePr>
        <p:xfrm>
          <a:off x="776771" y="681730"/>
          <a:ext cx="11060733" cy="5762625"/>
        </p:xfrm>
        <a:graphic>
          <a:graphicData uri="http://schemas.openxmlformats.org/drawingml/2006/table">
            <a:tbl>
              <a:tblPr/>
              <a:tblGrid>
                <a:gridCol w="1767646">
                  <a:extLst>
                    <a:ext uri="{9D8B030D-6E8A-4147-A177-3AD203B41FA5}">
                      <a16:colId xmlns:a16="http://schemas.microsoft.com/office/drawing/2014/main" val="2704490427"/>
                    </a:ext>
                  </a:extLst>
                </a:gridCol>
                <a:gridCol w="1719470">
                  <a:extLst>
                    <a:ext uri="{9D8B030D-6E8A-4147-A177-3AD203B41FA5}">
                      <a16:colId xmlns:a16="http://schemas.microsoft.com/office/drawing/2014/main" val="1334688118"/>
                    </a:ext>
                  </a:extLst>
                </a:gridCol>
                <a:gridCol w="2574235">
                  <a:extLst>
                    <a:ext uri="{9D8B030D-6E8A-4147-A177-3AD203B41FA5}">
                      <a16:colId xmlns:a16="http://schemas.microsoft.com/office/drawing/2014/main" val="1735400798"/>
                    </a:ext>
                  </a:extLst>
                </a:gridCol>
                <a:gridCol w="4999382">
                  <a:extLst>
                    <a:ext uri="{9D8B030D-6E8A-4147-A177-3AD203B41FA5}">
                      <a16:colId xmlns:a16="http://schemas.microsoft.com/office/drawing/2014/main" val="2115057343"/>
                    </a:ext>
                  </a:extLst>
                </a:gridCol>
              </a:tblGrid>
              <a:tr h="8413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chemeClr val="tx2"/>
                          </a:solidFill>
                          <a:effectLst/>
                          <a:latin typeface="黑体" panose="02010609060101010101" pitchFamily="49" charset="-122"/>
                          <a:ea typeface="黑体" panose="02010609060101010101" pitchFamily="49" charset="-122"/>
                        </a:rPr>
                        <a:t>内容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chemeClr val="tx2"/>
                          </a:solidFill>
                          <a:effectLst/>
                          <a:latin typeface="黑体" panose="02010609060101010101" pitchFamily="49" charset="-122"/>
                          <a:ea typeface="黑体" panose="02010609060101010101" pitchFamily="49" charset="-122"/>
                        </a:rPr>
                        <a:t>对应的同</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chemeClr val="tx2"/>
                          </a:solidFill>
                          <a:effectLst/>
                          <a:latin typeface="黑体" panose="02010609060101010101" pitchFamily="49" charset="-122"/>
                          <a:ea typeface="黑体" panose="02010609060101010101" pitchFamily="49" charset="-122"/>
                        </a:rPr>
                        <a:t>盟会纲领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具体主张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49" charset="-122"/>
                        </a:rPr>
                        <a:t>评价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325057"/>
                  </a:ext>
                </a:extLst>
              </a:tr>
              <a:tr h="14382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民族主义</a:t>
                      </a:r>
                    </a:p>
                    <a:p>
                      <a:pPr marL="0" marR="0" lvl="0" indent="0" algn="ctr" defTabSz="914400" rtl="0" eaLnBrk="1" fontAlgn="base" latinLnBrk="0" hangingPunct="1">
                        <a:lnSpc>
                          <a:spcPct val="140000"/>
                        </a:lnSpc>
                        <a:spcBef>
                          <a:spcPct val="0"/>
                        </a:spcBef>
                        <a:spcAft>
                          <a:spcPct val="0"/>
                        </a:spcAft>
                        <a:buClrTx/>
                        <a:buSzTx/>
                        <a:buFontTx/>
                        <a:buNone/>
                        <a:tabLst/>
                      </a:pPr>
                      <a:r>
                        <a:rPr kumimoji="0" lang="en-US" altLang="zh-CN" sz="2400" b="1" i="0" u="none" strike="noStrike" cap="none" normalizeH="0" baseline="0" dirty="0">
                          <a:ln>
                            <a:noFill/>
                          </a:ln>
                          <a:solidFill>
                            <a:srgbClr val="0000FF"/>
                          </a:solidFill>
                          <a:effectLst/>
                          <a:latin typeface="黑体" panose="02010609060101010101" pitchFamily="49" charset="-122"/>
                          <a:ea typeface="黑体" panose="02010609060101010101" pitchFamily="49" charset="-122"/>
                        </a:rPr>
                        <a:t>(</a:t>
                      </a:r>
                      <a:r>
                        <a:rPr kumimoji="0" lang="zh-CN" altLang="en-US" sz="2400" b="1" i="0" u="none" strike="noStrike" cap="none" normalizeH="0" baseline="0" dirty="0">
                          <a:ln>
                            <a:noFill/>
                          </a:ln>
                          <a:solidFill>
                            <a:srgbClr val="0000FF"/>
                          </a:solidFill>
                          <a:effectLst/>
                          <a:latin typeface="黑体" panose="02010609060101010101" pitchFamily="49" charset="-122"/>
                          <a:ea typeface="黑体" panose="02010609060101010101" pitchFamily="49" charset="-122"/>
                        </a:rPr>
                        <a:t>民族革命</a:t>
                      </a:r>
                      <a:r>
                        <a:rPr kumimoji="0" lang="en-US" altLang="zh-CN" sz="2400" b="1" i="0" u="none" strike="noStrike" cap="none" normalizeH="0" baseline="0" dirty="0">
                          <a:ln>
                            <a:noFill/>
                          </a:ln>
                          <a:solidFill>
                            <a:srgbClr val="0000FF"/>
                          </a:solidFill>
                          <a:effectLst/>
                          <a:latin typeface="黑体" panose="02010609060101010101" pitchFamily="49" charset="-122"/>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081046"/>
                  </a:ext>
                </a:extLst>
              </a:tr>
              <a:tr h="16002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CC0000"/>
                          </a:solidFill>
                          <a:effectLst/>
                          <a:latin typeface="黑体" panose="02010609060101010101" pitchFamily="49" charset="-122"/>
                          <a:ea typeface="黑体" panose="02010609060101010101" pitchFamily="49" charset="-122"/>
                        </a:rPr>
                        <a:t>民权主义</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黑体" panose="02010609060101010101" pitchFamily="49" charset="-122"/>
                          <a:ea typeface="黑体" panose="02010609060101010101" pitchFamily="49" charset="-122"/>
                        </a:rPr>
                        <a:t>(</a:t>
                      </a:r>
                      <a:r>
                        <a:rPr kumimoji="0" lang="zh-CN" altLang="en-US" sz="2400" b="1" i="0" u="none" strike="noStrike" cap="none" normalizeH="0" baseline="0">
                          <a:ln>
                            <a:noFill/>
                          </a:ln>
                          <a:solidFill>
                            <a:srgbClr val="0000FF"/>
                          </a:solidFill>
                          <a:effectLst/>
                          <a:latin typeface="黑体" panose="02010609060101010101" pitchFamily="49" charset="-122"/>
                          <a:ea typeface="黑体" panose="02010609060101010101" pitchFamily="49" charset="-122"/>
                        </a:rPr>
                        <a:t>政治革命</a:t>
                      </a:r>
                      <a:r>
                        <a:rPr kumimoji="0" lang="en-US" altLang="zh-CN" sz="2400" b="1" i="0" u="none" strike="noStrike" cap="none" normalizeH="0" baseline="0">
                          <a:ln>
                            <a:noFill/>
                          </a:ln>
                          <a:solidFill>
                            <a:srgbClr val="0000FF"/>
                          </a:solidFill>
                          <a:effectLst/>
                          <a:latin typeface="黑体" panose="02010609060101010101" pitchFamily="49" charset="-122"/>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9099030"/>
                  </a:ext>
                </a:extLst>
              </a:tr>
              <a:tr h="18827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660066"/>
                          </a:solidFill>
                          <a:effectLst/>
                          <a:latin typeface="黑体" panose="02010609060101010101" pitchFamily="49" charset="-122"/>
                          <a:ea typeface="黑体" panose="02010609060101010101" pitchFamily="49" charset="-122"/>
                        </a:rPr>
                        <a:t>民生主义</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0000FF"/>
                          </a:solidFill>
                          <a:effectLst/>
                          <a:latin typeface="黑体" panose="02010609060101010101" pitchFamily="49" charset="-122"/>
                          <a:ea typeface="黑体" panose="02010609060101010101" pitchFamily="49" charset="-122"/>
                        </a:rPr>
                        <a:t>(</a:t>
                      </a:r>
                      <a:r>
                        <a:rPr kumimoji="0" lang="zh-CN" altLang="en-US" sz="2400" b="1" i="0" u="none" strike="noStrike" cap="none" normalizeH="0" baseline="0">
                          <a:ln>
                            <a:noFill/>
                          </a:ln>
                          <a:solidFill>
                            <a:srgbClr val="0000FF"/>
                          </a:solidFill>
                          <a:effectLst/>
                          <a:latin typeface="黑体" panose="02010609060101010101" pitchFamily="49" charset="-122"/>
                          <a:ea typeface="黑体" panose="02010609060101010101" pitchFamily="49" charset="-122"/>
                        </a:rPr>
                        <a:t>社会革命</a:t>
                      </a:r>
                      <a:r>
                        <a:rPr kumimoji="0" lang="en-US" altLang="zh-CN" sz="2400" b="1" i="0" u="none" strike="noStrike" cap="none" normalizeH="0" baseline="0">
                          <a:ln>
                            <a:noFill/>
                          </a:ln>
                          <a:solidFill>
                            <a:srgbClr val="0000FF"/>
                          </a:solidFill>
                          <a:effectLst/>
                          <a:latin typeface="黑体" panose="02010609060101010101" pitchFamily="49" charset="-122"/>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8697116"/>
                  </a:ext>
                </a:extLst>
              </a:tr>
            </a:tbl>
          </a:graphicData>
        </a:graphic>
      </p:graphicFrame>
      <p:sp>
        <p:nvSpPr>
          <p:cNvPr id="27677" name="Rectangle 29">
            <a:extLst>
              <a:ext uri="{FF2B5EF4-FFF2-40B4-BE49-F238E27FC236}">
                <a16:creationId xmlns:a16="http://schemas.microsoft.com/office/drawing/2014/main" id="{B7D50757-5233-4DDD-85A7-B2F74CD0BA0D}"/>
              </a:ext>
            </a:extLst>
          </p:cNvPr>
          <p:cNvSpPr>
            <a:spLocks noChangeArrowheads="1"/>
          </p:cNvSpPr>
          <p:nvPr/>
        </p:nvSpPr>
        <p:spPr bwMode="auto">
          <a:xfrm>
            <a:off x="2549525" y="175380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chemeClr val="tx2"/>
                </a:solidFill>
                <a:effectLst>
                  <a:outerShdw blurRad="38100" dist="38100" dir="2700000" algn="tl">
                    <a:srgbClr val="C0C0C0"/>
                  </a:outerShdw>
                </a:effectLst>
                <a:ea typeface="黑体" panose="02010609060101010101" pitchFamily="49" charset="-122"/>
              </a:rPr>
              <a:t>驱除鞑虏</a:t>
            </a:r>
          </a:p>
          <a:p>
            <a:r>
              <a:rPr lang="zh-CN" altLang="en-US" sz="2400" b="1" dirty="0">
                <a:solidFill>
                  <a:schemeClr val="tx2"/>
                </a:solidFill>
                <a:effectLst>
                  <a:outerShdw blurRad="38100" dist="38100" dir="2700000" algn="tl">
                    <a:srgbClr val="C0C0C0"/>
                  </a:outerShdw>
                </a:effectLst>
                <a:ea typeface="黑体" panose="02010609060101010101" pitchFamily="49" charset="-122"/>
              </a:rPr>
              <a:t>恢复中华</a:t>
            </a:r>
          </a:p>
        </p:txBody>
      </p:sp>
      <p:sp>
        <p:nvSpPr>
          <p:cNvPr id="27678" name="Rectangle 30">
            <a:extLst>
              <a:ext uri="{FF2B5EF4-FFF2-40B4-BE49-F238E27FC236}">
                <a16:creationId xmlns:a16="http://schemas.microsoft.com/office/drawing/2014/main" id="{DB625DBF-5DFF-441E-BA7D-3CF4FE69276B}"/>
              </a:ext>
            </a:extLst>
          </p:cNvPr>
          <p:cNvSpPr>
            <a:spLocks noChangeArrowheads="1"/>
          </p:cNvSpPr>
          <p:nvPr/>
        </p:nvSpPr>
        <p:spPr bwMode="auto">
          <a:xfrm>
            <a:off x="2549525" y="3352193"/>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CC0000"/>
                </a:solidFill>
                <a:effectLst>
                  <a:outerShdw blurRad="38100" dist="38100" dir="2700000" algn="tl">
                    <a:srgbClr val="C0C0C0"/>
                  </a:outerShdw>
                </a:effectLst>
                <a:ea typeface="黑体" panose="02010609060101010101" pitchFamily="49" charset="-122"/>
              </a:rPr>
              <a:t>创立民国</a:t>
            </a:r>
          </a:p>
        </p:txBody>
      </p:sp>
      <p:sp>
        <p:nvSpPr>
          <p:cNvPr id="27679" name="Rectangle 31">
            <a:extLst>
              <a:ext uri="{FF2B5EF4-FFF2-40B4-BE49-F238E27FC236}">
                <a16:creationId xmlns:a16="http://schemas.microsoft.com/office/drawing/2014/main" id="{CC4BB958-63FE-4115-8764-0760D8074D14}"/>
              </a:ext>
            </a:extLst>
          </p:cNvPr>
          <p:cNvSpPr>
            <a:spLocks noChangeArrowheads="1"/>
          </p:cNvSpPr>
          <p:nvPr/>
        </p:nvSpPr>
        <p:spPr bwMode="auto">
          <a:xfrm>
            <a:off x="2600325" y="4809156"/>
            <a:ext cx="151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660066"/>
                </a:solidFill>
                <a:effectLst>
                  <a:outerShdw blurRad="38100" dist="38100" dir="2700000" algn="tl">
                    <a:srgbClr val="C0C0C0"/>
                  </a:outerShdw>
                </a:effectLst>
                <a:ea typeface="黑体" panose="02010609060101010101" pitchFamily="49" charset="-122"/>
              </a:rPr>
              <a:t>平均地权</a:t>
            </a:r>
          </a:p>
        </p:txBody>
      </p:sp>
      <p:sp>
        <p:nvSpPr>
          <p:cNvPr id="27680" name="Rectangle 32">
            <a:extLst>
              <a:ext uri="{FF2B5EF4-FFF2-40B4-BE49-F238E27FC236}">
                <a16:creationId xmlns:a16="http://schemas.microsoft.com/office/drawing/2014/main" id="{816E8FCE-6F8B-4196-9FC5-6954DB398805}"/>
              </a:ext>
            </a:extLst>
          </p:cNvPr>
          <p:cNvSpPr>
            <a:spLocks noChangeArrowheads="1"/>
          </p:cNvSpPr>
          <p:nvPr/>
        </p:nvSpPr>
        <p:spPr bwMode="auto">
          <a:xfrm>
            <a:off x="4225925" y="1775373"/>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FF0000"/>
                </a:solidFill>
                <a:latin typeface="Arial Black" panose="020B0A04020102020204" pitchFamily="34" charset="0"/>
                <a:ea typeface="黑体" panose="02010609060101010101" pitchFamily="49" charset="-122"/>
              </a:rPr>
              <a:t>暴力</a:t>
            </a:r>
            <a:r>
              <a:rPr lang="zh-CN" altLang="en-US" sz="2400" b="1" dirty="0">
                <a:solidFill>
                  <a:schemeClr val="tx2"/>
                </a:solidFill>
                <a:latin typeface="Arial Black" panose="020B0A04020102020204" pitchFamily="34" charset="0"/>
                <a:ea typeface="黑体" panose="02010609060101010101" pitchFamily="49" charset="-122"/>
              </a:rPr>
              <a:t>推翻清王朝</a:t>
            </a:r>
          </a:p>
          <a:p>
            <a:r>
              <a:rPr lang="zh-CN" altLang="en-US" sz="2400" b="1" dirty="0">
                <a:solidFill>
                  <a:schemeClr val="tx2"/>
                </a:solidFill>
                <a:latin typeface="Arial Black" panose="020B0A04020102020204" pitchFamily="34" charset="0"/>
                <a:ea typeface="黑体" panose="02010609060101010101" pitchFamily="49" charset="-122"/>
              </a:rPr>
              <a:t>实现民族独立自主</a:t>
            </a:r>
          </a:p>
        </p:txBody>
      </p:sp>
      <p:sp>
        <p:nvSpPr>
          <p:cNvPr id="27681" name="Rectangle 33">
            <a:extLst>
              <a:ext uri="{FF2B5EF4-FFF2-40B4-BE49-F238E27FC236}">
                <a16:creationId xmlns:a16="http://schemas.microsoft.com/office/drawing/2014/main" id="{46F62EA8-C014-426A-863E-443A5D90BE9D}"/>
              </a:ext>
            </a:extLst>
          </p:cNvPr>
          <p:cNvSpPr>
            <a:spLocks noChangeArrowheads="1"/>
          </p:cNvSpPr>
          <p:nvPr/>
        </p:nvSpPr>
        <p:spPr bwMode="auto">
          <a:xfrm>
            <a:off x="4222750" y="3209228"/>
            <a:ext cx="251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chemeClr val="tx2"/>
                </a:solidFill>
                <a:latin typeface="Arial Black" panose="020B0A04020102020204" pitchFamily="34" charset="0"/>
                <a:ea typeface="黑体" panose="02010609060101010101" pitchFamily="49" charset="-122"/>
              </a:rPr>
              <a:t>推翻封建帝制  </a:t>
            </a:r>
            <a:r>
              <a:rPr lang="zh-CN" altLang="en-US" sz="2400" b="1" dirty="0">
                <a:solidFill>
                  <a:srgbClr val="FF0000"/>
                </a:solidFill>
                <a:latin typeface="Arial Black" panose="020B0A04020102020204" pitchFamily="34" charset="0"/>
                <a:ea typeface="黑体" panose="02010609060101010101" pitchFamily="49" charset="-122"/>
              </a:rPr>
              <a:t>建立</a:t>
            </a:r>
            <a:r>
              <a:rPr lang="zh-CN" altLang="en-US" sz="2400" b="1" dirty="0">
                <a:solidFill>
                  <a:schemeClr val="tx2"/>
                </a:solidFill>
                <a:latin typeface="Arial Black" panose="020B0A04020102020204" pitchFamily="34" charset="0"/>
                <a:ea typeface="黑体" panose="02010609060101010101" pitchFamily="49" charset="-122"/>
              </a:rPr>
              <a:t>资产阶级共和国   国民主权</a:t>
            </a:r>
          </a:p>
        </p:txBody>
      </p:sp>
      <p:sp>
        <p:nvSpPr>
          <p:cNvPr id="27682" name="Rectangle 34">
            <a:extLst>
              <a:ext uri="{FF2B5EF4-FFF2-40B4-BE49-F238E27FC236}">
                <a16:creationId xmlns:a16="http://schemas.microsoft.com/office/drawing/2014/main" id="{1797C987-8E56-455B-8B20-46212D005D65}"/>
              </a:ext>
            </a:extLst>
          </p:cNvPr>
          <p:cNvSpPr>
            <a:spLocks noChangeArrowheads="1"/>
          </p:cNvSpPr>
          <p:nvPr/>
        </p:nvSpPr>
        <p:spPr bwMode="auto">
          <a:xfrm>
            <a:off x="4276621" y="4785588"/>
            <a:ext cx="2582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chemeClr val="tx2"/>
                </a:solidFill>
                <a:latin typeface="Arial Black" panose="020B0A04020102020204" pitchFamily="34" charset="0"/>
                <a:ea typeface="黑体" panose="02010609060101010101" pitchFamily="49" charset="-122"/>
              </a:rPr>
              <a:t>核定地价 原价归主 增价归国 国民共享（资产阶级土地革命纲领）</a:t>
            </a:r>
          </a:p>
        </p:txBody>
      </p:sp>
      <p:sp>
        <p:nvSpPr>
          <p:cNvPr id="27683" name="Text Box 35">
            <a:hlinkClick r:id="rId2" action="ppaction://hlinksldjump"/>
            <a:extLst>
              <a:ext uri="{FF2B5EF4-FFF2-40B4-BE49-F238E27FC236}">
                <a16:creationId xmlns:a16="http://schemas.microsoft.com/office/drawing/2014/main" id="{4516CE79-819D-4034-AA92-5F953E495CB4}"/>
              </a:ext>
            </a:extLst>
          </p:cNvPr>
          <p:cNvSpPr txBox="1">
            <a:spLocks noChangeArrowheads="1"/>
          </p:cNvSpPr>
          <p:nvPr/>
        </p:nvSpPr>
        <p:spPr bwMode="auto">
          <a:xfrm>
            <a:off x="1524000" y="0"/>
            <a:ext cx="4343400" cy="6413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a:latin typeface="Arial Black" panose="020B0A04020102020204" pitchFamily="34" charset="0"/>
                <a:hlinkClick r:id="rId3" action="ppaction://hlinksldjump"/>
              </a:rPr>
              <a:t>三民主义</a:t>
            </a:r>
            <a:endParaRPr lang="zh-CN" altLang="en-US" sz="3600" b="1">
              <a:latin typeface="Arial Black" panose="020B0A04020102020204" pitchFamily="34" charset="0"/>
            </a:endParaRPr>
          </a:p>
        </p:txBody>
      </p:sp>
      <p:sp>
        <p:nvSpPr>
          <p:cNvPr id="27684" name="Text Box 36">
            <a:extLst>
              <a:ext uri="{FF2B5EF4-FFF2-40B4-BE49-F238E27FC236}">
                <a16:creationId xmlns:a16="http://schemas.microsoft.com/office/drawing/2014/main" id="{32878E33-C074-46DD-93E2-778B6B889A6B}"/>
              </a:ext>
            </a:extLst>
          </p:cNvPr>
          <p:cNvSpPr txBox="1">
            <a:spLocks noChangeArrowheads="1"/>
          </p:cNvSpPr>
          <p:nvPr/>
        </p:nvSpPr>
        <p:spPr bwMode="auto">
          <a:xfrm>
            <a:off x="6795466" y="1520062"/>
            <a:ext cx="49780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2400" b="1" dirty="0">
                <a:latin typeface="Times New Roman" panose="02020603050405020304" pitchFamily="18" charset="0"/>
                <a:ea typeface="黑体" panose="02010609060101010101" pitchFamily="49" charset="-122"/>
              </a:rPr>
              <a:t>      </a:t>
            </a:r>
            <a:r>
              <a:rPr lang="zh-CN" altLang="en-US" sz="2400" b="1" dirty="0">
                <a:latin typeface="Times New Roman" panose="02020603050405020304" pitchFamily="18" charset="0"/>
                <a:ea typeface="黑体" panose="02010609060101010101" pitchFamily="49" charset="-122"/>
              </a:rPr>
              <a:t>反清与建立资产阶级国家相结合，</a:t>
            </a:r>
            <a:r>
              <a:rPr lang="zh-CN" altLang="en-US" sz="2400" b="1" dirty="0">
                <a:ea typeface="黑体" panose="02010609060101010101" pitchFamily="49" charset="-122"/>
              </a:rPr>
              <a:t>反映了人民的意愿和时代的要求</a:t>
            </a:r>
          </a:p>
        </p:txBody>
      </p:sp>
      <p:sp>
        <p:nvSpPr>
          <p:cNvPr id="27685" name="Rectangle 37">
            <a:extLst>
              <a:ext uri="{FF2B5EF4-FFF2-40B4-BE49-F238E27FC236}">
                <a16:creationId xmlns:a16="http://schemas.microsoft.com/office/drawing/2014/main" id="{9B03A293-C744-413E-A467-7B3099E5E558}"/>
              </a:ext>
            </a:extLst>
          </p:cNvPr>
          <p:cNvSpPr>
            <a:spLocks noChangeArrowheads="1"/>
          </p:cNvSpPr>
          <p:nvPr/>
        </p:nvSpPr>
        <p:spPr bwMode="auto">
          <a:xfrm>
            <a:off x="6859484" y="2194172"/>
            <a:ext cx="4967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b="1" dirty="0">
                <a:ea typeface="黑体" panose="02010609060101010101" pitchFamily="49" charset="-122"/>
              </a:rPr>
              <a:t>        </a:t>
            </a:r>
            <a:r>
              <a:rPr lang="zh-CN" altLang="en-US" sz="2400" b="1" dirty="0">
                <a:ea typeface="黑体" panose="02010609060101010101" pitchFamily="49" charset="-122"/>
              </a:rPr>
              <a:t>对帝国主义抱有幻想，没有明确反帝主张</a:t>
            </a:r>
          </a:p>
        </p:txBody>
      </p:sp>
      <p:sp>
        <p:nvSpPr>
          <p:cNvPr id="27686" name="Text Box 38">
            <a:extLst>
              <a:ext uri="{FF2B5EF4-FFF2-40B4-BE49-F238E27FC236}">
                <a16:creationId xmlns:a16="http://schemas.microsoft.com/office/drawing/2014/main" id="{816FC763-71E7-42E1-84CE-CBA4F87AB444}"/>
              </a:ext>
            </a:extLst>
          </p:cNvPr>
          <p:cNvSpPr txBox="1">
            <a:spLocks noChangeArrowheads="1"/>
          </p:cNvSpPr>
          <p:nvPr/>
        </p:nvSpPr>
        <p:spPr bwMode="auto">
          <a:xfrm>
            <a:off x="6795466" y="2970214"/>
            <a:ext cx="52168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ea typeface="黑体" panose="02010609060101010101" pitchFamily="49" charset="-122"/>
              </a:rPr>
              <a:t>       </a:t>
            </a:r>
            <a:r>
              <a:rPr lang="zh-CN" altLang="en-US" sz="2400" b="1" dirty="0">
                <a:ea typeface="黑体" panose="02010609060101010101" pitchFamily="49" charset="-122"/>
              </a:rPr>
              <a:t>从理论上解决了革命政党迫切需要解决的夺取政权与建立政权的问题</a:t>
            </a:r>
          </a:p>
        </p:txBody>
      </p:sp>
      <p:sp>
        <p:nvSpPr>
          <p:cNvPr id="27687" name="Rectangle 39">
            <a:extLst>
              <a:ext uri="{FF2B5EF4-FFF2-40B4-BE49-F238E27FC236}">
                <a16:creationId xmlns:a16="http://schemas.microsoft.com/office/drawing/2014/main" id="{960AB3E1-C9DC-46BB-8F0A-5647D8852335}"/>
              </a:ext>
            </a:extLst>
          </p:cNvPr>
          <p:cNvSpPr>
            <a:spLocks noChangeArrowheads="1"/>
          </p:cNvSpPr>
          <p:nvPr/>
        </p:nvSpPr>
        <p:spPr bwMode="auto">
          <a:xfrm>
            <a:off x="6766891" y="3734251"/>
            <a:ext cx="52168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b="1" dirty="0">
                <a:ea typeface="黑体" panose="02010609060101010101" pitchFamily="49" charset="-122"/>
              </a:rPr>
              <a:t>       </a:t>
            </a:r>
            <a:r>
              <a:rPr lang="zh-CN" altLang="en-US" sz="2400" b="1" dirty="0">
                <a:ea typeface="黑体" panose="02010609060101010101" pitchFamily="49" charset="-122"/>
              </a:rPr>
              <a:t>缺少具体的可操作性，只是些抽象的概念</a:t>
            </a:r>
          </a:p>
        </p:txBody>
      </p:sp>
      <p:sp>
        <p:nvSpPr>
          <p:cNvPr id="27688" name="Text Box 40">
            <a:extLst>
              <a:ext uri="{FF2B5EF4-FFF2-40B4-BE49-F238E27FC236}">
                <a16:creationId xmlns:a16="http://schemas.microsoft.com/office/drawing/2014/main" id="{206FBBF9-6F74-4F7B-9E46-0739253D7356}"/>
              </a:ext>
            </a:extLst>
          </p:cNvPr>
          <p:cNvSpPr txBox="1">
            <a:spLocks noChangeArrowheads="1"/>
          </p:cNvSpPr>
          <p:nvPr/>
        </p:nvSpPr>
        <p:spPr bwMode="auto">
          <a:xfrm>
            <a:off x="6795466" y="4510293"/>
            <a:ext cx="50318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ea typeface="黑体" panose="02010609060101010101" pitchFamily="49" charset="-122"/>
              </a:rPr>
              <a:t>       </a:t>
            </a:r>
            <a:r>
              <a:rPr lang="zh-CN" altLang="en-US" sz="2400" b="1" dirty="0">
                <a:ea typeface="黑体" panose="02010609060101010101" pitchFamily="49" charset="-122"/>
              </a:rPr>
              <a:t>解决土地问题反映孙中山维护广大人民利益的美好愿望和对世界潮流的敏锐观察</a:t>
            </a:r>
          </a:p>
        </p:txBody>
      </p:sp>
      <p:sp>
        <p:nvSpPr>
          <p:cNvPr id="27689" name="Rectangle 41">
            <a:extLst>
              <a:ext uri="{FF2B5EF4-FFF2-40B4-BE49-F238E27FC236}">
                <a16:creationId xmlns:a16="http://schemas.microsoft.com/office/drawing/2014/main" id="{68AF9EE3-7CEF-4897-8AEF-FC5DD0551411}"/>
              </a:ext>
            </a:extLst>
          </p:cNvPr>
          <p:cNvSpPr>
            <a:spLocks noChangeArrowheads="1"/>
          </p:cNvSpPr>
          <p:nvPr/>
        </p:nvSpPr>
        <p:spPr bwMode="auto">
          <a:xfrm>
            <a:off x="6943380" y="5653738"/>
            <a:ext cx="48941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ea typeface="黑体" panose="02010609060101010101" pitchFamily="49" charset="-122"/>
              </a:rPr>
              <a:t>     没有废除封建土地所有制和彻底解决农民土地问题</a:t>
            </a:r>
          </a:p>
        </p:txBody>
      </p:sp>
      <p:sp>
        <p:nvSpPr>
          <p:cNvPr id="27690" name="AutoShape 42">
            <a:extLst>
              <a:ext uri="{FF2B5EF4-FFF2-40B4-BE49-F238E27FC236}">
                <a16:creationId xmlns:a16="http://schemas.microsoft.com/office/drawing/2014/main" id="{8E6FB68A-93FE-4C24-A762-096DE34ED6BF}"/>
              </a:ext>
            </a:extLst>
          </p:cNvPr>
          <p:cNvSpPr>
            <a:spLocks noChangeArrowheads="1"/>
          </p:cNvSpPr>
          <p:nvPr/>
        </p:nvSpPr>
        <p:spPr bwMode="auto">
          <a:xfrm>
            <a:off x="1066800" y="2393951"/>
            <a:ext cx="1219200" cy="576263"/>
          </a:xfrm>
          <a:prstGeom prst="wedgeRoundRectCallout">
            <a:avLst>
              <a:gd name="adj1" fmla="val 35940"/>
              <a:gd name="adj2" fmla="val -16944"/>
              <a:gd name="adj3" fmla="val 16667"/>
            </a:avLst>
          </a:prstGeom>
          <a:solidFill>
            <a:srgbClr val="DEB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800" b="1" dirty="0">
                <a:solidFill>
                  <a:srgbClr val="FF0000"/>
                </a:solidFill>
                <a:effectLst>
                  <a:outerShdw blurRad="38100" dist="38100" dir="2700000" algn="tl">
                    <a:srgbClr val="000000"/>
                  </a:outerShdw>
                </a:effectLst>
                <a:ea typeface="黑体" panose="02010609060101010101" pitchFamily="49" charset="-122"/>
              </a:rPr>
              <a:t>前提</a:t>
            </a:r>
          </a:p>
        </p:txBody>
      </p:sp>
      <p:sp>
        <p:nvSpPr>
          <p:cNvPr id="27691" name="AutoShape 43">
            <a:extLst>
              <a:ext uri="{FF2B5EF4-FFF2-40B4-BE49-F238E27FC236}">
                <a16:creationId xmlns:a16="http://schemas.microsoft.com/office/drawing/2014/main" id="{AB0A000E-19E8-45A8-96EF-08E04CD603F9}"/>
              </a:ext>
            </a:extLst>
          </p:cNvPr>
          <p:cNvSpPr>
            <a:spLocks noChangeArrowheads="1"/>
          </p:cNvSpPr>
          <p:nvPr/>
        </p:nvSpPr>
        <p:spPr bwMode="auto">
          <a:xfrm>
            <a:off x="951603" y="3886201"/>
            <a:ext cx="1219200" cy="576263"/>
          </a:xfrm>
          <a:prstGeom prst="wedgeRoundRectCallout">
            <a:avLst>
              <a:gd name="adj1" fmla="val 43620"/>
              <a:gd name="adj2" fmla="val -73968"/>
              <a:gd name="adj3" fmla="val 16667"/>
            </a:avLst>
          </a:prstGeom>
          <a:solidFill>
            <a:srgbClr val="DEB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800" b="1" dirty="0">
                <a:solidFill>
                  <a:srgbClr val="FF0000"/>
                </a:solidFill>
                <a:effectLst>
                  <a:outerShdw blurRad="38100" dist="38100" dir="2700000" algn="tl">
                    <a:srgbClr val="000000"/>
                  </a:outerShdw>
                </a:effectLst>
                <a:ea typeface="黑体" panose="02010609060101010101" pitchFamily="49" charset="-122"/>
              </a:rPr>
              <a:t>核心</a:t>
            </a:r>
          </a:p>
        </p:txBody>
      </p:sp>
      <p:sp>
        <p:nvSpPr>
          <p:cNvPr id="27692" name="AutoShape 44">
            <a:extLst>
              <a:ext uri="{FF2B5EF4-FFF2-40B4-BE49-F238E27FC236}">
                <a16:creationId xmlns:a16="http://schemas.microsoft.com/office/drawing/2014/main" id="{1AF9F2EF-E68B-431B-AD8E-804C199CE488}"/>
              </a:ext>
            </a:extLst>
          </p:cNvPr>
          <p:cNvSpPr>
            <a:spLocks noChangeArrowheads="1"/>
          </p:cNvSpPr>
          <p:nvPr/>
        </p:nvSpPr>
        <p:spPr bwMode="auto">
          <a:xfrm>
            <a:off x="951603" y="5347185"/>
            <a:ext cx="1447800" cy="1008063"/>
          </a:xfrm>
          <a:prstGeom prst="wedgeRoundRectCallout">
            <a:avLst>
              <a:gd name="adj1" fmla="val 45394"/>
              <a:gd name="adj2" fmla="val -40394"/>
              <a:gd name="adj3" fmla="val 16667"/>
            </a:avLst>
          </a:prstGeom>
          <a:solidFill>
            <a:srgbClr val="DEB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800" b="1" dirty="0">
                <a:solidFill>
                  <a:srgbClr val="FF0000"/>
                </a:solidFill>
                <a:effectLst>
                  <a:outerShdw blurRad="38100" dist="38100" dir="2700000" algn="tl">
                    <a:srgbClr val="000000"/>
                  </a:outerShdw>
                </a:effectLst>
                <a:ea typeface="黑体" panose="02010609060101010101" pitchFamily="49" charset="-122"/>
              </a:rPr>
              <a:t>补充和发展</a:t>
            </a:r>
          </a:p>
        </p:txBody>
      </p:sp>
      <p:sp>
        <p:nvSpPr>
          <p:cNvPr id="27693" name="Rectangle 45">
            <a:extLst>
              <a:ext uri="{FF2B5EF4-FFF2-40B4-BE49-F238E27FC236}">
                <a16:creationId xmlns:a16="http://schemas.microsoft.com/office/drawing/2014/main" id="{799D6D97-F5E2-4D9D-B920-E2926803623D}"/>
              </a:ext>
            </a:extLst>
          </p:cNvPr>
          <p:cNvSpPr>
            <a:spLocks noChangeArrowheads="1"/>
          </p:cNvSpPr>
          <p:nvPr/>
        </p:nvSpPr>
        <p:spPr bwMode="auto">
          <a:xfrm>
            <a:off x="2705100" y="5471022"/>
            <a:ext cx="1517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chemeClr val="accent2"/>
                </a:solidFill>
                <a:ea typeface="黑体" panose="02010609060101010101" pitchFamily="49" charset="-122"/>
              </a:rPr>
              <a:t>≠</a:t>
            </a:r>
            <a:r>
              <a:rPr lang="zh-CN" altLang="en-US" sz="2400" b="1" dirty="0">
                <a:solidFill>
                  <a:schemeClr val="accent2"/>
                </a:solidFill>
                <a:ea typeface="黑体" panose="02010609060101010101" pitchFamily="49" charset="-122"/>
              </a:rPr>
              <a:t>平分土地</a:t>
            </a:r>
          </a:p>
        </p:txBody>
      </p:sp>
      <p:sp>
        <p:nvSpPr>
          <p:cNvPr id="2" name="箭头: 左 1">
            <a:hlinkClick r:id="rId4" action="ppaction://hlinksldjump"/>
            <a:extLst>
              <a:ext uri="{FF2B5EF4-FFF2-40B4-BE49-F238E27FC236}">
                <a16:creationId xmlns:a16="http://schemas.microsoft.com/office/drawing/2014/main" id="{1E1588E2-26DF-4EE1-8C6B-1DA193ACDAF1}"/>
              </a:ext>
            </a:extLst>
          </p:cNvPr>
          <p:cNvSpPr/>
          <p:nvPr/>
        </p:nvSpPr>
        <p:spPr>
          <a:xfrm>
            <a:off x="10752457" y="6242419"/>
            <a:ext cx="62708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4420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7680"/>
                                        </p:tgtEl>
                                        <p:attrNameLst>
                                          <p:attrName>style.visibility</p:attrName>
                                        </p:attrNameLst>
                                      </p:cBhvr>
                                      <p:to>
                                        <p:strVal val="visible"/>
                                      </p:to>
                                    </p:set>
                                    <p:animEffect transition="in" filter="blinds(horizontal)">
                                      <p:cBhvr>
                                        <p:cTn id="11" dur="500"/>
                                        <p:tgtEl>
                                          <p:spTgt spid="276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684"/>
                                        </p:tgtEl>
                                        <p:attrNameLst>
                                          <p:attrName>style.visibility</p:attrName>
                                        </p:attrNameLst>
                                      </p:cBhvr>
                                      <p:to>
                                        <p:strVal val="visible"/>
                                      </p:to>
                                    </p:set>
                                    <p:animEffect transition="in" filter="box(in)">
                                      <p:cBhvr>
                                        <p:cTn id="16" dur="500"/>
                                        <p:tgtEl>
                                          <p:spTgt spid="276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7685"/>
                                        </p:tgtEl>
                                        <p:attrNameLst>
                                          <p:attrName>style.visibility</p:attrName>
                                        </p:attrNameLst>
                                      </p:cBhvr>
                                      <p:to>
                                        <p:strVal val="visible"/>
                                      </p:to>
                                    </p:set>
                                    <p:animEffect transition="in" filter="box(in)">
                                      <p:cBhvr>
                                        <p:cTn id="21" dur="500"/>
                                        <p:tgtEl>
                                          <p:spTgt spid="276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67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681"/>
                                        </p:tgtEl>
                                        <p:attrNameLst>
                                          <p:attrName>style.visibility</p:attrName>
                                        </p:attrNameLst>
                                      </p:cBhvr>
                                      <p:to>
                                        <p:strVal val="visible"/>
                                      </p:to>
                                    </p:set>
                                    <p:animEffect transition="in" filter="blinds(horizontal)">
                                      <p:cBhvr>
                                        <p:cTn id="30" dur="500"/>
                                        <p:tgtEl>
                                          <p:spTgt spid="276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7686"/>
                                        </p:tgtEl>
                                        <p:attrNameLst>
                                          <p:attrName>style.visibility</p:attrName>
                                        </p:attrNameLst>
                                      </p:cBhvr>
                                      <p:to>
                                        <p:strVal val="visible"/>
                                      </p:to>
                                    </p:set>
                                    <p:animEffect transition="in" filter="box(in)">
                                      <p:cBhvr>
                                        <p:cTn id="35" dur="500"/>
                                        <p:tgtEl>
                                          <p:spTgt spid="276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7687"/>
                                        </p:tgtEl>
                                        <p:attrNameLst>
                                          <p:attrName>style.visibility</p:attrName>
                                        </p:attrNameLst>
                                      </p:cBhvr>
                                      <p:to>
                                        <p:strVal val="visible"/>
                                      </p:to>
                                    </p:set>
                                    <p:animEffect transition="in" filter="box(in)">
                                      <p:cBhvr>
                                        <p:cTn id="40" dur="500"/>
                                        <p:tgtEl>
                                          <p:spTgt spid="276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6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69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7682"/>
                                        </p:tgtEl>
                                        <p:attrNameLst>
                                          <p:attrName>style.visibility</p:attrName>
                                        </p:attrNameLst>
                                      </p:cBhvr>
                                      <p:to>
                                        <p:strVal val="visible"/>
                                      </p:to>
                                    </p:set>
                                    <p:animEffect transition="in" filter="blinds(horizontal)">
                                      <p:cBhvr>
                                        <p:cTn id="53" dur="500"/>
                                        <p:tgtEl>
                                          <p:spTgt spid="276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7688"/>
                                        </p:tgtEl>
                                        <p:attrNameLst>
                                          <p:attrName>style.visibility</p:attrName>
                                        </p:attrNameLst>
                                      </p:cBhvr>
                                      <p:to>
                                        <p:strVal val="visible"/>
                                      </p:to>
                                    </p:set>
                                    <p:animEffect transition="in" filter="box(in)">
                                      <p:cBhvr>
                                        <p:cTn id="58" dur="500"/>
                                        <p:tgtEl>
                                          <p:spTgt spid="2768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7689"/>
                                        </p:tgtEl>
                                        <p:attrNameLst>
                                          <p:attrName>style.visibility</p:attrName>
                                        </p:attrNameLst>
                                      </p:cBhvr>
                                      <p:to>
                                        <p:strVal val="visible"/>
                                      </p:to>
                                    </p:set>
                                    <p:animEffect transition="in" filter="box(in)">
                                      <p:cBhvr>
                                        <p:cTn id="63" dur="500"/>
                                        <p:tgtEl>
                                          <p:spTgt spid="2768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7690"/>
                                        </p:tgtEl>
                                        <p:attrNameLst>
                                          <p:attrName>style.visibility</p:attrName>
                                        </p:attrNameLst>
                                      </p:cBhvr>
                                      <p:to>
                                        <p:strVal val="visible"/>
                                      </p:to>
                                    </p:set>
                                    <p:animEffect transition="in" filter="checkerboard(across)">
                                      <p:cBhvr>
                                        <p:cTn id="68" dur="500"/>
                                        <p:tgtEl>
                                          <p:spTgt spid="2769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7691"/>
                                        </p:tgtEl>
                                        <p:attrNameLst>
                                          <p:attrName>style.visibility</p:attrName>
                                        </p:attrNameLst>
                                      </p:cBhvr>
                                      <p:to>
                                        <p:strVal val="visible"/>
                                      </p:to>
                                    </p:set>
                                    <p:animEffect transition="in" filter="checkerboard(across)">
                                      <p:cBhvr>
                                        <p:cTn id="73" dur="500"/>
                                        <p:tgtEl>
                                          <p:spTgt spid="2769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7692"/>
                                        </p:tgtEl>
                                        <p:attrNameLst>
                                          <p:attrName>style.visibility</p:attrName>
                                        </p:attrNameLst>
                                      </p:cBhvr>
                                      <p:to>
                                        <p:strVal val="visible"/>
                                      </p:to>
                                    </p:set>
                                    <p:animEffect transition="in" filter="checkerboard(across)">
                                      <p:cBhvr>
                                        <p:cTn id="78" dur="500"/>
                                        <p:tgtEl>
                                          <p:spTgt spid="27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p:bldP spid="27678" grpId="0"/>
      <p:bldP spid="27679" grpId="0"/>
      <p:bldP spid="27680" grpId="0" autoUpdateAnimBg="0"/>
      <p:bldP spid="27681" grpId="0" autoUpdateAnimBg="0"/>
      <p:bldP spid="27682" grpId="0" autoUpdateAnimBg="0"/>
      <p:bldP spid="27684" grpId="0"/>
      <p:bldP spid="27685" grpId="0"/>
      <p:bldP spid="27686" grpId="0"/>
      <p:bldP spid="27687" grpId="0"/>
      <p:bldP spid="27688" grpId="0"/>
      <p:bldP spid="27689" grpId="0"/>
      <p:bldP spid="27690" grpId="0" animBg="1" autoUpdateAnimBg="0"/>
      <p:bldP spid="27691" grpId="0" animBg="1" autoUpdateAnimBg="0"/>
      <p:bldP spid="27692" grpId="0" animBg="1" autoUpdateAnimBg="0"/>
      <p:bldP spid="27693"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A33F1D-0148-4AEF-890D-556B9A0CE58E}"/>
              </a:ext>
            </a:extLst>
          </p:cNvPr>
          <p:cNvSpPr>
            <a:spLocks noGrp="1"/>
          </p:cNvSpPr>
          <p:nvPr>
            <p:ph type="title"/>
          </p:nvPr>
        </p:nvSpPr>
        <p:spPr>
          <a:xfrm>
            <a:off x="917713" y="355186"/>
            <a:ext cx="10515600" cy="1325563"/>
          </a:xfrm>
        </p:spPr>
        <p:txBody>
          <a:bodyPr>
            <a:normAutofit fontScale="90000"/>
          </a:bodyPr>
          <a:lstStyle/>
          <a:p>
            <a:r>
              <a:rPr lang="en-US" altLang="zh-CN" sz="3600" dirty="0">
                <a:latin typeface="黑体" panose="02010609060101010101" pitchFamily="49" charset="-122"/>
                <a:ea typeface="黑体" panose="02010609060101010101" pitchFamily="49" charset="-122"/>
              </a:rPr>
              <a:t>[</a:t>
            </a:r>
            <a:r>
              <a:rPr lang="zh-CN" altLang="zh-CN" sz="3600" dirty="0">
                <a:latin typeface="黑体" panose="02010609060101010101" pitchFamily="49" charset="-122"/>
                <a:ea typeface="黑体" panose="02010609060101010101" pitchFamily="49" charset="-122"/>
              </a:rPr>
              <a:t>重点精讲</a:t>
            </a:r>
            <a:r>
              <a:rPr lang="en-US" altLang="zh-CN" sz="3600" dirty="0">
                <a:latin typeface="黑体" panose="02010609060101010101" pitchFamily="49" charset="-122"/>
                <a:ea typeface="黑体" panose="02010609060101010101" pitchFamily="49" charset="-122"/>
              </a:rPr>
              <a:t>]</a:t>
            </a:r>
            <a:r>
              <a:rPr lang="zh-CN" altLang="zh-CN" sz="3600" dirty="0">
                <a:latin typeface="黑体" panose="02010609060101010101" pitchFamily="49" charset="-122"/>
                <a:ea typeface="黑体" panose="02010609060101010101" pitchFamily="49" charset="-122"/>
              </a:rPr>
              <a:t>为什么说同盟会的成立使中国民主革命的发展进入了一个新阶段</a:t>
            </a:r>
            <a:br>
              <a:rPr lang="zh-CN" altLang="zh-CN" dirty="0"/>
            </a:br>
            <a:endParaRPr lang="zh-CN" altLang="en-US" dirty="0"/>
          </a:p>
        </p:txBody>
      </p:sp>
      <p:sp>
        <p:nvSpPr>
          <p:cNvPr id="3" name="内容占位符 2">
            <a:extLst>
              <a:ext uri="{FF2B5EF4-FFF2-40B4-BE49-F238E27FC236}">
                <a16:creationId xmlns:a16="http://schemas.microsoft.com/office/drawing/2014/main" id="{D1831E57-0D03-4788-A639-972B842EA5CC}"/>
              </a:ext>
            </a:extLst>
          </p:cNvPr>
          <p:cNvSpPr>
            <a:spLocks noGrp="1"/>
          </p:cNvSpPr>
          <p:nvPr>
            <p:ph idx="1"/>
          </p:nvPr>
        </p:nvSpPr>
        <p:spPr/>
        <p:txBody>
          <a:bodyPr/>
          <a:lstStyle/>
          <a:p>
            <a:r>
              <a:rPr lang="en-US" altLang="zh-CN" dirty="0"/>
              <a:t>(1)</a:t>
            </a:r>
            <a:r>
              <a:rPr lang="zh-CN" altLang="zh-CN" dirty="0"/>
              <a:t>有了统一政党的领导。以前，革命团体分散，各自为战，先后举行的起义均失败。现在有了统一政党，便于领导全国革命。</a:t>
            </a:r>
          </a:p>
          <a:p>
            <a:r>
              <a:rPr lang="en-US" altLang="zh-CN" dirty="0"/>
              <a:t>(2)</a:t>
            </a:r>
            <a:r>
              <a:rPr lang="zh-CN" altLang="zh-CN" dirty="0"/>
              <a:t>有了明确的革命纲领。三民主义是比较完整的资产阶级民主革命纲领，表达了资产阶级在政治上和经济上的利益和要求，推动了资产阶级民主革命运动的发展。</a:t>
            </a:r>
          </a:p>
          <a:p>
            <a:r>
              <a:rPr lang="en-US" altLang="zh-CN" dirty="0"/>
              <a:t>(3)</a:t>
            </a:r>
            <a:r>
              <a:rPr lang="zh-CN" altLang="zh-CN" dirty="0"/>
              <a:t>有了公认的民主革命的领袖。由于孙中山的威望，他成为中国民主革命的先行者、领导者。</a:t>
            </a:r>
          </a:p>
          <a:p>
            <a:endParaRPr lang="zh-CN" altLang="en-US" dirty="0"/>
          </a:p>
        </p:txBody>
      </p:sp>
      <p:sp>
        <p:nvSpPr>
          <p:cNvPr id="4" name="箭头: 左 3">
            <a:hlinkClick r:id="rId2" action="ppaction://hlinksldjump"/>
            <a:extLst>
              <a:ext uri="{FF2B5EF4-FFF2-40B4-BE49-F238E27FC236}">
                <a16:creationId xmlns:a16="http://schemas.microsoft.com/office/drawing/2014/main" id="{83544516-59DC-43C8-9D0D-4B3FC8885A96}"/>
              </a:ext>
            </a:extLst>
          </p:cNvPr>
          <p:cNvSpPr/>
          <p:nvPr/>
        </p:nvSpPr>
        <p:spPr>
          <a:xfrm>
            <a:off x="10595112" y="5934647"/>
            <a:ext cx="60072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726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2006_1_10_12852_1112852">
            <a:extLst>
              <a:ext uri="{FF2B5EF4-FFF2-40B4-BE49-F238E27FC236}">
                <a16:creationId xmlns:a16="http://schemas.microsoft.com/office/drawing/2014/main" id="{33EFD346-B4F9-46C1-8003-B072E332872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0" y="68264"/>
            <a:ext cx="9144000" cy="6721475"/>
          </a:xfrm>
          <a:prstGeom prst="rect">
            <a:avLst/>
          </a:prstGeom>
          <a:noFill/>
          <a:extLst>
            <a:ext uri="{909E8E84-426E-40DD-AFC4-6F175D3DCCD1}">
              <a14:hiddenFill xmlns:a14="http://schemas.microsoft.com/office/drawing/2010/main">
                <a:solidFill>
                  <a:srgbClr val="FFFFFF"/>
                </a:solidFill>
              </a14:hiddenFill>
            </a:ext>
          </a:extLst>
        </p:spPr>
      </p:pic>
      <p:sp>
        <p:nvSpPr>
          <p:cNvPr id="31748" name="Rectangle 4">
            <a:extLst>
              <a:ext uri="{FF2B5EF4-FFF2-40B4-BE49-F238E27FC236}">
                <a16:creationId xmlns:a16="http://schemas.microsoft.com/office/drawing/2014/main" id="{45A229C4-5674-484D-A841-8A453B8F3E76}"/>
              </a:ext>
            </a:extLst>
          </p:cNvPr>
          <p:cNvSpPr>
            <a:spLocks noGrp="1" noChangeArrowheads="1"/>
          </p:cNvSpPr>
          <p:nvPr>
            <p:ph type="body" idx="1"/>
          </p:nvPr>
        </p:nvSpPr>
        <p:spPr>
          <a:xfrm>
            <a:off x="1524000" y="836613"/>
            <a:ext cx="9144000" cy="4876800"/>
          </a:xfrm>
        </p:spPr>
        <p:txBody>
          <a:bodyPr/>
          <a:lstStyle/>
          <a:p>
            <a:pPr>
              <a:buFontTx/>
              <a:buNone/>
            </a:pP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适应帝国主义需要</a:t>
            </a:r>
          </a:p>
          <a:p>
            <a:pPr>
              <a:buFontTx/>
              <a:buNone/>
            </a:pPr>
            <a:r>
              <a:rPr lang="zh-CN" altLang="en-US" dirty="0">
                <a:latin typeface="黑体" panose="02010609060101010101" pitchFamily="49" charset="-122"/>
                <a:ea typeface="黑体" panose="02010609060101010101" pitchFamily="49" charset="-122"/>
              </a:rPr>
              <a:t>      安抚内部各派系 </a:t>
            </a:r>
          </a:p>
          <a:p>
            <a:pPr>
              <a:buFontTx/>
              <a:buNone/>
            </a:pPr>
            <a:r>
              <a:rPr lang="zh-CN" altLang="en-US" dirty="0">
                <a:latin typeface="黑体" panose="02010609060101010101" pitchFamily="49" charset="-122"/>
                <a:ea typeface="黑体" panose="02010609060101010101" pitchFamily="49" charset="-122"/>
              </a:rPr>
              <a:t>      缓和社会矛盾              </a:t>
            </a:r>
            <a:endParaRPr lang="zh-CN" altLang="en-US" dirty="0">
              <a:solidFill>
                <a:srgbClr val="FF3300"/>
              </a:solidFill>
              <a:latin typeface="黑体" panose="02010609060101010101" pitchFamily="49" charset="-122"/>
              <a:ea typeface="黑体" panose="02010609060101010101" pitchFamily="49" charset="-122"/>
            </a:endParaRPr>
          </a:p>
          <a:p>
            <a:pPr>
              <a:buFontTx/>
              <a:buNone/>
            </a:pPr>
            <a:endParaRPr lang="zh-CN" altLang="en-US" dirty="0">
              <a:solidFill>
                <a:schemeClr val="accent2"/>
              </a:solidFill>
              <a:latin typeface="黑体" panose="02010609060101010101" pitchFamily="49" charset="-122"/>
              <a:ea typeface="黑体" panose="02010609060101010101" pitchFamily="49" charset="-122"/>
            </a:endParaRPr>
          </a:p>
          <a:p>
            <a:pPr>
              <a:buFontTx/>
              <a:buNone/>
            </a:pPr>
            <a:r>
              <a:rPr lang="zh-CN" altLang="en-US" dirty="0">
                <a:latin typeface="黑体" panose="02010609060101010101" pitchFamily="49" charset="-122"/>
                <a:ea typeface="黑体" panose="02010609060101010101" pitchFamily="49" charset="-122"/>
              </a:rPr>
              <a:t>①奖励实业</a:t>
            </a:r>
            <a:r>
              <a:rPr lang="en-US" altLang="zh-CN" dirty="0">
                <a:solidFill>
                  <a:schemeClr val="accent2"/>
                </a:solidFill>
                <a:ea typeface="黑体" panose="02010609060101010101" pitchFamily="49" charset="-122"/>
              </a:rPr>
              <a:t>——</a:t>
            </a:r>
            <a:endParaRPr lang="en-US" altLang="zh-CN" dirty="0">
              <a:solidFill>
                <a:srgbClr val="FF3300"/>
              </a:solidFill>
              <a:latin typeface="黑体" panose="02010609060101010101" pitchFamily="49" charset="-122"/>
              <a:ea typeface="黑体" panose="02010609060101010101" pitchFamily="49" charset="-122"/>
            </a:endParaRPr>
          </a:p>
          <a:p>
            <a:pPr>
              <a:buFontTx/>
              <a:buNone/>
            </a:pPr>
            <a:endParaRPr lang="en-US" altLang="zh-CN" dirty="0">
              <a:latin typeface="黑体" panose="02010609060101010101" pitchFamily="49" charset="-122"/>
              <a:ea typeface="黑体" panose="02010609060101010101" pitchFamily="49" charset="-122"/>
            </a:endParaRPr>
          </a:p>
          <a:p>
            <a:pPr>
              <a:buFontTx/>
              <a:buNone/>
            </a:pPr>
            <a:r>
              <a:rPr lang="en-US" altLang="zh-CN" dirty="0">
                <a:latin typeface="黑体" panose="02010609060101010101" pitchFamily="49" charset="-122"/>
                <a:ea typeface="黑体" panose="02010609060101010101" pitchFamily="49" charset="-122"/>
              </a:rPr>
              <a:t>②</a:t>
            </a:r>
            <a:r>
              <a:rPr lang="zh-CN" altLang="en-US" dirty="0">
                <a:latin typeface="黑体" panose="02010609060101010101" pitchFamily="49" charset="-122"/>
                <a:ea typeface="黑体" panose="02010609060101010101" pitchFamily="49" charset="-122"/>
              </a:rPr>
              <a:t>兴办学堂，派遣留学生</a:t>
            </a:r>
            <a:r>
              <a:rPr lang="en-US" altLang="zh-CN" dirty="0">
                <a:solidFill>
                  <a:schemeClr val="accent2"/>
                </a:solidFill>
                <a:ea typeface="黑体" panose="02010609060101010101" pitchFamily="49" charset="-122"/>
              </a:rPr>
              <a:t>——</a:t>
            </a:r>
            <a:endParaRPr lang="en-US" altLang="zh-CN" dirty="0">
              <a:solidFill>
                <a:schemeClr val="accent2"/>
              </a:solidFill>
              <a:latin typeface="黑体" panose="02010609060101010101" pitchFamily="49" charset="-122"/>
              <a:ea typeface="黑体" panose="02010609060101010101" pitchFamily="49" charset="-122"/>
            </a:endParaRPr>
          </a:p>
          <a:p>
            <a:pPr>
              <a:buFontTx/>
              <a:buNone/>
            </a:pPr>
            <a:endParaRPr lang="en-US" altLang="zh-CN" dirty="0">
              <a:solidFill>
                <a:srgbClr val="FF3300"/>
              </a:solidFill>
              <a:latin typeface="黑体" panose="02010609060101010101" pitchFamily="49" charset="-122"/>
              <a:ea typeface="黑体" panose="02010609060101010101" pitchFamily="49" charset="-122"/>
            </a:endParaRPr>
          </a:p>
          <a:p>
            <a:pPr>
              <a:buFontTx/>
              <a:buNone/>
            </a:pPr>
            <a:r>
              <a:rPr lang="en-US" altLang="zh-CN" dirty="0">
                <a:latin typeface="黑体" panose="02010609060101010101" pitchFamily="49" charset="-122"/>
                <a:ea typeface="黑体" panose="02010609060101010101" pitchFamily="49" charset="-122"/>
              </a:rPr>
              <a:t>③</a:t>
            </a:r>
            <a:r>
              <a:rPr lang="zh-CN" altLang="en-US" dirty="0">
                <a:latin typeface="黑体" panose="02010609060101010101" pitchFamily="49" charset="-122"/>
                <a:ea typeface="黑体" panose="02010609060101010101" pitchFamily="49" charset="-122"/>
              </a:rPr>
              <a:t>编练新军</a:t>
            </a:r>
            <a:r>
              <a:rPr lang="en-US" altLang="zh-CN" dirty="0">
                <a:solidFill>
                  <a:schemeClr val="accent2"/>
                </a:solidFill>
                <a:ea typeface="黑体" panose="02010609060101010101" pitchFamily="49" charset="-122"/>
              </a:rPr>
              <a:t>——</a:t>
            </a:r>
            <a:endParaRPr lang="en-US" altLang="zh-CN" dirty="0">
              <a:solidFill>
                <a:srgbClr val="FF3300"/>
              </a:solidFill>
              <a:latin typeface="黑体" panose="02010609060101010101" pitchFamily="49" charset="-122"/>
              <a:ea typeface="黑体" panose="02010609060101010101" pitchFamily="49" charset="-122"/>
            </a:endParaRPr>
          </a:p>
        </p:txBody>
      </p:sp>
      <p:sp>
        <p:nvSpPr>
          <p:cNvPr id="31749" name="AutoShape 5">
            <a:extLst>
              <a:ext uri="{FF2B5EF4-FFF2-40B4-BE49-F238E27FC236}">
                <a16:creationId xmlns:a16="http://schemas.microsoft.com/office/drawing/2014/main" id="{3592512E-9D0C-4ED9-B6FD-F9E0014D8E92}"/>
              </a:ext>
            </a:extLst>
          </p:cNvPr>
          <p:cNvSpPr>
            <a:spLocks noChangeArrowheads="1"/>
          </p:cNvSpPr>
          <p:nvPr/>
        </p:nvSpPr>
        <p:spPr bwMode="auto">
          <a:xfrm>
            <a:off x="6477000" y="1752600"/>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anose="02020603050405020304" pitchFamily="18" charset="0"/>
              </a:rPr>
              <a:t>   </a:t>
            </a:r>
          </a:p>
        </p:txBody>
      </p:sp>
      <p:sp>
        <p:nvSpPr>
          <p:cNvPr id="31751" name="AutoShape 7">
            <a:extLst>
              <a:ext uri="{FF2B5EF4-FFF2-40B4-BE49-F238E27FC236}">
                <a16:creationId xmlns:a16="http://schemas.microsoft.com/office/drawing/2014/main" id="{5D18C955-A837-49DF-A0ED-AD101D86C018}"/>
              </a:ext>
            </a:extLst>
          </p:cNvPr>
          <p:cNvSpPr>
            <a:spLocks noChangeArrowheads="1"/>
          </p:cNvSpPr>
          <p:nvPr/>
        </p:nvSpPr>
        <p:spPr bwMode="auto">
          <a:xfrm>
            <a:off x="2438400" y="1066800"/>
            <a:ext cx="3962400" cy="1366838"/>
          </a:xfrm>
          <a:prstGeom prst="bracePair">
            <a:avLst>
              <a:gd name="adj" fmla="val 8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52" name="Text Box 8">
            <a:extLst>
              <a:ext uri="{FF2B5EF4-FFF2-40B4-BE49-F238E27FC236}">
                <a16:creationId xmlns:a16="http://schemas.microsoft.com/office/drawing/2014/main" id="{991AAED4-43DF-4116-95E2-62FCEF6B49B2}"/>
              </a:ext>
            </a:extLst>
          </p:cNvPr>
          <p:cNvSpPr txBox="1">
            <a:spLocks noChangeArrowheads="1"/>
          </p:cNvSpPr>
          <p:nvPr/>
        </p:nvSpPr>
        <p:spPr bwMode="auto">
          <a:xfrm>
            <a:off x="6781800" y="1371600"/>
            <a:ext cx="2819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kumimoji="1" lang="zh-CN" altLang="en-US" sz="3200" b="1">
                <a:solidFill>
                  <a:srgbClr val="FF3300"/>
                </a:solidFill>
                <a:latin typeface="黑体" panose="02010609060101010101" pitchFamily="49" charset="-122"/>
                <a:ea typeface="黑体" panose="02010609060101010101" pitchFamily="49" charset="-122"/>
              </a:rPr>
              <a:t>摆脱统治危机</a:t>
            </a:r>
          </a:p>
          <a:p>
            <a:pPr>
              <a:lnSpc>
                <a:spcPct val="90000"/>
              </a:lnSpc>
              <a:spcBef>
                <a:spcPct val="20000"/>
              </a:spcBef>
            </a:pPr>
            <a:r>
              <a:rPr kumimoji="1" lang="zh-CN" altLang="en-US" sz="3200" b="1">
                <a:solidFill>
                  <a:srgbClr val="FF3300"/>
                </a:solidFill>
                <a:latin typeface="黑体" panose="02010609060101010101" pitchFamily="49" charset="-122"/>
                <a:ea typeface="黑体" panose="02010609060101010101" pitchFamily="49" charset="-122"/>
              </a:rPr>
              <a:t>维护清朝统治</a:t>
            </a:r>
          </a:p>
          <a:p>
            <a:endParaRPr kumimoji="1" lang="en-US" altLang="zh-CN" sz="2400">
              <a:latin typeface="Times New Roman" panose="02020603050405020304" pitchFamily="18" charset="0"/>
            </a:endParaRPr>
          </a:p>
        </p:txBody>
      </p:sp>
      <p:sp>
        <p:nvSpPr>
          <p:cNvPr id="31755" name="Text Box 11">
            <a:extLst>
              <a:ext uri="{FF2B5EF4-FFF2-40B4-BE49-F238E27FC236}">
                <a16:creationId xmlns:a16="http://schemas.microsoft.com/office/drawing/2014/main" id="{7F1A42E9-801E-4A42-9A50-7D9192FC5101}"/>
              </a:ext>
            </a:extLst>
          </p:cNvPr>
          <p:cNvSpPr txBox="1">
            <a:spLocks noChangeArrowheads="1"/>
          </p:cNvSpPr>
          <p:nvPr/>
        </p:nvSpPr>
        <p:spPr bwMode="auto">
          <a:xfrm>
            <a:off x="1524000" y="5697538"/>
            <a:ext cx="91440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dirty="0">
                <a:solidFill>
                  <a:srgbClr val="FF0000"/>
                </a:solidFill>
                <a:latin typeface="Times New Roman" panose="02020603050405020304" pitchFamily="18" charset="0"/>
                <a:ea typeface="黑体" panose="02010609060101010101" pitchFamily="49" charset="-122"/>
              </a:rPr>
              <a:t>结果</a:t>
            </a:r>
            <a:r>
              <a:rPr kumimoji="1" lang="zh-CN" altLang="en-US" sz="2800" b="1" dirty="0">
                <a:latin typeface="Times New Roman" panose="02020603050405020304" pitchFamily="18" charset="0"/>
                <a:ea typeface="黑体" panose="02010609060101010101" pitchFamily="49" charset="-122"/>
              </a:rPr>
              <a:t>：</a:t>
            </a:r>
          </a:p>
          <a:p>
            <a:pPr>
              <a:spcBef>
                <a:spcPct val="50000"/>
              </a:spcBef>
            </a:pPr>
            <a:endParaRPr kumimoji="1" lang="en-US" altLang="zh-CN" sz="2800" b="1" dirty="0">
              <a:latin typeface="Times New Roman" panose="02020603050405020304" pitchFamily="18" charset="0"/>
              <a:ea typeface="黑体" panose="02010609060101010101" pitchFamily="49" charset="-122"/>
            </a:endParaRPr>
          </a:p>
        </p:txBody>
      </p:sp>
      <p:sp>
        <p:nvSpPr>
          <p:cNvPr id="31756" name="Text Box 12">
            <a:extLst>
              <a:ext uri="{FF2B5EF4-FFF2-40B4-BE49-F238E27FC236}">
                <a16:creationId xmlns:a16="http://schemas.microsoft.com/office/drawing/2014/main" id="{700709CC-5A02-47F1-995C-7DC0BDAAA902}"/>
              </a:ext>
            </a:extLst>
          </p:cNvPr>
          <p:cNvSpPr txBox="1">
            <a:spLocks noChangeArrowheads="1"/>
          </p:cNvSpPr>
          <p:nvPr/>
        </p:nvSpPr>
        <p:spPr bwMode="auto">
          <a:xfrm>
            <a:off x="2495550" y="5697538"/>
            <a:ext cx="756285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dirty="0">
                <a:latin typeface="Times New Roman" panose="02020603050405020304" pitchFamily="18" charset="0"/>
                <a:ea typeface="黑体" panose="02010609060101010101" pitchFamily="49" charset="-122"/>
              </a:rPr>
              <a:t>进一步激化了阶级矛盾</a:t>
            </a:r>
            <a:r>
              <a:rPr kumimoji="1" lang="en-US" altLang="zh-CN" sz="2800" b="1" dirty="0">
                <a:latin typeface="Times New Roman" panose="02020603050405020304" pitchFamily="18" charset="0"/>
                <a:ea typeface="黑体" panose="02010609060101010101" pitchFamily="49" charset="-122"/>
              </a:rPr>
              <a:t>;</a:t>
            </a:r>
            <a:r>
              <a:rPr kumimoji="1" lang="zh-CN" altLang="en-US" sz="2800" b="1" dirty="0">
                <a:latin typeface="Times New Roman" panose="02020603050405020304" pitchFamily="18" charset="0"/>
                <a:ea typeface="黑体" panose="02010609060101010101" pitchFamily="49" charset="-122"/>
              </a:rPr>
              <a:t>但客观有利于促进中国的近代化</a:t>
            </a:r>
            <a:r>
              <a:rPr kumimoji="1" lang="en-US" altLang="zh-CN" sz="2800" b="1" dirty="0">
                <a:latin typeface="Times New Roman" panose="02020603050405020304" pitchFamily="18" charset="0"/>
                <a:ea typeface="黑体" panose="02010609060101010101" pitchFamily="49" charset="-122"/>
              </a:rPr>
              <a:t>;</a:t>
            </a:r>
          </a:p>
          <a:p>
            <a:pPr eaLnBrk="0" hangingPunct="0">
              <a:spcBef>
                <a:spcPct val="50000"/>
              </a:spcBef>
            </a:pPr>
            <a:endParaRPr kumimoji="1" lang="en-US" altLang="zh-CN" sz="2800" dirty="0">
              <a:latin typeface="Times New Roman" panose="02020603050405020304" pitchFamily="18" charset="0"/>
              <a:ea typeface="黑体" panose="02010609060101010101" pitchFamily="49" charset="-122"/>
            </a:endParaRPr>
          </a:p>
        </p:txBody>
      </p:sp>
      <p:sp>
        <p:nvSpPr>
          <p:cNvPr id="31758" name="Text Box 14">
            <a:extLst>
              <a:ext uri="{FF2B5EF4-FFF2-40B4-BE49-F238E27FC236}">
                <a16:creationId xmlns:a16="http://schemas.microsoft.com/office/drawing/2014/main" id="{73071B9A-F377-4582-AC8E-68D3AA2E5124}"/>
              </a:ext>
            </a:extLst>
          </p:cNvPr>
          <p:cNvSpPr txBox="1">
            <a:spLocks noChangeArrowheads="1"/>
          </p:cNvSpPr>
          <p:nvPr/>
        </p:nvSpPr>
        <p:spPr bwMode="auto">
          <a:xfrm>
            <a:off x="1752600" y="990601"/>
            <a:ext cx="10429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3600" b="1">
                <a:solidFill>
                  <a:srgbClr val="FF3300"/>
                </a:solidFill>
                <a:latin typeface="Times New Roman" panose="02020603050405020304" pitchFamily="18" charset="0"/>
                <a:ea typeface="黑体" panose="02010609060101010101" pitchFamily="49" charset="-122"/>
              </a:rPr>
              <a:t>原因</a:t>
            </a:r>
          </a:p>
        </p:txBody>
      </p:sp>
      <p:sp>
        <p:nvSpPr>
          <p:cNvPr id="31759" name="Text Box 15">
            <a:extLst>
              <a:ext uri="{FF2B5EF4-FFF2-40B4-BE49-F238E27FC236}">
                <a16:creationId xmlns:a16="http://schemas.microsoft.com/office/drawing/2014/main" id="{ABA42C41-2578-4DB7-B76E-BC3541DB127F}"/>
              </a:ext>
            </a:extLst>
          </p:cNvPr>
          <p:cNvSpPr txBox="1">
            <a:spLocks noChangeArrowheads="1"/>
          </p:cNvSpPr>
          <p:nvPr/>
        </p:nvSpPr>
        <p:spPr bwMode="auto">
          <a:xfrm>
            <a:off x="1464933" y="2304884"/>
            <a:ext cx="35512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kumimoji="1" lang="zh-CN" altLang="en-US" sz="3200" b="1" dirty="0">
                <a:solidFill>
                  <a:srgbClr val="FF3300"/>
                </a:solidFill>
                <a:latin typeface="Times New Roman" panose="02020603050405020304" pitchFamily="18" charset="0"/>
                <a:ea typeface="黑体" panose="02010609060101010101" pitchFamily="49" charset="-122"/>
              </a:rPr>
              <a:t>措施和客观影响</a:t>
            </a:r>
          </a:p>
        </p:txBody>
      </p:sp>
      <p:sp>
        <p:nvSpPr>
          <p:cNvPr id="31760" name="Text Box 16">
            <a:extLst>
              <a:ext uri="{FF2B5EF4-FFF2-40B4-BE49-F238E27FC236}">
                <a16:creationId xmlns:a16="http://schemas.microsoft.com/office/drawing/2014/main" id="{FB7CBE0D-2CD9-4BCE-9D9F-2B1D10622902}"/>
              </a:ext>
            </a:extLst>
          </p:cNvPr>
          <p:cNvSpPr txBox="1">
            <a:spLocks noChangeArrowheads="1"/>
          </p:cNvSpPr>
          <p:nvPr/>
        </p:nvSpPr>
        <p:spPr bwMode="auto">
          <a:xfrm>
            <a:off x="3975651" y="2741790"/>
            <a:ext cx="74742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kumimoji="1" lang="zh-CN" altLang="en-US" sz="2800" b="1" dirty="0">
                <a:latin typeface="黑体" panose="02010609060101010101" pitchFamily="49" charset="-122"/>
                <a:ea typeface="黑体" panose="02010609060101010101" pitchFamily="49" charset="-122"/>
              </a:rPr>
              <a:t>有利于民族资本主义的发展</a:t>
            </a:r>
            <a:r>
              <a:rPr lang="zh-CN" altLang="en-US" sz="2800" b="1" dirty="0">
                <a:latin typeface="Arial" panose="020B0604020202020204" pitchFamily="34" charset="0"/>
                <a:ea typeface="黑体" panose="02010609060101010101" pitchFamily="2" charset="-122"/>
              </a:rPr>
              <a:t>使资产阶级进一步壮大，为辛亥革命提供经济基础和阶级基础</a:t>
            </a:r>
            <a:endParaRPr kumimoji="1" lang="zh-CN" altLang="en-US" sz="2800" b="1" dirty="0">
              <a:latin typeface="黑体" panose="02010609060101010101" pitchFamily="49" charset="-122"/>
              <a:ea typeface="黑体" panose="02010609060101010101" pitchFamily="49" charset="-122"/>
            </a:endParaRPr>
          </a:p>
        </p:txBody>
      </p:sp>
      <p:sp>
        <p:nvSpPr>
          <p:cNvPr id="31761" name="Text Box 17">
            <a:extLst>
              <a:ext uri="{FF2B5EF4-FFF2-40B4-BE49-F238E27FC236}">
                <a16:creationId xmlns:a16="http://schemas.microsoft.com/office/drawing/2014/main" id="{0076D997-57E3-44A2-898A-01F3CDEB9E79}"/>
              </a:ext>
            </a:extLst>
          </p:cNvPr>
          <p:cNvSpPr txBox="1">
            <a:spLocks noChangeArrowheads="1"/>
          </p:cNvSpPr>
          <p:nvPr/>
        </p:nvSpPr>
        <p:spPr bwMode="auto">
          <a:xfrm>
            <a:off x="7319963" y="3860800"/>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kumimoji="1" lang="zh-CN" altLang="zh-CN" sz="2400">
              <a:latin typeface="Times New Roman" panose="02020603050405020304" pitchFamily="18" charset="0"/>
            </a:endParaRPr>
          </a:p>
        </p:txBody>
      </p:sp>
      <p:sp>
        <p:nvSpPr>
          <p:cNvPr id="31763" name="Text Box 19">
            <a:extLst>
              <a:ext uri="{FF2B5EF4-FFF2-40B4-BE49-F238E27FC236}">
                <a16:creationId xmlns:a16="http://schemas.microsoft.com/office/drawing/2014/main" id="{2512F50E-5780-45C8-88D4-F4B275F7E532}"/>
              </a:ext>
            </a:extLst>
          </p:cNvPr>
          <p:cNvSpPr txBox="1">
            <a:spLocks noChangeArrowheads="1"/>
          </p:cNvSpPr>
          <p:nvPr/>
        </p:nvSpPr>
        <p:spPr bwMode="auto">
          <a:xfrm>
            <a:off x="4196798" y="4609295"/>
            <a:ext cx="56165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zh-CN" altLang="en-US" sz="2800" b="1" dirty="0">
                <a:latin typeface="Times New Roman" panose="02020603050405020304" pitchFamily="18" charset="0"/>
                <a:ea typeface="黑体" panose="02010609060101010101" pitchFamily="49" charset="-122"/>
              </a:rPr>
              <a:t>有利于近代军队的建设</a:t>
            </a:r>
            <a:r>
              <a:rPr lang="zh-CN" altLang="en-US" sz="2800" b="1" dirty="0">
                <a:latin typeface="Arial" panose="020B0604020202020204" pitchFamily="34" charset="0"/>
                <a:ea typeface="黑体" panose="02010609060101010101" pitchFamily="2" charset="-122"/>
              </a:rPr>
              <a:t>促使新军力量壮大，最终成为清政府的掘墓人</a:t>
            </a:r>
            <a:endParaRPr kumimoji="1" lang="zh-CN" altLang="en-US" sz="2800" b="1" dirty="0">
              <a:solidFill>
                <a:srgbClr val="FF0000"/>
              </a:solidFill>
              <a:latin typeface="Times New Roman" panose="02020603050405020304" pitchFamily="18" charset="0"/>
              <a:ea typeface="黑体" panose="02010609060101010101" pitchFamily="49" charset="-122"/>
            </a:endParaRPr>
          </a:p>
        </p:txBody>
      </p:sp>
      <p:sp>
        <p:nvSpPr>
          <p:cNvPr id="31764" name="Rectangle 20">
            <a:extLst>
              <a:ext uri="{FF2B5EF4-FFF2-40B4-BE49-F238E27FC236}">
                <a16:creationId xmlns:a16="http://schemas.microsoft.com/office/drawing/2014/main" id="{35BCFE34-E14F-4591-8C40-A8071EFD693E}"/>
              </a:ext>
            </a:extLst>
          </p:cNvPr>
          <p:cNvSpPr>
            <a:spLocks noChangeArrowheads="1"/>
          </p:cNvSpPr>
          <p:nvPr/>
        </p:nvSpPr>
        <p:spPr bwMode="auto">
          <a:xfrm>
            <a:off x="1828800" y="228601"/>
            <a:ext cx="3810000" cy="620713"/>
          </a:xfrm>
          <a:prstGeom prst="rect">
            <a:avLst/>
          </a:prstGeom>
          <a:solidFill>
            <a:srgbClr val="FFFF00"/>
          </a:solidFill>
          <a:ln w="9525">
            <a:solidFill>
              <a:schemeClr val="tx1"/>
            </a:solidFill>
            <a:miter lim="800000"/>
            <a:headEnd/>
            <a:tailEnd/>
          </a:ln>
          <a:effectLst/>
        </p:spPr>
        <p:txBody>
          <a:bodyPr wrap="none" anchor="ctr"/>
          <a:lstStyle/>
          <a:p>
            <a:pPr eaLnBrk="0" hangingPunct="0"/>
            <a:r>
              <a:rPr kumimoji="1" lang="zh-CN" altLang="en-US" sz="3600" b="1" dirty="0">
                <a:latin typeface="黑体" panose="02010609060101010101" pitchFamily="49" charset="-122"/>
                <a:ea typeface="黑体" panose="02010609060101010101" pitchFamily="49" charset="-122"/>
              </a:rPr>
              <a:t>清末新政</a:t>
            </a:r>
            <a:r>
              <a:rPr kumimoji="1" lang="en-US" altLang="zh-CN" sz="3600" b="1" dirty="0">
                <a:latin typeface="黑体" panose="02010609060101010101" pitchFamily="49" charset="-122"/>
                <a:ea typeface="黑体" panose="02010609060101010101" pitchFamily="49" charset="-122"/>
              </a:rPr>
              <a:t>--1901</a:t>
            </a:r>
          </a:p>
        </p:txBody>
      </p:sp>
      <p:sp>
        <p:nvSpPr>
          <p:cNvPr id="31766" name="Text Box 22">
            <a:extLst>
              <a:ext uri="{FF2B5EF4-FFF2-40B4-BE49-F238E27FC236}">
                <a16:creationId xmlns:a16="http://schemas.microsoft.com/office/drawing/2014/main" id="{2E81A623-C539-4147-B16B-5D4CAC956BF7}"/>
              </a:ext>
            </a:extLst>
          </p:cNvPr>
          <p:cNvSpPr txBox="1">
            <a:spLocks noChangeArrowheads="1"/>
          </p:cNvSpPr>
          <p:nvPr/>
        </p:nvSpPr>
        <p:spPr bwMode="auto">
          <a:xfrm>
            <a:off x="6276975" y="3841851"/>
            <a:ext cx="4337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ea typeface="黑体" panose="02010609060101010101" pitchFamily="49" charset="-122"/>
              </a:rPr>
              <a:t>有利民主革命思想的传播</a:t>
            </a:r>
          </a:p>
        </p:txBody>
      </p:sp>
    </p:spTree>
    <p:extLst>
      <p:ext uri="{BB962C8B-B14F-4D97-AF65-F5344CB8AC3E}">
        <p14:creationId xmlns:p14="http://schemas.microsoft.com/office/powerpoint/2010/main" val="14458411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blinds(horizontal)">
                                      <p:cBhvr>
                                        <p:cTn id="7" dur="500"/>
                                        <p:tgtEl>
                                          <p:spTgt spid="31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blinds(horizontal)">
                                      <p:cBhvr>
                                        <p:cTn id="12" dur="500"/>
                                        <p:tgtEl>
                                          <p:spTgt spid="317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blinds(horizontal)">
                                      <p:cBhvr>
                                        <p:cTn id="17" dur="500"/>
                                        <p:tgtEl>
                                          <p:spTgt spid="317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52"/>
                                        </p:tgtEl>
                                        <p:attrNameLst>
                                          <p:attrName>style.visibility</p:attrName>
                                        </p:attrNameLst>
                                      </p:cBhvr>
                                      <p:to>
                                        <p:strVal val="visible"/>
                                      </p:to>
                                    </p:set>
                                    <p:animEffect transition="in" filter="blinds(horizontal)">
                                      <p:cBhvr>
                                        <p:cTn id="22" dur="500"/>
                                        <p:tgtEl>
                                          <p:spTgt spid="317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animEffect transition="in" filter="blinds(horizontal)">
                                      <p:cBhvr>
                                        <p:cTn id="27" dur="500"/>
                                        <p:tgtEl>
                                          <p:spTgt spid="317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748">
                                            <p:txEl>
                                              <p:pRg st="6" end="6"/>
                                            </p:txEl>
                                          </p:spTgt>
                                        </p:tgtEl>
                                        <p:attrNameLst>
                                          <p:attrName>style.visibility</p:attrName>
                                        </p:attrNameLst>
                                      </p:cBhvr>
                                      <p:to>
                                        <p:strVal val="visible"/>
                                      </p:to>
                                    </p:set>
                                    <p:animEffect transition="in" filter="blinds(horizontal)">
                                      <p:cBhvr>
                                        <p:cTn id="32" dur="500"/>
                                        <p:tgtEl>
                                          <p:spTgt spid="31748">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748">
                                            <p:txEl>
                                              <p:pRg st="8" end="8"/>
                                            </p:txEl>
                                          </p:spTgt>
                                        </p:tgtEl>
                                        <p:attrNameLst>
                                          <p:attrName>style.visibility</p:attrName>
                                        </p:attrNameLst>
                                      </p:cBhvr>
                                      <p:to>
                                        <p:strVal val="visible"/>
                                      </p:to>
                                    </p:set>
                                    <p:animEffect transition="in" filter="blinds(horizontal)">
                                      <p:cBhvr>
                                        <p:cTn id="37" dur="500"/>
                                        <p:tgtEl>
                                          <p:spTgt spid="31748">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760"/>
                                        </p:tgtEl>
                                        <p:attrNameLst>
                                          <p:attrName>style.visibility</p:attrName>
                                        </p:attrNameLst>
                                      </p:cBhvr>
                                      <p:to>
                                        <p:strVal val="visible"/>
                                      </p:to>
                                    </p:set>
                                    <p:animEffect transition="in" filter="blinds(horizontal)">
                                      <p:cBhvr>
                                        <p:cTn id="42" dur="500"/>
                                        <p:tgtEl>
                                          <p:spTgt spid="317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1766"/>
                                        </p:tgtEl>
                                        <p:attrNameLst>
                                          <p:attrName>style.visibility</p:attrName>
                                        </p:attrNameLst>
                                      </p:cBhvr>
                                      <p:to>
                                        <p:strVal val="visible"/>
                                      </p:to>
                                    </p:set>
                                    <p:animEffect transition="in" filter="box(in)">
                                      <p:cBhvr>
                                        <p:cTn id="47" dur="500"/>
                                        <p:tgtEl>
                                          <p:spTgt spid="3176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763"/>
                                        </p:tgtEl>
                                        <p:attrNameLst>
                                          <p:attrName>style.visibility</p:attrName>
                                        </p:attrNameLst>
                                      </p:cBhvr>
                                      <p:to>
                                        <p:strVal val="visible"/>
                                      </p:to>
                                    </p:set>
                                    <p:animEffect transition="in" filter="blinds(horizontal)">
                                      <p:cBhvr>
                                        <p:cTn id="52" dur="500"/>
                                        <p:tgtEl>
                                          <p:spTgt spid="317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756"/>
                                        </p:tgtEl>
                                        <p:attrNameLst>
                                          <p:attrName>style.visibility</p:attrName>
                                        </p:attrNameLst>
                                      </p:cBhvr>
                                      <p:to>
                                        <p:strVal val="visible"/>
                                      </p:to>
                                    </p:set>
                                    <p:animEffect transition="in" filter="blinds(horizontal)">
                                      <p:cBhvr>
                                        <p:cTn id="57"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P spid="31752" grpId="0" uiExpand="1"/>
      <p:bldP spid="31756" grpId="0"/>
      <p:bldP spid="31760" grpId="0"/>
      <p:bldP spid="31763" grpId="0"/>
      <p:bldP spid="3176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2006_1_10_12852_1112852">
            <a:extLst>
              <a:ext uri="{FF2B5EF4-FFF2-40B4-BE49-F238E27FC236}">
                <a16:creationId xmlns:a16="http://schemas.microsoft.com/office/drawing/2014/main" id="{BC21FE0F-0D3B-4274-B32A-91CE45371557}"/>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0" y="68264"/>
            <a:ext cx="9144000" cy="6721475"/>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a:extLst>
              <a:ext uri="{FF2B5EF4-FFF2-40B4-BE49-F238E27FC236}">
                <a16:creationId xmlns:a16="http://schemas.microsoft.com/office/drawing/2014/main" id="{E64E2287-9608-4BF8-8752-D9DF27753A53}"/>
              </a:ext>
            </a:extLst>
          </p:cNvPr>
          <p:cNvSpPr>
            <a:spLocks noChangeArrowheads="1"/>
          </p:cNvSpPr>
          <p:nvPr/>
        </p:nvSpPr>
        <p:spPr bwMode="auto">
          <a:xfrm>
            <a:off x="1549400" y="108123"/>
            <a:ext cx="4114800" cy="838200"/>
          </a:xfrm>
          <a:prstGeom prst="rect">
            <a:avLst/>
          </a:prstGeom>
          <a:solidFill>
            <a:srgbClr val="FFFF00"/>
          </a:solidFill>
          <a:ln w="9525">
            <a:solidFill>
              <a:schemeClr val="tx1"/>
            </a:solidFill>
            <a:miter lim="800000"/>
            <a:headEnd/>
            <a:tailEnd/>
          </a:ln>
          <a:effectLst/>
        </p:spPr>
        <p:txBody>
          <a:bodyPr wrap="none" anchor="ctr"/>
          <a:lstStyle/>
          <a:p>
            <a:pPr algn="ctr" eaLnBrk="0" hangingPunct="0"/>
            <a:r>
              <a:rPr kumimoji="1" lang="zh-CN" altLang="en-US" sz="3600" b="1" dirty="0">
                <a:solidFill>
                  <a:srgbClr val="FF0000"/>
                </a:solidFill>
                <a:latin typeface="Times New Roman" panose="02020603050405020304" pitchFamily="18" charset="0"/>
                <a:ea typeface="黑体" panose="02010609060101010101" pitchFamily="49" charset="-122"/>
                <a:hlinkClick r:id="rId3" action="ppaction://hlinksldjump"/>
              </a:rPr>
              <a:t>预备立宪</a:t>
            </a:r>
            <a:r>
              <a:rPr kumimoji="1" lang="en-US" altLang="zh-CN" sz="3600" b="1" dirty="0">
                <a:solidFill>
                  <a:srgbClr val="FF0000"/>
                </a:solidFill>
                <a:latin typeface="Times New Roman" panose="02020603050405020304" pitchFamily="18" charset="0"/>
                <a:ea typeface="黑体" panose="02010609060101010101" pitchFamily="49" charset="-122"/>
              </a:rPr>
              <a:t>--1905</a:t>
            </a:r>
          </a:p>
        </p:txBody>
      </p:sp>
      <p:sp>
        <p:nvSpPr>
          <p:cNvPr id="32773" name="Text Box 5">
            <a:extLst>
              <a:ext uri="{FF2B5EF4-FFF2-40B4-BE49-F238E27FC236}">
                <a16:creationId xmlns:a16="http://schemas.microsoft.com/office/drawing/2014/main" id="{0EC78E75-8846-416B-B29E-4CA5EFAB8BA4}"/>
              </a:ext>
            </a:extLst>
          </p:cNvPr>
          <p:cNvSpPr txBox="1">
            <a:spLocks noChangeArrowheads="1"/>
          </p:cNvSpPr>
          <p:nvPr/>
        </p:nvSpPr>
        <p:spPr bwMode="auto">
          <a:xfrm>
            <a:off x="1676400" y="1524000"/>
            <a:ext cx="1296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3200" dirty="0">
                <a:latin typeface="Times New Roman" panose="02020603050405020304" pitchFamily="18" charset="0"/>
                <a:ea typeface="黑体" panose="02010609060101010101" pitchFamily="49" charset="-122"/>
              </a:rPr>
              <a:t>原因</a:t>
            </a:r>
          </a:p>
        </p:txBody>
      </p:sp>
      <p:sp>
        <p:nvSpPr>
          <p:cNvPr id="32774" name="Text Box 6">
            <a:extLst>
              <a:ext uri="{FF2B5EF4-FFF2-40B4-BE49-F238E27FC236}">
                <a16:creationId xmlns:a16="http://schemas.microsoft.com/office/drawing/2014/main" id="{F4885370-B9C7-4308-9248-35AA8C85FD28}"/>
              </a:ext>
            </a:extLst>
          </p:cNvPr>
          <p:cNvSpPr txBox="1">
            <a:spLocks noChangeArrowheads="1"/>
          </p:cNvSpPr>
          <p:nvPr/>
        </p:nvSpPr>
        <p:spPr bwMode="auto">
          <a:xfrm>
            <a:off x="2819400" y="1524001"/>
            <a:ext cx="4681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2800" b="1">
                <a:solidFill>
                  <a:srgbClr val="FF0000"/>
                </a:solidFill>
                <a:latin typeface="Times New Roman" panose="02020603050405020304" pitchFamily="18" charset="0"/>
                <a:ea typeface="黑体" panose="02010609060101010101" pitchFamily="49" charset="-122"/>
              </a:rPr>
              <a:t>遏制革命形势的发展</a:t>
            </a:r>
          </a:p>
        </p:txBody>
      </p:sp>
      <p:sp>
        <p:nvSpPr>
          <p:cNvPr id="32775" name="Text Box 7">
            <a:extLst>
              <a:ext uri="{FF2B5EF4-FFF2-40B4-BE49-F238E27FC236}">
                <a16:creationId xmlns:a16="http://schemas.microsoft.com/office/drawing/2014/main" id="{62196342-EE14-4DBB-8A68-40F0807A58E3}"/>
              </a:ext>
            </a:extLst>
          </p:cNvPr>
          <p:cNvSpPr txBox="1">
            <a:spLocks noChangeArrowheads="1"/>
          </p:cNvSpPr>
          <p:nvPr/>
        </p:nvSpPr>
        <p:spPr bwMode="auto">
          <a:xfrm>
            <a:off x="1524000" y="2362201"/>
            <a:ext cx="1296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2800" b="1" dirty="0">
                <a:latin typeface="Times New Roman" panose="02020603050405020304" pitchFamily="18" charset="0"/>
                <a:ea typeface="黑体" panose="02010609060101010101" pitchFamily="49" charset="-122"/>
              </a:rPr>
              <a:t>历程：</a:t>
            </a:r>
          </a:p>
        </p:txBody>
      </p:sp>
      <p:sp>
        <p:nvSpPr>
          <p:cNvPr id="32776" name="Rectangle 8">
            <a:extLst>
              <a:ext uri="{FF2B5EF4-FFF2-40B4-BE49-F238E27FC236}">
                <a16:creationId xmlns:a16="http://schemas.microsoft.com/office/drawing/2014/main" id="{327F2572-31A9-4377-9C78-2B7EFEB78726}"/>
              </a:ext>
            </a:extLst>
          </p:cNvPr>
          <p:cNvSpPr>
            <a:spLocks noChangeArrowheads="1"/>
          </p:cNvSpPr>
          <p:nvPr/>
        </p:nvSpPr>
        <p:spPr bwMode="auto">
          <a:xfrm>
            <a:off x="2667000" y="2438401"/>
            <a:ext cx="2971800" cy="504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1" lang="zh-CN" altLang="en-US" sz="3200" b="1">
                <a:latin typeface="Times New Roman" panose="02020603050405020304" pitchFamily="18" charset="0"/>
                <a:ea typeface="黑体" panose="02010609060101010101" pitchFamily="49" charset="-122"/>
              </a:rPr>
              <a:t>五大臣考察宪政</a:t>
            </a:r>
          </a:p>
        </p:txBody>
      </p:sp>
      <p:sp>
        <p:nvSpPr>
          <p:cNvPr id="32777" name="Rectangle 9">
            <a:extLst>
              <a:ext uri="{FF2B5EF4-FFF2-40B4-BE49-F238E27FC236}">
                <a16:creationId xmlns:a16="http://schemas.microsoft.com/office/drawing/2014/main" id="{50253D71-4346-4FD2-883E-677EA6D6A1D2}"/>
              </a:ext>
            </a:extLst>
          </p:cNvPr>
          <p:cNvSpPr>
            <a:spLocks noChangeArrowheads="1"/>
          </p:cNvSpPr>
          <p:nvPr/>
        </p:nvSpPr>
        <p:spPr bwMode="auto">
          <a:xfrm>
            <a:off x="6477000" y="2438401"/>
            <a:ext cx="3276600" cy="504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1" lang="zh-CN" altLang="en-US" sz="3200" b="1">
                <a:latin typeface="Times New Roman" panose="02020603050405020304" pitchFamily="18" charset="0"/>
                <a:ea typeface="黑体" panose="02010609060101010101" pitchFamily="49" charset="-122"/>
              </a:rPr>
              <a:t>宣布预备立宪</a:t>
            </a:r>
          </a:p>
        </p:txBody>
      </p:sp>
      <p:sp>
        <p:nvSpPr>
          <p:cNvPr id="32778" name="Rectangle 10">
            <a:extLst>
              <a:ext uri="{FF2B5EF4-FFF2-40B4-BE49-F238E27FC236}">
                <a16:creationId xmlns:a16="http://schemas.microsoft.com/office/drawing/2014/main" id="{FE8AF7DD-50C1-4887-82EC-63A91CA18526}"/>
              </a:ext>
            </a:extLst>
          </p:cNvPr>
          <p:cNvSpPr>
            <a:spLocks noChangeArrowheads="1"/>
          </p:cNvSpPr>
          <p:nvPr/>
        </p:nvSpPr>
        <p:spPr bwMode="auto">
          <a:xfrm>
            <a:off x="4724400" y="3429001"/>
            <a:ext cx="3124200" cy="504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1" lang="zh-CN" altLang="en-US" sz="3200" b="1">
                <a:latin typeface="Times New Roman" panose="02020603050405020304" pitchFamily="18" charset="0"/>
                <a:ea typeface="黑体" panose="02010609060101010101" pitchFamily="49" charset="-122"/>
              </a:rPr>
              <a:t>设资政院谘议局</a:t>
            </a:r>
          </a:p>
        </p:txBody>
      </p:sp>
      <p:sp>
        <p:nvSpPr>
          <p:cNvPr id="32779" name="Rectangle 11">
            <a:extLst>
              <a:ext uri="{FF2B5EF4-FFF2-40B4-BE49-F238E27FC236}">
                <a16:creationId xmlns:a16="http://schemas.microsoft.com/office/drawing/2014/main" id="{9A5F37AB-1141-49FF-8FA8-5AA875F6D487}"/>
              </a:ext>
            </a:extLst>
          </p:cNvPr>
          <p:cNvSpPr>
            <a:spLocks noChangeArrowheads="1"/>
          </p:cNvSpPr>
          <p:nvPr/>
        </p:nvSpPr>
        <p:spPr bwMode="auto">
          <a:xfrm>
            <a:off x="2514600" y="4267201"/>
            <a:ext cx="3079750" cy="504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1" lang="zh-CN" altLang="en-US" sz="3200" b="1">
                <a:latin typeface="Times New Roman" panose="02020603050405020304" pitchFamily="18" charset="0"/>
                <a:ea typeface="黑体" panose="02010609060101010101" pitchFamily="49" charset="-122"/>
              </a:rPr>
              <a:t>钦定宪法大纲</a:t>
            </a:r>
          </a:p>
        </p:txBody>
      </p:sp>
      <p:sp>
        <p:nvSpPr>
          <p:cNvPr id="32780" name="Rectangle 12">
            <a:extLst>
              <a:ext uri="{FF2B5EF4-FFF2-40B4-BE49-F238E27FC236}">
                <a16:creationId xmlns:a16="http://schemas.microsoft.com/office/drawing/2014/main" id="{B002B71B-7509-41F1-A782-CEB359CEFAA0}"/>
              </a:ext>
            </a:extLst>
          </p:cNvPr>
          <p:cNvSpPr>
            <a:spLocks noChangeArrowheads="1"/>
          </p:cNvSpPr>
          <p:nvPr/>
        </p:nvSpPr>
        <p:spPr bwMode="auto">
          <a:xfrm>
            <a:off x="6383338" y="4292601"/>
            <a:ext cx="3065462" cy="504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1" lang="zh-CN" altLang="en-US" sz="3200" b="1">
                <a:latin typeface="Times New Roman" panose="02020603050405020304" pitchFamily="18" charset="0"/>
                <a:ea typeface="黑体" panose="02010609060101010101" pitchFamily="49" charset="-122"/>
              </a:rPr>
              <a:t>皇族内阁</a:t>
            </a:r>
          </a:p>
        </p:txBody>
      </p:sp>
      <p:sp>
        <p:nvSpPr>
          <p:cNvPr id="32781" name="Line 13">
            <a:extLst>
              <a:ext uri="{FF2B5EF4-FFF2-40B4-BE49-F238E27FC236}">
                <a16:creationId xmlns:a16="http://schemas.microsoft.com/office/drawing/2014/main" id="{41ED7DB0-6282-42B3-AB01-0325A8AB680A}"/>
              </a:ext>
            </a:extLst>
          </p:cNvPr>
          <p:cNvSpPr>
            <a:spLocks noChangeShapeType="1"/>
          </p:cNvSpPr>
          <p:nvPr/>
        </p:nvSpPr>
        <p:spPr bwMode="auto">
          <a:xfrm>
            <a:off x="5715000" y="2743200"/>
            <a:ext cx="71913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2" name="Line 14">
            <a:extLst>
              <a:ext uri="{FF2B5EF4-FFF2-40B4-BE49-F238E27FC236}">
                <a16:creationId xmlns:a16="http://schemas.microsoft.com/office/drawing/2014/main" id="{B05B631D-3F89-4E91-9544-F1E078151BB6}"/>
              </a:ext>
            </a:extLst>
          </p:cNvPr>
          <p:cNvSpPr>
            <a:spLocks noChangeShapeType="1"/>
          </p:cNvSpPr>
          <p:nvPr/>
        </p:nvSpPr>
        <p:spPr bwMode="auto">
          <a:xfrm>
            <a:off x="5664200" y="4508500"/>
            <a:ext cx="71913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3" name="Line 15">
            <a:extLst>
              <a:ext uri="{FF2B5EF4-FFF2-40B4-BE49-F238E27FC236}">
                <a16:creationId xmlns:a16="http://schemas.microsoft.com/office/drawing/2014/main" id="{D8A0DAC0-C662-4C6C-A8D9-5415C84F80BC}"/>
              </a:ext>
            </a:extLst>
          </p:cNvPr>
          <p:cNvSpPr>
            <a:spLocks noChangeShapeType="1"/>
          </p:cNvSpPr>
          <p:nvPr/>
        </p:nvSpPr>
        <p:spPr bwMode="auto">
          <a:xfrm>
            <a:off x="7010400" y="2971800"/>
            <a:ext cx="0" cy="457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4" name="Line 16">
            <a:extLst>
              <a:ext uri="{FF2B5EF4-FFF2-40B4-BE49-F238E27FC236}">
                <a16:creationId xmlns:a16="http://schemas.microsoft.com/office/drawing/2014/main" id="{D7254CEF-C735-4F4F-AA76-A3BE279C6383}"/>
              </a:ext>
            </a:extLst>
          </p:cNvPr>
          <p:cNvSpPr>
            <a:spLocks noChangeShapeType="1"/>
          </p:cNvSpPr>
          <p:nvPr/>
        </p:nvSpPr>
        <p:spPr bwMode="auto">
          <a:xfrm flipH="1">
            <a:off x="5105401" y="3962400"/>
            <a:ext cx="17463"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5" name="Text Box 17">
            <a:extLst>
              <a:ext uri="{FF2B5EF4-FFF2-40B4-BE49-F238E27FC236}">
                <a16:creationId xmlns:a16="http://schemas.microsoft.com/office/drawing/2014/main" id="{910136A5-2356-452A-B714-EC827FCA468A}"/>
              </a:ext>
            </a:extLst>
          </p:cNvPr>
          <p:cNvSpPr txBox="1">
            <a:spLocks noChangeArrowheads="1"/>
          </p:cNvSpPr>
          <p:nvPr/>
        </p:nvSpPr>
        <p:spPr bwMode="auto">
          <a:xfrm>
            <a:off x="1524000" y="5373689"/>
            <a:ext cx="24844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3200" b="1" dirty="0">
                <a:latin typeface="Times New Roman" panose="02020603050405020304" pitchFamily="18" charset="0"/>
                <a:ea typeface="黑体" panose="02010609060101010101" pitchFamily="49" charset="-122"/>
              </a:rPr>
              <a:t>后果：</a:t>
            </a:r>
          </a:p>
        </p:txBody>
      </p:sp>
      <p:sp>
        <p:nvSpPr>
          <p:cNvPr id="32786" name="Text Box 18">
            <a:extLst>
              <a:ext uri="{FF2B5EF4-FFF2-40B4-BE49-F238E27FC236}">
                <a16:creationId xmlns:a16="http://schemas.microsoft.com/office/drawing/2014/main" id="{75BF580E-CCB2-408F-A9D1-764D4076AD62}"/>
              </a:ext>
            </a:extLst>
          </p:cNvPr>
          <p:cNvSpPr txBox="1">
            <a:spLocks noChangeArrowheads="1"/>
          </p:cNvSpPr>
          <p:nvPr/>
        </p:nvSpPr>
        <p:spPr bwMode="auto">
          <a:xfrm>
            <a:off x="2667000" y="5334001"/>
            <a:ext cx="72723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3200" b="1" dirty="0">
                <a:latin typeface="Times New Roman" panose="02020603050405020304" pitchFamily="18" charset="0"/>
                <a:ea typeface="黑体" panose="02010609060101010101" pitchFamily="49" charset="-122"/>
              </a:rPr>
              <a:t>立宪派分化，汉族官僚离心，</a:t>
            </a:r>
          </a:p>
          <a:p>
            <a:pPr eaLnBrk="0" hangingPunct="0">
              <a:spcBef>
                <a:spcPct val="50000"/>
              </a:spcBef>
            </a:pPr>
            <a:r>
              <a:rPr kumimoji="1" lang="zh-CN" altLang="en-US" sz="3200" b="1" dirty="0">
                <a:latin typeface="Times New Roman" panose="02020603050405020304" pitchFamily="18" charset="0"/>
                <a:ea typeface="黑体" panose="02010609060101010101" pitchFamily="49" charset="-122"/>
              </a:rPr>
              <a:t>清政府空前孤立</a:t>
            </a:r>
            <a:r>
              <a:rPr kumimoji="1" lang="zh-CN" altLang="en-US" sz="3200" dirty="0">
                <a:latin typeface="Times New Roman" panose="02020603050405020304" pitchFamily="18" charset="0"/>
                <a:ea typeface="黑体" panose="02010609060101010101" pitchFamily="49" charset="-122"/>
              </a:rPr>
              <a:t>。</a:t>
            </a:r>
          </a:p>
        </p:txBody>
      </p:sp>
      <p:sp>
        <p:nvSpPr>
          <p:cNvPr id="19" name="矩形 18">
            <a:extLst>
              <a:ext uri="{FF2B5EF4-FFF2-40B4-BE49-F238E27FC236}">
                <a16:creationId xmlns:a16="http://schemas.microsoft.com/office/drawing/2014/main" id="{8C14B097-9EDC-47AE-9E98-483F3F896F62}"/>
              </a:ext>
            </a:extLst>
          </p:cNvPr>
          <p:cNvSpPr/>
          <p:nvPr/>
        </p:nvSpPr>
        <p:spPr>
          <a:xfrm>
            <a:off x="3126582" y="1820071"/>
            <a:ext cx="8748712" cy="1373187"/>
          </a:xfrm>
          <a:prstGeom prst="rect">
            <a:avLst/>
          </a:prstGeom>
          <a:noFill/>
          <a:ln w="34925">
            <a:noFill/>
          </a:ln>
        </p:spPr>
        <p:txBody>
          <a:bodyPr>
            <a:spAutoFit/>
          </a:bodyPr>
          <a:lstStyle/>
          <a:p>
            <a:pPr lvl="0">
              <a:buFont typeface="Arial" panose="020B0604020202020204" pitchFamily="34" charset="0"/>
              <a:buNone/>
            </a:pP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预备立宪”：颁布</a:t>
            </a:r>
            <a:r>
              <a:rPr lang="en-US" altLang="x-none"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钦定宪法大纲</a:t>
            </a:r>
            <a:r>
              <a:rPr lang="en-US" altLang="x-none"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1908</a:t>
            </a:r>
            <a:r>
              <a:rPr lang="zh-CN" altLang="en-US" sz="2800" b="1" dirty="0">
                <a:latin typeface="楷体_GB2312" pitchFamily="49" charset="-122"/>
                <a:ea typeface="楷体_GB2312" pitchFamily="49" charset="-122"/>
              </a:rPr>
              <a:t>年），将立法行政司法大权统归于皇帝，设立内阁，内阁成员有</a:t>
            </a:r>
            <a:r>
              <a:rPr lang="en-US" altLang="zh-CN" sz="2800" b="1" dirty="0">
                <a:latin typeface="楷体_GB2312" pitchFamily="49" charset="-122"/>
                <a:ea typeface="楷体_GB2312" pitchFamily="49" charset="-122"/>
              </a:rPr>
              <a:t>13</a:t>
            </a:r>
            <a:r>
              <a:rPr lang="zh-CN" altLang="en-US" sz="2800" b="1" dirty="0">
                <a:latin typeface="楷体_GB2312" pitchFamily="49" charset="-122"/>
                <a:ea typeface="楷体_GB2312" pitchFamily="49" charset="-122"/>
              </a:rPr>
              <a:t>个人，满清贵族占</a:t>
            </a:r>
            <a:r>
              <a:rPr lang="en-US" altLang="zh-CN" sz="2800" b="1" dirty="0">
                <a:latin typeface="楷体_GB2312" pitchFamily="49" charset="-122"/>
                <a:ea typeface="楷体_GB2312" pitchFamily="49" charset="-122"/>
              </a:rPr>
              <a:t>9</a:t>
            </a:r>
            <a:r>
              <a:rPr lang="zh-CN" altLang="en-US" sz="2800" b="1" dirty="0">
                <a:latin typeface="楷体_GB2312" pitchFamily="49" charset="-122"/>
                <a:ea typeface="楷体_GB2312" pitchFamily="49" charset="-122"/>
              </a:rPr>
              <a:t>人，汉族官僚仅</a:t>
            </a: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人。</a:t>
            </a:r>
          </a:p>
        </p:txBody>
      </p:sp>
      <p:sp>
        <p:nvSpPr>
          <p:cNvPr id="20" name="文本框 19">
            <a:extLst>
              <a:ext uri="{FF2B5EF4-FFF2-40B4-BE49-F238E27FC236}">
                <a16:creationId xmlns:a16="http://schemas.microsoft.com/office/drawing/2014/main" id="{97F8EF6F-B903-4D18-9457-77A4E9E99AC6}"/>
              </a:ext>
            </a:extLst>
          </p:cNvPr>
          <p:cNvSpPr txBox="1"/>
          <p:nvPr/>
        </p:nvSpPr>
        <p:spPr>
          <a:xfrm>
            <a:off x="3123269" y="3318670"/>
            <a:ext cx="7705725" cy="822325"/>
          </a:xfrm>
          <a:prstGeom prst="rect">
            <a:avLst/>
          </a:prstGeom>
          <a:solidFill>
            <a:srgbClr val="FFFF99"/>
          </a:solidFill>
          <a:ln w="9525">
            <a:noFill/>
          </a:ln>
        </p:spPr>
        <p:txBody>
          <a:bodyPr>
            <a:spAutoFit/>
          </a:bodyPr>
          <a:lstStyle/>
          <a:p>
            <a:pPr lvl="0">
              <a:spcBef>
                <a:spcPct val="50000"/>
              </a:spcBef>
            </a:pPr>
            <a:r>
              <a:rPr lang="en-US" altLang="zh-CN" sz="2400" b="1" dirty="0">
                <a:latin typeface="Arial" panose="020B0604020202020204" pitchFamily="34" charset="0"/>
                <a:ea typeface="黑体" panose="02010609060101010101" pitchFamily="2" charset="-122"/>
              </a:rPr>
              <a:t>“</a:t>
            </a:r>
            <a:r>
              <a:rPr lang="zh-CN" altLang="en-US" sz="2400" b="1" dirty="0">
                <a:latin typeface="Arial" panose="020B0604020202020204" pitchFamily="34" charset="0"/>
                <a:ea typeface="黑体" panose="02010609060101010101" pitchFamily="2" charset="-122"/>
              </a:rPr>
              <a:t>皇族内阁”使清政府的反动本质、虚伪性彻底暴露，推动了反满运动</a:t>
            </a:r>
          </a:p>
        </p:txBody>
      </p:sp>
      <p:sp>
        <p:nvSpPr>
          <p:cNvPr id="2" name="箭头: 左 1">
            <a:hlinkClick r:id="rId3" action="ppaction://hlinksldjump"/>
            <a:extLst>
              <a:ext uri="{FF2B5EF4-FFF2-40B4-BE49-F238E27FC236}">
                <a16:creationId xmlns:a16="http://schemas.microsoft.com/office/drawing/2014/main" id="{A9160D7A-EE1F-422A-B526-B51A87310450}"/>
              </a:ext>
            </a:extLst>
          </p:cNvPr>
          <p:cNvSpPr/>
          <p:nvPr/>
        </p:nvSpPr>
        <p:spPr>
          <a:xfrm>
            <a:off x="10021634" y="6246544"/>
            <a:ext cx="56407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7193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blinds(horizontal)">
                                      <p:cBhvr>
                                        <p:cTn id="12" dur="500"/>
                                        <p:tgtEl>
                                          <p:spTgt spid="32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7"/>
                                        </p:tgtEl>
                                        <p:attrNameLst>
                                          <p:attrName>style.visibility</p:attrName>
                                        </p:attrNameLst>
                                      </p:cBhvr>
                                      <p:to>
                                        <p:strVal val="visible"/>
                                      </p:to>
                                    </p:set>
                                    <p:animEffect transition="in" filter="blinds(horizontal)">
                                      <p:cBhvr>
                                        <p:cTn id="17" dur="500"/>
                                        <p:tgtEl>
                                          <p:spTgt spid="327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8"/>
                                        </p:tgtEl>
                                        <p:attrNameLst>
                                          <p:attrName>style.visibility</p:attrName>
                                        </p:attrNameLst>
                                      </p:cBhvr>
                                      <p:to>
                                        <p:strVal val="visible"/>
                                      </p:to>
                                    </p:set>
                                    <p:animEffect transition="in" filter="blinds(horizontal)">
                                      <p:cBhvr>
                                        <p:cTn id="22" dur="500"/>
                                        <p:tgtEl>
                                          <p:spTgt spid="327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9"/>
                                        </p:tgtEl>
                                        <p:attrNameLst>
                                          <p:attrName>style.visibility</p:attrName>
                                        </p:attrNameLst>
                                      </p:cBhvr>
                                      <p:to>
                                        <p:strVal val="visible"/>
                                      </p:to>
                                    </p:set>
                                    <p:animEffect transition="in" filter="blinds(horizontal)">
                                      <p:cBhvr>
                                        <p:cTn id="27" dur="500"/>
                                        <p:tgtEl>
                                          <p:spTgt spid="327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780"/>
                                        </p:tgtEl>
                                        <p:attrNameLst>
                                          <p:attrName>style.visibility</p:attrName>
                                        </p:attrNameLst>
                                      </p:cBhvr>
                                      <p:to>
                                        <p:strVal val="visible"/>
                                      </p:to>
                                    </p:set>
                                    <p:animEffect transition="in" filter="blinds(horizontal)">
                                      <p:cBhvr>
                                        <p:cTn id="32" dur="500"/>
                                        <p:tgtEl>
                                          <p:spTgt spid="327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786"/>
                                        </p:tgtEl>
                                        <p:attrNameLst>
                                          <p:attrName>style.visibility</p:attrName>
                                        </p:attrNameLst>
                                      </p:cBhvr>
                                      <p:to>
                                        <p:strVal val="visible"/>
                                      </p:to>
                                    </p:set>
                                    <p:animEffect transition="in" filter="blinds(horizontal)">
                                      <p:cBhvr>
                                        <p:cTn id="50"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6" grpId="0" animBg="1"/>
      <p:bldP spid="32777" grpId="0" animBg="1"/>
      <p:bldP spid="32778" grpId="0" animBg="1"/>
      <p:bldP spid="32779" grpId="0" animBg="1"/>
      <p:bldP spid="32780" grpId="0" animBg="1"/>
      <p:bldP spid="32786" grpId="0"/>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707E428B-0A90-468B-B061-BDCAC5F4849E}"/>
              </a:ext>
            </a:extLst>
          </p:cNvPr>
          <p:cNvSpPr txBox="1">
            <a:spLocks noChangeArrowheads="1"/>
          </p:cNvSpPr>
          <p:nvPr/>
        </p:nvSpPr>
        <p:spPr bwMode="auto">
          <a:xfrm>
            <a:off x="1524001" y="0"/>
            <a:ext cx="4537075" cy="457200"/>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rgbClr val="FF3300"/>
                </a:solidFill>
              </a:rPr>
              <a:t>惊天动地写春秋</a:t>
            </a:r>
            <a:r>
              <a:rPr lang="en-US" altLang="zh-CN" sz="2400" b="1">
                <a:solidFill>
                  <a:srgbClr val="FF3300"/>
                </a:solidFill>
              </a:rPr>
              <a:t>——</a:t>
            </a:r>
            <a:r>
              <a:rPr lang="zh-CN" altLang="en-US" sz="2400" b="1">
                <a:solidFill>
                  <a:srgbClr val="FF3300"/>
                </a:solidFill>
              </a:rPr>
              <a:t>武昌首义篇</a:t>
            </a:r>
          </a:p>
        </p:txBody>
      </p:sp>
      <p:sp>
        <p:nvSpPr>
          <p:cNvPr id="38915" name="Text Box 3">
            <a:extLst>
              <a:ext uri="{FF2B5EF4-FFF2-40B4-BE49-F238E27FC236}">
                <a16:creationId xmlns:a16="http://schemas.microsoft.com/office/drawing/2014/main" id="{52FC3EBC-207F-429B-BBDF-018EAD6F32DF}"/>
              </a:ext>
            </a:extLst>
          </p:cNvPr>
          <p:cNvSpPr txBox="1">
            <a:spLocks noChangeArrowheads="1"/>
          </p:cNvSpPr>
          <p:nvPr/>
        </p:nvSpPr>
        <p:spPr bwMode="auto">
          <a:xfrm>
            <a:off x="1498530" y="792524"/>
            <a:ext cx="3563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a:solidFill>
                  <a:srgbClr val="0000FF"/>
                </a:solidFill>
                <a:latin typeface="Times New Roman" panose="02020603050405020304" pitchFamily="18" charset="0"/>
                <a:ea typeface="黑体" panose="02010609060101010101" pitchFamily="49" charset="-122"/>
              </a:rPr>
              <a:t>1</a:t>
            </a:r>
            <a:r>
              <a:rPr kumimoji="1" lang="zh-CN" altLang="en-US" sz="2800" b="1" dirty="0">
                <a:solidFill>
                  <a:srgbClr val="0000FF"/>
                </a:solidFill>
                <a:latin typeface="Times New Roman" panose="02020603050405020304" pitchFamily="18" charset="0"/>
                <a:ea typeface="黑体" panose="02010609060101010101" pitchFamily="49" charset="-122"/>
              </a:rPr>
              <a:t>、武昌起义爆发</a:t>
            </a:r>
          </a:p>
        </p:txBody>
      </p:sp>
      <p:sp>
        <p:nvSpPr>
          <p:cNvPr id="38917" name="Text Box 5">
            <a:extLst>
              <a:ext uri="{FF2B5EF4-FFF2-40B4-BE49-F238E27FC236}">
                <a16:creationId xmlns:a16="http://schemas.microsoft.com/office/drawing/2014/main" id="{685CD945-6E04-40D8-B14C-007330160640}"/>
              </a:ext>
            </a:extLst>
          </p:cNvPr>
          <p:cNvSpPr txBox="1">
            <a:spLocks noChangeArrowheads="1"/>
          </p:cNvSpPr>
          <p:nvPr/>
        </p:nvSpPr>
        <p:spPr bwMode="auto">
          <a:xfrm>
            <a:off x="6816726" y="2636839"/>
            <a:ext cx="38512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2000" b="1">
              <a:solidFill>
                <a:schemeClr val="tx2"/>
              </a:solidFill>
              <a:latin typeface="华文中宋" panose="02010600040101010101" pitchFamily="2" charset="-122"/>
              <a:ea typeface="华文中宋" panose="02010600040101010101" pitchFamily="2" charset="-122"/>
            </a:endParaRPr>
          </a:p>
        </p:txBody>
      </p:sp>
      <p:pic>
        <p:nvPicPr>
          <p:cNvPr id="38918" name="Picture 6" descr="军政府成立">
            <a:hlinkClick r:id="rId2" action="ppaction://hlinksldjump"/>
            <a:extLst>
              <a:ext uri="{FF2B5EF4-FFF2-40B4-BE49-F238E27FC236}">
                <a16:creationId xmlns:a16="http://schemas.microsoft.com/office/drawing/2014/main" id="{7D625FB4-1186-48B9-B1EF-A8BA3158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231" y="71422"/>
            <a:ext cx="4067175" cy="3352800"/>
          </a:xfrm>
          <a:prstGeom prst="rect">
            <a:avLst/>
          </a:prstGeom>
          <a:noFill/>
          <a:ln w="476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9" name="Text Box 7">
            <a:extLst>
              <a:ext uri="{FF2B5EF4-FFF2-40B4-BE49-F238E27FC236}">
                <a16:creationId xmlns:a16="http://schemas.microsoft.com/office/drawing/2014/main" id="{41743AAB-1F36-40F3-BB1C-22B1D621F556}"/>
              </a:ext>
            </a:extLst>
          </p:cNvPr>
          <p:cNvSpPr txBox="1">
            <a:spLocks noChangeArrowheads="1"/>
          </p:cNvSpPr>
          <p:nvPr/>
        </p:nvSpPr>
        <p:spPr bwMode="auto">
          <a:xfrm>
            <a:off x="7620000" y="3505201"/>
            <a:ext cx="25209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a:solidFill>
                  <a:schemeClr val="tx2"/>
                </a:solidFill>
                <a:latin typeface="Verdana" panose="020B0604030504040204" pitchFamily="34" charset="0"/>
              </a:rPr>
              <a:t>湖北军政府成立</a:t>
            </a:r>
          </a:p>
        </p:txBody>
      </p:sp>
      <p:pic>
        <p:nvPicPr>
          <p:cNvPr id="38920" name="Picture 8">
            <a:extLst>
              <a:ext uri="{FF2B5EF4-FFF2-40B4-BE49-F238E27FC236}">
                <a16:creationId xmlns:a16="http://schemas.microsoft.com/office/drawing/2014/main" id="{3DFE1AC4-83E5-41A9-83D4-F839D49DC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886200"/>
            <a:ext cx="1962150" cy="25908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Text Box 9">
            <a:extLst>
              <a:ext uri="{FF2B5EF4-FFF2-40B4-BE49-F238E27FC236}">
                <a16:creationId xmlns:a16="http://schemas.microsoft.com/office/drawing/2014/main" id="{ED3F8D08-52A7-4739-89AC-B8E2A7DE9A2C}"/>
              </a:ext>
            </a:extLst>
          </p:cNvPr>
          <p:cNvSpPr txBox="1">
            <a:spLocks noChangeArrowheads="1"/>
          </p:cNvSpPr>
          <p:nvPr/>
        </p:nvSpPr>
        <p:spPr bwMode="auto">
          <a:xfrm>
            <a:off x="1523999" y="1176701"/>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dirty="0">
                <a:solidFill>
                  <a:srgbClr val="FF0000"/>
                </a:solidFill>
                <a:latin typeface="黑体" panose="02010609060101010101" pitchFamily="49" charset="-122"/>
                <a:ea typeface="黑体" panose="02010609060101010101" pitchFamily="49" charset="-122"/>
              </a:rPr>
              <a:t>时间</a:t>
            </a:r>
            <a:r>
              <a:rPr kumimoji="1" lang="zh-CN" altLang="en-US" sz="2800" dirty="0">
                <a:latin typeface="黑体" panose="02010609060101010101" pitchFamily="49" charset="-122"/>
                <a:ea typeface="黑体" panose="02010609060101010101" pitchFamily="49" charset="-122"/>
              </a:rPr>
              <a:t>：</a:t>
            </a:r>
            <a:r>
              <a:rPr kumimoji="1" lang="en-US" altLang="zh-CN" sz="2800" dirty="0">
                <a:latin typeface="黑体" panose="02010609060101010101" pitchFamily="49" charset="-122"/>
                <a:ea typeface="黑体" panose="02010609060101010101" pitchFamily="49" charset="-122"/>
              </a:rPr>
              <a:t>1911</a:t>
            </a:r>
            <a:r>
              <a:rPr kumimoji="1" lang="zh-CN" altLang="en-US" sz="2800" dirty="0">
                <a:latin typeface="黑体" panose="02010609060101010101" pitchFamily="49" charset="-122"/>
                <a:ea typeface="黑体" panose="02010609060101010101" pitchFamily="49" charset="-122"/>
              </a:rPr>
              <a:t>年</a:t>
            </a:r>
          </a:p>
        </p:txBody>
      </p:sp>
      <p:sp>
        <p:nvSpPr>
          <p:cNvPr id="38922" name="Text Box 10">
            <a:extLst>
              <a:ext uri="{FF2B5EF4-FFF2-40B4-BE49-F238E27FC236}">
                <a16:creationId xmlns:a16="http://schemas.microsoft.com/office/drawing/2014/main" id="{1990E4EE-6C41-45E9-AC31-E82B75FD3F4A}"/>
              </a:ext>
            </a:extLst>
          </p:cNvPr>
          <p:cNvSpPr txBox="1">
            <a:spLocks noChangeArrowheads="1"/>
          </p:cNvSpPr>
          <p:nvPr/>
        </p:nvSpPr>
        <p:spPr bwMode="auto">
          <a:xfrm>
            <a:off x="3784451" y="1120139"/>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dirty="0">
                <a:solidFill>
                  <a:srgbClr val="FF0000"/>
                </a:solidFill>
                <a:latin typeface="Times New Roman" panose="02020603050405020304" pitchFamily="18" charset="0"/>
                <a:ea typeface="黑体" panose="02010609060101010101" pitchFamily="49" charset="-122"/>
              </a:rPr>
              <a:t>主力</a:t>
            </a:r>
            <a:r>
              <a:rPr kumimoji="1" lang="zh-CN" altLang="en-US" sz="2800" dirty="0">
                <a:latin typeface="Times New Roman" panose="02020603050405020304" pitchFamily="18" charset="0"/>
                <a:ea typeface="黑体" panose="02010609060101010101" pitchFamily="49" charset="-122"/>
              </a:rPr>
              <a:t>：湖北新军</a:t>
            </a:r>
          </a:p>
        </p:txBody>
      </p:sp>
      <p:sp>
        <p:nvSpPr>
          <p:cNvPr id="38923" name="Text Box 11">
            <a:extLst>
              <a:ext uri="{FF2B5EF4-FFF2-40B4-BE49-F238E27FC236}">
                <a16:creationId xmlns:a16="http://schemas.microsoft.com/office/drawing/2014/main" id="{9D0C57B3-5281-41B1-B16A-976ECE985BC6}"/>
              </a:ext>
            </a:extLst>
          </p:cNvPr>
          <p:cNvSpPr txBox="1">
            <a:spLocks noChangeArrowheads="1"/>
          </p:cNvSpPr>
          <p:nvPr/>
        </p:nvSpPr>
        <p:spPr bwMode="auto">
          <a:xfrm>
            <a:off x="1506538" y="1516787"/>
            <a:ext cx="51482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FF0000"/>
                </a:solidFill>
                <a:latin typeface="Times New Roman" panose="02020603050405020304" pitchFamily="18" charset="0"/>
                <a:ea typeface="黑体" panose="02010609060101010101" pitchFamily="49" charset="-122"/>
              </a:rPr>
              <a:t>结果</a:t>
            </a:r>
            <a:r>
              <a:rPr kumimoji="1" lang="zh-CN" altLang="en-US" sz="2800" dirty="0">
                <a:latin typeface="Times New Roman" panose="02020603050405020304" pitchFamily="18" charset="0"/>
                <a:ea typeface="黑体" panose="02010609060101010101" pitchFamily="49" charset="-122"/>
              </a:rPr>
              <a:t>：成立湖北军政府，</a:t>
            </a:r>
            <a:r>
              <a:rPr lang="zh-CN" altLang="en-US" sz="2800" dirty="0">
                <a:latin typeface="Verdana" panose="020B0604030504040204" pitchFamily="34" charset="0"/>
                <a:ea typeface="黑体" panose="02010609060101010101" pitchFamily="49" charset="-122"/>
              </a:rPr>
              <a:t>黎元洪为都督，国号为中华民国</a:t>
            </a:r>
            <a:r>
              <a:rPr lang="zh-CN" altLang="en-US" sz="2000" dirty="0">
                <a:latin typeface="Verdana" panose="020B0604030504040204" pitchFamily="34" charset="0"/>
                <a:ea typeface="黑体" panose="02010609060101010101" pitchFamily="49" charset="-122"/>
              </a:rPr>
              <a:t>。</a:t>
            </a:r>
            <a:endParaRPr kumimoji="1" lang="zh-CN" altLang="en-US" sz="2000" dirty="0">
              <a:solidFill>
                <a:schemeClr val="accent2"/>
              </a:solidFill>
              <a:latin typeface="Tahoma" panose="020B0604030504040204" pitchFamily="34" charset="0"/>
              <a:ea typeface="黑体" panose="02010609060101010101" pitchFamily="49" charset="-122"/>
            </a:endParaRPr>
          </a:p>
        </p:txBody>
      </p:sp>
      <p:sp>
        <p:nvSpPr>
          <p:cNvPr id="38924" name="Text Box 12">
            <a:extLst>
              <a:ext uri="{FF2B5EF4-FFF2-40B4-BE49-F238E27FC236}">
                <a16:creationId xmlns:a16="http://schemas.microsoft.com/office/drawing/2014/main" id="{9AF88997-DD80-48C8-BE74-B8C6AAD9E14A}"/>
              </a:ext>
            </a:extLst>
          </p:cNvPr>
          <p:cNvSpPr txBox="1">
            <a:spLocks noChangeArrowheads="1"/>
          </p:cNvSpPr>
          <p:nvPr/>
        </p:nvSpPr>
        <p:spPr bwMode="auto">
          <a:xfrm>
            <a:off x="1577101" y="2901002"/>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dirty="0">
                <a:solidFill>
                  <a:srgbClr val="FF0000"/>
                </a:solidFill>
                <a:latin typeface="Times New Roman" panose="02020603050405020304" pitchFamily="18" charset="0"/>
                <a:ea typeface="黑体" panose="02010609060101010101" pitchFamily="49" charset="-122"/>
              </a:rPr>
              <a:t>革命后形势</a:t>
            </a:r>
            <a:r>
              <a:rPr kumimoji="1" lang="zh-CN" altLang="en-US" sz="2800" dirty="0">
                <a:latin typeface="Times New Roman" panose="02020603050405020304" pitchFamily="18" charset="0"/>
                <a:sym typeface="Wingdings" panose="05000000000000000000" pitchFamily="2" charset="2"/>
              </a:rPr>
              <a:t>：</a:t>
            </a:r>
            <a:endParaRPr kumimoji="1" lang="zh-CN" altLang="en-US" sz="2800" dirty="0">
              <a:latin typeface="Times New Roman" panose="02020603050405020304" pitchFamily="18" charset="0"/>
            </a:endParaRPr>
          </a:p>
        </p:txBody>
      </p:sp>
      <p:sp>
        <p:nvSpPr>
          <p:cNvPr id="38925" name="Text Box 13">
            <a:extLst>
              <a:ext uri="{FF2B5EF4-FFF2-40B4-BE49-F238E27FC236}">
                <a16:creationId xmlns:a16="http://schemas.microsoft.com/office/drawing/2014/main" id="{F7F54486-B2A6-4011-AA6E-3FCE091EA728}"/>
              </a:ext>
            </a:extLst>
          </p:cNvPr>
          <p:cNvSpPr txBox="1">
            <a:spLocks noChangeArrowheads="1"/>
          </p:cNvSpPr>
          <p:nvPr/>
        </p:nvSpPr>
        <p:spPr bwMode="auto">
          <a:xfrm>
            <a:off x="3792538" y="2855136"/>
            <a:ext cx="5148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dirty="0">
                <a:solidFill>
                  <a:srgbClr val="FF0000"/>
                </a:solidFill>
                <a:latin typeface="黑体" panose="02010609060101010101" pitchFamily="49" charset="-122"/>
                <a:ea typeface="黑体" panose="02010609060101010101" pitchFamily="49" charset="-122"/>
              </a:rPr>
              <a:t>清王朝统治土崩瓦解</a:t>
            </a:r>
            <a:endParaRPr kumimoji="1" lang="zh-CN" altLang="en-US" sz="2400" dirty="0">
              <a:latin typeface="黑体" panose="02010609060101010101" pitchFamily="49" charset="-122"/>
              <a:ea typeface="黑体" panose="02010609060101010101" pitchFamily="49" charset="-122"/>
            </a:endParaRPr>
          </a:p>
        </p:txBody>
      </p:sp>
      <p:pic>
        <p:nvPicPr>
          <p:cNvPr id="38926" name="Picture 14" descr="123456未标题-1">
            <a:hlinkClick r:id="rId5" action="ppaction://hlinksldjump"/>
            <a:extLst>
              <a:ext uri="{FF2B5EF4-FFF2-40B4-BE49-F238E27FC236}">
                <a16:creationId xmlns:a16="http://schemas.microsoft.com/office/drawing/2014/main" id="{0D64C63A-0E95-4675-BED3-58DD7871E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395664"/>
            <a:ext cx="6096000" cy="3462337"/>
          </a:xfrm>
          <a:prstGeom prst="rect">
            <a:avLst/>
          </a:prstGeom>
          <a:noFill/>
          <a:extLst>
            <a:ext uri="{909E8E84-426E-40DD-AFC4-6F175D3DCCD1}">
              <a14:hiddenFill xmlns:a14="http://schemas.microsoft.com/office/drawing/2010/main">
                <a:solidFill>
                  <a:srgbClr val="FFFFFF"/>
                </a:solidFill>
              </a14:hiddenFill>
            </a:ext>
          </a:extLst>
        </p:spPr>
      </p:pic>
      <p:sp>
        <p:nvSpPr>
          <p:cNvPr id="38927" name="Rectangle 15">
            <a:extLst>
              <a:ext uri="{FF2B5EF4-FFF2-40B4-BE49-F238E27FC236}">
                <a16:creationId xmlns:a16="http://schemas.microsoft.com/office/drawing/2014/main" id="{6E013815-0FBC-49E6-849E-A252A10D10A8}"/>
              </a:ext>
            </a:extLst>
          </p:cNvPr>
          <p:cNvSpPr>
            <a:spLocks noChangeArrowheads="1"/>
          </p:cNvSpPr>
          <p:nvPr/>
        </p:nvSpPr>
        <p:spPr bwMode="auto">
          <a:xfrm>
            <a:off x="1425213" y="2389034"/>
            <a:ext cx="2149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b="1" dirty="0">
                <a:solidFill>
                  <a:srgbClr val="0000FF"/>
                </a:solidFill>
                <a:latin typeface="黑体" panose="02010609060101010101" pitchFamily="49" charset="-122"/>
                <a:ea typeface="黑体" panose="02010609060101010101" pitchFamily="49" charset="-122"/>
              </a:rPr>
              <a:t>2</a:t>
            </a:r>
            <a:r>
              <a:rPr kumimoji="1" lang="zh-CN" altLang="en-US" sz="2800" b="1" dirty="0">
                <a:solidFill>
                  <a:srgbClr val="0000FF"/>
                </a:solidFill>
                <a:latin typeface="黑体" panose="02010609060101010101" pitchFamily="49" charset="-122"/>
                <a:ea typeface="黑体" panose="02010609060101010101" pitchFamily="49" charset="-122"/>
              </a:rPr>
              <a:t>、各省响应</a:t>
            </a:r>
          </a:p>
        </p:txBody>
      </p:sp>
      <p:sp>
        <p:nvSpPr>
          <p:cNvPr id="38928" name="Text Box 16">
            <a:extLst>
              <a:ext uri="{FF2B5EF4-FFF2-40B4-BE49-F238E27FC236}">
                <a16:creationId xmlns:a16="http://schemas.microsoft.com/office/drawing/2014/main" id="{4CCA12D1-F81E-4E77-8CC5-4EDC03D5F41E}"/>
              </a:ext>
            </a:extLst>
          </p:cNvPr>
          <p:cNvSpPr txBox="1">
            <a:spLocks noChangeArrowheads="1"/>
          </p:cNvSpPr>
          <p:nvPr/>
        </p:nvSpPr>
        <p:spPr bwMode="auto">
          <a:xfrm>
            <a:off x="8534400" y="6491288"/>
            <a:ext cx="1366838"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b="1">
                <a:solidFill>
                  <a:schemeClr val="tx2"/>
                </a:solidFill>
                <a:latin typeface="Verdana" panose="020B0604030504040204" pitchFamily="34" charset="0"/>
              </a:rPr>
              <a:t>黎元洪</a:t>
            </a:r>
            <a:endParaRPr kumimoji="1" lang="zh-CN" altLang="en-US" sz="2400">
              <a:solidFill>
                <a:schemeClr val="tx2"/>
              </a:solidFill>
              <a:latin typeface="Times New Roman" panose="02020603050405020304" pitchFamily="18" charset="0"/>
            </a:endParaRPr>
          </a:p>
        </p:txBody>
      </p:sp>
      <p:sp>
        <p:nvSpPr>
          <p:cNvPr id="2" name="文本框 1">
            <a:extLst>
              <a:ext uri="{FF2B5EF4-FFF2-40B4-BE49-F238E27FC236}">
                <a16:creationId xmlns:a16="http://schemas.microsoft.com/office/drawing/2014/main" id="{BC022E74-DAE0-4DF5-A60C-6DFF9B472135}"/>
              </a:ext>
            </a:extLst>
          </p:cNvPr>
          <p:cNvSpPr txBox="1"/>
          <p:nvPr/>
        </p:nvSpPr>
        <p:spPr>
          <a:xfrm>
            <a:off x="1338504" y="346926"/>
            <a:ext cx="4293705"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二、辛亥革命的过程</a:t>
            </a:r>
          </a:p>
        </p:txBody>
      </p:sp>
    </p:spTree>
    <p:extLst>
      <p:ext uri="{BB962C8B-B14F-4D97-AF65-F5344CB8AC3E}">
        <p14:creationId xmlns:p14="http://schemas.microsoft.com/office/powerpoint/2010/main" val="208656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500" fill="hold"/>
                                        <p:tgtEl>
                                          <p:spTgt spid="38915"/>
                                        </p:tgtEl>
                                        <p:attrNameLst>
                                          <p:attrName>ppt_x</p:attrName>
                                        </p:attrNameLst>
                                      </p:cBhvr>
                                      <p:tavLst>
                                        <p:tav tm="0">
                                          <p:val>
                                            <p:strVal val="#ppt_x"/>
                                          </p:val>
                                        </p:tav>
                                        <p:tav tm="100000">
                                          <p:val>
                                            <p:strVal val="#ppt_x"/>
                                          </p:val>
                                        </p:tav>
                                      </p:tavLst>
                                    </p:anim>
                                    <p:anim calcmode="lin" valueType="num">
                                      <p:cBhvr additive="base">
                                        <p:cTn id="13"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8921"/>
                                        </p:tgtEl>
                                        <p:attrNameLst>
                                          <p:attrName>style.visibility</p:attrName>
                                        </p:attrNameLst>
                                      </p:cBhvr>
                                      <p:to>
                                        <p:strVal val="visible"/>
                                      </p:to>
                                    </p:set>
                                    <p:animEffect transition="in" filter="diamond(in)">
                                      <p:cBhvr>
                                        <p:cTn id="18" dur="2000"/>
                                        <p:tgtEl>
                                          <p:spTgt spid="3892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8922"/>
                                        </p:tgtEl>
                                        <p:attrNameLst>
                                          <p:attrName>style.visibility</p:attrName>
                                        </p:attrNameLst>
                                      </p:cBhvr>
                                      <p:to>
                                        <p:strVal val="visible"/>
                                      </p:to>
                                    </p:set>
                                    <p:animEffect transition="in" filter="diamond(in)">
                                      <p:cBhvr>
                                        <p:cTn id="21" dur="2000"/>
                                        <p:tgtEl>
                                          <p:spTgt spid="38922"/>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8917"/>
                                        </p:tgtEl>
                                        <p:attrNameLst>
                                          <p:attrName>style.visibility</p:attrName>
                                        </p:attrNameLst>
                                      </p:cBhvr>
                                      <p:to>
                                        <p:strVal val="visible"/>
                                      </p:to>
                                    </p:set>
                                    <p:animEffect transition="in" filter="diamond(in)">
                                      <p:cBhvr>
                                        <p:cTn id="24" dur="2000"/>
                                        <p:tgtEl>
                                          <p:spTgt spid="389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923"/>
                                        </p:tgtEl>
                                        <p:attrNameLst>
                                          <p:attrName>style.visibility</p:attrName>
                                        </p:attrNameLst>
                                      </p:cBhvr>
                                      <p:to>
                                        <p:strVal val="visible"/>
                                      </p:to>
                                    </p:set>
                                    <p:animEffect transition="in" filter="blinds(horizontal)">
                                      <p:cBhvr>
                                        <p:cTn id="29" dur="500"/>
                                        <p:tgtEl>
                                          <p:spTgt spid="38923"/>
                                        </p:tgtEl>
                                      </p:cBhvr>
                                    </p:animEffect>
                                  </p:childTnLst>
                                </p:cTn>
                              </p:par>
                              <p:par>
                                <p:cTn id="30" presetID="3" presetClass="entr" presetSubtype="10" fill="hold" nodeType="withEffect">
                                  <p:stCondLst>
                                    <p:cond delay="0"/>
                                  </p:stCondLst>
                                  <p:childTnLst>
                                    <p:set>
                                      <p:cBhvr>
                                        <p:cTn id="31" dur="1" fill="hold">
                                          <p:stCondLst>
                                            <p:cond delay="0"/>
                                          </p:stCondLst>
                                        </p:cTn>
                                        <p:tgtEl>
                                          <p:spTgt spid="38918"/>
                                        </p:tgtEl>
                                        <p:attrNameLst>
                                          <p:attrName>style.visibility</p:attrName>
                                        </p:attrNameLst>
                                      </p:cBhvr>
                                      <p:to>
                                        <p:strVal val="visible"/>
                                      </p:to>
                                    </p:set>
                                    <p:animEffect transition="in" filter="blinds(horizontal)">
                                      <p:cBhvr>
                                        <p:cTn id="32" dur="500"/>
                                        <p:tgtEl>
                                          <p:spTgt spid="3891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blinds(horizontal)">
                                      <p:cBhvr>
                                        <p:cTn id="35" dur="500"/>
                                        <p:tgtEl>
                                          <p:spTgt spid="389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38920"/>
                                        </p:tgtEl>
                                        <p:attrNameLst>
                                          <p:attrName>style.visibility</p:attrName>
                                        </p:attrNameLst>
                                      </p:cBhvr>
                                      <p:to>
                                        <p:strVal val="visible"/>
                                      </p:to>
                                    </p:set>
                                    <p:animEffect transition="in" filter="diamond(in)">
                                      <p:cBhvr>
                                        <p:cTn id="40" dur="2000"/>
                                        <p:tgtEl>
                                          <p:spTgt spid="38920"/>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8928"/>
                                        </p:tgtEl>
                                        <p:attrNameLst>
                                          <p:attrName>style.visibility</p:attrName>
                                        </p:attrNameLst>
                                      </p:cBhvr>
                                      <p:to>
                                        <p:strVal val="visible"/>
                                      </p:to>
                                    </p:set>
                                    <p:animEffect transition="in" filter="diamond(in)">
                                      <p:cBhvr>
                                        <p:cTn id="43" dur="2000"/>
                                        <p:tgtEl>
                                          <p:spTgt spid="389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8927"/>
                                        </p:tgtEl>
                                        <p:attrNameLst>
                                          <p:attrName>style.visibility</p:attrName>
                                        </p:attrNameLst>
                                      </p:cBhvr>
                                      <p:to>
                                        <p:strVal val="visible"/>
                                      </p:to>
                                    </p:set>
                                    <p:animEffect transition="in" filter="diamond(in)">
                                      <p:cBhvr>
                                        <p:cTn id="48" dur="2000"/>
                                        <p:tgtEl>
                                          <p:spTgt spid="38927"/>
                                        </p:tgtEl>
                                      </p:cBhvr>
                                    </p:animEffect>
                                  </p:childTnLst>
                                </p:cTn>
                              </p:par>
                              <p:par>
                                <p:cTn id="49" presetID="8" presetClass="entr" presetSubtype="16" fill="hold" nodeType="withEffect">
                                  <p:stCondLst>
                                    <p:cond delay="0"/>
                                  </p:stCondLst>
                                  <p:childTnLst>
                                    <p:set>
                                      <p:cBhvr>
                                        <p:cTn id="50" dur="1" fill="hold">
                                          <p:stCondLst>
                                            <p:cond delay="0"/>
                                          </p:stCondLst>
                                        </p:cTn>
                                        <p:tgtEl>
                                          <p:spTgt spid="38926"/>
                                        </p:tgtEl>
                                        <p:attrNameLst>
                                          <p:attrName>style.visibility</p:attrName>
                                        </p:attrNameLst>
                                      </p:cBhvr>
                                      <p:to>
                                        <p:strVal val="visible"/>
                                      </p:to>
                                    </p:set>
                                    <p:animEffect transition="in" filter="diamond(in)">
                                      <p:cBhvr>
                                        <p:cTn id="51" dur="2000"/>
                                        <p:tgtEl>
                                          <p:spTgt spid="3892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8924"/>
                                        </p:tgtEl>
                                        <p:attrNameLst>
                                          <p:attrName>style.visibility</p:attrName>
                                        </p:attrNameLst>
                                      </p:cBhvr>
                                      <p:to>
                                        <p:strVal val="visible"/>
                                      </p:to>
                                    </p:set>
                                    <p:animEffect transition="in" filter="blinds(horizontal)">
                                      <p:cBhvr>
                                        <p:cTn id="56" dur="500"/>
                                        <p:tgtEl>
                                          <p:spTgt spid="389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8925"/>
                                        </p:tgtEl>
                                        <p:attrNameLst>
                                          <p:attrName>style.visibility</p:attrName>
                                        </p:attrNameLst>
                                      </p:cBhvr>
                                      <p:to>
                                        <p:strVal val="visible"/>
                                      </p:to>
                                    </p:set>
                                    <p:animEffect transition="in" filter="blinds(horizontal)">
                                      <p:cBhvr>
                                        <p:cTn id="61"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p:bldP spid="38917" grpId="0" animBg="1"/>
      <p:bldP spid="38919" grpId="0" animBg="1"/>
      <p:bldP spid="38921" grpId="0"/>
      <p:bldP spid="38922" grpId="0"/>
      <p:bldP spid="38923" grpId="0"/>
      <p:bldP spid="38924" grpId="0"/>
      <p:bldP spid="38925" grpId="0"/>
      <p:bldP spid="38927" grpId="0"/>
      <p:bldP spid="3892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2307</Words>
  <Application>Microsoft Office PowerPoint</Application>
  <PresentationFormat>宽屏</PresentationFormat>
  <Paragraphs>241</Paragraphs>
  <Slides>18</Slides>
  <Notes>0</Notes>
  <HiddenSlides>5</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5" baseType="lpstr">
      <vt:lpstr>等线</vt:lpstr>
      <vt:lpstr>等线 Light</vt:lpstr>
      <vt:lpstr>黑体</vt:lpstr>
      <vt:lpstr>华文新魏</vt:lpstr>
      <vt:lpstr>华文中宋</vt:lpstr>
      <vt:lpstr>楷体_GB2312</vt:lpstr>
      <vt:lpstr>隶书</vt:lpstr>
      <vt:lpstr>宋体</vt:lpstr>
      <vt:lpstr>Arial</vt:lpstr>
      <vt:lpstr>Arial Black</vt:lpstr>
      <vt:lpstr>Courier New</vt:lpstr>
      <vt:lpstr>Tahoma</vt:lpstr>
      <vt:lpstr>Times New Roman</vt:lpstr>
      <vt:lpstr>Verdana</vt:lpstr>
      <vt:lpstr>Wingdings</vt:lpstr>
      <vt:lpstr>Office 主题​​</vt:lpstr>
      <vt:lpstr>Photo Editor 照片</vt:lpstr>
      <vt:lpstr>PowerPoint 演示文稿</vt:lpstr>
      <vt:lpstr>PowerPoint 演示文稿</vt:lpstr>
      <vt:lpstr>PowerPoint 演示文稿</vt:lpstr>
      <vt:lpstr>PowerPoint 演示文稿</vt:lpstr>
      <vt:lpstr>PowerPoint 演示文稿</vt:lpstr>
      <vt:lpstr>[重点精讲]为什么说同盟会的成立使中国民主革命的发展进入了一个新阶段 </vt:lpstr>
      <vt:lpstr>PowerPoint 演示文稿</vt:lpstr>
      <vt:lpstr>PowerPoint 演示文稿</vt:lpstr>
      <vt:lpstr>PowerPoint 演示文稿</vt:lpstr>
      <vt:lpstr>PowerPoint 演示文稿</vt:lpstr>
      <vt:lpstr>【核心要点突破】 如何认识中华民国和南京临时政府？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25</cp:revision>
  <dcterms:created xsi:type="dcterms:W3CDTF">2018-05-02T08:47:02Z</dcterms:created>
  <dcterms:modified xsi:type="dcterms:W3CDTF">2018-05-13T23:30:47Z</dcterms:modified>
</cp:coreProperties>
</file>