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9"/>
  </p:notesMasterIdLst>
  <p:sldIdLst>
    <p:sldId id="295" r:id="rId2"/>
    <p:sldId id="339" r:id="rId3"/>
    <p:sldId id="340" r:id="rId4"/>
    <p:sldId id="341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4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84E"/>
    <a:srgbClr val="DDEAD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86372" autoAdjust="0"/>
  </p:normalViewPr>
  <p:slideViewPr>
    <p:cSldViewPr snapToGrid="0">
      <p:cViewPr>
        <p:scale>
          <a:sx n="70" d="100"/>
          <a:sy n="70" d="100"/>
        </p:scale>
        <p:origin x="-78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6EC95-FE3F-47F1-B2C7-92B22700ED4C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6374D-7918-45ED-A68B-BF9F78140F4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04772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74D-7918-45ED-A68B-BF9F78140F4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768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E7DF0-E827-4660-849F-190C3EAA562B}" type="datetimeFigureOut">
              <a:rPr lang="zh-CN" altLang="en-US" smtClean="0"/>
              <a:pPr/>
              <a:t>2018/5/21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31012-5EF5-4052-A972-BEE07F1BE46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92" y="0"/>
            <a:ext cx="11975616" cy="10210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7762" y="403863"/>
            <a:ext cx="5236475" cy="20299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59" y="4389120"/>
            <a:ext cx="6828291" cy="22760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035065" y="4424316"/>
            <a:ext cx="8610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3600" b="1" dirty="0" smtClean="0">
                <a:solidFill>
                  <a:srgbClr val="C0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蚌埠铁路中学    徐超</a:t>
            </a:r>
            <a:endParaRPr lang="zh-CN" altLang="en-US" sz="3600" b="1" dirty="0">
              <a:solidFill>
                <a:srgbClr val="C000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98587" y="2466740"/>
            <a:ext cx="1122649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600" b="1" dirty="0" smtClean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Arial" pitchFamily="34" charset="0"/>
              </a:rPr>
              <a:t>         </a:t>
            </a:r>
            <a:endParaRPr lang="en-US" altLang="zh-CN" sz="4400" b="1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  <a:sym typeface="Arial" pitchFamily="34" charset="0"/>
            </a:endParaRPr>
          </a:p>
          <a:p>
            <a:pPr eaLnBrk="0" hangingPunct="0"/>
            <a:r>
              <a:rPr lang="en-US" altLang="zh-CN" sz="3200" b="1" dirty="0" smtClean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Arial" pitchFamily="34" charset="0"/>
              </a:rPr>
              <a:t>          </a:t>
            </a:r>
            <a:endParaRPr lang="en-US" altLang="zh-CN" sz="2800" b="1" dirty="0" smtClean="0">
              <a:solidFill>
                <a:srgbClr val="000000"/>
              </a:solidFill>
              <a:latin typeface="华文行楷" panose="02010800040101010101" pitchFamily="2" charset="-122"/>
              <a:ea typeface="华文行楷"/>
              <a:sym typeface="Arial" pitchFamily="34" charset="0"/>
            </a:endParaRPr>
          </a:p>
          <a:p>
            <a:pPr eaLnBrk="0" hangingPunct="0"/>
            <a:r>
              <a:rPr lang="en-US" altLang="zh-CN" sz="3600" b="1" dirty="0" smtClean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Arial" pitchFamily="34" charset="0"/>
              </a:rPr>
              <a:t>                         </a:t>
            </a:r>
            <a:endParaRPr lang="zh-CN" altLang="en-US" sz="3600" b="1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8925" y="2606724"/>
            <a:ext cx="9444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纵横交织，提高历史复习效率</a:t>
            </a:r>
            <a:endParaRPr lang="en-US" altLang="zh-CN" sz="4400" b="1" dirty="0" smtClean="0"/>
          </a:p>
          <a:p>
            <a:r>
              <a:rPr lang="en-US" altLang="zh-CN" sz="2800" b="1" dirty="0" smtClean="0"/>
              <a:t>                    ——《</a:t>
            </a:r>
            <a:r>
              <a:rPr lang="zh-CN" altLang="en-US" sz="2800" b="1" dirty="0" smtClean="0"/>
              <a:t>以中国传统文化主流思想的演变</a:t>
            </a:r>
            <a:r>
              <a:rPr lang="en-US" altLang="zh-CN" sz="2800" b="1" dirty="0" smtClean="0"/>
              <a:t>》</a:t>
            </a:r>
            <a:r>
              <a:rPr lang="zh-CN" altLang="en-US" sz="2800" b="1" dirty="0" smtClean="0"/>
              <a:t>为例</a:t>
            </a:r>
            <a:endParaRPr lang="en-US" altLang="zh-CN" sz="2800" b="1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8725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14:prism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582" y="1569493"/>
            <a:ext cx="271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73454" y="573206"/>
            <a:ext cx="41079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批判什么？为什么批判？</a:t>
            </a:r>
            <a:endParaRPr lang="zh-CN" alt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75730" y="2540757"/>
            <a:ext cx="22496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继承什么？</a:t>
            </a:r>
            <a:endParaRPr lang="zh-CN" alt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18864" y="1241947"/>
            <a:ext cx="1072714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         明末清初，伴随着封建制度的衰落，理学也失去了原有的活力，早已成为官方政治意识形态，沦为束缚人民思想的枷锁，失去了教化人心的功能。因此以黄、顾、王为代表的士大夫对传统的理学展开批判。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8865" y="3138986"/>
            <a:ext cx="1003110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        </a:t>
            </a:r>
            <a:r>
              <a:rPr lang="zh-CN" altLang="en-US" sz="2400" b="1" dirty="0" smtClean="0"/>
              <a:t>黄、顾、王等明清思想家虽然批判理学，但是他们的主张源于先秦民本主张，终究没有跳出儒家“仁”和“礼”的思想圈子。</a:t>
            </a:r>
            <a:endParaRPr lang="zh-CN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4925" y="4071580"/>
            <a:ext cx="4703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               </a:t>
            </a:r>
            <a:r>
              <a:rPr lang="zh-CN" altLang="en-US" sz="2400" b="1" dirty="0" smtClean="0"/>
              <a:t>天下为主，君为客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                                          ——</a:t>
            </a:r>
            <a:r>
              <a:rPr lang="zh-CN" altLang="en-US" sz="2400" b="1" dirty="0" smtClean="0"/>
              <a:t>黄宗羲</a:t>
            </a:r>
            <a:endParaRPr lang="zh-CN" alt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94224" y="4128445"/>
            <a:ext cx="490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   民为贵，君为轻，社稷次之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                                                 ——</a:t>
            </a:r>
            <a:r>
              <a:rPr lang="zh-CN" altLang="en-US" sz="2400" b="1" dirty="0" smtClean="0"/>
              <a:t>孟子</a:t>
            </a:r>
            <a:endParaRPr lang="zh-CN" altLang="en-US" sz="2400" b="1" dirty="0"/>
          </a:p>
        </p:txBody>
      </p:sp>
      <p:grpSp>
        <p:nvGrpSpPr>
          <p:cNvPr id="15" name="组合 14"/>
          <p:cNvGrpSpPr/>
          <p:nvPr/>
        </p:nvGrpSpPr>
        <p:grpSpPr>
          <a:xfrm>
            <a:off x="5145206" y="4039738"/>
            <a:ext cx="1705970" cy="559558"/>
            <a:chOff x="5145206" y="4039738"/>
            <a:chExt cx="1705970" cy="559558"/>
          </a:xfrm>
        </p:grpSpPr>
        <p:sp>
          <p:nvSpPr>
            <p:cNvPr id="11" name="右箭头 10"/>
            <p:cNvSpPr/>
            <p:nvPr/>
          </p:nvSpPr>
          <p:spPr>
            <a:xfrm>
              <a:off x="5145206" y="4435523"/>
              <a:ext cx="1705970" cy="1637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1809" y="4039738"/>
              <a:ext cx="1337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      </a:t>
              </a:r>
              <a:r>
                <a:rPr lang="zh-CN" altLang="en-US" sz="2000" b="1" dirty="0" smtClean="0">
                  <a:solidFill>
                    <a:srgbClr val="FF0000"/>
                  </a:solidFill>
                </a:rPr>
                <a:t>继承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左大括号 12"/>
          <p:cNvSpPr/>
          <p:nvPr/>
        </p:nvSpPr>
        <p:spPr>
          <a:xfrm rot="16200000">
            <a:off x="5691115" y="1078175"/>
            <a:ext cx="696038" cy="817500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968991" y="5800298"/>
            <a:ext cx="1031770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明清进步思想家以儒家“仁”与“民本”思想为武器反对封建专制，使“仁”具有民主启蒙意识，将“仁”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发展到一个新的高度</a:t>
            </a:r>
            <a:r>
              <a:rPr lang="zh-CN" altLang="en-US" sz="2400" b="1" dirty="0" smtClean="0"/>
              <a:t>。</a:t>
            </a:r>
            <a:endParaRPr lang="zh-CN" altLang="en-US" sz="2400" b="1" dirty="0"/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/>
      <p:bldP spid="10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868227" y="883440"/>
          <a:ext cx="8128000" cy="52120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32000"/>
                <a:gridCol w="2032000"/>
                <a:gridCol w="2324669"/>
                <a:gridCol w="1739331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      时期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   代表人物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“仁”的内涵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“仁”的联系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 smtClean="0"/>
                        <a:t>     </a:t>
                      </a:r>
                      <a:r>
                        <a:rPr lang="zh-CN" altLang="en-US" sz="2400" b="1" dirty="0" smtClean="0"/>
                        <a:t>春秋时期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孔子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      仁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“仁”的提出   （未系统化）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战国时期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孟子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    仁政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解决“仁”的理论基础（系统化）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   </a:t>
                      </a:r>
                      <a:r>
                        <a:rPr lang="zh-CN" altLang="en-US" sz="2400" b="1" dirty="0" smtClean="0"/>
                        <a:t>宋元时期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程朱、  陆王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格物致知、发明本心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“仁”的成熟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   </a:t>
                      </a:r>
                      <a:r>
                        <a:rPr lang="zh-CN" altLang="en-US" sz="2400" b="1" dirty="0" smtClean="0"/>
                        <a:t>明清时期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三大思想家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反对君主专制   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“仁”具有民主启蒙意识</a:t>
                      </a:r>
                      <a:endParaRPr lang="zh-CN" alt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160" y="777923"/>
            <a:ext cx="357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（</a:t>
            </a:r>
            <a:r>
              <a:rPr lang="en-US" altLang="zh-CN" sz="2800" b="1" dirty="0" smtClean="0"/>
              <a:t>2</a:t>
            </a:r>
            <a:r>
              <a:rPr lang="zh-CN" altLang="en-US" sz="2800" b="1" dirty="0" smtClean="0"/>
              <a:t>）“礼”的传承</a:t>
            </a:r>
            <a:endParaRPr lang="zh-CN" altLang="en-US" sz="2800" b="1" dirty="0"/>
          </a:p>
        </p:txBody>
      </p:sp>
      <p:pic>
        <p:nvPicPr>
          <p:cNvPr id="5" name="Picture 2" descr="C:\Users\Administrator\Desktop\15958PIC8TQ_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776" y="1839463"/>
            <a:ext cx="3121025" cy="39417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26338" y="1433015"/>
            <a:ext cx="728790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    克己复礼为仁。一日克己复礼，天下归仁焉。为仁而由，而由人乎哉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                                                                           </a:t>
            </a:r>
          </a:p>
          <a:p>
            <a:r>
              <a:rPr lang="en-US" altLang="zh-CN" sz="2400" b="1" dirty="0" smtClean="0"/>
              <a:t>                                                              ——《</a:t>
            </a:r>
            <a:r>
              <a:rPr lang="zh-CN" altLang="en-US" sz="2400" b="1" dirty="0" smtClean="0"/>
              <a:t>论语</a:t>
            </a:r>
            <a:r>
              <a:rPr lang="en-US" altLang="zh-CN" sz="2400" b="1" dirty="0" smtClean="0"/>
              <a:t>·</a:t>
            </a:r>
            <a:r>
              <a:rPr lang="zh-CN" altLang="en-US" sz="2400" b="1" dirty="0" smtClean="0"/>
              <a:t>颜渊</a:t>
            </a:r>
            <a:r>
              <a:rPr lang="en-US" altLang="zh-CN" sz="2400" b="1" dirty="0" smtClean="0"/>
              <a:t>》   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33080" y="3032079"/>
            <a:ext cx="747669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        齐景公问政于孔子。孔子对曰：君君，臣臣，父父，子子。公曰：善哉！信如君不君，臣不臣，父不父，子不子，虽有粟，吾得而食诸？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</a:t>
            </a:r>
          </a:p>
          <a:p>
            <a:r>
              <a:rPr lang="en-US" altLang="zh-CN" sz="2400" b="1" dirty="0" smtClean="0"/>
              <a:t>                                                                     ——《</a:t>
            </a:r>
            <a:r>
              <a:rPr lang="zh-CN" altLang="en-US" sz="2400" b="1" dirty="0" smtClean="0"/>
              <a:t>论语</a:t>
            </a:r>
            <a:r>
              <a:rPr lang="en-US" altLang="zh-CN" sz="2400" b="1" dirty="0" smtClean="0"/>
              <a:t>·</a:t>
            </a:r>
            <a:r>
              <a:rPr lang="zh-CN" altLang="en-US" sz="2400" b="1" dirty="0" smtClean="0"/>
              <a:t>颜渊</a:t>
            </a:r>
            <a:r>
              <a:rPr lang="en-US" altLang="zh-CN" sz="2400" b="1" dirty="0" smtClean="0"/>
              <a:t>》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67284" y="5622878"/>
            <a:ext cx="721966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孔子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首次</a:t>
            </a:r>
            <a:r>
              <a:rPr lang="zh-CN" altLang="en-US" sz="2800" b="1" dirty="0" smtClean="0"/>
              <a:t>将“仁”和“礼”联系起来，并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明确</a:t>
            </a:r>
            <a:r>
              <a:rPr lang="zh-CN" altLang="en-US" sz="2800" b="1" dirty="0" smtClean="0"/>
              <a:t>了“礼”的范畴</a:t>
            </a:r>
            <a:endParaRPr lang="zh-CN" alt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32763" y="1419368"/>
            <a:ext cx="211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①春秋时期</a:t>
            </a:r>
            <a:endParaRPr lang="zh-CN" altLang="en-US" sz="2400" b="1" dirty="0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9130352" y="3439236"/>
            <a:ext cx="2470245" cy="13650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</p:cxnSp>
      <p:grpSp>
        <p:nvGrpSpPr>
          <p:cNvPr id="14" name="组合 13"/>
          <p:cNvGrpSpPr/>
          <p:nvPr/>
        </p:nvGrpSpPr>
        <p:grpSpPr>
          <a:xfrm>
            <a:off x="7642747" y="4107975"/>
            <a:ext cx="1801504" cy="1111199"/>
            <a:chOff x="7751929" y="4107975"/>
            <a:chExt cx="1610436" cy="1111199"/>
          </a:xfrm>
        </p:grpSpPr>
        <p:sp>
          <p:nvSpPr>
            <p:cNvPr id="12" name="矩形标注 11"/>
            <p:cNvSpPr/>
            <p:nvPr/>
          </p:nvSpPr>
          <p:spPr>
            <a:xfrm>
              <a:off x="7751929" y="4107975"/>
              <a:ext cx="1610436" cy="764275"/>
            </a:xfrm>
            <a:prstGeom prst="wedgeRectCallout">
              <a:avLst>
                <a:gd name="adj1" fmla="val 80236"/>
                <a:gd name="adj2" fmla="val -13099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51930" y="4203511"/>
              <a:ext cx="1569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FF0000"/>
                  </a:solidFill>
                </a:rPr>
                <a:t>只是一种秩序，并未神话君权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 flipV="1">
            <a:off x="4342263" y="3794078"/>
            <a:ext cx="734704" cy="29573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</p:cxn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bki-20121002145642-176019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937" y="2069129"/>
            <a:ext cx="2859562" cy="31989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23831" y="1064525"/>
            <a:ext cx="178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②</a:t>
            </a:r>
            <a:r>
              <a:rPr lang="zh-CN" altLang="en-US" sz="2400" b="1" dirty="0" smtClean="0"/>
              <a:t>战国时期：</a:t>
            </a:r>
            <a:endParaRPr lang="zh-CN" altLang="en-US" sz="2400" b="1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99296" y="1716543"/>
            <a:ext cx="6905767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       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国无礼则不正 。礼之所以正国也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QMBGCI+B4+CAJSymbolA"/>
                <a:cs typeface="Times New Roman" pitchFamily="18" charset="0"/>
              </a:rPr>
              <a:t>,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 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譬之犹衡之于轻重也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QMBGCI+B4+CAJSymbolA"/>
                <a:cs typeface="Times New Roman" pitchFamily="18" charset="0"/>
              </a:rPr>
              <a:t>,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 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犹绳墨之于曲直也 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QMBGCI+B4+CAJSymbolA"/>
                <a:cs typeface="Times New Roman" pitchFamily="18" charset="0"/>
              </a:rPr>
              <a:t>,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犹规矩之于方圆也</a:t>
            </a:r>
            <a:r>
              <a:rPr lang="zh-CN" altLang="en-US" sz="2400" b="1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。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                                                 ——《</a:t>
            </a:r>
            <a:r>
              <a:rPr lang="zh-CN" altLang="en-US" sz="2400" b="1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荀子</a:t>
            </a:r>
            <a:r>
              <a:rPr lang="en-US" altLang="zh-CN" sz="2400" b="1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·</a:t>
            </a:r>
            <a:r>
              <a:rPr lang="zh-CN" altLang="en-US" sz="2400" b="1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王霸</a:t>
            </a:r>
            <a:r>
              <a:rPr lang="en-US" altLang="zh-CN" sz="2400" b="1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》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490113" y="3743658"/>
            <a:ext cx="702859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礼者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QMBGCI+B4+CAJSymbolA"/>
                <a:cs typeface="Times New Roman" pitchFamily="18" charset="0"/>
              </a:rPr>
              <a:t>,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 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政之车免也。为政不以礼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QMBGCI+B4+CAJSymbolA"/>
                <a:cs typeface="Times New Roman" pitchFamily="18" charset="0"/>
              </a:rPr>
              <a:t>,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 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政不行矣。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宋体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宋体" pitchFamily="2" charset="-122"/>
              </a:rPr>
              <a:t>                                                   ——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《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荀子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·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大略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宋体" pitchFamily="2" charset="-122"/>
              </a:rPr>
              <a:t>》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1697" y="5581935"/>
            <a:ext cx="1063160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荀子继承孔子“礼”的思想，主张用“礼”来维护社会稳定和国家统治，“礼治”成为其思想体系中的重要特征，将“礼”的范畴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扩大化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27" grpId="0" animBg="1"/>
      <p:bldP spid="102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774" y="1119116"/>
            <a:ext cx="178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③</a:t>
            </a:r>
            <a:r>
              <a:rPr lang="zh-CN" altLang="en-US" sz="2400" b="1" dirty="0" smtClean="0"/>
              <a:t>西汉时期：</a:t>
            </a:r>
            <a:endParaRPr lang="zh-CN" altLang="en-US" sz="2400" b="1" dirty="0"/>
          </a:p>
        </p:txBody>
      </p:sp>
      <p:pic>
        <p:nvPicPr>
          <p:cNvPr id="1026" name="Picture 2" descr="C:\Users\Administrator\Desktop\3069_a44d7637_d213_418c_1ed6_1a5dee1a87c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9979" y="1870737"/>
            <a:ext cx="3023406" cy="36702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67282" y="3796355"/>
            <a:ext cx="679658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    “以人随君，以君随天。”“屈民而伸君，屈君而伸天”。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                          </a:t>
            </a:r>
          </a:p>
          <a:p>
            <a:r>
              <a:rPr lang="en-US" altLang="zh-CN" sz="2400" b="1" dirty="0" smtClean="0"/>
              <a:t>                                                  ——</a:t>
            </a:r>
            <a:r>
              <a:rPr lang="zh-CN" altLang="en-US" sz="2400" b="1" dirty="0" smtClean="0"/>
              <a:t>董仲舒</a:t>
            </a:r>
            <a:r>
              <a:rPr lang="en-US" altLang="zh-CN" sz="2400" b="1" dirty="0" smtClean="0"/>
              <a:t>《</a:t>
            </a:r>
            <a:r>
              <a:rPr lang="zh-CN" altLang="en-US" sz="2400" b="1" dirty="0" smtClean="0"/>
              <a:t>春秋繁录</a:t>
            </a:r>
            <a:r>
              <a:rPr lang="en-US" altLang="zh-CN" sz="2400" b="1" dirty="0" smtClean="0"/>
              <a:t>》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3206" y="5786650"/>
            <a:ext cx="1101374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董仲舒把道家、法家、阴阳五行家一些思想糅合到儒家思想中，并加以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改造，形成了新儒学体系。</a:t>
            </a:r>
            <a:r>
              <a:rPr lang="zh-CN" altLang="en-US" sz="2400" b="1" dirty="0" smtClean="0"/>
              <a:t>在这一体系中，倡导三纲五常、君权神授的“新礼治”模式。</a:t>
            </a:r>
            <a:endParaRPr lang="zh-CN" altLang="en-US" sz="2400" b="1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319090" y="1672562"/>
            <a:ext cx="7417985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400" b="1" dirty="0" smtClean="0">
                <a:latin typeface="+mn-ea"/>
              </a:rPr>
              <a:t>天</a:t>
            </a:r>
            <a:r>
              <a:rPr lang="zh-CN" altLang="en-US" sz="2400" b="1" dirty="0">
                <a:latin typeface="+mn-ea"/>
              </a:rPr>
              <a:t>子受命于天，天下受命于天子</a:t>
            </a:r>
            <a:r>
              <a:rPr lang="en-US" sz="2400" b="1" dirty="0">
                <a:latin typeface="+mn-ea"/>
              </a:rPr>
              <a:t>……受命之君，天意之所予也。……</a:t>
            </a:r>
            <a:r>
              <a:rPr lang="zh-CN" altLang="en-US" sz="2400" b="1" dirty="0">
                <a:latin typeface="+mn-ea"/>
              </a:rPr>
              <a:t>王者承天意以从事，与天同者，大治，与天异者，大乱。                         </a:t>
            </a:r>
            <a:endParaRPr lang="en-US" altLang="zh-CN" sz="2400" b="1" dirty="0" smtClean="0">
              <a:latin typeface="+mn-ea"/>
            </a:endParaRPr>
          </a:p>
          <a:p>
            <a:pPr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                           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  </a:t>
            </a:r>
            <a:r>
              <a:rPr lang="en-US" sz="2400" b="1" dirty="0">
                <a:latin typeface="黑体" pitchFamily="49" charset="-122"/>
                <a:ea typeface="黑体" pitchFamily="49" charset="-122"/>
              </a:rPr>
              <a:t>——《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春秋繁露</a:t>
            </a:r>
            <a:r>
              <a:rPr lang="en-US" sz="2400" b="1" dirty="0">
                <a:latin typeface="黑体" pitchFamily="49" charset="-122"/>
                <a:ea typeface="黑体" pitchFamily="49" charset="-122"/>
              </a:rPr>
              <a:t>》</a:t>
            </a: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774" y="1119116"/>
            <a:ext cx="178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④</a:t>
            </a:r>
            <a:r>
              <a:rPr lang="zh-CN" altLang="en-US" sz="2400" b="1" dirty="0" smtClean="0"/>
              <a:t>两宋时期：</a:t>
            </a:r>
            <a:endParaRPr lang="zh-CN" altLang="en-US" sz="2400" b="1" dirty="0"/>
          </a:p>
        </p:txBody>
      </p:sp>
      <p:pic>
        <p:nvPicPr>
          <p:cNvPr id="5" name="Picture 2" descr="C:\Users\Administrator\Desktop\390b1f5e51bfecc6108b9dc933440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161" y="1828801"/>
            <a:ext cx="3700248" cy="42114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26591" y="2702257"/>
            <a:ext cx="70831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三纲五常，礼之大体，三代相继，皆因之而不能</a:t>
            </a:r>
            <a:r>
              <a:rPr lang="en-US" altLang="zh-CN" sz="2400" b="1" dirty="0" smtClean="0"/>
              <a:t> </a:t>
            </a:r>
            <a:r>
              <a:rPr lang="zh-CN" altLang="en-US" sz="2400" b="1" dirty="0" smtClean="0"/>
              <a:t>变</a:t>
            </a:r>
            <a:r>
              <a:rPr lang="en-US" altLang="zh-CN" sz="2400" b="1" dirty="0" smtClean="0"/>
              <a:t>                         </a:t>
            </a:r>
          </a:p>
          <a:p>
            <a:r>
              <a:rPr lang="en-US" altLang="zh-CN" sz="2400" b="1" dirty="0" smtClean="0"/>
              <a:t>                                         </a:t>
            </a:r>
          </a:p>
          <a:p>
            <a:r>
              <a:rPr lang="en-US" altLang="zh-CN" sz="2400" b="1" dirty="0" smtClean="0"/>
              <a:t>                                      ——</a:t>
            </a:r>
            <a:r>
              <a:rPr lang="zh-CN" altLang="en-US" sz="2400" b="1" dirty="0" smtClean="0"/>
              <a:t>朱熹</a:t>
            </a:r>
            <a:r>
              <a:rPr lang="en-US" altLang="zh-CN" sz="2400" b="1" dirty="0" smtClean="0"/>
              <a:t>《</a:t>
            </a:r>
            <a:r>
              <a:rPr lang="zh-CN" altLang="en-US" sz="2400" b="1" dirty="0" smtClean="0"/>
              <a:t>朱子文集</a:t>
            </a:r>
            <a:r>
              <a:rPr lang="en-US" altLang="zh-CN" sz="2400" b="1" dirty="0" smtClean="0"/>
              <a:t>》</a:t>
            </a:r>
            <a:r>
              <a:rPr lang="zh-CN" altLang="en-US" sz="2400" b="1" dirty="0" smtClean="0"/>
              <a:t>卷十三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40490" y="4558352"/>
            <a:ext cx="6496334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理学追求“礼治”秩序的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重建</a:t>
            </a:r>
            <a:r>
              <a:rPr lang="zh-CN" altLang="en-US" sz="2800" b="1" dirty="0" smtClean="0"/>
              <a:t>，完成了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理论化、思辨化</a:t>
            </a:r>
            <a:r>
              <a:rPr lang="zh-CN" altLang="en-US" sz="2800" b="1" dirty="0" smtClean="0"/>
              <a:t>的过程，成为南宋以后的官方哲学。</a:t>
            </a:r>
            <a:endParaRPr lang="zh-CN" altLang="en-US" sz="2800" b="1" dirty="0"/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881873" y="1351130"/>
          <a:ext cx="8217469" cy="378631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54367"/>
                <a:gridCol w="2054367"/>
                <a:gridCol w="2350258"/>
                <a:gridCol w="1758477"/>
              </a:tblGrid>
              <a:tr h="831143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      时期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   代表人物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“礼”的内涵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“礼”的联系</a:t>
                      </a:r>
                      <a:endParaRPr lang="zh-CN" altLang="en-US" sz="2400" dirty="0"/>
                    </a:p>
                  </a:txBody>
                  <a:tcPr/>
                </a:tc>
              </a:tr>
              <a:tr h="461746">
                <a:tc>
                  <a:txBody>
                    <a:bodyPr/>
                    <a:lstStyle/>
                    <a:p>
                      <a:r>
                        <a:rPr lang="zh-CN" altLang="en-US" b="1" dirty="0" smtClean="0"/>
                        <a:t>     </a:t>
                      </a:r>
                      <a:r>
                        <a:rPr lang="zh-CN" altLang="en-US" sz="2400" b="1" dirty="0" smtClean="0"/>
                        <a:t>春秋时期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孔子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克己复礼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秩序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831143"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战国时期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荀子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以礼治国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礼治（范畴扩大化）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831143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    </a:t>
                      </a:r>
                      <a:r>
                        <a:rPr lang="zh-CN" altLang="en-US" sz="2400" b="1" dirty="0" smtClean="0"/>
                        <a:t>西汉时期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董仲舒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三纲五常、君权神授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新礼治（官方主导思想）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831143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    </a:t>
                      </a:r>
                      <a:r>
                        <a:rPr lang="zh-CN" altLang="en-US" sz="2400" b="1" dirty="0" smtClean="0"/>
                        <a:t>两宋时期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朱熹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存天理、灭人欲   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官方哲学</a:t>
                      </a:r>
                      <a:endParaRPr lang="zh-CN" alt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568" y="586854"/>
            <a:ext cx="6933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3</a:t>
            </a:r>
            <a:r>
              <a:rPr lang="zh-CN" altLang="en-US" sz="2800" b="1" dirty="0" smtClean="0"/>
              <a:t>、妙用时间轴，化繁为简，巩固复习成果</a:t>
            </a:r>
            <a:endParaRPr lang="zh-CN" altLang="en-US" sz="2800" b="1" dirty="0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668741" y="3548418"/>
            <a:ext cx="10877265" cy="1365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665027" y="3248167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731827" y="3223146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839571" y="3239068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4824485" y="3241343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891285" y="3229970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999028" y="3218597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065828" y="3220872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9228162" y="3195851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0226723" y="3225421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68991" y="3835021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r>
              <a:rPr lang="zh-CN" altLang="en-US" sz="2000" b="1" dirty="0" smtClean="0"/>
              <a:t>春秋</a:t>
            </a:r>
            <a:endParaRPr lang="zh-CN" alt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146412" y="4421875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000" b="1" dirty="0" smtClean="0"/>
              <a:t>孔子</a:t>
            </a:r>
            <a:endParaRPr lang="zh-CN" alt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144973" y="3837296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</a:t>
            </a:r>
            <a:r>
              <a:rPr lang="zh-CN" altLang="en-US" sz="2000" b="1" dirty="0" smtClean="0"/>
              <a:t>战国</a:t>
            </a:r>
            <a:endParaRPr lang="zh-CN" alt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267803" y="4424149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000" b="1" dirty="0" smtClean="0"/>
              <a:t>荀子</a:t>
            </a:r>
            <a:endParaRPr lang="zh-CN" altLang="en-US" sz="2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320955" y="3866866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r>
              <a:rPr lang="zh-CN" altLang="en-US" sz="2000" b="1" dirty="0" smtClean="0"/>
              <a:t>秦</a:t>
            </a:r>
            <a:endParaRPr lang="zh-CN" alt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292220" y="3882788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汉</a:t>
            </a:r>
            <a:endParaRPr lang="zh-CN" alt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289946" y="4371832"/>
            <a:ext cx="118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000" b="1" dirty="0" smtClean="0"/>
              <a:t>董仲舒</a:t>
            </a:r>
            <a:endParaRPr lang="zh-CN" alt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372668" y="3871415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隋</a:t>
            </a:r>
            <a:endParaRPr lang="zh-CN" altLang="en-US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480411" y="3860042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r>
              <a:rPr lang="zh-CN" altLang="en-US" sz="2000" b="1" dirty="0" smtClean="0"/>
              <a:t>唐</a:t>
            </a:r>
            <a:endParaRPr lang="zh-CN" alt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519916" y="3835020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宋</a:t>
            </a:r>
            <a:endParaRPr lang="zh-CN" altLang="en-US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668603" y="3782703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</a:t>
            </a:r>
            <a:r>
              <a:rPr lang="zh-CN" altLang="en-US" sz="2000" b="1" dirty="0" smtClean="0"/>
              <a:t>元</a:t>
            </a:r>
            <a:endParaRPr lang="zh-CN" alt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9694460" y="3784978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</a:t>
            </a:r>
            <a:r>
              <a:rPr lang="zh-CN" altLang="en-US" sz="2000" b="1" dirty="0" smtClean="0"/>
              <a:t>明</a:t>
            </a:r>
            <a:endParaRPr lang="zh-CN" alt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0638431" y="3773605"/>
            <a:ext cx="131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 清</a:t>
            </a:r>
            <a:endParaRPr lang="zh-CN" altLang="en-US" sz="2000" b="1" dirty="0"/>
          </a:p>
        </p:txBody>
      </p:sp>
      <p:cxnSp>
        <p:nvCxnSpPr>
          <p:cNvPr id="45" name="直接连接符 44"/>
          <p:cNvCxnSpPr/>
          <p:nvPr/>
        </p:nvCxnSpPr>
        <p:spPr>
          <a:xfrm>
            <a:off x="11184341" y="3200400"/>
            <a:ext cx="0" cy="341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40388" y="4360459"/>
            <a:ext cx="118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</a:t>
            </a:r>
            <a:r>
              <a:rPr lang="zh-CN" altLang="en-US" sz="2000" b="1" dirty="0" smtClean="0"/>
              <a:t>朱熹</a:t>
            </a:r>
            <a:endParaRPr lang="zh-CN" alt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064525" y="5158854"/>
            <a:ext cx="128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礼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90382" y="5161129"/>
            <a:ext cx="128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礼治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71328" y="5450005"/>
            <a:ext cx="305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新礼治（官方指导思想</a:t>
            </a:r>
            <a:r>
              <a:rPr lang="zh-CN" altLang="en-US" dirty="0" smtClean="0">
                <a:solidFill>
                  <a:srgbClr val="FF0000"/>
                </a:solidFill>
              </a:rPr>
              <a:t>）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14546" y="4920017"/>
            <a:ext cx="2900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</a:t>
            </a:r>
            <a:r>
              <a:rPr lang="zh-CN" altLang="en-US" sz="2000" b="1" dirty="0" smtClean="0"/>
              <a:t>三纲五常、君权神授</a:t>
            </a:r>
            <a:endParaRPr lang="zh-CN" altLang="en-US" sz="2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7376614" y="5493223"/>
            <a:ext cx="2886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官方哲学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83101" y="4908643"/>
            <a:ext cx="2900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</a:t>
            </a:r>
            <a:r>
              <a:rPr lang="zh-CN" altLang="en-US" sz="2000" b="1" dirty="0" smtClean="0"/>
              <a:t>存天理，灭人欲</a:t>
            </a:r>
            <a:endParaRPr lang="zh-CN" altLang="en-US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28079" y="3957850"/>
            <a:ext cx="800219" cy="2224585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4000" b="1" dirty="0" smtClean="0">
                <a:latin typeface="黑体" pitchFamily="49" charset="-122"/>
                <a:ea typeface="黑体" pitchFamily="49" charset="-122"/>
              </a:rPr>
              <a:t>礼的传承</a:t>
            </a:r>
            <a:endParaRPr lang="zh-CN" altLang="en-US" sz="4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57869" y="2745475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000" b="1" dirty="0" smtClean="0"/>
              <a:t>孔子</a:t>
            </a:r>
            <a:endParaRPr lang="zh-CN" altLang="en-US" sz="2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2392908" y="2734101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000" b="1" dirty="0" smtClean="0"/>
              <a:t>孟子</a:t>
            </a:r>
            <a:endParaRPr lang="zh-CN" altLang="en-US" sz="20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1276065" y="1494429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提出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19283" y="2247330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</a:t>
            </a:r>
            <a:r>
              <a:rPr lang="zh-CN" altLang="en-US" sz="2000" b="1" dirty="0" smtClean="0"/>
              <a:t>仁</a:t>
            </a:r>
            <a:endParaRPr lang="zh-CN" altLang="en-US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317844" y="2208661"/>
            <a:ext cx="955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zh-CN" altLang="en-US" sz="2000" b="1" dirty="0" smtClean="0"/>
              <a:t> 仁政</a:t>
            </a:r>
            <a:endParaRPr lang="zh-CN" altLang="en-US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383807" y="1483056"/>
            <a:ext cx="1915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解决理论基础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022608" y="2481618"/>
            <a:ext cx="138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程朱理学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 陆王心学</a:t>
            </a:r>
            <a:endParaRPr lang="zh-CN" altLang="en-US" sz="20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8022606" y="1812878"/>
            <a:ext cx="1642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</a:t>
            </a:r>
            <a:r>
              <a:rPr lang="zh-CN" altLang="en-US" sz="2000" b="1" dirty="0" smtClean="0"/>
              <a:t>格物致知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 发明本心</a:t>
            </a:r>
            <a:endParaRPr lang="zh-CN" altLang="en-US" sz="20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7886130" y="1403444"/>
            <a:ext cx="1642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 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成熟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949216" y="2565779"/>
            <a:ext cx="1583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</a:t>
            </a:r>
            <a:r>
              <a:rPr lang="zh-CN" altLang="en-US" sz="2000" b="1" dirty="0" smtClean="0"/>
              <a:t>三大思想家</a:t>
            </a:r>
            <a:endParaRPr lang="en-US" altLang="zh-CN" sz="2000" b="1" dirty="0" smtClean="0"/>
          </a:p>
        </p:txBody>
      </p:sp>
      <p:sp>
        <p:nvSpPr>
          <p:cNvPr id="65" name="TextBox 64"/>
          <p:cNvSpPr txBox="1"/>
          <p:nvPr/>
        </p:nvSpPr>
        <p:spPr>
          <a:xfrm>
            <a:off x="9935567" y="1924335"/>
            <a:ext cx="1760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</a:t>
            </a:r>
            <a:r>
              <a:rPr lang="zh-CN" altLang="en-US" sz="2000" b="1" dirty="0" smtClean="0"/>
              <a:t>反对君主专制</a:t>
            </a:r>
            <a:endParaRPr lang="en-US" altLang="zh-CN" sz="2000" b="1" dirty="0" smtClean="0"/>
          </a:p>
        </p:txBody>
      </p:sp>
      <p:sp>
        <p:nvSpPr>
          <p:cNvPr id="66" name="TextBox 65"/>
          <p:cNvSpPr txBox="1"/>
          <p:nvPr/>
        </p:nvSpPr>
        <p:spPr>
          <a:xfrm>
            <a:off x="9730854" y="1362501"/>
            <a:ext cx="20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仁具有民主意识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6706" y="1066799"/>
            <a:ext cx="800219" cy="2224585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4000" b="1" dirty="0" smtClean="0">
                <a:latin typeface="黑体" pitchFamily="49" charset="-122"/>
                <a:ea typeface="黑体" pitchFamily="49" charset="-122"/>
              </a:rPr>
              <a:t>仁的演化</a:t>
            </a:r>
            <a:endParaRPr lang="zh-CN" altLang="en-US" sz="4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33266" y="6211669"/>
            <a:ext cx="333005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  仁是礼的基础</a:t>
            </a:r>
            <a:endParaRPr lang="zh-CN" altLang="en-US" sz="36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6293892" y="6211669"/>
            <a:ext cx="368262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   礼是仁的规范</a:t>
            </a:r>
            <a:endParaRPr lang="zh-CN" altLang="en-US" sz="3600" b="1" dirty="0"/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7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 animBg="1"/>
      <p:bldP spid="53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86853"/>
            <a:ext cx="3261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一、单元概览</a:t>
            </a:r>
            <a:endParaRPr lang="zh-CN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8048" y="1842449"/>
            <a:ext cx="10263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         </a:t>
            </a:r>
            <a:r>
              <a:rPr lang="zh-CN" altLang="en-US" sz="2400" b="1" dirty="0" smtClean="0"/>
              <a:t>本单元主要讲述以儒家思想为代表的中国传统文化的演变发展历程，因为儒家思想在历史上的突出地位以及对后世所产生的重大影响，所以本单元地位十分重要。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6287" y="1323833"/>
            <a:ext cx="2197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、单元地位：</a:t>
            </a:r>
            <a:endParaRPr lang="zh-CN" alt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53152" y="3250442"/>
            <a:ext cx="2197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2</a:t>
            </a:r>
            <a:r>
              <a:rPr lang="zh-CN" altLang="en-US" sz="2800" b="1" dirty="0" smtClean="0"/>
              <a:t>、学情分析：</a:t>
            </a:r>
            <a:endParaRPr lang="zh-CN" alt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03027" y="3946477"/>
            <a:ext cx="10263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        一方面本单元内容属于思想史部分，较为抽象晦涩，理解掌握起来难度较大，同时课本叙述偏重于结论，对各个时期儒家思想的传承与创新交代的不够详细，往往欲言又止，进一步加大了理解的困难；另一方面高二学生虽具备了初步的逻辑分析能力，但是要掌握如此复杂而又博大精深的传统文化，进而形成自己认识与理解还是显得力不从心。</a:t>
            </a:r>
            <a:endParaRPr lang="zh-CN" altLang="en-US" sz="2400" b="1" dirty="0"/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752" y="655093"/>
            <a:ext cx="3261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二、复习策略</a:t>
            </a:r>
            <a:endParaRPr lang="zh-CN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6036" y="1392072"/>
            <a:ext cx="847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、以时序性为经线，纵向上把握儒家思想发展轨迹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0626" y="2115404"/>
            <a:ext cx="109864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依据：如果学习历史缺少精确的时序性，往往不易形成历史表象，更难以准确理解历史概念和认识历史本质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958" y="3386918"/>
            <a:ext cx="875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2</a:t>
            </a:r>
            <a:r>
              <a:rPr lang="zh-CN" altLang="en-US" sz="2800" b="1" dirty="0" smtClean="0"/>
              <a:t>、以核心知识为纬线，横向上把握儒家思想内在联系</a:t>
            </a:r>
            <a:endParaRPr lang="zh-CN" alt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1956" y="4328617"/>
            <a:ext cx="1098644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依据：“仁”和“礼”是儒家思想的核心，儒家思想基本上是循着这两大理论进行传承、发展。因此要想真正把握儒家思想的发展就必须掌握“仁”和“礼” 之间的关系以及它们是如何演变发展的。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752" y="586854"/>
            <a:ext cx="3261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三、复习步骤</a:t>
            </a:r>
            <a:endParaRPr lang="zh-CN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1446" y="1255594"/>
            <a:ext cx="795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   1</a:t>
            </a:r>
            <a:r>
              <a:rPr lang="zh-CN" altLang="en-US" sz="2800" b="1" dirty="0" smtClean="0"/>
              <a:t>、表格展示儒家思想发展历程，形成宏观认识</a:t>
            </a:r>
            <a:endParaRPr lang="zh-CN" altLang="en-US" sz="2800" b="1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555845" y="1856095"/>
          <a:ext cx="8830104" cy="501363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207526"/>
                <a:gridCol w="2207526"/>
                <a:gridCol w="2207526"/>
                <a:gridCol w="2207526"/>
              </a:tblGrid>
              <a:tr h="613335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 历史阶段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发展特征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重要事件（现象）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重要人物</a:t>
                      </a:r>
                      <a:endParaRPr lang="zh-CN" altLang="en-US" dirty="0"/>
                    </a:p>
                  </a:txBody>
                  <a:tcPr/>
                </a:tc>
              </a:tr>
              <a:tr h="76806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76806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76806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76806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61465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037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53951" y="2842359"/>
            <a:ext cx="1415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Calibri" pitchFamily="34" charset="0"/>
              </a:rPr>
              <a:t>春秋战国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81082" y="2693088"/>
            <a:ext cx="185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形成并发展为“蔚然大宗”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68186" y="2866457"/>
            <a:ext cx="1217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百家争鸣</a:t>
            </a:r>
          </a:p>
        </p:txBody>
      </p:sp>
      <p:sp>
        <p:nvSpPr>
          <p:cNvPr id="10" name="TextBox 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406594" y="2723582"/>
            <a:ext cx="1733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孔子、孟子、</a:t>
            </a:r>
          </a:p>
          <a:p>
            <a:r>
              <a:rPr lang="zh-CN" altLang="en-US" sz="2000" b="1" dirty="0">
                <a:latin typeface="Calibri" pitchFamily="34" charset="0"/>
              </a:rPr>
              <a:t>荀子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4202" y="3652270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Calibri" pitchFamily="34" charset="0"/>
              </a:rPr>
              <a:t>秦朝</a:t>
            </a:r>
            <a:endParaRPr lang="zh-CN" altLang="en-US" sz="24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007111" y="3604929"/>
            <a:ext cx="173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遭受沉重打击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44090" y="3550337"/>
            <a:ext cx="1217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焚书坑儒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781482" y="3676365"/>
            <a:ext cx="95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秦始皇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36440" y="4434883"/>
            <a:ext cx="2249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两汉（汉武帝后）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79816" y="4292009"/>
            <a:ext cx="173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确立正统地位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92698" y="4210121"/>
            <a:ext cx="12105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罢黜百</a:t>
            </a:r>
            <a:r>
              <a:rPr lang="zh-CN" altLang="en-US" sz="2000" b="1" dirty="0" smtClean="0">
                <a:latin typeface="Calibri" pitchFamily="34" charset="0"/>
              </a:rPr>
              <a:t>家</a:t>
            </a:r>
            <a:endParaRPr lang="en-US" altLang="zh-CN" sz="2000" b="1" dirty="0" smtClean="0">
              <a:latin typeface="Calibri" pitchFamily="34" charset="0"/>
            </a:endParaRPr>
          </a:p>
          <a:p>
            <a:r>
              <a:rPr lang="zh-CN" altLang="en-US" sz="2000" b="1" dirty="0" smtClean="0">
                <a:latin typeface="Calibri" pitchFamily="34" charset="0"/>
              </a:rPr>
              <a:t>独尊儒术</a:t>
            </a:r>
            <a:endParaRPr lang="zh-CN" altLang="en-US" sz="2000" b="1" dirty="0">
              <a:latin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56055" y="4401191"/>
            <a:ext cx="199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汉武帝、董仲舒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89161" y="4985485"/>
            <a:ext cx="1217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魏晋隋唐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976616" y="5121962"/>
            <a:ext cx="173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面临严峻挑战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368599" y="5016832"/>
            <a:ext cx="1217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三教并行</a:t>
            </a:r>
          </a:p>
          <a:p>
            <a:r>
              <a:rPr lang="zh-CN" altLang="en-US" sz="2000" b="1" dirty="0">
                <a:latin typeface="Calibri" pitchFamily="34" charset="0"/>
              </a:rPr>
              <a:t>三教合一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802379" y="5101917"/>
            <a:ext cx="70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韩愈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90680" y="5792196"/>
            <a:ext cx="700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宋明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048055" y="5652519"/>
            <a:ext cx="1643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理学逐渐成为官方哲学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005016" y="5734405"/>
            <a:ext cx="2142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Calibri" pitchFamily="34" charset="0"/>
              </a:rPr>
              <a:t>         程</a:t>
            </a:r>
            <a:r>
              <a:rPr lang="zh-CN" altLang="en-US" b="1" dirty="0">
                <a:latin typeface="Calibri" pitchFamily="34" charset="0"/>
              </a:rPr>
              <a:t>朱理</a:t>
            </a:r>
            <a:r>
              <a:rPr lang="zh-CN" altLang="en-US" b="1" dirty="0" smtClean="0">
                <a:latin typeface="Calibri" pitchFamily="34" charset="0"/>
              </a:rPr>
              <a:t>学</a:t>
            </a:r>
            <a:endParaRPr lang="en-US" altLang="zh-CN" b="1" dirty="0" smtClean="0">
              <a:latin typeface="Calibri" pitchFamily="34" charset="0"/>
            </a:endParaRPr>
          </a:p>
          <a:p>
            <a:r>
              <a:rPr lang="zh-CN" altLang="en-US" b="1" dirty="0" smtClean="0">
                <a:latin typeface="Calibri" pitchFamily="34" charset="0"/>
              </a:rPr>
              <a:t>朱</a:t>
            </a:r>
            <a:r>
              <a:rPr lang="zh-CN" altLang="en-US" b="1" dirty="0">
                <a:latin typeface="Calibri" pitchFamily="34" charset="0"/>
              </a:rPr>
              <a:t>子学</a:t>
            </a:r>
            <a:r>
              <a:rPr lang="zh-CN" altLang="en-US" b="1" dirty="0" smtClean="0">
                <a:latin typeface="Calibri" pitchFamily="34" charset="0"/>
              </a:rPr>
              <a:t>派  陆</a:t>
            </a:r>
            <a:r>
              <a:rPr lang="zh-CN" altLang="en-US" b="1" dirty="0">
                <a:latin typeface="Calibri" pitchFamily="34" charset="0"/>
              </a:rPr>
              <a:t>王心学</a:t>
            </a:r>
          </a:p>
        </p:txBody>
      </p:sp>
      <p:sp>
        <p:nvSpPr>
          <p:cNvPr id="27" name="TextBox 2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8266919" y="5502393"/>
            <a:ext cx="2000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二程、朱熹、陆九渊、王阳明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173" y="6457950"/>
            <a:ext cx="1217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明清之际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19492" y="6457950"/>
            <a:ext cx="1217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Calibri" pitchFamily="34" charset="0"/>
              </a:rPr>
              <a:t>重焕生机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991368" y="6488668"/>
            <a:ext cx="2142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Calibri" pitchFamily="34" charset="0"/>
              </a:rPr>
              <a:t>思想批</a:t>
            </a:r>
            <a:r>
              <a:rPr lang="zh-CN" altLang="en-US" b="1" dirty="0" smtClean="0">
                <a:latin typeface="Calibri" pitchFamily="34" charset="0"/>
              </a:rPr>
              <a:t>判  进</a:t>
            </a:r>
            <a:r>
              <a:rPr lang="zh-CN" altLang="en-US" b="1" dirty="0">
                <a:latin typeface="Calibri" pitchFamily="34" charset="0"/>
              </a:rPr>
              <a:t>步思潮</a:t>
            </a:r>
          </a:p>
        </p:txBody>
      </p:sp>
      <p:sp>
        <p:nvSpPr>
          <p:cNvPr id="31" name="TextBox 3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8236423" y="6149975"/>
            <a:ext cx="2071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 dirty="0" smtClean="0">
                <a:latin typeface="Calibri" pitchFamily="34" charset="0"/>
              </a:rPr>
              <a:t>黄</a:t>
            </a:r>
            <a:r>
              <a:rPr lang="zh-CN" altLang="en-US" sz="2000" b="1" dirty="0">
                <a:latin typeface="Calibri" pitchFamily="34" charset="0"/>
              </a:rPr>
              <a:t>宗羲、顾炎武、王夫之</a:t>
            </a: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2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2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5958PIC8TQ_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844" y="2167008"/>
            <a:ext cx="3121025" cy="39417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37229" y="1160060"/>
            <a:ext cx="326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（</a:t>
            </a:r>
            <a:r>
              <a:rPr lang="en-US" altLang="zh-CN" sz="2400" b="1" dirty="0" smtClean="0"/>
              <a:t>1</a:t>
            </a:r>
            <a:r>
              <a:rPr lang="zh-CN" altLang="en-US" sz="2400" b="1" dirty="0" smtClean="0"/>
              <a:t>）“仁”的演化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35522" y="5063319"/>
            <a:ext cx="6960357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孔子的“仁”主要是一种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伦理道德观念</a:t>
            </a:r>
            <a:r>
              <a:rPr lang="zh-CN" altLang="en-US" sz="2800" b="1" dirty="0" smtClean="0"/>
              <a:t>，未能准确定义</a:t>
            </a:r>
            <a:r>
              <a:rPr lang="en-US" altLang="zh-CN" sz="2800" b="1" dirty="0" smtClean="0"/>
              <a:t>”</a:t>
            </a:r>
            <a:r>
              <a:rPr lang="zh-CN" altLang="en-US" sz="2800" b="1" dirty="0" smtClean="0"/>
              <a:t>仁“，“仁”还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未系统化、理论化。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354" y="1665027"/>
            <a:ext cx="211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①春秋时期</a:t>
            </a:r>
            <a:endParaRPr lang="zh-CN" altLang="en-US" sz="20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7013" y="8720138"/>
            <a:ext cx="682625" cy="12065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0013" y="8720138"/>
            <a:ext cx="195262" cy="11906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7013" y="8720138"/>
            <a:ext cx="444500" cy="12065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8525" y="8732838"/>
            <a:ext cx="214313" cy="10795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6388" y="8720138"/>
            <a:ext cx="328612" cy="149225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86075" y="8720138"/>
            <a:ext cx="600075" cy="149225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65313" y="8720138"/>
            <a:ext cx="417512" cy="120650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7113" y="8720138"/>
            <a:ext cx="574675" cy="120650"/>
          </a:xfrm>
          <a:prstGeom prst="rect">
            <a:avLst/>
          </a:prstGeom>
          <a:noFill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8688" y="8720138"/>
            <a:ext cx="346075" cy="120650"/>
          </a:xfrm>
          <a:prstGeom prst="rect">
            <a:avLst/>
          </a:prstGeom>
          <a:noFill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57700" y="8720138"/>
            <a:ext cx="508000" cy="120650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2700" y="457200"/>
            <a:ext cx="38100" cy="38100"/>
          </a:xfrm>
          <a:prstGeom prst="rect">
            <a:avLst/>
          </a:prstGeom>
          <a:noFill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81113" y="8720138"/>
            <a:ext cx="568325" cy="120650"/>
          </a:xfrm>
          <a:prstGeom prst="rect">
            <a:avLst/>
          </a:prstGeom>
          <a:noFill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6238" y="8721725"/>
            <a:ext cx="533400" cy="117475"/>
          </a:xfrm>
          <a:prstGeom prst="rect">
            <a:avLst/>
          </a:prstGeom>
          <a:noFill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6238" y="8721725"/>
            <a:ext cx="396875" cy="117475"/>
          </a:xfrm>
          <a:prstGeom prst="rect">
            <a:avLst/>
          </a:prstGeom>
          <a:noFill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7263" y="8723313"/>
            <a:ext cx="395287" cy="117475"/>
          </a:xfrm>
          <a:prstGeom prst="rect">
            <a:avLst/>
          </a:prstGeom>
          <a:noFill/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84763" y="8720138"/>
            <a:ext cx="231775" cy="149225"/>
          </a:xfrm>
          <a:prstGeom prst="rect">
            <a:avLst/>
          </a:prstGeom>
          <a:noFill/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7650" y="8721725"/>
            <a:ext cx="131763" cy="117475"/>
          </a:xfrm>
          <a:prstGeom prst="rect">
            <a:avLst/>
          </a:prstGeom>
          <a:noFill/>
        </p:spPr>
      </p:pic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506907" y="1702138"/>
            <a:ext cx="6807087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“樊迟问仁 。子曰:`爱人' ”</a:t>
            </a:r>
          </a:p>
          <a:p>
            <a:r>
              <a:rPr lang="en-US" altLang="zh-CN" sz="2800" b="1" dirty="0" smtClean="0"/>
              <a:t>                                           ——《</a:t>
            </a:r>
            <a:r>
              <a:rPr lang="zh-CN" altLang="en-US" sz="2800" b="1" dirty="0" smtClean="0"/>
              <a:t>论语</a:t>
            </a:r>
            <a:r>
              <a:rPr lang="en-US" altLang="zh-CN" sz="2800" b="1" dirty="0" smtClean="0"/>
              <a:t>·</a:t>
            </a:r>
            <a:r>
              <a:rPr lang="zh-CN" altLang="en-US" sz="2800" b="1" dirty="0" smtClean="0"/>
              <a:t>颜渊</a:t>
            </a:r>
            <a:r>
              <a:rPr lang="en-US" altLang="zh-CN" sz="2800" b="1" dirty="0" smtClean="0"/>
              <a:t>》</a:t>
            </a:r>
          </a:p>
          <a:p>
            <a:r>
              <a:rPr lang="en-US" altLang="zh-CN" sz="2800" b="1" dirty="0" smtClean="0"/>
              <a:t>                                      </a:t>
            </a:r>
          </a:p>
          <a:p>
            <a:r>
              <a:rPr lang="en-US" altLang="zh-CN" dirty="0" smtClean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1696" y="655092"/>
            <a:ext cx="852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2</a:t>
            </a:r>
            <a:r>
              <a:rPr lang="zh-CN" altLang="en-US" sz="2800" b="1" dirty="0" smtClean="0"/>
              <a:t>、依托史料，突破课本限制，构建核心知识体系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4467367" y="3528915"/>
            <a:ext cx="6873923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/>
              <a:t>仲弓问仁。子曰：“出门如见大宾，使民如承大祭；己所不欲，勿施于人；在邦无怨，在家无怨。”</a:t>
            </a:r>
            <a:endParaRPr lang="zh-CN" altLang="en-US" sz="2800" dirty="0"/>
          </a:p>
        </p:txBody>
      </p:sp>
      <p:sp>
        <p:nvSpPr>
          <p:cNvPr id="38" name="Oval 2"/>
          <p:cNvSpPr>
            <a:spLocks noChangeArrowheads="1"/>
          </p:cNvSpPr>
          <p:nvPr/>
        </p:nvSpPr>
        <p:spPr bwMode="auto">
          <a:xfrm>
            <a:off x="7328848" y="1446497"/>
            <a:ext cx="1050878" cy="996452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ea typeface="楷体_GB2312" charset="-122"/>
            </a:endParaRPr>
          </a:p>
        </p:txBody>
      </p:sp>
      <p:sp>
        <p:nvSpPr>
          <p:cNvPr id="39" name="Oval 2"/>
          <p:cNvSpPr>
            <a:spLocks noChangeArrowheads="1"/>
          </p:cNvSpPr>
          <p:nvPr/>
        </p:nvSpPr>
        <p:spPr bwMode="auto">
          <a:xfrm>
            <a:off x="6100549" y="3780430"/>
            <a:ext cx="3480179" cy="914400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ea typeface="楷体_GB2312" charset="-122"/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28" grpId="0" animBg="1"/>
      <p:bldP spid="26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43653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961" y="1421571"/>
            <a:ext cx="4752975" cy="41330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10182" y="791570"/>
            <a:ext cx="281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②</a:t>
            </a:r>
            <a:r>
              <a:rPr lang="zh-CN" altLang="en-US" sz="2800" b="1" dirty="0" smtClean="0"/>
              <a:t>战国时期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05012" y="1378426"/>
            <a:ext cx="5691119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       </a:t>
            </a:r>
            <a:r>
              <a:rPr lang="zh-CN" altLang="en-US" sz="2400" b="1" dirty="0" smtClean="0"/>
              <a:t>孟子主张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“仁政”</a:t>
            </a:r>
            <a:r>
              <a:rPr lang="zh-CN" altLang="en-US" sz="2400" b="1" dirty="0" smtClean="0"/>
              <a:t>，并进一步提出“民为贵，社稷次之，君为轻”的民本主义学说。孟子“仁政”学说的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理论基础</a:t>
            </a:r>
            <a:r>
              <a:rPr lang="zh-CN" altLang="en-US" sz="2400" b="1" dirty="0" smtClean="0"/>
              <a:t>是“性善论”，提出四端：“恻隐之心，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仁</a:t>
            </a:r>
            <a:r>
              <a:rPr lang="zh-CN" altLang="en-US" sz="2400" b="1" dirty="0" smtClean="0"/>
              <a:t>之端也；羞恶之心，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义</a:t>
            </a:r>
            <a:r>
              <a:rPr lang="zh-CN" altLang="en-US" sz="2400" b="1" dirty="0" smtClean="0"/>
              <a:t>之端也；辞让之心，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礼</a:t>
            </a:r>
            <a:r>
              <a:rPr lang="zh-CN" altLang="en-US" sz="2400" b="1" dirty="0" smtClean="0"/>
              <a:t>之端也；是非之心，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智</a:t>
            </a:r>
            <a:r>
              <a:rPr lang="zh-CN" altLang="en-US" sz="2400" b="1" dirty="0" smtClean="0"/>
              <a:t>之端也”</a:t>
            </a:r>
            <a:r>
              <a:rPr lang="zh-CN" altLang="en-US" sz="2800" b="1" dirty="0" smtClean="0"/>
              <a:t>。</a:t>
            </a:r>
            <a:endParaRPr lang="zh-CN" alt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05016" y="4449171"/>
            <a:ext cx="563652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孟子的“仁政”学说是对孔子“仁学”思想的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继承与发展</a:t>
            </a:r>
            <a:r>
              <a:rPr lang="zh-CN" altLang="en-US" sz="2400" b="1" dirty="0" smtClean="0"/>
              <a:t>，如果说孔子以“仁”为核心，那么孟子则是仁义礼智并举，“仁”的思想开始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系统化、理论化。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580" y="682388"/>
            <a:ext cx="264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③</a:t>
            </a:r>
            <a:r>
              <a:rPr lang="zh-CN" altLang="en-US" sz="2800" b="1" dirty="0" smtClean="0"/>
              <a:t>宋元时期</a:t>
            </a:r>
            <a:endParaRPr lang="zh-CN" altLang="en-US" sz="2800" b="1" dirty="0"/>
          </a:p>
        </p:txBody>
      </p:sp>
      <p:pic>
        <p:nvPicPr>
          <p:cNvPr id="2050" name="Picture 2" descr="C:\Users\Administrator\Desktop\390b1f5e51bfecc6108b9dc933440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161" y="1828801"/>
            <a:ext cx="3700248" cy="42114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17656" y="1637734"/>
            <a:ext cx="6578225" cy="224676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      ”‘欲为仁，必先识仁体，’此语大可疑。 观孔子答门人问为仁者多矣。不过以求仁之方告之，使之从事与此而自得焉尔。初不必使先识仁体也”。</a:t>
            </a:r>
            <a:endParaRPr lang="en-US" altLang="zh-CN" sz="2800" b="1" dirty="0" smtClean="0"/>
          </a:p>
          <a:p>
            <a:r>
              <a:rPr lang="en-US" altLang="zh-CN" sz="2800" b="1" dirty="0" smtClean="0"/>
              <a:t>                                   ——</a:t>
            </a:r>
            <a:r>
              <a:rPr lang="zh-CN" altLang="en-US" sz="2800" b="1" dirty="0" smtClean="0"/>
              <a:t>朱熹</a:t>
            </a:r>
            <a:r>
              <a:rPr lang="en-US" altLang="zh-CN" sz="2800" b="1" dirty="0" smtClean="0"/>
              <a:t>《</a:t>
            </a:r>
            <a:r>
              <a:rPr lang="zh-CN" altLang="en-US" sz="2800" b="1" dirty="0" smtClean="0"/>
              <a:t>朱子全书</a:t>
            </a:r>
            <a:r>
              <a:rPr lang="en-US" altLang="zh-CN" sz="2800" b="1" dirty="0" smtClean="0"/>
              <a:t>》</a:t>
            </a:r>
            <a:endParaRPr lang="zh-CN" alt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72251" y="4831308"/>
            <a:ext cx="6537277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反对空谈“仁”的境界，力主“仁”的实践性，综合前人的“仁”学说，推仁学至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成熟状态</a:t>
            </a:r>
            <a:r>
              <a:rPr lang="zh-CN" altLang="en-US" sz="2800" b="1" dirty="0" smtClean="0"/>
              <a:t>。</a:t>
            </a:r>
            <a:endParaRPr lang="zh-CN" alt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46412" y="1392072"/>
            <a:ext cx="218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A</a:t>
            </a:r>
            <a:r>
              <a:rPr lang="zh-CN" altLang="en-US" sz="2400" b="1" dirty="0" smtClean="0"/>
              <a:t>、朱熹：</a:t>
            </a:r>
            <a:endParaRPr lang="zh-CN" altLang="en-US" sz="2400" b="1" dirty="0"/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esktop\t014a6647f0d29283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218" y="1965278"/>
            <a:ext cx="3725839" cy="40533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9934" y="1187355"/>
            <a:ext cx="2101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B</a:t>
            </a:r>
            <a:r>
              <a:rPr lang="zh-CN" altLang="en-US" sz="2400" b="1" dirty="0" smtClean="0"/>
              <a:t>、陆九渊：</a:t>
            </a:r>
            <a:endParaRPr lang="zh-CN" altLang="en-US" sz="2400" b="1" dirty="0"/>
          </a:p>
        </p:txBody>
      </p:sp>
      <p:sp>
        <p:nvSpPr>
          <p:cNvPr id="6" name="矩形 5"/>
          <p:cNvSpPr/>
          <p:nvPr/>
        </p:nvSpPr>
        <p:spPr>
          <a:xfrm>
            <a:off x="4726674" y="713433"/>
            <a:ext cx="702404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         孟子曰：“所不虑而知者，其良知也，所不学而能者，其良能也。”此天之所与我者，我固有之，非由外烁我也，故曰：“万物皆备于我矣，反身而诚，乐莫大焉。”此吾之本心也。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                            ——《</a:t>
            </a:r>
            <a:r>
              <a:rPr lang="zh-CN" altLang="en-US" sz="2400" b="1" dirty="0" smtClean="0"/>
              <a:t>与曾宅之</a:t>
            </a:r>
            <a:r>
              <a:rPr lang="en-US" altLang="zh-CN" sz="2400" b="1" dirty="0" smtClean="0"/>
              <a:t>》《</a:t>
            </a:r>
            <a:r>
              <a:rPr lang="zh-CN" altLang="en-US" sz="2400" b="1" dirty="0" smtClean="0"/>
              <a:t>陆九渊集</a:t>
            </a:r>
            <a:r>
              <a:rPr lang="en-US" altLang="zh-CN" sz="2400" b="1" dirty="0" smtClean="0"/>
              <a:t>》</a:t>
            </a:r>
            <a:r>
              <a:rPr lang="zh-CN" altLang="en-US" sz="2400" b="1" dirty="0" smtClean="0"/>
              <a:t>卷一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4808559" y="2801540"/>
            <a:ext cx="662826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 smtClean="0"/>
              <a:t>        </a:t>
            </a:r>
            <a:r>
              <a:rPr lang="zh-CN" altLang="en-US" sz="2400" b="1" dirty="0" smtClean="0"/>
              <a:t>仁义者，人之本心也。孟子曰：“存平人者，岂无仁义之心哉。”又曰：我固有之。非由外烁我也。”愚不肖者不及焉，则蔽于物欲而失其本心。贤者、智者过之，则蔽于意见而失其本心。                            </a:t>
            </a:r>
            <a:endParaRPr lang="en-US" altLang="zh-CN" sz="2400" b="1" dirty="0" smtClean="0"/>
          </a:p>
          <a:p>
            <a:endParaRPr lang="en-US" altLang="zh-CN" sz="2400" b="1" dirty="0" smtClean="0"/>
          </a:p>
          <a:p>
            <a:r>
              <a:rPr lang="en-US" altLang="zh-CN" sz="2400" b="1" dirty="0" smtClean="0"/>
              <a:t>                            ——《</a:t>
            </a:r>
            <a:r>
              <a:rPr lang="zh-CN" altLang="en-US" sz="2400" b="1" dirty="0" smtClean="0"/>
              <a:t>与赵监</a:t>
            </a:r>
            <a:r>
              <a:rPr lang="en-US" altLang="zh-CN" sz="2400" b="1" dirty="0" smtClean="0"/>
              <a:t>》《</a:t>
            </a:r>
            <a:r>
              <a:rPr lang="zh-CN" altLang="en-US" sz="2400" b="1" dirty="0" smtClean="0"/>
              <a:t>陆九渊集</a:t>
            </a:r>
            <a:r>
              <a:rPr lang="en-US" altLang="zh-CN" sz="2400" b="1" dirty="0" smtClean="0"/>
              <a:t>》</a:t>
            </a:r>
            <a:r>
              <a:rPr lang="zh-CN" altLang="en-US" sz="2400" b="1" dirty="0" smtClean="0"/>
              <a:t>卷一</a:t>
            </a:r>
            <a:endParaRPr lang="zh-CN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17658" y="5336275"/>
            <a:ext cx="675564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陆九渊的学说与孟子密不可分，其“发明本心”的主张源于孟子，“本心”即孟子讲的四端，确立了心学体系，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进一步发展</a:t>
            </a:r>
            <a:r>
              <a:rPr lang="zh-CN" altLang="en-US" sz="2400" b="1" dirty="0" smtClean="0"/>
              <a:t>了 “仁”。</a:t>
            </a:r>
            <a:endParaRPr lang="zh-CN" altLang="en-US" sz="2400" b="1" dirty="0"/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5186150" y="518450"/>
            <a:ext cx="968990" cy="778087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ea typeface="楷体_GB2312" charset="-122"/>
            </a:endParaRPr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8109046" y="2595185"/>
            <a:ext cx="968990" cy="778087"/>
          </a:xfrm>
          <a:prstGeom prst="ellips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ea typeface="楷体_GB2312" charset="-122"/>
            </a:endParaRPr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7479" y="614149"/>
            <a:ext cx="178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④明清时期</a:t>
            </a:r>
            <a:endParaRPr lang="zh-CN" altLang="en-US" sz="2400" b="1" dirty="0"/>
          </a:p>
        </p:txBody>
      </p:sp>
      <p:grpSp>
        <p:nvGrpSpPr>
          <p:cNvPr id="10" name="组合 9"/>
          <p:cNvGrpSpPr/>
          <p:nvPr/>
        </p:nvGrpSpPr>
        <p:grpSpPr>
          <a:xfrm>
            <a:off x="1378424" y="1432660"/>
            <a:ext cx="2756847" cy="3419475"/>
            <a:chOff x="1392072" y="1432660"/>
            <a:chExt cx="2756847" cy="3419475"/>
          </a:xfrm>
        </p:grpSpPr>
        <p:pic>
          <p:nvPicPr>
            <p:cNvPr id="1026" name="Picture 2" descr="C:\Users\Administrator\Desktop\W02014111151544822956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92072" y="1432660"/>
              <a:ext cx="2756847" cy="341947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2238234" y="4435521"/>
              <a:ext cx="110546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  黄宗羲</a:t>
              </a:r>
              <a:endParaRPr lang="zh-CN" altLang="en-US" b="1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90363" y="1433015"/>
            <a:ext cx="2879679" cy="3466531"/>
            <a:chOff x="4817659" y="1201003"/>
            <a:chExt cx="2658043" cy="3466531"/>
          </a:xfrm>
        </p:grpSpPr>
        <p:pic>
          <p:nvPicPr>
            <p:cNvPr id="1027" name="Picture 3" descr="C:\Users\Administrator\Desktop\15153414524973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7659" y="1201003"/>
              <a:ext cx="2658043" cy="3466531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5556914" y="4246726"/>
              <a:ext cx="110546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  顾炎武</a:t>
              </a:r>
              <a:endParaRPr lang="zh-CN" altLang="en-US" b="1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79726" y="1392071"/>
            <a:ext cx="2664298" cy="3553808"/>
            <a:chOff x="8243248" y="1433015"/>
            <a:chExt cx="2664298" cy="3553808"/>
          </a:xfrm>
        </p:grpSpPr>
        <p:pic>
          <p:nvPicPr>
            <p:cNvPr id="1028" name="Picture 4" descr="C:\Users\Administrator\Desktop\20140305134656-84378468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43248" y="1433015"/>
              <a:ext cx="2664298" cy="3507475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9012072" y="4617491"/>
              <a:ext cx="110546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  王夫之</a:t>
              </a:r>
              <a:endParaRPr lang="zh-CN" alt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09934" y="5186149"/>
            <a:ext cx="103859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</a:t>
            </a:r>
            <a:r>
              <a:rPr lang="zh-CN" altLang="en-US" sz="2400" b="1" dirty="0" smtClean="0"/>
              <a:t>明末清初，黄宗羲、顾炎武和王夫之三位进步思想家对儒学的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批评继承</a:t>
            </a:r>
            <a:r>
              <a:rPr lang="zh-CN" altLang="en-US" sz="2400" b="1" dirty="0" smtClean="0"/>
              <a:t>，促使我国传统文化重新焕发生机，对后世产生了巨大影响。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                                                                                                      ——</a:t>
            </a:r>
            <a:r>
              <a:rPr lang="zh-CN" altLang="en-US" sz="2400" b="1" dirty="0" smtClean="0"/>
              <a:t>人教版历史必修三</a:t>
            </a:r>
            <a:endParaRPr lang="en-US" altLang="zh-CN" sz="2400" b="1" dirty="0" smtClean="0"/>
          </a:p>
          <a:p>
            <a:r>
              <a:rPr lang="en-US" altLang="zh-CN" dirty="0" smtClean="0"/>
              <a:t>   </a:t>
            </a:r>
            <a:endParaRPr lang="zh-CN" altLang="en-US" dirty="0"/>
          </a:p>
        </p:txBody>
      </p:sp>
    </p:spTree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949.pptx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2669</Words>
  <Application>Microsoft Office PowerPoint</Application>
  <PresentationFormat>自定义</PresentationFormat>
  <Paragraphs>199</Paragraphs>
  <Slides>17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5949.pptx</dc:title>
  <dc:creator/>
  <cp:lastModifiedBy/>
  <cp:revision>1</cp:revision>
  <dcterms:created xsi:type="dcterms:W3CDTF">2017-04-21T11:40:04Z</dcterms:created>
  <dcterms:modified xsi:type="dcterms:W3CDTF">2018-05-21T14:38:25Z</dcterms:modified>
</cp:coreProperties>
</file>