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5" r:id="rId4"/>
    <p:sldId id="277" r:id="rId5"/>
    <p:sldId id="276" r:id="rId6"/>
    <p:sldId id="278" r:id="rId7"/>
    <p:sldId id="267" r:id="rId8"/>
    <p:sldId id="257" r:id="rId9"/>
    <p:sldId id="258" r:id="rId10"/>
    <p:sldId id="259" r:id="rId11"/>
    <p:sldId id="260" r:id="rId12"/>
    <p:sldId id="261" r:id="rId13"/>
    <p:sldId id="262" r:id="rId14"/>
    <p:sldId id="266" r:id="rId15"/>
    <p:sldId id="263" r:id="rId1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 sz="4800" b="1">
                <a:solidFill>
                  <a:srgbClr val="FF0000"/>
                </a:solidFill>
              </a:rPr>
              <a:t>全国卷有一种题目，叫文化传承</a:t>
            </a:r>
            <a:endParaRPr lang="zh-CN" altLang="en-US" sz="4800" b="1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zh-CN" altLang="en-US" b="1"/>
              <a:t>张俊海</a:t>
            </a:r>
            <a:endParaRPr lang="zh-CN" altLang="en-US" b="1"/>
          </a:p>
          <a:p>
            <a:r>
              <a:rPr lang="zh-CN" altLang="en-US" b="1"/>
              <a:t>深圳市桃源居中澳试验学校</a:t>
            </a:r>
            <a:endParaRPr lang="zh-CN" altLang="en-US" b="1"/>
          </a:p>
          <a:p>
            <a:endParaRPr lang="zh-CN" altLang="en-US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/>
              <a:t>（2015·全国Ⅱ卷）古代儒家学者批评现实政治，往往称颂夏商周“三代”之美，甚至希望君主像尧、舜一样圣明。这表明了儒者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A．不能适应现实政治                  B．反对进行社会变革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C．理想化的政治诉求     </a:t>
            </a:r>
            <a:r>
              <a:rPr lang="zh-CN" altLang="en-US" b="1"/>
              <a:t>             D．以复古为政治目标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简析：追忆往昔赞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夏商周“三代”之美，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“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言必称希腊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”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，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发幽思之情。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/>
              <a:t>（2014·全国Ⅱ卷）周代分封制下，各封国贵族按“周礼”行事，学说统一的“雅言”，促进了各地文化的整合。周代的“雅言”最早应起源于现在的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A．河南            B．河北          </a:t>
            </a:r>
            <a:r>
              <a:rPr lang="zh-CN" altLang="en-US" b="1">
                <a:solidFill>
                  <a:srgbClr val="FF0000"/>
                </a:solidFill>
              </a:rPr>
              <a:t>C．陕西</a:t>
            </a:r>
            <a:r>
              <a:rPr lang="zh-CN" altLang="en-US" b="1"/>
              <a:t>                  D．山东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简析：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“雅言”促进了各地文化的整合，类似现在的官方推行的普通话，以达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教化辐射之功。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0000"/>
          </a:bodyPr>
          <a:p>
            <a:pPr marL="0" indent="0">
              <a:buNone/>
            </a:pPr>
            <a:r>
              <a:rPr lang="zh-CN" altLang="en-US" b="1"/>
              <a:t>（2013·课标版全国Ⅱ卷）司马迁著《史记》时，文献关于黄帝的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记述内容不一甚至荒诞，有人据以否定黄帝的真实性。司马迁游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历各地，常常遇到人们传颂黄帝的事迹。有鉴于此，他从文献中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“择其言尤雅者”，编成黄帝的事迹列于本纪之首。这一撰述过程表明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A．《史记》关于黄帝的记录准确可信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B．传说一定程度上可以反映历史真实</a:t>
            </a:r>
            <a:endParaRPr lang="zh-CN" alt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b="1"/>
              <a:t>C．历史文献记录应当与口头传说相印证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D．最完整的历史文本记录的历史最真实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简析：传说并非全是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荒诞，也可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“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捕风捉影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”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历史踪迹。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0035" y="1825625"/>
            <a:ext cx="11073765" cy="5183505"/>
          </a:xfrm>
        </p:spPr>
        <p:txBody>
          <a:bodyPr>
            <a:normAutofit/>
          </a:bodyPr>
          <a:p>
            <a:pPr marL="0" indent="0" eaLnBrk="0" hangingPunct="0">
              <a:lnSpc>
                <a:spcPts val="3300"/>
              </a:lnSpc>
              <a:buNone/>
            </a:pPr>
            <a:r>
              <a:rPr lang="zh-CN" altLang="en-US" b="1">
                <a:sym typeface="+mn-ea"/>
              </a:rPr>
              <a:t>（201</a:t>
            </a:r>
            <a:r>
              <a:rPr lang="en-US" altLang="zh-CN" b="1">
                <a:sym typeface="+mn-ea"/>
              </a:rPr>
              <a:t>1</a:t>
            </a:r>
            <a:r>
              <a:rPr lang="zh-CN" altLang="en-US" b="1">
                <a:sym typeface="+mn-ea"/>
              </a:rPr>
              <a:t>·新课标全国卷）</a:t>
            </a:r>
            <a:r>
              <a:rPr lang="zh-CN" altLang="en-US" b="1" dirty="0">
                <a:solidFill>
                  <a:srgbClr val="002060"/>
                </a:solidFill>
                <a:latin typeface="宋体" panose="02010600030101010101" pitchFamily="2" charset="-122"/>
                <a:sym typeface="+mn-ea"/>
              </a:rPr>
              <a:t>董仲舒认为孔子撰</a:t>
            </a:r>
            <a:r>
              <a:rPr lang="zh-CN" altLang="zh-CN" b="1" dirty="0">
                <a:solidFill>
                  <a:srgbClr val="002060"/>
                </a:solidFill>
                <a:latin typeface="宋体" panose="02010600030101010101" pitchFamily="2" charset="-122"/>
                <a:sym typeface="+mn-ea"/>
              </a:rPr>
              <a:t>《</a:t>
            </a:r>
            <a:r>
              <a:rPr lang="zh-CN" altLang="en-US" b="1" dirty="0">
                <a:solidFill>
                  <a:srgbClr val="002060"/>
                </a:solidFill>
                <a:latin typeface="宋体" panose="02010600030101010101" pitchFamily="2" charset="-122"/>
                <a:sym typeface="+mn-ea"/>
              </a:rPr>
              <a:t>春秋</a:t>
            </a:r>
            <a:r>
              <a:rPr lang="zh-CN" altLang="zh-CN" b="1" dirty="0">
                <a:solidFill>
                  <a:srgbClr val="002060"/>
                </a:solidFill>
                <a:latin typeface="宋体" panose="02010600030101010101" pitchFamily="2" charset="-122"/>
                <a:sym typeface="+mn-ea"/>
              </a:rPr>
              <a:t>》</a:t>
            </a:r>
            <a:r>
              <a:rPr lang="zh-CN" altLang="en-US" b="1" dirty="0">
                <a:solidFill>
                  <a:srgbClr val="002060"/>
                </a:solidFill>
                <a:latin typeface="宋体" panose="02010600030101010101" pitchFamily="2" charset="-122"/>
                <a:sym typeface="+mn-ea"/>
              </a:rPr>
              <a:t>的目的是尊天子、抑诸侯、崇周制而</a:t>
            </a:r>
            <a:r>
              <a:rPr lang="zh-CN" altLang="en-US" b="1" dirty="0">
                <a:solidFill>
                  <a:srgbClr val="002060"/>
                </a:solidFill>
                <a:latin typeface="Verdana" panose="020B0604030504040204" pitchFamily="34" charset="0"/>
                <a:sym typeface="+mn-ea"/>
              </a:rPr>
              <a:t>“</a:t>
            </a:r>
            <a:r>
              <a:rPr lang="zh-CN" altLang="en-US" b="1" dirty="0">
                <a:solidFill>
                  <a:srgbClr val="002060"/>
                </a:solidFill>
                <a:latin typeface="宋体" panose="02010600030101010101" pitchFamily="2" charset="-122"/>
                <a:sym typeface="+mn-ea"/>
              </a:rPr>
              <a:t>大一统</a:t>
            </a:r>
            <a:r>
              <a:rPr lang="zh-CN" altLang="en-US" b="1" dirty="0">
                <a:solidFill>
                  <a:srgbClr val="002060"/>
                </a:solidFill>
                <a:latin typeface="Verdana" panose="020B0604030504040204" pitchFamily="34" charset="0"/>
                <a:sym typeface="+mn-ea"/>
              </a:rPr>
              <a:t>”</a:t>
            </a:r>
            <a:r>
              <a:rPr lang="zh-CN" altLang="en-US" b="1" dirty="0">
                <a:solidFill>
                  <a:srgbClr val="002060"/>
                </a:solidFill>
                <a:latin typeface="宋体" panose="02010600030101010101" pitchFamily="2" charset="-122"/>
                <a:sym typeface="+mn-ea"/>
              </a:rPr>
              <a:t>，以此为汉武帝加强中央集权服务，从而将周代历史与汉代政治联系起来。西周时代对于秦汉统一的重要历史影响在于</a:t>
            </a:r>
            <a:endParaRPr lang="en-US" altLang="zh-CN" b="1" dirty="0">
              <a:solidFill>
                <a:srgbClr val="002060"/>
              </a:solidFill>
              <a:latin typeface="宋体" panose="02010600030101010101" pitchFamily="2" charset="-122"/>
            </a:endParaRPr>
          </a:p>
          <a:p>
            <a:pPr marL="0" indent="0" fontAlgn="ctr">
              <a:lnSpc>
                <a:spcPts val="3300"/>
              </a:lnSpc>
              <a:buNone/>
            </a:pPr>
            <a:r>
              <a:rPr lang="en-US" altLang="zh-CN" b="1" dirty="0">
                <a:solidFill>
                  <a:srgbClr val="002060"/>
                </a:solidFill>
                <a:latin typeface="Verdana" panose="020B0604030504040204" pitchFamily="34" charset="0"/>
                <a:sym typeface="+mn-ea"/>
              </a:rPr>
              <a:t>A.</a:t>
            </a:r>
            <a:r>
              <a:rPr lang="zh-CN" altLang="zh-CN" b="1" dirty="0">
                <a:solidFill>
                  <a:srgbClr val="002060"/>
                </a:solidFill>
                <a:latin typeface="Verdana" panose="020B0604030504040204" pitchFamily="34" charset="0"/>
                <a:sym typeface="+mn-ea"/>
              </a:rPr>
              <a:t>构建了中央有效控制地方的制度</a:t>
            </a:r>
            <a:r>
              <a:rPr lang="en-US" altLang="zh-CN" b="1" dirty="0">
                <a:solidFill>
                  <a:srgbClr val="002060"/>
                </a:solidFill>
                <a:latin typeface="Verdana" panose="020B0604030504040204" pitchFamily="34" charset="0"/>
                <a:sym typeface="+mn-ea"/>
              </a:rPr>
              <a:t>    </a:t>
            </a:r>
            <a:endParaRPr lang="en-US" altLang="zh-CN" b="1" dirty="0">
              <a:solidFill>
                <a:srgbClr val="002060"/>
              </a:solidFill>
              <a:latin typeface="Verdana" panose="020B0604030504040204" pitchFamily="34" charset="0"/>
              <a:sym typeface="+mn-ea"/>
            </a:endParaRPr>
          </a:p>
          <a:p>
            <a:pPr marL="0" indent="0" fontAlgn="ctr">
              <a:lnSpc>
                <a:spcPts val="3300"/>
              </a:lnSpc>
              <a:buNone/>
            </a:pPr>
            <a:r>
              <a:rPr lang="en-US" altLang="zh-CN" b="1" dirty="0">
                <a:solidFill>
                  <a:srgbClr val="002060"/>
                </a:solidFill>
                <a:latin typeface="Verdana" panose="020B0604030504040204" pitchFamily="34" charset="0"/>
                <a:sym typeface="+mn-ea"/>
              </a:rPr>
              <a:t>B.</a:t>
            </a:r>
            <a:r>
              <a:rPr lang="zh-CN" altLang="zh-CN" b="1" dirty="0">
                <a:solidFill>
                  <a:srgbClr val="002060"/>
                </a:solidFill>
                <a:latin typeface="Verdana" panose="020B0604030504040204" pitchFamily="34" charset="0"/>
                <a:sym typeface="+mn-ea"/>
              </a:rPr>
              <a:t>确立了君主大权独揽的集权意识</a:t>
            </a:r>
            <a:endParaRPr lang="zh-CN" altLang="zh-CN" b="1" dirty="0">
              <a:solidFill>
                <a:srgbClr val="002060"/>
              </a:solidFill>
              <a:latin typeface="Verdana" panose="020B0604030504040204" pitchFamily="34" charset="0"/>
            </a:endParaRPr>
          </a:p>
          <a:p>
            <a:pPr marL="0" indent="0" fontAlgn="ctr">
              <a:lnSpc>
                <a:spcPts val="3300"/>
              </a:lnSpc>
              <a:buNone/>
            </a:pPr>
            <a:r>
              <a:rPr lang="en-US" altLang="zh-CN" b="1" dirty="0">
                <a:solidFill>
                  <a:srgbClr val="FF0000"/>
                </a:solidFill>
                <a:latin typeface="Verdana" panose="020B0604030504040204" pitchFamily="34" charset="0"/>
                <a:sym typeface="+mn-ea"/>
              </a:rPr>
              <a:t>C.</a:t>
            </a:r>
            <a:r>
              <a:rPr lang="zh-CN" altLang="zh-CN" b="1" dirty="0">
                <a:solidFill>
                  <a:srgbClr val="FF0000"/>
                </a:solidFill>
                <a:latin typeface="Verdana" panose="020B0604030504040204" pitchFamily="34" charset="0"/>
                <a:sym typeface="+mn-ea"/>
              </a:rPr>
              <a:t>形成了天下一家的文化心理认同</a:t>
            </a:r>
            <a:r>
              <a:rPr lang="en-US" altLang="zh-CN" b="1" dirty="0">
                <a:solidFill>
                  <a:srgbClr val="FF0000"/>
                </a:solidFill>
                <a:latin typeface="Verdana" panose="020B0604030504040204" pitchFamily="34" charset="0"/>
                <a:sym typeface="+mn-ea"/>
              </a:rPr>
              <a:t>  </a:t>
            </a:r>
            <a:r>
              <a:rPr lang="en-US" altLang="zh-CN" b="1" dirty="0">
                <a:solidFill>
                  <a:srgbClr val="002060"/>
                </a:solidFill>
                <a:latin typeface="Verdana" panose="020B0604030504040204" pitchFamily="34" charset="0"/>
                <a:sym typeface="+mn-ea"/>
              </a:rPr>
              <a:t>  </a:t>
            </a:r>
            <a:endParaRPr lang="en-US" altLang="zh-CN" b="1" dirty="0">
              <a:solidFill>
                <a:srgbClr val="002060"/>
              </a:solidFill>
              <a:latin typeface="Verdana" panose="020B0604030504040204" pitchFamily="34" charset="0"/>
              <a:sym typeface="+mn-ea"/>
            </a:endParaRPr>
          </a:p>
          <a:p>
            <a:pPr marL="0" indent="0" fontAlgn="ctr">
              <a:lnSpc>
                <a:spcPts val="3300"/>
              </a:lnSpc>
              <a:buNone/>
            </a:pPr>
            <a:r>
              <a:rPr lang="en-US" altLang="zh-CN" b="1" dirty="0">
                <a:solidFill>
                  <a:srgbClr val="002060"/>
                </a:solidFill>
                <a:latin typeface="Verdana" panose="020B0604030504040204" pitchFamily="34" charset="0"/>
                <a:sym typeface="+mn-ea"/>
              </a:rPr>
              <a:t>D.</a:t>
            </a:r>
            <a:r>
              <a:rPr lang="zh-CN" altLang="zh-CN" b="1" dirty="0">
                <a:solidFill>
                  <a:srgbClr val="002060"/>
                </a:solidFill>
                <a:latin typeface="Verdana" panose="020B0604030504040204" pitchFamily="34" charset="0"/>
                <a:sym typeface="+mn-ea"/>
              </a:rPr>
              <a:t>实现了国家对土地与人口的控制</a:t>
            </a:r>
            <a:endParaRPr lang="zh-CN" altLang="zh-CN" b="1" dirty="0">
              <a:solidFill>
                <a:srgbClr val="002060"/>
              </a:solidFill>
              <a:latin typeface="Verdana" panose="020B0604030504040204" pitchFamily="34" charset="0"/>
              <a:sym typeface="+mn-ea"/>
            </a:endParaRPr>
          </a:p>
          <a:p>
            <a:pPr marL="0" indent="0" fontAlgn="ctr">
              <a:lnSpc>
                <a:spcPts val="3300"/>
              </a:lnSpc>
              <a:buNone/>
            </a:pPr>
            <a:r>
              <a:rPr lang="zh-CN" altLang="zh-CN" b="1" dirty="0">
                <a:solidFill>
                  <a:srgbClr val="FF0000"/>
                </a:solidFill>
                <a:latin typeface="Verdana" panose="020B0604030504040204" pitchFamily="34" charset="0"/>
                <a:sym typeface="+mn-ea"/>
              </a:rPr>
              <a:t>简析：文化的凝聚力与认同，背后是家国情怀。继往开来，历史与</a:t>
            </a:r>
            <a:r>
              <a:rPr lang="zh-CN" altLang="zh-CN" b="1" dirty="0">
                <a:solidFill>
                  <a:srgbClr val="FF0000"/>
                </a:solidFill>
                <a:latin typeface="Verdana" panose="020B0604030504040204" pitchFamily="34" charset="0"/>
                <a:sym typeface="+mn-ea"/>
              </a:rPr>
              <a:t>现实不能</a:t>
            </a:r>
            <a:r>
              <a:rPr lang="zh-CN" altLang="zh-CN" b="1" dirty="0">
                <a:solidFill>
                  <a:srgbClr val="FF0000"/>
                </a:solidFill>
                <a:latin typeface="Verdana" panose="020B0604030504040204" pitchFamily="34" charset="0"/>
                <a:sym typeface="+mn-ea"/>
              </a:rPr>
              <a:t>割断。</a:t>
            </a:r>
            <a:endParaRPr lang="zh-CN" altLang="zh-CN" b="1" dirty="0">
              <a:solidFill>
                <a:srgbClr val="FF0000"/>
              </a:solidFill>
              <a:latin typeface="Verdana" panose="020B0604030504040204" pitchFamily="34" charset="0"/>
              <a:sym typeface="+mn-ea"/>
            </a:endParaRPr>
          </a:p>
          <a:p>
            <a:endParaRPr lang="zh-CN" altLang="zh-CN" b="1" dirty="0">
              <a:solidFill>
                <a:srgbClr val="FF0000"/>
              </a:solidFill>
              <a:latin typeface="Verdana" panose="020B060403050404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/>
              <a:t>（2016·全国Ⅲ卷）东汉王充在《论衡》中说：“萧何入秦，收拾文书（国家档案文献），汉所以能制九州者，文书之力也。”其意在说明，西汉成功地实现对全国的统治，是因为汉初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A．实行了崇尚儒家的政策    </a:t>
            </a:r>
            <a:r>
              <a:rPr lang="zh-CN" altLang="en-US" b="1">
                <a:solidFill>
                  <a:srgbClr val="FF0000"/>
                </a:solidFill>
              </a:rPr>
              <a:t>	B．继承了秦朝的基本制度</a:t>
            </a:r>
            <a:endParaRPr lang="zh-CN" alt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b="1"/>
              <a:t>C．未能充分发挥文书功能    	D．官吏熟知秦朝典章制度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简析：不该遗忘</a:t>
            </a:r>
            <a:r>
              <a:rPr lang="en-US" altLang="zh-CN" b="1">
                <a:solidFill>
                  <a:srgbClr val="FF0000"/>
                </a:solidFill>
              </a:rPr>
              <a:t>“</a:t>
            </a:r>
            <a:r>
              <a:rPr lang="zh-CN" altLang="en-US" b="1">
                <a:solidFill>
                  <a:srgbClr val="FF0000"/>
                </a:solidFill>
              </a:rPr>
              <a:t>三坟五典八索九丘</a:t>
            </a:r>
            <a:r>
              <a:rPr lang="en-US" altLang="zh-CN" b="1">
                <a:solidFill>
                  <a:srgbClr val="FF0000"/>
                </a:solidFill>
              </a:rPr>
              <a:t>”</a:t>
            </a:r>
            <a:r>
              <a:rPr lang="zh-CN" altLang="en-US" b="1">
                <a:solidFill>
                  <a:srgbClr val="FF0000"/>
                </a:solidFill>
              </a:rPr>
              <a:t>， 不该被历史湮没的典籍，正是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“萧何入秦，收拾文书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”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的深意。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对其本国已往历史有一种温情与敬意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1062970" cy="4351655"/>
          </a:xfrm>
        </p:spPr>
        <p:txBody>
          <a:bodyPr/>
          <a:p>
            <a:pPr marL="0" indent="0">
              <a:buNone/>
            </a:pPr>
            <a:r>
              <a:rPr lang="zh-CN" altLang="en-US" b="1"/>
              <a:t>钱穆先生在其《国史大纲》写到“凡读本书请先具下列诸信念：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一、当信任何一国之国民，尤其是自称知识在水平线以上之国民，对其本国已往历史，应该略有所知。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二、所谓对其本国已往历史略有所知者，尤必附随一种对其本国已往历史之温情与敬意。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三、所谓对其本国已往历史有一种温情与敬意者，至少不会对其本国历史抱一种偏激的虚无主义。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四、当信每一国家必待其国民具备上列诸条件者比较渐多，其国家乃有再向前发展之希望。”</a:t>
            </a:r>
            <a:endParaRPr lang="zh-CN" altLang="en-US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4645" y="1825625"/>
            <a:ext cx="11019155" cy="5107305"/>
          </a:xfrm>
        </p:spPr>
        <p:txBody>
          <a:bodyPr>
            <a:normAutofit fontScale="90000"/>
          </a:bodyPr>
          <a:p>
            <a:pPr marL="0" indent="0">
              <a:buNone/>
            </a:pPr>
            <a:r>
              <a:rPr lang="zh-CN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中华优秀传统文化是中国走向世界大国的核心竞争力，是实现</a:t>
            </a:r>
            <a:r>
              <a:rPr lang="en-US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“</a:t>
            </a:r>
            <a:r>
              <a:rPr lang="zh-CN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中国梦</a:t>
            </a:r>
            <a:r>
              <a:rPr lang="en-US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”</a:t>
            </a:r>
            <a:r>
              <a:rPr lang="zh-CN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必不可少的内生驱动力，是形成以爱国主义为核心的民族精神的核心要素，蕴含着</a:t>
            </a:r>
            <a:r>
              <a:rPr lang="en-US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“</a:t>
            </a:r>
            <a:r>
              <a:rPr lang="zh-CN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先天下之忧而忧，后天下之乐而乐</a:t>
            </a:r>
            <a:r>
              <a:rPr lang="en-US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”</a:t>
            </a:r>
            <a:r>
              <a:rPr lang="zh-CN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的政治抱负，</a:t>
            </a:r>
            <a:r>
              <a:rPr lang="en-US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“</a:t>
            </a:r>
            <a:r>
              <a:rPr lang="zh-CN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位卑未敢忘忧国</a:t>
            </a:r>
            <a:r>
              <a:rPr lang="en-US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”</a:t>
            </a:r>
            <a:r>
              <a:rPr lang="zh-CN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、</a:t>
            </a:r>
            <a:r>
              <a:rPr lang="en-US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“</a:t>
            </a:r>
            <a:r>
              <a:rPr lang="zh-CN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苟利国家生死以，岂因祸福避趋之</a:t>
            </a:r>
            <a:r>
              <a:rPr lang="en-US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”</a:t>
            </a:r>
            <a:r>
              <a:rPr lang="zh-CN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的报国情怀，</a:t>
            </a:r>
            <a:r>
              <a:rPr lang="en-US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“</a:t>
            </a:r>
            <a:r>
              <a:rPr lang="zh-CN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富贵不能淫，贫贱不能移，威武不能屈</a:t>
            </a:r>
            <a:r>
              <a:rPr lang="en-US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”</a:t>
            </a:r>
            <a:r>
              <a:rPr lang="zh-CN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的浩然正气，和</a:t>
            </a:r>
            <a:r>
              <a:rPr lang="en-US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“</a:t>
            </a:r>
            <a:r>
              <a:rPr lang="zh-CN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人生自古谁无死，留取丹心照汗青</a:t>
            </a:r>
            <a:r>
              <a:rPr lang="en-US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”“</a:t>
            </a:r>
            <a:r>
              <a:rPr lang="zh-CN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鞠躬尽瘁，死而后已</a:t>
            </a:r>
            <a:r>
              <a:rPr lang="en-US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”</a:t>
            </a:r>
            <a:r>
              <a:rPr lang="zh-CN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的献身精神，这种</a:t>
            </a:r>
            <a:r>
              <a:rPr lang="en-US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“</a:t>
            </a:r>
            <a:r>
              <a:rPr lang="zh-CN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民族魂</a:t>
            </a:r>
            <a:r>
              <a:rPr lang="en-US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”</a:t>
            </a:r>
            <a:r>
              <a:rPr lang="zh-CN" altLang="zh-CN" b="1" kern="1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需要我们珍视和传承；中华优秀传统文化也是中国奉献给世界的文化瑰宝，反映和体现了人类的共同利益和时代价值，是我们展示东方魅力，维护世界和平，促进世界繁荣，打造人类命运共同体的软实力，其中讲仁爱、重民本、守诚信、崇正义、尚和合、求大同的文化精粹不仅属于中国，也是世界宝贵的精神财富；中华优秀传统文化也是社会主义核心价值观的重要源泉。当今我们所培育社会主义核心价值观即是中国精神与世界精神、民族性与世界性的契合点，是用东方价值理性克服西方工具理性弊端的利器</a:t>
            </a:r>
            <a:r>
              <a:rPr lang="zh-CN" altLang="zh-CN" b="1" kern="1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。</a:t>
            </a:r>
            <a:endParaRPr lang="zh-CN" altLang="zh-CN" b="1" kern="1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 dirty="0" smtClean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+mn-ea"/>
              </a:rPr>
              <a:t>                       叶盛 、杨磊</a:t>
            </a:r>
            <a:r>
              <a:rPr lang="en-US" altLang="zh-CN" b="1" dirty="0" smtClean="0">
                <a:solidFill>
                  <a:srgbClr val="FF0000"/>
                </a:solidFill>
                <a:latin typeface="+mj-ea"/>
                <a:ea typeface="+mj-ea"/>
                <a:cs typeface="+mj-ea"/>
                <a:sym typeface="+mn-ea"/>
              </a:rPr>
              <a:t>&lt;&lt;</a:t>
            </a:r>
            <a:r>
              <a:rPr lang="zh-CN" altLang="en-US" b="1" dirty="0" smtClean="0">
                <a:solidFill>
                  <a:srgbClr val="FF0000"/>
                </a:solidFill>
                <a:latin typeface="+mj-ea"/>
                <a:ea typeface="+mj-ea"/>
                <a:cs typeface="+mj-ea"/>
                <a:sym typeface="+mn-ea"/>
              </a:rPr>
              <a:t>中华文明的起源与奠基——先秦时期思想文化</a:t>
            </a:r>
            <a:r>
              <a:rPr lang="en-US" altLang="zh-CN" b="1" dirty="0" smtClean="0">
                <a:solidFill>
                  <a:srgbClr val="FF0000"/>
                </a:solidFill>
                <a:latin typeface="+mj-ea"/>
                <a:ea typeface="+mj-ea"/>
                <a:cs typeface="+mj-ea"/>
                <a:sym typeface="+mn-ea"/>
              </a:rPr>
              <a:t>&gt;&gt;</a:t>
            </a:r>
            <a:endParaRPr lang="en-US" altLang="zh-CN" b="1" dirty="0" smtClean="0">
              <a:solidFill>
                <a:srgbClr val="FF0000"/>
              </a:solidFill>
              <a:latin typeface="+mj-ea"/>
              <a:ea typeface="+mj-ea"/>
              <a:cs typeface="+mj-ea"/>
              <a:sym typeface="+mn-ea"/>
            </a:endParaRPr>
          </a:p>
          <a:p>
            <a:endParaRPr lang="en-US" altLang="zh-CN" b="1" kern="100" dirty="0" smtClean="0">
              <a:solidFill>
                <a:srgbClr val="FF0000"/>
              </a:solidFill>
              <a:latin typeface="+mj-ea"/>
              <a:ea typeface="+mj-ea"/>
              <a:cs typeface="+mj-ea"/>
              <a:sym typeface="+mn-ea"/>
            </a:endParaRPr>
          </a:p>
          <a:p>
            <a:endParaRPr lang="zh-CN" altLang="zh-CN" b="1" kern="1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370" y="1398270"/>
            <a:ext cx="12014835" cy="6049010"/>
          </a:xfrm>
        </p:spPr>
        <p:txBody>
          <a:bodyPr>
            <a:normAutofit fontScale="90000"/>
          </a:bodyPr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2430780" algn="l"/>
              </a:tabLst>
            </a:pPr>
            <a:r>
              <a:rPr lang="zh-CN" altLang="zh-CN" sz="2400" b="1" kern="100" dirty="0">
                <a:latin typeface="Times New Roman" panose="02020603050405020304"/>
                <a:ea typeface="楷体_GB2312"/>
                <a:cs typeface="Times New Roman" panose="02020603050405020304"/>
                <a:sym typeface="+mn-ea"/>
              </a:rPr>
              <a:t>就一个民族或国家而言，政治是容貌，经济是体态，文化是内涵。家国情怀，是一个人对自己国家和人民所表现出来的深情大爱，是对国家富强、人民幸福所展现出来的理想追求。它是一种高尚的情操，是对国家的一种高度认同感和归属感、责任感和使命感的体现，是一种深层次的文化心理密码，是一种使国家民族纵然处于苦难境况而终能屹立不败的精神凝聚力。</a:t>
            </a:r>
            <a:endParaRPr lang="zh-CN" altLang="zh-CN" sz="2400" b="1" kern="100" dirty="0">
              <a:latin typeface="Times New Roman" panose="02020603050405020304"/>
              <a:ea typeface="楷体_GB2312"/>
              <a:cs typeface="Times New Roman" panose="02020603050405020304"/>
              <a:sym typeface="+mn-ea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2430780" algn="l"/>
              </a:tabLst>
            </a:pPr>
            <a:r>
              <a:rPr lang="zh-CN" altLang="zh-CN" sz="2400" b="1" kern="100" dirty="0">
                <a:latin typeface="Times New Roman" panose="02020603050405020304"/>
                <a:ea typeface="楷体_GB2312"/>
                <a:cs typeface="Times New Roman" panose="02020603050405020304"/>
                <a:sym typeface="+mn-ea"/>
              </a:rPr>
              <a:t>自古以来，中国文人志士最推崇的</a:t>
            </a:r>
            <a:r>
              <a:rPr lang="en-US" altLang="zh-CN" sz="2400" b="1" kern="100" dirty="0">
                <a:latin typeface="Times New Roman" panose="02020603050405020304"/>
                <a:cs typeface="Courier New" panose="02070309020205020404"/>
                <a:sym typeface="+mn-ea"/>
              </a:rPr>
              <a:t>“</a:t>
            </a:r>
            <a:r>
              <a:rPr lang="zh-CN" altLang="zh-CN" sz="2400" b="1" kern="100" dirty="0">
                <a:latin typeface="Times New Roman" panose="02020603050405020304"/>
                <a:ea typeface="楷体_GB2312"/>
                <a:cs typeface="Times New Roman" panose="02020603050405020304"/>
                <a:sym typeface="+mn-ea"/>
              </a:rPr>
              <a:t>修身、齐家、治国、平天下</a:t>
            </a:r>
            <a:r>
              <a:rPr lang="en-US" altLang="zh-CN" sz="2400" b="1" kern="100" dirty="0">
                <a:latin typeface="Times New Roman" panose="02020603050405020304"/>
                <a:cs typeface="Courier New" panose="02070309020205020404"/>
                <a:sym typeface="+mn-ea"/>
              </a:rPr>
              <a:t>”</a:t>
            </a:r>
            <a:r>
              <a:rPr lang="zh-CN" altLang="zh-CN" sz="2400" b="1" kern="100" dirty="0">
                <a:latin typeface="Times New Roman" panose="02020603050405020304"/>
                <a:ea typeface="楷体_GB2312"/>
                <a:cs typeface="Times New Roman" panose="02020603050405020304"/>
                <a:sym typeface="+mn-ea"/>
              </a:rPr>
              <a:t>，就是一种典型的家国情怀。</a:t>
            </a:r>
            <a:r>
              <a:rPr lang="en-US" altLang="zh-CN" sz="2400" b="1" kern="100" dirty="0">
                <a:latin typeface="Times New Roman" panose="02020603050405020304"/>
                <a:cs typeface="Courier New" panose="02070309020205020404"/>
                <a:sym typeface="+mn-ea"/>
              </a:rPr>
              <a:t>“</a:t>
            </a:r>
            <a:r>
              <a:rPr lang="zh-CN" altLang="zh-CN" sz="2400" b="1" kern="100" dirty="0">
                <a:latin typeface="Times New Roman" panose="02020603050405020304"/>
                <a:ea typeface="楷体_GB2312"/>
                <a:cs typeface="Times New Roman" panose="02020603050405020304"/>
                <a:sym typeface="+mn-ea"/>
              </a:rPr>
              <a:t>治国平天下</a:t>
            </a:r>
            <a:r>
              <a:rPr lang="en-US" altLang="zh-CN" sz="2400" b="1" kern="100" dirty="0">
                <a:latin typeface="Times New Roman" panose="02020603050405020304"/>
                <a:cs typeface="Courier New" panose="02070309020205020404"/>
                <a:sym typeface="+mn-ea"/>
              </a:rPr>
              <a:t>”</a:t>
            </a:r>
            <a:r>
              <a:rPr lang="zh-CN" altLang="zh-CN" sz="2400" b="1" kern="100" dirty="0">
                <a:latin typeface="Times New Roman" panose="02020603050405020304"/>
                <a:ea typeface="楷体_GB2312"/>
                <a:cs typeface="Times New Roman" panose="02020603050405020304"/>
                <a:sym typeface="+mn-ea"/>
              </a:rPr>
              <a:t>的使命，是比</a:t>
            </a:r>
            <a:r>
              <a:rPr lang="en-US" altLang="zh-CN" sz="2400" b="1" kern="100" dirty="0">
                <a:latin typeface="Times New Roman" panose="02020603050405020304"/>
                <a:cs typeface="Courier New" panose="02070309020205020404"/>
                <a:sym typeface="+mn-ea"/>
              </a:rPr>
              <a:t>“</a:t>
            </a:r>
            <a:r>
              <a:rPr lang="zh-CN" altLang="zh-CN" sz="2400" b="1" kern="100" dirty="0">
                <a:latin typeface="Times New Roman" panose="02020603050405020304"/>
                <a:ea typeface="楷体_GB2312"/>
                <a:cs typeface="Times New Roman" panose="02020603050405020304"/>
                <a:sym typeface="+mn-ea"/>
              </a:rPr>
              <a:t>修身齐家</a:t>
            </a:r>
            <a:r>
              <a:rPr lang="en-US" altLang="zh-CN" sz="2400" b="1" kern="100" dirty="0">
                <a:latin typeface="Times New Roman" panose="02020603050405020304"/>
                <a:cs typeface="Courier New" panose="02070309020205020404"/>
                <a:sym typeface="+mn-ea"/>
              </a:rPr>
              <a:t>”</a:t>
            </a:r>
            <a:r>
              <a:rPr lang="zh-CN" altLang="zh-CN" sz="2400" b="1" kern="100" dirty="0">
                <a:latin typeface="Times New Roman" panose="02020603050405020304"/>
                <a:ea typeface="楷体_GB2312"/>
                <a:cs typeface="Times New Roman" panose="02020603050405020304"/>
                <a:sym typeface="+mn-ea"/>
              </a:rPr>
              <a:t>更大程度的价值实现。将个人的才华、学识贡献给国家、民族和人民，是中国知识分子的价值追求</a:t>
            </a:r>
            <a:r>
              <a:rPr lang="zh-CN" altLang="zh-CN" sz="2400" b="1" kern="100" dirty="0" smtClean="0">
                <a:latin typeface="Times New Roman" panose="02020603050405020304"/>
                <a:ea typeface="楷体_GB2312"/>
                <a:cs typeface="Times New Roman" panose="02020603050405020304"/>
                <a:sym typeface="+mn-ea"/>
              </a:rPr>
              <a:t>。</a:t>
            </a:r>
            <a:endParaRPr lang="zh-CN" altLang="zh-CN" sz="2400" b="1" kern="100" dirty="0" smtClean="0">
              <a:latin typeface="Times New Roman" panose="02020603050405020304"/>
              <a:ea typeface="楷体_GB2312"/>
              <a:cs typeface="Times New Roman" panose="02020603050405020304"/>
              <a:sym typeface="+mn-ea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2430780" algn="l"/>
              </a:tabLst>
            </a:pPr>
            <a:r>
              <a:rPr lang="zh-CN" altLang="en-US" sz="2400" b="1" dirty="0" smtClean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+mn-ea"/>
              </a:rPr>
              <a:t>                         叶盛 、杨磊</a:t>
            </a:r>
            <a:r>
              <a:rPr lang="en-US" altLang="zh-CN" sz="2400" b="1" dirty="0" smtClean="0">
                <a:solidFill>
                  <a:srgbClr val="FF0000"/>
                </a:solidFill>
                <a:latin typeface="+mj-ea"/>
                <a:ea typeface="+mj-ea"/>
                <a:cs typeface="+mj-ea"/>
                <a:sym typeface="+mn-ea"/>
              </a:rPr>
              <a:t>&lt;&lt;</a:t>
            </a:r>
            <a:r>
              <a:rPr lang="zh-CN" altLang="en-US" sz="2400" b="1" dirty="0" smtClean="0">
                <a:solidFill>
                  <a:srgbClr val="FF0000"/>
                </a:solidFill>
                <a:latin typeface="+mj-ea"/>
                <a:ea typeface="+mj-ea"/>
                <a:cs typeface="+mj-ea"/>
                <a:sym typeface="+mn-ea"/>
              </a:rPr>
              <a:t>中华文明的起源与奠基——先秦时期思想文化</a:t>
            </a:r>
            <a:r>
              <a:rPr lang="en-US" altLang="zh-CN" sz="2400" b="1" dirty="0" smtClean="0">
                <a:solidFill>
                  <a:srgbClr val="FF0000"/>
                </a:solidFill>
                <a:latin typeface="+mj-ea"/>
                <a:ea typeface="+mj-ea"/>
                <a:cs typeface="+mj-ea"/>
                <a:sym typeface="+mn-ea"/>
              </a:rPr>
              <a:t>&gt;&gt;</a:t>
            </a:r>
            <a:endParaRPr lang="en-US" altLang="zh-CN" sz="2400" b="1" dirty="0" smtClean="0">
              <a:solidFill>
                <a:srgbClr val="FF0000"/>
              </a:solidFill>
              <a:latin typeface="+mj-ea"/>
              <a:ea typeface="+mj-ea"/>
              <a:cs typeface="+mj-ea"/>
              <a:sym typeface="+mn-ea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2430780" algn="l"/>
              </a:tabLst>
            </a:pPr>
            <a:endParaRPr lang="zh-CN" altLang="zh-CN" sz="24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marL="0" indent="0">
              <a:spcBef>
                <a:spcPct val="50000"/>
              </a:spcBef>
              <a:buNone/>
            </a:pPr>
            <a:r>
              <a:rPr lang="zh-CN" altLang="en-US" b="1" kern="1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                                     </a:t>
            </a:r>
            <a:endParaRPr lang="zh-CN" altLang="en-US" b="1" dirty="0" smtClean="0">
              <a:solidFill>
                <a:srgbClr val="000000"/>
              </a:solidFill>
              <a:latin typeface="华文行楷" panose="02010800040101010101" pitchFamily="2" charset="-122"/>
              <a:ea typeface="华文行楷" panose="02010800040101010101" pitchFamily="2" charset="-122"/>
              <a:sym typeface="+mn-ea"/>
            </a:endParaRPr>
          </a:p>
          <a:p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zh-CN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       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习近平同志指出：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  <a:sym typeface="+mn-ea"/>
              </a:rPr>
              <a:t>“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要处理好继承和创造性发展的关系，重点做好创造性转化和创新性发展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  <a:sym typeface="+mn-ea"/>
              </a:rPr>
              <a:t>”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。中国建构现代文明秩序的过程，是东西方文化不断碰撞与交融的过程。一方面，中国要以开放的态度，通过批判地吸收西方的文明成果实现对中国传统文化的创造性转化；另一方面，中国还要对自身传统文化进行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  <a:sym typeface="+mn-ea"/>
              </a:rPr>
              <a:t>“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提纯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  <a:sym typeface="+mn-ea"/>
              </a:rPr>
              <a:t>”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和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  <a:sym typeface="+mn-ea"/>
              </a:rPr>
              <a:t>“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提炼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  <a:sym typeface="+mn-ea"/>
              </a:rPr>
              <a:t>”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，使之与当代中国国情相适应，实现自身的创新性发展。在这个过程中，我们既要反对狂热崇新，也要反对狂热迷古</a:t>
            </a:r>
            <a:r>
              <a:rPr lang="zh-CN" altLang="zh-CN" b="1" kern="100" dirty="0" smtClean="0">
                <a:latin typeface="Times New Roman" panose="02020603050405020304"/>
                <a:cs typeface="Times New Roman" panose="02020603050405020304"/>
                <a:sym typeface="+mn-ea"/>
              </a:rPr>
              <a:t>。</a:t>
            </a:r>
            <a:endParaRPr lang="zh-CN" altLang="zh-CN" b="1" kern="100" dirty="0" smtClean="0">
              <a:latin typeface="Times New Roman" panose="02020603050405020304"/>
              <a:cs typeface="Times New Roman" panose="02020603050405020304"/>
              <a:sym typeface="+mn-ea"/>
            </a:endParaRPr>
          </a:p>
          <a:p>
            <a:pPr marL="0" indent="0">
              <a:buNone/>
            </a:pPr>
            <a:r>
              <a:rPr lang="zh-CN" altLang="en-US" b="1" dirty="0" smtClean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+mn-ea"/>
              </a:rPr>
              <a:t>叶盛 、杨磊</a:t>
            </a:r>
            <a:r>
              <a:rPr lang="en-US" altLang="zh-CN" b="1" dirty="0" smtClean="0">
                <a:solidFill>
                  <a:srgbClr val="FF0000"/>
                </a:solidFill>
                <a:latin typeface="+mj-ea"/>
                <a:ea typeface="+mj-ea"/>
                <a:cs typeface="+mj-ea"/>
                <a:sym typeface="+mn-ea"/>
              </a:rPr>
              <a:t>&lt;&lt;</a:t>
            </a:r>
            <a:r>
              <a:rPr lang="zh-CN" altLang="en-US" b="1" dirty="0" smtClean="0">
                <a:solidFill>
                  <a:srgbClr val="FF0000"/>
                </a:solidFill>
                <a:latin typeface="+mj-ea"/>
                <a:ea typeface="+mj-ea"/>
                <a:cs typeface="+mj-ea"/>
                <a:sym typeface="+mn-ea"/>
              </a:rPr>
              <a:t>中华文明的起源与奠基——先秦时期思想文化</a:t>
            </a:r>
            <a:r>
              <a:rPr lang="en-US" altLang="zh-CN" b="1" dirty="0" smtClean="0">
                <a:solidFill>
                  <a:srgbClr val="FF0000"/>
                </a:solidFill>
                <a:latin typeface="+mj-ea"/>
                <a:ea typeface="+mj-ea"/>
                <a:cs typeface="+mj-ea"/>
                <a:sym typeface="+mn-ea"/>
              </a:rPr>
              <a:t>&gt;&gt;</a:t>
            </a:r>
            <a:endParaRPr lang="en-US" altLang="zh-CN" b="1" dirty="0" smtClean="0">
              <a:solidFill>
                <a:srgbClr val="FF0000"/>
              </a:solidFill>
              <a:latin typeface="+mj-ea"/>
              <a:ea typeface="+mj-ea"/>
              <a:cs typeface="+mj-ea"/>
              <a:sym typeface="+mn-ea"/>
            </a:endParaRPr>
          </a:p>
          <a:p>
            <a:pPr marL="0" indent="0">
              <a:buNone/>
            </a:pP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R="0" defTabSz="914400" eaLnBrk="1" hangingPunct="1"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b="1">
                <a:sym typeface="+mn-ea"/>
              </a:rPr>
              <a:t>2016年11月，考试中心主任姜钢《探索构建高考评价体系，全方位推进高考内容改革》，指出高考核心立场：“立德树人、服务选拔、导向教学”</a:t>
            </a:r>
            <a:endParaRPr kumimoji="0" lang="zh-CN" altLang="en-US" b="1" kern="1200" cap="none" spc="0" normalizeH="0" baseline="0" noProof="1">
              <a:sym typeface="+mn-ea"/>
            </a:endParaRPr>
          </a:p>
          <a:p>
            <a:pPr marR="0" defTabSz="914400" eaLnBrk="1" hangingPunct="1"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b="1">
                <a:sym typeface="宋体" panose="02010600030101010101" pitchFamily="2" charset="-122"/>
              </a:rPr>
              <a:t>2017年6月，</a:t>
            </a:r>
            <a:r>
              <a:rPr lang="zh-CN" altLang="en-US" b="1">
                <a:sym typeface="+mn-ea"/>
              </a:rPr>
              <a:t>《教育部考试中心：2017年高考历史试题的特色》：突出体现社会主义核心价值观；重点考查国史、党史、改革开放史、社会主义发展史；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弘扬中华优秀传统文化</a:t>
            </a:r>
            <a:r>
              <a:rPr lang="zh-CN" altLang="en-US" b="1">
                <a:sym typeface="+mn-ea"/>
              </a:rPr>
              <a:t>、革命文化和社会主义先进文化……</a:t>
            </a:r>
            <a:endParaRPr lang="zh-CN" altLang="en-US" b="1">
              <a:sym typeface="+mn-ea"/>
            </a:endParaRPr>
          </a:p>
          <a:p>
            <a:pPr marR="0" defTabSz="914400" eaLnBrk="1" hangingPunct="1"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b="1">
                <a:sym typeface="+mn-ea"/>
              </a:rPr>
              <a:t>高考命题者对传统文化的考核，连年不断。弘扬中华优秀传统文化可谓</a:t>
            </a:r>
            <a:r>
              <a:rPr lang="zh-CN" altLang="en-US" b="1">
                <a:sym typeface="+mn-ea"/>
              </a:rPr>
              <a:t>不遗余力。</a:t>
            </a:r>
            <a:endParaRPr lang="zh-CN" altLang="en-US" b="1">
              <a:sym typeface="+mn-ea"/>
            </a:endParaRPr>
          </a:p>
          <a:p>
            <a:pPr marR="0" defTabSz="914400" eaLnBrk="1" hangingPunct="1"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1" kern="1200" cap="none" spc="0" normalizeH="0" baseline="0" noProof="1">
              <a:sym typeface="+mn-ea"/>
            </a:endParaRPr>
          </a:p>
          <a:p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/>
              <a:t>（2017·全国Ⅰ卷）周灭商之后，推行分封制，如封武王弟康叔于卫，都朝歌（今河南淇县）；封周公长子伯禽于鲁，都奄（今山东曲阜）；封召公奭于燕，都蓟（今北京）。分封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A．推动了文化的交流与文化认同</a:t>
            </a:r>
            <a:r>
              <a:rPr lang="zh-CN" altLang="en-US" b="1"/>
              <a:t>	B．强化了君主专制权力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C．实现了王室对地方的直接控制	D．确立了贵族世袭特权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简析：</a:t>
            </a:r>
            <a:r>
              <a:rPr lang="en-US" altLang="zh-CN" b="1">
                <a:solidFill>
                  <a:srgbClr val="FF0000"/>
                </a:solidFill>
              </a:rPr>
              <a:t>“</a:t>
            </a:r>
            <a:r>
              <a:rPr lang="zh-CN" altLang="en-US" b="1">
                <a:solidFill>
                  <a:srgbClr val="FF0000"/>
                </a:solidFill>
              </a:rPr>
              <a:t>周武王，始诛纣，八百载，最长久。</a:t>
            </a:r>
            <a:r>
              <a:rPr lang="en-US" altLang="zh-CN" b="1">
                <a:solidFill>
                  <a:srgbClr val="FF0000"/>
                </a:solidFill>
              </a:rPr>
              <a:t>”</a:t>
            </a:r>
            <a:r>
              <a:rPr lang="zh-CN" altLang="en-US" b="1">
                <a:solidFill>
                  <a:srgbClr val="FF0000"/>
                </a:solidFill>
              </a:rPr>
              <a:t>这与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分封制的创新与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文化认同不无关系。 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/>
              <a:t>（2016·全国Ⅰ卷）孔子是儒家学派创始人，汉代崇尚儒学，尊《尚书》等五部书为经典，记录孔子言论的《论语》却不在“五经”之中。对此合理的解释是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A．“五经”为阐发孔子儒学思想而作	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B．汉代儒学背离了孔子的儒学思想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C．儒学思想植根于久远的历史传统 </a:t>
            </a:r>
            <a:r>
              <a:rPr lang="zh-CN" altLang="en-US" b="1"/>
              <a:t>	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D．儒学传统由于秦始皇焚书而断绝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简析：历史的文脉源远流长，命题理念直指历史虚无主义！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endParaRPr lang="zh-CN" altLang="en-US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/>
              <a:t>（2016·全国Ⅲ卷·24）周代青铜器上的铭文与商代相比，字数越来越多，语句也愈加格式化。这些铭文大都记述个人业绩，追颂祖先功德，希冀子孙保用。这表明西周时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A．创造了一种全新的文字体系  	   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B．形成了重视历史传承的风尚</a:t>
            </a:r>
            <a:endParaRPr lang="zh-CN" alt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b="1"/>
              <a:t>C．宗法制度受到了严重的挑战	       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D．青铜器的功用发生重大改变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简析：</a:t>
            </a:r>
            <a:r>
              <a:rPr lang="zh-CN" altLang="en-US" b="1">
                <a:solidFill>
                  <a:srgbClr val="FF0000"/>
                </a:solidFill>
              </a:rPr>
              <a:t>《诗》云：</a:t>
            </a:r>
            <a:r>
              <a:rPr lang="en-US" altLang="zh-CN" b="1">
                <a:solidFill>
                  <a:srgbClr val="FF0000"/>
                </a:solidFill>
              </a:rPr>
              <a:t>“</a:t>
            </a:r>
            <a:r>
              <a:rPr lang="zh-CN" altLang="en-US" b="1">
                <a:solidFill>
                  <a:srgbClr val="FF0000"/>
                </a:solidFill>
              </a:rPr>
              <a:t>匪革其犹，聿追来孝。</a:t>
            </a:r>
            <a:r>
              <a:rPr lang="en-US" altLang="zh-CN" b="1">
                <a:solidFill>
                  <a:srgbClr val="FF0000"/>
                </a:solidFill>
              </a:rPr>
              <a:t>”</a:t>
            </a:r>
            <a:r>
              <a:rPr lang="zh-CN" altLang="en-US" b="1">
                <a:solidFill>
                  <a:srgbClr val="FF0000"/>
                </a:solidFill>
              </a:rPr>
              <a:t>知道自己从哪里来？才</a:t>
            </a:r>
            <a:r>
              <a:rPr lang="zh-CN" altLang="en-US" b="1">
                <a:solidFill>
                  <a:srgbClr val="FF0000"/>
                </a:solidFill>
              </a:rPr>
              <a:t>不会数典忘祖。</a:t>
            </a:r>
            <a:endParaRPr lang="zh-C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2972</Words>
  <Application>WPS 演示</Application>
  <PresentationFormat>宽屏</PresentationFormat>
  <Paragraphs>89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30" baseType="lpstr">
      <vt:lpstr>Arial</vt:lpstr>
      <vt:lpstr>宋体</vt:lpstr>
      <vt:lpstr>Wingdings</vt:lpstr>
      <vt:lpstr>华文楷体</vt:lpstr>
      <vt:lpstr>华文行楷</vt:lpstr>
      <vt:lpstr>Times New Roman</vt:lpstr>
      <vt:lpstr>楷体_GB2312</vt:lpstr>
      <vt:lpstr>Courier New</vt:lpstr>
      <vt:lpstr>Times New Roman</vt:lpstr>
      <vt:lpstr>微软雅黑</vt:lpstr>
      <vt:lpstr>Verdana</vt:lpstr>
      <vt:lpstr>Calibri Light</vt:lpstr>
      <vt:lpstr>Calibri</vt:lpstr>
      <vt:lpstr>Arial Unicode MS</vt:lpstr>
      <vt:lpstr>新宋体</vt:lpstr>
      <vt:lpstr>Office 主题</vt:lpstr>
      <vt:lpstr>全国卷有一种题目，叫文化传承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7</cp:revision>
  <dcterms:created xsi:type="dcterms:W3CDTF">2018-05-24T11:52:00Z</dcterms:created>
  <dcterms:modified xsi:type="dcterms:W3CDTF">2018-05-29T00:18:33Z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