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2" r:id="rId4"/>
    <p:sldId id="260" r:id="rId5"/>
    <p:sldId id="267" r:id="rId6"/>
    <p:sldId id="294" r:id="rId7"/>
    <p:sldId id="270" r:id="rId8"/>
    <p:sldId id="261" r:id="rId9"/>
    <p:sldId id="288" r:id="rId10"/>
    <p:sldId id="289" r:id="rId11"/>
    <p:sldId id="271" r:id="rId12"/>
    <p:sldId id="293" r:id="rId13"/>
    <p:sldId id="265" r:id="rId14"/>
    <p:sldId id="291" r:id="rId15"/>
    <p:sldId id="290" r:id="rId16"/>
    <p:sldId id="266" r:id="rId17"/>
    <p:sldId id="258" r:id="rId18"/>
    <p:sldId id="269" r:id="rId19"/>
    <p:sldId id="295" r:id="rId20"/>
    <p:sldId id="264" r:id="rId21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 sz="4800" b="1">
                <a:solidFill>
                  <a:srgbClr val="FF0000"/>
                </a:solidFill>
              </a:rPr>
              <a:t>例说全国卷同一考点的变换考察</a:t>
            </a:r>
            <a:endParaRPr lang="zh-CN" altLang="en-US" sz="4800" b="1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zh-CN" altLang="en-US" b="1"/>
              <a:t>张俊海</a:t>
            </a:r>
            <a:endParaRPr lang="zh-CN" altLang="en-US" b="1"/>
          </a:p>
          <a:p>
            <a:r>
              <a:rPr lang="zh-CN" altLang="en-US" b="1"/>
              <a:t>深圳市</a:t>
            </a:r>
            <a:r>
              <a:rPr lang="zh-CN" altLang="en-US" b="1"/>
              <a:t>桃源居中澳实验学校</a:t>
            </a:r>
            <a:endParaRPr lang="zh-CN" altLang="en-US" b="1"/>
          </a:p>
          <a:p>
            <a:r>
              <a:rPr lang="en-US" altLang="zh-CN" b="1">
                <a:sym typeface="+mn-ea"/>
              </a:rPr>
              <a:t>q</a:t>
            </a:r>
            <a:r>
              <a:rPr lang="en-US" altLang="zh-CN" b="1"/>
              <a:t>q: 524706197</a:t>
            </a:r>
            <a:endParaRPr lang="en-US" altLang="zh-CN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              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例三：“一五”计划</a:t>
            </a:r>
            <a:endParaRPr lang="zh-CN" altLang="en-US" b="1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2016年（新课标全国Ⅱ卷）</a:t>
            </a:r>
            <a:r>
              <a:rPr lang="zh-CN" altLang="en-US" b="1"/>
              <a:t>31．“一五”计划期间，我国住宅建设占基本建设投资额的比重不断减少，其他非生产性建设投资也开始受到抑制。这表明我国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A．致力于奠定工业化基础</a:t>
            </a:r>
            <a:r>
              <a:rPr lang="zh-CN" altLang="en-US" b="1"/>
              <a:t>　　　　     B．国民经济结构臻于平衡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C．大力压缩基本建设投资规模　　     D．城市化的进程趋于缓慢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分析：为了奠定工业化基础，优先发展重工业也是可以的。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斯大林曾经就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这样干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过。</a:t>
            </a:r>
            <a:endParaRPr lang="zh-CN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               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例四：中体西用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2015年（江苏卷）</a:t>
            </a:r>
            <a:r>
              <a:rPr lang="zh-CN" altLang="en-US" b="1"/>
              <a:t>7.1876年，郭嵩焘出使海外期间常写信给李鸿章，报告日本派到西洋的留学生不限于机械一门，学政治、经济的都有，劝其扩大留学范围。他的这些言论引起了士大夫们的谩骂，有人说他是“汉奸”。结果，出使不到两年他就回国了。这说明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A.李鸿章的洋务思想日趋保守     B.郭嵩焘对西方体制过于推崇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C.郭嵩焘的主张超越主流思想</a:t>
            </a:r>
            <a:r>
              <a:rPr lang="zh-CN" altLang="en-US" b="1"/>
              <a:t>     D.清廷的对外政策发生了变化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分析：“时人不解苍天意，空使身心半夜愁。”思想超前，就必须为“汉奸”背锅！ 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  <a:p>
            <a:pPr marL="0" indent="0">
              <a:buNone/>
            </a:pPr>
            <a:endParaRPr lang="zh-CN" altLang="en-US"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                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例四：中体西用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2015年（新课标全国Ⅱ卷）</a:t>
            </a:r>
            <a:r>
              <a:rPr lang="zh-CN" altLang="en-US" b="1"/>
              <a:t>28.奕䜣力倡洋务，又因在兄弟中排行第六，被称为“鬼子六”；洋务派官员丁日昌被称为“丁鬼奴”；郭嵩焘在一片冷嘲热讽中出任第一任驻英公使。这反映了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A.洋务运动与传统的观念发生冲突</a:t>
            </a:r>
            <a:r>
              <a:rPr lang="zh-CN" altLang="en-US" b="1"/>
              <a:t>B.崇洋媚外行为遭到社会鄙视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C.洋务派改器物不改制度受到批判D.西方列强侵略激起国人抵制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</a:t>
            </a:r>
            <a:r>
              <a:rPr lang="en-US" altLang="zh-CN" b="1">
                <a:solidFill>
                  <a:srgbClr val="FF0000"/>
                </a:solidFill>
              </a:rPr>
              <a:t>“</a:t>
            </a:r>
            <a:r>
              <a:rPr lang="zh-CN" altLang="en-US" b="1">
                <a:solidFill>
                  <a:srgbClr val="FF0000"/>
                </a:solidFill>
              </a:rPr>
              <a:t>枪打出头鸟</a:t>
            </a:r>
            <a:r>
              <a:rPr lang="en-US" altLang="zh-CN" b="1">
                <a:solidFill>
                  <a:srgbClr val="FF0000"/>
                </a:solidFill>
              </a:rPr>
              <a:t>”</a:t>
            </a:r>
            <a:r>
              <a:rPr lang="zh-CN" altLang="en-US" b="1">
                <a:solidFill>
                  <a:srgbClr val="FF0000"/>
                </a:solidFill>
              </a:rPr>
              <a:t>。虽然历史的公正判决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会</a:t>
            </a:r>
            <a:r>
              <a:rPr lang="zh-CN" altLang="en-US" b="1">
                <a:solidFill>
                  <a:srgbClr val="FF0000"/>
                </a:solidFill>
              </a:rPr>
              <a:t>迟到，但</a:t>
            </a:r>
            <a:r>
              <a:rPr lang="zh-CN" altLang="en-US" b="1">
                <a:solidFill>
                  <a:srgbClr val="FF0000"/>
                </a:solidFill>
              </a:rPr>
              <a:t>从来不会缺位！</a:t>
            </a:r>
            <a:endParaRPr lang="zh-CN" altLang="en-US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江苏卷与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全国卷在</a:t>
            </a:r>
            <a:r>
              <a:rPr lang="zh-CN" altLang="en-US" b="1">
                <a:solidFill>
                  <a:srgbClr val="FF0000"/>
                </a:solidFill>
              </a:rPr>
              <a:t>同一年的高考卷都为一个人</a:t>
            </a:r>
            <a:r>
              <a:rPr lang="en-US" altLang="zh-CN" b="1">
                <a:solidFill>
                  <a:srgbClr val="FF0000"/>
                </a:solidFill>
              </a:rPr>
              <a:t>“</a:t>
            </a:r>
            <a:r>
              <a:rPr lang="zh-CN" altLang="en-US" b="1">
                <a:solidFill>
                  <a:srgbClr val="FF0000"/>
                </a:solidFill>
              </a:rPr>
              <a:t>正名</a:t>
            </a:r>
            <a:r>
              <a:rPr lang="en-US" altLang="zh-CN" b="1">
                <a:solidFill>
                  <a:srgbClr val="FF0000"/>
                </a:solidFill>
              </a:rPr>
              <a:t>”</a:t>
            </a:r>
            <a:r>
              <a:rPr lang="zh-CN" altLang="en-US" b="1">
                <a:solidFill>
                  <a:srgbClr val="FF0000"/>
                </a:solidFill>
              </a:rPr>
              <a:t>，是巧合还是必然？ </a:t>
            </a:r>
            <a:endParaRPr lang="zh-CN" altLang="en-US" b="1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zh-CN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 b="1">
                <a:sym typeface="+mn-ea"/>
              </a:rPr>
              <a:t>                    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 五、戊戌变法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0000"/>
          </a:bodyPr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2013年（安徽卷）</a:t>
            </a:r>
            <a:r>
              <a:rPr lang="zh-CN" altLang="en-US" b="1"/>
              <a:t>13.梁启超在《戊戌政变记》中写到:“康有为以为望变法于朝廷，其事颇难。然各国之革政，未有不从国民而起者；故欲倡之于下，以唤起国民之议论，振刷国民之精神，使厚蓄其力，以待他日之用。”这说明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A.康梁意识到启发民智的重要</a:t>
            </a:r>
            <a:endParaRPr lang="zh-CN" altLang="en-US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b="1"/>
              <a:t>B.戊戌变法没有借鉴外国经验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C.康梁认为变法不能依靠朝廷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D.戊戌变法是发自民众的运动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分析：胡适曾经这样说：“真正自由平等的国家不是一群奴才建立起来的。”启蒙何等重要啊，大师的话，没毛病 ！</a:t>
            </a:r>
            <a:r>
              <a:rPr lang="zh-CN" altLang="en-US" b="1"/>
              <a:t>　</a:t>
            </a:r>
            <a:endParaRPr lang="zh-CN" altLang="en-US"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              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五、戊戌变法</a:t>
            </a:r>
            <a:endParaRPr lang="zh-CN" altLang="en-US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2014年（新课标全国Ⅰ卷）</a:t>
            </a:r>
            <a:r>
              <a:rPr lang="zh-CN" altLang="en-US" b="1"/>
              <a:t>29.1898年，梁启超等联合百余举人上书，请废八股取士之制。参加会试的近万名举人，“闻启超等此举，嫉之如不共戴天之仇，遍播谣言，几被殴击”。这一事件的发生表明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A.废八股断送读书人政治前途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B.改制缺乏广泛的社会基础</a:t>
            </a:r>
            <a:endParaRPr lang="zh-CN" altLang="en-US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b="1"/>
              <a:t>C.知识分子在政治上极为保守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D.新旧学之间矛盾不可调和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分析：谁动了谁的奶酪？改革需要宣传，更需要社会基础。</a:t>
            </a:r>
            <a:endParaRPr lang="zh-CN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                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五、戊戌变法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2015年（新课标全国Ⅱ卷）</a:t>
            </a:r>
            <a:r>
              <a:rPr lang="zh-CN" altLang="en-US" b="1"/>
              <a:t>29.康有为在《新学伪经考》中认为，被奉为儒家经典的古文经实系伪造。1891年该书刊印后风行国内，但很快遭到清政府禁毁。这主要是因为该书旨在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A.揭露历史真相    B.引介西方理论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C.倡导变法维新</a:t>
            </a:r>
            <a:r>
              <a:rPr lang="zh-CN" altLang="en-US" b="1"/>
              <a:t>    D.颠覆孔孟学说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分析：挑战权威，付出</a:t>
            </a:r>
            <a:r>
              <a:rPr lang="zh-CN" altLang="en-US" b="1">
                <a:solidFill>
                  <a:srgbClr val="FF0000"/>
                </a:solidFill>
              </a:rPr>
              <a:t>代价是必须的，也是值得的。</a:t>
            </a:r>
            <a:endParaRPr lang="zh-CN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zh-CN"/>
              <a:t>                 </a:t>
            </a:r>
            <a:r>
              <a:rPr lang="en-US" altLang="zh-CN" b="1"/>
              <a:t>   </a:t>
            </a:r>
            <a:r>
              <a:rPr lang="en-US" altLang="zh-CN" b="1">
                <a:solidFill>
                  <a:srgbClr val="FF0000"/>
                </a:solidFill>
              </a:rPr>
              <a:t> </a:t>
            </a:r>
            <a:r>
              <a:rPr lang="zh-CN" altLang="en-US" b="1">
                <a:solidFill>
                  <a:srgbClr val="FF0000"/>
                </a:solidFill>
              </a:rPr>
              <a:t>六、儒家文化传承</a:t>
            </a:r>
            <a:endParaRPr lang="zh-CN" altLang="en-US" b="1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2011年（新课标全国卷）</a:t>
            </a:r>
            <a:r>
              <a:rPr lang="zh-CN" altLang="en-US" b="1"/>
              <a:t>24．董仲舒认为孔子撰《春秋》的目的是尊天子、抑诸侯、崇周制而“大一统”，以此为汉武帝加强中央集权服务，从而将周代历史与汉代政治联系起来。西周时代对于秦汉统一的重要历史影响在于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A．构建了中央有效控制地方的制度        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B．确立了君主大权独揽的集权意识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C．形成了天下一家的文化心理认同   </a:t>
            </a:r>
            <a:r>
              <a:rPr lang="zh-CN" altLang="en-US" b="1"/>
              <a:t>     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D．实现了国家对土地与人口的控制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分析：文化的延续，犹如</a:t>
            </a:r>
            <a:r>
              <a:rPr lang="en-US" altLang="zh-CN" b="1">
                <a:solidFill>
                  <a:srgbClr val="FF0000"/>
                </a:solidFill>
              </a:rPr>
              <a:t>“</a:t>
            </a:r>
            <a:r>
              <a:rPr lang="zh-CN" altLang="en-US" b="1">
                <a:solidFill>
                  <a:srgbClr val="FF0000"/>
                </a:solidFill>
              </a:rPr>
              <a:t>草蛇灰线</a:t>
            </a:r>
            <a:r>
              <a:rPr lang="en-US" altLang="zh-CN" b="1">
                <a:solidFill>
                  <a:srgbClr val="FF0000"/>
                </a:solidFill>
              </a:rPr>
              <a:t>”</a:t>
            </a:r>
            <a:r>
              <a:rPr lang="zh-CN" altLang="en-US" b="1">
                <a:solidFill>
                  <a:srgbClr val="FF0000"/>
                </a:solidFill>
              </a:rPr>
              <a:t>，总有</a:t>
            </a:r>
            <a:r>
              <a:rPr lang="zh-CN" altLang="en-US" b="1">
                <a:solidFill>
                  <a:srgbClr val="FF0000"/>
                </a:solidFill>
              </a:rPr>
              <a:t>隐约可寻的线索和迹象。</a:t>
            </a:r>
            <a:endParaRPr lang="zh-CN" altLang="en-US" b="1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zh-CN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        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六、儒家文化传承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2016年（新课标全国Ⅰ卷）</a:t>
            </a:r>
            <a:r>
              <a:rPr lang="zh-CN" altLang="en-US" b="1"/>
              <a:t>24．孔子是儒家学派创始人，汉代崇尚儒学，尊《尚书》等五部书为经典，记录孔子言论的《论语》却不在“五经”之中。对此合理的解释是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A．“五经”为阐发孔子儒学思想而作	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B．汉代儒学背离了孔子的儒学思想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C．儒学思想植根于久远的历史传统 </a:t>
            </a:r>
            <a:r>
              <a:rPr lang="zh-CN" altLang="en-US" b="1"/>
              <a:t>	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D．儒学传统由于秦始皇焚书而断绝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分析：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“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马甲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”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不停地在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变换，但儒家文脉传承不变。</a:t>
            </a:r>
            <a:endParaRPr lang="en-US" altLang="zh-CN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>
                <a:solidFill>
                  <a:srgbClr val="FF0000"/>
                </a:solidFill>
              </a:rPr>
              <a:t>                 </a:t>
            </a:r>
            <a:r>
              <a:rPr lang="zh-CN" altLang="en-US" b="1">
                <a:solidFill>
                  <a:srgbClr val="FF0000"/>
                </a:solidFill>
              </a:rPr>
              <a:t>七</a:t>
            </a:r>
            <a:r>
              <a:rPr lang="zh-CN" altLang="en-US">
                <a:solidFill>
                  <a:srgbClr val="FF0000"/>
                </a:solidFill>
              </a:rPr>
              <a:t>、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跨区域贸易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2013年（新课标全国Ⅱ卷）</a:t>
            </a:r>
            <a:r>
              <a:rPr lang="zh-CN" altLang="en-US" b="1"/>
              <a:t>26.明朝有人描述在广东大庾岭所见：“盖北货过南者，悉皆金帛轻细之物；南货过北者，悉皆盐铁粗重之类。过南者月无百驮，过北者日有数千。”这表明当时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A.岭南经济发展程度高于北方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B.岭南是商人活动的主要地区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C.以物易物是商贸的主要方式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D.区域差异造成长途贸易兴盛</a:t>
            </a:r>
            <a:endParaRPr lang="zh-CN" altLang="en-US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分析：天下熙熙，皆为利来；天下攘攘，皆为利往。如此甚好！</a:t>
            </a:r>
            <a:endParaRPr lang="zh-CN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 b="1">
                <a:solidFill>
                  <a:srgbClr val="FF0000"/>
                </a:solidFill>
                <a:sym typeface="+mn-ea"/>
              </a:rPr>
              <a:t>                     七、跨区域贸易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43865" y="1825625"/>
            <a:ext cx="11391900" cy="4351655"/>
          </a:xfrm>
        </p:spPr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2015年（新课标全国Ⅱ卷）</a:t>
            </a:r>
            <a:r>
              <a:rPr lang="zh-CN" altLang="en-US" b="1"/>
              <a:t>27.明成祖朱棣认为，北京“山川形胜，足以控四夷，制天下”，将都城从南京迁至北京，这一举措客观上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A.推动了国家政治统一进程</a:t>
            </a:r>
            <a:r>
              <a:rPr lang="zh-CN" altLang="en-US" b="1">
                <a:solidFill>
                  <a:srgbClr val="FF0000"/>
                </a:solidFill>
              </a:rPr>
              <a:t>B.促进了跨区域贸易的繁荣</a:t>
            </a:r>
            <a:endParaRPr lang="zh-CN" altLang="en-US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b="1"/>
              <a:t>C.抑制了区域性商帮的形成D.改变了南北经济文化格局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分析：“富商大贾周流天下，交易之物莫不通”，问询南来北往的客！</a:t>
            </a:r>
            <a:endParaRPr lang="zh-CN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zh-CN" b="1">
                <a:solidFill>
                  <a:srgbClr val="FF0000"/>
                </a:solidFill>
                <a:sym typeface="+mn-ea"/>
              </a:rPr>
              <a:t>      </a:t>
            </a:r>
            <a:r>
              <a:rPr lang="zh-CN" altLang="en-US" sz="4000" b="1">
                <a:sym typeface="+mn-ea"/>
              </a:rPr>
              <a:t> </a:t>
            </a:r>
            <a:r>
              <a:rPr lang="zh-CN" altLang="en-US" sz="4000" b="1">
                <a:solidFill>
                  <a:schemeClr val="tx1"/>
                </a:solidFill>
                <a:sym typeface="+mn-ea"/>
              </a:rPr>
              <a:t>研究全国高考题，你会发现，很多考点，不停地在变换</a:t>
            </a:r>
            <a:r>
              <a:rPr lang="en-US" altLang="zh-CN" sz="4000" b="1">
                <a:solidFill>
                  <a:schemeClr val="tx1"/>
                </a:solidFill>
                <a:sym typeface="+mn-ea"/>
              </a:rPr>
              <a:t>“</a:t>
            </a:r>
            <a:r>
              <a:rPr lang="zh-CN" altLang="en-US" sz="4000" b="1">
                <a:solidFill>
                  <a:schemeClr val="tx1"/>
                </a:solidFill>
                <a:sym typeface="+mn-ea"/>
              </a:rPr>
              <a:t>马甲</a:t>
            </a:r>
            <a:r>
              <a:rPr lang="en-US" altLang="zh-CN" sz="4000" b="1">
                <a:solidFill>
                  <a:schemeClr val="tx1"/>
                </a:solidFill>
                <a:sym typeface="+mn-ea"/>
              </a:rPr>
              <a:t>”</a:t>
            </a:r>
            <a:r>
              <a:rPr lang="zh-CN" altLang="en-US" sz="4000" b="1">
                <a:solidFill>
                  <a:schemeClr val="tx1"/>
                </a:solidFill>
                <a:sym typeface="+mn-ea"/>
              </a:rPr>
              <a:t>，但主旨却</a:t>
            </a:r>
            <a:r>
              <a:rPr lang="zh-CN" altLang="en-US" sz="4000" b="1">
                <a:sym typeface="+mn-ea"/>
              </a:rPr>
              <a:t>不</a:t>
            </a:r>
            <a:r>
              <a:rPr lang="zh-CN" altLang="en-US" sz="4000" b="1">
                <a:solidFill>
                  <a:schemeClr val="tx1"/>
                </a:solidFill>
                <a:sym typeface="+mn-ea"/>
              </a:rPr>
              <a:t>变。</a:t>
            </a:r>
            <a:endParaRPr lang="zh-CN" altLang="en-US" sz="4000" b="1">
              <a:solidFill>
                <a:schemeClr val="tx1"/>
              </a:solidFill>
              <a:sym typeface="+mn-ea"/>
            </a:endParaRPr>
          </a:p>
          <a:p>
            <a:pPr marL="0" indent="0">
              <a:buNone/>
            </a:pPr>
            <a:r>
              <a:rPr lang="zh-CN" altLang="en-US" sz="4000" b="1">
                <a:solidFill>
                  <a:schemeClr val="tx1"/>
                </a:solidFill>
                <a:sym typeface="+mn-ea"/>
              </a:rPr>
              <a:t>     如果掌握了命题者的思路和</a:t>
            </a:r>
            <a:r>
              <a:rPr lang="en-US" altLang="zh-CN" sz="4000" b="1">
                <a:solidFill>
                  <a:schemeClr val="tx1"/>
                </a:solidFill>
                <a:sym typeface="+mn-ea"/>
              </a:rPr>
              <a:t>“</a:t>
            </a:r>
            <a:r>
              <a:rPr lang="zh-CN" altLang="en-US" sz="4000" b="1">
                <a:solidFill>
                  <a:schemeClr val="tx1"/>
                </a:solidFill>
                <a:sym typeface="+mn-ea"/>
              </a:rPr>
              <a:t>章法</a:t>
            </a:r>
            <a:r>
              <a:rPr lang="en-US" altLang="zh-CN" sz="4000" b="1">
                <a:solidFill>
                  <a:schemeClr val="tx1"/>
                </a:solidFill>
                <a:sym typeface="+mn-ea"/>
              </a:rPr>
              <a:t>”</a:t>
            </a:r>
            <a:r>
              <a:rPr lang="zh-CN" altLang="en-US" sz="4000" b="1">
                <a:solidFill>
                  <a:schemeClr val="tx1"/>
                </a:solidFill>
                <a:sym typeface="+mn-ea"/>
              </a:rPr>
              <a:t>，就不必借用别人一双慧眼，</a:t>
            </a:r>
            <a:r>
              <a:rPr lang="zh-CN" altLang="en-US" sz="4000" b="1">
                <a:sym typeface="+mn-ea"/>
              </a:rPr>
              <a:t>你</a:t>
            </a:r>
            <a:r>
              <a:rPr lang="zh-CN" altLang="en-US" sz="4000" b="1">
                <a:solidFill>
                  <a:schemeClr val="tx1"/>
                </a:solidFill>
                <a:sym typeface="+mn-ea"/>
              </a:rPr>
              <a:t>就能轻而易举地洞察答案。现举例说明。</a:t>
            </a:r>
            <a:endParaRPr lang="zh-CN" altLang="en-US" sz="4000" b="1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zh-CN" b="1"/>
              <a:t>    </a:t>
            </a:r>
            <a:r>
              <a:rPr lang="zh-CN" altLang="en-US" b="1">
                <a:solidFill>
                  <a:srgbClr val="FF0000"/>
                </a:solidFill>
              </a:rPr>
              <a:t>例一：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小农经济解体（近代经济结构的变化）</a:t>
            </a:r>
            <a:endParaRPr lang="zh-CN" altLang="en-US" b="1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2014年（新课标全国Ⅰ卷）</a:t>
            </a:r>
            <a:r>
              <a:rPr lang="zh-CN" altLang="en-US" b="1"/>
              <a:t>28.据研究，1853年，印度人均消费英国棉纱、棉布9.09便士，而中国是0.94便士。这反映出当时中国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A.经济受到鸦片战争的破坏  B.实行保护本国经济的政策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C.经济的发展水平低于印度  </a:t>
            </a:r>
            <a:r>
              <a:rPr lang="zh-CN" altLang="en-US" b="1">
                <a:solidFill>
                  <a:srgbClr val="FF0000"/>
                </a:solidFill>
              </a:rPr>
              <a:t>D.传统的小农经济根深蒂固</a:t>
            </a:r>
            <a:endParaRPr lang="zh-CN" altLang="en-US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分析：人均消费是印度的十分之一，贫困的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国人购买能力低，</a:t>
            </a:r>
            <a:r>
              <a:rPr lang="zh-CN" altLang="en-US" b="1">
                <a:solidFill>
                  <a:srgbClr val="FF0000"/>
                </a:solidFill>
              </a:rPr>
              <a:t>自给自足的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小农经济，哪能轻易让你打开中国市场！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  <a:p>
            <a:pPr marL="0" indent="0">
              <a:buNone/>
            </a:pPr>
            <a:endParaRPr lang="zh-CN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例一：小农经济解体（近代经济结构的变化）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2015年（新课标全国Ⅰ卷）</a:t>
            </a:r>
            <a:r>
              <a:rPr lang="zh-CN" altLang="en-US" b="1"/>
              <a:t>28.1852年，一位在华英国人在报告中称，英国商人运往伦敦的中国生丝是以“无用的”曼彻斯特上等棉布包装的。而在此之前，用于包装的主要是中国产的土布。包装布的这种变化反映了当时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A.中国的土布质量粗糙  B.英国棉布价格更具优势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C.中国生丝在英国畅销  </a:t>
            </a:r>
            <a:r>
              <a:rPr lang="zh-CN" altLang="en-US" b="1">
                <a:solidFill>
                  <a:srgbClr val="FF0000"/>
                </a:solidFill>
              </a:rPr>
              <a:t>D.英国棉布在中国滞销</a:t>
            </a:r>
            <a:endParaRPr lang="zh-CN" altLang="en-US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分析：物美价廉的“无用的”曼彻斯特上等棉布居然在中国滞销，终究于顽强的自然经济的抵制。低声问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: “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英国人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,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你懂吗？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” </a:t>
            </a:r>
            <a:endParaRPr lang="en-US" altLang="zh-CN" b="1">
              <a:solidFill>
                <a:srgbClr val="FF0000"/>
              </a:solidFill>
              <a:sym typeface="+mn-ea"/>
            </a:endParaRPr>
          </a:p>
          <a:p>
            <a:pPr marL="0" indent="0">
              <a:buNone/>
            </a:pP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zh-CN" sz="2800" b="1">
                <a:latin typeface="+mn-lt"/>
                <a:ea typeface="+mn-ea"/>
                <a:cs typeface="+mn-cs"/>
                <a:sym typeface="+mn-ea"/>
              </a:rPr>
              <a:t>                     </a:t>
            </a:r>
            <a:r>
              <a:rPr lang="zh-CN" altLang="en-US" b="1">
                <a:solidFill>
                  <a:srgbClr val="FF0000"/>
                </a:solidFill>
                <a:latin typeface="+mn-lt"/>
                <a:ea typeface="+mn-ea"/>
                <a:cs typeface="+mn-cs"/>
                <a:sym typeface="+mn-ea"/>
              </a:rPr>
              <a:t>例二：宋代“不抑兼并”政策</a:t>
            </a:r>
            <a:endParaRPr lang="zh-CN" altLang="en-US" b="1">
              <a:solidFill>
                <a:srgbClr val="FF0000"/>
              </a:solidFill>
              <a:latin typeface="+mn-lt"/>
              <a:ea typeface="+mn-ea"/>
              <a:cs typeface="+mn-cs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14830"/>
            <a:ext cx="10515600" cy="4351338"/>
          </a:xfrm>
        </p:spPr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2013年（新课标全国Ⅱ卷）</a:t>
            </a:r>
            <a:r>
              <a:rPr lang="zh-CN" altLang="en-US" b="1"/>
              <a:t>25.汉唐制定土地法规，限制私有大土地的发展，宋代一改此法，“不抑兼并”。据此可知宋代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A.中央集权弱化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B.流民问题严重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C.土地兼并缓和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D.自耕小农衰退</a:t>
            </a:r>
            <a:endParaRPr lang="zh-CN" altLang="en-US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太祖</a:t>
            </a:r>
            <a:r>
              <a:rPr lang="en-US" altLang="zh-CN" b="1">
                <a:solidFill>
                  <a:srgbClr val="FF0000"/>
                </a:solidFill>
              </a:rPr>
              <a:t>“</a:t>
            </a:r>
            <a:r>
              <a:rPr lang="zh-CN" altLang="en-US" b="1">
                <a:solidFill>
                  <a:srgbClr val="FF0000"/>
                </a:solidFill>
              </a:rPr>
              <a:t>重文轻武</a:t>
            </a:r>
            <a:r>
              <a:rPr lang="en-US" altLang="zh-CN" b="1">
                <a:solidFill>
                  <a:srgbClr val="FF0000"/>
                </a:solidFill>
              </a:rPr>
              <a:t>”</a:t>
            </a:r>
            <a:r>
              <a:rPr lang="zh-CN" altLang="en-US" b="1">
                <a:solidFill>
                  <a:srgbClr val="FF0000"/>
                </a:solidFill>
              </a:rPr>
              <a:t>的</a:t>
            </a:r>
            <a:r>
              <a:rPr lang="zh-CN" altLang="en-US" b="1">
                <a:solidFill>
                  <a:srgbClr val="FF0000"/>
                </a:solidFill>
              </a:rPr>
              <a:t>治国方略，</a:t>
            </a:r>
            <a:r>
              <a:rPr lang="en-US" altLang="zh-CN" b="1">
                <a:solidFill>
                  <a:srgbClr val="FF0000"/>
                </a:solidFill>
              </a:rPr>
              <a:t>“</a:t>
            </a:r>
            <a:r>
              <a:rPr lang="zh-CN" altLang="en-US" b="1">
                <a:solidFill>
                  <a:srgbClr val="FF0000"/>
                </a:solidFill>
              </a:rPr>
              <a:t>杯酒释兵权</a:t>
            </a:r>
            <a:r>
              <a:rPr lang="en-US" altLang="zh-CN" b="1">
                <a:solidFill>
                  <a:srgbClr val="FF0000"/>
                </a:solidFill>
              </a:rPr>
              <a:t>”</a:t>
            </a:r>
            <a:r>
              <a:rPr lang="zh-CN" altLang="en-US" b="1">
                <a:solidFill>
                  <a:srgbClr val="FF0000"/>
                </a:solidFill>
              </a:rPr>
              <a:t>的权钱交易，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“不抑兼并”的土地政策，换来的当然是自耕小农衰退和君臣相安的两重结局。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zh-CN" b="1">
                <a:latin typeface="+mn-lt"/>
                <a:ea typeface="+mn-ea"/>
                <a:cs typeface="+mn-cs"/>
                <a:sym typeface="+mn-ea"/>
              </a:rPr>
              <a:t>             </a:t>
            </a:r>
            <a:r>
              <a:rPr lang="zh-CN" altLang="en-US" b="1">
                <a:solidFill>
                  <a:srgbClr val="FF0000"/>
                </a:solidFill>
                <a:latin typeface="+mn-lt"/>
                <a:ea typeface="+mn-ea"/>
                <a:cs typeface="+mn-cs"/>
                <a:sym typeface="+mn-ea"/>
              </a:rPr>
              <a:t>例二：宋代“不抑兼并”政策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2016年（新课标全国Ⅱ卷）</a:t>
            </a:r>
            <a:r>
              <a:rPr lang="zh-CN" altLang="en-US" b="1"/>
              <a:t>26．宋代，有田产的“主户”只占民户总数20%左右，其余大都是四处租种土地的“客户”。导致这种状况的重要因素是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A．经济严重衰退     	</a:t>
            </a:r>
            <a:r>
              <a:rPr lang="zh-CN" altLang="en-US" b="1">
                <a:solidFill>
                  <a:srgbClr val="FF0000"/>
                </a:solidFill>
              </a:rPr>
              <a:t>B．土地政策调整</a:t>
            </a:r>
            <a:endParaRPr lang="zh-CN" altLang="en-US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b="1"/>
              <a:t>C．坊市制度崩溃    	D．政府管理失控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分析：宋代“不抑兼并”政策，虽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与历代截然不同， 但实质却是惊人的一致，都是为了加强统治。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换个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“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马甲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”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，我照样认识你！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  <a:p>
            <a:pPr marL="0" indent="0">
              <a:buNone/>
            </a:pPr>
            <a:endParaRPr lang="zh-CN" altLang="en-US"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 b="1">
                <a:sym typeface="+mn-ea"/>
              </a:rPr>
              <a:t>                  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例三：“一五”计划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2014年（新课标全国Ⅰ卷）</a:t>
            </a:r>
            <a:r>
              <a:rPr lang="zh-CN" altLang="en-US" b="1"/>
              <a:t>31.“一五”计划期间，我国实行粮食计划供应制度，各地根据国家粮食计划供应的相关规定，以户籍为依据确定粮食供应的对象与数量。这一制度的实行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A.有利于资本主义工商业改造</a:t>
            </a:r>
            <a:r>
              <a:rPr lang="zh-CN" altLang="en-US" b="1">
                <a:solidFill>
                  <a:srgbClr val="FF0000"/>
                </a:solidFill>
              </a:rPr>
              <a:t>B.保障了工业化战略实施</a:t>
            </a:r>
            <a:endParaRPr lang="zh-CN" altLang="en-US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b="1"/>
              <a:t>C.缓解了灾害造成的粮食短缺D.加速了国民经济的恢复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实行粮食计划供应制度，都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是为了工业化的需要，农业必须为工业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“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鞍前马后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”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的侍候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！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              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例三：“一五”计划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2014年（新课标全国Ⅱ卷）</a:t>
            </a:r>
            <a:r>
              <a:rPr lang="zh-CN" altLang="en-US" b="1"/>
              <a:t>31．1953年10月，中共中央决定在全国范围内实行粮食的统购统销，在农村向全部农户实行粮食计划收购的政策，由国家严格控制粮食市场。粮食的统购统销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A．加快了我国农村经济的恢复和发展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B．有力地促进了各地农村的政权建设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C．将农民经济生活纳入国家计划体制</a:t>
            </a:r>
            <a:endParaRPr lang="zh-CN" altLang="en-US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b="1"/>
              <a:t>D．为国家工业化建设提供劳动力资源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在全国范围内实行粮食的统购统销，由国家严格控制粮食市场，计划经济体制是也。国家工业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建设的需要啊。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                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例三：“一五”计划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2015年（新课标全国Ⅰ卷）</a:t>
            </a:r>
            <a:r>
              <a:rPr lang="zh-CN" altLang="en-US" b="1"/>
              <a:t>31.图5为新中国第一个五年计划期间中国、美国、英国主要工业指标年均增长速度的比较。据此可以推知</a:t>
            </a:r>
            <a:endParaRPr lang="zh-CN" altLang="en-US" b="1"/>
          </a:p>
          <a:p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图5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A.中国原有工业基础很薄弱</a:t>
            </a:r>
            <a:r>
              <a:rPr lang="zh-CN" altLang="en-US" b="1"/>
              <a:t>B.冷战制约美英工业发展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C.中国重工业发展急躁冒进D.美英传统工业产业衰落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第一个五年计划，新生的共和国，人们斗志昂扬，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工业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增长速度当然可以傲视英美！高度集中的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“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计划经济模式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”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的优越显示出来。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  <p:pic>
        <p:nvPicPr>
          <p:cNvPr id="1073742854" name="图片 1073742853" descr="中学历史教学园地（www.zxls.com）——全国文章总量、访问量最大的历史教学网站。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29700" y="2553970"/>
            <a:ext cx="2324100" cy="22542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3738</Words>
  <Application>WPS 演示</Application>
  <PresentationFormat>宽屏</PresentationFormat>
  <Paragraphs>152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7" baseType="lpstr">
      <vt:lpstr>Arial</vt:lpstr>
      <vt:lpstr>宋体</vt:lpstr>
      <vt:lpstr>Wingdings</vt:lpstr>
      <vt:lpstr>Calibri Light</vt:lpstr>
      <vt:lpstr>Calibri</vt:lpstr>
      <vt:lpstr>微软雅黑</vt:lpstr>
      <vt:lpstr>Arial Unicode MS</vt:lpstr>
      <vt:lpstr>Office 主题</vt:lpstr>
      <vt:lpstr>例说全国卷同一考点的变换考察</vt:lpstr>
      <vt:lpstr>PowerPoint 演示文稿</vt:lpstr>
      <vt:lpstr>    例一：小农经济解体（近代经济结构的变化）</vt:lpstr>
      <vt:lpstr>    例一：小农经济解体（近代经济结构的变化）</vt:lpstr>
      <vt:lpstr>                     例二：宋代“不抑兼并”政策</vt:lpstr>
      <vt:lpstr>             例二：宋代“不抑兼并”政策</vt:lpstr>
      <vt:lpstr>                      例三：“一五”计划</vt:lpstr>
      <vt:lpstr>                       例三：“一五”计划</vt:lpstr>
      <vt:lpstr>                         例三：“一五”计划</vt:lpstr>
      <vt:lpstr>                       例三：“一五”计划</vt:lpstr>
      <vt:lpstr>                        例四：中体西用</vt:lpstr>
      <vt:lpstr>                         例四：中体西用</vt:lpstr>
      <vt:lpstr>                         五、戊戌变法</vt:lpstr>
      <vt:lpstr>                       五、戊戌变法</vt:lpstr>
      <vt:lpstr>                         五、戊戌变法</vt:lpstr>
      <vt:lpstr>                     六、儒家文化传承</vt:lpstr>
      <vt:lpstr>                 六、儒家文化传承</vt:lpstr>
      <vt:lpstr>                 七、跨区域贸易</vt:lpstr>
      <vt:lpstr>                     七、跨区域贸易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10</cp:revision>
  <dcterms:created xsi:type="dcterms:W3CDTF">2018-05-07T10:52:00Z</dcterms:created>
  <dcterms:modified xsi:type="dcterms:W3CDTF">2018-05-08T11:42:13Z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2052-10.1.0.6929</vt:lpwstr>
  </property>
</Properties>
</file>