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3"/>
    <p:sldId id="363" r:id="rId4"/>
    <p:sldId id="317" r:id="rId5"/>
    <p:sldId id="258" r:id="rId6"/>
    <p:sldId id="321" r:id="rId7"/>
    <p:sldId id="328" r:id="rId8"/>
    <p:sldId id="329" r:id="rId9"/>
    <p:sldId id="259" r:id="rId10"/>
    <p:sldId id="289" r:id="rId11"/>
    <p:sldId id="326" r:id="rId12"/>
    <p:sldId id="327" r:id="rId13"/>
    <p:sldId id="332" r:id="rId14"/>
    <p:sldId id="334" r:id="rId15"/>
    <p:sldId id="357" r:id="rId16"/>
    <p:sldId id="358" r:id="rId17"/>
    <p:sldId id="356" r:id="rId19"/>
    <p:sldId id="318" r:id="rId20"/>
    <p:sldId id="330" r:id="rId21"/>
    <p:sldId id="360" r:id="rId22"/>
    <p:sldId id="264" r:id="rId23"/>
    <p:sldId id="319" r:id="rId24"/>
    <p:sldId id="260" r:id="rId25"/>
    <p:sldId id="280" r:id="rId26"/>
    <p:sldId id="359" r:id="rId27"/>
    <p:sldId id="282" r:id="rId28"/>
    <p:sldId id="361" r:id="rId29"/>
    <p:sldId id="362" r:id="rId30"/>
    <p:sldId id="279" r:id="rId31"/>
    <p:sldId id="261" r:id="rId32"/>
    <p:sldId id="323" r:id="rId33"/>
    <p:sldId id="273" r:id="rId34"/>
    <p:sldId id="272" r:id="rId35"/>
    <p:sldId id="364" r:id="rId36"/>
    <p:sldId id="262" r:id="rId37"/>
    <p:sldId id="324" r:id="rId3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bleStyles" Target="tableStyles.xml"/><Relationship Id="rId40" Type="http://schemas.openxmlformats.org/officeDocument/2006/relationships/viewProps" Target="viewProps.xml"/><Relationship Id="rId4" Type="http://schemas.openxmlformats.org/officeDocument/2006/relationships/slide" Target="slides/slide2.xml"/><Relationship Id="rId39" Type="http://schemas.openxmlformats.org/officeDocument/2006/relationships/presProps" Target="presProps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p>
            <a:pPr lvl="0" indent="0" algn="r"/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  <p:sp>
        <p:nvSpPr>
          <p:cNvPr id="14338" name="Rectangle 2"/>
          <p:cNvSpPr>
            <a:spLocks noRot="1" noTextEdit="1"/>
          </p:cNvSpPr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1433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例说全国卷兼谈其他省卷对古希腊罗马民主法律的考察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p>
            <a:r>
              <a:rPr lang="zh-CN" altLang="en-US" sz="3600" b="1"/>
              <a:t>深圳市桃源居中澳实验学校</a:t>
            </a:r>
            <a:endParaRPr lang="zh-CN" altLang="en-US" sz="3600" b="1"/>
          </a:p>
          <a:p>
            <a:r>
              <a:rPr lang="zh-CN" altLang="en-US" sz="3600" b="1"/>
              <a:t>张俊海</a:t>
            </a:r>
            <a:endParaRPr lang="zh-CN" altLang="en-US" sz="3600" b="1"/>
          </a:p>
          <a:p>
            <a:r>
              <a:rPr lang="en-US" altLang="zh-CN" sz="3600" b="1"/>
              <a:t>QQ:524706197</a:t>
            </a:r>
            <a:endParaRPr lang="en-US" altLang="zh-CN" sz="3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br>
              <a:rPr lang="zh-CN" altLang="en-US" b="1">
                <a:solidFill>
                  <a:srgbClr val="FF0000"/>
                </a:solidFill>
              </a:rPr>
            </a:br>
            <a:r>
              <a:rPr lang="zh-CN" altLang="en-US" b="1">
                <a:solidFill>
                  <a:srgbClr val="FF0000"/>
                </a:solidFill>
                <a:sym typeface="+mn-ea"/>
              </a:rPr>
              <a:t>三、考察角度：雅典民主的弊端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090" y="1825625"/>
            <a:ext cx="10887710" cy="435165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（海南卷）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10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公元前406年，雅典取得阿基纽西海战胜利，但也造成了数千士兵因船破沉没溺水身亡。在随后的公民大会上，指挥这次战役的6位将军被指控救援不力，在没有听取6位将军个人申辩的情况下，就将他们判处死刑。这反映了当时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A．公民大会掌握城邦司法权	B．公民大会的决定具有至上权威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C．被告人没有法庭申辩权利	D．军队与公民大会之间存在冲突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个人权利被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任性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的公民大会所碾压！城邦利益高于一切，个人必须服从国家！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三、考察角度：雅典民主的弊端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（海南卷）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14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公元前427年，希腊小邦密提林背叛了雅典，投靠斯巴达。雅典民情激愤，公民大会迅速作出决议，将密提林成年男子全部处死，妇女儿童罚作奴隶。第二天，民众情绪趋于平静，公民大会撤销了原决议。据此可知，在古代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A．希腊小邦缺乏政治自主权           B．公民决定雅典城邦重大决策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C．大邦争霸阻碍了希腊统一           D．雅典公民大会有时违背民意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翻云覆雨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的公民大会权力至高无上，有时变成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公民情绪宣泄的工具。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三、考察角度：雅典民主的弊端</a:t>
            </a:r>
            <a:endParaRPr lang="zh-CN" altLang="en-US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（江苏卷）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14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雅典将领阿里斯蒂德被公民大会陶片放逐后，仅过了两年多就被召回，因为波斯大军入侵，需要他参与作战。打败波斯后，他得以重新任职，而指挥战争获得胜利的功臣地米斯托克利却被陶片放逐。由此可见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A．多数人的意愿未必代表公平正义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B．陶片放逐法是对将领去留的表决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C．直接民主导致了雅典的派系纷争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D．主权在民容易导致城邦内部混乱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分析：公民大会容易变成多数人暴政的工具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！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三、考察角度：雅典民主的弊端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0615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（安徽卷）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1</a:t>
            </a:r>
            <a:r>
              <a:rPr lang="en-US" b="1">
                <a:solidFill>
                  <a:srgbClr val="FF0000"/>
                </a:solidFill>
                <a:sym typeface="+mn-ea"/>
              </a:rPr>
              <a:t>9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亚里士多德认为：“当一人或若干人所组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成的一个团体，势力增长得过大，以至于凌驾整个公民团体，……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这样的特殊地位常常造成君主专制政治或门阀寡头政治。为此，若干城邦，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例如阿尔咯斯和雅典，制订陶片放逐的政策。但，容许这种特殊人物产生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以后方才加以补救总不能算是一个良好的政策。”这表明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A.公民团体渴望社会地位平等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B.防止集权政治应当未雨绸缪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C.雅典民主容易导致政治动乱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D.特权阶层是城邦制必然产物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分析：绝对的权力导致绝对的腐败，把</a:t>
            </a:r>
            <a:r>
              <a:rPr lang="en-US" altLang="zh-CN" b="1">
                <a:solidFill>
                  <a:srgbClr val="FF0000"/>
                </a:solidFill>
              </a:rPr>
              <a:t>“</a:t>
            </a:r>
            <a:r>
              <a:rPr lang="zh-CN" altLang="en-US" b="1">
                <a:solidFill>
                  <a:srgbClr val="FF0000"/>
                </a:solidFill>
              </a:rPr>
              <a:t>魔鬼</a:t>
            </a:r>
            <a:r>
              <a:rPr lang="en-US" altLang="zh-CN" b="1">
                <a:solidFill>
                  <a:srgbClr val="FF0000"/>
                </a:solidFill>
              </a:rPr>
              <a:t>”</a:t>
            </a:r>
            <a:r>
              <a:rPr lang="zh-CN" altLang="en-US" b="1">
                <a:solidFill>
                  <a:srgbClr val="FF0000"/>
                </a:solidFill>
              </a:rPr>
              <a:t>装进笼子，才不会害人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四、考察角度：对雅典民主的评价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2420" y="1825625"/>
            <a:ext cx="11041380" cy="4351655"/>
          </a:xfrm>
        </p:spPr>
        <p:txBody>
          <a:bodyPr>
            <a:normAutofit fontScale="70000"/>
          </a:bodyPr>
          <a:p>
            <a:pPr>
              <a:lnSpc>
                <a:spcPct val="9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0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（上海卷）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 dirty="0">
                <a:sym typeface="+mn-ea"/>
              </a:rPr>
              <a:t> 苏格拉底案 公元前</a:t>
            </a:r>
            <a:r>
              <a:rPr lang="en-US" altLang="zh-CN" b="1" dirty="0">
                <a:sym typeface="+mn-ea"/>
              </a:rPr>
              <a:t>399</a:t>
            </a:r>
            <a:r>
              <a:rPr lang="zh-CN" altLang="en-US" b="1" dirty="0">
                <a:sym typeface="+mn-ea"/>
              </a:rPr>
              <a:t>年，经过抽签的方式，雅典从自愿报名的候选者中随机盘出</a:t>
            </a:r>
            <a:r>
              <a:rPr lang="en-US" altLang="zh-CN" b="1" dirty="0">
                <a:sym typeface="+mn-ea"/>
              </a:rPr>
              <a:t>500</a:t>
            </a:r>
            <a:r>
              <a:rPr lang="zh-CN" altLang="en-US" b="1" dirty="0">
                <a:sym typeface="+mn-ea"/>
              </a:rPr>
              <a:t>人，组成陪审团，负责审判苏格拉底。</a:t>
            </a:r>
            <a:endParaRPr lang="zh-CN" altLang="en-US" b="1" dirty="0">
              <a:sym typeface="+mn-ea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在规定的时间内，苏格拉底为自己作了辩护。陪审团经过两轮投票，以多</a:t>
            </a:r>
            <a:endParaRPr lang="zh-CN" altLang="en-US" b="1" dirty="0">
              <a:sym typeface="+mn-ea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数票判其死刑，(在对苏格拉底的第一次投票中，以280票对220票判定苏格</a:t>
            </a:r>
            <a:endParaRPr lang="zh-CN" altLang="en-US" b="1" dirty="0">
              <a:sym typeface="+mn-ea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拉底有罪。在第二次投票中，本来有利于他的80票也投到了对方的阵营，360票对140票，苏</a:t>
            </a:r>
            <a:endParaRPr lang="zh-CN" altLang="en-US" b="1" dirty="0">
              <a:sym typeface="+mn-ea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格拉底被判处死刑。)1000多年后，一住学者写道：“这是雅典和它所象征的自由的黑色污点，在如此自由的一个社会里，怎么可能发生对苏格拉底的审判呢?雅典怎么会不忠实于自已呢?” 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(3)透过苏格拉底案，你如何评价雅典的民主制度?(6分)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苏格拉底是基于两个理由被处死刑的：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一个是他不信仰城邦的神，而只信仰自己的神；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>
                <a:sym typeface="+mn-ea"/>
              </a:rPr>
              <a:t>另一个是他“到处妖言惑众，腐蚀或败坏了青年”。</a:t>
            </a:r>
            <a:endParaRPr lang="zh-CN" altLang="en-US" b="1" dirty="0"/>
          </a:p>
          <a:p>
            <a:endParaRPr lang="zh-CN" alt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1" name="Rectangle 3"/>
          <p:cNvSpPr/>
          <p:nvPr/>
        </p:nvSpPr>
        <p:spPr>
          <a:xfrm>
            <a:off x="219075" y="304800"/>
            <a:ext cx="10461625" cy="61722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雅典民主制容易导致权力的滥用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 好的地方在于，进行了抽签、自愿报名、辨论、两轮投票；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    不好的地方在于，只有雅典成年男子公民能够参与。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3.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雅典民主制度是积极合理的，因为其程序严格规范；同样也存在弊端，因为并非所有人都有权参与。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/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4.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苏格拉底最终被判处死刑表明，民主政治可能产生多数人的暴政。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/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5.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苏格拉底一案的审判过程显示，程序公正并不必然表示结果公正。 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/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marL="342900" indent="-342900"/>
            <a:r>
              <a:rPr lang="zh-CN" altLang="en-US" sz="2800" dirty="0">
                <a:latin typeface="Arial" panose="020B0604020202020204" pitchFamily="34" charset="0"/>
                <a:ea typeface="宋体" panose="02010600030101010101" pitchFamily="2" charset="-122"/>
              </a:rPr>
              <a:t>     </a:t>
            </a:r>
            <a:endParaRPr lang="zh-CN" altLang="en-US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430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四、考察角度：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对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雅典民主的评价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3995" y="1825625"/>
            <a:ext cx="11139805" cy="4351655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（上海卷）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36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36．雅典的民主（12分）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根据所学知识，完成以下历史情景剧。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公元前5世纪后期，一个外邦官员访问雅典，一天，他应邀旁听公民大会，为雄辩滔滔的演说而激动，又为无情的陶片放逐而感慨，对此他既好奇又困惑。这时他巧遇一位雅典智者，于是有了如下对话：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外邦官员：请问，你们的制度究竟有什么好处呢？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雅典智者：回答A（4分）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外邦官员：我很好奇，这种制度何以能够产生？据我所知，在很多地方都没有这种制度。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雅典智者：回答B（4分）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听完智者的回答，外邦官员陷入了沉思，然后说道：看来，你们的制度真不错。不过它真的完美无缺吗？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雅典智者：回答C（4分）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请你扮演雅典智者，回答外邦官员的问题。（在空格A、B、C处填上内容）</a:t>
            </a:r>
            <a:endParaRPr lang="zh-CN" altLang="en-US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五、考察角度：雅典的民主对后世的影响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325" y="1332865"/>
            <a:ext cx="11293475" cy="541401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（全国卷Ⅱ）</a:t>
            </a:r>
            <a:r>
              <a:rPr lang="en-US" b="1">
                <a:solidFill>
                  <a:srgbClr val="FF0000"/>
                </a:solidFill>
                <a:sym typeface="+mn-ea"/>
              </a:rPr>
              <a:t>40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（25分）阅读材料，完成下列要求。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《孟子》中记载了孟子与其学生关于法律问题的讨论。学生问：“舜做了天子后，假如其父杀人，舜的法官该怎么办呢？”孟子回答：“抓起来就行了。”学生又问：“难道舜不阻止法官吗？”孟子说：“舜怎么能阻止呢？法官是按职责办事。”学生问：“那舜又该怎么办呢？”孟子说：“舜应当放弃天子之位，毫不顾惜。然后偷偷地背上父亲逃到海边住下，一辈子都很快乐，把曾经做过天子的事情忘掉。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                                                                                                                                              ——据《孟子》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公元前399年，苏格拉底被雅典陪审法庭以亵渎神明和蛊惑青年的罪名判处死刑。他与他的弟子们都认为判决不公，当弟子们安排苏格拉底逃走时，他却认为，虽然逃走是一种正义，但审判过程符合雅典法律程序，遵守合法的判决也是正义的要求，而且是更大的正义。因为如果他不服从判决，就等于践踏法律，倘若人人都以自己认为的正义为借口而任意践踏法律，社会秩序将混乱不堪，城邦将无法存在，最终他选择在弟子面前饮下毒药，从容赴死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                                                                                        ——摘编自（古希腊）柏拉图《苏格拉底的申辩》等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（1）根据材料并结合所学知识，概括孟子与苏格拉底的法制观念。（10分）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（2）根据材料并结合所学知识，说明两种法制观念产生的社会背景及其共同的历史价值。（15分）</a:t>
            </a:r>
            <a:endParaRPr lang="zh-CN" altLang="en-US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五、考察角度：雅典民主对后世的影响</a:t>
            </a:r>
            <a:endParaRPr lang="zh-CN" altLang="en-US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（北京卷）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20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20．雅典和罗马是西方古典文明的杰出代表，对后来西方的历史和文化影响深远。二者都有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A．皇帝制度      B．司法陪审制      C．完备法典      D．陶片放逐法</a:t>
            </a:r>
            <a:endParaRPr lang="zh-CN" altLang="en-US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/>
              <a:t>                                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sz="4800" b="1"/>
              <a:t>       </a:t>
            </a:r>
            <a:r>
              <a:rPr lang="zh-CN" altLang="en-US" sz="4800" b="1"/>
              <a:t>德国著名法学家耶林在《罗马法精神》中说：“罗马曾经三次征服世界：第一次是武力；第二次是宗教；第三次是法律。唯有法律征服世界是最为持久的征服。”</a:t>
            </a:r>
            <a:endParaRPr lang="zh-CN" altLang="en-US" sz="48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sz="6000" b="1">
                <a:solidFill>
                  <a:srgbClr val="FF0000"/>
                </a:solidFill>
              </a:rPr>
              <a:t>              </a:t>
            </a:r>
            <a:r>
              <a:rPr lang="zh-CN" altLang="en-US" sz="6000" b="1">
                <a:solidFill>
                  <a:srgbClr val="FF0000"/>
                </a:solidFill>
              </a:rPr>
              <a:t>雅典民主政治</a:t>
            </a:r>
            <a:endParaRPr lang="zh-CN" altLang="en-US" sz="6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4800" b="1"/>
              <a:t>伯里克利时代，有人曾自豪地说：“假如你未见雅典，你是一个笨蛋；假如你见到雅典而不狂喜，你是一头蠢驴；假如你自愿把雅典抛弃，你是一头骆驼。”</a:t>
            </a:r>
            <a:endParaRPr lang="zh-CN" altLang="en-US" sz="4800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一、考察角度：罗马成文法产生的背景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4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（全国卷Ⅱ）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罗马共和国早期，当罗马遭受外族进攻时，平民曾多次将自己组织的队伍撤离罗马，拒绝作战。迫使贵族在政治上做出让步，《十二铜表法》的制定就是这种斗争的成果之一。可见当时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A．贵族逐步丧失制定法律的主导地位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B．平民采取有效方式争取自身权益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C．贵族让步在法制发展中起决定作用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D．平面与贵族的政治诉求日趋一致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分析：权利必须是靠自己奋斗得来，别人不会恩赐的。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</a:rPr>
              <a:t>二、</a:t>
            </a:r>
            <a:r>
              <a:rPr lang="zh-CN" altLang="en-US" b="1">
                <a:solidFill>
                  <a:srgbClr val="FF0000"/>
                </a:solidFill>
              </a:rPr>
              <a:t>考察角度：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罗马公民法的特点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2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（全国卷）3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4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古罗马法学家盖尤斯记述过一个案例：有人砍伐了邻居家的葡萄树，被告上法庭，原告虽提供了确凿证据，却输掉了官司。原因是原告在法庭辩论中把“葡萄树”说成了“葡萄”而《十二铜表法》只规定了 非法砍伐他人“树木”应处以罚金。该案例说明当时在罗马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A．不重视私有财产的保护             B．法律具有形式主义特征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C．审判程序缺乏公正性               D．审判结果取决于对法律的解释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分析：罗马共和时代的法律具有呆板、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形式主义特征。程序繁琐，缺乏变通与灵活性，内容侧重国家事务和法律程序等方面，涉及个人财产关系问题的私法规范不够完善，保留大量氏族残余。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5410" y="365125"/>
            <a:ext cx="11248390" cy="1325880"/>
          </a:xfrm>
        </p:spPr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三、考察角度：</a:t>
            </a:r>
            <a:br>
              <a:rPr lang="zh-CN" altLang="en-US" sz="4000" b="1">
                <a:solidFill>
                  <a:srgbClr val="FF0000"/>
                </a:solidFill>
                <a:sym typeface="+mn-ea"/>
              </a:rPr>
            </a:br>
            <a:r>
              <a:rPr lang="zh-CN" altLang="en-US" sz="4000" b="1">
                <a:solidFill>
                  <a:srgbClr val="FF0000"/>
                </a:solidFill>
                <a:sym typeface="+mn-ea"/>
              </a:rPr>
              <a:t>罗马法律的价值，以古鉴今的借鉴功能。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410" y="1825625"/>
            <a:ext cx="11248390" cy="435165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（全国卷Ⅰ）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图6为古罗马正义女神像。它体现了罗马法的诸多原则，如高擎的秤体现的是裁量公平，手握利剑体现的是法律的强制力。据此，双眼蒙布所体现的原则是，法官审案应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A.主要依据道德良知                 B.侧重听取证人证言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C.不受表象迷惑洞察事实真相D.排除一切干扰遵从民众意愿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分析：法律的尊严必须得到维护，客观、公正、理性原则应该得到实施。</a:t>
            </a:r>
            <a:endParaRPr lang="zh-CN" altLang="en-US" b="1">
              <a:solidFill>
                <a:srgbClr val="FF0000"/>
              </a:solidFill>
            </a:endParaRPr>
          </a:p>
        </p:txBody>
      </p:sp>
      <p:pic>
        <p:nvPicPr>
          <p:cNvPr id="4" name="图片 3" descr="IMG_2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73105" y="-205105"/>
            <a:ext cx="1299210" cy="24663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四、考察角度：对罗马成文法的理解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（四川卷）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9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《十二铜表法》是古罗马历史上第一部成文法。关于该法的表述，错误的是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A．它是古罗马习惯法的汇编           B．它限制了贵族的权力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C．它是当时罗马社会的写照           D．它不属于罗马公民法</a:t>
            </a:r>
            <a:endParaRPr lang="zh-CN" altLang="en-US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五、考察角度：对罗马成文法的理解</a:t>
            </a:r>
            <a:endParaRPr lang="zh-CN" altLang="en-US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（广东卷）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18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《十二铜表法》中说，“以后凡人民会议的所有决定都应具有法律效力”。对此理解正确的是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A.奴隶参与了立法                     B.习惯法的内容被摈弃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C.贵族对法律的垄断被打破    D.成文法的规定不能改变</a:t>
            </a:r>
            <a:endParaRPr lang="zh-CN" altLang="en-US" b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六、考察角度：法律来源的多元性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（重庆卷）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9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426年，罗马帝国颁布《引证法》规定：凡在法律上遇到难题而成文法无明确规定时，则依照五大法学家（生活于二三世纪之交）的法律著述来解决——若他们的著述观点有分歧，则以多数为准；如不能形成多数，则以伯比尼安（五大法学家之一）的观点为准；如伯比尼安未有意见表示，则由执法者自行选择。这则材料说明在当时罗马帝国司法裁判中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A.执法者具有任意裁判之权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B.五大法学家的意志可凌驾于法律之上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C.贵族意志等同于法律条文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D.五大法学家的法律著述具有法律效力</a:t>
            </a:r>
            <a:endParaRPr lang="zh-CN" altLang="en-US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000" b="1">
                <a:solidFill>
                  <a:srgbClr val="FF0000"/>
                </a:solidFill>
              </a:rPr>
              <a:t>七、考察角度：罗马法的发展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（上海卷）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15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“每一国的人民，一方面要遵守自身特有的法律制度和社会习俗，一方面要遵守全人类共同的法律。……根据自然理性，适用于全人类的法律称为列国通法”。与此理论相关的法律实践是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A.汉穆拉比颁布了集古代两河流域各国法律之大成的法典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B.梭伦改革时期颁布了废除债务奴隶的法令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C.罗马共和国政府公布了“十二铜表法”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D.卡拉卡拉皇帝敕令授予罗马帝国全体自由公民以公民权</a:t>
            </a:r>
            <a:endParaRPr lang="zh-CN" altLang="en-US" b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七、考察角度：罗马法的发展</a:t>
            </a:r>
            <a:endParaRPr lang="zh-CN" altLang="en-US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（江苏卷）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14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“万民法吸收了清除了形式主义的罗马市民法的规范、同罗马人发生联系的其他各民族的规范、地中海商业习惯与法规，主要涉及所有权和债务等方面的内容的调整。”对材料理解正确的是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A.万民法继承了公民法的具体内容     B.万民法是公民法的适时革新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C.公民法忽略了财产所有权的规定     D.公民法是万民法的组成部分</a:t>
            </a:r>
            <a:endParaRPr lang="zh-CN" altLang="en-US" b="1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八、考察角度：罗马法的影响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（天津卷）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3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孟德斯鸠曾说：“意大利各民族成为罗马的公民以后，每一个城市便表现了它自己的特色……既然人们不过是由于一种特殊的法律上的规定才成为罗马公民的……因此人们就不再用和先前相同的眼光看待罗马……对罗马的依恋之情也不复存在了。”在孟德斯鸠看来，更多意大利人成为罗马公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 A．加剧了罗马社会矛盾               B．扩大了罗马统治基础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C．有利于罗马帝国统一               D．导致罗马失去凝聚力</a:t>
            </a:r>
            <a:endParaRPr lang="zh-CN" altLang="en-US" b="1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八、考察角度：罗马法的影响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775" y="1825625"/>
            <a:ext cx="11249025" cy="4351655"/>
          </a:xfrm>
        </p:spPr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2016（全国Ⅰ卷）32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德国文学家歌德说，罗马法“如同一只潜入水下的鸭子，虽然一次次将自己隐藏于波光水影之下，但却从来没有消失，而且总是一次次抖擞精神地重新出现”。对此的正确理解应是，罗马法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A．是近代欧洲大陆国家法律的基础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B．为欧洲近代社会确立了行为规范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C．所维护的民主制度历史影响深远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D．不断地改变了欧洲历史发展方向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罗马法是罗马对人类文明的重要贡献之一。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 b="1">
                <a:solidFill>
                  <a:srgbClr val="FF0000"/>
                </a:solidFill>
              </a:rPr>
              <a:t>一、考察</a:t>
            </a:r>
            <a:r>
              <a:rPr lang="zh-CN" altLang="en-US" b="1">
                <a:solidFill>
                  <a:srgbClr val="FF0000"/>
                </a:solidFill>
              </a:rPr>
              <a:t>角度：公民是天生的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政治动物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，公民参与</a:t>
            </a:r>
            <a:r>
              <a:rPr lang="zh-CN" altLang="en-US" b="1">
                <a:solidFill>
                  <a:srgbClr val="FF0000"/>
                </a:solidFill>
              </a:rPr>
              <a:t>雅典民主活动是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其</a:t>
            </a:r>
            <a:r>
              <a:rPr lang="zh-CN" altLang="en-US" b="1">
                <a:solidFill>
                  <a:srgbClr val="FF0000"/>
                </a:solidFill>
              </a:rPr>
              <a:t>应尽的义务。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（全国卷Ⅱ）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公元前5世纪剧作家阿里斯托芬提到，雅典政府有时让行使警察职能的公共奴隶，用染成红色的绳子驱使公民去参加公民大会。若有人因此在衣服上留下红色痕迹，他将被处以罚款。这反映出在当时的雅典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A．公民大会形同虚设                 B．民众失去政治热情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C．参政是公民的义务                 D．政府丧失民众信任</a:t>
            </a:r>
            <a:endParaRPr lang="zh-CN" altLang="en-US" b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八、考察角度：罗马法的影响</a:t>
            </a:r>
            <a:endParaRPr lang="zh-CN" altLang="en-US" sz="40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（海南卷）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9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有学者指出，罗马帝国虽然衰亡了，但它却把文明留给了欧洲。这一说法的主要依据是，古罗马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A．开创了西方人文思想的先河	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B．进行了民主政治的最早尝试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C．奠定了西方法律传统的基础 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D．提供了治理大国的成功经验</a:t>
            </a:r>
            <a:endParaRPr lang="zh-CN" altLang="en-US" b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58420"/>
            <a:ext cx="10515600" cy="1325563"/>
          </a:xfrm>
        </p:spPr>
        <p:txBody>
          <a:bodyPr/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九、考察角度：对罗马法的探究</a:t>
            </a:r>
            <a:endParaRPr lang="zh-CN" altLang="en-US" sz="40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8750" y="1384935"/>
            <a:ext cx="11195050" cy="547116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（上海卷）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36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罗马法（12分）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某学生学习“罗马法体系”一课后，产生了疑问：古罗马的奴隶是否确如书上所说，被“排斥在法律对象之外，不具有任何权利”？为此，他查找了资料，并撰写了如下读书笔记：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①奴隶指在罗马社会中不具有自由人身份的人，在法律上被视为物；奴隶的身份可能因出生、受到刑事处罚或在战争中被俘所致；奴隶可以被解放而成为自由人。[1]②奴隶的释放问题是罗马法中重要的一部分。③《十二铜表法》中就有相关的条文。[2]④表明当时即已存在释奴现象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共和末期至帝制前期，随着罗马版图的扩大，释放奴隶的现象更加普遍。帝国大法官小普林尼的书信中就有释放一大批奴隶的记录。[3]历史学家指出：“在罗马法中很普遍的一个观点是：虽然奴隶制度是一种合法的社会制度，但它是和‘本性’相矛盾的”，有古罗马大法学家就认为：“从民法的观点来看，奴隶是什么也算不得的。但是根据自然法来看便不是这个样子。从后者的观点来看，一切的人都是平等的”。[4]由此看来，……资料来源——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[1]《罗马法词典》[2]《十二铜表法》第五表第八条、第十一条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[3]《小普林尼关于释放奴隶的书信三封》[4]科瓦略夫《古代罗马史》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问题：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（1）上述“资料来源”中，哪些为一手史料，哪些为二手史料？（4分）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（2）在笔记的第一段中，哪些是对事实的陈述？哪些是该学生的评价？（4分）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（3）请你帮助这名学生解释罗马帝国释奴现象普遍存在的原因。（4分）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/>
              <a:t> </a:t>
            </a:r>
            <a:endParaRPr lang="zh-CN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0830" y="1825625"/>
            <a:ext cx="11062970" cy="4351655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水平1：能较完整地提炼古希腊民主制度的主要特征（4分）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我们实行的是民主政治，权力掌握在全体公民而不是少数人手中，成年男性公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民都可以参与政治。而且这种制度是以法律为依据的，在法律面前人人平等。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水平2：能提炼古希腊民主制度的某一个主要特征（2分）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我们实行的是民主政治，权力掌握在全体公民而不是少数人手中，成年男性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公民都可以参与政治。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水平3：回答笼统。（1分）</a:t>
            </a:r>
            <a:endParaRPr lang="zh-CN" altLang="en-US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有利于调动城邦公民的积极性和创造性，有利于推动社会经济和文化的进步。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其他答案。（0分）</a:t>
            </a:r>
            <a:endParaRPr lang="zh-CN" alt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sz="5400" b="1">
                <a:solidFill>
                  <a:srgbClr val="FF0000"/>
                </a:solidFill>
              </a:rPr>
              <a:t>                      </a:t>
            </a:r>
            <a:r>
              <a:rPr lang="zh-CN" altLang="en-US" sz="5400" b="1">
                <a:solidFill>
                  <a:srgbClr val="FF0000"/>
                </a:solidFill>
              </a:rPr>
              <a:t>人文主义</a:t>
            </a:r>
            <a:endParaRPr lang="zh-CN" altLang="en-US" sz="5400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5400" b="1"/>
              <a:t>有思想力的人是万物的尺度</a:t>
            </a:r>
            <a:endParaRPr lang="zh-CN" altLang="en-US" sz="5400" b="1"/>
          </a:p>
          <a:p>
            <a:pPr marL="0" indent="0">
              <a:buNone/>
            </a:pPr>
            <a:r>
              <a:rPr lang="zh-CN" altLang="en-US" sz="5400" b="1"/>
              <a:t>                                      </a:t>
            </a:r>
            <a:r>
              <a:rPr lang="en-US" altLang="zh-CN" sz="5400" b="1"/>
              <a:t>——</a:t>
            </a:r>
            <a:r>
              <a:rPr lang="zh-CN" altLang="en-US" sz="5400" b="1"/>
              <a:t>苏格拉底</a:t>
            </a:r>
            <a:endParaRPr lang="zh-CN" altLang="en-US" sz="5400" b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考察角度：人文主义思想传承与发展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36220" y="1486535"/>
            <a:ext cx="11927205" cy="5293360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（全国卷Ⅰ）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在公元前9至前8世纪广为流传的希腊神话中，诸神的形象和性情与人相似，不仅具有人的七情六欲，而且还争权夺利，没有一个是全知全能和完美无缺的。这反映了在古代雅典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A．宗教信仰意识淡薄                 B．人文思想根植于传统文化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C．理性占据主导地位                 D．神话的影响随民主进程而削弱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分析：人文思想根植于传统文化。这与（2016年全国Ⅰ卷，24）何其相识！</a:t>
            </a:r>
            <a:r>
              <a:rPr lang="zh-CN" altLang="en-US" b="1">
                <a:sym typeface="+mn-ea"/>
              </a:rPr>
              <a:t>孔子是儒家学派创始人，汉代崇尚儒学，尊《尚书》等五部书为经典，记录孔子言论的《论语》却不在“五经”之中。对此合理的解释是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A．“五经”为阐发孔子儒学思想而作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B．汉代儒学背离了孔子的儒学思想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C．儒学思想植根于久远的历史传统 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ym typeface="+mn-ea"/>
              </a:rPr>
              <a:t>D．儒学传统由于秦始皇焚书而断绝</a:t>
            </a:r>
            <a:endParaRPr lang="zh-CN" altLang="en-US" b="1"/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考察角度：人文主义思想传承与发展</a:t>
            </a:r>
            <a:endParaRPr lang="zh-CN" altLang="en-US" b="1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6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（全国卷Ⅲ）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古希腊悲剧《被缚的普罗米修斯》讲述的是，普罗米修斯为人类盗取火种而遭到主神宙斯严厉惩罚的故事，剧中借普罗米修斯之口说：“说句老实话，我憎恨所有的神。”该剧深受雅典人的喜爱。这反映出当时雅典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A．宗教意识淡薄                     B．反对神灵崇拜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C．注重物质生活                     D．强调人的价值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分析：人的觉醒意识到自己是的作用和价值。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一、考察角度：公民天生的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政治动物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，公民参与雅典民主活动是其应尽的义务。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3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（全国卷Ⅰ）</a:t>
            </a:r>
            <a:r>
              <a:rPr lang="en-US" b="1">
                <a:solidFill>
                  <a:srgbClr val="FF0000"/>
                </a:solidFill>
                <a:sym typeface="+mn-ea"/>
              </a:rPr>
              <a:t>26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有学者说，在古代雅典，“政治领袖和演说家根本就是同义语”。这一现象是雅典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A．政治体制的产物                  B．社会矛盾缓和的反映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C．频繁改革的结果                  D．思想文化繁荣的体现</a:t>
            </a:r>
            <a:endParaRPr lang="zh-CN" altLang="en-US" b="1"/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二、考察角度：雅典民主的优越性，程序合法的重要性。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（全国卷Ⅱ）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在梭伦改革之后的雅典，有的执政官是未经正当选举上台的，被称为僭主。他们一般出身贵族，政绩斐然，重视平民利益，但最终受到流放等惩罚。这种现象表明，在当时的雅典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A．贵族垄断国家政权                 B．政治生活缺乏法制基础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C．平民没有政治权利                 D．民主政治已是人心所向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：雅典民主活强调程序合法的重要性，也是民主的精髓之一。 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二、考察角度：雅典民主的优越性，对公务员的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履行职责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要求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严格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。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（全国卷Ⅲ）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在古代雅典，官员就职前须宣誓保证依法履行职责，陪审员须宣誓保证公正审判，年满18岁的青年男子须参加成人宣誓仪式才拥有公民的权利和义务。这些宣誓旨在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A．限制权力滥用                     B．防止官员腐败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C．培育权利观念                     D．增强责任意识</a:t>
            </a:r>
            <a:endParaRPr lang="zh-CN" altLang="en-US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二、考察角度：雅典民主的优越性，对公民选举的要求。</a:t>
            </a:r>
            <a:endParaRPr lang="zh-CN" altLang="en-US" sz="40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（江苏卷）</a:t>
            </a:r>
            <a:r>
              <a:rPr lang="en-US" b="1">
                <a:solidFill>
                  <a:srgbClr val="FF0000"/>
                </a:solidFill>
                <a:sym typeface="+mn-ea"/>
              </a:rPr>
              <a:t>14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梭伦改革的一个重要内容是抽签选举绝大多数国家官职，就是先由各大行政单位（当时称部落）投票预选出各官职的候选人，然后再进行二级选举，在候选人之间差额抽签产生各级公职人员。以执政官为例，当选人数与候选人数比例为1：3。这一选举法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A．维护了贵族统治地位                B．完善了权力运行机制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C．未采用财产资格限制                D．有利于民主政治发展</a:t>
            </a:r>
            <a:endParaRPr lang="zh-CN" alt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</a:rPr>
              <a:t>三、考察角度：</a:t>
            </a:r>
            <a:r>
              <a:rPr lang="zh-CN" altLang="en-US" sz="4000" b="1">
                <a:solidFill>
                  <a:srgbClr val="FF0000"/>
                </a:solidFill>
                <a:sym typeface="+mn-ea"/>
              </a:rPr>
              <a:t>古代雅典民主的弊端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4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（全国卷Ⅰ）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古代雅典法律规定：如果公民试图自杀，必须事先提出申请，以获得批准；未经允许的自杀被视为犯罪行为。这反映出在古代雅典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A.法律体系已达到完备的程度B.法律具有尊重生命价值的人文精神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C.公民个人自由受到严格限制D.自杀有违崇尚自然法则的理性精神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分析：法律对个人权利的干预，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公民个人自由受到严格限制。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rgbClr val="FF0000"/>
                </a:solidFill>
                <a:sym typeface="+mn-ea"/>
              </a:rPr>
              <a:t>三、考察角度：雅典民主的弊端</a:t>
            </a:r>
            <a:endParaRPr lang="zh-CN" altLang="en-US" sz="4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【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3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（全国卷Ⅱ）</a:t>
            </a:r>
            <a:r>
              <a:rPr lang="en-US" b="1">
                <a:solidFill>
                  <a:srgbClr val="FF0000"/>
                </a:solidFill>
                <a:sym typeface="+mn-ea"/>
              </a:rPr>
              <a:t>32</a:t>
            </a:r>
            <a:r>
              <a:rPr lang="zh-CN" altLang="en-US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】</a:t>
            </a:r>
            <a:r>
              <a:rPr lang="zh-CN" altLang="en-US" b="1"/>
              <a:t>公元前340年，雅典一下层女子因亵渎神灵被控犯罪，按法律当处死。辩护人用动情的言辞质问：“难道你们忍心让这位阿芙罗狄特（古希腊美丽女神）的弟子香消玉殒吗？”这打动了陪审团。经投票，陪审法庭判其无罪。这反映出在古代雅典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A．民主原则贯穿司法过程            B．妇女享有广泛政治权利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C．法律注重保护平民权益            D．司法审判缺乏严格程序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民主原则贯穿司法过程，合法的程序未必产生公正合理的结果。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8096</Words>
  <Application>WPS 演示</Application>
  <PresentationFormat>宽屏</PresentationFormat>
  <Paragraphs>278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3" baseType="lpstr">
      <vt:lpstr>Arial</vt:lpstr>
      <vt:lpstr>宋体</vt:lpstr>
      <vt:lpstr>Wingdings</vt:lpstr>
      <vt:lpstr>微软雅黑</vt:lpstr>
      <vt:lpstr>Calibri Light</vt:lpstr>
      <vt:lpstr>Calibri</vt:lpstr>
      <vt:lpstr>Arial Unicode MS</vt:lpstr>
      <vt:lpstr>Office 主题</vt:lpstr>
      <vt:lpstr>例说全国卷兼谈其他省卷对古希腊罗马民主法律的考察</vt:lpstr>
      <vt:lpstr>PowerPoint 演示文稿</vt:lpstr>
      <vt:lpstr>考察角度：公民是天生的“政治动物” ，公民参与雅典民主活动是其应尽的义务。</vt:lpstr>
      <vt:lpstr>考察角度：公民天生的“政治动物” ，公民参与雅典民主活动是其应尽的义务。</vt:lpstr>
      <vt:lpstr>考察角度：雅典民主活动对公民生活的影响。强调程序合法的重要性，也是民主的精髓之一。 </vt:lpstr>
      <vt:lpstr>考察角度：雅典民主的优越性之一， 对公务员的严格要求。</vt:lpstr>
      <vt:lpstr>考察角度：雅典民主的优越性之二，对公民选举的要求。</vt:lpstr>
      <vt:lpstr>考察角度：古代雅典民主的弊端之一</vt:lpstr>
      <vt:lpstr>考察角度：雅典民主的弊端之二</vt:lpstr>
      <vt:lpstr> 考察角度：雅典民主的弊端之三</vt:lpstr>
      <vt:lpstr>考察角度：雅典民主的弊端之四</vt:lpstr>
      <vt:lpstr>考察角度：雅典民主的弊端之五</vt:lpstr>
      <vt:lpstr>考察角度：雅典民主的弊端之六</vt:lpstr>
      <vt:lpstr>PowerPoint 演示文稿</vt:lpstr>
      <vt:lpstr>PowerPoint 演示文稿</vt:lpstr>
      <vt:lpstr>2015年（上海卷）</vt:lpstr>
      <vt:lpstr>考察角度：雅典的民主对后世的影响</vt:lpstr>
      <vt:lpstr>考察角度：雅典的民主对后世的影响</vt:lpstr>
      <vt:lpstr>PowerPoint 演示文稿</vt:lpstr>
      <vt:lpstr>考察角度：罗马法产生的原因</vt:lpstr>
      <vt:lpstr>考察角度：罗马共和时代公民法律的特点</vt:lpstr>
      <vt:lpstr>考察角度： 罗马法律的价值，以古鉴今的借鉴功能。</vt:lpstr>
      <vt:lpstr>PowerPoint 演示文稿</vt:lpstr>
      <vt:lpstr>PowerPoint 演示文稿</vt:lpstr>
      <vt:lpstr>PowerPoint 演示文稿</vt:lpstr>
      <vt:lpstr>考察角度：罗马法的发展</vt:lpstr>
      <vt:lpstr>PowerPoint 演示文稿</vt:lpstr>
      <vt:lpstr>PowerPoint 演示文稿</vt:lpstr>
      <vt:lpstr>考察角度：罗马法对后世的深远影响。</vt:lpstr>
      <vt:lpstr>考察角度：罗马法对后世的深远影响。</vt:lpstr>
      <vt:lpstr>PowerPoint 演示文稿</vt:lpstr>
      <vt:lpstr>PowerPoint 演示文稿</vt:lpstr>
      <vt:lpstr>PowerPoint 演示文稿</vt:lpstr>
      <vt:lpstr>考察角度：人文主义思想传承与发展</vt:lpstr>
      <vt:lpstr>考察角度：人文主义思想传承与发展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8</cp:revision>
  <dcterms:created xsi:type="dcterms:W3CDTF">2018-05-01T23:39:00Z</dcterms:created>
  <dcterms:modified xsi:type="dcterms:W3CDTF">2018-05-02T11:52:39Z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