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65" r:id="rId5"/>
    <p:sldId id="262" r:id="rId6"/>
    <p:sldId id="266" r:id="rId7"/>
    <p:sldId id="267" r:id="rId8"/>
    <p:sldId id="264" r:id="rId9"/>
    <p:sldId id="268" r:id="rId10"/>
    <p:sldId id="269" r:id="rId11"/>
    <p:sldId id="261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3" Type="http://schemas.openxmlformats.org/officeDocument/2006/relationships/hyperlink" Target="http://image.baidu.com/i?ct=503316480&amp;z=197342850&amp;tn=baiduimagedetail&amp;word=&#19977;&#20010;&#20195;&#34920;&amp;in=12" TargetMode="External"/><Relationship Id="rId2" Type="http://schemas.openxmlformats.org/officeDocument/2006/relationships/image" Target="../media/image1.jpeg"/><Relationship Id="rId1" Type="http://schemas.openxmlformats.org/officeDocument/2006/relationships/hyperlink" Target="http://image.baidu.com/i?ct=503316480&amp;z=1051133551&amp;tn=baiduimagedetail&amp;word=&#37011;&#23567;&#24179;&amp;in=7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44650" y="628650"/>
            <a:ext cx="9144000" cy="1291590"/>
          </a:xfrm>
        </p:spPr>
        <p:txBody>
          <a:bodyPr/>
          <a:p>
            <a:r>
              <a:rPr lang="zh-CN" altLang="zh-CN" sz="5400" b="1">
                <a:latin typeface="华文仿宋" panose="02010600040101010101" charset="-122"/>
                <a:ea typeface="华文仿宋" panose="02010600040101010101" charset="-122"/>
              </a:rPr>
              <a:t>中国特色社会主义理论</a:t>
            </a:r>
            <a:endParaRPr lang="zh-CN" altLang="zh-CN" sz="5400" b="1">
              <a:latin typeface="华文仿宋" panose="02010600040101010101" charset="-122"/>
              <a:ea typeface="华文仿宋" panose="02010600040101010101" charset="-122"/>
            </a:endParaRPr>
          </a:p>
        </p:txBody>
      </p:sp>
      <p:pic>
        <p:nvPicPr>
          <p:cNvPr id="83977" name="图片 83976" descr="u=1760712897,1517624745&amp;gp=1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295" y="3426460"/>
            <a:ext cx="2651125" cy="3406775"/>
          </a:xfrm>
          <a:prstGeom prst="rect">
            <a:avLst/>
          </a:prstGeom>
          <a:noFill/>
          <a:ln w="254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83978" name="图片 83977" descr="u=2254148139,638337020&amp;gp=0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3515" y="3425825"/>
            <a:ext cx="2707005" cy="3407410"/>
          </a:xfrm>
          <a:prstGeom prst="rect">
            <a:avLst/>
          </a:prstGeom>
          <a:noFill/>
          <a:ln w="254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7630" y="3425825"/>
            <a:ext cx="2453640" cy="34074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52295" y="2585085"/>
            <a:ext cx="2270125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邓小平理论</a:t>
            </a:r>
            <a:endParaRPr lang="zh-CN" alt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46955" y="2585085"/>
            <a:ext cx="3625215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三个代表重要思想</a:t>
            </a:r>
            <a:endParaRPr lang="zh-CN" alt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978265" y="2585085"/>
            <a:ext cx="2360930" cy="5835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科学发展观</a:t>
            </a:r>
            <a:endParaRPr lang="zh-CN" alt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474" name="文本框 105473"/>
          <p:cNvSpPr txBox="1"/>
          <p:nvPr/>
        </p:nvSpPr>
        <p:spPr>
          <a:xfrm>
            <a:off x="342900" y="66358"/>
            <a:ext cx="653351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二、  邓小平理论形成与发展的过程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105475" name="表格 105474"/>
          <p:cNvGraphicFramePr/>
          <p:nvPr/>
        </p:nvGraphicFramePr>
        <p:xfrm>
          <a:off x="125730" y="650240"/>
          <a:ext cx="11939905" cy="6124575"/>
        </p:xfrm>
        <a:graphic>
          <a:graphicData uri="http://schemas.openxmlformats.org/drawingml/2006/table">
            <a:tbl>
              <a:tblPr/>
              <a:tblGrid>
                <a:gridCol w="1636395"/>
                <a:gridCol w="4994910"/>
                <a:gridCol w="5308600"/>
              </a:tblGrid>
              <a:tr h="82740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阶段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重大事件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作用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1885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形成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(1978)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2845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7170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成熟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(1992)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87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(1997)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503" name="文本框 105502"/>
          <p:cNvSpPr txBox="1"/>
          <p:nvPr/>
        </p:nvSpPr>
        <p:spPr>
          <a:xfrm>
            <a:off x="2559050" y="6087745"/>
            <a:ext cx="345503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十五大（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1997.9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5" name="矩形 105504"/>
          <p:cNvSpPr/>
          <p:nvPr/>
        </p:nvSpPr>
        <p:spPr>
          <a:xfrm>
            <a:off x="1848485" y="1499235"/>
            <a:ext cx="489204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《解放思想，实事求是，团结一致向前看》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6" name="矩形 105505"/>
          <p:cNvSpPr/>
          <p:nvPr/>
        </p:nvSpPr>
        <p:spPr>
          <a:xfrm>
            <a:off x="1583055" y="2850833"/>
            <a:ext cx="529336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十一届三中全会（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1978.12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7" name="文本框 105506"/>
          <p:cNvSpPr txBox="1"/>
          <p:nvPr/>
        </p:nvSpPr>
        <p:spPr>
          <a:xfrm>
            <a:off x="6727825" y="1745615"/>
            <a:ext cx="5811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开辟新时期，新道路的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宣言书</a:t>
            </a:r>
            <a:endParaRPr lang="zh-CN" altLang="en-US" sz="32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5508" name="文本框 105507"/>
          <p:cNvSpPr txBox="1"/>
          <p:nvPr/>
        </p:nvSpPr>
        <p:spPr>
          <a:xfrm>
            <a:off x="6998335" y="2604770"/>
            <a:ext cx="52705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建设中国特色社会主义新道路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正式开辟</a:t>
            </a:r>
            <a:endParaRPr lang="zh-CN" altLang="en-US" sz="32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5509" name="矩形 105508"/>
          <p:cNvSpPr/>
          <p:nvPr/>
        </p:nvSpPr>
        <p:spPr>
          <a:xfrm>
            <a:off x="2254250" y="4155758"/>
            <a:ext cx="426974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南方谈话（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1992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年初）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10" name="矩形 105509"/>
          <p:cNvSpPr/>
          <p:nvPr/>
        </p:nvSpPr>
        <p:spPr>
          <a:xfrm>
            <a:off x="2456498" y="5293360"/>
            <a:ext cx="366014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十四大（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1992.10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11" name="矩形 105510"/>
          <p:cNvSpPr/>
          <p:nvPr/>
        </p:nvSpPr>
        <p:spPr>
          <a:xfrm>
            <a:off x="6876415" y="4056380"/>
            <a:ext cx="527113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把改革开放和现代化建设推向新阶段的</a:t>
            </a:r>
            <a:r>
              <a:rPr lang="zh-CN" altLang="en-US" sz="32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宣言书</a:t>
            </a:r>
            <a:endParaRPr lang="zh-CN" altLang="en-US" sz="32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12" name="矩形 105511"/>
          <p:cNvSpPr/>
          <p:nvPr/>
        </p:nvSpPr>
        <p:spPr>
          <a:xfrm>
            <a:off x="6877050" y="5293043"/>
            <a:ext cx="467423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确立了在全党的指导地位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13" name="矩形 105512"/>
          <p:cNvSpPr/>
          <p:nvPr/>
        </p:nvSpPr>
        <p:spPr>
          <a:xfrm>
            <a:off x="8604250" y="6190298"/>
            <a:ext cx="181610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写入党章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3" grpId="0"/>
      <p:bldP spid="105510" grpId="0"/>
      <p:bldP spid="105512" grpId="0"/>
      <p:bldP spid="105513" grpId="0"/>
      <p:bldP spid="1055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3426" name="文本框 103425"/>
          <p:cNvSpPr txBox="1"/>
          <p:nvPr/>
        </p:nvSpPr>
        <p:spPr>
          <a:xfrm>
            <a:off x="210185" y="223838"/>
            <a:ext cx="247840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邓小平理论</a:t>
            </a:r>
            <a:endParaRPr lang="zh-CN" altLang="en-US" sz="3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103427" name="文本框 103426"/>
          <p:cNvSpPr txBox="1"/>
          <p:nvPr/>
        </p:nvSpPr>
        <p:spPr>
          <a:xfrm>
            <a:off x="567373" y="1298893"/>
            <a:ext cx="426593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一、什么是邓小平理论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03428" name="文本框 103427"/>
          <p:cNvSpPr txBox="1"/>
          <p:nvPr/>
        </p:nvSpPr>
        <p:spPr>
          <a:xfrm>
            <a:off x="395605" y="2039620"/>
            <a:ext cx="11400790" cy="313817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        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邓小平理论是马克思列宁主义同中国实际和时代特征相结合的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第二次历史性飞跃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的理论成果，是中国共产党、中国人民实践经验与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集体智慧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的结晶，是马克思主义在中国发展的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新阶段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。</a:t>
            </a:r>
            <a:endParaRPr lang="zh-CN" altLang="en-US" sz="3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1997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年中共十五大</a:t>
            </a:r>
            <a:endParaRPr lang="zh-CN" altLang="en-US" sz="3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474" name="文本框 105473"/>
          <p:cNvSpPr txBox="1"/>
          <p:nvPr/>
        </p:nvSpPr>
        <p:spPr>
          <a:xfrm>
            <a:off x="342900" y="66358"/>
            <a:ext cx="653351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二、  邓小平理论形成与发展的过程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105475" name="表格 105474"/>
          <p:cNvGraphicFramePr/>
          <p:nvPr/>
        </p:nvGraphicFramePr>
        <p:xfrm>
          <a:off x="125730" y="650240"/>
          <a:ext cx="11939905" cy="6124575"/>
        </p:xfrm>
        <a:graphic>
          <a:graphicData uri="http://schemas.openxmlformats.org/drawingml/2006/table">
            <a:tbl>
              <a:tblPr/>
              <a:tblGrid>
                <a:gridCol w="1636395"/>
                <a:gridCol w="4994910"/>
                <a:gridCol w="5308600"/>
              </a:tblGrid>
              <a:tr h="82740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阶段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重大事件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作用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1885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形成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(1978)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2845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7170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成熟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(1992)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87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(1997)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51" name="文本框 6150"/>
          <p:cNvSpPr txBox="1"/>
          <p:nvPr/>
        </p:nvSpPr>
        <p:spPr>
          <a:xfrm>
            <a:off x="240030" y="246698"/>
            <a:ext cx="4171315" cy="5835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t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</a:rPr>
              <a:t>1</a:t>
            </a:r>
            <a:r>
              <a:rPr lang="zh-CN" altLang="en-US" sz="3200" b="1" dirty="0">
                <a:latin typeface="Arial" panose="020B0604020202020204" pitchFamily="34" charset="0"/>
              </a:rPr>
              <a:t>、形成阶段（</a:t>
            </a:r>
            <a:r>
              <a:rPr lang="en-US" altLang="zh-CN" sz="3200" b="1" dirty="0">
                <a:latin typeface="Arial" panose="020B0604020202020204" pitchFamily="34" charset="0"/>
              </a:rPr>
              <a:t>1978</a:t>
            </a:r>
            <a:r>
              <a:rPr lang="zh-CN" altLang="en-US" sz="3200" b="1" dirty="0">
                <a:latin typeface="Arial" panose="020B0604020202020204" pitchFamily="34" charset="0"/>
              </a:rPr>
              <a:t>）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pic>
        <p:nvPicPr>
          <p:cNvPr id="6157" name="图片 6156" descr="粉碎四人帮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19345" y="1069975"/>
            <a:ext cx="7200900" cy="4718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4995" name="文本框 84994"/>
          <p:cNvSpPr txBox="1"/>
          <p:nvPr/>
        </p:nvSpPr>
        <p:spPr>
          <a:xfrm>
            <a:off x="818515" y="1744980"/>
            <a:ext cx="10220960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marL="742950" indent="-742950">
              <a:buFont typeface="+mj-ea"/>
              <a:buAutoNum type="circleNumDbPlain"/>
            </a:pP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“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文革”结束，百废待兴，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人民渴望摆脱困境</a:t>
            </a:r>
            <a:endParaRPr lang="zh-CN" altLang="en-US" sz="3600" b="1" dirty="0">
              <a:solidFill>
                <a:schemeClr val="tx1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2900" y="1064895"/>
            <a:ext cx="39046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（</a:t>
            </a:r>
            <a:r>
              <a:rPr lang="en-US" altLang="zh-CN" sz="2800" b="1"/>
              <a:t>1</a:t>
            </a:r>
            <a:r>
              <a:rPr lang="zh-CN" altLang="en-US" sz="2800" b="1"/>
              <a:t>）背景</a:t>
            </a:r>
            <a:endParaRPr lang="zh-CN" altLang="en-US" sz="2800" b="1"/>
          </a:p>
        </p:txBody>
      </p:sp>
      <p:pic>
        <p:nvPicPr>
          <p:cNvPr id="4" name="图片 3" descr="粉碎四人帮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25880" y="3509010"/>
            <a:ext cx="7508240" cy="30422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719455" y="3751580"/>
            <a:ext cx="10713720" cy="2251075"/>
          </a:xfrm>
          <a:prstGeom prst="rect">
            <a:avLst/>
          </a:prstGeom>
          <a:solidFill>
            <a:schemeClr val="bg1"/>
          </a:solidFill>
          <a:ln w="101600" cap="flat" cmpd="thickThin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　　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“凡是毛主席作出的决策</a:t>
            </a: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,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我们都坚决维护；</a:t>
            </a:r>
            <a:endParaRPr lang="zh-CN" altLang="en-US" sz="3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凡是毛主席的指示</a:t>
            </a: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,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我们都始终不渝地遵循。”</a:t>
            </a:r>
            <a:endParaRPr lang="zh-CN" altLang="en-US" sz="3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algn="r">
              <a:lnSpc>
                <a:spcPct val="90000"/>
              </a:lnSpc>
            </a:pPr>
            <a:r>
              <a:rPr lang="en-US" altLang="zh-CN" sz="3600" b="1">
                <a:latin typeface="Times New Roman" panose="02020603050405020304" pitchFamily="18" charset="0"/>
                <a:ea typeface="黑体" panose="02010600030101010101" pitchFamily="2" charset="-122"/>
              </a:rPr>
              <a:t>——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1977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年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月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7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日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《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人民日报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》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《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红旗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》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杂志、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《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解放军报</a:t>
            </a: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》</a:t>
            </a:r>
            <a:r>
              <a:rPr lang="zh-CN" altLang="en-US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联合社论</a:t>
            </a:r>
            <a:endParaRPr lang="zh-CN" altLang="en-US" sz="36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18515" y="2666365"/>
            <a:ext cx="10993755" cy="17532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p>
            <a:pPr lvl="0" indent="0" algn="l">
              <a:buFont typeface="+mj-ea"/>
              <a:buNone/>
            </a:pP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② “左”倾错误的长期影响没有消除，个人崇拜、“两个凡是”仍在束缚着一些人的头脑，国家前进的脚步十分艰难 ．</a:t>
            </a:r>
            <a:endParaRPr lang="en-US" altLang="zh-CN" sz="36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18515" y="4708208"/>
            <a:ext cx="10614025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p>
            <a:pPr lvl="0" algn="l">
              <a:buFont typeface="+mj-ea"/>
            </a:pPr>
            <a:r>
              <a:rPr lang="en-US" altLang="zh-CN" sz="36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③邓小平为实现伟大转折而进行的努力</a:t>
            </a:r>
            <a:endParaRPr lang="en-US" altLang="zh-CN" sz="36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ldLvl="0" animBg="1"/>
      <p:bldP spid="5" grpId="0" bldLvl="0" animBg="1"/>
      <p:bldP spid="5" grpId="1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474" name="文本框 105473"/>
          <p:cNvSpPr txBox="1"/>
          <p:nvPr/>
        </p:nvSpPr>
        <p:spPr>
          <a:xfrm>
            <a:off x="342900" y="66358"/>
            <a:ext cx="653351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二、  邓小平理论形成与发展的过程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105475" name="表格 105474"/>
          <p:cNvGraphicFramePr/>
          <p:nvPr/>
        </p:nvGraphicFramePr>
        <p:xfrm>
          <a:off x="125730" y="650240"/>
          <a:ext cx="11939905" cy="6124575"/>
        </p:xfrm>
        <a:graphic>
          <a:graphicData uri="http://schemas.openxmlformats.org/drawingml/2006/table">
            <a:tbl>
              <a:tblPr/>
              <a:tblGrid>
                <a:gridCol w="1636395"/>
                <a:gridCol w="4994910"/>
                <a:gridCol w="5308600"/>
              </a:tblGrid>
              <a:tr h="82740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阶段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重大事件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作用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1885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形成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(1978)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2845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7170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成熟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(1992)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87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(1997)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505" name="矩形 105504"/>
          <p:cNvSpPr/>
          <p:nvPr/>
        </p:nvSpPr>
        <p:spPr>
          <a:xfrm>
            <a:off x="1848485" y="1499235"/>
            <a:ext cx="489204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《解放思想，实事求是，团结一致向前看》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6" name="矩形 105505"/>
          <p:cNvSpPr/>
          <p:nvPr/>
        </p:nvSpPr>
        <p:spPr>
          <a:xfrm>
            <a:off x="1583055" y="2850833"/>
            <a:ext cx="529336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十一届三中全会（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1978.12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7" name="文本框 105506"/>
          <p:cNvSpPr txBox="1"/>
          <p:nvPr/>
        </p:nvSpPr>
        <p:spPr>
          <a:xfrm>
            <a:off x="6727825" y="1745615"/>
            <a:ext cx="5811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开辟新时期，新道路的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宣言书</a:t>
            </a:r>
            <a:endParaRPr lang="zh-CN" altLang="en-US" sz="32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5508" name="文本框 105507"/>
          <p:cNvSpPr txBox="1"/>
          <p:nvPr/>
        </p:nvSpPr>
        <p:spPr>
          <a:xfrm>
            <a:off x="6998335" y="2604770"/>
            <a:ext cx="52705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建设中国特色社会主义新道路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正式开辟</a:t>
            </a:r>
            <a:endParaRPr lang="zh-CN" altLang="en-US" sz="32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5" grpId="0"/>
      <p:bldP spid="105506" grpId="0"/>
      <p:bldP spid="105507" grpId="0"/>
      <p:bldP spid="1055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文本框 27649"/>
          <p:cNvSpPr txBox="1"/>
          <p:nvPr/>
        </p:nvSpPr>
        <p:spPr>
          <a:xfrm>
            <a:off x="308610" y="360998"/>
            <a:ext cx="87487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、 成熟并形成完整体系（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1992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年）</a:t>
            </a:r>
            <a:endParaRPr lang="zh-CN" altLang="en-US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27651" name="文本框 27650"/>
          <p:cNvSpPr txBox="1"/>
          <p:nvPr/>
        </p:nvSpPr>
        <p:spPr>
          <a:xfrm>
            <a:off x="497840" y="1047115"/>
            <a:ext cx="36188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（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）背景：</a:t>
            </a:r>
            <a:endParaRPr lang="zh-CN" altLang="en-US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27656" name="文本框 27655"/>
          <p:cNvSpPr txBox="1"/>
          <p:nvPr/>
        </p:nvSpPr>
        <p:spPr>
          <a:xfrm>
            <a:off x="2688273" y="1046798"/>
            <a:ext cx="820737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200" b="1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---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中国改革开放进入一个关键时期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48285" y="1858645"/>
            <a:ext cx="1169543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33375" indent="-333375" algn="r"/>
            <a:r>
              <a:rPr lang="en-US" altLang="zh-CN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李书福：</a:t>
            </a:r>
            <a:r>
              <a:rPr lang="zh-CN" altLang="en-US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zh-CN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1989</a:t>
            </a:r>
            <a:r>
              <a:rPr lang="zh-CN" altLang="en-US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年，我们的冰箱销售额已经达到</a:t>
            </a:r>
            <a:r>
              <a:rPr lang="en-US" altLang="zh-CN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  <a:r>
              <a:rPr lang="zh-CN" altLang="en-US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多万元。</a:t>
            </a:r>
            <a:r>
              <a:rPr lang="en-US" altLang="zh-CN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zh-CN" altLang="en-US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我在冰箱厂办得红红火火的时候，因为对当时形势估摸不透，觉得企业办得这么大，被人家说成资本主义怎么办呢？越想越怕，就把所有的厂房、设备无偿赠送给了政府，没有再办下去。</a:t>
            </a:r>
            <a:r>
              <a:rPr lang="zh-CN" altLang="en-US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                                                   </a:t>
            </a:r>
            <a:r>
              <a:rPr lang="en-US" altLang="zh-CN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——</a:t>
            </a:r>
            <a:r>
              <a:rPr lang="en-US" altLang="zh-CN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</a:t>
            </a:r>
            <a:r>
              <a:rPr lang="zh-CN" altLang="en-US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东海潮 台州民营经济的兴起与发展</a:t>
            </a:r>
            <a:r>
              <a:rPr lang="en-US" altLang="zh-CN" sz="36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》</a:t>
            </a:r>
            <a:endParaRPr lang="zh-CN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6" grpId="0"/>
      <p:bldP spid="276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10241"/>
          <p:cNvSpPr>
            <a:spLocks noGrp="1"/>
          </p:cNvSpPr>
          <p:nvPr/>
        </p:nvSpPr>
        <p:spPr>
          <a:xfrm>
            <a:off x="699135" y="1617345"/>
            <a:ext cx="10775315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b="1" dirty="0">
                <a:solidFill>
                  <a:schemeClr val="tx1"/>
                </a:solidFill>
                <a:ea typeface="楷体_GB2312" panose="02010609030101010101" pitchFamily="49" charset="-122"/>
              </a:rPr>
              <a:t>　　　　　　　　　　　　　　　　　　　　</a:t>
            </a:r>
            <a:br>
              <a:rPr lang="zh-CN" altLang="en-US" sz="3200" b="1" dirty="0">
                <a:solidFill>
                  <a:schemeClr val="tx1"/>
                </a:solidFill>
                <a:ea typeface="楷体_GB2312" panose="02010609030101010101" pitchFamily="49" charset="-122"/>
              </a:rPr>
            </a:br>
            <a:r>
              <a:rPr lang="zh-CN" altLang="en-US" sz="3200" b="1" dirty="0">
                <a:solidFill>
                  <a:srgbClr val="FF0000"/>
                </a:solidFill>
                <a:ea typeface="楷体_GB2312" panose="02010609030101010101" pitchFamily="49" charset="-122"/>
              </a:rPr>
              <a:t>社会主义的本质</a:t>
            </a:r>
            <a:r>
              <a:rPr lang="en-US" altLang="zh-CN" sz="3200" b="1" dirty="0">
                <a:solidFill>
                  <a:srgbClr val="FF0000"/>
                </a:solidFill>
                <a:ea typeface="楷体_GB2312" panose="02010609030101010101" pitchFamily="49" charset="-122"/>
              </a:rPr>
              <a:t>:</a:t>
            </a:r>
            <a:br>
              <a:rPr lang="en-US" altLang="zh-CN" sz="3200" b="1" dirty="0">
                <a:solidFill>
                  <a:srgbClr val="FF0000"/>
                </a:solidFill>
                <a:ea typeface="楷体_GB2312" panose="02010609030101010101" pitchFamily="49" charset="-122"/>
              </a:rPr>
            </a:br>
            <a:r>
              <a:rPr lang="zh-CN" altLang="en-US" sz="3200" b="1" dirty="0">
                <a:solidFill>
                  <a:srgbClr val="FF0000"/>
                </a:solidFill>
                <a:ea typeface="楷体_GB2312" panose="02010609030101010101" pitchFamily="49" charset="-122"/>
              </a:rPr>
              <a:t>解放生产力，发展生产力，消灭剥削，消除两极分化，最终达到共同富裕 </a:t>
            </a:r>
            <a:br>
              <a:rPr lang="zh-CN" altLang="en-US" sz="3200" b="1">
                <a:solidFill>
                  <a:srgbClr val="FF0000"/>
                </a:solidFill>
                <a:ea typeface="楷体_GB2312" panose="02010609030101010101" pitchFamily="49" charset="-122"/>
              </a:rPr>
            </a:br>
            <a:endParaRPr lang="zh-CN" altLang="en-US" sz="3200" b="1">
              <a:solidFill>
                <a:srgbClr val="FF0000"/>
              </a:solidFill>
              <a:ea typeface="楷体_GB2312" panose="02010609030101010101" pitchFamily="49" charset="-122"/>
            </a:endParaRPr>
          </a:p>
        </p:txBody>
      </p:sp>
      <p:sp>
        <p:nvSpPr>
          <p:cNvPr id="10246" name="文本框 10245"/>
          <p:cNvSpPr txBox="1"/>
          <p:nvPr/>
        </p:nvSpPr>
        <p:spPr>
          <a:xfrm>
            <a:off x="947420" y="4011295"/>
            <a:ext cx="1096264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坚持党的基本路线一百年不动摇</a:t>
            </a:r>
            <a:b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</a:b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判断实践的标准等问题－－三个有利于</a:t>
            </a:r>
            <a:b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</a:b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计划、市场和社会主义的关系                  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发展才是硬道理</a:t>
            </a:r>
            <a:b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</a:b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b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</a:b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247" name="文本框 10246"/>
          <p:cNvSpPr txBox="1"/>
          <p:nvPr/>
        </p:nvSpPr>
        <p:spPr>
          <a:xfrm>
            <a:off x="699135" y="791845"/>
            <a:ext cx="34575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什么是社会主义</a:t>
            </a:r>
            <a:r>
              <a:rPr lang="en-US" altLang="zh-CN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?</a:t>
            </a:r>
            <a:endParaRPr lang="en-US" altLang="zh-CN" sz="3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248" name="文本框 10247"/>
          <p:cNvSpPr txBox="1"/>
          <p:nvPr/>
        </p:nvSpPr>
        <p:spPr>
          <a:xfrm>
            <a:off x="699135" y="3277553"/>
            <a:ext cx="39957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怎样建设社会主义</a:t>
            </a:r>
            <a:r>
              <a:rPr lang="en-US" altLang="zh-CN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?</a:t>
            </a:r>
            <a:endParaRPr lang="en-US" altLang="zh-CN" sz="3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245" name="文本框 10244"/>
          <p:cNvSpPr txBox="1"/>
          <p:nvPr/>
        </p:nvSpPr>
        <p:spPr>
          <a:xfrm>
            <a:off x="306705" y="85090"/>
            <a:ext cx="8532813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南方谈话　　　　　　　　　　　　　　　　　　　　　　</a:t>
            </a:r>
            <a:endParaRPr lang="zh-CN" altLang="en-US" sz="4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6" grpId="0"/>
      <p:bldP spid="10247" grpId="0"/>
      <p:bldP spid="102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474" name="文本框 105473"/>
          <p:cNvSpPr txBox="1"/>
          <p:nvPr/>
        </p:nvSpPr>
        <p:spPr>
          <a:xfrm>
            <a:off x="342900" y="66358"/>
            <a:ext cx="653351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二、  邓小平理论形成与发展的过程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105475" name="表格 105474"/>
          <p:cNvGraphicFramePr/>
          <p:nvPr/>
        </p:nvGraphicFramePr>
        <p:xfrm>
          <a:off x="125730" y="650240"/>
          <a:ext cx="11939905" cy="6124575"/>
        </p:xfrm>
        <a:graphic>
          <a:graphicData uri="http://schemas.openxmlformats.org/drawingml/2006/table">
            <a:tbl>
              <a:tblPr/>
              <a:tblGrid>
                <a:gridCol w="1636395"/>
                <a:gridCol w="4994910"/>
                <a:gridCol w="5308600"/>
              </a:tblGrid>
              <a:tr h="82740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阶段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重大事件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作用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1885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形成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(1978)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2845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7170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成熟</a:t>
                      </a: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(1992)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87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3200" b="1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</a:rPr>
                        <a:t>(1997)</a:t>
                      </a:r>
                      <a:endParaRPr lang="en-US" altLang="zh-CN" sz="3200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505" name="矩形 105504"/>
          <p:cNvSpPr/>
          <p:nvPr/>
        </p:nvSpPr>
        <p:spPr>
          <a:xfrm>
            <a:off x="1848485" y="1499235"/>
            <a:ext cx="489204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《解放思想，实事求是，团结一致向前看》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6" name="矩形 105505"/>
          <p:cNvSpPr/>
          <p:nvPr/>
        </p:nvSpPr>
        <p:spPr>
          <a:xfrm>
            <a:off x="1583055" y="2850833"/>
            <a:ext cx="529336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十一届三中全会（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1978.12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07" name="文本框 105506"/>
          <p:cNvSpPr txBox="1"/>
          <p:nvPr/>
        </p:nvSpPr>
        <p:spPr>
          <a:xfrm>
            <a:off x="6727825" y="1745615"/>
            <a:ext cx="5811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开辟新时期，新道路的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宣言书</a:t>
            </a:r>
            <a:endParaRPr lang="zh-CN" altLang="en-US" sz="32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5508" name="文本框 105507"/>
          <p:cNvSpPr txBox="1"/>
          <p:nvPr/>
        </p:nvSpPr>
        <p:spPr>
          <a:xfrm>
            <a:off x="6998335" y="2604770"/>
            <a:ext cx="52705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建设中国特色社会主义新道路</a:t>
            </a:r>
            <a:r>
              <a:rPr lang="zh-CN" altLang="en-US" sz="32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正式开辟</a:t>
            </a:r>
            <a:endParaRPr lang="zh-CN" altLang="en-US" sz="32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05509" name="矩形 105508"/>
          <p:cNvSpPr/>
          <p:nvPr/>
        </p:nvSpPr>
        <p:spPr>
          <a:xfrm>
            <a:off x="2254250" y="4155758"/>
            <a:ext cx="426974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南方谈话（</a:t>
            </a: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1992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年初）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5511" name="矩形 105510"/>
          <p:cNvSpPr/>
          <p:nvPr/>
        </p:nvSpPr>
        <p:spPr>
          <a:xfrm>
            <a:off x="6876415" y="4056380"/>
            <a:ext cx="527113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  <a:sym typeface="+mn-ea"/>
              </a:rPr>
              <a:t>把改革开放和现代化建设推向新阶段的</a:t>
            </a:r>
            <a:r>
              <a:rPr lang="zh-CN" altLang="en-US" sz="32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宣言书</a:t>
            </a:r>
            <a:endParaRPr lang="zh-CN" altLang="en-US" sz="32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9" grpId="0"/>
      <p:bldP spid="1055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文本框 28673"/>
          <p:cNvSpPr txBox="1"/>
          <p:nvPr/>
        </p:nvSpPr>
        <p:spPr>
          <a:xfrm>
            <a:off x="871220" y="1094105"/>
            <a:ext cx="10635615" cy="415417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p>
            <a:pPr algn="just">
              <a:spcBef>
                <a:spcPct val="50000"/>
              </a:spcBef>
            </a:pP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中共十四大</a:t>
            </a:r>
            <a:endParaRPr lang="zh-CN" altLang="en-US" sz="44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algn="just">
              <a:spcBef>
                <a:spcPct val="50000"/>
              </a:spcBef>
            </a:pPr>
            <a:r>
              <a:rPr lang="en-US" altLang="zh-CN" sz="44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44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、大会明确了中国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经济体制改革的目标是建立社会主义市场经济体制</a:t>
            </a:r>
            <a:r>
              <a:rPr lang="zh-CN" altLang="en-US" sz="44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zh-CN" altLang="en-US" sz="4400" b="1" dirty="0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algn="just">
              <a:spcBef>
                <a:spcPct val="50000"/>
              </a:spcBef>
            </a:pPr>
            <a:r>
              <a:rPr lang="en-US" altLang="zh-CN" sz="44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4400" b="1" dirty="0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、确立了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邓小平建设中国特色社会主义理论在全党的指导地位。</a:t>
            </a:r>
            <a:endParaRPr lang="zh-CN" altLang="en-US" sz="44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charRg st="9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674">
                                            <p:txEl>
                                              <p:charRg st="9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charRg st="42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674">
                                            <p:txEl>
                                              <p:charRg st="42" end="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1356</Words>
  <Application>WPS 演示</Application>
  <PresentationFormat>宽屏</PresentationFormat>
  <Paragraphs>181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华文仿宋</vt:lpstr>
      <vt:lpstr>黑体</vt:lpstr>
      <vt:lpstr>楷体_GB2312</vt:lpstr>
      <vt:lpstr>Times New Roman</vt:lpstr>
      <vt:lpstr>华文楷体</vt:lpstr>
      <vt:lpstr>华文细黑</vt:lpstr>
      <vt:lpstr>微软雅黑</vt:lpstr>
      <vt:lpstr>Arial Unicode MS</vt:lpstr>
      <vt:lpstr>Calibri Light</vt:lpstr>
      <vt:lpstr>Calibri</vt:lpstr>
      <vt:lpstr>Office 主题</vt:lpstr>
      <vt:lpstr>中国特色社会主义理论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chestnut</cp:lastModifiedBy>
  <cp:revision>2</cp:revision>
  <dcterms:created xsi:type="dcterms:W3CDTF">2018-04-21T05:16:00Z</dcterms:created>
  <dcterms:modified xsi:type="dcterms:W3CDTF">2018-04-23T01:29:25Z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