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256" r:id="rId3"/>
    <p:sldId id="257" r:id="rId4"/>
    <p:sldId id="258" r:id="rId5"/>
    <p:sldId id="259" r:id="rId6"/>
    <p:sldId id="260" r:id="rId7"/>
    <p:sldId id="261" r:id="rId8"/>
    <p:sldId id="263" r:id="rId9"/>
    <p:sldId id="262" r:id="rId10"/>
    <p:sldId id="264" r:id="rId11"/>
    <p:sldId id="265" r:id="rId12"/>
    <p:sldId id="266" r:id="rId13"/>
    <p:sldId id="267" r:id="rId14"/>
    <p:sldId id="268" r:id="rId15"/>
    <p:sldId id="269" r:id="rId16"/>
    <p:sldId id="270" r:id="rId17"/>
    <p:sldId id="271" r:id="rId18"/>
    <p:sldId id="272" r:id="rId19"/>
    <p:sldId id="273" r:id="rId20"/>
    <p:sldId id="274" r:id="rId21"/>
    <p:sldId id="276" r:id="rId22"/>
    <p:sldId id="277" r:id="rId23"/>
    <p:sldId id="278" r:id="rId24"/>
    <p:sldId id="356" r:id="rId25"/>
    <p:sldId id="357" r:id="rId26"/>
    <p:sldId id="280" r:id="rId27"/>
    <p:sldId id="353" r:id="rId28"/>
    <p:sldId id="354" r:id="rId29"/>
    <p:sldId id="355" r:id="rId30"/>
    <p:sldId id="281" r:id="rId31"/>
    <p:sldId id="282" r:id="rId32"/>
    <p:sldId id="283" r:id="rId33"/>
    <p:sldId id="284" r:id="rId34"/>
    <p:sldId id="285" r:id="rId35"/>
    <p:sldId id="286" r:id="rId36"/>
    <p:sldId id="287" r:id="rId37"/>
    <p:sldId id="288" r:id="rId38"/>
    <p:sldId id="289" r:id="rId39"/>
    <p:sldId id="290" r:id="rId40"/>
    <p:sldId id="291" r:id="rId42"/>
    <p:sldId id="292" r:id="rId43"/>
    <p:sldId id="294" r:id="rId44"/>
    <p:sldId id="333" r:id="rId45"/>
    <p:sldId id="334" r:id="rId46"/>
    <p:sldId id="335" r:id="rId47"/>
    <p:sldId id="336" r:id="rId48"/>
    <p:sldId id="358" r:id="rId49"/>
    <p:sldId id="359" r:id="rId50"/>
    <p:sldId id="360" r:id="rId51"/>
    <p:sldId id="361" r:id="rId52"/>
    <p:sldId id="362" r:id="rId53"/>
    <p:sldId id="363" r:id="rId54"/>
    <p:sldId id="364" r:id="rId55"/>
    <p:sldId id="365" r:id="rId56"/>
    <p:sldId id="366" r:id="rId57"/>
    <p:sldId id="367" r:id="rId58"/>
    <p:sldId id="368" r:id="rId59"/>
    <p:sldId id="369" r:id="rId60"/>
    <p:sldId id="370" r:id="rId61"/>
    <p:sldId id="371" r:id="rId62"/>
    <p:sldId id="372" r:id="rId63"/>
    <p:sldId id="373" r:id="rId64"/>
    <p:sldId id="374" r:id="rId65"/>
    <p:sldId id="375" r:id="rId66"/>
    <p:sldId id="376" r:id="rId67"/>
    <p:sldId id="377" r:id="rId68"/>
    <p:sldId id="378" r:id="rId69"/>
    <p:sldId id="379" r:id="rId70"/>
    <p:sldId id="380" r:id="rId71"/>
    <p:sldId id="381" r:id="rId72"/>
    <p:sldId id="382" r:id="rId73"/>
    <p:sldId id="312" r:id="rId74"/>
    <p:sldId id="313" r:id="rId75"/>
    <p:sldId id="314" r:id="rId76"/>
    <p:sldId id="315" r:id="rId77"/>
    <p:sldId id="316" r:id="rId78"/>
    <p:sldId id="297" r:id="rId79"/>
    <p:sldId id="317" r:id="rId80"/>
    <p:sldId id="295" r:id="rId81"/>
    <p:sldId id="299" r:id="rId82"/>
    <p:sldId id="318" r:id="rId83"/>
    <p:sldId id="319" r:id="rId84"/>
    <p:sldId id="320" r:id="rId85"/>
    <p:sldId id="321" r:id="rId86"/>
    <p:sldId id="322" r:id="rId87"/>
    <p:sldId id="323" r:id="rId88"/>
    <p:sldId id="300" r:id="rId89"/>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2" Type="http://schemas.openxmlformats.org/officeDocument/2006/relationships/tableStyles" Target="tableStyles.xml"/><Relationship Id="rId91" Type="http://schemas.openxmlformats.org/officeDocument/2006/relationships/viewProps" Target="viewProps.xml"/><Relationship Id="rId90" Type="http://schemas.openxmlformats.org/officeDocument/2006/relationships/presProps" Target="presProps.xml"/><Relationship Id="rId9" Type="http://schemas.openxmlformats.org/officeDocument/2006/relationships/slide" Target="slides/slide7.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notesMaster" Target="notesMasters/notesMaster1.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幻灯片图像占位符 1"/>
          <p:cNvSpPr>
            <a:spLocks noGrp="1" noRot="1" noChangeAspect="1" noTextEdit="1"/>
          </p:cNvSpPr>
          <p:nvPr>
            <p:ph type="sldImg"/>
          </p:nvPr>
        </p:nvSpPr>
        <p:spPr>
          <a:ln>
            <a:solidFill>
              <a:srgbClr val="000000">
                <a:alpha val="100000"/>
              </a:srgbClr>
            </a:solidFill>
            <a:miter lim="800000"/>
          </a:ln>
        </p:spPr>
      </p:sp>
      <p:sp>
        <p:nvSpPr>
          <p:cNvPr id="78851" name="备注占位符 2"/>
          <p:cNvSpPr>
            <a:spLocks noGrp="1"/>
          </p:cNvSpPr>
          <p:nvPr>
            <p:ph type="body"/>
          </p:nvPr>
        </p:nvSpPr>
        <p:spPr>
          <a:noFill/>
          <a:ln>
            <a:noFill/>
          </a:ln>
        </p:spPr>
        <p:txBody>
          <a:bodyPr wrap="square" lIns="91440" tIns="45720" rIns="91440" bIns="45720" anchor="t"/>
          <a:p>
            <a:pPr lvl="0" eaLnBrk="1" hangingPunct="1"/>
            <a:endParaRPr lang="zh-CN" altLang="en-US" dirty="0"/>
          </a:p>
        </p:txBody>
      </p:sp>
      <p:sp>
        <p:nvSpPr>
          <p:cNvPr id="7885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 Target="slide1.xml"/><Relationship Id="rId1" Type="http://schemas.openxmlformats.org/officeDocument/2006/relationships/slide" Target="slide7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9.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75.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79.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81.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84.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8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slide" Target="slide8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baike.baidu.com/item/%E6%B5%B7%E6%98%8E%E5%A8%81" TargetMode="External"/><Relationship Id="rId1" Type="http://schemas.openxmlformats.org/officeDocument/2006/relationships/hyperlink" Target="https://baike.baidu.com/item/%E8%AF%BB%E8%80%85%E6%96%87%E6%91%98" TargetMode="Externa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31.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3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 Target="slide31.xml"/><Relationship Id="rId1" Type="http://schemas.openxmlformats.org/officeDocument/2006/relationships/image" Target="../media/image12.jpeg"/></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3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33.xml"/></Relationships>
</file>

<file path=ppt/slides/_rels/slide7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slide" Target="slide34.xml"/><Relationship Id="rId2" Type="http://schemas.openxmlformats.org/officeDocument/2006/relationships/image" Target="../media/image13.png"/><Relationship Id="rId1" Type="http://schemas.openxmlformats.org/officeDocument/2006/relationships/image" Target="../media/image12.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34.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3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36.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37.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3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654685" y="1739265"/>
            <a:ext cx="11168380" cy="1087120"/>
          </a:xfrm>
        </p:spPr>
        <p:txBody>
          <a:bodyPr>
            <a:noAutofit/>
          </a:bodyPr>
          <a:p>
            <a:r>
              <a:rPr lang="zh-CN" altLang="en-US" sz="6600">
                <a:latin typeface="隶书" panose="02010509060101010101" charset="-122"/>
                <a:ea typeface="隶书" panose="02010509060101010101" charset="-122"/>
              </a:rPr>
              <a:t>高考全国Ⅱ卷试题研究</a:t>
            </a:r>
            <a:endParaRPr lang="zh-CN" altLang="en-US" sz="6600">
              <a:latin typeface="隶书" panose="02010509060101010101" charset="-122"/>
              <a:ea typeface="隶书" panose="02010509060101010101" charset="-122"/>
            </a:endParaRPr>
          </a:p>
        </p:txBody>
      </p:sp>
      <p:sp>
        <p:nvSpPr>
          <p:cNvPr id="3" name="副标题 2"/>
          <p:cNvSpPr>
            <a:spLocks noGrp="1"/>
          </p:cNvSpPr>
          <p:nvPr>
            <p:ph type="subTitle" idx="1"/>
          </p:nvPr>
        </p:nvSpPr>
        <p:spPr>
          <a:xfrm>
            <a:off x="3965575" y="3816350"/>
            <a:ext cx="7857490" cy="560070"/>
          </a:xfrm>
        </p:spPr>
        <p:txBody>
          <a:bodyPr>
            <a:noAutofit/>
          </a:bodyPr>
          <a:p>
            <a:r>
              <a:rPr lang="en-US" altLang="zh-CN" sz="3600"/>
              <a:t>         </a:t>
            </a:r>
            <a:r>
              <a:rPr lang="zh-CN" altLang="en-US" sz="3600"/>
              <a:t>内蒙古通辽新城一中高中历史组</a:t>
            </a:r>
            <a:endParaRPr lang="zh-CN" altLang="en-US" sz="3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72160" y="217170"/>
            <a:ext cx="10515600" cy="560705"/>
          </a:xfrm>
        </p:spPr>
        <p:txBody>
          <a:bodyPr>
            <a:normAutofit fontScale="90000"/>
          </a:bodyPr>
          <a:p>
            <a:r>
              <a:rPr lang="zh-CN" altLang="en-US" sz="2800"/>
              <a:t>表</a:t>
            </a:r>
            <a:r>
              <a:rPr lang="en-US" altLang="zh-CN" sz="2800"/>
              <a:t>5  </a:t>
            </a:r>
            <a:r>
              <a:rPr lang="zh-CN" altLang="en-US" sz="2800"/>
              <a:t>2012-2017年高考试题（新课标全国文综卷Ⅱ）数据分析·命题研究</a:t>
            </a:r>
            <a:endParaRPr lang="zh-CN" altLang="en-US" sz="2800"/>
          </a:p>
        </p:txBody>
      </p:sp>
      <p:graphicFrame>
        <p:nvGraphicFramePr>
          <p:cNvPr id="5" name="表格 4"/>
          <p:cNvGraphicFramePr/>
          <p:nvPr/>
        </p:nvGraphicFramePr>
        <p:xfrm>
          <a:off x="298768" y="777875"/>
          <a:ext cx="11363960" cy="0"/>
        </p:xfrm>
        <a:graphic>
          <a:graphicData uri="http://schemas.openxmlformats.org/drawingml/2006/table">
            <a:tbl>
              <a:tblPr firstRow="1" bandRow="1">
                <a:tableStyleId>{5940675A-B579-460E-94D1-54222C63F5DA}</a:tableStyleId>
              </a:tblPr>
              <a:tblGrid>
                <a:gridCol w="568325"/>
                <a:gridCol w="568325"/>
                <a:gridCol w="568325"/>
                <a:gridCol w="568325"/>
                <a:gridCol w="568325"/>
                <a:gridCol w="568325"/>
                <a:gridCol w="568325"/>
                <a:gridCol w="568325"/>
                <a:gridCol w="568325"/>
                <a:gridCol w="568325"/>
                <a:gridCol w="568325"/>
                <a:gridCol w="568325"/>
                <a:gridCol w="568325"/>
                <a:gridCol w="568325"/>
                <a:gridCol w="568325"/>
                <a:gridCol w="568325"/>
                <a:gridCol w="568325"/>
                <a:gridCol w="568325"/>
                <a:gridCol w="568325"/>
                <a:gridCol w="565150"/>
              </a:tblGrid>
              <a:tr h="343535">
                <a:tc>
                  <a:txBody>
                    <a:bodyPr/>
                    <a:p>
                      <a:pPr indent="0" algn="ctr">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题号</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lgn="ctr">
                        <a:buNone/>
                      </a:pPr>
                      <a:r>
                        <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rPr>
                        <a:t>2017</a:t>
                      </a: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年</a:t>
                      </a:r>
                      <a:r>
                        <a:rPr lang="en-US" altLang="zh-CN" sz="1400" b="1">
                          <a:solidFill>
                            <a:srgbClr val="000000"/>
                          </a:solidFill>
                          <a:latin typeface="宋体" panose="02010600030101010101" pitchFamily="2" charset="-122"/>
                          <a:ea typeface="宋体" panose="02010600030101010101" pitchFamily="2" charset="-122"/>
                        </a:rPr>
                        <a:t>  </a:t>
                      </a:r>
                      <a:endPar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lgn="ctr">
                        <a:buNone/>
                      </a:pPr>
                      <a:r>
                        <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rPr>
                        <a:t>2016</a:t>
                      </a: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年</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altLang="zh-CN" sz="1400" b="1">
                          <a:solidFill>
                            <a:srgbClr val="000000"/>
                          </a:solidFill>
                          <a:latin typeface="宋体" panose="02010600030101010101" pitchFamily="2" charset="-122"/>
                          <a:ea typeface="宋体" panose="02010600030101010101" pitchFamily="2" charset="-122"/>
                        </a:rPr>
                        <a:t> </a:t>
                      </a:r>
                      <a:endParaRPr lang="en-US" altLang="zh-CN" sz="1400" b="1">
                        <a:solidFill>
                          <a:srgbClr val="000000"/>
                        </a:solidFill>
                        <a:latin typeface="宋体" panose="02010600030101010101" pitchFamily="2" charset="-122"/>
                        <a:ea typeface="宋体" panose="02010600030101010101" pitchFamily="2" charset="-122"/>
                      </a:endParaRPr>
                    </a:p>
                    <a:p>
                      <a:pPr indent="0" algn="ctr">
                        <a:buNone/>
                      </a:pPr>
                      <a:r>
                        <a:rPr lang="en-US" altLang="zh-CN" sz="1400" b="1">
                          <a:solidFill>
                            <a:srgbClr val="000000"/>
                          </a:solidFill>
                          <a:latin typeface="宋体" panose="02010600030101010101" pitchFamily="2" charset="-122"/>
                          <a:ea typeface="宋体" panose="02010600030101010101" pitchFamily="2" charset="-122"/>
                        </a:rPr>
                        <a:t> </a:t>
                      </a:r>
                      <a:endPar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lgn="ctr">
                        <a:buNone/>
                      </a:pPr>
                      <a:r>
                        <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rPr>
                        <a:t>2015</a:t>
                      </a: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年</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altLang="zh-CN" sz="1400" b="1">
                          <a:solidFill>
                            <a:srgbClr val="000000"/>
                          </a:solidFill>
                          <a:latin typeface="宋体" panose="02010600030101010101" pitchFamily="2" charset="-122"/>
                          <a:ea typeface="宋体" panose="02010600030101010101" pitchFamily="2" charset="-122"/>
                        </a:rPr>
                        <a:t>  </a:t>
                      </a:r>
                      <a:endPar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lgn="ctr">
                        <a:buNone/>
                      </a:pPr>
                      <a:r>
                        <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rPr>
                        <a:t>2014</a:t>
                      </a: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年</a:t>
                      </a:r>
                      <a:r>
                        <a:rPr lang="en-US" altLang="zh-CN" sz="1400" b="1">
                          <a:solidFill>
                            <a:srgbClr val="000000"/>
                          </a:solidFill>
                          <a:latin typeface="宋体" panose="02010600030101010101" pitchFamily="2" charset="-122"/>
                          <a:ea typeface="宋体" panose="02010600030101010101" pitchFamily="2" charset="-122"/>
                        </a:rPr>
                        <a:t>  </a:t>
                      </a:r>
                      <a:endPar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lgn="ctr">
                        <a:buNone/>
                      </a:pPr>
                      <a:r>
                        <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rPr>
                        <a:t>2013</a:t>
                      </a: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年</a:t>
                      </a:r>
                      <a:r>
                        <a:rPr lang="en-US" altLang="zh-CN" sz="1400" b="1">
                          <a:solidFill>
                            <a:srgbClr val="000000"/>
                          </a:solidFill>
                          <a:latin typeface="宋体" panose="02010600030101010101" pitchFamily="2" charset="-122"/>
                          <a:ea typeface="宋体" panose="02010600030101010101" pitchFamily="2" charset="-122"/>
                        </a:rPr>
                        <a:t>  </a:t>
                      </a:r>
                      <a:endPar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lgn="ctr">
                        <a:buNone/>
                      </a:pPr>
                      <a:r>
                        <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rPr>
                        <a:t>2012</a:t>
                      </a: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年</a:t>
                      </a:r>
                      <a:r>
                        <a:rPr lang="en-US" altLang="zh-CN" sz="1400" b="1">
                          <a:solidFill>
                            <a:srgbClr val="000000"/>
                          </a:solidFill>
                          <a:latin typeface="宋体" panose="02010600030101010101" pitchFamily="2" charset="-122"/>
                          <a:ea typeface="宋体" panose="02010600030101010101" pitchFamily="2" charset="-122"/>
                        </a:rPr>
                        <a:t>  </a:t>
                      </a:r>
                      <a:endPar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分类</a:t>
                      </a:r>
                      <a:r>
                        <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rowSpan="2">
                  <a:txBody>
                    <a:bodyPr/>
                    <a:p>
                      <a:pPr indent="0" algn="ctr">
                        <a:buNone/>
                      </a:pPr>
                      <a:r>
                        <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altLang="zh-CN" sz="1400" b="1">
                          <a:solidFill>
                            <a:srgbClr val="000000"/>
                          </a:solidFill>
                          <a:latin typeface="宋体" panose="02010600030101010101" pitchFamily="2" charset="-122"/>
                          <a:ea typeface="宋体" panose="02010600030101010101" pitchFamily="2" charset="-122"/>
                        </a:rPr>
                        <a:t>24</a:t>
                      </a:r>
                      <a:endPar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考点</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切入点</a:t>
                      </a:r>
                      <a:r>
                        <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方式</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来源</a:t>
                      </a:r>
                      <a:r>
                        <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主题</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考点</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切入点</a:t>
                      </a:r>
                      <a:r>
                        <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方式</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来源</a:t>
                      </a:r>
                      <a:r>
                        <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主题</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考点</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切入点</a:t>
                      </a:r>
                      <a:r>
                        <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方式</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来源</a:t>
                      </a:r>
                      <a:r>
                        <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主题</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考点</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切入点</a:t>
                      </a:r>
                      <a:r>
                        <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方式</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来源</a:t>
                      </a:r>
                      <a:r>
                        <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主题</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考点</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切入点</a:t>
                      </a:r>
                      <a:r>
                        <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方式</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来源</a:t>
                      </a:r>
                      <a:r>
                        <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主题</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考点</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切入点</a:t>
                      </a:r>
                      <a:r>
                        <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方式</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来源</a:t>
                      </a:r>
                      <a:r>
                        <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主题</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vMerge="1">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华文楷体" panose="02010600040101010101" charset="-122"/>
                          <a:ea typeface="华文楷体" panose="02010600040101010101" charset="-122"/>
                          <a:cs typeface="华文楷体" panose="02010600040101010101" charset="-122"/>
                        </a:rPr>
                        <a:t>春秋战国时期的商业</a:t>
                      </a: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zh-CN" altLang="en-US" sz="1400" b="1">
                        <a:solidFill>
                          <a:srgbClr val="000000"/>
                        </a:solidFill>
                        <a:latin typeface="华文楷体" panose="02010600040101010101" charset="-122"/>
                        <a:ea typeface="华文楷体" panose="02010600040101010101" charset="-122"/>
                        <a:cs typeface="华文楷体" panose="02010600040101010101"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400" b="1">
                          <a:solidFill>
                            <a:srgbClr val="000000"/>
                          </a:solidFill>
                          <a:latin typeface="华文楷体" panose="02010600040101010101" charset="-122"/>
                          <a:ea typeface="华文楷体" panose="02010600040101010101" charset="-122"/>
                          <a:cs typeface="华文楷体" panose="02010600040101010101" charset="-122"/>
                        </a:rPr>
                        <a:t>范蠡在陶、子贡在曹鲁之间经商成为巨富”</a:t>
                      </a:r>
                      <a:endParaRPr lang="zh-CN" altLang="en-US" sz="1400" b="1">
                        <a:solidFill>
                          <a:srgbClr val="000000"/>
                        </a:solidFill>
                        <a:latin typeface="华文楷体" panose="02010600040101010101" charset="-122"/>
                        <a:ea typeface="华文楷体" panose="02010600040101010101" charset="-122"/>
                        <a:cs typeface="华文楷体" panose="02010600040101010101"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图文呈现</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楷体_GB2312" charset="0"/>
                          <a:cs typeface="楷体_GB2312" charset="0"/>
                        </a:rPr>
                        <a:t>汉字的演变</a:t>
                      </a:r>
                      <a:endParaRPr lang="zh-CN" altLang="en-US" sz="1400" b="1">
                        <a:solidFill>
                          <a:srgbClr val="000000"/>
                        </a:solidFill>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曹魏时期的</a:t>
                      </a:r>
                      <a:r>
                        <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三体石经</a:t>
                      </a:r>
                      <a:r>
                        <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楷体_GB2312" charset="0"/>
                          <a:cs typeface="楷体_GB2312" charset="0"/>
                        </a:rPr>
                        <a:t>图文呈现</a:t>
                      </a:r>
                      <a:endParaRPr lang="zh-CN" altLang="en-US" sz="1400" b="1">
                        <a:solidFill>
                          <a:srgbClr val="000000"/>
                        </a:solidFill>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古代儒家思想</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儒者评论政治</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整理材料</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商周政治制度</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周代的“雅言”最早起源</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整理材料</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史学理论和方法</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以</a:t>
                      </a:r>
                      <a:r>
                        <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史记</a:t>
                      </a:r>
                      <a:r>
                        <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的编撰过程考查不同史料价值的差异</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史记</a:t>
                      </a:r>
                      <a:r>
                        <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记载与传说</a:t>
                      </a:r>
                      <a:r>
                        <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史学理论和方法</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华文楷体" panose="02010600040101010101" charset="-122"/>
                          <a:ea typeface="华文楷体" panose="02010600040101010101" charset="-122"/>
                          <a:cs typeface="华文楷体" panose="02010600040101010101" charset="-122"/>
                        </a:rPr>
                        <a:t>汉朝的监察制度和汉代的经济政策</a:t>
                      </a: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zh-CN" altLang="en-US" sz="1400" b="1">
                        <a:solidFill>
                          <a:srgbClr val="000000"/>
                        </a:solidFill>
                        <a:latin typeface="华文楷体" panose="02010600040101010101" charset="-122"/>
                        <a:ea typeface="华文楷体" panose="02010600040101010101" charset="-122"/>
                        <a:cs typeface="华文楷体" panose="02010600040101010101"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以汉代刺史监察豪强田宅为切入</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文字材料</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基础</a:t>
                      </a:r>
                      <a:r>
                        <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素养</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lgn="ctr">
                        <a:buNone/>
                      </a:pPr>
                      <a:r>
                        <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rPr>
                        <a:t>25</a:t>
                      </a:r>
                      <a:endPar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华文楷体" panose="02010600040101010101" charset="-122"/>
                          <a:ea typeface="华文楷体" panose="02010600040101010101" charset="-122"/>
                          <a:cs typeface="华文楷体" panose="02010600040101010101" charset="-122"/>
                        </a:rPr>
                        <a:t>官修史书</a:t>
                      </a: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zh-CN" altLang="en-US" sz="1400" b="1">
                        <a:solidFill>
                          <a:srgbClr val="000000"/>
                        </a:solidFill>
                        <a:latin typeface="华文楷体" panose="02010600040101010101" charset="-122"/>
                        <a:ea typeface="华文楷体" panose="02010600040101010101" charset="-122"/>
                        <a:cs typeface="华文楷体" panose="02010600040101010101"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400" b="1">
                          <a:solidFill>
                            <a:srgbClr val="000000"/>
                          </a:solidFill>
                          <a:latin typeface="华文楷体" panose="02010600040101010101" charset="-122"/>
                          <a:ea typeface="华文楷体" panose="02010600040101010101" charset="-122"/>
                          <a:cs typeface="华文楷体" panose="02010600040101010101" charset="-122"/>
                        </a:rPr>
                        <a:t>魏晋以后，朝廷使用史官负责修撰本朝或前朝历史，成为惯例</a:t>
                      </a:r>
                      <a:endParaRPr lang="zh-CN" altLang="en-US" sz="1400" b="1">
                        <a:solidFill>
                          <a:srgbClr val="000000"/>
                        </a:solidFill>
                        <a:latin typeface="华文楷体" panose="02010600040101010101" charset="-122"/>
                        <a:ea typeface="华文楷体" panose="02010600040101010101" charset="-122"/>
                        <a:cs typeface="华文楷体" panose="02010600040101010101"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对比分析</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楷体_GB2312" charset="0"/>
                          <a:cs typeface="楷体_GB2312" charset="0"/>
                        </a:rPr>
                        <a:t>科举制</a:t>
                      </a:r>
                      <a:endParaRPr lang="zh-CN" altLang="en-US" sz="1400" b="1">
                        <a:solidFill>
                          <a:srgbClr val="000000"/>
                        </a:solidFill>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汉至唐的选官的特点</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楷体_GB2312" charset="0"/>
                          <a:cs typeface="楷体_GB2312" charset="0"/>
                        </a:rPr>
                        <a:t>史料整理</a:t>
                      </a:r>
                      <a:endParaRPr lang="zh-CN" altLang="en-US" sz="1400" b="1">
                        <a:solidFill>
                          <a:srgbClr val="000000"/>
                        </a:solidFill>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古代地方吏治与统治</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借鉴汉代“共治天下”之策</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引用材料</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宗法关系</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秦法、西晋法规定</a:t>
                      </a:r>
                      <a:r>
                        <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儒家伦理</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整理材料</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农业的主要耕作方式和土地制度</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以汉唐与宋代土地法规变化切入考查小农经济发展状况</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宋代 “不抑兼并”</a:t>
                      </a:r>
                      <a:r>
                        <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古代农耕经济</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400" b="1">
                          <a:solidFill>
                            <a:srgbClr val="000000"/>
                          </a:solidFill>
                          <a:latin typeface="华文楷体" panose="02010600040101010101" charset="-122"/>
                          <a:ea typeface="华文楷体" panose="02010600040101010101" charset="-122"/>
                          <a:cs typeface="华文楷体" panose="02010600040101010101" charset="-122"/>
                        </a:rPr>
                        <a:t>宋代商品经济发展和文化关系</a:t>
                      </a:r>
                      <a:endParaRPr lang="zh-CN" altLang="en-US" sz="1400" b="1">
                        <a:solidFill>
                          <a:srgbClr val="000000"/>
                        </a:solidFill>
                        <a:latin typeface="华文楷体" panose="02010600040101010101" charset="-122"/>
                        <a:ea typeface="华文楷体" panose="02010600040101010101" charset="-122"/>
                        <a:cs typeface="华文楷体" panose="02010600040101010101"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400" b="1">
                          <a:solidFill>
                            <a:srgbClr val="000000"/>
                          </a:solidFill>
                          <a:latin typeface="华文楷体" panose="02010600040101010101" charset="-122"/>
                          <a:ea typeface="华文楷体" panose="02010600040101010101" charset="-122"/>
                          <a:cs typeface="华文楷体" panose="02010600040101010101" charset="-122"/>
                        </a:rPr>
                        <a:t>以宋代杭州流传的故事</a:t>
                      </a:r>
                      <a:endParaRPr lang="zh-CN" altLang="en-US" sz="1400" b="1">
                        <a:solidFill>
                          <a:srgbClr val="000000"/>
                        </a:solidFill>
                        <a:latin typeface="华文楷体" panose="02010600040101010101" charset="-122"/>
                        <a:ea typeface="华文楷体" panose="02010600040101010101" charset="-122"/>
                        <a:cs typeface="华文楷体" panose="02010600040101010101"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文字材料</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基础</a:t>
                      </a:r>
                      <a:r>
                        <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素养</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lgn="ctr">
                        <a:buNone/>
                      </a:pPr>
                      <a:r>
                        <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rPr>
                        <a:t>26</a:t>
                      </a:r>
                      <a:endPar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400" b="1">
                          <a:solidFill>
                            <a:srgbClr val="000000"/>
                          </a:solidFill>
                          <a:latin typeface="华文楷体" panose="02010600040101010101" charset="-122"/>
                          <a:ea typeface="华文楷体" panose="02010600040101010101" charset="-122"/>
                          <a:cs typeface="华文楷体" panose="02010600040101010101" charset="-122"/>
                        </a:rPr>
                        <a:t>唐代饮茶习惯传到北方</a:t>
                      </a:r>
                      <a:endParaRPr lang="zh-CN" altLang="en-US" sz="1400" b="1">
                        <a:solidFill>
                          <a:srgbClr val="000000"/>
                        </a:solidFill>
                        <a:latin typeface="华文楷体" panose="02010600040101010101" charset="-122"/>
                        <a:ea typeface="华文楷体" panose="02010600040101010101" charset="-122"/>
                        <a:cs typeface="华文楷体" panose="02010600040101010101"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北朝和唐朝中期对饮茶的看法变化</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对比分析</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楷体_GB2312" charset="0"/>
                          <a:cs typeface="楷体_GB2312" charset="0"/>
                        </a:rPr>
                        <a:t>宋代土地政策</a:t>
                      </a:r>
                      <a:endParaRPr lang="zh-CN" altLang="en-US" sz="1400" b="1">
                        <a:solidFill>
                          <a:srgbClr val="000000"/>
                        </a:solidFill>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宋代的土地私有制的发展</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楷体_GB2312" charset="0"/>
                          <a:cs typeface="楷体_GB2312" charset="0"/>
                        </a:rPr>
                        <a:t>史料整理</a:t>
                      </a:r>
                      <a:endParaRPr lang="zh-CN" altLang="en-US" sz="1400" b="1">
                        <a:solidFill>
                          <a:srgbClr val="000000"/>
                        </a:solidFill>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唐宋农业技术的进步</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唐宋经济重心转移动力</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整理材料</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古代商业</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交子”</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引用材料</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商业的发展</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以明代南北交流货物差异切入考查古代区域贸易发展</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古人所见“描述”</a:t>
                      </a:r>
                      <a:r>
                        <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商品经济</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400" b="1">
                          <a:latin typeface="华文楷体" panose="02010600040101010101" charset="-122"/>
                          <a:ea typeface="华文楷体" panose="02010600040101010101" charset="-122"/>
                          <a:cs typeface="华文楷体" panose="02010600040101010101" charset="-122"/>
                        </a:rPr>
                        <a:t>明清时期商品经济发展</a:t>
                      </a:r>
                      <a:endParaRPr lang="zh-CN" altLang="en-US" sz="1400" b="1">
                        <a:latin typeface="华文楷体" panose="02010600040101010101" charset="-122"/>
                        <a:ea typeface="华文楷体" panose="02010600040101010101" charset="-122"/>
                        <a:cs typeface="华文楷体" panose="02010600040101010101"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以明朝后期从事农业人口减少切入</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文字材料（文言文）</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基础</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pic>
        <p:nvPicPr>
          <p:cNvPr id="6" name="图片 5"/>
          <p:cNvPicPr/>
          <p:nvPr/>
        </p:nvPicPr>
        <p:blipFill>
          <a:blip r:embed="rId1"/>
          <a:stretch>
            <a:fillRect/>
          </a:stretch>
        </p:blipFill>
        <p:spPr>
          <a:xfrm>
            <a:off x="982663" y="1386840"/>
            <a:ext cx="9525" cy="9525"/>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0" name="表格 -1"/>
          <p:cNvGraphicFramePr/>
          <p:nvPr/>
        </p:nvGraphicFramePr>
        <p:xfrm>
          <a:off x="346710" y="240030"/>
          <a:ext cx="11235690" cy="6351270"/>
        </p:xfrm>
        <a:graphic>
          <a:graphicData uri="http://schemas.openxmlformats.org/drawingml/2006/table">
            <a:tbl>
              <a:tblPr firstRow="1" bandRow="1">
                <a:tableStyleId>{5940675A-B579-460E-94D1-54222C63F5DA}</a:tableStyleId>
              </a:tblPr>
              <a:tblGrid>
                <a:gridCol w="561975"/>
                <a:gridCol w="561340"/>
                <a:gridCol w="562610"/>
                <a:gridCol w="561975"/>
                <a:gridCol w="561975"/>
                <a:gridCol w="561340"/>
                <a:gridCol w="562610"/>
                <a:gridCol w="561975"/>
                <a:gridCol w="561340"/>
                <a:gridCol w="561975"/>
                <a:gridCol w="562610"/>
                <a:gridCol w="561340"/>
                <a:gridCol w="561975"/>
                <a:gridCol w="561975"/>
                <a:gridCol w="562610"/>
                <a:gridCol w="561340"/>
                <a:gridCol w="561975"/>
                <a:gridCol w="561975"/>
                <a:gridCol w="561975"/>
                <a:gridCol w="558800"/>
              </a:tblGrid>
              <a:tr h="1360805">
                <a:tc>
                  <a:txBody>
                    <a:bodyPr/>
                    <a:p>
                      <a:pPr indent="0" algn="ctr">
                        <a:buNone/>
                      </a:pPr>
                      <a:r>
                        <a:rPr lang="en-US" altLang="zh-CN" sz="1600" b="1">
                          <a:solidFill>
                            <a:srgbClr val="000000"/>
                          </a:solidFill>
                          <a:latin typeface="宋体" panose="02010600030101010101" pitchFamily="2" charset="-122"/>
                          <a:ea typeface="宋体" panose="02010600030101010101" pitchFamily="2" charset="-122"/>
                          <a:cs typeface="宋体" panose="02010600030101010101" pitchFamily="2" charset="-122"/>
                        </a:rPr>
                        <a:t>27</a:t>
                      </a:r>
                      <a:endParaRPr lang="en-US" altLang="zh-CN"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华文楷体" panose="02010600040101010101" charset="-122"/>
                          <a:ea typeface="华文楷体" panose="02010600040101010101" charset="-122"/>
                          <a:cs typeface="华文楷体" panose="02010600040101010101" charset="-122"/>
                        </a:rPr>
                        <a:t>明朝内阁</a:t>
                      </a: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zh-CN" altLang="en-US" sz="1600" b="1">
                        <a:solidFill>
                          <a:srgbClr val="000000"/>
                        </a:solidFill>
                        <a:latin typeface="华文楷体" panose="02010600040101010101" charset="-122"/>
                        <a:ea typeface="华文楷体" panose="02010600040101010101" charset="-122"/>
                        <a:cs typeface="华文楷体" panose="02010600040101010101"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明朝由禁止宦官识字到宦官识字制度化</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对比分析</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楷体_GB2312" charset="0"/>
                          <a:cs typeface="楷体_GB2312" charset="0"/>
                        </a:rPr>
                        <a:t>宗法观念与移民</a:t>
                      </a:r>
                      <a:endParaRPr lang="zh-CN" altLang="en-US" sz="1600" b="1">
                        <a:solidFill>
                          <a:srgbClr val="000000"/>
                        </a:solidFill>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福建向台湾的移民</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楷体_GB2312" charset="0"/>
                          <a:cs typeface="楷体_GB2312" charset="0"/>
                        </a:rPr>
                        <a:t>情境表述</a:t>
                      </a:r>
                      <a:endParaRPr lang="zh-CN" altLang="en-US" sz="1600" b="1">
                        <a:solidFill>
                          <a:srgbClr val="000000"/>
                        </a:solidFill>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明清商业的繁荣</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明朝迁都影响</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整理材料</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明清君主专制制度的加强</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明代内阁首辅操纵朝政，权倾一时</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整理材料</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古代中国文学成就</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以清代小说发展切入考查市民阶层及世俗文化的发展</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清代学者言论</a:t>
                      </a:r>
                      <a:r>
                        <a:rPr lang="en-US" altLang="zh-CN" sz="16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古代文学</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latin typeface="华文楷体" panose="02010600040101010101" charset="-122"/>
                          <a:ea typeface="华文楷体" panose="02010600040101010101" charset="-122"/>
                          <a:cs typeface="华文楷体" panose="02010600040101010101" charset="-122"/>
                        </a:rPr>
                        <a:t>宋明理学</a:t>
                      </a: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zh-CN" altLang="en-US" sz="1600" b="1">
                        <a:latin typeface="华文楷体" panose="02010600040101010101" charset="-122"/>
                        <a:ea typeface="华文楷体" panose="02010600040101010101" charset="-122"/>
                        <a:cs typeface="华文楷体" panose="02010600040101010101"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以王阳明的一段话为切入点</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文字材料（文言文）</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基础</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60805">
                <a:tc>
                  <a:txBody>
                    <a:bodyPr/>
                    <a:p>
                      <a:pPr indent="0" algn="ctr">
                        <a:buNone/>
                      </a:pPr>
                      <a:r>
                        <a:rPr lang="en-US" altLang="zh-CN" sz="1600" b="1">
                          <a:solidFill>
                            <a:srgbClr val="000000"/>
                          </a:solidFill>
                          <a:latin typeface="宋体" panose="02010600030101010101" pitchFamily="2" charset="-122"/>
                          <a:ea typeface="宋体" panose="02010600030101010101" pitchFamily="2" charset="-122"/>
                          <a:cs typeface="宋体" panose="02010600030101010101" pitchFamily="2" charset="-122"/>
                        </a:rPr>
                        <a:t>28</a:t>
                      </a:r>
                      <a:endParaRPr lang="en-US" altLang="zh-CN"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华文楷体" panose="02010600040101010101" charset="-122"/>
                          <a:ea typeface="华文楷体" panose="02010600040101010101" charset="-122"/>
                          <a:cs typeface="华文楷体" panose="02010600040101010101" charset="-122"/>
                        </a:rPr>
                        <a:t>近代中国经济结构的变动</a:t>
                      </a:r>
                      <a:r>
                        <a:rPr lang="en-US" altLang="zh-CN" sz="1600" b="1">
                          <a:solidFill>
                            <a:srgbClr val="000000"/>
                          </a:solidFill>
                          <a:latin typeface="华文楷体" panose="02010600040101010101" charset="-122"/>
                          <a:ea typeface="华文楷体" panose="02010600040101010101" charset="-122"/>
                          <a:cs typeface="华文楷体" panose="02010600040101010101" charset="-122"/>
                        </a:rPr>
                        <a:t>——</a:t>
                      </a:r>
                      <a:r>
                        <a:rPr lang="zh-CN" altLang="en-US" sz="1600" b="1">
                          <a:solidFill>
                            <a:srgbClr val="000000"/>
                          </a:solidFill>
                          <a:latin typeface="华文楷体" panose="02010600040101010101" charset="-122"/>
                          <a:ea typeface="华文楷体" panose="02010600040101010101" charset="-122"/>
                          <a:cs typeface="华文楷体" panose="02010600040101010101" charset="-122"/>
                        </a:rPr>
                        <a:t>洋务企业</a:t>
                      </a: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zh-CN" altLang="en-US" sz="1600" b="1">
                        <a:solidFill>
                          <a:srgbClr val="000000"/>
                        </a:solidFill>
                        <a:latin typeface="华文楷体" panose="02010600040101010101" charset="-122"/>
                        <a:ea typeface="华文楷体" panose="02010600040101010101" charset="-122"/>
                        <a:cs typeface="华文楷体" panose="02010600040101010101"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福州船政局制造费用来源的变化</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史料整理，对比分析</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楷体_GB2312" charset="0"/>
                          <a:cs typeface="楷体_GB2312" charset="0"/>
                        </a:rPr>
                        <a:t>近代中国融入世界市场</a:t>
                      </a:r>
                      <a:endParaRPr lang="zh-CN" altLang="en-US" sz="1600" b="1">
                        <a:solidFill>
                          <a:srgbClr val="000000"/>
                        </a:solidFill>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近代中国的日用品</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楷体_GB2312" charset="0"/>
                          <a:cs typeface="楷体_GB2312" charset="0"/>
                        </a:rPr>
                        <a:t>史料引述</a:t>
                      </a:r>
                      <a:endParaRPr lang="zh-CN" altLang="en-US" sz="1600" b="1">
                        <a:solidFill>
                          <a:srgbClr val="000000"/>
                        </a:solidFill>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洋务运动</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洋务运动与传统观念的冲突</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整理材料</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维新思想</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维新派重视易服</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人物言论</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京剧等剧种的产生和发展</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以京剧脸谱特征切入考查京剧对大众认知的影响</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歌曲</a:t>
                      </a:r>
                      <a:r>
                        <a:rPr lang="en-US" altLang="zh-CN" sz="16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说唱脸谱</a:t>
                      </a:r>
                      <a:r>
                        <a:rPr lang="en-US" altLang="zh-CN" sz="16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古代艺术</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latin typeface="华文楷体" panose="02010600040101010101" charset="-122"/>
                          <a:ea typeface="华文楷体" panose="02010600040101010101" charset="-122"/>
                          <a:cs typeface="华文楷体" panose="02010600040101010101" charset="-122"/>
                        </a:rPr>
                        <a:t>清朝君主专制的强化</a:t>
                      </a: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zh-CN" altLang="en-US" sz="1600" b="1">
                        <a:latin typeface="华文楷体" panose="02010600040101010101" charset="-122"/>
                        <a:ea typeface="华文楷体" panose="02010600040101010101" charset="-122"/>
                        <a:cs typeface="华文楷体" panose="02010600040101010101"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600" b="1">
                          <a:latin typeface="宋体" panose="02010600030101010101" pitchFamily="2" charset="-122"/>
                          <a:ea typeface="宋体" panose="02010600030101010101" pitchFamily="2" charset="-122"/>
                          <a:cs typeface="宋体" panose="02010600030101010101" pitchFamily="2" charset="-122"/>
                        </a:rPr>
                        <a:t>以清代内阁处理公务的案例</a:t>
                      </a:r>
                      <a:endParaRPr lang="zh-CN" altLang="en-US" sz="16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文字材料</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基础</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0" name="表格 -1"/>
          <p:cNvGraphicFramePr/>
          <p:nvPr/>
        </p:nvGraphicFramePr>
        <p:xfrm>
          <a:off x="346710" y="240030"/>
          <a:ext cx="11235690" cy="5608320"/>
        </p:xfrm>
        <a:graphic>
          <a:graphicData uri="http://schemas.openxmlformats.org/drawingml/2006/table">
            <a:tbl>
              <a:tblPr firstRow="1" bandRow="1">
                <a:tableStyleId>{5940675A-B579-460E-94D1-54222C63F5DA}</a:tableStyleId>
              </a:tblPr>
              <a:tblGrid>
                <a:gridCol w="561975"/>
                <a:gridCol w="561340"/>
                <a:gridCol w="719455"/>
                <a:gridCol w="553720"/>
                <a:gridCol w="503555"/>
                <a:gridCol w="471170"/>
                <a:gridCol w="562610"/>
                <a:gridCol w="561975"/>
                <a:gridCol w="561340"/>
                <a:gridCol w="561975"/>
                <a:gridCol w="562610"/>
                <a:gridCol w="561340"/>
                <a:gridCol w="561975"/>
                <a:gridCol w="561975"/>
                <a:gridCol w="562610"/>
                <a:gridCol w="561340"/>
                <a:gridCol w="561975"/>
                <a:gridCol w="561975"/>
                <a:gridCol w="561975"/>
                <a:gridCol w="558800"/>
              </a:tblGrid>
              <a:tr h="1360805">
                <a:tc>
                  <a:txBody>
                    <a:bodyPr/>
                    <a:p>
                      <a:pPr indent="0" algn="ctr">
                        <a:buNone/>
                      </a:pPr>
                      <a:r>
                        <a:rPr lang="en-US" altLang="zh-CN" sz="1600" b="1">
                          <a:solidFill>
                            <a:srgbClr val="000000"/>
                          </a:solidFill>
                          <a:latin typeface="宋体" panose="02010600030101010101" pitchFamily="2" charset="-122"/>
                          <a:ea typeface="宋体" panose="02010600030101010101" pitchFamily="2" charset="-122"/>
                          <a:cs typeface="宋体" panose="02010600030101010101" pitchFamily="2" charset="-122"/>
                        </a:rPr>
                        <a:t>29</a:t>
                      </a:r>
                      <a:endParaRPr lang="en-US" altLang="zh-CN"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华文楷体" panose="02010600040101010101" charset="-122"/>
                          <a:ea typeface="华文楷体" panose="02010600040101010101" charset="-122"/>
                          <a:cs typeface="华文楷体" panose="02010600040101010101" charset="-122"/>
                        </a:rPr>
                        <a:t>近代中国思想解放的潮流</a:t>
                      </a:r>
                      <a:r>
                        <a:rPr lang="en-US" altLang="zh-CN" sz="1600" b="1">
                          <a:solidFill>
                            <a:srgbClr val="000000"/>
                          </a:solidFill>
                          <a:latin typeface="华文楷体" panose="02010600040101010101" charset="-122"/>
                          <a:ea typeface="华文楷体" panose="02010600040101010101" charset="-122"/>
                          <a:cs typeface="华文楷体" panose="02010600040101010101" charset="-122"/>
                        </a:rPr>
                        <a:t>——</a:t>
                      </a:r>
                      <a:r>
                        <a:rPr lang="zh-CN" altLang="en-US" sz="1600" b="1">
                          <a:solidFill>
                            <a:srgbClr val="000000"/>
                          </a:solidFill>
                          <a:latin typeface="华文楷体" panose="02010600040101010101" charset="-122"/>
                          <a:ea typeface="华文楷体" panose="02010600040101010101" charset="-122"/>
                          <a:cs typeface="华文楷体" panose="02010600040101010101" charset="-122"/>
                        </a:rPr>
                        <a:t>新思想社会影响</a:t>
                      </a: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zh-CN" altLang="en-US" sz="1600" b="1">
                        <a:solidFill>
                          <a:srgbClr val="000000"/>
                        </a:solidFill>
                        <a:latin typeface="华文楷体" panose="02010600040101010101" charset="-122"/>
                        <a:ea typeface="华文楷体" panose="02010600040101010101" charset="-122"/>
                        <a:cs typeface="华文楷体" panose="02010600040101010101"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以</a:t>
                      </a:r>
                      <a:r>
                        <a:rPr lang="en-US" altLang="zh-CN" sz="16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申报</a:t>
                      </a:r>
                      <a:r>
                        <a:rPr lang="en-US" altLang="zh-CN" sz="16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登载的广告入手</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史料引述</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楷体_GB2312" charset="0"/>
                          <a:cs typeface="楷体_GB2312" charset="0"/>
                        </a:rPr>
                        <a:t>土地革命</a:t>
                      </a:r>
                      <a:endParaRPr lang="zh-CN" altLang="en-US" sz="1600" b="1">
                        <a:solidFill>
                          <a:srgbClr val="000000"/>
                        </a:solidFill>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根据地的建设情况</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楷体_GB2312" charset="0"/>
                          <a:cs typeface="楷体_GB2312" charset="0"/>
                        </a:rPr>
                        <a:t>情境表述</a:t>
                      </a:r>
                      <a:endParaRPr lang="zh-CN" altLang="en-US" sz="1600" b="1">
                        <a:solidFill>
                          <a:srgbClr val="000000"/>
                        </a:solidFill>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康有为的维新思想</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新学伪经考</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整理材料</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近代中国思想解放潮流</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民主思想已经成为社会潮流</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1600" b="1">
                          <a:solidFill>
                            <a:srgbClr val="000000"/>
                          </a:solidFill>
                          <a:latin typeface="宋体" panose="02010600030101010101" pitchFamily="2" charset="-122"/>
                          <a:ea typeface="宋体" panose="02010600030101010101" pitchFamily="2" charset="-122"/>
                          <a:cs typeface="宋体" panose="02010600030101010101" pitchFamily="2" charset="-122"/>
                        </a:rPr>
                        <a:t>1926</a:t>
                      </a: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年，报纸评论</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中国近代化</a:t>
                      </a:r>
                      <a:r>
                        <a:rPr lang="en-US" altLang="zh-CN" sz="16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政治</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以清代驻外使馆的设立切入考查中国外交近代化</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郭嵩焘的建议</a:t>
                      </a:r>
                      <a:r>
                        <a:rPr lang="en-US" altLang="zh-CN" sz="16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近代外交</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latin typeface="华文楷体" panose="02010600040101010101" charset="-122"/>
                          <a:ea typeface="华文楷体" panose="02010600040101010101" charset="-122"/>
                          <a:cs typeface="华文楷体" panose="02010600040101010101" charset="-122"/>
                        </a:rPr>
                        <a:t>梁启超对古代君主专制的看法</a:t>
                      </a: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zh-CN" altLang="en-US" sz="1600" b="1">
                        <a:latin typeface="华文楷体" panose="02010600040101010101" charset="-122"/>
                        <a:ea typeface="华文楷体" panose="02010600040101010101" charset="-122"/>
                        <a:cs typeface="华文楷体" panose="02010600040101010101"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600" b="1">
                          <a:latin typeface="华文楷体" panose="02010600040101010101" charset="-122"/>
                          <a:ea typeface="华文楷体" panose="02010600040101010101" charset="-122"/>
                          <a:cs typeface="华文楷体" panose="02010600040101010101" charset="-122"/>
                        </a:rPr>
                        <a:t>以近代维新思想家梁启超的话切入</a:t>
                      </a:r>
                      <a:endParaRPr lang="zh-CN" altLang="en-US" sz="1600" b="1">
                        <a:latin typeface="华文楷体" panose="02010600040101010101" charset="-122"/>
                        <a:ea typeface="华文楷体" panose="02010600040101010101" charset="-122"/>
                        <a:cs typeface="华文楷体" panose="02010600040101010101"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文字材料（文言文）</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基础</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68855">
                <a:tc>
                  <a:txBody>
                    <a:bodyPr/>
                    <a:p>
                      <a:pPr indent="0" algn="ctr">
                        <a:buNone/>
                      </a:pPr>
                      <a:r>
                        <a:rPr lang="en-US" altLang="zh-CN" sz="1600" b="1">
                          <a:solidFill>
                            <a:srgbClr val="000000"/>
                          </a:solidFill>
                          <a:latin typeface="宋体" panose="02010600030101010101" pitchFamily="2" charset="-122"/>
                          <a:ea typeface="宋体" panose="02010600030101010101" pitchFamily="2" charset="-122"/>
                          <a:cs typeface="宋体" panose="02010600030101010101" pitchFamily="2" charset="-122"/>
                        </a:rPr>
                        <a:t>30</a:t>
                      </a:r>
                      <a:endParaRPr lang="en-US" altLang="zh-CN"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抗日战争中中国共产党力量壮大</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以山东根据地已有农会、工会、妇女会、青年团、儿童团等中国共产党的群众组织</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史料引述</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楷体_GB2312" charset="0"/>
                          <a:cs typeface="楷体_GB2312" charset="0"/>
                        </a:rPr>
                        <a:t>解放战争时的民族工业</a:t>
                      </a:r>
                      <a:endParaRPr lang="zh-CN" altLang="en-US" sz="1600" b="1">
                        <a:solidFill>
                          <a:srgbClr val="000000"/>
                        </a:solidFill>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政府对抗战中的日伪企业的态度</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楷体_GB2312" charset="0"/>
                          <a:cs typeface="楷体_GB2312" charset="0"/>
                        </a:rPr>
                        <a:t>情境表述</a:t>
                      </a:r>
                      <a:endParaRPr lang="zh-CN" altLang="en-US" sz="1600" b="1">
                        <a:solidFill>
                          <a:srgbClr val="000000"/>
                        </a:solidFill>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日本对华经济侵略</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1600" b="1">
                          <a:solidFill>
                            <a:srgbClr val="000000"/>
                          </a:solidFill>
                          <a:latin typeface="宋体" panose="02010600030101010101" pitchFamily="2" charset="-122"/>
                          <a:ea typeface="宋体" panose="02010600030101010101" pitchFamily="2" charset="-122"/>
                          <a:cs typeface="宋体" panose="02010600030101010101" pitchFamily="2" charset="-122"/>
                        </a:rPr>
                        <a:t>1938</a:t>
                      </a: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年，日本在北平设银行、发债卷</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整理材料</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抗日战争</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争取各国对华同情和帮助</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人物言论</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新民主主义革命 </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以国共两党对“土改”的态度切入考查国民党农村政策</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16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湖北省减租实施办法</a:t>
                      </a:r>
                      <a:r>
                        <a:rPr lang="en-US" altLang="zh-CN" sz="16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新民主主义革命</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latin typeface="华文楷体" panose="02010600040101010101" charset="-122"/>
                          <a:ea typeface="华文楷体" panose="02010600040101010101" charset="-122"/>
                          <a:cs typeface="华文楷体" panose="02010600040101010101" charset="-122"/>
                        </a:rPr>
                        <a:t>中国近代民族资本主义曲折发展</a:t>
                      </a: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zh-CN" altLang="en-US" sz="1600" b="1">
                        <a:latin typeface="华文楷体" panose="02010600040101010101" charset="-122"/>
                        <a:ea typeface="华文楷体" panose="02010600040101010101" charset="-122"/>
                        <a:cs typeface="华文楷体" panose="02010600040101010101"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600" b="1">
                          <a:latin typeface="华文楷体" panose="02010600040101010101" charset="-122"/>
                          <a:ea typeface="华文楷体" panose="02010600040101010101" charset="-122"/>
                          <a:cs typeface="华文楷体" panose="02010600040101010101" charset="-122"/>
                        </a:rPr>
                        <a:t>创造一个新的情境，内容只涉及到张謇办厂和当时的心情</a:t>
                      </a:r>
                      <a:endParaRPr lang="zh-CN" altLang="en-US" sz="1600" b="1">
                        <a:latin typeface="华文楷体" panose="02010600040101010101" charset="-122"/>
                        <a:ea typeface="华文楷体" panose="02010600040101010101" charset="-122"/>
                        <a:cs typeface="华文楷体" panose="02010600040101010101"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文字材料</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基础</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0" name="表格 -1"/>
          <p:cNvGraphicFramePr/>
          <p:nvPr/>
        </p:nvGraphicFramePr>
        <p:xfrm>
          <a:off x="518795" y="284988"/>
          <a:ext cx="11363960" cy="0"/>
        </p:xfrm>
        <a:graphic>
          <a:graphicData uri="http://schemas.openxmlformats.org/drawingml/2006/table">
            <a:tbl>
              <a:tblPr firstRow="1" bandRow="1">
                <a:tableStyleId>{5940675A-B579-460E-94D1-54222C63F5DA}</a:tableStyleId>
              </a:tblPr>
              <a:tblGrid>
                <a:gridCol w="548640"/>
                <a:gridCol w="548640"/>
                <a:gridCol w="549275"/>
                <a:gridCol w="548640"/>
                <a:gridCol w="548640"/>
                <a:gridCol w="548640"/>
                <a:gridCol w="549275"/>
                <a:gridCol w="548640"/>
                <a:gridCol w="548640"/>
                <a:gridCol w="548640"/>
                <a:gridCol w="549275"/>
                <a:gridCol w="548640"/>
                <a:gridCol w="548640"/>
                <a:gridCol w="548640"/>
                <a:gridCol w="549275"/>
                <a:gridCol w="548640"/>
                <a:gridCol w="548640"/>
                <a:gridCol w="548640"/>
                <a:gridCol w="549275"/>
                <a:gridCol w="545465"/>
              </a:tblGrid>
              <a:tr h="3657600">
                <a:tc>
                  <a:txBody>
                    <a:bodyPr/>
                    <a:p>
                      <a:pPr indent="0" algn="ctr">
                        <a:buNone/>
                      </a:pPr>
                      <a:r>
                        <a:rPr lang="en-US" altLang="zh-CN" sz="1600" b="1">
                          <a:solidFill>
                            <a:srgbClr val="000000"/>
                          </a:solidFill>
                          <a:latin typeface="宋体" panose="02010600030101010101" pitchFamily="2" charset="-122"/>
                          <a:ea typeface="宋体" panose="02010600030101010101" pitchFamily="2" charset="-122"/>
                          <a:cs typeface="宋体" panose="02010600030101010101" pitchFamily="2" charset="-122"/>
                        </a:rPr>
                        <a:t>31</a:t>
                      </a:r>
                      <a:endParaRPr lang="en-US" altLang="zh-CN"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华文楷体" panose="02010600040101010101" charset="-122"/>
                          <a:ea typeface="华文楷体" panose="02010600040101010101" charset="-122"/>
                          <a:cs typeface="华文楷体" panose="02010600040101010101" charset="-122"/>
                        </a:rPr>
                        <a:t>现代中国教育事业的发展</a:t>
                      </a:r>
                      <a:r>
                        <a:rPr lang="en-US" altLang="zh-CN" sz="1600" b="1">
                          <a:solidFill>
                            <a:srgbClr val="000000"/>
                          </a:solidFill>
                          <a:latin typeface="华文楷体" panose="02010600040101010101" charset="-122"/>
                          <a:ea typeface="华文楷体" panose="02010600040101010101" charset="-122"/>
                          <a:cs typeface="华文楷体" panose="02010600040101010101" charset="-122"/>
                        </a:rPr>
                        <a:t>——</a:t>
                      </a:r>
                      <a:r>
                        <a:rPr lang="zh-CN" altLang="en-US" sz="1600" b="1">
                          <a:solidFill>
                            <a:srgbClr val="000000"/>
                          </a:solidFill>
                          <a:latin typeface="华文楷体" panose="02010600040101010101" charset="-122"/>
                          <a:ea typeface="华文楷体" panose="02010600040101010101" charset="-122"/>
                          <a:cs typeface="华文楷体" panose="02010600040101010101" charset="-122"/>
                        </a:rPr>
                        <a:t>高等教育的发展</a:t>
                      </a: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zh-CN" altLang="en-US" sz="1600" b="1">
                        <a:solidFill>
                          <a:srgbClr val="000000"/>
                        </a:solidFill>
                        <a:latin typeface="华文楷体" panose="02010600040101010101" charset="-122"/>
                        <a:ea typeface="华文楷体" panose="02010600040101010101" charset="-122"/>
                        <a:cs typeface="华文楷体" panose="02010600040101010101"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以</a:t>
                      </a:r>
                      <a:r>
                        <a:rPr lang="en-US" altLang="zh-CN" sz="1600" b="1">
                          <a:solidFill>
                            <a:srgbClr val="000000"/>
                          </a:solidFill>
                          <a:latin typeface="宋体" panose="02010600030101010101" pitchFamily="2" charset="-122"/>
                          <a:ea typeface="宋体" panose="02010600030101010101" pitchFamily="2" charset="-122"/>
                          <a:cs typeface="宋体" panose="02010600030101010101" pitchFamily="2" charset="-122"/>
                        </a:rPr>
                        <a:t>1977</a:t>
                      </a: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年、</a:t>
                      </a:r>
                      <a:r>
                        <a:rPr lang="en-US" altLang="zh-CN" sz="1600" b="1">
                          <a:solidFill>
                            <a:srgbClr val="000000"/>
                          </a:solidFill>
                          <a:latin typeface="宋体" panose="02010600030101010101" pitchFamily="2" charset="-122"/>
                          <a:ea typeface="宋体" panose="02010600030101010101" pitchFamily="2" charset="-122"/>
                          <a:cs typeface="宋体" panose="02010600030101010101" pitchFamily="2" charset="-122"/>
                        </a:rPr>
                        <a:t>1988</a:t>
                      </a: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年、</a:t>
                      </a:r>
                      <a:r>
                        <a:rPr lang="en-US" altLang="zh-CN" sz="1600" b="1">
                          <a:solidFill>
                            <a:srgbClr val="000000"/>
                          </a:solidFill>
                          <a:latin typeface="宋体" panose="02010600030101010101" pitchFamily="2" charset="-122"/>
                          <a:ea typeface="宋体" panose="02010600030101010101" pitchFamily="2" charset="-122"/>
                          <a:cs typeface="宋体" panose="02010600030101010101" pitchFamily="2" charset="-122"/>
                        </a:rPr>
                        <a:t>2001</a:t>
                      </a: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年高等学生招生人数的变化为切入点</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史料引述，对比分析，数据变化</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楷体_GB2312" charset="0"/>
                          <a:cs typeface="楷体_GB2312" charset="0"/>
                        </a:rPr>
                        <a:t>一五计划</a:t>
                      </a:r>
                      <a:endParaRPr lang="zh-CN" altLang="en-US" sz="1600" b="1">
                        <a:solidFill>
                          <a:srgbClr val="000000"/>
                        </a:solidFill>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一五期间的投资比例</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楷体_GB2312" charset="0"/>
                          <a:cs typeface="楷体_GB2312" charset="0"/>
                        </a:rPr>
                        <a:t>史料整理</a:t>
                      </a:r>
                      <a:endParaRPr lang="zh-CN" altLang="en-US" sz="1600" b="1">
                        <a:solidFill>
                          <a:srgbClr val="000000"/>
                        </a:solidFill>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新中国初期的教育</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1600" b="1">
                          <a:solidFill>
                            <a:srgbClr val="000000"/>
                          </a:solidFill>
                          <a:latin typeface="宋体" panose="02010600030101010101" pitchFamily="2" charset="-122"/>
                          <a:ea typeface="宋体" panose="02010600030101010101" pitchFamily="2" charset="-122"/>
                          <a:cs typeface="宋体" panose="02010600030101010101" pitchFamily="2" charset="-122"/>
                        </a:rPr>
                        <a:t>1952</a:t>
                      </a: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年，新中国学校学俄语热</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整理材料</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建国初计划经济体制的建立</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粮食统购统销</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整理材料</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现代中国的教育</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以建国初高校教育切入考查教育与政治的关系</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高校课程开设及主题展览</a:t>
                      </a:r>
                      <a:r>
                        <a:rPr lang="en-US" altLang="zh-CN" sz="16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现代教育</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latin typeface="华文楷体" panose="02010600040101010101" charset="-122"/>
                          <a:ea typeface="华文楷体" panose="02010600040101010101" charset="-122"/>
                          <a:cs typeface="华文楷体" panose="02010600040101010101" charset="-122"/>
                        </a:rPr>
                        <a:t>早期毛泽东思想内容</a:t>
                      </a: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zh-CN" altLang="en-US" sz="1600" b="1">
                        <a:latin typeface="华文楷体" panose="02010600040101010101" charset="-122"/>
                        <a:ea typeface="华文楷体" panose="02010600040101010101" charset="-122"/>
                        <a:cs typeface="华文楷体" panose="02010600040101010101"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600" b="1">
                          <a:latin typeface="华文楷体" panose="02010600040101010101" charset="-122"/>
                          <a:ea typeface="华文楷体" panose="02010600040101010101" charset="-122"/>
                          <a:cs typeface="华文楷体" panose="02010600040101010101" charset="-122"/>
                        </a:rPr>
                        <a:t>以俄国革命道路和中国共产党早期成员对中国革命道路的思考为切入</a:t>
                      </a:r>
                      <a:endParaRPr lang="zh-CN" altLang="en-US" sz="1600" b="1">
                        <a:latin typeface="华文楷体" panose="02010600040101010101" charset="-122"/>
                        <a:ea typeface="华文楷体" panose="02010600040101010101" charset="-122"/>
                        <a:cs typeface="华文楷体" panose="02010600040101010101"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文字材料（毛泽东的书信）</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基础</a:t>
                      </a:r>
                      <a:r>
                        <a:rPr lang="en-US" altLang="zh-CN" sz="16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素养</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83285">
                <a:tc>
                  <a:txBody>
                    <a:bodyPr/>
                    <a:p>
                      <a:pPr indent="0" algn="ctr">
                        <a:buNone/>
                      </a:pPr>
                      <a:r>
                        <a:rPr lang="en-US" altLang="zh-CN" sz="1600" b="1">
                          <a:solidFill>
                            <a:srgbClr val="000000"/>
                          </a:solidFill>
                          <a:latin typeface="宋体" panose="02010600030101010101" pitchFamily="2" charset="-122"/>
                          <a:ea typeface="宋体" panose="02010600030101010101" pitchFamily="2" charset="-122"/>
                          <a:cs typeface="宋体" panose="02010600030101010101" pitchFamily="2" charset="-122"/>
                        </a:rPr>
                        <a:t>32</a:t>
                      </a:r>
                      <a:endParaRPr lang="en-US" altLang="zh-CN"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华文楷体" panose="02010600040101010101" charset="-122"/>
                          <a:ea typeface="华文楷体" panose="02010600040101010101" charset="-122"/>
                          <a:cs typeface="华文楷体" panose="02010600040101010101" charset="-122"/>
                        </a:rPr>
                        <a:t>古希腊民主政治</a:t>
                      </a:r>
                      <a:r>
                        <a:rPr lang="en-US" altLang="zh-CN" sz="1600" b="1">
                          <a:solidFill>
                            <a:srgbClr val="000000"/>
                          </a:solidFill>
                          <a:latin typeface="华文楷体" panose="02010600040101010101" charset="-122"/>
                          <a:ea typeface="华文楷体" panose="02010600040101010101" charset="-122"/>
                          <a:cs typeface="华文楷体" panose="02010600040101010101" charset="-122"/>
                        </a:rPr>
                        <a:t>——</a:t>
                      </a:r>
                      <a:r>
                        <a:rPr lang="zh-CN" altLang="en-US" sz="1600" b="1">
                          <a:solidFill>
                            <a:srgbClr val="000000"/>
                          </a:solidFill>
                          <a:latin typeface="华文楷体" panose="02010600040101010101" charset="-122"/>
                          <a:ea typeface="华文楷体" panose="02010600040101010101" charset="-122"/>
                          <a:cs typeface="华文楷体" panose="02010600040101010101" charset="-122"/>
                        </a:rPr>
                        <a:t>民主政治发展历程</a:t>
                      </a: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zh-CN" altLang="en-US" sz="1600" b="1">
                        <a:solidFill>
                          <a:srgbClr val="000000"/>
                        </a:solidFill>
                        <a:latin typeface="华文楷体" panose="02010600040101010101" charset="-122"/>
                        <a:ea typeface="华文楷体" panose="02010600040101010101" charset="-122"/>
                        <a:cs typeface="华文楷体" panose="02010600040101010101"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梭伦改革后雅典执政官未经选举上台者的命运</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历史叙述</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楷体_GB2312" charset="0"/>
                          <a:cs typeface="楷体_GB2312" charset="0"/>
                        </a:rPr>
                        <a:t>雅典民主政治</a:t>
                      </a:r>
                      <a:endParaRPr lang="zh-CN" altLang="en-US" sz="1600" b="1">
                        <a:solidFill>
                          <a:srgbClr val="000000"/>
                        </a:solidFill>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政府对民族要求公民参政</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楷体_GB2312" charset="0"/>
                          <a:cs typeface="楷体_GB2312" charset="0"/>
                        </a:rPr>
                        <a:t>情境表述</a:t>
                      </a:r>
                      <a:endParaRPr lang="zh-CN" altLang="en-US" sz="1600" b="1">
                        <a:solidFill>
                          <a:srgbClr val="000000"/>
                        </a:solidFill>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新航路开辟后东西方交流的增多</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英国茶叶的消费群扩大</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整理材料</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罗马法</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16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十二铜表法</a:t>
                      </a:r>
                      <a:r>
                        <a:rPr lang="en-US" altLang="zh-CN" sz="1600" b="1">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整理材料</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雅典民主政治</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以古雅典具体案例切入考查雅典民主政治</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古雅典司法实践</a:t>
                      </a:r>
                      <a:r>
                        <a:rPr lang="en-US" altLang="zh-CN" sz="16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雅典民主</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latin typeface="华文楷体" panose="02010600040101010101" charset="-122"/>
                          <a:ea typeface="华文楷体" panose="02010600040101010101" charset="-122"/>
                          <a:cs typeface="华文楷体" panose="02010600040101010101" charset="-122"/>
                        </a:rPr>
                        <a:t>新中国经济发展和中美关系、中苏关系</a:t>
                      </a: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zh-CN" altLang="en-US" sz="1600" b="1">
                        <a:latin typeface="华文楷体" panose="02010600040101010101" charset="-122"/>
                        <a:ea typeface="华文楷体" panose="02010600040101010101" charset="-122"/>
                        <a:cs typeface="华文楷体" panose="02010600040101010101"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600" b="1">
                          <a:latin typeface="宋体" panose="02010600030101010101" pitchFamily="2" charset="-122"/>
                          <a:ea typeface="宋体" panose="02010600030101010101" pitchFamily="2" charset="-122"/>
                          <a:cs typeface="宋体" panose="02010600030101010101" pitchFamily="2" charset="-122"/>
                        </a:rPr>
                        <a:t>以</a:t>
                      </a:r>
                      <a:r>
                        <a:rPr lang="en-US" altLang="zh-CN" sz="1600" b="1">
                          <a:latin typeface="宋体" panose="02010600030101010101" pitchFamily="2" charset="-122"/>
                          <a:ea typeface="宋体" panose="02010600030101010101" pitchFamily="2" charset="-122"/>
                          <a:cs typeface="宋体" panose="02010600030101010101" pitchFamily="2" charset="-122"/>
                        </a:rPr>
                        <a:t>1958</a:t>
                      </a:r>
                      <a:r>
                        <a:rPr lang="zh-CN" altLang="en-US" sz="1600" b="1">
                          <a:latin typeface="宋体" panose="02010600030101010101" pitchFamily="2" charset="-122"/>
                          <a:ea typeface="宋体" panose="02010600030101010101" pitchFamily="2" charset="-122"/>
                          <a:cs typeface="宋体" panose="02010600030101010101" pitchFamily="2" charset="-122"/>
                        </a:rPr>
                        <a:t>年，美国一份评估中国“二五”计划的文件切入</a:t>
                      </a:r>
                      <a:endParaRPr lang="zh-CN" altLang="en-US" sz="16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整理材料</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基础</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0" name="表格 -1"/>
          <p:cNvGraphicFramePr/>
          <p:nvPr/>
        </p:nvGraphicFramePr>
        <p:xfrm>
          <a:off x="609600" y="307975"/>
          <a:ext cx="10972800" cy="6194425"/>
        </p:xfrm>
        <a:graphic>
          <a:graphicData uri="http://schemas.openxmlformats.org/drawingml/2006/table">
            <a:tbl>
              <a:tblPr firstRow="1" bandRow="1">
                <a:tableStyleId>{5940675A-B579-460E-94D1-54222C63F5DA}</a:tableStyleId>
              </a:tblPr>
              <a:tblGrid>
                <a:gridCol w="548640"/>
                <a:gridCol w="548640"/>
                <a:gridCol w="549275"/>
                <a:gridCol w="548640"/>
                <a:gridCol w="548640"/>
                <a:gridCol w="548640"/>
                <a:gridCol w="549275"/>
                <a:gridCol w="548640"/>
                <a:gridCol w="548640"/>
                <a:gridCol w="548640"/>
                <a:gridCol w="549275"/>
                <a:gridCol w="548640"/>
                <a:gridCol w="548640"/>
                <a:gridCol w="548640"/>
                <a:gridCol w="549275"/>
                <a:gridCol w="548640"/>
                <a:gridCol w="548640"/>
                <a:gridCol w="548640"/>
                <a:gridCol w="549275"/>
                <a:gridCol w="545465"/>
              </a:tblGrid>
              <a:tr h="2567305">
                <a:tc>
                  <a:txBody>
                    <a:bodyPr/>
                    <a:p>
                      <a:pPr indent="0" algn="ctr">
                        <a:buNone/>
                      </a:pPr>
                      <a:r>
                        <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rPr>
                        <a:t>33</a:t>
                      </a:r>
                      <a:endPar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华文楷体" panose="02010600040101010101" charset="-122"/>
                          <a:ea typeface="华文楷体" panose="02010600040101010101" charset="-122"/>
                          <a:cs typeface="华文楷体" panose="02010600040101010101" charset="-122"/>
                        </a:rPr>
                        <a:t>文艺复兴运动的背景意大利的资本主义萌芽</a:t>
                      </a: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zh-CN" altLang="en-US" sz="1400" b="1">
                        <a:solidFill>
                          <a:srgbClr val="000000"/>
                        </a:solidFill>
                        <a:latin typeface="华文楷体" panose="02010600040101010101" charset="-122"/>
                        <a:ea typeface="华文楷体" panose="02010600040101010101" charset="-122"/>
                        <a:cs typeface="华文楷体" panose="02010600040101010101"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佛罗伦萨扩建教堂要与市民意志相结合</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史料引述</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楷体_GB2312" charset="0"/>
                          <a:cs typeface="楷体_GB2312" charset="0"/>
                        </a:rPr>
                        <a:t>第一次工业革命</a:t>
                      </a:r>
                      <a:endParaRPr lang="zh-CN" altLang="en-US" sz="1400" b="1">
                        <a:solidFill>
                          <a:srgbClr val="000000"/>
                        </a:solidFill>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rPr>
                        <a:t>18</a:t>
                      </a: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世纪英国人口死亡率</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楷体_GB2312" charset="0"/>
                          <a:cs typeface="楷体_GB2312" charset="0"/>
                        </a:rPr>
                        <a:t>史料整理</a:t>
                      </a:r>
                      <a:endParaRPr lang="zh-CN" altLang="en-US" sz="1400" b="1">
                        <a:solidFill>
                          <a:srgbClr val="000000"/>
                        </a:solidFill>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西方四国工业的发展</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西方四国工业</a:t>
                      </a:r>
                      <a:r>
                        <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比例表</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表格材料</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英国工业革命</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rPr>
                        <a:t>19</a:t>
                      </a: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世纪英国经济结构的变化</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有人描述</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美国共和制的确立</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以华盛顿态度切入考查美国政治建设</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华盛顿的信</a:t>
                      </a:r>
                      <a:r>
                        <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邦联制</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latin typeface="华文楷体" panose="02010600040101010101" charset="-122"/>
                          <a:ea typeface="华文楷体" panose="02010600040101010101" charset="-122"/>
                          <a:cs typeface="华文楷体" panose="02010600040101010101" charset="-122"/>
                        </a:rPr>
                        <a:t>中国社会主义市场经济体制改革</a:t>
                      </a: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zh-CN" altLang="en-US" sz="1400" b="1">
                        <a:latin typeface="华文楷体" panose="02010600040101010101" charset="-122"/>
                        <a:ea typeface="华文楷体" panose="02010600040101010101" charset="-122"/>
                        <a:cs typeface="华文楷体" panose="02010600040101010101"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400" b="1">
                          <a:latin typeface="华文楷体" panose="02010600040101010101" charset="-122"/>
                          <a:ea typeface="华文楷体" panose="02010600040101010101" charset="-122"/>
                          <a:cs typeface="华文楷体" panose="02010600040101010101" charset="-122"/>
                        </a:rPr>
                        <a:t>以、通过</a:t>
                      </a:r>
                      <a:r>
                        <a:rPr lang="en-US" altLang="zh-CN" sz="1400" b="1">
                          <a:latin typeface="华文楷体" panose="02010600040101010101" charset="-122"/>
                          <a:ea typeface="华文楷体" panose="02010600040101010101" charset="-122"/>
                          <a:cs typeface="华文楷体" panose="02010600040101010101" charset="-122"/>
                        </a:rPr>
                        <a:t>1992</a:t>
                      </a:r>
                      <a:r>
                        <a:rPr lang="zh-CN" altLang="en-US" sz="1400" b="1">
                          <a:latin typeface="华文楷体" panose="02010600040101010101" charset="-122"/>
                          <a:ea typeface="华文楷体" panose="02010600040101010101" charset="-122"/>
                          <a:cs typeface="华文楷体" panose="02010600040101010101" charset="-122"/>
                        </a:rPr>
                        <a:t>年的两个“下海”经商的数据切入</a:t>
                      </a:r>
                      <a:endParaRPr lang="zh-CN" altLang="en-US" sz="1400" b="1">
                        <a:latin typeface="华文楷体" panose="02010600040101010101" charset="-122"/>
                        <a:ea typeface="华文楷体" panose="02010600040101010101" charset="-122"/>
                        <a:cs typeface="华文楷体" panose="02010600040101010101"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数据材料</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基础</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96060">
                <a:tc>
                  <a:txBody>
                    <a:bodyPr/>
                    <a:p>
                      <a:pPr indent="0" algn="ctr">
                        <a:buNone/>
                      </a:pPr>
                      <a:r>
                        <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rPr>
                        <a:t>34</a:t>
                      </a:r>
                      <a:endPar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华文楷体" panose="02010600040101010101" charset="-122"/>
                          <a:ea typeface="华文楷体" panose="02010600040101010101" charset="-122"/>
                          <a:cs typeface="华文楷体" panose="02010600040101010101" charset="-122"/>
                        </a:rPr>
                        <a:t>美国三权分立的政治体制</a:t>
                      </a:r>
                      <a:r>
                        <a:rPr lang="en-US" altLang="zh-CN" sz="1400" b="1">
                          <a:solidFill>
                            <a:srgbClr val="000000"/>
                          </a:solidFill>
                          <a:latin typeface="华文楷体" panose="02010600040101010101" charset="-122"/>
                          <a:ea typeface="华文楷体" panose="02010600040101010101" charset="-122"/>
                          <a:cs typeface="华文楷体" panose="02010600040101010101" charset="-122"/>
                        </a:rPr>
                        <a:t>——</a:t>
                      </a:r>
                      <a:r>
                        <a:rPr lang="zh-CN" altLang="en-US" sz="1400" b="1">
                          <a:solidFill>
                            <a:srgbClr val="000000"/>
                          </a:solidFill>
                          <a:latin typeface="华文楷体" panose="02010600040101010101" charset="-122"/>
                          <a:ea typeface="华文楷体" panose="02010600040101010101" charset="-122"/>
                          <a:cs typeface="华文楷体" panose="02010600040101010101" charset="-122"/>
                        </a:rPr>
                        <a:t>总统的职权</a:t>
                      </a: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zh-CN" altLang="en-US" sz="1400" b="1">
                        <a:solidFill>
                          <a:srgbClr val="000000"/>
                        </a:solidFill>
                        <a:latin typeface="华文楷体" panose="02010600040101010101" charset="-122"/>
                        <a:ea typeface="华文楷体" panose="02010600040101010101" charset="-122"/>
                        <a:cs typeface="华文楷体" panose="02010600040101010101"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400" b="1">
                          <a:solidFill>
                            <a:srgbClr val="000000"/>
                          </a:solidFill>
                          <a:latin typeface="华文楷体" panose="02010600040101010101" charset="-122"/>
                          <a:ea typeface="华文楷体" panose="02010600040101010101" charset="-122"/>
                          <a:cs typeface="华文楷体" panose="02010600040101010101" charset="-122"/>
                        </a:rPr>
                        <a:t>以</a:t>
                      </a:r>
                      <a:r>
                        <a:rPr lang="en-US" altLang="zh-CN" sz="1400" b="1">
                          <a:solidFill>
                            <a:srgbClr val="000000"/>
                          </a:solidFill>
                          <a:latin typeface="华文楷体" panose="02010600040101010101" charset="-122"/>
                          <a:ea typeface="华文楷体" panose="02010600040101010101" charset="-122"/>
                          <a:cs typeface="华文楷体" panose="02010600040101010101" charset="-122"/>
                        </a:rPr>
                        <a:t>1800</a:t>
                      </a:r>
                      <a:r>
                        <a:rPr lang="zh-CN" altLang="en-US" sz="1400" b="1">
                          <a:solidFill>
                            <a:srgbClr val="000000"/>
                          </a:solidFill>
                          <a:latin typeface="华文楷体" panose="02010600040101010101" charset="-122"/>
                          <a:ea typeface="华文楷体" panose="02010600040101010101" charset="-122"/>
                          <a:cs typeface="华文楷体" panose="02010600040101010101" charset="-122"/>
                        </a:rPr>
                        <a:t>年美国政坛的一条事件为材料，</a:t>
                      </a:r>
                      <a:endParaRPr lang="zh-CN" altLang="en-US" sz="1400" b="1">
                        <a:solidFill>
                          <a:srgbClr val="000000"/>
                        </a:solidFill>
                        <a:latin typeface="华文楷体" panose="02010600040101010101" charset="-122"/>
                        <a:ea typeface="华文楷体" panose="02010600040101010101" charset="-122"/>
                        <a:cs typeface="华文楷体" panose="02010600040101010101"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历史叙述</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楷体_GB2312" charset="0"/>
                          <a:cs typeface="楷体_GB2312" charset="0"/>
                        </a:rPr>
                        <a:t>苏联工业化</a:t>
                      </a:r>
                      <a:endParaRPr lang="zh-CN" altLang="en-US" sz="1400" b="1">
                        <a:solidFill>
                          <a:srgbClr val="000000"/>
                        </a:solidFill>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rPr>
                        <a:t>1930</a:t>
                      </a: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年苏联的工业化成就引起美国的兴趣</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楷体_GB2312" charset="0"/>
                          <a:cs typeface="楷体_GB2312" charset="0"/>
                        </a:rPr>
                        <a:t>情境表述</a:t>
                      </a:r>
                      <a:endParaRPr lang="zh-CN" altLang="en-US" sz="1400" b="1">
                        <a:solidFill>
                          <a:srgbClr val="000000"/>
                        </a:solidFill>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农业集体化</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rPr>
                        <a:t>1930</a:t>
                      </a: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年、</a:t>
                      </a:r>
                      <a:r>
                        <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rPr>
                        <a:t>1931</a:t>
                      </a: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年粮食产量与出口变化</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整理材料</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rPr>
                        <a:t>20</a:t>
                      </a: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世纪</a:t>
                      </a:r>
                      <a:r>
                        <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rPr>
                        <a:t>30</a:t>
                      </a: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年代经济危机</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当时美国居民生活</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整理材料</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德意志帝国君主立宪制的确立</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以</a:t>
                      </a:r>
                      <a:r>
                        <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rPr>
                        <a:t>19</a:t>
                      </a: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世纪晚期德国经济与政治反差考查其政治体制特征</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文字加工</a:t>
                      </a:r>
                      <a:r>
                        <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近代德国民主政治</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400" b="1">
                          <a:latin typeface="华文楷体" panose="02010600040101010101" charset="-122"/>
                          <a:ea typeface="华文楷体" panose="02010600040101010101" charset="-122"/>
                          <a:cs typeface="华文楷体" panose="02010600040101010101" charset="-122"/>
                        </a:rPr>
                        <a:t>罗马法</a:t>
                      </a:r>
                      <a:endParaRPr lang="zh-CN" altLang="en-US" sz="1400" b="1">
                        <a:latin typeface="华文楷体" panose="02010600040101010101" charset="-122"/>
                        <a:ea typeface="华文楷体" panose="02010600040101010101" charset="-122"/>
                        <a:cs typeface="华文楷体" panose="02010600040101010101"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400" b="1">
                          <a:latin typeface="宋体" panose="02010600030101010101" pitchFamily="2" charset="-122"/>
                          <a:ea typeface="宋体" panose="02010600030101010101" pitchFamily="2" charset="-122"/>
                          <a:cs typeface="宋体" panose="02010600030101010101" pitchFamily="2" charset="-122"/>
                        </a:rPr>
                        <a:t>以古罗马法学家盖尤斯记述过一个案例切入</a:t>
                      </a:r>
                      <a:endParaRPr lang="zh-CN" altLang="en-US" sz="14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整理材料</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基础</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746250">
                <a:tc>
                  <a:txBody>
                    <a:bodyPr/>
                    <a:p>
                      <a:pPr indent="0" algn="ctr">
                        <a:buNone/>
                      </a:pPr>
                      <a:r>
                        <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rPr>
                        <a:t>35</a:t>
                      </a:r>
                      <a:endPar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华文楷体" panose="02010600040101010101" charset="-122"/>
                          <a:ea typeface="华文楷体" panose="02010600040101010101" charset="-122"/>
                          <a:cs typeface="华文楷体" panose="02010600040101010101" charset="-122"/>
                        </a:rPr>
                        <a:t>史学理论</a:t>
                      </a:r>
                      <a:r>
                        <a:rPr lang="en-US" altLang="zh-CN" sz="1400" b="1">
                          <a:solidFill>
                            <a:srgbClr val="000000"/>
                          </a:solidFill>
                          <a:latin typeface="华文楷体" panose="02010600040101010101" charset="-122"/>
                          <a:ea typeface="华文楷体" panose="02010600040101010101" charset="-122"/>
                          <a:cs typeface="华文楷体" panose="02010600040101010101" charset="-122"/>
                        </a:rPr>
                        <a:t>——</a:t>
                      </a:r>
                      <a:r>
                        <a:rPr lang="zh-CN" altLang="en-US" sz="1400" b="1">
                          <a:solidFill>
                            <a:srgbClr val="000000"/>
                          </a:solidFill>
                          <a:latin typeface="华文楷体" panose="02010600040101010101" charset="-122"/>
                          <a:ea typeface="华文楷体" panose="02010600040101010101" charset="-122"/>
                          <a:cs typeface="华文楷体" panose="02010600040101010101" charset="-122"/>
                        </a:rPr>
                        <a:t>史料</a:t>
                      </a: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zh-CN" altLang="en-US" sz="1400" b="1">
                        <a:solidFill>
                          <a:srgbClr val="000000"/>
                        </a:solidFill>
                        <a:latin typeface="华文楷体" panose="02010600040101010101" charset="-122"/>
                        <a:ea typeface="华文楷体" panose="02010600040101010101" charset="-122"/>
                        <a:cs typeface="华文楷体" panose="02010600040101010101"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400" b="1">
                          <a:solidFill>
                            <a:srgbClr val="000000"/>
                          </a:solidFill>
                          <a:latin typeface="华文楷体" panose="02010600040101010101" charset="-122"/>
                          <a:ea typeface="华文楷体" panose="02010600040101010101" charset="-122"/>
                          <a:cs typeface="华文楷体" panose="02010600040101010101" charset="-122"/>
                        </a:rPr>
                        <a:t>以赫鲁晓夫的回忆录作为史料价值切入</a:t>
                      </a:r>
                      <a:endParaRPr lang="zh-CN" altLang="en-US" sz="1400" b="1">
                        <a:solidFill>
                          <a:srgbClr val="000000"/>
                        </a:solidFill>
                        <a:latin typeface="华文楷体" panose="02010600040101010101" charset="-122"/>
                        <a:ea typeface="华文楷体" panose="02010600040101010101" charset="-122"/>
                        <a:cs typeface="华文楷体" panose="02010600040101010101"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史料引述</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楷体_GB2312" charset="0"/>
                          <a:cs typeface="楷体_GB2312" charset="0"/>
                        </a:rPr>
                        <a:t>国家实力</a:t>
                      </a:r>
                      <a:endParaRPr lang="zh-CN" altLang="en-US" sz="1400" b="1">
                        <a:solidFill>
                          <a:srgbClr val="000000"/>
                        </a:solidFill>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二战后美国援助落后国家</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楷体_GB2312" charset="0"/>
                          <a:cs typeface="楷体_GB2312" charset="0"/>
                        </a:rPr>
                        <a:t>情境表述</a:t>
                      </a:r>
                      <a:endParaRPr lang="zh-CN" altLang="en-US" sz="1400" b="1">
                        <a:solidFill>
                          <a:srgbClr val="000000"/>
                        </a:solidFill>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两极格局的确立与解体</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撰写论文</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探究情景</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政治格局多极化</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当今波兰开放边境线（图）</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图片</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斯大林模式 </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以斯大林赶超先进的言论切入考查其与斯大林模式形成的关系</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斯大林的言论</a:t>
                      </a:r>
                      <a:r>
                        <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苏联的工业化建设</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latin typeface="华文楷体" panose="02010600040101010101" charset="-122"/>
                          <a:ea typeface="华文楷体" panose="02010600040101010101" charset="-122"/>
                          <a:cs typeface="华文楷体" panose="02010600040101010101" charset="-122"/>
                        </a:rPr>
                        <a:t>经济全球化</a:t>
                      </a: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zh-CN" altLang="en-US" sz="1400" b="1">
                        <a:latin typeface="华文楷体" panose="02010600040101010101" charset="-122"/>
                        <a:ea typeface="华文楷体" panose="02010600040101010101" charset="-122"/>
                        <a:cs typeface="华文楷体" panose="02010600040101010101"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以</a:t>
                      </a:r>
                      <a:r>
                        <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rPr>
                        <a:t>1965</a:t>
                      </a: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年和</a:t>
                      </a:r>
                      <a:r>
                        <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rPr>
                        <a:t>1995</a:t>
                      </a: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年两个时间数据图的变化切入</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图表材料（扇形图）</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基础</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0" name="表格 -1"/>
          <p:cNvGraphicFramePr/>
          <p:nvPr/>
        </p:nvGraphicFramePr>
        <p:xfrm>
          <a:off x="609600" y="1122045"/>
          <a:ext cx="10972800" cy="3359785"/>
        </p:xfrm>
        <a:graphic>
          <a:graphicData uri="http://schemas.openxmlformats.org/drawingml/2006/table">
            <a:tbl>
              <a:tblPr firstRow="1" bandRow="1">
                <a:tableStyleId>{5940675A-B579-460E-94D1-54222C63F5DA}</a:tableStyleId>
              </a:tblPr>
              <a:tblGrid>
                <a:gridCol w="548640"/>
                <a:gridCol w="548640"/>
                <a:gridCol w="549275"/>
                <a:gridCol w="548640"/>
                <a:gridCol w="548640"/>
                <a:gridCol w="548640"/>
                <a:gridCol w="549275"/>
                <a:gridCol w="548640"/>
                <a:gridCol w="548640"/>
                <a:gridCol w="548640"/>
                <a:gridCol w="549275"/>
                <a:gridCol w="548640"/>
                <a:gridCol w="548640"/>
                <a:gridCol w="548640"/>
                <a:gridCol w="549275"/>
                <a:gridCol w="548640"/>
                <a:gridCol w="548640"/>
                <a:gridCol w="548640"/>
                <a:gridCol w="549275"/>
                <a:gridCol w="545465"/>
              </a:tblGrid>
              <a:tr h="5181600">
                <a:tc>
                  <a:txBody>
                    <a:bodyPr/>
                    <a:p>
                      <a:pPr indent="0" algn="ctr">
                        <a:buNone/>
                      </a:pP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40</a:t>
                      </a:r>
                      <a:endPar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2017</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年为</a:t>
                      </a: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41</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题</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2000" b="1">
                          <a:solidFill>
                            <a:srgbClr val="000000"/>
                          </a:solidFill>
                          <a:latin typeface="楷体" panose="02010609060101010101" charset="-122"/>
                          <a:ea typeface="楷体" panose="02010609060101010101" charset="-122"/>
                          <a:cs typeface="楷体" panose="02010609060101010101" charset="-122"/>
                        </a:rPr>
                        <a:t>清朝时期和近代、现代的政府的矿业政策</a:t>
                      </a:r>
                      <a:endParaRPr lang="zh-CN" altLang="en-US" sz="2000" b="1">
                        <a:solidFill>
                          <a:srgbClr val="000000"/>
                        </a:solidFill>
                        <a:latin typeface="楷体" panose="02010609060101010101" charset="-122"/>
                        <a:ea typeface="楷体" panose="02010609060101010101" charset="-122"/>
                        <a:cs typeface="楷体" panose="02010609060101010101"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以清雍正年间和洋务运动和新中国一五计划时期的政府的矿业政策切入</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史料引述，原文摘编</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solidFill>
                            <a:srgbClr val="000000"/>
                          </a:solidFill>
                          <a:latin typeface="楷体_GB2312" charset="0"/>
                          <a:cs typeface="楷体_GB2312" charset="0"/>
                        </a:rPr>
                        <a:t>近代国际移民</a:t>
                      </a:r>
                      <a:endParaRPr lang="zh-CN" altLang="en-US" sz="2000" b="1">
                        <a:solidFill>
                          <a:srgbClr val="000000"/>
                        </a:solidFill>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表格文字形式</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solidFill>
                            <a:srgbClr val="000000"/>
                          </a:solidFill>
                          <a:latin typeface="楷体_GB2312" charset="0"/>
                          <a:cs typeface="楷体_GB2312" charset="0"/>
                        </a:rPr>
                        <a:t>原文摘编</a:t>
                      </a:r>
                      <a:endParaRPr lang="zh-CN" altLang="en-US" sz="2000" b="1">
                        <a:solidFill>
                          <a:srgbClr val="000000"/>
                        </a:solidFill>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孟子和苏格拉底的法制观及其价值</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文字材料</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孟子</a:t>
                      </a: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苏格拉底的申辩</a:t>
                      </a: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古代农耕经济</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东北移民及开发</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葛剑雄主编</a:t>
                      </a: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中国移民史</a:t>
                      </a: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、白寿彝总主编</a:t>
                      </a: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中国通史</a:t>
                      </a: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爱因斯坦热</a:t>
                      </a: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新文化运动</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以爱因斯坦热及近代中国知识界对其态度切入考查科技发展与思想解放的关系</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爱因斯坦传</a:t>
                      </a: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梁启超传</a:t>
                      </a: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等</a:t>
                      </a: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思想解放</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2000" b="1">
                          <a:solidFill>
                            <a:srgbClr val="000000"/>
                          </a:solidFill>
                          <a:latin typeface="楷体" panose="02010609060101010101" charset="-122"/>
                          <a:ea typeface="楷体" panose="02010609060101010101" charset="-122"/>
                          <a:cs typeface="楷体" panose="02010609060101010101" charset="-122"/>
                        </a:rPr>
                        <a:t>三次科技革命对城市交通的影响</a:t>
                      </a:r>
                      <a:endParaRPr lang="zh-CN" altLang="en-US" sz="2000" b="1">
                        <a:solidFill>
                          <a:srgbClr val="000000"/>
                        </a:solidFill>
                        <a:latin typeface="楷体" panose="02010609060101010101" charset="-122"/>
                        <a:ea typeface="楷体" panose="02010609060101010101" charset="-122"/>
                        <a:cs typeface="楷体" panose="02010609060101010101"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以不同时期交通信号灯进步的阶段性特点切入</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2000" b="1">
                          <a:latin typeface="宋体" panose="02010600030101010101" pitchFamily="2" charset="-122"/>
                          <a:ea typeface="宋体" panose="02010600030101010101" pitchFamily="2" charset="-122"/>
                          <a:cs typeface="宋体" panose="02010600030101010101" pitchFamily="2" charset="-122"/>
                        </a:rPr>
                        <a:t>据郑祖武</a:t>
                      </a:r>
                      <a:r>
                        <a:rPr lang="en-US" altLang="zh-CN" sz="2000" b="1">
                          <a:latin typeface="宋体" panose="02010600030101010101" pitchFamily="2" charset="-122"/>
                          <a:ea typeface="宋体" panose="02010600030101010101" pitchFamily="2" charset="-122"/>
                          <a:cs typeface="宋体" panose="02010600030101010101" pitchFamily="2" charset="-122"/>
                        </a:rPr>
                        <a:t>《</a:t>
                      </a:r>
                      <a:r>
                        <a:rPr lang="zh-CN" altLang="en-US" sz="2000" b="1">
                          <a:latin typeface="宋体" panose="02010600030101010101" pitchFamily="2" charset="-122"/>
                          <a:ea typeface="宋体" panose="02010600030101010101" pitchFamily="2" charset="-122"/>
                          <a:cs typeface="宋体" panose="02010600030101010101" pitchFamily="2" charset="-122"/>
                        </a:rPr>
                        <a:t>城市道路交通</a:t>
                      </a:r>
                      <a:r>
                        <a:rPr lang="en-US" altLang="zh-CN" sz="2000" b="1">
                          <a:latin typeface="宋体" panose="02010600030101010101" pitchFamily="2" charset="-122"/>
                          <a:ea typeface="宋体" panose="02010600030101010101" pitchFamily="2" charset="-122"/>
                          <a:cs typeface="宋体" panose="02010600030101010101" pitchFamily="2" charset="-122"/>
                        </a:rPr>
                        <a:t>》</a:t>
                      </a:r>
                      <a:r>
                        <a:rPr lang="zh-CN" altLang="en-US" sz="2000" b="1">
                          <a:latin typeface="宋体" panose="02010600030101010101" pitchFamily="2" charset="-122"/>
                          <a:ea typeface="宋体" panose="02010600030101010101" pitchFamily="2" charset="-122"/>
                          <a:cs typeface="宋体" panose="02010600030101010101" pitchFamily="2" charset="-122"/>
                        </a:rPr>
                        <a:t>等整理材料</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基础</a:t>
                      </a: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热点（长热）</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0" name="表格 -1"/>
          <p:cNvGraphicFramePr/>
          <p:nvPr/>
        </p:nvGraphicFramePr>
        <p:xfrm>
          <a:off x="609600" y="940435"/>
          <a:ext cx="10972800" cy="4809490"/>
        </p:xfrm>
        <a:graphic>
          <a:graphicData uri="http://schemas.openxmlformats.org/drawingml/2006/table">
            <a:tbl>
              <a:tblPr firstRow="1" bandRow="1">
                <a:tableStyleId>{5940675A-B579-460E-94D1-54222C63F5DA}</a:tableStyleId>
              </a:tblPr>
              <a:tblGrid>
                <a:gridCol w="548640"/>
                <a:gridCol w="548640"/>
                <a:gridCol w="549275"/>
                <a:gridCol w="548640"/>
                <a:gridCol w="548640"/>
                <a:gridCol w="548640"/>
                <a:gridCol w="549275"/>
                <a:gridCol w="548640"/>
                <a:gridCol w="548640"/>
                <a:gridCol w="548640"/>
                <a:gridCol w="549275"/>
                <a:gridCol w="548640"/>
                <a:gridCol w="548640"/>
                <a:gridCol w="548640"/>
                <a:gridCol w="549275"/>
                <a:gridCol w="548640"/>
                <a:gridCol w="548640"/>
                <a:gridCol w="548640"/>
                <a:gridCol w="549275"/>
                <a:gridCol w="545465"/>
              </a:tblGrid>
              <a:tr h="4809490">
                <a:tc>
                  <a:txBody>
                    <a:bodyPr/>
                    <a:p>
                      <a:pPr indent="0" algn="ctr">
                        <a:buNone/>
                      </a:pP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41</a:t>
                      </a:r>
                      <a:endPar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2017</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年为</a:t>
                      </a: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42</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题</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科技发展</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以钟表的演变切入</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表格文字式</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solidFill>
                            <a:srgbClr val="000000"/>
                          </a:solidFill>
                          <a:latin typeface="楷体_GB2312" charset="0"/>
                          <a:cs typeface="楷体_GB2312" charset="0"/>
                        </a:rPr>
                        <a:t>中日、中印文化交流</a:t>
                      </a:r>
                      <a:endParaRPr lang="zh-CN" altLang="en-US" sz="2000" b="1">
                        <a:solidFill>
                          <a:srgbClr val="000000"/>
                        </a:solidFill>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图文形式</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solidFill>
                            <a:srgbClr val="000000"/>
                          </a:solidFill>
                          <a:latin typeface="楷体_GB2312" charset="0"/>
                          <a:cs typeface="楷体_GB2312" charset="0"/>
                        </a:rPr>
                        <a:t>史料整理</a:t>
                      </a:r>
                      <a:endParaRPr lang="zh-CN" altLang="en-US" sz="2000" b="1">
                        <a:solidFill>
                          <a:srgbClr val="000000"/>
                        </a:solidFill>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1950-2008</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年，我国节假日的变化</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表格</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整理材料</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世纪近代史分期</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不同时期世界近代史教材目录对比</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教材目录</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中英政治</a:t>
                      </a: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建筑与政治的关系等</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以中英政治建筑对比切入考查两国政治体制的变迁</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加工图片</a:t>
                      </a: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中英两国的政治体制</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2000" b="1">
                          <a:solidFill>
                            <a:srgbClr val="000000"/>
                          </a:solidFill>
                          <a:latin typeface="楷体" panose="02010609060101010101" charset="-122"/>
                          <a:ea typeface="楷体" panose="02010609060101010101" charset="-122"/>
                          <a:cs typeface="楷体" panose="02010609060101010101" charset="-122"/>
                        </a:rPr>
                        <a:t>中国近代历史的变迁</a:t>
                      </a:r>
                      <a:endParaRPr lang="zh-CN" altLang="en-US" sz="2000" b="1">
                        <a:solidFill>
                          <a:srgbClr val="000000"/>
                        </a:solidFill>
                        <a:latin typeface="楷体" panose="02010609060101010101" charset="-122"/>
                        <a:ea typeface="楷体" panose="02010609060101010101" charset="-122"/>
                        <a:cs typeface="楷体" panose="02010609060101010101"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2000" b="1">
                          <a:latin typeface="宋体" panose="02010600030101010101" pitchFamily="2" charset="-122"/>
                          <a:ea typeface="宋体" panose="02010600030101010101" pitchFamily="2" charset="-122"/>
                          <a:cs typeface="宋体" panose="02010600030101010101" pitchFamily="2" charset="-122"/>
                        </a:rPr>
                        <a:t>以“冲击</a:t>
                      </a:r>
                      <a:r>
                        <a:rPr lang="en-US" altLang="zh-CN" sz="2000" b="1">
                          <a:latin typeface="宋体" panose="02010600030101010101" pitchFamily="2" charset="-122"/>
                          <a:ea typeface="宋体" panose="02010600030101010101" pitchFamily="2" charset="-122"/>
                          <a:cs typeface="宋体" panose="02010600030101010101" pitchFamily="2" charset="-122"/>
                        </a:rPr>
                        <a:t>——</a:t>
                      </a:r>
                      <a:r>
                        <a:rPr lang="zh-CN" altLang="en-US" sz="2000" b="1">
                          <a:latin typeface="宋体" panose="02010600030101010101" pitchFamily="2" charset="-122"/>
                          <a:ea typeface="宋体" panose="02010600030101010101" pitchFamily="2" charset="-122"/>
                          <a:cs typeface="宋体" panose="02010600030101010101" pitchFamily="2" charset="-122"/>
                        </a:rPr>
                        <a:t>反应”模式切入</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图文结合</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课程</a:t>
                      </a: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热点</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0" name="表格 -1"/>
          <p:cNvGraphicFramePr/>
          <p:nvPr/>
        </p:nvGraphicFramePr>
        <p:xfrm>
          <a:off x="609600" y="602615"/>
          <a:ext cx="10972800" cy="5065395"/>
        </p:xfrm>
        <a:graphic>
          <a:graphicData uri="http://schemas.openxmlformats.org/drawingml/2006/table">
            <a:tbl>
              <a:tblPr firstRow="1" bandRow="1">
                <a:tableStyleId>{5940675A-B579-460E-94D1-54222C63F5DA}</a:tableStyleId>
              </a:tblPr>
              <a:tblGrid>
                <a:gridCol w="548640"/>
                <a:gridCol w="548640"/>
                <a:gridCol w="549275"/>
                <a:gridCol w="548640"/>
                <a:gridCol w="548640"/>
                <a:gridCol w="548640"/>
                <a:gridCol w="549275"/>
                <a:gridCol w="548640"/>
                <a:gridCol w="548640"/>
                <a:gridCol w="548640"/>
                <a:gridCol w="549275"/>
                <a:gridCol w="548640"/>
                <a:gridCol w="548640"/>
                <a:gridCol w="548640"/>
                <a:gridCol w="549275"/>
                <a:gridCol w="548640"/>
                <a:gridCol w="548640"/>
                <a:gridCol w="548640"/>
                <a:gridCol w="549275"/>
                <a:gridCol w="545465"/>
              </a:tblGrid>
              <a:tr h="5065395">
                <a:tc>
                  <a:txBody>
                    <a:bodyPr/>
                    <a:p>
                      <a:pPr indent="0" algn="ctr">
                        <a:buNone/>
                      </a:pP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45</a:t>
                      </a:r>
                      <a:endPar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清末北京街道改革</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以清末北京街道的管理为切入点</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史料摘编</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solidFill>
                            <a:srgbClr val="000000"/>
                          </a:solidFill>
                          <a:latin typeface="楷体_GB2312" charset="0"/>
                          <a:cs typeface="楷体_GB2312" charset="0"/>
                        </a:rPr>
                        <a:t>晚清军制改革</a:t>
                      </a:r>
                      <a:endParaRPr lang="zh-CN" altLang="en-US" sz="2000" b="1">
                        <a:solidFill>
                          <a:srgbClr val="000000"/>
                        </a:solidFill>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文字材料</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solidFill>
                            <a:srgbClr val="000000"/>
                          </a:solidFill>
                          <a:latin typeface="楷体_GB2312" charset="0"/>
                          <a:cs typeface="楷体_GB2312" charset="0"/>
                        </a:rPr>
                        <a:t>原文摘编</a:t>
                      </a:r>
                      <a:endParaRPr lang="zh-CN" altLang="en-US" sz="2000" b="1">
                        <a:solidFill>
                          <a:srgbClr val="000000"/>
                        </a:solidFill>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历史上重大改革</a:t>
                      </a: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清代养廉银制度</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文字材料</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中国俸禄制度史</a:t>
                      </a: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历史上重大改革</a:t>
                      </a: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南朝山泽管理制度改革</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南朝山泽管理制度改革的背景与作用</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赵冈</a:t>
                      </a: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中国历史上生态环境之变迁</a:t>
                      </a: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历史上重大改革</a:t>
                      </a: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唐代两税法</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以两税法改革切入考查税制变迁对经济发展的影响</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中国通史</a:t>
                      </a: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等</a:t>
                      </a: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税制改革</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王莽改制</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latin typeface="宋体" panose="02010600030101010101" pitchFamily="2" charset="-122"/>
                          <a:ea typeface="宋体" panose="02010600030101010101" pitchFamily="2" charset="-122"/>
                          <a:cs typeface="宋体" panose="02010600030101010101" pitchFamily="2" charset="-122"/>
                        </a:rPr>
                        <a:t>摘摘编自白寿彝主编</a:t>
                      </a:r>
                      <a:r>
                        <a:rPr lang="en-US" altLang="zh-CN" sz="2000" b="1">
                          <a:latin typeface="宋体" panose="02010600030101010101" pitchFamily="2" charset="-122"/>
                          <a:ea typeface="宋体" panose="02010600030101010101" pitchFamily="2" charset="-122"/>
                          <a:cs typeface="宋体" panose="02010600030101010101" pitchFamily="2" charset="-122"/>
                        </a:rPr>
                        <a:t>《</a:t>
                      </a:r>
                      <a:r>
                        <a:rPr lang="zh-CN" altLang="en-US" sz="2000" b="1">
                          <a:latin typeface="宋体" panose="02010600030101010101" pitchFamily="2" charset="-122"/>
                          <a:ea typeface="宋体" panose="02010600030101010101" pitchFamily="2" charset="-122"/>
                          <a:cs typeface="宋体" panose="02010600030101010101" pitchFamily="2" charset="-122"/>
                        </a:rPr>
                        <a:t>中国通史</a:t>
                      </a:r>
                      <a:r>
                        <a:rPr lang="en-US" altLang="zh-CN" sz="2000" b="1">
                          <a:latin typeface="宋体" panose="02010600030101010101" pitchFamily="2" charset="-122"/>
                          <a:ea typeface="宋体" panose="02010600030101010101" pitchFamily="2" charset="-122"/>
                          <a:cs typeface="宋体" panose="02010600030101010101" pitchFamily="2" charset="-122"/>
                        </a:rPr>
                        <a:t>》</a:t>
                      </a: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文字材料</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基础</a:t>
                      </a: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课程</a:t>
                      </a: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热点</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0" name="表格 -1"/>
          <p:cNvGraphicFramePr/>
          <p:nvPr/>
        </p:nvGraphicFramePr>
        <p:xfrm>
          <a:off x="414655" y="574675"/>
          <a:ext cx="11363325" cy="5001260"/>
        </p:xfrm>
        <a:graphic>
          <a:graphicData uri="http://schemas.openxmlformats.org/drawingml/2006/table">
            <a:tbl>
              <a:tblPr firstRow="1" bandRow="1">
                <a:tableStyleId>{5940675A-B579-460E-94D1-54222C63F5DA}</a:tableStyleId>
              </a:tblPr>
              <a:tblGrid>
                <a:gridCol w="568325"/>
                <a:gridCol w="568325"/>
                <a:gridCol w="568325"/>
                <a:gridCol w="568325"/>
                <a:gridCol w="568325"/>
                <a:gridCol w="568325"/>
                <a:gridCol w="568325"/>
                <a:gridCol w="568325"/>
                <a:gridCol w="568325"/>
                <a:gridCol w="568325"/>
                <a:gridCol w="568325"/>
                <a:gridCol w="568325"/>
                <a:gridCol w="568325"/>
                <a:gridCol w="568325"/>
                <a:gridCol w="568325"/>
                <a:gridCol w="568325"/>
                <a:gridCol w="568325"/>
                <a:gridCol w="568325"/>
                <a:gridCol w="568325"/>
                <a:gridCol w="565150"/>
              </a:tblGrid>
              <a:tr h="5001260">
                <a:tc>
                  <a:txBody>
                    <a:bodyPr/>
                    <a:p>
                      <a:pPr indent="0" algn="ctr">
                        <a:buNone/>
                      </a:pP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47</a:t>
                      </a:r>
                      <a:endPar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一战对欧洲的影响</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以一战后白里安提出的“欧洲联邦”为切入点</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历史叙述（文字材料）</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solidFill>
                            <a:srgbClr val="000000"/>
                          </a:solidFill>
                          <a:latin typeface="楷体_GB2312" charset="0"/>
                          <a:cs typeface="楷体_GB2312" charset="0"/>
                        </a:rPr>
                        <a:t>20</a:t>
                      </a:r>
                      <a:r>
                        <a:rPr lang="zh-CN" altLang="en-US" sz="2000" b="1">
                          <a:solidFill>
                            <a:srgbClr val="000000"/>
                          </a:solidFill>
                          <a:latin typeface="楷体_GB2312" charset="0"/>
                          <a:cs typeface="楷体_GB2312" charset="0"/>
                        </a:rPr>
                        <a:t>世纪</a:t>
                      </a:r>
                      <a:r>
                        <a:rPr lang="en-US" altLang="zh-CN" sz="2000" b="1">
                          <a:solidFill>
                            <a:srgbClr val="000000"/>
                          </a:solidFill>
                          <a:latin typeface="楷体_GB2312" charset="0"/>
                          <a:cs typeface="楷体_GB2312" charset="0"/>
                        </a:rPr>
                        <a:t>20</a:t>
                      </a:r>
                      <a:r>
                        <a:rPr lang="zh-CN" altLang="en-US" sz="2000" b="1">
                          <a:solidFill>
                            <a:srgbClr val="000000"/>
                          </a:solidFill>
                          <a:latin typeface="楷体_GB2312" charset="0"/>
                          <a:cs typeface="楷体_GB2312" charset="0"/>
                        </a:rPr>
                        <a:t>、</a:t>
                      </a:r>
                      <a:r>
                        <a:rPr lang="en-US" altLang="zh-CN" sz="2000" b="1">
                          <a:solidFill>
                            <a:srgbClr val="000000"/>
                          </a:solidFill>
                          <a:latin typeface="楷体_GB2312" charset="0"/>
                          <a:cs typeface="楷体_GB2312" charset="0"/>
                        </a:rPr>
                        <a:t>30</a:t>
                      </a:r>
                      <a:r>
                        <a:rPr lang="zh-CN" altLang="en-US" sz="2000" b="1">
                          <a:solidFill>
                            <a:srgbClr val="000000"/>
                          </a:solidFill>
                          <a:latin typeface="楷体_GB2312" charset="0"/>
                          <a:cs typeface="楷体_GB2312" charset="0"/>
                        </a:rPr>
                        <a:t>年代的反战</a:t>
                      </a:r>
                      <a:endParaRPr lang="zh-CN" altLang="en-US" sz="2000" b="1">
                        <a:solidFill>
                          <a:srgbClr val="000000"/>
                        </a:solidFill>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文字材料</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solidFill>
                            <a:srgbClr val="000000"/>
                          </a:solidFill>
                          <a:latin typeface="楷体_GB2312" charset="0"/>
                          <a:cs typeface="楷体_GB2312" charset="0"/>
                        </a:rPr>
                        <a:t>原文摘编</a:t>
                      </a:r>
                      <a:endParaRPr lang="zh-CN" altLang="en-US" sz="2000" b="1">
                        <a:solidFill>
                          <a:srgbClr val="000000"/>
                        </a:solidFill>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20</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世纪的战争与和平</a:t>
                      </a: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苏联制定和实施原子弹研制计划</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文字材料</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俄罗斯现代史</a:t>
                      </a: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20</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世纪的战争与和平</a:t>
                      </a: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中国远征军</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中国远征军入缅作战形势与意义</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中国抗日战争史</a:t>
                      </a: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20</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世纪的战争与和平</a:t>
                      </a: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纽伦堡审判</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以纽伦堡审判切入考查人类对世界大战的反思</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纽伦堡审判</a:t>
                      </a: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战争与和平</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2000" b="1">
                          <a:solidFill>
                            <a:srgbClr val="000000"/>
                          </a:solidFill>
                          <a:latin typeface="楷体" panose="02010609060101010101" charset="-122"/>
                          <a:ea typeface="楷体" panose="02010609060101010101" charset="-122"/>
                          <a:cs typeface="楷体" panose="02010609060101010101" charset="-122"/>
                        </a:rPr>
                        <a:t>凡尔赛和约和对德赔款问题</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zh-CN" altLang="en-US" sz="2000" b="1">
                        <a:solidFill>
                          <a:srgbClr val="000000"/>
                        </a:solidFill>
                        <a:latin typeface="楷体" panose="02010609060101010101" charset="-122"/>
                        <a:ea typeface="楷体" panose="02010609060101010101" charset="-122"/>
                        <a:cs typeface="楷体" panose="02010609060101010101"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2000" b="1">
                          <a:latin typeface="宋体" panose="02010600030101010101" pitchFamily="2" charset="-122"/>
                          <a:ea typeface="宋体" panose="02010600030101010101" pitchFamily="2" charset="-122"/>
                          <a:cs typeface="宋体" panose="02010600030101010101" pitchFamily="2" charset="-122"/>
                        </a:rPr>
                        <a:t>以凯恩斯</a:t>
                      </a:r>
                      <a:r>
                        <a:rPr lang="en-US" altLang="zh-CN" sz="2000" b="1">
                          <a:latin typeface="宋体" panose="02010600030101010101" pitchFamily="2" charset="-122"/>
                          <a:ea typeface="宋体" panose="02010600030101010101" pitchFamily="2" charset="-122"/>
                          <a:cs typeface="宋体" panose="02010600030101010101" pitchFamily="2" charset="-122"/>
                        </a:rPr>
                        <a:t>《</a:t>
                      </a:r>
                      <a:r>
                        <a:rPr lang="zh-CN" altLang="en-US" sz="2000" b="1">
                          <a:latin typeface="宋体" panose="02010600030101010101" pitchFamily="2" charset="-122"/>
                          <a:ea typeface="宋体" panose="02010600030101010101" pitchFamily="2" charset="-122"/>
                          <a:cs typeface="宋体" panose="02010600030101010101" pitchFamily="2" charset="-122"/>
                        </a:rPr>
                        <a:t>和约的经济后果</a:t>
                      </a:r>
                      <a:r>
                        <a:rPr lang="en-US" altLang="zh-CN" sz="2000" b="1">
                          <a:latin typeface="宋体" panose="02010600030101010101" pitchFamily="2" charset="-122"/>
                          <a:ea typeface="宋体" panose="02010600030101010101" pitchFamily="2" charset="-122"/>
                          <a:cs typeface="宋体" panose="02010600030101010101" pitchFamily="2" charset="-122"/>
                        </a:rPr>
                        <a:t>》</a:t>
                      </a:r>
                      <a:r>
                        <a:rPr lang="zh-CN" altLang="en-US" sz="2000" b="1">
                          <a:latin typeface="Times New Roman" panose="02020603050405020304" charset="0"/>
                          <a:cs typeface="Times New Roman" panose="02020603050405020304" charset="0"/>
                        </a:rPr>
                        <a:t>（</a:t>
                      </a:r>
                      <a:r>
                        <a:rPr lang="en-US" altLang="zh-CN" sz="2000" b="1">
                          <a:latin typeface="Times New Roman" panose="02020603050405020304" charset="0"/>
                          <a:cs typeface="Times New Roman" panose="02020603050405020304" charset="0"/>
                        </a:rPr>
                        <a:t>1919</a:t>
                      </a:r>
                      <a:r>
                        <a:rPr lang="zh-CN" altLang="en-US" sz="2000" b="1">
                          <a:latin typeface="Times New Roman" panose="02020603050405020304" charset="0"/>
                          <a:cs typeface="Times New Roman" panose="02020603050405020304" charset="0"/>
                        </a:rPr>
                        <a:t>年</a:t>
                      </a:r>
                      <a:r>
                        <a:rPr lang="en-US" altLang="zh-CN" sz="2000" b="1">
                          <a:latin typeface="Times New Roman" panose="02020603050405020304" charset="0"/>
                          <a:cs typeface="Times New Roman" panose="02020603050405020304" charset="0"/>
                        </a:rPr>
                        <a:t>12</a:t>
                      </a:r>
                      <a:r>
                        <a:rPr lang="zh-CN" altLang="en-US" sz="2000" b="1">
                          <a:latin typeface="Times New Roman" panose="02020603050405020304" charset="0"/>
                          <a:cs typeface="Times New Roman" panose="02020603050405020304" charset="0"/>
                        </a:rPr>
                        <a:t>月）</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文字材料</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基础</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pic>
        <p:nvPicPr>
          <p:cNvPr id="4" name="图片 3"/>
          <p:cNvPicPr/>
          <p:nvPr/>
        </p:nvPicPr>
        <p:blipFill>
          <a:blip r:embed="rId1"/>
          <a:stretch>
            <a:fillRect/>
          </a:stretch>
        </p:blipFill>
        <p:spPr>
          <a:xfrm>
            <a:off x="10075863" y="3017520"/>
            <a:ext cx="19050" cy="19050"/>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0" name="表格 -1"/>
          <p:cNvGraphicFramePr/>
          <p:nvPr/>
        </p:nvGraphicFramePr>
        <p:xfrm>
          <a:off x="609600" y="349885"/>
          <a:ext cx="10972800" cy="4928870"/>
        </p:xfrm>
        <a:graphic>
          <a:graphicData uri="http://schemas.openxmlformats.org/drawingml/2006/table">
            <a:tbl>
              <a:tblPr firstRow="1" bandRow="1">
                <a:tableStyleId>{5940675A-B579-460E-94D1-54222C63F5DA}</a:tableStyleId>
              </a:tblPr>
              <a:tblGrid>
                <a:gridCol w="548640"/>
                <a:gridCol w="548640"/>
                <a:gridCol w="549275"/>
                <a:gridCol w="548640"/>
                <a:gridCol w="548640"/>
                <a:gridCol w="548640"/>
                <a:gridCol w="549275"/>
                <a:gridCol w="548640"/>
                <a:gridCol w="548640"/>
                <a:gridCol w="606425"/>
                <a:gridCol w="491490"/>
                <a:gridCol w="548640"/>
                <a:gridCol w="548640"/>
                <a:gridCol w="548640"/>
                <a:gridCol w="549275"/>
                <a:gridCol w="548640"/>
                <a:gridCol w="548640"/>
                <a:gridCol w="548640"/>
                <a:gridCol w="549275"/>
                <a:gridCol w="545465"/>
              </a:tblGrid>
              <a:tr h="4928870">
                <a:tc>
                  <a:txBody>
                    <a:bodyPr/>
                    <a:p>
                      <a:pPr indent="0" algn="ctr">
                        <a:buNone/>
                      </a:pP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48</a:t>
                      </a:r>
                      <a:endPar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孔子的弟子颜回</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以他人对颜回的评价切入</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原文摘编</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solidFill>
                            <a:srgbClr val="000000"/>
                          </a:solidFill>
                          <a:latin typeface="楷体_GB2312" charset="0"/>
                          <a:cs typeface="楷体_GB2312" charset="0"/>
                        </a:rPr>
                        <a:t>郑板桥</a:t>
                      </a:r>
                      <a:endParaRPr lang="zh-CN" altLang="en-US" sz="2000" b="1">
                        <a:solidFill>
                          <a:srgbClr val="000000"/>
                        </a:solidFill>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文字材料</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solidFill>
                            <a:srgbClr val="000000"/>
                          </a:solidFill>
                          <a:latin typeface="楷体_GB2312" charset="0"/>
                          <a:cs typeface="楷体_GB2312" charset="0"/>
                        </a:rPr>
                        <a:t>原文摘编</a:t>
                      </a:r>
                      <a:endParaRPr lang="zh-CN" altLang="en-US" sz="2000" b="1">
                        <a:solidFill>
                          <a:srgbClr val="000000"/>
                        </a:solidFill>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中外历史人物评说</a:t>
                      </a: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卑斯麦</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文字材料</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孙炳辉、郑寅达</a:t>
                      </a: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德国史纲</a:t>
                      </a: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中外历史人物评说</a:t>
                      </a: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光绪帝</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戊戌变法中光绪帝的活动</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白寿彝总主编</a:t>
                      </a: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中国通史</a:t>
                      </a: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中外历史人物评说</a:t>
                      </a: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王安石</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以不同时期关于王安石的评价切入考查历史背景对评价的影响</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中国通史</a:t>
                      </a: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王荆公</a:t>
                      </a: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》(1908</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年</a:t>
                      </a: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传统文化与重要人物</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2000" b="1">
                          <a:latin typeface="华文楷体" panose="02010600040101010101" charset="-122"/>
                          <a:ea typeface="华文楷体" panose="02010600040101010101" charset="-122"/>
                          <a:cs typeface="华文楷体" panose="02010600040101010101" charset="-122"/>
                        </a:rPr>
                        <a:t>道光帝</a:t>
                      </a:r>
                      <a:endParaRPr lang="zh-CN" altLang="en-US" sz="2000" b="1">
                        <a:latin typeface="华文楷体" panose="02010600040101010101" charset="-122"/>
                        <a:ea typeface="华文楷体" panose="02010600040101010101" charset="-122"/>
                        <a:cs typeface="华文楷体" panose="02010600040101010101"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2000" b="1">
                          <a:latin typeface="宋体" panose="02010600030101010101" pitchFamily="2" charset="-122"/>
                          <a:ea typeface="宋体" panose="02010600030101010101" pitchFamily="2" charset="-122"/>
                          <a:cs typeface="宋体" panose="02010600030101010101" pitchFamily="2" charset="-122"/>
                        </a:rPr>
                        <a:t>以节选自</a:t>
                      </a:r>
                      <a:r>
                        <a:rPr lang="en-US" altLang="zh-CN" sz="2000" b="1">
                          <a:latin typeface="宋体" panose="02010600030101010101" pitchFamily="2" charset="-122"/>
                          <a:ea typeface="宋体" panose="02010600030101010101" pitchFamily="2" charset="-122"/>
                          <a:cs typeface="宋体" panose="02010600030101010101" pitchFamily="2" charset="-122"/>
                        </a:rPr>
                        <a:t>《</a:t>
                      </a:r>
                      <a:r>
                        <a:rPr lang="zh-CN" altLang="en-US" sz="2000" b="1">
                          <a:latin typeface="宋体" panose="02010600030101010101" pitchFamily="2" charset="-122"/>
                          <a:ea typeface="宋体" panose="02010600030101010101" pitchFamily="2" charset="-122"/>
                          <a:cs typeface="宋体" panose="02010600030101010101" pitchFamily="2" charset="-122"/>
                        </a:rPr>
                        <a:t>上谕档（道光朝）</a:t>
                      </a:r>
                      <a:r>
                        <a:rPr lang="en-US" altLang="zh-CN" sz="2000" b="1">
                          <a:latin typeface="宋体" panose="02010600030101010101" pitchFamily="2" charset="-122"/>
                          <a:ea typeface="宋体" panose="02010600030101010101" pitchFamily="2" charset="-122"/>
                          <a:cs typeface="宋体" panose="02010600030101010101" pitchFamily="2" charset="-122"/>
                        </a:rPr>
                        <a:t>》</a:t>
                      </a:r>
                      <a:r>
                        <a:rPr lang="zh-CN" altLang="en-US" sz="2000" b="1">
                          <a:latin typeface="宋体" panose="02010600030101010101" pitchFamily="2" charset="-122"/>
                          <a:ea typeface="宋体" panose="02010600030101010101" pitchFamily="2" charset="-122"/>
                          <a:cs typeface="宋体" panose="02010600030101010101" pitchFamily="2" charset="-122"/>
                        </a:rPr>
                        <a:t>有关道光帝对禁烟态度变化</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文字材料，原始史料</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基础</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20395" y="118110"/>
            <a:ext cx="10951210" cy="984250"/>
          </a:xfrm>
        </p:spPr>
        <p:txBody>
          <a:bodyPr>
            <a:normAutofit fontScale="90000"/>
          </a:bodyPr>
          <a:p>
            <a:r>
              <a:rPr lang="zh-CN" altLang="en-US">
                <a:solidFill>
                  <a:srgbClr val="0000FF"/>
                </a:solidFill>
              </a:rPr>
              <a:t>2017年高考全国2卷试题分析与近代5年试题对比</a:t>
            </a:r>
            <a:endParaRPr lang="zh-CN" altLang="en-US">
              <a:solidFill>
                <a:srgbClr val="0000FF"/>
              </a:solidFill>
            </a:endParaRPr>
          </a:p>
        </p:txBody>
      </p:sp>
      <p:sp>
        <p:nvSpPr>
          <p:cNvPr id="3" name="内容占位符 2"/>
          <p:cNvSpPr>
            <a:spLocks noGrp="1"/>
          </p:cNvSpPr>
          <p:nvPr>
            <p:ph idx="1"/>
          </p:nvPr>
        </p:nvSpPr>
        <p:spPr>
          <a:xfrm>
            <a:off x="755650" y="1101725"/>
            <a:ext cx="10950575" cy="5601970"/>
          </a:xfrm>
        </p:spPr>
        <p:txBody>
          <a:bodyPr>
            <a:normAutofit fontScale="90000" lnSpcReduction="20000"/>
          </a:bodyPr>
          <a:p>
            <a:pPr>
              <a:lnSpc>
                <a:spcPct val="90000"/>
              </a:lnSpc>
            </a:pPr>
            <a:r>
              <a:rPr lang="zh-CN" altLang="en-US" sz="2400" b="1"/>
              <a:t>一、风格特点</a:t>
            </a:r>
            <a:endParaRPr lang="zh-CN" altLang="en-US" sz="2400" b="1"/>
          </a:p>
          <a:p>
            <a:pPr>
              <a:lnSpc>
                <a:spcPct val="90000"/>
              </a:lnSpc>
            </a:pPr>
            <a:r>
              <a:rPr lang="zh-CN" altLang="en-US" sz="2400" b="1"/>
              <a:t>（一）选择题（</a:t>
            </a:r>
            <a:r>
              <a:rPr lang="en-US" altLang="zh-CN" sz="2400" b="1"/>
              <a:t>12</a:t>
            </a:r>
            <a:r>
              <a:rPr lang="zh-CN" altLang="en-US" sz="2400" b="1"/>
              <a:t>道，每题</a:t>
            </a:r>
            <a:r>
              <a:rPr lang="en-US" altLang="zh-CN" sz="2400" b="1"/>
              <a:t>4</a:t>
            </a:r>
            <a:r>
              <a:rPr lang="zh-CN" altLang="en-US" sz="2400" b="1"/>
              <a:t>分，占</a:t>
            </a:r>
            <a:r>
              <a:rPr lang="en-US" altLang="zh-CN" sz="2400" b="1"/>
              <a:t>48</a:t>
            </a:r>
            <a:r>
              <a:rPr lang="zh-CN" altLang="en-US" sz="2400" b="1"/>
              <a:t>分）</a:t>
            </a:r>
            <a:endParaRPr lang="zh-CN" altLang="en-US" sz="2400" b="1"/>
          </a:p>
          <a:p>
            <a:pPr>
              <a:lnSpc>
                <a:spcPct val="90000"/>
              </a:lnSpc>
            </a:pPr>
            <a:r>
              <a:rPr lang="zh-CN" altLang="en-US" sz="2400" b="1"/>
              <a:t>1、图表题1道。除2013、2015年年国二卷没出外，其它年份都是1道</a:t>
            </a:r>
            <a:endParaRPr lang="zh-CN" altLang="en-US" sz="2400" b="1"/>
          </a:p>
          <a:p>
            <a:pPr>
              <a:lnSpc>
                <a:spcPct val="90000"/>
              </a:lnSpc>
            </a:pPr>
            <a:r>
              <a:rPr lang="zh-CN" altLang="en-US" sz="2400" b="1"/>
              <a:t>2、35题是一道明显的史学理论题（如何看待回忆录这种史料）。近几年都没有出现</a:t>
            </a:r>
            <a:endParaRPr lang="zh-CN" altLang="en-US" sz="2400" b="1"/>
          </a:p>
          <a:p>
            <a:pPr>
              <a:lnSpc>
                <a:spcPct val="90000"/>
              </a:lnSpc>
            </a:pPr>
            <a:r>
              <a:rPr lang="zh-CN" altLang="en-US" sz="2400" b="1"/>
              <a:t>3、绝大部分为复式考查，尤其对比分析较多，而且基本都是隐性复式考查。考查隐形</a:t>
            </a:r>
            <a:endParaRPr lang="zh-CN" altLang="en-US" sz="2400" b="1"/>
          </a:p>
          <a:p>
            <a:pPr>
              <a:lnSpc>
                <a:spcPct val="90000"/>
              </a:lnSpc>
            </a:pPr>
            <a:r>
              <a:rPr lang="zh-CN" altLang="en-US" sz="2400" b="1"/>
              <a:t>知识。更侧重考查学生的能力问题。</a:t>
            </a:r>
            <a:endParaRPr lang="zh-CN" altLang="en-US" sz="2400" b="1"/>
          </a:p>
          <a:p>
            <a:pPr>
              <a:lnSpc>
                <a:spcPct val="90000"/>
              </a:lnSpc>
            </a:pPr>
            <a:r>
              <a:rPr lang="zh-CN" altLang="en-US" sz="2400" b="1"/>
              <a:t>4、材料试题选用的材料简短、阅读障碍少。材料以间接引用并整理为主，基本没有直</a:t>
            </a:r>
            <a:endParaRPr lang="zh-CN" altLang="en-US" sz="2400" b="1"/>
          </a:p>
          <a:p>
            <a:pPr>
              <a:lnSpc>
                <a:spcPct val="90000"/>
              </a:lnSpc>
            </a:pPr>
            <a:r>
              <a:rPr lang="zh-CN" altLang="en-US" sz="2400" b="1"/>
              <a:t>接引用全段原文的题目。改变了2012、2013和2014年直接引用材料的做法，减少了阅</a:t>
            </a:r>
            <a:endParaRPr lang="zh-CN" altLang="en-US" sz="2400" b="1"/>
          </a:p>
          <a:p>
            <a:pPr>
              <a:lnSpc>
                <a:spcPct val="90000"/>
              </a:lnSpc>
            </a:pPr>
            <a:r>
              <a:rPr lang="zh-CN" altLang="en-US" sz="2400" b="1"/>
              <a:t>读难度。</a:t>
            </a:r>
            <a:endParaRPr lang="zh-CN" altLang="en-US" sz="2400" b="1"/>
          </a:p>
          <a:p>
            <a:pPr>
              <a:lnSpc>
                <a:spcPct val="90000"/>
              </a:lnSpc>
            </a:pPr>
            <a:r>
              <a:rPr lang="zh-CN" altLang="en-US" sz="2400" b="1"/>
              <a:t>5、设问灵活，强调知识之间的内在联系，突出思维过程及方法，能力层次要求高，整</a:t>
            </a:r>
            <a:endParaRPr lang="zh-CN" altLang="en-US" sz="2400" b="1"/>
          </a:p>
          <a:p>
            <a:pPr>
              <a:lnSpc>
                <a:spcPct val="90000"/>
              </a:lnSpc>
            </a:pPr>
            <a:r>
              <a:rPr lang="zh-CN" altLang="en-US" sz="2400" b="1"/>
              <a:t>体难度提高。</a:t>
            </a:r>
            <a:endParaRPr lang="zh-CN" altLang="en-US" sz="2400" b="1"/>
          </a:p>
          <a:p>
            <a:pPr>
              <a:lnSpc>
                <a:spcPct val="90000"/>
              </a:lnSpc>
            </a:pPr>
            <a:r>
              <a:rPr lang="zh-CN" altLang="en-US" sz="2400" b="1"/>
              <a:t>6、与全国1卷相比，难度略有降低。表现在设问的开放度上和选项的组织干扰上。</a:t>
            </a:r>
            <a:endParaRPr lang="zh-CN" altLang="en-US" sz="2400" b="1"/>
          </a:p>
          <a:p>
            <a:pPr>
              <a:lnSpc>
                <a:spcPct val="90000"/>
              </a:lnSpc>
            </a:pPr>
            <a:r>
              <a:rPr lang="en-US" altLang="zh-CN" sz="2400" b="1"/>
              <a:t>7</a:t>
            </a:r>
            <a:r>
              <a:rPr lang="zh-CN" altLang="en-US" sz="2400" b="1"/>
              <a:t>、</a:t>
            </a:r>
            <a:r>
              <a:rPr lang="en-US" altLang="zh-CN" sz="2400" b="1"/>
              <a:t>12</a:t>
            </a:r>
            <a:r>
              <a:rPr lang="zh-CN" altLang="en-US" sz="2400" b="1"/>
              <a:t>道题中设问以</a:t>
            </a:r>
            <a:r>
              <a:rPr lang="en-US" altLang="zh-CN" sz="2400" b="1"/>
              <a:t>“</a:t>
            </a:r>
            <a:r>
              <a:rPr lang="zh-CN" altLang="en-US" sz="2400" b="1"/>
              <a:t>反映了</a:t>
            </a:r>
            <a:r>
              <a:rPr lang="en-US" altLang="zh-CN" sz="2400" b="1"/>
              <a:t>”</a:t>
            </a:r>
            <a:r>
              <a:rPr lang="zh-CN" altLang="en-US" sz="2400" b="1"/>
              <a:t>的要求回答占</a:t>
            </a:r>
            <a:r>
              <a:rPr lang="en-US" altLang="zh-CN" sz="2400" b="1"/>
              <a:t>6</a:t>
            </a:r>
            <a:r>
              <a:rPr lang="zh-CN" altLang="en-US" sz="2400" b="1"/>
              <a:t>道题，</a:t>
            </a:r>
            <a:r>
              <a:rPr lang="en-US" altLang="zh-CN" sz="2400" b="1"/>
              <a:t>“</a:t>
            </a:r>
            <a:r>
              <a:rPr lang="zh-CN" altLang="en-US" sz="2400" b="1"/>
              <a:t>由此可知</a:t>
            </a:r>
            <a:r>
              <a:rPr lang="en-US" altLang="zh-CN" sz="2400" b="1"/>
              <a:t>”</a:t>
            </a:r>
            <a:r>
              <a:rPr lang="zh-CN" altLang="en-US" sz="2400" b="1"/>
              <a:t>回答占</a:t>
            </a:r>
            <a:r>
              <a:rPr lang="en-US" altLang="zh-CN" sz="2400" b="1"/>
              <a:t>4</a:t>
            </a:r>
            <a:r>
              <a:rPr lang="zh-CN" altLang="en-US" sz="2400" b="1"/>
              <a:t>题，</a:t>
            </a:r>
            <a:r>
              <a:rPr lang="en-US" altLang="zh-CN" sz="2400" b="1"/>
              <a:t>“</a:t>
            </a:r>
            <a:r>
              <a:rPr lang="zh-CN" altLang="en-US" sz="2400" b="1"/>
              <a:t>表明</a:t>
            </a:r>
            <a:r>
              <a:rPr lang="en-US" altLang="zh-CN" sz="2400" b="1"/>
              <a:t>”1</a:t>
            </a:r>
            <a:r>
              <a:rPr lang="zh-CN" altLang="en-US" sz="2400" b="1"/>
              <a:t>题，</a:t>
            </a:r>
            <a:endParaRPr lang="zh-CN" altLang="en-US" sz="2400" b="1"/>
          </a:p>
          <a:p>
            <a:pPr>
              <a:lnSpc>
                <a:spcPct val="90000"/>
              </a:lnSpc>
            </a:pPr>
            <a:r>
              <a:rPr lang="en-US" altLang="zh-CN" sz="2400" b="1"/>
              <a:t>“</a:t>
            </a:r>
            <a:r>
              <a:rPr lang="zh-CN" altLang="en-US" sz="2400" b="1"/>
              <a:t>此举</a:t>
            </a:r>
            <a:r>
              <a:rPr lang="en-US" altLang="zh-CN" sz="2400" b="1"/>
              <a:t>”</a:t>
            </a:r>
            <a:r>
              <a:rPr lang="zh-CN" altLang="en-US" sz="2400" b="1"/>
              <a:t>这类题的最大特点都是通过对历史现象的分析得出本质上的结论，不能被现象</a:t>
            </a:r>
            <a:endParaRPr lang="zh-CN" altLang="en-US" sz="2400" b="1"/>
          </a:p>
          <a:p>
            <a:pPr>
              <a:lnSpc>
                <a:spcPct val="90000"/>
              </a:lnSpc>
            </a:pPr>
            <a:r>
              <a:rPr lang="zh-CN" altLang="en-US" sz="2400" b="1"/>
              <a:t>所迷惑。（唯物史观）</a:t>
            </a:r>
            <a:endParaRPr lang="zh-CN" altLang="en-US" sz="2400" b="1"/>
          </a:p>
          <a:p>
            <a:pPr>
              <a:lnSpc>
                <a:spcPct val="90000"/>
              </a:lnSpc>
            </a:pPr>
            <a:endParaRPr lang="zh-CN" altLang="en-US" sz="2400"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1714500" y="731838"/>
            <a:ext cx="8953500" cy="737235"/>
          </a:xfrm>
          <a:prstGeom prst="rect">
            <a:avLst/>
          </a:prstGeom>
        </p:spPr>
        <p:txBody>
          <a:bodyPr>
            <a:spAutoFit/>
          </a:bodyPr>
          <a:lstStyle/>
          <a:p>
            <a:pPr marL="0" marR="0" lvl="0" indent="0" algn="ctr" defTabSz="914400" rtl="0" eaLnBrk="1" fontAlgn="base" latinLnBrk="0" hangingPunct="1">
              <a:lnSpc>
                <a:spcPct val="150000"/>
              </a:lnSpc>
              <a:spcBef>
                <a:spcPct val="0"/>
              </a:spcBef>
              <a:spcAft>
                <a:spcPts val="0"/>
              </a:spcAft>
              <a:buClrTx/>
              <a:buSzTx/>
              <a:buFontTx/>
              <a:buNone/>
              <a:defRPr/>
            </a:pPr>
            <a:r>
              <a:rPr kumimoji="0" lang="en-US" altLang="zh-CN" sz="2800" b="1" i="0" u="none" strike="noStrike" kern="100" cap="none" spc="0" normalizeH="0" baseline="0" noProof="0" dirty="0">
                <a:ln>
                  <a:noFill/>
                </a:ln>
                <a:solidFill>
                  <a:srgbClr val="C00000"/>
                </a:solidFill>
                <a:effectLst/>
                <a:uLnTx/>
                <a:uFillTx/>
                <a:latin typeface="微软雅黑" panose="020B0503020204020204" charset="-122"/>
                <a:ea typeface="微软雅黑" panose="020B0503020204020204" charset="-122"/>
                <a:cs typeface="Times New Roman" panose="02020603050405020304" charset="0"/>
              </a:rPr>
              <a:t>2</a:t>
            </a:r>
            <a:r>
              <a:rPr kumimoji="0" lang="en-US" altLang="zh-CN" sz="2800" b="1" i="0" u="none" strike="noStrike" kern="100" cap="none" spc="0" normalizeH="0" baseline="0" noProof="0" dirty="0">
                <a:ln>
                  <a:noFill/>
                </a:ln>
                <a:solidFill>
                  <a:srgbClr val="0000FF"/>
                </a:solidFill>
                <a:effectLst/>
                <a:uLnTx/>
                <a:uFillTx/>
                <a:latin typeface="微软雅黑" panose="020B0503020204020204" charset="-122"/>
                <a:ea typeface="微软雅黑" panose="020B0503020204020204" charset="-122"/>
                <a:cs typeface="Times New Roman" panose="02020603050405020304" charset="0"/>
              </a:rPr>
              <a:t>016</a:t>
            </a:r>
            <a:r>
              <a:rPr kumimoji="0" lang="zh-CN" altLang="en-US" sz="2800" b="1" i="0" u="none" strike="noStrike" kern="100" cap="none" spc="0" normalizeH="0" baseline="0" noProof="0" dirty="0">
                <a:ln>
                  <a:noFill/>
                </a:ln>
                <a:solidFill>
                  <a:srgbClr val="0000FF"/>
                </a:solidFill>
                <a:effectLst/>
                <a:uLnTx/>
                <a:uFillTx/>
                <a:latin typeface="微软雅黑" panose="020B0503020204020204" charset="-122"/>
                <a:ea typeface="微软雅黑" panose="020B0503020204020204" charset="-122"/>
                <a:cs typeface="Times New Roman" panose="02020603050405020304" charset="0"/>
              </a:rPr>
              <a:t>年</a:t>
            </a:r>
            <a:r>
              <a:rPr kumimoji="0" lang="en-US" altLang="zh-CN" sz="2800" b="1" i="0" u="none" strike="noStrike" kern="100" cap="none" spc="0" normalizeH="0" baseline="0" noProof="0" dirty="0">
                <a:ln>
                  <a:noFill/>
                </a:ln>
                <a:solidFill>
                  <a:srgbClr val="0000FF"/>
                </a:solidFill>
                <a:effectLst/>
                <a:uLnTx/>
                <a:uFillTx/>
                <a:latin typeface="微软雅黑" panose="020B0503020204020204" charset="-122"/>
                <a:ea typeface="微软雅黑" panose="020B0503020204020204" charset="-122"/>
                <a:cs typeface="Times New Roman" panose="02020603050405020304" charset="0"/>
              </a:rPr>
              <a:t>10</a:t>
            </a:r>
            <a:r>
              <a:rPr kumimoji="0" lang="zh-CN" altLang="en-US" sz="2800" b="1" i="0" u="none" strike="noStrike" kern="100" cap="none" spc="0" normalizeH="0" baseline="0" noProof="0" dirty="0">
                <a:ln>
                  <a:noFill/>
                </a:ln>
                <a:solidFill>
                  <a:srgbClr val="0000FF"/>
                </a:solidFill>
                <a:effectLst/>
                <a:uLnTx/>
                <a:uFillTx/>
                <a:latin typeface="微软雅黑" panose="020B0503020204020204" charset="-122"/>
                <a:ea typeface="微软雅黑" panose="020B0503020204020204" charset="-122"/>
                <a:cs typeface="Times New Roman" panose="02020603050405020304" charset="0"/>
              </a:rPr>
              <a:t>月</a:t>
            </a:r>
            <a:r>
              <a:rPr kumimoji="0" lang="en-US" altLang="zh-CN" sz="2800" b="1" i="0" u="none" strike="noStrike" kern="100" cap="none" spc="0" normalizeH="0" baseline="0" noProof="0" dirty="0">
                <a:ln>
                  <a:noFill/>
                </a:ln>
                <a:solidFill>
                  <a:srgbClr val="0000FF"/>
                </a:solidFill>
                <a:effectLst/>
                <a:uLnTx/>
                <a:uFillTx/>
                <a:latin typeface="微软雅黑" panose="020B0503020204020204" charset="-122"/>
                <a:ea typeface="微软雅黑" panose="020B0503020204020204" charset="-122"/>
                <a:cs typeface="Times New Roman" panose="02020603050405020304" charset="0"/>
              </a:rPr>
              <a:t>14</a:t>
            </a:r>
            <a:r>
              <a:rPr kumimoji="0" lang="zh-CN" altLang="en-US" sz="2800" b="1" i="0" u="none" strike="noStrike" kern="100" cap="none" spc="0" normalizeH="0" baseline="0" noProof="0" dirty="0">
                <a:ln>
                  <a:noFill/>
                </a:ln>
                <a:solidFill>
                  <a:srgbClr val="0000FF"/>
                </a:solidFill>
                <a:effectLst/>
                <a:uLnTx/>
                <a:uFillTx/>
                <a:latin typeface="微软雅黑" panose="020B0503020204020204" charset="-122"/>
                <a:ea typeface="微软雅黑" panose="020B0503020204020204" charset="-122"/>
                <a:cs typeface="Times New Roman" panose="02020603050405020304" charset="0"/>
              </a:rPr>
              <a:t>日教育部正式发布</a:t>
            </a:r>
            <a:r>
              <a:rPr kumimoji="0" lang="en-US" altLang="zh-CN" sz="2800" b="1" i="0" u="none" strike="noStrike" kern="100" cap="none" spc="0" normalizeH="0" baseline="0" noProof="0" dirty="0">
                <a:ln>
                  <a:noFill/>
                </a:ln>
                <a:solidFill>
                  <a:srgbClr val="0000FF"/>
                </a:solidFill>
                <a:effectLst/>
                <a:uLnTx/>
                <a:uFillTx/>
                <a:latin typeface="微软雅黑" panose="020B0503020204020204" charset="-122"/>
                <a:ea typeface="微软雅黑" panose="020B0503020204020204" charset="-122"/>
                <a:cs typeface="Times New Roman" panose="02020603050405020304" charset="0"/>
              </a:rPr>
              <a:t>2017</a:t>
            </a:r>
            <a:r>
              <a:rPr kumimoji="0" lang="zh-CN" altLang="en-US" sz="2800" b="1" i="0" u="none" strike="noStrike" kern="100" cap="none" spc="0" normalizeH="0" baseline="0" noProof="0" dirty="0">
                <a:ln>
                  <a:noFill/>
                </a:ln>
                <a:solidFill>
                  <a:srgbClr val="0000FF"/>
                </a:solidFill>
                <a:effectLst/>
                <a:uLnTx/>
                <a:uFillTx/>
                <a:latin typeface="微软雅黑" panose="020B0503020204020204" charset="-122"/>
                <a:ea typeface="微软雅黑" panose="020B0503020204020204" charset="-122"/>
                <a:cs typeface="Times New Roman" panose="02020603050405020304" charset="0"/>
              </a:rPr>
              <a:t>年</a:t>
            </a:r>
            <a:r>
              <a:rPr kumimoji="0" lang="en-US" altLang="zh-CN" sz="2800" b="1" i="0" u="none" strike="noStrike" kern="100" cap="none" spc="0" normalizeH="0" baseline="0" noProof="0" dirty="0">
                <a:ln>
                  <a:noFill/>
                </a:ln>
                <a:solidFill>
                  <a:srgbClr val="0000FF"/>
                </a:solidFill>
                <a:effectLst/>
                <a:uLnTx/>
                <a:uFillTx/>
                <a:latin typeface="微软雅黑" panose="020B0503020204020204" charset="-122"/>
                <a:ea typeface="微软雅黑" panose="020B0503020204020204" charset="-122"/>
                <a:cs typeface="Times New Roman" panose="02020603050405020304" charset="0"/>
              </a:rPr>
              <a:t>《</a:t>
            </a:r>
            <a:r>
              <a:rPr kumimoji="0" lang="zh-CN" altLang="en-US" sz="2800" b="1" i="0" u="none" strike="noStrike" kern="100" cap="none" spc="0" normalizeH="0" baseline="0" noProof="0" dirty="0">
                <a:ln>
                  <a:noFill/>
                </a:ln>
                <a:solidFill>
                  <a:srgbClr val="0000FF"/>
                </a:solidFill>
                <a:effectLst/>
                <a:uLnTx/>
                <a:uFillTx/>
                <a:latin typeface="微软雅黑" panose="020B0503020204020204" charset="-122"/>
                <a:ea typeface="微软雅黑" panose="020B0503020204020204" charset="-122"/>
                <a:cs typeface="Times New Roman" panose="02020603050405020304" charset="0"/>
              </a:rPr>
              <a:t>考试大纲</a:t>
            </a:r>
            <a:r>
              <a:rPr kumimoji="0" lang="en-US" altLang="zh-CN" sz="2800" b="1" i="0" u="none" strike="noStrike" kern="100" cap="none" spc="0" normalizeH="0" baseline="0" noProof="0" dirty="0">
                <a:ln>
                  <a:noFill/>
                </a:ln>
                <a:solidFill>
                  <a:srgbClr val="0000FF"/>
                </a:solidFill>
                <a:effectLst/>
                <a:uLnTx/>
                <a:uFillTx/>
                <a:latin typeface="微软雅黑" panose="020B0503020204020204" charset="-122"/>
                <a:ea typeface="微软雅黑" panose="020B0503020204020204" charset="-122"/>
                <a:cs typeface="Times New Roman" panose="02020603050405020304" charset="0"/>
              </a:rPr>
              <a:t>》</a:t>
            </a:r>
            <a:endParaRPr kumimoji="0" lang="en-US" altLang="zh-CN" sz="2800" b="1" i="0" u="none" strike="noStrike" kern="100" cap="none" spc="0" normalizeH="0" baseline="0" noProof="0" dirty="0">
              <a:ln>
                <a:noFill/>
              </a:ln>
              <a:solidFill>
                <a:srgbClr val="0000FF"/>
              </a:solidFill>
              <a:effectLst/>
              <a:uLnTx/>
              <a:uFillTx/>
              <a:latin typeface="微软雅黑" panose="020B0503020204020204" charset="-122"/>
              <a:ea typeface="微软雅黑" panose="020B0503020204020204" charset="-122"/>
              <a:cs typeface="Times New Roman" panose="02020603050405020304" charset="0"/>
            </a:endParaRPr>
          </a:p>
        </p:txBody>
      </p:sp>
      <p:sp>
        <p:nvSpPr>
          <p:cNvPr id="5" name="矩形 4"/>
          <p:cNvSpPr/>
          <p:nvPr/>
        </p:nvSpPr>
        <p:spPr>
          <a:xfrm>
            <a:off x="1546225" y="1463675"/>
            <a:ext cx="4464050" cy="5028565"/>
          </a:xfrm>
          <a:prstGeom prst="rect">
            <a:avLst/>
          </a:prstGeom>
        </p:spPr>
        <p:txBody>
          <a:bodyPr>
            <a:spAutoFit/>
          </a:bodyPr>
          <a:lstStyle/>
          <a:p>
            <a:pPr marL="0" marR="0" lvl="0" indent="612140" algn="just" defTabSz="914400" rtl="0" eaLnBrk="1" fontAlgn="base" latinLnBrk="0" hangingPunct="1">
              <a:lnSpc>
                <a:spcPts val="3500"/>
              </a:lnSpc>
              <a:spcBef>
                <a:spcPct val="0"/>
              </a:spcBef>
              <a:spcAft>
                <a:spcPts val="0"/>
              </a:spcAft>
              <a:buClrTx/>
              <a:buSzTx/>
              <a:buFontTx/>
              <a:buNone/>
              <a:defRPr/>
            </a:pPr>
            <a:r>
              <a:rPr kumimoji="0" lang="zh-CN" altLang="en-US" sz="2400" b="1" i="0" u="none" strike="noStrike" kern="100" cap="none" spc="0" normalizeH="0" baseline="0" noProof="0" dirty="0">
                <a:ln>
                  <a:noFill/>
                </a:ln>
                <a:solidFill>
                  <a:schemeClr val="tx1"/>
                </a:solidFill>
                <a:effectLst/>
                <a:uLnTx/>
                <a:uFillTx/>
                <a:latin typeface="+mj-ea"/>
                <a:ea typeface="+mj-ea"/>
                <a:cs typeface="Times New Roman" panose="02020603050405020304" charset="0"/>
              </a:rPr>
              <a:t>这是</a:t>
            </a:r>
            <a:r>
              <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charset="0"/>
              </a:rPr>
              <a:t>30</a:t>
            </a:r>
            <a:r>
              <a:rPr kumimoji="0" lang="zh-CN" altLang="en-US" sz="2400" b="1" i="0" u="none" strike="noStrike" kern="100" cap="none" spc="0" normalizeH="0" baseline="0" noProof="0" dirty="0">
                <a:ln>
                  <a:noFill/>
                </a:ln>
                <a:solidFill>
                  <a:schemeClr val="tx1"/>
                </a:solidFill>
                <a:effectLst/>
                <a:uLnTx/>
                <a:uFillTx/>
                <a:latin typeface="+mj-ea"/>
                <a:ea typeface="+mj-ea"/>
                <a:cs typeface="Times New Roman" panose="02020603050405020304" charset="0"/>
              </a:rPr>
              <a:t>年来第一次如此大动作宣传高考考试大纲。</a:t>
            </a:r>
            <a:endPar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charset="0"/>
            </a:endParaRPr>
          </a:p>
          <a:p>
            <a:pPr marL="0" marR="0" lvl="0" indent="612140" algn="just" defTabSz="914400" rtl="0" eaLnBrk="1" fontAlgn="base" latinLnBrk="0" hangingPunct="1">
              <a:lnSpc>
                <a:spcPts val="3500"/>
              </a:lnSpc>
              <a:spcBef>
                <a:spcPct val="0"/>
              </a:spcBef>
              <a:spcAft>
                <a:spcPts val="0"/>
              </a:spcAft>
              <a:buClrTx/>
              <a:buSzTx/>
              <a:buFontTx/>
              <a:buNone/>
              <a:defRPr/>
            </a:pPr>
            <a:r>
              <a:rPr kumimoji="0" lang="zh-CN" altLang="en-US" sz="2400" b="1" i="0" u="none" strike="noStrike" kern="100" cap="none" spc="0" normalizeH="0" baseline="0" noProof="0" dirty="0">
                <a:ln>
                  <a:noFill/>
                </a:ln>
                <a:solidFill>
                  <a:schemeClr val="tx1"/>
                </a:solidFill>
                <a:effectLst/>
                <a:uLnTx/>
                <a:uFillTx/>
                <a:latin typeface="+mj-ea"/>
                <a:ea typeface="+mj-ea"/>
                <a:cs typeface="Times New Roman" panose="02020603050405020304" charset="0"/>
              </a:rPr>
              <a:t>新考纲将“</a:t>
            </a:r>
            <a:r>
              <a:rPr kumimoji="0" lang="zh-CN" altLang="en-US" sz="2400" b="1" i="0" u="none" strike="noStrike" kern="100" cap="none" spc="0" normalizeH="0" baseline="0" noProof="0" dirty="0">
                <a:ln>
                  <a:noFill/>
                </a:ln>
                <a:solidFill>
                  <a:srgbClr val="0000FF"/>
                </a:solidFill>
                <a:effectLst/>
                <a:uLnTx/>
                <a:uFillTx/>
                <a:latin typeface="+mj-ea"/>
                <a:ea typeface="+mj-ea"/>
                <a:cs typeface="Times New Roman" panose="02020603050405020304" charset="0"/>
              </a:rPr>
              <a:t>立德树人、服务选拔、导向教学</a:t>
            </a:r>
            <a:r>
              <a:rPr kumimoji="0" lang="zh-CN" altLang="en-US" sz="2400" b="1" i="0" u="none" strike="noStrike" kern="100" cap="none" spc="0" normalizeH="0" baseline="0" noProof="0" dirty="0">
                <a:ln>
                  <a:noFill/>
                </a:ln>
                <a:solidFill>
                  <a:schemeClr val="tx1"/>
                </a:solidFill>
                <a:effectLst/>
                <a:uLnTx/>
                <a:uFillTx/>
                <a:latin typeface="+mj-ea"/>
                <a:ea typeface="+mj-ea"/>
                <a:cs typeface="Times New Roman" panose="02020603050405020304" charset="0"/>
              </a:rPr>
              <a:t>”作为高考的核心立场与基本功能，由此设计和制定了能够充分体现这种核心立场的“</a:t>
            </a:r>
            <a:r>
              <a:rPr kumimoji="0" lang="zh-CN" altLang="en-US" sz="2400" b="1" i="0" u="none" strike="noStrike" kern="100" cap="none" spc="0" normalizeH="0" baseline="0" noProof="0" dirty="0">
                <a:ln>
                  <a:noFill/>
                </a:ln>
                <a:solidFill>
                  <a:srgbClr val="0000FF"/>
                </a:solidFill>
                <a:effectLst/>
                <a:uLnTx/>
                <a:uFillTx/>
                <a:latin typeface="微软雅黑" panose="020B0503020204020204" charset="-122"/>
                <a:ea typeface="微软雅黑" panose="020B0503020204020204" charset="-122"/>
                <a:cs typeface="Times New Roman" panose="02020603050405020304" charset="0"/>
              </a:rPr>
              <a:t>一体四层四翼</a:t>
            </a:r>
            <a:r>
              <a:rPr kumimoji="0" lang="zh-CN" altLang="en-US" sz="2400" b="1" i="0" u="none" strike="noStrike" kern="100" cap="none" spc="0" normalizeH="0" baseline="0" noProof="0" dirty="0">
                <a:ln>
                  <a:noFill/>
                </a:ln>
                <a:solidFill>
                  <a:schemeClr val="tx1"/>
                </a:solidFill>
                <a:effectLst/>
                <a:uLnTx/>
                <a:uFillTx/>
                <a:latin typeface="+mj-ea"/>
                <a:ea typeface="+mj-ea"/>
                <a:cs typeface="Times New Roman" panose="02020603050405020304" charset="0"/>
              </a:rPr>
              <a:t>”</a:t>
            </a:r>
            <a:r>
              <a:rPr kumimoji="0" lang="zh-CN" altLang="en-US" sz="2400" b="1" i="0" u="none" strike="noStrike" kern="100" cap="none" spc="0" normalizeH="0" baseline="0" noProof="0" dirty="0">
                <a:ln>
                  <a:noFill/>
                </a:ln>
                <a:solidFill>
                  <a:srgbClr val="0000FF"/>
                </a:solidFill>
                <a:effectLst/>
                <a:uLnTx/>
                <a:uFillTx/>
                <a:latin typeface="+mj-ea"/>
                <a:ea typeface="+mj-ea"/>
                <a:cs typeface="Times New Roman" panose="02020603050405020304" charset="0"/>
              </a:rPr>
              <a:t>高考评价体系</a:t>
            </a:r>
            <a:r>
              <a:rPr kumimoji="0" lang="zh-CN" altLang="en-US" sz="2400" b="1" i="0" u="none" strike="noStrike" kern="100" cap="none" spc="0" normalizeH="0" baseline="0" noProof="0" dirty="0">
                <a:ln>
                  <a:noFill/>
                </a:ln>
                <a:solidFill>
                  <a:srgbClr val="C00000"/>
                </a:solidFill>
                <a:effectLst/>
                <a:uLnTx/>
                <a:uFillTx/>
                <a:latin typeface="+mj-ea"/>
                <a:ea typeface="+mj-ea"/>
                <a:cs typeface="Times New Roman" panose="02020603050405020304" charset="0"/>
              </a:rPr>
              <a:t>。</a:t>
            </a:r>
            <a:r>
              <a:rPr kumimoji="0" lang="zh-CN" altLang="en-US" sz="2400" b="1" i="0" u="none" strike="noStrike" kern="100" cap="none" spc="0" normalizeH="0" baseline="0" noProof="0" dirty="0">
                <a:ln>
                  <a:noFill/>
                </a:ln>
                <a:solidFill>
                  <a:schemeClr val="tx1"/>
                </a:solidFill>
                <a:effectLst/>
                <a:uLnTx/>
                <a:uFillTx/>
                <a:latin typeface="+mj-ea"/>
                <a:ea typeface="+mj-ea"/>
                <a:cs typeface="Times New Roman" panose="02020603050405020304" charset="0"/>
              </a:rPr>
              <a:t>考试大纲还增加了</a:t>
            </a:r>
            <a:r>
              <a:rPr kumimoji="0" lang="zh-CN" altLang="en-US" sz="2400" b="1" i="0" u="none" strike="noStrike" kern="100" cap="none" spc="0" normalizeH="0" baseline="0" noProof="0" dirty="0">
                <a:ln>
                  <a:noFill/>
                </a:ln>
                <a:solidFill>
                  <a:srgbClr val="0000FF"/>
                </a:solidFill>
                <a:effectLst/>
                <a:uLnTx/>
                <a:uFillTx/>
                <a:latin typeface="+mj-ea"/>
                <a:ea typeface="+mj-ea"/>
                <a:cs typeface="Times New Roman" panose="02020603050405020304" charset="0"/>
              </a:rPr>
              <a:t>中华优秀传统文化的考核内容</a:t>
            </a:r>
            <a:r>
              <a:rPr kumimoji="0" lang="zh-CN" altLang="en-US" sz="2400" b="1" i="0" u="none" strike="noStrike" kern="100" cap="none" spc="0" normalizeH="0" baseline="0" noProof="0" dirty="0">
                <a:ln>
                  <a:noFill/>
                </a:ln>
                <a:solidFill>
                  <a:schemeClr val="tx1"/>
                </a:solidFill>
                <a:effectLst/>
                <a:uLnTx/>
                <a:uFillTx/>
                <a:latin typeface="+mj-ea"/>
                <a:ea typeface="+mj-ea"/>
                <a:cs typeface="Times New Roman" panose="02020603050405020304" charset="0"/>
              </a:rPr>
              <a:t>，积极体现社会主义核心价值观，凸显育人导向。</a:t>
            </a:r>
            <a:endPar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charset="0"/>
            </a:endParaRPr>
          </a:p>
        </p:txBody>
      </p:sp>
      <p:pic>
        <p:nvPicPr>
          <p:cNvPr id="11268" name="图片 3"/>
          <p:cNvPicPr>
            <a:picLocks noChangeAspect="1"/>
          </p:cNvPicPr>
          <p:nvPr/>
        </p:nvPicPr>
        <p:blipFill>
          <a:blip r:embed="rId1"/>
          <a:stretch>
            <a:fillRect/>
          </a:stretch>
        </p:blipFill>
        <p:spPr>
          <a:xfrm>
            <a:off x="6081713" y="1479550"/>
            <a:ext cx="4586287" cy="4899025"/>
          </a:xfrm>
          <a:prstGeom prst="rect">
            <a:avLst/>
          </a:prstGeom>
          <a:noFill/>
          <a:ln w="9525">
            <a:noFill/>
          </a:ln>
        </p:spPr>
      </p:pic>
      <p:sp>
        <p:nvSpPr>
          <p:cNvPr id="11269" name="内容占位符 2"/>
          <p:cNvSpPr txBox="1"/>
          <p:nvPr/>
        </p:nvSpPr>
        <p:spPr>
          <a:xfrm>
            <a:off x="2247900" y="-34925"/>
            <a:ext cx="9013825" cy="989013"/>
          </a:xfrm>
          <a:prstGeom prst="rect">
            <a:avLst/>
          </a:prstGeom>
          <a:noFill/>
          <a:ln w="9525">
            <a:noFill/>
          </a:ln>
        </p:spPr>
        <p:txBody>
          <a:bodyPr/>
          <a:p>
            <a:pPr marL="342900" indent="-342900">
              <a:lnSpc>
                <a:spcPct val="150000"/>
              </a:lnSpc>
              <a:spcBef>
                <a:spcPct val="20000"/>
              </a:spcBef>
            </a:pPr>
            <a:r>
              <a:rPr lang="en-US" altLang="zh-CN" sz="3600" b="1" dirty="0">
                <a:solidFill>
                  <a:srgbClr val="0000FF"/>
                </a:solidFill>
                <a:latin typeface="微软雅黑" panose="020B0503020204020204" charset="-122"/>
                <a:ea typeface="微软雅黑" panose="020B0503020204020204" charset="-122"/>
                <a:sym typeface="Calibri" panose="020F0502020204030204" charset="0"/>
              </a:rPr>
              <a:t>2017</a:t>
            </a:r>
            <a:r>
              <a:rPr lang="zh-CN" altLang="en-US" sz="3600" b="1" dirty="0">
                <a:solidFill>
                  <a:srgbClr val="0000FF"/>
                </a:solidFill>
                <a:latin typeface="微软雅黑" panose="020B0503020204020204" charset="-122"/>
                <a:ea typeface="微软雅黑" panose="020B0503020204020204" charset="-122"/>
                <a:sym typeface="Calibri" panose="020F0502020204030204" charset="0"/>
              </a:rPr>
              <a:t>年高考考试大纲修订情况</a:t>
            </a:r>
            <a:endParaRPr lang="zh-CN" altLang="en-US" sz="3600" b="1" dirty="0">
              <a:solidFill>
                <a:srgbClr val="0000FF"/>
              </a:solidFill>
              <a:latin typeface="微软雅黑" panose="020B0503020204020204" charset="-122"/>
              <a:ea typeface="微软雅黑" panose="020B0503020204020204" charset="-122"/>
              <a:sym typeface="Calibri" panose="020F050202020403020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a:spLocks noChangeArrowheads="1"/>
          </p:cNvSpPr>
          <p:nvPr/>
        </p:nvSpPr>
        <p:spPr bwMode="auto">
          <a:xfrm>
            <a:off x="1774825" y="765175"/>
            <a:ext cx="8569325" cy="4615815"/>
          </a:xfrm>
          <a:prstGeom prst="rect">
            <a:avLst/>
          </a:prstGeom>
          <a:noFill/>
          <a:ln>
            <a:noFill/>
          </a:ln>
        </p:spPr>
        <p:txBody>
          <a:bodyPr>
            <a:spAutoFit/>
          </a:bodyPr>
          <a:lstStyle/>
          <a:p>
            <a:pPr marR="0" defTabSz="914400">
              <a:lnSpc>
                <a:spcPct val="150000"/>
              </a:lnSpc>
              <a:buClrTx/>
              <a:buSzTx/>
              <a:buFont typeface="Arial" panose="020B0604020202020204" pitchFamily="34" charset="0"/>
              <a:buNone/>
              <a:defRPr/>
            </a:pPr>
            <a:r>
              <a:rPr kumimoji="0" lang="zh-CN" altLang="en-US" sz="2400" b="1" kern="1200" cap="none" spc="0" normalizeH="0" baseline="0" noProof="0" dirty="0">
                <a:solidFill>
                  <a:srgbClr val="A50021"/>
                </a:solidFill>
                <a:latin typeface="+mj-ea"/>
                <a:ea typeface="+mj-ea"/>
                <a:cs typeface="+mn-cs"/>
              </a:rPr>
              <a:t>    </a:t>
            </a:r>
            <a:r>
              <a:rPr kumimoji="0" lang="zh-CN" altLang="en-US" sz="2800" b="1" kern="1200" cap="none" spc="0" normalizeH="0" baseline="0" noProof="0" dirty="0">
                <a:solidFill>
                  <a:srgbClr val="0000FF"/>
                </a:solidFill>
                <a:latin typeface="微软雅黑" panose="020B0503020204020204" charset="-122"/>
                <a:ea typeface="微软雅黑" panose="020B0503020204020204" charset="-122"/>
                <a:cs typeface="+mn-cs"/>
                <a:sym typeface="Calibri" panose="020F0502020204030204" charset="0"/>
              </a:rPr>
              <a:t>历史考试说明重复强调这段文字：</a:t>
            </a:r>
            <a:endParaRPr kumimoji="0" lang="zh-CN" altLang="en-US" sz="2800" b="1" kern="1200" cap="none" spc="0" normalizeH="0" baseline="0" noProof="0" dirty="0">
              <a:solidFill>
                <a:srgbClr val="0000FF"/>
              </a:solidFill>
              <a:latin typeface="微软雅黑" panose="020B0503020204020204" charset="-122"/>
              <a:ea typeface="微软雅黑" panose="020B0503020204020204" charset="-122"/>
              <a:cs typeface="+mn-cs"/>
              <a:sym typeface="Calibri" panose="020F0502020204030204" charset="0"/>
            </a:endParaRPr>
          </a:p>
          <a:p>
            <a:pPr marR="0" defTabSz="914400">
              <a:lnSpc>
                <a:spcPct val="150000"/>
              </a:lnSpc>
              <a:buClrTx/>
              <a:buSzTx/>
              <a:buFont typeface="Arial" panose="020B0604020202020204" pitchFamily="34" charset="0"/>
              <a:buNone/>
              <a:defRPr/>
            </a:pPr>
            <a:r>
              <a:rPr kumimoji="0" lang="en-US" altLang="zh-CN" sz="2400" b="1" kern="1200" cap="none" spc="0" normalizeH="0" baseline="0" noProof="0" dirty="0">
                <a:solidFill>
                  <a:srgbClr val="9F0303"/>
                </a:solidFill>
                <a:latin typeface="+mj-ea"/>
                <a:ea typeface="+mj-ea"/>
                <a:cs typeface="+mn-cs"/>
              </a:rPr>
              <a:t>    </a:t>
            </a:r>
            <a:r>
              <a:rPr kumimoji="0" lang="zh-CN" altLang="en-US" sz="2400" b="1" kern="1200" cap="none" spc="0" normalizeH="0" baseline="0" noProof="0" dirty="0">
                <a:latin typeface="+mj-ea"/>
                <a:ea typeface="+mj-ea"/>
                <a:cs typeface="+mn-cs"/>
              </a:rPr>
              <a:t>“考查对基本历史知识的掌握程度；考查</a:t>
            </a:r>
            <a:r>
              <a:rPr kumimoji="0" lang="zh-CN" altLang="en-US" sz="2400" b="1" kern="1200" cap="none" spc="0" normalizeH="0" baseline="0" noProof="0" dirty="0">
                <a:solidFill>
                  <a:srgbClr val="0000FF"/>
                </a:solidFill>
                <a:latin typeface="+mj-ea"/>
                <a:ea typeface="+mj-ea"/>
                <a:cs typeface="+mn-cs"/>
              </a:rPr>
              <a:t>学科素养和学习潜力</a:t>
            </a:r>
            <a:r>
              <a:rPr kumimoji="0" lang="zh-CN" altLang="en-US" sz="2400" b="1" kern="1200" cap="none" spc="0" normalizeH="0" baseline="0" noProof="0" dirty="0">
                <a:latin typeface="+mj-ea"/>
                <a:ea typeface="+mj-ea"/>
                <a:cs typeface="+mn-cs"/>
              </a:rPr>
              <a:t>；注重考查在</a:t>
            </a:r>
            <a:r>
              <a:rPr kumimoji="0" lang="zh-CN" altLang="en-US" sz="2400" b="1" u="sng" kern="1200" cap="none" spc="0" normalizeH="0" baseline="0" noProof="0" dirty="0">
                <a:solidFill>
                  <a:srgbClr val="0000FF"/>
                </a:solidFill>
                <a:latin typeface="+mj-ea"/>
                <a:ea typeface="+mj-ea"/>
                <a:cs typeface="+mn-cs"/>
              </a:rPr>
              <a:t>科学历史观</a:t>
            </a:r>
            <a:r>
              <a:rPr kumimoji="0" lang="zh-CN" altLang="en-US" sz="2400" b="1" kern="1200" cap="none" spc="0" normalizeH="0" baseline="0" noProof="0" dirty="0">
                <a:latin typeface="+mj-ea"/>
                <a:ea typeface="+mj-ea"/>
                <a:cs typeface="+mn-cs"/>
              </a:rPr>
              <a:t>指导下运用</a:t>
            </a:r>
            <a:r>
              <a:rPr kumimoji="0" lang="zh-CN" altLang="en-US" sz="2400" b="1" kern="1200" cap="none" spc="0" normalizeH="0" baseline="0" noProof="0" dirty="0">
                <a:solidFill>
                  <a:srgbClr val="0000FF"/>
                </a:solidFill>
                <a:latin typeface="+mj-ea"/>
                <a:ea typeface="+mj-ea"/>
                <a:cs typeface="+mn-cs"/>
              </a:rPr>
              <a:t>学科思维和学科方法</a:t>
            </a:r>
            <a:r>
              <a:rPr kumimoji="0" lang="zh-CN" altLang="en-US" sz="2400" b="1" kern="1200" cap="none" spc="0" normalizeH="0" baseline="0" noProof="0" dirty="0">
                <a:latin typeface="+mj-ea"/>
                <a:ea typeface="+mj-ea"/>
                <a:cs typeface="+mn-cs"/>
              </a:rPr>
              <a:t>分析问题、解决问题的能力。”</a:t>
            </a:r>
            <a:endParaRPr kumimoji="0" lang="en-US" altLang="zh-CN" sz="2400" b="1" kern="1200" cap="none" spc="0" normalizeH="0" baseline="0" noProof="0" dirty="0">
              <a:latin typeface="+mj-ea"/>
              <a:ea typeface="+mj-ea"/>
              <a:cs typeface="+mn-cs"/>
            </a:endParaRPr>
          </a:p>
          <a:p>
            <a:pPr marR="0" indent="612140" defTabSz="914400">
              <a:lnSpc>
                <a:spcPct val="150000"/>
              </a:lnSpc>
              <a:spcBef>
                <a:spcPts val="0"/>
              </a:spcBef>
              <a:buClrTx/>
              <a:buSzTx/>
              <a:buFont typeface="Arial" panose="020B0604020202020204" pitchFamily="34" charset="0"/>
              <a:buNone/>
              <a:defRPr/>
            </a:pPr>
            <a:r>
              <a:rPr kumimoji="0" lang="zh-CN" altLang="en-US" sz="2400" b="1" kern="1200" cap="none" spc="0" normalizeH="0" baseline="0" noProof="0" dirty="0">
                <a:solidFill>
                  <a:srgbClr val="C00000"/>
                </a:solidFill>
                <a:latin typeface="+mj-ea"/>
                <a:ea typeface="+mj-ea"/>
                <a:cs typeface="+mn-cs"/>
              </a:rPr>
              <a:t>进一步指出：</a:t>
            </a:r>
            <a:endParaRPr kumimoji="0" lang="en-US" altLang="zh-CN" sz="2400" b="1" kern="1200" cap="none" spc="0" normalizeH="0" baseline="0" noProof="0" dirty="0">
              <a:solidFill>
                <a:srgbClr val="C00000"/>
              </a:solidFill>
              <a:latin typeface="+mj-ea"/>
              <a:ea typeface="+mj-ea"/>
              <a:cs typeface="+mn-cs"/>
            </a:endParaRPr>
          </a:p>
          <a:p>
            <a:pPr marR="0" indent="612140" defTabSz="914400">
              <a:lnSpc>
                <a:spcPct val="150000"/>
              </a:lnSpc>
              <a:spcBef>
                <a:spcPts val="0"/>
              </a:spcBef>
              <a:buClrTx/>
              <a:buSzTx/>
              <a:buFont typeface="Arial" panose="020B0604020202020204" pitchFamily="34" charset="0"/>
              <a:buNone/>
              <a:defRPr/>
            </a:pPr>
            <a:r>
              <a:rPr kumimoji="0" lang="zh-CN" altLang="en-US" sz="2400" b="1" kern="1200" cap="none" spc="0" normalizeH="0" baseline="0" noProof="0" dirty="0">
                <a:latin typeface="+mj-ea"/>
                <a:ea typeface="+mj-ea"/>
                <a:cs typeface="+mn-cs"/>
              </a:rPr>
              <a:t>“命题</a:t>
            </a:r>
            <a:r>
              <a:rPr kumimoji="0" lang="zh-CN" altLang="en-US" sz="2400" b="1" kern="1200" cap="none" spc="0" normalizeH="0" baseline="0" noProof="0" dirty="0">
                <a:solidFill>
                  <a:srgbClr val="0000FF"/>
                </a:solidFill>
                <a:latin typeface="+mj-ea"/>
                <a:ea typeface="+mj-ea"/>
                <a:cs typeface="+mn-cs"/>
              </a:rPr>
              <a:t>不拘泥于教科书，运用新材料，创设新情景</a:t>
            </a:r>
            <a:r>
              <a:rPr kumimoji="0" lang="zh-CN" altLang="en-US" sz="2400" b="1" kern="1200" cap="none" spc="0" normalizeH="0" baseline="0" noProof="0" dirty="0">
                <a:latin typeface="+mj-ea"/>
                <a:ea typeface="+mj-ea"/>
                <a:cs typeface="+mn-cs"/>
              </a:rPr>
              <a:t>，古今贯通，中外关联，把握历史发展的基本脉络。”</a:t>
            </a:r>
            <a:endParaRPr kumimoji="0" lang="en-US" altLang="zh-CN" sz="2400" b="1" kern="1200" cap="none" spc="0" normalizeH="0" baseline="0" noProof="0" dirty="0">
              <a:latin typeface="+mj-ea"/>
              <a:ea typeface="+mj-ea"/>
              <a:cs typeface="+mn-cs"/>
            </a:endParaRPr>
          </a:p>
          <a:p>
            <a:pPr marR="0" indent="612140" defTabSz="914400">
              <a:lnSpc>
                <a:spcPct val="150000"/>
              </a:lnSpc>
              <a:spcBef>
                <a:spcPts val="0"/>
              </a:spcBef>
              <a:buClrTx/>
              <a:buSzTx/>
              <a:buFont typeface="Arial" panose="020B0604020202020204" pitchFamily="34" charset="0"/>
              <a:buNone/>
              <a:defRPr/>
            </a:pPr>
            <a:r>
              <a:rPr kumimoji="0" lang="zh-CN" altLang="en-US" sz="2400" b="1" kern="1200" cap="none" spc="0" normalizeH="0" baseline="0" noProof="0" dirty="0">
                <a:solidFill>
                  <a:srgbClr val="0000FF"/>
                </a:solidFill>
                <a:latin typeface="微软雅黑" panose="020B0503020204020204" charset="-122"/>
                <a:ea typeface="微软雅黑" panose="020B0503020204020204" charset="-122"/>
                <a:cs typeface="+mn-cs"/>
              </a:rPr>
              <a:t>材料第一，论从史出</a:t>
            </a:r>
            <a:r>
              <a:rPr kumimoji="0" lang="zh-CN" altLang="en-US" sz="2400" b="1" kern="1200" cap="none" spc="0" normalizeH="0" baseline="0" noProof="0" dirty="0">
                <a:latin typeface="+mj-ea"/>
                <a:ea typeface="+mj-ea"/>
                <a:cs typeface="+mn-cs"/>
              </a:rPr>
              <a:t>，是高考命题的一个主要原则。 </a:t>
            </a:r>
            <a:endParaRPr kumimoji="0" lang="zh-CN" altLang="en-US" sz="2400" b="1" kern="1200" cap="none" spc="0" normalizeH="0" baseline="0" noProof="0" dirty="0">
              <a:latin typeface="+mj-ea"/>
              <a:ea typeface="+mj-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TextBox 2"/>
          <p:cNvSpPr txBox="1"/>
          <p:nvPr/>
        </p:nvSpPr>
        <p:spPr>
          <a:xfrm>
            <a:off x="2063750" y="923925"/>
            <a:ext cx="6840538" cy="583565"/>
          </a:xfrm>
          <a:prstGeom prst="rect">
            <a:avLst/>
          </a:prstGeom>
          <a:noFill/>
          <a:ln w="9525">
            <a:noFill/>
          </a:ln>
        </p:spPr>
        <p:txBody>
          <a:bodyPr>
            <a:spAutoFit/>
          </a:bodyPr>
          <a:p>
            <a:r>
              <a:rPr lang="zh-CN" altLang="en-US" sz="3200" b="1" dirty="0">
                <a:solidFill>
                  <a:srgbClr val="0000FF"/>
                </a:solidFill>
                <a:latin typeface="Arial" panose="020B0604020202020204" pitchFamily="34" charset="0"/>
              </a:rPr>
              <a:t>一、“稳定”</a:t>
            </a:r>
            <a:endParaRPr lang="zh-CN" altLang="en-US" sz="3200" b="1" dirty="0">
              <a:solidFill>
                <a:srgbClr val="0000FF"/>
              </a:solidFill>
              <a:latin typeface="Arial" panose="020B0604020202020204" pitchFamily="34" charset="0"/>
            </a:endParaRPr>
          </a:p>
        </p:txBody>
      </p:sp>
      <p:sp>
        <p:nvSpPr>
          <p:cNvPr id="14339" name="TextBox 3"/>
          <p:cNvSpPr txBox="1"/>
          <p:nvPr/>
        </p:nvSpPr>
        <p:spPr>
          <a:xfrm>
            <a:off x="1752283" y="1646555"/>
            <a:ext cx="8424862" cy="2430145"/>
          </a:xfrm>
          <a:prstGeom prst="rect">
            <a:avLst/>
          </a:prstGeom>
          <a:noFill/>
          <a:ln w="9525">
            <a:noFill/>
          </a:ln>
        </p:spPr>
        <p:txBody>
          <a:bodyPr>
            <a:spAutoFit/>
          </a:bodyPr>
          <a:p>
            <a:r>
              <a:rPr lang="en-US" altLang="zh-CN" sz="3200" b="1" dirty="0">
                <a:solidFill>
                  <a:srgbClr val="0000FF"/>
                </a:solidFill>
                <a:latin typeface="Arial" panose="020B0604020202020204" pitchFamily="34" charset="0"/>
              </a:rPr>
              <a:t>1</a:t>
            </a:r>
            <a:r>
              <a:rPr lang="zh-CN" altLang="en-US" sz="3200" b="1" dirty="0">
                <a:solidFill>
                  <a:srgbClr val="0000FF"/>
                </a:solidFill>
                <a:latin typeface="Arial" panose="020B0604020202020204" pitchFamily="34" charset="0"/>
              </a:rPr>
              <a:t>、考察方向的稳定性（基础性）</a:t>
            </a:r>
            <a:endParaRPr lang="zh-CN" altLang="en-US" sz="3200" b="1" dirty="0">
              <a:solidFill>
                <a:srgbClr val="0000FF"/>
              </a:solidFill>
              <a:latin typeface="Arial" panose="020B0604020202020204" pitchFamily="34" charset="0"/>
            </a:endParaRPr>
          </a:p>
          <a:p>
            <a:r>
              <a:rPr lang="en-US" altLang="zh-CN" dirty="0">
                <a:latin typeface="Arial" panose="020B0604020202020204" pitchFamily="34" charset="0"/>
              </a:rPr>
              <a:t>                 </a:t>
            </a:r>
            <a:r>
              <a:rPr lang="zh-CN" altLang="zh-CN" sz="2400" dirty="0">
                <a:latin typeface="宋体" panose="02010600030101010101" pitchFamily="2" charset="-122"/>
              </a:rPr>
              <a:t>试卷重点考查学生对基础知识的掌握程度，考查学生的基本能力和学科素养。注重对历史主干知识的考查，考查的知识点均为基础知识、基本内容，对考生的知识考查和能力考查较为全面。试题把学科主干知识作为能力考查的主要载体，考生作答都须结合所学知识。</a:t>
            </a:r>
            <a:r>
              <a:rPr lang="zh-CN" altLang="en-US" sz="2400" dirty="0">
                <a:latin typeface="宋体" panose="02010600030101010101" pitchFamily="2" charset="-122"/>
              </a:rPr>
              <a:t>      </a:t>
            </a:r>
            <a:endParaRPr lang="zh-CN" altLang="en-US" sz="2400" dirty="0">
              <a:latin typeface="宋体" panose="02010600030101010101" pitchFamily="2" charset="-122"/>
            </a:endParaRPr>
          </a:p>
        </p:txBody>
      </p:sp>
      <p:sp>
        <p:nvSpPr>
          <p:cNvPr id="14340" name="TextBox 5"/>
          <p:cNvSpPr txBox="1"/>
          <p:nvPr/>
        </p:nvSpPr>
        <p:spPr>
          <a:xfrm>
            <a:off x="1703388" y="4076700"/>
            <a:ext cx="8964612" cy="1568450"/>
          </a:xfrm>
          <a:prstGeom prst="rect">
            <a:avLst/>
          </a:prstGeom>
          <a:noFill/>
          <a:ln w="9525">
            <a:noFill/>
          </a:ln>
        </p:spPr>
        <p:txBody>
          <a:bodyPr>
            <a:spAutoFit/>
          </a:bodyPr>
          <a:p>
            <a:r>
              <a:rPr lang="zh-CN" altLang="en-US" sz="2400" dirty="0">
                <a:latin typeface="Arial" panose="020B0604020202020204" pitchFamily="34" charset="0"/>
              </a:rPr>
              <a:t>例如</a:t>
            </a:r>
            <a:r>
              <a:rPr lang="en-US" altLang="zh-CN" sz="2400" dirty="0">
                <a:latin typeface="Arial" panose="020B0604020202020204" pitchFamily="34" charset="0"/>
              </a:rPr>
              <a:t>:</a:t>
            </a:r>
            <a:endParaRPr lang="en-US" altLang="zh-CN" sz="2400" dirty="0">
              <a:latin typeface="Arial" panose="020B0604020202020204" pitchFamily="34" charset="0"/>
            </a:endParaRPr>
          </a:p>
          <a:p>
            <a:r>
              <a:rPr lang="zh-CN" altLang="en-US" sz="2400" b="1" dirty="0">
                <a:solidFill>
                  <a:srgbClr val="CC0000"/>
                </a:solidFill>
                <a:latin typeface="宋体" panose="02010600030101010101" pitchFamily="2" charset="-122"/>
              </a:rPr>
              <a:t>  </a:t>
            </a:r>
            <a:r>
              <a:rPr lang="zh-CN" altLang="zh-CN" sz="2400" b="1" dirty="0">
                <a:solidFill>
                  <a:srgbClr val="0000FF"/>
                </a:solidFill>
                <a:latin typeface="宋体" panose="02010600030101010101" pitchFamily="2" charset="-122"/>
              </a:rPr>
              <a:t>全国</a:t>
            </a:r>
            <a:r>
              <a:rPr lang="en-US" altLang="zh-CN" sz="2400" b="1" dirty="0">
                <a:solidFill>
                  <a:srgbClr val="0000FF"/>
                </a:solidFill>
                <a:latin typeface="宋体" panose="02010600030101010101" pitchFamily="2" charset="-122"/>
              </a:rPr>
              <a:t>II</a:t>
            </a:r>
            <a:r>
              <a:rPr lang="zh-CN" altLang="zh-CN" sz="2400" b="1" dirty="0">
                <a:solidFill>
                  <a:srgbClr val="0000FF"/>
                </a:solidFill>
                <a:latin typeface="宋体" panose="02010600030101010101" pitchFamily="2" charset="-122"/>
              </a:rPr>
              <a:t>卷第</a:t>
            </a:r>
            <a:r>
              <a:rPr lang="zh-CN" altLang="en-US" sz="2400" b="1" dirty="0">
                <a:solidFill>
                  <a:srgbClr val="0000FF"/>
                </a:solidFill>
                <a:latin typeface="宋体" panose="02010600030101010101" pitchFamily="2" charset="-122"/>
              </a:rPr>
              <a:t>2</a:t>
            </a:r>
            <a:r>
              <a:rPr lang="en-US" altLang="zh-CN" sz="2400" b="1" dirty="0">
                <a:solidFill>
                  <a:srgbClr val="0000FF"/>
                </a:solidFill>
                <a:latin typeface="宋体" panose="02010600030101010101" pitchFamily="2" charset="-122"/>
              </a:rPr>
              <a:t>8</a:t>
            </a:r>
            <a:r>
              <a:rPr lang="zh-CN" altLang="en-US" sz="2400" b="1" dirty="0">
                <a:solidFill>
                  <a:srgbClr val="0000FF"/>
                </a:solidFill>
                <a:latin typeface="宋体" panose="02010600030101010101" pitchFamily="2" charset="-122"/>
              </a:rPr>
              <a:t>洋务运动、</a:t>
            </a:r>
            <a:r>
              <a:rPr lang="en-US" altLang="zh-CN" sz="2400" b="1" dirty="0">
                <a:solidFill>
                  <a:srgbClr val="0000FF"/>
                </a:solidFill>
                <a:latin typeface="宋体" panose="02010600030101010101" pitchFamily="2" charset="-122"/>
              </a:rPr>
              <a:t>30</a:t>
            </a:r>
            <a:r>
              <a:rPr lang="zh-CN" altLang="en-US" sz="2400" b="1" dirty="0">
                <a:solidFill>
                  <a:srgbClr val="0000FF"/>
                </a:solidFill>
                <a:latin typeface="宋体" panose="02010600030101010101" pitchFamily="2" charset="-122"/>
              </a:rPr>
              <a:t>新民主主义革命、</a:t>
            </a:r>
            <a:r>
              <a:rPr lang="en-US" altLang="zh-CN" sz="2400" b="1" dirty="0">
                <a:solidFill>
                  <a:srgbClr val="0000FF"/>
                </a:solidFill>
                <a:latin typeface="宋体" panose="02010600030101010101" pitchFamily="2" charset="-122"/>
              </a:rPr>
              <a:t>32</a:t>
            </a:r>
            <a:r>
              <a:rPr lang="zh-CN" altLang="en-US" sz="2400" b="1" dirty="0">
                <a:solidFill>
                  <a:srgbClr val="0000FF"/>
                </a:solidFill>
                <a:latin typeface="宋体" panose="02010600030101010101" pitchFamily="2" charset="-122"/>
              </a:rPr>
              <a:t>希腊民主政治、</a:t>
            </a:r>
            <a:r>
              <a:rPr lang="en-US" altLang="zh-CN" sz="2400" b="1" dirty="0">
                <a:solidFill>
                  <a:srgbClr val="0000FF"/>
                </a:solidFill>
                <a:latin typeface="宋体" panose="02010600030101010101" pitchFamily="2" charset="-122"/>
              </a:rPr>
              <a:t>34</a:t>
            </a:r>
            <a:r>
              <a:rPr lang="zh-CN" altLang="zh-CN" sz="2400" b="1" dirty="0">
                <a:solidFill>
                  <a:srgbClr val="0000FF"/>
                </a:solidFill>
                <a:latin typeface="宋体" panose="02010600030101010101" pitchFamily="2" charset="-122"/>
              </a:rPr>
              <a:t>题考查美国政体等</a:t>
            </a:r>
            <a:endParaRPr lang="zh-CN" altLang="zh-CN" sz="2400" b="1" dirty="0">
              <a:solidFill>
                <a:srgbClr val="0000FF"/>
              </a:solidFill>
              <a:latin typeface="宋体" panose="02010600030101010101" pitchFamily="2" charset="-122"/>
            </a:endParaRPr>
          </a:p>
          <a:p>
            <a:r>
              <a:rPr lang="zh-CN" altLang="en-US" sz="2400" dirty="0">
                <a:latin typeface="Arial" panose="020B0604020202020204" pitchFamily="34" charset="0"/>
              </a:rPr>
              <a:t>  </a:t>
            </a:r>
            <a:endParaRPr lang="en-US" altLang="zh-CN" sz="2400" b="1" dirty="0">
              <a:solidFill>
                <a:srgbClr val="CC0000"/>
              </a:solidFill>
              <a:latin typeface="宋体" panose="02010600030101010101" pitchFamily="2" charset="-122"/>
            </a:endParaRPr>
          </a:p>
        </p:txBody>
      </p:sp>
      <p:sp>
        <p:nvSpPr>
          <p:cNvPr id="13314" name="文本框 1"/>
          <p:cNvSpPr txBox="1"/>
          <p:nvPr/>
        </p:nvSpPr>
        <p:spPr>
          <a:xfrm>
            <a:off x="1390333" y="-493395"/>
            <a:ext cx="7202487" cy="1337945"/>
          </a:xfrm>
          <a:prstGeom prst="rect">
            <a:avLst/>
          </a:prstGeom>
          <a:noFill/>
          <a:ln w="9525">
            <a:noFill/>
          </a:ln>
        </p:spPr>
        <p:txBody>
          <a:bodyPr wrap="square">
            <a:spAutoFit/>
          </a:bodyPr>
          <a:p>
            <a:pPr marL="342900" indent="-342900">
              <a:lnSpc>
                <a:spcPct val="150000"/>
              </a:lnSpc>
              <a:spcBef>
                <a:spcPct val="20000"/>
              </a:spcBef>
            </a:pPr>
            <a:r>
              <a:rPr lang="en-US" altLang="zh-CN" sz="5400" b="1" dirty="0">
                <a:solidFill>
                  <a:srgbClr val="A9090D"/>
                </a:solidFill>
                <a:latin typeface="微软雅黑" panose="020B0503020204020204" charset="-122"/>
                <a:ea typeface="微软雅黑" panose="020B0503020204020204" charset="-122"/>
                <a:sym typeface="Calibri" panose="020F0502020204030204" charset="0"/>
              </a:rPr>
              <a:t> </a:t>
            </a:r>
            <a:r>
              <a:rPr lang="en-US" altLang="zh-CN" sz="4000" b="1" dirty="0">
                <a:solidFill>
                  <a:srgbClr val="A9090D"/>
                </a:solidFill>
                <a:latin typeface="微软雅黑" panose="020B0503020204020204" charset="-122"/>
                <a:ea typeface="微软雅黑" panose="020B0503020204020204" charset="-122"/>
                <a:sym typeface="Calibri" panose="020F0502020204030204" charset="0"/>
              </a:rPr>
              <a:t>  </a:t>
            </a:r>
            <a:r>
              <a:rPr lang="zh-CN" altLang="en-US" sz="4000" b="1" dirty="0">
                <a:solidFill>
                  <a:srgbClr val="0000FF"/>
                </a:solidFill>
                <a:latin typeface="微软雅黑" panose="020B0503020204020204" charset="-122"/>
                <a:ea typeface="微软雅黑" panose="020B0503020204020204" charset="-122"/>
                <a:sym typeface="Calibri" panose="020F0502020204030204" charset="0"/>
              </a:rPr>
              <a:t>试题呈现的特点</a:t>
            </a:r>
            <a:endParaRPr lang="zh-CN" altLang="en-US" sz="4000" b="1" dirty="0">
              <a:solidFill>
                <a:srgbClr val="0000FF"/>
              </a:solidFill>
              <a:latin typeface="微软雅黑" panose="020B0503020204020204" charset="-122"/>
              <a:ea typeface="微软雅黑" panose="020B0503020204020204" charset="-122"/>
              <a:sym typeface="Calibri" panose="020F050202020403020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TextBox 1"/>
          <p:cNvSpPr txBox="1"/>
          <p:nvPr/>
        </p:nvSpPr>
        <p:spPr>
          <a:xfrm>
            <a:off x="294005" y="102235"/>
            <a:ext cx="11543665" cy="1014730"/>
          </a:xfrm>
          <a:prstGeom prst="rect">
            <a:avLst/>
          </a:prstGeom>
          <a:noFill/>
          <a:ln w="9525">
            <a:noFill/>
          </a:ln>
        </p:spPr>
        <p:txBody>
          <a:bodyPr wrap="square">
            <a:spAutoFit/>
          </a:bodyPr>
          <a:p>
            <a:r>
              <a:rPr lang="en-US" altLang="zh-CN" sz="3200" b="1" dirty="0">
                <a:solidFill>
                  <a:srgbClr val="0000FF"/>
                </a:solidFill>
                <a:latin typeface="Arial" panose="020B0604020202020204" pitchFamily="34" charset="0"/>
              </a:rPr>
              <a:t>2</a:t>
            </a:r>
            <a:r>
              <a:rPr lang="zh-CN" altLang="en-US" sz="3200" b="1" dirty="0">
                <a:solidFill>
                  <a:srgbClr val="0000FF"/>
                </a:solidFill>
                <a:latin typeface="Arial" panose="020B0604020202020204" pitchFamily="34" charset="0"/>
              </a:rPr>
              <a:t>、试题类型的稳定性</a:t>
            </a:r>
            <a:endParaRPr lang="zh-CN" altLang="en-US" sz="3200" b="1" dirty="0">
              <a:solidFill>
                <a:srgbClr val="0000FF"/>
              </a:solidFill>
              <a:latin typeface="Arial" panose="020B0604020202020204" pitchFamily="34" charset="0"/>
            </a:endParaRPr>
          </a:p>
          <a:p>
            <a:r>
              <a:rPr lang="en-US" altLang="zh-CN" sz="2800" b="1" dirty="0">
                <a:solidFill>
                  <a:srgbClr val="FF0000"/>
                </a:solidFill>
                <a:latin typeface="Arial" panose="020B0604020202020204" pitchFamily="34" charset="0"/>
              </a:rPr>
              <a:t>    </a:t>
            </a:r>
            <a:r>
              <a:rPr lang="zh-CN" altLang="en-US" sz="2400" dirty="0">
                <a:latin typeface="Arial" panose="020B0604020202020204" pitchFamily="34" charset="0"/>
              </a:rPr>
              <a:t>往年变化最大的就是</a:t>
            </a:r>
            <a:r>
              <a:rPr lang="en-US" altLang="zh-CN" sz="2400" dirty="0">
                <a:latin typeface="Arial" panose="020B0604020202020204" pitchFamily="34" charset="0"/>
              </a:rPr>
              <a:t>41</a:t>
            </a:r>
            <a:r>
              <a:rPr lang="zh-CN" altLang="en-US" sz="2400" dirty="0">
                <a:latin typeface="Arial" panose="020B0604020202020204" pitchFamily="34" charset="0"/>
              </a:rPr>
              <a:t>题，今年序号变为</a:t>
            </a:r>
            <a:r>
              <a:rPr lang="en-US" altLang="zh-CN" sz="2400" dirty="0">
                <a:latin typeface="Arial" panose="020B0604020202020204" pitchFamily="34" charset="0"/>
              </a:rPr>
              <a:t>42</a:t>
            </a:r>
            <a:r>
              <a:rPr lang="zh-CN" altLang="en-US" sz="2400" dirty="0">
                <a:latin typeface="Arial" panose="020B0604020202020204" pitchFamily="34" charset="0"/>
              </a:rPr>
              <a:t>题。这道题去年和今年变化不大。</a:t>
            </a:r>
            <a:r>
              <a:rPr lang="en-US" altLang="zh-CN" sz="2800" dirty="0">
                <a:latin typeface="Arial" panose="020B0604020202020204" pitchFamily="34" charset="0"/>
              </a:rPr>
              <a:t>    </a:t>
            </a:r>
            <a:endParaRPr lang="en-US" altLang="zh-CN" sz="2800" dirty="0">
              <a:latin typeface="Arial" panose="020B0604020202020204" pitchFamily="34" charset="0"/>
            </a:endParaRPr>
          </a:p>
        </p:txBody>
      </p:sp>
      <p:sp>
        <p:nvSpPr>
          <p:cNvPr id="15361" name="文本框 1"/>
          <p:cNvSpPr txBox="1"/>
          <p:nvPr/>
        </p:nvSpPr>
        <p:spPr>
          <a:xfrm>
            <a:off x="613410" y="1201420"/>
            <a:ext cx="10831195" cy="5015865"/>
          </a:xfrm>
          <a:prstGeom prst="rect">
            <a:avLst/>
          </a:prstGeom>
          <a:noFill/>
          <a:ln w="9525">
            <a:noFill/>
          </a:ln>
        </p:spPr>
        <p:txBody>
          <a:bodyPr wrap="square">
            <a:spAutoFit/>
          </a:bodyPr>
          <a:p>
            <a:pPr marR="0" defTabSz="914400" eaLnBrk="1" hangingPunct="1">
              <a:buClrTx/>
              <a:buSzTx/>
              <a:buFont typeface="Arial" panose="020B0604020202020204" pitchFamily="34" charset="0"/>
              <a:buNone/>
              <a:defRPr/>
            </a:pPr>
            <a:r>
              <a:rPr kumimoji="0" lang="zh-CN" altLang="en-US" sz="2000" b="1" kern="1200" cap="none" spc="0" normalizeH="0" baseline="0" noProof="1">
                <a:ln w="22225">
                  <a:solidFill>
                    <a:schemeClr val="accent2"/>
                  </a:solidFill>
                  <a:prstDash val="solid"/>
                </a:ln>
                <a:solidFill>
                  <a:srgbClr val="0000FF"/>
                </a:solidFill>
                <a:latin typeface="楷体_GB2312" pitchFamily="1" charset="-122"/>
                <a:ea typeface="楷体_GB2312" pitchFamily="1" charset="-122"/>
                <a:cs typeface="+mn-cs"/>
              </a:rPr>
              <a:t>Ⅰ卷（</a:t>
            </a:r>
            <a:r>
              <a:rPr kumimoji="0" lang="en-US" altLang="zh-CN" sz="2000" b="1" kern="1200" cap="none" spc="0" normalizeH="0" baseline="0" noProof="1">
                <a:ln w="22225">
                  <a:solidFill>
                    <a:schemeClr val="accent2"/>
                  </a:solidFill>
                  <a:prstDash val="solid"/>
                </a:ln>
                <a:solidFill>
                  <a:srgbClr val="0000FF"/>
                </a:solidFill>
                <a:latin typeface="楷体_GB2312" pitchFamily="1" charset="-122"/>
                <a:ea typeface="楷体_GB2312" pitchFamily="1" charset="-122"/>
                <a:cs typeface="+mn-cs"/>
              </a:rPr>
              <a:t>41</a:t>
            </a:r>
            <a:r>
              <a:rPr kumimoji="0" lang="zh-CN" altLang="en-US" sz="2000" b="1" kern="1200" cap="none" spc="0" normalizeH="0" baseline="0" noProof="1">
                <a:ln w="22225">
                  <a:solidFill>
                    <a:schemeClr val="accent2"/>
                  </a:solidFill>
                  <a:prstDash val="solid"/>
                </a:ln>
                <a:solidFill>
                  <a:srgbClr val="0000FF"/>
                </a:solidFill>
                <a:latin typeface="楷体_GB2312" pitchFamily="1" charset="-122"/>
                <a:ea typeface="楷体_GB2312" pitchFamily="1" charset="-122"/>
                <a:cs typeface="+mn-cs"/>
              </a:rPr>
              <a:t>）：</a:t>
            </a:r>
            <a:r>
              <a:rPr kumimoji="0" lang="zh-CN" altLang="en-US" sz="2000" b="1" kern="1200" cap="none" spc="0" normalizeH="0" baseline="0" noProof="1">
                <a:latin typeface="楷体_GB2312" pitchFamily="1" charset="-122"/>
                <a:ea typeface="楷体_GB2312" pitchFamily="1" charset="-122"/>
                <a:cs typeface="+mn-cs"/>
              </a:rPr>
              <a:t>（</a:t>
            </a:r>
            <a:r>
              <a:rPr kumimoji="0" lang="en-US" altLang="zh-CN" sz="2000" b="1" kern="1200" cap="none" spc="0" normalizeH="0" baseline="0" noProof="1">
                <a:latin typeface="楷体_GB2312" pitchFamily="1" charset="-122"/>
                <a:ea typeface="楷体_GB2312" pitchFamily="1" charset="-122"/>
                <a:cs typeface="+mn-cs"/>
              </a:rPr>
              <a:t>1</a:t>
            </a:r>
            <a:r>
              <a:rPr kumimoji="0" lang="zh-CN" altLang="en-US" sz="2000" b="1" kern="1200" cap="none" spc="0" normalizeH="0" baseline="0" noProof="1">
                <a:latin typeface="楷体_GB2312" pitchFamily="1" charset="-122"/>
                <a:ea typeface="楷体_GB2312" pitchFamily="1" charset="-122"/>
                <a:cs typeface="+mn-cs"/>
              </a:rPr>
              <a:t>）根据材料一并结合所学知识，说明法国大革命对近代民族主义形成的促进作用。（</a:t>
            </a:r>
            <a:r>
              <a:rPr kumimoji="0" lang="en-US" altLang="zh-CN" sz="2000" b="1" kern="1200" cap="none" spc="0" normalizeH="0" baseline="0" noProof="1">
                <a:latin typeface="楷体_GB2312" pitchFamily="1" charset="-122"/>
                <a:ea typeface="楷体_GB2312" pitchFamily="1" charset="-122"/>
                <a:cs typeface="+mn-cs"/>
              </a:rPr>
              <a:t>8</a:t>
            </a:r>
            <a:r>
              <a:rPr kumimoji="0" lang="zh-CN" altLang="en-US" sz="2000" b="1" kern="1200" cap="none" spc="0" normalizeH="0" baseline="0" noProof="1">
                <a:latin typeface="楷体_GB2312" pitchFamily="1" charset="-122"/>
                <a:ea typeface="楷体_GB2312" pitchFamily="1" charset="-122"/>
                <a:cs typeface="+mn-cs"/>
              </a:rPr>
              <a:t>分）</a:t>
            </a:r>
            <a:endParaRPr kumimoji="0" lang="zh-CN" altLang="en-US" sz="2000" b="1" kern="1200" cap="none" spc="0" normalizeH="0" baseline="0" noProof="1">
              <a:latin typeface="楷体_GB2312" pitchFamily="1" charset="-122"/>
              <a:ea typeface="楷体_GB2312" pitchFamily="1" charset="-122"/>
              <a:cs typeface="+mn-cs"/>
            </a:endParaRPr>
          </a:p>
          <a:p>
            <a:pPr marR="0" defTabSz="914400" eaLnBrk="1" hangingPunct="1">
              <a:buClrTx/>
              <a:buSzTx/>
              <a:buFont typeface="Arial" panose="020B0604020202020204" pitchFamily="34" charset="0"/>
              <a:buNone/>
              <a:defRPr/>
            </a:pPr>
            <a:r>
              <a:rPr kumimoji="0" lang="zh-CN" altLang="en-US" sz="2000" b="1" kern="1200" cap="none" spc="0" normalizeH="0" baseline="0" noProof="1">
                <a:latin typeface="楷体_GB2312" pitchFamily="1" charset="-122"/>
                <a:ea typeface="楷体_GB2312" pitchFamily="1" charset="-122"/>
                <a:cs typeface="+mn-cs"/>
              </a:rPr>
              <a:t>（</a:t>
            </a:r>
            <a:r>
              <a:rPr kumimoji="0" lang="en-US" altLang="zh-CN" sz="2000" b="1" kern="1200" cap="none" spc="0" normalizeH="0" baseline="0" noProof="1">
                <a:latin typeface="楷体_GB2312" pitchFamily="1" charset="-122"/>
                <a:ea typeface="楷体_GB2312" pitchFamily="1" charset="-122"/>
                <a:cs typeface="+mn-cs"/>
              </a:rPr>
              <a:t>2</a:t>
            </a:r>
            <a:r>
              <a:rPr kumimoji="0" lang="zh-CN" altLang="en-US" sz="2000" b="1" kern="1200" cap="none" spc="0" normalizeH="0" baseline="0" noProof="1">
                <a:latin typeface="楷体_GB2312" pitchFamily="1" charset="-122"/>
                <a:ea typeface="楷体_GB2312" pitchFamily="1" charset="-122"/>
                <a:cs typeface="+mn-cs"/>
              </a:rPr>
              <a:t>）根据材料一、二并结合所学知识，概括国民党</a:t>
            </a:r>
            <a:r>
              <a:rPr kumimoji="0" lang="en-US" altLang="zh-CN" sz="2000" b="1" kern="1200" cap="none" spc="0" normalizeH="0" baseline="0" noProof="1">
                <a:latin typeface="楷体_GB2312" pitchFamily="1" charset="-122"/>
                <a:ea typeface="楷体_GB2312" pitchFamily="1" charset="-122"/>
                <a:cs typeface="+mn-cs"/>
              </a:rPr>
              <a:t>“</a:t>
            </a:r>
            <a:r>
              <a:rPr kumimoji="0" lang="zh-CN" altLang="en-US" sz="2000" b="1" kern="1200" cap="none" spc="0" normalizeH="0" baseline="0" noProof="1">
                <a:latin typeface="楷体_GB2312" pitchFamily="1" charset="-122"/>
                <a:ea typeface="楷体_GB2312" pitchFamily="1" charset="-122"/>
                <a:cs typeface="+mn-cs"/>
              </a:rPr>
              <a:t>一大</a:t>
            </a:r>
            <a:r>
              <a:rPr kumimoji="0" lang="en-US" altLang="zh-CN" sz="2000" b="1" kern="1200" cap="none" spc="0" normalizeH="0" baseline="0" noProof="1">
                <a:latin typeface="楷体_GB2312" pitchFamily="1" charset="-122"/>
                <a:ea typeface="楷体_GB2312" pitchFamily="1" charset="-122"/>
                <a:cs typeface="+mn-cs"/>
              </a:rPr>
              <a:t>”</a:t>
            </a:r>
            <a:r>
              <a:rPr kumimoji="0" lang="zh-CN" altLang="en-US" sz="2000" b="1" kern="1200" cap="none" spc="0" normalizeH="0" baseline="0" noProof="1">
                <a:latin typeface="楷体_GB2312" pitchFamily="1" charset="-122"/>
                <a:ea typeface="楷体_GB2312" pitchFamily="1" charset="-122"/>
                <a:cs typeface="+mn-cs"/>
              </a:rPr>
              <a:t>《宣言》中的民族主义与近代法国民族主义内涵的相同之处，并说明不同之处及其产生的原因。（</a:t>
            </a:r>
            <a:r>
              <a:rPr kumimoji="0" lang="en-US" altLang="zh-CN" sz="2000" b="1" kern="1200" cap="none" spc="0" normalizeH="0" baseline="0" noProof="1">
                <a:latin typeface="楷体_GB2312" pitchFamily="1" charset="-122"/>
                <a:ea typeface="楷体_GB2312" pitchFamily="1" charset="-122"/>
                <a:cs typeface="+mn-cs"/>
              </a:rPr>
              <a:t>17</a:t>
            </a:r>
            <a:r>
              <a:rPr kumimoji="0" lang="zh-CN" altLang="en-US" sz="2000" b="1" kern="1200" cap="none" spc="0" normalizeH="0" baseline="0" noProof="1">
                <a:latin typeface="楷体_GB2312" pitchFamily="1" charset="-122"/>
                <a:ea typeface="楷体_GB2312" pitchFamily="1" charset="-122"/>
                <a:cs typeface="+mn-cs"/>
              </a:rPr>
              <a:t>分）</a:t>
            </a:r>
            <a:endParaRPr kumimoji="0" lang="zh-CN" altLang="en-US" sz="2000" b="1" kern="1200" cap="none" spc="0" normalizeH="0" baseline="0" noProof="1">
              <a:latin typeface="楷体_GB2312" pitchFamily="1" charset="-122"/>
              <a:ea typeface="楷体_GB2312" pitchFamily="1" charset="-122"/>
              <a:cs typeface="+mn-cs"/>
            </a:endParaRPr>
          </a:p>
          <a:p>
            <a:pPr marR="0" defTabSz="914400" eaLnBrk="1" hangingPunct="1">
              <a:buClrTx/>
              <a:buSzTx/>
              <a:buFont typeface="Arial" panose="020B0604020202020204" pitchFamily="34" charset="0"/>
              <a:buNone/>
              <a:defRPr/>
            </a:pPr>
            <a:r>
              <a:rPr kumimoji="0" lang="zh-CN" altLang="en-US" sz="2000" b="1" kern="1200" cap="none" spc="0" normalizeH="0" baseline="0" noProof="1">
                <a:ln w="22225">
                  <a:solidFill>
                    <a:schemeClr val="accent2"/>
                  </a:solidFill>
                  <a:prstDash val="solid"/>
                </a:ln>
                <a:solidFill>
                  <a:srgbClr val="0000FF"/>
                </a:solidFill>
                <a:latin typeface="楷体_GB2312" pitchFamily="1" charset="-122"/>
                <a:ea typeface="楷体_GB2312" pitchFamily="1" charset="-122"/>
                <a:cs typeface="+mn-cs"/>
              </a:rPr>
              <a:t>Ⅱ</a:t>
            </a:r>
            <a:r>
              <a:rPr kumimoji="0" lang="zh-CN" altLang="en-US" sz="2000" b="1" kern="1200" cap="none" spc="0" normalizeH="0" baseline="0" noProof="1">
                <a:ln w="22225">
                  <a:solidFill>
                    <a:schemeClr val="accent2"/>
                  </a:solidFill>
                  <a:prstDash val="solid"/>
                </a:ln>
                <a:solidFill>
                  <a:srgbClr val="0000FF"/>
                </a:solidFill>
                <a:latin typeface="楷体_GB2312" pitchFamily="1" charset="-122"/>
                <a:ea typeface="楷体_GB2312" pitchFamily="1" charset="-122"/>
                <a:cs typeface="+mn-cs"/>
                <a:sym typeface="宋体" panose="02010600030101010101" pitchFamily="2" charset="-122"/>
              </a:rPr>
              <a:t>卷（</a:t>
            </a:r>
            <a:r>
              <a:rPr kumimoji="0" lang="en-US" altLang="zh-CN" sz="2000" b="1" kern="1200" cap="none" spc="0" normalizeH="0" baseline="0" noProof="1">
                <a:ln w="22225">
                  <a:solidFill>
                    <a:schemeClr val="accent2"/>
                  </a:solidFill>
                  <a:prstDash val="solid"/>
                </a:ln>
                <a:solidFill>
                  <a:srgbClr val="0000FF"/>
                </a:solidFill>
                <a:latin typeface="楷体_GB2312" pitchFamily="1" charset="-122"/>
                <a:ea typeface="楷体_GB2312" pitchFamily="1" charset="-122"/>
                <a:cs typeface="+mn-cs"/>
                <a:sym typeface="宋体" panose="02010600030101010101" pitchFamily="2" charset="-122"/>
              </a:rPr>
              <a:t>41</a:t>
            </a:r>
            <a:r>
              <a:rPr kumimoji="0" lang="zh-CN" altLang="en-US" sz="2000" b="1" kern="1200" cap="none" spc="0" normalizeH="0" baseline="0" noProof="1">
                <a:ln w="22225">
                  <a:solidFill>
                    <a:schemeClr val="accent2"/>
                  </a:solidFill>
                  <a:prstDash val="solid"/>
                </a:ln>
                <a:solidFill>
                  <a:srgbClr val="0000FF"/>
                </a:solidFill>
                <a:latin typeface="楷体_GB2312" pitchFamily="1" charset="-122"/>
                <a:ea typeface="楷体_GB2312" pitchFamily="1" charset="-122"/>
                <a:cs typeface="+mn-cs"/>
                <a:sym typeface="宋体" panose="02010600030101010101" pitchFamily="2" charset="-122"/>
              </a:rPr>
              <a:t>题）：</a:t>
            </a:r>
            <a:r>
              <a:rPr kumimoji="0" lang="zh-CN" altLang="en-US" sz="2000" b="1" kern="1200" cap="none" spc="0" normalizeH="0" baseline="0" noProof="1">
                <a:latin typeface="楷体_GB2312" pitchFamily="1" charset="-122"/>
                <a:ea typeface="楷体_GB2312" pitchFamily="1" charset="-122"/>
                <a:cs typeface="+mn-cs"/>
                <a:sym typeface="宋体" panose="02010600030101010101" pitchFamily="2" charset="-122"/>
              </a:rPr>
              <a:t>（</a:t>
            </a:r>
            <a:r>
              <a:rPr kumimoji="0" lang="en-US" altLang="zh-CN" sz="2000" b="1" kern="1200" cap="none" spc="0" normalizeH="0" baseline="0" noProof="1">
                <a:latin typeface="楷体_GB2312" pitchFamily="1" charset="-122"/>
                <a:ea typeface="楷体_GB2312" pitchFamily="1" charset="-122"/>
                <a:cs typeface="+mn-cs"/>
                <a:sym typeface="宋体" panose="02010600030101010101" pitchFamily="2" charset="-122"/>
              </a:rPr>
              <a:t>1</a:t>
            </a:r>
            <a:r>
              <a:rPr kumimoji="0" lang="zh-CN" altLang="en-US" sz="2000" b="1" kern="1200" cap="none" spc="0" normalizeH="0" baseline="0" noProof="1">
                <a:latin typeface="楷体_GB2312" pitchFamily="1" charset="-122"/>
                <a:ea typeface="楷体_GB2312" pitchFamily="1" charset="-122"/>
                <a:cs typeface="+mn-cs"/>
                <a:sym typeface="宋体" panose="02010600030101010101" pitchFamily="2" charset="-122"/>
              </a:rPr>
              <a:t>）根据材料一并结合所学知识，分析清政府在雍正年间与</a:t>
            </a:r>
            <a:r>
              <a:rPr kumimoji="0" lang="en-US" altLang="zh-CN" sz="2000" b="1" kern="1200" cap="none" spc="0" normalizeH="0" baseline="0" noProof="1">
                <a:latin typeface="楷体_GB2312" pitchFamily="1" charset="-122"/>
                <a:ea typeface="楷体_GB2312" pitchFamily="1" charset="-122"/>
                <a:cs typeface="+mn-cs"/>
                <a:sym typeface="宋体" panose="02010600030101010101" pitchFamily="2" charset="-122"/>
              </a:rPr>
              <a:t>19</a:t>
            </a:r>
            <a:r>
              <a:rPr kumimoji="0" lang="zh-CN" altLang="en-US" sz="2000" b="1" kern="1200" cap="none" spc="0" normalizeH="0" baseline="0" noProof="1">
                <a:latin typeface="楷体_GB2312" pitchFamily="1" charset="-122"/>
                <a:ea typeface="楷体_GB2312" pitchFamily="1" charset="-122"/>
                <a:cs typeface="+mn-cs"/>
                <a:sym typeface="宋体" panose="02010600030101010101" pitchFamily="2" charset="-122"/>
              </a:rPr>
              <a:t>世纪</a:t>
            </a:r>
            <a:r>
              <a:rPr kumimoji="0" lang="en-US" altLang="zh-CN" sz="2000" b="1" kern="1200" cap="none" spc="0" normalizeH="0" baseline="0" noProof="1">
                <a:latin typeface="楷体_GB2312" pitchFamily="1" charset="-122"/>
                <a:ea typeface="楷体_GB2312" pitchFamily="1" charset="-122"/>
                <a:cs typeface="+mn-cs"/>
                <a:sym typeface="宋体" panose="02010600030101010101" pitchFamily="2" charset="-122"/>
              </a:rPr>
              <a:t>70</a:t>
            </a:r>
            <a:r>
              <a:rPr kumimoji="0" lang="zh-CN" altLang="en-US" sz="2000" b="1" kern="1200" cap="none" spc="0" normalizeH="0" baseline="0" noProof="1">
                <a:latin typeface="楷体_GB2312" pitchFamily="1" charset="-122"/>
                <a:ea typeface="楷体_GB2312" pitchFamily="1" charset="-122"/>
                <a:cs typeface="+mn-cs"/>
                <a:sym typeface="宋体" panose="02010600030101010101" pitchFamily="2" charset="-122"/>
              </a:rPr>
              <a:t>年代矿业政策的差异及原因。（</a:t>
            </a:r>
            <a:r>
              <a:rPr kumimoji="0" lang="en-US" altLang="zh-CN" sz="2000" b="1" kern="1200" cap="none" spc="0" normalizeH="0" baseline="0" noProof="1">
                <a:latin typeface="楷体_GB2312" pitchFamily="1" charset="-122"/>
                <a:ea typeface="楷体_GB2312" pitchFamily="1" charset="-122"/>
                <a:cs typeface="+mn-cs"/>
                <a:sym typeface="宋体" panose="02010600030101010101" pitchFamily="2" charset="-122"/>
              </a:rPr>
              <a:t>15</a:t>
            </a:r>
            <a:r>
              <a:rPr kumimoji="0" lang="zh-CN" altLang="en-US" sz="2000" b="1" kern="1200" cap="none" spc="0" normalizeH="0" baseline="0" noProof="1">
                <a:latin typeface="楷体_GB2312" pitchFamily="1" charset="-122"/>
                <a:ea typeface="楷体_GB2312" pitchFamily="1" charset="-122"/>
                <a:cs typeface="+mn-cs"/>
                <a:sym typeface="宋体" panose="02010600030101010101" pitchFamily="2" charset="-122"/>
              </a:rPr>
              <a:t>分）</a:t>
            </a:r>
            <a:endParaRPr kumimoji="0" lang="zh-CN" altLang="en-US" sz="2000" b="1" kern="1200" cap="none" spc="0" normalizeH="0" baseline="0" noProof="1">
              <a:latin typeface="楷体_GB2312" pitchFamily="1" charset="-122"/>
              <a:ea typeface="楷体_GB2312" pitchFamily="1" charset="-122"/>
              <a:cs typeface="+mn-cs"/>
              <a:sym typeface="宋体" panose="02010600030101010101" pitchFamily="2" charset="-122"/>
            </a:endParaRPr>
          </a:p>
          <a:p>
            <a:pPr marR="0" defTabSz="914400" eaLnBrk="1" hangingPunct="1">
              <a:buClrTx/>
              <a:buSzTx/>
              <a:buFont typeface="Arial" panose="020B0604020202020204" pitchFamily="34" charset="0"/>
              <a:buNone/>
              <a:defRPr/>
            </a:pPr>
            <a:r>
              <a:rPr kumimoji="0" lang="zh-CN" altLang="en-US" sz="2000" b="1" kern="1200" cap="none" spc="0" normalizeH="0" baseline="0" noProof="1">
                <a:latin typeface="楷体_GB2312" pitchFamily="1" charset="-122"/>
                <a:ea typeface="楷体_GB2312" pitchFamily="1" charset="-122"/>
                <a:cs typeface="+mn-cs"/>
                <a:sym typeface="宋体" panose="02010600030101010101" pitchFamily="2" charset="-122"/>
              </a:rPr>
              <a:t>（</a:t>
            </a:r>
            <a:r>
              <a:rPr kumimoji="0" lang="en-US" altLang="zh-CN" sz="2000" b="1" kern="1200" cap="none" spc="0" normalizeH="0" baseline="0" noProof="1">
                <a:latin typeface="楷体_GB2312" pitchFamily="1" charset="-122"/>
                <a:ea typeface="楷体_GB2312" pitchFamily="1" charset="-122"/>
                <a:cs typeface="+mn-cs"/>
                <a:sym typeface="宋体" panose="02010600030101010101" pitchFamily="2" charset="-122"/>
              </a:rPr>
              <a:t>2</a:t>
            </a:r>
            <a:r>
              <a:rPr kumimoji="0" lang="zh-CN" altLang="en-US" sz="2000" b="1" kern="1200" cap="none" spc="0" normalizeH="0" baseline="0" noProof="1">
                <a:latin typeface="楷体_GB2312" pitchFamily="1" charset="-122"/>
                <a:ea typeface="楷体_GB2312" pitchFamily="1" charset="-122"/>
                <a:cs typeface="+mn-cs"/>
                <a:sym typeface="宋体" panose="02010600030101010101" pitchFamily="2" charset="-122"/>
              </a:rPr>
              <a:t>）根据材料并结合所学知识，说明与清代矿业政策相比，新中国</a:t>
            </a:r>
            <a:r>
              <a:rPr kumimoji="0" lang="en-US" altLang="zh-CN" sz="2000" b="1" kern="1200" cap="none" spc="0" normalizeH="0" baseline="0" noProof="1">
                <a:latin typeface="楷体_GB2312" pitchFamily="1" charset="-122"/>
                <a:ea typeface="楷体_GB2312" pitchFamily="1" charset="-122"/>
                <a:cs typeface="+mn-cs"/>
                <a:sym typeface="宋体" panose="02010600030101010101" pitchFamily="2" charset="-122"/>
              </a:rPr>
              <a:t>“</a:t>
            </a:r>
            <a:r>
              <a:rPr kumimoji="0" lang="zh-CN" altLang="en-US" sz="2000" b="1" kern="1200" cap="none" spc="0" normalizeH="0" baseline="0" noProof="1">
                <a:latin typeface="楷体_GB2312" pitchFamily="1" charset="-122"/>
                <a:ea typeface="楷体_GB2312" pitchFamily="1" charset="-122"/>
                <a:cs typeface="+mn-cs"/>
                <a:sym typeface="宋体" panose="02010600030101010101" pitchFamily="2" charset="-122"/>
              </a:rPr>
              <a:t>一五计划</a:t>
            </a:r>
            <a:r>
              <a:rPr kumimoji="0" lang="en-US" altLang="zh-CN" sz="2000" b="1" kern="1200" cap="none" spc="0" normalizeH="0" baseline="0" noProof="1">
                <a:latin typeface="楷体_GB2312" pitchFamily="1" charset="-122"/>
                <a:ea typeface="楷体_GB2312" pitchFamily="1" charset="-122"/>
                <a:cs typeface="+mn-cs"/>
                <a:sym typeface="宋体" panose="02010600030101010101" pitchFamily="2" charset="-122"/>
              </a:rPr>
              <a:t>”</a:t>
            </a:r>
            <a:r>
              <a:rPr kumimoji="0" lang="zh-CN" altLang="en-US" sz="2000" b="1" kern="1200" cap="none" spc="0" normalizeH="0" baseline="0" noProof="1">
                <a:latin typeface="楷体_GB2312" pitchFamily="1" charset="-122"/>
                <a:ea typeface="楷体_GB2312" pitchFamily="1" charset="-122"/>
                <a:cs typeface="+mn-cs"/>
                <a:sym typeface="宋体" panose="02010600030101010101" pitchFamily="2" charset="-122"/>
              </a:rPr>
              <a:t>期间矿业政策的特点，并简析其意义。（</a:t>
            </a:r>
            <a:r>
              <a:rPr kumimoji="0" lang="en-US" altLang="zh-CN" sz="2000" b="1" kern="1200" cap="none" spc="0" normalizeH="0" baseline="0" noProof="1">
                <a:latin typeface="楷体_GB2312" pitchFamily="1" charset="-122"/>
                <a:ea typeface="楷体_GB2312" pitchFamily="1" charset="-122"/>
                <a:cs typeface="+mn-cs"/>
                <a:sym typeface="宋体" panose="02010600030101010101" pitchFamily="2" charset="-122"/>
              </a:rPr>
              <a:t>8</a:t>
            </a:r>
            <a:r>
              <a:rPr kumimoji="0" lang="zh-CN" altLang="en-US" sz="2000" b="1" kern="1200" cap="none" spc="0" normalizeH="0" baseline="0" noProof="1">
                <a:latin typeface="楷体_GB2312" pitchFamily="1" charset="-122"/>
                <a:ea typeface="楷体_GB2312" pitchFamily="1" charset="-122"/>
                <a:cs typeface="+mn-cs"/>
                <a:sym typeface="宋体" panose="02010600030101010101" pitchFamily="2" charset="-122"/>
              </a:rPr>
              <a:t>分）</a:t>
            </a:r>
            <a:endParaRPr kumimoji="0" lang="zh-CN" altLang="en-US" sz="2000" b="1" kern="1200" cap="none" spc="0" normalizeH="0" baseline="0" noProof="1">
              <a:latin typeface="楷体_GB2312" pitchFamily="1" charset="-122"/>
              <a:ea typeface="楷体_GB2312" pitchFamily="1" charset="-122"/>
              <a:cs typeface="+mn-cs"/>
              <a:sym typeface="宋体" panose="02010600030101010101" pitchFamily="2" charset="-122"/>
            </a:endParaRPr>
          </a:p>
          <a:p>
            <a:pPr marR="0" defTabSz="914400" eaLnBrk="1" hangingPunct="1">
              <a:buClrTx/>
              <a:buSzTx/>
              <a:buFont typeface="Arial" panose="020B0604020202020204" pitchFamily="34" charset="0"/>
              <a:buNone/>
              <a:defRPr/>
            </a:pPr>
            <a:r>
              <a:rPr kumimoji="0" lang="zh-CN" altLang="en-US" sz="2000" b="1" kern="1200" cap="none" spc="0" normalizeH="0" baseline="0" noProof="1">
                <a:ln w="22225">
                  <a:solidFill>
                    <a:schemeClr val="accent2"/>
                  </a:solidFill>
                  <a:prstDash val="solid"/>
                </a:ln>
                <a:solidFill>
                  <a:schemeClr val="accent2">
                    <a:lumMod val="40000"/>
                    <a:lumOff val="60000"/>
                  </a:schemeClr>
                </a:solidFill>
                <a:latin typeface="楷体_GB2312" pitchFamily="1" charset="-122"/>
                <a:ea typeface="楷体_GB2312" pitchFamily="1" charset="-122"/>
                <a:cs typeface="+mn-cs"/>
              </a:rPr>
              <a:t>Ⅲ</a:t>
            </a:r>
            <a:r>
              <a:rPr kumimoji="0" lang="zh-CN" altLang="en-US" sz="2000" b="1" kern="1200" cap="none" spc="0" normalizeH="0" baseline="0" noProof="1">
                <a:ln w="22225">
                  <a:solidFill>
                    <a:schemeClr val="accent2"/>
                  </a:solidFill>
                  <a:prstDash val="solid"/>
                </a:ln>
                <a:solidFill>
                  <a:schemeClr val="accent2">
                    <a:lumMod val="40000"/>
                    <a:lumOff val="60000"/>
                  </a:schemeClr>
                </a:solidFill>
                <a:latin typeface="楷体_GB2312" pitchFamily="1" charset="-122"/>
                <a:ea typeface="楷体_GB2312" pitchFamily="1" charset="-122"/>
                <a:cs typeface="+mn-cs"/>
                <a:sym typeface="宋体" panose="02010600030101010101" pitchFamily="2" charset="-122"/>
              </a:rPr>
              <a:t>卷：</a:t>
            </a:r>
            <a:r>
              <a:rPr kumimoji="0" lang="zh-CN" altLang="en-US" sz="2000" b="1" kern="1200" cap="none" spc="0" normalizeH="0" baseline="0" noProof="1">
                <a:latin typeface="楷体_GB2312" pitchFamily="1" charset="-122"/>
                <a:ea typeface="楷体_GB2312" pitchFamily="1" charset="-122"/>
                <a:cs typeface="+mn-cs"/>
                <a:sym typeface="宋体" panose="02010600030101010101" pitchFamily="2" charset="-122"/>
              </a:rPr>
              <a:t>（</a:t>
            </a:r>
            <a:r>
              <a:rPr kumimoji="0" lang="en-US" altLang="zh-CN" sz="2000" b="1" kern="1200" cap="none" spc="0" normalizeH="0" baseline="0" noProof="1">
                <a:latin typeface="楷体_GB2312" pitchFamily="1" charset="-122"/>
                <a:ea typeface="楷体_GB2312" pitchFamily="1" charset="-122"/>
                <a:cs typeface="+mn-cs"/>
                <a:sym typeface="宋体" panose="02010600030101010101" pitchFamily="2" charset="-122"/>
              </a:rPr>
              <a:t>1</a:t>
            </a:r>
            <a:r>
              <a:rPr kumimoji="0" lang="zh-CN" altLang="en-US" sz="2000" b="1" kern="1200" cap="none" spc="0" normalizeH="0" baseline="0" noProof="1">
                <a:latin typeface="楷体_GB2312" pitchFamily="1" charset="-122"/>
                <a:ea typeface="楷体_GB2312" pitchFamily="1" charset="-122"/>
                <a:cs typeface="+mn-cs"/>
                <a:sym typeface="宋体" panose="02010600030101010101" pitchFamily="2" charset="-122"/>
              </a:rPr>
              <a:t>）根据材料并结合所学知识，概括荷兰侵占中国台湾与澎湖的历史背景和目的。（</a:t>
            </a:r>
            <a:r>
              <a:rPr kumimoji="0" lang="en-US" altLang="zh-CN" sz="2000" b="1" kern="1200" cap="none" spc="0" normalizeH="0" baseline="0" noProof="1">
                <a:latin typeface="楷体_GB2312" pitchFamily="1" charset="-122"/>
                <a:ea typeface="楷体_GB2312" pitchFamily="1" charset="-122"/>
                <a:cs typeface="+mn-cs"/>
                <a:sym typeface="宋体" panose="02010600030101010101" pitchFamily="2" charset="-122"/>
              </a:rPr>
              <a:t>15</a:t>
            </a:r>
            <a:r>
              <a:rPr kumimoji="0" lang="zh-CN" altLang="en-US" sz="2000" b="1" kern="1200" cap="none" spc="0" normalizeH="0" baseline="0" noProof="1">
                <a:latin typeface="楷体_GB2312" pitchFamily="1" charset="-122"/>
                <a:ea typeface="楷体_GB2312" pitchFamily="1" charset="-122"/>
                <a:cs typeface="+mn-cs"/>
                <a:sym typeface="宋体" panose="02010600030101010101" pitchFamily="2" charset="-122"/>
              </a:rPr>
              <a:t>分）</a:t>
            </a:r>
            <a:endParaRPr kumimoji="0" lang="zh-CN" altLang="en-US" sz="2000" b="1" kern="1200" cap="none" spc="0" normalizeH="0" baseline="0" noProof="1">
              <a:latin typeface="楷体_GB2312" pitchFamily="1" charset="-122"/>
              <a:ea typeface="楷体_GB2312" pitchFamily="1" charset="-122"/>
              <a:cs typeface="+mn-cs"/>
              <a:sym typeface="宋体" panose="02010600030101010101" pitchFamily="2" charset="-122"/>
            </a:endParaRPr>
          </a:p>
          <a:p>
            <a:pPr marR="0" defTabSz="914400" eaLnBrk="1" hangingPunct="1">
              <a:buClrTx/>
              <a:buSzTx/>
              <a:buFont typeface="Arial" panose="020B0604020202020204" pitchFamily="34" charset="0"/>
              <a:buNone/>
              <a:defRPr/>
            </a:pPr>
            <a:r>
              <a:rPr kumimoji="0" lang="zh-CN" altLang="en-US" sz="2000" b="1" kern="1200" cap="none" spc="0" normalizeH="0" baseline="0" noProof="1">
                <a:latin typeface="楷体_GB2312" pitchFamily="1" charset="-122"/>
                <a:ea typeface="楷体_GB2312" pitchFamily="1" charset="-122"/>
                <a:cs typeface="+mn-cs"/>
                <a:sym typeface="宋体" panose="02010600030101010101" pitchFamily="2" charset="-122"/>
              </a:rPr>
              <a:t>（</a:t>
            </a:r>
            <a:r>
              <a:rPr kumimoji="0" lang="en-US" altLang="zh-CN" sz="2000" b="1" kern="1200" cap="none" spc="0" normalizeH="0" baseline="0" noProof="1">
                <a:latin typeface="楷体_GB2312" pitchFamily="1" charset="-122"/>
                <a:ea typeface="楷体_GB2312" pitchFamily="1" charset="-122"/>
                <a:cs typeface="+mn-cs"/>
                <a:sym typeface="宋体" panose="02010600030101010101" pitchFamily="2" charset="-122"/>
              </a:rPr>
              <a:t>2</a:t>
            </a:r>
            <a:r>
              <a:rPr kumimoji="0" lang="zh-CN" altLang="en-US" sz="2000" b="1" kern="1200" cap="none" spc="0" normalizeH="0" baseline="0" noProof="1">
                <a:latin typeface="楷体_GB2312" pitchFamily="1" charset="-122"/>
                <a:ea typeface="楷体_GB2312" pitchFamily="1" charset="-122"/>
                <a:cs typeface="+mn-cs"/>
                <a:sym typeface="宋体" panose="02010600030101010101" pitchFamily="2" charset="-122"/>
              </a:rPr>
              <a:t>）根据材料并结合所学知识，简析台湾的收复在哪些方面促进了国家的统一。（</a:t>
            </a:r>
            <a:r>
              <a:rPr kumimoji="0" lang="en-US" altLang="zh-CN" sz="2000" b="1" kern="1200" cap="none" spc="0" normalizeH="0" baseline="0" noProof="1">
                <a:latin typeface="楷体_GB2312" pitchFamily="1" charset="-122"/>
                <a:ea typeface="楷体_GB2312" pitchFamily="1" charset="-122"/>
                <a:cs typeface="+mn-cs"/>
                <a:sym typeface="宋体" panose="02010600030101010101" pitchFamily="2" charset="-122"/>
              </a:rPr>
              <a:t>10</a:t>
            </a:r>
            <a:r>
              <a:rPr kumimoji="0" lang="zh-CN" altLang="en-US" sz="2000" b="1" kern="1200" cap="none" spc="0" normalizeH="0" baseline="0" noProof="1">
                <a:latin typeface="楷体_GB2312" pitchFamily="1" charset="-122"/>
                <a:ea typeface="楷体_GB2312" pitchFamily="1" charset="-122"/>
                <a:cs typeface="+mn-cs"/>
                <a:sym typeface="宋体" panose="02010600030101010101" pitchFamily="2" charset="-122"/>
              </a:rPr>
              <a:t>分）</a:t>
            </a:r>
            <a:endParaRPr kumimoji="0" lang="zh-CN" altLang="en-US" sz="2000" b="1" kern="1200" cap="none" spc="0" normalizeH="0" baseline="0" noProof="1">
              <a:latin typeface="楷体_GB2312" pitchFamily="1" charset="-122"/>
              <a:ea typeface="楷体_GB2312" pitchFamily="1" charset="-122"/>
              <a:cs typeface="+mn-cs"/>
              <a:sym typeface="宋体" panose="02010600030101010101" pitchFamily="2" charset="-122"/>
            </a:endParaRPr>
          </a:p>
          <a:p>
            <a:pPr marR="0" defTabSz="914400" eaLnBrk="1" hangingPunct="1">
              <a:buClrTx/>
              <a:buSzTx/>
              <a:buFont typeface="Arial" panose="020B0604020202020204" pitchFamily="34" charset="0"/>
              <a:buNone/>
              <a:defRPr/>
            </a:pPr>
            <a:r>
              <a:rPr kumimoji="0" lang="en-US" altLang="zh-CN" sz="2000" b="1" kern="1200" cap="none" spc="0" normalizeH="0" baseline="0" noProof="0" dirty="0">
                <a:solidFill>
                  <a:srgbClr val="0000FF"/>
                </a:solidFill>
                <a:latin typeface="华文彩云" panose="02010800040101010101" pitchFamily="2" charset="-122"/>
                <a:ea typeface="华文彩云" panose="02010800040101010101" pitchFamily="2" charset="-122"/>
                <a:cs typeface="+mn-cs"/>
              </a:rPr>
              <a:t>⊙</a:t>
            </a:r>
            <a:r>
              <a:rPr kumimoji="0" lang="en-US" altLang="zh-CN" sz="2000" kern="1200" cap="none" spc="0" normalizeH="0" baseline="0" noProof="0" dirty="0">
                <a:solidFill>
                  <a:srgbClr val="0000FF"/>
                </a:solidFill>
                <a:latin typeface="华文彩云" panose="02010800040101010101" pitchFamily="2" charset="-122"/>
                <a:ea typeface="华文彩云" panose="02010800040101010101" pitchFamily="2" charset="-122"/>
                <a:cs typeface="+mn-cs"/>
              </a:rPr>
              <a:t> </a:t>
            </a:r>
            <a:r>
              <a:rPr kumimoji="0" lang="zh-CN" altLang="en-US" sz="2000" b="1" kern="1200" cap="none" spc="0" normalizeH="0" baseline="0" noProof="1" smtClean="0">
                <a:solidFill>
                  <a:srgbClr val="0000FF"/>
                </a:solidFill>
                <a:latin typeface="楷体_GB2312" pitchFamily="1" charset="-122"/>
                <a:ea typeface="楷体_GB2312" pitchFamily="1" charset="-122"/>
                <a:cs typeface="+mn-cs"/>
              </a:rPr>
              <a:t>①</a:t>
            </a:r>
            <a:r>
              <a:rPr kumimoji="0" lang="zh-CN" altLang="en-US" sz="2000" b="1" kern="1200" cap="none" spc="0" normalizeH="0" baseline="0" noProof="1">
                <a:solidFill>
                  <a:srgbClr val="0000FF"/>
                </a:solidFill>
                <a:latin typeface="楷体_GB2312" pitchFamily="1" charset="-122"/>
                <a:ea typeface="楷体_GB2312" pitchFamily="1" charset="-122"/>
                <a:cs typeface="+mn-cs"/>
              </a:rPr>
              <a:t>以一个重要的（有意义的）</a:t>
            </a:r>
            <a:r>
              <a:rPr kumimoji="0" lang="zh-CN" altLang="en-US" sz="2000" b="1" kern="1200" cap="none" spc="0" normalizeH="0" baseline="0" noProof="1" smtClean="0">
                <a:solidFill>
                  <a:srgbClr val="0000FF"/>
                </a:solidFill>
                <a:latin typeface="楷体_GB2312" pitchFamily="1" charset="-122"/>
                <a:ea typeface="楷体_GB2312" pitchFamily="1" charset="-122"/>
                <a:cs typeface="+mn-cs"/>
              </a:rPr>
              <a:t>主题（而非专题）为</a:t>
            </a:r>
            <a:r>
              <a:rPr kumimoji="0" lang="zh-CN" altLang="en-US" sz="2000" b="1" kern="1200" cap="none" spc="0" normalizeH="0" baseline="0" noProof="1">
                <a:solidFill>
                  <a:srgbClr val="0000FF"/>
                </a:solidFill>
                <a:latin typeface="楷体_GB2312" pitchFamily="1" charset="-122"/>
                <a:ea typeface="楷体_GB2312" pitchFamily="1" charset="-122"/>
                <a:cs typeface="+mn-cs"/>
              </a:rPr>
              <a:t>中心，组织简短、没有文字障碍的材料，或古今贯通或中外关联。 </a:t>
            </a:r>
            <a:endParaRPr kumimoji="0" lang="zh-CN" altLang="en-US" sz="2000" b="1" kern="1200" cap="none" spc="0" normalizeH="0" baseline="0" noProof="1">
              <a:solidFill>
                <a:srgbClr val="0000FF"/>
              </a:solidFill>
              <a:latin typeface="楷体_GB2312" pitchFamily="1" charset="-122"/>
              <a:ea typeface="楷体_GB2312" pitchFamily="1" charset="-122"/>
              <a:cs typeface="+mn-cs"/>
            </a:endParaRPr>
          </a:p>
          <a:p>
            <a:pPr marR="0" defTabSz="914400" eaLnBrk="1" hangingPunct="1">
              <a:buClrTx/>
              <a:buSzTx/>
              <a:buFont typeface="Arial" panose="020B0604020202020204" pitchFamily="34" charset="0"/>
              <a:buNone/>
              <a:defRPr/>
            </a:pPr>
            <a:r>
              <a:rPr kumimoji="0" lang="zh-CN" altLang="en-US" sz="2000" b="1" kern="1200" cap="none" spc="0" normalizeH="0" baseline="0" noProof="1">
                <a:solidFill>
                  <a:srgbClr val="0000FF"/>
                </a:solidFill>
                <a:latin typeface="楷体_GB2312" pitchFamily="1" charset="-122"/>
                <a:ea typeface="楷体_GB2312" pitchFamily="1" charset="-122"/>
                <a:cs typeface="+mn-cs"/>
              </a:rPr>
              <a:t>②突出两段材料间的内在逻辑联系。</a:t>
            </a:r>
            <a:endParaRPr kumimoji="0" lang="zh-CN" altLang="en-US" sz="2000" b="1" kern="1200" cap="none" spc="0" normalizeH="0" baseline="0" noProof="1">
              <a:solidFill>
                <a:srgbClr val="0000FF"/>
              </a:solidFill>
              <a:latin typeface="楷体_GB2312" pitchFamily="1" charset="-122"/>
              <a:ea typeface="楷体_GB2312" pitchFamily="1" charset="-122"/>
              <a:cs typeface="+mn-cs"/>
            </a:endParaRPr>
          </a:p>
          <a:p>
            <a:pPr marR="0" defTabSz="914400" eaLnBrk="1" hangingPunct="1">
              <a:buClrTx/>
              <a:buSzTx/>
              <a:buFont typeface="Arial" panose="020B0604020202020204" pitchFamily="34" charset="0"/>
              <a:buNone/>
              <a:defRPr/>
            </a:pPr>
            <a:r>
              <a:rPr kumimoji="0" lang="zh-CN" altLang="en-US" sz="2000" b="1" kern="1200" cap="none" spc="0" normalizeH="0" baseline="0" noProof="1">
                <a:solidFill>
                  <a:srgbClr val="0000FF"/>
                </a:solidFill>
                <a:latin typeface="楷体_GB2312" pitchFamily="1" charset="-122"/>
                <a:ea typeface="楷体_GB2312" pitchFamily="1" charset="-122"/>
                <a:cs typeface="+mn-cs"/>
              </a:rPr>
              <a:t>③着重考查提取整理信息、概括、分析（说明）、比较等能力。</a:t>
            </a:r>
            <a:endParaRPr kumimoji="0" lang="zh-CN" altLang="en-US" sz="2000" b="1" kern="1200" cap="none" spc="0" normalizeH="0" baseline="0" noProof="1">
              <a:solidFill>
                <a:srgbClr val="0000FF"/>
              </a:solidFill>
              <a:latin typeface="楷体_GB2312" pitchFamily="1" charset="-122"/>
              <a:ea typeface="楷体_GB2312" pitchFamily="1" charset="-122"/>
              <a:cs typeface="+mn-cs"/>
            </a:endParaRPr>
          </a:p>
          <a:p>
            <a:pPr marR="0" defTabSz="914400" eaLnBrk="1" hangingPunct="1">
              <a:buClrTx/>
              <a:buSzTx/>
              <a:buFont typeface="Arial" panose="020B0604020202020204" pitchFamily="34" charset="0"/>
              <a:buNone/>
              <a:defRPr/>
            </a:pPr>
            <a:r>
              <a:rPr kumimoji="0" lang="zh-CN" altLang="en-US" sz="2000" b="1" kern="1200" cap="none" spc="0" normalizeH="0" baseline="0" noProof="1">
                <a:solidFill>
                  <a:srgbClr val="0000FF"/>
                </a:solidFill>
                <a:latin typeface="楷体_GB2312" pitchFamily="1" charset="-122"/>
                <a:ea typeface="楷体_GB2312" pitchFamily="1" charset="-122"/>
                <a:cs typeface="+mn-cs"/>
              </a:rPr>
              <a:t>④重视学科语言的运用。  </a:t>
            </a:r>
            <a:endParaRPr kumimoji="0" lang="zh-CN" altLang="en-US" sz="2000" b="1" kern="1200" cap="none" spc="0" normalizeH="0" baseline="0" noProof="1">
              <a:solidFill>
                <a:srgbClr val="0000FF"/>
              </a:solidFill>
              <a:latin typeface="楷体_GB2312" pitchFamily="1" charset="-122"/>
              <a:ea typeface="楷体_GB2312" pitchFamily="1" charset="-122"/>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文本框 1"/>
          <p:cNvSpPr txBox="1"/>
          <p:nvPr/>
        </p:nvSpPr>
        <p:spPr>
          <a:xfrm>
            <a:off x="1560828" y="22860"/>
            <a:ext cx="9070339" cy="6492875"/>
          </a:xfrm>
          <a:prstGeom prst="rect">
            <a:avLst/>
          </a:prstGeom>
          <a:noFill/>
          <a:ln w="9525">
            <a:noFill/>
          </a:ln>
        </p:spPr>
        <p:txBody>
          <a:bodyPr>
            <a:spAutoFit/>
          </a:bodyPr>
          <a:lstStyle/>
          <a:p>
            <a:pPr marR="0" defTabSz="914400" eaLnBrk="1" hangingPunct="1">
              <a:buClrTx/>
              <a:buSzTx/>
              <a:buFont typeface="Arial" panose="020B0604020202020204" pitchFamily="34" charset="0"/>
              <a:buNone/>
              <a:defRPr/>
            </a:pPr>
            <a:r>
              <a:rPr kumimoji="0" lang="en-US" altLang="zh-CN" sz="4000" b="1" kern="1200" cap="none" spc="0" normalizeH="0" baseline="0" noProof="1">
                <a:effectLst>
                  <a:outerShdw blurRad="38100" dist="38100" dir="2700000" algn="tl">
                    <a:srgbClr val="000000">
                      <a:alpha val="43137"/>
                    </a:srgbClr>
                  </a:outerShdw>
                </a:effectLst>
                <a:latin typeface="楷体_GB2312" pitchFamily="1" charset="-122"/>
                <a:ea typeface="楷体_GB2312" pitchFamily="1" charset="-122"/>
                <a:cs typeface="+mn-cs"/>
              </a:rPr>
              <a:t>如41题</a:t>
            </a:r>
            <a:r>
              <a:rPr kumimoji="0" lang="zh-CN" altLang="en-US" sz="4000" b="1" kern="1200" cap="none" spc="0" normalizeH="0" baseline="0" noProof="1">
                <a:effectLst>
                  <a:outerShdw blurRad="38100" dist="38100" dir="2700000" algn="tl">
                    <a:srgbClr val="000000">
                      <a:alpha val="43137"/>
                    </a:srgbClr>
                  </a:outerShdw>
                </a:effectLst>
                <a:latin typeface="楷体_GB2312" pitchFamily="1" charset="-122"/>
                <a:ea typeface="楷体_GB2312" pitchFamily="1" charset="-122"/>
                <a:cs typeface="+mn-cs"/>
              </a:rPr>
              <a:t>：</a:t>
            </a:r>
            <a:r>
              <a:rPr kumimoji="0" lang="en-US" altLang="zh-CN" sz="4000" b="1" kern="1200" cap="none" spc="0" normalizeH="0" baseline="0" noProof="1">
                <a:effectLst>
                  <a:outerShdw blurRad="38100" dist="38100" dir="2700000" algn="tl">
                    <a:srgbClr val="000000">
                      <a:alpha val="43137"/>
                    </a:srgbClr>
                  </a:outerShdw>
                </a:effectLst>
                <a:latin typeface="楷体_GB2312" pitchFamily="1" charset="-122"/>
                <a:ea typeface="楷体_GB2312" pitchFamily="1" charset="-122"/>
                <a:cs typeface="+mn-cs"/>
              </a:rPr>
              <a:t> </a:t>
            </a:r>
            <a:endParaRPr kumimoji="0" lang="zh-CN" altLang="en-US" sz="3600" b="1" u="sng" kern="1200" cap="none" spc="0" normalizeH="0" baseline="0" noProof="1">
              <a:solidFill>
                <a:srgbClr val="FF0000"/>
              </a:solidFill>
              <a:latin typeface="楷体_GB2312" pitchFamily="1" charset="-122"/>
              <a:ea typeface="楷体_GB2312" pitchFamily="1" charset="-122"/>
              <a:cs typeface="+mn-cs"/>
            </a:endParaRPr>
          </a:p>
          <a:p>
            <a:pPr marR="0" defTabSz="914400" eaLnBrk="1" hangingPunct="1">
              <a:buClrTx/>
              <a:buSzTx/>
              <a:buFont typeface="Arial" panose="020B0604020202020204" pitchFamily="34" charset="0"/>
              <a:buNone/>
              <a:defRPr/>
            </a:pPr>
            <a:r>
              <a:rPr kumimoji="0" lang="zh-CN" altLang="en-US" sz="2800" b="1" kern="1200" cap="none" spc="0" normalizeH="0" baseline="0" noProof="1">
                <a:ln w="22225">
                  <a:solidFill>
                    <a:schemeClr val="accent2"/>
                  </a:solidFill>
                  <a:prstDash val="solid"/>
                </a:ln>
                <a:solidFill>
                  <a:srgbClr val="0000FF"/>
                </a:solidFill>
                <a:latin typeface="楷体_GB2312" pitchFamily="1" charset="-122"/>
                <a:ea typeface="楷体_GB2312" pitchFamily="1" charset="-122"/>
                <a:cs typeface="+mn-cs"/>
              </a:rPr>
              <a:t>Ⅰ卷（42）</a:t>
            </a:r>
            <a:r>
              <a:rPr kumimoji="0" lang="zh-CN" altLang="en-US" sz="2800" b="1" kern="1200" cap="none" spc="0" normalizeH="0" baseline="0" noProof="1">
                <a:ln w="22225">
                  <a:solidFill>
                    <a:schemeClr val="accent2"/>
                  </a:solidFill>
                  <a:prstDash val="solid"/>
                </a:ln>
                <a:solidFill>
                  <a:schemeClr val="accent2">
                    <a:lumMod val="40000"/>
                    <a:lumOff val="60000"/>
                  </a:schemeClr>
                </a:solidFill>
                <a:latin typeface="楷体_GB2312" pitchFamily="1" charset="-122"/>
                <a:ea typeface="楷体_GB2312" pitchFamily="1" charset="-122"/>
                <a:cs typeface="+mn-cs"/>
              </a:rPr>
              <a:t>：</a:t>
            </a:r>
            <a:r>
              <a:rPr kumimoji="0" lang="zh-CN" altLang="en-US" sz="2800" b="1" kern="1200" cap="none" spc="0" normalizeH="0" baseline="0" noProof="1">
                <a:latin typeface="楷体_GB2312" pitchFamily="1" charset="-122"/>
                <a:ea typeface="楷体_GB2312" pitchFamily="1" charset="-122"/>
                <a:cs typeface="+mn-cs"/>
              </a:rPr>
              <a:t>表</a:t>
            </a:r>
            <a:r>
              <a:rPr kumimoji="0" lang="en-US" altLang="zh-CN" sz="2800" b="1" kern="1200" cap="none" spc="0" normalizeH="0" baseline="0" noProof="1">
                <a:latin typeface="楷体_GB2312" pitchFamily="1" charset="-122"/>
                <a:ea typeface="楷体_GB2312" pitchFamily="1" charset="-122"/>
                <a:cs typeface="+mn-cs"/>
              </a:rPr>
              <a:t>4</a:t>
            </a:r>
            <a:r>
              <a:rPr kumimoji="0" lang="zh-CN" altLang="en-US" sz="2800" b="1" kern="1200" cap="none" spc="0" normalizeH="0" baseline="0" noProof="1">
                <a:latin typeface="楷体_GB2312" pitchFamily="1" charset="-122"/>
                <a:ea typeface="楷体_GB2312" pitchFamily="1" charset="-122"/>
                <a:cs typeface="+mn-cs"/>
              </a:rPr>
              <a:t>为</a:t>
            </a:r>
            <a:r>
              <a:rPr kumimoji="0" lang="en-US" altLang="zh-CN" sz="2800" b="1" kern="1200" cap="none" spc="0" normalizeH="0" baseline="0" noProof="1">
                <a:latin typeface="楷体_GB2312" pitchFamily="1" charset="-122"/>
                <a:ea typeface="楷体_GB2312" pitchFamily="1" charset="-122"/>
                <a:cs typeface="+mn-cs"/>
              </a:rPr>
              <a:t>14-17</a:t>
            </a:r>
            <a:r>
              <a:rPr kumimoji="0" lang="zh-CN" altLang="en-US" sz="2800" b="1" kern="1200" cap="none" spc="0" normalizeH="0" baseline="0" noProof="1">
                <a:latin typeface="楷体_GB2312" pitchFamily="1" charset="-122"/>
                <a:ea typeface="楷体_GB2312" pitchFamily="1" charset="-122"/>
                <a:cs typeface="+mn-cs"/>
              </a:rPr>
              <a:t>世纪中外历史事件简表。从表中提取相互关联的中外历史信息，自拟论题，并结合所学知识予以阐述。</a:t>
            </a:r>
            <a:endParaRPr kumimoji="0" lang="zh-CN" altLang="en-US" sz="2800" b="1" kern="1200" cap="none" spc="0" normalizeH="0" baseline="0" noProof="1">
              <a:latin typeface="楷体_GB2312" pitchFamily="1" charset="-122"/>
              <a:ea typeface="楷体_GB2312" pitchFamily="1" charset="-122"/>
              <a:cs typeface="+mn-cs"/>
            </a:endParaRPr>
          </a:p>
          <a:p>
            <a:pPr marR="0" defTabSz="914400" eaLnBrk="1" hangingPunct="1">
              <a:buClrTx/>
              <a:buSzTx/>
              <a:buFont typeface="Arial" panose="020B0604020202020204" pitchFamily="34" charset="0"/>
              <a:buNone/>
              <a:defRPr/>
            </a:pPr>
            <a:r>
              <a:rPr kumimoji="0" lang="zh-CN" altLang="en-US" sz="2800" b="1" kern="1200" cap="none" spc="0" normalizeH="0" baseline="0" noProof="1">
                <a:latin typeface="楷体_GB2312" pitchFamily="1" charset="-122"/>
                <a:ea typeface="楷体_GB2312" pitchFamily="1" charset="-122"/>
                <a:cs typeface="+mn-cs"/>
              </a:rPr>
              <a:t>（要求：写明论题，中外关联，史论结合）</a:t>
            </a:r>
            <a:endParaRPr kumimoji="0" lang="zh-CN" altLang="en-US" sz="2800" b="1" kern="1200" cap="none" spc="0" normalizeH="0" baseline="0" noProof="1">
              <a:latin typeface="楷体_GB2312" pitchFamily="1" charset="-122"/>
              <a:ea typeface="楷体_GB2312" pitchFamily="1" charset="-122"/>
              <a:cs typeface="+mn-cs"/>
            </a:endParaRPr>
          </a:p>
          <a:p>
            <a:pPr marR="0" defTabSz="914400" eaLnBrk="1" hangingPunct="1">
              <a:buClrTx/>
              <a:buSzTx/>
              <a:buFont typeface="Arial" panose="020B0604020202020204" pitchFamily="34" charset="0"/>
              <a:buNone/>
              <a:defRPr/>
            </a:pPr>
            <a:endParaRPr kumimoji="0" lang="zh-CN" altLang="en-US" sz="2800" b="1" kern="1200" cap="none" spc="0" normalizeH="0" baseline="0" noProof="1">
              <a:latin typeface="楷体_GB2312" pitchFamily="1" charset="-122"/>
              <a:ea typeface="楷体_GB2312" pitchFamily="1" charset="-122"/>
              <a:cs typeface="+mn-cs"/>
            </a:endParaRPr>
          </a:p>
          <a:p>
            <a:pPr marR="0" defTabSz="914400" eaLnBrk="1" hangingPunct="1">
              <a:buClrTx/>
              <a:buSzTx/>
              <a:buFont typeface="Arial" panose="020B0604020202020204" pitchFamily="34" charset="0"/>
              <a:buNone/>
              <a:defRPr/>
            </a:pPr>
            <a:r>
              <a:rPr kumimoji="0" lang="zh-CN" altLang="en-US" sz="2800" b="1" kern="1200" cap="none" spc="0" normalizeH="0" baseline="0" noProof="1">
                <a:ln w="22225">
                  <a:solidFill>
                    <a:schemeClr val="accent2"/>
                  </a:solidFill>
                  <a:prstDash val="solid"/>
                </a:ln>
                <a:solidFill>
                  <a:schemeClr val="accent2">
                    <a:lumMod val="40000"/>
                    <a:lumOff val="60000"/>
                  </a:schemeClr>
                </a:solidFill>
                <a:latin typeface="楷体_GB2312" pitchFamily="1" charset="-122"/>
                <a:ea typeface="楷体_GB2312" pitchFamily="1" charset="-122"/>
                <a:cs typeface="+mn-cs"/>
              </a:rPr>
              <a:t>Ⅱ</a:t>
            </a:r>
            <a:r>
              <a:rPr kumimoji="0" lang="zh-CN" altLang="en-US" sz="2800" b="1" kern="1200" cap="none" spc="0" normalizeH="0" baseline="0" noProof="1">
                <a:ln w="22225">
                  <a:solidFill>
                    <a:schemeClr val="accent2"/>
                  </a:solidFill>
                  <a:prstDash val="solid"/>
                </a:ln>
                <a:solidFill>
                  <a:schemeClr val="accent2">
                    <a:lumMod val="40000"/>
                    <a:lumOff val="60000"/>
                  </a:schemeClr>
                </a:solidFill>
                <a:latin typeface="楷体_GB2312" pitchFamily="1" charset="-122"/>
                <a:ea typeface="楷体_GB2312" pitchFamily="1" charset="-122"/>
                <a:cs typeface="+mn-cs"/>
                <a:sym typeface="宋体" panose="02010600030101010101" pitchFamily="2" charset="-122"/>
              </a:rPr>
              <a:t>卷：</a:t>
            </a:r>
            <a:r>
              <a:rPr kumimoji="0" lang="zh-CN" altLang="en-US" sz="2800" b="1" kern="1200" cap="none" spc="0" normalizeH="0" baseline="0" noProof="1">
                <a:latin typeface="楷体_GB2312" pitchFamily="1" charset="-122"/>
                <a:ea typeface="楷体_GB2312" pitchFamily="1" charset="-122"/>
                <a:cs typeface="+mn-cs"/>
                <a:sym typeface="宋体" panose="02010600030101010101" pitchFamily="2" charset="-122"/>
              </a:rPr>
              <a:t>从材料中提取两条或两条信息，拟定一个论题，并就所拟论题进行简要阐述。</a:t>
            </a:r>
            <a:endParaRPr kumimoji="0" lang="zh-CN" altLang="en-US" sz="2800" b="1" kern="1200" cap="none" spc="0" normalizeH="0" baseline="0" noProof="1">
              <a:latin typeface="楷体_GB2312" pitchFamily="1" charset="-122"/>
              <a:ea typeface="楷体_GB2312" pitchFamily="1" charset="-122"/>
              <a:cs typeface="+mn-cs"/>
              <a:sym typeface="宋体" panose="02010600030101010101" pitchFamily="2" charset="-122"/>
            </a:endParaRPr>
          </a:p>
          <a:p>
            <a:pPr marR="0" defTabSz="914400" eaLnBrk="1" hangingPunct="1">
              <a:buClrTx/>
              <a:buSzTx/>
              <a:buFont typeface="Arial" panose="020B0604020202020204" pitchFamily="34" charset="0"/>
              <a:buNone/>
              <a:defRPr/>
            </a:pPr>
            <a:r>
              <a:rPr kumimoji="0" lang="zh-CN" altLang="en-US" sz="2800" b="1" kern="1200" cap="none" spc="0" normalizeH="0" baseline="0" noProof="1">
                <a:latin typeface="楷体_GB2312" pitchFamily="1" charset="-122"/>
                <a:ea typeface="楷体_GB2312" pitchFamily="1" charset="-122"/>
                <a:cs typeface="+mn-cs"/>
                <a:sym typeface="宋体" panose="02010600030101010101" pitchFamily="2" charset="-122"/>
              </a:rPr>
              <a:t>（要求：明确写出所拟论题，阐述须有史实依据）</a:t>
            </a:r>
            <a:endParaRPr kumimoji="0" lang="zh-CN" altLang="en-US" sz="2800" b="1" kern="1200" cap="none" spc="0" normalizeH="0" baseline="0" noProof="1">
              <a:latin typeface="楷体_GB2312" pitchFamily="1" charset="-122"/>
              <a:ea typeface="楷体_GB2312" pitchFamily="1" charset="-122"/>
              <a:cs typeface="+mn-cs"/>
              <a:sym typeface="宋体" panose="02010600030101010101" pitchFamily="2" charset="-122"/>
            </a:endParaRPr>
          </a:p>
          <a:p>
            <a:pPr marR="0" defTabSz="914400" eaLnBrk="1" hangingPunct="1">
              <a:buClrTx/>
              <a:buSzTx/>
              <a:buFont typeface="Arial" panose="020B0604020202020204" pitchFamily="34" charset="0"/>
              <a:buNone/>
              <a:defRPr/>
            </a:pPr>
            <a:endParaRPr kumimoji="0" lang="zh-CN" altLang="en-US" sz="2800" b="1" kern="1200" cap="none" spc="0" normalizeH="0" baseline="0" noProof="1">
              <a:latin typeface="楷体_GB2312" pitchFamily="1" charset="-122"/>
              <a:ea typeface="楷体_GB2312" pitchFamily="1" charset="-122"/>
              <a:cs typeface="+mn-cs"/>
            </a:endParaRPr>
          </a:p>
          <a:p>
            <a:pPr marR="0" defTabSz="914400" eaLnBrk="1" hangingPunct="1">
              <a:buClrTx/>
              <a:buSzTx/>
              <a:buFont typeface="Arial" panose="020B0604020202020204" pitchFamily="34" charset="0"/>
              <a:buNone/>
              <a:defRPr/>
            </a:pPr>
            <a:r>
              <a:rPr kumimoji="0" lang="zh-CN" altLang="en-US" sz="2800" b="1" kern="1200" cap="none" spc="0" normalizeH="0" baseline="0" noProof="1">
                <a:ln w="22225">
                  <a:solidFill>
                    <a:schemeClr val="accent2"/>
                  </a:solidFill>
                  <a:prstDash val="solid"/>
                </a:ln>
                <a:solidFill>
                  <a:schemeClr val="accent2">
                    <a:lumMod val="40000"/>
                    <a:lumOff val="60000"/>
                  </a:schemeClr>
                </a:solidFill>
                <a:latin typeface="楷体_GB2312" pitchFamily="1" charset="-122"/>
                <a:ea typeface="楷体_GB2312" pitchFamily="1" charset="-122"/>
                <a:cs typeface="+mn-cs"/>
              </a:rPr>
              <a:t>Ⅲ</a:t>
            </a:r>
            <a:r>
              <a:rPr kumimoji="0" lang="zh-CN" altLang="en-US" sz="2800" b="1" kern="1200" cap="none" spc="0" normalizeH="0" baseline="0" noProof="1">
                <a:ln w="22225">
                  <a:solidFill>
                    <a:schemeClr val="accent2"/>
                  </a:solidFill>
                  <a:prstDash val="solid"/>
                </a:ln>
                <a:solidFill>
                  <a:schemeClr val="accent2">
                    <a:lumMod val="40000"/>
                    <a:lumOff val="60000"/>
                  </a:schemeClr>
                </a:solidFill>
                <a:latin typeface="楷体_GB2312" pitchFamily="1" charset="-122"/>
                <a:ea typeface="楷体_GB2312" pitchFamily="1" charset="-122"/>
                <a:cs typeface="+mn-cs"/>
                <a:sym typeface="宋体" panose="02010600030101010101" pitchFamily="2" charset="-122"/>
              </a:rPr>
              <a:t>卷：</a:t>
            </a:r>
            <a:r>
              <a:rPr kumimoji="0" lang="zh-CN" altLang="en-US" sz="2800" b="1" kern="1200" cap="none" spc="0" normalizeH="0" baseline="0" noProof="1">
                <a:latin typeface="楷体_GB2312" pitchFamily="1" charset="-122"/>
                <a:ea typeface="楷体_GB2312" pitchFamily="1" charset="-122"/>
                <a:cs typeface="+mn-cs"/>
                <a:sym typeface="宋体" panose="02010600030101010101" pitchFamily="2" charset="-122"/>
              </a:rPr>
              <a:t>围绕材料，结合中国近代史的具体史实，自拟论题，并就所拟论题进行阐述。</a:t>
            </a:r>
            <a:endParaRPr kumimoji="0" lang="zh-CN" altLang="en-US" sz="2800" b="1" kern="1200" cap="none" spc="0" normalizeH="0" baseline="0" noProof="1">
              <a:latin typeface="楷体_GB2312" pitchFamily="1" charset="-122"/>
              <a:ea typeface="楷体_GB2312" pitchFamily="1" charset="-122"/>
              <a:cs typeface="+mn-cs"/>
              <a:sym typeface="宋体" panose="02010600030101010101" pitchFamily="2" charset="-122"/>
            </a:endParaRPr>
          </a:p>
          <a:p>
            <a:pPr marR="0" defTabSz="914400" eaLnBrk="1" hangingPunct="1">
              <a:buClrTx/>
              <a:buSzTx/>
              <a:buFont typeface="Arial" panose="020B0604020202020204" pitchFamily="34" charset="0"/>
              <a:buNone/>
              <a:defRPr/>
            </a:pPr>
            <a:r>
              <a:rPr kumimoji="0" lang="zh-CN" altLang="en-US" sz="2800" b="1" kern="1200" cap="none" spc="0" normalizeH="0" baseline="0" noProof="1">
                <a:latin typeface="楷体_GB2312" pitchFamily="1" charset="-122"/>
                <a:ea typeface="楷体_GB2312" pitchFamily="1" charset="-122"/>
                <a:cs typeface="+mn-cs"/>
                <a:sym typeface="宋体" panose="02010600030101010101" pitchFamily="2" charset="-122"/>
              </a:rPr>
              <a:t>（要求：明确写出论题，阐述须史论结合）</a:t>
            </a:r>
            <a:endParaRPr kumimoji="0" lang="zh-CN" altLang="en-US" sz="2800" b="1" kern="1200" cap="none" spc="0" normalizeH="0" baseline="0" noProof="1">
              <a:latin typeface="楷体_GB2312" pitchFamily="1" charset="-122"/>
              <a:ea typeface="楷体_GB2312" pitchFamily="1" charset="-122"/>
              <a:cs typeface="+mn-cs"/>
              <a:sym typeface="宋体" panose="02010600030101010101" pitchFamily="2" charset="-122"/>
            </a:endParaRPr>
          </a:p>
          <a:p>
            <a:pPr marR="0" defTabSz="914400" eaLnBrk="1" hangingPunct="1">
              <a:buClrTx/>
              <a:buSzTx/>
              <a:buFont typeface="Arial" panose="020B0604020202020204" pitchFamily="34" charset="0"/>
              <a:buNone/>
              <a:defRPr/>
            </a:pPr>
            <a:r>
              <a:rPr kumimoji="0" lang="en-US" altLang="zh-CN" sz="4000" kern="1200" cap="none" spc="0" normalizeH="0" baseline="0" noProof="0" dirty="0">
                <a:solidFill>
                  <a:srgbClr val="0000FF"/>
                </a:solidFill>
                <a:latin typeface="华文彩云" panose="02010800040101010101" pitchFamily="2" charset="-122"/>
                <a:ea typeface="华文彩云" panose="02010800040101010101" pitchFamily="2" charset="-122"/>
                <a:cs typeface="+mn-cs"/>
              </a:rPr>
              <a:t>⊙</a:t>
            </a:r>
            <a:r>
              <a:rPr kumimoji="0" lang="zh-CN" altLang="en-US" sz="4000" b="1" kern="1200" cap="none" spc="0" normalizeH="0" baseline="0" noProof="1" smtClean="0">
                <a:solidFill>
                  <a:srgbClr val="0000FF"/>
                </a:solidFill>
                <a:latin typeface="楷体_GB2312" pitchFamily="1" charset="-122"/>
                <a:ea typeface="楷体_GB2312" pitchFamily="1" charset="-122"/>
                <a:cs typeface="+mn-cs"/>
              </a:rPr>
              <a:t>发现</a:t>
            </a:r>
            <a:r>
              <a:rPr kumimoji="0" lang="zh-CN" altLang="en-US" sz="4000" b="1" kern="1200" cap="none" spc="0" normalizeH="0" baseline="0" noProof="1">
                <a:solidFill>
                  <a:srgbClr val="0000FF"/>
                </a:solidFill>
                <a:latin typeface="楷体_GB2312" pitchFamily="1" charset="-122"/>
                <a:ea typeface="楷体_GB2312" pitchFamily="1" charset="-122"/>
                <a:cs typeface="+mn-cs"/>
              </a:rPr>
              <a:t>问题，自拟</a:t>
            </a:r>
            <a:r>
              <a:rPr kumimoji="0" lang="zh-CN" altLang="en-US" sz="4000" b="1" kern="1200" cap="none" spc="0" normalizeH="0" baseline="0" noProof="1">
                <a:solidFill>
                  <a:srgbClr val="0000FF"/>
                </a:solidFill>
                <a:latin typeface="楷体_GB2312" pitchFamily="1" charset="-122"/>
                <a:ea typeface="楷体_GB2312" pitchFamily="1" charset="-122"/>
                <a:cs typeface="+mn-cs"/>
                <a:sym typeface="+mn-ea"/>
              </a:rPr>
              <a:t>论题</a:t>
            </a:r>
            <a:r>
              <a:rPr kumimoji="0" lang="zh-CN" altLang="en-US" sz="4000" b="1" kern="1200" cap="none" spc="0" normalizeH="0" baseline="0" noProof="1">
                <a:solidFill>
                  <a:srgbClr val="0000FF"/>
                </a:solidFill>
                <a:latin typeface="楷体_GB2312" pitchFamily="1" charset="-122"/>
                <a:ea typeface="楷体_GB2312" pitchFamily="1" charset="-122"/>
                <a:cs typeface="+mn-cs"/>
              </a:rPr>
              <a:t>（</a:t>
            </a:r>
            <a:r>
              <a:rPr kumimoji="0" lang="zh-CN" altLang="en-US" sz="4000" b="1" kern="1200" cap="none" spc="0" normalizeH="0" baseline="0" noProof="1">
                <a:solidFill>
                  <a:srgbClr val="0000FF"/>
                </a:solidFill>
                <a:latin typeface="楷体_GB2312" pitchFamily="1" charset="-122"/>
                <a:ea typeface="楷体_GB2312" pitchFamily="1" charset="-122"/>
                <a:cs typeface="+mn-cs"/>
                <a:sym typeface="+mn-ea"/>
              </a:rPr>
              <a:t>观点</a:t>
            </a:r>
            <a:r>
              <a:rPr kumimoji="0" lang="zh-CN" altLang="en-US" sz="4000" b="1" kern="1200" cap="none" spc="0" normalizeH="0" baseline="0" noProof="1">
                <a:solidFill>
                  <a:srgbClr val="0000FF"/>
                </a:solidFill>
                <a:latin typeface="楷体_GB2312" pitchFamily="1" charset="-122"/>
                <a:ea typeface="楷体_GB2312" pitchFamily="1" charset="-122"/>
                <a:cs typeface="+mn-cs"/>
              </a:rPr>
              <a:t>）并论证。</a:t>
            </a:r>
            <a:r>
              <a:rPr kumimoji="0" lang="zh-CN" altLang="en-US" sz="4000" b="1" kern="1200" cap="none" spc="0" normalizeH="0" baseline="0" noProof="1">
                <a:solidFill>
                  <a:srgbClr val="FF0000"/>
                </a:solidFill>
                <a:latin typeface="楷体_GB2312" pitchFamily="1" charset="-122"/>
                <a:ea typeface="楷体_GB2312" pitchFamily="1" charset="-122"/>
                <a:cs typeface="+mn-cs"/>
              </a:rPr>
              <a:t> </a:t>
            </a:r>
            <a:endParaRPr kumimoji="0" lang="zh-CN" altLang="en-US" sz="4000" kern="1200" cap="none" spc="0" normalizeH="0" baseline="0" noProof="1">
              <a:solidFill>
                <a:srgbClr val="FF0000"/>
              </a:solidFill>
              <a:latin typeface="楷体_GB2312" pitchFamily="1" charset="-122"/>
              <a:ea typeface="楷体_GB2312" pitchFamily="1" charset="-122"/>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3" name="TextBox 2"/>
          <p:cNvSpPr txBox="1"/>
          <p:nvPr/>
        </p:nvSpPr>
        <p:spPr>
          <a:xfrm>
            <a:off x="617855" y="553085"/>
            <a:ext cx="10022840" cy="3753485"/>
          </a:xfrm>
          <a:prstGeom prst="rect">
            <a:avLst/>
          </a:prstGeom>
          <a:noFill/>
          <a:ln w="9525">
            <a:noFill/>
          </a:ln>
        </p:spPr>
        <p:txBody>
          <a:bodyPr wrap="square">
            <a:spAutoFit/>
          </a:bodyPr>
          <a:p>
            <a:r>
              <a:rPr lang="en-US" altLang="zh-CN" sz="3200" b="1" dirty="0">
                <a:solidFill>
                  <a:srgbClr val="0000FF"/>
                </a:solidFill>
                <a:latin typeface="Arial" panose="020B0604020202020204" pitchFamily="34" charset="0"/>
              </a:rPr>
              <a:t>3</a:t>
            </a:r>
            <a:r>
              <a:rPr lang="zh-CN" altLang="en-US" sz="3200" b="1" dirty="0">
                <a:solidFill>
                  <a:srgbClr val="0000FF"/>
                </a:solidFill>
                <a:latin typeface="Arial" panose="020B0604020202020204" pitchFamily="34" charset="0"/>
              </a:rPr>
              <a:t>、试题难度的稳定性</a:t>
            </a:r>
            <a:endParaRPr lang="zh-CN" altLang="en-US" sz="3200" b="1" dirty="0">
              <a:solidFill>
                <a:srgbClr val="0000FF"/>
              </a:solidFill>
              <a:latin typeface="Arial" panose="020B0604020202020204" pitchFamily="34" charset="0"/>
            </a:endParaRPr>
          </a:p>
          <a:p>
            <a:r>
              <a:rPr lang="en-US" altLang="zh-CN" dirty="0">
                <a:latin typeface="Arial" panose="020B0604020202020204" pitchFamily="34" charset="0"/>
              </a:rPr>
              <a:t>        </a:t>
            </a:r>
            <a:endParaRPr lang="en-US" altLang="zh-CN" dirty="0">
              <a:latin typeface="Arial" panose="020B0604020202020204" pitchFamily="34" charset="0"/>
            </a:endParaRPr>
          </a:p>
          <a:p>
            <a:r>
              <a:rPr lang="en-US" altLang="zh-CN" dirty="0">
                <a:latin typeface="Arial" panose="020B0604020202020204" pitchFamily="34" charset="0"/>
              </a:rPr>
              <a:t>        </a:t>
            </a:r>
            <a:r>
              <a:rPr lang="zh-CN" altLang="zh-CN" sz="2400" dirty="0">
                <a:latin typeface="Arial" panose="020B0604020202020204" pitchFamily="34" charset="0"/>
              </a:rPr>
              <a:t>命题材料简洁明了，没有大的阅读障碍。材料体现的逻辑关系清晰贯通，指向性明确具体，考生容易归纳总结出材料主题。选择题区分度较大，多数试题学生较容易做出正确判断；材料分析题中的第</a:t>
            </a:r>
            <a:r>
              <a:rPr lang="en-US" altLang="zh-CN" sz="2400" dirty="0">
                <a:latin typeface="Arial" panose="020B0604020202020204" pitchFamily="34" charset="0"/>
              </a:rPr>
              <a:t>41</a:t>
            </a:r>
            <a:r>
              <a:rPr lang="zh-CN" altLang="zh-CN" sz="2400" dirty="0">
                <a:latin typeface="Arial" panose="020B0604020202020204" pitchFamily="34" charset="0"/>
              </a:rPr>
              <a:t>题与</a:t>
            </a:r>
            <a:r>
              <a:rPr lang="en-US" altLang="zh-CN" sz="2400" dirty="0">
                <a:latin typeface="Arial" panose="020B0604020202020204" pitchFamily="34" charset="0"/>
              </a:rPr>
              <a:t>42</a:t>
            </a:r>
            <a:r>
              <a:rPr lang="zh-CN" altLang="zh-CN" sz="2400" dirty="0">
                <a:latin typeface="Arial" panose="020B0604020202020204" pitchFamily="34" charset="0"/>
              </a:rPr>
              <a:t>题，材料线索清晰，第</a:t>
            </a:r>
            <a:r>
              <a:rPr lang="en-US" altLang="zh-CN" sz="2400" dirty="0">
                <a:latin typeface="Arial" panose="020B0604020202020204" pitchFamily="34" charset="0"/>
              </a:rPr>
              <a:t>42</a:t>
            </a:r>
            <a:r>
              <a:rPr lang="zh-CN" altLang="zh-CN" sz="2400" dirty="0">
                <a:latin typeface="Arial" panose="020B0604020202020204" pitchFamily="34" charset="0"/>
              </a:rPr>
              <a:t>题设问开放，能让考生有话可说；选做题部分均能通过对材料的分析归纳和联系所学知识来回答。试卷较好地把握住试题与教材知识的契合点，在对材料信息进行归纳，明确主题之后联系教材有关内容来解答，这在一定程度上减轻了考生作答的难度。</a:t>
            </a:r>
            <a:br>
              <a:rPr lang="en-US" altLang="zh-CN" sz="2400" dirty="0">
                <a:latin typeface="Arial" panose="020B0604020202020204" pitchFamily="34" charset="0"/>
              </a:rPr>
            </a:br>
            <a:endParaRPr lang="zh-CN" altLang="en-US" sz="2000" dirty="0">
              <a:latin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文本框 3"/>
          <p:cNvSpPr txBox="1"/>
          <p:nvPr/>
        </p:nvSpPr>
        <p:spPr>
          <a:xfrm>
            <a:off x="1703388" y="404813"/>
            <a:ext cx="8856662" cy="5077460"/>
          </a:xfrm>
          <a:prstGeom prst="rect">
            <a:avLst/>
          </a:prstGeom>
          <a:noFill/>
          <a:ln w="9525">
            <a:noFill/>
          </a:ln>
        </p:spPr>
        <p:txBody>
          <a:bodyPr>
            <a:spAutoFit/>
          </a:bodyPr>
          <a:p>
            <a:r>
              <a:rPr lang="zh-CN" altLang="en-US" sz="4000" dirty="0">
                <a:solidFill>
                  <a:srgbClr val="0000FF"/>
                </a:solidFill>
                <a:latin typeface="华文行楷" panose="02010800040101010101" pitchFamily="2" charset="-122"/>
                <a:ea typeface="华文行楷" panose="02010800040101010101" pitchFamily="2" charset="-122"/>
              </a:rPr>
              <a:t>关于试题难度的结论：</a:t>
            </a:r>
            <a:endParaRPr lang="zh-CN" altLang="en-US" sz="4000" dirty="0">
              <a:solidFill>
                <a:srgbClr val="0000FF"/>
              </a:solidFill>
              <a:latin typeface="华文行楷" panose="02010800040101010101" pitchFamily="2" charset="-122"/>
              <a:ea typeface="华文行楷" panose="02010800040101010101" pitchFamily="2" charset="-122"/>
            </a:endParaRPr>
          </a:p>
          <a:p>
            <a:pPr>
              <a:lnSpc>
                <a:spcPct val="150000"/>
              </a:lnSpc>
            </a:pPr>
            <a:r>
              <a:rPr lang="en-US" altLang="zh-CN" sz="3600" b="1" dirty="0">
                <a:latin typeface="华文楷体" panose="02010600040101010101" charset="-122"/>
                <a:ea typeface="华文楷体" panose="02010600040101010101" charset="-122"/>
              </a:rPr>
              <a:t>⊙</a:t>
            </a:r>
            <a:r>
              <a:rPr lang="zh-CN" altLang="en-US" sz="3600" b="1" dirty="0">
                <a:latin typeface="华文楷体" panose="02010600040101010101" charset="-122"/>
                <a:ea typeface="华文楷体" panose="02010600040101010101" charset="-122"/>
              </a:rPr>
              <a:t>难度基本稳定，控制在</a:t>
            </a:r>
            <a:r>
              <a:rPr lang="en-US" altLang="zh-CN" sz="3600" b="1" dirty="0">
                <a:latin typeface="华文楷体" panose="02010600040101010101" charset="-122"/>
                <a:ea typeface="华文楷体" panose="02010600040101010101" charset="-122"/>
              </a:rPr>
              <a:t>0.5—0.55</a:t>
            </a:r>
            <a:r>
              <a:rPr lang="zh-CN" altLang="en-US" sz="3600" b="1" dirty="0">
                <a:latin typeface="华文楷体" panose="02010600040101010101" charset="-122"/>
                <a:ea typeface="华文楷体" panose="02010600040101010101" charset="-122"/>
              </a:rPr>
              <a:t>之间</a:t>
            </a:r>
            <a:endParaRPr lang="en-US" altLang="zh-CN" sz="3600" b="1" dirty="0">
              <a:latin typeface="华文楷体" panose="02010600040101010101" charset="-122"/>
              <a:ea typeface="华文楷体" panose="02010600040101010101" charset="-122"/>
            </a:endParaRPr>
          </a:p>
          <a:p>
            <a:pPr>
              <a:lnSpc>
                <a:spcPct val="150000"/>
              </a:lnSpc>
            </a:pPr>
            <a:r>
              <a:rPr lang="en-US" altLang="zh-CN" sz="3600" b="1" dirty="0">
                <a:latin typeface="华文楷体" panose="02010600040101010101" charset="-122"/>
                <a:ea typeface="华文楷体" panose="02010600040101010101" charset="-122"/>
              </a:rPr>
              <a:t>⊙</a:t>
            </a:r>
            <a:r>
              <a:rPr lang="zh-CN" altLang="en-US" sz="3600" b="1" dirty="0">
                <a:latin typeface="华文楷体" panose="02010600040101010101" charset="-122"/>
                <a:ea typeface="华文楷体" panose="02010600040101010101" charset="-122"/>
              </a:rPr>
              <a:t>知识的重要性凸显</a:t>
            </a:r>
            <a:endParaRPr lang="en-US" altLang="zh-CN" sz="3600" b="1" dirty="0">
              <a:latin typeface="华文楷体" panose="02010600040101010101" charset="-122"/>
              <a:ea typeface="华文楷体" panose="02010600040101010101" charset="-122"/>
            </a:endParaRPr>
          </a:p>
          <a:p>
            <a:r>
              <a:rPr lang="zh-CN" altLang="en-US" sz="3600" b="1" dirty="0">
                <a:solidFill>
                  <a:srgbClr val="FF0000"/>
                </a:solidFill>
                <a:latin typeface="华文楷体" panose="02010600040101010101" charset="-122"/>
                <a:ea typeface="华文楷体" panose="02010600040101010101" charset="-122"/>
              </a:rPr>
              <a:t>     </a:t>
            </a:r>
            <a:r>
              <a:rPr lang="zh-CN" altLang="en-US" sz="2800" b="1" dirty="0">
                <a:solidFill>
                  <a:srgbClr val="0000FF"/>
                </a:solidFill>
                <a:latin typeface="华文楷体" panose="02010600040101010101" charset="-122"/>
                <a:ea typeface="华文楷体" panose="02010600040101010101" charset="-122"/>
              </a:rPr>
              <a:t>“知识”指 ：课程知识、常识性知识、事实性知识、结构性知识等。而非简单的教材知识。</a:t>
            </a:r>
            <a:endParaRPr lang="zh-CN" altLang="en-US" sz="2800" b="1" dirty="0">
              <a:solidFill>
                <a:srgbClr val="0000FF"/>
              </a:solidFill>
              <a:latin typeface="华文楷体" panose="02010600040101010101" charset="-122"/>
              <a:ea typeface="华文楷体" panose="02010600040101010101" charset="-122"/>
            </a:endParaRPr>
          </a:p>
          <a:p>
            <a:r>
              <a:rPr lang="en-US" altLang="zh-CN" sz="2800" b="1" dirty="0">
                <a:solidFill>
                  <a:srgbClr val="FF0000"/>
                </a:solidFill>
                <a:latin typeface="华文楷体" panose="02010600040101010101" charset="-122"/>
                <a:ea typeface="华文楷体" panose="02010600040101010101" charset="-122"/>
              </a:rPr>
              <a:t>        </a:t>
            </a:r>
            <a:r>
              <a:rPr lang="zh-CN" altLang="en-US" sz="2800" b="1" dirty="0">
                <a:latin typeface="华文楷体" panose="02010600040101010101" charset="-122"/>
                <a:ea typeface="华文楷体" panose="02010600040101010101" charset="-122"/>
              </a:rPr>
              <a:t>一个悖论：</a:t>
            </a:r>
            <a:endParaRPr lang="en-US" altLang="zh-CN" sz="2800" b="1" dirty="0">
              <a:latin typeface="华文楷体" panose="02010600040101010101" charset="-122"/>
              <a:ea typeface="华文楷体" panose="02010600040101010101" charset="-122"/>
            </a:endParaRPr>
          </a:p>
          <a:p>
            <a:r>
              <a:rPr lang="en-US" altLang="zh-CN" sz="2800" b="1" dirty="0">
                <a:latin typeface="华文楷体" panose="02010600040101010101" charset="-122"/>
                <a:ea typeface="华文楷体" panose="02010600040101010101" charset="-122"/>
              </a:rPr>
              <a:t>        </a:t>
            </a:r>
            <a:r>
              <a:rPr lang="zh-CN" altLang="en-US" sz="2800" b="1" dirty="0">
                <a:latin typeface="华文楷体" panose="02010600040101010101" charset="-122"/>
                <a:ea typeface="华文楷体" panose="02010600040101010101" charset="-122"/>
              </a:rPr>
              <a:t>回归知识使得难度回落</a:t>
            </a:r>
            <a:endParaRPr lang="en-US" altLang="zh-CN" sz="2800" b="1" dirty="0">
              <a:latin typeface="华文楷体" panose="02010600040101010101" charset="-122"/>
              <a:ea typeface="华文楷体" panose="02010600040101010101" charset="-122"/>
            </a:endParaRPr>
          </a:p>
          <a:p>
            <a:r>
              <a:rPr lang="en-US" altLang="zh-CN" sz="2800" b="1" dirty="0">
                <a:latin typeface="华文楷体" panose="02010600040101010101" charset="-122"/>
                <a:ea typeface="华文楷体" panose="02010600040101010101" charset="-122"/>
              </a:rPr>
              <a:t>        </a:t>
            </a:r>
            <a:r>
              <a:rPr lang="zh-CN" altLang="en-US" sz="2800" b="1" dirty="0">
                <a:latin typeface="华文楷体" panose="02010600040101010101" charset="-122"/>
                <a:ea typeface="华文楷体" panose="02010600040101010101" charset="-122"/>
              </a:rPr>
              <a:t>关注课程知识、常识性知识、事实性知识、结构性知识，又使得教学和应考的难度加大。</a:t>
            </a:r>
            <a:endParaRPr lang="zh-CN" altLang="en-US" sz="2800" b="1" dirty="0">
              <a:latin typeface="华文楷体" panose="02010600040101010101" charset="-122"/>
              <a:ea typeface="华文楷体" panose="02010600040101010101"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4339" name="组合 2"/>
          <p:cNvGrpSpPr/>
          <p:nvPr/>
        </p:nvGrpSpPr>
        <p:grpSpPr>
          <a:xfrm>
            <a:off x="1486535" y="1435735"/>
            <a:ext cx="8816975" cy="4248150"/>
            <a:chOff x="91834" y="2323593"/>
            <a:chExt cx="8728461" cy="4258736"/>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55735" y="2646758"/>
              <a:ext cx="8064560" cy="3935571"/>
            </a:xfrm>
            <a:prstGeom prst="round2DiagRect">
              <a:avLst>
                <a:gd name="adj1" fmla="val 16667"/>
                <a:gd name="adj2" fmla="val 1679"/>
              </a:avLst>
            </a:prstGeom>
            <a:ln w="88900" cap="sq">
              <a:solidFill>
                <a:srgbClr val="FFFFFF"/>
              </a:solidFill>
              <a:miter lim="800000"/>
              <a:headEnd/>
              <a:tailEnd/>
            </a:ln>
            <a:effectLst>
              <a:outerShdw blurRad="254000" algn="tl" rotWithShape="0">
                <a:srgbClr val="000000">
                  <a:alpha val="43000"/>
                </a:srgbClr>
              </a:outerShdw>
            </a:effectLst>
          </p:spPr>
        </p:pic>
        <p:sp>
          <p:nvSpPr>
            <p:cNvPr id="14341" name="矩形 1"/>
            <p:cNvSpPr/>
            <p:nvPr/>
          </p:nvSpPr>
          <p:spPr>
            <a:xfrm>
              <a:off x="91834" y="2323593"/>
              <a:ext cx="5544385" cy="646768"/>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eaLnBrk="0" hangingPunct="0">
                <a:spcBef>
                  <a:spcPct val="0"/>
                </a:spcBef>
                <a:buClrTx/>
                <a:buSzPct val="100000"/>
                <a:buNone/>
              </a:pPr>
              <a:r>
                <a:rPr lang="zh-CN" altLang="en-US" sz="3600" b="1" dirty="0">
                  <a:solidFill>
                    <a:srgbClr val="0000FF"/>
                  </a:solidFill>
                  <a:latin typeface="Arial" panose="020B0604020202020204" pitchFamily="34" charset="0"/>
                  <a:ea typeface="宋体" panose="02010600030101010101" pitchFamily="2" charset="-122"/>
                </a:rPr>
                <a:t>（</a:t>
              </a:r>
              <a:r>
                <a:rPr lang="en-US" altLang="zh-CN" sz="3600" b="1" dirty="0">
                  <a:solidFill>
                    <a:srgbClr val="0000FF"/>
                  </a:solidFill>
                  <a:latin typeface="Arial" panose="020B0604020202020204" pitchFamily="34" charset="0"/>
                  <a:ea typeface="宋体" panose="02010600030101010101" pitchFamily="2" charset="-122"/>
                </a:rPr>
                <a:t>2017·</a:t>
              </a:r>
              <a:r>
                <a:rPr lang="zh-CN" altLang="en-US" sz="3600" b="1" dirty="0">
                  <a:solidFill>
                    <a:srgbClr val="0000FF"/>
                  </a:solidFill>
                  <a:latin typeface="Arial" panose="020B0604020202020204" pitchFamily="34" charset="0"/>
                  <a:ea typeface="宋体" panose="02010600030101010101" pitchFamily="2" charset="-122"/>
                </a:rPr>
                <a:t>全国</a:t>
              </a:r>
              <a:r>
                <a:rPr lang="en-US" altLang="zh-CN" sz="3600" b="1" dirty="0">
                  <a:solidFill>
                    <a:srgbClr val="0000FF"/>
                  </a:solidFill>
                  <a:latin typeface="Arial" panose="020B0604020202020204" pitchFamily="34" charset="0"/>
                  <a:ea typeface="宋体" panose="02010600030101010101" pitchFamily="2" charset="-122"/>
                </a:rPr>
                <a:t>Ⅰ</a:t>
              </a:r>
              <a:r>
                <a:rPr lang="zh-CN" altLang="en-US" sz="3600" b="1" dirty="0">
                  <a:solidFill>
                    <a:srgbClr val="0000FF"/>
                  </a:solidFill>
                  <a:latin typeface="Arial" panose="020B0604020202020204" pitchFamily="34" charset="0"/>
                  <a:ea typeface="宋体" panose="02010600030101010101" pitchFamily="2" charset="-122"/>
                </a:rPr>
                <a:t>卷</a:t>
              </a:r>
              <a:r>
                <a:rPr lang="en-US" altLang="zh-CN" sz="3600" b="1" dirty="0">
                  <a:solidFill>
                    <a:srgbClr val="0000FF"/>
                  </a:solidFill>
                  <a:latin typeface="Arial" panose="020B0604020202020204" pitchFamily="34" charset="0"/>
                  <a:ea typeface="宋体" panose="02010600030101010101" pitchFamily="2" charset="-122"/>
                </a:rPr>
                <a:t>25</a:t>
              </a:r>
              <a:r>
                <a:rPr lang="zh-CN" altLang="en-US" sz="3600" b="1" dirty="0">
                  <a:solidFill>
                    <a:srgbClr val="0000FF"/>
                  </a:solidFill>
                  <a:latin typeface="Arial" panose="020B0604020202020204" pitchFamily="34" charset="0"/>
                  <a:ea typeface="宋体" panose="02010600030101010101" pitchFamily="2" charset="-122"/>
                </a:rPr>
                <a:t>）</a:t>
              </a:r>
              <a:endParaRPr lang="zh-CN" altLang="en-US" sz="3600" b="1" dirty="0">
                <a:solidFill>
                  <a:srgbClr val="0000FF"/>
                </a:solidFill>
                <a:latin typeface="Arial" panose="020B0604020202020204" pitchFamily="34" charset="0"/>
                <a:ea typeface="宋体" panose="02010600030101010101" pitchFamily="2" charset="-122"/>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圆角矩形 5"/>
          <p:cNvSpPr/>
          <p:nvPr/>
        </p:nvSpPr>
        <p:spPr>
          <a:xfrm>
            <a:off x="1614488" y="1751013"/>
            <a:ext cx="3186113" cy="10080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dk1"/>
                </a:solidFill>
                <a:effectLst/>
                <a:uLnTx/>
                <a:uFillTx/>
                <a:latin typeface="华文楷体" panose="02010600040101010101" charset="-122"/>
                <a:ea typeface="华文楷体" panose="02010600040101010101" charset="-122"/>
                <a:cs typeface="+mn-cs"/>
              </a:rPr>
              <a:t>汉初三大社会问题：</a:t>
            </a:r>
            <a:endParaRPr kumimoji="0" lang="en-US" altLang="zh-CN" sz="2400" b="1" i="0" u="none" strike="noStrike" kern="1200" cap="none" spc="0" normalizeH="0" baseline="0" noProof="0" dirty="0">
              <a:ln>
                <a:noFill/>
              </a:ln>
              <a:solidFill>
                <a:schemeClr val="dk1"/>
              </a:solidFill>
              <a:effectLst/>
              <a:uLnTx/>
              <a:uFillTx/>
              <a:latin typeface="华文楷体" panose="02010600040101010101" charset="-122"/>
              <a:ea typeface="华文楷体" panose="02010600040101010101" charset="-122"/>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dk1"/>
                </a:solidFill>
                <a:effectLst/>
                <a:uLnTx/>
                <a:uFillTx/>
                <a:latin typeface="华文楷体" panose="02010600040101010101" charset="-122"/>
                <a:ea typeface="华文楷体" panose="02010600040101010101" charset="-122"/>
                <a:cs typeface="+mn-cs"/>
              </a:rPr>
              <a:t>贫穷、王国、边患</a:t>
            </a:r>
            <a:endParaRPr kumimoji="0" lang="zh-CN" altLang="en-US" sz="2400" b="1" i="0" u="none" strike="noStrike" kern="1200" cap="none" spc="0" normalizeH="0" baseline="0" noProof="0" dirty="0">
              <a:ln>
                <a:noFill/>
              </a:ln>
              <a:solidFill>
                <a:schemeClr val="dk1"/>
              </a:solidFill>
              <a:effectLst/>
              <a:uLnTx/>
              <a:uFillTx/>
              <a:latin typeface="华文楷体" panose="02010600040101010101" charset="-122"/>
              <a:ea typeface="华文楷体" panose="02010600040101010101" charset="-122"/>
              <a:cs typeface="+mn-cs"/>
            </a:endParaRPr>
          </a:p>
        </p:txBody>
      </p:sp>
      <p:sp>
        <p:nvSpPr>
          <p:cNvPr id="7" name="下箭头 6"/>
          <p:cNvSpPr/>
          <p:nvPr/>
        </p:nvSpPr>
        <p:spPr>
          <a:xfrm>
            <a:off x="3754438" y="2803525"/>
            <a:ext cx="541338" cy="1081088"/>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4800" b="1" i="0" u="none" strike="noStrike" kern="1200" cap="none" spc="0" normalizeH="0" baseline="0" noProof="0">
              <a:ln w="22225">
                <a:solidFill>
                  <a:schemeClr val="accent2"/>
                </a:solidFill>
                <a:prstDash val="solid"/>
              </a:ln>
              <a:solidFill>
                <a:schemeClr val="accent2">
                  <a:lumMod val="40000"/>
                  <a:lumOff val="60000"/>
                </a:schemeClr>
              </a:solidFill>
              <a:effectLst/>
              <a:uLnTx/>
              <a:uFillTx/>
              <a:latin typeface="+mn-lt"/>
              <a:ea typeface="+mn-ea"/>
              <a:cs typeface="+mn-cs"/>
            </a:endParaRPr>
          </a:p>
        </p:txBody>
      </p:sp>
      <p:sp>
        <p:nvSpPr>
          <p:cNvPr id="8" name="圆角矩形 7"/>
          <p:cNvSpPr/>
          <p:nvPr/>
        </p:nvSpPr>
        <p:spPr>
          <a:xfrm>
            <a:off x="2074863" y="3921125"/>
            <a:ext cx="3228975" cy="16684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dk1"/>
                </a:solidFill>
                <a:effectLst/>
                <a:uLnTx/>
                <a:uFillTx/>
                <a:latin typeface="华文楷体" panose="02010600040101010101" charset="-122"/>
                <a:ea typeface="华文楷体" panose="02010600040101010101" charset="-122"/>
                <a:cs typeface="+mn-cs"/>
              </a:rPr>
              <a:t>高祖等几代统治者：黄老之学、无为</a:t>
            </a:r>
            <a:endParaRPr kumimoji="0" lang="en-US" altLang="zh-CN" sz="2400" b="1" i="0" u="none" strike="noStrike" kern="1200" cap="none" spc="0" normalizeH="0" baseline="0" noProof="0" dirty="0">
              <a:ln>
                <a:noFill/>
              </a:ln>
              <a:solidFill>
                <a:schemeClr val="dk1"/>
              </a:solidFill>
              <a:effectLst/>
              <a:uLnTx/>
              <a:uFillTx/>
              <a:latin typeface="华文楷体" panose="02010600040101010101" charset="-122"/>
              <a:ea typeface="华文楷体" panose="02010600040101010101"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0000FF"/>
                </a:solidFill>
                <a:effectLst/>
                <a:uLnTx/>
                <a:uFillTx/>
                <a:latin typeface="华文楷体" panose="02010600040101010101" charset="-122"/>
                <a:ea typeface="华文楷体" panose="02010600040101010101" charset="-122"/>
                <a:cs typeface="+mn-cs"/>
              </a:rPr>
              <a:t>    重建了统治秩序、国力恢复</a:t>
            </a:r>
            <a:endParaRPr kumimoji="0" lang="en-US" altLang="zh-CN" sz="2400" b="1" i="0" u="none" strike="noStrike" kern="1200" cap="none" spc="0" normalizeH="0" baseline="0" noProof="0" dirty="0">
              <a:ln>
                <a:noFill/>
              </a:ln>
              <a:solidFill>
                <a:srgbClr val="0000FF"/>
              </a:solidFill>
              <a:effectLst/>
              <a:uLnTx/>
              <a:uFillTx/>
              <a:latin typeface="华文楷体" panose="02010600040101010101" charset="-122"/>
              <a:ea typeface="华文楷体" panose="02010600040101010101" charset="-122"/>
              <a:cs typeface="+mn-cs"/>
            </a:endParaRPr>
          </a:p>
        </p:txBody>
      </p:sp>
      <p:sp>
        <p:nvSpPr>
          <p:cNvPr id="9" name="下箭头 8"/>
          <p:cNvSpPr/>
          <p:nvPr/>
        </p:nvSpPr>
        <p:spPr>
          <a:xfrm rot="2994584" flipV="1">
            <a:off x="4987131" y="2675731"/>
            <a:ext cx="709613" cy="128905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4800" b="1" i="0" u="none" strike="noStrike" kern="1200" cap="none" spc="0" normalizeH="0" baseline="0" noProof="0">
              <a:ln w="22225">
                <a:solidFill>
                  <a:schemeClr val="accent2"/>
                </a:solidFill>
                <a:prstDash val="solid"/>
              </a:ln>
              <a:solidFill>
                <a:schemeClr val="accent2">
                  <a:lumMod val="40000"/>
                  <a:lumOff val="60000"/>
                </a:schemeClr>
              </a:solidFill>
              <a:effectLst/>
              <a:uLnTx/>
              <a:uFillTx/>
              <a:latin typeface="+mn-lt"/>
              <a:ea typeface="+mn-ea"/>
              <a:cs typeface="+mn-cs"/>
            </a:endParaRPr>
          </a:p>
        </p:txBody>
      </p:sp>
      <p:sp>
        <p:nvSpPr>
          <p:cNvPr id="10" name="圆角矩形 9"/>
          <p:cNvSpPr/>
          <p:nvPr/>
        </p:nvSpPr>
        <p:spPr>
          <a:xfrm>
            <a:off x="5922963" y="103188"/>
            <a:ext cx="4697413" cy="64817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华文楷体" panose="02010600040101010101" charset="-122"/>
                <a:ea typeface="华文楷体" panose="02010600040101010101" charset="-122"/>
                <a:cs typeface="+mn-cs"/>
              </a:rPr>
              <a:t>汉武帝：从无为到有为</a:t>
            </a:r>
            <a:endParaRPr kumimoji="0" lang="en-US" altLang="zh-CN" sz="2400" b="1" i="0" u="none" strike="noStrike" kern="1200" cap="none" spc="0" normalizeH="0" baseline="0" noProof="0" dirty="0">
              <a:ln>
                <a:noFill/>
              </a:ln>
              <a:solidFill>
                <a:schemeClr val="tx1"/>
              </a:solidFill>
              <a:effectLst/>
              <a:uLnTx/>
              <a:uFillTx/>
              <a:latin typeface="华文楷体" panose="02010600040101010101" charset="-122"/>
              <a:ea typeface="华文楷体" panose="02010600040101010101"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0" i="0" u="sng" strike="noStrike" kern="1200" cap="none" spc="0" normalizeH="0" baseline="0" noProof="0" dirty="0">
                <a:ln>
                  <a:noFill/>
                </a:ln>
                <a:solidFill>
                  <a:srgbClr val="0000FF"/>
                </a:solidFill>
                <a:effectLst/>
                <a:uLnTx/>
                <a:uFillTx/>
                <a:latin typeface="华文楷体" panose="02010600040101010101" charset="-122"/>
                <a:ea typeface="华文楷体" panose="02010600040101010101" charset="-122"/>
                <a:cs typeface="+mn-cs"/>
              </a:rPr>
              <a:t>重大举措：</a:t>
            </a:r>
            <a:endParaRPr kumimoji="0" lang="en-US" altLang="zh-CN" sz="2400" b="0" i="0" u="sng" strike="noStrike" kern="1200" cap="none" spc="0" normalizeH="0" baseline="0" noProof="0" dirty="0">
              <a:ln>
                <a:noFill/>
              </a:ln>
              <a:solidFill>
                <a:srgbClr val="0000FF"/>
              </a:solidFill>
              <a:effectLst/>
              <a:uLnTx/>
              <a:uFillTx/>
              <a:latin typeface="华文楷体" panose="02010600040101010101" charset="-122"/>
              <a:ea typeface="华文楷体" panose="02010600040101010101"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华文楷体" panose="02010600040101010101" charset="-122"/>
                <a:ea typeface="华文楷体" panose="02010600040101010101" charset="-122"/>
                <a:cs typeface="+mn-cs"/>
              </a:rPr>
              <a:t>1.</a:t>
            </a:r>
            <a:r>
              <a:rPr kumimoji="0" lang="zh-CN" altLang="en-US" sz="2400" b="0" i="0" u="none" strike="noStrike" kern="1200" cap="none" spc="0" normalizeH="0" baseline="0" noProof="0" dirty="0">
                <a:ln>
                  <a:noFill/>
                </a:ln>
                <a:solidFill>
                  <a:schemeClr val="tx1"/>
                </a:solidFill>
                <a:effectLst/>
                <a:uLnTx/>
                <a:uFillTx/>
                <a:latin typeface="华文楷体" panose="02010600040101010101" charset="-122"/>
                <a:ea typeface="华文楷体" panose="02010600040101010101" charset="-122"/>
                <a:cs typeface="+mn-cs"/>
              </a:rPr>
              <a:t>中朝、刺史、察举；</a:t>
            </a:r>
            <a:endParaRPr kumimoji="0" lang="en-US" altLang="zh-CN" sz="2400" b="0" i="0" u="none" strike="noStrike" kern="1200" cap="none" spc="0" normalizeH="0" baseline="0" noProof="0" dirty="0">
              <a:ln>
                <a:noFill/>
              </a:ln>
              <a:solidFill>
                <a:schemeClr val="tx1"/>
              </a:solidFill>
              <a:effectLst/>
              <a:uLnTx/>
              <a:uFillTx/>
              <a:latin typeface="华文楷体" panose="02010600040101010101" charset="-122"/>
              <a:ea typeface="华文楷体" panose="02010600040101010101"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华文楷体" panose="02010600040101010101" charset="-122"/>
                <a:ea typeface="华文楷体" panose="02010600040101010101" charset="-122"/>
                <a:cs typeface="+mn-cs"/>
              </a:rPr>
              <a:t>2.</a:t>
            </a:r>
            <a:r>
              <a:rPr kumimoji="0" lang="zh-CN" altLang="en-US" sz="2400" b="0" i="0" u="none" strike="noStrike" kern="1200" cap="none" spc="0" normalizeH="0" baseline="0" noProof="0" dirty="0">
                <a:ln>
                  <a:noFill/>
                </a:ln>
                <a:solidFill>
                  <a:schemeClr val="tx1"/>
                </a:solidFill>
                <a:effectLst/>
                <a:uLnTx/>
                <a:uFillTx/>
                <a:latin typeface="华文楷体" panose="02010600040101010101" charset="-122"/>
                <a:ea typeface="华文楷体" panose="02010600040101010101" charset="-122"/>
                <a:cs typeface="+mn-cs"/>
              </a:rPr>
              <a:t>推恩令、附益法、左官律；</a:t>
            </a:r>
            <a:endParaRPr kumimoji="0" lang="en-US" altLang="zh-CN" sz="2400" b="0" i="0" u="none" strike="noStrike" kern="1200" cap="none" spc="0" normalizeH="0" baseline="0" noProof="0" dirty="0">
              <a:ln>
                <a:noFill/>
              </a:ln>
              <a:solidFill>
                <a:schemeClr val="tx1"/>
              </a:solidFill>
              <a:effectLst/>
              <a:uLnTx/>
              <a:uFillTx/>
              <a:latin typeface="华文楷体" panose="02010600040101010101" charset="-122"/>
              <a:ea typeface="华文楷体" panose="02010600040101010101"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华文楷体" panose="02010600040101010101" charset="-122"/>
                <a:ea typeface="华文楷体" panose="02010600040101010101" charset="-122"/>
                <a:cs typeface="+mn-cs"/>
              </a:rPr>
              <a:t>3.</a:t>
            </a:r>
            <a:r>
              <a:rPr kumimoji="0" lang="zh-CN" altLang="en-US" sz="2400" b="0" i="0" u="none" strike="noStrike" kern="1200" cap="none" spc="0" normalizeH="0" baseline="0" noProof="0" dirty="0">
                <a:ln>
                  <a:noFill/>
                </a:ln>
                <a:solidFill>
                  <a:schemeClr val="tx1"/>
                </a:solidFill>
                <a:effectLst/>
                <a:uLnTx/>
                <a:uFillTx/>
                <a:latin typeface="华文楷体" panose="02010600040101010101" charset="-122"/>
                <a:ea typeface="华文楷体" panose="02010600040101010101" charset="-122"/>
                <a:cs typeface="+mn-cs"/>
              </a:rPr>
              <a:t>罢黜百家、独尊儒术；</a:t>
            </a:r>
            <a:endParaRPr kumimoji="0" lang="en-US" altLang="zh-CN" sz="2400" b="0" i="0" u="none" strike="noStrike" kern="1200" cap="none" spc="0" normalizeH="0" baseline="0" noProof="0" dirty="0">
              <a:ln>
                <a:noFill/>
              </a:ln>
              <a:solidFill>
                <a:schemeClr val="tx1"/>
              </a:solidFill>
              <a:effectLst/>
              <a:uLnTx/>
              <a:uFillTx/>
              <a:latin typeface="华文楷体" panose="02010600040101010101" charset="-122"/>
              <a:ea typeface="华文楷体" panose="02010600040101010101"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华文楷体" panose="02010600040101010101" charset="-122"/>
                <a:ea typeface="华文楷体" panose="02010600040101010101" charset="-122"/>
                <a:cs typeface="+mn-cs"/>
              </a:rPr>
              <a:t>4.</a:t>
            </a:r>
            <a:r>
              <a:rPr kumimoji="0" lang="zh-CN" altLang="en-US" sz="2400" b="0" i="0" u="none" strike="noStrike" kern="1200" cap="none" spc="0" normalizeH="0" baseline="0" noProof="0" dirty="0">
                <a:ln>
                  <a:noFill/>
                </a:ln>
                <a:solidFill>
                  <a:schemeClr val="tx1"/>
                </a:solidFill>
                <a:effectLst/>
                <a:uLnTx/>
                <a:uFillTx/>
                <a:latin typeface="华文楷体" panose="02010600040101010101" charset="-122"/>
                <a:ea typeface="华文楷体" panose="02010600040101010101" charset="-122"/>
                <a:cs typeface="+mn-cs"/>
              </a:rPr>
              <a:t>盐铁官营；</a:t>
            </a:r>
            <a:endParaRPr kumimoji="0" lang="en-US" altLang="zh-CN" sz="2400" b="0" i="0" u="none" strike="noStrike" kern="1200" cap="none" spc="0" normalizeH="0" baseline="0" noProof="0" dirty="0">
              <a:ln>
                <a:noFill/>
              </a:ln>
              <a:solidFill>
                <a:schemeClr val="tx1"/>
              </a:solidFill>
              <a:effectLst/>
              <a:uLnTx/>
              <a:uFillTx/>
              <a:latin typeface="华文楷体" panose="02010600040101010101" charset="-122"/>
              <a:ea typeface="华文楷体" panose="02010600040101010101"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华文楷体" panose="02010600040101010101" charset="-122"/>
                <a:ea typeface="华文楷体" panose="02010600040101010101" charset="-122"/>
                <a:cs typeface="+mn-cs"/>
              </a:rPr>
              <a:t>5.</a:t>
            </a:r>
            <a:r>
              <a:rPr kumimoji="0" lang="zh-CN" altLang="en-US" sz="2400" b="0" i="0" u="none" strike="noStrike" kern="1200" cap="none" spc="0" normalizeH="0" baseline="0" noProof="0" dirty="0">
                <a:ln>
                  <a:noFill/>
                </a:ln>
                <a:solidFill>
                  <a:schemeClr val="tx1"/>
                </a:solidFill>
                <a:effectLst/>
                <a:uLnTx/>
                <a:uFillTx/>
                <a:latin typeface="华文楷体" panose="02010600040101010101" charset="-122"/>
                <a:ea typeface="华文楷体" panose="02010600040101010101" charset="-122"/>
                <a:cs typeface="+mn-cs"/>
              </a:rPr>
              <a:t>反击匈奴</a:t>
            </a:r>
            <a:endParaRPr kumimoji="0" lang="en-US" altLang="zh-CN" sz="2400" b="0" i="0" u="none" strike="noStrike" kern="1200" cap="none" spc="0" normalizeH="0" baseline="0" noProof="0" dirty="0">
              <a:ln>
                <a:noFill/>
              </a:ln>
              <a:solidFill>
                <a:schemeClr val="tx1"/>
              </a:solidFill>
              <a:effectLst/>
              <a:uLnTx/>
              <a:uFillTx/>
              <a:latin typeface="华文楷体" panose="02010600040101010101" charset="-122"/>
              <a:ea typeface="华文楷体" panose="02010600040101010101"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0" i="0" u="sng" strike="noStrike" kern="1200" cap="none" spc="0" normalizeH="0" baseline="0" noProof="0" dirty="0">
                <a:ln>
                  <a:noFill/>
                </a:ln>
                <a:solidFill>
                  <a:srgbClr val="0000FF"/>
                </a:solidFill>
                <a:effectLst/>
                <a:uLnTx/>
                <a:uFillTx/>
                <a:latin typeface="华文楷体" panose="02010600040101010101" charset="-122"/>
                <a:ea typeface="华文楷体" panose="02010600040101010101" charset="-122"/>
                <a:cs typeface="+mn-cs"/>
              </a:rPr>
              <a:t>效果：建立宏伟帝业，</a:t>
            </a:r>
            <a:r>
              <a:rPr kumimoji="0" lang="zh-CN" altLang="en-US" sz="2400" b="0" i="0" u="sng" strike="noStrike" kern="1200" cap="none" spc="0" normalizeH="0" baseline="0" noProof="0" dirty="0" smtClean="0">
                <a:ln>
                  <a:noFill/>
                </a:ln>
                <a:solidFill>
                  <a:srgbClr val="0000FF"/>
                </a:solidFill>
                <a:effectLst/>
                <a:uLnTx/>
                <a:uFillTx/>
                <a:latin typeface="华文楷体" panose="02010600040101010101" charset="-122"/>
                <a:ea typeface="华文楷体" panose="02010600040101010101" charset="-122"/>
                <a:cs typeface="+mn-cs"/>
              </a:rPr>
              <a:t>汉至盛</a:t>
            </a:r>
            <a:endParaRPr kumimoji="0" lang="en-US" altLang="zh-CN" sz="2400" b="0" i="0" u="sng" strike="noStrike" kern="1200" cap="none" spc="0" normalizeH="0" baseline="0" noProof="0" dirty="0">
              <a:ln>
                <a:noFill/>
              </a:ln>
              <a:solidFill>
                <a:srgbClr val="0000FF"/>
              </a:solidFill>
              <a:effectLst/>
              <a:uLnTx/>
              <a:uFillTx/>
              <a:latin typeface="华文楷体" panose="02010600040101010101" charset="-122"/>
              <a:ea typeface="华文楷体" panose="02010600040101010101"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rgbClr val="0000FF"/>
                </a:solidFill>
                <a:effectLst/>
                <a:uLnTx/>
                <a:uFillTx/>
                <a:latin typeface="华文楷体" panose="02010600040101010101" charset="-122"/>
                <a:ea typeface="华文楷体" panose="02010600040101010101" charset="-122"/>
                <a:cs typeface="+mn-cs"/>
              </a:rPr>
              <a:t>1.</a:t>
            </a:r>
            <a:r>
              <a:rPr kumimoji="0" lang="zh-CN" altLang="en-US" sz="2400" b="0" i="0" u="none" strike="noStrike" kern="1200" cap="none" spc="0" normalizeH="0" baseline="0" noProof="0" dirty="0">
                <a:ln>
                  <a:noFill/>
                </a:ln>
                <a:solidFill>
                  <a:srgbClr val="0000FF"/>
                </a:solidFill>
                <a:effectLst/>
                <a:uLnTx/>
                <a:uFillTx/>
                <a:latin typeface="华文楷体" panose="02010600040101010101" charset="-122"/>
                <a:ea typeface="华文楷体" panose="02010600040101010101" charset="-122"/>
                <a:cs typeface="+mn-cs"/>
              </a:rPr>
              <a:t>解决了王国问题、边患问题，并开疆拓土；</a:t>
            </a:r>
            <a:endParaRPr kumimoji="0" lang="en-US" altLang="zh-CN" sz="2400" b="0" i="0" u="none" strike="noStrike" kern="1200" cap="none" spc="0" normalizeH="0" baseline="0" noProof="0" dirty="0">
              <a:ln>
                <a:noFill/>
              </a:ln>
              <a:solidFill>
                <a:srgbClr val="0000FF"/>
              </a:solidFill>
              <a:effectLst/>
              <a:uLnTx/>
              <a:uFillTx/>
              <a:latin typeface="华文楷体" panose="02010600040101010101" charset="-122"/>
              <a:ea typeface="华文楷体" panose="02010600040101010101"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rgbClr val="0000FF"/>
                </a:solidFill>
                <a:effectLst/>
                <a:uLnTx/>
                <a:uFillTx/>
                <a:latin typeface="华文楷体" panose="02010600040101010101" charset="-122"/>
                <a:ea typeface="华文楷体" panose="02010600040101010101" charset="-122"/>
                <a:cs typeface="+mn-cs"/>
              </a:rPr>
              <a:t>2.</a:t>
            </a:r>
            <a:r>
              <a:rPr kumimoji="0" lang="zh-CN" altLang="en-US" sz="2400" b="0" i="0" u="none" strike="noStrike" kern="1200" cap="none" spc="0" normalizeH="0" baseline="0" noProof="0" dirty="0">
                <a:ln>
                  <a:noFill/>
                </a:ln>
                <a:solidFill>
                  <a:srgbClr val="0000FF"/>
                </a:solidFill>
                <a:effectLst/>
                <a:uLnTx/>
                <a:uFillTx/>
                <a:latin typeface="华文楷体" panose="02010600040101010101" charset="-122"/>
                <a:ea typeface="华文楷体" panose="02010600040101010101" charset="-122"/>
                <a:cs typeface="+mn-cs"/>
              </a:rPr>
              <a:t> </a:t>
            </a:r>
            <a:r>
              <a:rPr kumimoji="0" lang="zh-CN" altLang="en-US" sz="2400" b="0" i="0" u="none" strike="noStrike" kern="1200" cap="none" spc="0" normalizeH="0" baseline="0" noProof="0" dirty="0" smtClean="0">
                <a:ln>
                  <a:noFill/>
                </a:ln>
                <a:solidFill>
                  <a:srgbClr val="0000FF"/>
                </a:solidFill>
                <a:effectLst/>
                <a:uLnTx/>
                <a:uFillTx/>
                <a:latin typeface="华文楷体" panose="02010600040101010101" charset="-122"/>
                <a:ea typeface="华文楷体" panose="02010600040101010101" charset="-122"/>
                <a:cs typeface="+mn-cs"/>
              </a:rPr>
              <a:t>加强了中央集权； </a:t>
            </a:r>
            <a:endParaRPr kumimoji="0" lang="en-US" altLang="zh-CN" sz="2400" b="0" i="0" u="none" strike="noStrike" kern="1200" cap="none" spc="0" normalizeH="0" baseline="0" noProof="0" dirty="0" smtClean="0">
              <a:ln>
                <a:noFill/>
              </a:ln>
              <a:solidFill>
                <a:srgbClr val="0000FF"/>
              </a:solidFill>
              <a:effectLst/>
              <a:uLnTx/>
              <a:uFillTx/>
              <a:latin typeface="华文楷体" panose="02010600040101010101" charset="-122"/>
              <a:ea typeface="华文楷体" panose="02010600040101010101"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dirty="0" smtClean="0">
                <a:ln>
                  <a:noFill/>
                </a:ln>
                <a:solidFill>
                  <a:srgbClr val="0000FF"/>
                </a:solidFill>
                <a:effectLst/>
                <a:uLnTx/>
                <a:uFillTx/>
                <a:latin typeface="华文楷体" panose="02010600040101010101" charset="-122"/>
                <a:ea typeface="华文楷体" panose="02010600040101010101" charset="-122"/>
                <a:cs typeface="+mn-cs"/>
              </a:rPr>
              <a:t>3.</a:t>
            </a:r>
            <a:r>
              <a:rPr kumimoji="0" lang="zh-CN" altLang="en-US" sz="2400" b="0" i="0" u="none" strike="noStrike" kern="1200" cap="none" spc="0" normalizeH="0" baseline="0" noProof="0" dirty="0" smtClean="0">
                <a:ln>
                  <a:noFill/>
                </a:ln>
                <a:solidFill>
                  <a:srgbClr val="0000FF"/>
                </a:solidFill>
                <a:effectLst/>
                <a:uLnTx/>
                <a:uFillTx/>
                <a:latin typeface="华文楷体" panose="02010600040101010101" charset="-122"/>
                <a:ea typeface="华文楷体" panose="02010600040101010101" charset="-122"/>
                <a:cs typeface="+mn-cs"/>
              </a:rPr>
              <a:t>形成</a:t>
            </a:r>
            <a:r>
              <a:rPr kumimoji="0" lang="zh-CN" altLang="en-US" sz="2400" b="0" i="0" u="none" strike="noStrike" kern="1200" cap="none" spc="0" normalizeH="0" baseline="0" noProof="0" dirty="0">
                <a:ln>
                  <a:noFill/>
                </a:ln>
                <a:solidFill>
                  <a:srgbClr val="0000FF"/>
                </a:solidFill>
                <a:effectLst/>
                <a:uLnTx/>
                <a:uFillTx/>
                <a:latin typeface="华文楷体" panose="02010600040101010101" charset="-122"/>
                <a:ea typeface="华文楷体" panose="02010600040101010101" charset="-122"/>
                <a:cs typeface="+mn-cs"/>
              </a:rPr>
              <a:t>以</a:t>
            </a:r>
            <a:r>
              <a:rPr kumimoji="0" lang="zh-CN" altLang="en-US" sz="2400" b="0" i="0" u="none" strike="noStrike" kern="1200" cap="none" spc="0" normalizeH="0" baseline="0" noProof="0" dirty="0" smtClean="0">
                <a:ln>
                  <a:noFill/>
                </a:ln>
                <a:solidFill>
                  <a:srgbClr val="0000FF"/>
                </a:solidFill>
                <a:effectLst/>
                <a:uLnTx/>
                <a:uFillTx/>
                <a:latin typeface="华文楷体" panose="02010600040101010101" charset="-122"/>
                <a:ea typeface="华文楷体" panose="02010600040101010101" charset="-122"/>
                <a:cs typeface="+mn-cs"/>
              </a:rPr>
              <a:t>文化人传统</a:t>
            </a:r>
            <a:r>
              <a:rPr kumimoji="0" lang="en-US" altLang="zh-CN" sz="2400" b="0" i="0" u="none" strike="noStrike" kern="1200" cap="none" spc="0" normalizeH="0" baseline="0" noProof="0" dirty="0" smtClean="0">
                <a:ln>
                  <a:noFill/>
                </a:ln>
                <a:solidFill>
                  <a:srgbClr val="0000FF"/>
                </a:solidFill>
                <a:effectLst/>
                <a:uLnTx/>
                <a:uFillTx/>
                <a:latin typeface="华文楷体" panose="02010600040101010101" charset="-122"/>
                <a:ea typeface="华文楷体" panose="02010600040101010101" charset="-122"/>
                <a:cs typeface="+mn-cs"/>
              </a:rPr>
              <a:t>, </a:t>
            </a:r>
            <a:r>
              <a:rPr kumimoji="0" lang="zh-CN" altLang="en-US" sz="2400" b="0" i="0" u="none" strike="noStrike" kern="1200" cap="none" spc="0" normalizeH="0" baseline="0" noProof="0" dirty="0" smtClean="0">
                <a:ln>
                  <a:noFill/>
                </a:ln>
                <a:solidFill>
                  <a:srgbClr val="0000FF"/>
                </a:solidFill>
                <a:effectLst/>
                <a:uLnTx/>
                <a:uFillTx/>
                <a:latin typeface="华文楷体" panose="02010600040101010101" charset="-122"/>
                <a:ea typeface="华文楷体" panose="02010600040101010101" charset="-122"/>
                <a:cs typeface="+mn-cs"/>
              </a:rPr>
              <a:t>礼法结合</a:t>
            </a:r>
            <a:endParaRPr kumimoji="0" lang="en-US" altLang="zh-CN" sz="2400" b="0" i="0" u="none" strike="noStrike" kern="1200" cap="none" spc="0" normalizeH="0" baseline="0" noProof="0" dirty="0">
              <a:ln>
                <a:noFill/>
              </a:ln>
              <a:solidFill>
                <a:srgbClr val="0000FF"/>
              </a:solidFill>
              <a:effectLst/>
              <a:uLnTx/>
              <a:uFillTx/>
              <a:latin typeface="华文楷体" panose="02010600040101010101" charset="-122"/>
              <a:ea typeface="华文楷体" panose="02010600040101010101"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dirty="0" smtClean="0">
                <a:ln>
                  <a:noFill/>
                </a:ln>
                <a:solidFill>
                  <a:srgbClr val="0000FF"/>
                </a:solidFill>
                <a:effectLst/>
                <a:uLnTx/>
                <a:uFillTx/>
                <a:latin typeface="华文楷体" panose="02010600040101010101" charset="-122"/>
                <a:ea typeface="华文楷体" panose="02010600040101010101" charset="-122"/>
                <a:cs typeface="+mn-cs"/>
              </a:rPr>
              <a:t>4.</a:t>
            </a:r>
            <a:r>
              <a:rPr kumimoji="0" lang="zh-CN" altLang="en-US" sz="2400" b="0" i="0" u="none" strike="noStrike" kern="1200" cap="none" spc="0" normalizeH="0" baseline="0" noProof="0" dirty="0">
                <a:ln>
                  <a:noFill/>
                </a:ln>
                <a:solidFill>
                  <a:srgbClr val="0000FF"/>
                </a:solidFill>
                <a:effectLst/>
                <a:uLnTx/>
                <a:uFillTx/>
                <a:latin typeface="华文楷体" panose="02010600040101010101" charset="-122"/>
                <a:ea typeface="华文楷体" panose="02010600040101010101" charset="-122"/>
                <a:cs typeface="+mn-cs"/>
              </a:rPr>
              <a:t>强化重农抑商传统；</a:t>
            </a:r>
            <a:endParaRPr kumimoji="0" lang="en-US" altLang="zh-CN" sz="2400" b="0" i="0" u="none" strike="noStrike" kern="1200" cap="none" spc="0" normalizeH="0" baseline="0" noProof="0" dirty="0">
              <a:ln>
                <a:noFill/>
              </a:ln>
              <a:solidFill>
                <a:srgbClr val="0000FF"/>
              </a:solidFill>
              <a:effectLst/>
              <a:uLnTx/>
              <a:uFillTx/>
              <a:latin typeface="华文楷体" panose="02010600040101010101" charset="-122"/>
              <a:ea typeface="华文楷体" panose="02010600040101010101"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dirty="0" smtClean="0">
                <a:ln>
                  <a:noFill/>
                </a:ln>
                <a:solidFill>
                  <a:srgbClr val="0000FF"/>
                </a:solidFill>
                <a:effectLst/>
                <a:uLnTx/>
                <a:uFillTx/>
                <a:latin typeface="华文楷体" panose="02010600040101010101" charset="-122"/>
                <a:ea typeface="华文楷体" panose="02010600040101010101" charset="-122"/>
                <a:cs typeface="+mn-cs"/>
              </a:rPr>
              <a:t>5.</a:t>
            </a:r>
            <a:r>
              <a:rPr kumimoji="0" lang="zh-CN" altLang="en-US" sz="2400" b="0" i="0" u="none" strike="noStrike" kern="1200" cap="none" spc="0" normalizeH="0" baseline="0" noProof="0" dirty="0">
                <a:ln>
                  <a:noFill/>
                </a:ln>
                <a:solidFill>
                  <a:srgbClr val="0000FF"/>
                </a:solidFill>
                <a:effectLst/>
                <a:uLnTx/>
                <a:uFillTx/>
                <a:latin typeface="华文楷体" panose="02010600040101010101" charset="-122"/>
                <a:ea typeface="华文楷体" panose="02010600040101010101" charset="-122"/>
                <a:cs typeface="+mn-cs"/>
              </a:rPr>
              <a:t>过度有为，如西北频繁用兵又导致新的社会矛盾，晚年曾下</a:t>
            </a:r>
            <a:r>
              <a:rPr kumimoji="0" lang="en-US" altLang="zh-CN" sz="2400" b="0" i="0" u="none" strike="noStrike" kern="1200" cap="none" spc="0" normalizeH="0" baseline="0" noProof="0" dirty="0">
                <a:ln>
                  <a:noFill/>
                </a:ln>
                <a:solidFill>
                  <a:srgbClr val="0000FF"/>
                </a:solidFill>
                <a:effectLst/>
                <a:uLnTx/>
                <a:uFillTx/>
                <a:latin typeface="华文楷体" panose="02010600040101010101" charset="-122"/>
                <a:ea typeface="华文楷体" panose="02010600040101010101" charset="-122"/>
                <a:cs typeface="+mn-cs"/>
              </a:rPr>
              <a:t>《</a:t>
            </a:r>
            <a:r>
              <a:rPr kumimoji="0" lang="zh-CN" altLang="en-US" sz="2400" b="0" i="0" u="none" strike="noStrike" kern="1200" cap="none" spc="0" normalizeH="0" baseline="0" noProof="0" dirty="0">
                <a:ln>
                  <a:noFill/>
                </a:ln>
                <a:solidFill>
                  <a:srgbClr val="0000FF"/>
                </a:solidFill>
                <a:effectLst/>
                <a:uLnTx/>
                <a:uFillTx/>
                <a:latin typeface="华文楷体" panose="02010600040101010101" charset="-122"/>
                <a:ea typeface="华文楷体" panose="02010600040101010101" charset="-122"/>
                <a:cs typeface="+mn-cs"/>
              </a:rPr>
              <a:t>轮台罪己诏</a:t>
            </a:r>
            <a:r>
              <a:rPr kumimoji="0" lang="en-US" altLang="zh-CN" sz="2400" b="0" i="0" u="none" strike="noStrike" kern="1200" cap="none" spc="0" normalizeH="0" baseline="0" noProof="0" dirty="0">
                <a:ln>
                  <a:noFill/>
                </a:ln>
                <a:solidFill>
                  <a:srgbClr val="0000FF"/>
                </a:solidFill>
                <a:effectLst/>
                <a:uLnTx/>
                <a:uFillTx/>
                <a:latin typeface="华文楷体" panose="02010600040101010101" charset="-122"/>
                <a:ea typeface="华文楷体" panose="02010600040101010101" charset="-122"/>
                <a:cs typeface="+mn-cs"/>
              </a:rPr>
              <a:t>》</a:t>
            </a:r>
            <a:r>
              <a:rPr kumimoji="0" lang="zh-CN" altLang="en-US" sz="2400" b="0" i="0" u="none" strike="noStrike" kern="1200" cap="none" spc="0" normalizeH="0" baseline="0" noProof="0" dirty="0">
                <a:ln>
                  <a:noFill/>
                </a:ln>
                <a:solidFill>
                  <a:srgbClr val="0000FF"/>
                </a:solidFill>
                <a:effectLst/>
                <a:uLnTx/>
                <a:uFillTx/>
                <a:latin typeface="华文楷体" panose="02010600040101010101" charset="-122"/>
                <a:ea typeface="华文楷体" panose="02010600040101010101" charset="-122"/>
                <a:cs typeface="+mn-cs"/>
              </a:rPr>
              <a:t>以示忏悔</a:t>
            </a:r>
            <a:endParaRPr kumimoji="0" lang="en-US" altLang="zh-CN" sz="2400" b="0" i="0" u="none" strike="noStrike" kern="1200" cap="none" spc="0" normalizeH="0" baseline="0" noProof="0" dirty="0">
              <a:ln>
                <a:noFill/>
              </a:ln>
              <a:solidFill>
                <a:srgbClr val="0000FF"/>
              </a:solidFill>
              <a:effectLst/>
              <a:uLnTx/>
              <a:uFillTx/>
              <a:latin typeface="华文楷体" panose="02010600040101010101" charset="-122"/>
              <a:ea typeface="华文楷体" panose="02010600040101010101" charset="-122"/>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矩形 1"/>
          <p:cNvSpPr/>
          <p:nvPr/>
        </p:nvSpPr>
        <p:spPr>
          <a:xfrm>
            <a:off x="1524000" y="0"/>
            <a:ext cx="9144000" cy="5262245"/>
          </a:xfrm>
          <a:prstGeom prst="rect">
            <a:avLst/>
          </a:prstGeom>
          <a:noFill/>
          <a:ln w="9525">
            <a:noFill/>
          </a:ln>
        </p:spPr>
        <p:txBody>
          <a:bodyPr>
            <a:spAutoFit/>
          </a:bodyPr>
          <a:p>
            <a:r>
              <a:rPr lang="en-US" altLang="zh-CN" sz="3200" b="1" dirty="0">
                <a:solidFill>
                  <a:srgbClr val="0000FF"/>
                </a:solidFill>
                <a:latin typeface="宋体" panose="02010600030101010101" pitchFamily="2" charset="-122"/>
              </a:rPr>
              <a:t>4</a:t>
            </a:r>
            <a:r>
              <a:rPr lang="zh-CN" altLang="en-US" sz="3200" b="1" dirty="0">
                <a:solidFill>
                  <a:srgbClr val="0000FF"/>
                </a:solidFill>
                <a:latin typeface="宋体" panose="02010600030101010101" pitchFamily="2" charset="-122"/>
              </a:rPr>
              <a:t>、试题的时政性</a:t>
            </a:r>
            <a:endParaRPr lang="zh-CN" altLang="en-US" sz="3200" b="1" dirty="0">
              <a:solidFill>
                <a:srgbClr val="0000FF"/>
              </a:solidFill>
              <a:latin typeface="宋体" panose="02010600030101010101" pitchFamily="2" charset="-122"/>
            </a:endParaRPr>
          </a:p>
          <a:p>
            <a:endParaRPr lang="zh-CN" altLang="en-US" sz="3200" b="1" dirty="0">
              <a:solidFill>
                <a:srgbClr val="0000FF"/>
              </a:solidFill>
              <a:latin typeface="宋体" panose="02010600030101010101" pitchFamily="2" charset="-122"/>
            </a:endParaRPr>
          </a:p>
          <a:p>
            <a:r>
              <a:rPr lang="en-US" altLang="zh-CN" sz="2000" dirty="0">
                <a:latin typeface="Arial" panose="020B0604020202020204" pitchFamily="34" charset="0"/>
              </a:rPr>
              <a:t>        </a:t>
            </a:r>
            <a:r>
              <a:rPr lang="zh-CN" altLang="zh-CN" sz="2800" dirty="0">
                <a:latin typeface="宋体" panose="02010600030101010101" pitchFamily="2" charset="-122"/>
              </a:rPr>
              <a:t>关注现实，联系实际，紧跟时代主流，所考知识点不仅都是课本重点，也不回避当前的热点问题。</a:t>
            </a:r>
            <a:endParaRPr lang="en-US" altLang="zh-CN" sz="2800" dirty="0">
              <a:latin typeface="宋体" panose="02010600030101010101" pitchFamily="2" charset="-122"/>
            </a:endParaRPr>
          </a:p>
          <a:p>
            <a:r>
              <a:rPr lang="zh-CN" altLang="en-US" sz="2800" dirty="0">
                <a:latin typeface="宋体" panose="02010600030101010101" pitchFamily="2" charset="-122"/>
              </a:rPr>
              <a:t>     传统文化、改革、民族精神是当今的社会热点，今年的三套高考试题均不同程度的涉及了这些主题：</a:t>
            </a:r>
            <a:endParaRPr lang="zh-CN" altLang="en-US" sz="2800" dirty="0">
              <a:latin typeface="宋体" panose="02010600030101010101" pitchFamily="2" charset="-122"/>
            </a:endParaRPr>
          </a:p>
          <a:p>
            <a:r>
              <a:rPr lang="zh-CN" altLang="en-US" sz="2800" dirty="0">
                <a:latin typeface="宋体" panose="02010600030101010101" pitchFamily="2" charset="-122"/>
              </a:rPr>
              <a:t>全国</a:t>
            </a:r>
            <a:r>
              <a:rPr lang="en-US" altLang="zh-CN" sz="2800" dirty="0">
                <a:latin typeface="宋体" panose="02010600030101010101" pitchFamily="2" charset="-122"/>
              </a:rPr>
              <a:t>I</a:t>
            </a:r>
            <a:r>
              <a:rPr lang="zh-CN" altLang="en-US" sz="2800" dirty="0">
                <a:latin typeface="宋体" panose="02010600030101010101" pitchFamily="2" charset="-122"/>
              </a:rPr>
              <a:t>卷：  </a:t>
            </a:r>
            <a:r>
              <a:rPr lang="en-US" altLang="zh-CN" sz="2800" dirty="0">
                <a:latin typeface="宋体" panose="02010600030101010101" pitchFamily="2" charset="-122"/>
              </a:rPr>
              <a:t>41</a:t>
            </a:r>
            <a:r>
              <a:rPr lang="zh-CN" altLang="en-US" sz="2800" dirty="0">
                <a:latin typeface="宋体" panose="02010600030101010101" pitchFamily="2" charset="-122"/>
              </a:rPr>
              <a:t>题：民族主义；</a:t>
            </a:r>
            <a:r>
              <a:rPr lang="en-US" altLang="zh-CN" sz="2800" dirty="0">
                <a:latin typeface="宋体" panose="02010600030101010101" pitchFamily="2" charset="-122"/>
              </a:rPr>
              <a:t>45</a:t>
            </a:r>
            <a:r>
              <a:rPr lang="zh-CN" altLang="en-US" sz="2800" dirty="0">
                <a:latin typeface="宋体" panose="02010600030101010101" pitchFamily="2" charset="-122"/>
              </a:rPr>
              <a:t>题工资改革；</a:t>
            </a:r>
            <a:endParaRPr lang="zh-CN" altLang="en-US" sz="2800" dirty="0">
              <a:latin typeface="宋体" panose="02010600030101010101" pitchFamily="2" charset="-122"/>
            </a:endParaRPr>
          </a:p>
          <a:p>
            <a:r>
              <a:rPr lang="en-US" altLang="zh-CN" sz="2800" dirty="0">
                <a:latin typeface="宋体" panose="02010600030101010101" pitchFamily="2" charset="-122"/>
              </a:rPr>
              <a:t>           47</a:t>
            </a:r>
            <a:r>
              <a:rPr lang="zh-CN" altLang="en-US" sz="2800" dirty="0">
                <a:latin typeface="宋体" panose="02010600030101010101" pitchFamily="2" charset="-122"/>
              </a:rPr>
              <a:t>题：传统文化（季札挂剑）</a:t>
            </a:r>
            <a:endParaRPr lang="zh-CN" altLang="en-US" sz="2800" dirty="0">
              <a:latin typeface="宋体" panose="02010600030101010101" pitchFamily="2" charset="-122"/>
            </a:endParaRPr>
          </a:p>
          <a:p>
            <a:r>
              <a:rPr lang="zh-CN" altLang="en-US" sz="2800" dirty="0">
                <a:latin typeface="宋体" panose="02010600030101010101" pitchFamily="2" charset="-122"/>
              </a:rPr>
              <a:t>全国</a:t>
            </a:r>
            <a:r>
              <a:rPr lang="en-US" altLang="zh-CN" sz="2800" dirty="0">
                <a:latin typeface="宋体" panose="02010600030101010101" pitchFamily="2" charset="-122"/>
              </a:rPr>
              <a:t>II</a:t>
            </a:r>
            <a:r>
              <a:rPr lang="zh-CN" altLang="en-US" sz="2800" dirty="0">
                <a:latin typeface="宋体" panose="02010600030101010101" pitchFamily="2" charset="-122"/>
              </a:rPr>
              <a:t>卷： </a:t>
            </a:r>
            <a:r>
              <a:rPr lang="en-US" altLang="zh-CN" sz="2800" dirty="0">
                <a:latin typeface="宋体" panose="02010600030101010101" pitchFamily="2" charset="-122"/>
              </a:rPr>
              <a:t>45</a:t>
            </a:r>
            <a:r>
              <a:rPr lang="zh-CN" altLang="en-US" sz="2800" dirty="0">
                <a:latin typeface="宋体" panose="02010600030101010101" pitchFamily="2" charset="-122"/>
              </a:rPr>
              <a:t>题：城市管理改革；</a:t>
            </a:r>
            <a:r>
              <a:rPr lang="en-US" altLang="zh-CN" sz="2800" dirty="0">
                <a:latin typeface="宋体" panose="02010600030101010101" pitchFamily="2" charset="-122"/>
              </a:rPr>
              <a:t>47</a:t>
            </a:r>
            <a:r>
              <a:rPr lang="zh-CN" altLang="en-US" sz="2800" dirty="0">
                <a:latin typeface="宋体" panose="02010600030101010101" pitchFamily="2" charset="-122"/>
              </a:rPr>
              <a:t>题：传统文化（颜</a:t>
            </a:r>
            <a:endParaRPr lang="zh-CN" altLang="en-US" sz="2800" dirty="0">
              <a:latin typeface="宋体" panose="02010600030101010101" pitchFamily="2" charset="-122"/>
            </a:endParaRPr>
          </a:p>
          <a:p>
            <a:r>
              <a:rPr lang="zh-CN" altLang="en-US" sz="2800" dirty="0">
                <a:latin typeface="宋体" panose="02010600030101010101" pitchFamily="2" charset="-122"/>
              </a:rPr>
              <a:t>                 回尊师崇道）</a:t>
            </a:r>
            <a:endParaRPr lang="zh-CN" altLang="en-US" sz="2800" dirty="0">
              <a:latin typeface="宋体" panose="02010600030101010101" pitchFamily="2" charset="-122"/>
            </a:endParaRPr>
          </a:p>
          <a:p>
            <a:r>
              <a:rPr lang="zh-CN" altLang="en-US" sz="2800" dirty="0">
                <a:latin typeface="宋体" panose="02010600030101010101" pitchFamily="2" charset="-122"/>
              </a:rPr>
              <a:t>全国</a:t>
            </a:r>
            <a:r>
              <a:rPr lang="en-US" altLang="zh-CN" sz="2800" dirty="0">
                <a:latin typeface="宋体" panose="02010600030101010101" pitchFamily="2" charset="-122"/>
              </a:rPr>
              <a:t>III</a:t>
            </a:r>
            <a:r>
              <a:rPr lang="zh-CN" altLang="en-US" sz="2800" dirty="0">
                <a:latin typeface="宋体" panose="02010600030101010101" pitchFamily="2" charset="-122"/>
              </a:rPr>
              <a:t>卷：</a:t>
            </a:r>
            <a:r>
              <a:rPr lang="en-US" altLang="zh-CN" sz="2800" dirty="0">
                <a:latin typeface="宋体" panose="02010600030101010101" pitchFamily="2" charset="-122"/>
              </a:rPr>
              <a:t>40</a:t>
            </a:r>
            <a:r>
              <a:rPr lang="zh-CN" altLang="en-US" sz="2800" dirty="0">
                <a:latin typeface="宋体" panose="02010600030101010101" pitchFamily="2" charset="-122"/>
              </a:rPr>
              <a:t>题：国家统一；</a:t>
            </a:r>
            <a:r>
              <a:rPr lang="en-US" altLang="zh-CN" sz="2800" dirty="0">
                <a:latin typeface="宋体" panose="02010600030101010101" pitchFamily="2" charset="-122"/>
              </a:rPr>
              <a:t>41</a:t>
            </a:r>
            <a:r>
              <a:rPr lang="zh-CN" altLang="en-US" sz="2800" dirty="0">
                <a:latin typeface="宋体" panose="02010600030101010101" pitchFamily="2" charset="-122"/>
              </a:rPr>
              <a:t>题：近代中西冲突；</a:t>
            </a:r>
            <a:endParaRPr lang="zh-CN" altLang="en-US" sz="2800" dirty="0">
              <a:latin typeface="宋体" panose="02010600030101010101" pitchFamily="2" charset="-122"/>
            </a:endParaRPr>
          </a:p>
          <a:p>
            <a:r>
              <a:rPr lang="en-US" altLang="zh-CN" sz="2800" dirty="0">
                <a:latin typeface="宋体" panose="02010600030101010101" pitchFamily="2" charset="-122"/>
              </a:rPr>
              <a:t>           46</a:t>
            </a:r>
            <a:r>
              <a:rPr lang="zh-CN" altLang="en-US" sz="2800" dirty="0">
                <a:latin typeface="宋体" panose="02010600030101010101" pitchFamily="2" charset="-122"/>
              </a:rPr>
              <a:t>题：经济改革（陈云经济思想）</a:t>
            </a:r>
            <a:endParaRPr lang="zh-CN" altLang="zh-CN" sz="2800" dirty="0">
              <a:latin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99440" y="213995"/>
            <a:ext cx="10967720" cy="6498590"/>
          </a:xfrm>
        </p:spPr>
        <p:txBody>
          <a:bodyPr>
            <a:normAutofit lnSpcReduction="10000"/>
          </a:bodyPr>
          <a:p>
            <a:r>
              <a:rPr lang="zh-CN" altLang="en-US" sz="3200" b="1">
                <a:sym typeface="+mn-ea"/>
              </a:rPr>
              <a:t>（二）非选择题</a:t>
            </a:r>
            <a:endParaRPr lang="zh-CN" altLang="en-US" sz="3200" b="1"/>
          </a:p>
          <a:p>
            <a:r>
              <a:rPr lang="zh-CN" altLang="en-US" sz="3200" b="1">
                <a:sym typeface="+mn-ea"/>
              </a:rPr>
              <a:t>1、必做部分：一道常规题（</a:t>
            </a:r>
            <a:r>
              <a:rPr lang="en-US" altLang="zh-CN" sz="3200" b="1">
                <a:sym typeface="+mn-ea"/>
              </a:rPr>
              <a:t>25</a:t>
            </a:r>
            <a:r>
              <a:rPr lang="zh-CN" altLang="en-US" sz="3200" b="1">
                <a:sym typeface="+mn-ea"/>
              </a:rPr>
              <a:t>分），一道论述类题目（</a:t>
            </a:r>
            <a:r>
              <a:rPr lang="en-US" altLang="zh-CN" sz="3200" b="1">
                <a:sym typeface="+mn-ea"/>
              </a:rPr>
              <a:t>12</a:t>
            </a:r>
            <a:r>
              <a:rPr lang="zh-CN" altLang="en-US" sz="3200" b="1">
                <a:sym typeface="+mn-ea"/>
              </a:rPr>
              <a:t>分）。</a:t>
            </a:r>
            <a:endParaRPr lang="zh-CN" altLang="en-US" sz="3200" b="1"/>
          </a:p>
          <a:p>
            <a:r>
              <a:rPr lang="zh-CN" altLang="en-US" sz="3200" b="1">
                <a:sym typeface="+mn-ea"/>
              </a:rPr>
              <a:t>    41题（以前为40题）材料阅读量近3年在不断下降；设问方面：对比分析差异和原因成为重点，注重概括分析、说明。，近几年都是以</a:t>
            </a:r>
            <a:r>
              <a:rPr lang="en-US" altLang="zh-CN" sz="3200" b="1">
                <a:sym typeface="+mn-ea"/>
              </a:rPr>
              <a:t>2</a:t>
            </a:r>
            <a:r>
              <a:rPr lang="zh-CN" altLang="en-US" sz="3200" b="1">
                <a:sym typeface="+mn-ea"/>
              </a:rPr>
              <a:t>小题涉及四问内容。（</a:t>
            </a:r>
            <a:r>
              <a:rPr lang="en-US" altLang="zh-CN" sz="3200" b="1">
                <a:sym typeface="+mn-ea"/>
              </a:rPr>
              <a:t>25</a:t>
            </a:r>
            <a:r>
              <a:rPr lang="zh-CN" altLang="en-US" sz="3200" b="1">
                <a:sym typeface="+mn-ea"/>
              </a:rPr>
              <a:t>分）</a:t>
            </a:r>
            <a:endParaRPr lang="zh-CN" altLang="en-US" sz="3200" b="1">
              <a:sym typeface="+mn-ea"/>
            </a:endParaRPr>
          </a:p>
          <a:p>
            <a:r>
              <a:rPr lang="zh-CN" altLang="en-US" sz="3200" b="1">
                <a:sym typeface="+mn-ea"/>
              </a:rPr>
              <a:t>42题（以前的41题）材近四年都出现图表类材料，并且延续了开放性问题，设问更为灵活。答题角度多面性。（</a:t>
            </a:r>
            <a:r>
              <a:rPr lang="en-US" altLang="zh-CN" sz="3200" b="1">
                <a:sym typeface="+mn-ea"/>
              </a:rPr>
              <a:t>12</a:t>
            </a:r>
            <a:r>
              <a:rPr lang="zh-CN" altLang="en-US" sz="3200" b="1">
                <a:sym typeface="+mn-ea"/>
              </a:rPr>
              <a:t>分</a:t>
            </a:r>
            <a:endParaRPr lang="zh-CN" altLang="en-US" sz="3200" b="1">
              <a:sym typeface="+mn-ea"/>
            </a:endParaRPr>
          </a:p>
          <a:p>
            <a:endParaRPr lang="zh-CN" altLang="en-US" sz="3200" b="1"/>
          </a:p>
          <a:p>
            <a:r>
              <a:rPr lang="zh-CN" altLang="en-US" sz="3200" b="1">
                <a:sym typeface="+mn-ea"/>
              </a:rPr>
              <a:t>2、选修部分：选修一、四仍是教材之外的素材，选修二不在考试范围内。选修三属于教材内容。（</a:t>
            </a:r>
            <a:r>
              <a:rPr lang="en-US" altLang="zh-CN" sz="3200" b="1">
                <a:sym typeface="+mn-ea"/>
              </a:rPr>
              <a:t>15</a:t>
            </a:r>
            <a:r>
              <a:rPr lang="zh-CN" altLang="en-US" sz="3200" b="1">
                <a:sym typeface="+mn-ea"/>
              </a:rPr>
              <a:t>分）</a:t>
            </a:r>
            <a:endParaRPr lang="zh-CN" altLang="en-US" sz="3200" b="1">
              <a:sym typeface="+mn-ea"/>
            </a:endParaRPr>
          </a:p>
          <a:p>
            <a:r>
              <a:rPr lang="zh-CN" altLang="en-US" sz="3200" b="1">
                <a:sym typeface="+mn-ea"/>
              </a:rPr>
              <a:t>近三年都是一则材料出现，设问总数也在减少，且多为连续性的设问，难度大为下降。</a:t>
            </a:r>
            <a:endParaRPr lang="zh-CN" altLang="en-US" sz="3200" b="1"/>
          </a:p>
          <a:p>
            <a:endParaRPr lang="zh-CN" altLang="en-US" sz="3200" b="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TextBox 2"/>
          <p:cNvSpPr txBox="1"/>
          <p:nvPr/>
        </p:nvSpPr>
        <p:spPr>
          <a:xfrm>
            <a:off x="1689100" y="144463"/>
            <a:ext cx="6840538" cy="583565"/>
          </a:xfrm>
          <a:prstGeom prst="rect">
            <a:avLst/>
          </a:prstGeom>
          <a:noFill/>
          <a:ln w="9525">
            <a:noFill/>
          </a:ln>
        </p:spPr>
        <p:txBody>
          <a:bodyPr>
            <a:spAutoFit/>
          </a:bodyPr>
          <a:p>
            <a:r>
              <a:rPr lang="zh-CN" altLang="en-US" sz="3200" b="1" dirty="0">
                <a:solidFill>
                  <a:srgbClr val="0000FF"/>
                </a:solidFill>
                <a:latin typeface="Arial" panose="020B0604020202020204" pitchFamily="34" charset="0"/>
              </a:rPr>
              <a:t>二 、“新”</a:t>
            </a:r>
            <a:r>
              <a:rPr lang="zh-CN" altLang="en-US" sz="3200" b="1" dirty="0">
                <a:solidFill>
                  <a:srgbClr val="FF0000"/>
                </a:solidFill>
                <a:latin typeface="Arial" panose="020B0604020202020204" pitchFamily="34" charset="0"/>
              </a:rPr>
              <a:t>  </a:t>
            </a:r>
            <a:endParaRPr lang="zh-CN" altLang="en-US" sz="3200" b="1" dirty="0">
              <a:solidFill>
                <a:srgbClr val="0000FF"/>
              </a:solidFill>
              <a:latin typeface="Arial" panose="020B0604020202020204" pitchFamily="34" charset="0"/>
            </a:endParaRPr>
          </a:p>
        </p:txBody>
      </p:sp>
      <p:sp>
        <p:nvSpPr>
          <p:cNvPr id="17411" name="TextBox 2"/>
          <p:cNvSpPr txBox="1"/>
          <p:nvPr/>
        </p:nvSpPr>
        <p:spPr>
          <a:xfrm>
            <a:off x="1524000" y="1119188"/>
            <a:ext cx="9144000" cy="4276725"/>
          </a:xfrm>
          <a:prstGeom prst="rect">
            <a:avLst/>
          </a:prstGeom>
          <a:noFill/>
          <a:ln w="9525">
            <a:noFill/>
          </a:ln>
        </p:spPr>
        <p:txBody>
          <a:bodyPr>
            <a:spAutoFit/>
          </a:bodyPr>
          <a:p>
            <a:r>
              <a:rPr lang="en-US" altLang="zh-CN" sz="3200" b="1" dirty="0">
                <a:solidFill>
                  <a:srgbClr val="0000FF"/>
                </a:solidFill>
                <a:latin typeface="宋体" panose="02010600030101010101" pitchFamily="2" charset="-122"/>
              </a:rPr>
              <a:t>1</a:t>
            </a:r>
            <a:r>
              <a:rPr lang="zh-CN" altLang="en-US" sz="3200" b="1" dirty="0">
                <a:solidFill>
                  <a:srgbClr val="0000FF"/>
                </a:solidFill>
                <a:latin typeface="宋体" panose="02010600030101010101" pitchFamily="2" charset="-122"/>
              </a:rPr>
              <a:t>、创设新情景，突出发现问题的能力要求</a:t>
            </a:r>
            <a:endParaRPr lang="zh-CN" altLang="en-US" sz="3200" b="1" dirty="0">
              <a:solidFill>
                <a:srgbClr val="0000FF"/>
              </a:solidFill>
              <a:latin typeface="宋体" panose="02010600030101010101" pitchFamily="2" charset="-122"/>
            </a:endParaRPr>
          </a:p>
          <a:p>
            <a:endParaRPr lang="zh-CN" altLang="en-US" sz="3200" b="1" dirty="0">
              <a:solidFill>
                <a:srgbClr val="0000FF"/>
              </a:solidFill>
              <a:latin typeface="宋体" panose="02010600030101010101" pitchFamily="2" charset="-122"/>
            </a:endParaRPr>
          </a:p>
          <a:p>
            <a:r>
              <a:rPr lang="en-US" altLang="zh-CN" dirty="0">
                <a:latin typeface="Arial" panose="020B0604020202020204" pitchFamily="34" charset="0"/>
              </a:rPr>
              <a:t>        </a:t>
            </a:r>
            <a:r>
              <a:rPr lang="zh-CN" altLang="en-US" sz="2800" dirty="0">
                <a:latin typeface="宋体" panose="02010600030101010101" pitchFamily="2" charset="-122"/>
              </a:rPr>
              <a:t>新修订的考试大纲，把发现问题置于能力要求的重要地位，这是因为发现问题是一切能力的前提。在今年的试题中，主要体现在图表类试题上，三套试卷共有</a:t>
            </a:r>
            <a:r>
              <a:rPr lang="en-US" altLang="zh-CN" sz="2800" dirty="0">
                <a:latin typeface="宋体" panose="02010600030101010101" pitchFamily="2" charset="-122"/>
              </a:rPr>
              <a:t>10</a:t>
            </a:r>
            <a:r>
              <a:rPr lang="zh-CN" altLang="en-US" sz="2800" dirty="0">
                <a:latin typeface="宋体" panose="02010600030101010101" pitchFamily="2" charset="-122"/>
              </a:rPr>
              <a:t>余幅图标：</a:t>
            </a:r>
            <a:endParaRPr lang="zh-CN" altLang="en-US" sz="2800" dirty="0">
              <a:latin typeface="宋体" panose="02010600030101010101" pitchFamily="2" charset="-122"/>
            </a:endParaRPr>
          </a:p>
          <a:p>
            <a:r>
              <a:rPr lang="zh-CN" altLang="en-US" sz="2800" dirty="0">
                <a:latin typeface="宋体" panose="02010600030101010101" pitchFamily="2" charset="-122"/>
              </a:rPr>
              <a:t>全国</a:t>
            </a:r>
            <a:r>
              <a:rPr lang="en-US" altLang="zh-CN" sz="2800" dirty="0">
                <a:latin typeface="宋体" panose="02010600030101010101" pitchFamily="2" charset="-122"/>
              </a:rPr>
              <a:t>I</a:t>
            </a:r>
            <a:r>
              <a:rPr lang="zh-CN" altLang="en-US" sz="2800" dirty="0">
                <a:latin typeface="宋体" panose="02010600030101010101" pitchFamily="2" charset="-122"/>
              </a:rPr>
              <a:t>卷：</a:t>
            </a:r>
            <a:r>
              <a:rPr lang="en-US" altLang="zh-CN" sz="2800" dirty="0">
                <a:latin typeface="宋体" panose="02010600030101010101" pitchFamily="2" charset="-122"/>
              </a:rPr>
              <a:t>4</a:t>
            </a:r>
            <a:r>
              <a:rPr lang="zh-CN" altLang="en-US" sz="2800" dirty="0">
                <a:latin typeface="宋体" panose="02010600030101010101" pitchFamily="2" charset="-122"/>
              </a:rPr>
              <a:t>个表格（</a:t>
            </a:r>
            <a:r>
              <a:rPr lang="en-US" altLang="zh-CN" sz="2800" dirty="0">
                <a:latin typeface="宋体" panose="02010600030101010101" pitchFamily="2" charset="-122"/>
              </a:rPr>
              <a:t>25/26/33/42</a:t>
            </a:r>
            <a:r>
              <a:rPr lang="zh-CN" altLang="en-US" sz="2800" dirty="0">
                <a:latin typeface="宋体" panose="02010600030101010101" pitchFamily="2" charset="-122"/>
              </a:rPr>
              <a:t>），一个图示（</a:t>
            </a:r>
            <a:r>
              <a:rPr lang="en-US" altLang="zh-CN" sz="2800" dirty="0">
                <a:latin typeface="宋体" panose="02010600030101010101" pitchFamily="2" charset="-122"/>
              </a:rPr>
              <a:t>34</a:t>
            </a:r>
            <a:r>
              <a:rPr lang="zh-CN" altLang="en-US" sz="2800" dirty="0">
                <a:latin typeface="宋体" panose="02010600030101010101" pitchFamily="2" charset="-122"/>
              </a:rPr>
              <a:t>）</a:t>
            </a:r>
            <a:endParaRPr lang="zh-CN" altLang="en-US" sz="2800" dirty="0">
              <a:latin typeface="宋体" panose="02010600030101010101" pitchFamily="2" charset="-122"/>
            </a:endParaRPr>
          </a:p>
          <a:p>
            <a:r>
              <a:rPr lang="zh-CN" altLang="en-US" sz="2800" dirty="0">
                <a:latin typeface="宋体" panose="02010600030101010101" pitchFamily="2" charset="-122"/>
              </a:rPr>
              <a:t>全国</a:t>
            </a:r>
            <a:r>
              <a:rPr lang="en-US" altLang="zh-CN" sz="2800" dirty="0">
                <a:latin typeface="宋体" panose="02010600030101010101" pitchFamily="2" charset="-122"/>
              </a:rPr>
              <a:t>II</a:t>
            </a:r>
            <a:r>
              <a:rPr lang="zh-CN" altLang="en-US" sz="2800" dirty="0">
                <a:latin typeface="宋体" panose="02010600030101010101" pitchFamily="2" charset="-122"/>
              </a:rPr>
              <a:t>卷：</a:t>
            </a:r>
            <a:r>
              <a:rPr lang="en-US" altLang="zh-CN" sz="2800" dirty="0">
                <a:latin typeface="宋体" panose="02010600030101010101" pitchFamily="2" charset="-122"/>
              </a:rPr>
              <a:t>1</a:t>
            </a:r>
            <a:r>
              <a:rPr lang="zh-CN" altLang="en-US" sz="2800" dirty="0">
                <a:latin typeface="宋体" panose="02010600030101010101" pitchFamily="2" charset="-122"/>
              </a:rPr>
              <a:t>图（</a:t>
            </a:r>
            <a:r>
              <a:rPr lang="en-US" altLang="zh-CN" sz="2800" dirty="0">
                <a:latin typeface="宋体" panose="02010600030101010101" pitchFamily="2" charset="-122"/>
              </a:rPr>
              <a:t>24</a:t>
            </a:r>
            <a:r>
              <a:rPr lang="zh-CN" altLang="en-US" sz="2800" dirty="0">
                <a:latin typeface="宋体" panose="02010600030101010101" pitchFamily="2" charset="-122"/>
              </a:rPr>
              <a:t>），</a:t>
            </a:r>
            <a:r>
              <a:rPr lang="en-US" altLang="zh-CN" sz="2800" dirty="0">
                <a:latin typeface="宋体" panose="02010600030101010101" pitchFamily="2" charset="-122"/>
              </a:rPr>
              <a:t>1</a:t>
            </a:r>
            <a:r>
              <a:rPr lang="zh-CN" altLang="en-US" sz="2800" dirty="0">
                <a:latin typeface="宋体" panose="02010600030101010101" pitchFamily="2" charset="-122"/>
              </a:rPr>
              <a:t>表格（</a:t>
            </a:r>
            <a:r>
              <a:rPr lang="en-US" altLang="zh-CN" sz="2800" dirty="0">
                <a:latin typeface="宋体" panose="02010600030101010101" pitchFamily="2" charset="-122"/>
              </a:rPr>
              <a:t>42</a:t>
            </a:r>
            <a:r>
              <a:rPr lang="zh-CN" altLang="en-US" sz="2800" dirty="0">
                <a:latin typeface="宋体" panose="02010600030101010101" pitchFamily="2" charset="-122"/>
              </a:rPr>
              <a:t>）</a:t>
            </a:r>
            <a:endParaRPr lang="zh-CN" altLang="en-US" sz="2800" dirty="0">
              <a:latin typeface="宋体" panose="02010600030101010101" pitchFamily="2" charset="-122"/>
            </a:endParaRPr>
          </a:p>
          <a:p>
            <a:r>
              <a:rPr lang="zh-CN" altLang="en-US" sz="2800" dirty="0">
                <a:latin typeface="宋体" panose="02010600030101010101" pitchFamily="2" charset="-122"/>
              </a:rPr>
              <a:t>全国</a:t>
            </a:r>
            <a:r>
              <a:rPr lang="en-US" altLang="zh-CN" sz="2800" dirty="0">
                <a:latin typeface="宋体" panose="02010600030101010101" pitchFamily="2" charset="-122"/>
              </a:rPr>
              <a:t>III</a:t>
            </a:r>
            <a:r>
              <a:rPr lang="zh-CN" altLang="en-US" sz="2800" dirty="0">
                <a:latin typeface="宋体" panose="02010600030101010101" pitchFamily="2" charset="-122"/>
              </a:rPr>
              <a:t>卷：</a:t>
            </a:r>
            <a:r>
              <a:rPr lang="en-US" altLang="zh-CN" sz="2800" dirty="0">
                <a:latin typeface="宋体" panose="02010600030101010101" pitchFamily="2" charset="-122"/>
              </a:rPr>
              <a:t>2</a:t>
            </a:r>
            <a:r>
              <a:rPr lang="zh-CN" altLang="en-US" sz="2800" dirty="0">
                <a:latin typeface="宋体" panose="02010600030101010101" pitchFamily="2" charset="-122"/>
              </a:rPr>
              <a:t>图（</a:t>
            </a:r>
            <a:r>
              <a:rPr lang="en-US" altLang="zh-CN" sz="2800" dirty="0">
                <a:latin typeface="宋体" panose="02010600030101010101" pitchFamily="2" charset="-122"/>
              </a:rPr>
              <a:t>24/31</a:t>
            </a:r>
            <a:r>
              <a:rPr lang="zh-CN" altLang="en-US" sz="2800" dirty="0">
                <a:latin typeface="宋体" panose="02010600030101010101" pitchFamily="2" charset="-122"/>
              </a:rPr>
              <a:t>），</a:t>
            </a:r>
            <a:r>
              <a:rPr lang="en-US" altLang="zh-CN" sz="2800" dirty="0">
                <a:latin typeface="宋体" panose="02010600030101010101" pitchFamily="2" charset="-122"/>
              </a:rPr>
              <a:t>1</a:t>
            </a:r>
            <a:r>
              <a:rPr lang="zh-CN" altLang="en-US" sz="2800" dirty="0">
                <a:latin typeface="宋体" panose="02010600030101010101" pitchFamily="2" charset="-122"/>
              </a:rPr>
              <a:t>表格（</a:t>
            </a:r>
            <a:r>
              <a:rPr lang="en-US" altLang="zh-CN" sz="2800" dirty="0">
                <a:latin typeface="宋体" panose="02010600030101010101" pitchFamily="2" charset="-122"/>
              </a:rPr>
              <a:t>26</a:t>
            </a:r>
            <a:r>
              <a:rPr lang="zh-CN" altLang="en-US" sz="2800" dirty="0">
                <a:latin typeface="宋体" panose="02010600030101010101" pitchFamily="2" charset="-122"/>
              </a:rPr>
              <a:t>）</a:t>
            </a:r>
            <a:endParaRPr lang="zh-CN" altLang="en-US" sz="2800" dirty="0">
              <a:latin typeface="宋体" panose="02010600030101010101" pitchFamily="2" charset="-122"/>
            </a:endParaRPr>
          </a:p>
          <a:p>
            <a:endParaRPr lang="zh-CN" altLang="en-US" sz="2400" dirty="0">
              <a:latin typeface="宋体" panose="0201060003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TextBox 2"/>
          <p:cNvSpPr txBox="1"/>
          <p:nvPr/>
        </p:nvSpPr>
        <p:spPr>
          <a:xfrm>
            <a:off x="1524000" y="0"/>
            <a:ext cx="9144000" cy="5200650"/>
          </a:xfrm>
          <a:prstGeom prst="rect">
            <a:avLst/>
          </a:prstGeom>
          <a:noFill/>
          <a:ln w="9525">
            <a:noFill/>
          </a:ln>
        </p:spPr>
        <p:txBody>
          <a:bodyPr>
            <a:spAutoFit/>
          </a:bodyPr>
          <a:p>
            <a:r>
              <a:rPr lang="en-US" altLang="zh-CN" sz="3200" b="1" dirty="0">
                <a:solidFill>
                  <a:srgbClr val="0000FF"/>
                </a:solidFill>
                <a:latin typeface="宋体" panose="02010600030101010101" pitchFamily="2" charset="-122"/>
              </a:rPr>
              <a:t>2</a:t>
            </a:r>
            <a:r>
              <a:rPr lang="zh-CN" altLang="en-US" sz="3200" b="1" dirty="0">
                <a:solidFill>
                  <a:srgbClr val="0000FF"/>
                </a:solidFill>
                <a:latin typeface="宋体" panose="02010600030101010101" pitchFamily="2" charset="-122"/>
              </a:rPr>
              <a:t>、拓宽对历史知识理解和掌握水平的考查</a:t>
            </a:r>
            <a:endParaRPr lang="zh-CN" altLang="en-US" sz="3200" b="1" dirty="0">
              <a:solidFill>
                <a:srgbClr val="0000FF"/>
              </a:solidFill>
              <a:latin typeface="宋体" panose="02010600030101010101" pitchFamily="2" charset="-122"/>
            </a:endParaRPr>
          </a:p>
          <a:p>
            <a:endParaRPr lang="zh-CN" altLang="en-US" sz="3200" b="1" dirty="0">
              <a:solidFill>
                <a:srgbClr val="0000FF"/>
              </a:solidFill>
              <a:latin typeface="宋体" panose="02010600030101010101" pitchFamily="2" charset="-122"/>
            </a:endParaRPr>
          </a:p>
          <a:p>
            <a:r>
              <a:rPr lang="en-US" altLang="zh-CN" dirty="0">
                <a:latin typeface="Arial" panose="020B0604020202020204" pitchFamily="34" charset="0"/>
              </a:rPr>
              <a:t>        </a:t>
            </a:r>
            <a:r>
              <a:rPr lang="zh-CN" altLang="en-US" sz="2800" dirty="0">
                <a:latin typeface="宋体" panose="02010600030101010101" pitchFamily="2" charset="-122"/>
              </a:rPr>
              <a:t>命题以主干知识为内容，摒弃了大量艰涩的文言史料，突出了对基础知识的活用；注重考查学科思维能力，侧重考查阶段特征、时代背景、重大历史问题的影响与评价。突出知识的体系化，大大加深了知识的深度和广度，拓展隐性知识。</a:t>
            </a:r>
            <a:endParaRPr lang="zh-CN" altLang="en-US" sz="2800" dirty="0">
              <a:latin typeface="宋体" panose="02010600030101010101" pitchFamily="2" charset="-122"/>
            </a:endParaRPr>
          </a:p>
          <a:p>
            <a:r>
              <a:rPr lang="zh-CN" altLang="en-US" sz="2800" dirty="0">
                <a:latin typeface="宋体" panose="02010600030101010101" pitchFamily="2" charset="-122"/>
              </a:rPr>
              <a:t>例如：全国</a:t>
            </a:r>
            <a:r>
              <a:rPr lang="en-US" altLang="zh-CN" sz="2800" dirty="0">
                <a:latin typeface="宋体" panose="02010600030101010101" pitchFamily="2" charset="-122"/>
              </a:rPr>
              <a:t>I</a:t>
            </a:r>
            <a:r>
              <a:rPr lang="zh-CN" altLang="en-US" sz="2800" dirty="0">
                <a:latin typeface="宋体" panose="02010600030101010101" pitchFamily="2" charset="-122"/>
              </a:rPr>
              <a:t>卷</a:t>
            </a:r>
            <a:r>
              <a:rPr lang="en-US" altLang="zh-CN" sz="2800" dirty="0">
                <a:latin typeface="宋体" panose="02010600030101010101" pitchFamily="2" charset="-122"/>
              </a:rPr>
              <a:t>41</a:t>
            </a:r>
            <a:r>
              <a:rPr lang="zh-CN" altLang="en-US" sz="2800" dirty="0">
                <a:latin typeface="宋体" panose="02010600030101010101" pitchFamily="2" charset="-122"/>
              </a:rPr>
              <a:t>题</a:t>
            </a:r>
            <a:r>
              <a:rPr lang="zh-CN" altLang="en-US" sz="2800" dirty="0">
                <a:latin typeface="宋体" panose="02010600030101010101" pitchFamily="2" charset="-122"/>
                <a:hlinkClick r:id="" action="ppaction://noaction"/>
              </a:rPr>
              <a:t>（民族主义）</a:t>
            </a:r>
            <a:r>
              <a:rPr lang="zh-CN" altLang="en-US" sz="2800" dirty="0">
                <a:latin typeface="宋体" panose="02010600030101010101" pitchFamily="2" charset="-122"/>
              </a:rPr>
              <a:t>、</a:t>
            </a:r>
            <a:r>
              <a:rPr lang="en-US" altLang="zh-CN" sz="2800" dirty="0">
                <a:latin typeface="宋体" panose="02010600030101010101" pitchFamily="2" charset="-122"/>
              </a:rPr>
              <a:t>II</a:t>
            </a:r>
            <a:r>
              <a:rPr lang="zh-CN" altLang="en-US" sz="2800" dirty="0">
                <a:latin typeface="宋体" panose="02010600030101010101" pitchFamily="2" charset="-122"/>
              </a:rPr>
              <a:t>卷</a:t>
            </a:r>
            <a:r>
              <a:rPr lang="en-US" altLang="zh-CN" sz="2800" dirty="0">
                <a:latin typeface="宋体" panose="02010600030101010101" pitchFamily="2" charset="-122"/>
                <a:hlinkClick r:id="rId1" action="ppaction://hlinksldjump"/>
              </a:rPr>
              <a:t>41</a:t>
            </a:r>
            <a:r>
              <a:rPr lang="zh-CN" altLang="en-US" sz="2800" dirty="0">
                <a:latin typeface="宋体" panose="02010600030101010101" pitchFamily="2" charset="-122"/>
                <a:hlinkClick r:id="rId1" action="ppaction://hlinksldjump"/>
              </a:rPr>
              <a:t>题</a:t>
            </a:r>
            <a:r>
              <a:rPr lang="zh-CN" altLang="en-US" sz="2800" dirty="0">
                <a:latin typeface="宋体" panose="02010600030101010101" pitchFamily="2" charset="-122"/>
              </a:rPr>
              <a:t>（采矿），</a:t>
            </a:r>
            <a:endParaRPr lang="zh-CN" altLang="en-US" sz="2800" dirty="0">
              <a:latin typeface="宋体" panose="02010600030101010101" pitchFamily="2" charset="-122"/>
            </a:endParaRPr>
          </a:p>
          <a:p>
            <a:r>
              <a:rPr lang="zh-CN" altLang="en-US" sz="2800" dirty="0">
                <a:latin typeface="宋体" panose="02010600030101010101" pitchFamily="2" charset="-122"/>
              </a:rPr>
              <a:t>      都是教材未涉及的，学生极少接触。</a:t>
            </a:r>
            <a:endParaRPr lang="zh-CN" altLang="en-US" sz="2800" dirty="0">
              <a:latin typeface="宋体" panose="02010600030101010101" pitchFamily="2" charset="-122"/>
            </a:endParaRPr>
          </a:p>
          <a:p>
            <a:r>
              <a:rPr lang="zh-CN" altLang="en-US" sz="2800" dirty="0">
                <a:latin typeface="宋体" panose="02010600030101010101" pitchFamily="2" charset="-122"/>
              </a:rPr>
              <a:t>再如：全国</a:t>
            </a:r>
            <a:r>
              <a:rPr lang="en-US" altLang="zh-CN" sz="2800" dirty="0">
                <a:latin typeface="宋体" panose="02010600030101010101" pitchFamily="2" charset="-122"/>
              </a:rPr>
              <a:t>I</a:t>
            </a:r>
            <a:r>
              <a:rPr lang="zh-CN" altLang="en-US" sz="2800" dirty="0">
                <a:latin typeface="宋体" panose="02010600030101010101" pitchFamily="2" charset="-122"/>
              </a:rPr>
              <a:t>卷</a:t>
            </a:r>
            <a:r>
              <a:rPr lang="en-US" altLang="zh-CN" sz="2800" dirty="0">
                <a:latin typeface="宋体" panose="02010600030101010101" pitchFamily="2" charset="-122"/>
              </a:rPr>
              <a:t>25</a:t>
            </a:r>
            <a:r>
              <a:rPr lang="zh-CN" altLang="en-US" sz="2800" dirty="0">
                <a:latin typeface="宋体" panose="02010600030101010101" pitchFamily="2" charset="-122"/>
              </a:rPr>
              <a:t>题（</a:t>
            </a:r>
            <a:r>
              <a:rPr lang="zh-CN" altLang="en-US" sz="2800" dirty="0">
                <a:latin typeface="宋体" panose="02010600030101010101" pitchFamily="2" charset="-122"/>
                <a:hlinkClick r:id="rId2" action="ppaction://hlinksldjump"/>
              </a:rPr>
              <a:t>汉代郡国</a:t>
            </a:r>
            <a:r>
              <a:rPr lang="zh-CN" altLang="en-US" sz="2800" dirty="0">
                <a:latin typeface="宋体" panose="02010600030101010101" pitchFamily="2" charset="-122"/>
              </a:rPr>
              <a:t>）、</a:t>
            </a:r>
            <a:r>
              <a:rPr lang="en-US" altLang="zh-CN" sz="2800" dirty="0">
                <a:latin typeface="宋体" panose="02010600030101010101" pitchFamily="2" charset="-122"/>
              </a:rPr>
              <a:t>II</a:t>
            </a:r>
            <a:r>
              <a:rPr lang="zh-CN" altLang="en-US" sz="2800" dirty="0">
                <a:latin typeface="宋体" panose="02010600030101010101" pitchFamily="2" charset="-122"/>
              </a:rPr>
              <a:t>卷</a:t>
            </a:r>
            <a:r>
              <a:rPr lang="en-US" altLang="zh-CN" sz="2800" dirty="0">
                <a:latin typeface="宋体" panose="02010600030101010101" pitchFamily="2" charset="-122"/>
                <a:hlinkClick r:id="" action="ppaction://noaction"/>
              </a:rPr>
              <a:t>27</a:t>
            </a:r>
            <a:r>
              <a:rPr lang="zh-CN" altLang="en-US" sz="2800" dirty="0">
                <a:latin typeface="宋体" panose="02010600030101010101" pitchFamily="2" charset="-122"/>
                <a:hlinkClick r:id="" action="ppaction://noaction"/>
              </a:rPr>
              <a:t>题</a:t>
            </a:r>
            <a:r>
              <a:rPr lang="zh-CN" altLang="en-US" sz="2800" dirty="0">
                <a:latin typeface="宋体" panose="02010600030101010101" pitchFamily="2" charset="-122"/>
              </a:rPr>
              <a:t>（明代中枢</a:t>
            </a:r>
            <a:endParaRPr lang="zh-CN" altLang="en-US" sz="2800" dirty="0">
              <a:latin typeface="宋体" panose="02010600030101010101" pitchFamily="2" charset="-122"/>
            </a:endParaRPr>
          </a:p>
          <a:p>
            <a:r>
              <a:rPr lang="zh-CN" altLang="en-US" sz="2800" dirty="0">
                <a:latin typeface="宋体" panose="02010600030101010101" pitchFamily="2" charset="-122"/>
              </a:rPr>
              <a:t>      决策机构异化），都需要对教材内容大大拓展。</a:t>
            </a:r>
            <a:endParaRPr lang="zh-CN" altLang="en-US" sz="2800" dirty="0">
              <a:latin typeface="宋体" panose="02010600030101010101" pitchFamily="2" charset="-122"/>
            </a:endParaRPr>
          </a:p>
          <a:p>
            <a:r>
              <a:rPr lang="zh-CN" altLang="en-US" sz="2800" dirty="0">
                <a:latin typeface="宋体" panose="02010600030101010101" pitchFamily="2" charset="-122"/>
              </a:rPr>
              <a:t>选考的</a:t>
            </a:r>
            <a:r>
              <a:rPr lang="en-US" altLang="zh-CN" sz="2800" dirty="0">
                <a:latin typeface="宋体" panose="02010600030101010101" pitchFamily="2" charset="-122"/>
              </a:rPr>
              <a:t>9</a:t>
            </a:r>
            <a:r>
              <a:rPr lang="zh-CN" altLang="en-US" sz="2800" dirty="0">
                <a:latin typeface="宋体" panose="02010600030101010101" pitchFamily="2" charset="-122"/>
              </a:rPr>
              <a:t>道题，更是远离了教材和考生的知识范围。</a:t>
            </a:r>
            <a:endParaRPr lang="zh-CN" altLang="en-US" sz="2800" dirty="0">
              <a:latin typeface="宋体" panose="02010600030101010101" pitchFamily="2" charset="-122"/>
            </a:endParaRPr>
          </a:p>
        </p:txBody>
      </p:sp>
      <p:sp>
        <p:nvSpPr>
          <p:cNvPr id="2" name="右箭头 1">
            <a:hlinkClick r:id="" action="ppaction://noaction"/>
          </p:cNvPr>
          <p:cNvSpPr/>
          <p:nvPr/>
        </p:nvSpPr>
        <p:spPr>
          <a:xfrm>
            <a:off x="10054590" y="5966460"/>
            <a:ext cx="97917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TextBox 2"/>
          <p:cNvSpPr txBox="1"/>
          <p:nvPr/>
        </p:nvSpPr>
        <p:spPr>
          <a:xfrm>
            <a:off x="1466215" y="33020"/>
            <a:ext cx="9144000" cy="5939155"/>
          </a:xfrm>
          <a:prstGeom prst="rect">
            <a:avLst/>
          </a:prstGeom>
          <a:noFill/>
          <a:ln w="9525">
            <a:noFill/>
          </a:ln>
        </p:spPr>
        <p:txBody>
          <a:bodyPr>
            <a:spAutoFit/>
          </a:bodyPr>
          <a:p>
            <a:r>
              <a:rPr lang="en-US" altLang="zh-CN" sz="3200" b="1" dirty="0">
                <a:solidFill>
                  <a:srgbClr val="0000FF"/>
                </a:solidFill>
                <a:latin typeface="宋体" panose="02010600030101010101" pitchFamily="2" charset="-122"/>
              </a:rPr>
              <a:t>3</a:t>
            </a:r>
            <a:r>
              <a:rPr lang="zh-CN" altLang="en-US" sz="3200" b="1" dirty="0">
                <a:solidFill>
                  <a:srgbClr val="0000FF"/>
                </a:solidFill>
                <a:latin typeface="宋体" panose="02010600030101010101" pitchFamily="2" charset="-122"/>
              </a:rPr>
              <a:t>、强调历史学科能力的考查（综合性）</a:t>
            </a:r>
            <a:endParaRPr lang="zh-CN" altLang="en-US" sz="3200" b="1" dirty="0">
              <a:solidFill>
                <a:srgbClr val="0000FF"/>
              </a:solidFill>
              <a:latin typeface="宋体" panose="02010600030101010101" pitchFamily="2" charset="-122"/>
            </a:endParaRPr>
          </a:p>
          <a:p>
            <a:endParaRPr lang="en-US" altLang="zh-CN" sz="2000" dirty="0">
              <a:latin typeface="Arial" panose="020B0604020202020204" pitchFamily="34" charset="0"/>
            </a:endParaRPr>
          </a:p>
          <a:p>
            <a:r>
              <a:rPr lang="en-US" altLang="zh-CN" dirty="0">
                <a:latin typeface="Arial" panose="020B0604020202020204" pitchFamily="34" charset="0"/>
              </a:rPr>
              <a:t>        </a:t>
            </a:r>
            <a:r>
              <a:rPr lang="zh-CN" altLang="en-US" sz="2400" dirty="0">
                <a:latin typeface="宋体" panose="02010600030101010101" pitchFamily="2" charset="-122"/>
              </a:rPr>
              <a:t>高考历史试题的“综合性”，不仅仅指的是知识之间的综合，更是对记忆能力、理解能力、分析能力、判断能力和推理能力的综合考察。今年高考历史全国卷在考查的方式上，综合运用了选择、判断、概括、说明、比较、评价、图文解析等学科思维，有效考查学生的各项基本能力。</a:t>
            </a:r>
            <a:endParaRPr lang="zh-CN" altLang="en-US" sz="2400" dirty="0">
              <a:latin typeface="宋体" panose="02010600030101010101" pitchFamily="2" charset="-122"/>
            </a:endParaRPr>
          </a:p>
          <a:p>
            <a:r>
              <a:rPr lang="zh-CN" altLang="en-US" sz="2400" dirty="0">
                <a:latin typeface="宋体" panose="02010600030101010101" pitchFamily="2" charset="-122"/>
              </a:rPr>
              <a:t>  选择题主要考查学生的辨识、理解、分析、推理和判断等基础思维能力。</a:t>
            </a:r>
            <a:endParaRPr lang="zh-CN" altLang="en-US" sz="2400" dirty="0">
              <a:latin typeface="宋体" panose="02010600030101010101" pitchFamily="2" charset="-122"/>
            </a:endParaRPr>
          </a:p>
          <a:p>
            <a:r>
              <a:rPr lang="zh-CN" altLang="en-US" sz="2400" dirty="0">
                <a:latin typeface="宋体" panose="02010600030101010101" pitchFamily="2" charset="-122"/>
              </a:rPr>
              <a:t>  非选择题全面考查学生概括与分析、论证与阐述、探究与评价等高层次思维能力，特别突出了史论结合和概括比较能力。</a:t>
            </a:r>
            <a:endParaRPr lang="zh-CN" altLang="en-US" sz="2400" dirty="0">
              <a:latin typeface="宋体" panose="02010600030101010101" pitchFamily="2" charset="-122"/>
            </a:endParaRPr>
          </a:p>
          <a:p>
            <a:r>
              <a:rPr lang="zh-CN" altLang="en-US" sz="2800" dirty="0">
                <a:latin typeface="宋体" panose="02010600030101010101" pitchFamily="2" charset="-122"/>
              </a:rPr>
              <a:t>  </a:t>
            </a:r>
            <a:r>
              <a:rPr lang="zh-CN" altLang="en-US" sz="2800" b="1" dirty="0">
                <a:latin typeface="宋体" panose="02010600030101010101" pitchFamily="2" charset="-122"/>
              </a:rPr>
              <a:t>多数选择题，落脚于“反映”“体现”“表明”等推理要求。</a:t>
            </a:r>
            <a:r>
              <a:rPr lang="zh-CN" altLang="en-US" sz="2800" b="1" dirty="0">
                <a:latin typeface="宋体" panose="02010600030101010101" pitchFamily="2" charset="-122"/>
                <a:hlinkClick r:id="rId1" action="ppaction://hlinksldjump"/>
              </a:rPr>
              <a:t>全国</a:t>
            </a:r>
            <a:r>
              <a:rPr lang="en-US" altLang="zh-CN" sz="2800" b="1" dirty="0">
                <a:latin typeface="宋体" panose="02010600030101010101" pitchFamily="2" charset="-122"/>
                <a:hlinkClick r:id="rId1" action="ppaction://hlinksldjump"/>
              </a:rPr>
              <a:t>II</a:t>
            </a:r>
            <a:r>
              <a:rPr lang="zh-CN" altLang="en-US" sz="2800" b="1" dirty="0">
                <a:latin typeface="宋体" panose="02010600030101010101" pitchFamily="2" charset="-122"/>
                <a:hlinkClick r:id="rId1" action="ppaction://hlinksldjump"/>
              </a:rPr>
              <a:t>卷中</a:t>
            </a:r>
            <a:r>
              <a:rPr lang="zh-CN" altLang="en-US" sz="2800" b="1" dirty="0">
                <a:latin typeface="宋体" panose="02010600030101010101" pitchFamily="2" charset="-122"/>
              </a:rPr>
              <a:t>：“反映” 、“体现” 、“表明” 类试题有</a:t>
            </a:r>
            <a:r>
              <a:rPr lang="en-US" altLang="zh-CN" sz="2800" b="1" dirty="0">
                <a:latin typeface="宋体" panose="02010600030101010101" pitchFamily="2" charset="-122"/>
              </a:rPr>
              <a:t>8</a:t>
            </a:r>
            <a:r>
              <a:rPr lang="zh-CN" altLang="en-US" sz="2800" b="1" dirty="0">
                <a:latin typeface="宋体" panose="02010600030101010101" pitchFamily="2" charset="-122"/>
              </a:rPr>
              <a:t>道；“据此可知” 类试题有</a:t>
            </a:r>
            <a:r>
              <a:rPr lang="en-US" altLang="zh-CN" sz="2800" b="1" dirty="0">
                <a:latin typeface="宋体" panose="02010600030101010101" pitchFamily="2" charset="-122"/>
              </a:rPr>
              <a:t>4</a:t>
            </a:r>
            <a:r>
              <a:rPr lang="zh-CN" altLang="en-US" sz="2800" b="1" dirty="0">
                <a:latin typeface="宋体" panose="02010600030101010101" pitchFamily="2" charset="-122"/>
              </a:rPr>
              <a:t>道。</a:t>
            </a:r>
            <a:endParaRPr lang="zh-CN" altLang="en-US" sz="2800" b="1" dirty="0">
              <a:latin typeface="宋体" panose="02010600030101010101" pitchFamily="2" charset="-122"/>
            </a:endParaRPr>
          </a:p>
          <a:p>
            <a:r>
              <a:rPr lang="zh-CN" altLang="en-US" sz="2800" b="1" dirty="0">
                <a:latin typeface="宋体" panose="02010600030101010101" pitchFamily="2" charset="-122"/>
              </a:rPr>
              <a:t>  非选择题则更注重考查分析比较概括能力。</a:t>
            </a:r>
            <a:endParaRPr lang="zh-CN" altLang="en-US" sz="2800" b="1" dirty="0">
              <a:latin typeface="宋体"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TextBox 1"/>
          <p:cNvSpPr txBox="1"/>
          <p:nvPr/>
        </p:nvSpPr>
        <p:spPr>
          <a:xfrm>
            <a:off x="1524000" y="0"/>
            <a:ext cx="8135938" cy="583565"/>
          </a:xfrm>
          <a:prstGeom prst="rect">
            <a:avLst/>
          </a:prstGeom>
          <a:noFill/>
          <a:ln w="9525">
            <a:noFill/>
          </a:ln>
        </p:spPr>
        <p:txBody>
          <a:bodyPr>
            <a:spAutoFit/>
          </a:bodyPr>
          <a:p>
            <a:r>
              <a:rPr lang="en-US" altLang="zh-CN" sz="3200" b="1" dirty="0">
                <a:solidFill>
                  <a:srgbClr val="0000FF"/>
                </a:solidFill>
                <a:latin typeface="Arial" panose="020B0604020202020204" pitchFamily="34" charset="0"/>
              </a:rPr>
              <a:t>4</a:t>
            </a:r>
            <a:r>
              <a:rPr lang="zh-CN" altLang="en-US" sz="3200" b="1" dirty="0">
                <a:solidFill>
                  <a:srgbClr val="0000FF"/>
                </a:solidFill>
                <a:latin typeface="Arial" panose="020B0604020202020204" pitchFamily="34" charset="0"/>
              </a:rPr>
              <a:t>、重视</a:t>
            </a:r>
            <a:r>
              <a:rPr lang="zh-CN" altLang="en-US" sz="3200" b="1" dirty="0">
                <a:solidFill>
                  <a:srgbClr val="0000FF"/>
                </a:solidFill>
                <a:latin typeface="黑体" panose="02010609060101010101" pitchFamily="2" charset="-122"/>
                <a:ea typeface="黑体" panose="02010609060101010101" pitchFamily="2" charset="-122"/>
              </a:rPr>
              <a:t>历史学科核心素养的考察</a:t>
            </a:r>
            <a:endParaRPr lang="zh-CN" altLang="en-US" sz="3200" b="1" dirty="0">
              <a:solidFill>
                <a:srgbClr val="0000FF"/>
              </a:solidFill>
              <a:latin typeface="黑体" panose="02010609060101010101" pitchFamily="2" charset="-122"/>
              <a:ea typeface="黑体" panose="02010609060101010101" pitchFamily="2" charset="-122"/>
            </a:endParaRPr>
          </a:p>
        </p:txBody>
      </p:sp>
      <p:sp>
        <p:nvSpPr>
          <p:cNvPr id="20483" name="TextBox 3"/>
          <p:cNvSpPr txBox="1"/>
          <p:nvPr/>
        </p:nvSpPr>
        <p:spPr>
          <a:xfrm>
            <a:off x="1524000" y="549275"/>
            <a:ext cx="8640763" cy="5692775"/>
          </a:xfrm>
          <a:prstGeom prst="rect">
            <a:avLst/>
          </a:prstGeom>
          <a:noFill/>
          <a:ln w="9525">
            <a:noFill/>
          </a:ln>
        </p:spPr>
        <p:txBody>
          <a:bodyPr>
            <a:spAutoFit/>
          </a:bodyPr>
          <a:p>
            <a:r>
              <a:rPr lang="zh-CN" altLang="en-US" sz="2800" b="1" dirty="0">
                <a:solidFill>
                  <a:srgbClr val="0000FF"/>
                </a:solidFill>
                <a:latin typeface="宋体" panose="02010600030101010101" pitchFamily="2" charset="-122"/>
              </a:rPr>
              <a:t>⑴唯物史观</a:t>
            </a:r>
            <a:r>
              <a:rPr lang="zh-CN" altLang="en-US" sz="2800" b="1" dirty="0">
                <a:solidFill>
                  <a:srgbClr val="FF0000"/>
                </a:solidFill>
                <a:latin typeface="宋体" panose="02010600030101010101" pitchFamily="2" charset="-122"/>
              </a:rPr>
              <a:t>：</a:t>
            </a:r>
            <a:endParaRPr lang="en-US" altLang="zh-CN" sz="2800" b="1" dirty="0">
              <a:solidFill>
                <a:srgbClr val="FF0000"/>
              </a:solidFill>
              <a:latin typeface="宋体" panose="02010600030101010101" pitchFamily="2" charset="-122"/>
            </a:endParaRPr>
          </a:p>
          <a:p>
            <a:r>
              <a:rPr lang="en-US" altLang="zh-CN" sz="2000" b="1" dirty="0">
                <a:solidFill>
                  <a:srgbClr val="FF0000"/>
                </a:solidFill>
                <a:latin typeface="宋体" panose="02010600030101010101" pitchFamily="2" charset="-122"/>
              </a:rPr>
              <a:t>      </a:t>
            </a:r>
            <a:r>
              <a:rPr lang="zh-CN" altLang="zh-CN" sz="2800" dirty="0">
                <a:latin typeface="宋体" panose="02010600030101010101" pitchFamily="2" charset="-122"/>
              </a:rPr>
              <a:t>突出考查在唯物史观指导下运用学科思维和学科方法发现问题、分析问题和解决问题的能力。通过历史与现实的契合点，突出考查社会主义核心价值观，更加关注学生在唯物史观的指导下对历史现象的理性解读，以此作为分析解决现实问题的出发点。“让历史照进现实”，突出“以史为鉴”的学科特点，一直是高考历史命题的方向。</a:t>
            </a:r>
            <a:endParaRPr lang="en-US" altLang="zh-CN" sz="2800" dirty="0">
              <a:latin typeface="宋体" panose="02010600030101010101" pitchFamily="2" charset="-122"/>
            </a:endParaRPr>
          </a:p>
          <a:p>
            <a:r>
              <a:rPr lang="en-US" altLang="zh-CN" sz="2800" dirty="0">
                <a:latin typeface="宋体" panose="02010600030101010101" pitchFamily="2" charset="-122"/>
              </a:rPr>
              <a:t>  </a:t>
            </a:r>
            <a:r>
              <a:rPr lang="zh-CN" altLang="zh-CN" sz="2800" dirty="0">
                <a:latin typeface="宋体" panose="02010600030101010101" pitchFamily="2" charset="-122"/>
              </a:rPr>
              <a:t>如</a:t>
            </a:r>
            <a:r>
              <a:rPr lang="zh-CN" altLang="en-US" sz="2800" dirty="0">
                <a:latin typeface="宋体" panose="02010600030101010101" pitchFamily="2" charset="-122"/>
              </a:rPr>
              <a:t>全国</a:t>
            </a:r>
            <a:r>
              <a:rPr lang="en-US" altLang="zh-CN" sz="2800" dirty="0">
                <a:latin typeface="宋体" panose="02010600030101010101" pitchFamily="2" charset="-122"/>
              </a:rPr>
              <a:t>II</a:t>
            </a:r>
            <a:r>
              <a:rPr lang="zh-CN" altLang="en-US" sz="2800" dirty="0">
                <a:latin typeface="宋体" panose="02010600030101010101" pitchFamily="2" charset="-122"/>
              </a:rPr>
              <a:t>卷</a:t>
            </a:r>
            <a:r>
              <a:rPr lang="zh-CN" altLang="zh-CN" sz="2800" dirty="0">
                <a:latin typeface="宋体" panose="02010600030101010101" pitchFamily="2" charset="-122"/>
              </a:rPr>
              <a:t>选修部分的</a:t>
            </a:r>
            <a:r>
              <a:rPr lang="zh-CN" altLang="zh-CN" sz="2800" u="sng" dirty="0">
                <a:solidFill>
                  <a:srgbClr val="0000FF"/>
                </a:solidFill>
                <a:latin typeface="宋体" panose="02010600030101010101" pitchFamily="2" charset="-122"/>
                <a:hlinkClick r:id="rId1" action="ppaction://hlinksldjump"/>
              </a:rPr>
              <a:t>第</a:t>
            </a:r>
            <a:r>
              <a:rPr lang="en-US" altLang="zh-CN" sz="2800" u="sng" dirty="0">
                <a:solidFill>
                  <a:srgbClr val="0000FF"/>
                </a:solidFill>
                <a:latin typeface="宋体" panose="02010600030101010101" pitchFamily="2" charset="-122"/>
                <a:hlinkClick r:id="rId1" action="ppaction://hlinksldjump"/>
              </a:rPr>
              <a:t>45</a:t>
            </a:r>
            <a:r>
              <a:rPr lang="zh-CN" altLang="zh-CN" sz="2800" u="sng" dirty="0">
                <a:solidFill>
                  <a:srgbClr val="0000FF"/>
                </a:solidFill>
                <a:latin typeface="宋体" panose="02010600030101010101" pitchFamily="2" charset="-122"/>
                <a:hlinkClick r:id="rId1" action="ppaction://hlinksldjump"/>
              </a:rPr>
              <a:t>题</a:t>
            </a:r>
            <a:r>
              <a:rPr lang="zh-CN" altLang="zh-CN" sz="2800" dirty="0">
                <a:latin typeface="宋体" panose="02010600030101010101" pitchFamily="2" charset="-122"/>
              </a:rPr>
              <a:t>，借助清末街道管理改革的反思，加深考生对改革复杂性的全面理解，具有一定的现实借鉴意义</a:t>
            </a:r>
            <a:r>
              <a:rPr lang="en-US" altLang="zh-CN" sz="2800" dirty="0">
                <a:latin typeface="宋体" panose="02010600030101010101" pitchFamily="2" charset="-122"/>
              </a:rPr>
              <a:t>,</a:t>
            </a:r>
            <a:r>
              <a:rPr lang="zh-CN" altLang="zh-CN" sz="2800" dirty="0">
                <a:latin typeface="宋体" panose="02010600030101010101" pitchFamily="2" charset="-122"/>
              </a:rPr>
              <a:t>反映的是</a:t>
            </a:r>
            <a:r>
              <a:rPr lang="zh-CN" altLang="zh-CN" sz="2800" dirty="0">
                <a:solidFill>
                  <a:srgbClr val="0000FF"/>
                </a:solidFill>
                <a:latin typeface="宋体" panose="02010600030101010101" pitchFamily="2" charset="-122"/>
              </a:rPr>
              <a:t>经济基础决定上层建筑</a:t>
            </a:r>
            <a:r>
              <a:rPr lang="zh-CN" altLang="zh-CN" sz="2800" dirty="0">
                <a:latin typeface="宋体" panose="02010600030101010101" pitchFamily="2" charset="-122"/>
              </a:rPr>
              <a:t>。还有</a:t>
            </a:r>
            <a:r>
              <a:rPr lang="zh-CN" altLang="en-US" sz="2800" dirty="0">
                <a:latin typeface="宋体" panose="02010600030101010101" pitchFamily="2" charset="-122"/>
              </a:rPr>
              <a:t>选择题</a:t>
            </a:r>
            <a:r>
              <a:rPr lang="zh-CN" altLang="zh-CN" sz="2800" dirty="0">
                <a:solidFill>
                  <a:srgbClr val="FF0000"/>
                </a:solidFill>
                <a:latin typeface="宋体" panose="02010600030101010101" pitchFamily="2" charset="-122"/>
                <a:hlinkClick r:id="" action="ppaction://noaction"/>
              </a:rPr>
              <a:t>第</a:t>
            </a:r>
            <a:r>
              <a:rPr lang="en-US" altLang="zh-CN" sz="2800" dirty="0">
                <a:solidFill>
                  <a:srgbClr val="FF0000"/>
                </a:solidFill>
                <a:latin typeface="宋体" panose="02010600030101010101" pitchFamily="2" charset="-122"/>
                <a:hlinkClick r:id="" action="ppaction://noaction"/>
              </a:rPr>
              <a:t>26</a:t>
            </a:r>
            <a:r>
              <a:rPr lang="zh-CN" altLang="en-US" sz="2800" dirty="0">
                <a:latin typeface="宋体" panose="02010600030101010101" pitchFamily="2" charset="-122"/>
              </a:rPr>
              <a:t>、</a:t>
            </a:r>
            <a:r>
              <a:rPr lang="en-US" altLang="zh-CN" sz="2800" dirty="0">
                <a:latin typeface="宋体" panose="02010600030101010101" pitchFamily="2" charset="-122"/>
                <a:hlinkClick r:id="" action="ppaction://noaction"/>
              </a:rPr>
              <a:t>33</a:t>
            </a:r>
            <a:r>
              <a:rPr lang="zh-CN" altLang="zh-CN" sz="2800" dirty="0">
                <a:latin typeface="宋体" panose="02010600030101010101" pitchFamily="2" charset="-122"/>
              </a:rPr>
              <a:t>题，</a:t>
            </a:r>
            <a:r>
              <a:rPr lang="zh-CN" altLang="en-US" sz="2800" dirty="0">
                <a:latin typeface="宋体" panose="02010600030101010101" pitchFamily="2" charset="-122"/>
              </a:rPr>
              <a:t>体现的是</a:t>
            </a:r>
            <a:r>
              <a:rPr lang="zh-CN" altLang="en-US" sz="2800" dirty="0">
                <a:solidFill>
                  <a:srgbClr val="0000FF"/>
                </a:solidFill>
                <a:latin typeface="宋体" panose="02010600030101010101" pitchFamily="2" charset="-122"/>
              </a:rPr>
              <a:t>社会存在决定社会意识</a:t>
            </a:r>
            <a:r>
              <a:rPr lang="zh-CN" altLang="zh-CN" sz="2800" dirty="0">
                <a:solidFill>
                  <a:srgbClr val="0000FF"/>
                </a:solidFill>
                <a:latin typeface="宋体" panose="02010600030101010101" pitchFamily="2" charset="-122"/>
              </a:rPr>
              <a:t>。</a:t>
            </a:r>
            <a:endParaRPr lang="zh-CN" altLang="zh-CN" sz="2800" dirty="0">
              <a:solidFill>
                <a:srgbClr val="0000FF"/>
              </a:solidFill>
              <a:latin typeface="宋体" panose="02010600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extBox 1"/>
          <p:cNvSpPr txBox="1"/>
          <p:nvPr/>
        </p:nvSpPr>
        <p:spPr>
          <a:xfrm>
            <a:off x="1774825" y="260350"/>
            <a:ext cx="7920038" cy="5323205"/>
          </a:xfrm>
          <a:prstGeom prst="rect">
            <a:avLst/>
          </a:prstGeom>
          <a:noFill/>
          <a:ln w="9525">
            <a:noFill/>
          </a:ln>
        </p:spPr>
        <p:txBody>
          <a:bodyPr>
            <a:spAutoFit/>
          </a:bodyPr>
          <a:p>
            <a:r>
              <a:rPr lang="zh-CN" altLang="en-US" sz="3200" b="1" dirty="0">
                <a:solidFill>
                  <a:srgbClr val="0000FF"/>
                </a:solidFill>
                <a:latin typeface="宋体" panose="02010600030101010101" pitchFamily="2" charset="-122"/>
              </a:rPr>
              <a:t>（</a:t>
            </a:r>
            <a:r>
              <a:rPr lang="en-US" altLang="zh-CN" sz="3200" b="1" dirty="0">
                <a:solidFill>
                  <a:srgbClr val="0000FF"/>
                </a:solidFill>
                <a:latin typeface="宋体" panose="02010600030101010101" pitchFamily="2" charset="-122"/>
              </a:rPr>
              <a:t>2</a:t>
            </a:r>
            <a:r>
              <a:rPr lang="zh-CN" altLang="en-US" sz="3200" b="1" dirty="0">
                <a:solidFill>
                  <a:srgbClr val="0000FF"/>
                </a:solidFill>
                <a:latin typeface="宋体" panose="02010600030101010101" pitchFamily="2" charset="-122"/>
              </a:rPr>
              <a:t>）时空观念</a:t>
            </a:r>
            <a:endParaRPr lang="zh-CN" altLang="en-US" sz="3200" b="1" dirty="0">
              <a:solidFill>
                <a:srgbClr val="0000FF"/>
              </a:solidFill>
              <a:latin typeface="宋体" panose="02010600030101010101" pitchFamily="2" charset="-122"/>
            </a:endParaRPr>
          </a:p>
          <a:p>
            <a:endParaRPr lang="zh-CN" altLang="en-US" sz="3200" b="1" dirty="0">
              <a:solidFill>
                <a:srgbClr val="0000FF"/>
              </a:solidFill>
              <a:latin typeface="宋体" panose="02010600030101010101" pitchFamily="2" charset="-122"/>
            </a:endParaRPr>
          </a:p>
          <a:p>
            <a:r>
              <a:rPr lang="zh-CN" altLang="en-US" sz="2800" b="1" dirty="0">
                <a:solidFill>
                  <a:srgbClr val="0000FF"/>
                </a:solidFill>
                <a:latin typeface="宋体" panose="02010600030101010101" pitchFamily="2" charset="-122"/>
              </a:rPr>
              <a:t>长时段：</a:t>
            </a:r>
            <a:endParaRPr lang="zh-CN" altLang="en-US" sz="2800" b="1" dirty="0">
              <a:solidFill>
                <a:srgbClr val="0000FF"/>
              </a:solidFill>
              <a:latin typeface="宋体" panose="02010600030101010101" pitchFamily="2" charset="-122"/>
            </a:endParaRPr>
          </a:p>
          <a:p>
            <a:r>
              <a:rPr lang="zh-CN" altLang="en-US" sz="2800" b="1" dirty="0">
                <a:latin typeface="宋体" panose="02010600030101010101" pitchFamily="2" charset="-122"/>
              </a:rPr>
              <a:t>       </a:t>
            </a:r>
            <a:r>
              <a:rPr lang="zh-CN" altLang="en-US" sz="2800" dirty="0">
                <a:latin typeface="宋体" panose="02010600030101010101" pitchFamily="2" charset="-122"/>
              </a:rPr>
              <a:t>如全国</a:t>
            </a:r>
            <a:r>
              <a:rPr lang="en-US" altLang="zh-CN" sz="2800" dirty="0">
                <a:latin typeface="宋体" panose="02010600030101010101" pitchFamily="2" charset="-122"/>
              </a:rPr>
              <a:t>II</a:t>
            </a:r>
            <a:r>
              <a:rPr lang="zh-CN" altLang="en-US" sz="2800" dirty="0">
                <a:latin typeface="宋体" panose="02010600030101010101" pitchFamily="2" charset="-122"/>
              </a:rPr>
              <a:t>卷第</a:t>
            </a:r>
            <a:r>
              <a:rPr lang="en-US" altLang="zh-CN" sz="2800" dirty="0">
                <a:latin typeface="宋体" panose="02010600030101010101" pitchFamily="2" charset="-122"/>
              </a:rPr>
              <a:t>24</a:t>
            </a:r>
            <a:r>
              <a:rPr lang="zh-CN" altLang="en-US" sz="2800" dirty="0">
                <a:latin typeface="宋体" panose="02010600030101010101" pitchFamily="2" charset="-122"/>
              </a:rPr>
              <a:t>、</a:t>
            </a:r>
            <a:r>
              <a:rPr lang="en-US" altLang="zh-CN" sz="2800" dirty="0">
                <a:latin typeface="宋体" panose="02010600030101010101" pitchFamily="2" charset="-122"/>
              </a:rPr>
              <a:t>25</a:t>
            </a:r>
            <a:r>
              <a:rPr lang="zh-CN" altLang="en-US" sz="2800" dirty="0">
                <a:latin typeface="宋体" panose="02010600030101010101" pitchFamily="2" charset="-122"/>
              </a:rPr>
              <a:t>、</a:t>
            </a:r>
            <a:r>
              <a:rPr lang="en-US" altLang="zh-CN" sz="2800" dirty="0">
                <a:latin typeface="宋体" panose="02010600030101010101" pitchFamily="2" charset="-122"/>
              </a:rPr>
              <a:t>26</a:t>
            </a:r>
            <a:r>
              <a:rPr lang="zh-CN" altLang="en-US" sz="2800" dirty="0">
                <a:latin typeface="宋体" panose="02010600030101010101" pitchFamily="2" charset="-122"/>
              </a:rPr>
              <a:t>、</a:t>
            </a:r>
            <a:r>
              <a:rPr lang="en-US" altLang="zh-CN" sz="2800" dirty="0">
                <a:latin typeface="宋体" panose="02010600030101010101" pitchFamily="2" charset="-122"/>
              </a:rPr>
              <a:t>27</a:t>
            </a:r>
            <a:r>
              <a:rPr lang="zh-CN" altLang="en-US" sz="2800" dirty="0">
                <a:latin typeface="宋体" panose="02010600030101010101" pitchFamily="2" charset="-122"/>
              </a:rPr>
              <a:t>、</a:t>
            </a:r>
            <a:r>
              <a:rPr lang="en-US" altLang="zh-CN" sz="2800" dirty="0">
                <a:latin typeface="宋体" panose="02010600030101010101" pitchFamily="2" charset="-122"/>
              </a:rPr>
              <a:t>28</a:t>
            </a:r>
            <a:r>
              <a:rPr lang="zh-CN" altLang="en-US" sz="2800" dirty="0">
                <a:latin typeface="宋体" panose="02010600030101010101" pitchFamily="2" charset="-122"/>
              </a:rPr>
              <a:t>、</a:t>
            </a:r>
            <a:r>
              <a:rPr lang="en-US" altLang="zh-CN" sz="2800" dirty="0">
                <a:latin typeface="宋体" panose="02010600030101010101" pitchFamily="2" charset="-122"/>
              </a:rPr>
              <a:t>30</a:t>
            </a:r>
            <a:r>
              <a:rPr lang="zh-CN" altLang="en-US" sz="2800" dirty="0">
                <a:latin typeface="宋体" panose="02010600030101010101" pitchFamily="2" charset="-122"/>
              </a:rPr>
              <a:t>、</a:t>
            </a:r>
            <a:endParaRPr lang="en-US" altLang="zh-CN" sz="2800" dirty="0">
              <a:latin typeface="宋体" panose="02010600030101010101" pitchFamily="2" charset="-122"/>
            </a:endParaRPr>
          </a:p>
          <a:p>
            <a:r>
              <a:rPr lang="en-US" altLang="zh-CN" sz="2800" dirty="0">
                <a:latin typeface="宋体" panose="02010600030101010101" pitchFamily="2" charset="-122"/>
              </a:rPr>
              <a:t>31</a:t>
            </a:r>
            <a:r>
              <a:rPr lang="zh-CN" altLang="en-US" sz="2800" dirty="0">
                <a:latin typeface="宋体" panose="02010600030101010101" pitchFamily="2" charset="-122"/>
              </a:rPr>
              <a:t>、</a:t>
            </a:r>
            <a:r>
              <a:rPr lang="en-US" altLang="zh-CN" sz="2800" dirty="0">
                <a:latin typeface="宋体" panose="02010600030101010101" pitchFamily="2" charset="-122"/>
              </a:rPr>
              <a:t>32</a:t>
            </a:r>
            <a:r>
              <a:rPr lang="zh-CN" altLang="en-US" sz="2800" dirty="0">
                <a:latin typeface="宋体" panose="02010600030101010101" pitchFamily="2" charset="-122"/>
              </a:rPr>
              <a:t>、</a:t>
            </a:r>
            <a:r>
              <a:rPr lang="en-US" altLang="zh-CN" sz="2800" dirty="0">
                <a:latin typeface="宋体" panose="02010600030101010101" pitchFamily="2" charset="-122"/>
              </a:rPr>
              <a:t>33</a:t>
            </a:r>
            <a:r>
              <a:rPr lang="zh-CN" altLang="en-US" sz="2800" dirty="0">
                <a:latin typeface="宋体" panose="02010600030101010101" pitchFamily="2" charset="-122"/>
              </a:rPr>
              <a:t>、</a:t>
            </a:r>
            <a:r>
              <a:rPr lang="en-US" altLang="zh-CN" sz="2800" dirty="0">
                <a:latin typeface="宋体" panose="02010600030101010101" pitchFamily="2" charset="-122"/>
              </a:rPr>
              <a:t>35</a:t>
            </a:r>
            <a:r>
              <a:rPr lang="zh-CN" altLang="en-US" sz="2800" dirty="0">
                <a:latin typeface="宋体" panose="02010600030101010101" pitchFamily="2" charset="-122"/>
              </a:rPr>
              <a:t>题，其中</a:t>
            </a:r>
            <a:r>
              <a:rPr lang="en-US" altLang="zh-CN" sz="2800" dirty="0">
                <a:latin typeface="宋体" panose="02010600030101010101" pitchFamily="2" charset="-122"/>
              </a:rPr>
              <a:t>24</a:t>
            </a:r>
            <a:r>
              <a:rPr lang="zh-CN" altLang="en-US" sz="2800" dirty="0">
                <a:latin typeface="宋体" panose="02010600030101010101" pitchFamily="2" charset="-122"/>
              </a:rPr>
              <a:t>、</a:t>
            </a:r>
            <a:r>
              <a:rPr lang="en-US" altLang="zh-CN" sz="2800" dirty="0">
                <a:latin typeface="宋体" panose="02010600030101010101" pitchFamily="2" charset="-122"/>
              </a:rPr>
              <a:t>26</a:t>
            </a:r>
            <a:r>
              <a:rPr lang="zh-CN" altLang="en-US" sz="2800" dirty="0">
                <a:latin typeface="宋体" panose="02010600030101010101" pitchFamily="2" charset="-122"/>
              </a:rPr>
              <a:t>、 </a:t>
            </a:r>
            <a:r>
              <a:rPr lang="en-US" altLang="zh-CN" sz="2800" dirty="0">
                <a:latin typeface="宋体" panose="02010600030101010101" pitchFamily="2" charset="-122"/>
              </a:rPr>
              <a:t>30</a:t>
            </a:r>
            <a:r>
              <a:rPr lang="zh-CN" altLang="en-US" sz="2800" dirty="0">
                <a:latin typeface="宋体" panose="02010600030101010101" pitchFamily="2" charset="-122"/>
              </a:rPr>
              <a:t>、 </a:t>
            </a:r>
            <a:r>
              <a:rPr lang="en-US" altLang="zh-CN" sz="2800" dirty="0">
                <a:latin typeface="宋体" panose="02010600030101010101" pitchFamily="2" charset="-122"/>
              </a:rPr>
              <a:t>33</a:t>
            </a:r>
            <a:r>
              <a:rPr lang="zh-CN" altLang="en-US" sz="2800" dirty="0">
                <a:latin typeface="宋体" panose="02010600030101010101" pitchFamily="2" charset="-122"/>
              </a:rPr>
              <a:t>又突出了“空间” 概念的考察。</a:t>
            </a:r>
            <a:endParaRPr lang="en-US" altLang="zh-CN" sz="2800" dirty="0">
              <a:latin typeface="宋体" panose="02010600030101010101" pitchFamily="2" charset="-122"/>
            </a:endParaRPr>
          </a:p>
          <a:p>
            <a:endParaRPr lang="en-US" altLang="zh-CN" sz="2800" dirty="0">
              <a:solidFill>
                <a:srgbClr val="FF0000"/>
              </a:solidFill>
              <a:latin typeface="宋体" panose="02010600030101010101" pitchFamily="2" charset="-122"/>
            </a:endParaRPr>
          </a:p>
          <a:p>
            <a:r>
              <a:rPr lang="zh-CN" altLang="en-US" sz="2800" b="1" dirty="0">
                <a:solidFill>
                  <a:srgbClr val="0000FF"/>
                </a:solidFill>
                <a:latin typeface="宋体" panose="02010600030101010101" pitchFamily="2" charset="-122"/>
              </a:rPr>
              <a:t>小时空：</a:t>
            </a:r>
            <a:endParaRPr lang="zh-CN" altLang="en-US" sz="2800" b="1" dirty="0">
              <a:solidFill>
                <a:srgbClr val="0000FF"/>
              </a:solidFill>
              <a:latin typeface="宋体" panose="02010600030101010101" pitchFamily="2" charset="-122"/>
            </a:endParaRPr>
          </a:p>
          <a:p>
            <a:r>
              <a:rPr lang="zh-CN" altLang="en-US" sz="2800" b="1" dirty="0">
                <a:latin typeface="宋体" panose="02010600030101010101" pitchFamily="2" charset="-122"/>
              </a:rPr>
              <a:t>        </a:t>
            </a:r>
            <a:r>
              <a:rPr lang="zh-CN" altLang="en-US" sz="2800" dirty="0">
                <a:latin typeface="宋体" panose="02010600030101010101" pitchFamily="2" charset="-122"/>
              </a:rPr>
              <a:t>如全国卷</a:t>
            </a:r>
            <a:r>
              <a:rPr lang="en-US" altLang="zh-CN" sz="2800" dirty="0">
                <a:latin typeface="宋体" panose="02010600030101010101" pitchFamily="2" charset="-122"/>
              </a:rPr>
              <a:t>II</a:t>
            </a:r>
            <a:r>
              <a:rPr lang="zh-CN" altLang="en-US" sz="2800" dirty="0">
                <a:latin typeface="宋体" panose="02010600030101010101" pitchFamily="2" charset="-122"/>
              </a:rPr>
              <a:t>中的</a:t>
            </a:r>
            <a:r>
              <a:rPr lang="zh-CN" altLang="en-US" sz="2800" dirty="0">
                <a:latin typeface="宋体" panose="02010600030101010101" pitchFamily="2" charset="-122"/>
                <a:hlinkClick r:id="rId1" action="ppaction://hlinksldjump"/>
              </a:rPr>
              <a:t>第</a:t>
            </a:r>
            <a:r>
              <a:rPr lang="en-US" altLang="zh-CN" sz="2800" dirty="0">
                <a:latin typeface="宋体" panose="02010600030101010101" pitchFamily="2" charset="-122"/>
                <a:hlinkClick r:id="rId1" action="ppaction://hlinksldjump"/>
              </a:rPr>
              <a:t>29</a:t>
            </a:r>
            <a:r>
              <a:rPr lang="zh-CN" altLang="en-US" sz="2800" dirty="0">
                <a:latin typeface="宋体" panose="02010600030101010101" pitchFamily="2" charset="-122"/>
                <a:hlinkClick r:id="rId1" action="ppaction://hlinksldjump"/>
              </a:rPr>
              <a:t>、全国</a:t>
            </a:r>
            <a:r>
              <a:rPr lang="en-US" altLang="zh-CN" sz="2800" dirty="0">
                <a:latin typeface="宋体" panose="02010600030101010101" pitchFamily="2" charset="-122"/>
                <a:hlinkClick r:id="rId1" action="ppaction://hlinksldjump"/>
              </a:rPr>
              <a:t>I</a:t>
            </a:r>
            <a:r>
              <a:rPr lang="zh-CN" altLang="en-US" sz="2800" dirty="0">
                <a:latin typeface="宋体" panose="02010600030101010101" pitchFamily="2" charset="-122"/>
                <a:hlinkClick r:id="rId1" action="ppaction://hlinksldjump"/>
              </a:rPr>
              <a:t>卷第</a:t>
            </a:r>
            <a:r>
              <a:rPr lang="en-US" altLang="zh-CN" sz="2800" dirty="0">
                <a:latin typeface="宋体" panose="02010600030101010101" pitchFamily="2" charset="-122"/>
                <a:hlinkClick r:id="rId1" action="ppaction://hlinksldjump"/>
              </a:rPr>
              <a:t>31</a:t>
            </a:r>
            <a:r>
              <a:rPr lang="zh-CN" altLang="en-US" sz="2800" dirty="0">
                <a:latin typeface="宋体" panose="02010600030101010101" pitchFamily="2" charset="-122"/>
                <a:hlinkClick r:id="rId1" action="ppaction://hlinksldjump"/>
              </a:rPr>
              <a:t>题</a:t>
            </a:r>
            <a:r>
              <a:rPr lang="zh-CN" altLang="en-US" sz="2800" dirty="0">
                <a:latin typeface="宋体" panose="02010600030101010101" pitchFamily="2" charset="-122"/>
              </a:rPr>
              <a:t>要求在小时空中精准定位历史细节的坐标，梳理相关知识的逻辑关系，从而形成准确的历史认知。</a:t>
            </a:r>
            <a:endParaRPr lang="en-US" altLang="zh-CN" sz="2800" dirty="0">
              <a:latin typeface="宋体" panose="02010600030101010101" pitchFamily="2" charset="-122"/>
            </a:endParaRPr>
          </a:p>
          <a:p>
            <a:endParaRPr lang="zh-CN" altLang="en-US" sz="2800" dirty="0">
              <a:latin typeface="宋体" panose="0201060003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TextBox 1"/>
          <p:cNvSpPr txBox="1"/>
          <p:nvPr/>
        </p:nvSpPr>
        <p:spPr>
          <a:xfrm>
            <a:off x="2208213" y="765175"/>
            <a:ext cx="7632700" cy="4030980"/>
          </a:xfrm>
          <a:prstGeom prst="rect">
            <a:avLst/>
          </a:prstGeom>
          <a:noFill/>
          <a:ln w="9525">
            <a:noFill/>
          </a:ln>
        </p:spPr>
        <p:txBody>
          <a:bodyPr>
            <a:spAutoFit/>
          </a:bodyPr>
          <a:p>
            <a:r>
              <a:rPr lang="zh-CN" altLang="en-US" sz="3200" b="1" dirty="0">
                <a:solidFill>
                  <a:srgbClr val="0000FF"/>
                </a:solidFill>
                <a:latin typeface="宋体" panose="02010600030101010101" pitchFamily="2" charset="-122"/>
              </a:rPr>
              <a:t>（</a:t>
            </a:r>
            <a:r>
              <a:rPr lang="en-US" altLang="zh-CN" sz="3200" b="1" dirty="0">
                <a:solidFill>
                  <a:srgbClr val="0000FF"/>
                </a:solidFill>
                <a:latin typeface="宋体" panose="02010600030101010101" pitchFamily="2" charset="-122"/>
              </a:rPr>
              <a:t>3</a:t>
            </a:r>
            <a:r>
              <a:rPr lang="zh-CN" altLang="en-US" sz="3200" b="1" dirty="0">
                <a:solidFill>
                  <a:srgbClr val="0000FF"/>
                </a:solidFill>
                <a:latin typeface="宋体" panose="02010600030101010101" pitchFamily="2" charset="-122"/>
              </a:rPr>
              <a:t>）史料实证</a:t>
            </a:r>
            <a:endParaRPr lang="zh-CN" altLang="en-US" sz="3200" b="1" dirty="0">
              <a:solidFill>
                <a:srgbClr val="0000FF"/>
              </a:solidFill>
              <a:latin typeface="宋体" panose="02010600030101010101" pitchFamily="2" charset="-122"/>
            </a:endParaRPr>
          </a:p>
          <a:p>
            <a:r>
              <a:rPr lang="en-US" altLang="zh-CN" dirty="0">
                <a:latin typeface="Arial" panose="020B0604020202020204" pitchFamily="34" charset="0"/>
              </a:rPr>
              <a:t>         </a:t>
            </a:r>
            <a:r>
              <a:rPr lang="zh-CN" altLang="zh-CN" sz="2800" dirty="0">
                <a:latin typeface="宋体" panose="02010600030101010101" pitchFamily="2" charset="-122"/>
              </a:rPr>
              <a:t>命题均以材料出题，考查学生“论从史出”的史料实证意识</a:t>
            </a:r>
            <a:r>
              <a:rPr lang="zh-CN" altLang="en-US" sz="2800" dirty="0">
                <a:latin typeface="宋体" panose="02010600030101010101" pitchFamily="2" charset="-122"/>
              </a:rPr>
              <a:t>：</a:t>
            </a:r>
            <a:endParaRPr lang="en-US" altLang="zh-CN" sz="2800" dirty="0">
              <a:latin typeface="宋体" panose="02010600030101010101" pitchFamily="2" charset="-122"/>
            </a:endParaRPr>
          </a:p>
          <a:p>
            <a:r>
              <a:rPr lang="zh-CN" altLang="en-US" sz="2800" dirty="0">
                <a:latin typeface="Arial" panose="020B0604020202020204" pitchFamily="34" charset="0"/>
              </a:rPr>
              <a:t>     </a:t>
            </a:r>
            <a:endParaRPr lang="en-US" altLang="zh-CN" sz="2800" dirty="0">
              <a:latin typeface="Arial" panose="020B0604020202020204" pitchFamily="34" charset="0"/>
            </a:endParaRPr>
          </a:p>
          <a:p>
            <a:r>
              <a:rPr lang="en-US" altLang="zh-CN" sz="2800" dirty="0">
                <a:latin typeface="Arial" panose="020B0604020202020204" pitchFamily="34" charset="0"/>
              </a:rPr>
              <a:t>    </a:t>
            </a:r>
            <a:r>
              <a:rPr lang="zh-CN" altLang="en-US" sz="2800" dirty="0">
                <a:latin typeface="Arial" panose="020B0604020202020204" pitchFamily="34" charset="0"/>
              </a:rPr>
              <a:t>全国</a:t>
            </a:r>
            <a:r>
              <a:rPr lang="en-US" altLang="zh-CN" sz="2800" dirty="0">
                <a:latin typeface="Arial" panose="020B0604020202020204" pitchFamily="34" charset="0"/>
              </a:rPr>
              <a:t>II</a:t>
            </a:r>
            <a:r>
              <a:rPr lang="zh-CN" altLang="en-US" sz="2800" dirty="0">
                <a:latin typeface="Arial" panose="020B0604020202020204" pitchFamily="34" charset="0"/>
              </a:rPr>
              <a:t>卷第</a:t>
            </a:r>
            <a:r>
              <a:rPr lang="en-US" altLang="zh-CN" sz="2800" dirty="0">
                <a:latin typeface="Arial" panose="020B0604020202020204" pitchFamily="34" charset="0"/>
              </a:rPr>
              <a:t>25</a:t>
            </a:r>
            <a:r>
              <a:rPr lang="zh-CN" altLang="en-US" sz="2800" dirty="0">
                <a:latin typeface="Arial" panose="020B0604020202020204" pitchFamily="34" charset="0"/>
              </a:rPr>
              <a:t>题和</a:t>
            </a:r>
            <a:r>
              <a:rPr lang="en-US" altLang="zh-CN" sz="2800" dirty="0">
                <a:latin typeface="Arial" panose="020B0604020202020204" pitchFamily="34" charset="0"/>
              </a:rPr>
              <a:t>35</a:t>
            </a:r>
            <a:r>
              <a:rPr lang="zh-CN" altLang="en-US" sz="2800" dirty="0">
                <a:latin typeface="Arial" panose="020B0604020202020204" pitchFamily="34" charset="0"/>
              </a:rPr>
              <a:t>题以</a:t>
            </a:r>
            <a:r>
              <a:rPr lang="en-US" altLang="zh-CN" sz="2800" dirty="0">
                <a:latin typeface="Arial" panose="020B0604020202020204" pitchFamily="34" charset="0"/>
              </a:rPr>
              <a:t>《</a:t>
            </a:r>
            <a:r>
              <a:rPr lang="zh-CN" altLang="en-US" sz="2800" dirty="0">
                <a:latin typeface="Arial" panose="020B0604020202020204" pitchFamily="34" charset="0"/>
              </a:rPr>
              <a:t>史记</a:t>
            </a:r>
            <a:r>
              <a:rPr lang="en-US" altLang="zh-CN" sz="2800" dirty="0">
                <a:latin typeface="Arial" panose="020B0604020202020204" pitchFamily="34" charset="0"/>
              </a:rPr>
              <a:t>》</a:t>
            </a:r>
            <a:r>
              <a:rPr lang="zh-CN" altLang="en-US" sz="2800" dirty="0">
                <a:latin typeface="Arial" panose="020B0604020202020204" pitchFamily="34" charset="0"/>
              </a:rPr>
              <a:t>、</a:t>
            </a:r>
            <a:r>
              <a:rPr lang="en-US" altLang="zh-CN" sz="2800" dirty="0">
                <a:latin typeface="Arial" panose="020B0604020202020204" pitchFamily="34" charset="0"/>
              </a:rPr>
              <a:t>《</a:t>
            </a:r>
            <a:r>
              <a:rPr lang="zh-CN" altLang="en-US" sz="2800" dirty="0">
                <a:latin typeface="Arial" panose="020B0604020202020204" pitchFamily="34" charset="0"/>
              </a:rPr>
              <a:t>汉书</a:t>
            </a:r>
            <a:r>
              <a:rPr lang="en-US" altLang="zh-CN" sz="2800" dirty="0">
                <a:latin typeface="Arial" panose="020B0604020202020204" pitchFamily="34" charset="0"/>
              </a:rPr>
              <a:t>》</a:t>
            </a:r>
            <a:r>
              <a:rPr lang="zh-CN" altLang="en-US" sz="2800" dirty="0">
                <a:latin typeface="Arial" panose="020B0604020202020204" pitchFamily="34" charset="0"/>
              </a:rPr>
              <a:t>和</a:t>
            </a:r>
            <a:r>
              <a:rPr lang="en-US" altLang="zh-CN" sz="2800" dirty="0">
                <a:latin typeface="Arial" panose="020B0604020202020204" pitchFamily="34" charset="0"/>
              </a:rPr>
              <a:t>《</a:t>
            </a:r>
            <a:r>
              <a:rPr lang="zh-CN" altLang="en-US" sz="2800" dirty="0">
                <a:latin typeface="Arial" panose="020B0604020202020204" pitchFamily="34" charset="0"/>
              </a:rPr>
              <a:t>赫鲁晓夫回忆录</a:t>
            </a:r>
            <a:r>
              <a:rPr lang="en-US" altLang="zh-CN" sz="2800" dirty="0">
                <a:latin typeface="Arial" panose="020B0604020202020204" pitchFamily="34" charset="0"/>
              </a:rPr>
              <a:t>》</a:t>
            </a:r>
            <a:r>
              <a:rPr lang="zh-CN" altLang="en-US" sz="2800" dirty="0">
                <a:latin typeface="Arial" panose="020B0604020202020204" pitchFamily="34" charset="0"/>
              </a:rPr>
              <a:t>考查学生的史料实证能力。</a:t>
            </a:r>
            <a:endParaRPr lang="en-US" altLang="zh-CN" sz="2800" dirty="0">
              <a:latin typeface="宋体" panose="02010600030101010101" pitchFamily="2" charset="-122"/>
            </a:endParaRPr>
          </a:p>
          <a:p>
            <a:r>
              <a:rPr lang="zh-CN" altLang="en-US" sz="2800" dirty="0">
                <a:latin typeface="宋体" panose="02010600030101010101" pitchFamily="2" charset="-122"/>
              </a:rPr>
              <a:t>   今年高考试卷中，最具有代表性是的全国</a:t>
            </a:r>
            <a:r>
              <a:rPr lang="en-US" altLang="zh-CN" sz="2800" dirty="0">
                <a:latin typeface="宋体" panose="02010600030101010101" pitchFamily="2" charset="-122"/>
              </a:rPr>
              <a:t>I</a:t>
            </a:r>
            <a:r>
              <a:rPr lang="zh-CN" altLang="en-US" sz="2800" dirty="0">
                <a:latin typeface="宋体" panose="02010600030101010101" pitchFamily="2" charset="-122"/>
              </a:rPr>
              <a:t>卷中的</a:t>
            </a:r>
            <a:r>
              <a:rPr lang="zh-CN" altLang="en-US" sz="2800" dirty="0">
                <a:latin typeface="宋体" panose="02010600030101010101" pitchFamily="2" charset="-122"/>
                <a:hlinkClick r:id="rId1" action="ppaction://hlinksldjump"/>
              </a:rPr>
              <a:t>第</a:t>
            </a:r>
            <a:r>
              <a:rPr lang="en-US" altLang="zh-CN" sz="2800" dirty="0">
                <a:latin typeface="宋体" panose="02010600030101010101" pitchFamily="2" charset="-122"/>
                <a:hlinkClick r:id="rId1" action="ppaction://hlinksldjump"/>
              </a:rPr>
              <a:t>26</a:t>
            </a:r>
            <a:r>
              <a:rPr lang="zh-CN" altLang="en-US" sz="2800" dirty="0">
                <a:latin typeface="宋体" panose="02010600030101010101" pitchFamily="2" charset="-122"/>
                <a:hlinkClick r:id="rId1" action="ppaction://hlinksldjump"/>
              </a:rPr>
              <a:t>题</a:t>
            </a:r>
            <a:r>
              <a:rPr lang="zh-CN" altLang="en-US" sz="2800" dirty="0">
                <a:latin typeface="宋体" panose="02010600030101010101" pitchFamily="2" charset="-122"/>
              </a:rPr>
              <a:t>。</a:t>
            </a:r>
            <a:endParaRPr lang="zh-CN" altLang="en-US" sz="2800" dirty="0">
              <a:latin typeface="宋体" panose="02010600030101010101"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TextBox 1"/>
          <p:cNvSpPr txBox="1"/>
          <p:nvPr/>
        </p:nvSpPr>
        <p:spPr>
          <a:xfrm>
            <a:off x="1992313" y="620713"/>
            <a:ext cx="8207375" cy="3661410"/>
          </a:xfrm>
          <a:prstGeom prst="rect">
            <a:avLst/>
          </a:prstGeom>
          <a:noFill/>
          <a:ln w="9525">
            <a:noFill/>
          </a:ln>
        </p:spPr>
        <p:txBody>
          <a:bodyPr>
            <a:spAutoFit/>
          </a:bodyPr>
          <a:p>
            <a:r>
              <a:rPr lang="zh-CN" altLang="en-US" sz="3200" b="1" dirty="0">
                <a:solidFill>
                  <a:srgbClr val="0000FF"/>
                </a:solidFill>
                <a:latin typeface="宋体" panose="02010600030101010101" pitchFamily="2" charset="-122"/>
              </a:rPr>
              <a:t>（</a:t>
            </a:r>
            <a:r>
              <a:rPr lang="en-US" altLang="zh-CN" sz="3200" b="1" dirty="0">
                <a:solidFill>
                  <a:srgbClr val="0000FF"/>
                </a:solidFill>
                <a:latin typeface="宋体" panose="02010600030101010101" pitchFamily="2" charset="-122"/>
              </a:rPr>
              <a:t>4</a:t>
            </a:r>
            <a:r>
              <a:rPr lang="zh-CN" altLang="en-US" sz="3200" b="1" dirty="0">
                <a:solidFill>
                  <a:srgbClr val="0000FF"/>
                </a:solidFill>
                <a:latin typeface="宋体" panose="02010600030101010101" pitchFamily="2" charset="-122"/>
              </a:rPr>
              <a:t>）历史解释</a:t>
            </a:r>
            <a:r>
              <a:rPr lang="zh-CN" altLang="en-US" sz="3200" dirty="0">
                <a:latin typeface="Arial" panose="020B0604020202020204" pitchFamily="34" charset="0"/>
              </a:rPr>
              <a:t>    </a:t>
            </a:r>
            <a:endParaRPr lang="en-US" altLang="zh-CN" sz="3200" dirty="0">
              <a:latin typeface="Arial" panose="020B0604020202020204" pitchFamily="34" charset="0"/>
            </a:endParaRPr>
          </a:p>
          <a:p>
            <a:r>
              <a:rPr lang="zh-CN" altLang="en-US" sz="3200" dirty="0">
                <a:latin typeface="Arial" panose="020B0604020202020204" pitchFamily="34" charset="0"/>
              </a:rPr>
              <a:t>例如：</a:t>
            </a:r>
            <a:endParaRPr lang="zh-CN" altLang="en-US" sz="3200" dirty="0">
              <a:latin typeface="Arial" panose="020B0604020202020204" pitchFamily="34" charset="0"/>
            </a:endParaRPr>
          </a:p>
          <a:p>
            <a:r>
              <a:rPr lang="zh-CN" altLang="en-US" sz="2800" dirty="0">
                <a:latin typeface="Arial" panose="020B0604020202020204" pitchFamily="34" charset="0"/>
              </a:rPr>
              <a:t>全国</a:t>
            </a:r>
            <a:r>
              <a:rPr lang="en-US" altLang="zh-CN" sz="2800" dirty="0">
                <a:latin typeface="Arial" panose="020B0604020202020204" pitchFamily="34" charset="0"/>
              </a:rPr>
              <a:t>I</a:t>
            </a:r>
            <a:r>
              <a:rPr lang="zh-CN" altLang="en-US" sz="2800" dirty="0">
                <a:latin typeface="Arial" panose="020B0604020202020204" pitchFamily="34" charset="0"/>
              </a:rPr>
              <a:t>卷第</a:t>
            </a:r>
            <a:r>
              <a:rPr lang="en-US" altLang="zh-CN" sz="2800" dirty="0">
                <a:latin typeface="Arial" panose="020B0604020202020204" pitchFamily="34" charset="0"/>
              </a:rPr>
              <a:t>42</a:t>
            </a:r>
            <a:r>
              <a:rPr lang="zh-CN" altLang="en-US" sz="2800" dirty="0">
                <a:latin typeface="Arial" panose="020B0604020202020204" pitchFamily="34" charset="0"/>
              </a:rPr>
              <a:t>题：   明代中外交往</a:t>
            </a:r>
            <a:endParaRPr lang="zh-CN" altLang="en-US" sz="2800" dirty="0">
              <a:latin typeface="Arial" panose="020B0604020202020204" pitchFamily="34" charset="0"/>
            </a:endParaRPr>
          </a:p>
          <a:p>
            <a:r>
              <a:rPr lang="zh-CN" altLang="en-US" sz="2800" dirty="0">
                <a:latin typeface="Arial" panose="020B0604020202020204" pitchFamily="34" charset="0"/>
              </a:rPr>
              <a:t>全国</a:t>
            </a:r>
            <a:r>
              <a:rPr lang="en-US" altLang="zh-CN" sz="2800" dirty="0">
                <a:latin typeface="Arial" panose="020B0604020202020204" pitchFamily="34" charset="0"/>
              </a:rPr>
              <a:t>II</a:t>
            </a:r>
            <a:r>
              <a:rPr lang="zh-CN" altLang="en-US" sz="2800" dirty="0">
                <a:latin typeface="Arial" panose="020B0604020202020204" pitchFamily="34" charset="0"/>
              </a:rPr>
              <a:t>卷</a:t>
            </a:r>
            <a:r>
              <a:rPr lang="zh-CN" altLang="en-US" sz="2800" dirty="0">
                <a:latin typeface="Arial" panose="020B0604020202020204" pitchFamily="34" charset="0"/>
                <a:hlinkClick r:id="rId1" action="ppaction://hlinksldjump"/>
              </a:rPr>
              <a:t>第</a:t>
            </a:r>
            <a:r>
              <a:rPr lang="en-US" altLang="zh-CN" sz="2800" dirty="0">
                <a:latin typeface="Arial" panose="020B0604020202020204" pitchFamily="34" charset="0"/>
                <a:hlinkClick r:id="rId1" action="ppaction://hlinksldjump"/>
              </a:rPr>
              <a:t>42</a:t>
            </a:r>
            <a:r>
              <a:rPr lang="zh-CN" altLang="en-US" sz="2800" dirty="0">
                <a:latin typeface="Arial" panose="020B0604020202020204" pitchFamily="34" charset="0"/>
                <a:hlinkClick r:id="rId1" action="ppaction://hlinksldjump"/>
              </a:rPr>
              <a:t>题</a:t>
            </a:r>
            <a:r>
              <a:rPr lang="zh-CN" altLang="en-US" sz="2800" dirty="0">
                <a:latin typeface="Arial" panose="020B0604020202020204" pitchFamily="34" charset="0"/>
              </a:rPr>
              <a:t>：  计时工具演变</a:t>
            </a:r>
            <a:endParaRPr lang="zh-CN" altLang="en-US" sz="2800" dirty="0">
              <a:latin typeface="Arial" panose="020B0604020202020204" pitchFamily="34" charset="0"/>
            </a:endParaRPr>
          </a:p>
          <a:p>
            <a:r>
              <a:rPr lang="zh-CN" altLang="en-US" sz="2800" dirty="0">
                <a:latin typeface="Arial" panose="020B0604020202020204" pitchFamily="34" charset="0"/>
              </a:rPr>
              <a:t>全国</a:t>
            </a:r>
            <a:r>
              <a:rPr lang="en-US" altLang="zh-CN" sz="2800" dirty="0">
                <a:latin typeface="Arial" panose="020B0604020202020204" pitchFamily="34" charset="0"/>
              </a:rPr>
              <a:t>III</a:t>
            </a:r>
            <a:r>
              <a:rPr lang="zh-CN" altLang="en-US" sz="2800" dirty="0">
                <a:latin typeface="Arial" panose="020B0604020202020204" pitchFamily="34" charset="0"/>
              </a:rPr>
              <a:t>卷第</a:t>
            </a:r>
            <a:r>
              <a:rPr lang="en-US" altLang="zh-CN" sz="2800" dirty="0">
                <a:latin typeface="Arial" panose="020B0604020202020204" pitchFamily="34" charset="0"/>
              </a:rPr>
              <a:t>41</a:t>
            </a:r>
            <a:r>
              <a:rPr lang="zh-CN" altLang="en-US" sz="2800" dirty="0">
                <a:latin typeface="Arial" panose="020B0604020202020204" pitchFamily="34" charset="0"/>
              </a:rPr>
              <a:t>题： 近代中西关系</a:t>
            </a:r>
            <a:endParaRPr lang="zh-CN" altLang="en-US" sz="2800" dirty="0">
              <a:latin typeface="Arial" panose="020B0604020202020204" pitchFamily="34" charset="0"/>
            </a:endParaRPr>
          </a:p>
          <a:p>
            <a:r>
              <a:rPr lang="zh-CN" altLang="en-US" sz="2800" dirty="0">
                <a:latin typeface="Arial" panose="020B0604020202020204" pitchFamily="34" charset="0"/>
              </a:rPr>
              <a:t>    提出了“观点”和“逻辑论证”的作答要求，突出了考察自行建构和解释“观点”（论题、论点）的能力，进一步提成了历史解释能力的考察；</a:t>
            </a:r>
            <a:endParaRPr lang="zh-CN" altLang="en-US" sz="2800" dirty="0">
              <a:latin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TextBox 1"/>
          <p:cNvSpPr txBox="1"/>
          <p:nvPr/>
        </p:nvSpPr>
        <p:spPr>
          <a:xfrm>
            <a:off x="1524000" y="765175"/>
            <a:ext cx="9144000" cy="3661410"/>
          </a:xfrm>
          <a:prstGeom prst="rect">
            <a:avLst/>
          </a:prstGeom>
          <a:noFill/>
          <a:ln w="9525">
            <a:noFill/>
          </a:ln>
        </p:spPr>
        <p:txBody>
          <a:bodyPr>
            <a:spAutoFit/>
          </a:bodyPr>
          <a:p>
            <a:r>
              <a:rPr lang="zh-CN" altLang="en-US" sz="3200" b="1" dirty="0">
                <a:solidFill>
                  <a:srgbClr val="0000FF"/>
                </a:solidFill>
                <a:latin typeface="宋体" panose="02010600030101010101" pitchFamily="2" charset="-122"/>
              </a:rPr>
              <a:t>（</a:t>
            </a:r>
            <a:r>
              <a:rPr lang="en-US" altLang="zh-CN" sz="3200" b="1" dirty="0">
                <a:solidFill>
                  <a:srgbClr val="0000FF"/>
                </a:solidFill>
                <a:latin typeface="宋体" panose="02010600030101010101" pitchFamily="2" charset="-122"/>
              </a:rPr>
              <a:t>5</a:t>
            </a:r>
            <a:r>
              <a:rPr lang="zh-CN" altLang="en-US" sz="3200" b="1" dirty="0">
                <a:solidFill>
                  <a:srgbClr val="0000FF"/>
                </a:solidFill>
                <a:latin typeface="宋体" panose="02010600030101010101" pitchFamily="2" charset="-122"/>
              </a:rPr>
              <a:t>）家国情怀</a:t>
            </a:r>
            <a:endParaRPr lang="zh-CN" altLang="en-US" sz="3200" b="1" dirty="0">
              <a:solidFill>
                <a:srgbClr val="0000FF"/>
              </a:solidFill>
              <a:latin typeface="宋体" panose="02010600030101010101" pitchFamily="2" charset="-122"/>
            </a:endParaRPr>
          </a:p>
          <a:p>
            <a:r>
              <a:rPr lang="zh-CN" altLang="en-US" sz="3200" dirty="0">
                <a:latin typeface="宋体" panose="02010600030101010101" pitchFamily="2" charset="-122"/>
              </a:rPr>
              <a:t>  </a:t>
            </a:r>
            <a:r>
              <a:rPr lang="zh-CN" altLang="en-US" sz="2800" dirty="0">
                <a:latin typeface="宋体" panose="02010600030101010101" pitchFamily="2" charset="-122"/>
              </a:rPr>
              <a:t>全国</a:t>
            </a:r>
            <a:r>
              <a:rPr lang="en-US" altLang="zh-CN" sz="2800" dirty="0">
                <a:latin typeface="宋体" panose="02010600030101010101" pitchFamily="2" charset="-122"/>
              </a:rPr>
              <a:t>I</a:t>
            </a:r>
            <a:r>
              <a:rPr lang="zh-CN" altLang="en-US" sz="2800" dirty="0">
                <a:latin typeface="宋体" panose="02010600030101010101" pitchFamily="2" charset="-122"/>
              </a:rPr>
              <a:t>卷的</a:t>
            </a:r>
            <a:r>
              <a:rPr lang="en-US" altLang="zh-CN" sz="2800" dirty="0">
                <a:latin typeface="宋体" panose="02010600030101010101" pitchFamily="2" charset="-122"/>
              </a:rPr>
              <a:t>41</a:t>
            </a:r>
            <a:r>
              <a:rPr lang="zh-CN" altLang="en-US" sz="2800" dirty="0">
                <a:latin typeface="宋体" panose="02010600030101010101" pitchFamily="2" charset="-122"/>
              </a:rPr>
              <a:t>（民族主义）、</a:t>
            </a:r>
            <a:r>
              <a:rPr lang="en-US" altLang="zh-CN" sz="2800" dirty="0">
                <a:latin typeface="宋体" panose="02010600030101010101" pitchFamily="2" charset="-122"/>
              </a:rPr>
              <a:t>42</a:t>
            </a:r>
            <a:r>
              <a:rPr lang="zh-CN" altLang="en-US" sz="2800" dirty="0">
                <a:latin typeface="宋体" panose="02010600030101010101" pitchFamily="2" charset="-122"/>
              </a:rPr>
              <a:t>题（中外关联）</a:t>
            </a:r>
            <a:endParaRPr lang="en-US" altLang="zh-CN" sz="2800" dirty="0">
              <a:latin typeface="宋体" panose="02010600030101010101" pitchFamily="2" charset="-122"/>
            </a:endParaRPr>
          </a:p>
          <a:p>
            <a:r>
              <a:rPr lang="zh-CN" altLang="en-US" sz="2800" dirty="0">
                <a:latin typeface="宋体" panose="02010600030101010101" pitchFamily="2" charset="-122"/>
              </a:rPr>
              <a:t>  全国</a:t>
            </a:r>
            <a:r>
              <a:rPr lang="en-US" altLang="zh-CN" sz="2800" dirty="0">
                <a:latin typeface="宋体" panose="02010600030101010101" pitchFamily="2" charset="-122"/>
              </a:rPr>
              <a:t>II</a:t>
            </a:r>
            <a:r>
              <a:rPr lang="zh-CN" altLang="en-US" sz="2800" dirty="0">
                <a:latin typeface="宋体" panose="02010600030101010101" pitchFamily="2" charset="-122"/>
              </a:rPr>
              <a:t>卷的</a:t>
            </a:r>
            <a:r>
              <a:rPr lang="en-US" altLang="zh-CN" sz="2800" dirty="0">
                <a:latin typeface="宋体" panose="02010600030101010101" pitchFamily="2" charset="-122"/>
              </a:rPr>
              <a:t>41</a:t>
            </a:r>
            <a:r>
              <a:rPr lang="zh-CN" altLang="en-US" sz="2800" dirty="0">
                <a:latin typeface="宋体" panose="02010600030101010101" pitchFamily="2" charset="-122"/>
              </a:rPr>
              <a:t>题（矿业发展）</a:t>
            </a:r>
            <a:endParaRPr lang="en-US" altLang="zh-CN" sz="2800" dirty="0">
              <a:latin typeface="宋体" panose="02010600030101010101" pitchFamily="2" charset="-122"/>
            </a:endParaRPr>
          </a:p>
          <a:p>
            <a:r>
              <a:rPr lang="zh-CN" altLang="en-US" sz="2800" dirty="0">
                <a:latin typeface="宋体" panose="02010600030101010101" pitchFamily="2" charset="-122"/>
              </a:rPr>
              <a:t>  </a:t>
            </a:r>
            <a:r>
              <a:rPr lang="zh-CN" altLang="en-US" sz="2800" b="1" dirty="0">
                <a:solidFill>
                  <a:srgbClr val="0000FF"/>
                </a:solidFill>
                <a:latin typeface="宋体" panose="02010600030101010101" pitchFamily="2" charset="-122"/>
              </a:rPr>
              <a:t>但最具有代表性的是全国</a:t>
            </a:r>
            <a:r>
              <a:rPr lang="en-US" altLang="zh-CN" sz="2800" b="1" dirty="0">
                <a:solidFill>
                  <a:srgbClr val="0000FF"/>
                </a:solidFill>
                <a:latin typeface="宋体" panose="02010600030101010101" pitchFamily="2" charset="-122"/>
              </a:rPr>
              <a:t>III</a:t>
            </a:r>
            <a:r>
              <a:rPr lang="zh-CN" altLang="en-US" sz="2800" b="1" dirty="0">
                <a:solidFill>
                  <a:srgbClr val="0000FF"/>
                </a:solidFill>
                <a:latin typeface="宋体" panose="02010600030101010101" pitchFamily="2" charset="-122"/>
              </a:rPr>
              <a:t>卷的</a:t>
            </a:r>
            <a:r>
              <a:rPr lang="en-US" altLang="zh-CN" sz="2800" b="1" dirty="0">
                <a:solidFill>
                  <a:srgbClr val="0000FF"/>
                </a:solidFill>
                <a:latin typeface="宋体" panose="02010600030101010101" pitchFamily="2" charset="-122"/>
              </a:rPr>
              <a:t>30</a:t>
            </a:r>
            <a:r>
              <a:rPr lang="zh-CN" altLang="en-US" sz="2800" b="1" dirty="0">
                <a:solidFill>
                  <a:srgbClr val="0000FF"/>
                </a:solidFill>
                <a:latin typeface="宋体" panose="02010600030101010101" pitchFamily="2" charset="-122"/>
              </a:rPr>
              <a:t>、</a:t>
            </a:r>
            <a:r>
              <a:rPr lang="en-US" altLang="zh-CN" sz="2800" b="1" dirty="0">
                <a:solidFill>
                  <a:srgbClr val="0000FF"/>
                </a:solidFill>
                <a:latin typeface="宋体" panose="02010600030101010101" pitchFamily="2" charset="-122"/>
              </a:rPr>
              <a:t>40</a:t>
            </a:r>
            <a:r>
              <a:rPr lang="zh-CN" altLang="en-US" sz="2800" b="1" dirty="0">
                <a:solidFill>
                  <a:srgbClr val="0000FF"/>
                </a:solidFill>
                <a:latin typeface="宋体" panose="02010600030101010101" pitchFamily="2" charset="-122"/>
              </a:rPr>
              <a:t>题</a:t>
            </a:r>
            <a:endParaRPr lang="zh-CN" altLang="en-US" sz="2800" b="1" dirty="0">
              <a:solidFill>
                <a:srgbClr val="0000FF"/>
              </a:solidFill>
              <a:latin typeface="宋体" panose="02010600030101010101" pitchFamily="2" charset="-122"/>
            </a:endParaRPr>
          </a:p>
          <a:p>
            <a:r>
              <a:rPr lang="zh-CN" altLang="en-US" sz="2800" dirty="0">
                <a:latin typeface="宋体" panose="02010600030101010101" pitchFamily="2" charset="-122"/>
              </a:rPr>
              <a:t>    </a:t>
            </a:r>
            <a:endParaRPr lang="zh-CN" altLang="en-US" sz="2800" dirty="0">
              <a:latin typeface="宋体" panose="02010600030101010101" pitchFamily="2" charset="-122"/>
            </a:endParaRPr>
          </a:p>
          <a:p>
            <a:r>
              <a:rPr lang="zh-CN" altLang="en-US" sz="2800" dirty="0">
                <a:latin typeface="宋体" panose="02010600030101010101" pitchFamily="2" charset="-122"/>
              </a:rPr>
              <a:t>    </a:t>
            </a:r>
            <a:r>
              <a:rPr lang="zh-CN" altLang="en-US" sz="2800" b="1" dirty="0">
                <a:latin typeface="宋体" panose="02010600030101010101" pitchFamily="2" charset="-122"/>
              </a:rPr>
              <a:t>最为典型是</a:t>
            </a:r>
            <a:r>
              <a:rPr lang="zh-CN" altLang="en-US" sz="2800" b="1" dirty="0">
                <a:latin typeface="宋体" panose="02010600030101010101" pitchFamily="2" charset="-122"/>
                <a:hlinkClick r:id="rId1" action="ppaction://hlinksldjump"/>
              </a:rPr>
              <a:t>第</a:t>
            </a:r>
            <a:r>
              <a:rPr lang="en-US" altLang="zh-CN" sz="2800" b="1" dirty="0">
                <a:latin typeface="宋体" panose="02010600030101010101" pitchFamily="2" charset="-122"/>
                <a:hlinkClick r:id="rId1" action="ppaction://hlinksldjump"/>
              </a:rPr>
              <a:t>40</a:t>
            </a:r>
            <a:r>
              <a:rPr lang="zh-CN" altLang="en-US" sz="2800" b="1" dirty="0">
                <a:latin typeface="宋体" panose="02010600030101010101" pitchFamily="2" charset="-122"/>
                <a:hlinkClick r:id="rId1" action="ppaction://hlinksldjump"/>
              </a:rPr>
              <a:t>题</a:t>
            </a:r>
            <a:r>
              <a:rPr lang="zh-CN" altLang="en-US" sz="2800" b="1" dirty="0">
                <a:latin typeface="宋体" panose="02010600030101010101" pitchFamily="2" charset="-122"/>
              </a:rPr>
              <a:t>（台湾统一），由于蔡英文当选总统，两岸局势的不明朗，此题明显寄托着希望两岸早日实现统一的家国梦想。</a:t>
            </a:r>
            <a:endParaRPr lang="zh-CN" altLang="en-US" sz="2800" b="1" dirty="0">
              <a:latin typeface="宋体" panose="02010600030101010101" pitchFamily="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TextBox 1"/>
          <p:cNvSpPr txBox="1"/>
          <p:nvPr/>
        </p:nvSpPr>
        <p:spPr>
          <a:xfrm>
            <a:off x="1524000" y="0"/>
            <a:ext cx="9144000" cy="6985635"/>
          </a:xfrm>
          <a:prstGeom prst="rect">
            <a:avLst/>
          </a:prstGeom>
          <a:noFill/>
          <a:ln w="9525">
            <a:noFill/>
          </a:ln>
        </p:spPr>
        <p:txBody>
          <a:bodyPr>
            <a:spAutoFit/>
          </a:bodyPr>
          <a:p>
            <a:r>
              <a:rPr lang="en-US" altLang="zh-CN" sz="3200" b="1" dirty="0">
                <a:solidFill>
                  <a:srgbClr val="0000FF"/>
                </a:solidFill>
                <a:latin typeface="Arial" panose="020B0604020202020204" pitchFamily="34" charset="0"/>
              </a:rPr>
              <a:t>5</a:t>
            </a:r>
            <a:r>
              <a:rPr lang="zh-CN" altLang="en-US" sz="3200" b="1" dirty="0">
                <a:solidFill>
                  <a:srgbClr val="0000FF"/>
                </a:solidFill>
                <a:latin typeface="Arial" panose="020B0604020202020204" pitchFamily="34" charset="0"/>
              </a:rPr>
              <a:t>、重点考察国史、党史、改革开放史、社会主义发展史</a:t>
            </a:r>
            <a:endParaRPr lang="zh-CN" altLang="en-US" sz="3200" b="1" dirty="0">
              <a:solidFill>
                <a:srgbClr val="0000FF"/>
              </a:solidFill>
              <a:latin typeface="Arial" panose="020B0604020202020204" pitchFamily="34" charset="0"/>
            </a:endParaRPr>
          </a:p>
          <a:p>
            <a:pPr eaLnBrk="0" hangingPunct="0"/>
            <a:r>
              <a:rPr lang="en-US" altLang="zh-CN" sz="2400" dirty="0">
                <a:latin typeface="Arial" panose="020B0604020202020204" pitchFamily="34" charset="0"/>
              </a:rPr>
              <a:t>    2017</a:t>
            </a:r>
            <a:r>
              <a:rPr lang="zh-CN" altLang="zh-CN" sz="2400" dirty="0">
                <a:latin typeface="Arial" panose="020B0604020202020204" pitchFamily="34" charset="0"/>
              </a:rPr>
              <a:t>年高考历史试题重点考查党史、国史，不仅有助于考生树立科学的历史观和方法论，更有助于考生坚定理想信念、弘扬中国精神。　　</a:t>
            </a:r>
            <a:endParaRPr lang="zh-CN" altLang="zh-CN" sz="2400" dirty="0">
              <a:latin typeface="Arial" panose="020B0604020202020204" pitchFamily="34" charset="0"/>
            </a:endParaRPr>
          </a:p>
          <a:p>
            <a:pPr eaLnBrk="0" hangingPunct="0"/>
            <a:r>
              <a:rPr lang="en-US" altLang="zh-CN" sz="2400" dirty="0">
                <a:latin typeface="Arial" panose="020B0604020202020204" pitchFamily="34" charset="0"/>
              </a:rPr>
              <a:t>    </a:t>
            </a:r>
            <a:r>
              <a:rPr lang="zh-CN" altLang="zh-CN" sz="2400" dirty="0">
                <a:latin typeface="Arial" panose="020B0604020202020204" pitchFamily="34" charset="0"/>
              </a:rPr>
              <a:t>全国</a:t>
            </a:r>
            <a:r>
              <a:rPr lang="en-US" altLang="zh-CN" sz="2400" dirty="0">
                <a:latin typeface="Arial" panose="020B0604020202020204" pitchFamily="34" charset="0"/>
              </a:rPr>
              <a:t>II</a:t>
            </a:r>
            <a:r>
              <a:rPr lang="zh-CN" altLang="zh-CN" sz="2400" dirty="0">
                <a:latin typeface="Arial" panose="020B0604020202020204" pitchFamily="34" charset="0"/>
              </a:rPr>
              <a:t>卷</a:t>
            </a:r>
            <a:r>
              <a:rPr lang="zh-CN" altLang="zh-CN" sz="2400" dirty="0">
                <a:latin typeface="Arial" panose="020B0604020202020204" pitchFamily="34" charset="0"/>
                <a:hlinkClick r:id="" action="ppaction://noaction"/>
              </a:rPr>
              <a:t>第</a:t>
            </a:r>
            <a:r>
              <a:rPr lang="en-US" altLang="zh-CN" sz="2400" dirty="0">
                <a:latin typeface="Arial" panose="020B0604020202020204" pitchFamily="34" charset="0"/>
                <a:hlinkClick r:id="" action="ppaction://noaction"/>
              </a:rPr>
              <a:t>41</a:t>
            </a:r>
            <a:r>
              <a:rPr lang="zh-CN" altLang="zh-CN" sz="2400" dirty="0">
                <a:latin typeface="Arial" panose="020B0604020202020204" pitchFamily="34" charset="0"/>
                <a:hlinkClick r:id="" action="ppaction://noaction"/>
              </a:rPr>
              <a:t>题</a:t>
            </a:r>
            <a:r>
              <a:rPr lang="zh-CN" altLang="zh-CN" sz="2400" dirty="0">
                <a:latin typeface="Arial" panose="020B0604020202020204" pitchFamily="34" charset="0"/>
              </a:rPr>
              <a:t>，以清朝盛世雍正年间、中国近代洋务运动时期、新中国第一个五年计划期间三个不同时段的矿业政策为线索，反映国家的历史巨变和求富求强的轨迹，体现社会主义制度的优越性。　　</a:t>
            </a:r>
            <a:endParaRPr lang="zh-CN" altLang="zh-CN" sz="2400" dirty="0">
              <a:latin typeface="Arial" panose="020B0604020202020204" pitchFamily="34" charset="0"/>
            </a:endParaRPr>
          </a:p>
          <a:p>
            <a:pPr eaLnBrk="0" hangingPunct="0"/>
            <a:r>
              <a:rPr lang="en-US" altLang="zh-CN" sz="2400" dirty="0">
                <a:latin typeface="Arial" panose="020B0604020202020204" pitchFamily="34" charset="0"/>
              </a:rPr>
              <a:t>    </a:t>
            </a:r>
            <a:r>
              <a:rPr lang="zh-CN" altLang="zh-CN" sz="2400" dirty="0">
                <a:latin typeface="Arial" panose="020B0604020202020204" pitchFamily="34" charset="0"/>
              </a:rPr>
              <a:t>全国</a:t>
            </a:r>
            <a:r>
              <a:rPr lang="en-US" altLang="zh-CN" sz="2400" dirty="0">
                <a:latin typeface="Arial" panose="020B0604020202020204" pitchFamily="34" charset="0"/>
              </a:rPr>
              <a:t>II</a:t>
            </a:r>
            <a:r>
              <a:rPr lang="zh-CN" altLang="zh-CN" sz="2400" dirty="0">
                <a:latin typeface="Arial" panose="020B0604020202020204" pitchFamily="34" charset="0"/>
              </a:rPr>
              <a:t>卷</a:t>
            </a:r>
            <a:r>
              <a:rPr lang="zh-CN" altLang="zh-CN" sz="2400" dirty="0">
                <a:latin typeface="Arial" panose="020B0604020202020204" pitchFamily="34" charset="0"/>
                <a:hlinkClick r:id="rId1" action="ppaction://hlinksldjump"/>
              </a:rPr>
              <a:t>第</a:t>
            </a:r>
            <a:r>
              <a:rPr lang="en-US" altLang="zh-CN" sz="2400" dirty="0">
                <a:latin typeface="Arial" panose="020B0604020202020204" pitchFamily="34" charset="0"/>
                <a:hlinkClick r:id="rId1" action="ppaction://hlinksldjump"/>
              </a:rPr>
              <a:t>30</a:t>
            </a:r>
            <a:r>
              <a:rPr lang="zh-CN" altLang="zh-CN" sz="2400" dirty="0">
                <a:latin typeface="Arial" panose="020B0604020202020204" pitchFamily="34" charset="0"/>
                <a:hlinkClick r:id="rId1" action="ppaction://hlinksldjump"/>
              </a:rPr>
              <a:t>题</a:t>
            </a:r>
            <a:r>
              <a:rPr lang="zh-CN" altLang="zh-CN" sz="2400" dirty="0">
                <a:latin typeface="Arial" panose="020B0604020202020204" pitchFamily="34" charset="0"/>
              </a:rPr>
              <a:t>，材料提供了抗日战争胜利后山东根据地取得重大发展的史料，证明党在抗日战争中依靠群众和坚持全面抗战的正确性。　　</a:t>
            </a:r>
            <a:endParaRPr lang="zh-CN" altLang="zh-CN" sz="2400" dirty="0">
              <a:latin typeface="Arial" panose="020B0604020202020204" pitchFamily="34" charset="0"/>
            </a:endParaRPr>
          </a:p>
          <a:p>
            <a:pPr eaLnBrk="0" hangingPunct="0"/>
            <a:r>
              <a:rPr lang="en-US" altLang="zh-CN" sz="2400" dirty="0">
                <a:latin typeface="Arial" panose="020B0604020202020204" pitchFamily="34" charset="0"/>
              </a:rPr>
              <a:t>    </a:t>
            </a:r>
            <a:r>
              <a:rPr lang="zh-CN" altLang="zh-CN" sz="2400" dirty="0">
                <a:latin typeface="Arial" panose="020B0604020202020204" pitchFamily="34" charset="0"/>
              </a:rPr>
              <a:t>全国</a:t>
            </a:r>
            <a:r>
              <a:rPr lang="en-US" altLang="zh-CN" sz="2400" dirty="0">
                <a:latin typeface="Arial" panose="020B0604020202020204" pitchFamily="34" charset="0"/>
              </a:rPr>
              <a:t>III</a:t>
            </a:r>
            <a:r>
              <a:rPr lang="zh-CN" altLang="zh-CN" sz="2400" dirty="0">
                <a:latin typeface="Arial" panose="020B0604020202020204" pitchFamily="34" charset="0"/>
              </a:rPr>
              <a:t>卷</a:t>
            </a:r>
            <a:r>
              <a:rPr lang="zh-CN" altLang="zh-CN" sz="2400" dirty="0">
                <a:latin typeface="Arial" panose="020B0604020202020204" pitchFamily="34" charset="0"/>
                <a:hlinkClick r:id="" action="ppaction://noaction"/>
              </a:rPr>
              <a:t>第</a:t>
            </a:r>
            <a:r>
              <a:rPr lang="en-US" altLang="zh-CN" sz="2400" dirty="0">
                <a:latin typeface="Arial" panose="020B0604020202020204" pitchFamily="34" charset="0"/>
                <a:hlinkClick r:id="" action="ppaction://noaction"/>
              </a:rPr>
              <a:t>46</a:t>
            </a:r>
            <a:r>
              <a:rPr lang="zh-CN" altLang="zh-CN" sz="2400" dirty="0">
                <a:latin typeface="Arial" panose="020B0604020202020204" pitchFamily="34" charset="0"/>
                <a:hlinkClick r:id="" action="ppaction://noaction"/>
              </a:rPr>
              <a:t>题</a:t>
            </a:r>
            <a:r>
              <a:rPr lang="zh-CN" altLang="zh-CN" sz="2400" dirty="0">
                <a:latin typeface="Arial" panose="020B0604020202020204" pitchFamily="34" charset="0"/>
              </a:rPr>
              <a:t>，试题情境是关于党和国家重要领导人陈云的经济思想和贡献，以此反映我国现代化建设及改革开放探索道路的发展历程。</a:t>
            </a:r>
            <a:endParaRPr lang="zh-CN" altLang="zh-CN" sz="2400" dirty="0">
              <a:latin typeface="Arial" panose="020B0604020202020204" pitchFamily="34" charset="0"/>
            </a:endParaRPr>
          </a:p>
          <a:p>
            <a:r>
              <a:rPr lang="zh-CN" altLang="en-US" sz="2400" dirty="0">
                <a:latin typeface="Arial" panose="020B0604020202020204" pitchFamily="34" charset="0"/>
              </a:rPr>
              <a:t>此外：</a:t>
            </a:r>
            <a:r>
              <a:rPr lang="en-US" altLang="zh-CN" sz="2400" dirty="0">
                <a:latin typeface="Arial" panose="020B0604020202020204" pitchFamily="34" charset="0"/>
              </a:rPr>
              <a:t>I</a:t>
            </a:r>
            <a:r>
              <a:rPr lang="zh-CN" altLang="en-US" sz="2400" dirty="0">
                <a:latin typeface="Arial" panose="020B0604020202020204" pitchFamily="34" charset="0"/>
              </a:rPr>
              <a:t>卷中的</a:t>
            </a:r>
            <a:r>
              <a:rPr lang="en-US" altLang="zh-CN" sz="2400" dirty="0">
                <a:latin typeface="Arial" panose="020B0604020202020204" pitchFamily="34" charset="0"/>
              </a:rPr>
              <a:t>30</a:t>
            </a:r>
            <a:r>
              <a:rPr lang="zh-CN" altLang="en-US" sz="2400" dirty="0">
                <a:latin typeface="Arial" panose="020B0604020202020204" pitchFamily="34" charset="0"/>
              </a:rPr>
              <a:t>（陕甘宁边区）、</a:t>
            </a:r>
            <a:r>
              <a:rPr lang="en-US" altLang="zh-CN" sz="2400" dirty="0">
                <a:latin typeface="Arial" panose="020B0604020202020204" pitchFamily="34" charset="0"/>
              </a:rPr>
              <a:t>45</a:t>
            </a:r>
            <a:r>
              <a:rPr lang="zh-CN" altLang="en-US" sz="2400" dirty="0">
                <a:latin typeface="Arial" panose="020B0604020202020204" pitchFamily="34" charset="0"/>
              </a:rPr>
              <a:t>题（新中国工资改革） ；       </a:t>
            </a:r>
            <a:endParaRPr lang="zh-CN" altLang="en-US" sz="2400" dirty="0">
              <a:latin typeface="Arial" panose="020B0604020202020204" pitchFamily="34" charset="0"/>
            </a:endParaRPr>
          </a:p>
          <a:p>
            <a:r>
              <a:rPr lang="en-US" altLang="zh-CN" sz="2400" dirty="0">
                <a:latin typeface="Arial" panose="020B0604020202020204" pitchFamily="34" charset="0"/>
              </a:rPr>
              <a:t>          II</a:t>
            </a:r>
            <a:r>
              <a:rPr lang="zh-CN" altLang="en-US" sz="2400" dirty="0">
                <a:latin typeface="Arial" panose="020B0604020202020204" pitchFamily="34" charset="0"/>
              </a:rPr>
              <a:t>卷中的</a:t>
            </a:r>
            <a:r>
              <a:rPr lang="en-US" altLang="zh-CN" sz="2400" dirty="0">
                <a:latin typeface="Arial" panose="020B0604020202020204" pitchFamily="34" charset="0"/>
              </a:rPr>
              <a:t>31</a:t>
            </a:r>
            <a:r>
              <a:rPr lang="zh-CN" altLang="en-US" sz="2400" dirty="0">
                <a:latin typeface="Arial" panose="020B0604020202020204" pitchFamily="34" charset="0"/>
              </a:rPr>
              <a:t>（高考改革）、</a:t>
            </a:r>
            <a:r>
              <a:rPr lang="en-US" altLang="zh-CN" sz="2400" dirty="0">
                <a:latin typeface="Arial" panose="020B0604020202020204" pitchFamily="34" charset="0"/>
              </a:rPr>
              <a:t>41</a:t>
            </a:r>
            <a:r>
              <a:rPr lang="zh-CN" altLang="en-US" sz="2400" dirty="0">
                <a:latin typeface="Arial" panose="020B0604020202020204" pitchFamily="34" charset="0"/>
              </a:rPr>
              <a:t>（一五计划）；</a:t>
            </a:r>
            <a:endParaRPr lang="zh-CN" altLang="en-US" sz="2400" dirty="0">
              <a:latin typeface="Arial" panose="020B0604020202020204" pitchFamily="34" charset="0"/>
            </a:endParaRPr>
          </a:p>
          <a:p>
            <a:r>
              <a:rPr lang="en-US" altLang="zh-CN" sz="2400" dirty="0">
                <a:latin typeface="Arial" panose="020B0604020202020204" pitchFamily="34" charset="0"/>
              </a:rPr>
              <a:t>         III</a:t>
            </a:r>
            <a:r>
              <a:rPr lang="zh-CN" altLang="en-US" sz="2400" dirty="0">
                <a:latin typeface="Arial" panose="020B0604020202020204" pitchFamily="34" charset="0"/>
              </a:rPr>
              <a:t>卷中的</a:t>
            </a:r>
            <a:r>
              <a:rPr lang="en-US" altLang="zh-CN" sz="2400" dirty="0">
                <a:latin typeface="Arial" panose="020B0604020202020204" pitchFamily="34" charset="0"/>
              </a:rPr>
              <a:t>31</a:t>
            </a:r>
            <a:r>
              <a:rPr lang="zh-CN" altLang="en-US" sz="2400" dirty="0">
                <a:latin typeface="Arial" panose="020B0604020202020204" pitchFamily="34" charset="0"/>
              </a:rPr>
              <a:t>（新中国扫盲教育）；</a:t>
            </a:r>
            <a:endParaRPr lang="zh-CN" altLang="en-US" sz="2400" dirty="0">
              <a:latin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TextBox 1"/>
          <p:cNvSpPr txBox="1"/>
          <p:nvPr/>
        </p:nvSpPr>
        <p:spPr>
          <a:xfrm>
            <a:off x="1919288" y="188913"/>
            <a:ext cx="8135937" cy="6739255"/>
          </a:xfrm>
          <a:prstGeom prst="rect">
            <a:avLst/>
          </a:prstGeom>
          <a:noFill/>
          <a:ln w="9525">
            <a:noFill/>
          </a:ln>
        </p:spPr>
        <p:txBody>
          <a:bodyPr>
            <a:spAutoFit/>
          </a:bodyPr>
          <a:p>
            <a:r>
              <a:rPr lang="en-US" altLang="zh-CN" sz="3200" b="1" dirty="0">
                <a:solidFill>
                  <a:srgbClr val="0000FF"/>
                </a:solidFill>
                <a:latin typeface="Arial" panose="020B0604020202020204" pitchFamily="34" charset="0"/>
              </a:rPr>
              <a:t>6</a:t>
            </a:r>
            <a:r>
              <a:rPr lang="zh-CN" altLang="en-US" sz="3200" b="1" dirty="0">
                <a:solidFill>
                  <a:srgbClr val="0000FF"/>
                </a:solidFill>
                <a:latin typeface="Arial" panose="020B0604020202020204" pitchFamily="34" charset="0"/>
              </a:rPr>
              <a:t>、</a:t>
            </a:r>
            <a:r>
              <a:rPr lang="zh-CN" altLang="zh-CN" sz="3200" b="1" dirty="0">
                <a:solidFill>
                  <a:srgbClr val="0000FF"/>
                </a:solidFill>
                <a:latin typeface="Arial" panose="020B0604020202020204" pitchFamily="34" charset="0"/>
              </a:rPr>
              <a:t>弘扬中华优秀传统文化、革命文化和社会主义先进文化</a:t>
            </a:r>
            <a:endParaRPr lang="zh-CN" altLang="zh-CN" sz="3200" b="1" dirty="0">
              <a:solidFill>
                <a:srgbClr val="0000FF"/>
              </a:solidFill>
              <a:latin typeface="Arial" panose="020B0604020202020204" pitchFamily="34" charset="0"/>
            </a:endParaRPr>
          </a:p>
          <a:p>
            <a:pPr eaLnBrk="0" hangingPunct="0"/>
            <a:endParaRPr lang="zh-CN" altLang="zh-CN" sz="3200" b="1" dirty="0">
              <a:solidFill>
                <a:srgbClr val="0000FF"/>
              </a:solidFill>
              <a:latin typeface="Arial" panose="020B0604020202020204" pitchFamily="34" charset="0"/>
            </a:endParaRPr>
          </a:p>
          <a:p>
            <a:pPr eaLnBrk="0" hangingPunct="0"/>
            <a:r>
              <a:rPr lang="en-US" altLang="zh-CN" sz="2000" dirty="0">
                <a:latin typeface="Arial" panose="020B0604020202020204" pitchFamily="34" charset="0"/>
              </a:rPr>
              <a:t>    </a:t>
            </a:r>
            <a:r>
              <a:rPr lang="zh-CN" altLang="zh-CN" sz="2400" dirty="0">
                <a:latin typeface="Arial" panose="020B0604020202020204" pitchFamily="34" charset="0"/>
              </a:rPr>
              <a:t>在几千年文明发展中孕育的中华优秀传统文化，在党和人民伟大斗争中积累的革命文化和社会主义先进文化，积淀着中华民族最深层的精神追求，</a:t>
            </a:r>
            <a:r>
              <a:rPr lang="en-US" altLang="zh-CN" sz="2400" dirty="0">
                <a:latin typeface="Arial" panose="020B0604020202020204" pitchFamily="34" charset="0"/>
              </a:rPr>
              <a:t>2017</a:t>
            </a:r>
            <a:r>
              <a:rPr lang="zh-CN" altLang="zh-CN" sz="2400" dirty="0">
                <a:latin typeface="Arial" panose="020B0604020202020204" pitchFamily="34" charset="0"/>
              </a:rPr>
              <a:t>年高考历史试题注重对优秀文化和先进文化的弘扬，有助于增强道路自信、理论自信、制度自信、文化自信。　　</a:t>
            </a:r>
            <a:endParaRPr lang="zh-CN" altLang="zh-CN" sz="2400" dirty="0">
              <a:latin typeface="Arial" panose="020B0604020202020204" pitchFamily="34" charset="0"/>
            </a:endParaRPr>
          </a:p>
          <a:p>
            <a:pPr eaLnBrk="0" hangingPunct="0"/>
            <a:r>
              <a:rPr lang="en-US" altLang="zh-CN" sz="2400" dirty="0">
                <a:latin typeface="Arial" panose="020B0604020202020204" pitchFamily="34" charset="0"/>
              </a:rPr>
              <a:t>    </a:t>
            </a:r>
            <a:r>
              <a:rPr lang="zh-CN" altLang="zh-CN" sz="2400" dirty="0">
                <a:latin typeface="Arial" panose="020B0604020202020204" pitchFamily="34" charset="0"/>
              </a:rPr>
              <a:t>全国</a:t>
            </a:r>
            <a:r>
              <a:rPr lang="en-US" altLang="zh-CN" sz="2400" dirty="0">
                <a:latin typeface="Arial" panose="020B0604020202020204" pitchFamily="34" charset="0"/>
              </a:rPr>
              <a:t>II</a:t>
            </a:r>
            <a:r>
              <a:rPr lang="zh-CN" altLang="zh-CN" sz="2400" dirty="0">
                <a:latin typeface="Arial" panose="020B0604020202020204" pitchFamily="34" charset="0"/>
              </a:rPr>
              <a:t>卷</a:t>
            </a:r>
            <a:r>
              <a:rPr lang="zh-CN" altLang="zh-CN" sz="2400" dirty="0">
                <a:latin typeface="Arial" panose="020B0604020202020204" pitchFamily="34" charset="0"/>
                <a:hlinkClick r:id="" action="ppaction://noaction"/>
              </a:rPr>
              <a:t>第</a:t>
            </a:r>
            <a:r>
              <a:rPr lang="en-US" altLang="zh-CN" sz="2400" dirty="0">
                <a:latin typeface="Arial" panose="020B0604020202020204" pitchFamily="34" charset="0"/>
                <a:hlinkClick r:id="" action="ppaction://noaction"/>
              </a:rPr>
              <a:t>47</a:t>
            </a:r>
            <a:r>
              <a:rPr lang="zh-CN" altLang="zh-CN" sz="2400" dirty="0">
                <a:latin typeface="Arial" panose="020B0604020202020204" pitchFamily="34" charset="0"/>
                <a:hlinkClick r:id="" action="ppaction://noaction"/>
              </a:rPr>
              <a:t>题</a:t>
            </a:r>
            <a:r>
              <a:rPr lang="zh-CN" altLang="zh-CN" sz="2400" dirty="0">
                <a:latin typeface="Arial" panose="020B0604020202020204" pitchFamily="34" charset="0"/>
              </a:rPr>
              <a:t>的材料叙述了孔子弟子颜回的生平及其安贫乐道、尊师重教的高尚品格，饱含了儒家文化中鼓励人们向上向善的内容，引导学生形成积极的人生态度。　　</a:t>
            </a:r>
            <a:endParaRPr lang="zh-CN" altLang="zh-CN" sz="2400" dirty="0">
              <a:latin typeface="Arial" panose="020B0604020202020204" pitchFamily="34" charset="0"/>
            </a:endParaRPr>
          </a:p>
          <a:p>
            <a:pPr eaLnBrk="0" hangingPunct="0"/>
            <a:r>
              <a:rPr lang="en-US" altLang="zh-CN" sz="2400" dirty="0">
                <a:latin typeface="Arial" panose="020B0604020202020204" pitchFamily="34" charset="0"/>
              </a:rPr>
              <a:t>    </a:t>
            </a:r>
            <a:r>
              <a:rPr lang="zh-CN" altLang="zh-CN" sz="2400" dirty="0">
                <a:latin typeface="Arial" panose="020B0604020202020204" pitchFamily="34" charset="0"/>
              </a:rPr>
              <a:t>全国</a:t>
            </a:r>
            <a:r>
              <a:rPr lang="en-US" altLang="zh-CN" sz="2400" dirty="0">
                <a:latin typeface="Arial" panose="020B0604020202020204" pitchFamily="34" charset="0"/>
              </a:rPr>
              <a:t>III</a:t>
            </a:r>
            <a:r>
              <a:rPr lang="zh-CN" altLang="zh-CN" sz="2400" dirty="0">
                <a:latin typeface="Arial" panose="020B0604020202020204" pitchFamily="34" charset="0"/>
              </a:rPr>
              <a:t>卷</a:t>
            </a:r>
            <a:r>
              <a:rPr lang="zh-CN" altLang="zh-CN" sz="2400" dirty="0">
                <a:latin typeface="Arial" panose="020B0604020202020204" pitchFamily="34" charset="0"/>
                <a:hlinkClick r:id="" action="ppaction://noaction"/>
              </a:rPr>
              <a:t>第</a:t>
            </a:r>
            <a:r>
              <a:rPr lang="en-US" altLang="zh-CN" sz="2400" dirty="0">
                <a:latin typeface="Arial" panose="020B0604020202020204" pitchFamily="34" charset="0"/>
                <a:hlinkClick r:id="" action="ppaction://noaction"/>
              </a:rPr>
              <a:t>30</a:t>
            </a:r>
            <a:r>
              <a:rPr lang="zh-CN" altLang="zh-CN" sz="2400" dirty="0">
                <a:latin typeface="Arial" panose="020B0604020202020204" pitchFamily="34" charset="0"/>
                <a:hlinkClick r:id="" action="ppaction://noaction"/>
              </a:rPr>
              <a:t>题</a:t>
            </a:r>
            <a:r>
              <a:rPr lang="zh-CN" altLang="zh-CN" sz="2400" dirty="0">
                <a:latin typeface="Arial" panose="020B0604020202020204" pitchFamily="34" charset="0"/>
              </a:rPr>
              <a:t>的材料叙述了</a:t>
            </a:r>
            <a:r>
              <a:rPr lang="en-US" altLang="zh-CN" sz="2400" dirty="0">
                <a:latin typeface="Arial" panose="020B0604020202020204" pitchFamily="34" charset="0"/>
              </a:rPr>
              <a:t>1949</a:t>
            </a:r>
            <a:r>
              <a:rPr lang="zh-CN" altLang="zh-CN" sz="2400" dirty="0">
                <a:latin typeface="Arial" panose="020B0604020202020204" pitchFamily="34" charset="0"/>
              </a:rPr>
              <a:t>年渡江战役期间的“紫石英事件”，否定了近代以来列强的在华特权，彰显了独特的革命文化。　　</a:t>
            </a:r>
            <a:endParaRPr lang="zh-CN" altLang="zh-CN" sz="2400" dirty="0">
              <a:latin typeface="Arial" panose="020B0604020202020204" pitchFamily="34" charset="0"/>
            </a:endParaRPr>
          </a:p>
          <a:p>
            <a:pPr eaLnBrk="0" hangingPunct="0"/>
            <a:r>
              <a:rPr lang="en-US" altLang="zh-CN" sz="2400" dirty="0">
                <a:latin typeface="Arial" panose="020B0604020202020204" pitchFamily="34" charset="0"/>
              </a:rPr>
              <a:t>    </a:t>
            </a:r>
            <a:r>
              <a:rPr lang="zh-CN" altLang="zh-CN" sz="2400" dirty="0">
                <a:latin typeface="Arial" panose="020B0604020202020204" pitchFamily="34" charset="0"/>
              </a:rPr>
              <a:t>全国</a:t>
            </a:r>
            <a:r>
              <a:rPr lang="en-US" altLang="zh-CN" sz="2400" dirty="0">
                <a:latin typeface="Arial" panose="020B0604020202020204" pitchFamily="34" charset="0"/>
              </a:rPr>
              <a:t>II</a:t>
            </a:r>
            <a:r>
              <a:rPr lang="zh-CN" altLang="zh-CN" sz="2400" dirty="0">
                <a:latin typeface="Arial" panose="020B0604020202020204" pitchFamily="34" charset="0"/>
              </a:rPr>
              <a:t>卷</a:t>
            </a:r>
            <a:r>
              <a:rPr lang="zh-CN" altLang="zh-CN" sz="2400" dirty="0">
                <a:latin typeface="Arial" panose="020B0604020202020204" pitchFamily="34" charset="0"/>
                <a:hlinkClick r:id="" action="ppaction://noaction"/>
              </a:rPr>
              <a:t>第</a:t>
            </a:r>
            <a:r>
              <a:rPr lang="en-US" altLang="zh-CN" sz="2400" dirty="0">
                <a:latin typeface="Arial" panose="020B0604020202020204" pitchFamily="34" charset="0"/>
                <a:hlinkClick r:id="" action="ppaction://noaction"/>
              </a:rPr>
              <a:t>31</a:t>
            </a:r>
            <a:r>
              <a:rPr lang="zh-CN" altLang="zh-CN" sz="2400" dirty="0">
                <a:latin typeface="Arial" panose="020B0604020202020204" pitchFamily="34" charset="0"/>
                <a:hlinkClick r:id="" action="ppaction://noaction"/>
              </a:rPr>
              <a:t>题</a:t>
            </a:r>
            <a:r>
              <a:rPr lang="zh-CN" altLang="zh-CN" sz="2400" dirty="0">
                <a:latin typeface="Arial" panose="020B0604020202020204" pitchFamily="34" charset="0"/>
              </a:rPr>
              <a:t>涉及恢复高考后的教育发展情况，突出了社会主义先进文化。</a:t>
            </a:r>
            <a:endParaRPr lang="zh-CN" altLang="zh-CN" sz="2400" dirty="0">
              <a:latin typeface="Arial" panose="020B0604020202020204" pitchFamily="34" charset="0"/>
            </a:endParaRPr>
          </a:p>
          <a:p>
            <a:endParaRPr lang="en-US" altLang="zh-CN" sz="3200" b="1" dirty="0">
              <a:solidFill>
                <a:srgbClr val="FF0000"/>
              </a:solidFill>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74370" y="-25400"/>
            <a:ext cx="10662920" cy="5544820"/>
          </a:xfrm>
        </p:spPr>
        <p:txBody>
          <a:bodyPr>
            <a:noAutofit/>
          </a:bodyPr>
          <a:p>
            <a:r>
              <a:rPr lang="zh-CN" altLang="en-US" sz="4000" b="1"/>
              <a:t>二、今年试题精华</a:t>
            </a:r>
            <a:endParaRPr lang="zh-CN" altLang="en-US" sz="4000" b="1"/>
          </a:p>
          <a:p>
            <a:r>
              <a:rPr lang="zh-CN" altLang="en-US" sz="4000" b="1"/>
              <a:t>选择题设问直接、明确，但考查灵活；无逆向或组合题；有一道史学理论素养考查。非选择题必做部分T4</a:t>
            </a:r>
            <a:r>
              <a:rPr lang="en-US" altLang="zh-CN" sz="4000" b="1"/>
              <a:t>1</a:t>
            </a:r>
            <a:r>
              <a:rPr lang="zh-CN" altLang="en-US" sz="4000" b="1"/>
              <a:t>主题明确，侧重提取信息个概括组织能力。T4</a:t>
            </a:r>
            <a:r>
              <a:rPr lang="en-US" altLang="zh-CN" sz="4000" b="1"/>
              <a:t>2</a:t>
            </a:r>
            <a:r>
              <a:rPr lang="zh-CN" altLang="en-US" sz="4000" b="1"/>
              <a:t>要求有较强的识图表能力和必要的知识储备，以全视野分析为主、答案开放，侧重描述、阐释以及对教材知识的牵引运用能力。选做部分T45、48以《考试说明》外素材切入，设问简洁，突出理解概述能力。</a:t>
            </a:r>
            <a:endParaRPr lang="zh-CN" altLang="en-US" sz="4000" b="1"/>
          </a:p>
          <a:p>
            <a:r>
              <a:rPr lang="zh-CN" altLang="en-US" sz="4000" b="1"/>
              <a:t>另外，试卷整体侧重对必修2与中国史部分的考查（必答题</a:t>
            </a:r>
            <a:r>
              <a:rPr lang="en-US" altLang="zh-CN" sz="4000" b="1"/>
              <a:t>85</a:t>
            </a:r>
            <a:r>
              <a:rPr lang="zh-CN" altLang="en-US" sz="4000" b="1"/>
              <a:t>分钟必修二占</a:t>
            </a:r>
            <a:r>
              <a:rPr lang="en-US" altLang="zh-CN" sz="4000" b="1"/>
              <a:t>37</a:t>
            </a:r>
            <a:r>
              <a:rPr lang="zh-CN" altLang="en-US" sz="4000" b="1"/>
              <a:t>分，中国史占</a:t>
            </a:r>
            <a:r>
              <a:rPr lang="en-US" altLang="zh-CN" sz="4000" b="1"/>
              <a:t>57</a:t>
            </a:r>
            <a:r>
              <a:rPr lang="zh-CN" altLang="en-US" sz="4000" b="1"/>
              <a:t>分</a:t>
            </a:r>
            <a:endParaRPr lang="zh-CN" altLang="en-US" sz="4000" b="1"/>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TextBox 1"/>
          <p:cNvSpPr txBox="1"/>
          <p:nvPr/>
        </p:nvSpPr>
        <p:spPr>
          <a:xfrm>
            <a:off x="1524000" y="0"/>
            <a:ext cx="9144000" cy="6554470"/>
          </a:xfrm>
          <a:prstGeom prst="rect">
            <a:avLst/>
          </a:prstGeom>
          <a:noFill/>
          <a:ln w="9525">
            <a:noFill/>
          </a:ln>
        </p:spPr>
        <p:txBody>
          <a:bodyPr>
            <a:spAutoFit/>
          </a:bodyPr>
          <a:p>
            <a:r>
              <a:rPr lang="en-US" altLang="zh-CN" sz="3200" b="1" dirty="0">
                <a:solidFill>
                  <a:srgbClr val="0000FF"/>
                </a:solidFill>
                <a:latin typeface="Arial" panose="020B0604020202020204" pitchFamily="34" charset="0"/>
              </a:rPr>
              <a:t>7</a:t>
            </a:r>
            <a:r>
              <a:rPr lang="zh-CN" altLang="en-US" sz="3200" b="1" dirty="0">
                <a:solidFill>
                  <a:srgbClr val="0000FF"/>
                </a:solidFill>
                <a:latin typeface="Arial" panose="020B0604020202020204" pitchFamily="34" charset="0"/>
              </a:rPr>
              <a:t>、</a:t>
            </a:r>
            <a:r>
              <a:rPr lang="zh-CN" altLang="zh-CN" sz="3200" b="1" dirty="0">
                <a:solidFill>
                  <a:srgbClr val="0000FF"/>
                </a:solidFill>
                <a:latin typeface="Arial" panose="020B0604020202020204" pitchFamily="34" charset="0"/>
              </a:rPr>
              <a:t>突出体现社会主义核心价值观</a:t>
            </a:r>
            <a:endParaRPr lang="zh-CN" altLang="zh-CN" sz="3200" b="1" dirty="0">
              <a:solidFill>
                <a:srgbClr val="0000FF"/>
              </a:solidFill>
              <a:latin typeface="Arial" panose="020B0604020202020204" pitchFamily="34" charset="0"/>
            </a:endParaRPr>
          </a:p>
          <a:p>
            <a:pPr eaLnBrk="0" hangingPunct="0"/>
            <a:endParaRPr lang="zh-CN" altLang="zh-CN" sz="3200" b="1" dirty="0">
              <a:solidFill>
                <a:srgbClr val="0000FF"/>
              </a:solidFill>
              <a:latin typeface="Arial" panose="020B0604020202020204" pitchFamily="34" charset="0"/>
            </a:endParaRPr>
          </a:p>
          <a:p>
            <a:pPr eaLnBrk="0" hangingPunct="0"/>
            <a:r>
              <a:rPr lang="en-US" altLang="zh-CN" sz="2000" dirty="0">
                <a:latin typeface="Arial" panose="020B0604020202020204" pitchFamily="34" charset="0"/>
              </a:rPr>
              <a:t>    </a:t>
            </a:r>
            <a:r>
              <a:rPr lang="en-US" altLang="zh-CN" sz="2800" dirty="0">
                <a:latin typeface="宋体" panose="02010600030101010101" pitchFamily="2" charset="-122"/>
              </a:rPr>
              <a:t>2017</a:t>
            </a:r>
            <a:r>
              <a:rPr lang="zh-CN" altLang="zh-CN" sz="2800" dirty="0">
                <a:latin typeface="宋体" panose="02010600030101010101" pitchFamily="2" charset="-122"/>
              </a:rPr>
              <a:t>年高考历史试题通过选取典型素材，以社会主义核心价值观凝聚共识，汇聚力量，以期形成正确的价值观引领。　　</a:t>
            </a:r>
            <a:endParaRPr lang="zh-CN" altLang="zh-CN" sz="2800" dirty="0">
              <a:latin typeface="宋体" panose="02010600030101010101" pitchFamily="2" charset="-122"/>
            </a:endParaRPr>
          </a:p>
          <a:p>
            <a:pPr eaLnBrk="0" hangingPunct="0"/>
            <a:r>
              <a:rPr lang="en-US" altLang="zh-CN" sz="2800" dirty="0">
                <a:latin typeface="宋体" panose="02010600030101010101" pitchFamily="2" charset="-122"/>
              </a:rPr>
              <a:t>    </a:t>
            </a:r>
            <a:r>
              <a:rPr lang="zh-CN" altLang="zh-CN" sz="2800" dirty="0">
                <a:latin typeface="宋体" panose="02010600030101010101" pitchFamily="2" charset="-122"/>
              </a:rPr>
              <a:t>全国</a:t>
            </a:r>
            <a:r>
              <a:rPr lang="en-US" altLang="zh-CN" sz="2800" dirty="0">
                <a:latin typeface="宋体" panose="02010600030101010101" pitchFamily="2" charset="-122"/>
              </a:rPr>
              <a:t>III</a:t>
            </a:r>
            <a:r>
              <a:rPr lang="zh-CN" altLang="zh-CN" sz="2800" dirty="0">
                <a:latin typeface="宋体" panose="02010600030101010101" pitchFamily="2" charset="-122"/>
              </a:rPr>
              <a:t>卷</a:t>
            </a:r>
            <a:r>
              <a:rPr lang="zh-CN" altLang="zh-CN" sz="2800" dirty="0">
                <a:latin typeface="宋体" panose="02010600030101010101" pitchFamily="2" charset="-122"/>
                <a:hlinkClick r:id="" action="ppaction://noaction"/>
              </a:rPr>
              <a:t>第</a:t>
            </a:r>
            <a:r>
              <a:rPr lang="en-US" altLang="zh-CN" sz="2800" dirty="0">
                <a:latin typeface="宋体" panose="02010600030101010101" pitchFamily="2" charset="-122"/>
                <a:hlinkClick r:id="" action="ppaction://noaction"/>
              </a:rPr>
              <a:t>40</a:t>
            </a:r>
            <a:r>
              <a:rPr lang="zh-CN" altLang="zh-CN" sz="2800" dirty="0">
                <a:latin typeface="宋体" panose="02010600030101010101" pitchFamily="2" charset="-122"/>
                <a:hlinkClick r:id="" action="ppaction://noaction"/>
              </a:rPr>
              <a:t>题</a:t>
            </a:r>
            <a:r>
              <a:rPr lang="zh-CN" altLang="zh-CN" sz="2800" dirty="0">
                <a:latin typeface="宋体" panose="02010600030101010101" pitchFamily="2" charset="-122"/>
              </a:rPr>
              <a:t>，通过郑成功收复和建设台湾这一历史事件，使考生加深台湾自古以来就是中国固有领土的认识：台湾的回归维护了国家领土完整，增强了两岸人民的民族文化认同，体现了社会主义核心价值观倡导的爱国主义。　　</a:t>
            </a:r>
            <a:endParaRPr lang="zh-CN" altLang="zh-CN" sz="2800" dirty="0">
              <a:latin typeface="宋体" panose="02010600030101010101" pitchFamily="2" charset="-122"/>
            </a:endParaRPr>
          </a:p>
          <a:p>
            <a:pPr eaLnBrk="0" hangingPunct="0"/>
            <a:r>
              <a:rPr lang="en-US" altLang="zh-CN" sz="2800" dirty="0">
                <a:latin typeface="宋体" panose="02010600030101010101" pitchFamily="2" charset="-122"/>
              </a:rPr>
              <a:t>    </a:t>
            </a:r>
            <a:r>
              <a:rPr lang="zh-CN" altLang="zh-CN" sz="2800" dirty="0">
                <a:latin typeface="宋体" panose="02010600030101010101" pitchFamily="2" charset="-122"/>
              </a:rPr>
              <a:t>全国</a:t>
            </a:r>
            <a:r>
              <a:rPr lang="en-US" altLang="zh-CN" sz="2800" dirty="0">
                <a:latin typeface="宋体" panose="02010600030101010101" pitchFamily="2" charset="-122"/>
              </a:rPr>
              <a:t>I</a:t>
            </a:r>
            <a:r>
              <a:rPr lang="zh-CN" altLang="zh-CN" sz="2800" dirty="0">
                <a:latin typeface="宋体" panose="02010600030101010101" pitchFamily="2" charset="-122"/>
              </a:rPr>
              <a:t>卷</a:t>
            </a:r>
            <a:r>
              <a:rPr lang="zh-CN" altLang="zh-CN" sz="2800" dirty="0">
                <a:latin typeface="宋体" panose="02010600030101010101" pitchFamily="2" charset="-122"/>
                <a:hlinkClick r:id="rId1" action="ppaction://hlinksldjump"/>
              </a:rPr>
              <a:t>第</a:t>
            </a:r>
            <a:r>
              <a:rPr lang="en-US" altLang="zh-CN" sz="2800" dirty="0">
                <a:latin typeface="宋体" panose="02010600030101010101" pitchFamily="2" charset="-122"/>
                <a:hlinkClick r:id="rId1" action="ppaction://hlinksldjump"/>
              </a:rPr>
              <a:t>30</a:t>
            </a:r>
            <a:r>
              <a:rPr lang="zh-CN" altLang="zh-CN" sz="2800" dirty="0">
                <a:latin typeface="宋体" panose="02010600030101010101" pitchFamily="2" charset="-122"/>
                <a:hlinkClick r:id="rId1" action="ppaction://hlinksldjump"/>
              </a:rPr>
              <a:t>题</a:t>
            </a:r>
            <a:r>
              <a:rPr lang="zh-CN" altLang="zh-CN" sz="2800" dirty="0">
                <a:latin typeface="宋体" panose="02010600030101010101" pitchFamily="2" charset="-122"/>
              </a:rPr>
              <a:t>，讲述抗战时期中国共产党在根据地扩大民主基础的努力，体现了民主、平等的核心价值观。　　</a:t>
            </a:r>
            <a:endParaRPr lang="zh-CN" altLang="zh-CN" sz="2800" dirty="0">
              <a:latin typeface="宋体" panose="02010600030101010101" pitchFamily="2" charset="-122"/>
            </a:endParaRPr>
          </a:p>
          <a:p>
            <a:pPr eaLnBrk="0" hangingPunct="0"/>
            <a:r>
              <a:rPr lang="en-US" altLang="zh-CN" sz="2800" dirty="0">
                <a:latin typeface="宋体" panose="02010600030101010101" pitchFamily="2" charset="-122"/>
              </a:rPr>
              <a:t>    </a:t>
            </a:r>
            <a:r>
              <a:rPr lang="zh-CN" altLang="zh-CN" sz="2800" dirty="0">
                <a:latin typeface="宋体" panose="02010600030101010101" pitchFamily="2" charset="-122"/>
              </a:rPr>
              <a:t>全国</a:t>
            </a:r>
            <a:r>
              <a:rPr lang="en-US" altLang="zh-CN" sz="2800" dirty="0">
                <a:latin typeface="宋体" panose="02010600030101010101" pitchFamily="2" charset="-122"/>
              </a:rPr>
              <a:t>I</a:t>
            </a:r>
            <a:r>
              <a:rPr lang="zh-CN" altLang="zh-CN" sz="2800" dirty="0">
                <a:latin typeface="宋体" panose="02010600030101010101" pitchFamily="2" charset="-122"/>
              </a:rPr>
              <a:t>卷</a:t>
            </a:r>
            <a:r>
              <a:rPr lang="zh-CN" altLang="zh-CN" sz="2800" dirty="0">
                <a:latin typeface="宋体" panose="02010600030101010101" pitchFamily="2" charset="-122"/>
                <a:hlinkClick r:id="" action="ppaction://noaction"/>
              </a:rPr>
              <a:t>第</a:t>
            </a:r>
            <a:r>
              <a:rPr lang="en-US" altLang="zh-CN" sz="2800" dirty="0">
                <a:latin typeface="宋体" panose="02010600030101010101" pitchFamily="2" charset="-122"/>
                <a:hlinkClick r:id="" action="ppaction://noaction"/>
              </a:rPr>
              <a:t>47</a:t>
            </a:r>
            <a:r>
              <a:rPr lang="zh-CN" altLang="zh-CN" sz="2800" dirty="0">
                <a:latin typeface="宋体" panose="02010600030101010101" pitchFamily="2" charset="-122"/>
                <a:hlinkClick r:id="" action="ppaction://noaction"/>
              </a:rPr>
              <a:t>题</a:t>
            </a:r>
            <a:r>
              <a:rPr lang="zh-CN" altLang="zh-CN" sz="2800" dirty="0">
                <a:latin typeface="宋体" panose="02010600030101010101" pitchFamily="2" charset="-122"/>
              </a:rPr>
              <a:t>，通过春秋时期吴国公子季札“挂剑于墓”的行为，强调儒者重“信”的理念，重申了诚信的积极意义。</a:t>
            </a:r>
            <a:endParaRPr lang="zh-CN" altLang="en-US" sz="2800" b="1" dirty="0">
              <a:solidFill>
                <a:srgbClr val="FF0000"/>
              </a:solidFill>
              <a:latin typeface="宋体" panose="02010600030101010101" pitchFamily="2"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TextBox 1"/>
          <p:cNvSpPr txBox="1"/>
          <p:nvPr/>
        </p:nvSpPr>
        <p:spPr>
          <a:xfrm>
            <a:off x="2247900" y="1011238"/>
            <a:ext cx="7777163" cy="5692775"/>
          </a:xfrm>
          <a:prstGeom prst="rect">
            <a:avLst/>
          </a:prstGeom>
          <a:noFill/>
          <a:ln w="9525">
            <a:noFill/>
          </a:ln>
        </p:spPr>
        <p:txBody>
          <a:bodyPr>
            <a:spAutoFit/>
          </a:bodyPr>
          <a:p>
            <a:r>
              <a:rPr lang="zh-CN" altLang="en-US" sz="2800" b="1" dirty="0">
                <a:solidFill>
                  <a:srgbClr val="FF0000"/>
                </a:solidFill>
                <a:latin typeface="黑体" panose="02010609060101010101" pitchFamily="2" charset="-122"/>
                <a:ea typeface="黑体" panose="02010609060101010101" pitchFamily="2" charset="-122"/>
              </a:rPr>
              <a:t>思想性：</a:t>
            </a:r>
            <a:r>
              <a:rPr lang="zh-CN" altLang="en-US" sz="2800" b="1" dirty="0">
                <a:latin typeface="黑体" panose="02010609060101010101" pitchFamily="2" charset="-122"/>
                <a:ea typeface="黑体" panose="02010609060101010101" pitchFamily="2" charset="-122"/>
              </a:rPr>
              <a:t>充分体现“一点四面”要求</a:t>
            </a:r>
            <a:endParaRPr lang="en-US" altLang="zh-CN" sz="2800" b="1" dirty="0">
              <a:latin typeface="黑体" panose="02010609060101010101" pitchFamily="2" charset="-122"/>
              <a:ea typeface="黑体" panose="02010609060101010101" pitchFamily="2" charset="-122"/>
            </a:endParaRPr>
          </a:p>
          <a:p>
            <a:endParaRPr lang="en-US" altLang="zh-CN" sz="2800" b="1" dirty="0">
              <a:latin typeface="黑体" panose="02010609060101010101" pitchFamily="2" charset="-122"/>
              <a:ea typeface="黑体" panose="02010609060101010101" pitchFamily="2" charset="-122"/>
            </a:endParaRPr>
          </a:p>
          <a:p>
            <a:r>
              <a:rPr lang="zh-CN" altLang="en-US" sz="2800" b="1" dirty="0">
                <a:solidFill>
                  <a:srgbClr val="FF0000"/>
                </a:solidFill>
                <a:latin typeface="黑体" panose="02010609060101010101" pitchFamily="2" charset="-122"/>
                <a:ea typeface="黑体" panose="02010609060101010101" pitchFamily="2" charset="-122"/>
              </a:rPr>
              <a:t>学科性：</a:t>
            </a:r>
            <a:r>
              <a:rPr lang="zh-CN" altLang="en-US" sz="2800" b="1" dirty="0">
                <a:latin typeface="黑体" panose="02010609060101010101" pitchFamily="2" charset="-122"/>
                <a:ea typeface="黑体" panose="02010609060101010101" pitchFamily="2" charset="-122"/>
              </a:rPr>
              <a:t>体现历史学科核心素养（唯物史观、时空观念、史料实证、历史解释、家国情怀）</a:t>
            </a:r>
            <a:endParaRPr lang="en-US" altLang="zh-CN" sz="2800" b="1" dirty="0">
              <a:latin typeface="黑体" panose="02010609060101010101" pitchFamily="2" charset="-122"/>
              <a:ea typeface="黑体" panose="02010609060101010101" pitchFamily="2" charset="-122"/>
            </a:endParaRPr>
          </a:p>
          <a:p>
            <a:endParaRPr lang="en-US" altLang="zh-CN" sz="2800" b="1" dirty="0">
              <a:latin typeface="黑体" panose="02010609060101010101" pitchFamily="2" charset="-122"/>
              <a:ea typeface="黑体" panose="02010609060101010101" pitchFamily="2" charset="-122"/>
            </a:endParaRPr>
          </a:p>
          <a:p>
            <a:r>
              <a:rPr lang="zh-CN" altLang="en-US" sz="2800" b="1" dirty="0">
                <a:solidFill>
                  <a:srgbClr val="FF0000"/>
                </a:solidFill>
                <a:latin typeface="黑体" panose="02010609060101010101" pitchFamily="2" charset="-122"/>
                <a:ea typeface="黑体" panose="02010609060101010101" pitchFamily="2" charset="-122"/>
              </a:rPr>
              <a:t>综合性：</a:t>
            </a:r>
            <a:r>
              <a:rPr lang="zh-CN" altLang="en-US" sz="2800" b="1" dirty="0">
                <a:latin typeface="黑体" panose="02010609060101010101" pitchFamily="2" charset="-122"/>
                <a:ea typeface="黑体" panose="02010609060101010101" pitchFamily="2" charset="-122"/>
              </a:rPr>
              <a:t>体现知识的体系化（古今贯通，中外关联），体现综合调动和运用信息与知识。</a:t>
            </a:r>
            <a:endParaRPr lang="en-US" altLang="zh-CN" sz="2800" b="1" dirty="0">
              <a:latin typeface="黑体" panose="02010609060101010101" pitchFamily="2" charset="-122"/>
              <a:ea typeface="黑体" panose="02010609060101010101" pitchFamily="2" charset="-122"/>
            </a:endParaRPr>
          </a:p>
          <a:p>
            <a:endParaRPr lang="en-US" altLang="zh-CN" sz="2800" b="1" dirty="0">
              <a:latin typeface="黑体" panose="02010609060101010101" pitchFamily="2" charset="-122"/>
              <a:ea typeface="黑体" panose="02010609060101010101" pitchFamily="2" charset="-122"/>
            </a:endParaRPr>
          </a:p>
          <a:p>
            <a:r>
              <a:rPr lang="zh-CN" altLang="en-US" sz="2800" b="1" dirty="0">
                <a:solidFill>
                  <a:srgbClr val="FF0000"/>
                </a:solidFill>
                <a:latin typeface="黑体" panose="02010609060101010101" pitchFamily="2" charset="-122"/>
                <a:ea typeface="黑体" panose="02010609060101010101" pitchFamily="2" charset="-122"/>
              </a:rPr>
              <a:t>学术性：</a:t>
            </a:r>
            <a:r>
              <a:rPr lang="zh-CN" altLang="en-US" sz="2800" b="1" dirty="0">
                <a:latin typeface="黑体" panose="02010609060101010101" pitchFamily="2" charset="-122"/>
                <a:ea typeface="黑体" panose="02010609060101010101" pitchFamily="2" charset="-122"/>
              </a:rPr>
              <a:t>体现高校学科专家视野</a:t>
            </a:r>
            <a:endParaRPr lang="en-US" altLang="zh-CN" sz="2800" b="1" dirty="0">
              <a:latin typeface="黑体" panose="02010609060101010101" pitchFamily="2" charset="-122"/>
              <a:ea typeface="黑体" panose="02010609060101010101" pitchFamily="2" charset="-122"/>
            </a:endParaRPr>
          </a:p>
          <a:p>
            <a:endParaRPr lang="en-US" altLang="zh-CN" sz="2800" b="1" dirty="0">
              <a:latin typeface="黑体" panose="02010609060101010101" pitchFamily="2" charset="-122"/>
              <a:ea typeface="黑体" panose="02010609060101010101" pitchFamily="2" charset="-122"/>
            </a:endParaRPr>
          </a:p>
          <a:p>
            <a:r>
              <a:rPr lang="zh-CN" altLang="en-US" sz="2800" b="1" dirty="0">
                <a:solidFill>
                  <a:srgbClr val="FF0000"/>
                </a:solidFill>
                <a:latin typeface="黑体" panose="02010609060101010101" pitchFamily="2" charset="-122"/>
                <a:ea typeface="黑体" panose="02010609060101010101" pitchFamily="2" charset="-122"/>
              </a:rPr>
              <a:t>开放性：</a:t>
            </a:r>
            <a:r>
              <a:rPr lang="zh-CN" altLang="en-US" sz="2800" b="1" dirty="0">
                <a:latin typeface="黑体" panose="02010609060101010101" pitchFamily="2" charset="-122"/>
                <a:ea typeface="黑体" panose="02010609060101010101" pitchFamily="2" charset="-122"/>
              </a:rPr>
              <a:t>体现学生的选择性（</a:t>
            </a:r>
            <a:r>
              <a:rPr lang="en-US" altLang="zh-CN" sz="2800" b="1" dirty="0">
                <a:latin typeface="黑体" panose="02010609060101010101" pitchFamily="2" charset="-122"/>
                <a:ea typeface="黑体" panose="02010609060101010101" pitchFamily="2" charset="-122"/>
              </a:rPr>
              <a:t>41</a:t>
            </a:r>
            <a:r>
              <a:rPr lang="zh-CN" altLang="en-US" sz="2800" b="1" dirty="0">
                <a:latin typeface="黑体" panose="02010609060101010101" pitchFamily="2" charset="-122"/>
                <a:ea typeface="黑体" panose="02010609060101010101" pitchFamily="2" charset="-122"/>
              </a:rPr>
              <a:t>题，选考题）</a:t>
            </a:r>
            <a:endParaRPr lang="en-US" altLang="zh-CN" sz="2800" b="1" dirty="0">
              <a:latin typeface="黑体" panose="02010609060101010101" pitchFamily="2" charset="-122"/>
              <a:ea typeface="黑体" panose="02010609060101010101" pitchFamily="2" charset="-122"/>
            </a:endParaRPr>
          </a:p>
          <a:p>
            <a:endParaRPr lang="en-US" altLang="zh-CN" sz="2800" b="1" dirty="0">
              <a:latin typeface="黑体" panose="02010609060101010101" pitchFamily="2" charset="-122"/>
              <a:ea typeface="黑体" panose="02010609060101010101" pitchFamily="2" charset="-122"/>
            </a:endParaRPr>
          </a:p>
          <a:p>
            <a:r>
              <a:rPr lang="zh-CN" altLang="en-US" sz="2800" b="1" dirty="0">
                <a:solidFill>
                  <a:srgbClr val="FF0000"/>
                </a:solidFill>
                <a:latin typeface="黑体" panose="02010609060101010101" pitchFamily="2" charset="-122"/>
                <a:ea typeface="黑体" panose="02010609060101010101" pitchFamily="2" charset="-122"/>
              </a:rPr>
              <a:t>时政性：</a:t>
            </a:r>
            <a:r>
              <a:rPr lang="zh-CN" altLang="en-US" sz="2800" b="1" dirty="0">
                <a:latin typeface="黑体" panose="02010609060101010101" pitchFamily="2" charset="-122"/>
                <a:ea typeface="黑体" panose="02010609060101010101" pitchFamily="2" charset="-122"/>
              </a:rPr>
              <a:t>体现现实重大事件与历史的关联</a:t>
            </a:r>
            <a:endParaRPr lang="zh-CN" altLang="en-US" sz="2800" b="1" dirty="0">
              <a:latin typeface="黑体" panose="02010609060101010101" pitchFamily="2" charset="-122"/>
              <a:ea typeface="黑体" panose="02010609060101010101" pitchFamily="2" charset="-122"/>
            </a:endParaRPr>
          </a:p>
        </p:txBody>
      </p:sp>
      <p:sp>
        <p:nvSpPr>
          <p:cNvPr id="4" name="文本框 243713"/>
          <p:cNvSpPr txBox="1"/>
          <p:nvPr/>
        </p:nvSpPr>
        <p:spPr>
          <a:xfrm>
            <a:off x="3598863" y="352425"/>
            <a:ext cx="5035550" cy="645160"/>
          </a:xfrm>
          <a:prstGeom prst="rect">
            <a:avLst/>
          </a:prstGeom>
          <a:solidFill>
            <a:srgbClr val="008000"/>
          </a:solidFill>
          <a:ln w="9525">
            <a:noFill/>
          </a:ln>
        </p:spPr>
        <p:txBody>
          <a:bodyPr>
            <a:spAutoFit/>
          </a:bodyPr>
          <a:lstStyle/>
          <a:p>
            <a:pPr marR="0" algn="ctr" defTabSz="914400" fontAlgn="auto">
              <a:spcBef>
                <a:spcPct val="20000"/>
              </a:spcBef>
              <a:spcAft>
                <a:spcPts val="0"/>
              </a:spcAft>
              <a:buClrTx/>
              <a:buSzTx/>
              <a:buFontTx/>
              <a:buNone/>
              <a:defRPr/>
            </a:pPr>
            <a:r>
              <a:rPr kumimoji="0" lang="zh-CN" altLang="en-US" sz="3600" b="1" kern="1200" cap="none" spc="0" normalizeH="0" baseline="0" noProof="0" dirty="0">
                <a:solidFill>
                  <a:schemeClr val="bg1"/>
                </a:solidFill>
                <a:effectLst>
                  <a:outerShdw blurRad="38100" dist="38100" dir="2700000">
                    <a:srgbClr val="000000"/>
                  </a:outerShdw>
                </a:effectLst>
                <a:latin typeface="Arial" panose="020B0604020202020204" pitchFamily="34" charset="0"/>
                <a:ea typeface="黑体" panose="02010609060101010101" pitchFamily="2" charset="-122"/>
                <a:cs typeface="+mn-cs"/>
              </a:rPr>
              <a:t>新课程历史高考的特点</a:t>
            </a:r>
            <a:endParaRPr kumimoji="0" lang="zh-CN" altLang="en-US" sz="3600" b="1" kern="1200" cap="none" spc="0" normalizeH="0" baseline="0" noProof="0" dirty="0">
              <a:solidFill>
                <a:schemeClr val="bg1"/>
              </a:solidFill>
              <a:effectLst>
                <a:outerShdw blurRad="38100" dist="38100" dir="2700000">
                  <a:srgbClr val="000000"/>
                </a:outerShdw>
              </a:effectLst>
              <a:latin typeface="Arial" panose="020B0604020202020204" pitchFamily="34" charset="0"/>
              <a:ea typeface="黑体" panose="02010609060101010101" pitchFamily="2" charset="-122"/>
              <a:cs typeface="+mn-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38200" y="365125"/>
            <a:ext cx="10515600" cy="843280"/>
          </a:xfrm>
        </p:spPr>
        <p:txBody>
          <a:bodyPr/>
          <a:p>
            <a:r>
              <a:rPr lang="en-US" altLang="zh-CN">
                <a:solidFill>
                  <a:srgbClr val="0000FF"/>
                </a:solidFill>
              </a:rPr>
              <a:t>2018</a:t>
            </a:r>
            <a:r>
              <a:rPr lang="zh-CN" altLang="en-US">
                <a:solidFill>
                  <a:srgbClr val="0000FF"/>
                </a:solidFill>
              </a:rPr>
              <a:t>年考纲解读</a:t>
            </a:r>
            <a:endParaRPr lang="zh-CN" altLang="en-US">
              <a:solidFill>
                <a:srgbClr val="0000FF"/>
              </a:solidFill>
            </a:endParaRPr>
          </a:p>
        </p:txBody>
      </p:sp>
      <p:sp>
        <p:nvSpPr>
          <p:cNvPr id="5" name="内容占位符 4"/>
          <p:cNvSpPr>
            <a:spLocks noGrp="1"/>
          </p:cNvSpPr>
          <p:nvPr>
            <p:ph idx="1"/>
          </p:nvPr>
        </p:nvSpPr>
        <p:spPr>
          <a:xfrm>
            <a:off x="461010" y="1323340"/>
            <a:ext cx="11201400" cy="5356225"/>
          </a:xfrm>
        </p:spPr>
        <p:txBody>
          <a:bodyPr>
            <a:normAutofit fontScale="90000"/>
          </a:bodyPr>
          <a:p>
            <a:r>
              <a:rPr lang="zh-CN" altLang="en-US">
                <a:solidFill>
                  <a:srgbClr val="0000FF"/>
                </a:solidFill>
              </a:rPr>
              <a:t>一、明确考纲指向</a:t>
            </a:r>
            <a:endParaRPr lang="zh-CN" altLang="en-US">
              <a:solidFill>
                <a:srgbClr val="0000FF"/>
              </a:solidFill>
            </a:endParaRPr>
          </a:p>
          <a:p>
            <a:r>
              <a:rPr lang="zh-CN" altLang="en-US"/>
              <a:t>　　对照2017年全国高考考试大纲（历史），2018年考试大纲没有任何修改和变化。新考试大纲仍然分“Ⅰ。考核目标与要求”、“Ⅱ。考试范围与要求”两大部分，在考纲的考试内容依据、命题要求依据以及考核目标与要求的表述、考试内容（必修、选考）范围上都与去年保持一致。这说明在2017年全国高考考试大纲（历史）全面修订的基础上，2018年全国高考考试大纲（历史）保持了相对的稳定性；同时指明2018年全国高考考试（历史）试题要继续落实考试大纲理念，持续稳妥地推进高考考试内容改革。相信2018年全国高考考试历史学科定会继续贯彻“一点四面”（一点：在高考中要体现立德树人，四面：在高考中要体现核心价值、传统文化、依法治国、创新精神）考查原则，坚持从有利于高校人才选拔出发，通过优化历史试题素材选取和情境设置，加强对基本历史知识的掌握程度、历史学科素养和学习潜力的考查，强化在唯物史观指导下运用学科思维和学科方法发现问题、分析问题、解决问题的能力考查。</a:t>
            </a:r>
            <a:endParaRPr lang="zh-CN"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28955" y="608330"/>
            <a:ext cx="10824845" cy="5568950"/>
          </a:xfrm>
        </p:spPr>
        <p:txBody>
          <a:bodyPr/>
          <a:p>
            <a:r>
              <a:rPr lang="zh-CN" altLang="en-US" sz="3200">
                <a:solidFill>
                  <a:srgbClr val="0000FF"/>
                </a:solidFill>
              </a:rPr>
              <a:t>二、把握备考趋向</a:t>
            </a:r>
            <a:endParaRPr lang="zh-CN" altLang="en-US" sz="3200">
              <a:solidFill>
                <a:srgbClr val="0000FF"/>
              </a:solidFill>
            </a:endParaRPr>
          </a:p>
          <a:p>
            <a:r>
              <a:rPr lang="zh-CN" altLang="en-US" sz="3200"/>
              <a:t>　　</a:t>
            </a:r>
            <a:r>
              <a:rPr lang="zh-CN" altLang="en-US" sz="3200">
                <a:solidFill>
                  <a:schemeClr val="tx1"/>
                </a:solidFill>
              </a:rPr>
              <a:t>1、考试大纲强调考查对基本历史知识的掌握程度。</a:t>
            </a:r>
            <a:endParaRPr lang="zh-CN" altLang="en-US" sz="3200">
              <a:solidFill>
                <a:schemeClr val="tx1"/>
              </a:solidFill>
            </a:endParaRPr>
          </a:p>
          <a:p>
            <a:r>
              <a:rPr lang="zh-CN" altLang="en-US" sz="3200">
                <a:solidFill>
                  <a:srgbClr val="0000FF"/>
                </a:solidFill>
              </a:rPr>
              <a:t>    </a:t>
            </a:r>
            <a:r>
              <a:rPr lang="zh-CN" altLang="en-US" sz="3200" b="1">
                <a:solidFill>
                  <a:srgbClr val="0000FF"/>
                </a:solidFill>
              </a:rPr>
              <a:t>历史高考大纲强调通史体系。复习备考要按照从古代、近代、现代的通史思路对教材内容加以必要整合，强调知识的内在关系，强化历史线索和阶段特征，构架较为完整、系统的历史知识结构。</a:t>
            </a:r>
            <a:r>
              <a:rPr lang="zh-CN" altLang="en-US" sz="3200"/>
              <a:t>复习备考要注意选修内容，因为选修内容是必修内容的有益补充，加入选修内容后的必修内容才会使通史复习更为完整。历史学科主干知识的落实要强化对学科基本概念、技能和思维方法的理解和内化。</a:t>
            </a:r>
            <a:endParaRPr lang="zh-CN" altLang="en-US" sz="3200"/>
          </a:p>
          <a:p>
            <a:endParaRPr lang="zh-CN" altLang="en-US" sz="32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07060" y="579120"/>
            <a:ext cx="10746740" cy="5598160"/>
          </a:xfrm>
        </p:spPr>
        <p:txBody>
          <a:bodyPr>
            <a:normAutofit lnSpcReduction="10000"/>
          </a:bodyPr>
          <a:p>
            <a:r>
              <a:rPr lang="zh-CN" altLang="en-US"/>
              <a:t>　</a:t>
            </a:r>
            <a:r>
              <a:rPr lang="zh-CN" altLang="en-US" sz="3600">
                <a:solidFill>
                  <a:schemeClr val="tx1"/>
                </a:solidFill>
              </a:rPr>
              <a:t>2、考试大纲强化考查学科素养和学习潜力。</a:t>
            </a:r>
            <a:endParaRPr lang="zh-CN" altLang="en-US" sz="3600">
              <a:solidFill>
                <a:schemeClr val="tx1"/>
              </a:solidFill>
            </a:endParaRPr>
          </a:p>
          <a:p>
            <a:r>
              <a:rPr lang="zh-CN" altLang="en-US" sz="3600">
                <a:solidFill>
                  <a:srgbClr val="0000FF"/>
                </a:solidFill>
              </a:rPr>
              <a:t>      复习备考要通过优化历史试题素材选取和情境设置，强化从历史材料中提取有效信息的能力、知识迁移能力和思维方法的培养。</a:t>
            </a:r>
            <a:r>
              <a:rPr lang="zh-CN" altLang="en-US" sz="3600"/>
              <a:t>把高考历史考试大纲要求的“获取和解读信息、调动和运用知识、描述和阐释事物、论证和探讨问题”的四个方面十二个层次的能力考核目标与要求真正贯穿于备考复习当中。复习备考一定要细化能力目标，从2017年高考全国历史卷考查来看，</a:t>
            </a:r>
            <a:r>
              <a:rPr lang="zh-CN" altLang="en-US" sz="3600">
                <a:solidFill>
                  <a:srgbClr val="0000FF"/>
                </a:solidFill>
              </a:rPr>
              <a:t>2018年学科复习备考更要注重“辨别历史事实与历史叙述、理解历史叙述与历史结论、说明历史现象与历史观点”</a:t>
            </a:r>
            <a:r>
              <a:rPr lang="zh-CN" altLang="en-US" sz="3600"/>
              <a:t>的训练与提升。</a:t>
            </a:r>
            <a:endParaRPr lang="zh-CN" altLang="en-US" sz="36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45160" y="394970"/>
            <a:ext cx="10708640" cy="5782310"/>
          </a:xfrm>
        </p:spPr>
        <p:txBody>
          <a:bodyPr/>
          <a:p>
            <a:r>
              <a:rPr lang="zh-CN" altLang="en-US">
                <a:solidFill>
                  <a:schemeClr val="tx1"/>
                </a:solidFill>
              </a:rPr>
              <a:t>3、考试大纲注重考查在唯物史观指导下运用学科思维和学科方法发现问题、分析问题、解决问题的能力。</a:t>
            </a:r>
            <a:endParaRPr lang="zh-CN" altLang="en-US">
              <a:solidFill>
                <a:schemeClr val="tx1"/>
              </a:solidFill>
            </a:endParaRPr>
          </a:p>
          <a:p>
            <a:r>
              <a:rPr lang="zh-CN" altLang="en-US">
                <a:solidFill>
                  <a:srgbClr val="0000FF"/>
                </a:solidFill>
              </a:rPr>
              <a:t>     发现问题是分析问题、解决问题的前提，这就要求复习备考无论到哪一阶段都要紧紧围绕“问题意识”这一核心，特别注重“发现问题”能力训练与培养。</a:t>
            </a:r>
            <a:r>
              <a:rPr lang="zh-CN" altLang="en-US"/>
              <a:t>要突出问题意识，强化“唯物史观”在历史认识方面的指导作用，注意把问题意识与理论指导相结合。</a:t>
            </a:r>
            <a:endParaRPr lang="zh-CN" altLang="en-US"/>
          </a:p>
          <a:p>
            <a:r>
              <a:rPr lang="zh-CN" altLang="en-US"/>
              <a:t>　　另外，近年来历史学科开始注重“创新精神”的考查。近几年全国卷历史试题通过创新设计，增强情境的探究性和设问的开放性，允许考生对同一问题或现象从多角度思考得出不同的结论，这就需要在复习备考中特别注重“发现历史问题、论证历史问题、独立提出观点”能力素养的培养。</a:t>
            </a:r>
            <a:endParaRPr lang="zh-CN"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文本框 5121"/>
          <p:cNvSpPr txBox="1"/>
          <p:nvPr/>
        </p:nvSpPr>
        <p:spPr>
          <a:xfrm>
            <a:off x="1708785" y="-48577"/>
            <a:ext cx="9099550" cy="6385560"/>
          </a:xfrm>
          <a:prstGeom prst="rect">
            <a:avLst/>
          </a:prstGeom>
          <a:noFill/>
          <a:ln w="9525">
            <a:noFill/>
          </a:ln>
        </p:spPr>
        <p:txBody>
          <a:bodyPr wrap="square">
            <a:spAutoFit/>
          </a:bodyPr>
          <a:lstStyle/>
          <a:p>
            <a:pPr marR="0" defTabSz="914400" eaLnBrk="1" hangingPunct="1">
              <a:lnSpc>
                <a:spcPct val="150000"/>
              </a:lnSpc>
              <a:buClrTx/>
              <a:buSzTx/>
              <a:buFontTx/>
              <a:buNone/>
              <a:defRPr/>
            </a:pPr>
            <a:r>
              <a:rPr kumimoji="0" lang="en-US" altLang="zh-CN" sz="5400" b="1" kern="1200" cap="none" spc="0" normalizeH="0" baseline="0"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宋体" panose="02010600030101010101" pitchFamily="2" charset="-122"/>
                <a:sym typeface="+mn-ea"/>
              </a:rPr>
              <a:t>◆◆</a:t>
            </a:r>
            <a:r>
              <a:rPr kumimoji="0" lang="zh-CN" altLang="en-US" sz="5400" b="1" kern="1200" cap="none" spc="0" normalizeH="0" baseline="0" noProof="1">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宋体" panose="02010600030101010101" pitchFamily="2" charset="-122"/>
                <a:sym typeface="+mn-ea"/>
              </a:rPr>
              <a:t>高考命题新常态 </a:t>
            </a:r>
            <a:endParaRPr kumimoji="0" lang="en-US" altLang="zh-CN" sz="5400" b="1" kern="1200" cap="none" spc="0" normalizeH="0" baseline="0" noProof="1">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宋体" panose="02010600030101010101" pitchFamily="2" charset="-122"/>
              <a:sym typeface="宋体" panose="02010600030101010101" pitchFamily="2" charset="-122"/>
            </a:endParaRPr>
          </a:p>
          <a:p>
            <a:pPr marR="0" defTabSz="914400" eaLnBrk="1" hangingPunct="1">
              <a:buClrTx/>
              <a:buSzTx/>
              <a:buFont typeface="Arial" panose="020B0604020202020204" pitchFamily="34" charset="0"/>
              <a:buNone/>
              <a:defRPr/>
            </a:pPr>
            <a:r>
              <a:rPr kumimoji="0" lang="zh-CN" altLang="en-US" sz="4000" kern="1200" cap="none" spc="0" normalizeH="0" baseline="0" noProof="1" smtClean="0">
                <a:latin typeface="黑体" panose="02010609060101010101" pitchFamily="2" charset="-122"/>
                <a:ea typeface="黑体" panose="02010609060101010101" pitchFamily="2" charset="-122"/>
                <a:cs typeface="+mn-cs"/>
                <a:sym typeface="+mn-ea"/>
              </a:rPr>
              <a:t>一、育人功能</a:t>
            </a:r>
            <a:r>
              <a:rPr kumimoji="0" lang="zh-CN" altLang="en-US" sz="4000" kern="1200" cap="none" spc="0" normalizeH="0" baseline="0" noProof="1">
                <a:latin typeface="黑体" panose="02010609060101010101" pitchFamily="2" charset="-122"/>
                <a:ea typeface="黑体" panose="02010609060101010101" pitchFamily="2" charset="-122"/>
                <a:cs typeface="+mn-cs"/>
                <a:sym typeface="+mn-ea"/>
              </a:rPr>
              <a:t>优先</a:t>
            </a:r>
            <a:endParaRPr kumimoji="0" lang="zh-CN" altLang="en-US" sz="4000" kern="1200" cap="none" spc="0" normalizeH="0" baseline="0" noProof="1">
              <a:latin typeface="黑体" panose="02010609060101010101" pitchFamily="2" charset="-122"/>
              <a:ea typeface="黑体" panose="02010609060101010101" pitchFamily="2" charset="-122"/>
              <a:cs typeface="+mn-cs"/>
              <a:sym typeface="+mn-ea"/>
            </a:endParaRPr>
          </a:p>
          <a:p>
            <a:pPr marR="0" defTabSz="914400" eaLnBrk="1" hangingPunct="1">
              <a:buClrTx/>
              <a:buSzTx/>
              <a:buFont typeface="Arial" panose="020B0604020202020204" pitchFamily="34" charset="0"/>
              <a:buNone/>
              <a:defRPr/>
            </a:pPr>
            <a:r>
              <a:rPr kumimoji="0" lang="zh-CN" altLang="en-US" sz="2400" b="1" kern="1200" cap="none" spc="0" normalizeH="0" baseline="0" noProof="1">
                <a:solidFill>
                  <a:srgbClr val="0000FF"/>
                </a:solidFill>
                <a:latin typeface="楷体_GB2312" pitchFamily="1" charset="-122"/>
                <a:ea typeface="楷体_GB2312" pitchFamily="1" charset="-122"/>
                <a:cs typeface="+mn-ea"/>
                <a:sym typeface="+mn-ea"/>
              </a:rPr>
              <a:t>①</a:t>
            </a:r>
            <a:r>
              <a:rPr kumimoji="0" lang="en-US" altLang="zh-CN" sz="2400" b="1" kern="1200" cap="none" spc="0" normalizeH="0" baseline="0" noProof="1">
                <a:solidFill>
                  <a:srgbClr val="0000FF"/>
                </a:solidFill>
                <a:latin typeface="楷体_GB2312" pitchFamily="1" charset="-122"/>
                <a:ea typeface="楷体_GB2312" pitchFamily="1" charset="-122"/>
                <a:cs typeface="+mn-ea"/>
                <a:sym typeface="+mn-ea"/>
              </a:rPr>
              <a:t>2016</a:t>
            </a:r>
            <a:r>
              <a:rPr kumimoji="0" lang="zh-CN" altLang="en-US" sz="2400" b="1" kern="1200" cap="none" spc="0" normalizeH="0" baseline="0" noProof="1">
                <a:solidFill>
                  <a:srgbClr val="0000FF"/>
                </a:solidFill>
                <a:latin typeface="楷体_GB2312" pitchFamily="1" charset="-122"/>
                <a:ea typeface="楷体_GB2312" pitchFamily="1" charset="-122"/>
                <a:cs typeface="+mn-ea"/>
                <a:sym typeface="+mn-ea"/>
              </a:rPr>
              <a:t>年</a:t>
            </a:r>
            <a:r>
              <a:rPr kumimoji="0" lang="en-US" altLang="zh-CN" sz="2400" b="1" kern="1200" cap="none" spc="0" normalizeH="0" baseline="0" noProof="1">
                <a:solidFill>
                  <a:srgbClr val="0000FF"/>
                </a:solidFill>
                <a:latin typeface="楷体_GB2312" pitchFamily="1" charset="-122"/>
                <a:ea typeface="楷体_GB2312" pitchFamily="1" charset="-122"/>
                <a:cs typeface="+mn-ea"/>
                <a:sym typeface="+mn-ea"/>
              </a:rPr>
              <a:t>11</a:t>
            </a:r>
            <a:r>
              <a:rPr kumimoji="0" lang="zh-CN" altLang="en-US" sz="2400" b="1" kern="1200" cap="none" spc="0" normalizeH="0" baseline="0" noProof="1">
                <a:solidFill>
                  <a:srgbClr val="0000FF"/>
                </a:solidFill>
                <a:latin typeface="楷体_GB2312" pitchFamily="1" charset="-122"/>
                <a:ea typeface="楷体_GB2312" pitchFamily="1" charset="-122"/>
                <a:cs typeface="+mn-ea"/>
                <a:sym typeface="+mn-ea"/>
              </a:rPr>
              <a:t>月，考试中心主任姜钢《探索构建高考评价体系，全方位推进高考内容改革》，指出高考核心立场：</a:t>
            </a:r>
            <a:r>
              <a:rPr kumimoji="0" lang="en-US" altLang="zh-CN" sz="2400" b="1" kern="1200" cap="none" spc="0" normalizeH="0" baseline="0" noProof="1">
                <a:solidFill>
                  <a:srgbClr val="0000FF"/>
                </a:solidFill>
                <a:latin typeface="楷体_GB2312" pitchFamily="1" charset="-122"/>
                <a:ea typeface="楷体_GB2312" pitchFamily="1" charset="-122"/>
                <a:cs typeface="+mn-ea"/>
                <a:sym typeface="+mn-ea"/>
              </a:rPr>
              <a:t>“</a:t>
            </a:r>
            <a:r>
              <a:rPr kumimoji="0" lang="zh-CN" altLang="en-US" sz="2400" b="1" kern="1200" cap="none" spc="0" normalizeH="0" baseline="0" noProof="1">
                <a:solidFill>
                  <a:srgbClr val="0000FF"/>
                </a:solidFill>
                <a:latin typeface="楷体_GB2312" pitchFamily="1" charset="-122"/>
                <a:ea typeface="楷体_GB2312" pitchFamily="1" charset="-122"/>
                <a:cs typeface="+mn-ea"/>
                <a:sym typeface="+mn-ea"/>
              </a:rPr>
              <a:t>立德树人、服务选拔、导向教学</a:t>
            </a:r>
            <a:r>
              <a:rPr kumimoji="0" lang="en-US" altLang="zh-CN" sz="2400" b="1" kern="1200" cap="none" spc="0" normalizeH="0" baseline="0" noProof="1">
                <a:solidFill>
                  <a:srgbClr val="0000FF"/>
                </a:solidFill>
                <a:latin typeface="楷体_GB2312" pitchFamily="1" charset="-122"/>
                <a:ea typeface="楷体_GB2312" pitchFamily="1" charset="-122"/>
                <a:cs typeface="+mn-ea"/>
                <a:sym typeface="+mn-ea"/>
              </a:rPr>
              <a:t>”</a:t>
            </a:r>
            <a:endParaRPr kumimoji="0" lang="en-US" altLang="zh-CN" sz="2400" b="1" kern="1200" cap="none" spc="0" normalizeH="0" baseline="0" noProof="1">
              <a:solidFill>
                <a:srgbClr val="0000FF"/>
              </a:solidFill>
              <a:latin typeface="楷体_GB2312" pitchFamily="1" charset="-122"/>
              <a:ea typeface="楷体_GB2312" pitchFamily="1" charset="-122"/>
              <a:cs typeface="+mn-ea"/>
              <a:sym typeface="+mn-ea"/>
            </a:endParaRPr>
          </a:p>
          <a:p>
            <a:pPr marR="0" defTabSz="914400" eaLnBrk="1" hangingPunct="1">
              <a:buClrTx/>
              <a:buSzTx/>
              <a:buFont typeface="Arial" panose="020B0604020202020204" pitchFamily="34" charset="0"/>
              <a:buNone/>
              <a:defRPr/>
            </a:pPr>
            <a:r>
              <a:rPr kumimoji="0" lang="zh-CN" altLang="en-US" sz="2400" b="1" kern="1200" cap="none" spc="0" normalizeH="0" baseline="0" noProof="1">
                <a:solidFill>
                  <a:srgbClr val="0000FF"/>
                </a:solidFill>
                <a:latin typeface="楷体_GB2312" pitchFamily="1" charset="-122"/>
                <a:ea typeface="楷体_GB2312" pitchFamily="1" charset="-122"/>
                <a:cs typeface="+mn-ea"/>
                <a:sym typeface="宋体" panose="02010600030101010101" pitchFamily="2" charset="-122"/>
              </a:rPr>
              <a:t>②</a:t>
            </a:r>
            <a:r>
              <a:rPr kumimoji="0" lang="en-US" altLang="zh-CN" sz="2400" b="1" kern="1200" cap="none" spc="0" normalizeH="0" baseline="0" noProof="1">
                <a:solidFill>
                  <a:srgbClr val="0000FF"/>
                </a:solidFill>
                <a:latin typeface="楷体_GB2312" pitchFamily="1" charset="-122"/>
                <a:ea typeface="楷体_GB2312" pitchFamily="1" charset="-122"/>
                <a:cs typeface="+mn-ea"/>
                <a:sym typeface="宋体" panose="02010600030101010101" pitchFamily="2" charset="-122"/>
              </a:rPr>
              <a:t>2017</a:t>
            </a:r>
            <a:r>
              <a:rPr kumimoji="0" lang="zh-CN" altLang="en-US" sz="2400" b="1" kern="1200" cap="none" spc="0" normalizeH="0" baseline="0" noProof="1">
                <a:solidFill>
                  <a:srgbClr val="0000FF"/>
                </a:solidFill>
                <a:latin typeface="楷体_GB2312" pitchFamily="1" charset="-122"/>
                <a:ea typeface="楷体_GB2312" pitchFamily="1" charset="-122"/>
                <a:cs typeface="+mn-ea"/>
                <a:sym typeface="宋体" panose="02010600030101010101" pitchFamily="2" charset="-122"/>
              </a:rPr>
              <a:t>年</a:t>
            </a:r>
            <a:r>
              <a:rPr kumimoji="0" lang="en-US" altLang="zh-CN" sz="2400" b="1" kern="1200" cap="none" spc="0" normalizeH="0" baseline="0" noProof="1">
                <a:solidFill>
                  <a:srgbClr val="0000FF"/>
                </a:solidFill>
                <a:latin typeface="楷体_GB2312" pitchFamily="1" charset="-122"/>
                <a:ea typeface="楷体_GB2312" pitchFamily="1" charset="-122"/>
                <a:cs typeface="+mn-ea"/>
                <a:sym typeface="宋体" panose="02010600030101010101" pitchFamily="2" charset="-122"/>
              </a:rPr>
              <a:t>6</a:t>
            </a:r>
            <a:r>
              <a:rPr kumimoji="0" lang="zh-CN" altLang="en-US" sz="2400" b="1" kern="1200" cap="none" spc="0" normalizeH="0" baseline="0" noProof="1">
                <a:solidFill>
                  <a:srgbClr val="0000FF"/>
                </a:solidFill>
                <a:latin typeface="楷体_GB2312" pitchFamily="1" charset="-122"/>
                <a:ea typeface="楷体_GB2312" pitchFamily="1" charset="-122"/>
                <a:cs typeface="+mn-ea"/>
                <a:sym typeface="宋体" panose="02010600030101010101" pitchFamily="2" charset="-122"/>
              </a:rPr>
              <a:t>月，</a:t>
            </a:r>
            <a:r>
              <a:rPr kumimoji="0" lang="zh-CN" altLang="en-US" sz="2400" b="1" kern="1200" cap="none" spc="0" normalizeH="0" baseline="0" noProof="1">
                <a:solidFill>
                  <a:srgbClr val="0000FF"/>
                </a:solidFill>
                <a:effectLst>
                  <a:outerShdw blurRad="38100" dist="19050" dir="2700000" algn="tl" rotWithShape="0">
                    <a:schemeClr val="dk1">
                      <a:alpha val="40000"/>
                    </a:schemeClr>
                  </a:outerShdw>
                </a:effectLst>
                <a:latin typeface="楷体_GB2312" pitchFamily="1" charset="-122"/>
                <a:ea typeface="楷体_GB2312" pitchFamily="1" charset="-122"/>
                <a:cs typeface="+mn-ea"/>
                <a:sym typeface="+mn-ea"/>
              </a:rPr>
              <a:t>《教育部考试中心：2017年高考历史试题的特色》：突出体现社会主义核心价值观；重点考查国史、党史、改革开放史、社会主义发展史；弘扬中华优秀传统文化、革命文化和社会主义先进文化……</a:t>
            </a:r>
            <a:endParaRPr kumimoji="0" lang="zh-CN" altLang="en-US" sz="2400" b="1" kern="1200" cap="none" spc="0" normalizeH="0" baseline="0" noProof="1">
              <a:solidFill>
                <a:srgbClr val="0000FF"/>
              </a:solidFill>
              <a:effectLst>
                <a:outerShdw blurRad="38100" dist="19050" dir="2700000" algn="tl" rotWithShape="0">
                  <a:schemeClr val="dk1">
                    <a:alpha val="40000"/>
                  </a:schemeClr>
                </a:outerShdw>
              </a:effectLst>
              <a:latin typeface="楷体_GB2312" pitchFamily="1" charset="-122"/>
              <a:ea typeface="楷体_GB2312" pitchFamily="1" charset="-122"/>
              <a:cs typeface="+mn-ea"/>
              <a:sym typeface="+mn-ea"/>
            </a:endParaRPr>
          </a:p>
          <a:p>
            <a:pPr marR="0" defTabSz="914400" eaLnBrk="1" hangingPunct="1">
              <a:buClrTx/>
              <a:buSzTx/>
              <a:buFont typeface="Arial" panose="020B0604020202020204" pitchFamily="34" charset="0"/>
              <a:buNone/>
              <a:defRPr/>
            </a:pPr>
            <a:r>
              <a:rPr kumimoji="0" lang="zh-CN" altLang="en-US" sz="2400" b="1" kern="1200" cap="none" spc="0" normalizeH="0" baseline="0" noProof="1">
                <a:solidFill>
                  <a:srgbClr val="0000FF"/>
                </a:solidFill>
                <a:latin typeface="楷体_GB2312" pitchFamily="1" charset="-122"/>
                <a:ea typeface="楷体_GB2312" pitchFamily="1" charset="-122"/>
                <a:cs typeface="+mn-ea"/>
                <a:sym typeface="宋体" panose="02010600030101010101" pitchFamily="2" charset="-122"/>
              </a:rPr>
              <a:t>③</a:t>
            </a:r>
            <a:r>
              <a:rPr kumimoji="0" lang="en-US" altLang="zh-CN" sz="2400" b="1" kern="1200" cap="none" spc="0" normalizeH="0" baseline="0" noProof="1">
                <a:solidFill>
                  <a:srgbClr val="0000FF"/>
                </a:solidFill>
                <a:latin typeface="楷体_GB2312" pitchFamily="1" charset="-122"/>
                <a:ea typeface="楷体_GB2312" pitchFamily="1" charset="-122"/>
                <a:cs typeface="+mn-ea"/>
                <a:sym typeface="宋体" panose="02010600030101010101" pitchFamily="2" charset="-122"/>
              </a:rPr>
              <a:t>2017</a:t>
            </a:r>
            <a:r>
              <a:rPr kumimoji="0" lang="zh-CN" altLang="en-US" sz="2400" b="1" kern="1200" cap="none" spc="0" normalizeH="0" baseline="0" noProof="1">
                <a:solidFill>
                  <a:srgbClr val="0000FF"/>
                </a:solidFill>
                <a:latin typeface="楷体_GB2312" pitchFamily="1" charset="-122"/>
                <a:ea typeface="楷体_GB2312" pitchFamily="1" charset="-122"/>
                <a:cs typeface="+mn-ea"/>
                <a:sym typeface="宋体" panose="02010600030101010101" pitchFamily="2" charset="-122"/>
              </a:rPr>
              <a:t>年</a:t>
            </a:r>
            <a:r>
              <a:rPr kumimoji="0" lang="en-US" altLang="zh-CN" sz="2400" b="1" kern="1200" cap="none" spc="0" normalizeH="0" baseline="0" noProof="1">
                <a:solidFill>
                  <a:srgbClr val="0000FF"/>
                </a:solidFill>
                <a:latin typeface="楷体_GB2312" pitchFamily="1" charset="-122"/>
                <a:ea typeface="楷体_GB2312" pitchFamily="1" charset="-122"/>
                <a:cs typeface="+mn-ea"/>
                <a:sym typeface="宋体" panose="02010600030101010101" pitchFamily="2" charset="-122"/>
              </a:rPr>
              <a:t>6</a:t>
            </a:r>
            <a:r>
              <a:rPr kumimoji="0" lang="zh-CN" altLang="en-US" sz="2400" b="1" kern="1200" cap="none" spc="0" normalizeH="0" baseline="0" noProof="1">
                <a:solidFill>
                  <a:srgbClr val="0000FF"/>
                </a:solidFill>
                <a:latin typeface="楷体_GB2312" pitchFamily="1" charset="-122"/>
                <a:ea typeface="楷体_GB2312" pitchFamily="1" charset="-122"/>
                <a:cs typeface="+mn-ea"/>
                <a:sym typeface="宋体" panose="02010600030101010101" pitchFamily="2" charset="-122"/>
              </a:rPr>
              <a:t>月，《</a:t>
            </a:r>
            <a:r>
              <a:rPr kumimoji="0" lang="zh-CN" altLang="en-US" sz="2400" b="1" kern="1200" cap="none" spc="0" normalizeH="0" baseline="0" noProof="1">
                <a:solidFill>
                  <a:srgbClr val="0000FF"/>
                </a:solidFill>
                <a:effectLst>
                  <a:outerShdw blurRad="38100" dist="19050" dir="2700000" algn="tl" rotWithShape="0">
                    <a:schemeClr val="dk1">
                      <a:alpha val="40000"/>
                    </a:schemeClr>
                  </a:outerShdw>
                </a:effectLst>
                <a:latin typeface="楷体_GB2312" pitchFamily="1" charset="-122"/>
                <a:ea typeface="楷体_GB2312" pitchFamily="1" charset="-122"/>
                <a:cs typeface="+mn-ea"/>
                <a:sym typeface="+mn-ea"/>
              </a:rPr>
              <a:t>教育部考试中心：</a:t>
            </a:r>
            <a:r>
              <a:rPr kumimoji="0" lang="en-US" altLang="zh-CN" sz="2400" b="1" kern="1200" cap="none" spc="0" normalizeH="0" baseline="0" noProof="1">
                <a:solidFill>
                  <a:srgbClr val="0000FF"/>
                </a:solidFill>
                <a:effectLst>
                  <a:outerShdw blurRad="38100" dist="19050" dir="2700000" algn="tl" rotWithShape="0">
                    <a:schemeClr val="dk1">
                      <a:alpha val="40000"/>
                    </a:schemeClr>
                  </a:outerShdw>
                </a:effectLst>
                <a:latin typeface="楷体_GB2312" pitchFamily="1" charset="-122"/>
                <a:ea typeface="楷体_GB2312" pitchFamily="1" charset="-122"/>
                <a:cs typeface="+mn-ea"/>
                <a:sym typeface="+mn-ea"/>
              </a:rPr>
              <a:t>2017</a:t>
            </a:r>
            <a:r>
              <a:rPr kumimoji="0" lang="zh-CN" altLang="en-US" sz="2400" b="1" kern="1200" cap="none" spc="0" normalizeH="0" baseline="0" noProof="1">
                <a:solidFill>
                  <a:srgbClr val="0000FF"/>
                </a:solidFill>
                <a:effectLst>
                  <a:outerShdw blurRad="38100" dist="19050" dir="2700000" algn="tl" rotWithShape="0">
                    <a:schemeClr val="dk1">
                      <a:alpha val="40000"/>
                    </a:schemeClr>
                  </a:outerShdw>
                </a:effectLst>
                <a:latin typeface="楷体_GB2312" pitchFamily="1" charset="-122"/>
                <a:ea typeface="楷体_GB2312" pitchFamily="1" charset="-122"/>
                <a:cs typeface="+mn-ea"/>
                <a:sym typeface="+mn-ea"/>
              </a:rPr>
              <a:t>年高考试题评价（总评）</a:t>
            </a:r>
            <a:r>
              <a:rPr kumimoji="0" lang="zh-CN" altLang="en-US" sz="2400" b="1" kern="1200" cap="none" spc="0" normalizeH="0" baseline="0" noProof="1">
                <a:solidFill>
                  <a:srgbClr val="0000FF"/>
                </a:solidFill>
                <a:latin typeface="楷体_GB2312" pitchFamily="1" charset="-122"/>
                <a:ea typeface="楷体_GB2312" pitchFamily="1" charset="-122"/>
                <a:cs typeface="+mn-ea"/>
                <a:sym typeface="宋体" panose="02010600030101010101" pitchFamily="2" charset="-122"/>
              </a:rPr>
              <a:t>》</a:t>
            </a:r>
            <a:endParaRPr kumimoji="0" lang="zh-CN" altLang="en-US" sz="2400" b="1" kern="1200" cap="none" spc="0" normalizeH="0" baseline="0" noProof="1">
              <a:solidFill>
                <a:srgbClr val="0000FF"/>
              </a:solidFill>
              <a:latin typeface="楷体_GB2312" pitchFamily="1" charset="-122"/>
              <a:ea typeface="楷体_GB2312" pitchFamily="1" charset="-122"/>
              <a:cs typeface="+mn-ea"/>
              <a:sym typeface="宋体" panose="02010600030101010101" pitchFamily="2" charset="-122"/>
            </a:endParaRPr>
          </a:p>
          <a:p>
            <a:pPr marR="0" defTabSz="914400" eaLnBrk="1" hangingPunct="1">
              <a:buClrTx/>
              <a:buSzTx/>
              <a:buFont typeface="Arial" panose="020B0604020202020204" pitchFamily="34" charset="0"/>
              <a:buNone/>
              <a:defRPr/>
            </a:pPr>
            <a:r>
              <a:rPr kumimoji="0" lang="zh-CN" altLang="en-US" sz="2400" b="1" kern="1200" cap="none" spc="0" normalizeH="0" baseline="0" noProof="1">
                <a:solidFill>
                  <a:srgbClr val="0000FF"/>
                </a:solidFill>
                <a:latin typeface="楷体_GB2312" pitchFamily="1" charset="-122"/>
                <a:ea typeface="楷体_GB2312" pitchFamily="1" charset="-122"/>
                <a:cs typeface="+mn-ea"/>
                <a:sym typeface="宋体" panose="02010600030101010101" pitchFamily="2" charset="-122"/>
              </a:rPr>
              <a:t>高考是高校选材育人的第一道关、高校思想政治教育的</a:t>
            </a:r>
            <a:r>
              <a:rPr kumimoji="0" lang="en-US" altLang="zh-CN" sz="2400" b="1" kern="1200" cap="none" spc="0" normalizeH="0" baseline="0" noProof="1">
                <a:solidFill>
                  <a:srgbClr val="0000FF"/>
                </a:solidFill>
                <a:latin typeface="楷体_GB2312" pitchFamily="1" charset="-122"/>
                <a:ea typeface="楷体_GB2312" pitchFamily="1" charset="-122"/>
                <a:cs typeface="+mn-ea"/>
                <a:sym typeface="宋体" panose="02010600030101010101" pitchFamily="2" charset="-122"/>
              </a:rPr>
              <a:t>“</a:t>
            </a:r>
            <a:r>
              <a:rPr kumimoji="0" lang="zh-CN" altLang="en-US" sz="2400" b="1" kern="1200" cap="none" spc="0" normalizeH="0" baseline="0" noProof="1">
                <a:solidFill>
                  <a:srgbClr val="0000FF"/>
                </a:solidFill>
                <a:latin typeface="楷体_GB2312" pitchFamily="1" charset="-122"/>
                <a:ea typeface="楷体_GB2312" pitchFamily="1" charset="-122"/>
                <a:cs typeface="+mn-ea"/>
                <a:sym typeface="宋体" panose="02010600030101010101" pitchFamily="2" charset="-122"/>
              </a:rPr>
              <a:t>第一堂课</a:t>
            </a:r>
            <a:r>
              <a:rPr kumimoji="0" lang="en-US" altLang="zh-CN" sz="2400" b="1" kern="1200" cap="none" spc="0" normalizeH="0" baseline="0" noProof="1">
                <a:solidFill>
                  <a:srgbClr val="0000FF"/>
                </a:solidFill>
                <a:latin typeface="楷体_GB2312" pitchFamily="1" charset="-122"/>
                <a:ea typeface="楷体_GB2312" pitchFamily="1" charset="-122"/>
                <a:cs typeface="+mn-ea"/>
                <a:sym typeface="宋体" panose="02010600030101010101" pitchFamily="2" charset="-122"/>
              </a:rPr>
              <a:t>”</a:t>
            </a:r>
            <a:r>
              <a:rPr kumimoji="0" lang="zh-CN" altLang="en-US" sz="2400" b="1" kern="1200" cap="none" spc="0" normalizeH="0" baseline="0" noProof="1">
                <a:solidFill>
                  <a:srgbClr val="0000FF"/>
                </a:solidFill>
                <a:latin typeface="楷体_GB2312" pitchFamily="1" charset="-122"/>
                <a:ea typeface="楷体_GB2312" pitchFamily="1" charset="-122"/>
                <a:cs typeface="+mn-ea"/>
                <a:sym typeface="宋体" panose="02010600030101010101" pitchFamily="2" charset="-122"/>
              </a:rPr>
              <a:t>，要紧紧抓住</a:t>
            </a:r>
            <a:r>
              <a:rPr kumimoji="0" lang="en-US" altLang="zh-CN" sz="2400" b="1" kern="1200" cap="none" spc="0" normalizeH="0" baseline="0" noProof="1">
                <a:solidFill>
                  <a:srgbClr val="0000FF"/>
                </a:solidFill>
                <a:latin typeface="楷体_GB2312" pitchFamily="1" charset="-122"/>
                <a:ea typeface="楷体_GB2312" pitchFamily="1" charset="-122"/>
                <a:cs typeface="+mn-ea"/>
                <a:sym typeface="宋体" panose="02010600030101010101" pitchFamily="2" charset="-122"/>
              </a:rPr>
              <a:t>“</a:t>
            </a:r>
            <a:r>
              <a:rPr kumimoji="0" lang="zh-CN" altLang="en-US" sz="2400" b="1" kern="1200" cap="none" spc="0" normalizeH="0" baseline="0" noProof="1">
                <a:solidFill>
                  <a:srgbClr val="0000FF"/>
                </a:solidFill>
                <a:latin typeface="楷体_GB2312" pitchFamily="1" charset="-122"/>
                <a:ea typeface="楷体_GB2312" pitchFamily="1" charset="-122"/>
                <a:cs typeface="+mn-ea"/>
                <a:sym typeface="宋体" panose="02010600030101010101" pitchFamily="2" charset="-122"/>
              </a:rPr>
              <a:t>培养什么样的人，如何培养人以及为谁培养人</a:t>
            </a:r>
            <a:r>
              <a:rPr kumimoji="0" lang="en-US" altLang="zh-CN" sz="2400" b="1" kern="1200" cap="none" spc="0" normalizeH="0" baseline="0" noProof="1">
                <a:solidFill>
                  <a:srgbClr val="0000FF"/>
                </a:solidFill>
                <a:latin typeface="楷体_GB2312" pitchFamily="1" charset="-122"/>
                <a:ea typeface="楷体_GB2312" pitchFamily="1" charset="-122"/>
                <a:cs typeface="+mn-ea"/>
                <a:sym typeface="宋体" panose="02010600030101010101" pitchFamily="2" charset="-122"/>
              </a:rPr>
              <a:t>”</a:t>
            </a:r>
            <a:r>
              <a:rPr kumimoji="0" lang="zh-CN" altLang="en-US" sz="2400" b="1" kern="1200" cap="none" spc="0" normalizeH="0" baseline="0" noProof="1">
                <a:solidFill>
                  <a:srgbClr val="0000FF"/>
                </a:solidFill>
                <a:latin typeface="楷体_GB2312" pitchFamily="1" charset="-122"/>
                <a:ea typeface="楷体_GB2312" pitchFamily="1" charset="-122"/>
                <a:cs typeface="+mn-ea"/>
                <a:sym typeface="宋体" panose="02010600030101010101" pitchFamily="2" charset="-122"/>
              </a:rPr>
              <a:t>这个根本问题，使高考更好地成为落实立德树人根本任务的重要途径和载体。</a:t>
            </a:r>
            <a:endParaRPr kumimoji="0" lang="en-US" altLang="zh-CN" sz="2400" b="1" kern="1200" cap="none" spc="0" normalizeH="0" baseline="0" noProof="1">
              <a:solidFill>
                <a:srgbClr val="0000FF"/>
              </a:solidFill>
              <a:latin typeface="楷体_GB2312" pitchFamily="1" charset="-122"/>
              <a:ea typeface="楷体_GB2312" pitchFamily="1" charset="-122"/>
              <a:cs typeface="+mn-ea"/>
              <a:sym typeface="宋体" panose="02010600030101010101" pitchFamily="2"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文本框 5121"/>
          <p:cNvSpPr txBox="1"/>
          <p:nvPr/>
        </p:nvSpPr>
        <p:spPr>
          <a:xfrm>
            <a:off x="1585913" y="26988"/>
            <a:ext cx="9039225" cy="6031230"/>
          </a:xfrm>
          <a:prstGeom prst="rect">
            <a:avLst/>
          </a:prstGeom>
          <a:noFill/>
          <a:ln w="9525">
            <a:noFill/>
          </a:ln>
        </p:spPr>
        <p:txBody>
          <a:bodyPr wrap="square">
            <a:spAutoFit/>
          </a:bodyPr>
          <a:lstStyle/>
          <a:p>
            <a:pPr marR="0" defTabSz="914400" eaLnBrk="1" hangingPunct="1">
              <a:buClrTx/>
              <a:buSzTx/>
              <a:buFont typeface="Arial" panose="020B0604020202020204" pitchFamily="34" charset="0"/>
              <a:buNone/>
              <a:defRPr/>
            </a:pPr>
            <a:r>
              <a:rPr kumimoji="0" lang="en-US" altLang="zh-CN" sz="5400" b="1" kern="1200" cap="none" spc="0" normalizeH="0" baseline="0"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宋体" panose="02010600030101010101" pitchFamily="2" charset="-122"/>
                <a:sym typeface="+mn-ea"/>
              </a:rPr>
              <a:t>◆◆ </a:t>
            </a:r>
            <a:r>
              <a:rPr kumimoji="0" lang="zh-CN" altLang="en-US" sz="5400" b="1" kern="1200" cap="none" spc="0" normalizeH="0" baseline="0" noProof="1">
                <a:solidFill>
                  <a:srgbClr val="FF3300"/>
                </a:solidFill>
                <a:effectLst>
                  <a:outerShdw blurRad="38100" dist="38100" dir="2700000">
                    <a:srgbClr val="C0C0C0"/>
                  </a:outerShdw>
                </a:effectLst>
                <a:latin typeface="黑体" panose="02010609060101010101" pitchFamily="2" charset="-122"/>
                <a:ea typeface="黑体" panose="02010609060101010101" pitchFamily="2" charset="-122"/>
                <a:cs typeface="宋体" panose="02010600030101010101" pitchFamily="2" charset="-122"/>
                <a:sym typeface="+mn-ea"/>
              </a:rPr>
              <a:t>高考命题新常态</a:t>
            </a:r>
            <a:r>
              <a:rPr kumimoji="0" lang="zh-CN" altLang="en-US" sz="5400" b="1" kern="1200" cap="none" spc="0" normalizeH="0" baseline="0" noProof="1">
                <a:solidFill>
                  <a:srgbClr val="FF3300"/>
                </a:solidFill>
                <a:latin typeface="楷体_GB2312" pitchFamily="1" charset="-122"/>
                <a:ea typeface="楷体_GB2312" pitchFamily="1" charset="-122"/>
                <a:cs typeface="+mn-ea"/>
                <a:sym typeface="宋体" panose="02010600030101010101" pitchFamily="2" charset="-122"/>
              </a:rPr>
              <a:t>    </a:t>
            </a:r>
            <a:endParaRPr kumimoji="0" lang="zh-CN" altLang="en-US" sz="5400" b="1" kern="1200" cap="none" spc="0" normalizeH="0" baseline="0" noProof="1">
              <a:solidFill>
                <a:srgbClr val="FF3300"/>
              </a:solidFill>
              <a:latin typeface="楷体_GB2312" pitchFamily="1" charset="-122"/>
              <a:ea typeface="楷体_GB2312" pitchFamily="1" charset="-122"/>
              <a:cs typeface="+mn-cs"/>
            </a:endParaRPr>
          </a:p>
          <a:p>
            <a:pPr marR="0" defTabSz="914400" eaLnBrk="1" hangingPunct="1">
              <a:lnSpc>
                <a:spcPct val="150000"/>
              </a:lnSpc>
              <a:buClrTx/>
              <a:buSzTx/>
              <a:buFont typeface="Arial" panose="020B0604020202020204" pitchFamily="34" charset="0"/>
              <a:buNone/>
              <a:defRPr/>
            </a:pPr>
            <a:r>
              <a:rPr kumimoji="0" lang="zh-CN" altLang="en-US" sz="4000" kern="1200" cap="none" spc="0" normalizeH="0" baseline="0" noProof="1" smtClean="0">
                <a:latin typeface="黑体" panose="02010609060101010101" pitchFamily="2" charset="-122"/>
                <a:ea typeface="黑体" panose="02010609060101010101" pitchFamily="2" charset="-122"/>
                <a:cs typeface="+mn-cs"/>
                <a:sym typeface="+mn-ea"/>
              </a:rPr>
              <a:t>二、着力学科思维过程与方法</a:t>
            </a:r>
            <a:endParaRPr kumimoji="0" lang="zh-CN" altLang="en-US" sz="4000" kern="1200" cap="none" spc="0" normalizeH="0" baseline="0" noProof="1">
              <a:latin typeface="黑体" panose="02010609060101010101" pitchFamily="2" charset="-122"/>
              <a:ea typeface="黑体" panose="02010609060101010101" pitchFamily="2" charset="-122"/>
              <a:cs typeface="+mn-cs"/>
              <a:sym typeface="+mn-ea"/>
            </a:endParaRPr>
          </a:p>
          <a:p>
            <a:pPr marR="0" defTabSz="914400" eaLnBrk="1" hangingPunct="1">
              <a:buClrTx/>
              <a:buSzTx/>
              <a:buFont typeface="Arial" panose="020B0604020202020204" pitchFamily="34" charset="0"/>
              <a:buNone/>
              <a:defRPr/>
            </a:pPr>
            <a:r>
              <a:rPr kumimoji="0" lang="en-US" altLang="zh-CN" sz="3600" b="1" kern="1200" cap="none" spc="0" normalizeH="0" baseline="0" noProof="1">
                <a:latin typeface="楷体_GB2312" pitchFamily="1" charset="-122"/>
                <a:ea typeface="楷体_GB2312" pitchFamily="1" charset="-122"/>
                <a:cs typeface="+mn-cs"/>
                <a:sym typeface="+mn-ea"/>
              </a:rPr>
              <a:t>1.</a:t>
            </a:r>
            <a:r>
              <a:rPr kumimoji="0" lang="zh-CN" altLang="en-US" sz="3600" b="1" kern="1200" cap="none" spc="0" normalizeH="0" baseline="0" noProof="1">
                <a:latin typeface="楷体_GB2312" pitchFamily="1" charset="-122"/>
                <a:ea typeface="楷体_GB2312" pitchFamily="1" charset="-122"/>
                <a:cs typeface="+mn-cs"/>
                <a:sym typeface="+mn-ea"/>
              </a:rPr>
              <a:t>重视历史事实的意义分析与解释</a:t>
            </a:r>
            <a:endParaRPr kumimoji="0" lang="zh-CN" altLang="en-US" sz="3600" b="1" kern="1200" cap="none" spc="0" normalizeH="0" baseline="0" noProof="1">
              <a:latin typeface="楷体_GB2312" pitchFamily="1" charset="-122"/>
              <a:ea typeface="楷体_GB2312" pitchFamily="1" charset="-122"/>
              <a:cs typeface="+mn-cs"/>
              <a:sym typeface="+mn-ea"/>
            </a:endParaRPr>
          </a:p>
          <a:p>
            <a:pPr marR="0" defTabSz="914400" eaLnBrk="1" hangingPunct="1">
              <a:buClrTx/>
              <a:buSzTx/>
              <a:buFont typeface="Arial" panose="020B0604020202020204" pitchFamily="34" charset="0"/>
              <a:buNone/>
              <a:defRPr/>
            </a:pPr>
            <a:r>
              <a:rPr kumimoji="0" lang="zh-CN" altLang="en-US" sz="3200" b="1" kern="1200" cap="none" spc="0" normalizeH="0" baseline="0" noProof="1">
                <a:latin typeface="楷体_GB2312" pitchFamily="1" charset="-122"/>
                <a:ea typeface="楷体_GB2312" pitchFamily="1" charset="-122"/>
                <a:cs typeface="+mn-cs"/>
                <a:sym typeface="+mn-ea"/>
              </a:rPr>
              <a:t>  </a:t>
            </a:r>
            <a:r>
              <a:rPr kumimoji="0" lang="zh-CN" altLang="en-US" sz="2800" b="1" kern="1200" cap="none" spc="0" normalizeH="0" baseline="0" noProof="1">
                <a:latin typeface="华文楷体" panose="02010600040101010101" charset="-122"/>
                <a:ea typeface="华文楷体" panose="02010600040101010101" charset="-122"/>
                <a:cs typeface="+mn-cs"/>
                <a:sym typeface="+mn-ea"/>
              </a:rPr>
              <a:t>教材重在叙述历史事实</a:t>
            </a:r>
            <a:r>
              <a:rPr kumimoji="0" lang="en-US" altLang="zh-CN" sz="2800" b="1" kern="1200" cap="none" spc="0" normalizeH="0" baseline="0" noProof="1">
                <a:latin typeface="华文楷体" panose="02010600040101010101" charset="-122"/>
                <a:ea typeface="华文楷体" panose="02010600040101010101" charset="-122"/>
                <a:cs typeface="+mn-cs"/>
                <a:sym typeface="+mn-ea"/>
              </a:rPr>
              <a:t>“</a:t>
            </a:r>
            <a:r>
              <a:rPr kumimoji="0" lang="zh-CN" altLang="en-US" sz="2800" b="1" kern="1200" cap="none" spc="0" normalizeH="0" baseline="0" noProof="1">
                <a:latin typeface="华文楷体" panose="02010600040101010101" charset="-122"/>
                <a:ea typeface="华文楷体" panose="02010600040101010101" charset="-122"/>
                <a:cs typeface="+mn-cs"/>
                <a:sym typeface="+mn-ea"/>
              </a:rPr>
              <a:t>是什么</a:t>
            </a:r>
            <a:r>
              <a:rPr kumimoji="0" lang="en-US" altLang="zh-CN" sz="2800" b="1" kern="1200" cap="none" spc="0" normalizeH="0" baseline="0" noProof="1">
                <a:latin typeface="华文楷体" panose="02010600040101010101" charset="-122"/>
                <a:ea typeface="华文楷体" panose="02010600040101010101" charset="-122"/>
                <a:cs typeface="+mn-cs"/>
                <a:sym typeface="+mn-ea"/>
              </a:rPr>
              <a:t>”</a:t>
            </a:r>
            <a:r>
              <a:rPr kumimoji="0" lang="zh-CN" altLang="en-US" sz="2800" b="1" kern="1200" cap="none" spc="0" normalizeH="0" baseline="0" noProof="1">
                <a:latin typeface="华文楷体" panose="02010600040101010101" charset="-122"/>
                <a:ea typeface="华文楷体" panose="02010600040101010101" charset="-122"/>
                <a:cs typeface="+mn-cs"/>
                <a:sym typeface="+mn-ea"/>
              </a:rPr>
              <a:t>；</a:t>
            </a:r>
            <a:endParaRPr kumimoji="0" lang="zh-CN" altLang="en-US" sz="2800" b="1" kern="1200" cap="none" spc="0" normalizeH="0" baseline="0" noProof="1">
              <a:latin typeface="华文楷体" panose="02010600040101010101" charset="-122"/>
              <a:ea typeface="华文楷体" panose="02010600040101010101" charset="-122"/>
              <a:cs typeface="+mn-cs"/>
              <a:sym typeface="+mn-ea"/>
            </a:endParaRPr>
          </a:p>
          <a:p>
            <a:pPr marR="0" defTabSz="914400" eaLnBrk="1" hangingPunct="1">
              <a:buClrTx/>
              <a:buSzTx/>
              <a:buFont typeface="Arial" panose="020B0604020202020204" pitchFamily="34" charset="0"/>
              <a:buNone/>
              <a:defRPr/>
            </a:pPr>
            <a:r>
              <a:rPr kumimoji="0" lang="en-US" altLang="zh-CN" sz="2800" b="1" kern="1200" cap="none" spc="0" normalizeH="0" baseline="0" noProof="1">
                <a:latin typeface="华文楷体" panose="02010600040101010101" charset="-122"/>
                <a:ea typeface="华文楷体" panose="02010600040101010101" charset="-122"/>
                <a:cs typeface="+mn-cs"/>
                <a:sym typeface="+mn-ea"/>
              </a:rPr>
              <a:t>  </a:t>
            </a:r>
            <a:r>
              <a:rPr kumimoji="0" lang="zh-CN" altLang="en-US" sz="2800" b="1" kern="1200" cap="none" spc="0" normalizeH="0" baseline="0" noProof="1">
                <a:latin typeface="华文楷体" panose="02010600040101010101" charset="-122"/>
                <a:ea typeface="华文楷体" panose="02010600040101010101" charset="-122"/>
                <a:cs typeface="+mn-cs"/>
                <a:sym typeface="+mn-ea"/>
              </a:rPr>
              <a:t>高考试题重在考查</a:t>
            </a:r>
            <a:r>
              <a:rPr kumimoji="0" lang="zh-CN" altLang="en-US" sz="2800" b="1" u="sng" kern="1200" cap="none" spc="0" normalizeH="0" baseline="0" noProof="1">
                <a:solidFill>
                  <a:srgbClr val="0000FF"/>
                </a:solidFill>
                <a:latin typeface="华文楷体" panose="02010600040101010101" charset="-122"/>
                <a:ea typeface="华文楷体" panose="02010600040101010101" charset="-122"/>
                <a:cs typeface="+mn-cs"/>
                <a:sym typeface="+mn-ea"/>
              </a:rPr>
              <a:t>理解历史现象、解释历史事实</a:t>
            </a:r>
            <a:r>
              <a:rPr kumimoji="0" lang="en-US" altLang="zh-CN" sz="2800" b="1" u="sng" kern="1200" cap="none" spc="0" normalizeH="0" baseline="0" noProof="1">
                <a:solidFill>
                  <a:srgbClr val="0000FF"/>
                </a:solidFill>
                <a:latin typeface="华文楷体" panose="02010600040101010101" charset="-122"/>
                <a:ea typeface="华文楷体" panose="02010600040101010101" charset="-122"/>
                <a:cs typeface="+mn-cs"/>
                <a:sym typeface="+mn-ea"/>
              </a:rPr>
              <a:t>“</a:t>
            </a:r>
            <a:r>
              <a:rPr kumimoji="0" lang="zh-CN" altLang="en-US" sz="2800" b="1" u="sng" kern="1200" cap="none" spc="0" normalizeH="0" baseline="0" noProof="1">
                <a:solidFill>
                  <a:srgbClr val="0000FF"/>
                </a:solidFill>
                <a:latin typeface="华文楷体" panose="02010600040101010101" charset="-122"/>
                <a:ea typeface="华文楷体" panose="02010600040101010101" charset="-122"/>
                <a:cs typeface="+mn-cs"/>
                <a:sym typeface="+mn-ea"/>
              </a:rPr>
              <a:t>为什么</a:t>
            </a:r>
            <a:r>
              <a:rPr kumimoji="0" lang="en-US" altLang="zh-CN" sz="2800" b="1" u="sng" kern="1200" cap="none" spc="0" normalizeH="0" baseline="0" noProof="1">
                <a:solidFill>
                  <a:srgbClr val="0000FF"/>
                </a:solidFill>
                <a:latin typeface="华文楷体" panose="02010600040101010101" charset="-122"/>
                <a:ea typeface="华文楷体" panose="02010600040101010101" charset="-122"/>
                <a:cs typeface="+mn-cs"/>
                <a:sym typeface="+mn-ea"/>
              </a:rPr>
              <a:t>”</a:t>
            </a:r>
            <a:r>
              <a:rPr kumimoji="0" lang="zh-CN" altLang="en-US" sz="2800" b="1" u="sng" kern="1200" cap="none" spc="0" normalizeH="0" baseline="0" noProof="1">
                <a:solidFill>
                  <a:srgbClr val="0000FF"/>
                </a:solidFill>
                <a:latin typeface="华文楷体" panose="02010600040101010101" charset="-122"/>
                <a:ea typeface="华文楷体" panose="02010600040101010101" charset="-122"/>
                <a:cs typeface="+mn-cs"/>
                <a:sym typeface="+mn-ea"/>
              </a:rPr>
              <a:t>；赋予历史事实具有时代精神的评价等。</a:t>
            </a:r>
            <a:r>
              <a:rPr kumimoji="0" lang="en-US" altLang="zh-CN" sz="3200" b="1" kern="1200" cap="none" spc="0" normalizeH="0" baseline="0" noProof="1">
                <a:solidFill>
                  <a:srgbClr val="0000FF"/>
                </a:solidFill>
                <a:latin typeface="华文楷体" panose="02010600040101010101" charset="-122"/>
                <a:ea typeface="华文楷体" panose="02010600040101010101" charset="-122"/>
                <a:cs typeface="+mn-cs"/>
                <a:sym typeface="+mn-ea"/>
              </a:rPr>
              <a:t> </a:t>
            </a:r>
            <a:r>
              <a:rPr kumimoji="0" lang="en-US" altLang="zh-CN" sz="3200" b="1" kern="1200" cap="none" spc="0" normalizeH="0" baseline="0" noProof="1">
                <a:latin typeface="华文楷体" panose="02010600040101010101" charset="-122"/>
                <a:ea typeface="华文楷体" panose="02010600040101010101" charset="-122"/>
                <a:cs typeface="+mn-cs"/>
                <a:sym typeface="+mn-ea"/>
              </a:rPr>
              <a:t> </a:t>
            </a:r>
            <a:endParaRPr kumimoji="0" lang="en-US" altLang="zh-CN" sz="3200" b="1" kern="1200" cap="none" spc="0" normalizeH="0" baseline="0" noProof="1">
              <a:latin typeface="华文楷体" panose="02010600040101010101" charset="-122"/>
              <a:ea typeface="华文楷体" panose="02010600040101010101" charset="-122"/>
              <a:cs typeface="+mn-cs"/>
              <a:sym typeface="+mn-ea"/>
            </a:endParaRPr>
          </a:p>
          <a:p>
            <a:pPr marR="0" defTabSz="914400" eaLnBrk="1" hangingPunct="1">
              <a:lnSpc>
                <a:spcPct val="150000"/>
              </a:lnSpc>
              <a:buClrTx/>
              <a:buSzTx/>
              <a:buFont typeface="Arial" panose="020B0604020202020204" pitchFamily="34" charset="0"/>
              <a:buNone/>
              <a:defRPr/>
            </a:pPr>
            <a:r>
              <a:rPr kumimoji="0" lang="zh-CN" altLang="en-US" sz="3200" b="1" kern="1200" cap="none" spc="0" normalizeH="0" baseline="0" noProof="1">
                <a:latin typeface="楷体_GB2312" pitchFamily="1" charset="-122"/>
                <a:ea typeface="楷体_GB2312" pitchFamily="1" charset="-122"/>
                <a:cs typeface="+mn-cs"/>
              </a:rPr>
              <a:t>   如古希腊民主政治、古代中国政治建设等</a:t>
            </a:r>
            <a:endParaRPr kumimoji="0" lang="zh-CN" altLang="en-US" sz="3200" b="1" kern="1200" cap="none" spc="0" normalizeH="0" baseline="0" noProof="1">
              <a:latin typeface="楷体_GB2312" pitchFamily="1" charset="-122"/>
              <a:ea typeface="楷体_GB2312" pitchFamily="1" charset="-122"/>
              <a:cs typeface="+mn-cs"/>
            </a:endParaRPr>
          </a:p>
          <a:p>
            <a:pPr marR="0" defTabSz="914400" eaLnBrk="1" hangingPunct="1">
              <a:lnSpc>
                <a:spcPct val="150000"/>
              </a:lnSpc>
              <a:buClrTx/>
              <a:buSzTx/>
              <a:buFont typeface="Arial" panose="020B0604020202020204" pitchFamily="34" charset="0"/>
              <a:buNone/>
              <a:defRPr/>
            </a:pPr>
            <a:r>
              <a:rPr kumimoji="0" lang="zh-CN" altLang="en-US" sz="3200" b="1" kern="1200" cap="none" spc="0" normalizeH="0" baseline="0" noProof="1">
                <a:latin typeface="楷体_GB2312" pitchFamily="1" charset="-122"/>
                <a:ea typeface="楷体_GB2312" pitchFamily="1" charset="-122"/>
                <a:cs typeface="+mn-cs"/>
              </a:rPr>
              <a:t>   如太平天国运动、东南互保、立宪派等</a:t>
            </a:r>
            <a:endParaRPr kumimoji="0" lang="zh-CN" altLang="en-US" sz="3200" b="1" kern="1200" cap="none" spc="0" normalizeH="0" baseline="0" noProof="1">
              <a:latin typeface="楷体_GB2312" pitchFamily="1" charset="-122"/>
              <a:ea typeface="楷体_GB2312" pitchFamily="1" charset="-122"/>
              <a:cs typeface="+mn-cs"/>
            </a:endParaRPr>
          </a:p>
          <a:p>
            <a:pPr marR="0" defTabSz="914400" eaLnBrk="1" hangingPunct="1">
              <a:lnSpc>
                <a:spcPct val="150000"/>
              </a:lnSpc>
              <a:buClrTx/>
              <a:buSzTx/>
              <a:buFont typeface="Arial" panose="020B0604020202020204" pitchFamily="34" charset="0"/>
              <a:buNone/>
              <a:defRPr/>
            </a:pPr>
            <a:r>
              <a:rPr kumimoji="0" lang="zh-CN" altLang="en-US" sz="3200" b="1" kern="1200" cap="none" spc="0" normalizeH="0" baseline="0" noProof="1">
                <a:latin typeface="楷体_GB2312" pitchFamily="1" charset="-122"/>
                <a:ea typeface="楷体_GB2312" pitchFamily="1" charset="-122"/>
                <a:cs typeface="+mn-cs"/>
              </a:rPr>
              <a:t>   如马歇尔计划等  </a:t>
            </a:r>
            <a:endParaRPr kumimoji="0" lang="zh-CN" altLang="en-US" sz="3200" b="1" kern="1200" cap="none" spc="0" normalizeH="0" baseline="0" noProof="1">
              <a:latin typeface="楷体_GB2312" pitchFamily="1" charset="-122"/>
              <a:ea typeface="楷体_GB2312" pitchFamily="1" charset="-122"/>
              <a:cs typeface="+mn-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552575" y="63500"/>
            <a:ext cx="8978900" cy="1383665"/>
          </a:xfrm>
          <a:prstGeom prst="rect">
            <a:avLst/>
          </a:prstGeom>
          <a:noFill/>
        </p:spPr>
        <p:txBody>
          <a:bodyPr>
            <a:spAutoFit/>
          </a:bodyPr>
          <a:lstStyle/>
          <a:p>
            <a:pPr marR="0" defTabSz="914400" eaLnBrk="1" hangingPunct="1">
              <a:buClrTx/>
              <a:buSzTx/>
              <a:buFont typeface="Arial" panose="020B0604020202020204" pitchFamily="34" charset="0"/>
              <a:buNone/>
              <a:defRPr/>
            </a:pPr>
            <a:r>
              <a:rPr kumimoji="0" lang="en-US" sz="2800" kern="1200" cap="none" spc="0" normalizeH="0" baseline="0" noProof="1">
                <a:latin typeface="楷体_GB2312" pitchFamily="1" charset="-122"/>
                <a:ea typeface="楷体_GB2312" pitchFamily="1" charset="-122"/>
                <a:cs typeface="+mn-ea"/>
                <a:sym typeface="+mn-ea"/>
              </a:rPr>
              <a:t>2.</a:t>
            </a:r>
            <a:r>
              <a:rPr kumimoji="0" lang="zh-CN" altLang="en-US" sz="2800" b="1" kern="1200" cap="none" spc="0" normalizeH="0" baseline="0" noProof="1">
                <a:latin typeface="楷体_GB2312" pitchFamily="1" charset="-122"/>
                <a:ea typeface="楷体_GB2312" pitchFamily="1" charset="-122"/>
                <a:cs typeface="+mn-ea"/>
              </a:rPr>
              <a:t>史料进一步多元，</a:t>
            </a:r>
            <a:r>
              <a:rPr kumimoji="0" lang="zh-CN" altLang="en-US" sz="2800" b="1" kern="1200" cap="none" spc="0" normalizeH="0" baseline="0" noProof="1">
                <a:effectLst>
                  <a:outerShdw blurRad="38100" dist="19050" dir="2700000" algn="tl" rotWithShape="0">
                    <a:schemeClr val="dk1">
                      <a:alpha val="40000"/>
                    </a:schemeClr>
                  </a:outerShdw>
                </a:effectLst>
                <a:latin typeface="楷体_GB2312" pitchFamily="1" charset="-122"/>
                <a:ea typeface="楷体_GB2312" pitchFamily="1" charset="-122"/>
                <a:cs typeface="+mn-ea"/>
              </a:rPr>
              <a:t>考查唯物史观下的史料实证能力与历史解释。</a:t>
            </a:r>
            <a:endParaRPr kumimoji="0" lang="en-US" sz="2400" b="1" kern="1200" cap="none" spc="0" normalizeH="0" baseline="0" noProof="1">
              <a:latin typeface="楷体_GB2312" pitchFamily="1" charset="-122"/>
              <a:ea typeface="楷体_GB2312" pitchFamily="1" charset="-122"/>
              <a:cs typeface="+mn-ea"/>
            </a:endParaRPr>
          </a:p>
          <a:p>
            <a:pPr marR="0" defTabSz="914400" eaLnBrk="1" hangingPunct="1">
              <a:buClrTx/>
              <a:buSzTx/>
              <a:buFont typeface="Arial" panose="020B0604020202020204" pitchFamily="34" charset="0"/>
              <a:buNone/>
              <a:defRPr/>
            </a:pPr>
            <a:r>
              <a:rPr kumimoji="0" lang="en-US" sz="2800" b="1" kern="1200" cap="none" spc="0" normalizeH="0" baseline="0" noProof="1">
                <a:latin typeface="楷体_GB2312" pitchFamily="1" charset="-122"/>
                <a:ea typeface="楷体_GB2312" pitchFamily="1" charset="-122"/>
                <a:cs typeface="+mn-ea"/>
              </a:rPr>
              <a:t>3.</a:t>
            </a:r>
            <a:r>
              <a:rPr kumimoji="0" lang="zh-CN" altLang="en-US" sz="2800" b="1" kern="1200" cap="none" spc="0" normalizeH="0" baseline="0" noProof="1">
                <a:latin typeface="楷体_GB2312" pitchFamily="1" charset="-122"/>
                <a:ea typeface="楷体_GB2312" pitchFamily="1" charset="-122"/>
                <a:cs typeface="+mn-ea"/>
              </a:rPr>
              <a:t>重视历史学科的学习与研究方法，回归历史本真</a:t>
            </a:r>
            <a:endParaRPr kumimoji="0" lang="zh-CN" altLang="en-US" sz="2800" b="1" kern="1200" cap="none" spc="0" normalizeH="0" baseline="0" noProof="1">
              <a:latin typeface="楷体_GB2312" pitchFamily="1" charset="-122"/>
              <a:ea typeface="楷体_GB2312" pitchFamily="1" charset="-122"/>
              <a:cs typeface="+mn-cs"/>
            </a:endParaRPr>
          </a:p>
        </p:txBody>
      </p:sp>
      <p:sp>
        <p:nvSpPr>
          <p:cNvPr id="6" name="文本框 5"/>
          <p:cNvSpPr txBox="1"/>
          <p:nvPr/>
        </p:nvSpPr>
        <p:spPr>
          <a:xfrm>
            <a:off x="1670050" y="1447800"/>
            <a:ext cx="8850313" cy="5231765"/>
          </a:xfrm>
          <a:prstGeom prst="rect">
            <a:avLst/>
          </a:prstGeom>
          <a:noFill/>
          <a:ln w="9525">
            <a:noFill/>
          </a:ln>
        </p:spPr>
        <p:txBody>
          <a:bodyPr>
            <a:spAutoFit/>
          </a:bodyPr>
          <a:lstStyle/>
          <a:p>
            <a:pPr marR="0" defTabSz="914400" eaLnBrk="1" hangingPunct="1">
              <a:lnSpc>
                <a:spcPct val="115000"/>
              </a:lnSpc>
              <a:spcBef>
                <a:spcPts val="0"/>
              </a:spcBef>
              <a:spcAft>
                <a:spcPts val="0"/>
              </a:spcAft>
              <a:buClrTx/>
              <a:buSzTx/>
              <a:buFont typeface="Arial" panose="020B0604020202020204" pitchFamily="34" charset="0"/>
              <a:buNone/>
              <a:defRPr/>
            </a:pPr>
            <a:endParaRPr kumimoji="0" lang="en-US" altLang="zh-CN" sz="1050" kern="1200" cap="none" spc="0" normalizeH="0" baseline="0" noProof="1">
              <a:latin typeface="宋体" panose="02010600030101010101" pitchFamily="2" charset="-122"/>
              <a:ea typeface="宋体" panose="02010600030101010101" pitchFamily="2" charset="-122"/>
              <a:cs typeface="宋体" panose="02010600030101010101" pitchFamily="2" charset="-122"/>
            </a:endParaRPr>
          </a:p>
          <a:p>
            <a:pPr marR="0" defTabSz="914400" eaLnBrk="1" hangingPunct="1">
              <a:lnSpc>
                <a:spcPct val="115000"/>
              </a:lnSpc>
              <a:spcBef>
                <a:spcPts val="0"/>
              </a:spcBef>
              <a:spcAft>
                <a:spcPts val="0"/>
              </a:spcAft>
              <a:buClrTx/>
              <a:buSzTx/>
              <a:buFont typeface="Arial" panose="020B0604020202020204" pitchFamily="34" charset="0"/>
              <a:buNone/>
              <a:defRPr/>
            </a:pPr>
            <a:r>
              <a:rPr kumimoji="0" lang="zh-CN" altLang="en-US" sz="2000" b="1" kern="1200" cap="none" spc="0" normalizeH="0" baseline="0" noProof="1">
                <a:solidFill>
                  <a:srgbClr val="0000FF"/>
                </a:solidFill>
                <a:latin typeface="楷体_GB2312" pitchFamily="1" charset="-122"/>
                <a:ea typeface="楷体_GB2312" pitchFamily="1" charset="-122"/>
                <a:cs typeface="+mn-ea"/>
                <a:sym typeface="+mn-ea"/>
              </a:rPr>
              <a:t>【</a:t>
            </a:r>
            <a:r>
              <a:rPr kumimoji="0" lang="en-US" altLang="zh-CN" sz="2000" b="1" kern="1200" cap="none" spc="0" normalizeH="0" baseline="0" noProof="1" smtClean="0">
                <a:solidFill>
                  <a:srgbClr val="0000FF"/>
                </a:solidFill>
                <a:latin typeface="楷体_GB2312" pitchFamily="1" charset="-122"/>
                <a:ea typeface="楷体_GB2312" pitchFamily="1" charset="-122"/>
                <a:cs typeface="+mn-ea"/>
                <a:sym typeface="+mn-ea"/>
              </a:rPr>
              <a:t>2017</a:t>
            </a:r>
            <a:r>
              <a:rPr kumimoji="0" lang="en-US" altLang="zh-CN" sz="2000" b="1" kern="0" cap="none" spc="0" normalizeH="0" baseline="0" noProof="0" dirty="0">
                <a:solidFill>
                  <a:srgbClr val="0000FF"/>
                </a:solidFill>
                <a:latin typeface="Arial" panose="020B0604020202020204"/>
                <a:ea typeface="宋体" panose="02010600030101010101" pitchFamily="2" charset="-122"/>
                <a:cs typeface="+mn-cs"/>
              </a:rPr>
              <a:t> · </a:t>
            </a:r>
            <a:r>
              <a:rPr kumimoji="0" lang="en-US" altLang="zh-CN" sz="2000" b="1" kern="1200" cap="none" spc="0" normalizeH="0" baseline="0" noProof="1" smtClean="0">
                <a:solidFill>
                  <a:srgbClr val="0000FF"/>
                </a:solidFill>
                <a:latin typeface="楷体_GB2312" pitchFamily="1" charset="-122"/>
                <a:ea typeface="楷体_GB2312" pitchFamily="1" charset="-122"/>
                <a:cs typeface="+mn-ea"/>
                <a:sym typeface="+mn-ea"/>
              </a:rPr>
              <a:t>Ⅰ</a:t>
            </a:r>
            <a:r>
              <a:rPr kumimoji="0" lang="zh-CN" altLang="en-US" sz="2000" b="1" kern="1200" cap="none" spc="0" normalizeH="0" baseline="0" noProof="1">
                <a:solidFill>
                  <a:srgbClr val="0000FF"/>
                </a:solidFill>
                <a:latin typeface="楷体_GB2312" pitchFamily="1" charset="-122"/>
                <a:ea typeface="楷体_GB2312" pitchFamily="1" charset="-122"/>
                <a:cs typeface="+mn-ea"/>
                <a:sym typeface="+mn-ea"/>
              </a:rPr>
              <a:t>卷2</a:t>
            </a:r>
            <a:r>
              <a:rPr kumimoji="0" lang="en-US" altLang="zh-CN" sz="2000" b="1" kern="1200" cap="none" spc="0" normalizeH="0" baseline="0" noProof="1">
                <a:solidFill>
                  <a:srgbClr val="0000FF"/>
                </a:solidFill>
                <a:latin typeface="楷体_GB2312" pitchFamily="1" charset="-122"/>
                <a:ea typeface="楷体_GB2312" pitchFamily="1" charset="-122"/>
                <a:cs typeface="+mn-ea"/>
                <a:sym typeface="+mn-ea"/>
              </a:rPr>
              <a:t>6</a:t>
            </a:r>
            <a:r>
              <a:rPr kumimoji="0" lang="zh-CN" altLang="en-US" sz="2000" b="1" kern="1200" cap="none" spc="0" normalizeH="0" baseline="0" noProof="1">
                <a:solidFill>
                  <a:srgbClr val="0000FF"/>
                </a:solidFill>
                <a:latin typeface="楷体_GB2312" pitchFamily="1" charset="-122"/>
                <a:ea typeface="楷体_GB2312" pitchFamily="1" charset="-122"/>
                <a:cs typeface="+mn-ea"/>
                <a:sym typeface="+mn-ea"/>
              </a:rPr>
              <a:t>】</a:t>
            </a:r>
            <a:r>
              <a:rPr kumimoji="0" lang="zh-CN" altLang="en-US" sz="2000" b="1" kern="1200" cap="none" spc="0" normalizeH="0" baseline="0" noProof="1">
                <a:latin typeface="楷体_GB2312" pitchFamily="1" charset="-122"/>
                <a:ea typeface="楷体_GB2312" pitchFamily="1" charset="-122"/>
                <a:cs typeface="宋体" panose="02010600030101010101" pitchFamily="2" charset="-122"/>
              </a:rPr>
              <a:t>表</a:t>
            </a:r>
            <a:r>
              <a:rPr kumimoji="0" lang="en-US" altLang="zh-CN" sz="2000" b="1" kern="1200" cap="none" spc="0" normalizeH="0" baseline="0" noProof="1">
                <a:latin typeface="楷体_GB2312" pitchFamily="1" charset="-122"/>
                <a:ea typeface="楷体_GB2312" pitchFamily="1" charset="-122"/>
                <a:cs typeface="宋体" panose="02010600030101010101" pitchFamily="2" charset="-122"/>
              </a:rPr>
              <a:t>2</a:t>
            </a:r>
            <a:r>
              <a:rPr kumimoji="0" lang="zh-CN" altLang="en-US" sz="2000" b="1" kern="1200" cap="none" spc="0" normalizeH="0" baseline="0" noProof="1">
                <a:latin typeface="楷体_GB2312" pitchFamily="1" charset="-122"/>
                <a:ea typeface="楷体_GB2312" pitchFamily="1" charset="-122"/>
                <a:cs typeface="宋体" panose="02010600030101010101" pitchFamily="2" charset="-122"/>
              </a:rPr>
              <a:t>为不同史籍关于唐武德元年同一事件的历史叙述。据此能够被认定的历史事实是</a:t>
            </a:r>
            <a:endParaRPr kumimoji="0" lang="zh-CN" altLang="en-US" sz="2000" b="1" kern="1200" cap="none" spc="0" normalizeH="0" baseline="0" noProof="1">
              <a:latin typeface="楷体_GB2312" pitchFamily="1" charset="-122"/>
              <a:ea typeface="楷体_GB2312" pitchFamily="1" charset="-122"/>
              <a:cs typeface="宋体" panose="02010600030101010101" pitchFamily="2" charset="-122"/>
            </a:endParaRPr>
          </a:p>
          <a:p>
            <a:pPr marR="0" defTabSz="914400" eaLnBrk="1" hangingPunct="1">
              <a:lnSpc>
                <a:spcPct val="115000"/>
              </a:lnSpc>
              <a:spcBef>
                <a:spcPts val="0"/>
              </a:spcBef>
              <a:spcAft>
                <a:spcPts val="0"/>
              </a:spcAft>
              <a:buClrTx/>
              <a:buSzTx/>
              <a:buFont typeface="Arial" panose="020B0604020202020204" pitchFamily="34" charset="0"/>
              <a:buNone/>
              <a:defRPr/>
            </a:pPr>
            <a:r>
              <a:rPr kumimoji="0" lang="en-US" altLang="zh-CN" sz="2000" b="1" kern="1200" cap="none" spc="0" normalizeH="0" baseline="0" noProof="1">
                <a:latin typeface="楷体_GB2312" pitchFamily="1" charset="-122"/>
                <a:ea typeface="楷体_GB2312" pitchFamily="1" charset="-122"/>
                <a:cs typeface="宋体" panose="02010600030101010101" pitchFamily="2" charset="-122"/>
              </a:rPr>
              <a:t>A</a:t>
            </a:r>
            <a:r>
              <a:rPr kumimoji="0" lang="zh-CN" altLang="en-US" sz="2000" b="1" kern="1200" cap="none" spc="0" normalizeH="0" baseline="0" noProof="1">
                <a:latin typeface="楷体_GB2312" pitchFamily="1" charset="-122"/>
                <a:ea typeface="楷体_GB2312" pitchFamily="1" charset="-122"/>
                <a:cs typeface="宋体" panose="02010600030101010101" pitchFamily="2" charset="-122"/>
              </a:rPr>
              <a:t>．皇帝李世民与薛举战于泾州   </a:t>
            </a:r>
            <a:r>
              <a:rPr kumimoji="0" lang="en-US" altLang="zh-CN" sz="2000" b="1" kern="1200" cap="none" spc="0" normalizeH="0" baseline="0" noProof="1">
                <a:latin typeface="楷体_GB2312" pitchFamily="1" charset="-122"/>
                <a:ea typeface="楷体_GB2312" pitchFamily="1" charset="-122"/>
                <a:cs typeface="宋体" panose="02010600030101010101" pitchFamily="2" charset="-122"/>
              </a:rPr>
              <a:t>B</a:t>
            </a:r>
            <a:r>
              <a:rPr kumimoji="0" lang="zh-CN" altLang="en-US" sz="2000" b="1" kern="1200" cap="none" spc="0" normalizeH="0" baseline="0" noProof="1">
                <a:latin typeface="楷体_GB2312" pitchFamily="1" charset="-122"/>
                <a:ea typeface="楷体_GB2312" pitchFamily="1" charset="-122"/>
                <a:cs typeface="宋体" panose="02010600030101010101" pitchFamily="2" charset="-122"/>
              </a:rPr>
              <a:t>．刘文静是战役中唐军的主帅</a:t>
            </a:r>
            <a:endParaRPr kumimoji="0" lang="zh-CN" altLang="en-US" sz="2000" b="1" kern="1200" cap="none" spc="0" normalizeH="0" baseline="0" noProof="1">
              <a:latin typeface="楷体_GB2312" pitchFamily="1" charset="-122"/>
              <a:ea typeface="楷体_GB2312" pitchFamily="1" charset="-122"/>
              <a:cs typeface="宋体" panose="02010600030101010101" pitchFamily="2" charset="-122"/>
            </a:endParaRPr>
          </a:p>
          <a:p>
            <a:pPr marR="0" defTabSz="914400" eaLnBrk="1" hangingPunct="1">
              <a:lnSpc>
                <a:spcPct val="115000"/>
              </a:lnSpc>
              <a:spcBef>
                <a:spcPts val="0"/>
              </a:spcBef>
              <a:spcAft>
                <a:spcPts val="0"/>
              </a:spcAft>
              <a:buClrTx/>
              <a:buSzTx/>
              <a:buFont typeface="Arial" panose="020B0604020202020204" pitchFamily="34" charset="0"/>
              <a:buNone/>
              <a:defRPr/>
            </a:pPr>
            <a:r>
              <a:rPr kumimoji="0" lang="en-US" altLang="zh-CN" sz="2000" b="1" kern="1200" cap="none" spc="0" normalizeH="0" baseline="0" noProof="1">
                <a:solidFill>
                  <a:srgbClr val="0000FF"/>
                </a:solidFill>
                <a:latin typeface="楷体_GB2312" pitchFamily="1" charset="-122"/>
                <a:ea typeface="楷体_GB2312" pitchFamily="1" charset="-122"/>
                <a:cs typeface="宋体" panose="02010600030101010101" pitchFamily="2" charset="-122"/>
              </a:rPr>
              <a:t>C</a:t>
            </a:r>
            <a:r>
              <a:rPr kumimoji="0" lang="zh-CN" altLang="en-US" sz="2000" b="1" kern="1200" cap="none" spc="0" normalizeH="0" baseline="0" noProof="1">
                <a:solidFill>
                  <a:srgbClr val="0000FF"/>
                </a:solidFill>
                <a:latin typeface="楷体_GB2312" pitchFamily="1" charset="-122"/>
                <a:ea typeface="楷体_GB2312" pitchFamily="1" charset="-122"/>
                <a:cs typeface="宋体" panose="02010600030101010101" pitchFamily="2" charset="-122"/>
              </a:rPr>
              <a:t>．唐军与薛举在泾州作战失败</a:t>
            </a:r>
            <a:r>
              <a:rPr kumimoji="0" lang="zh-CN" altLang="en-US" sz="2000" b="1" kern="1200" cap="none" spc="0" normalizeH="0" baseline="0" noProof="1">
                <a:solidFill>
                  <a:srgbClr val="FF0000"/>
                </a:solidFill>
                <a:latin typeface="楷体_GB2312" pitchFamily="1" charset="-122"/>
                <a:ea typeface="楷体_GB2312" pitchFamily="1" charset="-122"/>
                <a:cs typeface="宋体" panose="02010600030101010101" pitchFamily="2" charset="-122"/>
              </a:rPr>
              <a:t> </a:t>
            </a:r>
            <a:r>
              <a:rPr kumimoji="0" lang="zh-CN" altLang="en-US" sz="2000" b="1" kern="1200" cap="none" spc="0" normalizeH="0" baseline="0" noProof="1">
                <a:latin typeface="楷体_GB2312" pitchFamily="1" charset="-122"/>
                <a:ea typeface="楷体_GB2312" pitchFamily="1" charset="-122"/>
                <a:cs typeface="宋体" panose="02010600030101010101" pitchFamily="2" charset="-122"/>
              </a:rPr>
              <a:t>  </a:t>
            </a:r>
            <a:r>
              <a:rPr kumimoji="0" lang="en-US" altLang="zh-CN" sz="2000" b="1" kern="1200" cap="none" spc="0" normalizeH="0" baseline="0" noProof="1">
                <a:latin typeface="楷体_GB2312" pitchFamily="1" charset="-122"/>
                <a:ea typeface="楷体_GB2312" pitchFamily="1" charset="-122"/>
                <a:cs typeface="宋体" panose="02010600030101010101" pitchFamily="2" charset="-122"/>
              </a:rPr>
              <a:t>D</a:t>
            </a:r>
            <a:r>
              <a:rPr kumimoji="0" lang="zh-CN" altLang="en-US" sz="2000" b="1" kern="1200" cap="none" spc="0" normalizeH="0" baseline="0" noProof="1">
                <a:latin typeface="楷体_GB2312" pitchFamily="1" charset="-122"/>
                <a:ea typeface="楷体_GB2312" pitchFamily="1" charset="-122"/>
                <a:cs typeface="宋体" panose="02010600030101010101" pitchFamily="2" charset="-122"/>
              </a:rPr>
              <a:t>．李世民患病导致了战役失败</a:t>
            </a:r>
            <a:endParaRPr kumimoji="0" lang="zh-CN" altLang="en-US" sz="2000" b="1" kern="1200" cap="none" spc="0" normalizeH="0" baseline="0" noProof="1">
              <a:latin typeface="楷体_GB2312" pitchFamily="1" charset="-122"/>
              <a:ea typeface="楷体_GB2312" pitchFamily="1" charset="-122"/>
              <a:cs typeface="宋体" panose="02010600030101010101" pitchFamily="2" charset="-122"/>
            </a:endParaRPr>
          </a:p>
          <a:p>
            <a:pPr marR="0" defTabSz="914400" eaLnBrk="1" hangingPunct="1">
              <a:lnSpc>
                <a:spcPct val="115000"/>
              </a:lnSpc>
              <a:spcBef>
                <a:spcPts val="0"/>
              </a:spcBef>
              <a:spcAft>
                <a:spcPts val="0"/>
              </a:spcAft>
              <a:buClrTx/>
              <a:buSzTx/>
              <a:buFont typeface="Arial" panose="020B0604020202020204" pitchFamily="34" charset="0"/>
              <a:buNone/>
              <a:defRPr/>
            </a:pPr>
            <a:r>
              <a:rPr kumimoji="0" lang="zh-CN" altLang="en-US" sz="2000" b="1" kern="1200" cap="none" spc="0" normalizeH="0" baseline="0" noProof="1">
                <a:solidFill>
                  <a:srgbClr val="0000FF"/>
                </a:solidFill>
                <a:latin typeface="楷体_GB2312" pitchFamily="1" charset="-122"/>
                <a:ea typeface="楷体_GB2312" pitchFamily="1" charset="-122"/>
                <a:cs typeface="+mn-ea"/>
                <a:sym typeface="+mn-ea"/>
              </a:rPr>
              <a:t>【</a:t>
            </a:r>
            <a:r>
              <a:rPr kumimoji="0" lang="en-US" altLang="zh-CN" sz="2000" b="1" kern="1200" cap="none" spc="0" normalizeH="0" baseline="0" noProof="1" smtClean="0">
                <a:solidFill>
                  <a:srgbClr val="0000FF"/>
                </a:solidFill>
                <a:latin typeface="楷体_GB2312" pitchFamily="1" charset="-122"/>
                <a:ea typeface="楷体_GB2312" pitchFamily="1" charset="-122"/>
                <a:cs typeface="+mn-ea"/>
                <a:sym typeface="+mn-ea"/>
              </a:rPr>
              <a:t>2017</a:t>
            </a:r>
            <a:r>
              <a:rPr kumimoji="0" lang="en-US" altLang="zh-CN" sz="2000" b="1" kern="0" cap="none" spc="0" normalizeH="0" baseline="0" noProof="0" dirty="0">
                <a:solidFill>
                  <a:srgbClr val="0000FF"/>
                </a:solidFill>
                <a:latin typeface="Arial" panose="020B0604020202020204"/>
                <a:ea typeface="宋体" panose="02010600030101010101" pitchFamily="2" charset="-122"/>
                <a:cs typeface="+mn-cs"/>
              </a:rPr>
              <a:t> · </a:t>
            </a:r>
            <a:r>
              <a:rPr kumimoji="0" lang="en-US" altLang="zh-CN" sz="2000" b="1" kern="1200" cap="none" spc="0" normalizeH="0" baseline="0" noProof="1" smtClean="0">
                <a:solidFill>
                  <a:srgbClr val="0000FF"/>
                </a:solidFill>
                <a:latin typeface="楷体_GB2312" pitchFamily="1" charset="-122"/>
                <a:ea typeface="楷体_GB2312" pitchFamily="1" charset="-122"/>
                <a:cs typeface="+mn-ea"/>
                <a:sym typeface="+mn-ea"/>
              </a:rPr>
              <a:t>Ⅱ</a:t>
            </a:r>
            <a:r>
              <a:rPr kumimoji="0" lang="zh-CN" altLang="en-US" sz="2000" b="1" kern="1200" cap="none" spc="0" normalizeH="0" baseline="0" noProof="1">
                <a:solidFill>
                  <a:srgbClr val="0000FF"/>
                </a:solidFill>
                <a:latin typeface="楷体_GB2312" pitchFamily="1" charset="-122"/>
                <a:ea typeface="楷体_GB2312" pitchFamily="1" charset="-122"/>
                <a:cs typeface="+mn-ea"/>
                <a:sym typeface="+mn-ea"/>
              </a:rPr>
              <a:t>卷2</a:t>
            </a:r>
            <a:r>
              <a:rPr kumimoji="0" lang="en-US" altLang="zh-CN" sz="2000" b="1" kern="1200" cap="none" spc="0" normalizeH="0" baseline="0" noProof="1">
                <a:solidFill>
                  <a:srgbClr val="0000FF"/>
                </a:solidFill>
                <a:latin typeface="楷体_GB2312" pitchFamily="1" charset="-122"/>
                <a:ea typeface="楷体_GB2312" pitchFamily="1" charset="-122"/>
                <a:cs typeface="+mn-ea"/>
                <a:sym typeface="+mn-ea"/>
              </a:rPr>
              <a:t>5</a:t>
            </a:r>
            <a:r>
              <a:rPr kumimoji="0" lang="zh-CN" altLang="en-US" sz="2000" b="1" kern="1200" cap="none" spc="0" normalizeH="0" baseline="0" noProof="1">
                <a:solidFill>
                  <a:srgbClr val="0000FF"/>
                </a:solidFill>
                <a:latin typeface="楷体_GB2312" pitchFamily="1" charset="-122"/>
                <a:ea typeface="楷体_GB2312" pitchFamily="1" charset="-122"/>
                <a:cs typeface="+mn-ea"/>
                <a:sym typeface="+mn-ea"/>
              </a:rPr>
              <a:t>】</a:t>
            </a:r>
            <a:r>
              <a:rPr kumimoji="0" lang="zh-CN" altLang="en-US" sz="2000" b="1" kern="1200" cap="none" spc="0" normalizeH="0" baseline="0" noProof="1">
                <a:latin typeface="楷体_GB2312" pitchFamily="1" charset="-122"/>
                <a:ea typeface="楷体_GB2312" pitchFamily="1" charset="-122"/>
                <a:cs typeface="+mn-ea"/>
              </a:rPr>
              <a:t>《史记》《汉书》均为私家撰著。魏晋以后，朝廷任用史官负责修撰本朝或前朝历史，甚至由宰相主持，皇帝亲自参与，这反映出官修史书</a:t>
            </a:r>
            <a:endParaRPr kumimoji="0" lang="zh-CN" altLang="en-US" sz="2000" b="1" kern="1200" cap="none" spc="0" normalizeH="0" baseline="0" noProof="1">
              <a:latin typeface="楷体_GB2312" pitchFamily="1" charset="-122"/>
              <a:ea typeface="楷体_GB2312" pitchFamily="1" charset="-122"/>
              <a:cs typeface="+mn-cs"/>
            </a:endParaRPr>
          </a:p>
          <a:p>
            <a:pPr marR="0" defTabSz="914400" eaLnBrk="1" hangingPunct="1">
              <a:lnSpc>
                <a:spcPct val="115000"/>
              </a:lnSpc>
              <a:spcBef>
                <a:spcPts val="0"/>
              </a:spcBef>
              <a:spcAft>
                <a:spcPts val="0"/>
              </a:spcAft>
              <a:buClrTx/>
              <a:buSzTx/>
              <a:buFont typeface="Arial" panose="020B0604020202020204" pitchFamily="34" charset="0"/>
              <a:buNone/>
              <a:defRPr/>
            </a:pPr>
            <a:r>
              <a:rPr kumimoji="0" lang="zh-CN" altLang="en-US" sz="2000" b="1" kern="1200" cap="none" spc="0" normalizeH="0" baseline="0" noProof="1">
                <a:latin typeface="楷体_GB2312" pitchFamily="1" charset="-122"/>
                <a:ea typeface="楷体_GB2312" pitchFamily="1" charset="-122"/>
                <a:cs typeface="+mn-ea"/>
              </a:rPr>
              <a:t>A．记载的真实性      	         B．评价历史的公正性</a:t>
            </a:r>
            <a:endParaRPr kumimoji="0" lang="zh-CN" altLang="en-US" sz="2000" b="1" kern="1200" cap="none" spc="0" normalizeH="0" baseline="0" noProof="1">
              <a:latin typeface="楷体_GB2312" pitchFamily="1" charset="-122"/>
              <a:ea typeface="楷体_GB2312" pitchFamily="1" charset="-122"/>
              <a:cs typeface="+mn-cs"/>
            </a:endParaRPr>
          </a:p>
          <a:p>
            <a:pPr marR="0" defTabSz="914400" eaLnBrk="1" hangingPunct="1">
              <a:lnSpc>
                <a:spcPct val="115000"/>
              </a:lnSpc>
              <a:spcBef>
                <a:spcPts val="0"/>
              </a:spcBef>
              <a:spcAft>
                <a:spcPts val="0"/>
              </a:spcAft>
              <a:buClrTx/>
              <a:buSzTx/>
              <a:buFont typeface="Arial" panose="020B0604020202020204" pitchFamily="34" charset="0"/>
              <a:buNone/>
              <a:defRPr/>
            </a:pPr>
            <a:r>
              <a:rPr kumimoji="0" lang="zh-CN" altLang="en-US" sz="2000" b="1" kern="1200" cap="none" spc="0" normalizeH="0" baseline="0" noProof="1">
                <a:solidFill>
                  <a:srgbClr val="0000FF"/>
                </a:solidFill>
                <a:latin typeface="楷体_GB2312" pitchFamily="1" charset="-122"/>
                <a:ea typeface="楷体_GB2312" pitchFamily="1" charset="-122"/>
                <a:cs typeface="+mn-ea"/>
              </a:rPr>
              <a:t>C．修撰的政治性 </a:t>
            </a:r>
            <a:r>
              <a:rPr kumimoji="0" lang="zh-CN" altLang="en-US" sz="2000" b="1" kern="1200" cap="none" spc="0" normalizeH="0" baseline="0" noProof="1">
                <a:latin typeface="楷体_GB2312" pitchFamily="1" charset="-122"/>
                <a:ea typeface="楷体_GB2312" pitchFamily="1" charset="-122"/>
                <a:cs typeface="+mn-ea"/>
              </a:rPr>
              <a:t>      	 </a:t>
            </a:r>
            <a:r>
              <a:rPr kumimoji="0" lang="zh-CN" altLang="en-US" sz="2000" b="1" kern="1200" cap="none" spc="0" normalizeH="0" baseline="0" noProof="1" smtClean="0">
                <a:latin typeface="楷体_GB2312" pitchFamily="1" charset="-122"/>
                <a:ea typeface="楷体_GB2312" pitchFamily="1" charset="-122"/>
                <a:cs typeface="+mn-ea"/>
              </a:rPr>
              <a:t>        </a:t>
            </a:r>
            <a:r>
              <a:rPr kumimoji="0" lang="zh-CN" altLang="en-US" sz="2000" b="1" kern="1200" cap="none" spc="0" normalizeH="0" baseline="0" noProof="1">
                <a:latin typeface="楷体_GB2312" pitchFamily="1" charset="-122"/>
                <a:ea typeface="楷体_GB2312" pitchFamily="1" charset="-122"/>
                <a:cs typeface="+mn-ea"/>
              </a:rPr>
              <a:t>D．解释历史的客观性</a:t>
            </a:r>
            <a:endParaRPr kumimoji="0" lang="zh-CN" altLang="en-US" sz="2000" b="1" kern="1200" cap="none" spc="0" normalizeH="0" baseline="0" noProof="1">
              <a:latin typeface="楷体_GB2312" pitchFamily="1" charset="-122"/>
              <a:ea typeface="楷体_GB2312" pitchFamily="1" charset="-122"/>
              <a:cs typeface="+mn-ea"/>
            </a:endParaRPr>
          </a:p>
          <a:p>
            <a:pPr marR="0" defTabSz="914400" eaLnBrk="1" hangingPunct="1">
              <a:lnSpc>
                <a:spcPct val="115000"/>
              </a:lnSpc>
              <a:spcBef>
                <a:spcPts val="0"/>
              </a:spcBef>
              <a:spcAft>
                <a:spcPts val="0"/>
              </a:spcAft>
              <a:buClrTx/>
              <a:buSzTx/>
              <a:buFont typeface="Arial" panose="020B0604020202020204" pitchFamily="34" charset="0"/>
              <a:buNone/>
              <a:defRPr/>
            </a:pPr>
            <a:r>
              <a:rPr kumimoji="0" lang="zh-CN" altLang="en-US" sz="2000" b="1" kern="1200" cap="none" spc="0" normalizeH="0" baseline="0" noProof="1">
                <a:solidFill>
                  <a:srgbClr val="0000FF"/>
                </a:solidFill>
                <a:effectLst>
                  <a:outerShdw blurRad="38100" dist="38100" dir="2700000" algn="tl">
                    <a:srgbClr val="000000">
                      <a:alpha val="43137"/>
                    </a:srgbClr>
                  </a:outerShdw>
                </a:effectLst>
                <a:latin typeface="楷体_GB2312" pitchFamily="1" charset="-122"/>
                <a:ea typeface="楷体_GB2312" pitchFamily="1" charset="-122"/>
                <a:cs typeface="+mn-ea"/>
                <a:sym typeface="+mn-ea"/>
              </a:rPr>
              <a:t>【</a:t>
            </a:r>
            <a:r>
              <a:rPr kumimoji="0" lang="en-US" altLang="zh-CN" sz="2000" b="1" kern="1200" cap="none" spc="0" normalizeH="0" baseline="0" noProof="1" smtClean="0">
                <a:solidFill>
                  <a:srgbClr val="0000FF"/>
                </a:solidFill>
                <a:effectLst>
                  <a:outerShdw blurRad="38100" dist="38100" dir="2700000" algn="tl">
                    <a:srgbClr val="000000">
                      <a:alpha val="43137"/>
                    </a:srgbClr>
                  </a:outerShdw>
                </a:effectLst>
                <a:latin typeface="楷体_GB2312" pitchFamily="1" charset="-122"/>
                <a:ea typeface="楷体_GB2312" pitchFamily="1" charset="-122"/>
                <a:cs typeface="+mn-ea"/>
                <a:sym typeface="+mn-ea"/>
              </a:rPr>
              <a:t>2017</a:t>
            </a:r>
            <a:r>
              <a:rPr kumimoji="0" lang="en-US" altLang="zh-CN" sz="2000" b="1" kern="0" cap="none" spc="0" normalizeH="0" baseline="0" noProof="0" dirty="0">
                <a:solidFill>
                  <a:srgbClr val="0000FF"/>
                </a:solidFill>
                <a:effectLst>
                  <a:outerShdw blurRad="38100" dist="38100" dir="2700000" algn="tl">
                    <a:srgbClr val="000000">
                      <a:alpha val="43137"/>
                    </a:srgbClr>
                  </a:outerShdw>
                </a:effectLst>
                <a:latin typeface="Arial" panose="020B0604020202020204"/>
                <a:ea typeface="宋体" panose="02010600030101010101" pitchFamily="2" charset="-122"/>
                <a:cs typeface="+mn-cs"/>
              </a:rPr>
              <a:t> · </a:t>
            </a:r>
            <a:r>
              <a:rPr kumimoji="0" lang="en-US" altLang="zh-CN" sz="2000" b="1" kern="1200" cap="none" spc="0" normalizeH="0" baseline="0" noProof="1" smtClean="0">
                <a:solidFill>
                  <a:srgbClr val="0000FF"/>
                </a:solidFill>
                <a:effectLst>
                  <a:outerShdw blurRad="38100" dist="38100" dir="2700000" algn="tl">
                    <a:srgbClr val="000000">
                      <a:alpha val="43137"/>
                    </a:srgbClr>
                  </a:outerShdw>
                </a:effectLst>
                <a:latin typeface="楷体_GB2312" pitchFamily="1" charset="-122"/>
                <a:ea typeface="楷体_GB2312" pitchFamily="1" charset="-122"/>
                <a:cs typeface="+mn-ea"/>
                <a:sym typeface="+mn-ea"/>
              </a:rPr>
              <a:t>Ⅱ</a:t>
            </a:r>
            <a:r>
              <a:rPr kumimoji="0" lang="zh-CN" altLang="en-US" sz="2000" b="1" kern="1200" cap="none" spc="0" normalizeH="0" baseline="0" noProof="1">
                <a:solidFill>
                  <a:srgbClr val="0000FF"/>
                </a:solidFill>
                <a:effectLst>
                  <a:outerShdw blurRad="38100" dist="38100" dir="2700000" algn="tl">
                    <a:srgbClr val="000000">
                      <a:alpha val="43137"/>
                    </a:srgbClr>
                  </a:outerShdw>
                </a:effectLst>
                <a:latin typeface="楷体_GB2312" pitchFamily="1" charset="-122"/>
                <a:ea typeface="楷体_GB2312" pitchFamily="1" charset="-122"/>
                <a:cs typeface="+mn-ea"/>
                <a:sym typeface="+mn-ea"/>
              </a:rPr>
              <a:t>卷</a:t>
            </a:r>
            <a:r>
              <a:rPr kumimoji="0" lang="en-US" altLang="zh-CN" sz="2000" b="1" kern="1200" cap="none" spc="0" normalizeH="0" baseline="0" noProof="1">
                <a:solidFill>
                  <a:srgbClr val="0000FF"/>
                </a:solidFill>
                <a:effectLst>
                  <a:outerShdw blurRad="38100" dist="38100" dir="2700000" algn="tl">
                    <a:srgbClr val="000000">
                      <a:alpha val="43137"/>
                    </a:srgbClr>
                  </a:outerShdw>
                </a:effectLst>
                <a:latin typeface="楷体_GB2312" pitchFamily="1" charset="-122"/>
                <a:ea typeface="楷体_GB2312" pitchFamily="1" charset="-122"/>
                <a:cs typeface="+mn-ea"/>
                <a:sym typeface="+mn-ea"/>
              </a:rPr>
              <a:t>35</a:t>
            </a:r>
            <a:r>
              <a:rPr kumimoji="0" lang="zh-CN" altLang="en-US" sz="2000" b="1" kern="1200" cap="none" spc="0" normalizeH="0" baseline="0" noProof="1">
                <a:solidFill>
                  <a:srgbClr val="0000FF"/>
                </a:solidFill>
                <a:effectLst>
                  <a:outerShdw blurRad="38100" dist="38100" dir="2700000" algn="tl">
                    <a:srgbClr val="000000">
                      <a:alpha val="43137"/>
                    </a:srgbClr>
                  </a:outerShdw>
                </a:effectLst>
                <a:latin typeface="楷体_GB2312" pitchFamily="1" charset="-122"/>
                <a:ea typeface="楷体_GB2312" pitchFamily="1" charset="-122"/>
                <a:cs typeface="+mn-ea"/>
                <a:sym typeface="+mn-ea"/>
              </a:rPr>
              <a:t>】</a:t>
            </a:r>
            <a:r>
              <a:rPr kumimoji="0" lang="zh-CN" altLang="en-US" sz="2000" b="1" kern="1200" cap="none" spc="0" normalizeH="0" baseline="0" noProof="1">
                <a:latin typeface="楷体_GB2312" pitchFamily="1" charset="-122"/>
                <a:ea typeface="楷体_GB2312" pitchFamily="1" charset="-122"/>
                <a:cs typeface="+mn-ea"/>
                <a:sym typeface="+mn-ea"/>
              </a:rPr>
              <a:t>20世纪70年代至今，《赫鲁晓夫回忆录》多次出版，并被翻译成多种语言。因其内容的复杂性，不同年代版本的内容均有所不同。由此可知，此回忆录作为一种史料</a:t>
            </a:r>
            <a:endParaRPr kumimoji="0" lang="zh-CN" altLang="en-US" sz="2000" b="1" kern="1200" cap="none" spc="0" normalizeH="0" baseline="0" noProof="1">
              <a:latin typeface="楷体_GB2312" pitchFamily="1" charset="-122"/>
              <a:ea typeface="楷体_GB2312" pitchFamily="1" charset="-122"/>
              <a:cs typeface="+mn-cs"/>
            </a:endParaRPr>
          </a:p>
          <a:p>
            <a:pPr marR="0" defTabSz="914400" eaLnBrk="1" hangingPunct="1">
              <a:lnSpc>
                <a:spcPct val="115000"/>
              </a:lnSpc>
              <a:spcBef>
                <a:spcPts val="0"/>
              </a:spcBef>
              <a:spcAft>
                <a:spcPts val="0"/>
              </a:spcAft>
              <a:buClrTx/>
              <a:buSzTx/>
              <a:buFont typeface="Arial" panose="020B0604020202020204" pitchFamily="34" charset="0"/>
              <a:buNone/>
              <a:defRPr/>
            </a:pPr>
            <a:r>
              <a:rPr kumimoji="0" lang="zh-CN" altLang="en-US" sz="2000" b="1" kern="1200" cap="none" spc="0" normalizeH="0" baseline="0" noProof="1">
                <a:latin typeface="楷体_GB2312" pitchFamily="1" charset="-122"/>
                <a:ea typeface="楷体_GB2312" pitchFamily="1" charset="-122"/>
                <a:cs typeface="+mn-ea"/>
                <a:sym typeface="+mn-ea"/>
              </a:rPr>
              <a:t>A．能够准确记述作者的事迹      B．比相关研究著作的可信度更高</a:t>
            </a:r>
            <a:endParaRPr kumimoji="0" lang="zh-CN" altLang="en-US" sz="2000" b="1" kern="1200" cap="none" spc="0" normalizeH="0" baseline="0" noProof="1">
              <a:latin typeface="楷体_GB2312" pitchFamily="1" charset="-122"/>
              <a:ea typeface="楷体_GB2312" pitchFamily="1" charset="-122"/>
              <a:cs typeface="+mn-cs"/>
            </a:endParaRPr>
          </a:p>
          <a:p>
            <a:pPr marR="0" defTabSz="914400" eaLnBrk="1" hangingPunct="1">
              <a:lnSpc>
                <a:spcPct val="115000"/>
              </a:lnSpc>
              <a:spcBef>
                <a:spcPts val="0"/>
              </a:spcBef>
              <a:spcAft>
                <a:spcPts val="0"/>
              </a:spcAft>
              <a:buClrTx/>
              <a:buSzTx/>
              <a:buFont typeface="Arial" panose="020B0604020202020204" pitchFamily="34" charset="0"/>
              <a:buNone/>
              <a:defRPr/>
            </a:pPr>
            <a:r>
              <a:rPr kumimoji="0" lang="zh-CN" altLang="en-US" sz="2000" b="1" kern="1200" cap="none" spc="0" normalizeH="0" baseline="0" noProof="1">
                <a:latin typeface="楷体_GB2312" pitchFamily="1" charset="-122"/>
                <a:ea typeface="楷体_GB2312" pitchFamily="1" charset="-122"/>
                <a:cs typeface="+mn-ea"/>
                <a:sym typeface="+mn-ea"/>
              </a:rPr>
              <a:t>C．版本越新越接近历史真相     </a:t>
            </a:r>
            <a:r>
              <a:rPr kumimoji="0" lang="zh-CN" altLang="en-US" sz="2000" b="1" kern="1200" cap="none" spc="0" normalizeH="0" baseline="0" noProof="1">
                <a:solidFill>
                  <a:srgbClr val="0000FF"/>
                </a:solidFill>
                <a:latin typeface="楷体_GB2312" pitchFamily="1" charset="-122"/>
                <a:ea typeface="楷体_GB2312" pitchFamily="1" charset="-122"/>
                <a:cs typeface="+mn-ea"/>
                <a:sym typeface="+mn-ea"/>
              </a:rPr>
              <a:t> D．反映出时代对历史叙述的影晌 </a:t>
            </a:r>
            <a:endParaRPr kumimoji="0" lang="zh-CN" altLang="en-US" sz="2000" b="1" kern="1200" cap="none" spc="0" normalizeH="0" baseline="0" noProof="1">
              <a:solidFill>
                <a:srgbClr val="0000FF"/>
              </a:solidFill>
              <a:latin typeface="楷体_GB2312" pitchFamily="1" charset="-122"/>
              <a:ea typeface="楷体_GB2312" pitchFamily="1" charset="-122"/>
              <a:cs typeface="+mn-ea"/>
              <a:sym typeface="+mn-e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1571625" y="57150"/>
            <a:ext cx="8972550" cy="4269105"/>
          </a:xfrm>
          <a:prstGeom prst="rect">
            <a:avLst/>
          </a:prstGeom>
          <a:noFill/>
          <a:ln w="9525">
            <a:noFill/>
          </a:ln>
        </p:spPr>
        <p:txBody>
          <a:bodyPr>
            <a:spAutoFit/>
          </a:bodyPr>
          <a:lstStyle/>
          <a:p>
            <a:pPr marR="0" defTabSz="914400" eaLnBrk="1" hangingPunct="1">
              <a:buClrTx/>
              <a:buSzTx/>
              <a:buFont typeface="Arial" panose="020B0604020202020204" pitchFamily="34" charset="0"/>
              <a:buNone/>
              <a:defRPr/>
            </a:pPr>
            <a:endParaRPr kumimoji="0" lang="en-US" altLang="zh-CN" sz="1050" kern="1200" cap="none" spc="0" normalizeH="0" baseline="0" noProof="1">
              <a:latin typeface="宋体" panose="02010600030101010101" pitchFamily="2" charset="-122"/>
              <a:ea typeface="宋体" panose="02010600030101010101" pitchFamily="2" charset="-122"/>
              <a:cs typeface="宋体" panose="02010600030101010101" pitchFamily="2" charset="-122"/>
            </a:endParaRPr>
          </a:p>
          <a:p>
            <a:pPr marR="0" defTabSz="914400" eaLnBrk="1" hangingPunct="1">
              <a:lnSpc>
                <a:spcPct val="150000"/>
              </a:lnSpc>
              <a:buClrTx/>
              <a:buSzTx/>
              <a:buFont typeface="Arial" panose="020B0604020202020204" pitchFamily="34" charset="0"/>
              <a:buNone/>
              <a:defRPr/>
            </a:pPr>
            <a:r>
              <a:rPr kumimoji="0" lang="zh-CN" altLang="en-US" sz="1800" b="1" kern="1200" cap="none" spc="0" normalizeH="0" baseline="0" noProof="1">
                <a:solidFill>
                  <a:srgbClr val="0000FF"/>
                </a:solidFill>
                <a:latin typeface="楷体_GB2312" pitchFamily="1" charset="-122"/>
                <a:ea typeface="楷体_GB2312" pitchFamily="1" charset="-122"/>
                <a:cs typeface="+mn-ea"/>
                <a:sym typeface="+mn-ea"/>
              </a:rPr>
              <a:t>【</a:t>
            </a:r>
            <a:r>
              <a:rPr kumimoji="0" lang="en-US" altLang="zh-CN" sz="1800" b="1" kern="1200" cap="none" spc="0" normalizeH="0" baseline="0" noProof="1" smtClean="0">
                <a:solidFill>
                  <a:srgbClr val="0000FF"/>
                </a:solidFill>
                <a:latin typeface="楷体_GB2312" pitchFamily="1" charset="-122"/>
                <a:ea typeface="楷体_GB2312" pitchFamily="1" charset="-122"/>
                <a:cs typeface="+mn-ea"/>
                <a:sym typeface="+mn-ea"/>
              </a:rPr>
              <a:t>2017</a:t>
            </a:r>
            <a:r>
              <a:rPr kumimoji="0" lang="en-US" altLang="zh-CN" sz="1800" b="1" kern="0" cap="none" spc="0" normalizeH="0" baseline="0" noProof="0" dirty="0">
                <a:solidFill>
                  <a:srgbClr val="0000FF"/>
                </a:solidFill>
                <a:latin typeface="Arial" panose="020B0604020202020204"/>
                <a:ea typeface="宋体" panose="02010600030101010101" pitchFamily="2" charset="-122"/>
                <a:cs typeface="+mn-cs"/>
              </a:rPr>
              <a:t> · </a:t>
            </a:r>
            <a:r>
              <a:rPr kumimoji="0" lang="en-US" altLang="zh-CN" sz="1800" b="1" kern="1200" cap="none" spc="0" normalizeH="0" baseline="0" noProof="1" smtClean="0">
                <a:solidFill>
                  <a:srgbClr val="0000FF"/>
                </a:solidFill>
                <a:latin typeface="楷体_GB2312" pitchFamily="1" charset="-122"/>
                <a:ea typeface="楷体_GB2312" pitchFamily="1" charset="-122"/>
                <a:cs typeface="+mn-ea"/>
                <a:sym typeface="+mn-ea"/>
              </a:rPr>
              <a:t>Ⅲ</a:t>
            </a:r>
            <a:r>
              <a:rPr kumimoji="0" lang="zh-CN" altLang="en-US" sz="1800" b="1" kern="1200" cap="none" spc="0" normalizeH="0" baseline="0" noProof="1">
                <a:solidFill>
                  <a:srgbClr val="0000FF"/>
                </a:solidFill>
                <a:latin typeface="楷体_GB2312" pitchFamily="1" charset="-122"/>
                <a:ea typeface="楷体_GB2312" pitchFamily="1" charset="-122"/>
                <a:cs typeface="+mn-ea"/>
                <a:sym typeface="+mn-ea"/>
              </a:rPr>
              <a:t>卷2</a:t>
            </a:r>
            <a:r>
              <a:rPr kumimoji="0" lang="en-US" altLang="zh-CN" sz="1800" b="1" kern="1200" cap="none" spc="0" normalizeH="0" baseline="0" noProof="1">
                <a:solidFill>
                  <a:srgbClr val="0000FF"/>
                </a:solidFill>
                <a:latin typeface="楷体_GB2312" pitchFamily="1" charset="-122"/>
                <a:ea typeface="楷体_GB2312" pitchFamily="1" charset="-122"/>
                <a:cs typeface="+mn-ea"/>
                <a:sym typeface="+mn-ea"/>
              </a:rPr>
              <a:t>7</a:t>
            </a:r>
            <a:r>
              <a:rPr kumimoji="0" lang="zh-CN" altLang="en-US" sz="1800" b="1" kern="1200" cap="none" spc="0" normalizeH="0" baseline="0" noProof="1">
                <a:solidFill>
                  <a:srgbClr val="0000FF"/>
                </a:solidFill>
                <a:latin typeface="楷体_GB2312" pitchFamily="1" charset="-122"/>
                <a:ea typeface="楷体_GB2312" pitchFamily="1" charset="-122"/>
                <a:cs typeface="+mn-ea"/>
                <a:sym typeface="+mn-ea"/>
              </a:rPr>
              <a:t>】</a:t>
            </a:r>
            <a:r>
              <a:rPr kumimoji="0" lang="zh-CN" altLang="en-US" sz="1800" b="1" kern="1200" cap="none" spc="0" normalizeH="0" baseline="0" noProof="1">
                <a:latin typeface="楷体_GB2312" pitchFamily="1" charset="-122"/>
                <a:ea typeface="楷体_GB2312" pitchFamily="1" charset="-122"/>
                <a:cs typeface="+mn-ea"/>
              </a:rPr>
              <a:t>关于宋太祖驾崩前夜宋太宗（时为晋王）的活动，北宋时期有不同记载。《续湘山野录》记载，宋太宗当晚曾与其兄宋太祖在宫中饮酒，并宿于宫中；《涑水记闻》则称，那晚宋太宗并未进宫。这反映出</a:t>
            </a:r>
            <a:endParaRPr kumimoji="0" lang="zh-CN" altLang="en-US" sz="1800" b="1" kern="1200" cap="none" spc="0" normalizeH="0" baseline="0" noProof="1">
              <a:latin typeface="楷体_GB2312" pitchFamily="1" charset="-122"/>
              <a:ea typeface="楷体_GB2312" pitchFamily="1" charset="-122"/>
              <a:cs typeface="+mn-cs"/>
            </a:endParaRPr>
          </a:p>
          <a:p>
            <a:pPr marR="0" defTabSz="914400" eaLnBrk="1" hangingPunct="1">
              <a:lnSpc>
                <a:spcPct val="150000"/>
              </a:lnSpc>
              <a:buClrTx/>
              <a:buSzTx/>
              <a:buFont typeface="Arial" panose="020B0604020202020204" pitchFamily="34" charset="0"/>
              <a:buNone/>
              <a:defRPr/>
            </a:pPr>
            <a:r>
              <a:rPr kumimoji="0" lang="zh-CN" altLang="en-US" sz="1800" b="1" kern="1200" cap="none" spc="0" normalizeH="0" baseline="0" noProof="1">
                <a:latin typeface="楷体_GB2312" pitchFamily="1" charset="-122"/>
                <a:ea typeface="楷体_GB2312" pitchFamily="1" charset="-122"/>
                <a:cs typeface="+mn-ea"/>
              </a:rPr>
              <a:t>A．历史事实都是通过历史叙述呈现      </a:t>
            </a:r>
            <a:r>
              <a:rPr kumimoji="0" lang="zh-CN" altLang="en-US" sz="1800" b="1" kern="1200" cap="none" spc="0" normalizeH="0" baseline="0" noProof="1">
                <a:solidFill>
                  <a:srgbClr val="0000FF"/>
                </a:solidFill>
                <a:latin typeface="楷体_GB2312" pitchFamily="1" charset="-122"/>
                <a:ea typeface="楷体_GB2312" pitchFamily="1" charset="-122"/>
                <a:cs typeface="+mn-ea"/>
              </a:rPr>
              <a:t> B．同一历史事实会有不同历史记载</a:t>
            </a:r>
            <a:endParaRPr kumimoji="0" lang="zh-CN" altLang="en-US" sz="1800" b="1" kern="1200" cap="none" spc="0" normalizeH="0" baseline="0" noProof="1">
              <a:solidFill>
                <a:srgbClr val="0000FF"/>
              </a:solidFill>
              <a:latin typeface="楷体_GB2312" pitchFamily="1" charset="-122"/>
              <a:ea typeface="楷体_GB2312" pitchFamily="1" charset="-122"/>
              <a:cs typeface="+mn-ea"/>
            </a:endParaRPr>
          </a:p>
          <a:p>
            <a:pPr marR="0" defTabSz="914400" eaLnBrk="1" hangingPunct="1">
              <a:lnSpc>
                <a:spcPct val="150000"/>
              </a:lnSpc>
              <a:buClrTx/>
              <a:buSzTx/>
              <a:buFont typeface="Arial" panose="020B0604020202020204" pitchFamily="34" charset="0"/>
              <a:buNone/>
              <a:defRPr/>
            </a:pPr>
            <a:r>
              <a:rPr kumimoji="0" lang="zh-CN" altLang="en-US" sz="1800" b="1" kern="1200" cap="none" spc="0" normalizeH="0" baseline="0" noProof="1">
                <a:latin typeface="楷体_GB2312" pitchFamily="1" charset="-122"/>
                <a:ea typeface="楷体_GB2312" pitchFamily="1" charset="-122"/>
                <a:cs typeface="+mn-ea"/>
              </a:rPr>
              <a:t>C．历史叙述不能客观准确再现历史事实   D．综合多种历史叙述即可确认历史事实</a:t>
            </a:r>
            <a:endParaRPr kumimoji="0" lang="zh-CN" altLang="en-US" sz="1800" b="1" kern="1200" cap="none" spc="0" normalizeH="0" baseline="0" noProof="1">
              <a:latin typeface="楷体_GB2312" pitchFamily="1" charset="-122"/>
              <a:ea typeface="楷体_GB2312" pitchFamily="1" charset="-122"/>
              <a:cs typeface="+mn-ea"/>
            </a:endParaRPr>
          </a:p>
          <a:p>
            <a:pPr marR="0" defTabSz="914400" eaLnBrk="1" hangingPunct="1">
              <a:lnSpc>
                <a:spcPct val="150000"/>
              </a:lnSpc>
              <a:buClrTx/>
              <a:buSzTx/>
              <a:buFont typeface="Arial" panose="020B0604020202020204" pitchFamily="34" charset="0"/>
              <a:buNone/>
              <a:defRPr/>
            </a:pPr>
            <a:r>
              <a:rPr kumimoji="0" lang="zh-CN" altLang="en-US" sz="1800" b="1" kern="1200" cap="none" spc="0" normalizeH="0" baseline="0" noProof="1">
                <a:solidFill>
                  <a:srgbClr val="0000FF"/>
                </a:solidFill>
                <a:latin typeface="楷体_GB2312" pitchFamily="1" charset="-122"/>
                <a:ea typeface="楷体_GB2312" pitchFamily="1" charset="-122"/>
                <a:cs typeface="+mn-ea"/>
                <a:sym typeface="+mn-ea"/>
              </a:rPr>
              <a:t>【</a:t>
            </a:r>
            <a:r>
              <a:rPr kumimoji="0" lang="en-US" altLang="zh-CN" sz="1800" b="1" kern="1200" cap="none" spc="0" normalizeH="0" baseline="0" noProof="1" smtClean="0">
                <a:solidFill>
                  <a:srgbClr val="0000FF"/>
                </a:solidFill>
                <a:latin typeface="楷体_GB2312" pitchFamily="1" charset="-122"/>
                <a:ea typeface="楷体_GB2312" pitchFamily="1" charset="-122"/>
                <a:cs typeface="+mn-ea"/>
                <a:sym typeface="+mn-ea"/>
              </a:rPr>
              <a:t>2017</a:t>
            </a:r>
            <a:r>
              <a:rPr kumimoji="0" lang="en-US" altLang="zh-CN" sz="1800" b="1" kern="0" cap="none" spc="0" normalizeH="0" baseline="0" noProof="0" dirty="0">
                <a:solidFill>
                  <a:srgbClr val="0000FF"/>
                </a:solidFill>
                <a:latin typeface="Arial" panose="020B0604020202020204"/>
                <a:ea typeface="宋体" panose="02010600030101010101" pitchFamily="2" charset="-122"/>
                <a:cs typeface="+mn-cs"/>
              </a:rPr>
              <a:t> ·</a:t>
            </a:r>
            <a:r>
              <a:rPr kumimoji="0" lang="zh-CN" altLang="en-US" sz="1800" b="1" kern="1200" cap="none" spc="0" normalizeH="0" baseline="0" noProof="1" smtClean="0">
                <a:solidFill>
                  <a:srgbClr val="0000FF"/>
                </a:solidFill>
                <a:latin typeface="楷体_GB2312" pitchFamily="1" charset="-122"/>
                <a:ea typeface="楷体_GB2312" pitchFamily="1" charset="-122"/>
                <a:cs typeface="+mn-ea"/>
                <a:sym typeface="+mn-ea"/>
              </a:rPr>
              <a:t>海南</a:t>
            </a:r>
            <a:r>
              <a:rPr kumimoji="0" lang="zh-CN" altLang="en-US" sz="1800" b="1" kern="1200" cap="none" spc="0" normalizeH="0" baseline="0" noProof="1">
                <a:solidFill>
                  <a:srgbClr val="0000FF"/>
                </a:solidFill>
                <a:latin typeface="楷体_GB2312" pitchFamily="1" charset="-122"/>
                <a:ea typeface="楷体_GB2312" pitchFamily="1" charset="-122"/>
                <a:cs typeface="+mn-ea"/>
                <a:sym typeface="+mn-ea"/>
              </a:rPr>
              <a:t>卷2</a:t>
            </a:r>
            <a:r>
              <a:rPr kumimoji="0" lang="en-US" altLang="zh-CN" sz="1800" b="1" kern="1200" cap="none" spc="0" normalizeH="0" baseline="0" noProof="1">
                <a:solidFill>
                  <a:srgbClr val="0000FF"/>
                </a:solidFill>
                <a:latin typeface="楷体_GB2312" pitchFamily="1" charset="-122"/>
                <a:ea typeface="楷体_GB2312" pitchFamily="1" charset="-122"/>
                <a:cs typeface="+mn-ea"/>
                <a:sym typeface="+mn-ea"/>
              </a:rPr>
              <a:t>7</a:t>
            </a:r>
            <a:r>
              <a:rPr kumimoji="0" lang="zh-CN" altLang="en-US" sz="1800" b="1" kern="1200" cap="none" spc="0" normalizeH="0" baseline="0" noProof="1">
                <a:solidFill>
                  <a:srgbClr val="0000FF"/>
                </a:solidFill>
                <a:latin typeface="楷体_GB2312" pitchFamily="1" charset="-122"/>
                <a:ea typeface="楷体_GB2312" pitchFamily="1" charset="-122"/>
                <a:cs typeface="+mn-ea"/>
                <a:sym typeface="+mn-ea"/>
              </a:rPr>
              <a:t>】</a:t>
            </a:r>
            <a:r>
              <a:rPr kumimoji="0" lang="en-US" altLang="zh-CN" sz="1800" b="1" kern="1200" cap="none" spc="0" normalizeH="0" baseline="0" noProof="1">
                <a:latin typeface="楷体_GB2312" pitchFamily="1" charset="-122"/>
                <a:ea typeface="楷体_GB2312" pitchFamily="1" charset="-122"/>
                <a:cs typeface="+mn-ea"/>
                <a:sym typeface="+mn-ea"/>
              </a:rPr>
              <a:t>1960</a:t>
            </a:r>
            <a:r>
              <a:rPr kumimoji="0" lang="zh-CN" altLang="en-US" sz="1800" b="1" kern="1200" cap="none" spc="0" normalizeH="0" baseline="0" noProof="1">
                <a:latin typeface="楷体_GB2312" pitchFamily="1" charset="-122"/>
                <a:ea typeface="楷体_GB2312" pitchFamily="1" charset="-122"/>
                <a:cs typeface="+mn-ea"/>
                <a:sym typeface="+mn-ea"/>
              </a:rPr>
              <a:t>年，石油生产国伊拉克、沙特阿拉伯、伊朗等国家建立石油输出国组织，反映了发展中国家反对旧的世界秩序的要求。构成这段文字的是</a:t>
            </a:r>
            <a:endParaRPr kumimoji="0" lang="zh-CN" altLang="en-US" sz="1800" b="1" kern="1200" cap="none" spc="0" normalizeH="0" baseline="0" noProof="1">
              <a:latin typeface="楷体_GB2312" pitchFamily="1" charset="-122"/>
              <a:ea typeface="楷体_GB2312" pitchFamily="1" charset="-122"/>
              <a:cs typeface="+mn-ea"/>
              <a:sym typeface="+mn-ea"/>
            </a:endParaRPr>
          </a:p>
          <a:p>
            <a:pPr marR="0" defTabSz="914400" eaLnBrk="1" hangingPunct="1">
              <a:lnSpc>
                <a:spcPct val="150000"/>
              </a:lnSpc>
              <a:buClrTx/>
              <a:buSzTx/>
              <a:buFont typeface="Arial" panose="020B0604020202020204" pitchFamily="34" charset="0"/>
              <a:buNone/>
              <a:defRPr/>
            </a:pPr>
            <a:r>
              <a:rPr kumimoji="0" lang="en-US" altLang="zh-CN" sz="1800" b="1" kern="1200" cap="none" spc="0" normalizeH="0" baseline="0" noProof="1">
                <a:latin typeface="楷体_GB2312" pitchFamily="1" charset="-122"/>
                <a:ea typeface="楷体_GB2312" pitchFamily="1" charset="-122"/>
                <a:cs typeface="+mn-ea"/>
              </a:rPr>
              <a:t>A.</a:t>
            </a:r>
            <a:r>
              <a:rPr kumimoji="0" lang="zh-CN" altLang="en-US" sz="1800" b="1" kern="1200" cap="none" spc="0" normalizeH="0" baseline="0" noProof="1">
                <a:latin typeface="楷体_GB2312" pitchFamily="1" charset="-122"/>
                <a:ea typeface="楷体_GB2312" pitchFamily="1" charset="-122"/>
                <a:cs typeface="+mn-ea"/>
              </a:rPr>
              <a:t>历史观点和历史解释                  </a:t>
            </a:r>
            <a:r>
              <a:rPr kumimoji="0" lang="en-US" altLang="zh-CN" sz="1800" b="1" kern="1200" cap="none" spc="0" normalizeH="0" baseline="0" noProof="1">
                <a:latin typeface="楷体_GB2312" pitchFamily="1" charset="-122"/>
                <a:ea typeface="楷体_GB2312" pitchFamily="1" charset="-122"/>
                <a:cs typeface="+mn-ea"/>
              </a:rPr>
              <a:t>B.</a:t>
            </a:r>
            <a:r>
              <a:rPr kumimoji="0" lang="zh-CN" altLang="en-US" sz="1800" b="1" kern="1200" cap="none" spc="0" normalizeH="0" baseline="0" noProof="1">
                <a:latin typeface="楷体_GB2312" pitchFamily="1" charset="-122"/>
                <a:ea typeface="楷体_GB2312" pitchFamily="1" charset="-122"/>
                <a:cs typeface="+mn-ea"/>
              </a:rPr>
              <a:t>历史观点和历史结论  </a:t>
            </a:r>
            <a:endParaRPr kumimoji="0" lang="zh-CN" altLang="en-US" sz="1800" b="1" kern="1200" cap="none" spc="0" normalizeH="0" baseline="0" noProof="1">
              <a:latin typeface="楷体_GB2312" pitchFamily="1" charset="-122"/>
              <a:ea typeface="楷体_GB2312" pitchFamily="1" charset="-122"/>
              <a:cs typeface="+mn-ea"/>
            </a:endParaRPr>
          </a:p>
          <a:p>
            <a:pPr marR="0" defTabSz="914400" eaLnBrk="1" hangingPunct="1">
              <a:lnSpc>
                <a:spcPct val="150000"/>
              </a:lnSpc>
              <a:buClrTx/>
              <a:buSzTx/>
              <a:buFont typeface="Arial" panose="020B0604020202020204" pitchFamily="34" charset="0"/>
              <a:buNone/>
              <a:defRPr/>
            </a:pPr>
            <a:r>
              <a:rPr kumimoji="0" lang="en-US" altLang="zh-CN" sz="1800" b="1" kern="1200" cap="none" spc="0" normalizeH="0" baseline="0" noProof="1">
                <a:latin typeface="楷体_GB2312" pitchFamily="1" charset="-122"/>
                <a:ea typeface="楷体_GB2312" pitchFamily="1" charset="-122"/>
                <a:cs typeface="+mn-ea"/>
              </a:rPr>
              <a:t>C.</a:t>
            </a:r>
            <a:r>
              <a:rPr kumimoji="0" lang="zh-CN" altLang="en-US" sz="1800" b="1" kern="1200" cap="none" spc="0" normalizeH="0" baseline="0" noProof="1">
                <a:latin typeface="楷体_GB2312" pitchFamily="1" charset="-122"/>
                <a:ea typeface="楷体_GB2312" pitchFamily="1" charset="-122"/>
                <a:cs typeface="+mn-ea"/>
              </a:rPr>
              <a:t>历史结论和历史解释                 </a:t>
            </a:r>
            <a:r>
              <a:rPr kumimoji="0" lang="zh-CN" altLang="en-US" sz="1800" b="1" kern="1200" cap="none" spc="0" normalizeH="0" baseline="0" noProof="1">
                <a:solidFill>
                  <a:srgbClr val="0000FF"/>
                </a:solidFill>
                <a:latin typeface="楷体_GB2312" pitchFamily="1" charset="-122"/>
                <a:ea typeface="楷体_GB2312" pitchFamily="1" charset="-122"/>
                <a:cs typeface="+mn-ea"/>
              </a:rPr>
              <a:t> </a:t>
            </a:r>
            <a:r>
              <a:rPr kumimoji="0" lang="en-US" altLang="zh-CN" sz="1800" b="1" kern="1200" cap="none" spc="0" normalizeH="0" baseline="0" noProof="1">
                <a:solidFill>
                  <a:srgbClr val="0000FF"/>
                </a:solidFill>
                <a:latin typeface="楷体_GB2312" pitchFamily="1" charset="-122"/>
                <a:ea typeface="楷体_GB2312" pitchFamily="1" charset="-122"/>
                <a:cs typeface="+mn-ea"/>
              </a:rPr>
              <a:t>D.</a:t>
            </a:r>
            <a:r>
              <a:rPr kumimoji="0" lang="zh-CN" altLang="en-US" sz="1800" b="1" kern="1200" cap="none" spc="0" normalizeH="0" baseline="0" noProof="1">
                <a:solidFill>
                  <a:srgbClr val="0000FF"/>
                </a:solidFill>
                <a:latin typeface="楷体_GB2312" pitchFamily="1" charset="-122"/>
                <a:ea typeface="楷体_GB2312" pitchFamily="1" charset="-122"/>
                <a:cs typeface="+mn-ea"/>
              </a:rPr>
              <a:t>历史叙述和历史解释</a:t>
            </a:r>
            <a:endParaRPr kumimoji="0" lang="zh-CN" altLang="en-US" sz="1800" b="1" kern="1200" cap="none" spc="0" normalizeH="0" baseline="0" noProof="1">
              <a:solidFill>
                <a:srgbClr val="0000FF"/>
              </a:solidFill>
              <a:latin typeface="楷体_GB2312" pitchFamily="1" charset="-122"/>
              <a:ea typeface="楷体_GB2312" pitchFamily="1" charset="-122"/>
              <a:cs typeface="+mn-ea"/>
            </a:endParaRPr>
          </a:p>
          <a:p>
            <a:pPr marR="0" defTabSz="914400" eaLnBrk="1" hangingPunct="1">
              <a:buClrTx/>
              <a:buSzTx/>
              <a:buFont typeface="Arial" panose="020B0604020202020204" pitchFamily="34" charset="0"/>
              <a:buNone/>
              <a:defRPr/>
            </a:pPr>
            <a:r>
              <a:rPr kumimoji="0" lang="zh-CN" altLang="en-US" sz="1800" b="1" kern="1200" cap="none" spc="0" normalizeH="0" baseline="0" noProof="1">
                <a:solidFill>
                  <a:srgbClr val="FF0000"/>
                </a:solidFill>
                <a:latin typeface="楷体_GB2312" pitchFamily="1" charset="-122"/>
                <a:ea typeface="楷体_GB2312" pitchFamily="1" charset="-122"/>
                <a:cs typeface="+mn-ea"/>
                <a:sym typeface="+mn-ea"/>
              </a:rPr>
              <a:t> </a:t>
            </a:r>
            <a:endParaRPr kumimoji="0" lang="zh-CN" altLang="en-US" sz="1800" b="1" kern="1200" cap="none" spc="0" normalizeH="0" baseline="0" noProof="1">
              <a:latin typeface="楷体_GB2312" pitchFamily="1" charset="-122"/>
              <a:ea typeface="楷体_GB2312" pitchFamily="1" charset="-122"/>
              <a:cs typeface="+mn-cs"/>
              <a:sym typeface="+mn-ea"/>
            </a:endParaRPr>
          </a:p>
        </p:txBody>
      </p:sp>
      <p:sp>
        <p:nvSpPr>
          <p:cNvPr id="4" name="文本框 3"/>
          <p:cNvSpPr txBox="1"/>
          <p:nvPr/>
        </p:nvSpPr>
        <p:spPr>
          <a:xfrm>
            <a:off x="1587715" y="4149050"/>
            <a:ext cx="9018270" cy="2306955"/>
          </a:xfrm>
          <a:prstGeom prst="rect">
            <a:avLst/>
          </a:prstGeom>
          <a:noFill/>
        </p:spPr>
        <p:txBody>
          <a:bodyPr>
            <a:spAutoFit/>
            <a:scene3d>
              <a:camera prst="orthographicFront"/>
              <a:lightRig rig="threePt" dir="t"/>
            </a:scene3d>
          </a:bodyPr>
          <a:lstStyle/>
          <a:p>
            <a:pPr marR="0" defTabSz="914400" eaLnBrk="1" hangingPunct="1">
              <a:lnSpc>
                <a:spcPct val="150000"/>
              </a:lnSpc>
              <a:buClrTx/>
              <a:buSzTx/>
              <a:buFont typeface="Arial" panose="020B0604020202020204" pitchFamily="34" charset="0"/>
              <a:buNone/>
              <a:defRPr/>
            </a:pPr>
            <a:r>
              <a:rPr kumimoji="0" lang="en-US" altLang="zh-CN" sz="3200" b="1" kern="1200" cap="none" spc="0" normalizeH="0" baseline="0" noProof="0" dirty="0">
                <a:solidFill>
                  <a:schemeClr val="tx1"/>
                </a:solidFill>
                <a:latin typeface="华文彩云" panose="02010800040101010101" pitchFamily="2" charset="-122"/>
                <a:ea typeface="华文彩云" panose="02010800040101010101" pitchFamily="2" charset="-122"/>
                <a:cs typeface="+mn-cs"/>
              </a:rPr>
              <a:t>⊙</a:t>
            </a:r>
            <a:r>
              <a:rPr kumimoji="0" lang="zh-CN" altLang="en-US" sz="3200" b="1" kern="1200" cap="none" spc="0" normalizeH="0" baseline="0" noProof="1" smtClean="0">
                <a:solidFill>
                  <a:schemeClr val="tx1"/>
                </a:solidFill>
                <a:effectLst>
                  <a:outerShdw blurRad="38100" dist="19050" dir="2700000" algn="tl" rotWithShape="0">
                    <a:schemeClr val="dk1">
                      <a:alpha val="40000"/>
                    </a:schemeClr>
                  </a:outerShdw>
                </a:effectLst>
                <a:latin typeface="楷体_GB2312" pitchFamily="1" charset="-122"/>
                <a:ea typeface="楷体_GB2312" pitchFamily="1" charset="-122"/>
                <a:cs typeface="+mn-ea"/>
              </a:rPr>
              <a:t>以</a:t>
            </a:r>
            <a:r>
              <a:rPr kumimoji="0" lang="zh-CN" altLang="en-US" sz="3200" b="1" kern="1200" cap="none" spc="0" normalizeH="0" baseline="0" noProof="1">
                <a:solidFill>
                  <a:schemeClr val="tx1"/>
                </a:solidFill>
                <a:effectLst>
                  <a:outerShdw blurRad="38100" dist="19050" dir="2700000" algn="tl" rotWithShape="0">
                    <a:schemeClr val="dk1">
                      <a:alpha val="40000"/>
                    </a:schemeClr>
                  </a:outerShdw>
                </a:effectLst>
                <a:latin typeface="楷体_GB2312" pitchFamily="1" charset="-122"/>
                <a:ea typeface="楷体_GB2312" pitchFamily="1" charset="-122"/>
                <a:cs typeface="+mn-ea"/>
              </a:rPr>
              <a:t>历史事实为载体，以如何</a:t>
            </a:r>
            <a:r>
              <a:rPr kumimoji="0" lang="zh-CN" altLang="en-US" sz="3200" b="1" u="sng" kern="1200" cap="none" spc="0" normalizeH="0" baseline="0" noProof="1">
                <a:solidFill>
                  <a:srgbClr val="0000FF"/>
                </a:solidFill>
                <a:effectLst>
                  <a:outerShdw blurRad="38100" dist="19050" dir="2700000" algn="tl" rotWithShape="0">
                    <a:schemeClr val="dk1">
                      <a:alpha val="40000"/>
                    </a:schemeClr>
                  </a:outerShdw>
                </a:effectLst>
                <a:latin typeface="楷体_GB2312" pitchFamily="1" charset="-122"/>
                <a:ea typeface="楷体_GB2312" pitchFamily="1" charset="-122"/>
                <a:cs typeface="+mn-ea"/>
              </a:rPr>
              <a:t>接近历史真相为总体目标</a:t>
            </a:r>
            <a:r>
              <a:rPr kumimoji="0" lang="zh-CN" altLang="en-US" sz="3200" b="1" kern="1200" cap="none" spc="0" normalizeH="0" baseline="0" noProof="1">
                <a:solidFill>
                  <a:schemeClr val="tx1"/>
                </a:solidFill>
                <a:effectLst>
                  <a:outerShdw blurRad="38100" dist="19050" dir="2700000" algn="tl" rotWithShape="0">
                    <a:schemeClr val="dk1">
                      <a:alpha val="40000"/>
                    </a:schemeClr>
                  </a:outerShdw>
                </a:effectLst>
                <a:latin typeface="楷体_GB2312" pitchFamily="1" charset="-122"/>
                <a:ea typeface="楷体_GB2312" pitchFamily="1" charset="-122"/>
                <a:cs typeface="+mn-ea"/>
              </a:rPr>
              <a:t>，运用历史研究的基本方法，体现</a:t>
            </a:r>
            <a:r>
              <a:rPr kumimoji="0" lang="zh-CN" altLang="en-US" sz="3200" b="1" u="sng" kern="1200" cap="none" spc="0" normalizeH="0" baseline="0" noProof="1">
                <a:solidFill>
                  <a:srgbClr val="0000FF"/>
                </a:solidFill>
                <a:effectLst>
                  <a:outerShdw blurRad="38100" dist="19050" dir="2700000" algn="tl" rotWithShape="0">
                    <a:schemeClr val="dk1">
                      <a:alpha val="40000"/>
                    </a:schemeClr>
                  </a:outerShdw>
                </a:effectLst>
                <a:latin typeface="楷体_GB2312" pitchFamily="1" charset="-122"/>
                <a:ea typeface="楷体_GB2312" pitchFamily="1" charset="-122"/>
                <a:cs typeface="+mn-ea"/>
              </a:rPr>
              <a:t>历史教育</a:t>
            </a:r>
            <a:r>
              <a:rPr kumimoji="0" lang="zh-CN" altLang="en-US" sz="3200" b="1" kern="1200" cap="none" spc="0" normalizeH="0" baseline="0" noProof="1">
                <a:solidFill>
                  <a:schemeClr val="tx1"/>
                </a:solidFill>
                <a:effectLst>
                  <a:outerShdw blurRad="38100" dist="19050" dir="2700000" algn="tl" rotWithShape="0">
                    <a:schemeClr val="dk1">
                      <a:alpha val="40000"/>
                    </a:schemeClr>
                  </a:outerShdw>
                </a:effectLst>
                <a:latin typeface="楷体_GB2312" pitchFamily="1" charset="-122"/>
                <a:ea typeface="楷体_GB2312" pitchFamily="1" charset="-122"/>
                <a:cs typeface="+mn-ea"/>
              </a:rPr>
              <a:t>（而非历史教学）的价值。</a:t>
            </a:r>
            <a:endParaRPr kumimoji="0" lang="zh-CN" altLang="en-US" sz="3200" b="1" kern="1200" cap="none" spc="0" normalizeH="0" baseline="0" noProof="1">
              <a:solidFill>
                <a:schemeClr val="tx1"/>
              </a:solidFill>
              <a:effectLst>
                <a:outerShdw blurRad="38100" dist="19050" dir="2700000" algn="tl" rotWithShape="0">
                  <a:schemeClr val="dk1">
                    <a:alpha val="40000"/>
                  </a:schemeClr>
                </a:outerShdw>
              </a:effectLst>
              <a:latin typeface="楷体_GB2312" pitchFamily="1" charset="-122"/>
              <a:ea typeface="楷体_GB2312" pitchFamily="1" charset="-122"/>
              <a:cs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41655" y="175260"/>
            <a:ext cx="10515600" cy="1029335"/>
          </a:xfrm>
        </p:spPr>
        <p:txBody>
          <a:bodyPr/>
          <a:p>
            <a:r>
              <a:rPr lang="zh-CN" altLang="en-US"/>
              <a:t>三、图表解说</a:t>
            </a:r>
            <a:endParaRPr lang="zh-CN" altLang="en-US"/>
          </a:p>
        </p:txBody>
      </p:sp>
      <p:sp>
        <p:nvSpPr>
          <p:cNvPr id="3" name="内容占位符 2"/>
          <p:cNvSpPr>
            <a:spLocks noGrp="1"/>
          </p:cNvSpPr>
          <p:nvPr>
            <p:ph idx="1"/>
          </p:nvPr>
        </p:nvSpPr>
        <p:spPr>
          <a:xfrm>
            <a:off x="484505" y="1142365"/>
            <a:ext cx="11174095" cy="885825"/>
          </a:xfrm>
        </p:spPr>
        <p:txBody>
          <a:bodyPr>
            <a:normAutofit/>
          </a:bodyPr>
          <a:p>
            <a:r>
              <a:rPr lang="zh-CN" altLang="en-US" sz="2400"/>
              <a:t>表1：201</a:t>
            </a:r>
            <a:r>
              <a:rPr lang="en-US" altLang="zh-CN" sz="2400"/>
              <a:t>2</a:t>
            </a:r>
            <a:r>
              <a:rPr lang="zh-CN" altLang="en-US" sz="2400"/>
              <a:t>-201</a:t>
            </a:r>
            <a:r>
              <a:rPr lang="en-US" altLang="zh-CN" sz="2400"/>
              <a:t>7</a:t>
            </a:r>
            <a:r>
              <a:rPr lang="zh-CN" altLang="en-US" sz="2400"/>
              <a:t>年高考试题（新课标全国文综卷Ⅱ）数据分析·阶段分值(必修)</a:t>
            </a:r>
            <a:endParaRPr lang="zh-CN" altLang="en-US" sz="2400"/>
          </a:p>
        </p:txBody>
      </p:sp>
      <p:graphicFrame>
        <p:nvGraphicFramePr>
          <p:cNvPr id="0" name="表格 -1"/>
          <p:cNvGraphicFramePr/>
          <p:nvPr/>
        </p:nvGraphicFramePr>
        <p:xfrm>
          <a:off x="1922145" y="1967230"/>
          <a:ext cx="9212580" cy="3616960"/>
        </p:xfrm>
        <a:graphic>
          <a:graphicData uri="http://schemas.openxmlformats.org/drawingml/2006/table">
            <a:tbl>
              <a:tblPr firstRow="1" bandRow="1">
                <a:tableStyleId>{5940675A-B579-460E-94D1-54222C63F5DA}</a:tableStyleId>
              </a:tblPr>
              <a:tblGrid>
                <a:gridCol w="617220"/>
                <a:gridCol w="4445"/>
                <a:gridCol w="1169035"/>
                <a:gridCol w="1264920"/>
                <a:gridCol w="1314450"/>
                <a:gridCol w="699135"/>
                <a:gridCol w="1099820"/>
                <a:gridCol w="1231900"/>
                <a:gridCol w="842010"/>
                <a:gridCol w="969645"/>
              </a:tblGrid>
              <a:tr h="419100">
                <a:tc rowSpan="2" gridSpan="3">
                  <a:txBody>
                    <a:bodyPr/>
                    <a:p>
                      <a:pPr indent="0">
                        <a:buNone/>
                      </a:pPr>
                      <a:r>
                        <a:rPr lang="zh-CN" altLang="en-US" sz="2000" b="1">
                          <a:latin typeface="宋体" panose="02010600030101010101" pitchFamily="2" charset="-122"/>
                          <a:ea typeface="宋体" panose="02010600030101010101" pitchFamily="2" charset="-122"/>
                          <a:cs typeface="宋体" panose="02010600030101010101" pitchFamily="2" charset="-122"/>
                        </a:rPr>
                        <a:t>年份</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hMerge="1">
                  <a:tcPr>
                    <a:lnT w="12700" cap="flat" cmpd="sng">
                      <a:solidFill>
                        <a:srgbClr val="080000"/>
                      </a:solidFill>
                      <a:prstDash val="solid"/>
                      <a:headEnd type="none" w="med" len="med"/>
                      <a:tailEnd type="none" w="med" len="med"/>
                    </a:lnT>
                  </a:tcPr>
                </a:tc>
                <a:tc rowSpan="2"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tcPr>
                </a:tc>
                <a:tc gridSpan="6">
                  <a:txBody>
                    <a:bodyPr/>
                    <a:p>
                      <a:pPr indent="0" algn="ctr">
                        <a:buNone/>
                      </a:pPr>
                      <a:r>
                        <a:rPr lang="zh-CN" altLang="en-US" sz="2000" b="1">
                          <a:latin typeface="宋体" panose="02010600030101010101" pitchFamily="2" charset="-122"/>
                          <a:ea typeface="宋体" panose="02010600030101010101" pitchFamily="2" charset="-122"/>
                          <a:cs typeface="宋体" panose="02010600030101010101" pitchFamily="2" charset="-122"/>
                        </a:rPr>
                        <a:t>阶段分值</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635"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zh-CN" altLang="en-US" sz="2000" b="1">
                          <a:latin typeface="宋体" panose="02010600030101010101" pitchFamily="2" charset="-122"/>
                          <a:ea typeface="宋体" panose="02010600030101010101" pitchFamily="2" charset="-122"/>
                          <a:cs typeface="宋体" panose="02010600030101010101" pitchFamily="2" charset="-122"/>
                        </a:rPr>
                        <a:t>备注</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59435">
                <a:tc vMerge="1" gridSpan="3">
                  <a:tcPr>
                    <a:lnL w="12700" cap="flat" cmpd="sng">
                      <a:solidFill>
                        <a:srgbClr val="080000"/>
                      </a:solidFill>
                      <a:prstDash val="solid"/>
                      <a:headEnd type="none" w="med" len="med"/>
                      <a:tailEnd type="none" w="med" len="med"/>
                    </a:lnL>
                    <a:lnB w="12700" cap="flat" cmpd="sng">
                      <a:solidFill>
                        <a:srgbClr val="080000"/>
                      </a:solidFill>
                      <a:prstDash val="solid"/>
                      <a:headEnd type="none" w="med" len="med"/>
                      <a:tailEnd type="none" w="med" len="med"/>
                    </a:lnB>
                  </a:tcPr>
                </a:tc>
                <a:tc vMerge="1" hMerge="1">
                  <a:tcPr>
                    <a:lnB w="12700" cap="flat" cmpd="sng">
                      <a:solidFill>
                        <a:srgbClr val="080000"/>
                      </a:solidFill>
                      <a:prstDash val="solid"/>
                      <a:headEnd type="none" w="med" len="med"/>
                      <a:tailEnd type="none" w="med" len="med"/>
                    </a:lnB>
                  </a:tcPr>
                </a:tc>
                <a:tc vMerge="1" hMerge="1">
                  <a:tcPr>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zh-CN" altLang="en-US" sz="2000" b="1">
                          <a:latin typeface="宋体" panose="02010600030101010101" pitchFamily="2" charset="-122"/>
                          <a:ea typeface="宋体" panose="02010600030101010101" pitchFamily="2" charset="-122"/>
                          <a:cs typeface="宋体" panose="02010600030101010101" pitchFamily="2" charset="-122"/>
                        </a:rPr>
                        <a:t>中国古代</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latin typeface="宋体" panose="02010600030101010101" pitchFamily="2" charset="-122"/>
                          <a:ea typeface="宋体" panose="02010600030101010101" pitchFamily="2" charset="-122"/>
                          <a:cs typeface="宋体" panose="02010600030101010101" pitchFamily="2" charset="-122"/>
                        </a:rPr>
                        <a:t>中国近现代</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latin typeface="宋体" panose="02010600030101010101" pitchFamily="2" charset="-122"/>
                          <a:ea typeface="宋体" panose="02010600030101010101" pitchFamily="2" charset="-122"/>
                          <a:cs typeface="宋体" panose="02010600030101010101" pitchFamily="2" charset="-122"/>
                        </a:rPr>
                        <a:t>总分</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latin typeface="宋体" panose="02010600030101010101" pitchFamily="2" charset="-122"/>
                          <a:ea typeface="宋体" panose="02010600030101010101" pitchFamily="2" charset="-122"/>
                          <a:cs typeface="宋体" panose="02010600030101010101" pitchFamily="2" charset="-122"/>
                        </a:rPr>
                        <a:t>世界古代</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latin typeface="宋体" panose="02010600030101010101" pitchFamily="2" charset="-122"/>
                          <a:ea typeface="宋体" panose="02010600030101010101" pitchFamily="2" charset="-122"/>
                          <a:cs typeface="宋体" panose="02010600030101010101" pitchFamily="2" charset="-122"/>
                        </a:rPr>
                        <a:t>世界近现代</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latin typeface="宋体" panose="02010600030101010101" pitchFamily="2" charset="-122"/>
                          <a:ea typeface="宋体" panose="02010600030101010101" pitchFamily="2" charset="-122"/>
                          <a:cs typeface="宋体" panose="02010600030101010101" pitchFamily="2" charset="-122"/>
                        </a:rPr>
                        <a:t>总分</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85</a:t>
                      </a:r>
                      <a:r>
                        <a:rPr lang="zh-CN" altLang="en-US" sz="2000" b="1">
                          <a:latin typeface="宋体" panose="02010600030101010101" pitchFamily="2" charset="-122"/>
                          <a:ea typeface="宋体" panose="02010600030101010101" pitchFamily="2" charset="-122"/>
                          <a:cs typeface="宋体" panose="02010600030101010101" pitchFamily="2" charset="-122"/>
                        </a:rPr>
                        <a:t>分</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20370">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2017</a:t>
                      </a:r>
                      <a:endParaRPr lang="en-US" altLang="zh-CN"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buNone/>
                      </a:pPr>
                      <a:r>
                        <a:rPr lang="zh-CN" altLang="en-US" sz="2000" b="1">
                          <a:latin typeface="宋体" panose="02010600030101010101" pitchFamily="2" charset="-122"/>
                          <a:ea typeface="宋体" panose="02010600030101010101" pitchFamily="2" charset="-122"/>
                          <a:cs typeface="宋体" panose="02010600030101010101" pitchFamily="2" charset="-122"/>
                        </a:rPr>
                        <a:t>全国</a:t>
                      </a:r>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卷</a:t>
                      </a: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rPr>
                        <a:t>Ⅱ</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23.5</a:t>
                      </a:r>
                      <a:endParaRPr lang="en-US" altLang="zh-CN"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19.5/14</a:t>
                      </a:r>
                      <a:endParaRPr lang="en-US" altLang="zh-CN"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57</a:t>
                      </a:r>
                      <a:endParaRPr lang="en-US" altLang="zh-CN"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4</a:t>
                      </a:r>
                      <a:endParaRPr lang="en-US" altLang="zh-CN"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14/10</a:t>
                      </a:r>
                      <a:endParaRPr lang="en-US" altLang="zh-CN"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28</a:t>
                      </a:r>
                      <a:endParaRPr lang="en-US" altLang="zh-CN"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85</a:t>
                      </a:r>
                      <a:r>
                        <a:rPr lang="zh-CN" altLang="en-US" sz="2000" b="1">
                          <a:latin typeface="宋体" panose="02010600030101010101" pitchFamily="2" charset="-122"/>
                          <a:ea typeface="宋体" panose="02010600030101010101" pitchFamily="2" charset="-122"/>
                          <a:cs typeface="宋体" panose="02010600030101010101" pitchFamily="2" charset="-122"/>
                        </a:rPr>
                        <a:t>分</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4025">
                <a:tc gridSpan="2">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2016</a:t>
                      </a:r>
                      <a:endParaRPr lang="en-US" altLang="zh-CN"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zh-CN" altLang="en-US" sz="2000" b="1">
                          <a:latin typeface="宋体" panose="02010600030101010101" pitchFamily="2" charset="-122"/>
                          <a:ea typeface="宋体" panose="02010600030101010101" pitchFamily="2" charset="-122"/>
                          <a:cs typeface="宋体" panose="02010600030101010101" pitchFamily="2" charset="-122"/>
                        </a:rPr>
                        <a:t>全国</a:t>
                      </a:r>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卷</a:t>
                      </a: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rPr>
                        <a:t>Ⅱ</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30</a:t>
                      </a:r>
                      <a:endParaRPr lang="en-US" altLang="zh-CN"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19/8</a:t>
                      </a:r>
                      <a:endParaRPr lang="en-US" altLang="zh-CN"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57</a:t>
                      </a:r>
                      <a:endParaRPr lang="en-US" altLang="zh-CN"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4</a:t>
                      </a:r>
                      <a:endParaRPr lang="en-US" altLang="zh-CN"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16/8</a:t>
                      </a:r>
                      <a:endParaRPr lang="en-US" altLang="zh-CN"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28</a:t>
                      </a:r>
                      <a:endParaRPr lang="en-US" altLang="zh-CN"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85</a:t>
                      </a:r>
                      <a:r>
                        <a:rPr lang="zh-CN" altLang="en-US" sz="2000" b="1">
                          <a:latin typeface="宋体" panose="02010600030101010101" pitchFamily="2" charset="-122"/>
                          <a:ea typeface="宋体" panose="02010600030101010101" pitchFamily="2" charset="-122"/>
                          <a:cs typeface="宋体" panose="02010600030101010101" pitchFamily="2" charset="-122"/>
                        </a:rPr>
                        <a:t>分</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4660">
                <a:tc gridSpan="2">
                  <a:txBody>
                    <a:bodyPr/>
                    <a:p>
                      <a:pPr indent="0">
                        <a:buNone/>
                      </a:pPr>
                      <a:r>
                        <a:rPr lang="en-US" altLang="zh-CN" sz="2000" b="1">
                          <a:latin typeface="Times New Roman" panose="02020603050405020304" charset="0"/>
                          <a:cs typeface="Times New Roman" panose="02020603050405020304" charset="0"/>
                        </a:rPr>
                        <a:t>2015</a:t>
                      </a:r>
                      <a:endParaRPr lang="en-US" altLang="zh-CN" sz="2000" b="1">
                        <a:latin typeface="Times New Roman" panose="02020603050405020304" charset="0"/>
                        <a:ea typeface="Times New Roman" panose="02020603050405020304" charset="0"/>
                        <a:cs typeface="Times New Roman" panose="02020603050405020304" charset="0"/>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zh-CN" altLang="en-US" sz="2000" b="1">
                          <a:latin typeface="宋体" panose="02010600030101010101" pitchFamily="2" charset="-122"/>
                          <a:ea typeface="宋体" panose="02010600030101010101" pitchFamily="2" charset="-122"/>
                          <a:cs typeface="宋体" panose="02010600030101010101" pitchFamily="2" charset="-122"/>
                        </a:rPr>
                        <a:t>全国</a:t>
                      </a:r>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卷</a:t>
                      </a: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rPr>
                        <a:t>Ⅱ</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28.5</a:t>
                      </a:r>
                      <a:endParaRPr lang="en-US" altLang="zh-CN"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12/16</a:t>
                      </a:r>
                      <a:endParaRPr lang="en-US" altLang="zh-CN"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Times New Roman" panose="02020603050405020304" charset="0"/>
                          <a:cs typeface="Times New Roman" panose="02020603050405020304" charset="0"/>
                        </a:rPr>
                        <a:t>56.5</a:t>
                      </a:r>
                      <a:endParaRPr lang="en-US" altLang="zh-CN" sz="2000" b="1">
                        <a:latin typeface="Times New Roman" panose="02020603050405020304" charset="0"/>
                        <a:ea typeface="Times New Roman" panose="02020603050405020304" charset="0"/>
                        <a:cs typeface="Times New Roman" panose="02020603050405020304"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Times New Roman" panose="02020603050405020304" charset="0"/>
                          <a:cs typeface="Times New Roman" panose="02020603050405020304" charset="0"/>
                        </a:rPr>
                        <a:t>12.5</a:t>
                      </a:r>
                      <a:endParaRPr lang="en-US" altLang="zh-CN" sz="2000" b="1">
                        <a:latin typeface="Times New Roman" panose="02020603050405020304" charset="0"/>
                        <a:ea typeface="Times New Roman" panose="02020603050405020304" charset="0"/>
                        <a:cs typeface="Times New Roman" panose="02020603050405020304"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Times New Roman" panose="02020603050405020304" charset="0"/>
                          <a:cs typeface="Times New Roman" panose="02020603050405020304" charset="0"/>
                        </a:rPr>
                        <a:t>8/8</a:t>
                      </a:r>
                      <a:endParaRPr lang="en-US" altLang="zh-CN" sz="2000" b="1">
                        <a:latin typeface="Times New Roman" panose="02020603050405020304" charset="0"/>
                        <a:ea typeface="Times New Roman" panose="02020603050405020304" charset="0"/>
                        <a:cs typeface="Times New Roman" panose="02020603050405020304"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Times New Roman" panose="02020603050405020304" charset="0"/>
                          <a:cs typeface="Times New Roman" panose="02020603050405020304" charset="0"/>
                        </a:rPr>
                        <a:t>28.5</a:t>
                      </a:r>
                      <a:endParaRPr lang="en-US" altLang="zh-CN" sz="2000" b="1">
                        <a:latin typeface="Times New Roman" panose="02020603050405020304" charset="0"/>
                        <a:ea typeface="Times New Roman" panose="02020603050405020304" charset="0"/>
                        <a:cs typeface="Times New Roman" panose="02020603050405020304"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85</a:t>
                      </a:r>
                      <a:r>
                        <a:rPr lang="zh-CN" altLang="en-US" sz="2000" b="1">
                          <a:latin typeface="宋体" panose="02010600030101010101" pitchFamily="2" charset="-122"/>
                          <a:ea typeface="宋体" panose="02010600030101010101" pitchFamily="2" charset="-122"/>
                          <a:cs typeface="宋体" panose="02010600030101010101" pitchFamily="2" charset="-122"/>
                        </a:rPr>
                        <a:t>分</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9735">
                <a:tc gridSpan="2">
                  <a:txBody>
                    <a:bodyPr/>
                    <a:p>
                      <a:pPr indent="0">
                        <a:buNone/>
                      </a:pPr>
                      <a:r>
                        <a:rPr lang="en-US" altLang="zh-CN" sz="2000" b="1">
                          <a:latin typeface="Times New Roman" panose="02020603050405020304" charset="0"/>
                          <a:cs typeface="Times New Roman" panose="02020603050405020304" charset="0"/>
                        </a:rPr>
                        <a:t>2014</a:t>
                      </a:r>
                      <a:endParaRPr lang="en-US" altLang="zh-CN" sz="2000" b="1">
                        <a:latin typeface="Times New Roman" panose="02020603050405020304" charset="0"/>
                        <a:ea typeface="Times New Roman" panose="02020603050405020304" charset="0"/>
                        <a:cs typeface="Times New Roman" panose="02020603050405020304" charset="0"/>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zh-CN" altLang="en-US" sz="2000" b="1">
                          <a:latin typeface="宋体" panose="02010600030101010101" pitchFamily="2" charset="-122"/>
                          <a:ea typeface="宋体" panose="02010600030101010101" pitchFamily="2" charset="-122"/>
                          <a:cs typeface="宋体" panose="02010600030101010101" pitchFamily="2" charset="-122"/>
                        </a:rPr>
                        <a:t>全国</a:t>
                      </a:r>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卷</a:t>
                      </a: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rPr>
                        <a:t>Ⅱ</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rPr>
                        <a:t>28</a:t>
                      </a:r>
                      <a:endPar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rPr>
                        <a:t>25</a:t>
                      </a:r>
                      <a:r>
                        <a:rPr lang="en-US" altLang="zh-CN" sz="2000" b="1">
                          <a:solidFill>
                            <a:srgbClr val="FF0000"/>
                          </a:solidFill>
                          <a:latin typeface="Times New Roman" panose="02020603050405020304" charset="0"/>
                          <a:cs typeface="Times New Roman" panose="02020603050405020304" charset="0"/>
                        </a:rPr>
                        <a:t>/4</a:t>
                      </a:r>
                      <a:endPar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rPr>
                        <a:t>57</a:t>
                      </a:r>
                      <a:endPar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rPr>
                        <a:t>4</a:t>
                      </a:r>
                      <a:endPar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solidFill>
                            <a:srgbClr val="FF0000"/>
                          </a:solidFill>
                          <a:latin typeface="Times New Roman" panose="02020603050405020304" charset="0"/>
                          <a:cs typeface="Times New Roman" panose="02020603050405020304" charset="0"/>
                        </a:rPr>
                        <a:t>16/8</a:t>
                      </a:r>
                      <a:endParaRPr lang="en-US" altLang="zh-CN" sz="2000" b="1">
                        <a:solidFill>
                          <a:srgbClr val="FF0000"/>
                        </a:solidFill>
                        <a:latin typeface="Times New Roman" panose="02020603050405020304" charset="0"/>
                        <a:ea typeface="Times New Roman" panose="02020603050405020304" charset="0"/>
                        <a:cs typeface="Times New Roman" panose="02020603050405020304"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rPr>
                        <a:t>28</a:t>
                      </a:r>
                      <a:endPar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85</a:t>
                      </a:r>
                      <a:r>
                        <a:rPr lang="zh-CN" altLang="en-US" sz="2000" b="1">
                          <a:latin typeface="宋体" panose="02010600030101010101" pitchFamily="2" charset="-122"/>
                          <a:ea typeface="宋体" panose="02010600030101010101" pitchFamily="2" charset="-122"/>
                          <a:cs typeface="宋体" panose="02010600030101010101" pitchFamily="2" charset="-122"/>
                        </a:rPr>
                        <a:t>分</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20370">
                <a:tc gridSpan="2">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2013</a:t>
                      </a:r>
                      <a:endParaRPr lang="en-US" altLang="zh-CN"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zh-CN" altLang="en-US" sz="2000" b="1">
                          <a:latin typeface="宋体" panose="02010600030101010101" pitchFamily="2" charset="-122"/>
                          <a:ea typeface="宋体" panose="02010600030101010101" pitchFamily="2" charset="-122"/>
                          <a:cs typeface="宋体" panose="02010600030101010101" pitchFamily="2" charset="-122"/>
                        </a:rPr>
                        <a:t>全国</a:t>
                      </a:r>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卷</a:t>
                      </a: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rPr>
                        <a:t>Ⅱ</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rPr>
                        <a:t>26</a:t>
                      </a:r>
                      <a:endPar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rPr>
                        <a:t>25</a:t>
                      </a:r>
                      <a:r>
                        <a:rPr lang="en-US" altLang="zh-CN" sz="2000" b="1">
                          <a:solidFill>
                            <a:srgbClr val="FF0000"/>
                          </a:solidFill>
                          <a:latin typeface="Times New Roman" panose="02020603050405020304" charset="0"/>
                          <a:cs typeface="Times New Roman" panose="02020603050405020304" charset="0"/>
                        </a:rPr>
                        <a:t>/4</a:t>
                      </a:r>
                      <a:endPar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rPr>
                        <a:t>55</a:t>
                      </a:r>
                      <a:endPar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rPr>
                        <a:t>4</a:t>
                      </a:r>
                      <a:endPar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solidFill>
                            <a:srgbClr val="FF0000"/>
                          </a:solidFill>
                          <a:latin typeface="Times New Roman" panose="02020603050405020304" charset="0"/>
                          <a:cs typeface="Times New Roman" panose="02020603050405020304" charset="0"/>
                        </a:rPr>
                        <a:t>14/12</a:t>
                      </a:r>
                      <a:endParaRPr lang="en-US" altLang="zh-CN" sz="2000" b="1">
                        <a:solidFill>
                          <a:srgbClr val="FF0000"/>
                        </a:solidFill>
                        <a:latin typeface="Times New Roman" panose="02020603050405020304" charset="0"/>
                        <a:ea typeface="Times New Roman" panose="02020603050405020304" charset="0"/>
                        <a:cs typeface="Times New Roman" panose="02020603050405020304"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rPr>
                        <a:t>30</a:t>
                      </a:r>
                      <a:endPar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85</a:t>
                      </a:r>
                      <a:r>
                        <a:rPr lang="zh-CN" altLang="en-US" sz="2000" b="1">
                          <a:latin typeface="宋体" panose="02010600030101010101" pitchFamily="2" charset="-122"/>
                          <a:ea typeface="宋体" panose="02010600030101010101" pitchFamily="2" charset="-122"/>
                          <a:cs typeface="宋体" panose="02010600030101010101" pitchFamily="2" charset="-122"/>
                        </a:rPr>
                        <a:t>分</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9100">
                <a:tc gridSpan="2">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2012</a:t>
                      </a:r>
                      <a:endParaRPr lang="en-US" altLang="zh-CN"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zh-CN" altLang="en-US" sz="2000" b="1">
                          <a:latin typeface="宋体" panose="02010600030101010101" pitchFamily="2" charset="-122"/>
                          <a:ea typeface="宋体" panose="02010600030101010101" pitchFamily="2" charset="-122"/>
                          <a:cs typeface="宋体" panose="02010600030101010101" pitchFamily="2" charset="-122"/>
                        </a:rPr>
                        <a:t>全国卷</a:t>
                      </a: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rPr>
                        <a:t>Ⅱ</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rPr>
                        <a:t>24</a:t>
                      </a:r>
                      <a:endPar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rPr>
                        <a:t>20/8</a:t>
                      </a:r>
                      <a:endPar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rPr>
                        <a:t>52</a:t>
                      </a:r>
                      <a:endPar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rPr>
                        <a:t>4</a:t>
                      </a:r>
                      <a:endPar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rPr>
                        <a:t>12/17</a:t>
                      </a:r>
                      <a:endPar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rPr>
                        <a:t>33</a:t>
                      </a:r>
                      <a:endPar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85</a:t>
                      </a:r>
                      <a:r>
                        <a:rPr lang="zh-CN" altLang="en-US" sz="2000" b="1">
                          <a:latin typeface="宋体" panose="02010600030101010101" pitchFamily="2" charset="-122"/>
                          <a:ea typeface="宋体" panose="02010600030101010101" pitchFamily="2" charset="-122"/>
                          <a:cs typeface="宋体" panose="02010600030101010101" pitchFamily="2" charset="-122"/>
                        </a:rPr>
                        <a:t>分</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文本框 5121"/>
          <p:cNvSpPr txBox="1"/>
          <p:nvPr/>
        </p:nvSpPr>
        <p:spPr>
          <a:xfrm>
            <a:off x="1576388" y="9525"/>
            <a:ext cx="8983663" cy="6141085"/>
          </a:xfrm>
          <a:prstGeom prst="rect">
            <a:avLst/>
          </a:prstGeom>
          <a:noFill/>
          <a:ln w="9525">
            <a:noFill/>
          </a:ln>
        </p:spPr>
        <p:txBody>
          <a:bodyPr wrap="square">
            <a:spAutoFit/>
          </a:bodyPr>
          <a:lstStyle/>
          <a:p>
            <a:pPr marR="0" defTabSz="914400" eaLnBrk="1" hangingPunct="1">
              <a:buClrTx/>
              <a:buSzTx/>
              <a:buFont typeface="Arial" panose="020B0604020202020204" pitchFamily="34" charset="0"/>
              <a:buNone/>
              <a:defRPr/>
            </a:pPr>
            <a:r>
              <a:rPr kumimoji="0" lang="en-US" altLang="zh-CN" sz="5400" b="1" kern="1200" cap="none" spc="0" normalizeH="0" baseline="0"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宋体" panose="02010600030101010101" pitchFamily="2" charset="-122"/>
                <a:sym typeface="+mn-ea"/>
              </a:rPr>
              <a:t>◆◆ </a:t>
            </a:r>
            <a:r>
              <a:rPr kumimoji="0" lang="zh-CN" altLang="en-US" sz="5400" b="1" kern="1200" cap="none" spc="0" normalizeH="0" baseline="0" noProof="1">
                <a:solidFill>
                  <a:srgbClr val="FF3300"/>
                </a:solidFill>
                <a:effectLst>
                  <a:outerShdw blurRad="38100" dist="38100" dir="2700000">
                    <a:srgbClr val="C0C0C0"/>
                  </a:outerShdw>
                </a:effectLst>
                <a:latin typeface="黑体" panose="02010609060101010101" pitchFamily="2" charset="-122"/>
                <a:ea typeface="黑体" panose="02010609060101010101" pitchFamily="2" charset="-122"/>
                <a:cs typeface="宋体" panose="02010600030101010101" pitchFamily="2" charset="-122"/>
                <a:sym typeface="+mn-ea"/>
              </a:rPr>
              <a:t>高考命题新常态</a:t>
            </a:r>
            <a:r>
              <a:rPr kumimoji="0" lang="zh-CN" altLang="en-US" sz="5400" b="1" kern="1200" cap="none" spc="0" normalizeH="0" baseline="0" noProof="1">
                <a:solidFill>
                  <a:srgbClr val="FF3300"/>
                </a:solidFill>
                <a:latin typeface="楷体_GB2312" pitchFamily="1" charset="-122"/>
                <a:ea typeface="楷体_GB2312" pitchFamily="1" charset="-122"/>
                <a:cs typeface="+mn-ea"/>
                <a:sym typeface="宋体" panose="02010600030101010101" pitchFamily="2" charset="-122"/>
              </a:rPr>
              <a:t>    </a:t>
            </a:r>
            <a:endParaRPr kumimoji="0" lang="zh-CN" altLang="en-US" sz="5400" b="1" kern="1200" cap="none" spc="0" normalizeH="0" baseline="0" noProof="1">
              <a:solidFill>
                <a:srgbClr val="FF3300"/>
              </a:solidFill>
              <a:latin typeface="楷体_GB2312" pitchFamily="1" charset="-122"/>
              <a:ea typeface="楷体_GB2312" pitchFamily="1" charset="-122"/>
              <a:cs typeface="+mn-cs"/>
            </a:endParaRPr>
          </a:p>
          <a:p>
            <a:pPr marR="0" defTabSz="914400" eaLnBrk="1" hangingPunct="1">
              <a:buClrTx/>
              <a:buSzTx/>
              <a:buFont typeface="Arial" panose="020B0604020202020204" pitchFamily="34" charset="0"/>
              <a:buNone/>
              <a:defRPr/>
            </a:pPr>
            <a:r>
              <a:rPr kumimoji="0" lang="zh-CN" altLang="en-US" sz="4000" kern="1200" cap="none" spc="0" normalizeH="0" baseline="0" noProof="1">
                <a:latin typeface="黑体" panose="02010609060101010101" pitchFamily="2" charset="-122"/>
                <a:ea typeface="黑体" panose="02010609060101010101" pitchFamily="2" charset="-122"/>
                <a:cs typeface="+mn-cs"/>
                <a:sym typeface="+mn-ea"/>
              </a:rPr>
              <a:t>三、考点</a:t>
            </a:r>
            <a:r>
              <a:rPr kumimoji="0" lang="en-US" altLang="zh-CN" sz="4000" kern="1200" cap="none" spc="0" normalizeH="0" baseline="0" noProof="1">
                <a:latin typeface="黑体" panose="02010609060101010101" pitchFamily="2" charset="-122"/>
                <a:ea typeface="黑体" panose="02010609060101010101" pitchFamily="2" charset="-122"/>
                <a:cs typeface="+mn-cs"/>
                <a:sym typeface="+mn-ea"/>
              </a:rPr>
              <a:t>(</a:t>
            </a:r>
            <a:r>
              <a:rPr kumimoji="0" lang="zh-CN" altLang="zh-CN" sz="4000" kern="1200" cap="none" spc="0" normalizeH="0" baseline="0" noProof="1">
                <a:latin typeface="黑体" panose="02010609060101010101" pitchFamily="2" charset="-122"/>
                <a:ea typeface="黑体" panose="02010609060101010101" pitchFamily="2" charset="-122"/>
                <a:cs typeface="+mn-cs"/>
                <a:sym typeface="+mn-ea"/>
              </a:rPr>
              <a:t>必备知识</a:t>
            </a:r>
            <a:r>
              <a:rPr kumimoji="0" lang="en-US" altLang="zh-CN" sz="4000" kern="1200" cap="none" spc="0" normalizeH="0" baseline="0" noProof="1">
                <a:latin typeface="黑体" panose="02010609060101010101" pitchFamily="2" charset="-122"/>
                <a:ea typeface="黑体" panose="02010609060101010101" pitchFamily="2" charset="-122"/>
                <a:cs typeface="+mn-cs"/>
                <a:sym typeface="+mn-ea"/>
              </a:rPr>
              <a:t>)</a:t>
            </a:r>
            <a:r>
              <a:rPr kumimoji="0" lang="zh-CN" altLang="en-US" sz="4000" kern="1200" cap="none" spc="0" normalizeH="0" baseline="0" noProof="1">
                <a:latin typeface="黑体" panose="02010609060101010101" pitchFamily="2" charset="-122"/>
                <a:ea typeface="黑体" panose="02010609060101010101" pitchFamily="2" charset="-122"/>
                <a:cs typeface="+mn-cs"/>
                <a:sym typeface="+mn-ea"/>
              </a:rPr>
              <a:t>基本稳定</a:t>
            </a:r>
            <a:endParaRPr kumimoji="0" lang="zh-CN" altLang="en-US" sz="4000" kern="1200" cap="none" spc="0" normalizeH="0" baseline="0" noProof="1">
              <a:latin typeface="黑体" panose="02010609060101010101" pitchFamily="2" charset="-122"/>
              <a:ea typeface="黑体" panose="02010609060101010101" pitchFamily="2" charset="-122"/>
              <a:cs typeface="+mn-cs"/>
              <a:sym typeface="+mn-ea"/>
            </a:endParaRPr>
          </a:p>
          <a:p>
            <a:pPr marR="0" defTabSz="914400" eaLnBrk="1" hangingPunct="1">
              <a:buClrTx/>
              <a:buSzTx/>
              <a:buFont typeface="Arial" panose="020B0604020202020204" pitchFamily="34" charset="0"/>
              <a:buNone/>
              <a:defRPr/>
            </a:pPr>
            <a:r>
              <a:rPr kumimoji="0" lang="en-US" altLang="zh-CN" sz="4000" kern="1200" cap="none" spc="0" normalizeH="0" baseline="0" noProof="1">
                <a:latin typeface="黑体" panose="02010609060101010101" pitchFamily="2" charset="-122"/>
                <a:ea typeface="黑体" panose="02010609060101010101" pitchFamily="2" charset="-122"/>
                <a:cs typeface="+mn-cs"/>
                <a:sym typeface="+mn-ea"/>
              </a:rPr>
              <a:t>  </a:t>
            </a:r>
            <a:r>
              <a:rPr kumimoji="0" lang="zh-CN" altLang="en-US" sz="4000" b="1" kern="1200" cap="none" spc="0" normalizeH="0" baseline="0" noProof="1">
                <a:latin typeface="楷体_GB2312" pitchFamily="1" charset="-122"/>
                <a:ea typeface="楷体_GB2312" pitchFamily="1" charset="-122"/>
                <a:cs typeface="+mn-cs"/>
                <a:sym typeface="+mn-ea"/>
              </a:rPr>
              <a:t>以中古史为例：</a:t>
            </a:r>
            <a:endParaRPr kumimoji="0" lang="zh-CN" altLang="en-US" sz="4000" b="1" kern="1200" cap="none" spc="0" normalizeH="0" baseline="0" noProof="1">
              <a:latin typeface="楷体_GB2312" pitchFamily="1" charset="-122"/>
              <a:ea typeface="楷体_GB2312" pitchFamily="1" charset="-122"/>
              <a:cs typeface="+mn-cs"/>
              <a:sym typeface="+mn-ea"/>
            </a:endParaRPr>
          </a:p>
          <a:p>
            <a:pPr marR="0" defTabSz="914400" eaLnBrk="1" hangingPunct="1">
              <a:lnSpc>
                <a:spcPct val="120000"/>
              </a:lnSpc>
              <a:spcBef>
                <a:spcPts val="0"/>
              </a:spcBef>
              <a:spcAft>
                <a:spcPts val="0"/>
              </a:spcAft>
              <a:buClrTx/>
              <a:buSzTx/>
              <a:buFont typeface="Arial" panose="020B0604020202020204" pitchFamily="34" charset="0"/>
              <a:buNone/>
              <a:defRPr/>
            </a:pPr>
            <a:r>
              <a:rPr kumimoji="0" lang="zh-CN" altLang="en-US" sz="2400" b="1" kern="1200" cap="none" spc="0" normalizeH="0" baseline="0" noProof="1">
                <a:latin typeface="楷体_GB2312" pitchFamily="1" charset="-122"/>
                <a:ea typeface="楷体_GB2312" pitchFamily="1" charset="-122"/>
                <a:cs typeface="+mn-cs"/>
                <a:sym typeface="+mn-ea"/>
              </a:rPr>
              <a:t>1.先秦三大制度（宗法制、分封制、礼乐制）体现的先民的政治智慧及其文化意义、春秋战国之“巨变”。儒家思想来龙去脉。</a:t>
            </a:r>
            <a:endParaRPr kumimoji="0" lang="zh-CN" altLang="en-US" sz="2400" b="1" kern="1200" cap="none" spc="0" normalizeH="0" baseline="0" noProof="1">
              <a:latin typeface="楷体_GB2312" pitchFamily="1" charset="-122"/>
              <a:ea typeface="楷体_GB2312" pitchFamily="1" charset="-122"/>
              <a:cs typeface="+mn-cs"/>
              <a:sym typeface="+mn-ea"/>
            </a:endParaRPr>
          </a:p>
          <a:p>
            <a:pPr marR="0" defTabSz="914400" eaLnBrk="1" hangingPunct="1">
              <a:lnSpc>
                <a:spcPct val="120000"/>
              </a:lnSpc>
              <a:spcBef>
                <a:spcPts val="0"/>
              </a:spcBef>
              <a:spcAft>
                <a:spcPts val="0"/>
              </a:spcAft>
              <a:buClrTx/>
              <a:buSzTx/>
              <a:buFont typeface="Arial" panose="020B0604020202020204" pitchFamily="34" charset="0"/>
              <a:buNone/>
              <a:defRPr/>
            </a:pPr>
            <a:r>
              <a:rPr kumimoji="0" lang="zh-CN" altLang="en-US" sz="2400" b="1" kern="1200" cap="none" spc="0" normalizeH="0" baseline="0" noProof="1">
                <a:latin typeface="楷体_GB2312" pitchFamily="1" charset="-122"/>
                <a:ea typeface="楷体_GB2312" pitchFamily="1" charset="-122"/>
                <a:cs typeface="+mn-cs"/>
              </a:rPr>
              <a:t>2.秦汉制度创新。</a:t>
            </a:r>
            <a:endParaRPr kumimoji="0" lang="zh-CN" altLang="en-US" sz="2400" b="1" kern="1200" cap="none" spc="0" normalizeH="0" baseline="0" noProof="1">
              <a:latin typeface="楷体_GB2312" pitchFamily="1" charset="-122"/>
              <a:ea typeface="楷体_GB2312" pitchFamily="1" charset="-122"/>
              <a:cs typeface="+mn-cs"/>
            </a:endParaRPr>
          </a:p>
          <a:p>
            <a:pPr marR="0" defTabSz="914400" eaLnBrk="1" hangingPunct="1">
              <a:lnSpc>
                <a:spcPct val="120000"/>
              </a:lnSpc>
              <a:spcBef>
                <a:spcPts val="0"/>
              </a:spcBef>
              <a:spcAft>
                <a:spcPts val="0"/>
              </a:spcAft>
              <a:buClrTx/>
              <a:buSzTx/>
              <a:buFont typeface="Arial" panose="020B0604020202020204" pitchFamily="34" charset="0"/>
              <a:buNone/>
              <a:defRPr/>
            </a:pPr>
            <a:r>
              <a:rPr kumimoji="0" lang="zh-CN" altLang="en-US" sz="2400" b="1" kern="1200" cap="none" spc="0" normalizeH="0" baseline="0" noProof="1">
                <a:latin typeface="楷体_GB2312" pitchFamily="1" charset="-122"/>
                <a:ea typeface="楷体_GB2312" pitchFamily="1" charset="-122"/>
                <a:cs typeface="+mn-cs"/>
              </a:rPr>
              <a:t>3.魏晋南北朝，儒学强化，如进入法律，深刻影响人们</a:t>
            </a:r>
            <a:r>
              <a:rPr kumimoji="0" lang="zh-CN" altLang="en-US" sz="2400" b="1" kern="1200" cap="none" spc="0" normalizeH="0" baseline="0" noProof="1" smtClean="0">
                <a:latin typeface="楷体_GB2312" pitchFamily="1" charset="-122"/>
                <a:ea typeface="楷体_GB2312" pitchFamily="1" charset="-122"/>
                <a:cs typeface="+mn-cs"/>
              </a:rPr>
              <a:t>观念。</a:t>
            </a:r>
            <a:r>
              <a:rPr kumimoji="0" lang="zh-CN" altLang="en-US" sz="2400" b="1" kern="1200" cap="none" spc="0" normalizeH="0" baseline="0" noProof="1">
                <a:latin typeface="楷体_GB2312" pitchFamily="1" charset="-122"/>
                <a:ea typeface="楷体_GB2312" pitchFamily="1" charset="-122"/>
                <a:cs typeface="+mn-cs"/>
              </a:rPr>
              <a:t>科举制、三省六部制的萌芽及士族制度的本质。</a:t>
            </a:r>
            <a:endParaRPr kumimoji="0" lang="zh-CN" altLang="en-US" sz="2400" b="1" kern="1200" cap="none" spc="0" normalizeH="0" baseline="0" noProof="1">
              <a:latin typeface="楷体_GB2312" pitchFamily="1" charset="-122"/>
              <a:ea typeface="楷体_GB2312" pitchFamily="1" charset="-122"/>
              <a:cs typeface="+mn-cs"/>
            </a:endParaRPr>
          </a:p>
          <a:p>
            <a:pPr marR="0" defTabSz="914400" eaLnBrk="1" hangingPunct="1">
              <a:lnSpc>
                <a:spcPct val="120000"/>
              </a:lnSpc>
              <a:spcBef>
                <a:spcPts val="0"/>
              </a:spcBef>
              <a:spcAft>
                <a:spcPts val="0"/>
              </a:spcAft>
              <a:buClrTx/>
              <a:buSzTx/>
              <a:buFont typeface="Arial" panose="020B0604020202020204" pitchFamily="34" charset="0"/>
              <a:buNone/>
              <a:defRPr/>
            </a:pPr>
            <a:r>
              <a:rPr kumimoji="0" lang="zh-CN" altLang="en-US" sz="2400" b="1" kern="1200" cap="none" spc="0" normalizeH="0" baseline="0" noProof="1">
                <a:latin typeface="楷体_GB2312" pitchFamily="1" charset="-122"/>
                <a:ea typeface="楷体_GB2312" pitchFamily="1" charset="-122"/>
                <a:cs typeface="+mn-cs"/>
              </a:rPr>
              <a:t>4.唐宋制度创新、经济重心南移及影响、宋租佃制及市民社会。</a:t>
            </a:r>
            <a:endParaRPr kumimoji="0" lang="zh-CN" altLang="en-US" sz="2400" b="1" kern="1200" cap="none" spc="0" normalizeH="0" baseline="0" noProof="1">
              <a:latin typeface="楷体_GB2312" pitchFamily="1" charset="-122"/>
              <a:ea typeface="楷体_GB2312" pitchFamily="1" charset="-122"/>
              <a:cs typeface="+mn-cs"/>
            </a:endParaRPr>
          </a:p>
          <a:p>
            <a:pPr marR="0" defTabSz="914400" eaLnBrk="1" hangingPunct="1">
              <a:lnSpc>
                <a:spcPct val="120000"/>
              </a:lnSpc>
              <a:spcBef>
                <a:spcPts val="0"/>
              </a:spcBef>
              <a:spcAft>
                <a:spcPts val="0"/>
              </a:spcAft>
              <a:buClrTx/>
              <a:buSzTx/>
              <a:buFont typeface="Arial" panose="020B0604020202020204" pitchFamily="34" charset="0"/>
              <a:buNone/>
              <a:defRPr/>
            </a:pPr>
            <a:r>
              <a:rPr kumimoji="0" lang="zh-CN" altLang="en-US" sz="2400" b="1" kern="1200" cap="none" spc="0" normalizeH="0" baseline="0" noProof="1">
                <a:latin typeface="楷体_GB2312" pitchFamily="1" charset="-122"/>
                <a:ea typeface="楷体_GB2312" pitchFamily="1" charset="-122"/>
                <a:cs typeface="+mn-cs"/>
              </a:rPr>
              <a:t>5.明清政治变革，如提高行政效率、加强主权管辖；明清江南社会变革；同期中外对比，如经济、科技、思想、朝贡体系和殖民体系、重农抑商与重商主义等。</a:t>
            </a:r>
            <a:endParaRPr kumimoji="0" lang="zh-CN" altLang="en-US" sz="2400" b="1" kern="1200" cap="none" spc="0" normalizeH="0" baseline="0" noProof="1">
              <a:latin typeface="楷体_GB2312" pitchFamily="1" charset="-122"/>
              <a:ea typeface="楷体_GB2312" pitchFamily="1" charset="-122"/>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597025" y="58738"/>
            <a:ext cx="8983663" cy="6739255"/>
          </a:xfrm>
          <a:prstGeom prst="rect">
            <a:avLst/>
          </a:prstGeom>
          <a:noFill/>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6000" b="1" i="0" u="none" strike="noStrike" kern="1200" cap="none" spc="0" normalizeH="0" baseline="0" noProof="1" smtClean="0">
                <a:ln>
                  <a:noFill/>
                </a:ln>
                <a:solidFill>
                  <a:srgbClr val="0000FF"/>
                </a:solidFill>
                <a:effectLst>
                  <a:outerShdw blurRad="38100" dist="38100" dir="2700000">
                    <a:srgbClr val="C0C0C0"/>
                  </a:outerShdw>
                </a:effectLst>
                <a:uLnTx/>
                <a:uFillTx/>
                <a:latin typeface="黑体" panose="02010609060101010101" pitchFamily="2" charset="-122"/>
                <a:ea typeface="黑体" panose="02010609060101010101" pitchFamily="2" charset="-122"/>
                <a:cs typeface="宋体" panose="02010600030101010101" pitchFamily="2" charset="-122"/>
                <a:sym typeface="+mn-ea"/>
              </a:rPr>
              <a:t>◆◆◆</a:t>
            </a:r>
            <a:r>
              <a:rPr kumimoji="0" lang="zh-CN" altLang="en-US" sz="6000" b="1" i="0" u="none" strike="noStrike" kern="1200" cap="none" spc="0" normalizeH="0" baseline="0" noProof="1" smtClean="0">
                <a:ln>
                  <a:noFill/>
                </a:ln>
                <a:solidFill>
                  <a:srgbClr val="FF0000"/>
                </a:solidFill>
                <a:effectLst>
                  <a:outerShdw blurRad="38100" dist="38100" dir="2700000">
                    <a:srgbClr val="C0C0C0"/>
                  </a:outerShdw>
                </a:effectLst>
                <a:uLnTx/>
                <a:uFillTx/>
                <a:latin typeface="黑体" panose="02010609060101010101" pitchFamily="2" charset="-122"/>
                <a:ea typeface="黑体" panose="02010609060101010101" pitchFamily="2" charset="-122"/>
                <a:cs typeface="宋体" panose="02010600030101010101" pitchFamily="2" charset="-122"/>
                <a:sym typeface="+mn-ea"/>
              </a:rPr>
              <a:t>高效复习策略</a:t>
            </a:r>
            <a:endParaRPr kumimoji="0" lang="en-US" altLang="zh-CN" sz="6000" b="1" i="0" u="none" strike="noStrike" kern="1200" cap="none" spc="0" normalizeH="0" baseline="0" noProof="1" smtClean="0">
              <a:ln>
                <a:noFill/>
              </a:ln>
              <a:solidFill>
                <a:srgbClr val="FF0000"/>
              </a:solidFill>
              <a:effectLst>
                <a:outerShdw blurRad="38100" dist="38100" dir="2700000">
                  <a:srgbClr val="C0C0C0"/>
                </a:outerShdw>
              </a:effectLst>
              <a:uLnTx/>
              <a:uFillTx/>
              <a:latin typeface="黑体" panose="02010609060101010101" pitchFamily="2" charset="-122"/>
              <a:ea typeface="黑体" panose="02010609060101010101" pitchFamily="2" charset="-122"/>
              <a:cs typeface="宋体" panose="02010600030101010101" pitchFamily="2" charset="-122"/>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800" b="0" i="0" u="none" strike="noStrike" kern="1200" cap="none" spc="0" normalizeH="0" baseline="0" noProof="1" smtClean="0">
                <a:ln>
                  <a:noFill/>
                </a:ln>
                <a:solidFill>
                  <a:schemeClr val="tx1"/>
                </a:solidFill>
                <a:effectLst/>
                <a:uLnTx/>
                <a:uFillTx/>
                <a:latin typeface="黑体" panose="02010609060101010101" pitchFamily="2" charset="-122"/>
                <a:ea typeface="黑体" panose="02010609060101010101" pitchFamily="2" charset="-122"/>
                <a:cs typeface="宋体" panose="02010600030101010101" pitchFamily="2" charset="-122"/>
                <a:sym typeface="+mn-ea"/>
              </a:rPr>
              <a:t>一、坚持国家意志导向</a:t>
            </a:r>
            <a:endParaRPr kumimoji="0" lang="zh-CN" altLang="en-US" sz="4800" b="0" i="0" u="none" strike="noStrike" kern="1200" cap="none" spc="0" normalizeH="0" baseline="0" noProof="1" smtClean="0">
              <a:ln>
                <a:noFill/>
              </a:ln>
              <a:solidFill>
                <a:schemeClr val="tx1"/>
              </a:solidFill>
              <a:effectLst/>
              <a:uLnTx/>
              <a:uFillTx/>
              <a:latin typeface="黑体" panose="02010609060101010101" pitchFamily="2" charset="-122"/>
              <a:ea typeface="黑体" panose="02010609060101010101" pitchFamily="2" charset="-122"/>
              <a:cs typeface="宋体" panose="02010600030101010101" pitchFamily="2" charset="-122"/>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3600" b="1" i="0" u="none" strike="noStrike" kern="1200" cap="none" spc="0" normalizeH="0" baseline="0" noProof="1" smtClean="0">
                <a:ln>
                  <a:noFill/>
                </a:ln>
                <a:solidFill>
                  <a:schemeClr val="tx1"/>
                </a:solidFill>
                <a:effectLst/>
                <a:uLnTx/>
                <a:uFillTx/>
                <a:latin typeface="宋体" panose="02010600030101010101" pitchFamily="2" charset="-122"/>
                <a:ea typeface="黑体" panose="02010609060101010101" pitchFamily="2" charset="-122"/>
                <a:cs typeface="宋体" panose="02010600030101010101" pitchFamily="2" charset="-122"/>
              </a:rPr>
              <a:t>1.</a:t>
            </a:r>
            <a:r>
              <a:rPr kumimoji="0" lang="zh-CN" altLang="en-US" sz="3600" b="1" i="0" u="none" strike="noStrike" kern="1200" cap="none" spc="0" normalizeH="0" baseline="0" noProof="1" smtClean="0">
                <a:ln>
                  <a:noFill/>
                </a:ln>
                <a:solidFill>
                  <a:schemeClr val="tx1"/>
                </a:solidFill>
                <a:effectLst/>
                <a:uLnTx/>
                <a:uFillTx/>
                <a:latin typeface="宋体" panose="02010600030101010101" pitchFamily="2" charset="-122"/>
                <a:ea typeface="黑体" panose="02010609060101010101" pitchFamily="2" charset="-122"/>
                <a:cs typeface="宋体" panose="02010600030101010101" pitchFamily="2" charset="-122"/>
              </a:rPr>
              <a:t>三个重要概念</a:t>
            </a:r>
            <a:endParaRPr kumimoji="0" lang="zh-CN" altLang="en-US" sz="3600" b="1" i="0" u="none" strike="noStrike" kern="1200" cap="none" spc="0" normalizeH="0" baseline="0" noProof="1" smtClean="0">
              <a:ln>
                <a:noFill/>
              </a:ln>
              <a:solidFill>
                <a:schemeClr val="tx1"/>
              </a:solidFill>
              <a:effectLst/>
              <a:uLnTx/>
              <a:uFillTx/>
              <a:latin typeface="宋体" panose="02010600030101010101" pitchFamily="2" charset="-122"/>
              <a:ea typeface="黑体" panose="02010609060101010101" pitchFamily="2"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4000" b="1" i="0" u="none" strike="noStrike" kern="1200" cap="none" spc="0" normalizeH="0" baseline="0" noProof="1" smtClean="0">
                <a:ln>
                  <a:noFill/>
                </a:ln>
                <a:solidFill>
                  <a:schemeClr val="tx1"/>
                </a:solidFill>
                <a:effectLst/>
                <a:uLnTx/>
                <a:uFillTx/>
                <a:latin typeface="宋体" panose="02010600030101010101" pitchFamily="2" charset="-122"/>
                <a:ea typeface="黑体" panose="02010609060101010101" pitchFamily="2" charset="-122"/>
                <a:cs typeface="宋体" panose="02010600030101010101" pitchFamily="2" charset="-122"/>
              </a:rPr>
              <a:t>①</a:t>
            </a:r>
            <a:r>
              <a:rPr kumimoji="0" lang="zh-CN" altLang="zh-CN" sz="4000" b="1" i="0" u="none" strike="noStrike" kern="1200" cap="none" spc="0" normalizeH="0" baseline="0" noProof="1" smtClean="0">
                <a:ln>
                  <a:noFill/>
                </a:ln>
                <a:solidFill>
                  <a:schemeClr val="tx1"/>
                </a:solidFill>
                <a:effectLst/>
                <a:uLnTx/>
                <a:uFillTx/>
                <a:latin typeface="楷体_GB2312" pitchFamily="1" charset="-122"/>
                <a:ea typeface="楷体_GB2312" pitchFamily="1" charset="-122"/>
                <a:cs typeface="宋体" panose="02010600030101010101" pitchFamily="2" charset="-122"/>
              </a:rPr>
              <a:t>“</a:t>
            </a:r>
            <a:r>
              <a:rPr kumimoji="0" lang="zh-CN" altLang="en-US" sz="4000" b="1" i="0" u="none" strike="noStrike" kern="1200" cap="none" spc="0" normalizeH="0" baseline="0" noProof="1" smtClean="0">
                <a:ln>
                  <a:noFill/>
                </a:ln>
                <a:solidFill>
                  <a:schemeClr val="tx1"/>
                </a:solidFill>
                <a:effectLst/>
                <a:uLnTx/>
                <a:uFillTx/>
                <a:latin typeface="楷体_GB2312" pitchFamily="1" charset="-122"/>
                <a:ea typeface="楷体_GB2312" pitchFamily="1" charset="-122"/>
                <a:cs typeface="宋体" panose="02010600030101010101" pitchFamily="2" charset="-122"/>
              </a:rPr>
              <a:t>立德树人</a:t>
            </a:r>
            <a:r>
              <a:rPr kumimoji="0" lang="zh-CN" altLang="zh-CN" sz="4000" b="1" i="0" u="none" strike="noStrike" kern="1200" cap="none" spc="0" normalizeH="0" baseline="0" noProof="1" smtClean="0">
                <a:ln>
                  <a:noFill/>
                </a:ln>
                <a:solidFill>
                  <a:schemeClr val="tx1"/>
                </a:solidFill>
                <a:effectLst/>
                <a:uLnTx/>
                <a:uFillTx/>
                <a:latin typeface="楷体_GB2312" pitchFamily="1" charset="-122"/>
                <a:ea typeface="楷体_GB2312" pitchFamily="1" charset="-122"/>
                <a:cs typeface="宋体" panose="02010600030101010101" pitchFamily="2" charset="-122"/>
              </a:rPr>
              <a:t>”</a:t>
            </a:r>
            <a:r>
              <a:rPr kumimoji="0" lang="zh-CN" altLang="en-US" sz="4000" b="1" i="0" u="none" strike="noStrike" kern="1200" cap="none" spc="0" normalizeH="0" baseline="0" noProof="1" smtClean="0">
                <a:ln>
                  <a:noFill/>
                </a:ln>
                <a:solidFill>
                  <a:schemeClr val="tx1"/>
                </a:solidFill>
                <a:effectLst/>
                <a:uLnTx/>
                <a:uFillTx/>
                <a:latin typeface="楷体_GB2312" pitchFamily="1" charset="-122"/>
                <a:ea typeface="楷体_GB2312" pitchFamily="1" charset="-122"/>
                <a:cs typeface="宋体" panose="02010600030101010101" pitchFamily="2" charset="-122"/>
              </a:rPr>
              <a:t>：</a:t>
            </a:r>
            <a:r>
              <a:rPr kumimoji="0" lang="zh-CN" altLang="en-US" sz="3200" b="1" i="0" u="none" strike="noStrike" kern="1200" cap="none" spc="0" normalizeH="0" baseline="0" noProof="1" smtClean="0">
                <a:ln>
                  <a:noFill/>
                </a:ln>
                <a:solidFill>
                  <a:srgbClr val="0000FF"/>
                </a:solidFill>
                <a:effectLst/>
                <a:uLnTx/>
                <a:uFillTx/>
                <a:latin typeface="楷体_GB2312" pitchFamily="1" charset="-122"/>
                <a:ea typeface="楷体_GB2312" pitchFamily="1" charset="-122"/>
                <a:cs typeface="宋体" panose="02010600030101010101" pitchFamily="2" charset="-122"/>
                <a:sym typeface="宋体" panose="02010600030101010101" pitchFamily="2" charset="-122"/>
              </a:rPr>
              <a:t>核心价值、传统文化、依法治国、创新精神</a:t>
            </a:r>
            <a:endParaRPr kumimoji="0" lang="zh-CN" altLang="en-US" sz="3200" b="1" i="0" u="none" strike="noStrike" kern="1200" cap="none" spc="0" normalizeH="0" baseline="0" noProof="1" smtClean="0">
              <a:ln>
                <a:noFill/>
              </a:ln>
              <a:solidFill>
                <a:schemeClr val="tx1"/>
              </a:solidFill>
              <a:effectLst/>
              <a:uLnTx/>
              <a:uFillTx/>
              <a:latin typeface="楷体_GB2312" pitchFamily="1" charset="-122"/>
              <a:ea typeface="楷体_GB2312" pitchFamily="1"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4000" b="1" i="0" u="none" strike="noStrike" kern="1200" cap="none" spc="0" normalizeH="0" baseline="0" noProof="1" smtClean="0">
                <a:ln>
                  <a:noFill/>
                </a:ln>
                <a:solidFill>
                  <a:schemeClr val="tx1"/>
                </a:solidFill>
                <a:effectLst/>
                <a:uLnTx/>
                <a:uFillTx/>
                <a:latin typeface="宋体" panose="02010600030101010101" pitchFamily="2" charset="-122"/>
                <a:ea typeface="楷体_GB2312" pitchFamily="1" charset="-122"/>
                <a:cs typeface="宋体" panose="02010600030101010101" pitchFamily="2" charset="-122"/>
              </a:rPr>
              <a:t>②</a:t>
            </a:r>
            <a:r>
              <a:rPr kumimoji="0" lang="zh-CN" altLang="zh-CN" sz="4000" b="1" i="0" u="none" strike="noStrike" kern="1200" cap="none" spc="0" normalizeH="0" baseline="0" noProof="1" smtClean="0">
                <a:ln>
                  <a:noFill/>
                </a:ln>
                <a:solidFill>
                  <a:schemeClr val="tx1"/>
                </a:solidFill>
                <a:effectLst/>
                <a:uLnTx/>
                <a:uFillTx/>
                <a:latin typeface="楷体_GB2312" pitchFamily="1" charset="-122"/>
                <a:ea typeface="楷体_GB2312" pitchFamily="1" charset="-122"/>
                <a:cs typeface="宋体" panose="02010600030101010101" pitchFamily="2" charset="-122"/>
              </a:rPr>
              <a:t>“</a:t>
            </a:r>
            <a:r>
              <a:rPr kumimoji="0" lang="zh-CN" altLang="en-US" sz="4000" b="1" i="0" u="none" strike="noStrike" kern="1200" cap="none" spc="0" normalizeH="0" baseline="0" noProof="1" smtClean="0">
                <a:ln>
                  <a:noFill/>
                </a:ln>
                <a:solidFill>
                  <a:schemeClr val="tx1"/>
                </a:solidFill>
                <a:effectLst/>
                <a:uLnTx/>
                <a:uFillTx/>
                <a:latin typeface="楷体_GB2312" pitchFamily="1" charset="-122"/>
                <a:ea typeface="楷体_GB2312" pitchFamily="1" charset="-122"/>
                <a:cs typeface="宋体" panose="02010600030101010101" pitchFamily="2" charset="-122"/>
              </a:rPr>
              <a:t>四个自信</a:t>
            </a:r>
            <a:r>
              <a:rPr kumimoji="0" lang="zh-CN" altLang="zh-CN" sz="4000" b="1" i="0" u="none" strike="noStrike" kern="1200" cap="none" spc="0" normalizeH="0" baseline="0" noProof="1" smtClean="0">
                <a:ln>
                  <a:noFill/>
                </a:ln>
                <a:solidFill>
                  <a:schemeClr val="tx1"/>
                </a:solidFill>
                <a:effectLst/>
                <a:uLnTx/>
                <a:uFillTx/>
                <a:latin typeface="楷体_GB2312" pitchFamily="1" charset="-122"/>
                <a:ea typeface="楷体_GB2312" pitchFamily="1" charset="-122"/>
                <a:cs typeface="宋体" panose="02010600030101010101" pitchFamily="2" charset="-122"/>
              </a:rPr>
              <a:t>”</a:t>
            </a:r>
            <a:r>
              <a:rPr kumimoji="0" lang="zh-CN" altLang="en-US" sz="4000" b="1" i="0" u="none" strike="noStrike" kern="1200" cap="none" spc="0" normalizeH="0" baseline="0" noProof="1" smtClean="0">
                <a:ln>
                  <a:noFill/>
                </a:ln>
                <a:solidFill>
                  <a:schemeClr val="tx1"/>
                </a:solidFill>
                <a:effectLst/>
                <a:uLnTx/>
                <a:uFillTx/>
                <a:latin typeface="楷体_GB2312" pitchFamily="1" charset="-122"/>
                <a:ea typeface="楷体_GB2312" pitchFamily="1" charset="-122"/>
                <a:cs typeface="宋体" panose="02010600030101010101" pitchFamily="2" charset="-122"/>
              </a:rPr>
              <a:t>：</a:t>
            </a:r>
            <a:r>
              <a:rPr kumimoji="0" lang="zh-CN" altLang="en-US" sz="3200" b="1" i="0" u="none" strike="noStrike" kern="1200" cap="none" spc="0" normalizeH="0" baseline="0" noProof="1" smtClean="0">
                <a:ln>
                  <a:noFill/>
                </a:ln>
                <a:solidFill>
                  <a:srgbClr val="0000FF"/>
                </a:solidFill>
                <a:effectLst/>
                <a:uLnTx/>
                <a:uFillTx/>
                <a:latin typeface="楷体_GB2312" pitchFamily="1" charset="-122"/>
                <a:ea typeface="楷体_GB2312" pitchFamily="1" charset="-122"/>
                <a:cs typeface="宋体" panose="02010600030101010101" pitchFamily="2" charset="-122"/>
                <a:sym typeface="宋体" panose="02010600030101010101" pitchFamily="2" charset="-122"/>
              </a:rPr>
              <a:t>道路自信、理论自信、制度自信、文化自信</a:t>
            </a:r>
            <a:r>
              <a:rPr kumimoji="0" lang="zh-CN" altLang="zh-CN" sz="2000" b="1" i="0" u="none" strike="noStrike" kern="1200" cap="none" spc="0" normalizeH="0" baseline="0" noProof="1" smtClean="0">
                <a:ln>
                  <a:noFill/>
                </a:ln>
                <a:solidFill>
                  <a:srgbClr val="0000FF"/>
                </a:solidFill>
                <a:effectLst/>
                <a:uLnTx/>
                <a:uFillTx/>
                <a:latin typeface="楷体_GB2312" pitchFamily="1" charset="-122"/>
                <a:ea typeface="楷体_GB2312" pitchFamily="1" charset="-122"/>
                <a:cs typeface="宋体" panose="02010600030101010101" pitchFamily="2" charset="-122"/>
                <a:sym typeface="宋体" panose="02010600030101010101" pitchFamily="2" charset="-122"/>
              </a:rPr>
              <a:t>(</a:t>
            </a:r>
            <a:r>
              <a:rPr kumimoji="0" lang="zh-CN" altLang="en-US" sz="2000" b="1" i="0" u="none" strike="noStrike" kern="1200" cap="none" spc="0" normalizeH="0" baseline="0" noProof="1" smtClean="0">
                <a:ln>
                  <a:noFill/>
                </a:ln>
                <a:solidFill>
                  <a:srgbClr val="0000FF"/>
                </a:solidFill>
                <a:effectLst/>
                <a:uLnTx/>
                <a:uFillTx/>
                <a:latin typeface="楷体_GB2312" pitchFamily="1" charset="-122"/>
                <a:ea typeface="楷体_GB2312" pitchFamily="1" charset="-122"/>
                <a:cs typeface="宋体" panose="02010600030101010101" pitchFamily="2" charset="-122"/>
                <a:sym typeface="宋体" panose="02010600030101010101" pitchFamily="2" charset="-122"/>
              </a:rPr>
              <a:t>中共中央办公厅、国务院办公厅印发了《关于实施中华优秀传统文化传承发展工程的意见》</a:t>
            </a:r>
            <a:r>
              <a:rPr kumimoji="0" lang="zh-CN" altLang="zh-CN" sz="2000" b="1" i="0" u="none" strike="noStrike" kern="1200" cap="none" spc="0" normalizeH="0" baseline="0" noProof="1" smtClean="0">
                <a:ln>
                  <a:noFill/>
                </a:ln>
                <a:solidFill>
                  <a:srgbClr val="0000FF"/>
                </a:solidFill>
                <a:effectLst/>
                <a:uLnTx/>
                <a:uFillTx/>
                <a:latin typeface="楷体_GB2312" pitchFamily="1" charset="-122"/>
                <a:ea typeface="楷体_GB2312" pitchFamily="1" charset="-122"/>
                <a:cs typeface="宋体" panose="02010600030101010101" pitchFamily="2" charset="-122"/>
                <a:sym typeface="宋体" panose="02010600030101010101" pitchFamily="2" charset="-122"/>
              </a:rPr>
              <a:t>,全面复兴传统文化）</a:t>
            </a:r>
            <a:endParaRPr kumimoji="0" lang="zh-CN" altLang="zh-CN" sz="2000" b="1" i="0" u="none" strike="noStrike" kern="1200" cap="none" spc="0" normalizeH="0" baseline="0" noProof="1" smtClean="0">
              <a:ln>
                <a:noFill/>
              </a:ln>
              <a:solidFill>
                <a:srgbClr val="0000FF"/>
              </a:solidFill>
              <a:effectLst/>
              <a:uLnTx/>
              <a:uFillTx/>
              <a:latin typeface="楷体_GB2312" pitchFamily="1" charset="-122"/>
              <a:ea typeface="楷体_GB2312" pitchFamily="1" charset="-122"/>
              <a:cs typeface="宋体" panose="02010600030101010101" pitchFamily="2" charset="-122"/>
              <a:sym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4000" b="1" i="0" u="none" strike="noStrike" kern="1200" cap="none" spc="0" normalizeH="0" baseline="0" noProof="1" smtClean="0">
                <a:ln>
                  <a:noFill/>
                </a:ln>
                <a:solidFill>
                  <a:schemeClr val="tx1"/>
                </a:solidFill>
                <a:effectLst/>
                <a:uLnTx/>
                <a:uFillTx/>
                <a:latin typeface="宋体" panose="02010600030101010101" pitchFamily="2" charset="-122"/>
                <a:ea typeface="楷体_GB2312" pitchFamily="1" charset="-122"/>
                <a:cs typeface="宋体" panose="02010600030101010101" pitchFamily="2" charset="-122"/>
              </a:rPr>
              <a:t>③</a:t>
            </a:r>
            <a:r>
              <a:rPr kumimoji="0" lang="zh-CN" altLang="zh-CN" sz="4000" b="1" i="0" u="none" strike="noStrike" kern="1200" cap="none" spc="0" normalizeH="0" baseline="0" noProof="1" smtClean="0">
                <a:ln>
                  <a:noFill/>
                </a:ln>
                <a:solidFill>
                  <a:schemeClr val="tx1"/>
                </a:solidFill>
                <a:effectLst/>
                <a:uLnTx/>
                <a:uFillTx/>
                <a:latin typeface="楷体_GB2312" pitchFamily="1" charset="-122"/>
                <a:ea typeface="楷体_GB2312" pitchFamily="1" charset="-122"/>
                <a:cs typeface="宋体" panose="02010600030101010101" pitchFamily="2" charset="-122"/>
              </a:rPr>
              <a:t>“</a:t>
            </a:r>
            <a:r>
              <a:rPr kumimoji="0" lang="zh-CN" altLang="en-US" sz="4000" b="1" i="0" u="none" strike="noStrike" kern="1200" cap="none" spc="0" normalizeH="0" baseline="0" noProof="1" smtClean="0">
                <a:ln>
                  <a:noFill/>
                </a:ln>
                <a:solidFill>
                  <a:schemeClr val="tx1"/>
                </a:solidFill>
                <a:effectLst/>
                <a:uLnTx/>
                <a:uFillTx/>
                <a:latin typeface="楷体_GB2312" pitchFamily="1" charset="-122"/>
                <a:ea typeface="楷体_GB2312" pitchFamily="1" charset="-122"/>
                <a:cs typeface="宋体" panose="02010600030101010101" pitchFamily="2" charset="-122"/>
              </a:rPr>
              <a:t>一体四层四翼</a:t>
            </a:r>
            <a:r>
              <a:rPr kumimoji="0" lang="zh-CN" altLang="zh-CN" sz="4000" b="1" i="0" u="none" strike="noStrike" kern="1200" cap="none" spc="0" normalizeH="0" baseline="0" noProof="1" smtClean="0">
                <a:ln>
                  <a:noFill/>
                </a:ln>
                <a:solidFill>
                  <a:schemeClr val="tx1"/>
                </a:solidFill>
                <a:effectLst/>
                <a:uLnTx/>
                <a:uFillTx/>
                <a:latin typeface="楷体_GB2312" pitchFamily="1" charset="-122"/>
                <a:ea typeface="楷体_GB2312" pitchFamily="1" charset="-122"/>
                <a:cs typeface="宋体" panose="02010600030101010101" pitchFamily="2" charset="-122"/>
              </a:rPr>
              <a:t>”</a:t>
            </a:r>
            <a:r>
              <a:rPr kumimoji="0" lang="zh-CN" altLang="en-US" sz="4000" b="1" i="0" u="none" strike="noStrike" kern="1200" cap="none" spc="0" normalizeH="0" baseline="0" noProof="1" smtClean="0">
                <a:ln>
                  <a:noFill/>
                </a:ln>
                <a:solidFill>
                  <a:schemeClr val="tx1"/>
                </a:solidFill>
                <a:effectLst/>
                <a:uLnTx/>
                <a:uFillTx/>
                <a:latin typeface="楷体_GB2312" pitchFamily="1" charset="-122"/>
                <a:ea typeface="楷体_GB2312" pitchFamily="1" charset="-122"/>
                <a:cs typeface="宋体" panose="02010600030101010101" pitchFamily="2" charset="-122"/>
              </a:rPr>
              <a:t>：</a:t>
            </a:r>
            <a:r>
              <a:rPr kumimoji="0" lang="zh-CN" altLang="en-US" sz="2800" b="1" i="0" u="none" strike="noStrike" kern="1200" cap="none" spc="0" normalizeH="0" baseline="0" noProof="1" smtClean="0">
                <a:ln>
                  <a:noFill/>
                </a:ln>
                <a:solidFill>
                  <a:srgbClr val="FF0000"/>
                </a:solidFill>
                <a:effectLst/>
                <a:uLnTx/>
                <a:uFillTx/>
                <a:latin typeface="楷体_GB2312" pitchFamily="1" charset="-122"/>
                <a:ea typeface="楷体_GB2312" pitchFamily="1" charset="-122"/>
                <a:cs typeface="宋体" panose="02010600030101010101" pitchFamily="2" charset="-122"/>
                <a:sym typeface="+mn-ea"/>
              </a:rPr>
              <a:t>一体</a:t>
            </a:r>
            <a:r>
              <a:rPr kumimoji="0" lang="zh-CN" altLang="en-US" sz="2800" b="1" i="0" u="none" strike="noStrike" kern="1200" cap="none" spc="0" normalizeH="0" baseline="0" noProof="1" smtClean="0">
                <a:ln>
                  <a:noFill/>
                </a:ln>
                <a:solidFill>
                  <a:srgbClr val="0000FF"/>
                </a:solidFill>
                <a:effectLst/>
                <a:uLnTx/>
                <a:uFillTx/>
                <a:latin typeface="楷体_GB2312" pitchFamily="1" charset="-122"/>
                <a:ea typeface="楷体_GB2312" pitchFamily="1" charset="-122"/>
                <a:cs typeface="宋体" panose="02010600030101010101" pitchFamily="2" charset="-122"/>
                <a:sym typeface="+mn-ea"/>
              </a:rPr>
              <a:t>（立德树人、服务选拔、导向教学）；</a:t>
            </a:r>
            <a:r>
              <a:rPr kumimoji="0" lang="zh-CN" altLang="en-US" sz="2800" b="1" i="0" u="none" strike="noStrike" kern="1200" cap="none" spc="0" normalizeH="0" baseline="0" noProof="1" smtClean="0">
                <a:ln>
                  <a:noFill/>
                </a:ln>
                <a:solidFill>
                  <a:srgbClr val="FF0000"/>
                </a:solidFill>
                <a:effectLst/>
                <a:uLnTx/>
                <a:uFillTx/>
                <a:latin typeface="楷体_GB2312" pitchFamily="1" charset="-122"/>
                <a:ea typeface="楷体_GB2312" pitchFamily="1" charset="-122"/>
                <a:cs typeface="宋体" panose="02010600030101010101" pitchFamily="2" charset="-122"/>
                <a:sym typeface="+mn-ea"/>
              </a:rPr>
              <a:t>四层</a:t>
            </a:r>
            <a:r>
              <a:rPr kumimoji="0" lang="zh-CN" altLang="en-US" sz="2800" b="1" i="0" u="none" strike="noStrike" kern="1200" cap="none" spc="0" normalizeH="0" baseline="0" noProof="1" smtClean="0">
                <a:ln>
                  <a:noFill/>
                </a:ln>
                <a:solidFill>
                  <a:srgbClr val="0000FF"/>
                </a:solidFill>
                <a:effectLst/>
                <a:uLnTx/>
                <a:uFillTx/>
                <a:latin typeface="楷体_GB2312" pitchFamily="1" charset="-122"/>
                <a:ea typeface="楷体_GB2312" pitchFamily="1" charset="-122"/>
                <a:cs typeface="宋体" panose="02010600030101010101" pitchFamily="2" charset="-122"/>
                <a:sym typeface="+mn-ea"/>
              </a:rPr>
              <a:t>（必备知识、关键能力、学科素养、核心价值）；</a:t>
            </a:r>
            <a:r>
              <a:rPr kumimoji="0" lang="zh-CN" altLang="en-US" sz="2800" b="1" i="0" u="none" strike="noStrike" kern="1200" cap="none" spc="0" normalizeH="0" baseline="0" noProof="1" smtClean="0">
                <a:ln>
                  <a:noFill/>
                </a:ln>
                <a:solidFill>
                  <a:srgbClr val="FF0000"/>
                </a:solidFill>
                <a:effectLst/>
                <a:uLnTx/>
                <a:uFillTx/>
                <a:latin typeface="楷体_GB2312" pitchFamily="1" charset="-122"/>
                <a:ea typeface="楷体_GB2312" pitchFamily="1" charset="-122"/>
                <a:cs typeface="宋体" panose="02010600030101010101" pitchFamily="2" charset="-122"/>
                <a:sym typeface="+mn-ea"/>
              </a:rPr>
              <a:t>四翼</a:t>
            </a:r>
            <a:r>
              <a:rPr kumimoji="0" lang="zh-CN" altLang="en-US" sz="2800" b="1" i="0" u="none" strike="noStrike" kern="1200" cap="none" spc="0" normalizeH="0" baseline="0" noProof="1" smtClean="0">
                <a:ln>
                  <a:noFill/>
                </a:ln>
                <a:solidFill>
                  <a:srgbClr val="0000FF"/>
                </a:solidFill>
                <a:effectLst/>
                <a:uLnTx/>
                <a:uFillTx/>
                <a:latin typeface="楷体_GB2312" pitchFamily="1" charset="-122"/>
                <a:ea typeface="楷体_GB2312" pitchFamily="1" charset="-122"/>
                <a:cs typeface="宋体" panose="02010600030101010101" pitchFamily="2" charset="-122"/>
                <a:sym typeface="+mn-ea"/>
              </a:rPr>
              <a:t>（基础性、综合性、应用性、创新性）</a:t>
            </a:r>
            <a:endParaRPr kumimoji="0" lang="zh-CN" altLang="en-US" sz="2800" b="1" i="0" u="none" strike="noStrike" kern="1200" cap="none" spc="0" normalizeH="0" baseline="0" noProof="1" smtClean="0">
              <a:ln>
                <a:noFill/>
              </a:ln>
              <a:solidFill>
                <a:schemeClr val="tx1"/>
              </a:solidFill>
              <a:effectLst/>
              <a:uLnTx/>
              <a:uFillTx/>
              <a:latin typeface="楷体_GB2312" pitchFamily="1" charset="-122"/>
              <a:ea typeface="楷体_GB2312" pitchFamily="1" charset="-122"/>
              <a:cs typeface="宋体" panose="02010600030101010101" pitchFamily="2"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文本框 3"/>
          <p:cNvSpPr txBox="1"/>
          <p:nvPr/>
        </p:nvSpPr>
        <p:spPr>
          <a:xfrm>
            <a:off x="1533525" y="31750"/>
            <a:ext cx="8988425" cy="6165215"/>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Pct val="100000"/>
              <a:buNone/>
            </a:pPr>
            <a:r>
              <a:rPr lang="en-US" altLang="zh-CN" sz="4000" b="1" dirty="0">
                <a:solidFill>
                  <a:srgbClr val="0000FF"/>
                </a:solidFill>
                <a:latin typeface="华文彩云" panose="02010800040101010101" pitchFamily="2" charset="-122"/>
                <a:ea typeface="华文彩云" panose="02010800040101010101" pitchFamily="2" charset="-122"/>
              </a:rPr>
              <a:t>⊙</a:t>
            </a:r>
            <a:r>
              <a:rPr lang="zh-CN" altLang="en-US" sz="4000" b="1" dirty="0">
                <a:solidFill>
                  <a:srgbClr val="0000FF"/>
                </a:solidFill>
                <a:latin typeface="楷体_GB2312" pitchFamily="1" charset="-122"/>
                <a:ea typeface="楷体_GB2312" pitchFamily="1" charset="-122"/>
              </a:rPr>
              <a:t>教育部考试中心的试题评价指出</a:t>
            </a:r>
            <a:endParaRPr lang="zh-CN" altLang="en-US" sz="4000" b="1" dirty="0">
              <a:solidFill>
                <a:srgbClr val="0000FF"/>
              </a:solidFill>
              <a:latin typeface="楷体_GB2312" pitchFamily="1" charset="-122"/>
              <a:ea typeface="楷体_GB2312" pitchFamily="1" charset="-122"/>
            </a:endParaRPr>
          </a:p>
          <a:p>
            <a:pPr marL="0" lvl="0" indent="0" defTabSz="914400">
              <a:spcBef>
                <a:spcPct val="0"/>
              </a:spcBef>
              <a:buClrTx/>
              <a:buSzPct val="100000"/>
              <a:buNone/>
            </a:pPr>
            <a:r>
              <a:rPr lang="en-US" altLang="zh-CN" sz="3600" b="1" dirty="0">
                <a:solidFill>
                  <a:schemeClr val="tx1"/>
                </a:solidFill>
                <a:latin typeface="楷体_GB2312" pitchFamily="1" charset="-122"/>
                <a:ea typeface="楷体_GB2312" pitchFamily="1" charset="-122"/>
              </a:rPr>
              <a:t>1.</a:t>
            </a:r>
            <a:r>
              <a:rPr lang="zh-CN" altLang="en-US" sz="3600" b="1" dirty="0">
                <a:solidFill>
                  <a:schemeClr val="tx1"/>
                </a:solidFill>
                <a:latin typeface="楷体_GB2312" pitchFamily="1" charset="-122"/>
                <a:ea typeface="楷体_GB2312" pitchFamily="1" charset="-122"/>
              </a:rPr>
              <a:t>重点考查国史、党史、改革开放史、社会主义发展史。</a:t>
            </a:r>
            <a:endParaRPr lang="en-US" altLang="zh-CN" sz="3600" b="1" dirty="0">
              <a:solidFill>
                <a:schemeClr val="tx1"/>
              </a:solidFill>
              <a:latin typeface="楷体_GB2312" pitchFamily="1" charset="-122"/>
              <a:ea typeface="楷体_GB2312" pitchFamily="1" charset="-122"/>
            </a:endParaRPr>
          </a:p>
          <a:p>
            <a:pPr marL="0" lvl="0" indent="0" defTabSz="914400">
              <a:spcBef>
                <a:spcPct val="0"/>
              </a:spcBef>
              <a:buClrTx/>
              <a:buSzPct val="100000"/>
              <a:buNone/>
            </a:pPr>
            <a:r>
              <a:rPr lang="en-US" altLang="zh-CN" sz="3600" b="1" dirty="0">
                <a:solidFill>
                  <a:schemeClr val="tx1"/>
                </a:solidFill>
                <a:latin typeface="楷体_GB2312" pitchFamily="1" charset="-122"/>
                <a:ea typeface="楷体_GB2312" pitchFamily="1" charset="-122"/>
              </a:rPr>
              <a:t>2.</a:t>
            </a:r>
            <a:r>
              <a:rPr lang="zh-CN" altLang="en-US" sz="3600" b="1" dirty="0">
                <a:solidFill>
                  <a:schemeClr val="tx1"/>
                </a:solidFill>
                <a:latin typeface="楷体_GB2312" pitchFamily="1" charset="-122"/>
                <a:ea typeface="楷体_GB2312" pitchFamily="1" charset="-122"/>
              </a:rPr>
              <a:t>弘扬优秀传统文化、革命文化和社会主义先进文化。</a:t>
            </a:r>
            <a:endParaRPr lang="zh-CN" altLang="en-US" sz="3600" b="1" dirty="0">
              <a:solidFill>
                <a:schemeClr val="tx1"/>
              </a:solidFill>
              <a:latin typeface="楷体_GB2312" pitchFamily="1" charset="-122"/>
              <a:ea typeface="楷体_GB2312" pitchFamily="1" charset="-122"/>
            </a:endParaRPr>
          </a:p>
          <a:p>
            <a:pPr marL="0" lvl="0" indent="0" defTabSz="914400">
              <a:spcBef>
                <a:spcPct val="0"/>
              </a:spcBef>
              <a:buClrTx/>
              <a:buSzPct val="100000"/>
              <a:buNone/>
            </a:pPr>
            <a:r>
              <a:rPr lang="zh-CN" altLang="en-US" sz="3600" b="1" dirty="0">
                <a:solidFill>
                  <a:schemeClr val="tx1"/>
                </a:solidFill>
                <a:latin typeface="楷体_GB2312" pitchFamily="1" charset="-122"/>
                <a:ea typeface="楷体_GB2312" pitchFamily="1" charset="-122"/>
              </a:rPr>
              <a:t>  </a:t>
            </a:r>
            <a:r>
              <a:rPr lang="zh-CN" altLang="en-US" sz="2800" b="1" dirty="0">
                <a:solidFill>
                  <a:srgbClr val="0000FF"/>
                </a:solidFill>
                <a:latin typeface="楷体_GB2312" pitchFamily="1" charset="-122"/>
                <a:ea typeface="楷体_GB2312" pitchFamily="1" charset="-122"/>
              </a:rPr>
              <a:t>如三道人物题</a:t>
            </a:r>
            <a:endParaRPr lang="zh-CN" altLang="en-US" sz="2800" b="1" dirty="0">
              <a:solidFill>
                <a:srgbClr val="0000FF"/>
              </a:solidFill>
              <a:latin typeface="楷体_GB2312" pitchFamily="1" charset="-122"/>
              <a:ea typeface="楷体_GB2312" pitchFamily="1" charset="-122"/>
            </a:endParaRPr>
          </a:p>
          <a:p>
            <a:pPr marL="0" lvl="0" indent="0" defTabSz="914400">
              <a:lnSpc>
                <a:spcPct val="115000"/>
              </a:lnSpc>
              <a:spcBef>
                <a:spcPct val="0"/>
              </a:spcBef>
              <a:buClrTx/>
              <a:buSzPct val="100000"/>
              <a:buNone/>
            </a:pPr>
            <a:r>
              <a:rPr lang="zh-CN" altLang="en-US" sz="3200" b="1" dirty="0">
                <a:solidFill>
                  <a:srgbClr val="0000FF"/>
                </a:solidFill>
                <a:latin typeface="楷体_GB2312" pitchFamily="1" charset="-122"/>
                <a:ea typeface="楷体_GB2312" pitchFamily="1" charset="-122"/>
              </a:rPr>
              <a:t>  </a:t>
            </a:r>
            <a:r>
              <a:rPr lang="zh-CN" altLang="en-US" sz="2400" b="1" dirty="0">
                <a:solidFill>
                  <a:srgbClr val="0000FF"/>
                </a:solidFill>
                <a:latin typeface="楷体_GB2312" pitchFamily="1" charset="-122"/>
                <a:ea typeface="楷体_GB2312" pitchFamily="1" charset="-122"/>
              </a:rPr>
              <a:t>Ⅰ卷，通过春秋吴国公子季礼</a:t>
            </a:r>
            <a:r>
              <a:rPr lang="en-US" altLang="zh-CN" sz="2400" b="1" dirty="0">
                <a:solidFill>
                  <a:srgbClr val="0000FF"/>
                </a:solidFill>
                <a:latin typeface="楷体_GB2312" pitchFamily="1" charset="-122"/>
                <a:ea typeface="楷体_GB2312" pitchFamily="1" charset="-122"/>
              </a:rPr>
              <a:t>“</a:t>
            </a:r>
            <a:r>
              <a:rPr lang="zh-CN" altLang="en-US" sz="2400" b="1" dirty="0">
                <a:solidFill>
                  <a:srgbClr val="0000FF"/>
                </a:solidFill>
                <a:latin typeface="楷体_GB2312" pitchFamily="1" charset="-122"/>
                <a:ea typeface="楷体_GB2312" pitchFamily="1" charset="-122"/>
              </a:rPr>
              <a:t>挂剑于墓</a:t>
            </a:r>
            <a:r>
              <a:rPr lang="en-US" altLang="zh-CN" sz="2400" b="1" dirty="0">
                <a:solidFill>
                  <a:srgbClr val="0000FF"/>
                </a:solidFill>
                <a:latin typeface="楷体_GB2312" pitchFamily="1" charset="-122"/>
                <a:ea typeface="楷体_GB2312" pitchFamily="1" charset="-122"/>
              </a:rPr>
              <a:t>”</a:t>
            </a:r>
            <a:r>
              <a:rPr lang="zh-CN" altLang="en-US" sz="2400" b="1" dirty="0">
                <a:solidFill>
                  <a:srgbClr val="0000FF"/>
                </a:solidFill>
                <a:latin typeface="楷体_GB2312" pitchFamily="1" charset="-122"/>
                <a:ea typeface="楷体_GB2312" pitchFamily="1" charset="-122"/>
              </a:rPr>
              <a:t>，强调儒者重</a:t>
            </a:r>
            <a:r>
              <a:rPr lang="en-US" altLang="zh-CN" sz="2400" b="1" dirty="0">
                <a:solidFill>
                  <a:srgbClr val="0000FF"/>
                </a:solidFill>
                <a:latin typeface="楷体_GB2312" pitchFamily="1" charset="-122"/>
                <a:ea typeface="楷体_GB2312" pitchFamily="1" charset="-122"/>
              </a:rPr>
              <a:t>“</a:t>
            </a:r>
            <a:r>
              <a:rPr lang="zh-CN" altLang="en-US" sz="2400" b="1" dirty="0">
                <a:solidFill>
                  <a:srgbClr val="0000FF"/>
                </a:solidFill>
                <a:latin typeface="楷体_GB2312" pitchFamily="1" charset="-122"/>
                <a:ea typeface="楷体_GB2312" pitchFamily="1" charset="-122"/>
              </a:rPr>
              <a:t>信</a:t>
            </a:r>
            <a:r>
              <a:rPr lang="en-US" altLang="zh-CN" sz="2400" b="1" dirty="0">
                <a:solidFill>
                  <a:srgbClr val="0000FF"/>
                </a:solidFill>
                <a:latin typeface="楷体_GB2312" pitchFamily="1" charset="-122"/>
                <a:ea typeface="楷体_GB2312" pitchFamily="1" charset="-122"/>
              </a:rPr>
              <a:t>”</a:t>
            </a:r>
            <a:r>
              <a:rPr lang="zh-CN" altLang="en-US" sz="2400" b="1" dirty="0">
                <a:solidFill>
                  <a:srgbClr val="0000FF"/>
                </a:solidFill>
                <a:latin typeface="楷体_GB2312" pitchFamily="1" charset="-122"/>
                <a:ea typeface="楷体_GB2312" pitchFamily="1" charset="-122"/>
              </a:rPr>
              <a:t>的理念，重申诚信的积极意义。</a:t>
            </a:r>
            <a:endParaRPr lang="zh-CN" altLang="en-US" sz="2400" b="1" dirty="0">
              <a:solidFill>
                <a:srgbClr val="0000FF"/>
              </a:solidFill>
              <a:latin typeface="楷体_GB2312" pitchFamily="1" charset="-122"/>
              <a:ea typeface="楷体_GB2312" pitchFamily="1" charset="-122"/>
            </a:endParaRPr>
          </a:p>
          <a:p>
            <a:pPr marL="0" lvl="0" indent="0" defTabSz="914400">
              <a:lnSpc>
                <a:spcPct val="115000"/>
              </a:lnSpc>
              <a:spcBef>
                <a:spcPct val="0"/>
              </a:spcBef>
              <a:buClrTx/>
              <a:buSzPct val="100000"/>
              <a:buNone/>
            </a:pPr>
            <a:r>
              <a:rPr lang="en-US" altLang="zh-CN" sz="2400" b="1" dirty="0">
                <a:solidFill>
                  <a:srgbClr val="0000FF"/>
                </a:solidFill>
                <a:latin typeface="楷体_GB2312" pitchFamily="1" charset="-122"/>
                <a:ea typeface="楷体_GB2312" pitchFamily="1" charset="-122"/>
              </a:rPr>
              <a:t>   </a:t>
            </a:r>
            <a:r>
              <a:rPr lang="zh-CN" altLang="en-US" sz="2400" b="1" dirty="0">
                <a:solidFill>
                  <a:srgbClr val="0000FF"/>
                </a:solidFill>
                <a:latin typeface="楷体_GB2312" pitchFamily="1" charset="-122"/>
                <a:ea typeface="楷体_GB2312" pitchFamily="1" charset="-122"/>
              </a:rPr>
              <a:t>Ⅱ卷，叙述了孔子弟子颜回生平及其安贫乐道、尊师重教的高尚品格，饱含了儒家文化中鼓励人们积极向上向善的内容。</a:t>
            </a:r>
            <a:endParaRPr lang="zh-CN" altLang="en-US" sz="2400" b="1" dirty="0">
              <a:solidFill>
                <a:srgbClr val="0000FF"/>
              </a:solidFill>
              <a:latin typeface="楷体_GB2312" pitchFamily="1" charset="-122"/>
              <a:ea typeface="楷体_GB2312" pitchFamily="1" charset="-122"/>
            </a:endParaRPr>
          </a:p>
          <a:p>
            <a:pPr marL="0" lvl="0" indent="0" defTabSz="914400">
              <a:lnSpc>
                <a:spcPct val="115000"/>
              </a:lnSpc>
              <a:spcBef>
                <a:spcPct val="0"/>
              </a:spcBef>
              <a:buClrTx/>
              <a:buSzPct val="100000"/>
              <a:buNone/>
            </a:pPr>
            <a:r>
              <a:rPr lang="zh-CN" altLang="en-US" sz="2400" b="1" dirty="0">
                <a:solidFill>
                  <a:srgbClr val="0000FF"/>
                </a:solidFill>
                <a:latin typeface="楷体_GB2312" pitchFamily="1" charset="-122"/>
                <a:ea typeface="楷体_GB2312" pitchFamily="1" charset="-122"/>
              </a:rPr>
              <a:t>   Ⅲ卷，通过考查陈云的经济思想和贡献，以此反映现代化建设及改革开放探索道路的发展历程。</a:t>
            </a:r>
            <a:endParaRPr lang="zh-CN" altLang="en-US" sz="2400" b="1" dirty="0">
              <a:solidFill>
                <a:srgbClr val="0000FF"/>
              </a:solidFill>
              <a:latin typeface="楷体_GB2312" pitchFamily="1" charset="-122"/>
              <a:ea typeface="楷体_GB2312" pitchFamily="1"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文本框 3"/>
          <p:cNvSpPr txBox="1"/>
          <p:nvPr/>
        </p:nvSpPr>
        <p:spPr>
          <a:xfrm>
            <a:off x="1587500" y="28575"/>
            <a:ext cx="9015413" cy="6800850"/>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Pct val="100000"/>
              <a:buNone/>
            </a:pPr>
            <a:r>
              <a:rPr lang="en-US" altLang="zh-CN" sz="3600" b="1" dirty="0">
                <a:solidFill>
                  <a:schemeClr val="tx1"/>
                </a:solidFill>
                <a:latin typeface="华文彩云" panose="02010800040101010101" pitchFamily="2" charset="-122"/>
                <a:ea typeface="华文彩云" panose="02010800040101010101" pitchFamily="2" charset="-122"/>
              </a:rPr>
              <a:t>⊙</a:t>
            </a:r>
            <a:r>
              <a:rPr lang="zh-CN" altLang="en-US" sz="3600" b="1" dirty="0">
                <a:solidFill>
                  <a:schemeClr val="tx1"/>
                </a:solidFill>
                <a:latin typeface="楷体_GB2312" pitchFamily="1" charset="-122"/>
                <a:ea typeface="楷体_GB2312" pitchFamily="1" charset="-122"/>
                <a:sym typeface="宋体" panose="02010600030101010101" pitchFamily="2" charset="-122"/>
              </a:rPr>
              <a:t>国家意志和政治方向决定复习的</a:t>
            </a:r>
            <a:r>
              <a:rPr lang="zh-CN" altLang="en-US" sz="3600" b="1" u="sng" dirty="0">
                <a:solidFill>
                  <a:srgbClr val="0000FF"/>
                </a:solidFill>
                <a:latin typeface="楷体_GB2312" pitchFamily="1" charset="-122"/>
                <a:ea typeface="楷体_GB2312" pitchFamily="1" charset="-122"/>
                <a:sym typeface="宋体" panose="02010600030101010101" pitchFamily="2" charset="-122"/>
              </a:rPr>
              <a:t>内容选择</a:t>
            </a:r>
            <a:r>
              <a:rPr lang="zh-CN" altLang="en-US" sz="3600" b="1" dirty="0">
                <a:solidFill>
                  <a:schemeClr val="tx1"/>
                </a:solidFill>
                <a:latin typeface="楷体_GB2312" pitchFamily="1" charset="-122"/>
                <a:ea typeface="楷体_GB2312" pitchFamily="1" charset="-122"/>
                <a:sym typeface="宋体" panose="02010600030101010101" pitchFamily="2" charset="-122"/>
              </a:rPr>
              <a:t>和</a:t>
            </a:r>
            <a:r>
              <a:rPr lang="zh-CN" altLang="en-US" sz="3600" b="1" u="sng" dirty="0">
                <a:solidFill>
                  <a:srgbClr val="0000FF"/>
                </a:solidFill>
                <a:latin typeface="楷体_GB2312" pitchFamily="1" charset="-122"/>
                <a:ea typeface="楷体_GB2312" pitchFamily="1" charset="-122"/>
                <a:sym typeface="宋体" panose="02010600030101010101" pitchFamily="2" charset="-122"/>
              </a:rPr>
              <a:t>角度拓展</a:t>
            </a:r>
            <a:endParaRPr lang="zh-CN" altLang="en-US" sz="3600" b="1" u="sng" dirty="0">
              <a:solidFill>
                <a:srgbClr val="0000FF"/>
              </a:solidFill>
              <a:latin typeface="楷体_GB2312" pitchFamily="1" charset="-122"/>
              <a:ea typeface="楷体_GB2312" pitchFamily="1" charset="-122"/>
              <a:sym typeface="宋体" panose="02010600030101010101" pitchFamily="2" charset="-122"/>
            </a:endParaRPr>
          </a:p>
          <a:p>
            <a:pPr marL="0" lvl="0" indent="0" defTabSz="914400">
              <a:spcBef>
                <a:spcPct val="0"/>
              </a:spcBef>
              <a:buClrTx/>
              <a:buSzPct val="100000"/>
              <a:buNone/>
            </a:pPr>
            <a:r>
              <a:rPr lang="zh-CN" altLang="en-US" sz="2400" b="1" dirty="0">
                <a:solidFill>
                  <a:schemeClr val="tx1"/>
                </a:solidFill>
                <a:latin typeface="楷体_GB2312" pitchFamily="1" charset="-122"/>
                <a:ea typeface="楷体_GB2312" pitchFamily="1" charset="-122"/>
                <a:sym typeface="宋体" panose="02010600030101010101" pitchFamily="2" charset="-122"/>
              </a:rPr>
              <a:t>如：分封制</a:t>
            </a:r>
            <a:endParaRPr lang="zh-CN" altLang="en-US" sz="2400" b="1" dirty="0">
              <a:solidFill>
                <a:schemeClr val="tx1"/>
              </a:solidFill>
              <a:latin typeface="楷体_GB2312" pitchFamily="1" charset="-122"/>
              <a:ea typeface="楷体_GB2312" pitchFamily="1" charset="-122"/>
              <a:sym typeface="宋体" panose="02010600030101010101" pitchFamily="2" charset="-122"/>
            </a:endParaRPr>
          </a:p>
          <a:p>
            <a:pPr marL="0" lvl="0" indent="0" defTabSz="914400">
              <a:spcBef>
                <a:spcPct val="0"/>
              </a:spcBef>
              <a:buClrTx/>
              <a:buSzPct val="100000"/>
              <a:buNone/>
            </a:pPr>
            <a:r>
              <a:rPr lang="zh-CN" altLang="en-US" sz="2000" dirty="0">
                <a:solidFill>
                  <a:schemeClr val="tx1"/>
                </a:solidFill>
                <a:latin typeface="宋体" panose="02010600030101010101" pitchFamily="2" charset="-122"/>
                <a:ea typeface="宋体" panose="02010600030101010101" pitchFamily="2" charset="-122"/>
                <a:sym typeface="宋体" panose="02010600030101010101" pitchFamily="2" charset="-122"/>
              </a:rPr>
              <a:t>   </a:t>
            </a:r>
            <a:r>
              <a:rPr lang="zh-CN" altLang="en-US" sz="2000" b="1" u="sng" dirty="0">
                <a:solidFill>
                  <a:schemeClr val="tx1"/>
                </a:solidFill>
                <a:latin typeface="楷体_GB2312" pitchFamily="1" charset="-122"/>
                <a:ea typeface="楷体_GB2312" pitchFamily="1" charset="-122"/>
                <a:sym typeface="宋体" panose="02010600030101010101" pitchFamily="2" charset="-122"/>
              </a:rPr>
              <a:t> 传统观点：</a:t>
            </a:r>
            <a:r>
              <a:rPr lang="zh-CN" altLang="en-US" sz="2000" b="1" dirty="0">
                <a:solidFill>
                  <a:schemeClr val="tx1"/>
                </a:solidFill>
                <a:latin typeface="楷体_GB2312" pitchFamily="1" charset="-122"/>
                <a:ea typeface="楷体_GB2312" pitchFamily="1" charset="-122"/>
                <a:sym typeface="宋体" panose="02010600030101010101" pitchFamily="2" charset="-122"/>
              </a:rPr>
              <a:t>一说到分封制，学生可能马上想到的是春秋战国时期的战争、割据等，这也没有问题，从知识的角度看。</a:t>
            </a:r>
            <a:endParaRPr lang="zh-CN" altLang="en-US" sz="2000" b="1" dirty="0">
              <a:solidFill>
                <a:schemeClr val="tx1"/>
              </a:solidFill>
              <a:latin typeface="楷体_GB2312" pitchFamily="1" charset="-122"/>
              <a:ea typeface="楷体_GB2312" pitchFamily="1" charset="-122"/>
              <a:sym typeface="宋体" panose="02010600030101010101" pitchFamily="2" charset="-122"/>
            </a:endParaRPr>
          </a:p>
          <a:p>
            <a:pPr marL="0" lvl="0" indent="0" defTabSz="914400">
              <a:spcBef>
                <a:spcPct val="0"/>
              </a:spcBef>
              <a:buClrTx/>
              <a:buSzPct val="100000"/>
              <a:buNone/>
            </a:pPr>
            <a:r>
              <a:rPr lang="zh-CN" altLang="en-US" sz="2000" b="1" u="sng" dirty="0">
                <a:solidFill>
                  <a:schemeClr val="tx1"/>
                </a:solidFill>
                <a:latin typeface="楷体_GB2312" pitchFamily="1" charset="-122"/>
                <a:ea typeface="楷体_GB2312" pitchFamily="1" charset="-122"/>
                <a:sym typeface="宋体" panose="02010600030101010101" pitchFamily="2" charset="-122"/>
              </a:rPr>
              <a:t>   问题：</a:t>
            </a:r>
            <a:r>
              <a:rPr lang="zh-CN" altLang="en-US" sz="2000" b="1" dirty="0">
                <a:solidFill>
                  <a:schemeClr val="tx1"/>
                </a:solidFill>
                <a:latin typeface="楷体_GB2312" pitchFamily="1" charset="-122"/>
                <a:ea typeface="楷体_GB2312" pitchFamily="1" charset="-122"/>
                <a:sym typeface="宋体" panose="02010600030101010101" pitchFamily="2" charset="-122"/>
              </a:rPr>
              <a:t>但可能这样高考吗？</a:t>
            </a:r>
            <a:r>
              <a:rPr lang="zh-CN" altLang="en-US" sz="2000" b="1" u="sng" dirty="0">
                <a:solidFill>
                  <a:srgbClr val="0000FF"/>
                </a:solidFill>
                <a:latin typeface="楷体_GB2312" pitchFamily="1" charset="-122"/>
                <a:ea typeface="楷体_GB2312" pitchFamily="1" charset="-122"/>
                <a:sym typeface="宋体" panose="02010600030101010101" pitchFamily="2" charset="-122"/>
              </a:rPr>
              <a:t>可能更多的是理解其合理性和积极性。</a:t>
            </a:r>
            <a:endParaRPr lang="zh-CN" altLang="en-US" sz="2000" b="1" u="sng" dirty="0">
              <a:solidFill>
                <a:srgbClr val="0000FF"/>
              </a:solidFill>
              <a:latin typeface="楷体_GB2312" pitchFamily="1" charset="-122"/>
              <a:ea typeface="楷体_GB2312" pitchFamily="1" charset="-122"/>
              <a:sym typeface="宋体" panose="02010600030101010101" pitchFamily="2" charset="-122"/>
            </a:endParaRPr>
          </a:p>
          <a:p>
            <a:pPr marL="0" lvl="0" indent="0" defTabSz="914400">
              <a:spcBef>
                <a:spcPct val="0"/>
              </a:spcBef>
              <a:buClrTx/>
              <a:buSzPct val="100000"/>
              <a:buNone/>
            </a:pPr>
            <a:r>
              <a:rPr lang="zh-CN" altLang="en-US" sz="2000" b="1" dirty="0">
                <a:solidFill>
                  <a:schemeClr val="tx1"/>
                </a:solidFill>
                <a:latin typeface="楷体_GB2312" pitchFamily="1" charset="-122"/>
                <a:ea typeface="楷体_GB2312" pitchFamily="1" charset="-122"/>
                <a:sym typeface="宋体" panose="02010600030101010101" pitchFamily="2" charset="-122"/>
              </a:rPr>
              <a:t>   </a:t>
            </a:r>
            <a:r>
              <a:rPr lang="zh-CN" altLang="en-US" sz="2000" b="1" u="sng" dirty="0">
                <a:solidFill>
                  <a:schemeClr val="tx1"/>
                </a:solidFill>
                <a:latin typeface="楷体_GB2312" pitchFamily="1" charset="-122"/>
                <a:ea typeface="楷体_GB2312" pitchFamily="1" charset="-122"/>
                <a:sym typeface="宋体" panose="02010600030101010101" pitchFamily="2" charset="-122"/>
              </a:rPr>
              <a:t> 新角度</a:t>
            </a:r>
            <a:r>
              <a:rPr lang="zh-CN" altLang="en-US" sz="2000" b="1" dirty="0">
                <a:solidFill>
                  <a:schemeClr val="tx1"/>
                </a:solidFill>
                <a:latin typeface="楷体_GB2312" pitchFamily="1" charset="-122"/>
                <a:ea typeface="楷体_GB2312" pitchFamily="1" charset="-122"/>
                <a:sym typeface="宋体" panose="02010600030101010101" pitchFamily="2" charset="-122"/>
              </a:rPr>
              <a:t>：历史哲学认为，看待一种制度主要看它与之前相比提供了什么，而不是看它与之后相比没有提供什么，这也是历史唯物主义的世界观和方法论。</a:t>
            </a:r>
            <a:endParaRPr lang="zh-CN" altLang="en-US" sz="2000" b="1" dirty="0">
              <a:solidFill>
                <a:schemeClr val="tx1"/>
              </a:solidFill>
              <a:latin typeface="楷体_GB2312" pitchFamily="1" charset="-122"/>
              <a:ea typeface="楷体_GB2312" pitchFamily="1" charset="-122"/>
              <a:sym typeface="宋体" panose="02010600030101010101" pitchFamily="2" charset="-122"/>
            </a:endParaRPr>
          </a:p>
          <a:p>
            <a:pPr marL="0" lvl="0" indent="0" defTabSz="914400">
              <a:spcBef>
                <a:spcPct val="0"/>
              </a:spcBef>
              <a:buClrTx/>
              <a:buSzPct val="100000"/>
              <a:buNone/>
            </a:pPr>
            <a:r>
              <a:rPr lang="zh-CN" altLang="en-US" sz="2000" b="1" dirty="0">
                <a:solidFill>
                  <a:schemeClr val="tx1"/>
                </a:solidFill>
                <a:latin typeface="楷体_GB2312" pitchFamily="1" charset="-122"/>
                <a:ea typeface="楷体_GB2312" pitchFamily="1" charset="-122"/>
                <a:sym typeface="宋体" panose="02010600030101010101" pitchFamily="2" charset="-122"/>
              </a:rPr>
              <a:t>   商之“方国联盟”，用今天的话来说是强扭的瓜不甜，其离心力很明显。而周之分封，以姬姓为主，有血缘关系，故具有强大的向心力和凝聚力。再与宗法制、礼乐制相结合，故强化了对地方的控制和管理。</a:t>
            </a:r>
            <a:endParaRPr lang="zh-CN" altLang="en-US" sz="2000" b="1" dirty="0">
              <a:solidFill>
                <a:schemeClr val="tx1"/>
              </a:solidFill>
              <a:latin typeface="楷体_GB2312" pitchFamily="1" charset="-122"/>
              <a:ea typeface="楷体_GB2312" pitchFamily="1" charset="-122"/>
              <a:sym typeface="宋体" panose="02010600030101010101" pitchFamily="2" charset="-122"/>
            </a:endParaRPr>
          </a:p>
          <a:p>
            <a:pPr marL="0" lvl="0" indent="0" defTabSz="914400">
              <a:spcBef>
                <a:spcPct val="0"/>
              </a:spcBef>
              <a:buClrTx/>
              <a:buSzPct val="100000"/>
              <a:buNone/>
            </a:pPr>
            <a:r>
              <a:rPr lang="zh-CN" altLang="en-US" sz="2000" b="1" dirty="0">
                <a:solidFill>
                  <a:schemeClr val="tx1"/>
                </a:solidFill>
                <a:latin typeface="楷体_GB2312" pitchFamily="1" charset="-122"/>
                <a:ea typeface="楷体_GB2312" pitchFamily="1" charset="-122"/>
                <a:sym typeface="宋体" panose="02010600030101010101" pitchFamily="2" charset="-122"/>
              </a:rPr>
              <a:t>   制度创新成为后来中央集权的雏形。如述职、巡狩等。我们从战国时期官僚制度的创立及秦汉之后的很多制度沿革来讲，都能够在周哪里找到影子。</a:t>
            </a:r>
            <a:endParaRPr lang="zh-CN" altLang="en-US" sz="2000" b="1" dirty="0">
              <a:solidFill>
                <a:schemeClr val="tx1"/>
              </a:solidFill>
              <a:latin typeface="楷体_GB2312" pitchFamily="1" charset="-122"/>
              <a:ea typeface="楷体_GB2312" pitchFamily="1" charset="-122"/>
              <a:sym typeface="宋体" panose="02010600030101010101" pitchFamily="2" charset="-122"/>
            </a:endParaRPr>
          </a:p>
          <a:p>
            <a:pPr marL="0" lvl="0" indent="0" defTabSz="914400">
              <a:spcBef>
                <a:spcPct val="0"/>
              </a:spcBef>
              <a:buClrTx/>
              <a:buSzPct val="100000"/>
              <a:buNone/>
            </a:pPr>
            <a:r>
              <a:rPr lang="zh-CN" altLang="en-US" sz="2000" b="1" dirty="0">
                <a:solidFill>
                  <a:schemeClr val="tx1"/>
                </a:solidFill>
                <a:latin typeface="楷体_GB2312" pitchFamily="1" charset="-122"/>
                <a:ea typeface="楷体_GB2312" pitchFamily="1" charset="-122"/>
                <a:sym typeface="宋体" panose="02010600030101010101" pitchFamily="2" charset="-122"/>
              </a:rPr>
              <a:t>   </a:t>
            </a:r>
            <a:r>
              <a:rPr lang="zh-CN" altLang="en-US" sz="2000" b="1" u="sng" dirty="0">
                <a:solidFill>
                  <a:srgbClr val="0000FF"/>
                </a:solidFill>
                <a:latin typeface="楷体_GB2312" pitchFamily="1" charset="-122"/>
                <a:ea typeface="楷体_GB2312" pitchFamily="1" charset="-122"/>
                <a:sym typeface="宋体" panose="02010600030101010101" pitchFamily="2" charset="-122"/>
              </a:rPr>
              <a:t>还有教材所述的：扩大疆域、扩散文化。</a:t>
            </a:r>
            <a:endParaRPr lang="zh-CN" altLang="en-US" sz="2000" b="1" u="sng" dirty="0">
              <a:solidFill>
                <a:srgbClr val="0000FF"/>
              </a:solidFill>
              <a:latin typeface="楷体_GB2312" pitchFamily="1" charset="-122"/>
              <a:ea typeface="楷体_GB2312" pitchFamily="1" charset="-122"/>
              <a:sym typeface="宋体" panose="02010600030101010101" pitchFamily="2" charset="-122"/>
            </a:endParaRPr>
          </a:p>
          <a:p>
            <a:pPr marL="0" lvl="0" indent="0" defTabSz="914400">
              <a:lnSpc>
                <a:spcPct val="120000"/>
              </a:lnSpc>
              <a:spcBef>
                <a:spcPct val="0"/>
              </a:spcBef>
              <a:buClrTx/>
              <a:buSzPct val="100000"/>
              <a:buNone/>
            </a:pPr>
            <a:r>
              <a:rPr lang="zh-CN" altLang="en-US" sz="2000" dirty="0">
                <a:solidFill>
                  <a:srgbClr val="FF0000"/>
                </a:solidFill>
                <a:latin typeface="宋体" panose="02010600030101010101" pitchFamily="2" charset="-122"/>
                <a:ea typeface="宋体" panose="02010600030101010101" pitchFamily="2" charset="-122"/>
                <a:sym typeface="宋体" panose="02010600030101010101" pitchFamily="2" charset="-122"/>
              </a:rPr>
              <a:t>    </a:t>
            </a:r>
            <a:r>
              <a:rPr lang="zh-CN" altLang="en-US" sz="2000" b="1" dirty="0">
                <a:solidFill>
                  <a:srgbClr val="0000FF"/>
                </a:solidFill>
                <a:latin typeface="楷体_GB2312" pitchFamily="1" charset="-122"/>
                <a:ea typeface="楷体_GB2312" pitchFamily="1" charset="-122"/>
                <a:sym typeface="宋体" panose="02010600030101010101" pitchFamily="2" charset="-122"/>
              </a:rPr>
              <a:t>【</a:t>
            </a:r>
            <a:r>
              <a:rPr lang="en-US" altLang="zh-CN" sz="2000" b="1" dirty="0">
                <a:solidFill>
                  <a:srgbClr val="0000FF"/>
                </a:solidFill>
                <a:latin typeface="楷体_GB2312" pitchFamily="1" charset="-122"/>
                <a:ea typeface="楷体_GB2312" pitchFamily="1" charset="-122"/>
                <a:sym typeface="宋体" panose="02010600030101010101" pitchFamily="2" charset="-122"/>
              </a:rPr>
              <a:t>2017Ⅰ</a:t>
            </a:r>
            <a:r>
              <a:rPr lang="zh-CN" altLang="en-US" sz="2000" b="1" dirty="0">
                <a:solidFill>
                  <a:srgbClr val="0000FF"/>
                </a:solidFill>
                <a:latin typeface="楷体_GB2312" pitchFamily="1" charset="-122"/>
                <a:ea typeface="楷体_GB2312" pitchFamily="1" charset="-122"/>
                <a:sym typeface="宋体" panose="02010600030101010101" pitchFamily="2" charset="-122"/>
              </a:rPr>
              <a:t>卷24】</a:t>
            </a:r>
            <a:r>
              <a:rPr lang="zh-CN" altLang="en-US" sz="2000" b="1" dirty="0">
                <a:solidFill>
                  <a:srgbClr val="0000FF"/>
                </a:solidFill>
                <a:latin typeface="宋体" panose="02010600030101010101" pitchFamily="2" charset="-122"/>
                <a:ea typeface="宋体" panose="02010600030101010101" pitchFamily="2" charset="-122"/>
                <a:sym typeface="宋体" panose="02010600030101010101" pitchFamily="2" charset="-122"/>
              </a:rPr>
              <a:t>周</a:t>
            </a:r>
            <a:r>
              <a:rPr lang="zh-CN" altLang="en-US" sz="2000" b="1" dirty="0">
                <a:solidFill>
                  <a:schemeClr val="tx1"/>
                </a:solidFill>
                <a:latin typeface="宋体" panose="02010600030101010101" pitchFamily="2" charset="-122"/>
                <a:ea typeface="宋体" panose="02010600030101010101" pitchFamily="2" charset="-122"/>
                <a:sym typeface="宋体" panose="02010600030101010101" pitchFamily="2" charset="-122"/>
              </a:rPr>
              <a:t>灭商之后，推行分封制，如封武王弟康叔于卫，都朝歌（今河南淇县）；封周公长子伯禽于鲁，都奄（今山东曲阜）；封召公奭于燕，都蓟（今北京）。分封</a:t>
            </a:r>
            <a:endParaRPr lang="zh-CN" altLang="en-US" sz="2000" b="1" dirty="0">
              <a:solidFill>
                <a:schemeClr val="tx1"/>
              </a:solidFill>
              <a:latin typeface="宋体" panose="02010600030101010101" pitchFamily="2" charset="-122"/>
              <a:ea typeface="宋体" panose="02010600030101010101" pitchFamily="2" charset="-122"/>
              <a:sym typeface="宋体" panose="02010600030101010101" pitchFamily="2" charset="-122"/>
            </a:endParaRPr>
          </a:p>
          <a:p>
            <a:pPr marL="0" lvl="0" indent="0" defTabSz="914400">
              <a:lnSpc>
                <a:spcPct val="120000"/>
              </a:lnSpc>
              <a:spcBef>
                <a:spcPct val="0"/>
              </a:spcBef>
              <a:buClrTx/>
              <a:buSzPct val="100000"/>
              <a:buNone/>
            </a:pPr>
            <a:r>
              <a:rPr lang="zh-CN" altLang="en-US" sz="2000" b="1" dirty="0">
                <a:solidFill>
                  <a:schemeClr val="tx1"/>
                </a:solidFill>
                <a:latin typeface="宋体" panose="02010600030101010101" pitchFamily="2" charset="-122"/>
                <a:ea typeface="宋体" panose="02010600030101010101" pitchFamily="2" charset="-122"/>
                <a:sym typeface="宋体" panose="02010600030101010101" pitchFamily="2" charset="-122"/>
              </a:rPr>
              <a:t> </a:t>
            </a:r>
            <a:r>
              <a:rPr lang="zh-CN" altLang="en-US" sz="2000" b="1" dirty="0">
                <a:solidFill>
                  <a:srgbClr val="FF0000"/>
                </a:solidFill>
                <a:latin typeface="宋体" panose="02010600030101010101" pitchFamily="2" charset="-122"/>
                <a:ea typeface="宋体" panose="02010600030101010101" pitchFamily="2" charset="-122"/>
                <a:sym typeface="宋体" panose="02010600030101010101" pitchFamily="2" charset="-122"/>
              </a:rPr>
              <a:t> </a:t>
            </a:r>
            <a:r>
              <a:rPr lang="zh-CN" altLang="en-US" sz="2000" b="1" dirty="0">
                <a:solidFill>
                  <a:srgbClr val="0000FF"/>
                </a:solidFill>
                <a:latin typeface="宋体" panose="02010600030101010101" pitchFamily="2" charset="-122"/>
                <a:ea typeface="宋体" panose="02010600030101010101" pitchFamily="2" charset="-122"/>
                <a:sym typeface="宋体" panose="02010600030101010101" pitchFamily="2" charset="-122"/>
              </a:rPr>
              <a:t>A．推动了文化的交流与文化认同	</a:t>
            </a:r>
            <a:r>
              <a:rPr lang="zh-CN" altLang="en-US" sz="2000" b="1" dirty="0">
                <a:solidFill>
                  <a:schemeClr val="tx1"/>
                </a:solidFill>
                <a:latin typeface="宋体" panose="02010600030101010101" pitchFamily="2" charset="-122"/>
                <a:ea typeface="宋体" panose="02010600030101010101" pitchFamily="2" charset="-122"/>
                <a:sym typeface="宋体" panose="02010600030101010101" pitchFamily="2" charset="-122"/>
              </a:rPr>
              <a:t>  B．强化了君主专制权力</a:t>
            </a:r>
            <a:endParaRPr lang="zh-CN" altLang="en-US" sz="2000" b="1" dirty="0">
              <a:solidFill>
                <a:schemeClr val="tx1"/>
              </a:solidFill>
              <a:latin typeface="宋体" panose="02010600030101010101" pitchFamily="2" charset="-122"/>
              <a:ea typeface="宋体" panose="02010600030101010101" pitchFamily="2" charset="-122"/>
              <a:sym typeface="宋体" panose="02010600030101010101" pitchFamily="2" charset="-122"/>
            </a:endParaRPr>
          </a:p>
          <a:p>
            <a:pPr marL="0" lvl="0" indent="0" defTabSz="914400">
              <a:lnSpc>
                <a:spcPct val="120000"/>
              </a:lnSpc>
              <a:spcBef>
                <a:spcPct val="0"/>
              </a:spcBef>
              <a:buClrTx/>
              <a:buSzPct val="100000"/>
              <a:buNone/>
            </a:pPr>
            <a:r>
              <a:rPr lang="zh-CN" altLang="en-US" sz="2000" b="1" dirty="0">
                <a:solidFill>
                  <a:schemeClr val="tx1"/>
                </a:solidFill>
                <a:latin typeface="宋体" panose="02010600030101010101" pitchFamily="2" charset="-122"/>
                <a:ea typeface="宋体" panose="02010600030101010101" pitchFamily="2" charset="-122"/>
                <a:sym typeface="宋体" panose="02010600030101010101" pitchFamily="2" charset="-122"/>
              </a:rPr>
              <a:t>  C．实现了王室对地方的直接控制	  D．确立了贵族世袭特权</a:t>
            </a:r>
            <a:endParaRPr lang="zh-CN" altLang="en-US" sz="2000" b="1" dirty="0">
              <a:solidFill>
                <a:schemeClr val="tx1"/>
              </a:solidFill>
              <a:latin typeface="楷体_GB2312" pitchFamily="1" charset="-122"/>
              <a:ea typeface="楷体_GB2312" pitchFamily="1" charset="-122"/>
              <a:sym typeface="宋体" panose="02010600030101010101" pitchFamily="2"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文本框 3"/>
          <p:cNvSpPr txBox="1"/>
          <p:nvPr/>
        </p:nvSpPr>
        <p:spPr>
          <a:xfrm>
            <a:off x="1512888" y="82550"/>
            <a:ext cx="8982075" cy="2306955"/>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Pct val="100000"/>
              <a:buNone/>
            </a:pPr>
            <a:r>
              <a:rPr lang="zh-CN" altLang="en-US" sz="3600" b="1" dirty="0">
                <a:solidFill>
                  <a:schemeClr val="tx1"/>
                </a:solidFill>
                <a:latin typeface="楷体_GB2312" pitchFamily="1" charset="-122"/>
                <a:ea typeface="楷体_GB2312" pitchFamily="1" charset="-122"/>
                <a:sym typeface="宋体" panose="02010600030101010101" pitchFamily="2" charset="-122"/>
              </a:rPr>
              <a:t>如：</a:t>
            </a:r>
            <a:r>
              <a:rPr lang="en-US" altLang="zh-CN" sz="3600" b="1" dirty="0">
                <a:solidFill>
                  <a:schemeClr val="tx1"/>
                </a:solidFill>
                <a:latin typeface="楷体_GB2312" pitchFamily="1" charset="-122"/>
                <a:ea typeface="楷体_GB2312" pitchFamily="1" charset="-122"/>
                <a:sym typeface="宋体" panose="02010600030101010101" pitchFamily="2" charset="-122"/>
              </a:rPr>
              <a:t>20</a:t>
            </a:r>
            <a:r>
              <a:rPr lang="zh-CN" altLang="en-US" sz="3600" b="1" dirty="0">
                <a:solidFill>
                  <a:schemeClr val="tx1"/>
                </a:solidFill>
                <a:latin typeface="楷体_GB2312" pitchFamily="1" charset="-122"/>
                <a:ea typeface="楷体_GB2312" pitchFamily="1" charset="-122"/>
                <a:sym typeface="宋体" panose="02010600030101010101" pitchFamily="2" charset="-122"/>
              </a:rPr>
              <a:t>世纪二三十年代的中共革命史</a:t>
            </a:r>
            <a:endParaRPr lang="zh-CN" altLang="en-US" sz="3600" b="1" dirty="0">
              <a:solidFill>
                <a:schemeClr val="tx1"/>
              </a:solidFill>
              <a:latin typeface="楷体_GB2312" pitchFamily="1" charset="-122"/>
              <a:ea typeface="楷体_GB2312" pitchFamily="1" charset="-122"/>
              <a:sym typeface="宋体" panose="02010600030101010101" pitchFamily="2" charset="-122"/>
            </a:endParaRPr>
          </a:p>
          <a:p>
            <a:pPr marL="0" lvl="0" indent="0" defTabSz="914400">
              <a:spcBef>
                <a:spcPct val="0"/>
              </a:spcBef>
              <a:buClrTx/>
              <a:buSzPct val="100000"/>
              <a:buNone/>
            </a:pPr>
            <a:r>
              <a:rPr lang="zh-CN" altLang="en-US" sz="3600" b="1" u="sng" dirty="0">
                <a:solidFill>
                  <a:schemeClr val="tx1"/>
                </a:solidFill>
                <a:latin typeface="楷体_GB2312" pitchFamily="1" charset="-122"/>
                <a:ea typeface="楷体_GB2312" pitchFamily="1" charset="-122"/>
                <a:sym typeface="宋体" panose="02010600030101010101" pitchFamily="2" charset="-122"/>
              </a:rPr>
              <a:t>地位上：</a:t>
            </a:r>
            <a:r>
              <a:rPr lang="zh-CN" altLang="en-US" sz="3600" b="1" dirty="0">
                <a:solidFill>
                  <a:schemeClr val="tx1"/>
                </a:solidFill>
                <a:latin typeface="楷体_GB2312" pitchFamily="1" charset="-122"/>
                <a:ea typeface="楷体_GB2312" pitchFamily="1" charset="-122"/>
                <a:sym typeface="宋体" panose="02010600030101010101" pitchFamily="2" charset="-122"/>
              </a:rPr>
              <a:t>从不重要到很重要。</a:t>
            </a:r>
            <a:endParaRPr lang="zh-CN" altLang="en-US" sz="3600" b="1" dirty="0">
              <a:solidFill>
                <a:schemeClr val="tx1"/>
              </a:solidFill>
              <a:latin typeface="楷体_GB2312" pitchFamily="1" charset="-122"/>
              <a:ea typeface="楷体_GB2312" pitchFamily="1" charset="-122"/>
              <a:sym typeface="宋体" panose="02010600030101010101" pitchFamily="2" charset="-122"/>
            </a:endParaRPr>
          </a:p>
          <a:p>
            <a:pPr marL="0" lvl="0" indent="0" defTabSz="914400">
              <a:spcBef>
                <a:spcPct val="0"/>
              </a:spcBef>
              <a:buClrTx/>
              <a:buSzPct val="100000"/>
              <a:buNone/>
            </a:pPr>
            <a:r>
              <a:rPr lang="zh-CN" altLang="en-US" sz="3600" b="1" u="sng" dirty="0">
                <a:solidFill>
                  <a:schemeClr val="tx1"/>
                </a:solidFill>
                <a:latin typeface="楷体_GB2312" pitchFamily="1" charset="-122"/>
                <a:ea typeface="楷体_GB2312" pitchFamily="1" charset="-122"/>
                <a:sym typeface="宋体" panose="02010600030101010101" pitchFamily="2" charset="-122"/>
              </a:rPr>
              <a:t>角度上：</a:t>
            </a:r>
            <a:r>
              <a:rPr lang="zh-CN" altLang="en-US" sz="3600" b="1" dirty="0">
                <a:solidFill>
                  <a:schemeClr val="tx1"/>
                </a:solidFill>
                <a:latin typeface="楷体_GB2312" pitchFamily="1" charset="-122"/>
                <a:ea typeface="楷体_GB2312" pitchFamily="1" charset="-122"/>
                <a:sym typeface="宋体" panose="02010600030101010101" pitchFamily="2" charset="-122"/>
              </a:rPr>
              <a:t>首先厘清基本线索、概念；</a:t>
            </a:r>
            <a:endParaRPr lang="zh-CN" altLang="en-US" sz="3600" b="1" dirty="0">
              <a:solidFill>
                <a:schemeClr val="tx1"/>
              </a:solidFill>
              <a:latin typeface="楷体_GB2312" pitchFamily="1" charset="-122"/>
              <a:ea typeface="楷体_GB2312" pitchFamily="1" charset="-122"/>
              <a:sym typeface="宋体" panose="02010600030101010101" pitchFamily="2" charset="-122"/>
            </a:endParaRPr>
          </a:p>
          <a:p>
            <a:pPr marL="0" lvl="0" indent="0" defTabSz="914400">
              <a:spcBef>
                <a:spcPct val="0"/>
              </a:spcBef>
              <a:buClrTx/>
              <a:buSzPct val="100000"/>
              <a:buNone/>
            </a:pPr>
            <a:r>
              <a:rPr lang="zh-CN" altLang="en-US" sz="3600" b="1" dirty="0">
                <a:solidFill>
                  <a:schemeClr val="tx1"/>
                </a:solidFill>
                <a:latin typeface="楷体_GB2312" pitchFamily="1" charset="-122"/>
                <a:ea typeface="楷体_GB2312" pitchFamily="1" charset="-122"/>
                <a:sym typeface="宋体" panose="02010600030101010101" pitchFamily="2" charset="-122"/>
              </a:rPr>
              <a:t>        其次拓展思考角度。</a:t>
            </a:r>
            <a:endParaRPr lang="zh-CN" altLang="en-US" sz="3600" b="1" dirty="0">
              <a:solidFill>
                <a:schemeClr val="tx1"/>
              </a:solidFill>
              <a:latin typeface="楷体_GB2312" pitchFamily="1" charset="-122"/>
              <a:ea typeface="楷体_GB2312" pitchFamily="1" charset="-122"/>
              <a:sym typeface="宋体" panose="02010600030101010101" pitchFamily="2" charset="-122"/>
            </a:endParaRPr>
          </a:p>
        </p:txBody>
      </p:sp>
      <p:grpSp>
        <p:nvGrpSpPr>
          <p:cNvPr id="41987" name="组合 9"/>
          <p:cNvGrpSpPr/>
          <p:nvPr/>
        </p:nvGrpSpPr>
        <p:grpSpPr>
          <a:xfrm>
            <a:off x="1444625" y="2838450"/>
            <a:ext cx="8913813" cy="3476502"/>
            <a:chOff x="90" y="5399"/>
            <a:chExt cx="14002" cy="5477"/>
          </a:xfrm>
        </p:grpSpPr>
        <p:sp>
          <p:nvSpPr>
            <p:cNvPr id="5" name="椭圆 4"/>
            <p:cNvSpPr/>
            <p:nvPr/>
          </p:nvSpPr>
          <p:spPr>
            <a:xfrm>
              <a:off x="90" y="6522"/>
              <a:ext cx="2324" cy="2101"/>
            </a:xfrm>
            <a:prstGeom prst="ellipse">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mn-lt"/>
                  <a:ea typeface="+mn-ea"/>
                  <a:cs typeface="+mn-cs"/>
                </a:rPr>
                <a:t>根据地建设</a:t>
              </a:r>
              <a:endParaRPr kumimoji="0" lang="zh-CN" altLang="en-US" sz="2000" b="1"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mn-lt"/>
                <a:ea typeface="+mn-ea"/>
                <a:cs typeface="+mn-cs"/>
              </a:endParaRPr>
            </a:p>
          </p:txBody>
        </p:sp>
        <p:sp>
          <p:nvSpPr>
            <p:cNvPr id="7" name="文本框 6"/>
            <p:cNvSpPr txBox="1"/>
            <p:nvPr/>
          </p:nvSpPr>
          <p:spPr>
            <a:xfrm>
              <a:off x="2127" y="5399"/>
              <a:ext cx="5496" cy="5477"/>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1">
                  <a:ln>
                    <a:noFill/>
                  </a:ln>
                  <a:solidFill>
                    <a:schemeClr val="dk1"/>
                  </a:solidFill>
                  <a:effectLst/>
                  <a:uLnTx/>
                  <a:uFillTx/>
                  <a:latin typeface="楷体_GB2312" pitchFamily="1" charset="-122"/>
                  <a:ea typeface="楷体_GB2312" pitchFamily="1" charset="-122"/>
                  <a:cs typeface="+mn-cs"/>
                </a:rPr>
                <a:t>政权建设：</a:t>
              </a:r>
              <a:endParaRPr kumimoji="0" lang="zh-CN" altLang="en-US" sz="2000" b="1" i="0" u="none" strike="noStrike" kern="1200" cap="none" spc="0" normalizeH="0" baseline="0" noProof="1">
                <a:ln>
                  <a:noFill/>
                </a:ln>
                <a:solidFill>
                  <a:schemeClr val="dk1"/>
                </a:solidFill>
                <a:effectLst/>
                <a:uLnTx/>
                <a:uFillTx/>
                <a:latin typeface="楷体_GB2312" pitchFamily="1" charset="-122"/>
                <a:ea typeface="楷体_GB2312" pitchFamily="1"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1">
                  <a:ln>
                    <a:noFill/>
                  </a:ln>
                  <a:solidFill>
                    <a:schemeClr val="dk1"/>
                  </a:solidFill>
                  <a:effectLst/>
                  <a:uLnTx/>
                  <a:uFillTx/>
                  <a:latin typeface="楷体_GB2312" pitchFamily="1" charset="-122"/>
                  <a:ea typeface="楷体_GB2312" pitchFamily="1" charset="-122"/>
                  <a:cs typeface="+mn-cs"/>
                </a:rPr>
                <a:t>     工农民主专政</a:t>
              </a:r>
              <a:endParaRPr kumimoji="0" lang="zh-CN" altLang="en-US" sz="2000" b="1" i="0" u="none" strike="noStrike" kern="1200" cap="none" spc="0" normalizeH="0" baseline="0" noProof="1">
                <a:ln>
                  <a:noFill/>
                </a:ln>
                <a:solidFill>
                  <a:schemeClr val="dk1"/>
                </a:solidFill>
                <a:effectLst/>
                <a:uLnTx/>
                <a:uFillTx/>
                <a:latin typeface="楷体_GB2312" pitchFamily="1" charset="-122"/>
                <a:ea typeface="楷体_GB2312" pitchFamily="1"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1">
                <a:ln>
                  <a:noFill/>
                </a:ln>
                <a:solidFill>
                  <a:schemeClr val="dk1"/>
                </a:solidFill>
                <a:effectLst/>
                <a:uLnTx/>
                <a:uFillTx/>
                <a:latin typeface="楷体_GB2312" pitchFamily="1" charset="-122"/>
                <a:ea typeface="楷体_GB2312" pitchFamily="1"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1">
                  <a:ln>
                    <a:noFill/>
                  </a:ln>
                  <a:solidFill>
                    <a:schemeClr val="dk1"/>
                  </a:solidFill>
                  <a:effectLst/>
                  <a:uLnTx/>
                  <a:uFillTx/>
                  <a:latin typeface="楷体_GB2312" pitchFamily="1" charset="-122"/>
                  <a:ea typeface="楷体_GB2312" pitchFamily="1" charset="-122"/>
                  <a:cs typeface="+mn-cs"/>
                </a:rPr>
                <a:t>经济建设：</a:t>
              </a:r>
              <a:endParaRPr kumimoji="0" lang="zh-CN" altLang="en-US" sz="2000" b="1" i="0" u="none" strike="noStrike" kern="1200" cap="none" spc="0" normalizeH="0" baseline="0" noProof="1">
                <a:ln>
                  <a:noFill/>
                </a:ln>
                <a:solidFill>
                  <a:schemeClr val="dk1"/>
                </a:solidFill>
                <a:effectLst/>
                <a:uLnTx/>
                <a:uFillTx/>
                <a:latin typeface="楷体_GB2312" pitchFamily="1" charset="-122"/>
                <a:ea typeface="楷体_GB2312" pitchFamily="1"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1">
                  <a:ln>
                    <a:noFill/>
                  </a:ln>
                  <a:solidFill>
                    <a:schemeClr val="dk1"/>
                  </a:solidFill>
                  <a:effectLst/>
                  <a:uLnTx/>
                  <a:uFillTx/>
                  <a:latin typeface="楷体_GB2312" pitchFamily="1" charset="-122"/>
                  <a:ea typeface="楷体_GB2312" pitchFamily="1" charset="-122"/>
                  <a:cs typeface="+mn-cs"/>
                </a:rPr>
                <a:t>   土地革命、</a:t>
              </a:r>
              <a:r>
                <a:rPr kumimoji="0" lang="zh-CN" altLang="en-US" sz="2000" b="1" i="0" u="none" strike="noStrike" kern="1200" cap="none" spc="0" normalizeH="0" baseline="0" noProof="1">
                  <a:ln>
                    <a:noFill/>
                  </a:ln>
                  <a:solidFill>
                    <a:srgbClr val="0000FF"/>
                  </a:solidFill>
                  <a:effectLst/>
                  <a:uLnTx/>
                  <a:uFillTx/>
                  <a:latin typeface="楷体_GB2312" pitchFamily="1" charset="-122"/>
                  <a:ea typeface="楷体_GB2312" pitchFamily="1" charset="-122"/>
                  <a:cs typeface="+mn-cs"/>
                </a:rPr>
                <a:t>工商业、金融业</a:t>
              </a:r>
              <a:endParaRPr kumimoji="0" lang="zh-CN" altLang="en-US" sz="2000" b="1" i="0" u="none" strike="noStrike" kern="1200" cap="none" spc="0" normalizeH="0" baseline="0" noProof="1">
                <a:ln>
                  <a:noFill/>
                </a:ln>
                <a:solidFill>
                  <a:srgbClr val="0000FF"/>
                </a:solidFill>
                <a:effectLst/>
                <a:uLnTx/>
                <a:uFillTx/>
                <a:latin typeface="楷体_GB2312" pitchFamily="1" charset="-122"/>
                <a:ea typeface="楷体_GB2312" pitchFamily="1"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1" i="0" u="none" strike="noStrike" kern="1200" cap="none" spc="0" normalizeH="0" baseline="0" noProof="1">
                <a:ln>
                  <a:noFill/>
                </a:ln>
                <a:solidFill>
                  <a:srgbClr val="0000FF"/>
                </a:solidFill>
                <a:effectLst/>
                <a:uLnTx/>
                <a:uFillTx/>
                <a:latin typeface="楷体_GB2312" pitchFamily="1" charset="-122"/>
                <a:ea typeface="楷体_GB2312" pitchFamily="1"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1">
                  <a:ln>
                    <a:noFill/>
                  </a:ln>
                  <a:solidFill>
                    <a:schemeClr val="dk1"/>
                  </a:solidFill>
                  <a:effectLst/>
                  <a:uLnTx/>
                  <a:uFillTx/>
                  <a:latin typeface="楷体_GB2312" pitchFamily="1" charset="-122"/>
                  <a:ea typeface="楷体_GB2312" pitchFamily="1" charset="-122"/>
                  <a:cs typeface="+mn-cs"/>
                </a:rPr>
                <a:t>社会建设：</a:t>
              </a:r>
              <a:endParaRPr kumimoji="0" lang="zh-CN" altLang="en-US" sz="2000" b="1" i="0" u="none" strike="noStrike" kern="1200" cap="none" spc="0" normalizeH="0" baseline="0" noProof="1">
                <a:ln>
                  <a:noFill/>
                </a:ln>
                <a:solidFill>
                  <a:schemeClr val="dk1"/>
                </a:solidFill>
                <a:effectLst/>
                <a:uLnTx/>
                <a:uFillTx/>
                <a:latin typeface="楷体_GB2312" pitchFamily="1" charset="-122"/>
                <a:ea typeface="楷体_GB2312" pitchFamily="1"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1">
                  <a:ln>
                    <a:noFill/>
                  </a:ln>
                  <a:solidFill>
                    <a:schemeClr val="dk1"/>
                  </a:solidFill>
                  <a:effectLst/>
                  <a:uLnTx/>
                  <a:uFillTx/>
                  <a:latin typeface="楷体_GB2312" pitchFamily="1" charset="-122"/>
                  <a:ea typeface="楷体_GB2312" pitchFamily="1" charset="-122"/>
                  <a:cs typeface="+mn-cs"/>
                </a:rPr>
                <a:t>   移风易俗、破除迷信、妇女儿童地位提高、发展教育（</a:t>
              </a:r>
              <a:r>
                <a:rPr kumimoji="0" lang="zh-CN" altLang="en-US" sz="2000" b="1" i="0" u="none" strike="noStrike" kern="1200" cap="none" spc="0" normalizeH="0" baseline="0" noProof="1">
                  <a:ln>
                    <a:noFill/>
                  </a:ln>
                  <a:solidFill>
                    <a:srgbClr val="0000FF"/>
                  </a:solidFill>
                  <a:effectLst/>
                  <a:uLnTx/>
                  <a:uFillTx/>
                  <a:latin typeface="楷体_GB2312" pitchFamily="1" charset="-122"/>
                  <a:ea typeface="楷体_GB2312" pitchFamily="1" charset="-122"/>
                  <a:cs typeface="+mn-cs"/>
                </a:rPr>
                <a:t>知识扩展</a:t>
              </a:r>
              <a:r>
                <a:rPr kumimoji="0" lang="zh-CN" altLang="en-US" sz="2000" b="1" i="0" u="none" strike="noStrike" kern="1200" cap="none" spc="0" normalizeH="0" baseline="0" noProof="1">
                  <a:ln>
                    <a:noFill/>
                  </a:ln>
                  <a:solidFill>
                    <a:schemeClr val="dk1"/>
                  </a:solidFill>
                  <a:effectLst/>
                  <a:uLnTx/>
                  <a:uFillTx/>
                  <a:latin typeface="楷体_GB2312" pitchFamily="1" charset="-122"/>
                  <a:ea typeface="楷体_GB2312" pitchFamily="1" charset="-122"/>
                  <a:cs typeface="+mn-cs"/>
                </a:rPr>
                <a:t>）</a:t>
              </a:r>
              <a:endParaRPr kumimoji="0" lang="zh-CN" altLang="en-US" sz="2000" b="1" i="0" u="none" strike="noStrike" kern="1200" cap="none" spc="0" normalizeH="0" baseline="0" noProof="1">
                <a:ln>
                  <a:noFill/>
                </a:ln>
                <a:solidFill>
                  <a:schemeClr val="dk1"/>
                </a:solidFill>
                <a:effectLst/>
                <a:uLnTx/>
                <a:uFillTx/>
                <a:latin typeface="楷体_GB2312" pitchFamily="1" charset="-122"/>
                <a:ea typeface="楷体_GB2312" pitchFamily="1" charset="-122"/>
                <a:cs typeface="+mn-cs"/>
              </a:endParaRPr>
            </a:p>
          </p:txBody>
        </p:sp>
        <p:sp>
          <p:nvSpPr>
            <p:cNvPr id="8" name="右箭头 7"/>
            <p:cNvSpPr/>
            <p:nvPr/>
          </p:nvSpPr>
          <p:spPr>
            <a:xfrm>
              <a:off x="7623" y="7295"/>
              <a:ext cx="706" cy="555"/>
            </a:xfrm>
            <a:prstGeom prst="rightArrow">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800" b="0" i="0" u="none" strike="noStrike" kern="1200" cap="none" spc="0" normalizeH="0" baseline="0" noProof="1">
                <a:ln>
                  <a:noFill/>
                </a:ln>
                <a:solidFill>
                  <a:schemeClr val="lt1"/>
                </a:solidFill>
                <a:effectLst/>
                <a:uLnTx/>
                <a:uFillTx/>
                <a:latin typeface="+mn-lt"/>
                <a:ea typeface="+mn-ea"/>
                <a:cs typeface="+mn-cs"/>
              </a:endParaRPr>
            </a:p>
          </p:txBody>
        </p:sp>
        <p:sp>
          <p:nvSpPr>
            <p:cNvPr id="9" name="文本框 8"/>
            <p:cNvSpPr txBox="1"/>
            <p:nvPr/>
          </p:nvSpPr>
          <p:spPr>
            <a:xfrm>
              <a:off x="8329" y="5774"/>
              <a:ext cx="5763" cy="4023"/>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1">
                  <a:ln>
                    <a:noFill/>
                  </a:ln>
                  <a:solidFill>
                    <a:schemeClr val="dk1"/>
                  </a:solidFill>
                  <a:effectLst/>
                  <a:uLnTx/>
                  <a:uFillTx/>
                  <a:latin typeface="楷体_GB2312" pitchFamily="1" charset="-122"/>
                  <a:ea typeface="楷体_GB2312" pitchFamily="1" charset="-122"/>
                  <a:cs typeface="+mn-cs"/>
                </a:rPr>
                <a:t>影响：</a:t>
              </a:r>
              <a:endParaRPr kumimoji="0" lang="zh-CN" altLang="en-US" sz="2000" b="1" i="0" u="none" strike="noStrike" kern="1200" cap="none" spc="0" normalizeH="0" baseline="0" noProof="1">
                <a:ln>
                  <a:noFill/>
                </a:ln>
                <a:solidFill>
                  <a:schemeClr val="dk1"/>
                </a:solidFill>
                <a:effectLst/>
                <a:uLnTx/>
                <a:uFillTx/>
                <a:latin typeface="楷体_GB2312" pitchFamily="1" charset="-122"/>
                <a:ea typeface="楷体_GB2312" pitchFamily="1"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1">
                  <a:ln>
                    <a:noFill/>
                  </a:ln>
                  <a:solidFill>
                    <a:schemeClr val="dk1"/>
                  </a:solidFill>
                  <a:effectLst/>
                  <a:uLnTx/>
                  <a:uFillTx/>
                  <a:latin typeface="楷体_GB2312" pitchFamily="1" charset="-122"/>
                  <a:ea typeface="楷体_GB2312" pitchFamily="1" charset="-122"/>
                  <a:cs typeface="+mn-cs"/>
                </a:rPr>
                <a:t>1.</a:t>
              </a:r>
              <a:r>
                <a:rPr kumimoji="0" lang="zh-CN" altLang="en-US" sz="2000" b="1" i="0" u="none" strike="noStrike" kern="1200" cap="none" spc="0" normalizeH="0" baseline="0" noProof="1">
                  <a:ln>
                    <a:noFill/>
                  </a:ln>
                  <a:solidFill>
                    <a:schemeClr val="dk1"/>
                  </a:solidFill>
                  <a:effectLst/>
                  <a:uLnTx/>
                  <a:uFillTx/>
                  <a:latin typeface="楷体_GB2312" pitchFamily="1" charset="-122"/>
                  <a:ea typeface="楷体_GB2312" pitchFamily="1" charset="-122"/>
                  <a:cs typeface="+mn-cs"/>
                </a:rPr>
                <a:t>展示了中共在大革命失败后的积极探索，体现了实事求是的优良作风。</a:t>
              </a:r>
              <a:endParaRPr kumimoji="0" lang="zh-CN" altLang="en-US" sz="2000" b="1" i="0" u="none" strike="noStrike" kern="1200" cap="none" spc="0" normalizeH="0" baseline="0" noProof="1">
                <a:ln>
                  <a:noFill/>
                </a:ln>
                <a:solidFill>
                  <a:schemeClr val="dk1"/>
                </a:solidFill>
                <a:effectLst/>
                <a:uLnTx/>
                <a:uFillTx/>
                <a:latin typeface="楷体_GB2312" pitchFamily="1" charset="-122"/>
                <a:ea typeface="楷体_GB2312" pitchFamily="1"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1">
                  <a:ln>
                    <a:noFill/>
                  </a:ln>
                  <a:solidFill>
                    <a:schemeClr val="dk1"/>
                  </a:solidFill>
                  <a:effectLst/>
                  <a:uLnTx/>
                  <a:uFillTx/>
                  <a:latin typeface="楷体_GB2312" pitchFamily="1" charset="-122"/>
                  <a:ea typeface="楷体_GB2312" pitchFamily="1" charset="-122"/>
                  <a:cs typeface="+mn-cs"/>
                </a:rPr>
                <a:t>2.</a:t>
              </a:r>
              <a:r>
                <a:rPr kumimoji="0" lang="zh-CN" altLang="en-US" sz="2000" b="1" i="0" u="none" strike="noStrike" kern="1200" cap="none" spc="0" normalizeH="0" baseline="0" noProof="1">
                  <a:ln>
                    <a:noFill/>
                  </a:ln>
                  <a:solidFill>
                    <a:schemeClr val="dk1"/>
                  </a:solidFill>
                  <a:effectLst/>
                  <a:uLnTx/>
                  <a:uFillTx/>
                  <a:latin typeface="楷体_GB2312" pitchFamily="1" charset="-122"/>
                  <a:ea typeface="楷体_GB2312" pitchFamily="1" charset="-122"/>
                  <a:cs typeface="+mn-cs"/>
                </a:rPr>
                <a:t>调动了人民的革命和生产积极性。</a:t>
              </a:r>
              <a:endParaRPr kumimoji="0" lang="zh-CN" altLang="en-US" sz="2000" b="1" i="0" u="none" strike="noStrike" kern="1200" cap="none" spc="0" normalizeH="0" baseline="0" noProof="1">
                <a:ln>
                  <a:noFill/>
                </a:ln>
                <a:solidFill>
                  <a:schemeClr val="dk1"/>
                </a:solidFill>
                <a:effectLst/>
                <a:uLnTx/>
                <a:uFillTx/>
                <a:latin typeface="楷体_GB2312" pitchFamily="1" charset="-122"/>
                <a:ea typeface="楷体_GB2312" pitchFamily="1"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1">
                  <a:ln>
                    <a:noFill/>
                  </a:ln>
                  <a:solidFill>
                    <a:schemeClr val="dk1"/>
                  </a:solidFill>
                  <a:effectLst/>
                  <a:uLnTx/>
                  <a:uFillTx/>
                  <a:latin typeface="楷体_GB2312" pitchFamily="1" charset="-122"/>
                  <a:ea typeface="楷体_GB2312" pitchFamily="1" charset="-122"/>
                  <a:cs typeface="+mn-cs"/>
                </a:rPr>
                <a:t>3.</a:t>
              </a:r>
              <a:r>
                <a:rPr kumimoji="0" lang="zh-CN" altLang="en-US" sz="2000" b="1" i="0" u="none" strike="noStrike" kern="1200" cap="none" spc="0" normalizeH="0" baseline="0" noProof="1">
                  <a:ln>
                    <a:noFill/>
                  </a:ln>
                  <a:solidFill>
                    <a:schemeClr val="dk1"/>
                  </a:solidFill>
                  <a:effectLst/>
                  <a:uLnTx/>
                  <a:uFillTx/>
                  <a:latin typeface="楷体_GB2312" pitchFamily="1" charset="-122"/>
                  <a:ea typeface="楷体_GB2312" pitchFamily="1" charset="-122"/>
                  <a:cs typeface="+mn-cs"/>
                </a:rPr>
                <a:t>为新中国的革命和建设积累了经验。</a:t>
              </a:r>
              <a:endParaRPr kumimoji="0" lang="zh-CN" altLang="en-US" sz="2000" b="1" i="0" u="none" strike="noStrike" kern="1200" cap="none" spc="0" normalizeH="0" baseline="0" noProof="1">
                <a:ln>
                  <a:noFill/>
                </a:ln>
                <a:solidFill>
                  <a:schemeClr val="dk1"/>
                </a:solidFill>
                <a:effectLst/>
                <a:uLnTx/>
                <a:uFillTx/>
                <a:latin typeface="楷体_GB2312" pitchFamily="1" charset="-122"/>
                <a:ea typeface="楷体_GB2312" pitchFamily="1" charset="-122"/>
                <a:cs typeface="+mn-cs"/>
              </a:endParaRP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557338" y="0"/>
            <a:ext cx="9002713" cy="4399915"/>
          </a:xfrm>
          <a:prstGeom prst="rect">
            <a:avLst/>
          </a:prstGeom>
          <a:noFill/>
        </p:spPr>
        <p:txBody>
          <a:bodyPr wrap="square">
            <a:spAutoFit/>
          </a:bodyPr>
          <a:lstStyle/>
          <a:p>
            <a:pPr marR="0" defTabSz="914400" eaLnBrk="1" hangingPunct="1">
              <a:buClrTx/>
              <a:buSzTx/>
              <a:buFont typeface="Arial" panose="020B0604020202020204" pitchFamily="34" charset="0"/>
              <a:buNone/>
              <a:defRPr/>
            </a:pPr>
            <a:r>
              <a:rPr kumimoji="0" lang="en-US" altLang="zh-CN" sz="4800" b="1" kern="1200" cap="none" spc="0" normalizeH="0" baseline="0" noProof="1" smtClean="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宋体" panose="02010600030101010101" pitchFamily="2" charset="-122"/>
                <a:sym typeface="+mn-ea"/>
              </a:rPr>
              <a:t>◆◆◆</a:t>
            </a:r>
            <a:r>
              <a:rPr kumimoji="0" lang="zh-CN" altLang="en-US" sz="4800" b="1" kern="1200" cap="none" spc="0" normalizeH="0" baseline="0" noProof="1">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宋体" panose="02010600030101010101" pitchFamily="2" charset="-122"/>
                <a:sym typeface="+mn-ea"/>
              </a:rPr>
              <a:t>高效复习</a:t>
            </a:r>
            <a:r>
              <a:rPr kumimoji="0" lang="zh-CN" altLang="en-US" sz="4800" b="1" kern="1200" cap="none" spc="0" normalizeH="0" baseline="0" noProof="1" smtClean="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宋体" panose="02010600030101010101" pitchFamily="2" charset="-122"/>
                <a:sym typeface="+mn-ea"/>
              </a:rPr>
              <a:t>策略</a:t>
            </a:r>
            <a:endParaRPr kumimoji="0" lang="en-US" altLang="zh-CN" sz="4800" b="1" kern="1200" cap="none" spc="0" normalizeH="0" baseline="0" noProof="1" smtClean="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宋体" panose="02010600030101010101" pitchFamily="2" charset="-122"/>
              <a:sym typeface="+mn-ea"/>
            </a:endParaRPr>
          </a:p>
          <a:p>
            <a:pPr marR="0" defTabSz="914400" eaLnBrk="1" hangingPunct="1">
              <a:buClrTx/>
              <a:buSzTx/>
              <a:buFont typeface="Arial" panose="020B0604020202020204" pitchFamily="34" charset="0"/>
              <a:buNone/>
              <a:defRPr/>
            </a:pPr>
            <a:r>
              <a:rPr kumimoji="0" lang="zh-CN" altLang="en-US" sz="4000" kern="1200" cap="none" spc="0" normalizeH="0" baseline="0" noProof="1" smtClean="0">
                <a:latin typeface="黑体" panose="02010609060101010101" pitchFamily="2" charset="-122"/>
                <a:ea typeface="黑体" panose="02010609060101010101" pitchFamily="2" charset="-122"/>
                <a:cs typeface="+mn-cs"/>
                <a:sym typeface="+mn-ea"/>
              </a:rPr>
              <a:t>二</a:t>
            </a:r>
            <a:r>
              <a:rPr kumimoji="0" lang="zh-CN" altLang="en-US" sz="4000" kern="1200" cap="none" spc="0" normalizeH="0" baseline="0" noProof="1">
                <a:latin typeface="黑体" panose="02010609060101010101" pitchFamily="2" charset="-122"/>
                <a:ea typeface="黑体" panose="02010609060101010101" pitchFamily="2" charset="-122"/>
                <a:cs typeface="+mn-cs"/>
                <a:sym typeface="+mn-ea"/>
              </a:rPr>
              <a:t>、以通史视野建构学科体系</a:t>
            </a:r>
            <a:endParaRPr kumimoji="0" lang="zh-CN" altLang="en-US" sz="4000" kern="1200" cap="none" spc="0" normalizeH="0" baseline="0" noProof="1">
              <a:latin typeface="黑体" panose="02010609060101010101" pitchFamily="2" charset="-122"/>
              <a:ea typeface="黑体" panose="02010609060101010101" pitchFamily="2" charset="-122"/>
              <a:cs typeface="+mn-cs"/>
              <a:sym typeface="+mn-ea"/>
            </a:endParaRPr>
          </a:p>
          <a:p>
            <a:pPr marR="0" defTabSz="914400" eaLnBrk="1" hangingPunct="1">
              <a:buClrTx/>
              <a:buSzTx/>
              <a:buFont typeface="Arial" panose="020B0604020202020204" pitchFamily="34" charset="0"/>
              <a:buNone/>
              <a:defRPr/>
            </a:pPr>
            <a:r>
              <a:rPr kumimoji="0" lang="en-US" altLang="zh-CN" sz="3200" kern="1200" cap="none" spc="0" normalizeH="0" baseline="0" noProof="1">
                <a:latin typeface="黑体" panose="02010609060101010101" pitchFamily="2" charset="-122"/>
                <a:ea typeface="黑体" panose="02010609060101010101" pitchFamily="2" charset="-122"/>
                <a:cs typeface="+mn-cs"/>
                <a:sym typeface="+mn-ea"/>
              </a:rPr>
              <a:t>1.“</a:t>
            </a:r>
            <a:r>
              <a:rPr kumimoji="0" lang="zh-CN" altLang="en-US" sz="3200" b="1" kern="1200" cap="none" spc="0" normalizeH="0" baseline="0" noProof="1">
                <a:latin typeface="楷体_GB2312" pitchFamily="1" charset="-122"/>
                <a:ea typeface="楷体_GB2312" pitchFamily="1" charset="-122"/>
                <a:cs typeface="+mn-cs"/>
                <a:sym typeface="+mn-ea"/>
              </a:rPr>
              <a:t>小通史</a:t>
            </a:r>
            <a:r>
              <a:rPr kumimoji="0" lang="en-US" altLang="zh-CN" sz="3200" b="1" kern="1200" cap="none" spc="0" normalizeH="0" baseline="0" noProof="1">
                <a:latin typeface="楷体_GB2312" pitchFamily="1" charset="-122"/>
                <a:ea typeface="楷体_GB2312" pitchFamily="1" charset="-122"/>
                <a:cs typeface="+mn-cs"/>
                <a:sym typeface="+mn-ea"/>
              </a:rPr>
              <a:t>”</a:t>
            </a:r>
            <a:r>
              <a:rPr kumimoji="0" lang="zh-CN" altLang="en-US" sz="3200" b="1" kern="1200" cap="none" spc="0" normalizeH="0" baseline="0" noProof="1">
                <a:latin typeface="楷体_GB2312" pitchFamily="1" charset="-122"/>
                <a:ea typeface="楷体_GB2312" pitchFamily="1" charset="-122"/>
                <a:cs typeface="+mn-cs"/>
                <a:sym typeface="+mn-ea"/>
              </a:rPr>
              <a:t>：突破教材束缚，融政治、经济与社会生活、思想文化、中外联系等历史现象的多方面，变</a:t>
            </a:r>
            <a:r>
              <a:rPr kumimoji="0" lang="en-US" altLang="zh-CN" sz="3200" b="1" kern="1200" cap="none" spc="0" normalizeH="0" baseline="0" noProof="1">
                <a:latin typeface="楷体_GB2312" pitchFamily="1" charset="-122"/>
                <a:ea typeface="楷体_GB2312" pitchFamily="1" charset="-122"/>
                <a:cs typeface="+mn-cs"/>
                <a:sym typeface="+mn-ea"/>
              </a:rPr>
              <a:t>“</a:t>
            </a:r>
            <a:r>
              <a:rPr kumimoji="0" lang="zh-CN" altLang="en-US" sz="3200" b="1" kern="1200" cap="none" spc="0" normalizeH="0" baseline="0" noProof="1">
                <a:latin typeface="楷体_GB2312" pitchFamily="1" charset="-122"/>
                <a:ea typeface="楷体_GB2312" pitchFamily="1" charset="-122"/>
                <a:cs typeface="+mn-cs"/>
                <a:sym typeface="+mn-ea"/>
              </a:rPr>
              <a:t>断续性</a:t>
            </a:r>
            <a:r>
              <a:rPr kumimoji="0" lang="en-US" altLang="zh-CN" sz="3200" b="1" kern="1200" cap="none" spc="0" normalizeH="0" baseline="0" noProof="1">
                <a:latin typeface="楷体_GB2312" pitchFamily="1" charset="-122"/>
                <a:ea typeface="楷体_GB2312" pitchFamily="1" charset="-122"/>
                <a:cs typeface="+mn-cs"/>
                <a:sym typeface="+mn-ea"/>
              </a:rPr>
              <a:t>”</a:t>
            </a:r>
            <a:r>
              <a:rPr kumimoji="0" lang="zh-CN" altLang="en-US" sz="3200" b="1" kern="1200" cap="none" spc="0" normalizeH="0" baseline="0" noProof="1">
                <a:latin typeface="楷体_GB2312" pitchFamily="1" charset="-122"/>
                <a:ea typeface="楷体_GB2312" pitchFamily="1" charset="-122"/>
                <a:cs typeface="+mn-cs"/>
                <a:sym typeface="+mn-ea"/>
              </a:rPr>
              <a:t>知识为</a:t>
            </a:r>
            <a:r>
              <a:rPr kumimoji="0" lang="en-US" altLang="zh-CN" sz="3200" b="1" kern="1200" cap="none" spc="0" normalizeH="0" baseline="0" noProof="1">
                <a:latin typeface="楷体_GB2312" pitchFamily="1" charset="-122"/>
                <a:ea typeface="楷体_GB2312" pitchFamily="1" charset="-122"/>
                <a:cs typeface="+mn-cs"/>
                <a:sym typeface="+mn-ea"/>
              </a:rPr>
              <a:t>“</a:t>
            </a:r>
            <a:r>
              <a:rPr kumimoji="0" lang="zh-CN" altLang="en-US" sz="3200" b="1" kern="1200" cap="none" spc="0" normalizeH="0" baseline="0" noProof="1">
                <a:latin typeface="楷体_GB2312" pitchFamily="1" charset="-122"/>
                <a:ea typeface="楷体_GB2312" pitchFamily="1" charset="-122"/>
                <a:cs typeface="+mn-cs"/>
                <a:sym typeface="+mn-ea"/>
              </a:rPr>
              <a:t>连续性</a:t>
            </a:r>
            <a:r>
              <a:rPr kumimoji="0" lang="en-US" altLang="zh-CN" sz="3200" b="1" kern="1200" cap="none" spc="0" normalizeH="0" baseline="0" noProof="1">
                <a:latin typeface="楷体_GB2312" pitchFamily="1" charset="-122"/>
                <a:ea typeface="楷体_GB2312" pitchFamily="1" charset="-122"/>
                <a:cs typeface="+mn-cs"/>
                <a:sym typeface="+mn-ea"/>
              </a:rPr>
              <a:t>”</a:t>
            </a:r>
            <a:r>
              <a:rPr kumimoji="0" lang="zh-CN" altLang="en-US" sz="3200" b="1" kern="1200" cap="none" spc="0" normalizeH="0" baseline="0" noProof="1">
                <a:latin typeface="楷体_GB2312" pitchFamily="1" charset="-122"/>
                <a:ea typeface="楷体_GB2312" pitchFamily="1" charset="-122"/>
                <a:cs typeface="+mn-cs"/>
                <a:sym typeface="+mn-ea"/>
              </a:rPr>
              <a:t>知识，形成完整的知识结构。</a:t>
            </a:r>
            <a:endParaRPr kumimoji="0" lang="zh-CN" altLang="en-US" sz="3200" b="1" kern="1200" cap="none" spc="0" normalizeH="0" baseline="0" noProof="1">
              <a:latin typeface="楷体_GB2312" pitchFamily="1" charset="-122"/>
              <a:ea typeface="楷体_GB2312" pitchFamily="1" charset="-122"/>
              <a:cs typeface="+mn-cs"/>
              <a:sym typeface="+mn-ea"/>
            </a:endParaRPr>
          </a:p>
          <a:p>
            <a:pPr marR="0" defTabSz="914400" eaLnBrk="1" hangingPunct="1">
              <a:buClrTx/>
              <a:buSzTx/>
              <a:buFont typeface="Arial" panose="020B0604020202020204" pitchFamily="34" charset="0"/>
              <a:buNone/>
              <a:defRPr/>
            </a:pPr>
            <a:r>
              <a:rPr kumimoji="0" lang="zh-CN" altLang="en-US" sz="3200" b="1" kern="1200" cap="none" spc="0" normalizeH="0" baseline="0" noProof="1">
                <a:latin typeface="楷体_GB2312" pitchFamily="1" charset="-122"/>
                <a:ea typeface="楷体_GB2312" pitchFamily="1" charset="-122"/>
                <a:cs typeface="+mn-cs"/>
                <a:sym typeface="+mn-ea"/>
              </a:rPr>
              <a:t>   目的：时空定位；突出时代特征；建立历史现象间多方面的联系，以此解释历史。</a:t>
            </a:r>
            <a:endParaRPr kumimoji="0" lang="zh-CN" altLang="en-US" sz="2800" b="1" kern="1200" cap="none" spc="0" normalizeH="0" baseline="0" noProof="1">
              <a:solidFill>
                <a:srgbClr val="FF0000"/>
              </a:solidFill>
              <a:latin typeface="楷体_GB2312" pitchFamily="1" charset="-122"/>
              <a:ea typeface="楷体_GB2312" pitchFamily="1" charset="-122"/>
              <a:cs typeface="+mn-cs"/>
              <a:sym typeface="+mn-ea"/>
            </a:endParaRPr>
          </a:p>
        </p:txBody>
      </p:sp>
      <p:grpSp>
        <p:nvGrpSpPr>
          <p:cNvPr id="43011" name="组合 6"/>
          <p:cNvGrpSpPr/>
          <p:nvPr/>
        </p:nvGrpSpPr>
        <p:grpSpPr>
          <a:xfrm>
            <a:off x="1728153" y="4529455"/>
            <a:ext cx="8735060" cy="2201863"/>
            <a:chOff x="218" y="7037"/>
            <a:chExt cx="13756" cy="3467"/>
          </a:xfrm>
        </p:grpSpPr>
        <p:pic>
          <p:nvPicPr>
            <p:cNvPr id="43012" name="图片 4" descr="2C[HTUPW0IRX7H34GO7)IQK"/>
            <p:cNvPicPr>
              <a:picLocks noChangeAspect="1"/>
            </p:cNvPicPr>
            <p:nvPr/>
          </p:nvPicPr>
          <p:blipFill>
            <a:blip r:embed="rId1"/>
            <a:srcRect l="606" r="7007"/>
            <a:stretch>
              <a:fillRect/>
            </a:stretch>
          </p:blipFill>
          <p:spPr>
            <a:xfrm>
              <a:off x="218" y="7037"/>
              <a:ext cx="13268" cy="2824"/>
            </a:xfrm>
            <a:prstGeom prst="rect">
              <a:avLst/>
            </a:prstGeom>
            <a:noFill/>
            <a:ln w="9525">
              <a:noFill/>
            </a:ln>
          </p:spPr>
        </p:pic>
        <p:sp>
          <p:nvSpPr>
            <p:cNvPr id="43013" name="文本框 5"/>
            <p:cNvSpPr txBox="1"/>
            <p:nvPr/>
          </p:nvSpPr>
          <p:spPr>
            <a:xfrm>
              <a:off x="427" y="9682"/>
              <a:ext cx="13547" cy="822"/>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Pct val="100000"/>
                <a:buNone/>
              </a:pPr>
              <a:r>
                <a:rPr lang="en-US" altLang="zh-CN" sz="2800" b="1" dirty="0">
                  <a:solidFill>
                    <a:srgbClr val="FF0000"/>
                  </a:solidFill>
                  <a:latin typeface="楷体_GB2312" pitchFamily="1" charset="-122"/>
                  <a:ea typeface="楷体_GB2312" pitchFamily="1" charset="-122"/>
                  <a:sym typeface="宋体" panose="02010600030101010101" pitchFamily="2" charset="-122"/>
                </a:rPr>
                <a:t>    </a:t>
              </a:r>
              <a:r>
                <a:rPr lang="en-US" altLang="zh-CN" sz="2000" b="1" dirty="0">
                  <a:solidFill>
                    <a:srgbClr val="0000FF"/>
                  </a:solidFill>
                  <a:latin typeface="楷体_GB2312" pitchFamily="1" charset="-122"/>
                  <a:ea typeface="楷体_GB2312" pitchFamily="1" charset="-122"/>
                  <a:sym typeface="宋体" panose="02010600030101010101" pitchFamily="2" charset="-122"/>
                </a:rPr>
                <a:t>——</a:t>
              </a:r>
              <a:r>
                <a:rPr lang="zh-CN" altLang="en-US" sz="2000" b="1" dirty="0">
                  <a:solidFill>
                    <a:srgbClr val="0000FF"/>
                  </a:solidFill>
                  <a:latin typeface="楷体_GB2312" pitchFamily="1" charset="-122"/>
                  <a:ea typeface="楷体_GB2312" pitchFamily="1" charset="-122"/>
                  <a:sym typeface="宋体" panose="02010600030101010101" pitchFamily="2" charset="-122"/>
                </a:rPr>
                <a:t>摘自</a:t>
              </a:r>
              <a:r>
                <a:rPr lang="en-US" altLang="zh-CN" sz="2000" b="1" dirty="0">
                  <a:solidFill>
                    <a:srgbClr val="0000FF"/>
                  </a:solidFill>
                  <a:latin typeface="楷体_GB2312" pitchFamily="1" charset="-122"/>
                  <a:ea typeface="楷体_GB2312" pitchFamily="1" charset="-122"/>
                  <a:sym typeface="宋体" panose="02010600030101010101" pitchFamily="2" charset="-122"/>
                </a:rPr>
                <a:t>2017.8</a:t>
              </a:r>
              <a:r>
                <a:rPr lang="zh-CN" altLang="en-US" sz="2000" b="1" dirty="0">
                  <a:solidFill>
                    <a:srgbClr val="0000FF"/>
                  </a:solidFill>
                  <a:latin typeface="楷体_GB2312" pitchFamily="1" charset="-122"/>
                  <a:ea typeface="楷体_GB2312" pitchFamily="1" charset="-122"/>
                  <a:sym typeface="宋体" panose="02010600030101010101" pitchFamily="2" charset="-122"/>
                </a:rPr>
                <a:t>高中新课标征求意见稿必修课程《中外历史纲要》</a:t>
              </a:r>
              <a:endParaRPr lang="zh-CN" altLang="en-US" sz="2000" b="1" dirty="0">
                <a:solidFill>
                  <a:srgbClr val="0000FF"/>
                </a:solidFill>
                <a:latin typeface="楷体_GB2312" pitchFamily="1" charset="-122"/>
                <a:ea typeface="楷体_GB2312" pitchFamily="1" charset="-122"/>
                <a:sym typeface="宋体" panose="02010600030101010101" pitchFamily="2" charset="-122"/>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文本框 3"/>
          <p:cNvSpPr txBox="1"/>
          <p:nvPr/>
        </p:nvSpPr>
        <p:spPr>
          <a:xfrm>
            <a:off x="1531938" y="20638"/>
            <a:ext cx="9085262" cy="6739255"/>
          </a:xfrm>
          <a:prstGeom prst="rect">
            <a:avLst/>
          </a:prstGeom>
          <a:noFill/>
          <a:ln w="19050" cap="flat" cmpd="sng">
            <a:solidFill>
              <a:schemeClr val="tx1"/>
            </a:solidFill>
            <a:prstDash val="solid"/>
            <a:round/>
            <a:headEnd type="none" w="med" len="med"/>
            <a:tailEnd type="none" w="med" len="med"/>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Pct val="100000"/>
              <a:buNone/>
            </a:pPr>
            <a:r>
              <a:rPr lang="en-US" altLang="zh-CN" sz="3200" b="1" dirty="0">
                <a:solidFill>
                  <a:schemeClr val="tx1"/>
                </a:solidFill>
                <a:latin typeface="楷体_GB2312" pitchFamily="1" charset="-122"/>
                <a:ea typeface="楷体_GB2312" pitchFamily="1" charset="-122"/>
              </a:rPr>
              <a:t>2.“</a:t>
            </a:r>
            <a:r>
              <a:rPr lang="zh-CN" altLang="zh-CN" sz="3200" b="1" dirty="0">
                <a:solidFill>
                  <a:schemeClr val="tx1"/>
                </a:solidFill>
                <a:latin typeface="楷体_GB2312" pitchFamily="1" charset="-122"/>
                <a:ea typeface="楷体_GB2312" pitchFamily="1" charset="-122"/>
              </a:rPr>
              <a:t>大通史</a:t>
            </a:r>
            <a:r>
              <a:rPr lang="en-US" altLang="zh-CN" sz="3200" b="1" dirty="0">
                <a:solidFill>
                  <a:schemeClr val="tx1"/>
                </a:solidFill>
                <a:latin typeface="楷体_GB2312" pitchFamily="1" charset="-122"/>
                <a:ea typeface="楷体_GB2312" pitchFamily="1" charset="-122"/>
              </a:rPr>
              <a:t>”</a:t>
            </a:r>
            <a:r>
              <a:rPr lang="zh-CN" altLang="en-US" sz="3200" b="1" dirty="0">
                <a:solidFill>
                  <a:schemeClr val="tx1"/>
                </a:solidFill>
                <a:latin typeface="楷体_GB2312" pitchFamily="1" charset="-122"/>
                <a:ea typeface="楷体_GB2312" pitchFamily="1" charset="-122"/>
              </a:rPr>
              <a:t>：</a:t>
            </a:r>
            <a:r>
              <a:rPr lang="zh-CN" altLang="en-US" sz="2800" b="1" dirty="0">
                <a:solidFill>
                  <a:schemeClr val="tx1"/>
                </a:solidFill>
                <a:latin typeface="楷体_GB2312" pitchFamily="1" charset="-122"/>
                <a:ea typeface="楷体_GB2312" pitchFamily="1" charset="-122"/>
              </a:rPr>
              <a:t>时序框架下，确立若干学习主题（单元），搭建新的学习体系，揭示历史演变基本脉络。</a:t>
            </a:r>
            <a:endParaRPr lang="zh-CN" altLang="en-US" sz="2800" b="1" dirty="0">
              <a:solidFill>
                <a:schemeClr val="tx1"/>
              </a:solidFill>
              <a:latin typeface="楷体_GB2312" pitchFamily="1" charset="-122"/>
              <a:ea typeface="楷体_GB2312" pitchFamily="1" charset="-122"/>
            </a:endParaRPr>
          </a:p>
          <a:p>
            <a:pPr marL="0" lvl="0" indent="0" defTabSz="914400">
              <a:spcBef>
                <a:spcPct val="0"/>
              </a:spcBef>
              <a:buClrTx/>
              <a:buSzPct val="100000"/>
              <a:buNone/>
            </a:pPr>
            <a:r>
              <a:rPr lang="zh-CN" altLang="en-US" sz="2800" b="1" dirty="0">
                <a:solidFill>
                  <a:schemeClr val="tx1"/>
                </a:solidFill>
                <a:latin typeface="楷体_GB2312" pitchFamily="1" charset="-122"/>
                <a:ea typeface="楷体_GB2312" pitchFamily="1" charset="-122"/>
              </a:rPr>
              <a:t>  目的：掌握线索；理解、解释历史的流变；认识历史发展的总体趋势。</a:t>
            </a:r>
            <a:endParaRPr lang="zh-CN" altLang="en-US" sz="2800" b="1" dirty="0">
              <a:solidFill>
                <a:schemeClr val="tx1"/>
              </a:solidFill>
              <a:latin typeface="楷体_GB2312" pitchFamily="1" charset="-122"/>
              <a:ea typeface="楷体_GB2312" pitchFamily="1" charset="-122"/>
            </a:endParaRPr>
          </a:p>
          <a:p>
            <a:pPr marL="0" lvl="0" indent="0" defTabSz="914400">
              <a:spcBef>
                <a:spcPct val="0"/>
              </a:spcBef>
              <a:buClrTx/>
              <a:buSzPct val="100000"/>
              <a:buNone/>
            </a:pPr>
            <a:r>
              <a:rPr lang="zh-CN" altLang="en-US" sz="2800" b="1" u="sng" dirty="0">
                <a:solidFill>
                  <a:srgbClr val="0000FF"/>
                </a:solidFill>
                <a:latin typeface="楷体_GB2312" pitchFamily="1" charset="-122"/>
                <a:ea typeface="楷体_GB2312" pitchFamily="1" charset="-122"/>
              </a:rPr>
              <a:t>如：世界近代史：以工业文明为中心</a:t>
            </a:r>
            <a:endParaRPr lang="zh-CN" altLang="en-US" sz="2800" b="1" u="sng" dirty="0">
              <a:solidFill>
                <a:srgbClr val="0000FF"/>
              </a:solidFill>
              <a:latin typeface="楷体_GB2312" pitchFamily="1" charset="-122"/>
              <a:ea typeface="楷体_GB2312" pitchFamily="1" charset="-122"/>
            </a:endParaRPr>
          </a:p>
          <a:p>
            <a:pPr marL="0" lvl="0" indent="0" defTabSz="914400">
              <a:lnSpc>
                <a:spcPct val="150000"/>
              </a:lnSpc>
              <a:spcBef>
                <a:spcPct val="0"/>
              </a:spcBef>
              <a:buClrTx/>
              <a:buSzPct val="100000"/>
              <a:buNone/>
            </a:pPr>
            <a:r>
              <a:rPr lang="zh-CN" altLang="en-US" sz="2400" b="1" dirty="0">
                <a:solidFill>
                  <a:srgbClr val="0000FF"/>
                </a:solidFill>
                <a:latin typeface="楷体_GB2312" pitchFamily="1" charset="-122"/>
                <a:ea typeface="楷体_GB2312" pitchFamily="1" charset="-122"/>
              </a:rPr>
              <a:t>单元</a:t>
            </a:r>
            <a:r>
              <a:rPr lang="en-US" altLang="zh-CN" sz="2400" b="1" dirty="0">
                <a:solidFill>
                  <a:srgbClr val="0000FF"/>
                </a:solidFill>
                <a:latin typeface="楷体_GB2312" pitchFamily="1" charset="-122"/>
                <a:ea typeface="楷体_GB2312" pitchFamily="1" charset="-122"/>
              </a:rPr>
              <a:t>1</a:t>
            </a:r>
            <a:r>
              <a:rPr lang="zh-CN" altLang="en-US" sz="2400" b="1" dirty="0">
                <a:solidFill>
                  <a:srgbClr val="0000FF"/>
                </a:solidFill>
                <a:latin typeface="楷体_GB2312" pitchFamily="1" charset="-122"/>
                <a:ea typeface="楷体_GB2312" pitchFamily="1" charset="-122"/>
              </a:rPr>
              <a:t>：工业文明准备时期（一）：</a:t>
            </a:r>
            <a:endParaRPr lang="zh-CN" altLang="en-US" sz="2400" b="1" dirty="0">
              <a:solidFill>
                <a:srgbClr val="0000FF"/>
              </a:solidFill>
              <a:latin typeface="楷体_GB2312" pitchFamily="1" charset="-122"/>
              <a:ea typeface="楷体_GB2312" pitchFamily="1" charset="-122"/>
            </a:endParaRPr>
          </a:p>
          <a:p>
            <a:pPr marL="0" lvl="0" indent="0" defTabSz="914400">
              <a:lnSpc>
                <a:spcPct val="150000"/>
              </a:lnSpc>
              <a:spcBef>
                <a:spcPct val="0"/>
              </a:spcBef>
              <a:buClrTx/>
              <a:buSzPct val="100000"/>
              <a:buNone/>
            </a:pPr>
            <a:r>
              <a:rPr lang="zh-CN" altLang="en-US" sz="2400" b="1" dirty="0">
                <a:solidFill>
                  <a:srgbClr val="0000FF"/>
                </a:solidFill>
                <a:latin typeface="楷体_GB2312" pitchFamily="1" charset="-122"/>
                <a:ea typeface="楷体_GB2312" pitchFamily="1" charset="-122"/>
              </a:rPr>
              <a:t>       大航海时代（</a:t>
            </a:r>
            <a:r>
              <a:rPr lang="en-US" altLang="zh-CN" sz="2400" b="1" dirty="0">
                <a:solidFill>
                  <a:srgbClr val="0000FF"/>
                </a:solidFill>
                <a:latin typeface="楷体_GB2312" pitchFamily="1" charset="-122"/>
                <a:ea typeface="楷体_GB2312" pitchFamily="1" charset="-122"/>
              </a:rPr>
              <a:t>14</a:t>
            </a:r>
            <a:r>
              <a:rPr lang="zh-CN" altLang="en-US" sz="2400" b="1" dirty="0">
                <a:solidFill>
                  <a:srgbClr val="0000FF"/>
                </a:solidFill>
                <a:latin typeface="楷体_GB2312" pitchFamily="1" charset="-122"/>
                <a:ea typeface="楷体_GB2312" pitchFamily="1" charset="-122"/>
              </a:rPr>
              <a:t>世纪</a:t>
            </a:r>
            <a:r>
              <a:rPr lang="en-US" altLang="zh-CN" sz="2400" b="1" dirty="0">
                <a:solidFill>
                  <a:srgbClr val="0000FF"/>
                </a:solidFill>
                <a:latin typeface="楷体_GB2312" pitchFamily="1" charset="-122"/>
                <a:ea typeface="楷体_GB2312" pitchFamily="1" charset="-122"/>
              </a:rPr>
              <a:t>—16</a:t>
            </a:r>
            <a:r>
              <a:rPr lang="zh-CN" altLang="en-US" sz="2400" b="1" dirty="0">
                <a:solidFill>
                  <a:srgbClr val="0000FF"/>
                </a:solidFill>
                <a:latin typeface="楷体_GB2312" pitchFamily="1" charset="-122"/>
                <a:ea typeface="楷体_GB2312" pitchFamily="1" charset="-122"/>
              </a:rPr>
              <a:t>世纪）</a:t>
            </a:r>
            <a:endParaRPr lang="zh-CN" altLang="en-US" sz="2400" b="1" dirty="0">
              <a:solidFill>
                <a:srgbClr val="0000FF"/>
              </a:solidFill>
              <a:latin typeface="楷体_GB2312" pitchFamily="1" charset="-122"/>
              <a:ea typeface="楷体_GB2312" pitchFamily="1" charset="-122"/>
            </a:endParaRPr>
          </a:p>
          <a:p>
            <a:pPr marL="0" lvl="0" indent="0" defTabSz="914400">
              <a:lnSpc>
                <a:spcPct val="150000"/>
              </a:lnSpc>
              <a:spcBef>
                <a:spcPct val="0"/>
              </a:spcBef>
              <a:buClrTx/>
              <a:buSzPct val="100000"/>
              <a:buNone/>
            </a:pPr>
            <a:r>
              <a:rPr lang="zh-CN" altLang="en-US" sz="2400" b="1" dirty="0">
                <a:solidFill>
                  <a:srgbClr val="0000FF"/>
                </a:solidFill>
                <a:latin typeface="楷体_GB2312" pitchFamily="1" charset="-122"/>
                <a:ea typeface="楷体_GB2312" pitchFamily="1" charset="-122"/>
              </a:rPr>
              <a:t>单元</a:t>
            </a:r>
            <a:r>
              <a:rPr lang="en-US" altLang="zh-CN" sz="2400" b="1" dirty="0">
                <a:solidFill>
                  <a:srgbClr val="0000FF"/>
                </a:solidFill>
                <a:latin typeface="楷体_GB2312" pitchFamily="1" charset="-122"/>
                <a:ea typeface="楷体_GB2312" pitchFamily="1" charset="-122"/>
              </a:rPr>
              <a:t>2</a:t>
            </a:r>
            <a:r>
              <a:rPr lang="zh-CN" altLang="en-US" sz="2400" b="1" dirty="0">
                <a:solidFill>
                  <a:srgbClr val="0000FF"/>
                </a:solidFill>
                <a:latin typeface="楷体_GB2312" pitchFamily="1" charset="-122"/>
                <a:ea typeface="楷体_GB2312" pitchFamily="1" charset="-122"/>
              </a:rPr>
              <a:t>：工业文明准备时期（二）：</a:t>
            </a:r>
            <a:endParaRPr lang="zh-CN" altLang="en-US" sz="2400" b="1" dirty="0">
              <a:solidFill>
                <a:srgbClr val="0000FF"/>
              </a:solidFill>
              <a:latin typeface="楷体_GB2312" pitchFamily="1" charset="-122"/>
              <a:ea typeface="楷体_GB2312" pitchFamily="1" charset="-122"/>
            </a:endParaRPr>
          </a:p>
          <a:p>
            <a:pPr marL="0" lvl="0" indent="0" defTabSz="914400">
              <a:lnSpc>
                <a:spcPct val="150000"/>
              </a:lnSpc>
              <a:spcBef>
                <a:spcPct val="0"/>
              </a:spcBef>
              <a:buClrTx/>
              <a:buSzPct val="100000"/>
              <a:buNone/>
            </a:pPr>
            <a:r>
              <a:rPr lang="zh-CN" altLang="en-US" sz="2400" b="1" dirty="0">
                <a:solidFill>
                  <a:srgbClr val="0000FF"/>
                </a:solidFill>
                <a:latin typeface="楷体_GB2312" pitchFamily="1" charset="-122"/>
                <a:ea typeface="楷体_GB2312" pitchFamily="1" charset="-122"/>
              </a:rPr>
              <a:t>       资本主义政治制度确立时期 （</a:t>
            </a:r>
            <a:r>
              <a:rPr lang="en-US" altLang="zh-CN" sz="2400" b="1" dirty="0">
                <a:solidFill>
                  <a:srgbClr val="0000FF"/>
                </a:solidFill>
                <a:latin typeface="楷体_GB2312" pitchFamily="1" charset="-122"/>
                <a:ea typeface="楷体_GB2312" pitchFamily="1" charset="-122"/>
              </a:rPr>
              <a:t>17-18</a:t>
            </a:r>
            <a:r>
              <a:rPr lang="zh-CN" altLang="en-US" sz="2400" b="1" dirty="0">
                <a:solidFill>
                  <a:srgbClr val="0000FF"/>
                </a:solidFill>
                <a:latin typeface="楷体_GB2312" pitchFamily="1" charset="-122"/>
                <a:ea typeface="楷体_GB2312" pitchFamily="1" charset="-122"/>
              </a:rPr>
              <a:t>世纪）</a:t>
            </a:r>
            <a:endParaRPr lang="zh-CN" altLang="en-US" sz="2400" b="1" dirty="0">
              <a:solidFill>
                <a:srgbClr val="0000FF"/>
              </a:solidFill>
              <a:latin typeface="楷体_GB2312" pitchFamily="1" charset="-122"/>
              <a:ea typeface="楷体_GB2312" pitchFamily="1" charset="-122"/>
            </a:endParaRPr>
          </a:p>
          <a:p>
            <a:pPr marL="0" lvl="0" indent="0" defTabSz="914400">
              <a:lnSpc>
                <a:spcPct val="150000"/>
              </a:lnSpc>
              <a:spcBef>
                <a:spcPct val="0"/>
              </a:spcBef>
              <a:buClrTx/>
              <a:buSzPct val="100000"/>
              <a:buNone/>
            </a:pPr>
            <a:r>
              <a:rPr lang="zh-CN" altLang="en-US" sz="2400" b="1" dirty="0">
                <a:solidFill>
                  <a:srgbClr val="0000FF"/>
                </a:solidFill>
                <a:latin typeface="楷体_GB2312" pitchFamily="1" charset="-122"/>
                <a:ea typeface="楷体_GB2312" pitchFamily="1" charset="-122"/>
              </a:rPr>
              <a:t>单元</a:t>
            </a:r>
            <a:r>
              <a:rPr lang="en-US" altLang="zh-CN" sz="2400" b="1" dirty="0">
                <a:solidFill>
                  <a:srgbClr val="0000FF"/>
                </a:solidFill>
                <a:latin typeface="楷体_GB2312" pitchFamily="1" charset="-122"/>
                <a:ea typeface="楷体_GB2312" pitchFamily="1" charset="-122"/>
              </a:rPr>
              <a:t>3</a:t>
            </a:r>
            <a:r>
              <a:rPr lang="zh-CN" altLang="en-US" sz="2400" b="1" dirty="0">
                <a:solidFill>
                  <a:srgbClr val="0000FF"/>
                </a:solidFill>
                <a:latin typeface="楷体_GB2312" pitchFamily="1" charset="-122"/>
                <a:ea typeface="楷体_GB2312" pitchFamily="1" charset="-122"/>
              </a:rPr>
              <a:t>：工业文明时期（一）：</a:t>
            </a:r>
            <a:endParaRPr lang="zh-CN" altLang="en-US" sz="2400" b="1" dirty="0">
              <a:solidFill>
                <a:srgbClr val="0000FF"/>
              </a:solidFill>
              <a:latin typeface="楷体_GB2312" pitchFamily="1" charset="-122"/>
              <a:ea typeface="楷体_GB2312" pitchFamily="1" charset="-122"/>
            </a:endParaRPr>
          </a:p>
          <a:p>
            <a:pPr marL="0" lvl="0" indent="0" defTabSz="914400">
              <a:lnSpc>
                <a:spcPct val="150000"/>
              </a:lnSpc>
              <a:spcBef>
                <a:spcPct val="0"/>
              </a:spcBef>
              <a:buClrTx/>
              <a:buSzPct val="100000"/>
              <a:buNone/>
            </a:pPr>
            <a:r>
              <a:rPr lang="zh-CN" altLang="en-US" sz="2400" b="1" dirty="0">
                <a:solidFill>
                  <a:srgbClr val="0000FF"/>
                </a:solidFill>
                <a:latin typeface="楷体_GB2312" pitchFamily="1" charset="-122"/>
                <a:ea typeface="楷体_GB2312" pitchFamily="1" charset="-122"/>
              </a:rPr>
              <a:t>       蒸汽时代（</a:t>
            </a:r>
            <a:r>
              <a:rPr lang="en-US" altLang="zh-CN" sz="2400" b="1" dirty="0">
                <a:solidFill>
                  <a:srgbClr val="0000FF"/>
                </a:solidFill>
                <a:latin typeface="楷体_GB2312" pitchFamily="1" charset="-122"/>
                <a:ea typeface="楷体_GB2312" pitchFamily="1" charset="-122"/>
              </a:rPr>
              <a:t>18</a:t>
            </a:r>
            <a:r>
              <a:rPr lang="zh-CN" altLang="en-US" sz="2400" b="1" dirty="0">
                <a:solidFill>
                  <a:srgbClr val="0000FF"/>
                </a:solidFill>
                <a:latin typeface="楷体_GB2312" pitchFamily="1" charset="-122"/>
                <a:ea typeface="楷体_GB2312" pitchFamily="1" charset="-122"/>
              </a:rPr>
              <a:t>世纪中期</a:t>
            </a:r>
            <a:r>
              <a:rPr lang="en-US" altLang="zh-CN" sz="2400" b="1" dirty="0">
                <a:solidFill>
                  <a:srgbClr val="0000FF"/>
                </a:solidFill>
                <a:latin typeface="楷体_GB2312" pitchFamily="1" charset="-122"/>
                <a:ea typeface="楷体_GB2312" pitchFamily="1" charset="-122"/>
              </a:rPr>
              <a:t>-19</a:t>
            </a:r>
            <a:r>
              <a:rPr lang="zh-CN" altLang="en-US" sz="2400" b="1" dirty="0">
                <a:solidFill>
                  <a:srgbClr val="0000FF"/>
                </a:solidFill>
                <a:latin typeface="楷体_GB2312" pitchFamily="1" charset="-122"/>
                <a:ea typeface="楷体_GB2312" pitchFamily="1" charset="-122"/>
              </a:rPr>
              <a:t>世纪中期）</a:t>
            </a:r>
            <a:endParaRPr lang="zh-CN" altLang="en-US" sz="2400" b="1" dirty="0">
              <a:solidFill>
                <a:srgbClr val="0000FF"/>
              </a:solidFill>
              <a:latin typeface="楷体_GB2312" pitchFamily="1" charset="-122"/>
              <a:ea typeface="楷体_GB2312" pitchFamily="1" charset="-122"/>
            </a:endParaRPr>
          </a:p>
          <a:p>
            <a:pPr marL="0" lvl="0" indent="0" defTabSz="914400">
              <a:lnSpc>
                <a:spcPct val="150000"/>
              </a:lnSpc>
              <a:spcBef>
                <a:spcPct val="0"/>
              </a:spcBef>
              <a:buClrTx/>
              <a:buSzPct val="100000"/>
              <a:buNone/>
            </a:pPr>
            <a:r>
              <a:rPr lang="zh-CN" altLang="en-US" sz="2400" b="1" dirty="0">
                <a:solidFill>
                  <a:srgbClr val="0000FF"/>
                </a:solidFill>
                <a:latin typeface="楷体_GB2312" pitchFamily="1" charset="-122"/>
                <a:ea typeface="楷体_GB2312" pitchFamily="1" charset="-122"/>
              </a:rPr>
              <a:t>单元</a:t>
            </a:r>
            <a:r>
              <a:rPr lang="en-US" altLang="zh-CN" sz="2400" b="1" dirty="0">
                <a:solidFill>
                  <a:srgbClr val="0000FF"/>
                </a:solidFill>
                <a:latin typeface="楷体_GB2312" pitchFamily="1" charset="-122"/>
                <a:ea typeface="楷体_GB2312" pitchFamily="1" charset="-122"/>
              </a:rPr>
              <a:t>4</a:t>
            </a:r>
            <a:r>
              <a:rPr lang="zh-CN" altLang="en-US" sz="2400" b="1" dirty="0">
                <a:solidFill>
                  <a:srgbClr val="0000FF"/>
                </a:solidFill>
                <a:latin typeface="楷体_GB2312" pitchFamily="1" charset="-122"/>
                <a:ea typeface="楷体_GB2312" pitchFamily="1" charset="-122"/>
              </a:rPr>
              <a:t>：工业文明时期（二）：</a:t>
            </a:r>
            <a:endParaRPr lang="zh-CN" altLang="en-US" sz="2400" b="1" dirty="0">
              <a:solidFill>
                <a:srgbClr val="0000FF"/>
              </a:solidFill>
              <a:latin typeface="楷体_GB2312" pitchFamily="1" charset="-122"/>
              <a:ea typeface="楷体_GB2312" pitchFamily="1" charset="-122"/>
            </a:endParaRPr>
          </a:p>
          <a:p>
            <a:pPr marL="0" lvl="0" indent="0" defTabSz="914400">
              <a:lnSpc>
                <a:spcPct val="150000"/>
              </a:lnSpc>
              <a:spcBef>
                <a:spcPct val="0"/>
              </a:spcBef>
              <a:buClrTx/>
              <a:buSzPct val="100000"/>
              <a:buNone/>
            </a:pPr>
            <a:r>
              <a:rPr lang="zh-CN" altLang="en-US" sz="2400" b="1" dirty="0">
                <a:solidFill>
                  <a:srgbClr val="0000FF"/>
                </a:solidFill>
                <a:latin typeface="楷体_GB2312" pitchFamily="1" charset="-122"/>
                <a:ea typeface="楷体_GB2312" pitchFamily="1" charset="-122"/>
              </a:rPr>
              <a:t>       电气时代（</a:t>
            </a:r>
            <a:r>
              <a:rPr lang="en-US" altLang="zh-CN" sz="2400" b="1" dirty="0">
                <a:solidFill>
                  <a:srgbClr val="0000FF"/>
                </a:solidFill>
                <a:latin typeface="楷体_GB2312" pitchFamily="1" charset="-122"/>
                <a:ea typeface="楷体_GB2312" pitchFamily="1" charset="-122"/>
              </a:rPr>
              <a:t>19</a:t>
            </a:r>
            <a:r>
              <a:rPr lang="zh-CN" altLang="en-US" sz="2400" b="1" dirty="0">
                <a:solidFill>
                  <a:srgbClr val="0000FF"/>
                </a:solidFill>
                <a:latin typeface="楷体_GB2312" pitchFamily="1" charset="-122"/>
                <a:ea typeface="楷体_GB2312" pitchFamily="1" charset="-122"/>
              </a:rPr>
              <a:t>世纪</a:t>
            </a:r>
            <a:r>
              <a:rPr lang="en-US" altLang="zh-CN" sz="2400" b="1" dirty="0">
                <a:solidFill>
                  <a:srgbClr val="0000FF"/>
                </a:solidFill>
                <a:latin typeface="楷体_GB2312" pitchFamily="1" charset="-122"/>
                <a:ea typeface="楷体_GB2312" pitchFamily="1" charset="-122"/>
              </a:rPr>
              <a:t>60</a:t>
            </a:r>
            <a:r>
              <a:rPr lang="zh-CN" altLang="en-US" sz="2400" b="1" dirty="0">
                <a:solidFill>
                  <a:srgbClr val="0000FF"/>
                </a:solidFill>
                <a:latin typeface="楷体_GB2312" pitchFamily="1" charset="-122"/>
                <a:ea typeface="楷体_GB2312" pitchFamily="1" charset="-122"/>
              </a:rPr>
              <a:t>年代</a:t>
            </a:r>
            <a:r>
              <a:rPr lang="en-US" altLang="zh-CN" sz="2400" b="1" dirty="0">
                <a:solidFill>
                  <a:srgbClr val="0000FF"/>
                </a:solidFill>
                <a:latin typeface="楷体_GB2312" pitchFamily="1" charset="-122"/>
                <a:ea typeface="楷体_GB2312" pitchFamily="1" charset="-122"/>
              </a:rPr>
              <a:t>—20</a:t>
            </a:r>
            <a:r>
              <a:rPr lang="zh-CN" altLang="en-US" sz="2400" b="1" dirty="0">
                <a:solidFill>
                  <a:srgbClr val="0000FF"/>
                </a:solidFill>
                <a:latin typeface="楷体_GB2312" pitchFamily="1" charset="-122"/>
                <a:ea typeface="楷体_GB2312" pitchFamily="1" charset="-122"/>
              </a:rPr>
              <a:t>世纪初）</a:t>
            </a:r>
            <a:endParaRPr lang="zh-CN" altLang="en-US" sz="2400" b="1" dirty="0">
              <a:solidFill>
                <a:srgbClr val="0000FF"/>
              </a:solidFill>
              <a:latin typeface="楷体_GB2312" pitchFamily="1" charset="-122"/>
              <a:ea typeface="楷体_GB2312" pitchFamily="1"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文本框 3"/>
          <p:cNvSpPr txBox="1"/>
          <p:nvPr/>
        </p:nvSpPr>
        <p:spPr>
          <a:xfrm>
            <a:off x="1600200" y="58738"/>
            <a:ext cx="8945563" cy="5754370"/>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Pct val="100000"/>
              <a:buNone/>
            </a:pPr>
            <a:r>
              <a:rPr lang="en-US" altLang="zh-CN" sz="3600" b="1" dirty="0">
                <a:solidFill>
                  <a:srgbClr val="FF0000"/>
                </a:solidFill>
                <a:latin typeface="华文彩云" panose="02010800040101010101" pitchFamily="2" charset="-122"/>
                <a:ea typeface="华文彩云" panose="02010800040101010101" pitchFamily="2" charset="-122"/>
              </a:rPr>
              <a:t>⊙</a:t>
            </a:r>
            <a:r>
              <a:rPr lang="zh-CN" altLang="en-US" sz="3600" b="1" dirty="0">
                <a:solidFill>
                  <a:schemeClr val="tx1"/>
                </a:solidFill>
                <a:latin typeface="楷体_GB2312" pitchFamily="1" charset="-122"/>
                <a:ea typeface="楷体_GB2312" pitchFamily="1" charset="-122"/>
              </a:rPr>
              <a:t>提示：</a:t>
            </a:r>
            <a:endParaRPr lang="zh-CN" altLang="en-US" sz="3600" b="1" dirty="0">
              <a:solidFill>
                <a:schemeClr val="tx1"/>
              </a:solidFill>
              <a:latin typeface="楷体_GB2312" pitchFamily="1" charset="-122"/>
              <a:ea typeface="楷体_GB2312" pitchFamily="1" charset="-122"/>
            </a:endParaRPr>
          </a:p>
          <a:p>
            <a:pPr marL="0" lvl="0" indent="0" defTabSz="914400">
              <a:spcBef>
                <a:spcPct val="0"/>
              </a:spcBef>
              <a:buClrTx/>
              <a:buSzPct val="100000"/>
              <a:buNone/>
            </a:pPr>
            <a:r>
              <a:rPr lang="zh-CN" altLang="en-US" sz="3600" b="1" dirty="0">
                <a:solidFill>
                  <a:schemeClr val="tx1"/>
                </a:solidFill>
                <a:latin typeface="楷体_GB2312" pitchFamily="1" charset="-122"/>
                <a:ea typeface="楷体_GB2312" pitchFamily="1" charset="-122"/>
              </a:rPr>
              <a:t>   通过对本单元必备知识、核心内容、关键问题的理解，达成对本单元历史的深入探讨和认识。</a:t>
            </a:r>
            <a:endParaRPr lang="zh-CN" altLang="en-US" sz="3200" b="1" dirty="0">
              <a:solidFill>
                <a:srgbClr val="FF0000"/>
              </a:solidFill>
              <a:latin typeface="楷体_GB2312" pitchFamily="1" charset="-122"/>
              <a:ea typeface="楷体_GB2312" pitchFamily="1" charset="-122"/>
            </a:endParaRPr>
          </a:p>
          <a:p>
            <a:pPr marL="0" lvl="0" indent="0" defTabSz="914400">
              <a:spcBef>
                <a:spcPct val="0"/>
              </a:spcBef>
              <a:buClrTx/>
              <a:buSzPct val="100000"/>
              <a:buNone/>
            </a:pPr>
            <a:endParaRPr lang="zh-CN" altLang="en-US" sz="3200" b="1" dirty="0">
              <a:solidFill>
                <a:srgbClr val="FF0000"/>
              </a:solidFill>
              <a:latin typeface="楷体_GB2312" pitchFamily="1" charset="-122"/>
              <a:ea typeface="楷体_GB2312" pitchFamily="1" charset="-122"/>
            </a:endParaRPr>
          </a:p>
          <a:p>
            <a:pPr marL="0" lvl="0" indent="0" defTabSz="914400">
              <a:spcBef>
                <a:spcPct val="0"/>
              </a:spcBef>
              <a:buClrTx/>
              <a:buSzPct val="100000"/>
              <a:buNone/>
            </a:pPr>
            <a:r>
              <a:rPr lang="en-US" altLang="zh-CN" sz="3200" b="1" dirty="0">
                <a:solidFill>
                  <a:srgbClr val="0000FF"/>
                </a:solidFill>
                <a:latin typeface="华文彩云" panose="02010800040101010101" pitchFamily="2" charset="-122"/>
                <a:ea typeface="华文彩云" panose="02010800040101010101" pitchFamily="2" charset="-122"/>
              </a:rPr>
              <a:t>⊙</a:t>
            </a:r>
            <a:r>
              <a:rPr lang="zh-CN" altLang="en-US" sz="3200" b="1" dirty="0">
                <a:solidFill>
                  <a:srgbClr val="0000FF"/>
                </a:solidFill>
                <a:latin typeface="楷体_GB2312" pitchFamily="1" charset="-122"/>
                <a:ea typeface="楷体_GB2312" pitchFamily="1" charset="-122"/>
              </a:rPr>
              <a:t>如：</a:t>
            </a:r>
            <a:r>
              <a:rPr lang="en-US" altLang="zh-CN" sz="3200" b="1" dirty="0">
                <a:solidFill>
                  <a:srgbClr val="0000FF"/>
                </a:solidFill>
                <a:latin typeface="楷体_GB2312" pitchFamily="1" charset="-122"/>
                <a:ea typeface="楷体_GB2312" pitchFamily="1" charset="-122"/>
              </a:rPr>
              <a:t>“</a:t>
            </a:r>
            <a:r>
              <a:rPr lang="zh-CN" altLang="en-US" sz="3200" b="1" dirty="0">
                <a:solidFill>
                  <a:srgbClr val="0000FF"/>
                </a:solidFill>
                <a:latin typeface="楷体_GB2312" pitchFamily="1" charset="-122"/>
                <a:ea typeface="楷体_GB2312" pitchFamily="1" charset="-122"/>
              </a:rPr>
              <a:t>大航海时代</a:t>
            </a:r>
            <a:r>
              <a:rPr lang="en-US" altLang="zh-CN" sz="3200" b="1" dirty="0">
                <a:solidFill>
                  <a:srgbClr val="0000FF"/>
                </a:solidFill>
                <a:latin typeface="楷体_GB2312" pitchFamily="1" charset="-122"/>
                <a:ea typeface="楷体_GB2312" pitchFamily="1" charset="-122"/>
              </a:rPr>
              <a:t>”</a:t>
            </a:r>
            <a:r>
              <a:rPr lang="zh-CN" altLang="en-US" sz="3200" b="1" dirty="0">
                <a:solidFill>
                  <a:srgbClr val="0000FF"/>
                </a:solidFill>
                <a:latin typeface="楷体_GB2312" pitchFamily="1" charset="-122"/>
                <a:ea typeface="楷体_GB2312" pitchFamily="1" charset="-122"/>
              </a:rPr>
              <a:t>【必备知识】</a:t>
            </a:r>
            <a:endParaRPr lang="zh-CN" altLang="en-US" sz="3200" b="1" dirty="0">
              <a:solidFill>
                <a:srgbClr val="0000FF"/>
              </a:solidFill>
              <a:latin typeface="楷体_GB2312" pitchFamily="1" charset="-122"/>
              <a:ea typeface="楷体_GB2312" pitchFamily="1" charset="-122"/>
            </a:endParaRPr>
          </a:p>
          <a:p>
            <a:pPr marL="0" lvl="0" indent="0" defTabSz="914400">
              <a:spcBef>
                <a:spcPct val="0"/>
              </a:spcBef>
              <a:buClrTx/>
              <a:buSzPct val="100000"/>
              <a:buNone/>
            </a:pPr>
            <a:r>
              <a:rPr lang="en-US" altLang="zh-CN" sz="3200" b="1" dirty="0">
                <a:solidFill>
                  <a:srgbClr val="0000FF"/>
                </a:solidFill>
                <a:latin typeface="楷体_GB2312" pitchFamily="1" charset="-122"/>
                <a:ea typeface="楷体_GB2312" pitchFamily="1" charset="-122"/>
              </a:rPr>
              <a:t>1.</a:t>
            </a:r>
            <a:r>
              <a:rPr lang="zh-CN" altLang="en-US" sz="3200" b="1" dirty="0">
                <a:solidFill>
                  <a:srgbClr val="0000FF"/>
                </a:solidFill>
                <a:latin typeface="楷体_GB2312" pitchFamily="1" charset="-122"/>
                <a:ea typeface="楷体_GB2312" pitchFamily="1" charset="-122"/>
              </a:rPr>
              <a:t>时序、阶段特征。</a:t>
            </a:r>
            <a:endParaRPr lang="zh-CN" altLang="en-US" sz="3200" b="1" dirty="0">
              <a:solidFill>
                <a:srgbClr val="0000FF"/>
              </a:solidFill>
              <a:latin typeface="楷体_GB2312" pitchFamily="1" charset="-122"/>
              <a:ea typeface="楷体_GB2312" pitchFamily="1" charset="-122"/>
            </a:endParaRPr>
          </a:p>
          <a:p>
            <a:pPr marL="0" lvl="0" indent="0" defTabSz="914400">
              <a:spcBef>
                <a:spcPct val="0"/>
              </a:spcBef>
              <a:buClrTx/>
              <a:buSzPct val="100000"/>
              <a:buNone/>
            </a:pPr>
            <a:r>
              <a:rPr lang="en-US" altLang="zh-CN" sz="3200" b="1" dirty="0">
                <a:solidFill>
                  <a:srgbClr val="0000FF"/>
                </a:solidFill>
                <a:latin typeface="楷体_GB2312" pitchFamily="1" charset="-122"/>
                <a:ea typeface="楷体_GB2312" pitchFamily="1" charset="-122"/>
              </a:rPr>
              <a:t>2.</a:t>
            </a:r>
            <a:r>
              <a:rPr lang="zh-CN" altLang="en-US" sz="3200" b="1" dirty="0">
                <a:solidFill>
                  <a:srgbClr val="0000FF"/>
                </a:solidFill>
                <a:latin typeface="楷体_GB2312" pitchFamily="1" charset="-122"/>
                <a:ea typeface="楷体_GB2312" pitchFamily="1" charset="-122"/>
              </a:rPr>
              <a:t>核心概念：文艺复兴与宗教改革，新航路开辟。</a:t>
            </a:r>
            <a:endParaRPr lang="zh-CN" altLang="en-US" sz="3200" b="1" dirty="0">
              <a:solidFill>
                <a:srgbClr val="0000FF"/>
              </a:solidFill>
              <a:latin typeface="楷体_GB2312" pitchFamily="1" charset="-122"/>
              <a:ea typeface="楷体_GB2312" pitchFamily="1" charset="-122"/>
            </a:endParaRPr>
          </a:p>
          <a:p>
            <a:pPr marL="0" lvl="0" indent="0" defTabSz="914400">
              <a:spcBef>
                <a:spcPct val="0"/>
              </a:spcBef>
              <a:buClrTx/>
              <a:buSzPct val="100000"/>
              <a:buNone/>
            </a:pPr>
            <a:r>
              <a:rPr lang="en-US" altLang="zh-CN" sz="3200" b="1" dirty="0">
                <a:solidFill>
                  <a:srgbClr val="0000FF"/>
                </a:solidFill>
                <a:latin typeface="楷体_GB2312" pitchFamily="1" charset="-122"/>
                <a:ea typeface="楷体_GB2312" pitchFamily="1" charset="-122"/>
              </a:rPr>
              <a:t>3.</a:t>
            </a:r>
            <a:r>
              <a:rPr lang="zh-CN" altLang="en-US" sz="3200" b="1" dirty="0">
                <a:solidFill>
                  <a:srgbClr val="0000FF"/>
                </a:solidFill>
                <a:latin typeface="楷体_GB2312" pitchFamily="1" charset="-122"/>
                <a:ea typeface="楷体_GB2312" pitchFamily="1" charset="-122"/>
              </a:rPr>
              <a:t>重要现象：世界市场开始建立，同期中西比较、关联。</a:t>
            </a:r>
            <a:endParaRPr lang="zh-CN" altLang="en-US" sz="3200" b="1" dirty="0">
              <a:solidFill>
                <a:srgbClr val="0000FF"/>
              </a:solidFill>
              <a:latin typeface="楷体_GB2312" pitchFamily="1" charset="-122"/>
              <a:ea typeface="楷体_GB2312" pitchFamily="1" charset="-122"/>
            </a:endParaRPr>
          </a:p>
          <a:p>
            <a:pPr marL="0" lvl="0" indent="0" defTabSz="914400">
              <a:spcBef>
                <a:spcPct val="0"/>
              </a:spcBef>
              <a:buClrTx/>
              <a:buSzPct val="100000"/>
              <a:buNone/>
            </a:pPr>
            <a:endParaRPr lang="zh-CN" altLang="en-US" sz="3200" b="1" dirty="0">
              <a:solidFill>
                <a:srgbClr val="0000FF"/>
              </a:solidFill>
              <a:latin typeface="楷体_GB2312" pitchFamily="1" charset="-122"/>
              <a:ea typeface="楷体_GB2312" pitchFamily="1"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文本框 3"/>
          <p:cNvSpPr txBox="1"/>
          <p:nvPr/>
        </p:nvSpPr>
        <p:spPr>
          <a:xfrm>
            <a:off x="1654175" y="52388"/>
            <a:ext cx="8875713" cy="6924040"/>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Pct val="100000"/>
              <a:buNone/>
            </a:pPr>
            <a:r>
              <a:rPr lang="en-US" altLang="zh-CN" sz="4000" b="1" dirty="0">
                <a:solidFill>
                  <a:srgbClr val="0000FF"/>
                </a:solidFill>
                <a:latin typeface="华文彩云" panose="02010800040101010101" pitchFamily="2" charset="-122"/>
                <a:ea typeface="华文彩云" panose="02010800040101010101" pitchFamily="2" charset="-122"/>
              </a:rPr>
              <a:t>⊙</a:t>
            </a:r>
            <a:r>
              <a:rPr lang="zh-CN" altLang="en-US" sz="4000" b="1" dirty="0">
                <a:solidFill>
                  <a:srgbClr val="0000FF"/>
                </a:solidFill>
                <a:latin typeface="楷体_GB2312" pitchFamily="1" charset="-122"/>
                <a:ea typeface="楷体_GB2312" pitchFamily="1" charset="-122"/>
              </a:rPr>
              <a:t>同期中西比较和关联。</a:t>
            </a:r>
            <a:endParaRPr lang="zh-CN" altLang="en-US" sz="4000" b="1" dirty="0">
              <a:solidFill>
                <a:srgbClr val="0000FF"/>
              </a:solidFill>
              <a:latin typeface="楷体_GB2312" pitchFamily="1" charset="-122"/>
              <a:ea typeface="楷体_GB2312" pitchFamily="1" charset="-122"/>
            </a:endParaRPr>
          </a:p>
          <a:p>
            <a:pPr marL="0" lvl="0" indent="0" defTabSz="914400">
              <a:spcBef>
                <a:spcPct val="0"/>
              </a:spcBef>
              <a:buClrTx/>
              <a:buSzPct val="100000"/>
              <a:buNone/>
            </a:pPr>
            <a:r>
              <a:rPr lang="zh-CN" altLang="en-US" sz="3600" b="1" dirty="0">
                <a:solidFill>
                  <a:srgbClr val="0000FF"/>
                </a:solidFill>
                <a:latin typeface="楷体_GB2312" pitchFamily="1" charset="-122"/>
                <a:ea typeface="楷体_GB2312" pitchFamily="1" charset="-122"/>
              </a:rPr>
              <a:t>如：比较朝贡制度和条约制度</a:t>
            </a:r>
            <a:endParaRPr lang="zh-CN" altLang="en-US" sz="3600" b="1" dirty="0">
              <a:solidFill>
                <a:srgbClr val="0000FF"/>
              </a:solidFill>
              <a:latin typeface="楷体_GB2312" pitchFamily="1" charset="-122"/>
              <a:ea typeface="楷体_GB2312" pitchFamily="1" charset="-122"/>
            </a:endParaRPr>
          </a:p>
          <a:p>
            <a:pPr marL="0" lvl="0" indent="0" defTabSz="914400">
              <a:spcBef>
                <a:spcPct val="0"/>
              </a:spcBef>
              <a:buClrTx/>
              <a:buSzPct val="100000"/>
              <a:buNone/>
            </a:pPr>
            <a:r>
              <a:rPr lang="zh-CN" altLang="en-US" sz="2400" b="1" dirty="0">
                <a:solidFill>
                  <a:schemeClr val="tx1"/>
                </a:solidFill>
                <a:latin typeface="楷体_GB2312" pitchFamily="1" charset="-122"/>
                <a:ea typeface="楷体_GB2312" pitchFamily="1" charset="-122"/>
              </a:rPr>
              <a:t>指导思想和方法论：</a:t>
            </a:r>
            <a:endParaRPr lang="zh-CN" altLang="en-US" sz="2400" b="1" dirty="0">
              <a:solidFill>
                <a:schemeClr val="tx1"/>
              </a:solidFill>
              <a:latin typeface="楷体_GB2312" pitchFamily="1" charset="-122"/>
              <a:ea typeface="楷体_GB2312" pitchFamily="1" charset="-122"/>
            </a:endParaRPr>
          </a:p>
          <a:p>
            <a:pPr marL="0" lvl="0" indent="0" defTabSz="914400">
              <a:spcBef>
                <a:spcPct val="0"/>
              </a:spcBef>
              <a:buClrTx/>
              <a:buSzPct val="100000"/>
              <a:buNone/>
            </a:pPr>
            <a:r>
              <a:rPr lang="zh-CN" altLang="en-US" sz="2800" b="1" dirty="0">
                <a:solidFill>
                  <a:schemeClr val="tx1"/>
                </a:solidFill>
                <a:latin typeface="楷体_GB2312" pitchFamily="1" charset="-122"/>
                <a:ea typeface="楷体_GB2312" pitchFamily="1" charset="-122"/>
              </a:rPr>
              <a:t>（</a:t>
            </a:r>
            <a:r>
              <a:rPr lang="en-US" altLang="zh-CN" sz="2800" b="1" dirty="0">
                <a:solidFill>
                  <a:schemeClr val="tx1"/>
                </a:solidFill>
                <a:latin typeface="楷体_GB2312" pitchFamily="1" charset="-122"/>
                <a:ea typeface="楷体_GB2312" pitchFamily="1" charset="-122"/>
              </a:rPr>
              <a:t>1</a:t>
            </a:r>
            <a:r>
              <a:rPr lang="zh-CN" altLang="en-US" sz="2800" b="1" dirty="0">
                <a:solidFill>
                  <a:schemeClr val="tx1"/>
                </a:solidFill>
                <a:latin typeface="楷体_GB2312" pitchFamily="1" charset="-122"/>
                <a:ea typeface="楷体_GB2312" pitchFamily="1" charset="-122"/>
              </a:rPr>
              <a:t>）从历史的视角考虑具体的国情和当时的社会状况，明了其要解决的社会问题；</a:t>
            </a:r>
            <a:endParaRPr lang="zh-CN" altLang="en-US" sz="2800" b="1" dirty="0">
              <a:solidFill>
                <a:schemeClr val="tx1"/>
              </a:solidFill>
              <a:latin typeface="楷体_GB2312" pitchFamily="1" charset="-122"/>
              <a:ea typeface="楷体_GB2312" pitchFamily="1" charset="-122"/>
            </a:endParaRPr>
          </a:p>
          <a:p>
            <a:pPr marL="0" lvl="0" indent="0" defTabSz="914400">
              <a:spcBef>
                <a:spcPct val="0"/>
              </a:spcBef>
              <a:buClrTx/>
              <a:buSzPct val="100000"/>
              <a:buNone/>
            </a:pPr>
            <a:r>
              <a:rPr lang="zh-CN" altLang="en-US" sz="2800" b="1" dirty="0">
                <a:solidFill>
                  <a:schemeClr val="tx1"/>
                </a:solidFill>
                <a:latin typeface="楷体_GB2312" pitchFamily="1" charset="-122"/>
                <a:ea typeface="楷体_GB2312" pitchFamily="1" charset="-122"/>
              </a:rPr>
              <a:t>（</a:t>
            </a:r>
            <a:r>
              <a:rPr lang="en-US" altLang="zh-CN" sz="2800" b="1" dirty="0">
                <a:solidFill>
                  <a:schemeClr val="tx1"/>
                </a:solidFill>
                <a:latin typeface="楷体_GB2312" pitchFamily="1" charset="-122"/>
                <a:ea typeface="楷体_GB2312" pitchFamily="1" charset="-122"/>
              </a:rPr>
              <a:t>2</a:t>
            </a:r>
            <a:r>
              <a:rPr lang="zh-CN" altLang="en-US" sz="2800" b="1" dirty="0">
                <a:solidFill>
                  <a:schemeClr val="tx1"/>
                </a:solidFill>
                <a:latin typeface="楷体_GB2312" pitchFamily="1" charset="-122"/>
                <a:ea typeface="楷体_GB2312" pitchFamily="1" charset="-122"/>
              </a:rPr>
              <a:t>）对其创新之处和缺陷进行辩证分析；</a:t>
            </a:r>
            <a:endParaRPr lang="zh-CN" altLang="en-US" sz="2800" b="1" dirty="0">
              <a:solidFill>
                <a:schemeClr val="tx1"/>
              </a:solidFill>
              <a:latin typeface="楷体_GB2312" pitchFamily="1" charset="-122"/>
              <a:ea typeface="楷体_GB2312" pitchFamily="1" charset="-122"/>
            </a:endParaRPr>
          </a:p>
          <a:p>
            <a:pPr marL="0" lvl="0" indent="0" defTabSz="914400">
              <a:spcBef>
                <a:spcPct val="0"/>
              </a:spcBef>
              <a:buClrTx/>
              <a:buSzPct val="100000"/>
              <a:buNone/>
            </a:pPr>
            <a:r>
              <a:rPr lang="zh-CN" altLang="en-US" sz="2800" b="1" dirty="0">
                <a:solidFill>
                  <a:schemeClr val="tx1"/>
                </a:solidFill>
                <a:latin typeface="楷体_GB2312" pitchFamily="1" charset="-122"/>
                <a:ea typeface="楷体_GB2312" pitchFamily="1" charset="-122"/>
              </a:rPr>
              <a:t>（</a:t>
            </a:r>
            <a:r>
              <a:rPr lang="en-US" altLang="zh-CN" sz="2800" b="1" dirty="0">
                <a:solidFill>
                  <a:schemeClr val="tx1"/>
                </a:solidFill>
                <a:latin typeface="楷体_GB2312" pitchFamily="1" charset="-122"/>
                <a:ea typeface="楷体_GB2312" pitchFamily="1" charset="-122"/>
              </a:rPr>
              <a:t>3</a:t>
            </a:r>
            <a:r>
              <a:rPr lang="zh-CN" altLang="en-US" sz="2800" b="1" dirty="0">
                <a:solidFill>
                  <a:schemeClr val="tx1"/>
                </a:solidFill>
                <a:latin typeface="楷体_GB2312" pitchFamily="1" charset="-122"/>
                <a:ea typeface="楷体_GB2312" pitchFamily="1" charset="-122"/>
              </a:rPr>
              <a:t>）避免简单的类比和抽象的优劣评判，挖掘各自独特的价值。</a:t>
            </a:r>
            <a:endParaRPr lang="zh-CN" altLang="en-US" sz="2400" b="1" dirty="0">
              <a:solidFill>
                <a:schemeClr val="tx1"/>
              </a:solidFill>
              <a:latin typeface="楷体_GB2312" pitchFamily="1" charset="-122"/>
              <a:ea typeface="楷体_GB2312" pitchFamily="1" charset="-122"/>
            </a:endParaRPr>
          </a:p>
          <a:p>
            <a:pPr marL="0" lvl="0" indent="0" defTabSz="914400">
              <a:lnSpc>
                <a:spcPct val="150000"/>
              </a:lnSpc>
              <a:spcBef>
                <a:spcPct val="0"/>
              </a:spcBef>
              <a:buClrTx/>
              <a:buSzPct val="100000"/>
              <a:buNone/>
            </a:pPr>
            <a:r>
              <a:rPr lang="zh-CN" altLang="en-US" sz="2400" b="1" dirty="0">
                <a:solidFill>
                  <a:schemeClr val="tx1"/>
                </a:solidFill>
                <a:latin typeface="楷体_GB2312" pitchFamily="1" charset="-122"/>
                <a:ea typeface="楷体_GB2312" pitchFamily="1" charset="-122"/>
              </a:rPr>
              <a:t>  </a:t>
            </a:r>
            <a:r>
              <a:rPr lang="zh-CN" altLang="en-US" sz="2400" b="1" dirty="0">
                <a:solidFill>
                  <a:srgbClr val="FF0000"/>
                </a:solidFill>
                <a:latin typeface="楷体_GB2312" pitchFamily="1" charset="-122"/>
                <a:ea typeface="楷体_GB2312" pitchFamily="1" charset="-122"/>
              </a:rPr>
              <a:t> 比较：略</a:t>
            </a:r>
            <a:endParaRPr lang="zh-CN" altLang="en-US" sz="2400" b="1" dirty="0">
              <a:solidFill>
                <a:srgbClr val="FF0000"/>
              </a:solidFill>
              <a:latin typeface="楷体_GB2312" pitchFamily="1" charset="-122"/>
              <a:ea typeface="楷体_GB2312" pitchFamily="1" charset="-122"/>
            </a:endParaRPr>
          </a:p>
          <a:p>
            <a:pPr marL="0" lvl="0" indent="0" defTabSz="914400">
              <a:lnSpc>
                <a:spcPct val="150000"/>
              </a:lnSpc>
              <a:spcBef>
                <a:spcPct val="0"/>
              </a:spcBef>
              <a:buClrTx/>
              <a:buSzPct val="100000"/>
              <a:buNone/>
            </a:pPr>
            <a:r>
              <a:rPr lang="zh-CN" altLang="en-US" sz="2400" b="1" dirty="0">
                <a:solidFill>
                  <a:srgbClr val="FF0000"/>
                </a:solidFill>
                <a:latin typeface="楷体_GB2312" pitchFamily="1" charset="-122"/>
                <a:ea typeface="楷体_GB2312" pitchFamily="1" charset="-122"/>
              </a:rPr>
              <a:t>   价值立意：朝贡体系是中国人、农耕文明、儒教伦理道德影响下的世界观、天下观，是古代中国人对世界的担当和责任，它的失利来自于在与近代商业文明、工业文明的碰撞中，没有能够与时俱进。当然到了近代，也在不断调整、进步。</a:t>
            </a:r>
            <a:endParaRPr lang="zh-CN" altLang="en-US" sz="2400" b="1" dirty="0">
              <a:solidFill>
                <a:srgbClr val="FF0000"/>
              </a:solidFill>
              <a:latin typeface="楷体_GB2312" pitchFamily="1" charset="-122"/>
              <a:ea typeface="楷体_GB2312" pitchFamily="1" charset="-122"/>
            </a:endParaRPr>
          </a:p>
          <a:p>
            <a:pPr marL="0" lvl="0" indent="0" defTabSz="914400">
              <a:spcBef>
                <a:spcPct val="0"/>
              </a:spcBef>
              <a:buClrTx/>
              <a:buSzPct val="100000"/>
              <a:buNone/>
            </a:pPr>
            <a:endParaRPr lang="zh-CN" altLang="en-US" sz="2400" b="1" dirty="0">
              <a:solidFill>
                <a:srgbClr val="FF0000"/>
              </a:solidFill>
              <a:latin typeface="楷体_GB2312" pitchFamily="1" charset="-122"/>
              <a:ea typeface="楷体_GB2312" pitchFamily="1"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555750" y="28575"/>
            <a:ext cx="8923338" cy="1383665"/>
          </a:xfrm>
          <a:prstGeom prst="rect">
            <a:avLst/>
          </a:prstGeom>
          <a:noFill/>
        </p:spPr>
        <p:txBody>
          <a:bodyPr>
            <a:spAutoFit/>
          </a:bodyPr>
          <a:lstStyle/>
          <a:p>
            <a:pPr marR="0" defTabSz="914400" eaLnBrk="1" hangingPunct="1">
              <a:buClrTx/>
              <a:buSzTx/>
              <a:buFont typeface="Arial" panose="020B0604020202020204" pitchFamily="34" charset="0"/>
              <a:buNone/>
              <a:defRPr/>
            </a:pPr>
            <a:r>
              <a:rPr kumimoji="0" lang="en-US" altLang="zh-CN" sz="4400" b="1" kern="1200" cap="none" spc="0" normalizeH="0" baseline="0"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宋体" panose="02010600030101010101" pitchFamily="2" charset="-122"/>
                <a:sym typeface="+mn-ea"/>
              </a:rPr>
              <a:t>◆◆◆ </a:t>
            </a:r>
            <a:r>
              <a:rPr kumimoji="0" lang="zh-CN" altLang="en-US" sz="4400" b="1" kern="1200" cap="none" spc="0" normalizeH="0" baseline="0" noProof="1" smtClean="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宋体" panose="02010600030101010101" pitchFamily="2" charset="-122"/>
                <a:sym typeface="+mn-ea"/>
              </a:rPr>
              <a:t>高</a:t>
            </a:r>
            <a:r>
              <a:rPr kumimoji="0" lang="en-US" altLang="zh-CN" sz="4400" b="1" kern="1200" cap="none" spc="0" normalizeH="0" baseline="0" noProof="1" smtClean="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宋体" panose="02010600030101010101" pitchFamily="2" charset="-122"/>
                <a:sym typeface="+mn-ea"/>
              </a:rPr>
              <a:t>效</a:t>
            </a:r>
            <a:r>
              <a:rPr kumimoji="0" lang="zh-CN" altLang="en-US" sz="4400" b="1" kern="1200" cap="none" spc="0" normalizeH="0" baseline="0" noProof="1" smtClean="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宋体" panose="02010600030101010101" pitchFamily="2" charset="-122"/>
                <a:sym typeface="+mn-ea"/>
              </a:rPr>
              <a:t>复习策略</a:t>
            </a:r>
            <a:r>
              <a:rPr kumimoji="0" lang="en-US" altLang="zh-CN" sz="4400" b="1" kern="1200" cap="none" spc="0" normalizeH="0" baseline="0" noProof="1" smtClean="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宋体" panose="02010600030101010101" pitchFamily="2" charset="-122"/>
                <a:sym typeface="+mn-ea"/>
              </a:rPr>
              <a:t> </a:t>
            </a:r>
            <a:endParaRPr kumimoji="0" lang="en-US" altLang="zh-CN" sz="4400" b="1" kern="1200" cap="none" spc="0" normalizeH="0" baseline="0" noProof="1">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宋体" panose="02010600030101010101" pitchFamily="2" charset="-122"/>
              <a:sym typeface="+mn-ea"/>
            </a:endParaRPr>
          </a:p>
          <a:p>
            <a:pPr marR="0" defTabSz="914400" eaLnBrk="1" hangingPunct="1">
              <a:buClrTx/>
              <a:buSzTx/>
              <a:buFont typeface="Arial" panose="020B0604020202020204" pitchFamily="34" charset="0"/>
              <a:buNone/>
              <a:defRPr/>
            </a:pPr>
            <a:r>
              <a:rPr kumimoji="0" lang="zh-CN" altLang="en-US" sz="4000" kern="1200" cap="none" spc="0" normalizeH="0" baseline="0" noProof="1">
                <a:latin typeface="黑体" panose="02010609060101010101" pitchFamily="2" charset="-122"/>
                <a:ea typeface="黑体" panose="02010609060101010101" pitchFamily="2" charset="-122"/>
                <a:cs typeface="+mn-cs"/>
                <a:sym typeface="+mn-ea"/>
              </a:rPr>
              <a:t>三、加强</a:t>
            </a:r>
            <a:r>
              <a:rPr kumimoji="0" lang="en-US" altLang="zh-CN" sz="4000" kern="1200" cap="none" spc="0" normalizeH="0" baseline="0" noProof="1">
                <a:latin typeface="黑体" panose="02010609060101010101" pitchFamily="2" charset="-122"/>
                <a:ea typeface="黑体" panose="02010609060101010101" pitchFamily="2" charset="-122"/>
                <a:cs typeface="+mn-cs"/>
                <a:sym typeface="+mn-ea"/>
              </a:rPr>
              <a:t>“</a:t>
            </a:r>
            <a:r>
              <a:rPr kumimoji="0" lang="zh-CN" altLang="en-US" sz="4000" kern="1200" cap="none" spc="0" normalizeH="0" baseline="0" noProof="1">
                <a:latin typeface="黑体" panose="02010609060101010101" pitchFamily="2" charset="-122"/>
                <a:ea typeface="黑体" panose="02010609060101010101" pitchFamily="2" charset="-122"/>
                <a:cs typeface="+mn-cs"/>
                <a:sym typeface="+mn-ea"/>
              </a:rPr>
              <a:t>常识</a:t>
            </a:r>
            <a:r>
              <a:rPr kumimoji="0" lang="en-US" altLang="zh-CN" sz="4000" kern="1200" cap="none" spc="0" normalizeH="0" baseline="0" noProof="1">
                <a:latin typeface="黑体" panose="02010609060101010101" pitchFamily="2" charset="-122"/>
                <a:ea typeface="黑体" panose="02010609060101010101" pitchFamily="2" charset="-122"/>
                <a:cs typeface="+mn-cs"/>
                <a:sym typeface="+mn-ea"/>
              </a:rPr>
              <a:t>”</a:t>
            </a:r>
            <a:r>
              <a:rPr kumimoji="0" lang="zh-CN" altLang="en-US" sz="4000" kern="1200" cap="none" spc="0" normalizeH="0" baseline="0" noProof="1">
                <a:latin typeface="黑体" panose="02010609060101010101" pitchFamily="2" charset="-122"/>
                <a:ea typeface="黑体" panose="02010609060101010101" pitchFamily="2" charset="-122"/>
                <a:cs typeface="+mn-cs"/>
                <a:sym typeface="+mn-ea"/>
              </a:rPr>
              <a:t>教学</a:t>
            </a:r>
            <a:endParaRPr kumimoji="0" lang="zh-CN" altLang="en-US" sz="4000" b="1" kern="1200" cap="none" spc="0" normalizeH="0" baseline="0" noProof="1">
              <a:solidFill>
                <a:srgbClr val="FF0000"/>
              </a:solidFill>
              <a:latin typeface="楷体_GB2312" pitchFamily="1" charset="-122"/>
              <a:ea typeface="楷体_GB2312" pitchFamily="1" charset="-122"/>
              <a:cs typeface="+mn-cs"/>
              <a:sym typeface="+mn-ea"/>
            </a:endParaRPr>
          </a:p>
        </p:txBody>
      </p:sp>
      <p:pic>
        <p:nvPicPr>
          <p:cNvPr id="47107" name="图片 7" descr=")JB_5I22ORKTV0D@7}3`O4R"/>
          <p:cNvPicPr>
            <a:picLocks noChangeAspect="1"/>
          </p:cNvPicPr>
          <p:nvPr/>
        </p:nvPicPr>
        <p:blipFill>
          <a:blip r:embed="rId1"/>
          <a:srcRect l="10587" t="16228" r="10484" b="4489"/>
          <a:stretch>
            <a:fillRect/>
          </a:stretch>
        </p:blipFill>
        <p:spPr>
          <a:xfrm>
            <a:off x="3159125" y="1628775"/>
            <a:ext cx="3743325" cy="3963988"/>
          </a:xfrm>
          <a:prstGeom prst="rect">
            <a:avLst/>
          </a:prstGeom>
          <a:noFill/>
          <a:ln w="9525">
            <a:noFill/>
          </a:ln>
        </p:spPr>
      </p:pic>
      <p:sp>
        <p:nvSpPr>
          <p:cNvPr id="47108" name="文本框 8"/>
          <p:cNvSpPr txBox="1"/>
          <p:nvPr/>
        </p:nvSpPr>
        <p:spPr>
          <a:xfrm>
            <a:off x="1916113" y="5592763"/>
            <a:ext cx="6230937" cy="521970"/>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Pct val="100000"/>
              <a:buNone/>
            </a:pPr>
            <a:r>
              <a:rPr lang="en-US" altLang="zh-CN" sz="2800" dirty="0">
                <a:solidFill>
                  <a:schemeClr val="tx1"/>
                </a:solidFill>
                <a:latin typeface="Arial" panose="020B0604020202020204" pitchFamily="34" charset="0"/>
                <a:ea typeface="宋体" panose="02010600030101010101" pitchFamily="2" charset="-122"/>
              </a:rPr>
              <a:t> </a:t>
            </a:r>
            <a:r>
              <a:rPr lang="zh-CN" altLang="en-US" sz="2000" b="1" dirty="0">
                <a:solidFill>
                  <a:schemeClr val="tx1"/>
                </a:solidFill>
                <a:latin typeface="楷体_GB2312" pitchFamily="1" charset="-122"/>
                <a:ea typeface="楷体_GB2312" pitchFamily="1" charset="-122"/>
              </a:rPr>
              <a:t>《抵制电影</a:t>
            </a:r>
            <a:r>
              <a:rPr lang="en-US" altLang="zh-CN" sz="2000" b="1" dirty="0">
                <a:solidFill>
                  <a:schemeClr val="tx1"/>
                </a:solidFill>
                <a:latin typeface="楷体_GB2312" pitchFamily="1" charset="-122"/>
                <a:ea typeface="楷体_GB2312" pitchFamily="1" charset="-122"/>
              </a:rPr>
              <a:t>“</a:t>
            </a:r>
            <a:r>
              <a:rPr lang="zh-CN" altLang="en-US" sz="2000" b="1" dirty="0">
                <a:solidFill>
                  <a:schemeClr val="tx1"/>
                </a:solidFill>
                <a:latin typeface="楷体_GB2312" pitchFamily="1" charset="-122"/>
                <a:ea typeface="楷体_GB2312" pitchFamily="1" charset="-122"/>
              </a:rPr>
              <a:t>敦刻尔克</a:t>
            </a:r>
            <a:r>
              <a:rPr lang="en-US" altLang="zh-CN" sz="2000" b="1" dirty="0">
                <a:solidFill>
                  <a:schemeClr val="tx1"/>
                </a:solidFill>
                <a:latin typeface="楷体_GB2312" pitchFamily="1" charset="-122"/>
                <a:ea typeface="楷体_GB2312" pitchFamily="1" charset="-122"/>
              </a:rPr>
              <a:t>”</a:t>
            </a:r>
            <a:r>
              <a:rPr lang="zh-CN" altLang="en-US" sz="2000" b="1" dirty="0">
                <a:solidFill>
                  <a:schemeClr val="tx1"/>
                </a:solidFill>
                <a:latin typeface="楷体_GB2312" pitchFamily="1" charset="-122"/>
                <a:ea typeface="楷体_GB2312" pitchFamily="1" charset="-122"/>
              </a:rPr>
              <a:t>，是一个民族的自觉和自重》</a:t>
            </a:r>
            <a:endParaRPr lang="zh-CN" altLang="en-US" sz="2000" b="1" dirty="0">
              <a:solidFill>
                <a:schemeClr val="tx1"/>
              </a:solidFill>
              <a:latin typeface="楷体_GB2312" pitchFamily="1" charset="-122"/>
              <a:ea typeface="楷体_GB2312" pitchFamily="1" charset="-122"/>
            </a:endParaRPr>
          </a:p>
        </p:txBody>
      </p:sp>
      <p:sp>
        <p:nvSpPr>
          <p:cNvPr id="47109" name="文本框 10"/>
          <p:cNvSpPr txBox="1"/>
          <p:nvPr/>
        </p:nvSpPr>
        <p:spPr>
          <a:xfrm>
            <a:off x="7248525" y="2997200"/>
            <a:ext cx="2951163" cy="1568450"/>
          </a:xfrm>
          <a:prstGeom prst="rect">
            <a:avLst/>
          </a:prstGeom>
          <a:noFill/>
          <a:ln w="28575" cap="flat" cmpd="sng">
            <a:solidFill>
              <a:schemeClr val="tx1"/>
            </a:solidFill>
            <a:prstDash val="dash"/>
            <a:round/>
            <a:headEnd type="none" w="med" len="med"/>
            <a:tailEnd type="none" w="med" len="med"/>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Pct val="100000"/>
              <a:buNone/>
            </a:pPr>
            <a:r>
              <a:rPr lang="zh-CN" altLang="en-US" sz="2400" b="1" dirty="0">
                <a:solidFill>
                  <a:srgbClr val="0000FF"/>
                </a:solidFill>
                <a:latin typeface="楷体_GB2312" pitchFamily="1" charset="-122"/>
                <a:ea typeface="楷体_GB2312" pitchFamily="1" charset="-122"/>
              </a:rPr>
              <a:t>点评：</a:t>
            </a:r>
            <a:endParaRPr lang="zh-CN" altLang="en-US" sz="2400" b="1" dirty="0">
              <a:solidFill>
                <a:srgbClr val="0000FF"/>
              </a:solidFill>
              <a:latin typeface="楷体_GB2312" pitchFamily="1" charset="-122"/>
              <a:ea typeface="楷体_GB2312" pitchFamily="1" charset="-122"/>
            </a:endParaRPr>
          </a:p>
          <a:p>
            <a:pPr marL="0" lvl="0" indent="0" defTabSz="914400">
              <a:spcBef>
                <a:spcPct val="0"/>
              </a:spcBef>
              <a:buClrTx/>
              <a:buSzPct val="100000"/>
              <a:buNone/>
            </a:pPr>
            <a:r>
              <a:rPr lang="zh-CN" altLang="en-US" sz="2400" b="1" dirty="0">
                <a:solidFill>
                  <a:srgbClr val="0000FF"/>
                </a:solidFill>
                <a:latin typeface="楷体_GB2312" pitchFamily="1" charset="-122"/>
                <a:ea typeface="楷体_GB2312" pitchFamily="1" charset="-122"/>
              </a:rPr>
              <a:t>《今年网上最蠢的一篇文章出现了》</a:t>
            </a:r>
            <a:endParaRPr lang="zh-CN" altLang="en-US" sz="2400" b="1" dirty="0">
              <a:solidFill>
                <a:srgbClr val="0000FF"/>
              </a:solidFill>
              <a:latin typeface="楷体_GB2312" pitchFamily="1" charset="-122"/>
              <a:ea typeface="楷体_GB2312" pitchFamily="1" charset="-122"/>
            </a:endParaRPr>
          </a:p>
          <a:p>
            <a:pPr marL="0" lvl="0" indent="0" defTabSz="914400">
              <a:spcBef>
                <a:spcPct val="0"/>
              </a:spcBef>
              <a:buClrTx/>
              <a:buSzPct val="100000"/>
              <a:buNone/>
            </a:pPr>
            <a:r>
              <a:rPr lang="zh-CN" altLang="en-US" sz="2400" b="1" dirty="0">
                <a:solidFill>
                  <a:srgbClr val="0000FF"/>
                </a:solidFill>
                <a:latin typeface="楷体_GB2312" pitchFamily="1" charset="-122"/>
                <a:ea typeface="楷体_GB2312" pitchFamily="1" charset="-122"/>
              </a:rPr>
              <a:t>《撼坏易撼蠢难》</a:t>
            </a:r>
            <a:endParaRPr lang="zh-CN" altLang="en-US" sz="2400" b="1" dirty="0">
              <a:solidFill>
                <a:srgbClr val="0000FF"/>
              </a:solidFill>
              <a:latin typeface="楷体_GB2312" pitchFamily="1" charset="-122"/>
              <a:ea typeface="楷体_GB2312" pitchFamily="1"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67995" y="388620"/>
            <a:ext cx="10515600" cy="577850"/>
          </a:xfrm>
        </p:spPr>
        <p:txBody>
          <a:bodyPr>
            <a:normAutofit/>
          </a:bodyPr>
          <a:p>
            <a:r>
              <a:rPr lang="zh-CN" altLang="en-US" sz="2400"/>
              <a:t>表2：201</a:t>
            </a:r>
            <a:r>
              <a:rPr lang="en-US" altLang="zh-CN" sz="2400"/>
              <a:t>2</a:t>
            </a:r>
            <a:r>
              <a:rPr lang="zh-CN" altLang="en-US" sz="2400"/>
              <a:t>-201</a:t>
            </a:r>
            <a:r>
              <a:rPr lang="en-US" altLang="zh-CN" sz="2400"/>
              <a:t>7</a:t>
            </a:r>
            <a:r>
              <a:rPr lang="zh-CN" altLang="en-US" sz="2400"/>
              <a:t>年高考试题（新课标全国文综卷Ⅱ）数据分析·模块分值(必考)</a:t>
            </a:r>
            <a:endParaRPr lang="zh-CN" altLang="en-US" sz="2400"/>
          </a:p>
        </p:txBody>
      </p:sp>
      <p:graphicFrame>
        <p:nvGraphicFramePr>
          <p:cNvPr id="0" name="表格 -1"/>
          <p:cNvGraphicFramePr/>
          <p:nvPr/>
        </p:nvGraphicFramePr>
        <p:xfrm>
          <a:off x="972185" y="966470"/>
          <a:ext cx="10518775" cy="7767320"/>
        </p:xfrm>
        <a:graphic>
          <a:graphicData uri="http://schemas.openxmlformats.org/drawingml/2006/table">
            <a:tbl>
              <a:tblPr firstRow="1" bandRow="1">
                <a:tableStyleId>{5940675A-B579-460E-94D1-54222C63F5DA}</a:tableStyleId>
              </a:tblPr>
              <a:tblGrid>
                <a:gridCol w="685165"/>
                <a:gridCol w="1294130"/>
                <a:gridCol w="1664970"/>
                <a:gridCol w="524510"/>
                <a:gridCol w="1471930"/>
                <a:gridCol w="577215"/>
                <a:gridCol w="1844675"/>
                <a:gridCol w="537845"/>
                <a:gridCol w="582295"/>
                <a:gridCol w="539750"/>
                <a:gridCol w="796290"/>
              </a:tblGrid>
              <a:tr h="395605">
                <a:tc rowSpan="2" gridSpan="2">
                  <a:txBody>
                    <a:bodyPr/>
                    <a:p>
                      <a:pPr indent="0" algn="ctr">
                        <a:buNone/>
                      </a:pPr>
                      <a:r>
                        <a:rPr lang="zh-CN" altLang="en-US" sz="2000" b="1">
                          <a:latin typeface="宋体" panose="02010600030101010101" pitchFamily="2" charset="-122"/>
                          <a:ea typeface="宋体" panose="02010600030101010101" pitchFamily="2" charset="-122"/>
                          <a:cs typeface="宋体" panose="02010600030101010101" pitchFamily="2" charset="-122"/>
                        </a:rPr>
                        <a:t>年份</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tcPr>
                </a:tc>
                <a:tc gridSpan="8">
                  <a:txBody>
                    <a:bodyPr/>
                    <a:p>
                      <a:pPr indent="0" algn="ctr">
                        <a:buNone/>
                      </a:pPr>
                      <a:r>
                        <a:rPr lang="zh-CN" altLang="en-US" sz="2000" b="1">
                          <a:latin typeface="宋体" panose="02010600030101010101" pitchFamily="2" charset="-122"/>
                          <a:ea typeface="宋体" panose="02010600030101010101" pitchFamily="2" charset="-122"/>
                          <a:cs typeface="宋体" panose="02010600030101010101" pitchFamily="2" charset="-122"/>
                        </a:rPr>
                        <a:t>模块题型（</a:t>
                      </a:r>
                      <a:r>
                        <a:rPr lang="en-US" altLang="zh-CN" sz="2000" b="1">
                          <a:latin typeface="宋体" panose="02010600030101010101" pitchFamily="2" charset="-122"/>
                          <a:ea typeface="宋体" panose="02010600030101010101" pitchFamily="2" charset="-122"/>
                          <a:cs typeface="宋体" panose="02010600030101010101" pitchFamily="2" charset="-122"/>
                        </a:rPr>
                        <a:t>24-35</a:t>
                      </a:r>
                      <a:r>
                        <a:rPr lang="zh-CN" altLang="en-US" sz="2000" b="1">
                          <a:latin typeface="宋体" panose="02010600030101010101" pitchFamily="2" charset="-122"/>
                          <a:ea typeface="宋体" panose="02010600030101010101" pitchFamily="2" charset="-122"/>
                          <a:cs typeface="宋体" panose="02010600030101010101" pitchFamily="2" charset="-122"/>
                        </a:rPr>
                        <a:t>为选择题，</a:t>
                      </a:r>
                      <a:r>
                        <a:rPr lang="en-US" altLang="zh-CN" sz="2000" b="1">
                          <a:latin typeface="宋体" panose="02010600030101010101" pitchFamily="2" charset="-122"/>
                          <a:ea typeface="宋体" panose="02010600030101010101" pitchFamily="2" charset="-122"/>
                          <a:cs typeface="宋体" panose="02010600030101010101" pitchFamily="2" charset="-122"/>
                        </a:rPr>
                        <a:t>40</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宋体" panose="02010600030101010101" pitchFamily="2" charset="-122"/>
                          <a:ea typeface="宋体" panose="02010600030101010101" pitchFamily="2" charset="-122"/>
                          <a:cs typeface="宋体" panose="02010600030101010101" pitchFamily="2" charset="-122"/>
                        </a:rPr>
                        <a:t>41</a:t>
                      </a:r>
                      <a:r>
                        <a:rPr lang="zh-CN" altLang="en-US" sz="2000" b="1">
                          <a:latin typeface="宋体" panose="02010600030101010101" pitchFamily="2" charset="-122"/>
                          <a:ea typeface="宋体" panose="02010600030101010101" pitchFamily="2" charset="-122"/>
                          <a:cs typeface="宋体" panose="02010600030101010101" pitchFamily="2" charset="-122"/>
                        </a:rPr>
                        <a:t>为非选择题，其中</a:t>
                      </a:r>
                      <a:r>
                        <a:rPr lang="en-US" altLang="zh-CN" sz="2000" b="1">
                          <a:latin typeface="宋体" panose="02010600030101010101" pitchFamily="2" charset="-122"/>
                          <a:ea typeface="宋体" panose="02010600030101010101" pitchFamily="2" charset="-122"/>
                          <a:cs typeface="宋体" panose="02010600030101010101" pitchFamily="2" charset="-122"/>
                        </a:rPr>
                        <a:t>2017</a:t>
                      </a:r>
                      <a:r>
                        <a:rPr lang="zh-CN" altLang="en-US" sz="2000" b="1">
                          <a:latin typeface="宋体" panose="02010600030101010101" pitchFamily="2" charset="-122"/>
                          <a:ea typeface="宋体" panose="02010600030101010101" pitchFamily="2" charset="-122"/>
                          <a:cs typeface="宋体" panose="02010600030101010101" pitchFamily="2" charset="-122"/>
                        </a:rPr>
                        <a:t>年为</a:t>
                      </a:r>
                      <a:r>
                        <a:rPr lang="en-US" altLang="zh-CN" sz="2000" b="1">
                          <a:latin typeface="宋体" panose="02010600030101010101" pitchFamily="2" charset="-122"/>
                          <a:ea typeface="宋体" panose="02010600030101010101" pitchFamily="2" charset="-122"/>
                          <a:cs typeface="宋体" panose="02010600030101010101" pitchFamily="2" charset="-122"/>
                        </a:rPr>
                        <a:t>41</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宋体" panose="02010600030101010101" pitchFamily="2" charset="-122"/>
                          <a:ea typeface="宋体" panose="02010600030101010101" pitchFamily="2" charset="-122"/>
                          <a:cs typeface="宋体" panose="02010600030101010101" pitchFamily="2" charset="-122"/>
                        </a:rPr>
                        <a:t>42</a:t>
                      </a:r>
                      <a:r>
                        <a:rPr lang="zh-CN" altLang="en-US" sz="2000" b="1">
                          <a:latin typeface="宋体" panose="02010600030101010101" pitchFamily="2" charset="-122"/>
                          <a:ea typeface="宋体" panose="02010600030101010101" pitchFamily="2" charset="-122"/>
                          <a:cs typeface="宋体" panose="02010600030101010101" pitchFamily="2" charset="-122"/>
                        </a:rPr>
                        <a:t>题）</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zh-CN" altLang="en-US" sz="2000" b="1">
                          <a:latin typeface="宋体" panose="02010600030101010101" pitchFamily="2" charset="-122"/>
                          <a:ea typeface="宋体" panose="02010600030101010101" pitchFamily="2" charset="-122"/>
                          <a:cs typeface="宋体" panose="02010600030101010101" pitchFamily="2" charset="-122"/>
                        </a:rPr>
                        <a:t>备注</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4335">
                <a:tc vMerge="1" gridSpan="2">
                  <a:tcPr>
                    <a:lnL w="12700" cap="flat" cmpd="sng">
                      <a:solidFill>
                        <a:srgbClr val="080000"/>
                      </a:solidFill>
                      <a:prstDash val="solid"/>
                      <a:headEnd type="none" w="med" len="med"/>
                      <a:tailEnd type="none" w="med" len="med"/>
                    </a:lnL>
                    <a:lnB w="12700" cap="flat" cmpd="sng">
                      <a:solidFill>
                        <a:srgbClr val="080000"/>
                      </a:solidFill>
                      <a:prstDash val="solid"/>
                      <a:headEnd type="none" w="med" len="med"/>
                      <a:tailEnd type="none" w="med" len="med"/>
                    </a:lnB>
                  </a:tcPr>
                </a:tc>
                <a:tc vMerge="1" hMerge="1">
                  <a:tcPr>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zh-CN" altLang="en-US" sz="2000" b="1">
                          <a:latin typeface="宋体" panose="02010600030101010101" pitchFamily="2" charset="-122"/>
                          <a:ea typeface="宋体" panose="02010600030101010101" pitchFamily="2" charset="-122"/>
                          <a:cs typeface="宋体" panose="02010600030101010101" pitchFamily="2" charset="-122"/>
                        </a:rPr>
                        <a:t>政治</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latin typeface="宋体" panose="02010600030101010101" pitchFamily="2" charset="-122"/>
                          <a:ea typeface="宋体" panose="02010600030101010101" pitchFamily="2" charset="-122"/>
                          <a:cs typeface="宋体" panose="02010600030101010101" pitchFamily="2" charset="-122"/>
                        </a:rPr>
                        <a:t>分</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latin typeface="宋体" panose="02010600030101010101" pitchFamily="2" charset="-122"/>
                          <a:ea typeface="宋体" panose="02010600030101010101" pitchFamily="2" charset="-122"/>
                          <a:cs typeface="宋体" panose="02010600030101010101" pitchFamily="2" charset="-122"/>
                        </a:rPr>
                        <a:t>经济</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latin typeface="宋体" panose="02010600030101010101" pitchFamily="2" charset="-122"/>
                          <a:ea typeface="宋体" panose="02010600030101010101" pitchFamily="2" charset="-122"/>
                          <a:cs typeface="宋体" panose="02010600030101010101" pitchFamily="2" charset="-122"/>
                        </a:rPr>
                        <a:t>分</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latin typeface="宋体" panose="02010600030101010101" pitchFamily="2" charset="-122"/>
                          <a:ea typeface="宋体" panose="02010600030101010101" pitchFamily="2" charset="-122"/>
                          <a:cs typeface="宋体" panose="02010600030101010101" pitchFamily="2" charset="-122"/>
                        </a:rPr>
                        <a:t>文化</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latin typeface="宋体" panose="02010600030101010101" pitchFamily="2" charset="-122"/>
                          <a:ea typeface="宋体" panose="02010600030101010101" pitchFamily="2" charset="-122"/>
                          <a:cs typeface="宋体" panose="02010600030101010101" pitchFamily="2" charset="-122"/>
                        </a:rPr>
                        <a:t>分</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latin typeface="宋体" panose="02010600030101010101" pitchFamily="2" charset="-122"/>
                          <a:ea typeface="宋体" panose="02010600030101010101" pitchFamily="2" charset="-122"/>
                          <a:cs typeface="宋体" panose="02010600030101010101" pitchFamily="2" charset="-122"/>
                        </a:rPr>
                        <a:t>素养</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latin typeface="宋体" panose="02010600030101010101" pitchFamily="2" charset="-122"/>
                          <a:ea typeface="宋体" panose="02010600030101010101" pitchFamily="2" charset="-122"/>
                          <a:cs typeface="宋体" panose="02010600030101010101" pitchFamily="2" charset="-122"/>
                        </a:rPr>
                        <a:t>分</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85</a:t>
                      </a:r>
                      <a:r>
                        <a:rPr lang="zh-CN" altLang="en-US" sz="2000" b="1">
                          <a:latin typeface="宋体" panose="02010600030101010101" pitchFamily="2" charset="-122"/>
                          <a:ea typeface="宋体" panose="02010600030101010101" pitchFamily="2" charset="-122"/>
                          <a:cs typeface="宋体" panose="02010600030101010101" pitchFamily="2" charset="-122"/>
                        </a:rPr>
                        <a:t>分</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4970">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2017</a:t>
                      </a:r>
                      <a:endParaRPr lang="en-US" altLang="zh-CN"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latin typeface="宋体" panose="02010600030101010101" pitchFamily="2" charset="-122"/>
                          <a:ea typeface="宋体" panose="02010600030101010101" pitchFamily="2" charset="-122"/>
                          <a:cs typeface="宋体" panose="02010600030101010101" pitchFamily="2" charset="-122"/>
                        </a:rPr>
                        <a:t>全国</a:t>
                      </a:r>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卷</a:t>
                      </a: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rPr>
                        <a:t>Ⅱ</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27</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宋体" panose="02010600030101010101" pitchFamily="2" charset="-122"/>
                          <a:ea typeface="宋体" panose="02010600030101010101" pitchFamily="2" charset="-122"/>
                          <a:cs typeface="宋体" panose="02010600030101010101" pitchFamily="2" charset="-122"/>
                        </a:rPr>
                        <a:t>30</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宋体" panose="02010600030101010101" pitchFamily="2" charset="-122"/>
                          <a:ea typeface="宋体" panose="02010600030101010101" pitchFamily="2" charset="-122"/>
                          <a:cs typeface="宋体" panose="02010600030101010101" pitchFamily="2" charset="-122"/>
                        </a:rPr>
                        <a:t>32</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宋体" panose="02010600030101010101" pitchFamily="2" charset="-122"/>
                          <a:ea typeface="宋体" panose="02010600030101010101" pitchFamily="2" charset="-122"/>
                          <a:cs typeface="宋体" panose="02010600030101010101" pitchFamily="2" charset="-122"/>
                        </a:rPr>
                        <a:t>34</a:t>
                      </a:r>
                      <a:r>
                        <a:rPr lang="zh-CN" altLang="en-US" sz="2000" b="1">
                          <a:latin typeface="宋体" panose="02010600030101010101" pitchFamily="2" charset="-122"/>
                          <a:ea typeface="宋体" panose="02010600030101010101" pitchFamily="2" charset="-122"/>
                          <a:cs typeface="宋体" panose="02010600030101010101" pitchFamily="2" charset="-122"/>
                        </a:rPr>
                        <a:t>、</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16</a:t>
                      </a:r>
                      <a:endParaRPr lang="en-US" altLang="zh-CN"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24</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宋体" panose="02010600030101010101" pitchFamily="2" charset="-122"/>
                          <a:ea typeface="宋体" panose="02010600030101010101" pitchFamily="2" charset="-122"/>
                          <a:cs typeface="宋体" panose="02010600030101010101" pitchFamily="2" charset="-122"/>
                        </a:rPr>
                        <a:t>26</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宋体" panose="02010600030101010101" pitchFamily="2" charset="-122"/>
                          <a:ea typeface="宋体" panose="02010600030101010101" pitchFamily="2" charset="-122"/>
                          <a:cs typeface="宋体" panose="02010600030101010101" pitchFamily="2" charset="-122"/>
                        </a:rPr>
                        <a:t>28</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宋体" panose="02010600030101010101" pitchFamily="2" charset="-122"/>
                          <a:ea typeface="宋体" panose="02010600030101010101" pitchFamily="2" charset="-122"/>
                          <a:cs typeface="宋体" panose="02010600030101010101" pitchFamily="2" charset="-122"/>
                        </a:rPr>
                        <a:t>41</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37</a:t>
                      </a:r>
                      <a:endParaRPr lang="en-US" altLang="zh-CN"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25</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宋体" panose="02010600030101010101" pitchFamily="2" charset="-122"/>
                          <a:ea typeface="宋体" panose="02010600030101010101" pitchFamily="2" charset="-122"/>
                          <a:cs typeface="宋体" panose="02010600030101010101" pitchFamily="2" charset="-122"/>
                        </a:rPr>
                        <a:t>29</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宋体" panose="02010600030101010101" pitchFamily="2" charset="-122"/>
                          <a:ea typeface="宋体" panose="02010600030101010101" pitchFamily="2" charset="-122"/>
                          <a:cs typeface="宋体" panose="02010600030101010101" pitchFamily="2" charset="-122"/>
                        </a:rPr>
                        <a:t>31</a:t>
                      </a:r>
                      <a:r>
                        <a:rPr lang="zh-CN" altLang="en-US" sz="2000" b="1">
                          <a:latin typeface="宋体" panose="02010600030101010101" pitchFamily="2" charset="-122"/>
                          <a:ea typeface="宋体" panose="02010600030101010101" pitchFamily="2" charset="-122"/>
                          <a:cs typeface="宋体" panose="02010600030101010101" pitchFamily="2" charset="-122"/>
                        </a:rPr>
                        <a:t>、</a:t>
                      </a:r>
                      <a:endParaRPr lang="zh-CN" altLang="en-US" sz="2000" b="1">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33</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宋体" panose="02010600030101010101" pitchFamily="2" charset="-122"/>
                          <a:ea typeface="宋体" panose="02010600030101010101" pitchFamily="2" charset="-122"/>
                          <a:cs typeface="宋体" panose="02010600030101010101" pitchFamily="2" charset="-122"/>
                        </a:rPr>
                        <a:t>42</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28</a:t>
                      </a:r>
                      <a:endParaRPr lang="en-US" altLang="zh-CN"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35</a:t>
                      </a:r>
                      <a:endParaRPr lang="en-US" altLang="zh-CN"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4</a:t>
                      </a:r>
                      <a:endParaRPr lang="en-US" altLang="zh-CN"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85</a:t>
                      </a:r>
                      <a:r>
                        <a:rPr lang="zh-CN" altLang="en-US" sz="2000" b="1">
                          <a:latin typeface="宋体" panose="02010600030101010101" pitchFamily="2" charset="-122"/>
                          <a:ea typeface="宋体" panose="02010600030101010101" pitchFamily="2" charset="-122"/>
                          <a:cs typeface="宋体" panose="02010600030101010101" pitchFamily="2" charset="-122"/>
                        </a:rPr>
                        <a:t>分</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89940">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2016</a:t>
                      </a:r>
                      <a:endParaRPr lang="en-US" altLang="zh-CN"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latin typeface="宋体" panose="02010600030101010101" pitchFamily="2" charset="-122"/>
                          <a:ea typeface="宋体" panose="02010600030101010101" pitchFamily="2" charset="-122"/>
                          <a:cs typeface="宋体" panose="02010600030101010101" pitchFamily="2" charset="-122"/>
                        </a:rPr>
                        <a:t>全国</a:t>
                      </a:r>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卷</a:t>
                      </a: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rPr>
                        <a:t>Ⅱ</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25</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宋体" panose="02010600030101010101" pitchFamily="2" charset="-122"/>
                          <a:ea typeface="宋体" panose="02010600030101010101" pitchFamily="2" charset="-122"/>
                          <a:cs typeface="宋体" panose="02010600030101010101" pitchFamily="2" charset="-122"/>
                        </a:rPr>
                        <a:t>29</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宋体" panose="02010600030101010101" pitchFamily="2" charset="-122"/>
                          <a:ea typeface="宋体" panose="02010600030101010101" pitchFamily="2" charset="-122"/>
                          <a:cs typeface="宋体" panose="02010600030101010101" pitchFamily="2" charset="-122"/>
                        </a:rPr>
                        <a:t>32</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宋体" panose="02010600030101010101" pitchFamily="2" charset="-122"/>
                          <a:ea typeface="宋体" panose="02010600030101010101" pitchFamily="2" charset="-122"/>
                          <a:cs typeface="宋体" panose="02010600030101010101" pitchFamily="2" charset="-122"/>
                        </a:rPr>
                        <a:t>35</a:t>
                      </a:r>
                      <a:r>
                        <a:rPr lang="zh-CN" altLang="en-US" sz="2000" b="1">
                          <a:latin typeface="宋体" panose="02010600030101010101" pitchFamily="2" charset="-122"/>
                          <a:ea typeface="宋体" panose="02010600030101010101" pitchFamily="2" charset="-122"/>
                          <a:cs typeface="宋体" panose="02010600030101010101" pitchFamily="2" charset="-122"/>
                        </a:rPr>
                        <a:t>、</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16</a:t>
                      </a:r>
                      <a:endParaRPr lang="en-US" altLang="zh-CN"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26</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宋体" panose="02010600030101010101" pitchFamily="2" charset="-122"/>
                          <a:ea typeface="宋体" panose="02010600030101010101" pitchFamily="2" charset="-122"/>
                          <a:cs typeface="宋体" panose="02010600030101010101" pitchFamily="2" charset="-122"/>
                        </a:rPr>
                        <a:t>28</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宋体" panose="02010600030101010101" pitchFamily="2" charset="-122"/>
                          <a:ea typeface="宋体" panose="02010600030101010101" pitchFamily="2" charset="-122"/>
                          <a:cs typeface="宋体" panose="02010600030101010101" pitchFamily="2" charset="-122"/>
                        </a:rPr>
                        <a:t>30</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宋体" panose="02010600030101010101" pitchFamily="2" charset="-122"/>
                          <a:ea typeface="宋体" panose="02010600030101010101" pitchFamily="2" charset="-122"/>
                          <a:cs typeface="宋体" panose="02010600030101010101" pitchFamily="2" charset="-122"/>
                        </a:rPr>
                        <a:t>31</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宋体" panose="02010600030101010101" pitchFamily="2" charset="-122"/>
                          <a:ea typeface="宋体" panose="02010600030101010101" pitchFamily="2" charset="-122"/>
                          <a:cs typeface="宋体" panose="02010600030101010101" pitchFamily="2" charset="-122"/>
                        </a:rPr>
                        <a:t>33</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宋体" panose="02010600030101010101" pitchFamily="2" charset="-122"/>
                          <a:ea typeface="宋体" panose="02010600030101010101" pitchFamily="2" charset="-122"/>
                          <a:cs typeface="宋体" panose="02010600030101010101" pitchFamily="2" charset="-122"/>
                        </a:rPr>
                        <a:t>34</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宋体" panose="02010600030101010101" pitchFamily="2" charset="-122"/>
                          <a:ea typeface="宋体" panose="02010600030101010101" pitchFamily="2" charset="-122"/>
                          <a:cs typeface="宋体" panose="02010600030101010101" pitchFamily="2" charset="-122"/>
                        </a:rPr>
                        <a:t>40</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49</a:t>
                      </a:r>
                      <a:endParaRPr lang="en-US" altLang="zh-CN"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24</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宋体" panose="02010600030101010101" pitchFamily="2" charset="-122"/>
                          <a:ea typeface="宋体" panose="02010600030101010101" pitchFamily="2" charset="-122"/>
                          <a:cs typeface="宋体" panose="02010600030101010101" pitchFamily="2" charset="-122"/>
                        </a:rPr>
                        <a:t>27</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宋体" panose="02010600030101010101" pitchFamily="2" charset="-122"/>
                          <a:ea typeface="宋体" panose="02010600030101010101" pitchFamily="2" charset="-122"/>
                          <a:cs typeface="宋体" panose="02010600030101010101" pitchFamily="2" charset="-122"/>
                        </a:rPr>
                        <a:t>41</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20</a:t>
                      </a:r>
                      <a:endParaRPr lang="en-US" altLang="zh-CN"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Times New Roman" panose="02020603050405020304" charset="0"/>
                          <a:cs typeface="Times New Roman" panose="02020603050405020304" charset="0"/>
                        </a:rPr>
                        <a:t> </a:t>
                      </a:r>
                      <a:endParaRPr lang="en-US" altLang="zh-CN" sz="2000" b="1">
                        <a:latin typeface="Times New Roman" panose="02020603050405020304" charset="0"/>
                        <a:ea typeface="Times New Roman" panose="02020603050405020304" charset="0"/>
                        <a:cs typeface="Times New Roman" panose="02020603050405020304"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Times New Roman" panose="02020603050405020304" charset="0"/>
                          <a:cs typeface="Times New Roman" panose="02020603050405020304" charset="0"/>
                        </a:rPr>
                        <a:t> </a:t>
                      </a:r>
                      <a:endParaRPr lang="en-US" altLang="zh-CN" sz="2000" b="1">
                        <a:latin typeface="Times New Roman" panose="02020603050405020304" charset="0"/>
                        <a:ea typeface="Times New Roman" panose="02020603050405020304" charset="0"/>
                        <a:cs typeface="Times New Roman" panose="02020603050405020304"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85</a:t>
                      </a:r>
                      <a:r>
                        <a:rPr lang="zh-CN" altLang="en-US" sz="2000" b="1">
                          <a:latin typeface="宋体" panose="02010600030101010101" pitchFamily="2" charset="-122"/>
                          <a:ea typeface="宋体" panose="02010600030101010101" pitchFamily="2" charset="-122"/>
                          <a:cs typeface="宋体" panose="02010600030101010101" pitchFamily="2" charset="-122"/>
                        </a:rPr>
                        <a:t>分</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89305">
                <a:tc>
                  <a:txBody>
                    <a:bodyPr/>
                    <a:p>
                      <a:pPr indent="0">
                        <a:buNone/>
                      </a:pPr>
                      <a:r>
                        <a:rPr lang="en-US" altLang="zh-CN" sz="2000" b="1">
                          <a:latin typeface="Times New Roman" panose="02020603050405020304" charset="0"/>
                          <a:cs typeface="Times New Roman" panose="02020603050405020304" charset="0"/>
                        </a:rPr>
                        <a:t>2015</a:t>
                      </a:r>
                      <a:endParaRPr lang="en-US" altLang="zh-CN" sz="2000" b="1">
                        <a:latin typeface="Times New Roman" panose="02020603050405020304" charset="0"/>
                        <a:ea typeface="Times New Roman" panose="02020603050405020304" charset="0"/>
                        <a:cs typeface="Times New Roman" panose="02020603050405020304" charset="0"/>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latin typeface="宋体" panose="02010600030101010101" pitchFamily="2" charset="-122"/>
                          <a:ea typeface="宋体" panose="02010600030101010101" pitchFamily="2" charset="-122"/>
                          <a:cs typeface="宋体" panose="02010600030101010101" pitchFamily="2" charset="-122"/>
                        </a:rPr>
                        <a:t>全国</a:t>
                      </a:r>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卷</a:t>
                      </a: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rPr>
                        <a:t>Ⅱ</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Times New Roman" panose="02020603050405020304" charset="0"/>
                          <a:cs typeface="Times New Roman" panose="02020603050405020304" charset="0"/>
                        </a:rPr>
                        <a:t>25</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Times New Roman" panose="02020603050405020304" charset="0"/>
                          <a:cs typeface="Times New Roman" panose="02020603050405020304" charset="0"/>
                        </a:rPr>
                        <a:t>35</a:t>
                      </a:r>
                      <a:r>
                        <a:rPr lang="zh-CN" altLang="en-US" sz="2000" b="1">
                          <a:latin typeface="宋体" panose="02010600030101010101" pitchFamily="2" charset="-122"/>
                          <a:ea typeface="宋体" panose="02010600030101010101" pitchFamily="2" charset="-122"/>
                          <a:cs typeface="宋体" panose="02010600030101010101" pitchFamily="2" charset="-122"/>
                        </a:rPr>
                        <a:t>、</a:t>
                      </a:r>
                      <a:endParaRPr lang="zh-CN" altLang="en-US" sz="2000" b="1">
                        <a:latin typeface="Times New Roman" panose="02020603050405020304" charset="0"/>
                        <a:ea typeface="Times New Roman" panose="02020603050405020304" charset="0"/>
                        <a:cs typeface="Times New Roman" panose="02020603050405020304"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8</a:t>
                      </a:r>
                      <a:endParaRPr lang="en-US" altLang="zh-CN"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Times New Roman" panose="02020603050405020304" charset="0"/>
                          <a:cs typeface="Times New Roman" panose="02020603050405020304" charset="0"/>
                        </a:rPr>
                        <a:t>26</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Times New Roman" panose="02020603050405020304" charset="0"/>
                          <a:cs typeface="Times New Roman" panose="02020603050405020304" charset="0"/>
                        </a:rPr>
                        <a:t>27</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Times New Roman" panose="02020603050405020304" charset="0"/>
                          <a:cs typeface="Times New Roman" panose="02020603050405020304" charset="0"/>
                        </a:rPr>
                        <a:t>28</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Times New Roman" panose="02020603050405020304" charset="0"/>
                          <a:cs typeface="Times New Roman" panose="02020603050405020304" charset="0"/>
                        </a:rPr>
                        <a:t>30</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Times New Roman" panose="02020603050405020304" charset="0"/>
                          <a:cs typeface="Times New Roman" panose="02020603050405020304" charset="0"/>
                        </a:rPr>
                        <a:t>32</a:t>
                      </a:r>
                      <a:r>
                        <a:rPr lang="zh-CN" altLang="en-US" sz="2000" b="1">
                          <a:latin typeface="Times New Roman" panose="02020603050405020304" charset="0"/>
                          <a:cs typeface="Times New Roman" panose="02020603050405020304" charset="0"/>
                        </a:rPr>
                        <a:t>、</a:t>
                      </a:r>
                      <a:r>
                        <a:rPr lang="en-US" altLang="zh-CN" sz="2000" b="1">
                          <a:latin typeface="Times New Roman" panose="02020603050405020304" charset="0"/>
                          <a:cs typeface="Times New Roman" panose="02020603050405020304" charset="0"/>
                        </a:rPr>
                        <a:t>33</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Times New Roman" panose="02020603050405020304" charset="0"/>
                          <a:cs typeface="Times New Roman" panose="02020603050405020304" charset="0"/>
                        </a:rPr>
                        <a:t>34</a:t>
                      </a:r>
                      <a:r>
                        <a:rPr lang="zh-CN" altLang="en-US" sz="2000" b="1">
                          <a:latin typeface="宋体" panose="02010600030101010101" pitchFamily="2" charset="-122"/>
                          <a:ea typeface="宋体" panose="02010600030101010101" pitchFamily="2" charset="-122"/>
                          <a:cs typeface="宋体" panose="02010600030101010101" pitchFamily="2" charset="-122"/>
                        </a:rPr>
                        <a:t>、</a:t>
                      </a:r>
                      <a:endParaRPr lang="zh-CN" altLang="en-US" sz="2000" b="1">
                        <a:latin typeface="Times New Roman" panose="02020603050405020304" charset="0"/>
                        <a:ea typeface="Times New Roman" panose="02020603050405020304" charset="0"/>
                        <a:cs typeface="Times New Roman" panose="02020603050405020304"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28</a:t>
                      </a:r>
                      <a:endParaRPr lang="en-US" altLang="zh-CN"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Times New Roman" panose="02020603050405020304" charset="0"/>
                          <a:cs typeface="Times New Roman" panose="02020603050405020304" charset="0"/>
                        </a:rPr>
                        <a:t>24</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Times New Roman" panose="02020603050405020304" charset="0"/>
                          <a:cs typeface="Times New Roman" panose="02020603050405020304" charset="0"/>
                        </a:rPr>
                        <a:t>29</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Times New Roman" panose="02020603050405020304" charset="0"/>
                          <a:cs typeface="Times New Roman" panose="02020603050405020304" charset="0"/>
                        </a:rPr>
                        <a:t>31</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Times New Roman" panose="02020603050405020304" charset="0"/>
                          <a:cs typeface="Times New Roman" panose="02020603050405020304" charset="0"/>
                        </a:rPr>
                        <a:t>40</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Times New Roman" panose="02020603050405020304" charset="0"/>
                          <a:cs typeface="Times New Roman" panose="02020603050405020304" charset="0"/>
                        </a:rPr>
                        <a:t>41</a:t>
                      </a:r>
                      <a:endParaRPr lang="zh-CN" altLang="en-US" sz="2000" b="1">
                        <a:latin typeface="Times New Roman" panose="02020603050405020304" charset="0"/>
                        <a:ea typeface="Times New Roman" panose="02020603050405020304" charset="0"/>
                        <a:cs typeface="Times New Roman" panose="02020603050405020304"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49</a:t>
                      </a:r>
                      <a:endParaRPr lang="en-US" altLang="zh-CN"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Times New Roman" panose="02020603050405020304" charset="0"/>
                          <a:cs typeface="Times New Roman" panose="02020603050405020304" charset="0"/>
                        </a:rPr>
                        <a:t> </a:t>
                      </a:r>
                      <a:endParaRPr lang="en-US" altLang="zh-CN" sz="2000" b="1">
                        <a:latin typeface="Times New Roman" panose="02020603050405020304" charset="0"/>
                        <a:ea typeface="Times New Roman" panose="02020603050405020304" charset="0"/>
                        <a:cs typeface="Times New Roman" panose="02020603050405020304"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Times New Roman" panose="02020603050405020304" charset="0"/>
                          <a:cs typeface="Times New Roman" panose="02020603050405020304" charset="0"/>
                        </a:rPr>
                        <a:t> </a:t>
                      </a:r>
                      <a:endParaRPr lang="en-US" altLang="zh-CN" sz="2000" b="1">
                        <a:latin typeface="Times New Roman" panose="02020603050405020304" charset="0"/>
                        <a:ea typeface="Times New Roman" panose="02020603050405020304" charset="0"/>
                        <a:cs typeface="Times New Roman" panose="02020603050405020304"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85</a:t>
                      </a:r>
                      <a:r>
                        <a:rPr lang="zh-CN" altLang="en-US" sz="2000" b="1">
                          <a:latin typeface="宋体" panose="02010600030101010101" pitchFamily="2" charset="-122"/>
                          <a:ea typeface="宋体" panose="02010600030101010101" pitchFamily="2" charset="-122"/>
                          <a:cs typeface="宋体" panose="02010600030101010101" pitchFamily="2" charset="-122"/>
                        </a:rPr>
                        <a:t>分</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89940">
                <a:tc>
                  <a:txBody>
                    <a:bodyPr/>
                    <a:p>
                      <a:pPr indent="0">
                        <a:buNone/>
                      </a:pPr>
                      <a:r>
                        <a:rPr lang="en-US" altLang="zh-CN" sz="2000" b="1">
                          <a:latin typeface="Times New Roman" panose="02020603050405020304" charset="0"/>
                          <a:cs typeface="Times New Roman" panose="02020603050405020304" charset="0"/>
                        </a:rPr>
                        <a:t>2014</a:t>
                      </a:r>
                      <a:endParaRPr lang="en-US" altLang="zh-CN" sz="2000" b="1">
                        <a:latin typeface="Times New Roman" panose="02020603050405020304" charset="0"/>
                        <a:ea typeface="Times New Roman" panose="02020603050405020304" charset="0"/>
                        <a:cs typeface="Times New Roman" panose="02020603050405020304" charset="0"/>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latin typeface="宋体" panose="02010600030101010101" pitchFamily="2" charset="-122"/>
                          <a:ea typeface="宋体" panose="02010600030101010101" pitchFamily="2" charset="-122"/>
                          <a:cs typeface="宋体" panose="02010600030101010101" pitchFamily="2" charset="-122"/>
                        </a:rPr>
                        <a:t>全国</a:t>
                      </a:r>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卷</a:t>
                      </a: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rPr>
                        <a:t>Ⅱ</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Times New Roman" panose="02020603050405020304" charset="0"/>
                          <a:cs typeface="Times New Roman" panose="02020603050405020304" charset="0"/>
                        </a:rPr>
                        <a:t>24</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Times New Roman" panose="02020603050405020304" charset="0"/>
                          <a:cs typeface="Times New Roman" panose="02020603050405020304" charset="0"/>
                        </a:rPr>
                        <a:t>30</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Times New Roman" panose="02020603050405020304" charset="0"/>
                          <a:cs typeface="Times New Roman" panose="02020603050405020304" charset="0"/>
                        </a:rPr>
                        <a:t>32</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Times New Roman" panose="02020603050405020304" charset="0"/>
                          <a:cs typeface="Times New Roman" panose="02020603050405020304" charset="0"/>
                        </a:rPr>
                        <a:t>35</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Times New Roman" panose="02020603050405020304" charset="0"/>
                          <a:cs typeface="Times New Roman" panose="02020603050405020304" charset="0"/>
                        </a:rPr>
                        <a:t>41</a:t>
                      </a:r>
                      <a:endParaRPr lang="zh-CN" altLang="en-US" sz="2000" b="1">
                        <a:latin typeface="Times New Roman" panose="02020603050405020304" charset="0"/>
                        <a:ea typeface="Times New Roman" panose="02020603050405020304" charset="0"/>
                        <a:cs typeface="Times New Roman" panose="02020603050405020304"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Times New Roman" panose="02020603050405020304" charset="0"/>
                          <a:cs typeface="Times New Roman" panose="02020603050405020304" charset="0"/>
                        </a:rPr>
                        <a:t>28</a:t>
                      </a:r>
                      <a:endParaRPr lang="en-US" altLang="zh-CN" sz="2000" b="1">
                        <a:latin typeface="Times New Roman" panose="02020603050405020304" charset="0"/>
                        <a:ea typeface="Times New Roman" panose="02020603050405020304" charset="0"/>
                        <a:cs typeface="Times New Roman" panose="02020603050405020304"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Times New Roman" panose="02020603050405020304" charset="0"/>
                          <a:cs typeface="Times New Roman" panose="02020603050405020304" charset="0"/>
                        </a:rPr>
                        <a:t>26</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Times New Roman" panose="02020603050405020304" charset="0"/>
                          <a:cs typeface="Times New Roman" panose="02020603050405020304" charset="0"/>
                        </a:rPr>
                        <a:t>27</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Times New Roman" panose="02020603050405020304" charset="0"/>
                          <a:cs typeface="Times New Roman" panose="02020603050405020304" charset="0"/>
                        </a:rPr>
                        <a:t>31</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Times New Roman" panose="02020603050405020304" charset="0"/>
                          <a:cs typeface="Times New Roman" panose="02020603050405020304" charset="0"/>
                        </a:rPr>
                        <a:t>33</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Times New Roman" panose="02020603050405020304" charset="0"/>
                          <a:cs typeface="Times New Roman" panose="02020603050405020304" charset="0"/>
                        </a:rPr>
                        <a:t>40</a:t>
                      </a:r>
                      <a:r>
                        <a:rPr lang="zh-CN" altLang="en-US" sz="2000" b="1">
                          <a:latin typeface="宋体" panose="02010600030101010101" pitchFamily="2" charset="-122"/>
                          <a:ea typeface="宋体" panose="02010600030101010101" pitchFamily="2" charset="-122"/>
                          <a:cs typeface="宋体" panose="02010600030101010101" pitchFamily="2" charset="-122"/>
                        </a:rPr>
                        <a:t>、</a:t>
                      </a:r>
                      <a:endParaRPr lang="zh-CN" altLang="en-US" sz="2000" b="1">
                        <a:latin typeface="Times New Roman" panose="02020603050405020304" charset="0"/>
                        <a:ea typeface="Times New Roman" panose="02020603050405020304" charset="0"/>
                        <a:cs typeface="Times New Roman" panose="02020603050405020304"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Times New Roman" panose="02020603050405020304" charset="0"/>
                          <a:cs typeface="Times New Roman" panose="02020603050405020304" charset="0"/>
                        </a:rPr>
                        <a:t>41</a:t>
                      </a:r>
                      <a:endParaRPr lang="en-US" altLang="zh-CN" sz="2000" b="1">
                        <a:latin typeface="Times New Roman" panose="02020603050405020304" charset="0"/>
                        <a:ea typeface="Times New Roman" panose="02020603050405020304" charset="0"/>
                        <a:cs typeface="Times New Roman" panose="02020603050405020304"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Times New Roman" panose="02020603050405020304" charset="0"/>
                          <a:cs typeface="Times New Roman" panose="02020603050405020304" charset="0"/>
                        </a:rPr>
                        <a:t>25</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Times New Roman" panose="02020603050405020304" charset="0"/>
                          <a:cs typeface="Times New Roman" panose="02020603050405020304" charset="0"/>
                        </a:rPr>
                        <a:t>28</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Times New Roman" panose="02020603050405020304" charset="0"/>
                          <a:cs typeface="Times New Roman" panose="02020603050405020304" charset="0"/>
                        </a:rPr>
                        <a:t>29</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Times New Roman" panose="02020603050405020304" charset="0"/>
                          <a:cs typeface="Times New Roman" panose="02020603050405020304" charset="0"/>
                        </a:rPr>
                        <a:t>34</a:t>
                      </a:r>
                      <a:r>
                        <a:rPr lang="zh-CN" altLang="en-US" sz="2000" b="1">
                          <a:latin typeface="宋体" panose="02010600030101010101" pitchFamily="2" charset="-122"/>
                          <a:ea typeface="宋体" panose="02010600030101010101" pitchFamily="2" charset="-122"/>
                          <a:cs typeface="宋体" panose="02010600030101010101" pitchFamily="2" charset="-122"/>
                        </a:rPr>
                        <a:t>、</a:t>
                      </a:r>
                      <a:endParaRPr lang="zh-CN" altLang="en-US" sz="2000" b="1">
                        <a:latin typeface="Times New Roman" panose="02020603050405020304" charset="0"/>
                        <a:ea typeface="Times New Roman" panose="02020603050405020304" charset="0"/>
                        <a:cs typeface="Times New Roman" panose="02020603050405020304"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Times New Roman" panose="02020603050405020304" charset="0"/>
                          <a:cs typeface="Times New Roman" panose="02020603050405020304" charset="0"/>
                        </a:rPr>
                        <a:t>16</a:t>
                      </a:r>
                      <a:endParaRPr lang="en-US" altLang="zh-CN" sz="2000" b="1">
                        <a:latin typeface="Times New Roman" panose="02020603050405020304" charset="0"/>
                        <a:ea typeface="Times New Roman" panose="02020603050405020304" charset="0"/>
                        <a:cs typeface="Times New Roman" panose="02020603050405020304"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 </a:t>
                      </a:r>
                      <a:endParaRPr lang="en-US" altLang="zh-CN"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 </a:t>
                      </a:r>
                      <a:endParaRPr lang="en-US" altLang="zh-CN"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85</a:t>
                      </a:r>
                      <a:r>
                        <a:rPr lang="zh-CN" altLang="en-US" sz="2000" b="1">
                          <a:latin typeface="宋体" panose="02010600030101010101" pitchFamily="2" charset="-122"/>
                          <a:ea typeface="宋体" panose="02010600030101010101" pitchFamily="2" charset="-122"/>
                          <a:cs typeface="宋体" panose="02010600030101010101" pitchFamily="2" charset="-122"/>
                        </a:rPr>
                        <a:t>分</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89305">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2013</a:t>
                      </a:r>
                      <a:endParaRPr lang="en-US" altLang="zh-CN"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latin typeface="宋体" panose="02010600030101010101" pitchFamily="2" charset="-122"/>
                          <a:ea typeface="宋体" panose="02010600030101010101" pitchFamily="2" charset="-122"/>
                          <a:cs typeface="宋体" panose="02010600030101010101" pitchFamily="2" charset="-122"/>
                        </a:rPr>
                        <a:t>全国</a:t>
                      </a:r>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卷</a:t>
                      </a: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rPr>
                        <a:t>Ⅱ</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29</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宋体" panose="02010600030101010101" pitchFamily="2" charset="-122"/>
                          <a:ea typeface="宋体" panose="02010600030101010101" pitchFamily="2" charset="-122"/>
                          <a:cs typeface="宋体" panose="02010600030101010101" pitchFamily="2" charset="-122"/>
                        </a:rPr>
                        <a:t>32</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宋体" panose="02010600030101010101" pitchFamily="2" charset="-122"/>
                          <a:ea typeface="宋体" panose="02010600030101010101" pitchFamily="2" charset="-122"/>
                          <a:cs typeface="宋体" panose="02010600030101010101" pitchFamily="2" charset="-122"/>
                        </a:rPr>
                        <a:t>33</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宋体" panose="02010600030101010101" pitchFamily="2" charset="-122"/>
                          <a:ea typeface="宋体" panose="02010600030101010101" pitchFamily="2" charset="-122"/>
                          <a:cs typeface="宋体" panose="02010600030101010101" pitchFamily="2" charset="-122"/>
                        </a:rPr>
                        <a:t>34</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宋体" panose="02010600030101010101" pitchFamily="2" charset="-122"/>
                          <a:ea typeface="宋体" panose="02010600030101010101" pitchFamily="2" charset="-122"/>
                          <a:cs typeface="宋体" panose="02010600030101010101" pitchFamily="2" charset="-122"/>
                        </a:rPr>
                        <a:t>41</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28</a:t>
                      </a:r>
                      <a:endParaRPr lang="en-US" altLang="zh-CN"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25</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宋体" panose="02010600030101010101" pitchFamily="2" charset="-122"/>
                          <a:ea typeface="宋体" panose="02010600030101010101" pitchFamily="2" charset="-122"/>
                          <a:cs typeface="宋体" panose="02010600030101010101" pitchFamily="2" charset="-122"/>
                        </a:rPr>
                        <a:t>26</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宋体" panose="02010600030101010101" pitchFamily="2" charset="-122"/>
                          <a:ea typeface="宋体" panose="02010600030101010101" pitchFamily="2" charset="-122"/>
                          <a:cs typeface="宋体" panose="02010600030101010101" pitchFamily="2" charset="-122"/>
                        </a:rPr>
                        <a:t>30</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宋体" panose="02010600030101010101" pitchFamily="2" charset="-122"/>
                          <a:ea typeface="宋体" panose="02010600030101010101" pitchFamily="2" charset="-122"/>
                          <a:cs typeface="宋体" panose="02010600030101010101" pitchFamily="2" charset="-122"/>
                        </a:rPr>
                        <a:t>35</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16</a:t>
                      </a:r>
                      <a:endParaRPr lang="en-US" altLang="zh-CN"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27</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宋体" panose="02010600030101010101" pitchFamily="2" charset="-122"/>
                          <a:ea typeface="宋体" panose="02010600030101010101" pitchFamily="2" charset="-122"/>
                          <a:cs typeface="宋体" panose="02010600030101010101" pitchFamily="2" charset="-122"/>
                        </a:rPr>
                        <a:t>28</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宋体" panose="02010600030101010101" pitchFamily="2" charset="-122"/>
                          <a:ea typeface="宋体" panose="02010600030101010101" pitchFamily="2" charset="-122"/>
                          <a:cs typeface="宋体" panose="02010600030101010101" pitchFamily="2" charset="-122"/>
                        </a:rPr>
                        <a:t>31</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宋体" panose="02010600030101010101" pitchFamily="2" charset="-122"/>
                          <a:ea typeface="宋体" panose="02010600030101010101" pitchFamily="2" charset="-122"/>
                          <a:cs typeface="宋体" panose="02010600030101010101" pitchFamily="2" charset="-122"/>
                        </a:rPr>
                        <a:t>40</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37</a:t>
                      </a:r>
                      <a:endParaRPr lang="en-US" altLang="zh-CN"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Times New Roman" panose="02020603050405020304" charset="0"/>
                          <a:cs typeface="Times New Roman" panose="02020603050405020304" charset="0"/>
                        </a:rPr>
                        <a:t>24</a:t>
                      </a:r>
                      <a:endParaRPr lang="en-US" altLang="zh-CN" sz="2000" b="1">
                        <a:latin typeface="Times New Roman" panose="02020603050405020304" charset="0"/>
                        <a:ea typeface="Times New Roman" panose="02020603050405020304" charset="0"/>
                        <a:cs typeface="Times New Roman" panose="02020603050405020304"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4</a:t>
                      </a:r>
                      <a:endParaRPr lang="en-US" altLang="zh-CN"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85</a:t>
                      </a:r>
                      <a:r>
                        <a:rPr lang="zh-CN" altLang="en-US" sz="2000" b="1">
                          <a:latin typeface="宋体" panose="02010600030101010101" pitchFamily="2" charset="-122"/>
                          <a:ea typeface="宋体" panose="02010600030101010101" pitchFamily="2" charset="-122"/>
                          <a:cs typeface="宋体" panose="02010600030101010101" pitchFamily="2" charset="-122"/>
                        </a:rPr>
                        <a:t>分</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89940">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2012</a:t>
                      </a:r>
                      <a:endParaRPr lang="en-US" altLang="zh-CN"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000" b="1">
                          <a:latin typeface="宋体" panose="02010600030101010101" pitchFamily="2" charset="-122"/>
                          <a:ea typeface="宋体" panose="02010600030101010101" pitchFamily="2" charset="-122"/>
                          <a:cs typeface="宋体" panose="02010600030101010101" pitchFamily="2" charset="-122"/>
                        </a:rPr>
                        <a:t>全国</a:t>
                      </a:r>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卷</a:t>
                      </a: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rPr>
                        <a:t>Ⅱ</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28</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宋体" panose="02010600030101010101" pitchFamily="2" charset="-122"/>
                          <a:ea typeface="宋体" panose="02010600030101010101" pitchFamily="2" charset="-122"/>
                          <a:cs typeface="宋体" panose="02010600030101010101" pitchFamily="2" charset="-122"/>
                        </a:rPr>
                        <a:t>29</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宋体" panose="02010600030101010101" pitchFamily="2" charset="-122"/>
                          <a:ea typeface="宋体" panose="02010600030101010101" pitchFamily="2" charset="-122"/>
                          <a:cs typeface="宋体" panose="02010600030101010101" pitchFamily="2" charset="-122"/>
                        </a:rPr>
                        <a:t>31</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宋体" panose="02010600030101010101" pitchFamily="2" charset="-122"/>
                          <a:ea typeface="宋体" panose="02010600030101010101" pitchFamily="2" charset="-122"/>
                          <a:cs typeface="宋体" panose="02010600030101010101" pitchFamily="2" charset="-122"/>
                        </a:rPr>
                        <a:t>34</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16</a:t>
                      </a:r>
                      <a:endParaRPr lang="en-US" altLang="zh-CN"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24</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宋体" panose="02010600030101010101" pitchFamily="2" charset="-122"/>
                          <a:ea typeface="宋体" panose="02010600030101010101" pitchFamily="2" charset="-122"/>
                          <a:cs typeface="宋体" panose="02010600030101010101" pitchFamily="2" charset="-122"/>
                        </a:rPr>
                        <a:t>26</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宋体" panose="02010600030101010101" pitchFamily="2" charset="-122"/>
                          <a:ea typeface="宋体" panose="02010600030101010101" pitchFamily="2" charset="-122"/>
                          <a:cs typeface="宋体" panose="02010600030101010101" pitchFamily="2" charset="-122"/>
                        </a:rPr>
                        <a:t>30</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宋体" panose="02010600030101010101" pitchFamily="2" charset="-122"/>
                          <a:ea typeface="宋体" panose="02010600030101010101" pitchFamily="2" charset="-122"/>
                          <a:cs typeface="宋体" panose="02010600030101010101" pitchFamily="2" charset="-122"/>
                        </a:rPr>
                        <a:t>32</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宋体" panose="02010600030101010101" pitchFamily="2" charset="-122"/>
                          <a:ea typeface="宋体" panose="02010600030101010101" pitchFamily="2" charset="-122"/>
                          <a:cs typeface="宋体" panose="02010600030101010101" pitchFamily="2" charset="-122"/>
                        </a:rPr>
                        <a:t>33</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宋体" panose="02010600030101010101" pitchFamily="2" charset="-122"/>
                          <a:ea typeface="宋体" panose="02010600030101010101" pitchFamily="2" charset="-122"/>
                          <a:cs typeface="宋体" panose="02010600030101010101" pitchFamily="2" charset="-122"/>
                        </a:rPr>
                        <a:t>35</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宋体" panose="02010600030101010101" pitchFamily="2" charset="-122"/>
                          <a:ea typeface="宋体" panose="02010600030101010101" pitchFamily="2" charset="-122"/>
                          <a:cs typeface="宋体" panose="02010600030101010101" pitchFamily="2" charset="-122"/>
                        </a:rPr>
                        <a:t>40</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49</a:t>
                      </a:r>
                      <a:endParaRPr lang="en-US" altLang="zh-CN"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25</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宋体" panose="02010600030101010101" pitchFamily="2" charset="-122"/>
                          <a:ea typeface="宋体" panose="02010600030101010101" pitchFamily="2" charset="-122"/>
                          <a:cs typeface="宋体" panose="02010600030101010101" pitchFamily="2" charset="-122"/>
                        </a:rPr>
                        <a:t>27</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宋体" panose="02010600030101010101" pitchFamily="2" charset="-122"/>
                          <a:ea typeface="宋体" panose="02010600030101010101" pitchFamily="2" charset="-122"/>
                          <a:cs typeface="宋体" panose="02010600030101010101" pitchFamily="2" charset="-122"/>
                        </a:rPr>
                        <a:t>41</a:t>
                      </a:r>
                      <a:r>
                        <a:rPr lang="zh-CN" altLang="en-US" sz="2000" b="1">
                          <a:latin typeface="宋体" panose="02010600030101010101" pitchFamily="2" charset="-122"/>
                          <a:ea typeface="宋体" panose="02010600030101010101" pitchFamily="2" charset="-122"/>
                          <a:cs typeface="宋体" panose="02010600030101010101" pitchFamily="2" charset="-122"/>
                        </a:rPr>
                        <a:t>、</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20</a:t>
                      </a:r>
                      <a:endParaRPr lang="en-US" altLang="zh-CN"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Times New Roman" panose="02020603050405020304" charset="0"/>
                          <a:cs typeface="Times New Roman" panose="02020603050405020304" charset="0"/>
                        </a:rPr>
                        <a:t> </a:t>
                      </a:r>
                      <a:endParaRPr lang="en-US" altLang="zh-CN" sz="2000" b="1">
                        <a:latin typeface="Times New Roman" panose="02020603050405020304" charset="0"/>
                        <a:ea typeface="Times New Roman" panose="02020603050405020304" charset="0"/>
                        <a:cs typeface="Times New Roman" panose="02020603050405020304"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 </a:t>
                      </a:r>
                      <a:endParaRPr lang="en-US" altLang="zh-CN"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zh-CN" sz="2000" b="1">
                          <a:latin typeface="宋体" panose="02010600030101010101" pitchFamily="2" charset="-122"/>
                          <a:ea typeface="宋体" panose="02010600030101010101" pitchFamily="2" charset="-122"/>
                          <a:cs typeface="宋体" panose="02010600030101010101" pitchFamily="2" charset="-122"/>
                        </a:rPr>
                        <a:t>85</a:t>
                      </a:r>
                      <a:r>
                        <a:rPr lang="zh-CN" altLang="en-US" sz="2000" b="1">
                          <a:latin typeface="宋体" panose="02010600030101010101" pitchFamily="2" charset="-122"/>
                          <a:ea typeface="宋体" panose="02010600030101010101" pitchFamily="2" charset="-122"/>
                          <a:cs typeface="宋体" panose="02010600030101010101" pitchFamily="2" charset="-122"/>
                        </a:rPr>
                        <a:t>分</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文本框 3"/>
          <p:cNvSpPr txBox="1"/>
          <p:nvPr/>
        </p:nvSpPr>
        <p:spPr>
          <a:xfrm>
            <a:off x="1593850" y="333375"/>
            <a:ext cx="8878888" cy="2491740"/>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Pct val="100000"/>
              <a:buNone/>
            </a:pPr>
            <a:r>
              <a:rPr lang="en-US" altLang="zh-CN" sz="3600" b="1" dirty="0">
                <a:solidFill>
                  <a:srgbClr val="0000FF"/>
                </a:solidFill>
                <a:latin typeface="楷体_GB2312" pitchFamily="1" charset="-122"/>
                <a:ea typeface="楷体_GB2312" pitchFamily="1" charset="-122"/>
              </a:rPr>
              <a:t>1.</a:t>
            </a:r>
            <a:r>
              <a:rPr lang="zh-CN" altLang="en-US" sz="3600" b="1" dirty="0">
                <a:solidFill>
                  <a:srgbClr val="0000FF"/>
                </a:solidFill>
                <a:latin typeface="楷体_GB2312" pitchFamily="1" charset="-122"/>
                <a:ea typeface="楷体_GB2312" pitchFamily="1" charset="-122"/>
              </a:rPr>
              <a:t>高考重视对常识的考查</a:t>
            </a:r>
            <a:endParaRPr lang="zh-CN" altLang="en-US" sz="3600" b="1" dirty="0">
              <a:solidFill>
                <a:srgbClr val="0000FF"/>
              </a:solidFill>
              <a:latin typeface="楷体_GB2312" pitchFamily="1" charset="-122"/>
              <a:ea typeface="楷体_GB2312" pitchFamily="1" charset="-122"/>
            </a:endParaRPr>
          </a:p>
          <a:p>
            <a:pPr marL="0" lvl="0" indent="0" defTabSz="914400">
              <a:spcBef>
                <a:spcPct val="0"/>
              </a:spcBef>
              <a:buClrTx/>
              <a:buSzPct val="100000"/>
              <a:buNone/>
            </a:pPr>
            <a:r>
              <a:rPr lang="zh-CN" altLang="en-US" sz="2400" dirty="0">
                <a:solidFill>
                  <a:srgbClr val="0000FF"/>
                </a:solidFill>
                <a:latin typeface="宋体" panose="02010600030101010101" pitchFamily="2" charset="-122"/>
                <a:ea typeface="宋体" panose="02010600030101010101" pitchFamily="2" charset="-122"/>
              </a:rPr>
              <a:t>【</a:t>
            </a:r>
            <a:r>
              <a:rPr lang="zh-CN" altLang="en-US" sz="2400" dirty="0">
                <a:solidFill>
                  <a:srgbClr val="0000FF"/>
                </a:solidFill>
                <a:latin typeface="楷体_GB2312" pitchFamily="1" charset="-122"/>
                <a:ea typeface="楷体_GB2312" pitchFamily="1" charset="-122"/>
              </a:rPr>
              <a:t>2015·全国Ⅰ卷24</a:t>
            </a:r>
            <a:r>
              <a:rPr lang="zh-CN" altLang="en-US" sz="2400" dirty="0">
                <a:solidFill>
                  <a:srgbClr val="0000FF"/>
                </a:solidFill>
                <a:latin typeface="宋体" panose="02010600030101010101" pitchFamily="2" charset="-122"/>
                <a:ea typeface="宋体" panose="02010600030101010101" pitchFamily="2" charset="-122"/>
              </a:rPr>
              <a:t>】</a:t>
            </a:r>
            <a:r>
              <a:rPr lang="zh-CN" altLang="en-US" sz="2400" b="1" dirty="0">
                <a:solidFill>
                  <a:schemeClr val="tx1"/>
                </a:solidFill>
                <a:latin typeface="楷体_GB2312" pitchFamily="1" charset="-122"/>
                <a:ea typeface="楷体_GB2312" pitchFamily="1" charset="-122"/>
              </a:rPr>
              <a:t>《吕氏春秋·上农》在描述农耕之利时不无夸张地说：一个农夫耕种肥沃的土地可以养活九口人，耕种一般的土地也能养活五口人。战国时期农业收益的增加 </a:t>
            </a:r>
            <a:endParaRPr lang="zh-CN" altLang="en-US" sz="2400" b="1" dirty="0">
              <a:solidFill>
                <a:schemeClr val="tx1"/>
              </a:solidFill>
              <a:latin typeface="楷体_GB2312" pitchFamily="1" charset="-122"/>
              <a:ea typeface="楷体_GB2312" pitchFamily="1" charset="-122"/>
            </a:endParaRPr>
          </a:p>
          <a:p>
            <a:pPr marL="0" lvl="0" indent="0" defTabSz="914400">
              <a:spcBef>
                <a:spcPct val="0"/>
              </a:spcBef>
              <a:buClrTx/>
              <a:buSzPct val="100000"/>
              <a:buNone/>
            </a:pPr>
            <a:r>
              <a:rPr lang="zh-CN" altLang="en-US" sz="2400" b="1" dirty="0">
                <a:solidFill>
                  <a:schemeClr val="tx1"/>
                </a:solidFill>
                <a:latin typeface="楷体_GB2312" pitchFamily="1" charset="-122"/>
                <a:ea typeface="楷体_GB2312" pitchFamily="1" charset="-122"/>
              </a:rPr>
              <a:t>A．促进了个体小农经济的形成  B．抑制了手工业和商业的发展</a:t>
            </a:r>
            <a:endParaRPr lang="zh-CN" altLang="en-US" sz="2400" b="1" dirty="0">
              <a:solidFill>
                <a:schemeClr val="tx1"/>
              </a:solidFill>
              <a:latin typeface="楷体_GB2312" pitchFamily="1" charset="-122"/>
              <a:ea typeface="楷体_GB2312" pitchFamily="1" charset="-122"/>
            </a:endParaRPr>
          </a:p>
          <a:p>
            <a:pPr marL="0" lvl="0" indent="0" defTabSz="914400">
              <a:spcBef>
                <a:spcPct val="0"/>
              </a:spcBef>
              <a:buClrTx/>
              <a:buSzPct val="100000"/>
              <a:buNone/>
            </a:pPr>
            <a:r>
              <a:rPr lang="zh-CN" altLang="en-US" sz="2400" b="1" dirty="0">
                <a:solidFill>
                  <a:schemeClr val="tx1"/>
                </a:solidFill>
                <a:latin typeface="楷体_GB2312" pitchFamily="1" charset="-122"/>
                <a:ea typeface="楷体_GB2312" pitchFamily="1" charset="-122"/>
              </a:rPr>
              <a:t>C．导致畜力与铁制农具的使用  D．阻碍了大土地所有制的成长</a:t>
            </a:r>
            <a:endParaRPr lang="zh-CN" altLang="en-US" sz="2400" b="1" dirty="0">
              <a:solidFill>
                <a:schemeClr val="tx1"/>
              </a:solidFill>
              <a:latin typeface="楷体_GB2312" pitchFamily="1" charset="-122"/>
              <a:ea typeface="楷体_GB2312" pitchFamily="1" charset="-122"/>
            </a:endParaRPr>
          </a:p>
        </p:txBody>
      </p:sp>
      <p:sp>
        <p:nvSpPr>
          <p:cNvPr id="48131" name="文本框 6"/>
          <p:cNvSpPr txBox="1"/>
          <p:nvPr/>
        </p:nvSpPr>
        <p:spPr>
          <a:xfrm>
            <a:off x="1593850" y="2997200"/>
            <a:ext cx="8966200" cy="1999615"/>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Pct val="100000"/>
              <a:buNone/>
            </a:pPr>
            <a:r>
              <a:rPr lang="zh-CN" altLang="en-US" sz="2800" dirty="0">
                <a:solidFill>
                  <a:srgbClr val="0000FF"/>
                </a:solidFill>
                <a:latin typeface="楷体_GB2312" pitchFamily="1" charset="-122"/>
                <a:ea typeface="楷体_GB2312" pitchFamily="1" charset="-122"/>
                <a:sym typeface="宋体" panose="02010600030101010101" pitchFamily="2" charset="-122"/>
              </a:rPr>
              <a:t>【2017·全国</a:t>
            </a:r>
            <a:r>
              <a:rPr lang="zh-CN" altLang="en-US" sz="2800" dirty="0">
                <a:solidFill>
                  <a:srgbClr val="0000FF"/>
                </a:solidFill>
                <a:latin typeface="宋体" panose="02010600030101010101" pitchFamily="2" charset="-122"/>
                <a:ea typeface="宋体" panose="02010600030101010101" pitchFamily="2" charset="-122"/>
                <a:sym typeface="宋体" panose="02010600030101010101" pitchFamily="2" charset="-122"/>
              </a:rPr>
              <a:t>Ⅱ</a:t>
            </a:r>
            <a:r>
              <a:rPr lang="zh-CN" altLang="en-US" sz="2800" dirty="0">
                <a:solidFill>
                  <a:srgbClr val="0000FF"/>
                </a:solidFill>
                <a:latin typeface="楷体_GB2312" pitchFamily="1" charset="-122"/>
                <a:ea typeface="楷体_GB2312" pitchFamily="1" charset="-122"/>
                <a:sym typeface="宋体" panose="02010600030101010101" pitchFamily="2" charset="-122"/>
              </a:rPr>
              <a:t>卷2</a:t>
            </a:r>
            <a:r>
              <a:rPr lang="en-US" altLang="zh-CN" sz="2800" dirty="0">
                <a:solidFill>
                  <a:srgbClr val="0000FF"/>
                </a:solidFill>
                <a:latin typeface="楷体_GB2312" pitchFamily="1" charset="-122"/>
                <a:ea typeface="楷体_GB2312" pitchFamily="1" charset="-122"/>
                <a:sym typeface="宋体" panose="02010600030101010101" pitchFamily="2" charset="-122"/>
              </a:rPr>
              <a:t>8</a:t>
            </a:r>
            <a:r>
              <a:rPr lang="zh-CN" altLang="en-US" sz="2800" dirty="0">
                <a:solidFill>
                  <a:srgbClr val="0000FF"/>
                </a:solidFill>
                <a:latin typeface="楷体_GB2312" pitchFamily="1" charset="-122"/>
                <a:ea typeface="楷体_GB2312" pitchFamily="1" charset="-122"/>
                <a:sym typeface="宋体" panose="02010600030101010101" pitchFamily="2" charset="-122"/>
              </a:rPr>
              <a:t>】</a:t>
            </a:r>
            <a:r>
              <a:rPr lang="zh-CN" altLang="en-US" sz="2400" b="1" dirty="0">
                <a:solidFill>
                  <a:schemeClr val="tx1"/>
                </a:solidFill>
                <a:latin typeface="楷体_GB2312" pitchFamily="1" charset="-122"/>
                <a:ea typeface="楷体_GB2312" pitchFamily="1" charset="-122"/>
              </a:rPr>
              <a:t>1879年以前，福州船政局所造之船均“派拨各省，并不索取原价分文”；此后造船所用材料费用由用船一方拨付，采取“协造”方式生产。这种变化反映了</a:t>
            </a:r>
            <a:endParaRPr lang="zh-CN" altLang="en-US" sz="2400" b="1" dirty="0">
              <a:solidFill>
                <a:schemeClr val="tx1"/>
              </a:solidFill>
              <a:latin typeface="楷体_GB2312" pitchFamily="1" charset="-122"/>
              <a:ea typeface="楷体_GB2312" pitchFamily="1" charset="-122"/>
            </a:endParaRPr>
          </a:p>
          <a:p>
            <a:pPr marL="0" lvl="0" indent="0" defTabSz="914400">
              <a:spcBef>
                <a:spcPct val="0"/>
              </a:spcBef>
              <a:buClrTx/>
              <a:buSzPct val="100000"/>
              <a:buNone/>
            </a:pPr>
            <a:r>
              <a:rPr lang="zh-CN" altLang="en-US" sz="2400" b="1" dirty="0">
                <a:solidFill>
                  <a:schemeClr val="tx1"/>
                </a:solidFill>
                <a:latin typeface="楷体_GB2312" pitchFamily="1" charset="-122"/>
                <a:ea typeface="楷体_GB2312" pitchFamily="1" charset="-122"/>
              </a:rPr>
              <a:t>A．军用工业由官办转为商办  B．“协造”意在缓解经费压力</a:t>
            </a:r>
            <a:endParaRPr lang="zh-CN" altLang="en-US" sz="2400" b="1" dirty="0">
              <a:solidFill>
                <a:schemeClr val="tx1"/>
              </a:solidFill>
              <a:latin typeface="楷体_GB2312" pitchFamily="1" charset="-122"/>
              <a:ea typeface="楷体_GB2312" pitchFamily="1" charset="-122"/>
            </a:endParaRPr>
          </a:p>
          <a:p>
            <a:pPr marL="0" lvl="0" indent="0" defTabSz="914400">
              <a:spcBef>
                <a:spcPct val="0"/>
              </a:spcBef>
              <a:buClrTx/>
              <a:buSzPct val="100000"/>
              <a:buNone/>
            </a:pPr>
            <a:r>
              <a:rPr lang="zh-CN" altLang="en-US" sz="2400" b="1" dirty="0">
                <a:solidFill>
                  <a:schemeClr val="tx1"/>
                </a:solidFill>
                <a:latin typeface="楷体_GB2312" pitchFamily="1" charset="-122"/>
                <a:ea typeface="楷体_GB2312" pitchFamily="1" charset="-122"/>
              </a:rPr>
              <a:t>C．军工产品市场化趋势明显  D．近代轮船制造业走出困境</a:t>
            </a:r>
            <a:endParaRPr lang="zh-CN" altLang="en-US" sz="2400" b="1" dirty="0">
              <a:solidFill>
                <a:schemeClr val="tx1"/>
              </a:solidFill>
              <a:latin typeface="楷体_GB2312" pitchFamily="1" charset="-122"/>
              <a:ea typeface="楷体_GB2312" pitchFamily="1"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文本框 3"/>
          <p:cNvSpPr txBox="1"/>
          <p:nvPr/>
        </p:nvSpPr>
        <p:spPr>
          <a:xfrm>
            <a:off x="1574800" y="174625"/>
            <a:ext cx="9042400" cy="5446395"/>
          </a:xfrm>
          <a:prstGeom prst="rect">
            <a:avLst/>
          </a:prstGeom>
          <a:noFill/>
          <a:ln w="19050" cap="flat" cmpd="sng">
            <a:solidFill>
              <a:schemeClr val="tx1"/>
            </a:solidFill>
            <a:prstDash val="lgDash"/>
            <a:round/>
            <a:headEnd type="none" w="med" len="med"/>
            <a:tailEnd type="none" w="med" len="med"/>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Pct val="100000"/>
              <a:buNone/>
            </a:pPr>
            <a:r>
              <a:rPr lang="en-US" altLang="zh-CN" sz="4000" b="1" dirty="0">
                <a:solidFill>
                  <a:srgbClr val="0000FF"/>
                </a:solidFill>
                <a:latin typeface="楷体_GB2312" pitchFamily="1" charset="-122"/>
                <a:ea typeface="楷体_GB2312" pitchFamily="1" charset="-122"/>
              </a:rPr>
              <a:t>2.</a:t>
            </a:r>
            <a:r>
              <a:rPr lang="zh-CN" altLang="en-US" sz="4000" b="1" dirty="0">
                <a:solidFill>
                  <a:srgbClr val="0000FF"/>
                </a:solidFill>
                <a:latin typeface="楷体_GB2312" pitchFamily="1" charset="-122"/>
                <a:ea typeface="楷体_GB2312" pitchFamily="1" charset="-122"/>
              </a:rPr>
              <a:t>何谓历史常识？</a:t>
            </a:r>
            <a:endParaRPr lang="zh-CN" altLang="en-US" sz="4000" b="1" dirty="0">
              <a:solidFill>
                <a:srgbClr val="0000FF"/>
              </a:solidFill>
              <a:latin typeface="楷体_GB2312" pitchFamily="1" charset="-122"/>
              <a:ea typeface="楷体_GB2312" pitchFamily="1" charset="-122"/>
            </a:endParaRPr>
          </a:p>
          <a:p>
            <a:pPr marL="0" lvl="0" indent="0" defTabSz="914400">
              <a:spcBef>
                <a:spcPct val="0"/>
              </a:spcBef>
              <a:buClrTx/>
              <a:buSzPct val="100000"/>
              <a:buNone/>
            </a:pPr>
            <a:r>
              <a:rPr lang="en-US" altLang="zh-CN" sz="2800" b="1" dirty="0">
                <a:solidFill>
                  <a:srgbClr val="0000FF"/>
                </a:solidFill>
                <a:latin typeface="华文彩云" panose="02010800040101010101" pitchFamily="2" charset="-122"/>
                <a:ea typeface="华文彩云" panose="02010800040101010101" pitchFamily="2" charset="-122"/>
              </a:rPr>
              <a:t>⊙</a:t>
            </a:r>
            <a:r>
              <a:rPr lang="zh-CN" altLang="en-US" sz="2800" b="1" dirty="0">
                <a:solidFill>
                  <a:srgbClr val="0000FF"/>
                </a:solidFill>
                <a:latin typeface="楷体_GB2312" pitchFamily="1" charset="-122"/>
                <a:ea typeface="楷体_GB2312" pitchFamily="1" charset="-122"/>
              </a:rPr>
              <a:t>赵亚夫基于历史教育的视角提出：</a:t>
            </a:r>
            <a:endParaRPr lang="zh-CN" altLang="en-US" sz="2800" b="1" dirty="0">
              <a:solidFill>
                <a:srgbClr val="0000FF"/>
              </a:solidFill>
              <a:latin typeface="楷体_GB2312" pitchFamily="1" charset="-122"/>
              <a:ea typeface="楷体_GB2312" pitchFamily="1" charset="-122"/>
            </a:endParaRPr>
          </a:p>
          <a:p>
            <a:pPr marL="0" lvl="0" indent="0" defTabSz="914400">
              <a:spcBef>
                <a:spcPct val="0"/>
              </a:spcBef>
              <a:buClrTx/>
              <a:buSzPct val="100000"/>
              <a:buNone/>
            </a:pPr>
            <a:r>
              <a:rPr lang="zh-CN" altLang="en-US" sz="2800" b="1" dirty="0">
                <a:solidFill>
                  <a:schemeClr val="tx1"/>
                </a:solidFill>
                <a:latin typeface="楷体_GB2312" pitchFamily="1" charset="-122"/>
                <a:ea typeface="楷体_GB2312" pitchFamily="1" charset="-122"/>
              </a:rPr>
              <a:t>(1)人类文明史的发展线索，特别是各种制度史的脉络；</a:t>
            </a:r>
            <a:endParaRPr lang="zh-CN" altLang="en-US" sz="2800" b="1" dirty="0">
              <a:solidFill>
                <a:schemeClr val="tx1"/>
              </a:solidFill>
              <a:latin typeface="楷体_GB2312" pitchFamily="1" charset="-122"/>
              <a:ea typeface="楷体_GB2312" pitchFamily="1" charset="-122"/>
            </a:endParaRPr>
          </a:p>
          <a:p>
            <a:pPr marL="0" lvl="0" indent="0" defTabSz="914400">
              <a:spcBef>
                <a:spcPct val="0"/>
              </a:spcBef>
              <a:buClrTx/>
              <a:buSzPct val="100000"/>
              <a:buNone/>
            </a:pPr>
            <a:r>
              <a:rPr lang="zh-CN" altLang="en-US" sz="2800" b="1" dirty="0">
                <a:solidFill>
                  <a:schemeClr val="tx1"/>
                </a:solidFill>
                <a:latin typeface="楷体_GB2312" pitchFamily="1" charset="-122"/>
                <a:ea typeface="楷体_GB2312" pitchFamily="1" charset="-122"/>
              </a:rPr>
              <a:t>(2)人类文化遗产的作用和价值，包括曾经辉煌的伟大文明和重大的警示性遗产；</a:t>
            </a:r>
            <a:endParaRPr lang="zh-CN" altLang="en-US" sz="2800" b="1" dirty="0">
              <a:solidFill>
                <a:schemeClr val="tx1"/>
              </a:solidFill>
              <a:latin typeface="楷体_GB2312" pitchFamily="1" charset="-122"/>
              <a:ea typeface="楷体_GB2312" pitchFamily="1" charset="-122"/>
            </a:endParaRPr>
          </a:p>
          <a:p>
            <a:pPr marL="0" lvl="0" indent="0" defTabSz="914400">
              <a:spcBef>
                <a:spcPct val="0"/>
              </a:spcBef>
              <a:buClrTx/>
              <a:buSzPct val="100000"/>
              <a:buNone/>
            </a:pPr>
            <a:r>
              <a:rPr lang="zh-CN" altLang="en-US" sz="2800" b="1" dirty="0">
                <a:solidFill>
                  <a:schemeClr val="tx1"/>
                </a:solidFill>
                <a:latin typeface="楷体_GB2312" pitchFamily="1" charset="-122"/>
                <a:ea typeface="楷体_GB2312" pitchFamily="1" charset="-122"/>
              </a:rPr>
              <a:t>(3)人类过去经历的及正在持续经历的重大变革，包括不同群体、个人为了应对各种力量所采取的行动；</a:t>
            </a:r>
            <a:endParaRPr lang="zh-CN" altLang="en-US" sz="2800" b="1" dirty="0">
              <a:solidFill>
                <a:schemeClr val="tx1"/>
              </a:solidFill>
              <a:latin typeface="楷体_GB2312" pitchFamily="1" charset="-122"/>
              <a:ea typeface="楷体_GB2312" pitchFamily="1" charset="-122"/>
            </a:endParaRPr>
          </a:p>
          <a:p>
            <a:pPr marL="0" lvl="0" indent="0" defTabSz="914400">
              <a:spcBef>
                <a:spcPct val="0"/>
              </a:spcBef>
              <a:buClrTx/>
              <a:buSzPct val="100000"/>
              <a:buNone/>
            </a:pPr>
            <a:r>
              <a:rPr lang="zh-CN" altLang="en-US" sz="2800" b="1" dirty="0">
                <a:solidFill>
                  <a:schemeClr val="tx1"/>
                </a:solidFill>
                <a:latin typeface="楷体_GB2312" pitchFamily="1" charset="-122"/>
                <a:ea typeface="楷体_GB2312" pitchFamily="1" charset="-122"/>
              </a:rPr>
              <a:t>(4)人类的现实社会和生活环境中蕴藏着哪些历史因素，即今天人们的价值观、思维方式、情感、制度、行为规范与历史的关系。</a:t>
            </a:r>
            <a:endParaRPr lang="zh-CN" altLang="en-US" sz="2800" b="1" dirty="0">
              <a:solidFill>
                <a:schemeClr val="tx1"/>
              </a:solidFill>
              <a:latin typeface="楷体_GB2312" pitchFamily="1" charset="-122"/>
              <a:ea typeface="楷体_GB2312" pitchFamily="1" charset="-122"/>
            </a:endParaRPr>
          </a:p>
          <a:p>
            <a:pPr marL="0" lvl="0" indent="0" defTabSz="914400">
              <a:spcBef>
                <a:spcPct val="0"/>
              </a:spcBef>
              <a:buClrTx/>
              <a:buSzPct val="100000"/>
              <a:buNone/>
            </a:pPr>
            <a:r>
              <a:rPr lang="zh-CN" altLang="en-US" sz="2800" b="1" dirty="0">
                <a:solidFill>
                  <a:schemeClr val="tx1"/>
                </a:solidFill>
                <a:latin typeface="楷体_GB2312" pitchFamily="1" charset="-122"/>
                <a:ea typeface="楷体_GB2312" pitchFamily="1" charset="-122"/>
              </a:rPr>
              <a:t>     </a:t>
            </a:r>
            <a:r>
              <a:rPr lang="en-US" altLang="zh-CN" sz="2800" b="1" dirty="0">
                <a:solidFill>
                  <a:srgbClr val="FF0000"/>
                </a:solidFill>
                <a:latin typeface="楷体_GB2312" pitchFamily="1" charset="-122"/>
                <a:ea typeface="楷体_GB2312" pitchFamily="1" charset="-122"/>
              </a:rPr>
              <a:t>——</a:t>
            </a:r>
            <a:r>
              <a:rPr lang="zh-CN" altLang="en-US" sz="2800" b="1" dirty="0">
                <a:solidFill>
                  <a:srgbClr val="0000FF"/>
                </a:solidFill>
                <a:latin typeface="楷体_GB2312" pitchFamily="1" charset="-122"/>
                <a:ea typeface="楷体_GB2312" pitchFamily="1" charset="-122"/>
              </a:rPr>
              <a:t>《</a:t>
            </a:r>
            <a:r>
              <a:rPr lang="en-US" altLang="zh-CN" sz="2800" b="1" dirty="0">
                <a:solidFill>
                  <a:srgbClr val="0000FF"/>
                </a:solidFill>
                <a:latin typeface="楷体_GB2312" pitchFamily="1" charset="-122"/>
                <a:ea typeface="楷体_GB2312" pitchFamily="1" charset="-122"/>
              </a:rPr>
              <a:t>“</a:t>
            </a:r>
            <a:r>
              <a:rPr lang="zh-CN" altLang="en-US" sz="2800" b="1" dirty="0">
                <a:solidFill>
                  <a:srgbClr val="0000FF"/>
                </a:solidFill>
                <a:latin typeface="楷体_GB2312" pitchFamily="1" charset="-122"/>
                <a:ea typeface="楷体_GB2312" pitchFamily="1" charset="-122"/>
              </a:rPr>
              <a:t>教好</a:t>
            </a:r>
            <a:r>
              <a:rPr lang="en-US" altLang="zh-CN" sz="2800" b="1" dirty="0">
                <a:solidFill>
                  <a:srgbClr val="0000FF"/>
                </a:solidFill>
                <a:latin typeface="楷体_GB2312" pitchFamily="1" charset="-122"/>
                <a:ea typeface="楷体_GB2312" pitchFamily="1" charset="-122"/>
              </a:rPr>
              <a:t>”</a:t>
            </a:r>
            <a:r>
              <a:rPr lang="zh-CN" altLang="en-US" sz="2800" b="1" dirty="0">
                <a:solidFill>
                  <a:srgbClr val="0000FF"/>
                </a:solidFill>
                <a:latin typeface="楷体_GB2312" pitchFamily="1" charset="-122"/>
                <a:ea typeface="楷体_GB2312" pitchFamily="1" charset="-122"/>
              </a:rPr>
              <a:t>常识是中学历史老师的基本任务》（《中学历史教学参考》</a:t>
            </a:r>
            <a:r>
              <a:rPr lang="en-US" altLang="zh-CN" sz="2800" b="1" dirty="0">
                <a:solidFill>
                  <a:srgbClr val="0000FF"/>
                </a:solidFill>
                <a:latin typeface="楷体_GB2312" pitchFamily="1" charset="-122"/>
                <a:ea typeface="楷体_GB2312" pitchFamily="1" charset="-122"/>
              </a:rPr>
              <a:t>2016</a:t>
            </a:r>
            <a:r>
              <a:rPr lang="zh-CN" altLang="en-US" sz="2800" b="1" dirty="0">
                <a:solidFill>
                  <a:srgbClr val="0000FF"/>
                </a:solidFill>
                <a:latin typeface="楷体_GB2312" pitchFamily="1" charset="-122"/>
                <a:ea typeface="楷体_GB2312" pitchFamily="1" charset="-122"/>
              </a:rPr>
              <a:t>年第</a:t>
            </a:r>
            <a:r>
              <a:rPr lang="en-US" altLang="zh-CN" sz="2800" b="1" dirty="0">
                <a:solidFill>
                  <a:srgbClr val="0000FF"/>
                </a:solidFill>
                <a:latin typeface="楷体_GB2312" pitchFamily="1" charset="-122"/>
                <a:ea typeface="楷体_GB2312" pitchFamily="1" charset="-122"/>
              </a:rPr>
              <a:t>7</a:t>
            </a:r>
            <a:r>
              <a:rPr lang="zh-CN" altLang="en-US" sz="2800" b="1" dirty="0">
                <a:solidFill>
                  <a:srgbClr val="0000FF"/>
                </a:solidFill>
                <a:latin typeface="楷体_GB2312" pitchFamily="1" charset="-122"/>
                <a:ea typeface="楷体_GB2312" pitchFamily="1" charset="-122"/>
              </a:rPr>
              <a:t>期）</a:t>
            </a:r>
            <a:endParaRPr lang="zh-CN" altLang="en-US" sz="2800" b="1" dirty="0">
              <a:solidFill>
                <a:srgbClr val="0000FF"/>
              </a:solidFill>
              <a:latin typeface="楷体_GB2312" pitchFamily="1" charset="-122"/>
              <a:ea typeface="楷体_GB2312" pitchFamily="1"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文本框 3"/>
          <p:cNvSpPr txBox="1"/>
          <p:nvPr/>
        </p:nvSpPr>
        <p:spPr>
          <a:xfrm>
            <a:off x="1555750" y="620713"/>
            <a:ext cx="8932863" cy="5077460"/>
          </a:xfrm>
          <a:prstGeom prst="rect">
            <a:avLst/>
          </a:prstGeom>
          <a:noFill/>
          <a:ln w="28575" cap="flat" cmpd="dbl">
            <a:solidFill>
              <a:schemeClr val="tx1"/>
            </a:solidFill>
            <a:prstDash val="dash"/>
            <a:round/>
            <a:headEnd type="none" w="med" len="med"/>
            <a:tailEnd type="none" w="med" len="med"/>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Pct val="100000"/>
              <a:buNone/>
            </a:pPr>
            <a:r>
              <a:rPr lang="en-US" altLang="zh-CN" sz="3600" b="1" dirty="0">
                <a:solidFill>
                  <a:srgbClr val="0000FF"/>
                </a:solidFill>
                <a:latin typeface="华文彩云" panose="02010800040101010101" pitchFamily="2" charset="-122"/>
                <a:ea typeface="华文彩云" panose="02010800040101010101" pitchFamily="2" charset="-122"/>
              </a:rPr>
              <a:t>⊙ ⊙</a:t>
            </a:r>
            <a:r>
              <a:rPr lang="zh-CN" altLang="en-US" sz="3600" b="1" dirty="0">
                <a:solidFill>
                  <a:srgbClr val="0000FF"/>
                </a:solidFill>
                <a:latin typeface="楷体_GB2312" pitchFamily="1" charset="-122"/>
                <a:ea typeface="楷体_GB2312" pitchFamily="1" charset="-122"/>
                <a:sym typeface="宋体" panose="02010600030101010101" pitchFamily="2" charset="-122"/>
              </a:rPr>
              <a:t>基于高三复习教学的视角，要</a:t>
            </a:r>
            <a:r>
              <a:rPr lang="en-US" altLang="zh-CN" sz="3600" b="1" dirty="0">
                <a:solidFill>
                  <a:srgbClr val="0000FF"/>
                </a:solidFill>
                <a:latin typeface="楷体_GB2312" pitchFamily="1" charset="-122"/>
                <a:ea typeface="楷体_GB2312" pitchFamily="1" charset="-122"/>
                <a:sym typeface="宋体" panose="02010600030101010101" pitchFamily="2" charset="-122"/>
              </a:rPr>
              <a:t>“</a:t>
            </a:r>
            <a:r>
              <a:rPr lang="zh-CN" altLang="en-US" sz="3600" b="1" dirty="0">
                <a:solidFill>
                  <a:srgbClr val="0000FF"/>
                </a:solidFill>
                <a:latin typeface="楷体_GB2312" pitchFamily="1" charset="-122"/>
                <a:ea typeface="楷体_GB2312" pitchFamily="1" charset="-122"/>
                <a:sym typeface="宋体" panose="02010600030101010101" pitchFamily="2" charset="-122"/>
              </a:rPr>
              <a:t>教好</a:t>
            </a:r>
            <a:r>
              <a:rPr lang="en-US" altLang="zh-CN" sz="3600" b="1" dirty="0">
                <a:solidFill>
                  <a:srgbClr val="0000FF"/>
                </a:solidFill>
                <a:latin typeface="楷体_GB2312" pitchFamily="1" charset="-122"/>
                <a:ea typeface="楷体_GB2312" pitchFamily="1" charset="-122"/>
                <a:sym typeface="宋体" panose="02010600030101010101" pitchFamily="2" charset="-122"/>
              </a:rPr>
              <a:t>”</a:t>
            </a:r>
            <a:r>
              <a:rPr lang="zh-CN" altLang="en-US" sz="3600" b="1" dirty="0">
                <a:solidFill>
                  <a:srgbClr val="0000FF"/>
                </a:solidFill>
                <a:latin typeface="楷体_GB2312" pitchFamily="1" charset="-122"/>
                <a:ea typeface="楷体_GB2312" pitchFamily="1" charset="-122"/>
                <a:sym typeface="宋体" panose="02010600030101010101" pitchFamily="2" charset="-122"/>
              </a:rPr>
              <a:t>的历史常识包括：</a:t>
            </a:r>
            <a:endParaRPr lang="zh-CN" altLang="en-US" sz="3600" b="1" dirty="0">
              <a:solidFill>
                <a:srgbClr val="0000FF"/>
              </a:solidFill>
              <a:latin typeface="楷体_GB2312" pitchFamily="1" charset="-122"/>
              <a:ea typeface="楷体_GB2312" pitchFamily="1" charset="-122"/>
              <a:sym typeface="宋体" panose="02010600030101010101" pitchFamily="2" charset="-122"/>
            </a:endParaRPr>
          </a:p>
          <a:p>
            <a:pPr marL="0" lvl="0" indent="0" defTabSz="914400">
              <a:spcBef>
                <a:spcPct val="0"/>
              </a:spcBef>
              <a:buClrTx/>
              <a:buSzPct val="100000"/>
              <a:buNone/>
            </a:pPr>
            <a:r>
              <a:rPr lang="zh-CN" altLang="en-US" sz="2800" b="1" dirty="0">
                <a:solidFill>
                  <a:schemeClr val="tx1"/>
                </a:solidFill>
                <a:latin typeface="楷体_GB2312" pitchFamily="1" charset="-122"/>
                <a:ea typeface="楷体_GB2312" pitchFamily="1" charset="-122"/>
                <a:sym typeface="宋体" panose="02010600030101010101" pitchFamily="2" charset="-122"/>
              </a:rPr>
              <a:t>（</a:t>
            </a:r>
            <a:r>
              <a:rPr lang="en-US" altLang="zh-CN" sz="2800" b="1" dirty="0">
                <a:solidFill>
                  <a:schemeClr val="tx1"/>
                </a:solidFill>
                <a:latin typeface="楷体_GB2312" pitchFamily="1" charset="-122"/>
                <a:ea typeface="楷体_GB2312" pitchFamily="1" charset="-122"/>
                <a:sym typeface="宋体" panose="02010600030101010101" pitchFamily="2" charset="-122"/>
              </a:rPr>
              <a:t>1</a:t>
            </a:r>
            <a:r>
              <a:rPr lang="zh-CN" altLang="en-US" sz="2800" b="1" dirty="0">
                <a:solidFill>
                  <a:schemeClr val="tx1"/>
                </a:solidFill>
                <a:latin typeface="楷体_GB2312" pitchFamily="1" charset="-122"/>
                <a:ea typeface="楷体_GB2312" pitchFamily="1" charset="-122"/>
                <a:sym typeface="宋体" panose="02010600030101010101" pitchFamily="2" charset="-122"/>
              </a:rPr>
              <a:t>）历史时序（及其多种表达方式）、历史空间（及其辨析）</a:t>
            </a:r>
            <a:endParaRPr lang="zh-CN" altLang="en-US" sz="2800" b="1" dirty="0">
              <a:solidFill>
                <a:schemeClr val="tx1"/>
              </a:solidFill>
              <a:latin typeface="楷体_GB2312" pitchFamily="1" charset="-122"/>
              <a:ea typeface="楷体_GB2312" pitchFamily="1" charset="-122"/>
              <a:sym typeface="宋体" panose="02010600030101010101" pitchFamily="2" charset="-122"/>
            </a:endParaRPr>
          </a:p>
          <a:p>
            <a:pPr marL="0" lvl="0" indent="0" defTabSz="914400">
              <a:spcBef>
                <a:spcPct val="0"/>
              </a:spcBef>
              <a:buClrTx/>
              <a:buSzPct val="100000"/>
              <a:buNone/>
            </a:pPr>
            <a:r>
              <a:rPr lang="zh-CN" altLang="en-US" sz="2800" b="1" dirty="0">
                <a:solidFill>
                  <a:schemeClr val="tx1"/>
                </a:solidFill>
                <a:latin typeface="楷体_GB2312" pitchFamily="1" charset="-122"/>
                <a:ea typeface="楷体_GB2312" pitchFamily="1" charset="-122"/>
                <a:sym typeface="宋体" panose="02010600030101010101" pitchFamily="2" charset="-122"/>
              </a:rPr>
              <a:t>（</a:t>
            </a:r>
            <a:r>
              <a:rPr lang="en-US" altLang="zh-CN" sz="2800" b="1" dirty="0">
                <a:solidFill>
                  <a:schemeClr val="tx1"/>
                </a:solidFill>
                <a:latin typeface="楷体_GB2312" pitchFamily="1" charset="-122"/>
                <a:ea typeface="楷体_GB2312" pitchFamily="1" charset="-122"/>
                <a:sym typeface="宋体" panose="02010600030101010101" pitchFamily="2" charset="-122"/>
              </a:rPr>
              <a:t>2</a:t>
            </a:r>
            <a:r>
              <a:rPr lang="zh-CN" altLang="en-US" sz="2800" b="1" dirty="0">
                <a:solidFill>
                  <a:schemeClr val="tx1"/>
                </a:solidFill>
                <a:latin typeface="楷体_GB2312" pitchFamily="1" charset="-122"/>
                <a:ea typeface="楷体_GB2312" pitchFamily="1" charset="-122"/>
                <a:sym typeface="宋体" panose="02010600030101010101" pitchFamily="2" charset="-122"/>
              </a:rPr>
              <a:t>）通史线索、概况、阶段特征</a:t>
            </a:r>
            <a:endParaRPr lang="zh-CN" altLang="en-US" sz="2800" b="1" dirty="0">
              <a:solidFill>
                <a:schemeClr val="tx1"/>
              </a:solidFill>
              <a:latin typeface="楷体_GB2312" pitchFamily="1" charset="-122"/>
              <a:ea typeface="楷体_GB2312" pitchFamily="1" charset="-122"/>
              <a:sym typeface="宋体" panose="02010600030101010101" pitchFamily="2" charset="-122"/>
            </a:endParaRPr>
          </a:p>
          <a:p>
            <a:pPr marL="0" lvl="0" indent="0" defTabSz="914400">
              <a:spcBef>
                <a:spcPct val="0"/>
              </a:spcBef>
              <a:buClrTx/>
              <a:buSzPct val="100000"/>
              <a:buNone/>
            </a:pPr>
            <a:r>
              <a:rPr lang="zh-CN" altLang="en-US" sz="2800" b="1" dirty="0">
                <a:solidFill>
                  <a:schemeClr val="tx1"/>
                </a:solidFill>
                <a:latin typeface="楷体_GB2312" pitchFamily="1" charset="-122"/>
                <a:ea typeface="楷体_GB2312" pitchFamily="1" charset="-122"/>
                <a:sym typeface="宋体" panose="02010600030101010101" pitchFamily="2" charset="-122"/>
              </a:rPr>
              <a:t>（</a:t>
            </a:r>
            <a:r>
              <a:rPr lang="en-US" altLang="zh-CN" sz="2800" b="1" dirty="0">
                <a:solidFill>
                  <a:schemeClr val="tx1"/>
                </a:solidFill>
                <a:latin typeface="楷体_GB2312" pitchFamily="1" charset="-122"/>
                <a:ea typeface="楷体_GB2312" pitchFamily="1" charset="-122"/>
                <a:sym typeface="宋体" panose="02010600030101010101" pitchFamily="2" charset="-122"/>
              </a:rPr>
              <a:t>3</a:t>
            </a:r>
            <a:r>
              <a:rPr lang="zh-CN" altLang="en-US" sz="2800" b="1" dirty="0">
                <a:solidFill>
                  <a:schemeClr val="tx1"/>
                </a:solidFill>
                <a:latin typeface="楷体_GB2312" pitchFamily="1" charset="-122"/>
                <a:ea typeface="楷体_GB2312" pitchFamily="1" charset="-122"/>
                <a:sym typeface="宋体" panose="02010600030101010101" pitchFamily="2" charset="-122"/>
              </a:rPr>
              <a:t>）重大历史事件、重要历史人物、重要历史现象（及其相互关联） </a:t>
            </a:r>
            <a:endParaRPr lang="zh-CN" altLang="en-US" sz="2800" b="1" dirty="0">
              <a:solidFill>
                <a:schemeClr val="tx1"/>
              </a:solidFill>
              <a:latin typeface="楷体_GB2312" pitchFamily="1" charset="-122"/>
              <a:ea typeface="楷体_GB2312" pitchFamily="1" charset="-122"/>
              <a:sym typeface="宋体" panose="02010600030101010101" pitchFamily="2" charset="-122"/>
            </a:endParaRPr>
          </a:p>
          <a:p>
            <a:pPr marL="0" lvl="0" indent="0" defTabSz="914400">
              <a:spcBef>
                <a:spcPct val="0"/>
              </a:spcBef>
              <a:buClrTx/>
              <a:buSzPct val="100000"/>
              <a:buNone/>
            </a:pPr>
            <a:r>
              <a:rPr lang="zh-CN" altLang="en-US" sz="2800" b="1" dirty="0">
                <a:solidFill>
                  <a:schemeClr val="tx1"/>
                </a:solidFill>
                <a:latin typeface="楷体_GB2312" pitchFamily="1" charset="-122"/>
                <a:ea typeface="楷体_GB2312" pitchFamily="1" charset="-122"/>
                <a:sym typeface="宋体" panose="02010600030101010101" pitchFamily="2" charset="-122"/>
              </a:rPr>
              <a:t>（</a:t>
            </a:r>
            <a:r>
              <a:rPr lang="en-US" altLang="zh-CN" sz="2800" b="1" dirty="0">
                <a:solidFill>
                  <a:schemeClr val="tx1"/>
                </a:solidFill>
                <a:latin typeface="楷体_GB2312" pitchFamily="1" charset="-122"/>
                <a:ea typeface="楷体_GB2312" pitchFamily="1" charset="-122"/>
                <a:sym typeface="宋体" panose="02010600030101010101" pitchFamily="2" charset="-122"/>
              </a:rPr>
              <a:t>4</a:t>
            </a:r>
            <a:r>
              <a:rPr lang="zh-CN" altLang="en-US" sz="2800" b="1" dirty="0">
                <a:solidFill>
                  <a:schemeClr val="tx1"/>
                </a:solidFill>
                <a:latin typeface="楷体_GB2312" pitchFamily="1" charset="-122"/>
                <a:ea typeface="楷体_GB2312" pitchFamily="1" charset="-122"/>
                <a:sym typeface="宋体" panose="02010600030101010101" pitchFamily="2" charset="-122"/>
              </a:rPr>
              <a:t>）学科思维与学科语言 </a:t>
            </a:r>
            <a:endParaRPr lang="zh-CN" altLang="en-US" sz="2800" b="1" dirty="0">
              <a:solidFill>
                <a:schemeClr val="tx1"/>
              </a:solidFill>
              <a:latin typeface="楷体_GB2312" pitchFamily="1" charset="-122"/>
              <a:ea typeface="楷体_GB2312" pitchFamily="1" charset="-122"/>
              <a:sym typeface="宋体" panose="02010600030101010101" pitchFamily="2" charset="-122"/>
            </a:endParaRPr>
          </a:p>
          <a:p>
            <a:pPr marL="0" lvl="0" indent="0" defTabSz="914400">
              <a:spcBef>
                <a:spcPct val="0"/>
              </a:spcBef>
              <a:buClrTx/>
              <a:buSzPct val="100000"/>
              <a:buNone/>
            </a:pPr>
            <a:r>
              <a:rPr lang="zh-CN" altLang="en-US" sz="2800" b="1" dirty="0">
                <a:solidFill>
                  <a:schemeClr val="tx1"/>
                </a:solidFill>
                <a:latin typeface="楷体_GB2312" pitchFamily="1" charset="-122"/>
                <a:ea typeface="楷体_GB2312" pitchFamily="1" charset="-122"/>
                <a:sym typeface="宋体" panose="02010600030101010101" pitchFamily="2" charset="-122"/>
              </a:rPr>
              <a:t>（</a:t>
            </a:r>
            <a:r>
              <a:rPr lang="en-US" altLang="zh-CN" sz="2800" b="1" dirty="0">
                <a:solidFill>
                  <a:schemeClr val="tx1"/>
                </a:solidFill>
                <a:latin typeface="楷体_GB2312" pitchFamily="1" charset="-122"/>
                <a:ea typeface="楷体_GB2312" pitchFamily="1" charset="-122"/>
                <a:sym typeface="宋体" panose="02010600030101010101" pitchFamily="2" charset="-122"/>
              </a:rPr>
              <a:t>5</a:t>
            </a:r>
            <a:r>
              <a:rPr lang="zh-CN" altLang="en-US" sz="2800" b="1" dirty="0">
                <a:solidFill>
                  <a:schemeClr val="tx1"/>
                </a:solidFill>
                <a:latin typeface="楷体_GB2312" pitchFamily="1" charset="-122"/>
                <a:ea typeface="楷体_GB2312" pitchFamily="1" charset="-122"/>
                <a:sym typeface="宋体" panose="02010600030101010101" pitchFamily="2" charset="-122"/>
              </a:rPr>
              <a:t>）历史学科学习、研究的基本方法（史料实证、历史事实、历史叙述、历史理解（想象、同情、移情）、历史解释、历史评价、历史结论等</a:t>
            </a:r>
            <a:endParaRPr lang="zh-CN" altLang="en-US" sz="2800" b="1" dirty="0">
              <a:solidFill>
                <a:schemeClr val="tx1"/>
              </a:solidFill>
              <a:latin typeface="楷体_GB2312" pitchFamily="1" charset="-122"/>
              <a:ea typeface="楷体_GB2312" pitchFamily="1" charset="-122"/>
              <a:sym typeface="宋体" panose="02010600030101010101" pitchFamily="2"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604963" y="14923"/>
            <a:ext cx="8982075" cy="1660525"/>
          </a:xfrm>
          <a:prstGeom prst="rect">
            <a:avLst/>
          </a:prstGeom>
          <a:noFill/>
        </p:spPr>
        <p:txBody>
          <a:bodyPr>
            <a:spAutoFit/>
          </a:bodyPr>
          <a:lstStyle/>
          <a:p>
            <a:pPr marR="0" defTabSz="914400" eaLnBrk="1" hangingPunct="1">
              <a:buClrTx/>
              <a:buSzTx/>
              <a:buFont typeface="Arial" panose="020B0604020202020204" pitchFamily="34" charset="0"/>
              <a:buNone/>
              <a:defRPr/>
            </a:pPr>
            <a:r>
              <a:rPr kumimoji="0" lang="en-US" altLang="zh-CN" sz="4800" b="1" kern="1200" cap="none" spc="0" normalizeH="0" baseline="0"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宋体" panose="02010600030101010101" pitchFamily="2" charset="-122"/>
                <a:sym typeface="+mn-ea"/>
              </a:rPr>
              <a:t>◆◆◆ </a:t>
            </a:r>
            <a:r>
              <a:rPr kumimoji="0" lang="zh-CN" altLang="en-US" sz="4800" b="1" kern="1200" cap="none" spc="0" normalizeH="0" baseline="0" noProof="1">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宋体" panose="02010600030101010101" pitchFamily="2" charset="-122"/>
                <a:sym typeface="+mn-ea"/>
              </a:rPr>
              <a:t>高</a:t>
            </a:r>
            <a:r>
              <a:rPr kumimoji="0" lang="en-US" altLang="zh-CN" sz="4800" b="1" kern="1200" cap="none" spc="0" normalizeH="0" baseline="0" noProof="1" smtClean="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宋体" panose="02010600030101010101" pitchFamily="2" charset="-122"/>
                <a:sym typeface="+mn-ea"/>
              </a:rPr>
              <a:t>效</a:t>
            </a:r>
            <a:r>
              <a:rPr kumimoji="0" lang="zh-CN" altLang="en-US" sz="4800" b="1" kern="1200" cap="none" spc="0" normalizeH="0" baseline="0" noProof="1" smtClean="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宋体" panose="02010600030101010101" pitchFamily="2" charset="-122"/>
                <a:sym typeface="+mn-ea"/>
              </a:rPr>
              <a:t>复习策略</a:t>
            </a:r>
            <a:endParaRPr kumimoji="0" lang="en-US" altLang="zh-CN" sz="4800" b="1" kern="1200" cap="none" spc="0" normalizeH="0" baseline="0" noProof="1">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宋体" panose="02010600030101010101" pitchFamily="2" charset="-122"/>
              <a:sym typeface="+mn-ea"/>
            </a:endParaRPr>
          </a:p>
          <a:p>
            <a:pPr marR="0" defTabSz="914400" eaLnBrk="1" hangingPunct="1">
              <a:lnSpc>
                <a:spcPct val="150000"/>
              </a:lnSpc>
              <a:buClrTx/>
              <a:buSzTx/>
              <a:buFont typeface="Arial" panose="020B0604020202020204" pitchFamily="34" charset="0"/>
              <a:buNone/>
              <a:defRPr/>
            </a:pPr>
            <a:r>
              <a:rPr kumimoji="0" lang="zh-CN" altLang="en-US" sz="3600" kern="1200" cap="none" spc="0" normalizeH="0" baseline="0" noProof="1">
                <a:latin typeface="黑体" panose="02010609060101010101" pitchFamily="2" charset="-122"/>
                <a:ea typeface="黑体" panose="02010609060101010101" pitchFamily="2" charset="-122"/>
                <a:cs typeface="+mn-cs"/>
                <a:sym typeface="+mn-ea"/>
              </a:rPr>
              <a:t>四、核心概念（高频考点）延展与多维突破</a:t>
            </a:r>
            <a:endParaRPr kumimoji="0" lang="zh-CN" altLang="en-US" sz="3600" b="1" kern="1200" cap="none" spc="0" normalizeH="0" baseline="0" noProof="1">
              <a:solidFill>
                <a:srgbClr val="FF0000"/>
              </a:solidFill>
              <a:latin typeface="楷体_GB2312" pitchFamily="1" charset="-122"/>
              <a:ea typeface="楷体_GB2312" pitchFamily="1" charset="-122"/>
              <a:cs typeface="+mn-cs"/>
              <a:sym typeface="+mn-ea"/>
            </a:endParaRPr>
          </a:p>
        </p:txBody>
      </p:sp>
      <p:sp>
        <p:nvSpPr>
          <p:cNvPr id="60419" name="文本框 99"/>
          <p:cNvSpPr txBox="1">
            <a:spLocks noChangeArrowheads="1"/>
          </p:cNvSpPr>
          <p:nvPr/>
        </p:nvSpPr>
        <p:spPr bwMode="auto">
          <a:xfrm>
            <a:off x="1604963" y="1700213"/>
            <a:ext cx="8804275" cy="181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266700" marR="0" lvl="0" indent="-26670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smtClean="0">
                <a:ln>
                  <a:noFill/>
                </a:ln>
                <a:solidFill>
                  <a:srgbClr val="0000FF"/>
                </a:solidFill>
                <a:effectLst/>
                <a:uLnTx/>
                <a:uFillTx/>
                <a:latin typeface="楷体_GB2312" pitchFamily="1" charset="-122"/>
                <a:ea typeface="楷体_GB2312" pitchFamily="1" charset="-122"/>
                <a:cs typeface="+mn-cs"/>
                <a:sym typeface="宋体" panose="02010600030101010101" pitchFamily="2" charset="-122"/>
              </a:rPr>
              <a:t>【</a:t>
            </a:r>
            <a:r>
              <a:rPr kumimoji="0" lang="en-US" altLang="zh-CN" sz="2400" b="1" i="0" u="none" strike="noStrike" kern="1200" cap="none" spc="0" normalizeH="0" baseline="0" noProof="0" dirty="0" smtClean="0">
                <a:ln>
                  <a:noFill/>
                </a:ln>
                <a:solidFill>
                  <a:srgbClr val="0000FF"/>
                </a:solidFill>
                <a:effectLst/>
                <a:uLnTx/>
                <a:uFillTx/>
                <a:latin typeface="楷体_GB2312" pitchFamily="1" charset="-122"/>
                <a:ea typeface="楷体_GB2312" pitchFamily="1" charset="-122"/>
                <a:cs typeface="+mn-cs"/>
                <a:sym typeface="宋体" panose="02010600030101010101" pitchFamily="2" charset="-122"/>
              </a:rPr>
              <a:t>2017</a:t>
            </a:r>
            <a:r>
              <a:rPr kumimoji="0" lang="en-US" altLang="zh-CN" sz="2400" b="1" i="0" u="none" strike="noStrike" kern="0" cap="none" spc="0" normalizeH="0" baseline="0" noProof="0" dirty="0" smtClean="0">
                <a:ln>
                  <a:noFill/>
                </a:ln>
                <a:solidFill>
                  <a:srgbClr val="0000FF"/>
                </a:solidFill>
                <a:effectLst/>
                <a:uLnTx/>
                <a:uFillTx/>
                <a:latin typeface="Arial" panose="020B0604020202020204"/>
                <a:ea typeface="宋体" panose="02010600030101010101" pitchFamily="2" charset="-122"/>
                <a:cs typeface="+mn-cs"/>
              </a:rPr>
              <a:t> · </a:t>
            </a:r>
            <a:r>
              <a:rPr kumimoji="0" lang="en-US" altLang="zh-CN" sz="2400" b="1" i="0" u="none" strike="noStrike" kern="1200" cap="none" spc="0" normalizeH="0" baseline="0" noProof="0" dirty="0" smtClean="0">
                <a:ln>
                  <a:noFill/>
                </a:ln>
                <a:solidFill>
                  <a:srgbClr val="0000FF"/>
                </a:solidFill>
                <a:effectLst/>
                <a:uLnTx/>
                <a:uFillTx/>
                <a:latin typeface="楷体_GB2312" pitchFamily="1" charset="-122"/>
                <a:ea typeface="楷体_GB2312" pitchFamily="1" charset="-122"/>
                <a:cs typeface="+mn-cs"/>
                <a:sym typeface="宋体" panose="02010600030101010101" pitchFamily="2" charset="-122"/>
              </a:rPr>
              <a:t>Ⅲ</a:t>
            </a:r>
            <a:r>
              <a:rPr kumimoji="0" lang="zh-CN" altLang="en-US" sz="2400" b="1" i="0" u="none" strike="noStrike" kern="1200" cap="none" spc="0" normalizeH="0" baseline="0" noProof="0" dirty="0" smtClean="0">
                <a:ln>
                  <a:noFill/>
                </a:ln>
                <a:solidFill>
                  <a:srgbClr val="0000FF"/>
                </a:solidFill>
                <a:effectLst/>
                <a:uLnTx/>
                <a:uFillTx/>
                <a:latin typeface="楷体_GB2312" pitchFamily="1" charset="-122"/>
                <a:ea typeface="楷体_GB2312" pitchFamily="1" charset="-122"/>
                <a:cs typeface="+mn-cs"/>
                <a:sym typeface="宋体" panose="02010600030101010101" pitchFamily="2" charset="-122"/>
              </a:rPr>
              <a:t>卷2</a:t>
            </a:r>
            <a:r>
              <a:rPr kumimoji="0" lang="en-US" altLang="zh-CN" sz="2400" b="1" i="0" u="none" strike="noStrike" kern="1200" cap="none" spc="0" normalizeH="0" baseline="0" noProof="0" dirty="0" smtClean="0">
                <a:ln>
                  <a:noFill/>
                </a:ln>
                <a:solidFill>
                  <a:srgbClr val="0000FF"/>
                </a:solidFill>
                <a:effectLst/>
                <a:uLnTx/>
                <a:uFillTx/>
                <a:latin typeface="楷体_GB2312" pitchFamily="1" charset="-122"/>
                <a:ea typeface="楷体_GB2312" pitchFamily="1" charset="-122"/>
                <a:cs typeface="+mn-cs"/>
                <a:sym typeface="宋体" panose="02010600030101010101" pitchFamily="2" charset="-122"/>
              </a:rPr>
              <a:t>6</a:t>
            </a:r>
            <a:r>
              <a:rPr kumimoji="0" lang="zh-CN" altLang="en-US" sz="2400" b="1" i="0" u="none" strike="noStrike" kern="1200" cap="none" spc="0" normalizeH="0" baseline="0" noProof="0" dirty="0" smtClean="0">
                <a:ln>
                  <a:noFill/>
                </a:ln>
                <a:solidFill>
                  <a:srgbClr val="0000FF"/>
                </a:solidFill>
                <a:effectLst/>
                <a:uLnTx/>
                <a:uFillTx/>
                <a:latin typeface="楷体_GB2312" pitchFamily="1" charset="-122"/>
                <a:ea typeface="楷体_GB2312" pitchFamily="1" charset="-122"/>
                <a:cs typeface="+mn-cs"/>
                <a:sym typeface="宋体" panose="02010600030101010101" pitchFamily="2" charset="-122"/>
              </a:rPr>
              <a:t>】</a:t>
            </a:r>
            <a:r>
              <a:rPr kumimoji="0" lang="zh-CN" altLang="en-US" sz="2800" b="1" i="0" u="none" strike="noStrike" kern="1200" cap="none" spc="0" normalizeH="0" baseline="0" noProof="0" dirty="0" smtClean="0">
                <a:ln>
                  <a:noFill/>
                </a:ln>
                <a:solidFill>
                  <a:schemeClr val="tx1"/>
                </a:solidFill>
                <a:effectLst/>
                <a:uLnTx/>
                <a:uFillTx/>
                <a:latin typeface="楷体_GB2312" pitchFamily="1" charset="-122"/>
                <a:ea typeface="楷体_GB2312" pitchFamily="1" charset="-122"/>
                <a:cs typeface="+mn-cs"/>
                <a:sym typeface="宋体" panose="02010600030101010101" pitchFamily="2" charset="-122"/>
              </a:rPr>
              <a:t>表</a:t>
            </a:r>
            <a:r>
              <a:rPr kumimoji="0" lang="en-US" altLang="zh-CN" sz="2800" b="1" i="0" u="none" strike="noStrike" kern="1200" cap="none" spc="0" normalizeH="0" baseline="0" noProof="0" dirty="0" smtClean="0">
                <a:ln>
                  <a:noFill/>
                </a:ln>
                <a:solidFill>
                  <a:schemeClr val="tx1"/>
                </a:solidFill>
                <a:effectLst/>
                <a:uLnTx/>
                <a:uFillTx/>
                <a:latin typeface="楷体_GB2312" pitchFamily="1" charset="-122"/>
                <a:ea typeface="楷体_GB2312" pitchFamily="1" charset="-122"/>
                <a:cs typeface="+mn-cs"/>
                <a:sym typeface="宋体" panose="02010600030101010101" pitchFamily="2" charset="-122"/>
              </a:rPr>
              <a:t>1</a:t>
            </a:r>
            <a:r>
              <a:rPr kumimoji="0" lang="zh-CN" altLang="en-US" sz="2800" b="1" i="0" u="none" strike="noStrike" kern="1200" cap="none" spc="0" normalizeH="0" baseline="0" noProof="0" dirty="0" smtClean="0">
                <a:ln>
                  <a:noFill/>
                </a:ln>
                <a:solidFill>
                  <a:schemeClr val="tx1"/>
                </a:solidFill>
                <a:effectLst/>
                <a:uLnTx/>
                <a:uFillTx/>
                <a:latin typeface="楷体_GB2312" pitchFamily="1" charset="-122"/>
                <a:ea typeface="楷体_GB2312" pitchFamily="1" charset="-122"/>
                <a:cs typeface="+mn-cs"/>
                <a:sym typeface="宋体" panose="02010600030101010101" pitchFamily="2" charset="-122"/>
              </a:rPr>
              <a:t>为唐代后期敦煌某地土地占有情况统计表。据此可知，当时该地</a:t>
            </a:r>
            <a:endParaRPr kumimoji="0" lang="zh-CN" altLang="en-US" sz="2800" b="1" i="0" u="none" strike="noStrike" kern="1200" cap="none" spc="0" normalizeH="0" baseline="0" noProof="0" dirty="0" smtClean="0">
              <a:ln>
                <a:noFill/>
              </a:ln>
              <a:solidFill>
                <a:schemeClr val="tx1"/>
              </a:solidFill>
              <a:effectLst/>
              <a:uLnTx/>
              <a:uFillTx/>
              <a:latin typeface="楷体_GB2312" pitchFamily="1" charset="-122"/>
              <a:ea typeface="楷体_GB2312" pitchFamily="1" charset="-122"/>
              <a:cs typeface="+mn-cs"/>
              <a:sym typeface="宋体" panose="02010600030101010101" pitchFamily="2" charset="-122"/>
            </a:endParaRPr>
          </a:p>
          <a:p>
            <a:pPr marL="266700" marR="0" lvl="0" indent="-26670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smtClean="0">
                <a:ln>
                  <a:noFill/>
                </a:ln>
                <a:solidFill>
                  <a:schemeClr val="tx1"/>
                </a:solidFill>
                <a:effectLst/>
                <a:uLnTx/>
                <a:uFillTx/>
                <a:latin typeface="楷体_GB2312" pitchFamily="1" charset="-122"/>
                <a:ea typeface="楷体_GB2312" pitchFamily="1" charset="-122"/>
                <a:cs typeface="+mn-cs"/>
                <a:sym typeface="宋体" panose="02010600030101010101" pitchFamily="2" charset="-122"/>
              </a:rPr>
              <a:t>A</a:t>
            </a:r>
            <a:r>
              <a:rPr kumimoji="0" lang="zh-CN" altLang="en-US" sz="2800" b="1" i="0" u="none" strike="noStrike" kern="1200" cap="none" spc="0" normalizeH="0" baseline="0" noProof="0" dirty="0" smtClean="0">
                <a:ln>
                  <a:noFill/>
                </a:ln>
                <a:solidFill>
                  <a:schemeClr val="tx1"/>
                </a:solidFill>
                <a:effectLst/>
                <a:uLnTx/>
                <a:uFillTx/>
                <a:latin typeface="楷体_GB2312" pitchFamily="1" charset="-122"/>
                <a:ea typeface="楷体_GB2312" pitchFamily="1" charset="-122"/>
                <a:cs typeface="+mn-cs"/>
                <a:sym typeface="宋体" panose="02010600030101010101" pitchFamily="2" charset="-122"/>
              </a:rPr>
              <a:t>．自耕农经济盛行       </a:t>
            </a:r>
            <a:r>
              <a:rPr kumimoji="0" lang="en-US" altLang="zh-CN" sz="2800" b="1" i="0" u="sng" strike="noStrike" kern="1200" cap="none" spc="0" normalizeH="0" baseline="0" noProof="0" dirty="0" smtClean="0">
                <a:ln>
                  <a:noFill/>
                </a:ln>
                <a:solidFill>
                  <a:srgbClr val="0000FF"/>
                </a:solidFill>
                <a:effectLst/>
                <a:uLnTx/>
                <a:uFillTx/>
                <a:latin typeface="楷体_GB2312" pitchFamily="1" charset="-122"/>
                <a:ea typeface="楷体_GB2312" pitchFamily="1" charset="-122"/>
                <a:cs typeface="+mn-cs"/>
                <a:sym typeface="宋体" panose="02010600030101010101" pitchFamily="2" charset="-122"/>
              </a:rPr>
              <a:t>B</a:t>
            </a:r>
            <a:r>
              <a:rPr kumimoji="0" lang="zh-CN" altLang="en-US" sz="2800" b="1" i="0" u="sng" strike="noStrike" kern="1200" cap="none" spc="0" normalizeH="0" baseline="0" noProof="0" dirty="0" smtClean="0">
                <a:ln>
                  <a:noFill/>
                </a:ln>
                <a:solidFill>
                  <a:srgbClr val="0000FF"/>
                </a:solidFill>
                <a:effectLst/>
                <a:uLnTx/>
                <a:uFillTx/>
                <a:latin typeface="楷体_GB2312" pitchFamily="1" charset="-122"/>
                <a:ea typeface="楷体_GB2312" pitchFamily="1" charset="-122"/>
                <a:cs typeface="+mn-cs"/>
                <a:sym typeface="宋体" panose="02010600030101010101" pitchFamily="2" charset="-122"/>
              </a:rPr>
              <a:t>．土地集中现象突出</a:t>
            </a:r>
            <a:endParaRPr kumimoji="0" lang="zh-CN" altLang="en-US" sz="2800" b="1" i="0" u="sng" strike="noStrike" kern="1200" cap="none" spc="0" normalizeH="0" baseline="0" noProof="0" dirty="0" smtClean="0">
              <a:ln>
                <a:noFill/>
              </a:ln>
              <a:solidFill>
                <a:srgbClr val="0000FF"/>
              </a:solidFill>
              <a:effectLst/>
              <a:uLnTx/>
              <a:uFillTx/>
              <a:latin typeface="楷体_GB2312" pitchFamily="1" charset="-122"/>
              <a:ea typeface="楷体_GB2312" pitchFamily="1" charset="-122"/>
              <a:cs typeface="+mn-cs"/>
              <a:sym typeface="宋体" panose="02010600030101010101" pitchFamily="2" charset="-122"/>
            </a:endParaRPr>
          </a:p>
          <a:p>
            <a:pPr marL="266700" marR="0" lvl="0" indent="-266700" algn="l" defTabSz="914400" rtl="0" eaLnBrk="1" fontAlgn="base" latinLnBrk="0" hangingPunct="1">
              <a:lnSpc>
                <a:spcPct val="100000"/>
              </a:lnSpc>
              <a:spcBef>
                <a:spcPct val="0"/>
              </a:spcBef>
              <a:spcAft>
                <a:spcPct val="0"/>
              </a:spcAft>
              <a:buClrTx/>
              <a:buSzTx/>
              <a:buFontTx/>
              <a:buNone/>
              <a:defRPr/>
            </a:pPr>
            <a:r>
              <a:rPr kumimoji="0" lang="en-US" altLang="zh-CN" sz="2800" b="1" i="0" u="sng" strike="noStrike" kern="1200" cap="none" spc="0" normalizeH="0" baseline="0" noProof="0" dirty="0" smtClean="0">
                <a:ln>
                  <a:noFill/>
                </a:ln>
                <a:solidFill>
                  <a:srgbClr val="0000FF"/>
                </a:solidFill>
                <a:effectLst/>
                <a:uLnTx/>
                <a:uFillTx/>
                <a:latin typeface="楷体_GB2312" pitchFamily="1" charset="-122"/>
                <a:ea typeface="楷体_GB2312" pitchFamily="1" charset="-122"/>
                <a:cs typeface="+mn-cs"/>
                <a:sym typeface="宋体" panose="02010600030101010101" pitchFamily="2" charset="-122"/>
              </a:rPr>
              <a:t>C</a:t>
            </a:r>
            <a:r>
              <a:rPr kumimoji="0" lang="zh-CN" altLang="en-US" sz="2800" b="1" i="0" u="sng" strike="noStrike" kern="1200" cap="none" spc="0" normalizeH="0" baseline="0" noProof="0" dirty="0" smtClean="0">
                <a:ln>
                  <a:noFill/>
                </a:ln>
                <a:solidFill>
                  <a:srgbClr val="0000FF"/>
                </a:solidFill>
                <a:effectLst/>
                <a:uLnTx/>
                <a:uFillTx/>
                <a:latin typeface="楷体_GB2312" pitchFamily="1" charset="-122"/>
                <a:ea typeface="楷体_GB2312" pitchFamily="1" charset="-122"/>
                <a:cs typeface="+mn-cs"/>
                <a:sym typeface="宋体" panose="02010600030101010101" pitchFamily="2" charset="-122"/>
              </a:rPr>
              <a:t>．均田制破坏严重 </a:t>
            </a:r>
            <a:r>
              <a:rPr kumimoji="0" lang="zh-CN" altLang="en-US" sz="2800" b="1" i="0" u="sng" strike="noStrike" kern="1200" cap="none" spc="0" normalizeH="0" baseline="0" noProof="0" dirty="0" smtClean="0">
                <a:ln>
                  <a:noFill/>
                </a:ln>
                <a:solidFill>
                  <a:srgbClr val="FF0000"/>
                </a:solidFill>
                <a:effectLst/>
                <a:uLnTx/>
                <a:uFillTx/>
                <a:latin typeface="楷体_GB2312" pitchFamily="1" charset="-122"/>
                <a:ea typeface="楷体_GB2312" pitchFamily="1" charset="-122"/>
                <a:cs typeface="+mn-cs"/>
                <a:sym typeface="宋体" panose="02010600030101010101" pitchFamily="2" charset="-122"/>
              </a:rPr>
              <a:t>   </a:t>
            </a:r>
            <a:r>
              <a:rPr kumimoji="0" lang="zh-CN" altLang="en-US" sz="2800" b="1" i="0" u="none" strike="noStrike" kern="1200" cap="none" spc="0" normalizeH="0" baseline="0" noProof="0" dirty="0" smtClean="0">
                <a:ln>
                  <a:noFill/>
                </a:ln>
                <a:solidFill>
                  <a:schemeClr val="tx1"/>
                </a:solidFill>
                <a:effectLst/>
                <a:uLnTx/>
                <a:uFillTx/>
                <a:latin typeface="楷体_GB2312" pitchFamily="1" charset="-122"/>
                <a:ea typeface="楷体_GB2312" pitchFamily="1" charset="-122"/>
                <a:cs typeface="+mn-cs"/>
                <a:sym typeface="宋体" panose="02010600030101010101" pitchFamily="2" charset="-122"/>
              </a:rPr>
              <a:t>   </a:t>
            </a:r>
            <a:r>
              <a:rPr kumimoji="0" lang="en-US" altLang="zh-CN" sz="2800" b="1" i="0" u="none" strike="noStrike" kern="1200" cap="none" spc="0" normalizeH="0" baseline="0" noProof="0" dirty="0" smtClean="0">
                <a:ln>
                  <a:noFill/>
                </a:ln>
                <a:solidFill>
                  <a:schemeClr val="tx1"/>
                </a:solidFill>
                <a:effectLst/>
                <a:uLnTx/>
                <a:uFillTx/>
                <a:latin typeface="楷体_GB2312" pitchFamily="1" charset="-122"/>
                <a:ea typeface="楷体_GB2312" pitchFamily="1" charset="-122"/>
                <a:cs typeface="+mn-cs"/>
                <a:sym typeface="宋体" panose="02010600030101010101" pitchFamily="2" charset="-122"/>
              </a:rPr>
              <a:t>D</a:t>
            </a:r>
            <a:r>
              <a:rPr kumimoji="0" lang="zh-CN" altLang="en-US" sz="2800" b="1" i="0" u="none" strike="noStrike" kern="1200" cap="none" spc="0" normalizeH="0" baseline="0" noProof="0" dirty="0" smtClean="0">
                <a:ln>
                  <a:noFill/>
                </a:ln>
                <a:solidFill>
                  <a:schemeClr val="tx1"/>
                </a:solidFill>
                <a:effectLst/>
                <a:uLnTx/>
                <a:uFillTx/>
                <a:latin typeface="楷体_GB2312" pitchFamily="1" charset="-122"/>
                <a:ea typeface="楷体_GB2312" pitchFamily="1" charset="-122"/>
                <a:cs typeface="+mn-cs"/>
                <a:sym typeface="宋体" panose="02010600030101010101" pitchFamily="2" charset="-122"/>
              </a:rPr>
              <a:t>．农业生产效率提高</a:t>
            </a:r>
            <a:endParaRPr kumimoji="0" lang="zh-CN" altLang="en-US" sz="2800" b="1" i="0" u="none" strike="noStrike" kern="1200" cap="none" spc="0" normalizeH="0" baseline="0" noProof="0" dirty="0" smtClean="0">
              <a:ln>
                <a:noFill/>
              </a:ln>
              <a:solidFill>
                <a:schemeClr val="tx1"/>
              </a:solidFill>
              <a:effectLst/>
              <a:uLnTx/>
              <a:uFillTx/>
              <a:latin typeface="楷体_GB2312" pitchFamily="1" charset="-122"/>
              <a:ea typeface="楷体_GB2312" pitchFamily="1" charset="-122"/>
              <a:cs typeface="+mn-cs"/>
            </a:endParaRPr>
          </a:p>
        </p:txBody>
      </p:sp>
      <p:graphicFrame>
        <p:nvGraphicFramePr>
          <p:cNvPr id="2" name="表格 1"/>
          <p:cNvGraphicFramePr/>
          <p:nvPr/>
        </p:nvGraphicFramePr>
        <p:xfrm>
          <a:off x="2128838" y="3684588"/>
          <a:ext cx="7538720" cy="2583180"/>
        </p:xfrm>
        <a:graphic>
          <a:graphicData uri="http://schemas.openxmlformats.org/drawingml/2006/table">
            <a:tbl>
              <a:tblPr firstRow="1" bandRow="1">
                <a:tableStyleId>{5940675A-B579-460E-94D1-54222C63F5DA}</a:tableStyleId>
              </a:tblPr>
              <a:tblGrid>
                <a:gridCol w="2510155"/>
                <a:gridCol w="2514600"/>
                <a:gridCol w="2513965"/>
              </a:tblGrid>
              <a:tr h="430530">
                <a:tc>
                  <a:txBody>
                    <a:bodyPr/>
                    <a:lstStyle/>
                    <a:p>
                      <a:pPr algn="ctr">
                        <a:buNone/>
                      </a:pPr>
                      <a:r>
                        <a:rPr lang="zh-CN" altLang="en-US" sz="2000" b="1">
                          <a:latin typeface="宋体" panose="02010600030101010101" pitchFamily="2" charset="-122"/>
                          <a:ea typeface="宋体" panose="02010600030101010101" pitchFamily="2" charset="-122"/>
                          <a:cs typeface="宋体" panose="02010600030101010101" pitchFamily="2" charset="-122"/>
                        </a:rPr>
                        <a:t>土地规模（亩）</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zh-CN" altLang="en-US" sz="2000" b="1">
                          <a:latin typeface="宋体" panose="02010600030101010101" pitchFamily="2" charset="-122"/>
                          <a:ea typeface="宋体" panose="02010600030101010101" pitchFamily="2" charset="-122"/>
                          <a:cs typeface="宋体" panose="02010600030101010101" pitchFamily="2" charset="-122"/>
                        </a:rPr>
                        <a:t>户数</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zh-CN" altLang="en-US" sz="2000" b="1">
                          <a:latin typeface="宋体" panose="02010600030101010101" pitchFamily="2" charset="-122"/>
                          <a:ea typeface="宋体" panose="02010600030101010101" pitchFamily="2" charset="-122"/>
                          <a:cs typeface="宋体" panose="02010600030101010101" pitchFamily="2" charset="-122"/>
                        </a:rPr>
                        <a:t>户数比例</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0530">
                <a:tc>
                  <a:txBody>
                    <a:bodyPr/>
                    <a:lstStyle/>
                    <a:p>
                      <a:pPr algn="ctr">
                        <a:buNone/>
                      </a:pPr>
                      <a:r>
                        <a:rPr lang="en-US" altLang="zh-CN" sz="2000" b="1">
                          <a:latin typeface="宋体" panose="02010600030101010101" pitchFamily="2" charset="-122"/>
                          <a:ea typeface="宋体" panose="02010600030101010101" pitchFamily="2" charset="-122"/>
                          <a:cs typeface="宋体" panose="02010600030101010101" pitchFamily="2" charset="-122"/>
                        </a:rPr>
                        <a:t>20</a:t>
                      </a:r>
                      <a:r>
                        <a:rPr lang="zh-CN" altLang="en-US" sz="2000" b="1">
                          <a:latin typeface="宋体" panose="02010600030101010101" pitchFamily="2" charset="-122"/>
                          <a:ea typeface="宋体" panose="02010600030101010101" pitchFamily="2" charset="-122"/>
                          <a:cs typeface="宋体" panose="02010600030101010101" pitchFamily="2" charset="-122"/>
                        </a:rPr>
                        <a:t>以下</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altLang="zh-CN" sz="2000" b="1">
                          <a:latin typeface="宋体" panose="02010600030101010101" pitchFamily="2" charset="-122"/>
                          <a:ea typeface="宋体" panose="02010600030101010101" pitchFamily="2" charset="-122"/>
                          <a:cs typeface="宋体" panose="02010600030101010101" pitchFamily="2" charset="-122"/>
                        </a:rPr>
                        <a:t>24</a:t>
                      </a:r>
                      <a:endParaRPr lang="en-US" altLang="zh-CN" sz="2000" b="1">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altLang="zh-CN" sz="2000" b="1">
                          <a:latin typeface="宋体" panose="02010600030101010101" pitchFamily="2" charset="-122"/>
                          <a:ea typeface="宋体" panose="02010600030101010101" pitchFamily="2" charset="-122"/>
                          <a:cs typeface="宋体" panose="02010600030101010101" pitchFamily="2" charset="-122"/>
                        </a:rPr>
                        <a:t>17.3%</a:t>
                      </a:r>
                      <a:endParaRPr lang="en-US" altLang="zh-CN" sz="2000" b="1">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0530">
                <a:tc>
                  <a:txBody>
                    <a:bodyPr/>
                    <a:lstStyle/>
                    <a:p>
                      <a:pPr algn="ctr">
                        <a:buNone/>
                      </a:pPr>
                      <a:r>
                        <a:rPr lang="en-US" altLang="zh-CN" sz="2000" b="1">
                          <a:latin typeface="宋体" panose="02010600030101010101" pitchFamily="2" charset="-122"/>
                          <a:ea typeface="宋体" panose="02010600030101010101" pitchFamily="2" charset="-122"/>
                          <a:cs typeface="宋体" panose="02010600030101010101" pitchFamily="2" charset="-122"/>
                        </a:rPr>
                        <a:t>20</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宋体" panose="02010600030101010101" pitchFamily="2" charset="-122"/>
                          <a:ea typeface="宋体" panose="02010600030101010101" pitchFamily="2" charset="-122"/>
                          <a:cs typeface="宋体" panose="02010600030101010101" pitchFamily="2" charset="-122"/>
                        </a:rPr>
                        <a:t>130</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altLang="zh-CN" sz="2000" b="1">
                          <a:latin typeface="宋体" panose="02010600030101010101" pitchFamily="2" charset="-122"/>
                          <a:ea typeface="宋体" panose="02010600030101010101" pitchFamily="2" charset="-122"/>
                          <a:cs typeface="宋体" panose="02010600030101010101" pitchFamily="2" charset="-122"/>
                        </a:rPr>
                        <a:t>103</a:t>
                      </a:r>
                      <a:endParaRPr lang="en-US" altLang="zh-CN" sz="2000" b="1">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altLang="zh-CN" sz="2000" b="1">
                          <a:latin typeface="宋体" panose="02010600030101010101" pitchFamily="2" charset="-122"/>
                          <a:ea typeface="宋体" panose="02010600030101010101" pitchFamily="2" charset="-122"/>
                          <a:cs typeface="宋体" panose="02010600030101010101" pitchFamily="2" charset="-122"/>
                        </a:rPr>
                        <a:t>74.1%</a:t>
                      </a:r>
                      <a:endParaRPr lang="en-US" altLang="zh-CN" sz="2000" b="1">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0530">
                <a:tc>
                  <a:txBody>
                    <a:bodyPr/>
                    <a:lstStyle/>
                    <a:p>
                      <a:pPr algn="ctr">
                        <a:buNone/>
                      </a:pPr>
                      <a:r>
                        <a:rPr lang="en-US" altLang="zh-CN" sz="2000" b="1">
                          <a:latin typeface="宋体" panose="02010600030101010101" pitchFamily="2" charset="-122"/>
                          <a:ea typeface="宋体" panose="02010600030101010101" pitchFamily="2" charset="-122"/>
                          <a:cs typeface="宋体" panose="02010600030101010101" pitchFamily="2" charset="-122"/>
                        </a:rPr>
                        <a:t>131</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宋体" panose="02010600030101010101" pitchFamily="2" charset="-122"/>
                          <a:ea typeface="宋体" panose="02010600030101010101" pitchFamily="2" charset="-122"/>
                          <a:cs typeface="宋体" panose="02010600030101010101" pitchFamily="2" charset="-122"/>
                        </a:rPr>
                        <a:t>300</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altLang="zh-CN" sz="2000" b="1">
                          <a:latin typeface="宋体" panose="02010600030101010101" pitchFamily="2" charset="-122"/>
                          <a:ea typeface="宋体" panose="02010600030101010101" pitchFamily="2" charset="-122"/>
                          <a:cs typeface="宋体" panose="02010600030101010101" pitchFamily="2" charset="-122"/>
                        </a:rPr>
                        <a:t>10</a:t>
                      </a:r>
                      <a:endParaRPr lang="en-US" altLang="zh-CN" sz="2000" b="1">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altLang="zh-CN" sz="2000" b="1">
                          <a:latin typeface="宋体" panose="02010600030101010101" pitchFamily="2" charset="-122"/>
                          <a:ea typeface="宋体" panose="02010600030101010101" pitchFamily="2" charset="-122"/>
                          <a:cs typeface="宋体" panose="02010600030101010101" pitchFamily="2" charset="-122"/>
                        </a:rPr>
                        <a:t>7.2%</a:t>
                      </a:r>
                      <a:endParaRPr lang="en-US" altLang="zh-CN" sz="2000" b="1">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0530">
                <a:tc>
                  <a:txBody>
                    <a:bodyPr/>
                    <a:lstStyle/>
                    <a:p>
                      <a:pPr algn="ctr">
                        <a:buNone/>
                      </a:pPr>
                      <a:r>
                        <a:rPr lang="en-US" altLang="zh-CN" sz="2000" b="1">
                          <a:latin typeface="宋体" panose="02010600030101010101" pitchFamily="2" charset="-122"/>
                          <a:ea typeface="宋体" panose="02010600030101010101" pitchFamily="2" charset="-122"/>
                          <a:cs typeface="宋体" panose="02010600030101010101" pitchFamily="2" charset="-122"/>
                        </a:rPr>
                        <a:t>300</a:t>
                      </a:r>
                      <a:r>
                        <a:rPr lang="zh-CN" altLang="en-US" sz="2000" b="1">
                          <a:latin typeface="宋体" panose="02010600030101010101" pitchFamily="2" charset="-122"/>
                          <a:ea typeface="宋体" panose="02010600030101010101" pitchFamily="2" charset="-122"/>
                          <a:cs typeface="宋体" panose="02010600030101010101" pitchFamily="2" charset="-122"/>
                        </a:rPr>
                        <a:t>以上</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altLang="zh-CN" sz="2000" b="1">
                          <a:latin typeface="宋体" panose="02010600030101010101" pitchFamily="2" charset="-122"/>
                          <a:ea typeface="宋体" panose="02010600030101010101" pitchFamily="2" charset="-122"/>
                          <a:cs typeface="宋体" panose="02010600030101010101" pitchFamily="2" charset="-122"/>
                        </a:rPr>
                        <a:t>2</a:t>
                      </a:r>
                      <a:endParaRPr lang="en-US" altLang="zh-CN" sz="2000" b="1">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altLang="zh-CN" sz="2000" b="1">
                          <a:latin typeface="宋体" panose="02010600030101010101" pitchFamily="2" charset="-122"/>
                          <a:ea typeface="宋体" panose="02010600030101010101" pitchFamily="2" charset="-122"/>
                          <a:cs typeface="宋体" panose="02010600030101010101" pitchFamily="2" charset="-122"/>
                        </a:rPr>
                        <a:t>1.4%</a:t>
                      </a:r>
                      <a:endParaRPr lang="en-US" altLang="zh-CN" sz="2000" b="1">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0530">
                <a:tc>
                  <a:txBody>
                    <a:bodyPr/>
                    <a:lstStyle/>
                    <a:p>
                      <a:pPr algn="ctr">
                        <a:buNone/>
                      </a:pPr>
                      <a:r>
                        <a:rPr lang="zh-CN" altLang="en-US" sz="2000" b="1">
                          <a:latin typeface="宋体" panose="02010600030101010101" pitchFamily="2" charset="-122"/>
                          <a:ea typeface="宋体" panose="02010600030101010101" pitchFamily="2" charset="-122"/>
                          <a:cs typeface="宋体" panose="02010600030101010101" pitchFamily="2" charset="-122"/>
                        </a:rPr>
                        <a:t>小计</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altLang="zh-CN" sz="2000" b="1">
                          <a:latin typeface="宋体" panose="02010600030101010101" pitchFamily="2" charset="-122"/>
                          <a:ea typeface="宋体" panose="02010600030101010101" pitchFamily="2" charset="-122"/>
                          <a:cs typeface="宋体" panose="02010600030101010101" pitchFamily="2" charset="-122"/>
                        </a:rPr>
                        <a:t>139</a:t>
                      </a:r>
                      <a:endParaRPr lang="en-US" altLang="zh-CN" sz="2000" b="1">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altLang="zh-CN" sz="2000" b="1">
                          <a:latin typeface="宋体" panose="02010600030101010101" pitchFamily="2" charset="-122"/>
                          <a:ea typeface="宋体" panose="02010600030101010101" pitchFamily="2" charset="-122"/>
                          <a:cs typeface="宋体" panose="02010600030101010101" pitchFamily="2" charset="-122"/>
                        </a:rPr>
                        <a:t>100%</a:t>
                      </a:r>
                      <a:endParaRPr lang="en-US" altLang="zh-CN" sz="2000" b="1">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文本框 3"/>
          <p:cNvSpPr txBox="1"/>
          <p:nvPr/>
        </p:nvSpPr>
        <p:spPr>
          <a:xfrm>
            <a:off x="298450" y="158750"/>
            <a:ext cx="11897995" cy="1630045"/>
          </a:xfrm>
          <a:prstGeom prst="rect">
            <a:avLst/>
          </a:prstGeom>
          <a:noFill/>
          <a:ln w="9525">
            <a:noFill/>
          </a:ln>
        </p:spPr>
        <p:txBody>
          <a:bodyPr wrap="square">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Pct val="100000"/>
              <a:buNone/>
            </a:pPr>
            <a:r>
              <a:rPr lang="en-US" altLang="zh-CN" sz="3600" dirty="0">
                <a:solidFill>
                  <a:schemeClr val="tx1"/>
                </a:solidFill>
                <a:latin typeface="黑体" panose="02010609060101010101" pitchFamily="2" charset="-122"/>
                <a:ea typeface="黑体" panose="02010609060101010101" pitchFamily="2" charset="-122"/>
              </a:rPr>
              <a:t>1.</a:t>
            </a:r>
            <a:r>
              <a:rPr lang="zh-CN" altLang="en-US" sz="3600" dirty="0">
                <a:solidFill>
                  <a:schemeClr val="tx1"/>
                </a:solidFill>
                <a:latin typeface="黑体" panose="02010609060101010101" pitchFamily="2" charset="-122"/>
                <a:ea typeface="黑体" panose="02010609060101010101" pitchFamily="2" charset="-122"/>
              </a:rPr>
              <a:t>核心概念（高频考点）举隅</a:t>
            </a:r>
            <a:endParaRPr lang="zh-CN" altLang="en-US" sz="3600" dirty="0">
              <a:solidFill>
                <a:schemeClr val="tx1"/>
              </a:solidFill>
              <a:latin typeface="黑体" panose="02010609060101010101" pitchFamily="2" charset="-122"/>
              <a:ea typeface="黑体" panose="02010609060101010101" pitchFamily="2" charset="-122"/>
            </a:endParaRPr>
          </a:p>
          <a:p>
            <a:pPr marL="0" lvl="0" indent="0" defTabSz="914400">
              <a:spcBef>
                <a:spcPct val="0"/>
              </a:spcBef>
              <a:buClrTx/>
              <a:buSzPct val="100000"/>
              <a:buNone/>
            </a:pPr>
            <a:r>
              <a:rPr lang="zh-CN" altLang="en-US" sz="3200" b="1" dirty="0">
                <a:solidFill>
                  <a:srgbClr val="0000FF"/>
                </a:solidFill>
                <a:latin typeface="楷体_GB2312" pitchFamily="1" charset="-122"/>
                <a:ea typeface="楷体_GB2312" pitchFamily="1" charset="-122"/>
              </a:rPr>
              <a:t>（</a:t>
            </a:r>
            <a:r>
              <a:rPr lang="en-US" altLang="zh-CN" sz="3200" b="1" dirty="0">
                <a:solidFill>
                  <a:srgbClr val="0000FF"/>
                </a:solidFill>
                <a:latin typeface="楷体_GB2312" pitchFamily="1" charset="-122"/>
                <a:ea typeface="楷体_GB2312" pitchFamily="1" charset="-122"/>
              </a:rPr>
              <a:t>1</a:t>
            </a:r>
            <a:r>
              <a:rPr lang="zh-CN" altLang="en-US" sz="3200" b="1" dirty="0">
                <a:solidFill>
                  <a:srgbClr val="0000FF"/>
                </a:solidFill>
                <a:latin typeface="楷体_GB2312" pitchFamily="1" charset="-122"/>
                <a:ea typeface="楷体_GB2312" pitchFamily="1" charset="-122"/>
              </a:rPr>
              <a:t>）中古史：</a:t>
            </a:r>
            <a:r>
              <a:rPr lang="en-US" altLang="zh-CN" sz="3200" b="1" dirty="0">
                <a:solidFill>
                  <a:srgbClr val="0000FF"/>
                </a:solidFill>
                <a:latin typeface="楷体_GB2312" pitchFamily="1" charset="-122"/>
                <a:ea typeface="楷体_GB2312" pitchFamily="1" charset="-122"/>
              </a:rPr>
              <a:t>5</a:t>
            </a:r>
            <a:r>
              <a:rPr lang="zh-CN" altLang="en-US" sz="3200" b="1" dirty="0">
                <a:solidFill>
                  <a:srgbClr val="0000FF"/>
                </a:solidFill>
                <a:latin typeface="楷体_GB2312" pitchFamily="1" charset="-122"/>
                <a:ea typeface="楷体_GB2312" pitchFamily="1" charset="-122"/>
              </a:rPr>
              <a:t>个（先秦、秦汉、魏晋南北朝、隋唐宋元、明清）</a:t>
            </a:r>
            <a:endParaRPr lang="zh-CN" altLang="en-US" sz="3200" b="1" dirty="0">
              <a:solidFill>
                <a:srgbClr val="0000FF"/>
              </a:solidFill>
              <a:latin typeface="楷体_GB2312" pitchFamily="1" charset="-122"/>
              <a:ea typeface="楷体_GB2312" pitchFamily="1" charset="-122"/>
            </a:endParaRPr>
          </a:p>
          <a:p>
            <a:pPr marL="0" lvl="0" indent="0" defTabSz="914400">
              <a:spcBef>
                <a:spcPct val="0"/>
              </a:spcBef>
              <a:buClrTx/>
              <a:buSzPct val="100000"/>
              <a:buNone/>
            </a:pPr>
            <a:r>
              <a:rPr lang="zh-CN" altLang="en-US" sz="3200" b="1" dirty="0">
                <a:solidFill>
                  <a:srgbClr val="0000FF"/>
                </a:solidFill>
                <a:latin typeface="楷体_GB2312" pitchFamily="1" charset="-122"/>
                <a:ea typeface="楷体_GB2312" pitchFamily="1" charset="-122"/>
              </a:rPr>
              <a:t>（</a:t>
            </a:r>
            <a:r>
              <a:rPr lang="en-US" altLang="zh-CN" sz="3200" b="1" dirty="0">
                <a:solidFill>
                  <a:srgbClr val="0000FF"/>
                </a:solidFill>
                <a:latin typeface="楷体_GB2312" pitchFamily="1" charset="-122"/>
                <a:ea typeface="楷体_GB2312" pitchFamily="1" charset="-122"/>
              </a:rPr>
              <a:t>2</a:t>
            </a:r>
            <a:r>
              <a:rPr lang="zh-CN" altLang="en-US" sz="3200" b="1" dirty="0">
                <a:solidFill>
                  <a:srgbClr val="0000FF"/>
                </a:solidFill>
                <a:latin typeface="楷体_GB2312" pitchFamily="1" charset="-122"/>
                <a:ea typeface="楷体_GB2312" pitchFamily="1" charset="-122"/>
              </a:rPr>
              <a:t>）中近现代史：</a:t>
            </a:r>
            <a:r>
              <a:rPr lang="en-US" altLang="zh-CN" sz="3200" b="1" dirty="0">
                <a:solidFill>
                  <a:srgbClr val="0000FF"/>
                </a:solidFill>
                <a:latin typeface="楷体_GB2312" pitchFamily="1" charset="-122"/>
                <a:ea typeface="楷体_GB2312" pitchFamily="1" charset="-122"/>
              </a:rPr>
              <a:t>5</a:t>
            </a:r>
            <a:r>
              <a:rPr lang="zh-CN" altLang="en-US" sz="3200" b="1" dirty="0">
                <a:solidFill>
                  <a:srgbClr val="0000FF"/>
                </a:solidFill>
                <a:latin typeface="楷体_GB2312" pitchFamily="1" charset="-122"/>
                <a:ea typeface="楷体_GB2312" pitchFamily="1" charset="-122"/>
              </a:rPr>
              <a:t>个</a:t>
            </a:r>
            <a:endParaRPr lang="zh-CN" altLang="en-US" sz="3200" b="1" dirty="0">
              <a:solidFill>
                <a:srgbClr val="0000FF"/>
              </a:solidFill>
              <a:latin typeface="楷体_GB2312" pitchFamily="1" charset="-122"/>
              <a:ea typeface="楷体_GB2312" pitchFamily="1" charset="-122"/>
            </a:endParaRPr>
          </a:p>
        </p:txBody>
      </p:sp>
      <p:pic>
        <p:nvPicPr>
          <p:cNvPr id="52227" name="图片 4" descr="ETINB_CQR6_JIIB1(JTCBV7"/>
          <p:cNvPicPr>
            <a:picLocks noChangeAspect="1"/>
          </p:cNvPicPr>
          <p:nvPr/>
        </p:nvPicPr>
        <p:blipFill>
          <a:blip r:embed="rId1"/>
          <a:stretch>
            <a:fillRect/>
          </a:stretch>
        </p:blipFill>
        <p:spPr>
          <a:xfrm>
            <a:off x="298450" y="1851660"/>
            <a:ext cx="11476990" cy="4906645"/>
          </a:xfrm>
          <a:prstGeom prst="rect">
            <a:avLst/>
          </a:prstGeom>
          <a:noFill/>
          <a:ln w="9525">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文本框 3"/>
          <p:cNvSpPr txBox="1"/>
          <p:nvPr/>
        </p:nvSpPr>
        <p:spPr>
          <a:xfrm>
            <a:off x="1674813" y="77788"/>
            <a:ext cx="4081462" cy="583565"/>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Pct val="100000"/>
              <a:buNone/>
            </a:pPr>
            <a:r>
              <a:rPr lang="zh-CN" altLang="en-US" sz="3200" b="1" dirty="0">
                <a:solidFill>
                  <a:srgbClr val="FF3300"/>
                </a:solidFill>
                <a:latin typeface="楷体_GB2312" pitchFamily="1" charset="-122"/>
                <a:ea typeface="楷体_GB2312" pitchFamily="1" charset="-122"/>
              </a:rPr>
              <a:t>（</a:t>
            </a:r>
            <a:r>
              <a:rPr lang="en-US" altLang="zh-CN" sz="3200" b="1" dirty="0">
                <a:solidFill>
                  <a:srgbClr val="FF3300"/>
                </a:solidFill>
                <a:latin typeface="楷体_GB2312" pitchFamily="1" charset="-122"/>
                <a:ea typeface="楷体_GB2312" pitchFamily="1" charset="-122"/>
              </a:rPr>
              <a:t>3</a:t>
            </a:r>
            <a:r>
              <a:rPr lang="zh-CN" altLang="en-US" sz="3200" b="1" dirty="0">
                <a:solidFill>
                  <a:srgbClr val="FF3300"/>
                </a:solidFill>
                <a:latin typeface="楷体_GB2312" pitchFamily="1" charset="-122"/>
                <a:ea typeface="楷体_GB2312" pitchFamily="1" charset="-122"/>
              </a:rPr>
              <a:t>）世古史：</a:t>
            </a:r>
            <a:r>
              <a:rPr lang="en-US" altLang="zh-CN" sz="3200" b="1" dirty="0">
                <a:solidFill>
                  <a:srgbClr val="FF3300"/>
                </a:solidFill>
                <a:latin typeface="楷体_GB2312" pitchFamily="1" charset="-122"/>
                <a:ea typeface="楷体_GB2312" pitchFamily="1" charset="-122"/>
              </a:rPr>
              <a:t>1</a:t>
            </a:r>
            <a:r>
              <a:rPr lang="zh-CN" altLang="en-US" sz="3200" b="1" dirty="0">
                <a:solidFill>
                  <a:srgbClr val="FF3300"/>
                </a:solidFill>
                <a:latin typeface="楷体_GB2312" pitchFamily="1" charset="-122"/>
                <a:ea typeface="楷体_GB2312" pitchFamily="1" charset="-122"/>
              </a:rPr>
              <a:t>个</a:t>
            </a:r>
            <a:endParaRPr lang="zh-CN" altLang="en-US" sz="3200" b="1" dirty="0">
              <a:solidFill>
                <a:srgbClr val="FF3300"/>
              </a:solidFill>
              <a:latin typeface="楷体_GB2312" pitchFamily="1" charset="-122"/>
              <a:ea typeface="楷体_GB2312" pitchFamily="1" charset="-122"/>
            </a:endParaRPr>
          </a:p>
        </p:txBody>
      </p:sp>
      <p:pic>
        <p:nvPicPr>
          <p:cNvPr id="53251" name="图片 4" descr="W~~%N~61}K6BZUJ$O0_@{BE"/>
          <p:cNvPicPr>
            <a:picLocks noChangeAspect="1"/>
          </p:cNvPicPr>
          <p:nvPr/>
        </p:nvPicPr>
        <p:blipFill>
          <a:blip r:embed="rId1"/>
          <a:stretch>
            <a:fillRect/>
          </a:stretch>
        </p:blipFill>
        <p:spPr>
          <a:xfrm>
            <a:off x="1595438" y="661988"/>
            <a:ext cx="8924925" cy="1676400"/>
          </a:xfrm>
          <a:prstGeom prst="rect">
            <a:avLst/>
          </a:prstGeom>
          <a:noFill/>
          <a:ln w="9525">
            <a:noFill/>
          </a:ln>
        </p:spPr>
      </p:pic>
      <p:sp>
        <p:nvSpPr>
          <p:cNvPr id="53252" name="文本框 5"/>
          <p:cNvSpPr txBox="1"/>
          <p:nvPr/>
        </p:nvSpPr>
        <p:spPr>
          <a:xfrm>
            <a:off x="1674813" y="2474913"/>
            <a:ext cx="4081462" cy="583565"/>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Pct val="100000"/>
              <a:buNone/>
            </a:pPr>
            <a:r>
              <a:rPr lang="zh-CN" altLang="en-US" sz="3200" b="1" dirty="0">
                <a:solidFill>
                  <a:srgbClr val="FF3300"/>
                </a:solidFill>
                <a:latin typeface="楷体_GB2312" pitchFamily="1" charset="-122"/>
                <a:ea typeface="楷体_GB2312" pitchFamily="1" charset="-122"/>
              </a:rPr>
              <a:t>（</a:t>
            </a:r>
            <a:r>
              <a:rPr lang="en-US" altLang="zh-CN" sz="3200" b="1" dirty="0">
                <a:solidFill>
                  <a:srgbClr val="FF3300"/>
                </a:solidFill>
                <a:latin typeface="楷体_GB2312" pitchFamily="1" charset="-122"/>
                <a:ea typeface="楷体_GB2312" pitchFamily="1" charset="-122"/>
              </a:rPr>
              <a:t>4</a:t>
            </a:r>
            <a:r>
              <a:rPr lang="zh-CN" altLang="en-US" sz="3200" b="1" dirty="0">
                <a:solidFill>
                  <a:srgbClr val="FF3300"/>
                </a:solidFill>
                <a:latin typeface="楷体_GB2312" pitchFamily="1" charset="-122"/>
                <a:ea typeface="楷体_GB2312" pitchFamily="1" charset="-122"/>
              </a:rPr>
              <a:t>）世近现史：</a:t>
            </a:r>
            <a:r>
              <a:rPr lang="en-US" altLang="zh-CN" sz="3200" b="1" dirty="0">
                <a:solidFill>
                  <a:srgbClr val="FF3300"/>
                </a:solidFill>
                <a:latin typeface="楷体_GB2312" pitchFamily="1" charset="-122"/>
                <a:ea typeface="楷体_GB2312" pitchFamily="1" charset="-122"/>
              </a:rPr>
              <a:t>5</a:t>
            </a:r>
            <a:r>
              <a:rPr lang="zh-CN" altLang="en-US" sz="3200" b="1" dirty="0">
                <a:solidFill>
                  <a:srgbClr val="FF3300"/>
                </a:solidFill>
                <a:latin typeface="楷体_GB2312" pitchFamily="1" charset="-122"/>
                <a:ea typeface="楷体_GB2312" pitchFamily="1" charset="-122"/>
              </a:rPr>
              <a:t>个</a:t>
            </a:r>
            <a:endParaRPr lang="zh-CN" altLang="en-US" sz="3200" b="1" dirty="0">
              <a:solidFill>
                <a:srgbClr val="FF3300"/>
              </a:solidFill>
              <a:latin typeface="楷体_GB2312" pitchFamily="1" charset="-122"/>
              <a:ea typeface="楷体_GB2312" pitchFamily="1" charset="-122"/>
            </a:endParaRPr>
          </a:p>
        </p:txBody>
      </p:sp>
      <p:pic>
        <p:nvPicPr>
          <p:cNvPr id="53253" name="图片 6" descr="RVZL5GZP$@2OZ[`}NZ6{U[9"/>
          <p:cNvPicPr>
            <a:picLocks noChangeAspect="1"/>
          </p:cNvPicPr>
          <p:nvPr/>
        </p:nvPicPr>
        <p:blipFill>
          <a:blip r:embed="rId2"/>
          <a:stretch>
            <a:fillRect/>
          </a:stretch>
        </p:blipFill>
        <p:spPr>
          <a:xfrm>
            <a:off x="1595438" y="3140075"/>
            <a:ext cx="8923337" cy="3454400"/>
          </a:xfrm>
          <a:prstGeom prst="rect">
            <a:avLst/>
          </a:prstGeom>
          <a:noFill/>
          <a:ln w="9525">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文本框 1"/>
          <p:cNvSpPr txBox="1"/>
          <p:nvPr/>
        </p:nvSpPr>
        <p:spPr>
          <a:xfrm>
            <a:off x="1570038" y="47625"/>
            <a:ext cx="8956675" cy="1198880"/>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Pct val="100000"/>
              <a:buNone/>
            </a:pPr>
            <a:r>
              <a:rPr lang="en-US" altLang="zh-CN" sz="3600" b="1" dirty="0">
                <a:solidFill>
                  <a:schemeClr val="tx1"/>
                </a:solidFill>
                <a:latin typeface="楷体_GB2312" pitchFamily="1" charset="-122"/>
                <a:ea typeface="楷体_GB2312" pitchFamily="1" charset="-122"/>
                <a:sym typeface="宋体" panose="02010600030101010101" pitchFamily="2" charset="-122"/>
              </a:rPr>
              <a:t>2.</a:t>
            </a:r>
            <a:r>
              <a:rPr lang="zh-CN" altLang="en-US" sz="3600" b="1" dirty="0">
                <a:solidFill>
                  <a:schemeClr val="tx1"/>
                </a:solidFill>
                <a:latin typeface="楷体_GB2312" pitchFamily="1" charset="-122"/>
                <a:ea typeface="楷体_GB2312" pitchFamily="1" charset="-122"/>
                <a:sym typeface="宋体" panose="02010600030101010101" pitchFamily="2" charset="-122"/>
              </a:rPr>
              <a:t>如何延展与多维突破？</a:t>
            </a:r>
            <a:endParaRPr lang="zh-CN" altLang="en-US" sz="3600" b="1" dirty="0">
              <a:solidFill>
                <a:schemeClr val="tx1"/>
              </a:solidFill>
              <a:latin typeface="楷体_GB2312" pitchFamily="1" charset="-122"/>
              <a:ea typeface="楷体_GB2312" pitchFamily="1" charset="-122"/>
              <a:sym typeface="宋体" panose="02010600030101010101" pitchFamily="2" charset="-122"/>
            </a:endParaRPr>
          </a:p>
          <a:p>
            <a:pPr marL="0" lvl="0" indent="0" defTabSz="914400">
              <a:spcBef>
                <a:spcPct val="0"/>
              </a:spcBef>
              <a:buClrTx/>
              <a:buSzPct val="100000"/>
              <a:buNone/>
            </a:pPr>
            <a:r>
              <a:rPr lang="zh-CN" altLang="en-US" sz="3200" b="1" dirty="0">
                <a:solidFill>
                  <a:srgbClr val="FF0000"/>
                </a:solidFill>
                <a:latin typeface="楷体_GB2312" pitchFamily="1" charset="-122"/>
                <a:ea typeface="楷体_GB2312" pitchFamily="1" charset="-122"/>
              </a:rPr>
              <a:t>（</a:t>
            </a:r>
            <a:r>
              <a:rPr lang="en-US" altLang="zh-CN" sz="3200" b="1" dirty="0">
                <a:solidFill>
                  <a:srgbClr val="0000FF"/>
                </a:solidFill>
                <a:latin typeface="楷体_GB2312" pitchFamily="1" charset="-122"/>
                <a:ea typeface="楷体_GB2312" pitchFamily="1" charset="-122"/>
              </a:rPr>
              <a:t>1</a:t>
            </a:r>
            <a:r>
              <a:rPr lang="zh-CN" altLang="en-US" sz="3200" b="1" dirty="0">
                <a:solidFill>
                  <a:srgbClr val="0000FF"/>
                </a:solidFill>
                <a:latin typeface="楷体_GB2312" pitchFamily="1" charset="-122"/>
                <a:ea typeface="楷体_GB2312" pitchFamily="1" charset="-122"/>
              </a:rPr>
              <a:t>）弥补教材断缺，丰富概念内涵与外延</a:t>
            </a:r>
            <a:r>
              <a:rPr lang="zh-CN" altLang="en-US" sz="3600" b="1" dirty="0">
                <a:solidFill>
                  <a:srgbClr val="0000FF"/>
                </a:solidFill>
                <a:latin typeface="楷体_GB2312" pitchFamily="1" charset="-122"/>
                <a:ea typeface="楷体_GB2312" pitchFamily="1" charset="-122"/>
              </a:rPr>
              <a:t> </a:t>
            </a:r>
            <a:endParaRPr lang="zh-CN" altLang="en-US" sz="3600" b="1" dirty="0">
              <a:solidFill>
                <a:srgbClr val="0000FF"/>
              </a:solidFill>
              <a:latin typeface="楷体_GB2312" pitchFamily="1" charset="-122"/>
              <a:ea typeface="楷体_GB2312" pitchFamily="1" charset="-122"/>
            </a:endParaRPr>
          </a:p>
        </p:txBody>
      </p:sp>
      <p:sp>
        <p:nvSpPr>
          <p:cNvPr id="63491" name="文本框 99"/>
          <p:cNvSpPr txBox="1">
            <a:spLocks noChangeArrowheads="1"/>
          </p:cNvSpPr>
          <p:nvPr/>
        </p:nvSpPr>
        <p:spPr bwMode="auto">
          <a:xfrm>
            <a:off x="1617663" y="1247775"/>
            <a:ext cx="879792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smtClean="0">
                <a:ln>
                  <a:noFill/>
                </a:ln>
                <a:solidFill>
                  <a:srgbClr val="FF0000"/>
                </a:solidFill>
                <a:effectLst/>
                <a:uLnTx/>
                <a:uFillTx/>
                <a:latin typeface="楷体_GB2312" pitchFamily="1" charset="-122"/>
                <a:ea typeface="楷体_GB2312" pitchFamily="1" charset="-122"/>
                <a:cs typeface="+mn-cs"/>
                <a:sym typeface="宋体" panose="02010600030101010101" pitchFamily="2" charset="-122"/>
              </a:rPr>
              <a:t>【</a:t>
            </a:r>
            <a:r>
              <a:rPr kumimoji="0" lang="en-US" altLang="zh-CN" sz="2800" b="1" i="0" u="none" strike="noStrike" kern="1200" cap="none" spc="0" normalizeH="0" baseline="0" noProof="0" dirty="0" smtClean="0">
                <a:ln>
                  <a:noFill/>
                </a:ln>
                <a:solidFill>
                  <a:srgbClr val="FF0000"/>
                </a:solidFill>
                <a:effectLst/>
                <a:uLnTx/>
                <a:uFillTx/>
                <a:latin typeface="楷体_GB2312" pitchFamily="1" charset="-122"/>
                <a:ea typeface="楷体_GB2312" pitchFamily="1" charset="-122"/>
                <a:cs typeface="+mn-cs"/>
                <a:sym typeface="宋体" panose="02010600030101010101" pitchFamily="2" charset="-122"/>
              </a:rPr>
              <a:t>2017</a:t>
            </a:r>
            <a:r>
              <a:rPr kumimoji="0" lang="en-US" altLang="zh-CN" sz="2800" b="1" i="0" u="none" strike="noStrike" kern="0" cap="none" spc="0" normalizeH="0" baseline="0" noProof="0" dirty="0" smtClean="0">
                <a:ln>
                  <a:noFill/>
                </a:ln>
                <a:solidFill>
                  <a:srgbClr val="FF0000"/>
                </a:solidFill>
                <a:effectLst/>
                <a:uLnTx/>
                <a:uFillTx/>
                <a:latin typeface="Arial" panose="020B0604020202020204"/>
                <a:ea typeface="宋体" panose="02010600030101010101" pitchFamily="2" charset="-122"/>
                <a:cs typeface="+mn-cs"/>
              </a:rPr>
              <a:t> · </a:t>
            </a:r>
            <a:r>
              <a:rPr kumimoji="0" lang="en-US" altLang="zh-CN" sz="2800" b="1" i="0" u="none" strike="noStrike" kern="1200" cap="none" spc="0" normalizeH="0" baseline="0" noProof="0" dirty="0" smtClean="0">
                <a:ln>
                  <a:noFill/>
                </a:ln>
                <a:solidFill>
                  <a:srgbClr val="FF0000"/>
                </a:solidFill>
                <a:effectLst/>
                <a:uLnTx/>
                <a:uFillTx/>
                <a:latin typeface="楷体_GB2312" pitchFamily="1" charset="-122"/>
                <a:ea typeface="楷体_GB2312" pitchFamily="1" charset="-122"/>
                <a:cs typeface="+mn-cs"/>
                <a:sym typeface="宋体" panose="02010600030101010101" pitchFamily="2" charset="-122"/>
              </a:rPr>
              <a:t>Ⅰ</a:t>
            </a:r>
            <a:r>
              <a:rPr kumimoji="0" lang="zh-CN" altLang="en-US" sz="2800" b="1" i="0" u="none" strike="noStrike" kern="1200" cap="none" spc="0" normalizeH="0" baseline="0" noProof="0" dirty="0" smtClean="0">
                <a:ln>
                  <a:noFill/>
                </a:ln>
                <a:solidFill>
                  <a:srgbClr val="FF0000"/>
                </a:solidFill>
                <a:effectLst/>
                <a:uLnTx/>
                <a:uFillTx/>
                <a:latin typeface="楷体_GB2312" pitchFamily="1" charset="-122"/>
                <a:ea typeface="楷体_GB2312" pitchFamily="1" charset="-122"/>
                <a:cs typeface="+mn-cs"/>
                <a:sym typeface="宋体" panose="02010600030101010101" pitchFamily="2" charset="-122"/>
              </a:rPr>
              <a:t>卷2</a:t>
            </a:r>
            <a:r>
              <a:rPr kumimoji="0" lang="en-US" altLang="zh-CN" sz="2800" b="1" i="0" u="none" strike="noStrike" kern="1200" cap="none" spc="0" normalizeH="0" baseline="0" noProof="0" dirty="0" smtClean="0">
                <a:ln>
                  <a:noFill/>
                </a:ln>
                <a:solidFill>
                  <a:srgbClr val="FF0000"/>
                </a:solidFill>
                <a:effectLst/>
                <a:uLnTx/>
                <a:uFillTx/>
                <a:latin typeface="楷体_GB2312" pitchFamily="1" charset="-122"/>
                <a:ea typeface="楷体_GB2312" pitchFamily="1" charset="-122"/>
                <a:cs typeface="+mn-cs"/>
                <a:sym typeface="宋体" panose="02010600030101010101" pitchFamily="2" charset="-122"/>
              </a:rPr>
              <a:t>5</a:t>
            </a:r>
            <a:r>
              <a:rPr kumimoji="0" lang="zh-CN" altLang="en-US" sz="2800" b="1" i="0" u="none" strike="noStrike" kern="1200" cap="none" spc="0" normalizeH="0" baseline="0" noProof="0" dirty="0" smtClean="0">
                <a:ln>
                  <a:noFill/>
                </a:ln>
                <a:solidFill>
                  <a:srgbClr val="FF0000"/>
                </a:solidFill>
                <a:effectLst/>
                <a:uLnTx/>
                <a:uFillTx/>
                <a:latin typeface="楷体_GB2312" pitchFamily="1" charset="-122"/>
                <a:ea typeface="楷体_GB2312" pitchFamily="1" charset="-122"/>
                <a:cs typeface="+mn-cs"/>
                <a:sym typeface="宋体" panose="02010600030101010101" pitchFamily="2" charset="-122"/>
              </a:rPr>
              <a:t>】</a:t>
            </a:r>
            <a:r>
              <a:rPr kumimoji="0" lang="zh-CN" altLang="en-US" sz="2800" b="1" i="0" u="none" strike="noStrike" kern="1200" cap="none" spc="0" normalizeH="0" baseline="0" noProof="0" dirty="0" smtClean="0">
                <a:ln>
                  <a:noFill/>
                </a:ln>
                <a:solidFill>
                  <a:schemeClr val="tx1"/>
                </a:solidFill>
                <a:effectLst/>
                <a:uLnTx/>
                <a:uFillTx/>
                <a:latin typeface="楷体_GB2312" pitchFamily="1" charset="-122"/>
                <a:ea typeface="楷体_GB2312" pitchFamily="1" charset="-122"/>
                <a:cs typeface="+mn-cs"/>
              </a:rPr>
              <a:t>表</a:t>
            </a:r>
            <a:r>
              <a:rPr kumimoji="0" lang="en-US" altLang="zh-CN" sz="2800" b="1" i="0" u="none" strike="noStrike" kern="1200" cap="none" spc="0" normalizeH="0" baseline="0" noProof="0" dirty="0" smtClean="0">
                <a:ln>
                  <a:noFill/>
                </a:ln>
                <a:solidFill>
                  <a:schemeClr val="tx1"/>
                </a:solidFill>
                <a:effectLst/>
                <a:uLnTx/>
                <a:uFillTx/>
                <a:latin typeface="楷体_GB2312" pitchFamily="1" charset="-122"/>
                <a:ea typeface="楷体_GB2312" pitchFamily="1" charset="-122"/>
                <a:cs typeface="+mn-cs"/>
              </a:rPr>
              <a:t>1</a:t>
            </a:r>
            <a:r>
              <a:rPr kumimoji="0" lang="zh-CN" altLang="en-US" sz="2800" b="1" i="0" u="none" strike="noStrike" kern="1200" cap="none" spc="0" normalizeH="0" baseline="0" noProof="0" dirty="0" smtClean="0">
                <a:ln>
                  <a:noFill/>
                </a:ln>
                <a:solidFill>
                  <a:schemeClr val="tx1"/>
                </a:solidFill>
                <a:effectLst/>
                <a:uLnTx/>
                <a:uFillTx/>
                <a:latin typeface="楷体_GB2312" pitchFamily="1" charset="-122"/>
                <a:ea typeface="楷体_GB2312" pitchFamily="1" charset="-122"/>
                <a:cs typeface="+mn-cs"/>
              </a:rPr>
              <a:t>为西汉朝廷直接管辖的郡级政区变化表。据此可知</a:t>
            </a:r>
            <a:endParaRPr kumimoji="0" lang="zh-CN" altLang="en-US" sz="2800" b="1" i="0" u="none" strike="noStrike" kern="1200" cap="none" spc="0" normalizeH="0" baseline="0" noProof="0" dirty="0" smtClean="0">
              <a:ln>
                <a:noFill/>
              </a:ln>
              <a:solidFill>
                <a:schemeClr val="tx1"/>
              </a:solidFill>
              <a:effectLst/>
              <a:uLnTx/>
              <a:uFillTx/>
              <a:latin typeface="楷体_GB2312" pitchFamily="1" charset="-122"/>
              <a:ea typeface="楷体_GB2312" pitchFamily="1"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smtClean="0">
                <a:ln>
                  <a:noFill/>
                </a:ln>
                <a:solidFill>
                  <a:schemeClr val="tx1"/>
                </a:solidFill>
                <a:effectLst/>
                <a:uLnTx/>
                <a:uFillTx/>
                <a:latin typeface="楷体_GB2312" pitchFamily="1" charset="-122"/>
                <a:ea typeface="楷体_GB2312" pitchFamily="1" charset="-122"/>
                <a:cs typeface="+mn-cs"/>
              </a:rPr>
              <a:t>A</a:t>
            </a:r>
            <a:r>
              <a:rPr kumimoji="0" lang="zh-CN" altLang="en-US" sz="2800" b="1" i="0" u="none" strike="noStrike" kern="1200" cap="none" spc="0" normalizeH="0" baseline="0" noProof="0" dirty="0" smtClean="0">
                <a:ln>
                  <a:noFill/>
                </a:ln>
                <a:solidFill>
                  <a:schemeClr val="tx1"/>
                </a:solidFill>
                <a:effectLst/>
                <a:uLnTx/>
                <a:uFillTx/>
                <a:latin typeface="楷体_GB2312" pitchFamily="1" charset="-122"/>
                <a:ea typeface="楷体_GB2312" pitchFamily="1" charset="-122"/>
                <a:cs typeface="+mn-cs"/>
              </a:rPr>
              <a:t>．诸侯王国与朝廷矛盾渐趋激化       </a:t>
            </a:r>
            <a:endParaRPr kumimoji="0" lang="zh-CN" altLang="en-US" sz="2800" b="1" i="0" u="none" strike="noStrike" kern="1200" cap="none" spc="0" normalizeH="0" baseline="0" noProof="0" dirty="0" smtClean="0">
              <a:ln>
                <a:noFill/>
              </a:ln>
              <a:solidFill>
                <a:schemeClr val="tx1"/>
              </a:solidFill>
              <a:effectLst/>
              <a:uLnTx/>
              <a:uFillTx/>
              <a:latin typeface="楷体_GB2312" pitchFamily="1" charset="-122"/>
              <a:ea typeface="楷体_GB2312" pitchFamily="1"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smtClean="0">
                <a:ln>
                  <a:noFill/>
                </a:ln>
                <a:solidFill>
                  <a:schemeClr val="tx1"/>
                </a:solidFill>
                <a:effectLst/>
                <a:uLnTx/>
                <a:uFillTx/>
                <a:latin typeface="楷体_GB2312" pitchFamily="1" charset="-122"/>
                <a:ea typeface="楷体_GB2312" pitchFamily="1" charset="-122"/>
                <a:cs typeface="+mn-cs"/>
              </a:rPr>
              <a:t>B</a:t>
            </a:r>
            <a:r>
              <a:rPr kumimoji="0" lang="zh-CN" altLang="en-US" sz="2800" b="1" i="0" u="none" strike="noStrike" kern="1200" cap="none" spc="0" normalizeH="0" baseline="0" noProof="0" dirty="0" smtClean="0">
                <a:ln>
                  <a:noFill/>
                </a:ln>
                <a:solidFill>
                  <a:schemeClr val="tx1"/>
                </a:solidFill>
                <a:effectLst/>
                <a:uLnTx/>
                <a:uFillTx/>
                <a:latin typeface="楷体_GB2312" pitchFamily="1" charset="-122"/>
                <a:ea typeface="楷体_GB2312" pitchFamily="1" charset="-122"/>
                <a:cs typeface="+mn-cs"/>
              </a:rPr>
              <a:t>．中央行政体制进行了调整</a:t>
            </a:r>
            <a:endParaRPr kumimoji="0" lang="zh-CN" altLang="en-US" sz="2800" b="1" i="0" u="none" strike="noStrike" kern="1200" cap="none" spc="0" normalizeH="0" baseline="0" noProof="0" dirty="0" smtClean="0">
              <a:ln>
                <a:noFill/>
              </a:ln>
              <a:solidFill>
                <a:schemeClr val="tx1"/>
              </a:solidFill>
              <a:effectLst/>
              <a:uLnTx/>
              <a:uFillTx/>
              <a:latin typeface="楷体_GB2312" pitchFamily="1" charset="-122"/>
              <a:ea typeface="楷体_GB2312" pitchFamily="1"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smtClean="0">
                <a:ln>
                  <a:noFill/>
                </a:ln>
                <a:solidFill>
                  <a:schemeClr val="tx1"/>
                </a:solidFill>
                <a:effectLst/>
                <a:uLnTx/>
                <a:uFillTx/>
                <a:latin typeface="楷体_GB2312" pitchFamily="1" charset="-122"/>
                <a:ea typeface="楷体_GB2312" pitchFamily="1" charset="-122"/>
                <a:cs typeface="+mn-cs"/>
              </a:rPr>
              <a:t>C</a:t>
            </a:r>
            <a:r>
              <a:rPr kumimoji="0" lang="zh-CN" altLang="en-US" sz="2800" b="1" i="0" u="none" strike="noStrike" kern="1200" cap="none" spc="0" normalizeH="0" baseline="0" noProof="0" dirty="0" smtClean="0">
                <a:ln>
                  <a:noFill/>
                </a:ln>
                <a:solidFill>
                  <a:schemeClr val="tx1"/>
                </a:solidFill>
                <a:effectLst/>
                <a:uLnTx/>
                <a:uFillTx/>
                <a:latin typeface="楷体_GB2312" pitchFamily="1" charset="-122"/>
                <a:ea typeface="楷体_GB2312" pitchFamily="1" charset="-122"/>
                <a:cs typeface="+mn-cs"/>
              </a:rPr>
              <a:t>．朝廷解决边患的条件更加成熟       </a:t>
            </a:r>
            <a:endParaRPr kumimoji="0" lang="zh-CN" altLang="en-US" sz="2800" b="1" i="0" u="none" strike="noStrike" kern="1200" cap="none" spc="0" normalizeH="0" baseline="0" noProof="0" dirty="0" smtClean="0">
              <a:ln>
                <a:noFill/>
              </a:ln>
              <a:solidFill>
                <a:schemeClr val="tx1"/>
              </a:solidFill>
              <a:effectLst/>
              <a:uLnTx/>
              <a:uFillTx/>
              <a:latin typeface="楷体_GB2312" pitchFamily="1" charset="-122"/>
              <a:ea typeface="楷体_GB2312" pitchFamily="1"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smtClean="0">
                <a:ln>
                  <a:noFill/>
                </a:ln>
                <a:solidFill>
                  <a:schemeClr val="tx1"/>
                </a:solidFill>
                <a:effectLst/>
                <a:uLnTx/>
                <a:uFillTx/>
                <a:latin typeface="楷体_GB2312" pitchFamily="1" charset="-122"/>
                <a:ea typeface="楷体_GB2312" pitchFamily="1" charset="-122"/>
                <a:cs typeface="+mn-cs"/>
              </a:rPr>
              <a:t>D</a:t>
            </a:r>
            <a:r>
              <a:rPr kumimoji="0" lang="zh-CN" altLang="en-US" sz="2800" b="1" i="0" u="none" strike="noStrike" kern="1200" cap="none" spc="0" normalizeH="0" baseline="0" noProof="0" dirty="0" smtClean="0">
                <a:ln>
                  <a:noFill/>
                </a:ln>
                <a:solidFill>
                  <a:schemeClr val="tx1"/>
                </a:solidFill>
                <a:effectLst/>
                <a:uLnTx/>
                <a:uFillTx/>
                <a:latin typeface="楷体_GB2312" pitchFamily="1" charset="-122"/>
                <a:ea typeface="楷体_GB2312" pitchFamily="1" charset="-122"/>
                <a:cs typeface="+mn-cs"/>
              </a:rPr>
              <a:t>．王国控制的区域日益扩大</a:t>
            </a:r>
            <a:endParaRPr kumimoji="0" lang="zh-CN" altLang="en-US" sz="2800" b="1" i="0" u="none" strike="noStrike" kern="1200" cap="none" spc="0" normalizeH="0" baseline="0" noProof="0" dirty="0" smtClean="0">
              <a:ln>
                <a:noFill/>
              </a:ln>
              <a:solidFill>
                <a:schemeClr val="tx1"/>
              </a:solidFill>
              <a:effectLst/>
              <a:uLnTx/>
              <a:uFillTx/>
              <a:latin typeface="楷体_GB2312" pitchFamily="1" charset="-122"/>
              <a:ea typeface="楷体_GB2312" pitchFamily="1" charset="-122"/>
              <a:cs typeface="+mn-cs"/>
            </a:endParaRPr>
          </a:p>
        </p:txBody>
      </p:sp>
      <p:pic>
        <p:nvPicPr>
          <p:cNvPr id="54276" name="图片 9" descr="HDGRR]@JV[4XY9E@7G%]F_T"/>
          <p:cNvPicPr>
            <a:picLocks noChangeAspect="1"/>
          </p:cNvPicPr>
          <p:nvPr/>
        </p:nvPicPr>
        <p:blipFill>
          <a:blip r:embed="rId1"/>
          <a:srcRect l="1411" r="3619"/>
          <a:stretch>
            <a:fillRect/>
          </a:stretch>
        </p:blipFill>
        <p:spPr>
          <a:xfrm>
            <a:off x="1808163" y="4051300"/>
            <a:ext cx="8478837" cy="2663825"/>
          </a:xfrm>
          <a:prstGeom prst="rect">
            <a:avLst/>
          </a:prstGeom>
          <a:noFill/>
          <a:ln w="9525">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文本框 3"/>
          <p:cNvSpPr txBox="1"/>
          <p:nvPr/>
        </p:nvSpPr>
        <p:spPr>
          <a:xfrm>
            <a:off x="1592263" y="161925"/>
            <a:ext cx="8899525" cy="521970"/>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Pct val="100000"/>
              <a:buNone/>
            </a:pPr>
            <a:r>
              <a:rPr lang="zh-CN" altLang="en-US" sz="2800" b="1" dirty="0">
                <a:solidFill>
                  <a:srgbClr val="0000FF"/>
                </a:solidFill>
                <a:latin typeface="楷体_GB2312" pitchFamily="1" charset="-122"/>
                <a:ea typeface="楷体_GB2312" pitchFamily="1" charset="-122"/>
              </a:rPr>
              <a:t>如：传统文化中精髓</a:t>
            </a:r>
            <a:r>
              <a:rPr lang="en-US" altLang="zh-CN" sz="2800" b="1" dirty="0">
                <a:solidFill>
                  <a:srgbClr val="0000FF"/>
                </a:solidFill>
                <a:latin typeface="楷体_GB2312" pitchFamily="1" charset="-122"/>
                <a:ea typeface="楷体_GB2312" pitchFamily="1" charset="-122"/>
              </a:rPr>
              <a:t>“</a:t>
            </a:r>
            <a:r>
              <a:rPr lang="zh-CN" altLang="en-US" sz="2800" b="1" dirty="0">
                <a:solidFill>
                  <a:srgbClr val="0000FF"/>
                </a:solidFill>
                <a:latin typeface="楷体_GB2312" pitchFamily="1" charset="-122"/>
                <a:ea typeface="楷体_GB2312" pitchFamily="1" charset="-122"/>
              </a:rPr>
              <a:t>经世致用</a:t>
            </a:r>
            <a:r>
              <a:rPr lang="en-US" altLang="zh-CN" sz="2800" b="1" dirty="0">
                <a:solidFill>
                  <a:srgbClr val="0000FF"/>
                </a:solidFill>
                <a:latin typeface="楷体_GB2312" pitchFamily="1" charset="-122"/>
                <a:ea typeface="楷体_GB2312" pitchFamily="1" charset="-122"/>
              </a:rPr>
              <a:t>”</a:t>
            </a:r>
            <a:r>
              <a:rPr lang="zh-CN" altLang="en-US" sz="2800" b="1" dirty="0">
                <a:solidFill>
                  <a:srgbClr val="0000FF"/>
                </a:solidFill>
                <a:latin typeface="楷体_GB2312" pitchFamily="1" charset="-122"/>
                <a:ea typeface="楷体_GB2312" pitchFamily="1" charset="-122"/>
              </a:rPr>
              <a:t>在有清一代的流变</a:t>
            </a:r>
            <a:endParaRPr lang="zh-CN" altLang="en-US" sz="2800" b="1" dirty="0">
              <a:solidFill>
                <a:srgbClr val="0000FF"/>
              </a:solidFill>
              <a:latin typeface="楷体_GB2312" pitchFamily="1" charset="-122"/>
              <a:ea typeface="楷体_GB2312" pitchFamily="1" charset="-122"/>
            </a:endParaRPr>
          </a:p>
        </p:txBody>
      </p:sp>
      <p:sp>
        <p:nvSpPr>
          <p:cNvPr id="5" name="流程图: 可选过程 4"/>
          <p:cNvSpPr/>
          <p:nvPr/>
        </p:nvSpPr>
        <p:spPr>
          <a:xfrm>
            <a:off x="1592580" y="889635"/>
            <a:ext cx="4973320" cy="611505"/>
          </a:xfrm>
          <a:prstGeom prst="flowChartAlternateProcess">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1">
                <a:ln w="22225">
                  <a:solidFill>
                    <a:schemeClr val="accent2"/>
                  </a:solidFill>
                  <a:prstDash val="solid"/>
                </a:ln>
                <a:solidFill>
                  <a:schemeClr val="accent2">
                    <a:lumMod val="40000"/>
                    <a:lumOff val="60000"/>
                  </a:schemeClr>
                </a:solidFill>
                <a:effectLst/>
                <a:uLnTx/>
                <a:uFillTx/>
                <a:latin typeface="楷体_GB2312" pitchFamily="1" charset="-122"/>
                <a:ea typeface="楷体_GB2312" pitchFamily="1" charset="-122"/>
                <a:cs typeface="+mn-cs"/>
              </a:rPr>
              <a:t>源起：</a:t>
            </a:r>
            <a:r>
              <a:rPr kumimoji="0" lang="zh-CN" altLang="en-US" sz="2000" b="1" i="0" u="none" strike="noStrike" kern="1200" cap="none" spc="0" normalizeH="0" baseline="0" noProof="1">
                <a:ln>
                  <a:noFill/>
                </a:ln>
                <a:solidFill>
                  <a:schemeClr val="dk1"/>
                </a:solidFill>
                <a:effectLst/>
                <a:uLnTx/>
                <a:uFillTx/>
                <a:latin typeface="楷体_GB2312" pitchFamily="1" charset="-122"/>
                <a:ea typeface="楷体_GB2312" pitchFamily="1" charset="-122"/>
                <a:cs typeface="+mn-cs"/>
              </a:rPr>
              <a:t>明清之际，代表人物黄宗羲、顾炎武、徐光启等。</a:t>
            </a:r>
            <a:endParaRPr kumimoji="0" lang="zh-CN" altLang="en-US" sz="2000" b="1" i="0" u="none" strike="noStrike" kern="1200" cap="none" spc="0" normalizeH="0" baseline="0" noProof="1">
              <a:ln>
                <a:noFill/>
              </a:ln>
              <a:solidFill>
                <a:schemeClr val="dk1"/>
              </a:solidFill>
              <a:effectLst/>
              <a:uLnTx/>
              <a:uFillTx/>
              <a:latin typeface="楷体_GB2312" pitchFamily="1" charset="-122"/>
              <a:ea typeface="楷体_GB2312" pitchFamily="1" charset="-122"/>
              <a:cs typeface="+mn-cs"/>
            </a:endParaRPr>
          </a:p>
        </p:txBody>
      </p:sp>
      <p:sp>
        <p:nvSpPr>
          <p:cNvPr id="6" name="流程图: 可选过程 5"/>
          <p:cNvSpPr/>
          <p:nvPr/>
        </p:nvSpPr>
        <p:spPr>
          <a:xfrm>
            <a:off x="2430779" y="1501140"/>
            <a:ext cx="5115560" cy="611505"/>
          </a:xfrm>
          <a:prstGeom prst="flowChartAlternateProcess">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1">
                <a:ln w="22225">
                  <a:solidFill>
                    <a:schemeClr val="accent2"/>
                  </a:solidFill>
                  <a:prstDash val="solid"/>
                </a:ln>
                <a:solidFill>
                  <a:schemeClr val="accent2">
                    <a:lumMod val="40000"/>
                    <a:lumOff val="60000"/>
                  </a:schemeClr>
                </a:solidFill>
                <a:effectLst/>
                <a:uLnTx/>
                <a:uFillTx/>
                <a:latin typeface="楷体_GB2312" pitchFamily="1" charset="-122"/>
                <a:ea typeface="楷体_GB2312" pitchFamily="1" charset="-122"/>
                <a:cs typeface="+mn-cs"/>
              </a:rPr>
              <a:t>低迷：</a:t>
            </a:r>
            <a:r>
              <a:rPr kumimoji="0" lang="zh-CN" altLang="en-US" sz="2000" b="1" i="0" u="none" strike="noStrike" kern="1200" cap="none" spc="0" normalizeH="0" baseline="0" noProof="1">
                <a:ln>
                  <a:noFill/>
                </a:ln>
                <a:solidFill>
                  <a:schemeClr val="dk1"/>
                </a:solidFill>
                <a:effectLst/>
                <a:uLnTx/>
                <a:uFillTx/>
                <a:latin typeface="楷体_GB2312" pitchFamily="1" charset="-122"/>
                <a:ea typeface="楷体_GB2312" pitchFamily="1" charset="-122"/>
                <a:cs typeface="+mn-cs"/>
              </a:rPr>
              <a:t>清文化高压和乾嘉学派诱导，士人埋首考据、训诂。</a:t>
            </a:r>
            <a:endParaRPr kumimoji="0" lang="zh-CN" altLang="en-US" sz="2000" b="1" i="0" u="none" strike="noStrike" kern="1200" cap="none" spc="0" normalizeH="0" baseline="0" noProof="1">
              <a:ln>
                <a:noFill/>
              </a:ln>
              <a:solidFill>
                <a:schemeClr val="dk1"/>
              </a:solidFill>
              <a:effectLst/>
              <a:uLnTx/>
              <a:uFillTx/>
              <a:latin typeface="楷体_GB2312" pitchFamily="1" charset="-122"/>
              <a:ea typeface="楷体_GB2312" pitchFamily="1" charset="-122"/>
              <a:cs typeface="+mn-cs"/>
            </a:endParaRPr>
          </a:p>
        </p:txBody>
      </p:sp>
      <p:sp>
        <p:nvSpPr>
          <p:cNvPr id="7" name="流程图: 可选过程 6"/>
          <p:cNvSpPr/>
          <p:nvPr/>
        </p:nvSpPr>
        <p:spPr>
          <a:xfrm>
            <a:off x="2976244" y="2112645"/>
            <a:ext cx="5613400" cy="612140"/>
          </a:xfrm>
          <a:prstGeom prst="flowChartAlternateProcess">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1">
                <a:ln w="22225">
                  <a:solidFill>
                    <a:schemeClr val="accent2"/>
                  </a:solidFill>
                  <a:prstDash val="solid"/>
                </a:ln>
                <a:solidFill>
                  <a:schemeClr val="accent2">
                    <a:lumMod val="40000"/>
                    <a:lumOff val="60000"/>
                  </a:schemeClr>
                </a:solidFill>
                <a:effectLst/>
                <a:uLnTx/>
                <a:uFillTx/>
                <a:latin typeface="楷体_GB2312" pitchFamily="1" charset="-122"/>
                <a:ea typeface="楷体_GB2312" pitchFamily="1" charset="-122"/>
                <a:cs typeface="+mn-cs"/>
              </a:rPr>
              <a:t>复兴：</a:t>
            </a:r>
            <a:r>
              <a:rPr kumimoji="0" lang="zh-CN" altLang="en-US" sz="2000" b="1" i="0" u="none" strike="noStrike" kern="1200" cap="none" spc="0" normalizeH="0" baseline="0" noProof="1">
                <a:ln>
                  <a:noFill/>
                </a:ln>
                <a:solidFill>
                  <a:schemeClr val="dk1"/>
                </a:solidFill>
                <a:effectLst/>
                <a:uLnTx/>
                <a:uFillTx/>
                <a:latin typeface="楷体_GB2312" pitchFamily="1" charset="-122"/>
                <a:ea typeface="楷体_GB2312" pitchFamily="1" charset="-122"/>
                <a:cs typeface="+mn-cs"/>
              </a:rPr>
              <a:t>嘉道以降、鸦片战争前。代表人物：林则徐、魏源、龚自珍、包世臣等传统士大夫。</a:t>
            </a:r>
            <a:endParaRPr kumimoji="0" lang="zh-CN" altLang="en-US" sz="2000" b="1" i="0" u="none" strike="noStrike" kern="1200" cap="none" spc="0" normalizeH="0" baseline="0" noProof="1">
              <a:ln>
                <a:noFill/>
              </a:ln>
              <a:solidFill>
                <a:schemeClr val="dk1"/>
              </a:solidFill>
              <a:effectLst/>
              <a:uLnTx/>
              <a:uFillTx/>
              <a:latin typeface="楷体_GB2312" pitchFamily="1" charset="-122"/>
              <a:ea typeface="楷体_GB2312" pitchFamily="1" charset="-122"/>
              <a:cs typeface="+mn-cs"/>
            </a:endParaRPr>
          </a:p>
        </p:txBody>
      </p:sp>
      <p:sp>
        <p:nvSpPr>
          <p:cNvPr id="8" name="流程图: 可选过程 7"/>
          <p:cNvSpPr/>
          <p:nvPr/>
        </p:nvSpPr>
        <p:spPr>
          <a:xfrm>
            <a:off x="3496310" y="2724785"/>
            <a:ext cx="6166485" cy="1943735"/>
          </a:xfrm>
          <a:prstGeom prst="flowChartAlternateProcess">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1">
                <a:ln w="22225">
                  <a:solidFill>
                    <a:schemeClr val="accent2"/>
                  </a:solidFill>
                  <a:prstDash val="solid"/>
                </a:ln>
                <a:solidFill>
                  <a:schemeClr val="accent2">
                    <a:lumMod val="40000"/>
                    <a:lumOff val="60000"/>
                  </a:schemeClr>
                </a:solidFill>
                <a:effectLst/>
                <a:uLnTx/>
                <a:uFillTx/>
                <a:latin typeface="楷体_GB2312" pitchFamily="1" charset="-122"/>
                <a:ea typeface="楷体_GB2312" pitchFamily="1" charset="-122"/>
                <a:cs typeface="+mn-cs"/>
              </a:rPr>
              <a:t>发展：</a:t>
            </a:r>
            <a:r>
              <a:rPr kumimoji="0" lang="zh-CN" altLang="en-US" sz="2000" b="1" i="0" u="none" strike="noStrike" kern="1200" cap="none" spc="0" normalizeH="0" baseline="0" noProof="1">
                <a:ln>
                  <a:noFill/>
                </a:ln>
                <a:solidFill>
                  <a:schemeClr val="dk1"/>
                </a:solidFill>
                <a:effectLst/>
                <a:uLnTx/>
                <a:uFillTx/>
                <a:latin typeface="楷体_GB2312" pitchFamily="1" charset="-122"/>
                <a:ea typeface="楷体_GB2312" pitchFamily="1" charset="-122"/>
                <a:cs typeface="+mn-cs"/>
              </a:rPr>
              <a:t>19世纪40-60年代，代表人物林则徐、魏源等，“师夷长技以制夷”。</a:t>
            </a:r>
            <a:endParaRPr kumimoji="0" lang="zh-CN" altLang="en-US" sz="2000" b="1" i="0" u="none" strike="noStrike" kern="1200" cap="none" spc="0" normalizeH="0" baseline="0" noProof="1">
              <a:ln>
                <a:noFill/>
              </a:ln>
              <a:solidFill>
                <a:schemeClr val="dk1"/>
              </a:solidFill>
              <a:effectLst/>
              <a:uLnTx/>
              <a:uFillTx/>
              <a:latin typeface="楷体_GB2312" pitchFamily="1" charset="-122"/>
              <a:ea typeface="楷体_GB2312" pitchFamily="1"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1">
                <a:ln>
                  <a:noFill/>
                </a:ln>
                <a:solidFill>
                  <a:schemeClr val="dk1"/>
                </a:solidFill>
                <a:effectLst/>
                <a:uLnTx/>
                <a:uFillTx/>
                <a:latin typeface="楷体_GB2312" pitchFamily="1" charset="-122"/>
                <a:ea typeface="楷体_GB2312" pitchFamily="1" charset="-122"/>
                <a:cs typeface="+mn-cs"/>
              </a:rPr>
              <a:t>19世纪60-90年代，代表人物冯桂芬、曾国藩、李鸿章、左宗棠等。洋务运动。</a:t>
            </a:r>
            <a:endParaRPr kumimoji="0" lang="zh-CN" altLang="en-US" sz="2000" b="1" i="0" u="none" strike="noStrike" kern="1200" cap="none" spc="0" normalizeH="0" baseline="0" noProof="1">
              <a:ln>
                <a:noFill/>
              </a:ln>
              <a:solidFill>
                <a:schemeClr val="dk1"/>
              </a:solidFill>
              <a:effectLst/>
              <a:uLnTx/>
              <a:uFillTx/>
              <a:latin typeface="楷体_GB2312" pitchFamily="1" charset="-122"/>
              <a:ea typeface="楷体_GB2312" pitchFamily="1"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1">
                <a:ln>
                  <a:noFill/>
                </a:ln>
                <a:solidFill>
                  <a:schemeClr val="dk1"/>
                </a:solidFill>
                <a:effectLst/>
                <a:uLnTx/>
                <a:uFillTx/>
                <a:latin typeface="楷体_GB2312" pitchFamily="1" charset="-122"/>
                <a:ea typeface="楷体_GB2312" pitchFamily="1" charset="-122"/>
                <a:cs typeface="+mn-cs"/>
              </a:rPr>
              <a:t>19世纪末，代表人物张之洞在1898年《劝学篇》中提出“中学为体，西学为用”。</a:t>
            </a:r>
            <a:endParaRPr kumimoji="0" lang="zh-CN" altLang="en-US" sz="2000" b="1" i="0" u="none" strike="noStrike" kern="1200" cap="none" spc="0" normalizeH="0" baseline="0" noProof="1">
              <a:ln>
                <a:noFill/>
              </a:ln>
              <a:solidFill>
                <a:schemeClr val="dk1"/>
              </a:solidFill>
              <a:effectLst/>
              <a:uLnTx/>
              <a:uFillTx/>
              <a:latin typeface="楷体_GB2312" pitchFamily="1" charset="-122"/>
              <a:ea typeface="楷体_GB2312" pitchFamily="1" charset="-122"/>
              <a:cs typeface="+mn-cs"/>
            </a:endParaRPr>
          </a:p>
        </p:txBody>
      </p:sp>
      <p:sp>
        <p:nvSpPr>
          <p:cNvPr id="9" name="流程图: 可选过程 8"/>
          <p:cNvSpPr/>
          <p:nvPr/>
        </p:nvSpPr>
        <p:spPr>
          <a:xfrm>
            <a:off x="4340860" y="4668518"/>
            <a:ext cx="5746750" cy="1157605"/>
          </a:xfrm>
          <a:prstGeom prst="flowChartAlternateProcess">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1">
                <a:ln w="22225">
                  <a:solidFill>
                    <a:schemeClr val="accent2"/>
                  </a:solidFill>
                  <a:prstDash val="solid"/>
                </a:ln>
                <a:solidFill>
                  <a:schemeClr val="accent2">
                    <a:lumMod val="40000"/>
                    <a:lumOff val="60000"/>
                  </a:schemeClr>
                </a:solidFill>
                <a:effectLst/>
                <a:uLnTx/>
                <a:uFillTx/>
                <a:latin typeface="楷体_GB2312" pitchFamily="1" charset="-122"/>
                <a:ea typeface="楷体_GB2312" pitchFamily="1" charset="-122"/>
                <a:cs typeface="+mn-cs"/>
              </a:rPr>
              <a:t>终结：</a:t>
            </a:r>
            <a:r>
              <a:rPr kumimoji="0" lang="zh-CN" altLang="en-US" sz="2000" b="1" i="0" u="none" strike="noStrike" kern="1200" cap="none" spc="0" normalizeH="0" baseline="0" noProof="1">
                <a:ln>
                  <a:noFill/>
                </a:ln>
                <a:solidFill>
                  <a:schemeClr val="dk1"/>
                </a:solidFill>
                <a:effectLst/>
                <a:uLnTx/>
                <a:uFillTx/>
                <a:latin typeface="楷体_GB2312" pitchFamily="1" charset="-122"/>
                <a:ea typeface="楷体_GB2312" pitchFamily="1" charset="-122"/>
                <a:cs typeface="+mn-cs"/>
              </a:rPr>
              <a:t>19世纪末20世纪初，康有为、梁启超的变法主张及实践,标志经世思潮衰落。1905年科举制结束，传统士大夫逐渐消失，新型知识分子成社会知识阶层主流，经世思潮终结。</a:t>
            </a:r>
            <a:endParaRPr kumimoji="0" lang="zh-CN" altLang="en-US" sz="2000" b="1" i="0" u="none" strike="noStrike" kern="1200" cap="none" spc="0" normalizeH="0" baseline="0" noProof="1">
              <a:ln>
                <a:noFill/>
              </a:ln>
              <a:solidFill>
                <a:schemeClr val="dk1"/>
              </a:solidFill>
              <a:effectLst/>
              <a:uLnTx/>
              <a:uFillTx/>
              <a:latin typeface="楷体_GB2312" pitchFamily="1" charset="-122"/>
              <a:ea typeface="楷体_GB2312" pitchFamily="1" charset="-122"/>
              <a:cs typeface="+mn-cs"/>
            </a:endParaRPr>
          </a:p>
        </p:txBody>
      </p:sp>
      <p:sp>
        <p:nvSpPr>
          <p:cNvPr id="10" name="右弧形箭头 9"/>
          <p:cNvSpPr/>
          <p:nvPr/>
        </p:nvSpPr>
        <p:spPr>
          <a:xfrm rot="19500000">
            <a:off x="7532688" y="920750"/>
            <a:ext cx="415925" cy="979488"/>
          </a:xfrm>
          <a:prstGeom prst="curvedLef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800" b="0" i="0" u="none" strike="noStrike" kern="1200" cap="none" spc="0" normalizeH="0" baseline="0" noProof="1">
              <a:ln>
                <a:noFill/>
              </a:ln>
              <a:solidFill>
                <a:schemeClr val="tx1"/>
              </a:solidFill>
              <a:effectLst/>
              <a:uLnTx/>
              <a:uFillTx/>
              <a:latin typeface="+mn-lt"/>
              <a:ea typeface="+mn-ea"/>
              <a:cs typeface="+mn-cs"/>
            </a:endParaRPr>
          </a:p>
        </p:txBody>
      </p:sp>
      <p:sp>
        <p:nvSpPr>
          <p:cNvPr id="11" name="右弧形箭头 10"/>
          <p:cNvSpPr/>
          <p:nvPr/>
        </p:nvSpPr>
        <p:spPr>
          <a:xfrm rot="20160000">
            <a:off x="8618538" y="1543050"/>
            <a:ext cx="425450" cy="1025525"/>
          </a:xfrm>
          <a:prstGeom prst="curvedLef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800" b="0" i="0" u="none" strike="noStrike" kern="1200" cap="none" spc="0" normalizeH="0" baseline="0" noProof="1">
              <a:ln>
                <a:noFill/>
              </a:ln>
              <a:solidFill>
                <a:schemeClr val="tx1"/>
              </a:solidFill>
              <a:effectLst/>
              <a:uLnTx/>
              <a:uFillTx/>
              <a:latin typeface="+mn-lt"/>
              <a:ea typeface="+mn-ea"/>
              <a:cs typeface="+mn-cs"/>
            </a:endParaRPr>
          </a:p>
        </p:txBody>
      </p:sp>
      <p:sp>
        <p:nvSpPr>
          <p:cNvPr id="12" name="右弧形箭头 11"/>
          <p:cNvSpPr/>
          <p:nvPr/>
        </p:nvSpPr>
        <p:spPr>
          <a:xfrm rot="20340000">
            <a:off x="9566275" y="2376488"/>
            <a:ext cx="530225" cy="1258888"/>
          </a:xfrm>
          <a:prstGeom prst="curvedLef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800" b="0" i="0" u="none" strike="noStrike" kern="1200" cap="none" spc="0" normalizeH="0" baseline="0" noProof="1">
              <a:ln>
                <a:noFill/>
              </a:ln>
              <a:solidFill>
                <a:schemeClr val="tx1"/>
              </a:solidFill>
              <a:effectLst/>
              <a:uLnTx/>
              <a:uFillTx/>
              <a:latin typeface="+mn-lt"/>
              <a:ea typeface="+mn-ea"/>
              <a:cs typeface="+mn-cs"/>
            </a:endParaRPr>
          </a:p>
        </p:txBody>
      </p:sp>
      <p:sp>
        <p:nvSpPr>
          <p:cNvPr id="13" name="右弧形箭头 12"/>
          <p:cNvSpPr/>
          <p:nvPr/>
        </p:nvSpPr>
        <p:spPr>
          <a:xfrm rot="20880000">
            <a:off x="10080625" y="4168775"/>
            <a:ext cx="373063" cy="1114425"/>
          </a:xfrm>
          <a:prstGeom prst="curvedLef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8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文本框 3"/>
          <p:cNvSpPr txBox="1"/>
          <p:nvPr/>
        </p:nvSpPr>
        <p:spPr>
          <a:xfrm>
            <a:off x="1617663" y="131763"/>
            <a:ext cx="8956675" cy="6123940"/>
          </a:xfrm>
          <a:prstGeom prst="rect">
            <a:avLst/>
          </a:prstGeom>
          <a:noFill/>
          <a:ln w="9525">
            <a:noFill/>
          </a:ln>
        </p:spPr>
        <p:txBody>
          <a:bodyPr>
            <a:sp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stStyle>
          <a:p>
            <a:pPr marL="0" lvl="0" indent="0" defTabSz="914400">
              <a:spcBef>
                <a:spcPct val="0"/>
              </a:spcBef>
              <a:buClrTx/>
              <a:buSzPct val="100000"/>
              <a:buNone/>
            </a:pPr>
            <a:r>
              <a:rPr lang="en-US" altLang="zh-CN" sz="3600" b="1" dirty="0">
                <a:solidFill>
                  <a:schemeClr val="tx1"/>
                </a:solidFill>
                <a:latin typeface="楷体_GB2312" pitchFamily="1" charset="-122"/>
                <a:ea typeface="楷体_GB2312" pitchFamily="1" charset="-122"/>
                <a:sym typeface="宋体" panose="02010600030101010101" pitchFamily="2" charset="-122"/>
              </a:rPr>
              <a:t>2.</a:t>
            </a:r>
            <a:r>
              <a:rPr lang="zh-CN" altLang="en-US" sz="3600" b="1" dirty="0">
                <a:solidFill>
                  <a:schemeClr val="tx1"/>
                </a:solidFill>
                <a:latin typeface="楷体_GB2312" pitchFamily="1" charset="-122"/>
                <a:ea typeface="楷体_GB2312" pitchFamily="1" charset="-122"/>
                <a:sym typeface="宋体" panose="02010600030101010101" pitchFamily="2" charset="-122"/>
              </a:rPr>
              <a:t>如何延展与多维突破？</a:t>
            </a:r>
            <a:endParaRPr lang="zh-CN" altLang="en-US" sz="3600" b="1" dirty="0">
              <a:solidFill>
                <a:schemeClr val="tx1"/>
              </a:solidFill>
              <a:latin typeface="楷体_GB2312" pitchFamily="1" charset="-122"/>
              <a:ea typeface="楷体_GB2312" pitchFamily="1" charset="-122"/>
              <a:sym typeface="宋体" panose="02010600030101010101" pitchFamily="2" charset="-122"/>
            </a:endParaRPr>
          </a:p>
          <a:p>
            <a:pPr marL="0" lvl="0" indent="0" defTabSz="914400">
              <a:spcBef>
                <a:spcPct val="0"/>
              </a:spcBef>
              <a:buClrTx/>
              <a:buSzPct val="100000"/>
              <a:buNone/>
            </a:pPr>
            <a:r>
              <a:rPr lang="zh-CN" altLang="en-US" sz="3200" b="1" dirty="0">
                <a:solidFill>
                  <a:srgbClr val="FF0000"/>
                </a:solidFill>
                <a:latin typeface="楷体_GB2312" pitchFamily="1" charset="-122"/>
                <a:ea typeface="楷体_GB2312" pitchFamily="1" charset="-122"/>
              </a:rPr>
              <a:t>（</a:t>
            </a:r>
            <a:r>
              <a:rPr lang="en-US" altLang="zh-CN" sz="3200" b="1" dirty="0">
                <a:solidFill>
                  <a:srgbClr val="0000FF"/>
                </a:solidFill>
                <a:latin typeface="楷体_GB2312" pitchFamily="1" charset="-122"/>
                <a:ea typeface="楷体_GB2312" pitchFamily="1" charset="-122"/>
              </a:rPr>
              <a:t>2</a:t>
            </a:r>
            <a:r>
              <a:rPr lang="zh-CN" altLang="en-US" sz="3200" b="1" dirty="0">
                <a:solidFill>
                  <a:srgbClr val="0000FF"/>
                </a:solidFill>
                <a:latin typeface="楷体_GB2312" pitchFamily="1" charset="-122"/>
                <a:ea typeface="楷体_GB2312" pitchFamily="1" charset="-122"/>
              </a:rPr>
              <a:t>）多角度深化对概念的理解</a:t>
            </a:r>
            <a:endParaRPr lang="zh-CN" altLang="en-US" sz="3200" b="1" dirty="0">
              <a:solidFill>
                <a:srgbClr val="0000FF"/>
              </a:solidFill>
              <a:latin typeface="楷体_GB2312" pitchFamily="1" charset="-122"/>
              <a:ea typeface="楷体_GB2312" pitchFamily="1" charset="-122"/>
            </a:endParaRPr>
          </a:p>
          <a:p>
            <a:pPr marL="0" lvl="0" indent="0" defTabSz="914400">
              <a:spcBef>
                <a:spcPct val="0"/>
              </a:spcBef>
              <a:buClrTx/>
              <a:buSzPct val="100000"/>
              <a:buNone/>
            </a:pPr>
            <a:r>
              <a:rPr lang="en-US" altLang="zh-CN" sz="3600" b="1" dirty="0">
                <a:solidFill>
                  <a:srgbClr val="0000FF"/>
                </a:solidFill>
                <a:latin typeface="华文彩云" panose="02010800040101010101" pitchFamily="2" charset="-122"/>
                <a:ea typeface="华文彩云" panose="02010800040101010101" pitchFamily="2" charset="-122"/>
              </a:rPr>
              <a:t>  </a:t>
            </a:r>
            <a:r>
              <a:rPr lang="zh-CN" altLang="en-US" sz="3600" b="1" dirty="0">
                <a:solidFill>
                  <a:srgbClr val="0000FF"/>
                </a:solidFill>
                <a:latin typeface="楷体_GB2312" pitchFamily="1" charset="-122"/>
                <a:ea typeface="楷体_GB2312" pitchFamily="1" charset="-122"/>
              </a:rPr>
              <a:t>如：</a:t>
            </a:r>
            <a:r>
              <a:rPr lang="zh-CN" altLang="en-US" sz="2800" b="1" dirty="0">
                <a:solidFill>
                  <a:srgbClr val="0000FF"/>
                </a:solidFill>
                <a:latin typeface="楷体_GB2312" pitchFamily="1" charset="-122"/>
                <a:ea typeface="楷体_GB2312" pitchFamily="1" charset="-122"/>
              </a:rPr>
              <a:t>以罗斯福新政为例 </a:t>
            </a:r>
            <a:r>
              <a:rPr lang="zh-CN" altLang="en-US" sz="2800" b="1" dirty="0">
                <a:solidFill>
                  <a:srgbClr val="FF0000"/>
                </a:solidFill>
                <a:latin typeface="楷体_GB2312" pitchFamily="1" charset="-122"/>
                <a:ea typeface="楷体_GB2312" pitchFamily="1" charset="-122"/>
              </a:rPr>
              <a:t>  </a:t>
            </a:r>
            <a:endParaRPr lang="zh-CN" altLang="en-US" sz="2800" b="1" dirty="0">
              <a:solidFill>
                <a:srgbClr val="FF0000"/>
              </a:solidFill>
              <a:latin typeface="楷体_GB2312" pitchFamily="1" charset="-122"/>
              <a:ea typeface="楷体_GB2312" pitchFamily="1" charset="-122"/>
            </a:endParaRPr>
          </a:p>
          <a:p>
            <a:pPr marL="0" lvl="0" indent="0" defTabSz="914400">
              <a:spcBef>
                <a:spcPct val="0"/>
              </a:spcBef>
              <a:buClrTx/>
              <a:buSzPct val="100000"/>
              <a:buNone/>
            </a:pPr>
            <a:r>
              <a:rPr lang="zh-CN" altLang="en-US" sz="2400" b="1" u="sng" dirty="0">
                <a:solidFill>
                  <a:schemeClr val="tx1"/>
                </a:solidFill>
                <a:latin typeface="华文彩云" panose="02010800040101010101" pitchFamily="2" charset="-122"/>
                <a:ea typeface="楷体_GB2312" pitchFamily="1" charset="-122"/>
              </a:rPr>
              <a:t>   </a:t>
            </a:r>
            <a:r>
              <a:rPr lang="en-US" altLang="zh-CN" sz="2400" b="1" dirty="0">
                <a:solidFill>
                  <a:srgbClr val="FF0000"/>
                </a:solidFill>
                <a:latin typeface="华文彩云" panose="02010800040101010101" pitchFamily="2" charset="-122"/>
                <a:ea typeface="华文彩云" panose="02010800040101010101" pitchFamily="2" charset="-122"/>
              </a:rPr>
              <a:t>⊙</a:t>
            </a:r>
            <a:r>
              <a:rPr lang="zh-CN" altLang="en-US" sz="2400" b="1" u="sng" dirty="0">
                <a:solidFill>
                  <a:schemeClr val="tx1"/>
                </a:solidFill>
                <a:latin typeface="楷体_GB2312" pitchFamily="1" charset="-122"/>
                <a:ea typeface="楷体_GB2312" pitchFamily="1" charset="-122"/>
              </a:rPr>
              <a:t>考情提示：</a:t>
            </a:r>
            <a:r>
              <a:rPr lang="zh-CN" altLang="en-US" sz="2400" b="1" dirty="0">
                <a:solidFill>
                  <a:schemeClr val="tx1"/>
                </a:solidFill>
                <a:latin typeface="楷体_GB2312" pitchFamily="1" charset="-122"/>
                <a:ea typeface="楷体_GB2312" pitchFamily="1" charset="-122"/>
              </a:rPr>
              <a:t>高频考点，考查特点：①关注概念的各个要素，2015年考查新政的内容建立保险制度、2014年从艾森豪威尔执政理念及2017年从尼克松改革的角度考查新政的影响。②多视角观察、关联其他概念，如2014年借社会生活史内容考查危机期间的民众心态，2016年从美国出版界变化考查苏联工业化成就，2017年从中国新时期改革的角度考查新政。③学术成果引领，如2013年突破教材表述考查胡佛新政。</a:t>
            </a:r>
            <a:endParaRPr lang="zh-CN" altLang="en-US" sz="2400" b="1" dirty="0">
              <a:solidFill>
                <a:schemeClr val="tx1"/>
              </a:solidFill>
              <a:latin typeface="楷体_GB2312" pitchFamily="1" charset="-122"/>
              <a:ea typeface="楷体_GB2312" pitchFamily="1" charset="-122"/>
            </a:endParaRPr>
          </a:p>
          <a:p>
            <a:pPr marL="0" lvl="0" indent="0" defTabSz="914400">
              <a:spcBef>
                <a:spcPct val="0"/>
              </a:spcBef>
              <a:buClrTx/>
              <a:buSzPct val="100000"/>
              <a:buNone/>
            </a:pPr>
            <a:endParaRPr lang="zh-CN" altLang="en-US" sz="2400" b="1" dirty="0">
              <a:solidFill>
                <a:schemeClr val="tx1"/>
              </a:solidFill>
              <a:latin typeface="楷体_GB2312" pitchFamily="1" charset="-122"/>
              <a:ea typeface="楷体_GB2312" pitchFamily="1" charset="-122"/>
            </a:endParaRPr>
          </a:p>
          <a:p>
            <a:pPr marL="0" lvl="0" indent="0" defTabSz="914400">
              <a:spcBef>
                <a:spcPct val="0"/>
              </a:spcBef>
              <a:buClrTx/>
              <a:buSzPct val="100000"/>
              <a:buNone/>
            </a:pPr>
            <a:r>
              <a:rPr lang="zh-CN" altLang="en-US" sz="2400" b="1" u="sng" dirty="0">
                <a:solidFill>
                  <a:schemeClr val="tx1"/>
                </a:solidFill>
                <a:latin typeface="华文彩云" panose="02010800040101010101" pitchFamily="2" charset="-122"/>
                <a:ea typeface="楷体_GB2312" pitchFamily="1" charset="-122"/>
              </a:rPr>
              <a:t>     </a:t>
            </a:r>
            <a:r>
              <a:rPr lang="en-US" altLang="zh-CN" sz="2400" b="1" dirty="0">
                <a:solidFill>
                  <a:srgbClr val="FF0000"/>
                </a:solidFill>
                <a:latin typeface="华文彩云" panose="02010800040101010101" pitchFamily="2" charset="-122"/>
                <a:ea typeface="华文彩云" panose="02010800040101010101" pitchFamily="2" charset="-122"/>
              </a:rPr>
              <a:t>⊙</a:t>
            </a:r>
            <a:r>
              <a:rPr lang="zh-CN" altLang="en-US" sz="2400" b="1" u="sng" dirty="0">
                <a:solidFill>
                  <a:schemeClr val="tx1"/>
                </a:solidFill>
                <a:latin typeface="楷体_GB2312" pitchFamily="1" charset="-122"/>
                <a:ea typeface="楷体_GB2312" pitchFamily="1" charset="-122"/>
              </a:rPr>
              <a:t>首先厘清概念的要素，形成完整知识结构，并深入分析一些要素的本质   </a:t>
            </a:r>
            <a:endParaRPr lang="zh-CN" altLang="en-US" sz="2400" b="1" u="sng" dirty="0">
              <a:solidFill>
                <a:schemeClr val="tx1"/>
              </a:solidFill>
              <a:latin typeface="楷体_GB2312" pitchFamily="1" charset="-122"/>
              <a:ea typeface="楷体_GB2312" pitchFamily="1" charset="-122"/>
            </a:endParaRPr>
          </a:p>
          <a:p>
            <a:pPr marL="0" lvl="0" indent="0" defTabSz="914400">
              <a:spcBef>
                <a:spcPct val="0"/>
              </a:spcBef>
              <a:buClrTx/>
              <a:buSzPct val="100000"/>
              <a:buNone/>
            </a:pPr>
            <a:r>
              <a:rPr lang="zh-CN" altLang="en-US" sz="2400" b="1" dirty="0">
                <a:solidFill>
                  <a:schemeClr val="tx1"/>
                </a:solidFill>
                <a:latin typeface="楷体_GB2312" pitchFamily="1" charset="-122"/>
                <a:ea typeface="楷体_GB2312" pitchFamily="1" charset="-122"/>
              </a:rPr>
              <a:t>     发生前（背景、原因）→发生中（内容、过程、特征）→发生后（结果、影响、评价）</a:t>
            </a:r>
            <a:endParaRPr lang="zh-CN" altLang="en-US" sz="2400" b="1" dirty="0">
              <a:solidFill>
                <a:schemeClr val="tx1"/>
              </a:solidFill>
              <a:latin typeface="楷体_GB2312" pitchFamily="1" charset="-122"/>
              <a:ea typeface="楷体_GB2312" pitchFamily="1" charset="-122"/>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611313" y="236538"/>
            <a:ext cx="8969375" cy="5875020"/>
          </a:xfrm>
          <a:prstGeom prst="rect">
            <a:avLst/>
          </a:prstGeom>
          <a:noFill/>
          <a:ln w="19050">
            <a:solidFill>
              <a:schemeClr val="tx1"/>
            </a:solidFill>
            <a:prstDash val="lgDash"/>
          </a:ln>
        </p:spPr>
        <p:txBody>
          <a:bodyPr>
            <a:spAutoFit/>
          </a:bodyPr>
          <a:p>
            <a:pPr eaLnBrk="1" hangingPunct="1">
              <a:buFont typeface="Arial" panose="020B0604020202020204" pitchFamily="34" charset="0"/>
              <a:buNone/>
            </a:pPr>
            <a:r>
              <a:rPr lang="en-US" altLang="en-US" sz="3200" b="1" u="sng" dirty="0">
                <a:latin typeface="楷体_GB2312" pitchFamily="1" charset="-122"/>
                <a:ea typeface="楷体_GB2312" pitchFamily="1" charset="-122"/>
                <a:sym typeface="+mn-ea"/>
              </a:rPr>
              <a:t>深入分析一些要素的本质：</a:t>
            </a:r>
            <a:endParaRPr lang="en-US" altLang="en-US" sz="3200" b="1" u="sng" dirty="0">
              <a:latin typeface="楷体_GB2312" pitchFamily="1" charset="-122"/>
              <a:ea typeface="楷体_GB2312" pitchFamily="1" charset="-122"/>
              <a:sym typeface="+mn-ea"/>
            </a:endParaRPr>
          </a:p>
          <a:p>
            <a:pPr eaLnBrk="1" hangingPunct="1">
              <a:lnSpc>
                <a:spcPct val="110000"/>
              </a:lnSpc>
              <a:buFont typeface="Arial" panose="020B0604020202020204" pitchFamily="34" charset="0"/>
              <a:buNone/>
            </a:pPr>
            <a:r>
              <a:rPr lang="en-US" altLang="en-US" sz="2800" b="1" dirty="0">
                <a:effectLst>
                  <a:outerShdw blurRad="38100" dist="38100" dir="2700000">
                    <a:srgbClr val="C0C0C0"/>
                  </a:outerShdw>
                </a:effectLst>
                <a:latin typeface="楷体_GB2312" pitchFamily="1" charset="-122"/>
                <a:ea typeface="楷体_GB2312" pitchFamily="1" charset="-122"/>
                <a:sym typeface="+mn-ea"/>
              </a:rPr>
              <a:t>如：分析</a:t>
            </a:r>
            <a:r>
              <a:rPr lang="en-US" altLang="en-US" sz="2800" b="1" dirty="0">
                <a:effectLst>
                  <a:outerShdw blurRad="38100" dist="38100" dir="2700000">
                    <a:srgbClr val="C0C0C0"/>
                  </a:outerShdw>
                </a:effectLst>
                <a:latin typeface="楷体_GB2312" pitchFamily="1" charset="-122"/>
                <a:ea typeface="楷体_GB2312" pitchFamily="1" charset="-122"/>
              </a:rPr>
              <a:t>新政中的货币政策 </a:t>
            </a:r>
            <a:endParaRPr lang="en-US" altLang="en-US" sz="2800" b="1" dirty="0">
              <a:effectLst>
                <a:outerShdw blurRad="38100" dist="38100" dir="2700000">
                  <a:srgbClr val="C0C0C0"/>
                </a:outerShdw>
              </a:effectLst>
              <a:latin typeface="楷体_GB2312" pitchFamily="1" charset="-122"/>
              <a:ea typeface="楷体_GB2312" pitchFamily="1" charset="-122"/>
            </a:endParaRPr>
          </a:p>
          <a:p>
            <a:pPr eaLnBrk="1" hangingPunct="1">
              <a:lnSpc>
                <a:spcPct val="110000"/>
              </a:lnSpc>
              <a:buFont typeface="Arial" panose="020B0604020202020204" pitchFamily="34" charset="0"/>
              <a:buNone/>
            </a:pPr>
            <a:r>
              <a:rPr lang="en-US" altLang="en-US" sz="2800" b="1" dirty="0">
                <a:effectLst>
                  <a:outerShdw blurRad="38100" dist="38100" dir="2700000">
                    <a:srgbClr val="C0C0C0"/>
                  </a:outerShdw>
                </a:effectLst>
                <a:latin typeface="楷体_GB2312" pitchFamily="1" charset="-122"/>
                <a:ea typeface="楷体_GB2312" pitchFamily="1" charset="-122"/>
              </a:rPr>
              <a:t>措施：</a:t>
            </a:r>
            <a:r>
              <a:rPr lang="en-US" altLang="en-US" sz="2800" b="1" dirty="0">
                <a:solidFill>
                  <a:srgbClr val="0000FF"/>
                </a:solidFill>
                <a:latin typeface="楷体_GB2312" pitchFamily="1" charset="-122"/>
                <a:ea typeface="楷体_GB2312" pitchFamily="1" charset="-122"/>
              </a:rPr>
              <a:t>新政宣布美元与黄金脱钩，美元贬值达</a:t>
            </a:r>
            <a:r>
              <a:rPr lang="en-US" altLang="zh-CN" sz="2800" b="1" dirty="0">
                <a:solidFill>
                  <a:srgbClr val="0000FF"/>
                </a:solidFill>
                <a:latin typeface="楷体_GB2312" pitchFamily="1" charset="-122"/>
                <a:ea typeface="楷体_GB2312" pitchFamily="1" charset="-122"/>
              </a:rPr>
              <a:t>40.94%</a:t>
            </a:r>
            <a:r>
              <a:rPr lang="en-US" altLang="en-US" sz="2800" b="1" dirty="0">
                <a:solidFill>
                  <a:srgbClr val="0000FF"/>
                </a:solidFill>
                <a:latin typeface="楷体_GB2312" pitchFamily="1" charset="-122"/>
                <a:ea typeface="楷体_GB2312" pitchFamily="1" charset="-122"/>
              </a:rPr>
              <a:t>，放弃金本位制。</a:t>
            </a:r>
            <a:endParaRPr lang="en-US" altLang="en-US" sz="2800" b="1" dirty="0">
              <a:solidFill>
                <a:srgbClr val="0000FF"/>
              </a:solidFill>
              <a:latin typeface="楷体_GB2312" pitchFamily="1" charset="-122"/>
              <a:ea typeface="楷体_GB2312" pitchFamily="1" charset="-122"/>
            </a:endParaRPr>
          </a:p>
          <a:p>
            <a:pPr eaLnBrk="1" hangingPunct="1">
              <a:lnSpc>
                <a:spcPct val="110000"/>
              </a:lnSpc>
              <a:buFont typeface="Arial" panose="020B0604020202020204" pitchFamily="34" charset="0"/>
              <a:buNone/>
            </a:pPr>
            <a:r>
              <a:rPr lang="en-US" altLang="en-US" sz="2800" b="1" dirty="0">
                <a:effectLst>
                  <a:outerShdw blurRad="38100" dist="38100" dir="2700000">
                    <a:srgbClr val="C0C0C0"/>
                  </a:outerShdw>
                </a:effectLst>
                <a:latin typeface="楷体_GB2312" pitchFamily="1" charset="-122"/>
                <a:ea typeface="楷体_GB2312" pitchFamily="1" charset="-122"/>
              </a:rPr>
              <a:t>影响：</a:t>
            </a:r>
            <a:endParaRPr lang="en-US" altLang="en-US" sz="2800" b="1" dirty="0">
              <a:effectLst>
                <a:outerShdw blurRad="38100" dist="38100" dir="2700000">
                  <a:srgbClr val="C0C0C0"/>
                </a:outerShdw>
              </a:effectLst>
              <a:latin typeface="楷体_GB2312" pitchFamily="1" charset="-122"/>
              <a:ea typeface="楷体_GB2312" pitchFamily="1" charset="-122"/>
            </a:endParaRPr>
          </a:p>
          <a:p>
            <a:pPr eaLnBrk="1" hangingPunct="1">
              <a:lnSpc>
                <a:spcPct val="115000"/>
              </a:lnSpc>
              <a:buFont typeface="Arial" panose="020B0604020202020204" pitchFamily="34" charset="0"/>
              <a:buNone/>
            </a:pPr>
            <a:r>
              <a:rPr lang="en-US" altLang="en-US" sz="2400" b="1" dirty="0">
                <a:solidFill>
                  <a:srgbClr val="0000FF"/>
                </a:solidFill>
                <a:latin typeface="楷体_GB2312" pitchFamily="1" charset="-122"/>
                <a:ea typeface="楷体_GB2312" pitchFamily="1" charset="-122"/>
              </a:rPr>
              <a:t>对美国：加强了对金融的管理和控制，加强了美国商品的对外竞争力，有助于经济复苏。</a:t>
            </a:r>
            <a:endParaRPr lang="en-US" altLang="en-US" sz="2400" b="1" dirty="0">
              <a:solidFill>
                <a:srgbClr val="0000FF"/>
              </a:solidFill>
              <a:latin typeface="楷体_GB2312" pitchFamily="1" charset="-122"/>
              <a:ea typeface="楷体_GB2312" pitchFamily="1" charset="-122"/>
            </a:endParaRPr>
          </a:p>
          <a:p>
            <a:pPr eaLnBrk="1" hangingPunct="1">
              <a:lnSpc>
                <a:spcPct val="115000"/>
              </a:lnSpc>
              <a:buFont typeface="Arial" panose="020B0604020202020204" pitchFamily="34" charset="0"/>
              <a:buNone/>
            </a:pPr>
            <a:r>
              <a:rPr lang="en-US" altLang="en-US" sz="2400" b="1" dirty="0">
                <a:solidFill>
                  <a:srgbClr val="0000FF"/>
                </a:solidFill>
                <a:latin typeface="楷体_GB2312" pitchFamily="1" charset="-122"/>
                <a:ea typeface="楷体_GB2312" pitchFamily="1" charset="-122"/>
              </a:rPr>
              <a:t>对中国：因为中国当时还是银本位制，大量白银被套购，促使国民政府进行货币改革来规避此风险。</a:t>
            </a:r>
            <a:endParaRPr lang="en-US" altLang="en-US" sz="2400" b="1" dirty="0">
              <a:solidFill>
                <a:srgbClr val="0000FF"/>
              </a:solidFill>
              <a:latin typeface="楷体_GB2312" pitchFamily="1" charset="-122"/>
              <a:ea typeface="楷体_GB2312" pitchFamily="1" charset="-122"/>
            </a:endParaRPr>
          </a:p>
          <a:p>
            <a:pPr eaLnBrk="1" hangingPunct="1">
              <a:lnSpc>
                <a:spcPct val="115000"/>
              </a:lnSpc>
              <a:buFont typeface="Arial" panose="020B0604020202020204" pitchFamily="34" charset="0"/>
              <a:buNone/>
            </a:pPr>
            <a:r>
              <a:rPr lang="en-US" altLang="en-US" sz="2400" b="1" dirty="0">
                <a:solidFill>
                  <a:srgbClr val="0000FF"/>
                </a:solidFill>
                <a:latin typeface="楷体_GB2312" pitchFamily="1" charset="-122"/>
                <a:ea typeface="楷体_GB2312" pitchFamily="1" charset="-122"/>
              </a:rPr>
              <a:t>对苏联：大量采购美国为代表的西方机械，加速了工业化进程。</a:t>
            </a:r>
            <a:r>
              <a:rPr lang="en-US" altLang="en-US" sz="2400" b="1" dirty="0">
                <a:solidFill>
                  <a:srgbClr val="0000FF"/>
                </a:solidFill>
                <a:latin typeface="楷体_GB2312" pitchFamily="1" charset="-122"/>
                <a:ea typeface="楷体_GB2312" pitchFamily="1" charset="-122"/>
                <a:sym typeface="+mn-ea"/>
              </a:rPr>
              <a:t>对国际形势：实为以邻为壑的极端利己主义，导致资本主义世界掀起了货币战、关税战、贸易战，破坏了自由贸易的政策；恶化了国际经济形势。</a:t>
            </a:r>
            <a:r>
              <a:rPr lang="en-US" altLang="en-US" sz="2400" b="1" dirty="0">
                <a:latin typeface="楷体_GB2312" pitchFamily="1" charset="-122"/>
                <a:ea typeface="楷体_GB2312" pitchFamily="1" charset="-122"/>
              </a:rPr>
              <a:t>  </a:t>
            </a:r>
            <a:endParaRPr lang="en-US" altLang="en-US" sz="2400" b="1" dirty="0">
              <a:latin typeface="楷体_GB2312" pitchFamily="1" charset="-122"/>
              <a:ea typeface="楷体_GB2312" pitchFamily="1"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46" name="表格 6145"/>
          <p:cNvGraphicFramePr/>
          <p:nvPr/>
        </p:nvGraphicFramePr>
        <p:xfrm>
          <a:off x="1524000" y="476250"/>
          <a:ext cx="9144000" cy="6224270"/>
        </p:xfrm>
        <a:graphic>
          <a:graphicData uri="http://schemas.openxmlformats.org/drawingml/2006/table">
            <a:tbl>
              <a:tblPr/>
              <a:tblGrid>
                <a:gridCol w="1548130"/>
                <a:gridCol w="575945"/>
                <a:gridCol w="576580"/>
                <a:gridCol w="647700"/>
                <a:gridCol w="3887470"/>
                <a:gridCol w="936625"/>
                <a:gridCol w="971550"/>
              </a:tblGrid>
              <a:tr h="209550">
                <a:tc gridSpan="4">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400"/>
                        </a:lnSpc>
                        <a:buNone/>
                      </a:pPr>
                      <a:r>
                        <a:rPr lang="zh-CN" altLang="zh-CN" sz="1400" b="1" dirty="0">
                          <a:latin typeface="宋体" panose="02010600030101010101" pitchFamily="2" charset="-122"/>
                          <a:sym typeface="Calibri" panose="020F0502020204030204" charset="0"/>
                        </a:rPr>
                        <a:t>题型结构</a:t>
                      </a:r>
                      <a:endParaRPr lang="zh-CN" altLang="zh-CN" sz="1400" b="1"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3">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400"/>
                        </a:lnSpc>
                        <a:buNone/>
                      </a:pPr>
                      <a:r>
                        <a:rPr lang="zh-CN" altLang="zh-CN" sz="1400" b="1" dirty="0">
                          <a:latin typeface="宋体" panose="02010600030101010101" pitchFamily="2" charset="-122"/>
                          <a:sym typeface="Calibri" panose="020F0502020204030204" charset="0"/>
                        </a:rPr>
                        <a:t>知识目标</a:t>
                      </a:r>
                      <a:endParaRPr lang="zh-CN" altLang="zh-CN" sz="1400" b="1"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07975">
                <a:tc rowSpan="2" gridSpan="2">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zh-CN" altLang="zh-CN" sz="1400" b="1" dirty="0">
                          <a:latin typeface="宋体" panose="02010600030101010101" pitchFamily="2" charset="-122"/>
                          <a:sym typeface="Calibri" panose="020F0502020204030204" charset="0"/>
                        </a:rPr>
                        <a:t>题型</a:t>
                      </a:r>
                      <a:endParaRPr lang="zh-CN" altLang="zh-CN" sz="1400" b="1"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tcPr>
                </a:tc>
                <a:tc rowSpan="2">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zh-CN" altLang="zh-CN" sz="1400" b="1" dirty="0">
                          <a:latin typeface="宋体" panose="02010600030101010101" pitchFamily="2" charset="-122"/>
                          <a:sym typeface="Calibri" panose="020F0502020204030204" charset="0"/>
                        </a:rPr>
                        <a:t>题号</a:t>
                      </a:r>
                      <a:endParaRPr lang="zh-CN" altLang="zh-CN" sz="1400" b="1"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zh-CN" altLang="zh-CN" sz="1400" b="1" dirty="0">
                          <a:latin typeface="宋体" panose="02010600030101010101" pitchFamily="2" charset="-122"/>
                          <a:sym typeface="Calibri" panose="020F0502020204030204" charset="0"/>
                        </a:rPr>
                        <a:t>分值</a:t>
                      </a:r>
                      <a:endParaRPr lang="zh-CN" altLang="zh-CN" sz="1400" b="1"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zh-CN" altLang="zh-CN" sz="1400" b="1" dirty="0">
                          <a:latin typeface="宋体" panose="02010600030101010101" pitchFamily="2" charset="-122"/>
                          <a:sym typeface="Calibri" panose="020F0502020204030204" charset="0"/>
                        </a:rPr>
                        <a:t>核心考点</a:t>
                      </a:r>
                      <a:endParaRPr lang="zh-CN" altLang="zh-CN" sz="1400" b="1"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zh-CN" altLang="zh-CN" sz="1400" b="1" dirty="0">
                          <a:latin typeface="宋体" panose="02010600030101010101" pitchFamily="2" charset="-122"/>
                          <a:sym typeface="Calibri" panose="020F0502020204030204" charset="0"/>
                        </a:rPr>
                        <a:t>类别</a:t>
                      </a:r>
                      <a:endParaRPr lang="zh-CN" altLang="zh-CN" sz="1400" b="1"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269875">
                <a:tc vMerge="1" gridSpan="2">
                  <a:tcPr>
                    <a:lnL w="12700" cap="flat" cmpd="sng">
                      <a:solidFill>
                        <a:srgbClr val="000000"/>
                      </a:solidFill>
                      <a:prstDash val="solid"/>
                      <a:headEnd type="none" w="med" len="med"/>
                      <a:tailEnd type="none" w="med" len="med"/>
                    </a:lnL>
                    <a:lnB w="12700" cap="flat" cmpd="sng">
                      <a:solidFill>
                        <a:srgbClr val="000000"/>
                      </a:solidFill>
                      <a:prstDash val="solid"/>
                      <a:headEnd type="none" w="med" len="med"/>
                      <a:tailEnd type="none" w="med" len="med"/>
                    </a:lnB>
                  </a:tcPr>
                </a:tc>
                <a:tc vMerge="1" hMerge="1">
                  <a:tcPr>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zh-CN" altLang="zh-CN" sz="1400" b="1" dirty="0">
                          <a:latin typeface="宋体" panose="02010600030101010101" pitchFamily="2" charset="-122"/>
                          <a:sym typeface="Calibri" panose="020F0502020204030204" charset="0"/>
                        </a:rPr>
                        <a:t>模块</a:t>
                      </a:r>
                      <a:endParaRPr lang="zh-CN" altLang="zh-CN" sz="1400" b="1"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just" eaLnBrk="1" hangingPunct="1">
                        <a:lnSpc>
                          <a:spcPts val="1000"/>
                        </a:lnSpc>
                        <a:buNone/>
                      </a:pPr>
                      <a:r>
                        <a:rPr lang="zh-CN" altLang="zh-CN" sz="1400" b="1" dirty="0">
                          <a:latin typeface="宋体" panose="02010600030101010101" pitchFamily="2" charset="-122"/>
                          <a:sym typeface="Calibri" panose="020F0502020204030204" charset="0"/>
                        </a:rPr>
                        <a:t>专题</a:t>
                      </a:r>
                      <a:endParaRPr lang="zh-CN" altLang="zh-CN" sz="1400" b="1"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66700">
                <a:tc rowSpan="12" gridSpan="2">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en-US" altLang="zh-CN" sz="1400" b="1" dirty="0">
                          <a:latin typeface="宋体" panose="02010600030101010101" pitchFamily="2" charset="-122"/>
                          <a:sym typeface="Calibri" panose="020F0502020204030204" charset="0"/>
                        </a:rPr>
                        <a:t> </a:t>
                      </a:r>
                      <a:endParaRPr lang="zh-CN" altLang="zh-CN" sz="1400" b="1" dirty="0">
                        <a:latin typeface="宋体" panose="02010600030101010101" pitchFamily="2" charset="-122"/>
                        <a:cs typeface="Times New Roman" panose="02020603050405020304" charset="0"/>
                        <a:sym typeface="Calibri" panose="020F0502020204030204" charset="0"/>
                      </a:endParaRPr>
                    </a:p>
                    <a:p>
                      <a:pPr lvl="0" algn="ctr" eaLnBrk="1" hangingPunct="1">
                        <a:lnSpc>
                          <a:spcPts val="1000"/>
                        </a:lnSpc>
                        <a:buNone/>
                      </a:pPr>
                      <a:r>
                        <a:rPr lang="en-US" altLang="zh-CN" sz="1400" b="1" dirty="0">
                          <a:latin typeface="宋体" panose="02010600030101010101" pitchFamily="2" charset="-122"/>
                          <a:sym typeface="Calibri" panose="020F0502020204030204" charset="0"/>
                        </a:rPr>
                        <a:t> </a:t>
                      </a:r>
                      <a:endParaRPr lang="zh-CN" altLang="zh-CN" sz="1400" b="1" dirty="0">
                        <a:latin typeface="宋体" panose="02010600030101010101" pitchFamily="2" charset="-122"/>
                        <a:cs typeface="Times New Roman" panose="02020603050405020304" charset="0"/>
                        <a:sym typeface="Calibri" panose="020F0502020204030204" charset="0"/>
                      </a:endParaRPr>
                    </a:p>
                    <a:p>
                      <a:pPr lvl="0" algn="ctr" eaLnBrk="1" hangingPunct="1">
                        <a:lnSpc>
                          <a:spcPts val="1000"/>
                        </a:lnSpc>
                        <a:buNone/>
                      </a:pPr>
                      <a:r>
                        <a:rPr lang="en-US" altLang="zh-CN" sz="2000" b="1" dirty="0">
                          <a:latin typeface="宋体" panose="02010600030101010101" pitchFamily="2" charset="-122"/>
                          <a:sym typeface="Calibri" panose="020F0502020204030204" charset="0"/>
                        </a:rPr>
                        <a:t> </a:t>
                      </a:r>
                      <a:endParaRPr lang="zh-CN" altLang="zh-CN" sz="2000" b="1" dirty="0">
                        <a:latin typeface="宋体" panose="02010600030101010101" pitchFamily="2" charset="-122"/>
                        <a:cs typeface="Times New Roman" panose="02020603050405020304" charset="0"/>
                        <a:sym typeface="Calibri" panose="020F0502020204030204" charset="0"/>
                      </a:endParaRPr>
                    </a:p>
                    <a:p>
                      <a:pPr lvl="0" algn="ctr" eaLnBrk="1" hangingPunct="1">
                        <a:lnSpc>
                          <a:spcPts val="1000"/>
                        </a:lnSpc>
                        <a:buNone/>
                      </a:pPr>
                      <a:r>
                        <a:rPr lang="zh-CN" altLang="zh-CN" sz="2000" b="1" dirty="0">
                          <a:latin typeface="宋体" panose="02010600030101010101" pitchFamily="2" charset="-122"/>
                          <a:sym typeface="Calibri" panose="020F0502020204030204" charset="0"/>
                        </a:rPr>
                        <a:t>选择题</a:t>
                      </a:r>
                      <a:endParaRPr lang="zh-CN" altLang="en-US" sz="2000" b="1" dirty="0">
                        <a:latin typeface="宋体" panose="02010600030101010101" pitchFamily="2" charset="-122"/>
                        <a:sym typeface="Calibri" panose="020F0502020204030204" charset="0"/>
                      </a:endParaRPr>
                    </a:p>
                    <a:p>
                      <a:pPr lvl="0" algn="ctr" eaLnBrk="1" hangingPunct="1">
                        <a:lnSpc>
                          <a:spcPts val="1000"/>
                        </a:lnSpc>
                        <a:buNone/>
                      </a:pPr>
                      <a:endParaRPr lang="zh-CN" altLang="zh-CN" sz="2000" b="1" dirty="0">
                        <a:latin typeface="宋体" panose="02010600030101010101" pitchFamily="2" charset="-122"/>
                        <a:cs typeface="Times New Roman" panose="02020603050405020304" charset="0"/>
                        <a:sym typeface="Calibri" panose="020F0502020204030204" charset="0"/>
                      </a:endParaRPr>
                    </a:p>
                    <a:p>
                      <a:pPr lvl="0" algn="ctr" eaLnBrk="1" hangingPunct="1">
                        <a:lnSpc>
                          <a:spcPts val="1000"/>
                        </a:lnSpc>
                        <a:buNone/>
                      </a:pPr>
                      <a:r>
                        <a:rPr lang="en-US" altLang="zh-CN" sz="2000" b="1" dirty="0">
                          <a:latin typeface="宋体" panose="02010600030101010101" pitchFamily="2" charset="-122"/>
                          <a:sym typeface="Calibri" panose="020F0502020204030204" charset="0"/>
                        </a:rPr>
                        <a:t>48</a:t>
                      </a:r>
                      <a:r>
                        <a:rPr lang="zh-CN" altLang="zh-CN" sz="2000" b="1" dirty="0">
                          <a:latin typeface="宋体" panose="02010600030101010101" pitchFamily="2" charset="-122"/>
                          <a:sym typeface="Calibri" panose="020F0502020204030204" charset="0"/>
                        </a:rPr>
                        <a:t>分</a:t>
                      </a:r>
                      <a:endParaRPr lang="zh-CN" altLang="zh-CN" sz="2000" b="1"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12"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en-US" altLang="zh-CN" sz="1400" dirty="0">
                          <a:latin typeface="宋体" panose="02010600030101010101" pitchFamily="2" charset="-122"/>
                          <a:ea typeface="?????_GBK"/>
                          <a:sym typeface="Calibri" panose="020F0502020204030204" charset="0"/>
                        </a:rPr>
                        <a:t>24</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en-US" altLang="zh-CN" sz="1400" dirty="0">
                          <a:latin typeface="宋体" panose="02010600030101010101" pitchFamily="2" charset="-122"/>
                          <a:ea typeface="?????_GBK"/>
                          <a:sym typeface="Calibri" panose="020F0502020204030204" charset="0"/>
                        </a:rPr>
                        <a:t>4</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just" eaLnBrk="1" hangingPunct="1">
                        <a:lnSpc>
                          <a:spcPts val="1000"/>
                        </a:lnSpc>
                        <a:buNone/>
                      </a:pPr>
                      <a:r>
                        <a:rPr lang="zh-CN" altLang="en-US" sz="1400" dirty="0">
                          <a:latin typeface="宋体" panose="02010600030101010101" pitchFamily="2" charset="-122"/>
                          <a:cs typeface="Times New Roman" panose="02020603050405020304" charset="0"/>
                          <a:sym typeface="Calibri" panose="020F0502020204030204" charset="0"/>
                        </a:rPr>
                        <a:t>古代中国的商业</a:t>
                      </a:r>
                      <a:r>
                        <a:rPr lang="en-US" altLang="zh-CN" sz="1400" dirty="0">
                          <a:latin typeface="宋体" panose="02010600030101010101" pitchFamily="2" charset="-122"/>
                          <a:ea typeface="Times New Roman" panose="02020603050405020304" charset="0"/>
                          <a:sym typeface="Calibri" panose="020F0502020204030204" charset="0"/>
                        </a:rPr>
                        <a:t>—</a:t>
                      </a:r>
                      <a:r>
                        <a:rPr lang="zh-CN" altLang="en-US" sz="1400" dirty="0">
                          <a:latin typeface="宋体" panose="02010600030101010101" pitchFamily="2" charset="-122"/>
                          <a:cs typeface="Times New Roman" panose="02020603050405020304" charset="0"/>
                          <a:sym typeface="Calibri" panose="020F0502020204030204" charset="0"/>
                        </a:rPr>
                        <a:t>地理图片类试题（时空观念）</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zh-CN" altLang="zh-CN" sz="1400" dirty="0">
                          <a:latin typeface="宋体" panose="02010600030101010101" pitchFamily="2" charset="-122"/>
                          <a:ea typeface="?????_GBK"/>
                          <a:sym typeface="Calibri" panose="020F0502020204030204" charset="0"/>
                        </a:rPr>
                        <a:t>必修</a:t>
                      </a:r>
                      <a:r>
                        <a:rPr lang="en-US" altLang="zh-CN" sz="1400" dirty="0">
                          <a:latin typeface="宋体" panose="02010600030101010101" pitchFamily="2" charset="-122"/>
                          <a:ea typeface="?????_GBK"/>
                          <a:sym typeface="Calibri" panose="020F0502020204030204" charset="0"/>
                        </a:rPr>
                        <a:t>2</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just" eaLnBrk="1" hangingPunct="1">
                        <a:lnSpc>
                          <a:spcPts val="1000"/>
                        </a:lnSpc>
                        <a:buNone/>
                      </a:pPr>
                      <a:r>
                        <a:rPr lang="zh-CN" altLang="zh-CN" sz="1400" dirty="0">
                          <a:latin typeface="宋体" panose="02010600030101010101" pitchFamily="2" charset="-122"/>
                          <a:sym typeface="Calibri" panose="020F0502020204030204" charset="0"/>
                        </a:rPr>
                        <a:t>中国古代</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58775">
                <a:tc vMerge="1" gridSpan="2">
                  <a:tcPr>
                    <a:lnL w="12700" cap="flat" cmpd="sng">
                      <a:solidFill>
                        <a:srgbClr val="000000"/>
                      </a:solidFill>
                      <a:prstDash val="solid"/>
                      <a:headEnd type="none" w="med" len="med"/>
                      <a:tailEnd type="none" w="med" len="med"/>
                    </a:lnL>
                  </a:tcPr>
                </a:tc>
                <a:tc vMerge="1" hMerge="1">
                  <a:tcPr>
                    <a:lnR w="12700" cap="flat" cmpd="sng">
                      <a:solidFill>
                        <a:srgbClr val="000000"/>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en-US" altLang="zh-CN" sz="1400" dirty="0">
                          <a:latin typeface="宋体" panose="02010600030101010101" pitchFamily="2" charset="-122"/>
                          <a:ea typeface="?????_GBK"/>
                          <a:sym typeface="Calibri" panose="020F0502020204030204" charset="0"/>
                        </a:rPr>
                        <a:t>25</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en-US" altLang="zh-CN" sz="1400" dirty="0">
                          <a:latin typeface="宋体" panose="02010600030101010101" pitchFamily="2" charset="-122"/>
                          <a:ea typeface="?????_GBK"/>
                          <a:sym typeface="Calibri" panose="020F0502020204030204" charset="0"/>
                        </a:rPr>
                        <a:t>4</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just" eaLnBrk="1" hangingPunct="1">
                        <a:lnSpc>
                          <a:spcPts val="1000"/>
                        </a:lnSpc>
                        <a:buNone/>
                      </a:pPr>
                      <a:r>
                        <a:rPr lang="zh-CN" altLang="en-US" sz="1400" dirty="0">
                          <a:latin typeface="宋体" panose="02010600030101010101" pitchFamily="2" charset="-122"/>
                          <a:cs typeface="Times New Roman" panose="02020603050405020304" charset="0"/>
                          <a:sym typeface="Calibri" panose="020F0502020204030204" charset="0"/>
                        </a:rPr>
                        <a:t>官修史书（史料实证）</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zh-CN" altLang="en-US" sz="1400" dirty="0">
                          <a:latin typeface="宋体" panose="02010600030101010101" pitchFamily="2" charset="-122"/>
                          <a:cs typeface="Times New Roman" panose="02020603050405020304" charset="0"/>
                          <a:sym typeface="Calibri" panose="020F0502020204030204" charset="0"/>
                        </a:rPr>
                        <a:t>必修</a:t>
                      </a:r>
                      <a:r>
                        <a:rPr lang="en-US" altLang="zh-CN" sz="1400" dirty="0">
                          <a:latin typeface="宋体" panose="02010600030101010101" pitchFamily="2" charset="-122"/>
                          <a:cs typeface="Times New Roman" panose="02020603050405020304" charset="0"/>
                          <a:sym typeface="Calibri" panose="020F0502020204030204" charset="0"/>
                        </a:rPr>
                        <a:t>3</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just" eaLnBrk="1" hangingPunct="1">
                        <a:lnSpc>
                          <a:spcPts val="1000"/>
                        </a:lnSpc>
                        <a:buNone/>
                      </a:pPr>
                      <a:r>
                        <a:rPr lang="zh-CN" altLang="en-US" sz="1400" dirty="0">
                          <a:latin typeface="宋体" panose="02010600030101010101" pitchFamily="2" charset="-122"/>
                          <a:cs typeface="Times New Roman" panose="02020603050405020304" charset="0"/>
                          <a:sym typeface="Calibri" panose="020F0502020204030204" charset="0"/>
                        </a:rPr>
                        <a:t>中国古代</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68605">
                <a:tc vMerge="1" gridSpan="2">
                  <a:tcPr>
                    <a:lnL w="12700" cap="flat" cmpd="sng">
                      <a:solidFill>
                        <a:srgbClr val="000000"/>
                      </a:solidFill>
                      <a:prstDash val="solid"/>
                      <a:headEnd type="none" w="med" len="med"/>
                      <a:tailEnd type="none" w="med" len="med"/>
                    </a:lnL>
                  </a:tcPr>
                </a:tc>
                <a:tc vMerge="1" hMerge="1">
                  <a:tcPr>
                    <a:lnR w="12700" cap="flat" cmpd="sng">
                      <a:solidFill>
                        <a:srgbClr val="000000"/>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en-US" altLang="zh-CN" sz="1400" dirty="0">
                          <a:latin typeface="宋体" panose="02010600030101010101" pitchFamily="2" charset="-122"/>
                          <a:ea typeface="?????_GBK"/>
                          <a:sym typeface="Calibri" panose="020F0502020204030204" charset="0"/>
                        </a:rPr>
                        <a:t>26</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en-US" altLang="zh-CN" sz="1400" dirty="0">
                          <a:latin typeface="宋体" panose="02010600030101010101" pitchFamily="2" charset="-122"/>
                          <a:ea typeface="?????_GBK"/>
                          <a:sym typeface="Calibri" panose="020F0502020204030204" charset="0"/>
                        </a:rPr>
                        <a:t>4</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just" eaLnBrk="1" hangingPunct="1">
                        <a:lnSpc>
                          <a:spcPts val="1000"/>
                        </a:lnSpc>
                        <a:buNone/>
                      </a:pPr>
                      <a:r>
                        <a:rPr lang="zh-CN" altLang="en-US" sz="1400" dirty="0">
                          <a:latin typeface="宋体" panose="02010600030101010101" pitchFamily="2" charset="-122"/>
                          <a:cs typeface="Times New Roman" panose="02020603050405020304" charset="0"/>
                          <a:sym typeface="Calibri" panose="020F0502020204030204" charset="0"/>
                        </a:rPr>
                        <a:t>古代中国经济</a:t>
                      </a:r>
                      <a:r>
                        <a:rPr lang="en-US" altLang="zh-CN" sz="1400" dirty="0">
                          <a:latin typeface="宋体" panose="02010600030101010101" pitchFamily="2" charset="-122"/>
                          <a:ea typeface="Times New Roman" panose="02020603050405020304" charset="0"/>
                          <a:sym typeface="Calibri" panose="020F0502020204030204" charset="0"/>
                        </a:rPr>
                        <a:t>—</a:t>
                      </a:r>
                      <a:r>
                        <a:rPr lang="zh-CN" altLang="en-US" sz="1400" dirty="0">
                          <a:latin typeface="宋体" panose="02010600030101010101" pitchFamily="2" charset="-122"/>
                          <a:cs typeface="Times New Roman" panose="02020603050405020304" charset="0"/>
                          <a:sym typeface="Calibri" panose="020F0502020204030204" charset="0"/>
                        </a:rPr>
                        <a:t>南方经济发展（史料实证、时空）</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zh-CN" altLang="zh-CN" sz="1400" dirty="0">
                          <a:latin typeface="宋体" panose="02010600030101010101" pitchFamily="2" charset="-122"/>
                          <a:ea typeface="?????_GBK"/>
                          <a:sym typeface="Calibri" panose="020F0502020204030204" charset="0"/>
                        </a:rPr>
                        <a:t>必修</a:t>
                      </a:r>
                      <a:r>
                        <a:rPr lang="zh-CN" altLang="zh-CN" sz="1400" dirty="0">
                          <a:latin typeface="宋体" panose="02010600030101010101" pitchFamily="2" charset="-122"/>
                          <a:sym typeface="Calibri" panose="020F0502020204030204" charset="0"/>
                        </a:rPr>
                        <a:t>2</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just" eaLnBrk="1" hangingPunct="1">
                        <a:lnSpc>
                          <a:spcPts val="1000"/>
                        </a:lnSpc>
                        <a:buNone/>
                      </a:pPr>
                      <a:r>
                        <a:rPr lang="zh-CN" altLang="zh-CN" sz="1400" dirty="0">
                          <a:latin typeface="宋体" panose="02010600030101010101" pitchFamily="2" charset="-122"/>
                          <a:sym typeface="Calibri" panose="020F0502020204030204" charset="0"/>
                        </a:rPr>
                        <a:t>中国古代</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67970">
                <a:tc vMerge="1" gridSpan="2">
                  <a:tcPr>
                    <a:lnL w="12700" cap="flat" cmpd="sng">
                      <a:solidFill>
                        <a:srgbClr val="000000"/>
                      </a:solidFill>
                      <a:prstDash val="solid"/>
                      <a:headEnd type="none" w="med" len="med"/>
                      <a:tailEnd type="none" w="med" len="med"/>
                    </a:lnL>
                  </a:tcPr>
                </a:tc>
                <a:tc vMerge="1" hMerge="1">
                  <a:tcPr>
                    <a:lnR w="12700" cap="flat" cmpd="sng">
                      <a:solidFill>
                        <a:srgbClr val="000000"/>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en-US" altLang="zh-CN" sz="1400" dirty="0">
                          <a:latin typeface="宋体" panose="02010600030101010101" pitchFamily="2" charset="-122"/>
                          <a:ea typeface="?????_GBK"/>
                          <a:sym typeface="Calibri" panose="020F0502020204030204" charset="0"/>
                        </a:rPr>
                        <a:t>27</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en-US" altLang="zh-CN" sz="1400" dirty="0">
                          <a:latin typeface="宋体" panose="02010600030101010101" pitchFamily="2" charset="-122"/>
                          <a:ea typeface="?????_GBK"/>
                          <a:sym typeface="Calibri" panose="020F0502020204030204" charset="0"/>
                        </a:rPr>
                        <a:t>4</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just" eaLnBrk="1" hangingPunct="1">
                        <a:lnSpc>
                          <a:spcPts val="1000"/>
                        </a:lnSpc>
                        <a:buNone/>
                      </a:pPr>
                      <a:r>
                        <a:rPr lang="zh-CN" altLang="en-US" sz="1400" dirty="0">
                          <a:latin typeface="宋体" panose="02010600030101010101" pitchFamily="2" charset="-122"/>
                          <a:cs typeface="Times New Roman" panose="02020603050405020304" charset="0"/>
                          <a:sym typeface="Calibri" panose="020F0502020204030204" charset="0"/>
                        </a:rPr>
                        <a:t>明朝政治制度（历史解释）</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zh-CN" altLang="zh-CN" sz="1400" dirty="0">
                          <a:latin typeface="宋体" panose="02010600030101010101" pitchFamily="2" charset="-122"/>
                          <a:ea typeface="?????_GBK"/>
                          <a:sym typeface="Calibri" panose="020F0502020204030204" charset="0"/>
                        </a:rPr>
                        <a:t>必修</a:t>
                      </a:r>
                      <a:r>
                        <a:rPr lang="en-US" altLang="zh-CN" sz="1400" dirty="0">
                          <a:latin typeface="宋体" panose="02010600030101010101" pitchFamily="2" charset="-122"/>
                          <a:ea typeface="?????_GBK"/>
                          <a:sym typeface="Calibri" panose="020F0502020204030204" charset="0"/>
                        </a:rPr>
                        <a:t>1</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just" eaLnBrk="1" hangingPunct="1">
                        <a:lnSpc>
                          <a:spcPts val="1000"/>
                        </a:lnSpc>
                        <a:buNone/>
                      </a:pPr>
                      <a:r>
                        <a:rPr lang="zh-CN" altLang="zh-CN" sz="1400" dirty="0">
                          <a:latin typeface="宋体" panose="02010600030101010101" pitchFamily="2" charset="-122"/>
                          <a:sym typeface="Calibri" panose="020F0502020204030204" charset="0"/>
                        </a:rPr>
                        <a:t>中国古代</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82575">
                <a:tc vMerge="1" gridSpan="2">
                  <a:tcPr>
                    <a:lnL w="12700" cap="flat" cmpd="sng">
                      <a:solidFill>
                        <a:srgbClr val="000000"/>
                      </a:solidFill>
                      <a:prstDash val="solid"/>
                      <a:headEnd type="none" w="med" len="med"/>
                      <a:tailEnd type="none" w="med" len="med"/>
                    </a:lnL>
                  </a:tcPr>
                </a:tc>
                <a:tc vMerge="1" hMerge="1">
                  <a:tcPr>
                    <a:lnR w="12700" cap="flat" cmpd="sng">
                      <a:solidFill>
                        <a:srgbClr val="000000"/>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en-US" altLang="zh-CN" sz="1400" dirty="0">
                          <a:latin typeface="宋体" panose="02010600030101010101" pitchFamily="2" charset="-122"/>
                          <a:ea typeface="?????_GBK"/>
                          <a:sym typeface="Calibri" panose="020F0502020204030204" charset="0"/>
                        </a:rPr>
                        <a:t>28</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en-US" altLang="zh-CN" sz="1400" dirty="0">
                          <a:latin typeface="宋体" panose="02010600030101010101" pitchFamily="2" charset="-122"/>
                          <a:ea typeface="?????_GBK"/>
                          <a:sym typeface="Calibri" panose="020F0502020204030204" charset="0"/>
                        </a:rPr>
                        <a:t>4</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just" eaLnBrk="1" hangingPunct="1">
                        <a:lnSpc>
                          <a:spcPts val="1000"/>
                        </a:lnSpc>
                        <a:buNone/>
                      </a:pPr>
                      <a:r>
                        <a:rPr lang="zh-CN" altLang="en-US" sz="1400" dirty="0">
                          <a:latin typeface="宋体" panose="02010600030101010101" pitchFamily="2" charset="-122"/>
                          <a:cs typeface="Times New Roman" panose="02020603050405020304" charset="0"/>
                          <a:sym typeface="Calibri" panose="020F0502020204030204" charset="0"/>
                        </a:rPr>
                        <a:t>近代中国经济</a:t>
                      </a:r>
                      <a:r>
                        <a:rPr lang="en-US" altLang="zh-CN" sz="1400" dirty="0">
                          <a:latin typeface="宋体" panose="02010600030101010101" pitchFamily="2" charset="-122"/>
                          <a:ea typeface="Times New Roman" panose="02020603050405020304" charset="0"/>
                          <a:sym typeface="Calibri" panose="020F0502020204030204" charset="0"/>
                        </a:rPr>
                        <a:t>—</a:t>
                      </a:r>
                      <a:r>
                        <a:rPr lang="zh-CN" altLang="en-US" sz="1400" dirty="0">
                          <a:latin typeface="宋体" panose="02010600030101010101" pitchFamily="2" charset="-122"/>
                          <a:cs typeface="Times New Roman" panose="02020603050405020304" charset="0"/>
                          <a:sym typeface="Calibri" panose="020F0502020204030204" charset="0"/>
                        </a:rPr>
                        <a:t>洋务运动（史料实证、历史解释）</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zh-CN" altLang="zh-CN" sz="1400" dirty="0">
                          <a:latin typeface="宋体" panose="02010600030101010101" pitchFamily="2" charset="-122"/>
                          <a:ea typeface="?????_GBK"/>
                          <a:sym typeface="Calibri" panose="020F0502020204030204" charset="0"/>
                        </a:rPr>
                        <a:t>必修</a:t>
                      </a:r>
                      <a:r>
                        <a:rPr lang="en-US" altLang="zh-CN" sz="1400" dirty="0">
                          <a:latin typeface="宋体" panose="02010600030101010101" pitchFamily="2" charset="-122"/>
                          <a:ea typeface="?????_GBK"/>
                          <a:sym typeface="Calibri" panose="020F0502020204030204" charset="0"/>
                        </a:rPr>
                        <a:t>2</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just" eaLnBrk="1" hangingPunct="1">
                        <a:lnSpc>
                          <a:spcPts val="1000"/>
                        </a:lnSpc>
                        <a:buNone/>
                      </a:pPr>
                      <a:r>
                        <a:rPr lang="zh-CN" altLang="zh-CN" sz="1400" dirty="0">
                          <a:latin typeface="宋体" panose="02010600030101010101" pitchFamily="2" charset="-122"/>
                          <a:sym typeface="Calibri" panose="020F0502020204030204" charset="0"/>
                        </a:rPr>
                        <a:t>中国近代</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66700">
                <a:tc vMerge="1" gridSpan="2">
                  <a:tcPr>
                    <a:lnL w="12700" cap="flat" cmpd="sng">
                      <a:solidFill>
                        <a:srgbClr val="000000"/>
                      </a:solidFill>
                      <a:prstDash val="solid"/>
                      <a:headEnd type="none" w="med" len="med"/>
                      <a:tailEnd type="none" w="med" len="med"/>
                    </a:lnL>
                  </a:tcPr>
                </a:tc>
                <a:tc vMerge="1" hMerge="1">
                  <a:tcPr>
                    <a:lnR w="12700" cap="flat" cmpd="sng">
                      <a:solidFill>
                        <a:srgbClr val="000000"/>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en-US" altLang="zh-CN" sz="1400" dirty="0">
                          <a:latin typeface="宋体" panose="02010600030101010101" pitchFamily="2" charset="-122"/>
                          <a:ea typeface="?????_GBK"/>
                          <a:sym typeface="Calibri" panose="020F0502020204030204" charset="0"/>
                        </a:rPr>
                        <a:t>29</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en-US" altLang="zh-CN" sz="1400" dirty="0">
                          <a:latin typeface="宋体" panose="02010600030101010101" pitchFamily="2" charset="-122"/>
                          <a:ea typeface="?????_GBK"/>
                          <a:sym typeface="Calibri" panose="020F0502020204030204" charset="0"/>
                        </a:rPr>
                        <a:t>4</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just" eaLnBrk="1" hangingPunct="1">
                        <a:lnSpc>
                          <a:spcPts val="1000"/>
                        </a:lnSpc>
                        <a:buNone/>
                      </a:pPr>
                      <a:r>
                        <a:rPr lang="zh-CN" altLang="en-US" sz="1400" dirty="0">
                          <a:latin typeface="宋体" panose="02010600030101010101" pitchFamily="2" charset="-122"/>
                          <a:cs typeface="Times New Roman" panose="02020603050405020304" charset="0"/>
                          <a:sym typeface="Calibri" panose="020F0502020204030204" charset="0"/>
                        </a:rPr>
                        <a:t>近代中国思想变迁（史料实证）</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zh-CN" altLang="zh-CN" sz="1400" dirty="0">
                          <a:latin typeface="宋体" panose="02010600030101010101" pitchFamily="2" charset="-122"/>
                          <a:ea typeface="?????_GBK"/>
                          <a:sym typeface="Calibri" panose="020F0502020204030204" charset="0"/>
                        </a:rPr>
                        <a:t>必修</a:t>
                      </a:r>
                      <a:r>
                        <a:rPr lang="en-US" altLang="zh-CN" sz="1400" dirty="0">
                          <a:latin typeface="宋体" panose="02010600030101010101" pitchFamily="2" charset="-122"/>
                          <a:ea typeface="?????_GBK"/>
                          <a:sym typeface="Calibri" panose="020F0502020204030204" charset="0"/>
                        </a:rPr>
                        <a:t>3</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just" eaLnBrk="1" hangingPunct="1">
                        <a:lnSpc>
                          <a:spcPts val="1000"/>
                        </a:lnSpc>
                        <a:buNone/>
                      </a:pPr>
                      <a:r>
                        <a:rPr lang="zh-CN" altLang="zh-CN" sz="1400" dirty="0">
                          <a:latin typeface="宋体" panose="02010600030101010101" pitchFamily="2" charset="-122"/>
                          <a:sym typeface="Calibri" panose="020F0502020204030204" charset="0"/>
                        </a:rPr>
                        <a:t>中国近代</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09880">
                <a:tc vMerge="1" gridSpan="2">
                  <a:tcPr>
                    <a:lnL w="12700" cap="flat" cmpd="sng">
                      <a:solidFill>
                        <a:srgbClr val="000000"/>
                      </a:solidFill>
                      <a:prstDash val="solid"/>
                      <a:headEnd type="none" w="med" len="med"/>
                      <a:tailEnd type="none" w="med" len="med"/>
                    </a:lnL>
                  </a:tcPr>
                </a:tc>
                <a:tc vMerge="1" hMerge="1">
                  <a:tcPr>
                    <a:lnR w="12700" cap="flat" cmpd="sng">
                      <a:solidFill>
                        <a:srgbClr val="000000"/>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en-US" altLang="zh-CN" sz="1400" dirty="0">
                          <a:latin typeface="宋体" panose="02010600030101010101" pitchFamily="2" charset="-122"/>
                          <a:ea typeface="?????_GBK"/>
                          <a:sym typeface="Calibri" panose="020F0502020204030204" charset="0"/>
                        </a:rPr>
                        <a:t>30</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en-US" altLang="zh-CN" sz="1400" dirty="0">
                          <a:latin typeface="宋体" panose="02010600030101010101" pitchFamily="2" charset="-122"/>
                          <a:ea typeface="?????_GBK"/>
                          <a:sym typeface="Calibri" panose="020F0502020204030204" charset="0"/>
                        </a:rPr>
                        <a:t>4</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just" eaLnBrk="1" hangingPunct="1">
                        <a:lnSpc>
                          <a:spcPts val="1000"/>
                        </a:lnSpc>
                        <a:buNone/>
                      </a:pPr>
                      <a:r>
                        <a:rPr lang="zh-CN" altLang="en-US" sz="1400" dirty="0">
                          <a:latin typeface="宋体" panose="02010600030101010101" pitchFamily="2" charset="-122"/>
                          <a:cs typeface="Times New Roman" panose="02020603050405020304" charset="0"/>
                          <a:sym typeface="Calibri" panose="020F0502020204030204" charset="0"/>
                        </a:rPr>
                        <a:t>抗战后国共力量对比（史料实证）</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zh-CN" altLang="zh-CN" sz="1400" dirty="0">
                          <a:latin typeface="宋体" panose="02010600030101010101" pitchFamily="2" charset="-122"/>
                          <a:ea typeface="?????_GBK"/>
                          <a:sym typeface="Calibri" panose="020F0502020204030204" charset="0"/>
                        </a:rPr>
                        <a:t>必修</a:t>
                      </a:r>
                      <a:r>
                        <a:rPr lang="en-US" altLang="zh-CN" sz="1400" dirty="0">
                          <a:latin typeface="宋体" panose="02010600030101010101" pitchFamily="2" charset="-122"/>
                          <a:ea typeface="?????_GBK"/>
                          <a:sym typeface="Calibri" panose="020F0502020204030204" charset="0"/>
                        </a:rPr>
                        <a:t>1</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just" eaLnBrk="1" hangingPunct="1">
                        <a:lnSpc>
                          <a:spcPts val="1000"/>
                        </a:lnSpc>
                        <a:buNone/>
                      </a:pPr>
                      <a:r>
                        <a:rPr lang="zh-CN" altLang="zh-CN" sz="1400" dirty="0">
                          <a:latin typeface="宋体" panose="02010600030101010101" pitchFamily="2" charset="-122"/>
                          <a:sym typeface="Calibri" panose="020F0502020204030204" charset="0"/>
                        </a:rPr>
                        <a:t>中国近代</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69875">
                <a:tc vMerge="1" gridSpan="2">
                  <a:tcPr>
                    <a:lnL w="12700" cap="flat" cmpd="sng">
                      <a:solidFill>
                        <a:srgbClr val="000000"/>
                      </a:solidFill>
                      <a:prstDash val="solid"/>
                      <a:headEnd type="none" w="med" len="med"/>
                      <a:tailEnd type="none" w="med" len="med"/>
                    </a:lnL>
                  </a:tcPr>
                </a:tc>
                <a:tc vMerge="1" hMerge="1">
                  <a:tcPr>
                    <a:lnR w="12700" cap="flat" cmpd="sng">
                      <a:solidFill>
                        <a:srgbClr val="000000"/>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en-US" altLang="zh-CN" sz="1400" dirty="0">
                          <a:latin typeface="宋体" panose="02010600030101010101" pitchFamily="2" charset="-122"/>
                          <a:ea typeface="?????_GBK"/>
                          <a:sym typeface="Calibri" panose="020F0502020204030204" charset="0"/>
                        </a:rPr>
                        <a:t>31</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en-US" altLang="zh-CN" sz="1400" dirty="0">
                          <a:latin typeface="宋体" panose="02010600030101010101" pitchFamily="2" charset="-122"/>
                          <a:ea typeface="?????_GBK"/>
                          <a:sym typeface="Calibri" panose="020F0502020204030204" charset="0"/>
                        </a:rPr>
                        <a:t>4</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just" eaLnBrk="1" hangingPunct="1">
                        <a:lnSpc>
                          <a:spcPts val="1000"/>
                        </a:lnSpc>
                        <a:buNone/>
                      </a:pPr>
                      <a:r>
                        <a:rPr lang="zh-CN" altLang="en-US" sz="1400" dirty="0">
                          <a:latin typeface="宋体" panose="02010600030101010101" pitchFamily="2" charset="-122"/>
                          <a:cs typeface="Times New Roman" panose="02020603050405020304" charset="0"/>
                          <a:sym typeface="Calibri" panose="020F0502020204030204" charset="0"/>
                        </a:rPr>
                        <a:t>恢复高考后高等学校人数增加情况（历史解释）</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zh-CN" altLang="zh-CN" sz="1400" dirty="0">
                          <a:latin typeface="宋体" panose="02010600030101010101" pitchFamily="2" charset="-122"/>
                          <a:ea typeface="?????_GBK"/>
                          <a:sym typeface="Calibri" panose="020F0502020204030204" charset="0"/>
                        </a:rPr>
                        <a:t>必修</a:t>
                      </a:r>
                      <a:r>
                        <a:rPr lang="en-US" altLang="zh-CN" sz="1400" dirty="0">
                          <a:latin typeface="宋体" panose="02010600030101010101" pitchFamily="2" charset="-122"/>
                          <a:ea typeface="?????_GBK"/>
                          <a:sym typeface="Calibri" panose="020F0502020204030204" charset="0"/>
                        </a:rPr>
                        <a:t>3</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just" eaLnBrk="1" hangingPunct="1">
                        <a:lnSpc>
                          <a:spcPts val="1000"/>
                        </a:lnSpc>
                        <a:buNone/>
                      </a:pPr>
                      <a:r>
                        <a:rPr lang="zh-CN" altLang="zh-CN" sz="1400" dirty="0">
                          <a:latin typeface="宋体" panose="02010600030101010101" pitchFamily="2" charset="-122"/>
                          <a:sym typeface="Calibri" panose="020F0502020204030204" charset="0"/>
                        </a:rPr>
                        <a:t>中国现代</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64160">
                <a:tc vMerge="1" gridSpan="2">
                  <a:tcPr>
                    <a:lnL w="12700" cap="flat" cmpd="sng">
                      <a:solidFill>
                        <a:srgbClr val="000000"/>
                      </a:solidFill>
                      <a:prstDash val="solid"/>
                      <a:headEnd type="none" w="med" len="med"/>
                      <a:tailEnd type="none" w="med" len="med"/>
                    </a:lnL>
                  </a:tcPr>
                </a:tc>
                <a:tc vMerge="1" hMerge="1">
                  <a:tcPr>
                    <a:lnR w="12700" cap="flat" cmpd="sng">
                      <a:solidFill>
                        <a:srgbClr val="000000"/>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en-US" altLang="zh-CN" sz="1400" dirty="0">
                          <a:latin typeface="宋体" panose="02010600030101010101" pitchFamily="2" charset="-122"/>
                          <a:ea typeface="?????_GBK"/>
                          <a:sym typeface="Calibri" panose="020F0502020204030204" charset="0"/>
                        </a:rPr>
                        <a:t>32</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en-US" altLang="zh-CN" sz="1400" dirty="0">
                          <a:latin typeface="宋体" panose="02010600030101010101" pitchFamily="2" charset="-122"/>
                          <a:ea typeface="?????_GBK"/>
                          <a:sym typeface="Calibri" panose="020F0502020204030204" charset="0"/>
                        </a:rPr>
                        <a:t>4</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just" eaLnBrk="1" hangingPunct="1">
                        <a:lnSpc>
                          <a:spcPts val="1000"/>
                        </a:lnSpc>
                        <a:buNone/>
                      </a:pPr>
                      <a:r>
                        <a:rPr lang="zh-CN" altLang="en-US" sz="1400" dirty="0">
                          <a:latin typeface="宋体" panose="02010600030101010101" pitchFamily="2" charset="-122"/>
                          <a:cs typeface="Times New Roman" panose="02020603050405020304" charset="0"/>
                          <a:sym typeface="Calibri" panose="020F0502020204030204" charset="0"/>
                        </a:rPr>
                        <a:t>古希腊</a:t>
                      </a:r>
                      <a:r>
                        <a:rPr lang="zh-CN" altLang="zh-CN" sz="1400" dirty="0">
                          <a:latin typeface="宋体" panose="02010600030101010101" pitchFamily="2" charset="-122"/>
                          <a:cs typeface="Times New Roman" panose="02020603050405020304" charset="0"/>
                          <a:sym typeface="Calibri" panose="020F0502020204030204" charset="0"/>
                        </a:rPr>
                        <a:t>的民主政治（历史解释）</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zh-CN" altLang="zh-CN" sz="1400" dirty="0">
                          <a:latin typeface="宋体" panose="02010600030101010101" pitchFamily="2" charset="-122"/>
                          <a:ea typeface="?????_GBK"/>
                          <a:sym typeface="Calibri" panose="020F0502020204030204" charset="0"/>
                        </a:rPr>
                        <a:t>必修</a:t>
                      </a:r>
                      <a:r>
                        <a:rPr lang="en-US" altLang="zh-CN" sz="1400" dirty="0">
                          <a:latin typeface="宋体" panose="02010600030101010101" pitchFamily="2" charset="-122"/>
                          <a:ea typeface="?????_GBK"/>
                          <a:sym typeface="Calibri" panose="020F0502020204030204" charset="0"/>
                        </a:rPr>
                        <a:t>1</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just" eaLnBrk="1" hangingPunct="1">
                        <a:lnSpc>
                          <a:spcPts val="1000"/>
                        </a:lnSpc>
                        <a:buNone/>
                      </a:pPr>
                      <a:r>
                        <a:rPr lang="zh-CN" altLang="zh-CN" sz="1400" dirty="0">
                          <a:latin typeface="宋体" panose="02010600030101010101" pitchFamily="2" charset="-122"/>
                          <a:sym typeface="Calibri" panose="020F0502020204030204" charset="0"/>
                        </a:rPr>
                        <a:t>世界古代</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0200">
                <a:tc vMerge="1" gridSpan="2">
                  <a:tcPr>
                    <a:lnL w="12700" cap="flat" cmpd="sng">
                      <a:solidFill>
                        <a:srgbClr val="000000"/>
                      </a:solidFill>
                      <a:prstDash val="solid"/>
                      <a:headEnd type="none" w="med" len="med"/>
                      <a:tailEnd type="none" w="med" len="med"/>
                    </a:lnL>
                  </a:tcPr>
                </a:tc>
                <a:tc vMerge="1" hMerge="1">
                  <a:tcPr>
                    <a:lnR w="12700" cap="flat" cmpd="sng">
                      <a:solidFill>
                        <a:srgbClr val="000000"/>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en-US" altLang="zh-CN" sz="1400" dirty="0">
                          <a:latin typeface="宋体" panose="02010600030101010101" pitchFamily="2" charset="-122"/>
                          <a:ea typeface="?????_GBK"/>
                          <a:sym typeface="Calibri" panose="020F0502020204030204" charset="0"/>
                        </a:rPr>
                        <a:t>33</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en-US" altLang="zh-CN" sz="1400" dirty="0">
                          <a:latin typeface="宋体" panose="02010600030101010101" pitchFamily="2" charset="-122"/>
                          <a:ea typeface="?????_GBK"/>
                          <a:sym typeface="Calibri" panose="020F0502020204030204" charset="0"/>
                        </a:rPr>
                        <a:t>4</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just" eaLnBrk="1" hangingPunct="1">
                        <a:lnSpc>
                          <a:spcPts val="1000"/>
                        </a:lnSpc>
                        <a:buNone/>
                      </a:pPr>
                      <a:r>
                        <a:rPr lang="zh-CN" altLang="en-US" sz="1400" dirty="0">
                          <a:latin typeface="宋体" panose="02010600030101010101" pitchFamily="2" charset="-122"/>
                          <a:cs typeface="Times New Roman" panose="02020603050405020304" charset="0"/>
                          <a:sym typeface="Calibri" panose="020F0502020204030204" charset="0"/>
                        </a:rPr>
                        <a:t>近代西方经济</a:t>
                      </a:r>
                      <a:r>
                        <a:rPr lang="en-US" altLang="zh-CN" sz="1400" dirty="0">
                          <a:latin typeface="宋体" panose="02010600030101010101" pitchFamily="2" charset="-122"/>
                          <a:ea typeface="Times New Roman" panose="02020603050405020304" charset="0"/>
                          <a:sym typeface="Calibri" panose="020F0502020204030204" charset="0"/>
                        </a:rPr>
                        <a:t>—</a:t>
                      </a:r>
                      <a:r>
                        <a:rPr lang="zh-CN" altLang="en-US" sz="1400" dirty="0">
                          <a:latin typeface="宋体" panose="02010600030101010101" pitchFamily="2" charset="-122"/>
                          <a:cs typeface="Times New Roman" panose="02020603050405020304" charset="0"/>
                          <a:sym typeface="Calibri" panose="020F0502020204030204" charset="0"/>
                        </a:rPr>
                        <a:t>商品经济发展及影响（史料实证）</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zh-CN" altLang="zh-CN" sz="1400" dirty="0">
                          <a:latin typeface="宋体" panose="02010600030101010101" pitchFamily="2" charset="-122"/>
                          <a:ea typeface="?????_GBK"/>
                          <a:sym typeface="Calibri" panose="020F0502020204030204" charset="0"/>
                        </a:rPr>
                        <a:t>必修</a:t>
                      </a:r>
                      <a:r>
                        <a:rPr lang="zh-CN" altLang="zh-CN" sz="1400" dirty="0">
                          <a:latin typeface="宋体" panose="02010600030101010101" pitchFamily="2" charset="-122"/>
                          <a:sym typeface="Calibri" panose="020F0502020204030204" charset="0"/>
                        </a:rPr>
                        <a:t>2</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just" eaLnBrk="1" hangingPunct="1">
                        <a:lnSpc>
                          <a:spcPts val="1000"/>
                        </a:lnSpc>
                        <a:buNone/>
                      </a:pPr>
                      <a:r>
                        <a:rPr lang="zh-CN" altLang="zh-CN" sz="1400" dirty="0">
                          <a:latin typeface="宋体" panose="02010600030101010101" pitchFamily="2" charset="-122"/>
                          <a:sym typeface="Calibri" panose="020F0502020204030204" charset="0"/>
                        </a:rPr>
                        <a:t>世界近代</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68605">
                <a:tc vMerge="1" gridSpan="2">
                  <a:tcPr>
                    <a:lnL w="12700" cap="flat" cmpd="sng">
                      <a:solidFill>
                        <a:srgbClr val="000000"/>
                      </a:solidFill>
                      <a:prstDash val="solid"/>
                      <a:headEnd type="none" w="med" len="med"/>
                      <a:tailEnd type="none" w="med" len="med"/>
                    </a:lnL>
                  </a:tcPr>
                </a:tc>
                <a:tc vMerge="1" hMerge="1">
                  <a:tcPr>
                    <a:lnR w="12700" cap="flat" cmpd="sng">
                      <a:solidFill>
                        <a:srgbClr val="000000"/>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en-US" altLang="zh-CN" sz="1400" dirty="0">
                          <a:latin typeface="宋体" panose="02010600030101010101" pitchFamily="2" charset="-122"/>
                          <a:ea typeface="?????_GBK"/>
                          <a:sym typeface="Calibri" panose="020F0502020204030204" charset="0"/>
                        </a:rPr>
                        <a:t>34</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en-US" altLang="zh-CN" sz="1400" dirty="0">
                          <a:latin typeface="宋体" panose="02010600030101010101" pitchFamily="2" charset="-122"/>
                          <a:ea typeface="?????_GBK"/>
                          <a:sym typeface="Calibri" panose="020F0502020204030204" charset="0"/>
                        </a:rPr>
                        <a:t>4</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just" eaLnBrk="1" hangingPunct="1">
                        <a:lnSpc>
                          <a:spcPts val="1000"/>
                        </a:lnSpc>
                        <a:buNone/>
                      </a:pPr>
                      <a:r>
                        <a:rPr lang="zh-CN" altLang="en-US" sz="1400" dirty="0">
                          <a:latin typeface="宋体" panose="02010600030101010101" pitchFamily="2" charset="-122"/>
                          <a:cs typeface="Times New Roman" panose="02020603050405020304" charset="0"/>
                          <a:sym typeface="Calibri" panose="020F0502020204030204" charset="0"/>
                        </a:rPr>
                        <a:t>近代西方代议制的确立和发展（史料实证）</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zh-CN" altLang="zh-CN" sz="1400" dirty="0">
                          <a:latin typeface="宋体" panose="02010600030101010101" pitchFamily="2" charset="-122"/>
                          <a:ea typeface="?????_GBK"/>
                          <a:sym typeface="Calibri" panose="020F0502020204030204" charset="0"/>
                        </a:rPr>
                        <a:t>必修</a:t>
                      </a:r>
                      <a:r>
                        <a:rPr lang="en-US" altLang="zh-CN" sz="1400" dirty="0">
                          <a:latin typeface="宋体" panose="02010600030101010101" pitchFamily="2" charset="-122"/>
                          <a:sym typeface="Calibri" panose="020F0502020204030204" charset="0"/>
                        </a:rPr>
                        <a:t>1</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just" eaLnBrk="1" hangingPunct="1">
                        <a:lnSpc>
                          <a:spcPts val="1000"/>
                        </a:lnSpc>
                        <a:buNone/>
                      </a:pPr>
                      <a:r>
                        <a:rPr lang="zh-CN" altLang="zh-CN" sz="1400" dirty="0">
                          <a:latin typeface="宋体" panose="02010600030101010101" pitchFamily="2" charset="-122"/>
                          <a:sym typeface="Calibri" panose="020F0502020204030204" charset="0"/>
                        </a:rPr>
                        <a:t>世界现代</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66700">
                <a:tc vMerge="1" gridSpan="2">
                  <a:tcPr>
                    <a:lnL w="12700" cap="flat" cmpd="sng">
                      <a:solidFill>
                        <a:srgbClr val="000000"/>
                      </a:solidFill>
                      <a:prstDash val="solid"/>
                      <a:headEnd type="none" w="med" len="med"/>
                      <a:tailEnd type="none" w="med" len="med"/>
                    </a:lnL>
                    <a:lnB w="12700" cap="flat" cmpd="sng">
                      <a:solidFill>
                        <a:srgbClr val="000000"/>
                      </a:solidFill>
                      <a:prstDash val="solid"/>
                      <a:headEnd type="none" w="med" len="med"/>
                      <a:tailEnd type="none" w="med" len="med"/>
                    </a:lnB>
                  </a:tcPr>
                </a:tc>
                <a:tc vMerge="1" hMerge="1">
                  <a:tcPr>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en-US" altLang="zh-CN" sz="1400" dirty="0">
                          <a:latin typeface="宋体" panose="02010600030101010101" pitchFamily="2" charset="-122"/>
                          <a:ea typeface="?????_GBK"/>
                          <a:sym typeface="Calibri" panose="020F0502020204030204" charset="0"/>
                        </a:rPr>
                        <a:t>35</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en-US" altLang="zh-CN" sz="1400" dirty="0">
                          <a:latin typeface="宋体" panose="02010600030101010101" pitchFamily="2" charset="-122"/>
                          <a:ea typeface="?????_GBK"/>
                          <a:sym typeface="Calibri" panose="020F0502020204030204" charset="0"/>
                        </a:rPr>
                        <a:t>4</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just" eaLnBrk="1" hangingPunct="1">
                        <a:lnSpc>
                          <a:spcPts val="1000"/>
                        </a:lnSpc>
                        <a:buNone/>
                      </a:pPr>
                      <a:r>
                        <a:rPr lang="zh-CN" altLang="en-US" sz="1400" dirty="0">
                          <a:latin typeface="宋体" panose="02010600030101010101" pitchFamily="2" charset="-122"/>
                          <a:cs typeface="Times New Roman" panose="02020603050405020304" charset="0"/>
                          <a:sym typeface="Calibri" panose="020F0502020204030204" charset="0"/>
                        </a:rPr>
                        <a:t>史观史法</a:t>
                      </a:r>
                      <a:r>
                        <a:rPr lang="en-US" altLang="zh-CN" sz="1400" dirty="0">
                          <a:latin typeface="宋体" panose="02010600030101010101" pitchFamily="2" charset="-122"/>
                          <a:ea typeface="Times New Roman" panose="02020603050405020304" charset="0"/>
                          <a:sym typeface="Calibri" panose="020F0502020204030204" charset="0"/>
                        </a:rPr>
                        <a:t>—</a:t>
                      </a:r>
                      <a:r>
                        <a:rPr lang="zh-CN" altLang="en-US" sz="1400" dirty="0">
                          <a:latin typeface="宋体" panose="02010600030101010101" pitchFamily="2" charset="-122"/>
                          <a:cs typeface="Times New Roman" panose="02020603050405020304" charset="0"/>
                          <a:sym typeface="Calibri" panose="020F0502020204030204" charset="0"/>
                        </a:rPr>
                        <a:t>历史叙述</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zh-CN" altLang="en-US" sz="1400" dirty="0">
                          <a:latin typeface="宋体" panose="02010600030101010101" pitchFamily="2" charset="-122"/>
                          <a:cs typeface="Times New Roman" panose="02020603050405020304" charset="0"/>
                          <a:sym typeface="Calibri" panose="020F0502020204030204" charset="0"/>
                        </a:rPr>
                        <a:t>必修</a:t>
                      </a:r>
                      <a:r>
                        <a:rPr lang="en-US" altLang="zh-CN" sz="1400" dirty="0">
                          <a:latin typeface="宋体" panose="02010600030101010101" pitchFamily="2" charset="-122"/>
                          <a:cs typeface="Times New Roman" panose="02020603050405020304" charset="0"/>
                          <a:sym typeface="Calibri" panose="020F0502020204030204" charset="0"/>
                        </a:rPr>
                        <a:t>2</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just" eaLnBrk="1" hangingPunct="1">
                        <a:lnSpc>
                          <a:spcPts val="1000"/>
                        </a:lnSpc>
                        <a:buNone/>
                      </a:pPr>
                      <a:r>
                        <a:rPr lang="zh-CN" altLang="en-US" sz="1400" dirty="0">
                          <a:latin typeface="宋体" panose="02010600030101010101" pitchFamily="2" charset="-122"/>
                          <a:cs typeface="Times New Roman" panose="02020603050405020304" charset="0"/>
                          <a:sym typeface="Calibri" panose="020F0502020204030204" charset="0"/>
                        </a:rPr>
                        <a:t>世界现代</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20725">
                <a:tc rowSpan="5">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zh-CN" altLang="zh-CN" sz="2000" b="1" dirty="0">
                          <a:latin typeface="宋体" panose="02010600030101010101" pitchFamily="2" charset="-122"/>
                          <a:sym typeface="Calibri" panose="020F0502020204030204" charset="0"/>
                        </a:rPr>
                        <a:t>非选择题</a:t>
                      </a:r>
                      <a:endParaRPr lang="zh-CN" altLang="en-US" sz="2000" b="1" dirty="0">
                        <a:latin typeface="宋体" panose="02010600030101010101" pitchFamily="2" charset="-122"/>
                        <a:sym typeface="Calibri" panose="020F0502020204030204" charset="0"/>
                      </a:endParaRPr>
                    </a:p>
                    <a:p>
                      <a:pPr lvl="0" algn="ctr" eaLnBrk="1" hangingPunct="1">
                        <a:lnSpc>
                          <a:spcPts val="1000"/>
                        </a:lnSpc>
                        <a:buNone/>
                      </a:pPr>
                      <a:endParaRPr lang="zh-CN" altLang="en-US" sz="2000" b="1" dirty="0">
                        <a:latin typeface="宋体" panose="02010600030101010101" pitchFamily="2" charset="-122"/>
                        <a:sym typeface="Calibri" panose="020F0502020204030204" charset="0"/>
                      </a:endParaRPr>
                    </a:p>
                    <a:p>
                      <a:pPr lvl="0" algn="ctr" eaLnBrk="1" hangingPunct="1">
                        <a:lnSpc>
                          <a:spcPts val="1000"/>
                        </a:lnSpc>
                        <a:buNone/>
                      </a:pPr>
                      <a:r>
                        <a:rPr lang="en-US" altLang="zh-CN" sz="2000" b="1" dirty="0">
                          <a:latin typeface="宋体" panose="02010600030101010101" pitchFamily="2" charset="-122"/>
                          <a:sym typeface="Calibri" panose="020F0502020204030204" charset="0"/>
                        </a:rPr>
                        <a:t>52</a:t>
                      </a:r>
                      <a:r>
                        <a:rPr lang="zh-CN" altLang="zh-CN" sz="2000" b="1" dirty="0">
                          <a:latin typeface="宋体" panose="02010600030101010101" pitchFamily="2" charset="-122"/>
                          <a:sym typeface="Calibri" panose="020F0502020204030204" charset="0"/>
                        </a:rPr>
                        <a:t>分</a:t>
                      </a:r>
                      <a:endParaRPr lang="zh-CN" altLang="zh-CN" sz="2000" b="1"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zh-CN" altLang="zh-CN" sz="1400" b="1" dirty="0">
                          <a:latin typeface="宋体" panose="02010600030101010101" pitchFamily="2" charset="-122"/>
                          <a:sym typeface="Calibri" panose="020F0502020204030204" charset="0"/>
                        </a:rPr>
                        <a:t>必做</a:t>
                      </a:r>
                      <a:endParaRPr lang="zh-CN" altLang="zh-CN" sz="1400" b="1" dirty="0">
                        <a:latin typeface="宋体" panose="02010600030101010101" pitchFamily="2" charset="-122"/>
                        <a:cs typeface="Times New Roman" panose="02020603050405020304" charset="0"/>
                        <a:sym typeface="Calibri" panose="020F0502020204030204" charset="0"/>
                      </a:endParaRPr>
                    </a:p>
                    <a:p>
                      <a:pPr lvl="0" algn="ctr" eaLnBrk="1" hangingPunct="1">
                        <a:lnSpc>
                          <a:spcPts val="1000"/>
                        </a:lnSpc>
                        <a:buNone/>
                      </a:pPr>
                      <a:r>
                        <a:rPr lang="zh-CN" altLang="en-US" sz="1400" b="1" dirty="0">
                          <a:latin typeface="宋体" panose="02010600030101010101" pitchFamily="2" charset="-122"/>
                          <a:sym typeface="Calibri" panose="020F0502020204030204" charset="0"/>
                        </a:rPr>
                        <a:t> </a:t>
                      </a:r>
                      <a:endParaRPr lang="zh-CN" altLang="zh-CN" sz="1400" b="1"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en-US" altLang="zh-CN" sz="1400" dirty="0">
                          <a:latin typeface="宋体" panose="02010600030101010101" pitchFamily="2" charset="-122"/>
                          <a:sym typeface="Calibri" panose="020F0502020204030204" charset="0"/>
                        </a:rPr>
                        <a:t>41</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en-US" altLang="zh-CN" sz="1400" dirty="0">
                          <a:latin typeface="宋体" panose="02010600030101010101" pitchFamily="2" charset="-122"/>
                          <a:sym typeface="Calibri" panose="020F0502020204030204" charset="0"/>
                        </a:rPr>
                        <a:t>25</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just" eaLnBrk="1" hangingPunct="1">
                        <a:lnSpc>
                          <a:spcPts val="1000"/>
                        </a:lnSpc>
                        <a:buNone/>
                      </a:pPr>
                      <a:r>
                        <a:rPr lang="zh-CN" altLang="en-US" sz="1400" dirty="0">
                          <a:latin typeface="宋体" panose="02010600030101010101" pitchFamily="2" charset="-122"/>
                          <a:cs typeface="Times New Roman" panose="02020603050405020304" charset="0"/>
                          <a:sym typeface="Calibri" panose="020F0502020204030204" charset="0"/>
                        </a:rPr>
                        <a:t>中国矿业的发展（、史料实证、历史解释、家国</a:t>
                      </a:r>
                      <a:endParaRPr lang="zh-CN" altLang="en-US" sz="1400" dirty="0">
                        <a:latin typeface="宋体" panose="02010600030101010101" pitchFamily="2" charset="-122"/>
                        <a:cs typeface="Times New Roman" panose="02020603050405020304" charset="0"/>
                        <a:sym typeface="Calibri" panose="020F0502020204030204" charset="0"/>
                      </a:endParaRPr>
                    </a:p>
                    <a:p>
                      <a:pPr lvl="0" algn="just" eaLnBrk="1" hangingPunct="1">
                        <a:lnSpc>
                          <a:spcPts val="1000"/>
                        </a:lnSpc>
                        <a:buNone/>
                      </a:pPr>
                      <a:endParaRPr lang="zh-CN" altLang="en-US" sz="1400" dirty="0">
                        <a:latin typeface="宋体" panose="02010600030101010101" pitchFamily="2" charset="-122"/>
                        <a:cs typeface="Times New Roman" panose="02020603050405020304" charset="0"/>
                        <a:sym typeface="Calibri" panose="020F0502020204030204" charset="0"/>
                      </a:endParaRPr>
                    </a:p>
                    <a:p>
                      <a:pPr lvl="0" algn="just" eaLnBrk="1" hangingPunct="1">
                        <a:lnSpc>
                          <a:spcPts val="1000"/>
                        </a:lnSpc>
                        <a:buNone/>
                      </a:pPr>
                      <a:r>
                        <a:rPr lang="zh-CN" altLang="en-US" sz="1400" dirty="0">
                          <a:latin typeface="宋体" panose="02010600030101010101" pitchFamily="2" charset="-122"/>
                          <a:cs typeface="Times New Roman" panose="02020603050405020304" charset="0"/>
                          <a:sym typeface="Calibri" panose="020F0502020204030204" charset="0"/>
                        </a:rPr>
                        <a:t>情怀）</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zh-CN" altLang="zh-CN" sz="1400" dirty="0">
                          <a:latin typeface="宋体" panose="02010600030101010101" pitchFamily="2" charset="-122"/>
                          <a:ea typeface="?????_GBK"/>
                          <a:sym typeface="Calibri" panose="020F0502020204030204" charset="0"/>
                        </a:rPr>
                        <a:t>必修</a:t>
                      </a:r>
                      <a:r>
                        <a:rPr lang="en-US" altLang="zh-CN" sz="1400" dirty="0">
                          <a:latin typeface="宋体" panose="02010600030101010101" pitchFamily="2" charset="-122"/>
                          <a:sym typeface="Calibri" panose="020F0502020204030204" charset="0"/>
                        </a:rPr>
                        <a:t>1</a:t>
                      </a:r>
                      <a:r>
                        <a:rPr lang="zh-CN" altLang="zh-CN" sz="1400" dirty="0">
                          <a:latin typeface="宋体" panose="02010600030101010101" pitchFamily="2" charset="-122"/>
                          <a:sym typeface="Calibri" panose="020F0502020204030204" charset="0"/>
                        </a:rPr>
                        <a:t>、</a:t>
                      </a:r>
                      <a:r>
                        <a:rPr lang="en-US" altLang="zh-CN" sz="1400" dirty="0">
                          <a:latin typeface="宋体" panose="02010600030101010101" pitchFamily="2" charset="-122"/>
                          <a:sym typeface="Calibri" panose="020F0502020204030204" charset="0"/>
                        </a:rPr>
                        <a:t>2</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just" eaLnBrk="1" hangingPunct="1">
                        <a:lnSpc>
                          <a:spcPts val="1000"/>
                        </a:lnSpc>
                        <a:buNone/>
                      </a:pPr>
                      <a:r>
                        <a:rPr lang="zh-CN" altLang="zh-CN" sz="1400" dirty="0">
                          <a:latin typeface="宋体" panose="02010600030101010101" pitchFamily="2" charset="-122"/>
                          <a:sym typeface="Calibri" panose="020F0502020204030204" charset="0"/>
                        </a:rPr>
                        <a:t>世界近代</a:t>
                      </a:r>
                      <a:endParaRPr lang="zh-CN" altLang="en-US" sz="1400" dirty="0">
                        <a:latin typeface="宋体" panose="02010600030101010101" pitchFamily="2" charset="-122"/>
                        <a:sym typeface="Calibri" panose="020F0502020204030204" charset="0"/>
                      </a:endParaRPr>
                    </a:p>
                    <a:p>
                      <a:pPr lvl="0" algn="just" eaLnBrk="1" hangingPunct="1">
                        <a:lnSpc>
                          <a:spcPts val="1000"/>
                        </a:lnSpc>
                        <a:buNone/>
                      </a:pPr>
                      <a:endParaRPr lang="zh-CN" altLang="zh-CN" sz="1400" dirty="0">
                        <a:latin typeface="宋体" panose="02010600030101010101" pitchFamily="2" charset="-122"/>
                        <a:cs typeface="Times New Roman" panose="02020603050405020304" charset="0"/>
                        <a:sym typeface="Calibri" panose="020F0502020204030204" charset="0"/>
                      </a:endParaRPr>
                    </a:p>
                    <a:p>
                      <a:pPr lvl="0" algn="just" eaLnBrk="1" hangingPunct="1">
                        <a:lnSpc>
                          <a:spcPts val="1000"/>
                        </a:lnSpc>
                        <a:buNone/>
                      </a:pPr>
                      <a:r>
                        <a:rPr lang="zh-CN" altLang="zh-CN" sz="1400" dirty="0">
                          <a:latin typeface="宋体" panose="02010600030101010101" pitchFamily="2" charset="-122"/>
                          <a:sym typeface="Calibri" panose="020F0502020204030204" charset="0"/>
                        </a:rPr>
                        <a:t>中国古代</a:t>
                      </a:r>
                      <a:endParaRPr lang="zh-CN" altLang="en-US" sz="1400" dirty="0">
                        <a:latin typeface="宋体" panose="02010600030101010101" pitchFamily="2" charset="-122"/>
                        <a:sym typeface="Calibri" panose="020F0502020204030204" charset="0"/>
                      </a:endParaRPr>
                    </a:p>
                    <a:p>
                      <a:pPr lvl="0" algn="just" eaLnBrk="1" hangingPunct="1">
                        <a:lnSpc>
                          <a:spcPts val="1000"/>
                        </a:lnSpc>
                        <a:buNone/>
                      </a:pPr>
                      <a:endParaRPr lang="zh-CN" altLang="zh-CN" sz="1400" dirty="0">
                        <a:latin typeface="宋体" panose="02010600030101010101" pitchFamily="2" charset="-122"/>
                        <a:cs typeface="Times New Roman" panose="02020603050405020304" charset="0"/>
                        <a:sym typeface="Calibri" panose="020F0502020204030204" charset="0"/>
                      </a:endParaRPr>
                    </a:p>
                    <a:p>
                      <a:pPr lvl="0" algn="just" eaLnBrk="1" hangingPunct="1">
                        <a:lnSpc>
                          <a:spcPts val="1000"/>
                        </a:lnSpc>
                        <a:buNone/>
                      </a:pPr>
                      <a:r>
                        <a:rPr lang="zh-CN" altLang="zh-CN" sz="1400" dirty="0">
                          <a:latin typeface="宋体" panose="02010600030101010101" pitchFamily="2" charset="-122"/>
                          <a:sym typeface="Calibri" panose="020F0502020204030204" charset="0"/>
                        </a:rPr>
                        <a:t>中国近代</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667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en-US" altLang="zh-CN" sz="1400" dirty="0">
                          <a:latin typeface="宋体" panose="02010600030101010101" pitchFamily="2" charset="-122"/>
                          <a:sym typeface="Calibri" panose="020F0502020204030204" charset="0"/>
                        </a:rPr>
                        <a:t>42</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en-US" altLang="zh-CN" sz="1400" dirty="0">
                          <a:latin typeface="宋体" panose="02010600030101010101" pitchFamily="2" charset="-122"/>
                          <a:sym typeface="Calibri" panose="020F0502020204030204" charset="0"/>
                        </a:rPr>
                        <a:t>12</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just" eaLnBrk="1" hangingPunct="1">
                        <a:lnSpc>
                          <a:spcPts val="1000"/>
                        </a:lnSpc>
                        <a:buNone/>
                      </a:pPr>
                      <a:r>
                        <a:rPr lang="zh-CN" altLang="en-US" sz="1400" dirty="0">
                          <a:latin typeface="宋体" panose="02010600030101010101" pitchFamily="2" charset="-122"/>
                          <a:cs typeface="Times New Roman" panose="02020603050405020304" charset="0"/>
                          <a:sym typeface="Calibri" panose="020F0502020204030204" charset="0"/>
                        </a:rPr>
                        <a:t>钟表的发展（史料实证、历史解释）</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zh-CN" altLang="zh-CN" sz="1400" dirty="0">
                          <a:latin typeface="宋体" panose="02010600030101010101" pitchFamily="2" charset="-122"/>
                          <a:ea typeface="?????_GBK"/>
                          <a:sym typeface="Calibri" panose="020F0502020204030204" charset="0"/>
                        </a:rPr>
                        <a:t>必修</a:t>
                      </a:r>
                      <a:r>
                        <a:rPr lang="en-US" altLang="zh-CN" sz="1400" dirty="0">
                          <a:latin typeface="宋体" panose="02010600030101010101" pitchFamily="2" charset="-122"/>
                          <a:ea typeface="?????_GBK"/>
                          <a:sym typeface="Calibri" panose="020F0502020204030204" charset="0"/>
                        </a:rPr>
                        <a:t>3</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just" eaLnBrk="1" hangingPunct="1">
                        <a:lnSpc>
                          <a:spcPts val="1000"/>
                        </a:lnSpc>
                        <a:buNone/>
                      </a:pPr>
                      <a:r>
                        <a:rPr lang="zh-CN" altLang="en-US" sz="1400" dirty="0">
                          <a:latin typeface="宋体" panose="02010600030101010101" pitchFamily="2" charset="-122"/>
                          <a:cs typeface="Times New Roman" panose="02020603050405020304" charset="0"/>
                          <a:sym typeface="Calibri" panose="020F0502020204030204" charset="0"/>
                        </a:rPr>
                        <a:t>世界近现代</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6797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rowSpan="3">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zh-CN" altLang="zh-CN" sz="1400" b="1" dirty="0">
                          <a:latin typeface="宋体" panose="02010600030101010101" pitchFamily="2" charset="-122"/>
                          <a:sym typeface="Calibri" panose="020F0502020204030204" charset="0"/>
                        </a:rPr>
                        <a:t>选做</a:t>
                      </a:r>
                      <a:endParaRPr lang="zh-CN" altLang="zh-CN" sz="1400" b="1"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en-US" altLang="zh-CN" sz="1400" dirty="0">
                          <a:latin typeface="宋体" panose="02010600030101010101" pitchFamily="2" charset="-122"/>
                          <a:sym typeface="Calibri" panose="020F0502020204030204" charset="0"/>
                        </a:rPr>
                        <a:t>45</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en-US" altLang="zh-CN" sz="1400" dirty="0">
                          <a:latin typeface="宋体" panose="02010600030101010101" pitchFamily="2" charset="-122"/>
                          <a:sym typeface="Calibri" panose="020F0502020204030204" charset="0"/>
                        </a:rPr>
                        <a:t>15</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just" eaLnBrk="1" hangingPunct="1">
                        <a:lnSpc>
                          <a:spcPts val="1000"/>
                        </a:lnSpc>
                        <a:buNone/>
                      </a:pPr>
                      <a:r>
                        <a:rPr lang="zh-CN" altLang="zh-CN" sz="1400" dirty="0">
                          <a:latin typeface="宋体" panose="02010600030101010101" pitchFamily="2" charset="-122"/>
                          <a:cs typeface="Times New Roman" panose="02020603050405020304" charset="0"/>
                          <a:sym typeface="Calibri" panose="020F0502020204030204" charset="0"/>
                        </a:rPr>
                        <a:t>清末</a:t>
                      </a:r>
                      <a:r>
                        <a:rPr lang="zh-CN" altLang="en-US" sz="1400" dirty="0">
                          <a:latin typeface="宋体" panose="02010600030101010101" pitchFamily="2" charset="-122"/>
                          <a:cs typeface="Times New Roman" panose="02020603050405020304" charset="0"/>
                          <a:sym typeface="Calibri" panose="020F0502020204030204" charset="0"/>
                        </a:rPr>
                        <a:t>北京街道管理（史料实证）</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zh-CN" altLang="zh-CN" sz="1400" dirty="0">
                          <a:latin typeface="宋体" panose="02010600030101010101" pitchFamily="2" charset="-122"/>
                          <a:sym typeface="Calibri" panose="020F0502020204030204" charset="0"/>
                        </a:rPr>
                        <a:t>选修</a:t>
                      </a:r>
                      <a:r>
                        <a:rPr lang="en-US" altLang="zh-CN" sz="1400" dirty="0">
                          <a:latin typeface="宋体" panose="02010600030101010101" pitchFamily="2" charset="-122"/>
                          <a:sym typeface="Calibri" panose="020F0502020204030204" charset="0"/>
                        </a:rPr>
                        <a:t>1</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just" eaLnBrk="1" hangingPunct="1">
                        <a:lnSpc>
                          <a:spcPts val="1000"/>
                        </a:lnSpc>
                        <a:buNone/>
                      </a:pPr>
                      <a:r>
                        <a:rPr lang="zh-CN" altLang="zh-CN" sz="1400" dirty="0">
                          <a:latin typeface="宋体" panose="02010600030101010101" pitchFamily="2" charset="-122"/>
                          <a:sym typeface="Calibri" panose="020F0502020204030204" charset="0"/>
                        </a:rPr>
                        <a:t>中国近代</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6987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en-US" altLang="zh-CN" sz="1400" dirty="0">
                          <a:latin typeface="宋体" panose="02010600030101010101" pitchFamily="2" charset="-122"/>
                          <a:sym typeface="Calibri" panose="020F0502020204030204" charset="0"/>
                        </a:rPr>
                        <a:t>46</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en-US" altLang="zh-CN" sz="1400" dirty="0">
                          <a:latin typeface="宋体" panose="02010600030101010101" pitchFamily="2" charset="-122"/>
                          <a:sym typeface="Calibri" panose="020F0502020204030204" charset="0"/>
                        </a:rPr>
                        <a:t>15</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just" eaLnBrk="1" hangingPunct="1">
                        <a:lnSpc>
                          <a:spcPts val="1000"/>
                        </a:lnSpc>
                        <a:buNone/>
                      </a:pPr>
                      <a:r>
                        <a:rPr lang="zh-CN" altLang="en-US" sz="1400" dirty="0">
                          <a:latin typeface="宋体" panose="02010600030101010101" pitchFamily="2" charset="-122"/>
                          <a:cs typeface="Times New Roman" panose="02020603050405020304" charset="0"/>
                          <a:sym typeface="Calibri" panose="020F0502020204030204" charset="0"/>
                        </a:rPr>
                        <a:t>欧洲联邦设想（历史解释）</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zh-CN" altLang="zh-CN" sz="1400" dirty="0">
                          <a:latin typeface="宋体" panose="02010600030101010101" pitchFamily="2" charset="-122"/>
                          <a:sym typeface="Calibri" panose="020F0502020204030204" charset="0"/>
                        </a:rPr>
                        <a:t>选修</a:t>
                      </a:r>
                      <a:r>
                        <a:rPr lang="zh-CN" altLang="en-US" sz="1400" dirty="0">
                          <a:latin typeface="宋体" panose="02010600030101010101" pitchFamily="2" charset="-122"/>
                          <a:sym typeface="Calibri" panose="020F0502020204030204" charset="0"/>
                        </a:rPr>
                        <a:t>3</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just" eaLnBrk="1" hangingPunct="1">
                        <a:lnSpc>
                          <a:spcPts val="1000"/>
                        </a:lnSpc>
                        <a:buNone/>
                      </a:pPr>
                      <a:r>
                        <a:rPr lang="zh-CN" altLang="en-US" sz="1400" dirty="0">
                          <a:latin typeface="宋体" panose="02010600030101010101" pitchFamily="2" charset="-122"/>
                          <a:sym typeface="Calibri" panose="020F0502020204030204" charset="0"/>
                        </a:rPr>
                        <a:t>世界现代</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667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en-US" altLang="zh-CN" sz="1400" dirty="0">
                          <a:latin typeface="宋体" panose="02010600030101010101" pitchFamily="2" charset="-122"/>
                          <a:sym typeface="Calibri" panose="020F0502020204030204" charset="0"/>
                        </a:rPr>
                        <a:t>47</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en-US" altLang="zh-CN" sz="1400" dirty="0">
                          <a:latin typeface="宋体" panose="02010600030101010101" pitchFamily="2" charset="-122"/>
                          <a:sym typeface="Calibri" panose="020F0502020204030204" charset="0"/>
                        </a:rPr>
                        <a:t>15</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just" eaLnBrk="1" hangingPunct="1">
                        <a:lnSpc>
                          <a:spcPts val="1000"/>
                        </a:lnSpc>
                        <a:buNone/>
                      </a:pPr>
                      <a:r>
                        <a:rPr lang="zh-CN" altLang="en-US" sz="1400" dirty="0">
                          <a:latin typeface="宋体" panose="02010600030101010101" pitchFamily="2" charset="-122"/>
                          <a:cs typeface="Times New Roman" panose="02020603050405020304" charset="0"/>
                          <a:sym typeface="Calibri" panose="020F0502020204030204" charset="0"/>
                        </a:rPr>
                        <a:t>颜回</a:t>
                      </a:r>
                      <a:r>
                        <a:rPr lang="en-US" altLang="zh-CN" sz="1400" dirty="0">
                          <a:latin typeface="宋体" panose="02010600030101010101" pitchFamily="2" charset="-122"/>
                          <a:ea typeface="Times New Roman" panose="02020603050405020304" charset="0"/>
                          <a:sym typeface="Calibri" panose="020F0502020204030204" charset="0"/>
                        </a:rPr>
                        <a:t>—</a:t>
                      </a:r>
                      <a:r>
                        <a:rPr lang="zh-CN" altLang="en-US" sz="1400" dirty="0">
                          <a:latin typeface="宋体" panose="02010600030101010101" pitchFamily="2" charset="-122"/>
                          <a:cs typeface="Times New Roman" panose="02020603050405020304" charset="0"/>
                          <a:sym typeface="Calibri" panose="020F0502020204030204" charset="0"/>
                        </a:rPr>
                        <a:t>弘扬传统文化（家国情怀）</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zh-CN" altLang="zh-CN" sz="1400" dirty="0">
                          <a:latin typeface="宋体" panose="02010600030101010101" pitchFamily="2" charset="-122"/>
                          <a:sym typeface="Calibri" panose="020F0502020204030204" charset="0"/>
                        </a:rPr>
                        <a:t>选修</a:t>
                      </a:r>
                      <a:r>
                        <a:rPr lang="zh-CN" altLang="en-US" sz="1400" dirty="0">
                          <a:latin typeface="宋体" panose="02010600030101010101" pitchFamily="2" charset="-122"/>
                          <a:sym typeface="Calibri" panose="020F0502020204030204" charset="0"/>
                        </a:rPr>
                        <a:t>4</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just" eaLnBrk="1" hangingPunct="1">
                        <a:lnSpc>
                          <a:spcPts val="1000"/>
                        </a:lnSpc>
                        <a:buNone/>
                      </a:pPr>
                      <a:r>
                        <a:rPr lang="zh-CN" altLang="en-US" sz="1400" dirty="0">
                          <a:latin typeface="宋体" panose="02010600030101010101" pitchFamily="2" charset="-122"/>
                          <a:sym typeface="Calibri" panose="020F0502020204030204" charset="0"/>
                        </a:rPr>
                        <a:t>中国古代</a:t>
                      </a:r>
                      <a:endParaRPr lang="zh-CN" altLang="zh-CN" sz="1400"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24155">
                <a:tc gridSpan="3">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zh-CN" altLang="zh-CN" sz="1400" b="1" dirty="0">
                          <a:latin typeface="宋体" panose="02010600030101010101" pitchFamily="2" charset="-122"/>
                          <a:ea typeface="方正大黑_GBK" charset="-122"/>
                          <a:sym typeface="Calibri" panose="020F0502020204030204" charset="0"/>
                        </a:rPr>
                        <a:t>合计</a:t>
                      </a:r>
                      <a:endParaRPr lang="zh-CN" altLang="zh-CN" sz="1400" b="1"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en-US" altLang="zh-CN" sz="1400" b="1" dirty="0">
                          <a:latin typeface="宋体" panose="02010600030101010101" pitchFamily="2" charset="-122"/>
                          <a:ea typeface="方正大黑_GBK" charset="-122"/>
                          <a:sym typeface="Calibri" panose="020F0502020204030204" charset="0"/>
                        </a:rPr>
                        <a:t>100</a:t>
                      </a:r>
                      <a:endParaRPr lang="zh-CN" altLang="zh-CN" sz="1400" b="1"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en-US" altLang="zh-CN" sz="1400" b="1" dirty="0">
                          <a:latin typeface="宋体" panose="02010600030101010101" pitchFamily="2" charset="-122"/>
                          <a:ea typeface="方正大黑_GBK" charset="-122"/>
                          <a:sym typeface="Calibri" panose="020F0502020204030204" charset="0"/>
                        </a:rPr>
                        <a:t> </a:t>
                      </a:r>
                      <a:endParaRPr lang="zh-CN" altLang="zh-CN" sz="1400" b="1"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en-US" altLang="zh-CN" sz="1400" b="1" dirty="0">
                          <a:latin typeface="宋体" panose="02010600030101010101" pitchFamily="2" charset="-122"/>
                          <a:ea typeface="方正大黑_GBK" charset="-122"/>
                          <a:sym typeface="Calibri" panose="020F0502020204030204" charset="0"/>
                        </a:rPr>
                        <a:t> </a:t>
                      </a:r>
                      <a:endParaRPr lang="zh-CN" altLang="zh-CN" sz="1400" b="1"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lnSpc>
                          <a:spcPts val="1000"/>
                        </a:lnSpc>
                        <a:buNone/>
                      </a:pPr>
                      <a:r>
                        <a:rPr lang="en-US" altLang="zh-CN" sz="1400" b="1" dirty="0">
                          <a:latin typeface="宋体" panose="02010600030101010101" pitchFamily="2" charset="-122"/>
                          <a:ea typeface="方正大黑_GBK" charset="-122"/>
                          <a:sym typeface="Calibri" panose="020F0502020204030204" charset="0"/>
                        </a:rPr>
                        <a:t> </a:t>
                      </a:r>
                      <a:endParaRPr lang="zh-CN" altLang="zh-CN" sz="1400" b="1" dirty="0">
                        <a:latin typeface="宋体" panose="02010600030101010101" pitchFamily="2" charset="-122"/>
                        <a:ea typeface="Times New Roman" panose="02020603050405020304" charset="0"/>
                        <a:sym typeface="Calibri" panose="020F0502020204030204" charset="0"/>
                      </a:endParaRPr>
                    </a:p>
                  </a:txBody>
                  <a:tcPr marL="36451" marR="3645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6280" name="矩形 3"/>
          <p:cNvSpPr/>
          <p:nvPr/>
        </p:nvSpPr>
        <p:spPr>
          <a:xfrm>
            <a:off x="3143250" y="0"/>
            <a:ext cx="6800215" cy="460375"/>
          </a:xfrm>
          <a:prstGeom prst="rect">
            <a:avLst/>
          </a:prstGeom>
          <a:noFill/>
          <a:ln w="9525">
            <a:noFill/>
          </a:ln>
        </p:spPr>
        <p:txBody>
          <a:bodyPr wrap="square">
            <a:spAutoFit/>
          </a:bodyPr>
          <a:p>
            <a:pPr eaLnBrk="0" hangingPunct="0"/>
            <a:r>
              <a:rPr lang="zh-CN" altLang="en-US" sz="2400" b="1" dirty="0">
                <a:solidFill>
                  <a:srgbClr val="0000FF"/>
                </a:solidFill>
                <a:latin typeface="黑体" panose="02010609060101010101" pitchFamily="2" charset="-122"/>
                <a:ea typeface="黑体" panose="02010609060101010101" pitchFamily="2" charset="-122"/>
                <a:sym typeface="Calibri" panose="020F0502020204030204" charset="0"/>
              </a:rPr>
              <a:t>表</a:t>
            </a:r>
            <a:r>
              <a:rPr lang="en-US" altLang="zh-CN" sz="2400" b="1" dirty="0">
                <a:solidFill>
                  <a:srgbClr val="0000FF"/>
                </a:solidFill>
                <a:latin typeface="黑体" panose="02010609060101010101" pitchFamily="2" charset="-122"/>
                <a:ea typeface="黑体" panose="02010609060101010101" pitchFamily="2" charset="-122"/>
                <a:sym typeface="Calibri" panose="020F0502020204030204" charset="0"/>
              </a:rPr>
              <a:t>3</a:t>
            </a:r>
            <a:r>
              <a:rPr lang="zh-CN" altLang="en-US" sz="2400" b="1" dirty="0">
                <a:solidFill>
                  <a:srgbClr val="0000FF"/>
                </a:solidFill>
                <a:latin typeface="黑体" panose="02010609060101010101" pitchFamily="2" charset="-122"/>
                <a:ea typeface="黑体" panose="02010609060101010101" pitchFamily="2" charset="-122"/>
                <a:sym typeface="Calibri" panose="020F0502020204030204" charset="0"/>
              </a:rPr>
              <a:t> </a:t>
            </a:r>
            <a:r>
              <a:rPr lang="en-US" altLang="zh-CN" sz="2400" b="1" dirty="0">
                <a:solidFill>
                  <a:srgbClr val="0000FF"/>
                </a:solidFill>
                <a:latin typeface="黑体" panose="02010609060101010101" pitchFamily="2" charset="-122"/>
                <a:ea typeface="黑体" panose="02010609060101010101" pitchFamily="2" charset="-122"/>
                <a:sym typeface="Calibri" panose="020F0502020204030204" charset="0"/>
              </a:rPr>
              <a:t>2017</a:t>
            </a:r>
            <a:r>
              <a:rPr lang="zh-CN" altLang="en-US" sz="2400" b="1" dirty="0">
                <a:solidFill>
                  <a:srgbClr val="0000FF"/>
                </a:solidFill>
                <a:latin typeface="黑体" panose="02010609060101010101" pitchFamily="2" charset="-122"/>
                <a:ea typeface="黑体" panose="02010609060101010101" pitchFamily="2" charset="-122"/>
                <a:sym typeface="Calibri" panose="020F0502020204030204" charset="0"/>
              </a:rPr>
              <a:t>年历史</a:t>
            </a:r>
            <a:r>
              <a:rPr lang="zh-CN" altLang="zh-CN" sz="2400" b="1" dirty="0">
                <a:solidFill>
                  <a:srgbClr val="0000FF"/>
                </a:solidFill>
                <a:latin typeface="黑体" panose="02010609060101010101" pitchFamily="2" charset="-122"/>
                <a:ea typeface="黑体" panose="02010609060101010101" pitchFamily="2" charset="-122"/>
                <a:sym typeface="Calibri" panose="020F0502020204030204" charset="0"/>
              </a:rPr>
              <a:t>试卷</a:t>
            </a:r>
            <a:r>
              <a:rPr lang="zh-CN" altLang="en-US" sz="2400" b="1" dirty="0">
                <a:solidFill>
                  <a:srgbClr val="0000FF"/>
                </a:solidFill>
                <a:latin typeface="黑体" panose="02010609060101010101" pitchFamily="2" charset="-122"/>
                <a:ea typeface="黑体" panose="02010609060101010101" pitchFamily="2" charset="-122"/>
                <a:sym typeface="Calibri" panose="020F0502020204030204" charset="0"/>
              </a:rPr>
              <a:t>考点分布</a:t>
            </a:r>
            <a:r>
              <a:rPr lang="zh-CN" altLang="zh-CN" sz="2400" b="1" dirty="0">
                <a:solidFill>
                  <a:srgbClr val="0000FF"/>
                </a:solidFill>
                <a:latin typeface="黑体" panose="02010609060101010101" pitchFamily="2" charset="-122"/>
                <a:ea typeface="黑体" panose="02010609060101010101" pitchFamily="2" charset="-122"/>
                <a:sym typeface="Calibri" panose="020F0502020204030204" charset="0"/>
              </a:rPr>
              <a:t>表</a:t>
            </a:r>
            <a:r>
              <a:rPr lang="zh-CN" altLang="en-US" sz="2400" b="1" dirty="0">
                <a:solidFill>
                  <a:srgbClr val="0000FF"/>
                </a:solidFill>
                <a:latin typeface="黑体" panose="02010609060101010101" pitchFamily="2" charset="-122"/>
                <a:ea typeface="黑体" panose="02010609060101010101" pitchFamily="2" charset="-122"/>
                <a:sym typeface="Calibri" panose="020F0502020204030204" charset="0"/>
              </a:rPr>
              <a:t>（全国</a:t>
            </a:r>
            <a:r>
              <a:rPr lang="en-US" altLang="zh-CN" sz="2400" b="1" dirty="0">
                <a:solidFill>
                  <a:srgbClr val="0000FF"/>
                </a:solidFill>
                <a:latin typeface="黑体" panose="02010609060101010101" pitchFamily="2" charset="-122"/>
                <a:ea typeface="黑体" panose="02010609060101010101" pitchFamily="2" charset="-122"/>
                <a:sym typeface="Calibri" panose="020F0502020204030204" charset="0"/>
              </a:rPr>
              <a:t>Ⅱ</a:t>
            </a:r>
            <a:r>
              <a:rPr lang="zh-CN" altLang="en-US" sz="2400" b="1" dirty="0">
                <a:solidFill>
                  <a:srgbClr val="0000FF"/>
                </a:solidFill>
                <a:latin typeface="黑体" panose="02010609060101010101" pitchFamily="2" charset="-122"/>
                <a:ea typeface="黑体" panose="02010609060101010101" pitchFamily="2" charset="-122"/>
                <a:sym typeface="Calibri" panose="020F0502020204030204" charset="0"/>
              </a:rPr>
              <a:t>卷）</a:t>
            </a:r>
            <a:endParaRPr lang="zh-CN" altLang="en-US" sz="2400" b="1" dirty="0">
              <a:solidFill>
                <a:srgbClr val="0000FF"/>
              </a:solidFill>
              <a:latin typeface="黑体" panose="02010609060101010101" pitchFamily="2" charset="-122"/>
              <a:ea typeface="黑体" panose="02010609060101010101" pitchFamily="2" charset="-122"/>
              <a:sym typeface="Calibri" panose="020F050202020403020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301115" y="680720"/>
            <a:ext cx="8994775" cy="4892675"/>
          </a:xfrm>
          <a:prstGeom prst="rect">
            <a:avLst/>
          </a:prstGeom>
          <a:noFill/>
          <a:ln w="12700">
            <a:solidFill>
              <a:schemeClr val="tx1"/>
            </a:solidFill>
          </a:ln>
        </p:spPr>
        <p:txBody>
          <a:bodyPr>
            <a:spAutoFit/>
          </a:bodyPr>
          <a:p>
            <a:pPr eaLnBrk="1" hangingPunct="1">
              <a:buFont typeface="Arial" panose="020B0604020202020204" pitchFamily="34" charset="0"/>
              <a:buNone/>
            </a:pPr>
            <a:r>
              <a:rPr lang="zh-CN" altLang="en-US" sz="2400" b="1" u="sng" dirty="0">
                <a:latin typeface="华文彩云" panose="02010800040101010101" pitchFamily="2" charset="-122"/>
                <a:ea typeface="楷体_GB2312" pitchFamily="1" charset="-122"/>
              </a:rPr>
              <a:t> </a:t>
            </a:r>
            <a:r>
              <a:rPr lang="en-US" altLang="zh-CN" sz="2400" b="1" dirty="0">
                <a:solidFill>
                  <a:srgbClr val="FF0000"/>
                </a:solidFill>
                <a:latin typeface="华文彩云" panose="02010800040101010101" pitchFamily="2" charset="-122"/>
                <a:ea typeface="华文彩云" panose="02010800040101010101" pitchFamily="2" charset="-122"/>
              </a:rPr>
              <a:t>⊙</a:t>
            </a:r>
            <a:r>
              <a:rPr lang="en-US" altLang="en-US" sz="2400" b="1" dirty="0">
                <a:latin typeface="楷体_GB2312" pitchFamily="1" charset="-122"/>
                <a:ea typeface="楷体_GB2312" pitchFamily="1" charset="-122"/>
              </a:rPr>
              <a:t>其次关联其他概念，综合分析 </a:t>
            </a:r>
            <a:endParaRPr lang="en-US" altLang="en-US" sz="2400" b="1" dirty="0">
              <a:latin typeface="楷体_GB2312" pitchFamily="1" charset="-122"/>
              <a:ea typeface="楷体_GB2312" pitchFamily="1" charset="-122"/>
            </a:endParaRPr>
          </a:p>
          <a:p>
            <a:pPr eaLnBrk="1" hangingPunct="1">
              <a:buFont typeface="Arial" panose="020B0604020202020204" pitchFamily="34" charset="0"/>
              <a:buNone/>
            </a:pPr>
            <a:r>
              <a:rPr lang="en-US" altLang="en-US" sz="2400" dirty="0">
                <a:latin typeface="楷体_GB2312" pitchFamily="1" charset="-122"/>
                <a:ea typeface="楷体_GB2312" pitchFamily="1" charset="-122"/>
              </a:rPr>
              <a:t>   </a:t>
            </a:r>
            <a:r>
              <a:rPr lang="en-US" altLang="zh-CN" sz="2400" dirty="0">
                <a:effectLst>
                  <a:outerShdw blurRad="38100" dist="38100" dir="2700000">
                    <a:srgbClr val="C0C0C0"/>
                  </a:outerShdw>
                </a:effectLst>
                <a:latin typeface="楷体_GB2312" pitchFamily="1" charset="-122"/>
                <a:ea typeface="楷体_GB2312" pitchFamily="1" charset="-122"/>
              </a:rPr>
              <a:t>①</a:t>
            </a:r>
            <a:r>
              <a:rPr lang="en-US" altLang="en-US" sz="2400" dirty="0">
                <a:effectLst>
                  <a:outerShdw blurRad="38100" dist="38100" dir="2700000">
                    <a:srgbClr val="C0C0C0"/>
                  </a:outerShdw>
                </a:effectLst>
                <a:latin typeface="楷体_GB2312" pitchFamily="1" charset="-122"/>
                <a:ea typeface="楷体_GB2312" pitchFamily="1" charset="-122"/>
              </a:rPr>
              <a:t>纵向：前靠后挂，关联资本主义经济政策变迁等。</a:t>
            </a:r>
            <a:endParaRPr lang="en-US" altLang="en-US" sz="2400" dirty="0">
              <a:effectLst>
                <a:outerShdw blurRad="38100" dist="38100" dir="2700000">
                  <a:srgbClr val="C0C0C0"/>
                </a:outerShdw>
              </a:effectLst>
              <a:latin typeface="楷体_GB2312" pitchFamily="1" charset="-122"/>
              <a:ea typeface="楷体_GB2312" pitchFamily="1" charset="-122"/>
            </a:endParaRPr>
          </a:p>
          <a:p>
            <a:pPr eaLnBrk="1" hangingPunct="1">
              <a:buFont typeface="Arial" panose="020B0604020202020204" pitchFamily="34" charset="0"/>
              <a:buNone/>
            </a:pPr>
            <a:r>
              <a:rPr lang="en-US" altLang="en-US" sz="2400" dirty="0">
                <a:effectLst>
                  <a:outerShdw blurRad="38100" dist="38100" dir="2700000">
                    <a:srgbClr val="C0C0C0"/>
                  </a:outerShdw>
                </a:effectLst>
                <a:latin typeface="楷体_GB2312" pitchFamily="1" charset="-122"/>
                <a:ea typeface="楷体_GB2312" pitchFamily="1" charset="-122"/>
              </a:rPr>
              <a:t>   </a:t>
            </a:r>
            <a:r>
              <a:rPr lang="en-US" altLang="zh-CN" sz="2400" dirty="0">
                <a:effectLst>
                  <a:outerShdw blurRad="38100" dist="38100" dir="2700000">
                    <a:srgbClr val="C0C0C0"/>
                  </a:outerShdw>
                </a:effectLst>
                <a:latin typeface="楷体_GB2312" pitchFamily="1" charset="-122"/>
                <a:ea typeface="楷体_GB2312" pitchFamily="1" charset="-122"/>
              </a:rPr>
              <a:t>②</a:t>
            </a:r>
            <a:r>
              <a:rPr lang="en-US" altLang="en-US" sz="2400" dirty="0">
                <a:effectLst>
                  <a:outerShdw blurRad="38100" dist="38100" dir="2700000">
                    <a:srgbClr val="C0C0C0"/>
                  </a:outerShdw>
                </a:effectLst>
                <a:latin typeface="楷体_GB2312" pitchFamily="1" charset="-122"/>
                <a:ea typeface="楷体_GB2312" pitchFamily="1" charset="-122"/>
              </a:rPr>
              <a:t>横向：横向勾连，关联苏联新经济政策及工业化建设、国民政府的国民经济建设运动。关联其他资本主义国家的经济政策、货币政策、外贸政策等。</a:t>
            </a:r>
            <a:endParaRPr lang="en-US" altLang="en-US" sz="2400" dirty="0">
              <a:effectLst>
                <a:outerShdw blurRad="38100" dist="38100" dir="2700000">
                  <a:srgbClr val="C0C0C0"/>
                </a:outerShdw>
              </a:effectLst>
              <a:latin typeface="楷体_GB2312" pitchFamily="1" charset="-122"/>
              <a:ea typeface="楷体_GB2312" pitchFamily="1" charset="-122"/>
            </a:endParaRPr>
          </a:p>
          <a:p>
            <a:pPr eaLnBrk="1" hangingPunct="1">
              <a:buFont typeface="Arial" panose="020B0604020202020204" pitchFamily="34" charset="0"/>
              <a:buNone/>
            </a:pPr>
            <a:r>
              <a:rPr lang="en-US" altLang="en-US" sz="2400" dirty="0">
                <a:effectLst>
                  <a:outerShdw blurRad="38100" dist="38100" dir="2700000">
                    <a:srgbClr val="C0C0C0"/>
                  </a:outerShdw>
                </a:effectLst>
                <a:latin typeface="楷体_GB2312" pitchFamily="1" charset="-122"/>
                <a:ea typeface="楷体_GB2312" pitchFamily="1" charset="-122"/>
              </a:rPr>
              <a:t>   </a:t>
            </a:r>
            <a:r>
              <a:rPr lang="en-US" altLang="zh-CN" sz="2400" dirty="0">
                <a:effectLst>
                  <a:outerShdw blurRad="38100" dist="38100" dir="2700000">
                    <a:srgbClr val="C0C0C0"/>
                  </a:outerShdw>
                </a:effectLst>
                <a:latin typeface="楷体_GB2312" pitchFamily="1" charset="-122"/>
                <a:ea typeface="楷体_GB2312" pitchFamily="1" charset="-122"/>
              </a:rPr>
              <a:t>③</a:t>
            </a:r>
            <a:r>
              <a:rPr lang="en-US" altLang="en-US" sz="2400" dirty="0">
                <a:effectLst>
                  <a:outerShdw blurRad="38100" dist="38100" dir="2700000">
                    <a:srgbClr val="C0C0C0"/>
                  </a:outerShdw>
                </a:effectLst>
                <a:latin typeface="楷体_GB2312" pitchFamily="1" charset="-122"/>
                <a:ea typeface="楷体_GB2312" pitchFamily="1" charset="-122"/>
              </a:rPr>
              <a:t>立体：深度挖掘，关联“柯立芝繁荣”揭示居安思危；关联资本主义经济霸主地位演变；关联美国政治运作变迁，如强势总统与三权分立；关联社会生活与文学艺术；关联两个罗斯福总统（西奥多、富兰克林）等。</a:t>
            </a:r>
            <a:endParaRPr lang="en-US" altLang="en-US" sz="2400" dirty="0">
              <a:effectLst>
                <a:outerShdw blurRad="38100" dist="38100" dir="2700000">
                  <a:srgbClr val="C0C0C0"/>
                </a:outerShdw>
              </a:effectLst>
              <a:latin typeface="楷体_GB2312" pitchFamily="1" charset="-122"/>
              <a:ea typeface="楷体_GB2312" pitchFamily="1" charset="-122"/>
            </a:endParaRPr>
          </a:p>
          <a:p>
            <a:pPr eaLnBrk="1" hangingPunct="1">
              <a:buFont typeface="Arial" panose="020B0604020202020204" pitchFamily="34" charset="0"/>
              <a:buNone/>
            </a:pPr>
            <a:r>
              <a:rPr lang="en-US" altLang="en-US" sz="2400" dirty="0">
                <a:effectLst>
                  <a:outerShdw blurRad="38100" dist="38100" dir="2700000">
                    <a:srgbClr val="C0C0C0"/>
                  </a:outerShdw>
                </a:effectLst>
                <a:latin typeface="楷体_GB2312" pitchFamily="1" charset="-122"/>
                <a:ea typeface="楷体_GB2312" pitchFamily="1" charset="-122"/>
              </a:rPr>
              <a:t>     如：关联社会生活。大萧条期间，为什么美国会出现这些现象：离婚率大幅度下降？娱乐业空前发达？廉价口红的销量空前上涨？报刊、杂志、小说（比如</a:t>
            </a:r>
            <a:r>
              <a:rPr lang="en-US" altLang="zh-CN" sz="2400" dirty="0">
                <a:effectLst>
                  <a:outerShdw blurRad="38100" dist="38100" dir="2700000">
                    <a:srgbClr val="C0C0C0"/>
                  </a:outerShdw>
                </a:effectLst>
                <a:latin typeface="楷体_GB2312" pitchFamily="1" charset="-122"/>
                <a:ea typeface="楷体_GB2312" pitchFamily="1" charset="-122"/>
              </a:rPr>
              <a:t>《</a:t>
            </a:r>
            <a:r>
              <a:rPr lang="en-US" altLang="en-US" sz="2400" dirty="0">
                <a:effectLst>
                  <a:outerShdw blurRad="38100" dist="38100" dir="2700000">
                    <a:srgbClr val="C0C0C0"/>
                  </a:outerShdw>
                </a:effectLst>
                <a:latin typeface="楷体_GB2312" pitchFamily="1" charset="-122"/>
                <a:ea typeface="楷体_GB2312" pitchFamily="1" charset="-122"/>
                <a:hlinkClick r:id="rId1"/>
              </a:rPr>
              <a:t>读者文摘</a:t>
            </a:r>
            <a:r>
              <a:rPr lang="en-US" altLang="zh-CN" sz="2400" dirty="0">
                <a:effectLst>
                  <a:outerShdw blurRad="38100" dist="38100" dir="2700000">
                    <a:srgbClr val="C0C0C0"/>
                  </a:outerShdw>
                </a:effectLst>
                <a:latin typeface="楷体_GB2312" pitchFamily="1" charset="-122"/>
                <a:ea typeface="楷体_GB2312" pitchFamily="1" charset="-122"/>
              </a:rPr>
              <a:t>》</a:t>
            </a:r>
            <a:r>
              <a:rPr lang="en-US" altLang="en-US" sz="2400" dirty="0">
                <a:effectLst>
                  <a:outerShdw blurRad="38100" dist="38100" dir="2700000">
                    <a:srgbClr val="C0C0C0"/>
                  </a:outerShdw>
                </a:effectLst>
                <a:latin typeface="楷体_GB2312" pitchFamily="1" charset="-122"/>
                <a:ea typeface="楷体_GB2312" pitchFamily="1" charset="-122"/>
              </a:rPr>
              <a:t>、</a:t>
            </a:r>
            <a:r>
              <a:rPr lang="en-US" altLang="zh-CN" sz="2400" dirty="0">
                <a:effectLst>
                  <a:outerShdw blurRad="38100" dist="38100" dir="2700000">
                    <a:srgbClr val="C0C0C0"/>
                  </a:outerShdw>
                </a:effectLst>
                <a:latin typeface="楷体_GB2312" pitchFamily="1" charset="-122"/>
                <a:ea typeface="楷体_GB2312" pitchFamily="1" charset="-122"/>
              </a:rPr>
              <a:t>《</a:t>
            </a:r>
            <a:r>
              <a:rPr lang="en-US" altLang="en-US" sz="2400" dirty="0">
                <a:effectLst>
                  <a:outerShdw blurRad="38100" dist="38100" dir="2700000">
                    <a:srgbClr val="C0C0C0"/>
                  </a:outerShdw>
                </a:effectLst>
                <a:latin typeface="楷体_GB2312" pitchFamily="1" charset="-122"/>
                <a:ea typeface="楷体_GB2312" pitchFamily="1" charset="-122"/>
              </a:rPr>
              <a:t>吹牛大王</a:t>
            </a:r>
            <a:r>
              <a:rPr lang="en-US" altLang="zh-CN" sz="2400" dirty="0">
                <a:effectLst>
                  <a:outerShdw blurRad="38100" dist="38100" dir="2700000">
                    <a:srgbClr val="C0C0C0"/>
                  </a:outerShdw>
                </a:effectLst>
                <a:latin typeface="楷体_GB2312" pitchFamily="1" charset="-122"/>
                <a:ea typeface="楷体_GB2312" pitchFamily="1" charset="-122"/>
              </a:rPr>
              <a:t>》</a:t>
            </a:r>
            <a:r>
              <a:rPr lang="en-US" altLang="en-US" sz="2400" dirty="0">
                <a:effectLst>
                  <a:outerShdw blurRad="38100" dist="38100" dir="2700000">
                    <a:srgbClr val="C0C0C0"/>
                  </a:outerShdw>
                </a:effectLst>
                <a:latin typeface="楷体_GB2312" pitchFamily="1" charset="-122"/>
                <a:ea typeface="楷体_GB2312" pitchFamily="1" charset="-122"/>
              </a:rPr>
              <a:t>、“硬汉”</a:t>
            </a:r>
            <a:r>
              <a:rPr lang="en-US" altLang="en-US" sz="2400" dirty="0">
                <a:effectLst>
                  <a:outerShdw blurRad="38100" dist="38100" dir="2700000">
                    <a:srgbClr val="C0C0C0"/>
                  </a:outerShdw>
                </a:effectLst>
                <a:latin typeface="楷体_GB2312" pitchFamily="1" charset="-122"/>
                <a:ea typeface="楷体_GB2312" pitchFamily="1" charset="-122"/>
                <a:hlinkClick r:id="rId2"/>
              </a:rPr>
              <a:t>海明威</a:t>
            </a:r>
            <a:r>
              <a:rPr lang="en-US" altLang="en-US" sz="2400" dirty="0">
                <a:effectLst>
                  <a:outerShdw blurRad="38100" dist="38100" dir="2700000">
                    <a:srgbClr val="C0C0C0"/>
                  </a:outerShdw>
                </a:effectLst>
                <a:latin typeface="楷体_GB2312" pitchFamily="1" charset="-122"/>
                <a:ea typeface="楷体_GB2312" pitchFamily="1" charset="-122"/>
              </a:rPr>
              <a:t>的小说）发行量大增？</a:t>
            </a:r>
            <a:r>
              <a:rPr lang="en-US" altLang="zh-CN" sz="2400" dirty="0">
                <a:effectLst>
                  <a:outerShdw blurRad="38100" dist="38100" dir="2700000">
                    <a:srgbClr val="C0C0C0"/>
                  </a:outerShdw>
                </a:effectLst>
                <a:latin typeface="楷体_GB2312" pitchFamily="1" charset="-122"/>
                <a:ea typeface="楷体_GB2312" pitchFamily="1" charset="-122"/>
              </a:rPr>
              <a:t>……</a:t>
            </a:r>
            <a:endParaRPr lang="en-US" altLang="zh-CN" sz="2400" dirty="0">
              <a:effectLst>
                <a:outerShdw blurRad="38100" dist="38100" dir="2700000">
                  <a:srgbClr val="C0C0C0"/>
                </a:outerShdw>
              </a:effectLst>
              <a:latin typeface="楷体_GB2312" pitchFamily="1" charset="-122"/>
              <a:ea typeface="楷体_GB2312" pitchFamily="1" charset="-122"/>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2"/>
          <p:cNvSpPr/>
          <p:nvPr/>
        </p:nvSpPr>
        <p:spPr>
          <a:xfrm>
            <a:off x="1524000" y="121603"/>
            <a:ext cx="9144000" cy="6554470"/>
          </a:xfrm>
          <a:prstGeom prst="rect">
            <a:avLst/>
          </a:prstGeom>
          <a:noFill/>
          <a:ln w="9525">
            <a:noFill/>
          </a:ln>
        </p:spPr>
        <p:txBody>
          <a:bodyPr anchor="ctr">
            <a:spAutoFit/>
          </a:bodyPr>
          <a:p>
            <a:r>
              <a:rPr lang="zh-CN" altLang="en-US" sz="2000" dirty="0">
                <a:latin typeface="宋体" panose="02010600030101010101" pitchFamily="2" charset="-122"/>
              </a:rPr>
              <a:t>全国</a:t>
            </a:r>
            <a:r>
              <a:rPr lang="zh-CN" altLang="en-US" sz="2000" dirty="0">
                <a:latin typeface="宋体" panose="02010600030101010101" pitchFamily="2" charset="-122"/>
                <a:ea typeface="宋体" panose="02010600030101010101" pitchFamily="2" charset="-122"/>
              </a:rPr>
              <a:t>Ⅰ卷</a:t>
            </a:r>
            <a:r>
              <a:rPr lang="en-US" altLang="zh-CN" sz="2000" dirty="0">
                <a:latin typeface="宋体" panose="02010600030101010101" pitchFamily="2" charset="-122"/>
              </a:rPr>
              <a:t>41</a:t>
            </a:r>
            <a:r>
              <a:rPr lang="zh-CN" altLang="en-US" sz="2000" dirty="0">
                <a:latin typeface="宋体" panose="02010600030101010101" pitchFamily="2" charset="-122"/>
              </a:rPr>
              <a:t>．阅读材料，完成下列要求。（</a:t>
            </a:r>
            <a:r>
              <a:rPr lang="en-US" altLang="zh-CN" sz="2000" dirty="0">
                <a:latin typeface="宋体" panose="02010600030101010101" pitchFamily="2" charset="-122"/>
              </a:rPr>
              <a:t>25</a:t>
            </a:r>
            <a:r>
              <a:rPr lang="zh-CN" altLang="en-US" sz="2000" dirty="0">
                <a:latin typeface="宋体" panose="02010600030101010101" pitchFamily="2" charset="-122"/>
              </a:rPr>
              <a:t>分）</a:t>
            </a:r>
            <a:endParaRPr lang="zh-CN" altLang="en-US" sz="2000" dirty="0">
              <a:latin typeface="宋体" panose="02010600030101010101" pitchFamily="2" charset="-122"/>
            </a:endParaRPr>
          </a:p>
          <a:p>
            <a:r>
              <a:rPr lang="zh-CN" altLang="en-US" sz="2000" b="1" dirty="0">
                <a:latin typeface="宋体" panose="02010600030101010101" pitchFamily="2" charset="-122"/>
              </a:rPr>
              <a:t>材料一</a:t>
            </a:r>
            <a:endParaRPr lang="zh-CN" altLang="en-US" sz="2000" dirty="0">
              <a:latin typeface="宋体" panose="02010600030101010101" pitchFamily="2" charset="-122"/>
            </a:endParaRPr>
          </a:p>
          <a:p>
            <a:r>
              <a:rPr lang="zh-CN" altLang="en-US" sz="2000" dirty="0">
                <a:latin typeface="宋体" panose="02010600030101010101" pitchFamily="2" charset="-122"/>
              </a:rPr>
              <a:t>    在专制王权下的法国，国王曾自视为民族的代表，路易十四声称“朕即国家”“朕即民族”。启蒙思想家主张人民主权，抨击君主专制，阐述了与之相适应的民族思想：一个民族可以没有国王而将国家治理得井井有条，相反，一个国王若无国民则不存在，更不必说治理国家了，甚至表示“专制之下无祖国”，在法国大革命中，人们认为法兰西民族的成员不仅居住在同一地域、使用相同的语言，而且相互之间是平等的，全体法国人组成法兰西民族。一般认为，法国大革命是法兰西民族诞生和民族主义形成的标志。</a:t>
            </a:r>
            <a:endParaRPr lang="zh-CN" altLang="en-US" sz="2000" dirty="0">
              <a:latin typeface="宋体" panose="02010600030101010101" pitchFamily="2" charset="-122"/>
            </a:endParaRPr>
          </a:p>
          <a:p>
            <a:pPr algn="ctr"/>
            <a:r>
              <a:rPr lang="en-US" altLang="zh-CN" sz="2000" dirty="0">
                <a:latin typeface="宋体" panose="02010600030101010101" pitchFamily="2" charset="-122"/>
              </a:rPr>
              <a:t>                        ——</a:t>
            </a:r>
            <a:r>
              <a:rPr lang="zh-CN" altLang="en-US" sz="2000" dirty="0">
                <a:latin typeface="宋体" panose="02010600030101010101" pitchFamily="2" charset="-122"/>
              </a:rPr>
              <a:t>摘编自李宏图</a:t>
            </a:r>
            <a:r>
              <a:rPr lang="en-US" altLang="zh-CN" sz="2000" dirty="0">
                <a:latin typeface="宋体" panose="02010600030101010101" pitchFamily="2" charset="-122"/>
              </a:rPr>
              <a:t>《</a:t>
            </a:r>
            <a:r>
              <a:rPr lang="zh-CN" altLang="en-US" sz="2000" dirty="0">
                <a:latin typeface="宋体" panose="02010600030101010101" pitchFamily="2" charset="-122"/>
              </a:rPr>
              <a:t>西欧近代民族主义思潮研究</a:t>
            </a:r>
            <a:r>
              <a:rPr lang="en-US" altLang="zh-CN" sz="2000" dirty="0">
                <a:latin typeface="宋体" panose="02010600030101010101" pitchFamily="2" charset="-122"/>
              </a:rPr>
              <a:t>》</a:t>
            </a:r>
            <a:endParaRPr lang="en-US" altLang="zh-CN" sz="2000" dirty="0">
              <a:latin typeface="宋体" panose="02010600030101010101" pitchFamily="2" charset="-122"/>
            </a:endParaRPr>
          </a:p>
          <a:p>
            <a:r>
              <a:rPr lang="zh-CN" altLang="en-US" sz="2000" b="1" dirty="0">
                <a:latin typeface="宋体" panose="02010600030101010101" pitchFamily="2" charset="-122"/>
              </a:rPr>
              <a:t>材料二</a:t>
            </a:r>
            <a:endParaRPr lang="zh-CN" altLang="en-US" sz="2000" dirty="0">
              <a:latin typeface="宋体" panose="02010600030101010101" pitchFamily="2" charset="-122"/>
            </a:endParaRPr>
          </a:p>
          <a:p>
            <a:r>
              <a:rPr lang="zh-CN" altLang="en-US" sz="2000" dirty="0">
                <a:latin typeface="宋体" panose="02010600030101010101" pitchFamily="2" charset="-122"/>
              </a:rPr>
              <a:t>    盖民族主义，对于任何阶级，其意义皆不外免除帝国主义之侵略。其在实业界，苟无民族主义，则列强之经济的压迫，致自国生产永无发展之可能。其在劳动界，苟无民族主义，则依附帝国主义而生存之军阀及国内外之资本家，足以蚀其生命而有余。故民族解放之斗争，对于多数之民众，其目标皆不外反帝国主义而已。             </a:t>
            </a:r>
            <a:r>
              <a:rPr lang="en-US" altLang="zh-CN" sz="2000" dirty="0">
                <a:latin typeface="宋体" panose="02010600030101010101" pitchFamily="2" charset="-122"/>
              </a:rPr>
              <a:t>——《</a:t>
            </a:r>
            <a:r>
              <a:rPr lang="zh-CN" altLang="en-US" sz="2000" dirty="0">
                <a:latin typeface="宋体" panose="02010600030101010101" pitchFamily="2" charset="-122"/>
              </a:rPr>
              <a:t>中国国民党第一次全国代表大会宣言</a:t>
            </a:r>
            <a:r>
              <a:rPr lang="en-US" altLang="zh-CN" sz="2000" dirty="0">
                <a:latin typeface="宋体" panose="02010600030101010101" pitchFamily="2" charset="-122"/>
              </a:rPr>
              <a:t>》</a:t>
            </a:r>
            <a:r>
              <a:rPr lang="zh-CN" altLang="en-US" sz="2000" dirty="0">
                <a:latin typeface="宋体" panose="02010600030101010101" pitchFamily="2" charset="-122"/>
              </a:rPr>
              <a:t>（</a:t>
            </a:r>
            <a:r>
              <a:rPr lang="en-US" altLang="zh-CN" sz="2000" dirty="0">
                <a:latin typeface="宋体" panose="02010600030101010101" pitchFamily="2" charset="-122"/>
              </a:rPr>
              <a:t>1924</a:t>
            </a:r>
            <a:r>
              <a:rPr lang="zh-CN" altLang="en-US" sz="2000" dirty="0">
                <a:latin typeface="宋体" panose="02010600030101010101" pitchFamily="2" charset="-122"/>
              </a:rPr>
              <a:t>年）</a:t>
            </a:r>
            <a:endParaRPr lang="zh-CN" altLang="en-US" sz="2000" dirty="0">
              <a:latin typeface="宋体" panose="02010600030101010101" pitchFamily="2" charset="-122"/>
            </a:endParaRPr>
          </a:p>
          <a:p>
            <a:r>
              <a:rPr lang="zh-CN" altLang="en-US" sz="2000" dirty="0">
                <a:latin typeface="宋体" panose="02010600030101010101" pitchFamily="2" charset="-122"/>
              </a:rPr>
              <a:t>（</a:t>
            </a:r>
            <a:r>
              <a:rPr lang="en-US" altLang="zh-CN" sz="2000" dirty="0">
                <a:latin typeface="宋体" panose="02010600030101010101" pitchFamily="2" charset="-122"/>
              </a:rPr>
              <a:t>1</a:t>
            </a:r>
            <a:r>
              <a:rPr lang="zh-CN" altLang="en-US" sz="2000" dirty="0">
                <a:latin typeface="宋体" panose="02010600030101010101" pitchFamily="2" charset="-122"/>
              </a:rPr>
              <a:t>）根据材料一并结合所学知识，说明法国大革命对近代民族主义形成的促进作用。（</a:t>
            </a:r>
            <a:r>
              <a:rPr lang="en-US" altLang="zh-CN" sz="2000" dirty="0">
                <a:latin typeface="宋体" panose="02010600030101010101" pitchFamily="2" charset="-122"/>
              </a:rPr>
              <a:t>8</a:t>
            </a:r>
            <a:r>
              <a:rPr lang="zh-CN" altLang="en-US" sz="2000" dirty="0">
                <a:latin typeface="宋体" panose="02010600030101010101" pitchFamily="2" charset="-122"/>
              </a:rPr>
              <a:t>分）</a:t>
            </a:r>
            <a:endParaRPr lang="zh-CN" altLang="en-US" sz="2000" dirty="0">
              <a:latin typeface="宋体" panose="02010600030101010101" pitchFamily="2" charset="-122"/>
            </a:endParaRPr>
          </a:p>
          <a:p>
            <a:r>
              <a:rPr lang="zh-CN" altLang="en-US" sz="2000" dirty="0">
                <a:latin typeface="宋体" panose="02010600030101010101" pitchFamily="2" charset="-122"/>
              </a:rPr>
              <a:t>（</a:t>
            </a:r>
            <a:r>
              <a:rPr lang="en-US" altLang="zh-CN" sz="2000" dirty="0">
                <a:latin typeface="宋体" panose="02010600030101010101" pitchFamily="2" charset="-122"/>
              </a:rPr>
              <a:t>2</a:t>
            </a:r>
            <a:r>
              <a:rPr lang="zh-CN" altLang="en-US" sz="2000" dirty="0">
                <a:latin typeface="宋体" panose="02010600030101010101" pitchFamily="2" charset="-122"/>
              </a:rPr>
              <a:t>）根据材料一、二并结合所学知识，概括国民党“一大”</a:t>
            </a:r>
            <a:r>
              <a:rPr lang="en-US" altLang="zh-CN" sz="2000" dirty="0">
                <a:latin typeface="宋体" panose="02010600030101010101" pitchFamily="2" charset="-122"/>
              </a:rPr>
              <a:t>《</a:t>
            </a:r>
            <a:r>
              <a:rPr lang="zh-CN" altLang="en-US" sz="2000" dirty="0">
                <a:latin typeface="宋体" panose="02010600030101010101" pitchFamily="2" charset="-122"/>
              </a:rPr>
              <a:t>宣言</a:t>
            </a:r>
            <a:r>
              <a:rPr lang="en-US" altLang="zh-CN" sz="2000" dirty="0">
                <a:latin typeface="宋体" panose="02010600030101010101" pitchFamily="2" charset="-122"/>
              </a:rPr>
              <a:t>》</a:t>
            </a:r>
            <a:r>
              <a:rPr lang="zh-CN" altLang="en-US" sz="2000" dirty="0">
                <a:latin typeface="宋体" panose="02010600030101010101" pitchFamily="2" charset="-122"/>
              </a:rPr>
              <a:t>中的民族主义与近代法国民族主义内涵的相同之处，并说明不同之处及其产生的原因。（</a:t>
            </a:r>
            <a:r>
              <a:rPr lang="en-US" altLang="zh-CN" sz="2000" dirty="0">
                <a:latin typeface="宋体" panose="02010600030101010101" pitchFamily="2" charset="-122"/>
              </a:rPr>
              <a:t>17</a:t>
            </a:r>
            <a:r>
              <a:rPr lang="zh-CN" altLang="en-US" sz="2000" dirty="0">
                <a:latin typeface="宋体" panose="02010600030101010101" pitchFamily="2" charset="-122"/>
              </a:rPr>
              <a:t>分）</a:t>
            </a:r>
            <a:endParaRPr lang="zh-CN" altLang="en-US" sz="2000" dirty="0">
              <a:latin typeface="宋体" panose="02010600030101010101" pitchFamily="2" charset="-122"/>
            </a:endParaRPr>
          </a:p>
        </p:txBody>
      </p:sp>
      <p:sp>
        <p:nvSpPr>
          <p:cNvPr id="2" name="左箭头 1">
            <a:hlinkClick r:id="rId1" action="ppaction://hlinksldjump"/>
          </p:cNvPr>
          <p:cNvSpPr/>
          <p:nvPr/>
        </p:nvSpPr>
        <p:spPr>
          <a:xfrm>
            <a:off x="8904288" y="6381750"/>
            <a:ext cx="792163" cy="263525"/>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Text Box 4"/>
          <p:cNvSpPr txBox="1"/>
          <p:nvPr/>
        </p:nvSpPr>
        <p:spPr>
          <a:xfrm>
            <a:off x="1524000" y="0"/>
            <a:ext cx="9144000" cy="6062345"/>
          </a:xfrm>
          <a:prstGeom prst="rect">
            <a:avLst/>
          </a:prstGeom>
          <a:noFill/>
          <a:ln w="9525">
            <a:noFill/>
          </a:ln>
        </p:spPr>
        <p:txBody>
          <a:bodyPr>
            <a:spAutoFit/>
          </a:bodyPr>
          <a:p>
            <a:r>
              <a:rPr lang="zh-CN" altLang="en-US" sz="2000" dirty="0">
                <a:latin typeface="宋体" panose="02010600030101010101" pitchFamily="2" charset="-122"/>
              </a:rPr>
              <a:t>全国</a:t>
            </a:r>
            <a:r>
              <a:rPr lang="zh-CN" altLang="en-US" sz="2000" dirty="0">
                <a:latin typeface="宋体" panose="02010600030101010101" pitchFamily="2" charset="-122"/>
                <a:ea typeface="宋体" panose="02010600030101010101" pitchFamily="2" charset="-122"/>
              </a:rPr>
              <a:t>Ⅱ卷</a:t>
            </a:r>
            <a:r>
              <a:rPr lang="en-US" altLang="zh-CN" sz="2000" dirty="0">
                <a:latin typeface="宋体" panose="02010600030101010101" pitchFamily="2" charset="-122"/>
              </a:rPr>
              <a:t>41</a:t>
            </a:r>
            <a:r>
              <a:rPr lang="zh-CN" altLang="en-US" sz="2000" dirty="0">
                <a:latin typeface="宋体" panose="02010600030101010101" pitchFamily="2" charset="-122"/>
              </a:rPr>
              <a:t>．阅读材料，完成下列要求。（</a:t>
            </a:r>
            <a:r>
              <a:rPr lang="en-US" altLang="zh-CN" sz="2000" dirty="0">
                <a:latin typeface="宋体" panose="02010600030101010101" pitchFamily="2" charset="-122"/>
              </a:rPr>
              <a:t>25</a:t>
            </a:r>
            <a:r>
              <a:rPr lang="zh-CN" altLang="en-US" sz="2000" dirty="0">
                <a:latin typeface="宋体" panose="02010600030101010101" pitchFamily="2" charset="-122"/>
              </a:rPr>
              <a:t>分）</a:t>
            </a:r>
            <a:endParaRPr lang="zh-CN" altLang="en-US" sz="2000" dirty="0">
              <a:latin typeface="宋体" panose="02010600030101010101" pitchFamily="2" charset="-122"/>
            </a:endParaRPr>
          </a:p>
          <a:p>
            <a:r>
              <a:rPr lang="zh-CN" altLang="en-US" sz="2000" dirty="0">
                <a:latin typeface="宋体" panose="02010600030101010101" pitchFamily="2" charset="-122"/>
              </a:rPr>
              <a:t>材料一    雍正时期，各地奏请开矿，清廷经常以“开矿聚集亡命，为地方隐忧”为由，下达“严行封禁”“永远封禁”等命令；对一批朝廷获利甚多的矿产，则由朝廷和地方官府严加控制。</a:t>
            </a:r>
            <a:endParaRPr lang="zh-CN" altLang="en-US" sz="2000" dirty="0">
              <a:latin typeface="宋体" panose="02010600030101010101" pitchFamily="2" charset="-122"/>
            </a:endParaRPr>
          </a:p>
          <a:p>
            <a:r>
              <a:rPr lang="en-US" altLang="zh-CN" sz="2000" dirty="0">
                <a:latin typeface="宋体" panose="02010600030101010101" pitchFamily="2" charset="-122"/>
              </a:rPr>
              <a:t>    1872</a:t>
            </a:r>
            <a:r>
              <a:rPr lang="zh-CN" altLang="en-US" sz="2000" dirty="0">
                <a:latin typeface="宋体" panose="02010600030101010101" pitchFamily="2" charset="-122"/>
              </a:rPr>
              <a:t>年，李鸿章在一份奏折中指出，上海各工厂“日需外洋煤铁”极多，“可忧孰甚”。他建议清政府“设法劝导官督商办，但借用洋器洋法，而不准洋人代办</a:t>
            </a:r>
            <a:r>
              <a:rPr lang="en-US" altLang="zh-CN" sz="2000" dirty="0">
                <a:latin typeface="宋体" panose="02010600030101010101" pitchFamily="2" charset="-122"/>
              </a:rPr>
              <a:t>……</a:t>
            </a:r>
            <a:r>
              <a:rPr lang="zh-CN" altLang="en-US" sz="2000" dirty="0">
                <a:latin typeface="宋体" panose="02010600030101010101" pitchFamily="2" charset="-122"/>
              </a:rPr>
              <a:t>于富国强兵之计殊有关系”。清政府采纳李鸿章建议，决定先在部分地区试办“开采煤铁事宜”。</a:t>
            </a:r>
            <a:endParaRPr lang="zh-CN" altLang="en-US" sz="2000" dirty="0">
              <a:latin typeface="宋体" panose="02010600030101010101" pitchFamily="2" charset="-122"/>
            </a:endParaRPr>
          </a:p>
          <a:p>
            <a:r>
              <a:rPr lang="en-US" altLang="zh-CN" sz="2800" dirty="0">
                <a:latin typeface="宋体" panose="02010600030101010101" pitchFamily="2" charset="-122"/>
              </a:rPr>
              <a:t>                       </a:t>
            </a:r>
            <a:r>
              <a:rPr lang="en-US" altLang="zh-CN" sz="2000" dirty="0">
                <a:latin typeface="宋体" panose="02010600030101010101" pitchFamily="2" charset="-122"/>
              </a:rPr>
              <a:t>——</a:t>
            </a:r>
            <a:r>
              <a:rPr lang="zh-CN" altLang="en-US" sz="2000" dirty="0">
                <a:latin typeface="宋体" panose="02010600030101010101" pitchFamily="2" charset="-122"/>
              </a:rPr>
              <a:t>摘编自戴逸主编</a:t>
            </a:r>
            <a:r>
              <a:rPr lang="en-US" altLang="zh-CN" sz="2000" dirty="0">
                <a:latin typeface="宋体" panose="02010600030101010101" pitchFamily="2" charset="-122"/>
              </a:rPr>
              <a:t>《</a:t>
            </a:r>
            <a:r>
              <a:rPr lang="zh-CN" altLang="en-US" sz="2000" dirty="0">
                <a:latin typeface="宋体" panose="02010600030101010101" pitchFamily="2" charset="-122"/>
              </a:rPr>
              <a:t>简明清史</a:t>
            </a:r>
            <a:r>
              <a:rPr lang="en-US" altLang="zh-CN" sz="2000" dirty="0">
                <a:latin typeface="宋体" panose="02010600030101010101" pitchFamily="2" charset="-122"/>
              </a:rPr>
              <a:t>》</a:t>
            </a:r>
            <a:r>
              <a:rPr lang="zh-CN" altLang="en-US" sz="2000" dirty="0">
                <a:latin typeface="宋体" panose="02010600030101010101" pitchFamily="2" charset="-122"/>
              </a:rPr>
              <a:t>等</a:t>
            </a:r>
            <a:endParaRPr lang="zh-CN" altLang="en-US" sz="2000" b="1" dirty="0">
              <a:latin typeface="宋体" panose="02010600030101010101" pitchFamily="2" charset="-122"/>
            </a:endParaRPr>
          </a:p>
          <a:p>
            <a:r>
              <a:rPr lang="zh-CN" altLang="en-US" sz="2000" b="1" dirty="0">
                <a:latin typeface="宋体" panose="02010600030101010101" pitchFamily="2" charset="-122"/>
              </a:rPr>
              <a:t>材料二    </a:t>
            </a:r>
            <a:r>
              <a:rPr lang="zh-CN" altLang="en-US" sz="2000" dirty="0">
                <a:latin typeface="宋体" panose="02010600030101010101" pitchFamily="2" charset="-122"/>
              </a:rPr>
              <a:t>新中国“一五”计划指出：“矿产资源的勘探和它的勘探进度，资源供应的保证程度，是合理地分布生产力、建立新工业基地、正确地规定工业建设计划的先决条件。”为此，国家要求“有计划地展开全国矿产的普查工作”，“加强对某些从前没有发现或者很少发现的和目前特别缺乏的资源（例如石油）以及在地区上不平衡的资源的普查工作和勘探工作”。</a:t>
            </a:r>
            <a:endParaRPr lang="en-US" altLang="zh-CN" sz="2000" dirty="0">
              <a:latin typeface="宋体" panose="02010600030101010101" pitchFamily="2" charset="-122"/>
            </a:endParaRPr>
          </a:p>
          <a:p>
            <a:r>
              <a:rPr lang="en-US" altLang="zh-CN" sz="2000" dirty="0">
                <a:latin typeface="宋体" panose="02010600030101010101" pitchFamily="2" charset="-122"/>
              </a:rPr>
              <a:t>                                  ——</a:t>
            </a:r>
            <a:r>
              <a:rPr lang="zh-CN" altLang="en-US" sz="2000" dirty="0">
                <a:latin typeface="宋体" panose="02010600030101010101" pitchFamily="2" charset="-122"/>
              </a:rPr>
              <a:t>据</a:t>
            </a:r>
            <a:r>
              <a:rPr lang="en-US" altLang="zh-CN" sz="2000" dirty="0">
                <a:latin typeface="宋体" panose="02010600030101010101" pitchFamily="2" charset="-122"/>
              </a:rPr>
              <a:t>《</a:t>
            </a:r>
            <a:r>
              <a:rPr lang="zh-CN" altLang="en-US" sz="2000" dirty="0">
                <a:latin typeface="宋体" panose="02010600030101010101" pitchFamily="2" charset="-122"/>
              </a:rPr>
              <a:t>建国以来重要文献选编</a:t>
            </a:r>
            <a:r>
              <a:rPr lang="en-US" altLang="zh-CN" sz="2000" dirty="0">
                <a:latin typeface="宋体" panose="02010600030101010101" pitchFamily="2" charset="-122"/>
              </a:rPr>
              <a:t>》</a:t>
            </a:r>
            <a:endParaRPr lang="en-US" altLang="zh-CN" sz="2000" dirty="0">
              <a:latin typeface="宋体" panose="02010600030101010101" pitchFamily="2" charset="-122"/>
            </a:endParaRPr>
          </a:p>
          <a:p>
            <a:r>
              <a:rPr lang="zh-CN" altLang="en-US" sz="2000" dirty="0">
                <a:latin typeface="宋体" panose="02010600030101010101" pitchFamily="2" charset="-122"/>
              </a:rPr>
              <a:t>（</a:t>
            </a:r>
            <a:r>
              <a:rPr lang="en-US" altLang="zh-CN" sz="2000" dirty="0">
                <a:latin typeface="宋体" panose="02010600030101010101" pitchFamily="2" charset="-122"/>
              </a:rPr>
              <a:t>1</a:t>
            </a:r>
            <a:r>
              <a:rPr lang="zh-CN" altLang="en-US" sz="2000" dirty="0">
                <a:latin typeface="宋体" panose="02010600030101010101" pitchFamily="2" charset="-122"/>
              </a:rPr>
              <a:t>）根据材料一并结合所学知识，分析清政府在雍正年间与</a:t>
            </a:r>
            <a:r>
              <a:rPr lang="en-US" altLang="zh-CN" sz="2000" dirty="0">
                <a:latin typeface="宋体" panose="02010600030101010101" pitchFamily="2" charset="-122"/>
              </a:rPr>
              <a:t>19</a:t>
            </a:r>
            <a:r>
              <a:rPr lang="zh-CN" altLang="en-US" sz="2000" dirty="0">
                <a:latin typeface="宋体" panose="02010600030101010101" pitchFamily="2" charset="-122"/>
              </a:rPr>
              <a:t>世纪</a:t>
            </a:r>
            <a:r>
              <a:rPr lang="en-US" altLang="zh-CN" sz="2000" dirty="0">
                <a:latin typeface="宋体" panose="02010600030101010101" pitchFamily="2" charset="-122"/>
              </a:rPr>
              <a:t>70</a:t>
            </a:r>
            <a:r>
              <a:rPr lang="zh-CN" altLang="en-US" sz="2000" dirty="0">
                <a:latin typeface="宋体" panose="02010600030101010101" pitchFamily="2" charset="-122"/>
              </a:rPr>
              <a:t>年代矿业政策的差异及原因。（</a:t>
            </a:r>
            <a:r>
              <a:rPr lang="en-US" altLang="zh-CN" sz="2000" dirty="0">
                <a:latin typeface="宋体" panose="02010600030101010101" pitchFamily="2" charset="-122"/>
              </a:rPr>
              <a:t>15</a:t>
            </a:r>
            <a:r>
              <a:rPr lang="zh-CN" altLang="en-US" sz="2000" dirty="0">
                <a:latin typeface="宋体" panose="02010600030101010101" pitchFamily="2" charset="-122"/>
              </a:rPr>
              <a:t>分）</a:t>
            </a:r>
            <a:endParaRPr lang="zh-CN" altLang="en-US" sz="2000" dirty="0">
              <a:latin typeface="宋体" panose="02010600030101010101" pitchFamily="2" charset="-122"/>
            </a:endParaRPr>
          </a:p>
          <a:p>
            <a:r>
              <a:rPr lang="zh-CN" altLang="en-US" sz="2000" dirty="0">
                <a:latin typeface="宋体" panose="02010600030101010101" pitchFamily="2" charset="-122"/>
              </a:rPr>
              <a:t>（</a:t>
            </a:r>
            <a:r>
              <a:rPr lang="en-US" altLang="zh-CN" sz="2000" dirty="0">
                <a:latin typeface="宋体" panose="02010600030101010101" pitchFamily="2" charset="-122"/>
              </a:rPr>
              <a:t>2</a:t>
            </a:r>
            <a:r>
              <a:rPr lang="zh-CN" altLang="en-US" sz="2000" dirty="0">
                <a:latin typeface="宋体" panose="02010600030101010101" pitchFamily="2" charset="-122"/>
              </a:rPr>
              <a:t>）根据材料并结合所学知识，说明与清代矿业政策相比，新中国“一五”计划期间矿业政策的特点，并简析其意义。（</a:t>
            </a:r>
            <a:r>
              <a:rPr lang="en-US" altLang="zh-CN" sz="2000" dirty="0">
                <a:latin typeface="宋体" panose="02010600030101010101" pitchFamily="2" charset="-122"/>
              </a:rPr>
              <a:t>10</a:t>
            </a:r>
            <a:r>
              <a:rPr lang="zh-CN" altLang="en-US" sz="2000" dirty="0">
                <a:latin typeface="宋体" panose="02010600030101010101" pitchFamily="2" charset="-122"/>
              </a:rPr>
              <a:t>分）</a:t>
            </a:r>
            <a:endParaRPr lang="zh-CN" altLang="en-US" sz="2000" dirty="0">
              <a:latin typeface="宋体" panose="02010600030101010101" pitchFamily="2" charset="-122"/>
            </a:endParaRPr>
          </a:p>
        </p:txBody>
      </p:sp>
      <p:sp>
        <p:nvSpPr>
          <p:cNvPr id="2" name="左箭头 1">
            <a:hlinkClick r:id="rId1" action="ppaction://hlinksldjump"/>
          </p:cNvPr>
          <p:cNvSpPr/>
          <p:nvPr/>
        </p:nvSpPr>
        <p:spPr>
          <a:xfrm>
            <a:off x="7896225" y="6062663"/>
            <a:ext cx="1008063" cy="46196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Text Box 2"/>
          <p:cNvSpPr txBox="1"/>
          <p:nvPr/>
        </p:nvSpPr>
        <p:spPr>
          <a:xfrm>
            <a:off x="1992313" y="4797425"/>
            <a:ext cx="8281987" cy="368300"/>
          </a:xfrm>
          <a:prstGeom prst="rect">
            <a:avLst/>
          </a:prstGeom>
          <a:noFill/>
          <a:ln w="9525">
            <a:noFill/>
          </a:ln>
        </p:spPr>
        <p:txBody>
          <a:bodyPr>
            <a:spAutoFit/>
          </a:bodyPr>
          <a:p>
            <a:pPr>
              <a:spcBef>
                <a:spcPct val="50000"/>
              </a:spcBef>
            </a:pPr>
            <a:endParaRPr lang="zh-CN" altLang="en-US" dirty="0">
              <a:latin typeface="Arial" panose="020B0604020202020204" pitchFamily="34" charset="0"/>
            </a:endParaRPr>
          </a:p>
        </p:txBody>
      </p:sp>
      <p:graphicFrame>
        <p:nvGraphicFramePr>
          <p:cNvPr id="25603" name="表格 25602"/>
          <p:cNvGraphicFramePr/>
          <p:nvPr/>
        </p:nvGraphicFramePr>
        <p:xfrm>
          <a:off x="2351088" y="549275"/>
          <a:ext cx="7705725" cy="3239770"/>
        </p:xfrm>
        <a:graphic>
          <a:graphicData uri="http://schemas.openxmlformats.org/drawingml/2006/table">
            <a:tbl>
              <a:tblPr/>
              <a:tblGrid>
                <a:gridCol w="2568575"/>
                <a:gridCol w="2568575"/>
                <a:gridCol w="2568575"/>
              </a:tblGrid>
              <a:tr h="640080">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spcBef>
                          <a:spcPct val="0"/>
                        </a:spcBef>
                        <a:buNone/>
                      </a:pPr>
                      <a:r>
                        <a:rPr lang="zh-CN" altLang="en-US" sz="2400" b="1" dirty="0">
                          <a:latin typeface="楷体" panose="02010609060101010101" charset="-122"/>
                          <a:ea typeface="楷体" panose="02010609060101010101" charset="-122"/>
                        </a:rPr>
                        <a:t>皇帝纪年</a:t>
                      </a:r>
                      <a:endParaRPr lang="zh-CN" altLang="en-US" sz="4000" b="1" dirty="0">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spcBef>
                          <a:spcPct val="0"/>
                        </a:spcBef>
                        <a:buNone/>
                      </a:pPr>
                      <a:r>
                        <a:rPr lang="zh-CN" altLang="en-US" sz="2400" b="1" dirty="0">
                          <a:latin typeface="楷体" panose="02010609060101010101" charset="-122"/>
                          <a:ea typeface="楷体" panose="02010609060101010101" charset="-122"/>
                        </a:rPr>
                        <a:t>公元纪年</a:t>
                      </a:r>
                      <a:endParaRPr lang="zh-CN" altLang="en-US" sz="4000" b="1" dirty="0">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spcBef>
                          <a:spcPct val="0"/>
                        </a:spcBef>
                        <a:buNone/>
                      </a:pPr>
                      <a:r>
                        <a:rPr lang="zh-CN" altLang="en-US" sz="2400" b="1" dirty="0">
                          <a:latin typeface="楷体" panose="02010609060101010101" charset="-122"/>
                          <a:ea typeface="楷体" panose="02010609060101010101" charset="-122"/>
                        </a:rPr>
                        <a:t>郡级政区</a:t>
                      </a:r>
                      <a:endParaRPr lang="zh-CN" altLang="en-US" sz="4000" b="1" dirty="0">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54050">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spcBef>
                          <a:spcPct val="0"/>
                        </a:spcBef>
                        <a:buNone/>
                      </a:pPr>
                      <a:r>
                        <a:rPr lang="zh-CN" altLang="en-US" sz="2400" b="1" dirty="0">
                          <a:latin typeface="楷体" panose="02010609060101010101" charset="-122"/>
                          <a:ea typeface="楷体" panose="02010609060101010101" charset="-122"/>
                        </a:rPr>
                        <a:t>汉高帝十二年</a:t>
                      </a:r>
                      <a:endParaRPr lang="zh-CN" altLang="en-US" sz="4000" b="1" dirty="0">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spcBef>
                          <a:spcPct val="0"/>
                        </a:spcBef>
                        <a:buNone/>
                      </a:pPr>
                      <a:r>
                        <a:rPr lang="zh-CN" altLang="en-US" sz="2400" b="1" dirty="0">
                          <a:latin typeface="楷体" panose="02010609060101010101" charset="-122"/>
                          <a:ea typeface="楷体" panose="02010609060101010101" charset="-122"/>
                        </a:rPr>
                        <a:t>前</a:t>
                      </a:r>
                      <a:r>
                        <a:rPr lang="en-US" altLang="zh-CN" sz="2400" b="1">
                          <a:latin typeface="Times New Roman" panose="02020603050405020304" charset="0"/>
                          <a:ea typeface="楷体" panose="02010609060101010101" charset="-122"/>
                        </a:rPr>
                        <a:t>195</a:t>
                      </a:r>
                      <a:r>
                        <a:rPr lang="zh-CN" altLang="en-US" sz="2400" b="1" dirty="0">
                          <a:latin typeface="楷体" panose="02010609060101010101" charset="-122"/>
                          <a:ea typeface="楷体" panose="02010609060101010101" charset="-122"/>
                        </a:rPr>
                        <a:t>年</a:t>
                      </a:r>
                      <a:endParaRPr lang="zh-CN" altLang="en-US" sz="4000" b="1" dirty="0">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spcBef>
                          <a:spcPct val="0"/>
                        </a:spcBef>
                        <a:buNone/>
                      </a:pPr>
                      <a:r>
                        <a:rPr lang="en-US" altLang="zh-CN" sz="2400" b="1">
                          <a:latin typeface="Times New Roman" panose="02020603050405020304" charset="0"/>
                          <a:ea typeface="楷体" panose="02010609060101010101" charset="-122"/>
                        </a:rPr>
                        <a:t>15</a:t>
                      </a:r>
                      <a:r>
                        <a:rPr lang="zh-CN" altLang="en-US" sz="2400" b="1" dirty="0">
                          <a:latin typeface="楷体" panose="02010609060101010101" charset="-122"/>
                          <a:ea typeface="楷体" panose="02010609060101010101" charset="-122"/>
                        </a:rPr>
                        <a:t>郡</a:t>
                      </a:r>
                      <a:endParaRPr lang="zh-CN" altLang="en-US" sz="4000" b="1" dirty="0">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37540">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spcBef>
                          <a:spcPct val="0"/>
                        </a:spcBef>
                        <a:buNone/>
                      </a:pPr>
                      <a:r>
                        <a:rPr lang="zh-CN" altLang="en-US" sz="2400" b="1" dirty="0">
                          <a:latin typeface="楷体" panose="02010609060101010101" charset="-122"/>
                          <a:ea typeface="楷体" panose="02010609060101010101" charset="-122"/>
                        </a:rPr>
                        <a:t>汉文帝十六年</a:t>
                      </a:r>
                      <a:endParaRPr lang="zh-CN" altLang="en-US" sz="4000" b="1" dirty="0">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spcBef>
                          <a:spcPct val="0"/>
                        </a:spcBef>
                        <a:buNone/>
                      </a:pPr>
                      <a:r>
                        <a:rPr lang="zh-CN" altLang="en-US" sz="2400" b="1" dirty="0">
                          <a:latin typeface="楷体" panose="02010609060101010101" charset="-122"/>
                          <a:ea typeface="楷体" panose="02010609060101010101" charset="-122"/>
                        </a:rPr>
                        <a:t>前</a:t>
                      </a:r>
                      <a:r>
                        <a:rPr lang="en-US" altLang="zh-CN" sz="2400" b="1">
                          <a:latin typeface="Times New Roman" panose="02020603050405020304" charset="0"/>
                          <a:ea typeface="楷体" panose="02010609060101010101" charset="-122"/>
                        </a:rPr>
                        <a:t>164</a:t>
                      </a:r>
                      <a:r>
                        <a:rPr lang="zh-CN" altLang="en-US" sz="2400" b="1" dirty="0">
                          <a:latin typeface="楷体" panose="02010609060101010101" charset="-122"/>
                          <a:ea typeface="楷体" panose="02010609060101010101" charset="-122"/>
                        </a:rPr>
                        <a:t>年</a:t>
                      </a:r>
                      <a:endParaRPr lang="zh-CN" altLang="en-US" sz="4000" b="1" dirty="0">
                        <a:ea typeface="楷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spcBef>
                          <a:spcPct val="0"/>
                        </a:spcBef>
                        <a:buNone/>
                      </a:pPr>
                      <a:r>
                        <a:rPr lang="en-US" altLang="zh-CN" sz="2400" b="1">
                          <a:latin typeface="Times New Roman" panose="02020603050405020304" charset="0"/>
                          <a:ea typeface="楷体" panose="02010609060101010101" charset="-122"/>
                        </a:rPr>
                        <a:t>24</a:t>
                      </a:r>
                      <a:r>
                        <a:rPr lang="zh-CN" altLang="en-US" sz="2400" b="1" dirty="0">
                          <a:latin typeface="楷体" panose="02010609060101010101" charset="-122"/>
                          <a:ea typeface="楷体" panose="02010609060101010101" charset="-122"/>
                        </a:rPr>
                        <a:t>郡</a:t>
                      </a:r>
                      <a:endParaRPr lang="zh-CN" altLang="en-US" sz="4000" b="1" dirty="0">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54050">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spcBef>
                          <a:spcPct val="0"/>
                        </a:spcBef>
                        <a:buNone/>
                      </a:pPr>
                      <a:r>
                        <a:rPr lang="zh-CN" altLang="en-US" sz="2400" b="1" dirty="0">
                          <a:latin typeface="楷体" panose="02010609060101010101" charset="-122"/>
                          <a:ea typeface="楷体" panose="02010609060101010101" charset="-122"/>
                        </a:rPr>
                        <a:t>汉景帝中六年</a:t>
                      </a:r>
                      <a:endParaRPr lang="zh-CN" altLang="en-US" sz="4000" b="1" dirty="0">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spcBef>
                          <a:spcPct val="0"/>
                        </a:spcBef>
                        <a:buNone/>
                      </a:pPr>
                      <a:r>
                        <a:rPr lang="zh-CN" altLang="en-US" sz="2400" b="1" dirty="0">
                          <a:latin typeface="楷体" panose="02010609060101010101" charset="-122"/>
                          <a:ea typeface="楷体" panose="02010609060101010101" charset="-122"/>
                        </a:rPr>
                        <a:t>前</a:t>
                      </a:r>
                      <a:r>
                        <a:rPr lang="en-US" altLang="zh-CN" sz="2400" b="1">
                          <a:latin typeface="Times New Roman" panose="02020603050405020304" charset="0"/>
                          <a:ea typeface="楷体" panose="02010609060101010101" charset="-122"/>
                        </a:rPr>
                        <a:t>144</a:t>
                      </a:r>
                      <a:r>
                        <a:rPr lang="zh-CN" altLang="en-US" sz="2400" b="1" dirty="0">
                          <a:latin typeface="楷体" panose="02010609060101010101" charset="-122"/>
                          <a:ea typeface="楷体" panose="02010609060101010101" charset="-122"/>
                        </a:rPr>
                        <a:t>年</a:t>
                      </a:r>
                      <a:endParaRPr lang="zh-CN" altLang="en-US" sz="4000" b="1" dirty="0">
                        <a:ea typeface="楷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spcBef>
                          <a:spcPct val="0"/>
                        </a:spcBef>
                        <a:buNone/>
                      </a:pPr>
                      <a:r>
                        <a:rPr lang="en-US" altLang="zh-CN" sz="2400" b="1">
                          <a:latin typeface="Times New Roman" panose="02020603050405020304" charset="0"/>
                          <a:ea typeface="楷体" panose="02010609060101010101" charset="-122"/>
                        </a:rPr>
                        <a:t>68</a:t>
                      </a:r>
                      <a:r>
                        <a:rPr lang="zh-CN" altLang="en-US" sz="2400" b="1" dirty="0">
                          <a:latin typeface="楷体" panose="02010609060101010101" charset="-122"/>
                          <a:ea typeface="楷体" panose="02010609060101010101" charset="-122"/>
                        </a:rPr>
                        <a:t>郡、国</a:t>
                      </a:r>
                      <a:endParaRPr lang="zh-CN" altLang="en-US" sz="4000" b="1" dirty="0">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54050">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spcBef>
                          <a:spcPct val="0"/>
                        </a:spcBef>
                        <a:buNone/>
                      </a:pPr>
                      <a:r>
                        <a:rPr lang="zh-CN" altLang="en-US" sz="2400" b="1" dirty="0">
                          <a:latin typeface="楷体" panose="02010609060101010101" charset="-122"/>
                          <a:ea typeface="楷体" panose="02010609060101010101" charset="-122"/>
                        </a:rPr>
                        <a:t>汉武帝元封五年</a:t>
                      </a:r>
                      <a:endParaRPr lang="zh-CN" altLang="en-US" sz="4000" b="1" dirty="0">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spcBef>
                          <a:spcPct val="0"/>
                        </a:spcBef>
                        <a:buNone/>
                      </a:pPr>
                      <a:r>
                        <a:rPr lang="zh-CN" altLang="en-US" sz="2400" b="1" dirty="0">
                          <a:latin typeface="楷体" panose="02010609060101010101" charset="-122"/>
                          <a:ea typeface="楷体" panose="02010609060101010101" charset="-122"/>
                        </a:rPr>
                        <a:t>前</a:t>
                      </a:r>
                      <a:r>
                        <a:rPr lang="en-US" altLang="zh-CN" sz="2400" b="1">
                          <a:latin typeface="Times New Roman" panose="02020603050405020304" charset="0"/>
                          <a:ea typeface="楷体" panose="02010609060101010101" charset="-122"/>
                        </a:rPr>
                        <a:t>106</a:t>
                      </a:r>
                      <a:r>
                        <a:rPr lang="zh-CN" altLang="en-US" sz="2400" b="1" dirty="0">
                          <a:latin typeface="楷体" panose="02010609060101010101" charset="-122"/>
                          <a:ea typeface="楷体" panose="02010609060101010101" charset="-122"/>
                        </a:rPr>
                        <a:t>年</a:t>
                      </a:r>
                      <a:endParaRPr lang="zh-CN" altLang="en-US" sz="4000" b="1" dirty="0">
                        <a:ea typeface="楷体" panose="02010609060101010101"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algn="ctr" eaLnBrk="1" hangingPunct="1">
                        <a:spcBef>
                          <a:spcPct val="0"/>
                        </a:spcBef>
                        <a:buNone/>
                      </a:pPr>
                      <a:r>
                        <a:rPr lang="en-US" altLang="zh-CN" sz="2400" b="1">
                          <a:latin typeface="Times New Roman" panose="02020603050405020304" charset="0"/>
                          <a:ea typeface="楷体" panose="02010609060101010101" charset="-122"/>
                        </a:rPr>
                        <a:t>108</a:t>
                      </a:r>
                      <a:r>
                        <a:rPr lang="zh-CN" altLang="en-US" sz="2400" b="1" dirty="0">
                          <a:latin typeface="楷体" panose="02010609060101010101" charset="-122"/>
                          <a:ea typeface="楷体" panose="02010609060101010101" charset="-122"/>
                        </a:rPr>
                        <a:t>郡、国</a:t>
                      </a:r>
                      <a:endParaRPr lang="zh-CN" altLang="en-US" sz="4000" b="1" dirty="0">
                        <a:ea typeface="楷体" panose="02010609060101010101"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9725" name="Text Box 99"/>
          <p:cNvSpPr txBox="1"/>
          <p:nvPr/>
        </p:nvSpPr>
        <p:spPr>
          <a:xfrm>
            <a:off x="1919288" y="4076700"/>
            <a:ext cx="8497887" cy="2676525"/>
          </a:xfrm>
          <a:prstGeom prst="rect">
            <a:avLst/>
          </a:prstGeom>
          <a:noFill/>
          <a:ln w="9525">
            <a:noFill/>
          </a:ln>
        </p:spPr>
        <p:txBody>
          <a:bodyPr>
            <a:spAutoFit/>
          </a:bodyPr>
          <a:p>
            <a:r>
              <a:rPr lang="zh-CN" altLang="en-US" sz="2400" b="1" dirty="0">
                <a:latin typeface="宋体" panose="02010600030101010101" pitchFamily="2" charset="-122"/>
              </a:rPr>
              <a:t>全国</a:t>
            </a:r>
            <a:r>
              <a:rPr lang="zh-CN" altLang="en-US" sz="2400" b="1" dirty="0">
                <a:latin typeface="宋体" panose="02010600030101010101" pitchFamily="2" charset="-122"/>
                <a:ea typeface="宋体" panose="02010600030101010101" pitchFamily="2" charset="-122"/>
              </a:rPr>
              <a:t>Ⅰ卷</a:t>
            </a:r>
            <a:r>
              <a:rPr lang="en-US" altLang="zh-CN" sz="2400" b="1" dirty="0">
                <a:latin typeface="宋体" panose="02010600030101010101" pitchFamily="2" charset="-122"/>
              </a:rPr>
              <a:t>25</a:t>
            </a:r>
            <a:r>
              <a:rPr lang="zh-CN" altLang="en-US" sz="2400" b="1" dirty="0">
                <a:latin typeface="宋体" panose="02010600030101010101" pitchFamily="2" charset="-122"/>
              </a:rPr>
              <a:t>、表</a:t>
            </a:r>
            <a:r>
              <a:rPr lang="en-US" altLang="zh-CN" sz="2400" b="1" dirty="0">
                <a:latin typeface="宋体" panose="02010600030101010101" pitchFamily="2" charset="-122"/>
              </a:rPr>
              <a:t>1</a:t>
            </a:r>
            <a:r>
              <a:rPr lang="zh-CN" altLang="en-US" sz="2400" b="1" dirty="0">
                <a:latin typeface="宋体" panose="02010600030101010101" pitchFamily="2" charset="-122"/>
              </a:rPr>
              <a:t>为西汉朝廷直接管辖的郡级政区变化表。据此可知</a:t>
            </a:r>
            <a:endParaRPr lang="zh-CN" altLang="en-US" sz="2400" b="1" dirty="0">
              <a:latin typeface="宋体" panose="02010600030101010101" pitchFamily="2" charset="-122"/>
            </a:endParaRPr>
          </a:p>
          <a:p>
            <a:r>
              <a:rPr lang="en-US" altLang="zh-CN" sz="2400" b="1" dirty="0">
                <a:latin typeface="宋体" panose="02010600030101010101" pitchFamily="2" charset="-122"/>
              </a:rPr>
              <a:t>A</a:t>
            </a:r>
            <a:r>
              <a:rPr lang="zh-CN" altLang="en-US" sz="2400" b="1" dirty="0">
                <a:latin typeface="宋体" panose="02010600030101010101" pitchFamily="2" charset="-122"/>
              </a:rPr>
              <a:t>．诸侯王国与朝廷矛盾渐趋激化					</a:t>
            </a:r>
            <a:endParaRPr lang="zh-CN" altLang="en-US" sz="2400" b="1" dirty="0">
              <a:latin typeface="宋体" panose="02010600030101010101" pitchFamily="2" charset="-122"/>
            </a:endParaRPr>
          </a:p>
          <a:p>
            <a:r>
              <a:rPr lang="en-US" altLang="zh-CN" sz="2400" b="1" dirty="0">
                <a:latin typeface="宋体" panose="02010600030101010101" pitchFamily="2" charset="-122"/>
              </a:rPr>
              <a:t>B</a:t>
            </a:r>
            <a:r>
              <a:rPr lang="zh-CN" altLang="en-US" sz="2400" b="1" dirty="0">
                <a:latin typeface="宋体" panose="02010600030101010101" pitchFamily="2" charset="-122"/>
              </a:rPr>
              <a:t>．中央行政体制进行了调整</a:t>
            </a:r>
            <a:endParaRPr lang="zh-CN" altLang="en-US" sz="2400" b="1" dirty="0">
              <a:latin typeface="宋体" panose="02010600030101010101" pitchFamily="2" charset="-122"/>
            </a:endParaRPr>
          </a:p>
          <a:p>
            <a:r>
              <a:rPr lang="en-US" altLang="zh-CN" sz="2400" b="1" dirty="0">
                <a:latin typeface="宋体" panose="02010600030101010101" pitchFamily="2" charset="-122"/>
              </a:rPr>
              <a:t>C</a:t>
            </a:r>
            <a:r>
              <a:rPr lang="zh-CN" altLang="en-US" sz="2400" b="1" dirty="0">
                <a:latin typeface="宋体" panose="02010600030101010101" pitchFamily="2" charset="-122"/>
              </a:rPr>
              <a:t>．朝廷解决边患的条件更加成熟					</a:t>
            </a:r>
            <a:endParaRPr lang="zh-CN" altLang="en-US" sz="2400" b="1" dirty="0">
              <a:latin typeface="宋体" panose="02010600030101010101" pitchFamily="2" charset="-122"/>
            </a:endParaRPr>
          </a:p>
          <a:p>
            <a:r>
              <a:rPr lang="en-US" altLang="zh-CN" sz="2400" b="1" dirty="0">
                <a:latin typeface="宋体" panose="02010600030101010101" pitchFamily="2" charset="-122"/>
              </a:rPr>
              <a:t>D</a:t>
            </a:r>
            <a:r>
              <a:rPr lang="zh-CN" altLang="en-US" sz="2400" b="1" dirty="0">
                <a:latin typeface="宋体" panose="02010600030101010101" pitchFamily="2" charset="-122"/>
              </a:rPr>
              <a:t>．王国控制的区域日益扩大</a:t>
            </a:r>
            <a:endParaRPr lang="zh-CN" altLang="en-US" sz="2400" b="1" dirty="0">
              <a:latin typeface="宋体" panose="02010600030101010101" pitchFamily="2" charset="-122"/>
            </a:endParaRPr>
          </a:p>
          <a:p>
            <a:r>
              <a:rPr lang="en-US" altLang="zh-CN" sz="2400" b="1" dirty="0">
                <a:solidFill>
                  <a:srgbClr val="CC0000"/>
                </a:solidFill>
                <a:latin typeface="宋体" panose="02010600030101010101" pitchFamily="2" charset="-122"/>
              </a:rPr>
              <a:t>【</a:t>
            </a:r>
            <a:r>
              <a:rPr lang="zh-CN" altLang="en-US" sz="2400" b="1" dirty="0">
                <a:solidFill>
                  <a:srgbClr val="CC0000"/>
                </a:solidFill>
                <a:latin typeface="宋体" panose="02010600030101010101" pitchFamily="2" charset="-122"/>
              </a:rPr>
              <a:t>答案</a:t>
            </a:r>
            <a:r>
              <a:rPr lang="en-US" altLang="zh-CN" sz="2400" b="1" dirty="0">
                <a:solidFill>
                  <a:srgbClr val="CC0000"/>
                </a:solidFill>
                <a:latin typeface="宋体" panose="02010600030101010101" pitchFamily="2" charset="-122"/>
              </a:rPr>
              <a:t>】C</a:t>
            </a:r>
            <a:endParaRPr lang="zh-CN" altLang="en-US" sz="2400" b="1" dirty="0">
              <a:solidFill>
                <a:srgbClr val="CC0000"/>
              </a:solidFill>
              <a:latin typeface="宋体" panose="02010600030101010101" pitchFamily="2" charset="-122"/>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Rectangle 2"/>
          <p:cNvSpPr/>
          <p:nvPr/>
        </p:nvSpPr>
        <p:spPr>
          <a:xfrm>
            <a:off x="1524000" y="44450"/>
            <a:ext cx="309880" cy="368300"/>
          </a:xfrm>
          <a:prstGeom prst="rect">
            <a:avLst/>
          </a:prstGeom>
          <a:noFill/>
          <a:ln w="9525">
            <a:noFill/>
          </a:ln>
        </p:spPr>
        <p:txBody>
          <a:bodyPr wrap="none" anchor="ctr">
            <a:spAutoFit/>
          </a:bodyPr>
          <a:p>
            <a:endParaRPr lang="zh-CN" altLang="en-US" dirty="0">
              <a:latin typeface="Arial" panose="020B0604020202020204" pitchFamily="34" charset="0"/>
            </a:endParaRPr>
          </a:p>
        </p:txBody>
      </p:sp>
      <p:pic>
        <p:nvPicPr>
          <p:cNvPr id="46083" name="Picture 1" descr="logo"/>
          <p:cNvPicPr>
            <a:picLocks noChangeAspect="1"/>
          </p:cNvPicPr>
          <p:nvPr/>
        </p:nvPicPr>
        <p:blipFill>
          <a:blip r:embed="rId1"/>
          <a:stretch>
            <a:fillRect/>
          </a:stretch>
        </p:blipFill>
        <p:spPr>
          <a:xfrm>
            <a:off x="2667000" y="9982200"/>
            <a:ext cx="9525" cy="9525"/>
          </a:xfrm>
          <a:prstGeom prst="rect">
            <a:avLst/>
          </a:prstGeom>
          <a:noFill/>
          <a:ln w="9525">
            <a:noFill/>
          </a:ln>
        </p:spPr>
      </p:pic>
      <p:sp>
        <p:nvSpPr>
          <p:cNvPr id="46084" name="Rectangle 5"/>
          <p:cNvSpPr/>
          <p:nvPr/>
        </p:nvSpPr>
        <p:spPr>
          <a:xfrm>
            <a:off x="1524000" y="44450"/>
            <a:ext cx="309880" cy="368300"/>
          </a:xfrm>
          <a:prstGeom prst="rect">
            <a:avLst/>
          </a:prstGeom>
          <a:noFill/>
          <a:ln w="9525">
            <a:noFill/>
          </a:ln>
        </p:spPr>
        <p:txBody>
          <a:bodyPr wrap="none" anchor="ctr">
            <a:spAutoFit/>
          </a:bodyPr>
          <a:p>
            <a:endParaRPr lang="zh-CN" altLang="en-US" dirty="0">
              <a:latin typeface="Arial" panose="020B0604020202020204" pitchFamily="34" charset="0"/>
            </a:endParaRPr>
          </a:p>
        </p:txBody>
      </p:sp>
      <p:pic>
        <p:nvPicPr>
          <p:cNvPr id="46085" name="Picture 4" descr="logo"/>
          <p:cNvPicPr>
            <a:picLocks noChangeAspect="1"/>
          </p:cNvPicPr>
          <p:nvPr/>
        </p:nvPicPr>
        <p:blipFill>
          <a:blip r:embed="rId1"/>
          <a:stretch>
            <a:fillRect/>
          </a:stretch>
        </p:blipFill>
        <p:spPr>
          <a:xfrm>
            <a:off x="2667000" y="9982200"/>
            <a:ext cx="9525" cy="9525"/>
          </a:xfrm>
          <a:prstGeom prst="rect">
            <a:avLst/>
          </a:prstGeom>
          <a:noFill/>
          <a:ln w="9525">
            <a:noFill/>
          </a:ln>
        </p:spPr>
      </p:pic>
      <p:sp>
        <p:nvSpPr>
          <p:cNvPr id="6" name="TextBox 5"/>
          <p:cNvSpPr txBox="1"/>
          <p:nvPr/>
        </p:nvSpPr>
        <p:spPr>
          <a:xfrm>
            <a:off x="1524000" y="765175"/>
            <a:ext cx="9144000" cy="3815080"/>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sz="2800" kern="1200" cap="none" spc="0" normalizeH="0" baseline="0" noProof="0" dirty="0" smtClean="0">
                <a:latin typeface="+mn-ea"/>
                <a:ea typeface="+mn-ea"/>
                <a:cs typeface="+mn-cs"/>
              </a:rPr>
              <a:t>全国</a:t>
            </a:r>
            <a:r>
              <a:rPr kumimoji="0" lang="zh-CN" altLang="en-US" sz="2800" kern="1200" cap="none" spc="0" normalizeH="0" baseline="0" noProof="0" dirty="0" smtClean="0">
                <a:latin typeface="宋体" panose="02010600030101010101" pitchFamily="2" charset="-122"/>
                <a:ea typeface="宋体" panose="02010600030101010101" pitchFamily="2" charset="-122"/>
                <a:cs typeface="+mn-cs"/>
              </a:rPr>
              <a:t>Ⅱ卷</a:t>
            </a:r>
            <a:r>
              <a:rPr kumimoji="0" lang="en-US" altLang="zh-CN" sz="2800" kern="1200" cap="none" spc="0" normalizeH="0" baseline="0" noProof="0" dirty="0" smtClean="0">
                <a:latin typeface="+mn-ea"/>
                <a:ea typeface="+mn-ea"/>
                <a:cs typeface="+mn-cs"/>
              </a:rPr>
              <a:t>27</a:t>
            </a:r>
            <a:r>
              <a:rPr kumimoji="0" lang="zh-CN" altLang="zh-CN" sz="2800" kern="1200" cap="none" spc="0" normalizeH="0" baseline="0" noProof="0" dirty="0" smtClean="0">
                <a:latin typeface="+mn-ea"/>
                <a:ea typeface="+mn-ea"/>
                <a:cs typeface="+mn-cs"/>
              </a:rPr>
              <a:t>．明初朱元璋严禁宦官读书识字，但中后期宦官读书识字逐渐制度化，士大夫甚至有针对性地编纂适合宦官学习的读本。由此可以推知，明代中后期</a:t>
            </a:r>
            <a:endParaRPr kumimoji="0" lang="zh-CN" altLang="zh-CN" sz="2800" kern="1200" cap="none" spc="0" normalizeH="0" baseline="0" noProof="0" dirty="0" smtClean="0">
              <a:latin typeface="+mn-ea"/>
              <a:ea typeface="+mn-ea"/>
              <a:cs typeface="+mn-cs"/>
            </a:endParaRPr>
          </a:p>
          <a:p>
            <a:pPr marR="0" defTabSz="914400">
              <a:buClrTx/>
              <a:buSzTx/>
              <a:buFont typeface="Arial" panose="020B0604020202020204" pitchFamily="34" charset="0"/>
              <a:buNone/>
              <a:defRPr/>
            </a:pPr>
            <a:r>
              <a:rPr kumimoji="0" lang="en-US" altLang="zh-CN" sz="2800" kern="1200" cap="none" spc="0" normalizeH="0" baseline="0" noProof="0" dirty="0" smtClean="0">
                <a:latin typeface="+mn-ea"/>
                <a:ea typeface="+mn-ea"/>
                <a:cs typeface="+mn-cs"/>
              </a:rPr>
              <a:t>A</a:t>
            </a:r>
            <a:r>
              <a:rPr kumimoji="0" lang="zh-CN" altLang="zh-CN" sz="2800" kern="1200" cap="none" spc="0" normalizeH="0" baseline="0" noProof="0" dirty="0" smtClean="0">
                <a:latin typeface="+mn-ea"/>
                <a:ea typeface="+mn-ea"/>
                <a:cs typeface="+mn-cs"/>
              </a:rPr>
              <a:t>．中枢决策过程发生异变</a:t>
            </a:r>
            <a:r>
              <a:rPr kumimoji="0" lang="en-US" altLang="zh-CN" sz="2800" kern="1200" cap="none" spc="0" normalizeH="0" baseline="0" noProof="0" dirty="0" smtClean="0">
                <a:latin typeface="+mn-ea"/>
                <a:ea typeface="+mn-ea"/>
                <a:cs typeface="+mn-cs"/>
              </a:rPr>
              <a:t>               </a:t>
            </a:r>
            <a:endParaRPr kumimoji="0" lang="en-US" altLang="zh-CN" sz="2800" kern="1200" cap="none" spc="0" normalizeH="0" baseline="0" noProof="0" dirty="0" smtClean="0">
              <a:latin typeface="+mn-ea"/>
              <a:ea typeface="+mn-ea"/>
              <a:cs typeface="+mn-cs"/>
            </a:endParaRPr>
          </a:p>
          <a:p>
            <a:pPr marR="0" defTabSz="914400">
              <a:buClrTx/>
              <a:buSzTx/>
              <a:buFont typeface="Arial" panose="020B0604020202020204" pitchFamily="34" charset="0"/>
              <a:buNone/>
              <a:defRPr/>
            </a:pPr>
            <a:r>
              <a:rPr kumimoji="0" lang="en-US" altLang="zh-CN" sz="2800" kern="1200" cap="none" spc="0" normalizeH="0" baseline="0" noProof="0" dirty="0" smtClean="0">
                <a:latin typeface="+mn-ea"/>
                <a:ea typeface="+mn-ea"/>
                <a:cs typeface="+mn-cs"/>
              </a:rPr>
              <a:t>B</a:t>
            </a:r>
            <a:r>
              <a:rPr kumimoji="0" lang="zh-CN" altLang="zh-CN" sz="2800" kern="1200" cap="none" spc="0" normalizeH="0" baseline="0" noProof="0" dirty="0" smtClean="0">
                <a:latin typeface="+mn-ea"/>
                <a:ea typeface="+mn-ea"/>
                <a:cs typeface="+mn-cs"/>
              </a:rPr>
              <a:t>．皇帝权力日趋衰落</a:t>
            </a:r>
            <a:endParaRPr kumimoji="0" lang="zh-CN" altLang="zh-CN" sz="2800" kern="1200" cap="none" spc="0" normalizeH="0" baseline="0" noProof="0" dirty="0" smtClean="0">
              <a:latin typeface="+mn-ea"/>
              <a:ea typeface="+mn-ea"/>
              <a:cs typeface="+mn-cs"/>
            </a:endParaRPr>
          </a:p>
          <a:p>
            <a:pPr marR="0" defTabSz="914400">
              <a:buClrTx/>
              <a:buSzTx/>
              <a:buFont typeface="Arial" panose="020B0604020202020204" pitchFamily="34" charset="0"/>
              <a:buNone/>
              <a:defRPr/>
            </a:pPr>
            <a:r>
              <a:rPr kumimoji="0" lang="en-US" altLang="zh-CN" sz="2800" kern="1200" cap="none" spc="0" normalizeH="0" baseline="0" noProof="0" dirty="0" smtClean="0">
                <a:latin typeface="+mn-ea"/>
                <a:ea typeface="+mn-ea"/>
                <a:cs typeface="+mn-cs"/>
              </a:rPr>
              <a:t>C</a:t>
            </a:r>
            <a:r>
              <a:rPr kumimoji="0" lang="zh-CN" altLang="zh-CN" sz="2800" kern="1200" cap="none" spc="0" normalizeH="0" baseline="0" noProof="0" dirty="0" smtClean="0">
                <a:latin typeface="+mn-ea"/>
                <a:ea typeface="+mn-ea"/>
                <a:cs typeface="+mn-cs"/>
              </a:rPr>
              <a:t>．内阁议政功能已经丧失</a:t>
            </a:r>
            <a:r>
              <a:rPr kumimoji="0" lang="en-US" altLang="zh-CN" sz="2800" kern="1200" cap="none" spc="0" normalizeH="0" baseline="0" noProof="0" dirty="0" smtClean="0">
                <a:latin typeface="+mn-ea"/>
                <a:ea typeface="+mn-ea"/>
                <a:cs typeface="+mn-cs"/>
              </a:rPr>
              <a:t>               </a:t>
            </a:r>
            <a:endParaRPr kumimoji="0" lang="en-US" altLang="zh-CN" sz="2800" kern="1200" cap="none" spc="0" normalizeH="0" baseline="0" noProof="0" dirty="0" smtClean="0">
              <a:latin typeface="+mn-ea"/>
              <a:ea typeface="+mn-ea"/>
              <a:cs typeface="+mn-cs"/>
            </a:endParaRPr>
          </a:p>
          <a:p>
            <a:pPr marR="0" defTabSz="914400">
              <a:buClrTx/>
              <a:buSzTx/>
              <a:buFont typeface="Arial" panose="020B0604020202020204" pitchFamily="34" charset="0"/>
              <a:buNone/>
              <a:defRPr/>
            </a:pPr>
            <a:r>
              <a:rPr kumimoji="0" lang="en-US" altLang="zh-CN" sz="2800" kern="1200" cap="none" spc="0" normalizeH="0" baseline="0" noProof="0" dirty="0" smtClean="0">
                <a:latin typeface="+mn-ea"/>
                <a:ea typeface="+mn-ea"/>
                <a:cs typeface="+mn-cs"/>
              </a:rPr>
              <a:t>D</a:t>
            </a:r>
            <a:r>
              <a:rPr kumimoji="0" lang="zh-CN" altLang="zh-CN" sz="2800" kern="1200" cap="none" spc="0" normalizeH="0" baseline="0" noProof="0" dirty="0" smtClean="0">
                <a:latin typeface="+mn-ea"/>
                <a:ea typeface="+mn-ea"/>
                <a:cs typeface="+mn-cs"/>
              </a:rPr>
              <a:t>．宦官掌握决策权力</a:t>
            </a:r>
            <a:endParaRPr kumimoji="0" lang="zh-CN" altLang="zh-CN" sz="2800" kern="1200" cap="none" spc="0" normalizeH="0" baseline="0" noProof="0" dirty="0" smtClean="0">
              <a:latin typeface="+mn-ea"/>
              <a:ea typeface="+mn-ea"/>
              <a:cs typeface="+mn-cs"/>
            </a:endParaRPr>
          </a:p>
          <a:p>
            <a:pPr marR="0" defTabSz="914400">
              <a:buClrTx/>
              <a:buSzTx/>
              <a:buFont typeface="Arial" panose="020B0604020202020204" pitchFamily="34" charset="0"/>
              <a:buNone/>
              <a:defRPr/>
            </a:pPr>
            <a:r>
              <a:rPr kumimoji="0" lang="zh-CN" altLang="zh-CN" sz="2800" kern="1200" cap="none" spc="0" normalizeH="0" baseline="0" noProof="0" dirty="0" smtClean="0">
                <a:solidFill>
                  <a:srgbClr val="FF0000"/>
                </a:solidFill>
                <a:latin typeface="+mn-ea"/>
                <a:ea typeface="+mn-ea"/>
                <a:cs typeface="+mn-cs"/>
              </a:rPr>
              <a:t>【答案】</a:t>
            </a:r>
            <a:r>
              <a:rPr kumimoji="0" lang="en-US" altLang="zh-CN" sz="2800" kern="1200" cap="none" spc="0" normalizeH="0" baseline="0" noProof="0" dirty="0" smtClean="0">
                <a:solidFill>
                  <a:srgbClr val="FF0000"/>
                </a:solidFill>
                <a:latin typeface="+mn-ea"/>
                <a:ea typeface="+mn-ea"/>
                <a:cs typeface="+mn-cs"/>
              </a:rPr>
              <a:t>A</a:t>
            </a:r>
            <a:endParaRPr kumimoji="0" lang="zh-CN" altLang="zh-CN" sz="2800" kern="1200" cap="none" spc="0" normalizeH="0" baseline="0" noProof="0" dirty="0" smtClean="0">
              <a:solidFill>
                <a:srgbClr val="FF0000"/>
              </a:solidFill>
              <a:latin typeface="+mn-ea"/>
              <a:ea typeface="+mn-ea"/>
              <a:cs typeface="+mn-cs"/>
            </a:endParaRPr>
          </a:p>
          <a:p>
            <a:pPr marR="0" defTabSz="914400">
              <a:buClrTx/>
              <a:buSzTx/>
              <a:buFont typeface="Arial" panose="020B0604020202020204" pitchFamily="34" charset="0"/>
              <a:buNone/>
              <a:defRPr/>
            </a:pPr>
            <a:endParaRPr kumimoji="0" lang="zh-CN" altLang="en-US" kern="1200" cap="none" spc="0" normalizeH="0" baseline="0" noProof="0" dirty="0" smtClean="0">
              <a:latin typeface="Arial" panose="020B0604020202020204" pitchFamily="34" charset="0"/>
              <a:ea typeface="宋体" panose="02010600030101010101" pitchFamily="2" charset="-122"/>
              <a:cs typeface="+mn-cs"/>
            </a:endParaRPr>
          </a:p>
        </p:txBody>
      </p:sp>
      <p:sp>
        <p:nvSpPr>
          <p:cNvPr id="7" name="左箭头 6">
            <a:hlinkClick r:id="rId2" action="ppaction://hlinksldjump"/>
          </p:cNvPr>
          <p:cNvSpPr/>
          <p:nvPr/>
        </p:nvSpPr>
        <p:spPr>
          <a:xfrm>
            <a:off x="8904288" y="5589588"/>
            <a:ext cx="647700" cy="503238"/>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Text Box 4"/>
          <p:cNvSpPr txBox="1"/>
          <p:nvPr/>
        </p:nvSpPr>
        <p:spPr>
          <a:xfrm>
            <a:off x="1524000" y="0"/>
            <a:ext cx="9144000" cy="6739255"/>
          </a:xfrm>
          <a:prstGeom prst="rect">
            <a:avLst/>
          </a:prstGeom>
          <a:noFill/>
          <a:ln w="9525">
            <a:noFill/>
          </a:ln>
        </p:spPr>
        <p:txBody>
          <a:bodyPr>
            <a:spAutoFit/>
          </a:bodyPr>
          <a:p>
            <a:r>
              <a:rPr lang="zh-CN" altLang="en-US" sz="2400" dirty="0">
                <a:latin typeface="宋体" panose="02010600030101010101" pitchFamily="2" charset="-122"/>
              </a:rPr>
              <a:t>全国</a:t>
            </a:r>
            <a:r>
              <a:rPr lang="zh-CN" altLang="en-US" sz="2400" dirty="0">
                <a:latin typeface="宋体" panose="02010600030101010101" pitchFamily="2" charset="-122"/>
                <a:ea typeface="宋体" panose="02010600030101010101" pitchFamily="2" charset="-122"/>
              </a:rPr>
              <a:t>Ⅱ卷</a:t>
            </a:r>
            <a:r>
              <a:rPr lang="en-US" altLang="zh-CN" sz="2400" dirty="0">
                <a:latin typeface="宋体" panose="02010600030101010101" pitchFamily="2" charset="-122"/>
              </a:rPr>
              <a:t>45</a:t>
            </a:r>
            <a:r>
              <a:rPr lang="zh-CN" altLang="en-US" sz="2400" dirty="0">
                <a:latin typeface="宋体" panose="02010600030101010101" pitchFamily="2" charset="-122"/>
              </a:rPr>
              <a:t>．</a:t>
            </a:r>
            <a:r>
              <a:rPr lang="en-US" altLang="zh-CN" sz="2400" dirty="0">
                <a:latin typeface="宋体" panose="02010600030101010101" pitchFamily="2" charset="-122"/>
              </a:rPr>
              <a:t>[</a:t>
            </a:r>
            <a:r>
              <a:rPr lang="zh-CN" altLang="en-US" sz="2400" dirty="0">
                <a:latin typeface="宋体" panose="02010600030101010101" pitchFamily="2" charset="-122"/>
              </a:rPr>
              <a:t>历史</a:t>
            </a:r>
            <a:r>
              <a:rPr lang="en-US" altLang="zh-CN" sz="2400" dirty="0">
                <a:latin typeface="宋体" panose="02010600030101010101" pitchFamily="2" charset="-122"/>
              </a:rPr>
              <a:t>——</a:t>
            </a:r>
            <a:r>
              <a:rPr lang="zh-CN" altLang="en-US" sz="2400" dirty="0">
                <a:latin typeface="宋体" panose="02010600030101010101" pitchFamily="2" charset="-122"/>
              </a:rPr>
              <a:t>选修</a:t>
            </a:r>
            <a:r>
              <a:rPr lang="en-US" altLang="zh-CN" sz="2400" dirty="0">
                <a:latin typeface="宋体" panose="02010600030101010101" pitchFamily="2" charset="-122"/>
              </a:rPr>
              <a:t>1</a:t>
            </a:r>
            <a:r>
              <a:rPr lang="zh-CN" altLang="en-US" sz="2400" dirty="0">
                <a:latin typeface="宋体" panose="02010600030101010101" pitchFamily="2" charset="-122"/>
              </a:rPr>
              <a:t>：历史上重大改革回眸</a:t>
            </a:r>
            <a:r>
              <a:rPr lang="en-US" altLang="zh-CN" sz="2400" dirty="0">
                <a:latin typeface="宋体" panose="02010600030101010101" pitchFamily="2" charset="-122"/>
              </a:rPr>
              <a:t>]</a:t>
            </a:r>
            <a:r>
              <a:rPr lang="zh-CN" altLang="en-US" sz="2400" dirty="0">
                <a:latin typeface="宋体" panose="02010600030101010101" pitchFamily="2" charset="-122"/>
              </a:rPr>
              <a:t>（</a:t>
            </a:r>
            <a:r>
              <a:rPr lang="en-US" altLang="zh-CN" sz="2400" dirty="0">
                <a:latin typeface="宋体" panose="02010600030101010101" pitchFamily="2" charset="-122"/>
              </a:rPr>
              <a:t>15</a:t>
            </a:r>
            <a:r>
              <a:rPr lang="zh-CN" altLang="en-US" sz="2400" dirty="0">
                <a:latin typeface="宋体" panose="02010600030101010101" pitchFamily="2" charset="-122"/>
              </a:rPr>
              <a:t>分）</a:t>
            </a:r>
            <a:endParaRPr lang="zh-CN" altLang="en-US" sz="2400" b="1" dirty="0">
              <a:latin typeface="宋体" panose="02010600030101010101" pitchFamily="2" charset="-122"/>
            </a:endParaRPr>
          </a:p>
          <a:p>
            <a:r>
              <a:rPr lang="zh-CN" altLang="en-US" sz="2400" b="1" dirty="0">
                <a:latin typeface="宋体" panose="02010600030101010101" pitchFamily="2" charset="-122"/>
              </a:rPr>
              <a:t>材料一</a:t>
            </a:r>
            <a:endParaRPr lang="zh-CN" altLang="en-US" sz="2400" dirty="0">
              <a:latin typeface="宋体" panose="02010600030101010101" pitchFamily="2" charset="-122"/>
            </a:endParaRPr>
          </a:p>
          <a:p>
            <a:r>
              <a:rPr lang="zh-CN" altLang="en-US" sz="2400" dirty="0">
                <a:latin typeface="宋体" panose="02010600030101010101" pitchFamily="2" charset="-122"/>
              </a:rPr>
              <a:t>清末，有很多部门负责管理北京的街道与沟渠、河道，“严且备矣”，但“究其实，无一人过问”，以致北京城“粪土载道，秽污山积”，“洋人目之为猪圈，外省比之为厕屋”。清政府每年出资修缮，并向商民收取巨款，但款项皆被官员私吞，并没有真正用于街道等的修缮。戊戌变法时期，清政府令“各衙门即行查勘、估修，以壮观瞻，并大清门、正阳门外，菜蔬鸡鱼摊肆，一概逐令于城根摆设”。对此改革，“官吏闾民，皆称不便”，更有官吏怂恿百姓联名反对。        </a:t>
            </a:r>
            <a:r>
              <a:rPr lang="en-US" altLang="zh-CN" sz="2400" dirty="0">
                <a:latin typeface="宋体" panose="02010600030101010101" pitchFamily="2" charset="-122"/>
              </a:rPr>
              <a:t>——</a:t>
            </a:r>
            <a:r>
              <a:rPr lang="zh-CN" altLang="en-US" sz="2400" dirty="0">
                <a:latin typeface="宋体" panose="02010600030101010101" pitchFamily="2" charset="-122"/>
              </a:rPr>
              <a:t>据苏继祖</a:t>
            </a:r>
            <a:r>
              <a:rPr lang="en-US" altLang="zh-CN" sz="2400" dirty="0">
                <a:latin typeface="宋体" panose="02010600030101010101" pitchFamily="2" charset="-122"/>
              </a:rPr>
              <a:t>《</a:t>
            </a:r>
            <a:r>
              <a:rPr lang="zh-CN" altLang="en-US" sz="2400" dirty="0">
                <a:latin typeface="宋体" panose="02010600030101010101" pitchFamily="2" charset="-122"/>
              </a:rPr>
              <a:t>清廷戊戌朝变记</a:t>
            </a:r>
            <a:r>
              <a:rPr lang="en-US" altLang="zh-CN" sz="2400" dirty="0">
                <a:latin typeface="宋体" panose="02010600030101010101" pitchFamily="2" charset="-122"/>
              </a:rPr>
              <a:t>》</a:t>
            </a:r>
            <a:endParaRPr lang="en-US" altLang="zh-CN" sz="2400" b="1" dirty="0">
              <a:latin typeface="宋体" panose="02010600030101010101" pitchFamily="2" charset="-122"/>
            </a:endParaRPr>
          </a:p>
          <a:p>
            <a:r>
              <a:rPr lang="zh-CN" altLang="en-US" sz="2400" b="1" dirty="0">
                <a:latin typeface="宋体" panose="02010600030101010101" pitchFamily="2" charset="-122"/>
              </a:rPr>
              <a:t>材料二</a:t>
            </a:r>
            <a:endParaRPr lang="zh-CN" altLang="en-US" sz="2400" dirty="0">
              <a:latin typeface="宋体" panose="02010600030101010101" pitchFamily="2" charset="-122"/>
            </a:endParaRPr>
          </a:p>
          <a:p>
            <a:r>
              <a:rPr lang="zh-CN" altLang="en-US" sz="2400" dirty="0">
                <a:latin typeface="宋体" panose="02010600030101010101" pitchFamily="2" charset="-122"/>
              </a:rPr>
              <a:t>凡改革之事，必除旧与布新，两者之用力相等，然后可有效也。苟不务除旧而言布新，其势必将旧政之积弊，悉移而纳于新政之中，而新政反增其害矣。    </a:t>
            </a:r>
            <a:r>
              <a:rPr lang="en-US" altLang="zh-CN" sz="2400" dirty="0">
                <a:latin typeface="宋体" panose="02010600030101010101" pitchFamily="2" charset="-122"/>
              </a:rPr>
              <a:t>——</a:t>
            </a:r>
            <a:r>
              <a:rPr lang="zh-CN" altLang="en-US" sz="2400" dirty="0">
                <a:latin typeface="宋体" panose="02010600030101010101" pitchFamily="2" charset="-122"/>
              </a:rPr>
              <a:t>摘自梁启超</a:t>
            </a:r>
            <a:r>
              <a:rPr lang="en-US" altLang="zh-CN" sz="2400" dirty="0">
                <a:latin typeface="宋体" panose="02010600030101010101" pitchFamily="2" charset="-122"/>
              </a:rPr>
              <a:t>《</a:t>
            </a:r>
            <a:r>
              <a:rPr lang="zh-CN" altLang="en-US" sz="2400" dirty="0">
                <a:latin typeface="宋体" panose="02010600030101010101" pitchFamily="2" charset="-122"/>
              </a:rPr>
              <a:t>戊戌政变记</a:t>
            </a:r>
            <a:r>
              <a:rPr lang="en-US" altLang="zh-CN" sz="2400" dirty="0">
                <a:latin typeface="宋体" panose="02010600030101010101" pitchFamily="2" charset="-122"/>
              </a:rPr>
              <a:t>》</a:t>
            </a:r>
            <a:endParaRPr lang="en-US" altLang="zh-CN" sz="2400" dirty="0">
              <a:latin typeface="宋体" panose="02010600030101010101" pitchFamily="2" charset="-122"/>
            </a:endParaRPr>
          </a:p>
          <a:p>
            <a:r>
              <a:rPr lang="zh-CN" altLang="en-US" sz="2400" dirty="0">
                <a:latin typeface="宋体" panose="02010600030101010101" pitchFamily="2" charset="-122"/>
              </a:rPr>
              <a:t>（</a:t>
            </a:r>
            <a:r>
              <a:rPr lang="en-US" altLang="zh-CN" sz="2400" dirty="0">
                <a:latin typeface="宋体" panose="02010600030101010101" pitchFamily="2" charset="-122"/>
              </a:rPr>
              <a:t>1</a:t>
            </a:r>
            <a:r>
              <a:rPr lang="zh-CN" altLang="en-US" sz="2400" dirty="0">
                <a:latin typeface="宋体" panose="02010600030101010101" pitchFamily="2" charset="-122"/>
              </a:rPr>
              <a:t>）根据材料一并结合所学知识，概括清末北京街道管理改革的原因。（</a:t>
            </a:r>
            <a:r>
              <a:rPr lang="en-US" altLang="zh-CN" sz="2400" dirty="0">
                <a:latin typeface="宋体" panose="02010600030101010101" pitchFamily="2" charset="-122"/>
              </a:rPr>
              <a:t>8</a:t>
            </a:r>
            <a:r>
              <a:rPr lang="zh-CN" altLang="en-US" sz="2400" dirty="0">
                <a:latin typeface="宋体" panose="02010600030101010101" pitchFamily="2" charset="-122"/>
              </a:rPr>
              <a:t>分）</a:t>
            </a:r>
            <a:endParaRPr lang="zh-CN" altLang="en-US" sz="2400" dirty="0">
              <a:latin typeface="宋体" panose="02010600030101010101" pitchFamily="2" charset="-122"/>
            </a:endParaRPr>
          </a:p>
          <a:p>
            <a:r>
              <a:rPr lang="zh-CN" altLang="en-US" sz="2400" dirty="0">
                <a:latin typeface="宋体" panose="02010600030101010101" pitchFamily="2" charset="-122"/>
              </a:rPr>
              <a:t>（</a:t>
            </a:r>
            <a:r>
              <a:rPr lang="en-US" altLang="zh-CN" sz="2400" dirty="0">
                <a:latin typeface="宋体" panose="02010600030101010101" pitchFamily="2" charset="-122"/>
              </a:rPr>
              <a:t>2</a:t>
            </a:r>
            <a:r>
              <a:rPr lang="zh-CN" altLang="en-US" sz="2400" dirty="0">
                <a:latin typeface="宋体" panose="02010600030101010101" pitchFamily="2" charset="-122"/>
              </a:rPr>
              <a:t>）根据材料并结合所学知识，简析清末北京街道管理改革的困难及启示。（</a:t>
            </a:r>
            <a:r>
              <a:rPr lang="en-US" altLang="zh-CN" sz="2400" dirty="0">
                <a:latin typeface="宋体" panose="02010600030101010101" pitchFamily="2" charset="-122"/>
              </a:rPr>
              <a:t>7</a:t>
            </a:r>
            <a:r>
              <a:rPr lang="zh-CN" altLang="en-US" sz="2400" dirty="0">
                <a:latin typeface="宋体" panose="02010600030101010101" pitchFamily="2" charset="-122"/>
              </a:rPr>
              <a:t>分）</a:t>
            </a:r>
            <a:endParaRPr lang="zh-CN" altLang="en-US" sz="2400" dirty="0">
              <a:latin typeface="宋体" panose="02010600030101010101" pitchFamily="2" charset="-122"/>
            </a:endParaRPr>
          </a:p>
        </p:txBody>
      </p:sp>
      <p:sp>
        <p:nvSpPr>
          <p:cNvPr id="7" name="左箭头 6">
            <a:hlinkClick r:id="rId1" action="ppaction://hlinksldjump"/>
          </p:cNvPr>
          <p:cNvSpPr/>
          <p:nvPr/>
        </p:nvSpPr>
        <p:spPr>
          <a:xfrm>
            <a:off x="10799128" y="6067108"/>
            <a:ext cx="647700" cy="503238"/>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Text Box 7"/>
          <p:cNvSpPr txBox="1"/>
          <p:nvPr/>
        </p:nvSpPr>
        <p:spPr>
          <a:xfrm>
            <a:off x="1524000" y="476250"/>
            <a:ext cx="9144000" cy="3969385"/>
          </a:xfrm>
          <a:prstGeom prst="rect">
            <a:avLst/>
          </a:prstGeom>
          <a:noFill/>
          <a:ln w="9525">
            <a:noFill/>
          </a:ln>
        </p:spPr>
        <p:txBody>
          <a:bodyPr>
            <a:spAutoFit/>
          </a:bodyPr>
          <a:p>
            <a:r>
              <a:rPr lang="zh-CN" altLang="en-US" sz="2800" dirty="0">
                <a:latin typeface="宋体" panose="02010600030101010101" pitchFamily="2" charset="-122"/>
              </a:rPr>
              <a:t>全国</a:t>
            </a:r>
            <a:r>
              <a:rPr lang="zh-CN" altLang="en-US" sz="2800" dirty="0">
                <a:latin typeface="宋体" panose="02010600030101010101" pitchFamily="2" charset="-122"/>
                <a:ea typeface="宋体" panose="02010600030101010101" pitchFamily="2" charset="-122"/>
              </a:rPr>
              <a:t>Ⅱ卷</a:t>
            </a:r>
            <a:r>
              <a:rPr lang="en-US" altLang="zh-CN" sz="2800" dirty="0">
                <a:latin typeface="宋体" panose="02010600030101010101" pitchFamily="2" charset="-122"/>
              </a:rPr>
              <a:t>26</a:t>
            </a:r>
            <a:r>
              <a:rPr lang="zh-CN" altLang="en-US" sz="2800" dirty="0">
                <a:latin typeface="宋体" panose="02010600030101010101" pitchFamily="2" charset="-122"/>
              </a:rPr>
              <a:t>．北朝时，嗜好奶类制品的北方人常常嘲笑南方人的喝茶习俗。唐中期，北方城市中，“多开店铺，煎茶卖之，不问道俗，投钱取饮。其茶自江、淮而来，舟车相继，所在山积”。据此可知，唐中期</a:t>
            </a:r>
            <a:endParaRPr lang="zh-CN" altLang="en-US" sz="2800" dirty="0">
              <a:latin typeface="宋体" panose="02010600030101010101" pitchFamily="2" charset="-122"/>
            </a:endParaRPr>
          </a:p>
          <a:p>
            <a:r>
              <a:rPr lang="en-US" altLang="zh-CN" sz="2800" dirty="0">
                <a:latin typeface="宋体" panose="02010600030101010101" pitchFamily="2" charset="-122"/>
              </a:rPr>
              <a:t>A</a:t>
            </a:r>
            <a:r>
              <a:rPr lang="zh-CN" altLang="en-US" sz="2800" dirty="0">
                <a:latin typeface="宋体" panose="02010600030101010101" pitchFamily="2" charset="-122"/>
              </a:rPr>
              <a:t>．国家统一使南茶开始北运            </a:t>
            </a:r>
            <a:endParaRPr lang="zh-CN" altLang="en-US" sz="2800" dirty="0">
              <a:latin typeface="宋体" panose="02010600030101010101" pitchFamily="2" charset="-122"/>
            </a:endParaRPr>
          </a:p>
          <a:p>
            <a:r>
              <a:rPr lang="en-US" altLang="zh-CN" sz="2800" dirty="0">
                <a:latin typeface="宋体" panose="02010600030101010101" pitchFamily="2" charset="-122"/>
              </a:rPr>
              <a:t>B</a:t>
            </a:r>
            <a:r>
              <a:rPr lang="zh-CN" altLang="en-US" sz="2800" dirty="0">
                <a:latin typeface="宋体" panose="02010600030101010101" pitchFamily="2" charset="-122"/>
              </a:rPr>
              <a:t>．南北方饮食习惯趋于一致</a:t>
            </a:r>
            <a:endParaRPr lang="zh-CN" altLang="en-US" sz="2800" dirty="0">
              <a:latin typeface="宋体" panose="02010600030101010101" pitchFamily="2" charset="-122"/>
            </a:endParaRPr>
          </a:p>
          <a:p>
            <a:r>
              <a:rPr lang="en-US" altLang="zh-CN" sz="2800" dirty="0">
                <a:latin typeface="宋体" panose="02010600030101010101" pitchFamily="2" charset="-122"/>
              </a:rPr>
              <a:t>C</a:t>
            </a:r>
            <a:r>
              <a:rPr lang="zh-CN" altLang="en-US" sz="2800" dirty="0">
                <a:latin typeface="宋体" panose="02010600030101010101" pitchFamily="2" charset="-122"/>
              </a:rPr>
              <a:t>．南方经济文化影响力上升            	</a:t>
            </a:r>
            <a:endParaRPr lang="zh-CN" altLang="en-US" sz="2800" dirty="0">
              <a:latin typeface="宋体" panose="02010600030101010101" pitchFamily="2" charset="-122"/>
            </a:endParaRPr>
          </a:p>
          <a:p>
            <a:r>
              <a:rPr lang="en-US" altLang="zh-CN" sz="2800" dirty="0">
                <a:latin typeface="宋体" panose="02010600030101010101" pitchFamily="2" charset="-122"/>
              </a:rPr>
              <a:t>D</a:t>
            </a:r>
            <a:r>
              <a:rPr lang="zh-CN" altLang="en-US" sz="2800" dirty="0">
                <a:latin typeface="宋体" panose="02010600030101010101" pitchFamily="2" charset="-122"/>
              </a:rPr>
              <a:t>．南方经济水平已超越北方</a:t>
            </a:r>
            <a:endParaRPr lang="zh-CN" altLang="en-US" sz="2800" dirty="0">
              <a:latin typeface="宋体" panose="02010600030101010101" pitchFamily="2" charset="-122"/>
            </a:endParaRPr>
          </a:p>
          <a:p>
            <a:r>
              <a:rPr lang="en-US" altLang="zh-CN" sz="2800" dirty="0">
                <a:solidFill>
                  <a:srgbClr val="CC0000"/>
                </a:solidFill>
                <a:latin typeface="宋体" panose="02010600030101010101" pitchFamily="2" charset="-122"/>
              </a:rPr>
              <a:t>【</a:t>
            </a:r>
            <a:r>
              <a:rPr lang="zh-CN" altLang="en-US" sz="2800" dirty="0">
                <a:solidFill>
                  <a:srgbClr val="CC0000"/>
                </a:solidFill>
                <a:latin typeface="宋体" panose="02010600030101010101" pitchFamily="2" charset="-122"/>
              </a:rPr>
              <a:t>答案</a:t>
            </a:r>
            <a:r>
              <a:rPr lang="en-US" altLang="zh-CN" sz="2800" dirty="0">
                <a:solidFill>
                  <a:srgbClr val="CC0000"/>
                </a:solidFill>
                <a:latin typeface="宋体" panose="02010600030101010101" pitchFamily="2" charset="-122"/>
              </a:rPr>
              <a:t>】C</a:t>
            </a:r>
            <a:endParaRPr lang="zh-CN" altLang="en-US" sz="2800" dirty="0">
              <a:solidFill>
                <a:srgbClr val="CC0000"/>
              </a:solidFill>
              <a:latin typeface="宋体" panose="02010600030101010101" pitchFamily="2" charset="-122"/>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Text Box 4"/>
          <p:cNvSpPr txBox="1"/>
          <p:nvPr/>
        </p:nvSpPr>
        <p:spPr>
          <a:xfrm>
            <a:off x="1524000" y="981075"/>
            <a:ext cx="9144000" cy="4523105"/>
          </a:xfrm>
          <a:prstGeom prst="rect">
            <a:avLst/>
          </a:prstGeom>
          <a:noFill/>
          <a:ln w="9525">
            <a:noFill/>
          </a:ln>
        </p:spPr>
        <p:txBody>
          <a:bodyPr>
            <a:spAutoFit/>
          </a:bodyPr>
          <a:p>
            <a:r>
              <a:rPr lang="zh-CN" altLang="en-US" sz="3200" dirty="0">
                <a:latin typeface="宋体" panose="02010600030101010101" pitchFamily="2" charset="-122"/>
              </a:rPr>
              <a:t>全国</a:t>
            </a:r>
            <a:r>
              <a:rPr lang="zh-CN" altLang="en-US" sz="3200" dirty="0">
                <a:latin typeface="宋体" panose="02010600030101010101" pitchFamily="2" charset="-122"/>
                <a:ea typeface="宋体" panose="02010600030101010101" pitchFamily="2" charset="-122"/>
              </a:rPr>
              <a:t>Ⅱ卷</a:t>
            </a:r>
            <a:r>
              <a:rPr lang="en-US" altLang="zh-CN" sz="3200" dirty="0">
                <a:latin typeface="宋体" panose="02010600030101010101" pitchFamily="2" charset="-122"/>
              </a:rPr>
              <a:t>33</a:t>
            </a:r>
            <a:r>
              <a:rPr lang="zh-CN" altLang="en-US" sz="3200" dirty="0">
                <a:latin typeface="宋体" panose="02010600030101010101" pitchFamily="2" charset="-122"/>
              </a:rPr>
              <a:t>．</a:t>
            </a:r>
            <a:r>
              <a:rPr lang="en-US" altLang="zh-CN" sz="3200" dirty="0">
                <a:latin typeface="宋体" panose="02010600030101010101" pitchFamily="2" charset="-122"/>
              </a:rPr>
              <a:t>13</a:t>
            </a:r>
            <a:r>
              <a:rPr lang="zh-CN" altLang="en-US" sz="3200" dirty="0">
                <a:latin typeface="宋体" panose="02010600030101010101" pitchFamily="2" charset="-122"/>
              </a:rPr>
              <a:t>世纪后半期，佛罗伦萨市政府决定扩建一座小而简陋的教堂，并专门发布公告称，教堂要与“佛罗伦萨的众多市民的意志结合而成的高贵的心灵相一致”。这反映出，当时佛罗伦萨</a:t>
            </a:r>
            <a:endParaRPr lang="zh-CN" altLang="en-US" sz="3200" dirty="0">
              <a:latin typeface="宋体" panose="02010600030101010101" pitchFamily="2" charset="-122"/>
            </a:endParaRPr>
          </a:p>
          <a:p>
            <a:r>
              <a:rPr lang="en-US" altLang="zh-CN" sz="3200" dirty="0">
                <a:latin typeface="宋体" panose="02010600030101010101" pitchFamily="2" charset="-122"/>
              </a:rPr>
              <a:t>A</a:t>
            </a:r>
            <a:r>
              <a:rPr lang="zh-CN" altLang="en-US" sz="3200" dirty="0">
                <a:latin typeface="宋体" panose="02010600030101010101" pitchFamily="2" charset="-122"/>
              </a:rPr>
              <a:t>．工商业阶层成长壮大                 </a:t>
            </a:r>
            <a:endParaRPr lang="zh-CN" altLang="en-US" sz="3200" dirty="0">
              <a:latin typeface="宋体" panose="02010600030101010101" pitchFamily="2" charset="-122"/>
            </a:endParaRPr>
          </a:p>
          <a:p>
            <a:r>
              <a:rPr lang="en-US" altLang="zh-CN" sz="3200" dirty="0">
                <a:latin typeface="宋体" panose="02010600030101010101" pitchFamily="2" charset="-122"/>
              </a:rPr>
              <a:t>B</a:t>
            </a:r>
            <a:r>
              <a:rPr lang="zh-CN" altLang="en-US" sz="3200" dirty="0">
                <a:latin typeface="宋体" panose="02010600030101010101" pitchFamily="2" charset="-122"/>
              </a:rPr>
              <a:t>．人文主义广泛传播</a:t>
            </a:r>
            <a:endParaRPr lang="zh-CN" altLang="en-US" sz="3200" dirty="0">
              <a:latin typeface="宋体" panose="02010600030101010101" pitchFamily="2" charset="-122"/>
            </a:endParaRPr>
          </a:p>
          <a:p>
            <a:r>
              <a:rPr lang="en-US" altLang="zh-CN" sz="3200" dirty="0">
                <a:latin typeface="宋体" panose="02010600030101010101" pitchFamily="2" charset="-122"/>
              </a:rPr>
              <a:t>C</a:t>
            </a:r>
            <a:r>
              <a:rPr lang="zh-CN" altLang="en-US" sz="3200" dirty="0">
                <a:latin typeface="宋体" panose="02010600030101010101" pitchFamily="2" charset="-122"/>
              </a:rPr>
              <a:t>．教会权威进一步提升                 </a:t>
            </a:r>
            <a:endParaRPr lang="zh-CN" altLang="en-US" sz="3200" dirty="0">
              <a:latin typeface="宋体" panose="02010600030101010101" pitchFamily="2" charset="-122"/>
            </a:endParaRPr>
          </a:p>
          <a:p>
            <a:r>
              <a:rPr lang="en-US" altLang="zh-CN" sz="3200" dirty="0">
                <a:latin typeface="宋体" panose="02010600030101010101" pitchFamily="2" charset="-122"/>
              </a:rPr>
              <a:t>D</a:t>
            </a:r>
            <a:r>
              <a:rPr lang="zh-CN" altLang="en-US" sz="3200" dirty="0">
                <a:latin typeface="宋体" panose="02010600030101010101" pitchFamily="2" charset="-122"/>
              </a:rPr>
              <a:t>．新教理论初步形成</a:t>
            </a:r>
            <a:endParaRPr lang="zh-CN" altLang="en-US" sz="3200" dirty="0">
              <a:latin typeface="宋体" panose="02010600030101010101" pitchFamily="2" charset="-122"/>
            </a:endParaRPr>
          </a:p>
          <a:p>
            <a:r>
              <a:rPr lang="en-US" altLang="zh-CN" sz="3200" dirty="0">
                <a:solidFill>
                  <a:srgbClr val="CC0000"/>
                </a:solidFill>
                <a:latin typeface="宋体" panose="02010600030101010101" pitchFamily="2" charset="-122"/>
              </a:rPr>
              <a:t>【</a:t>
            </a:r>
            <a:r>
              <a:rPr lang="zh-CN" altLang="en-US" sz="3200" dirty="0">
                <a:solidFill>
                  <a:srgbClr val="CC0000"/>
                </a:solidFill>
                <a:latin typeface="宋体" panose="02010600030101010101" pitchFamily="2" charset="-122"/>
              </a:rPr>
              <a:t>答案</a:t>
            </a:r>
            <a:r>
              <a:rPr lang="en-US" altLang="zh-CN" sz="3200" dirty="0">
                <a:solidFill>
                  <a:srgbClr val="CC0000"/>
                </a:solidFill>
                <a:latin typeface="宋体" panose="02010600030101010101" pitchFamily="2" charset="-122"/>
              </a:rPr>
              <a:t>】A</a:t>
            </a:r>
            <a:endParaRPr lang="zh-CN" altLang="en-US" sz="3200" dirty="0">
              <a:solidFill>
                <a:srgbClr val="CC0000"/>
              </a:solidFill>
              <a:latin typeface="宋体" panose="02010600030101010101" pitchFamily="2" charset="-122"/>
            </a:endParaRPr>
          </a:p>
        </p:txBody>
      </p:sp>
      <p:sp>
        <p:nvSpPr>
          <p:cNvPr id="2" name="左箭头 1">
            <a:hlinkClick r:id="rId1" action="ppaction://hlinksldjump"/>
          </p:cNvPr>
          <p:cNvSpPr/>
          <p:nvPr/>
        </p:nvSpPr>
        <p:spPr>
          <a:xfrm>
            <a:off x="7967663" y="5805488"/>
            <a:ext cx="957263" cy="360363"/>
          </a:xfrm>
          <a:prstGeom prst="lef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1" name="Picture 4" descr="C:\Users\ADMINI~1\AppData\Local\Temp\ksohtml\wps2219.tmp.jpg"/>
          <p:cNvSpPr>
            <a:spLocks noChangeAspect="1"/>
          </p:cNvSpPr>
          <p:nvPr/>
        </p:nvSpPr>
        <p:spPr>
          <a:xfrm>
            <a:off x="1524000" y="1133475"/>
            <a:ext cx="9525" cy="9525"/>
          </a:xfrm>
          <a:prstGeom prst="rect">
            <a:avLst/>
          </a:prstGeom>
          <a:noFill/>
          <a:ln w="9525">
            <a:noFill/>
          </a:ln>
        </p:spPr>
        <p:txBody>
          <a:bodyPr/>
          <a:p>
            <a:endParaRPr lang="zh-CN" altLang="en-US" dirty="0">
              <a:latin typeface="Arial" panose="020B0604020202020204" pitchFamily="34" charset="0"/>
            </a:endParaRPr>
          </a:p>
        </p:txBody>
      </p:sp>
      <p:pic>
        <p:nvPicPr>
          <p:cNvPr id="43012" name="Picture 3" descr="logo"/>
          <p:cNvPicPr>
            <a:picLocks noChangeAspect="1"/>
          </p:cNvPicPr>
          <p:nvPr/>
        </p:nvPicPr>
        <p:blipFill>
          <a:blip r:embed="rId1"/>
          <a:stretch>
            <a:fillRect/>
          </a:stretch>
        </p:blipFill>
        <p:spPr>
          <a:xfrm>
            <a:off x="2667000" y="6234113"/>
            <a:ext cx="9525" cy="9525"/>
          </a:xfrm>
          <a:prstGeom prst="rect">
            <a:avLst/>
          </a:prstGeom>
          <a:noFill/>
          <a:ln w="9525">
            <a:noFill/>
          </a:ln>
        </p:spPr>
      </p:pic>
      <p:pic>
        <p:nvPicPr>
          <p:cNvPr id="43013" name="图片 9" descr="www.ziyuanku.com"/>
          <p:cNvPicPr>
            <a:picLocks noChangeAspect="1"/>
          </p:cNvPicPr>
          <p:nvPr/>
        </p:nvPicPr>
        <p:blipFill>
          <a:blip r:embed="rId2">
            <a:lum contrast="20000"/>
          </a:blip>
          <a:stretch>
            <a:fillRect/>
          </a:stretch>
        </p:blipFill>
        <p:spPr>
          <a:xfrm>
            <a:off x="3216275" y="1989138"/>
            <a:ext cx="4681538" cy="3348037"/>
          </a:xfrm>
          <a:prstGeom prst="rect">
            <a:avLst/>
          </a:prstGeom>
          <a:noFill/>
          <a:ln w="9525">
            <a:noFill/>
          </a:ln>
        </p:spPr>
      </p:pic>
      <p:sp>
        <p:nvSpPr>
          <p:cNvPr id="43014" name="Rectangle 7"/>
          <p:cNvSpPr/>
          <p:nvPr/>
        </p:nvSpPr>
        <p:spPr>
          <a:xfrm>
            <a:off x="1703388" y="1121728"/>
            <a:ext cx="8569325" cy="829945"/>
          </a:xfrm>
          <a:prstGeom prst="rect">
            <a:avLst/>
          </a:prstGeom>
          <a:noFill/>
          <a:ln w="9525">
            <a:noFill/>
          </a:ln>
        </p:spPr>
        <p:txBody>
          <a:bodyPr anchor="ctr">
            <a:spAutoFit/>
          </a:bodyPr>
          <a:p>
            <a:r>
              <a:rPr lang="zh-CN" altLang="en-US" sz="2400" dirty="0">
                <a:solidFill>
                  <a:srgbClr val="000000"/>
                </a:solidFill>
                <a:latin typeface="宋体" panose="02010600030101010101" pitchFamily="2" charset="-122"/>
              </a:rPr>
              <a:t>全国</a:t>
            </a:r>
            <a:r>
              <a:rPr lang="zh-CN" altLang="en-US" sz="2400" dirty="0">
                <a:solidFill>
                  <a:srgbClr val="000000"/>
                </a:solidFill>
                <a:latin typeface="宋体" panose="02010600030101010101" pitchFamily="2" charset="-122"/>
                <a:ea typeface="宋体" panose="02010600030101010101" pitchFamily="2" charset="-122"/>
              </a:rPr>
              <a:t>Ⅱ</a:t>
            </a:r>
            <a:r>
              <a:rPr lang="en-US" altLang="zh-CN" sz="2400" dirty="0">
                <a:solidFill>
                  <a:srgbClr val="000000"/>
                </a:solidFill>
                <a:latin typeface="宋体" panose="02010600030101010101" pitchFamily="2" charset="-122"/>
              </a:rPr>
              <a:t>24</a:t>
            </a:r>
            <a:r>
              <a:rPr lang="zh-CN" altLang="en-US" sz="2400" dirty="0">
                <a:solidFill>
                  <a:srgbClr val="000000"/>
                </a:solidFill>
                <a:latin typeface="宋体" panose="02010600030101010101" pitchFamily="2" charset="-122"/>
              </a:rPr>
              <a:t>．图</a:t>
            </a:r>
            <a:r>
              <a:rPr lang="en-US" altLang="zh-CN" sz="2400" dirty="0">
                <a:solidFill>
                  <a:srgbClr val="000000"/>
                </a:solidFill>
                <a:latin typeface="宋体" panose="02010600030101010101" pitchFamily="2" charset="-122"/>
              </a:rPr>
              <a:t>5</a:t>
            </a:r>
            <a:r>
              <a:rPr lang="zh-CN" altLang="en-US" sz="2400" dirty="0">
                <a:solidFill>
                  <a:srgbClr val="000000"/>
                </a:solidFill>
                <a:latin typeface="宋体" panose="02010600030101010101" pitchFamily="2" charset="-122"/>
              </a:rPr>
              <a:t>为春秋战国之际局部示意图。当时，范蠡在陶、子贡在曹鲁之间经商成为巨富，这一现象反映了</a:t>
            </a:r>
            <a:endParaRPr lang="zh-CN" altLang="en-US" sz="2400" dirty="0">
              <a:latin typeface="Arial" panose="020B0604020202020204" pitchFamily="34" charset="0"/>
            </a:endParaRPr>
          </a:p>
        </p:txBody>
      </p:sp>
      <p:sp>
        <p:nvSpPr>
          <p:cNvPr id="43015" name="Rectangle 8"/>
          <p:cNvSpPr/>
          <p:nvPr/>
        </p:nvSpPr>
        <p:spPr>
          <a:xfrm>
            <a:off x="5775325" y="1141572"/>
            <a:ext cx="640080" cy="521970"/>
          </a:xfrm>
          <a:prstGeom prst="rect">
            <a:avLst/>
          </a:prstGeom>
          <a:noFill/>
          <a:ln w="9525">
            <a:noFill/>
          </a:ln>
        </p:spPr>
        <p:txBody>
          <a:bodyPr wrap="none" anchor="ctr">
            <a:spAutoFit/>
          </a:bodyPr>
          <a:p>
            <a:pPr indent="266700"/>
            <a:r>
              <a:rPr lang="zh-CN" altLang="en-US" sz="1000" dirty="0">
                <a:latin typeface="Times New Roman" panose="02020603050405020304" charset="0"/>
              </a:rPr>
              <a:t>图</a:t>
            </a:r>
            <a:r>
              <a:rPr lang="en-US" altLang="zh-CN" sz="1000" dirty="0">
                <a:latin typeface="Times New Roman" panose="02020603050405020304" charset="0"/>
              </a:rPr>
              <a:t>5</a:t>
            </a:r>
            <a:endParaRPr lang="en-US" altLang="zh-CN" sz="800" dirty="0">
              <a:latin typeface="Arial" panose="020B0604020202020204" pitchFamily="34" charset="0"/>
            </a:endParaRPr>
          </a:p>
          <a:p>
            <a:pPr indent="266700" eaLnBrk="0" hangingPunct="0"/>
            <a:endParaRPr lang="en-US" altLang="zh-CN" dirty="0">
              <a:latin typeface="Arial" panose="020B0604020202020204" pitchFamily="34" charset="0"/>
            </a:endParaRPr>
          </a:p>
        </p:txBody>
      </p:sp>
      <p:sp>
        <p:nvSpPr>
          <p:cNvPr id="43016" name="Rectangle 9"/>
          <p:cNvSpPr/>
          <p:nvPr/>
        </p:nvSpPr>
        <p:spPr>
          <a:xfrm>
            <a:off x="1524000" y="5294948"/>
            <a:ext cx="9144000" cy="1198880"/>
          </a:xfrm>
          <a:prstGeom prst="rect">
            <a:avLst/>
          </a:prstGeom>
          <a:noFill/>
          <a:ln w="9525">
            <a:noFill/>
          </a:ln>
        </p:spPr>
        <p:txBody>
          <a:bodyPr anchor="ctr">
            <a:spAutoFit/>
          </a:bodyPr>
          <a:p>
            <a:pPr indent="266700"/>
            <a:r>
              <a:rPr lang="en-US" altLang="zh-CN" sz="2400" dirty="0">
                <a:solidFill>
                  <a:srgbClr val="000000"/>
                </a:solidFill>
                <a:latin typeface="宋体" panose="02010600030101010101" pitchFamily="2" charset="-122"/>
              </a:rPr>
              <a:t>A</a:t>
            </a:r>
            <a:r>
              <a:rPr lang="zh-CN" altLang="en-US" sz="2400" dirty="0">
                <a:solidFill>
                  <a:srgbClr val="000000"/>
                </a:solidFill>
                <a:latin typeface="宋体" panose="02010600030101010101" pitchFamily="2" charset="-122"/>
              </a:rPr>
              <a:t>．区域位置影响商贸发展     </a:t>
            </a:r>
            <a:r>
              <a:rPr lang="en-US" altLang="zh-CN" sz="2400" dirty="0">
                <a:solidFill>
                  <a:srgbClr val="000000"/>
                </a:solidFill>
                <a:latin typeface="宋体" panose="02010600030101010101" pitchFamily="2" charset="-122"/>
              </a:rPr>
              <a:t>B</a:t>
            </a:r>
            <a:r>
              <a:rPr lang="zh-CN" altLang="en-US" sz="2400" dirty="0">
                <a:solidFill>
                  <a:srgbClr val="000000"/>
                </a:solidFill>
                <a:latin typeface="宋体" panose="02010600030101010101" pitchFamily="2" charset="-122"/>
              </a:rPr>
              <a:t>．争霸战争促进经济交往</a:t>
            </a:r>
            <a:endParaRPr lang="zh-CN" altLang="en-US" sz="2400" dirty="0">
              <a:latin typeface="宋体" panose="02010600030101010101" pitchFamily="2" charset="-122"/>
            </a:endParaRPr>
          </a:p>
          <a:p>
            <a:pPr indent="266700" eaLnBrk="0" hangingPunct="0"/>
            <a:r>
              <a:rPr lang="en-US" altLang="zh-CN" sz="2400" dirty="0">
                <a:solidFill>
                  <a:srgbClr val="000000"/>
                </a:solidFill>
                <a:latin typeface="宋体" panose="02010600030101010101" pitchFamily="2" charset="-122"/>
              </a:rPr>
              <a:t>C</a:t>
            </a:r>
            <a:r>
              <a:rPr lang="zh-CN" altLang="en-US" sz="2400" dirty="0">
                <a:solidFill>
                  <a:srgbClr val="000000"/>
                </a:solidFill>
                <a:latin typeface="宋体" panose="02010600030101010101" pitchFamily="2" charset="-122"/>
              </a:rPr>
              <a:t>．交通条件决定地方经济状况 </a:t>
            </a:r>
            <a:r>
              <a:rPr lang="en-US" altLang="zh-CN" sz="2400" dirty="0">
                <a:solidFill>
                  <a:srgbClr val="000000"/>
                </a:solidFill>
                <a:latin typeface="宋体" panose="02010600030101010101" pitchFamily="2" charset="-122"/>
              </a:rPr>
              <a:t>D</a:t>
            </a:r>
            <a:r>
              <a:rPr lang="zh-CN" altLang="en-US" sz="2400" dirty="0">
                <a:solidFill>
                  <a:srgbClr val="000000"/>
                </a:solidFill>
                <a:latin typeface="宋体" panose="02010600030101010101" pitchFamily="2" charset="-122"/>
              </a:rPr>
              <a:t>．城市规模扩大推动商业繁荣</a:t>
            </a:r>
            <a:endParaRPr lang="zh-CN" altLang="en-US" sz="2400" dirty="0">
              <a:solidFill>
                <a:srgbClr val="000000"/>
              </a:solidFill>
              <a:latin typeface="宋体" panose="02010600030101010101" pitchFamily="2" charset="-122"/>
            </a:endParaRPr>
          </a:p>
          <a:p>
            <a:pPr indent="266700" eaLnBrk="0" hangingPunct="0"/>
            <a:r>
              <a:rPr lang="en-US" altLang="zh-CN" sz="2400" dirty="0">
                <a:solidFill>
                  <a:srgbClr val="CC0000"/>
                </a:solidFill>
                <a:latin typeface="Arial" panose="020B0604020202020204" pitchFamily="34" charset="0"/>
              </a:rPr>
              <a:t>【</a:t>
            </a:r>
            <a:r>
              <a:rPr lang="zh-CN" altLang="en-US" sz="2400" dirty="0">
                <a:solidFill>
                  <a:srgbClr val="CC0000"/>
                </a:solidFill>
                <a:latin typeface="Arial" panose="020B0604020202020204" pitchFamily="34" charset="0"/>
              </a:rPr>
              <a:t>答案</a:t>
            </a:r>
            <a:r>
              <a:rPr lang="en-US" altLang="zh-CN" sz="2400" dirty="0">
                <a:solidFill>
                  <a:srgbClr val="CC0000"/>
                </a:solidFill>
                <a:latin typeface="Arial" panose="020B0604020202020204" pitchFamily="34" charset="0"/>
              </a:rPr>
              <a:t>】A</a:t>
            </a:r>
            <a:endParaRPr lang="zh-CN" altLang="en-US" sz="2400" dirty="0">
              <a:solidFill>
                <a:srgbClr val="CC0000"/>
              </a:solidFill>
              <a:latin typeface="Arial" panose="020B0604020202020204" pitchFamily="34" charset="0"/>
            </a:endParaRPr>
          </a:p>
        </p:txBody>
      </p:sp>
      <p:sp>
        <p:nvSpPr>
          <p:cNvPr id="3" name="左箭头 2">
            <a:hlinkClick r:id="rId3" action="ppaction://hlinksldjump"/>
          </p:cNvPr>
          <p:cNvSpPr/>
          <p:nvPr/>
        </p:nvSpPr>
        <p:spPr>
          <a:xfrm>
            <a:off x="9048750" y="6122988"/>
            <a:ext cx="647700" cy="25876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Text Box 4"/>
          <p:cNvSpPr txBox="1"/>
          <p:nvPr/>
        </p:nvSpPr>
        <p:spPr>
          <a:xfrm>
            <a:off x="1524000" y="549275"/>
            <a:ext cx="9144000" cy="4399915"/>
          </a:xfrm>
          <a:prstGeom prst="rect">
            <a:avLst/>
          </a:prstGeom>
          <a:noFill/>
          <a:ln w="9525">
            <a:noFill/>
          </a:ln>
        </p:spPr>
        <p:txBody>
          <a:bodyPr>
            <a:spAutoFit/>
          </a:bodyPr>
          <a:p>
            <a:r>
              <a:rPr lang="zh-CN" altLang="en-US" sz="2800" dirty="0">
                <a:latin typeface="宋体" panose="02010600030101010101" pitchFamily="2" charset="-122"/>
              </a:rPr>
              <a:t>全国</a:t>
            </a:r>
            <a:r>
              <a:rPr lang="zh-CN" altLang="en-US" sz="2800" dirty="0">
                <a:latin typeface="宋体" panose="02010600030101010101" pitchFamily="2" charset="-122"/>
                <a:ea typeface="宋体" panose="02010600030101010101" pitchFamily="2" charset="-122"/>
              </a:rPr>
              <a:t>Ⅱ卷</a:t>
            </a:r>
            <a:r>
              <a:rPr lang="en-US" altLang="zh-CN" sz="2800" dirty="0">
                <a:latin typeface="宋体" panose="02010600030101010101" pitchFamily="2" charset="-122"/>
              </a:rPr>
              <a:t>29</a:t>
            </a:r>
            <a:r>
              <a:rPr lang="zh-CN" altLang="en-US" sz="2800" dirty="0">
                <a:latin typeface="宋体" panose="02010600030101010101" pitchFamily="2" charset="-122"/>
              </a:rPr>
              <a:t>．</a:t>
            </a:r>
            <a:r>
              <a:rPr lang="en-US" altLang="zh-CN" sz="2800" dirty="0">
                <a:latin typeface="宋体" panose="02010600030101010101" pitchFamily="2" charset="-122"/>
              </a:rPr>
              <a:t>1913</a:t>
            </a:r>
            <a:r>
              <a:rPr lang="zh-CN" altLang="en-US" sz="2800" dirty="0">
                <a:latin typeface="宋体" panose="02010600030101010101" pitchFamily="2" charset="-122"/>
              </a:rPr>
              <a:t>年，</a:t>
            </a:r>
            <a:r>
              <a:rPr lang="en-US" altLang="zh-CN" sz="2800" dirty="0">
                <a:latin typeface="宋体" panose="02010600030101010101" pitchFamily="2" charset="-122"/>
              </a:rPr>
              <a:t>《</a:t>
            </a:r>
            <a:r>
              <a:rPr lang="zh-CN" altLang="en-US" sz="2800" dirty="0">
                <a:latin typeface="宋体" panose="02010600030101010101" pitchFamily="2" charset="-122"/>
              </a:rPr>
              <a:t>申报</a:t>
            </a:r>
            <a:r>
              <a:rPr lang="en-US" altLang="zh-CN" sz="2800" dirty="0">
                <a:latin typeface="宋体" panose="02010600030101010101" pitchFamily="2" charset="-122"/>
              </a:rPr>
              <a:t>》</a:t>
            </a:r>
            <a:r>
              <a:rPr lang="zh-CN" altLang="en-US" sz="2800" dirty="0">
                <a:latin typeface="宋体" panose="02010600030101010101" pitchFamily="2" charset="-122"/>
              </a:rPr>
              <a:t>登载的“艾罗补脑汁”广告称：“欲图一国之进步，当先使一国之人民精神日旺，思想日新，舍补脑之外另无精神思想也。故善国者必先得卫生，善谋卫生者必先得谋补脑。”由于广告成功，产品一上市就十分畅销。这反映出当时</a:t>
            </a:r>
            <a:endParaRPr lang="zh-CN" altLang="en-US" sz="2800" dirty="0">
              <a:latin typeface="宋体" panose="02010600030101010101" pitchFamily="2" charset="-122"/>
            </a:endParaRPr>
          </a:p>
          <a:p>
            <a:r>
              <a:rPr lang="en-US" altLang="zh-CN" sz="2800" dirty="0">
                <a:latin typeface="宋体" panose="02010600030101010101" pitchFamily="2" charset="-122"/>
              </a:rPr>
              <a:t>A</a:t>
            </a:r>
            <a:r>
              <a:rPr lang="zh-CN" altLang="en-US" sz="2800" dirty="0">
                <a:latin typeface="宋体" panose="02010600030101010101" pitchFamily="2" charset="-122"/>
              </a:rPr>
              <a:t>．新文化运动的影响日益广泛            	</a:t>
            </a:r>
            <a:endParaRPr lang="zh-CN" altLang="en-US" sz="2800" dirty="0">
              <a:latin typeface="宋体" panose="02010600030101010101" pitchFamily="2" charset="-122"/>
            </a:endParaRPr>
          </a:p>
          <a:p>
            <a:r>
              <a:rPr lang="en-US" altLang="zh-CN" sz="2800" dirty="0">
                <a:latin typeface="宋体" panose="02010600030101010101" pitchFamily="2" charset="-122"/>
              </a:rPr>
              <a:t>B</a:t>
            </a:r>
            <a:r>
              <a:rPr lang="zh-CN" altLang="en-US" sz="2800" dirty="0">
                <a:latin typeface="宋体" panose="02010600030101010101" pitchFamily="2" charset="-122"/>
              </a:rPr>
              <a:t>．追求新思想成为社会时尚</a:t>
            </a:r>
            <a:endParaRPr lang="zh-CN" altLang="en-US" sz="2800" dirty="0">
              <a:latin typeface="宋体" panose="02010600030101010101" pitchFamily="2" charset="-122"/>
            </a:endParaRPr>
          </a:p>
          <a:p>
            <a:r>
              <a:rPr lang="en-US" altLang="zh-CN" sz="2800" dirty="0">
                <a:latin typeface="宋体" panose="02010600030101010101" pitchFamily="2" charset="-122"/>
              </a:rPr>
              <a:t>C</a:t>
            </a:r>
            <a:r>
              <a:rPr lang="zh-CN" altLang="en-US" sz="2800" dirty="0">
                <a:latin typeface="宋体" panose="02010600030101010101" pitchFamily="2" charset="-122"/>
              </a:rPr>
              <a:t>．改良社会风俗成为国民共识            	</a:t>
            </a:r>
            <a:endParaRPr lang="zh-CN" altLang="en-US" sz="2800" dirty="0">
              <a:latin typeface="宋体" panose="02010600030101010101" pitchFamily="2" charset="-122"/>
            </a:endParaRPr>
          </a:p>
          <a:p>
            <a:r>
              <a:rPr lang="en-US" altLang="zh-CN" sz="2800" dirty="0">
                <a:latin typeface="宋体" panose="02010600030101010101" pitchFamily="2" charset="-122"/>
              </a:rPr>
              <a:t>D</a:t>
            </a:r>
            <a:r>
              <a:rPr lang="zh-CN" altLang="en-US" sz="2800" dirty="0">
                <a:latin typeface="宋体" panose="02010600030101010101" pitchFamily="2" charset="-122"/>
              </a:rPr>
              <a:t>．广告成为推进文明的工具</a:t>
            </a:r>
            <a:endParaRPr lang="zh-CN" altLang="en-US" sz="2800" dirty="0">
              <a:latin typeface="宋体" panose="02010600030101010101" pitchFamily="2" charset="-122"/>
            </a:endParaRPr>
          </a:p>
          <a:p>
            <a:r>
              <a:rPr lang="en-US" altLang="zh-CN" sz="2800" dirty="0">
                <a:solidFill>
                  <a:srgbClr val="CC0000"/>
                </a:solidFill>
                <a:latin typeface="宋体" panose="02010600030101010101" pitchFamily="2" charset="-122"/>
              </a:rPr>
              <a:t>【</a:t>
            </a:r>
            <a:r>
              <a:rPr lang="zh-CN" altLang="en-US" sz="2800" dirty="0">
                <a:solidFill>
                  <a:srgbClr val="CC0000"/>
                </a:solidFill>
                <a:latin typeface="宋体" panose="02010600030101010101" pitchFamily="2" charset="-122"/>
              </a:rPr>
              <a:t>答案</a:t>
            </a:r>
            <a:r>
              <a:rPr lang="en-US" altLang="zh-CN" sz="2800" dirty="0">
                <a:solidFill>
                  <a:srgbClr val="CC0000"/>
                </a:solidFill>
                <a:latin typeface="宋体" panose="02010600030101010101" pitchFamily="2" charset="-122"/>
              </a:rPr>
              <a:t>】B</a:t>
            </a:r>
            <a:endParaRPr lang="zh-CN" altLang="en-US" sz="2800" dirty="0">
              <a:solidFill>
                <a:srgbClr val="CC0000"/>
              </a:solidFill>
              <a:latin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29005" y="52705"/>
            <a:ext cx="10515600" cy="593725"/>
          </a:xfrm>
        </p:spPr>
        <p:txBody>
          <a:bodyPr/>
          <a:p>
            <a:r>
              <a:rPr lang="en-US" altLang="zh-CN" sz="3200"/>
              <a:t>            </a:t>
            </a:r>
            <a:r>
              <a:rPr lang="zh-CN" altLang="en-US" sz="3200"/>
              <a:t>表</a:t>
            </a:r>
            <a:r>
              <a:rPr lang="en-US" altLang="zh-CN" sz="3200"/>
              <a:t>4  </a:t>
            </a:r>
            <a:r>
              <a:rPr lang="zh-CN" altLang="en-US" sz="3200"/>
              <a:t>2017年全国文综Ⅱ卷历史试题双向细目表</a:t>
            </a:r>
            <a:endParaRPr lang="zh-CN" altLang="en-US" sz="3200"/>
          </a:p>
        </p:txBody>
      </p:sp>
      <p:graphicFrame>
        <p:nvGraphicFramePr>
          <p:cNvPr id="0" name="表格 -1"/>
          <p:cNvGraphicFramePr/>
          <p:nvPr/>
        </p:nvGraphicFramePr>
        <p:xfrm>
          <a:off x="1007110" y="646430"/>
          <a:ext cx="10557510" cy="6163945"/>
        </p:xfrm>
        <a:graphic>
          <a:graphicData uri="http://schemas.openxmlformats.org/drawingml/2006/table">
            <a:tbl>
              <a:tblPr firstRow="1" bandRow="1">
                <a:tableStyleId>{5940675A-B579-460E-94D1-54222C63F5DA}</a:tableStyleId>
              </a:tblPr>
              <a:tblGrid>
                <a:gridCol w="527050"/>
                <a:gridCol w="1053465"/>
                <a:gridCol w="1643380"/>
                <a:gridCol w="395605"/>
                <a:gridCol w="3214370"/>
                <a:gridCol w="1252855"/>
                <a:gridCol w="1849755"/>
                <a:gridCol w="621030"/>
              </a:tblGrid>
              <a:tr h="367665">
                <a:tc>
                  <a:txBody>
                    <a:bodyPr/>
                    <a:p>
                      <a:pPr indent="0" algn="ctr">
                        <a:buNone/>
                      </a:pPr>
                      <a:r>
                        <a:rPr lang="zh-CN" altLang="en-US" sz="1400" b="1">
                          <a:latin typeface="宋体" panose="02010600030101010101" pitchFamily="2" charset="-122"/>
                          <a:ea typeface="宋体" panose="02010600030101010101" pitchFamily="2" charset="-122"/>
                          <a:cs typeface="宋体" panose="02010600030101010101" pitchFamily="2" charset="-122"/>
                        </a:rPr>
                        <a:t>题型</a:t>
                      </a:r>
                      <a:endParaRPr lang="zh-CN" altLang="en-US" sz="14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400" b="1">
                          <a:latin typeface="宋体" panose="02010600030101010101" pitchFamily="2" charset="-122"/>
                          <a:ea typeface="宋体" panose="02010600030101010101" pitchFamily="2" charset="-122"/>
                          <a:cs typeface="宋体" panose="02010600030101010101" pitchFamily="2" charset="-122"/>
                        </a:rPr>
                        <a:t>题号及范围</a:t>
                      </a:r>
                      <a:endParaRPr lang="zh-CN" altLang="en-US" sz="14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400" b="1">
                          <a:latin typeface="宋体" panose="02010600030101010101" pitchFamily="2" charset="-122"/>
                          <a:ea typeface="宋体" panose="02010600030101010101" pitchFamily="2" charset="-122"/>
                          <a:cs typeface="宋体" panose="02010600030101010101" pitchFamily="2" charset="-122"/>
                        </a:rPr>
                        <a:t>考点或试题要点</a:t>
                      </a:r>
                      <a:endParaRPr lang="zh-CN" altLang="en-US" sz="14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400" b="1">
                          <a:latin typeface="宋体" panose="02010600030101010101" pitchFamily="2" charset="-122"/>
                          <a:ea typeface="宋体" panose="02010600030101010101" pitchFamily="2" charset="-122"/>
                          <a:cs typeface="宋体" panose="02010600030101010101" pitchFamily="2" charset="-122"/>
                        </a:rPr>
                        <a:t>分值</a:t>
                      </a:r>
                      <a:endParaRPr lang="zh-CN" altLang="en-US" sz="14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400" b="1">
                          <a:latin typeface="宋体" panose="02010600030101010101" pitchFamily="2" charset="-122"/>
                          <a:ea typeface="宋体" panose="02010600030101010101" pitchFamily="2" charset="-122"/>
                          <a:cs typeface="宋体" panose="02010600030101010101" pitchFamily="2" charset="-122"/>
                        </a:rPr>
                        <a:t>考试能力要求</a:t>
                      </a:r>
                      <a:endParaRPr lang="zh-CN" altLang="en-US" sz="14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400" b="1">
                          <a:latin typeface="宋体" panose="02010600030101010101" pitchFamily="2" charset="-122"/>
                          <a:ea typeface="宋体" panose="02010600030101010101" pitchFamily="2" charset="-122"/>
                          <a:cs typeface="宋体" panose="02010600030101010101" pitchFamily="2" charset="-122"/>
                        </a:rPr>
                        <a:t>材料呈现方式</a:t>
                      </a:r>
                      <a:endParaRPr lang="zh-CN" altLang="en-US" sz="14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400" b="1">
                          <a:latin typeface="宋体" panose="02010600030101010101" pitchFamily="2" charset="-122"/>
                          <a:ea typeface="宋体" panose="02010600030101010101" pitchFamily="2" charset="-122"/>
                          <a:cs typeface="宋体" panose="02010600030101010101" pitchFamily="2" charset="-122"/>
                        </a:rPr>
                        <a:t>引导语或设问</a:t>
                      </a:r>
                      <a:endParaRPr lang="zh-CN" altLang="en-US" sz="14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400" b="1">
                          <a:latin typeface="宋体" panose="02010600030101010101" pitchFamily="2" charset="-122"/>
                          <a:ea typeface="宋体" panose="02010600030101010101" pitchFamily="2" charset="-122"/>
                          <a:cs typeface="宋体" panose="02010600030101010101" pitchFamily="2" charset="-122"/>
                        </a:rPr>
                        <a:t>难度</a:t>
                      </a:r>
                      <a:endParaRPr lang="zh-CN" altLang="en-US" sz="14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7665">
                <a:tc rowSpan="12">
                  <a:txBody>
                    <a:bodyPr/>
                    <a:p>
                      <a:pPr indent="0" algn="ctr">
                        <a:buNone/>
                      </a:pPr>
                      <a:r>
                        <a:rPr lang="zh-CN" altLang="en-US" sz="1400" b="1">
                          <a:latin typeface="宋体" panose="02010600030101010101" pitchFamily="2" charset="-122"/>
                          <a:ea typeface="宋体" panose="02010600030101010101" pitchFamily="2" charset="-122"/>
                          <a:cs typeface="宋体" panose="02010600030101010101" pitchFamily="2" charset="-122"/>
                        </a:rPr>
                        <a:t>选择题</a:t>
                      </a:r>
                      <a:endParaRPr lang="zh-CN" altLang="en-US" sz="1400" b="1">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zh-CN" sz="1400" b="1">
                          <a:latin typeface="Times New Roman" panose="02020603050405020304" charset="0"/>
                        </a:rPr>
                        <a:t> </a:t>
                      </a:r>
                      <a:endParaRPr lang="en-US" altLang="zh-CN" sz="1400" b="1">
                        <a:latin typeface="Times New Roman" panose="02020603050405020304" charset="0"/>
                      </a:endParaRPr>
                    </a:p>
                    <a:p>
                      <a:pPr indent="0">
                        <a:buNone/>
                      </a:pPr>
                      <a:r>
                        <a:rPr lang="en-US" altLang="zh-CN" sz="1400" b="1">
                          <a:latin typeface="Times New Roman" panose="02020603050405020304" charset="0"/>
                        </a:rPr>
                        <a:t> </a:t>
                      </a:r>
                      <a:endParaRPr lang="en-US" altLang="zh-CN" sz="1400" b="1">
                        <a:latin typeface="Times New Roman" panose="02020603050405020304" charset="0"/>
                      </a:endParaRPr>
                    </a:p>
                    <a:p>
                      <a:pPr indent="0">
                        <a:buNone/>
                      </a:pPr>
                      <a:r>
                        <a:rPr lang="en-US" altLang="zh-CN" sz="1400" b="1">
                          <a:latin typeface="Times New Roman" panose="02020603050405020304" charset="0"/>
                        </a:rPr>
                        <a:t> </a:t>
                      </a:r>
                      <a:endParaRPr lang="en-US" altLang="zh-CN" sz="1400" b="1">
                        <a:latin typeface="Times New Roman" panose="02020603050405020304" charset="0"/>
                      </a:endParaRPr>
                    </a:p>
                    <a:p>
                      <a:pPr indent="0">
                        <a:buNone/>
                      </a:pPr>
                      <a:r>
                        <a:rPr lang="en-US" altLang="zh-CN" sz="1400" b="1">
                          <a:latin typeface="Times New Roman" panose="02020603050405020304" charset="0"/>
                        </a:rPr>
                        <a:t> </a:t>
                      </a:r>
                      <a:endParaRPr lang="en-US" altLang="zh-CN" sz="1400" b="1">
                        <a:latin typeface="Times New Roman" panose="02020603050405020304" charset="0"/>
                      </a:endParaRPr>
                    </a:p>
                    <a:p>
                      <a:pPr indent="0">
                        <a:buNone/>
                      </a:pPr>
                      <a:r>
                        <a:rPr lang="en-US" altLang="zh-CN" sz="1400" b="1">
                          <a:latin typeface="Times New Roman" panose="02020603050405020304" charset="0"/>
                        </a:rPr>
                        <a:t> </a:t>
                      </a:r>
                      <a:endParaRPr lang="en-US" altLang="zh-CN" sz="1400" b="1">
                        <a:latin typeface="Times New Roman" panose="02020603050405020304" charset="0"/>
                      </a:endParaRPr>
                    </a:p>
                    <a:p>
                      <a:pPr indent="0">
                        <a:buNone/>
                      </a:pPr>
                      <a:r>
                        <a:rPr lang="en-US" altLang="zh-CN" sz="1400" b="1">
                          <a:latin typeface="Times New Roman" panose="02020603050405020304" charset="0"/>
                        </a:rPr>
                        <a:t> </a:t>
                      </a:r>
                      <a:endParaRPr lang="en-US" altLang="zh-CN" sz="1400" b="1">
                        <a:latin typeface="Times New Roman" panose="02020603050405020304" charset="0"/>
                      </a:endParaRPr>
                    </a:p>
                    <a:p>
                      <a:pPr indent="0">
                        <a:buNone/>
                      </a:pPr>
                      <a:r>
                        <a:rPr lang="en-US" altLang="zh-CN" sz="1400" b="1">
                          <a:latin typeface="Times New Roman" panose="02020603050405020304" charset="0"/>
                        </a:rPr>
                        <a:t> </a:t>
                      </a:r>
                      <a:endParaRPr lang="en-US" altLang="zh-CN" sz="1400" b="1">
                        <a:latin typeface="Times New Roman" panose="02020603050405020304" charset="0"/>
                      </a:endParaRPr>
                    </a:p>
                    <a:p>
                      <a:pPr indent="0">
                        <a:buNone/>
                      </a:pPr>
                      <a:r>
                        <a:rPr lang="en-US" altLang="zh-CN" sz="1400" b="1">
                          <a:latin typeface="Times New Roman" panose="02020603050405020304" charset="0"/>
                        </a:rPr>
                        <a:t> </a:t>
                      </a:r>
                      <a:endParaRPr lang="en-US" altLang="zh-CN" sz="1400" b="1">
                        <a:latin typeface="Times New Roman" panose="02020603050405020304" charset="0"/>
                      </a:endParaRPr>
                    </a:p>
                    <a:p>
                      <a:pPr indent="0">
                        <a:buNone/>
                      </a:pPr>
                      <a:r>
                        <a:rPr lang="en-US" altLang="zh-CN" sz="1400" b="1">
                          <a:latin typeface="Times New Roman" panose="02020603050405020304" charset="0"/>
                        </a:rPr>
                        <a:t> </a:t>
                      </a:r>
                      <a:endParaRPr lang="en-US" altLang="zh-CN" sz="1400" b="1">
                        <a:latin typeface="Times New Roman" panose="02020603050405020304" charset="0"/>
                      </a:endParaRPr>
                    </a:p>
                    <a:p>
                      <a:pPr indent="0">
                        <a:buNone/>
                      </a:pPr>
                      <a:r>
                        <a:rPr lang="en-US" altLang="zh-CN" sz="1400" b="1">
                          <a:latin typeface="Times New Roman" panose="02020603050405020304" charset="0"/>
                        </a:rPr>
                        <a:t> </a:t>
                      </a:r>
                      <a:endParaRPr lang="en-US" altLang="zh-CN" sz="1400" b="1">
                        <a:latin typeface="Times New Roman" panose="02020603050405020304" charset="0"/>
                      </a:endParaRPr>
                    </a:p>
                    <a:p>
                      <a:pPr indent="0">
                        <a:buNone/>
                      </a:pPr>
                      <a:r>
                        <a:rPr lang="en-US" altLang="zh-CN" sz="1400" b="1">
                          <a:latin typeface="Times New Roman" panose="02020603050405020304" charset="0"/>
                        </a:rPr>
                        <a:t> </a:t>
                      </a:r>
                      <a:endParaRPr lang="en-US" altLang="zh-CN" sz="1400" b="1">
                        <a:latin typeface="Times New Roman" panose="02020603050405020304" charset="0"/>
                        <a:cs typeface="Times New Roman" panose="02020603050405020304" charset="0"/>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400" b="1">
                          <a:latin typeface="楷体_GB2312" charset="0"/>
                          <a:cs typeface="楷体_GB2312" charset="0"/>
                        </a:rPr>
                        <a:t>24</a:t>
                      </a:r>
                      <a:r>
                        <a:rPr lang="zh-CN" altLang="en-US" sz="1400" b="1">
                          <a:latin typeface="宋体" panose="02010600030101010101" pitchFamily="2" charset="-122"/>
                          <a:ea typeface="宋体" panose="02010600030101010101" pitchFamily="2" charset="-122"/>
                          <a:cs typeface="宋体" panose="02010600030101010101" pitchFamily="2" charset="-122"/>
                        </a:rPr>
                        <a:t>（中古经济）</a:t>
                      </a:r>
                      <a:endParaRPr lang="zh-CN" altLang="en-US" sz="1400" b="1">
                        <a:latin typeface="楷体_GB2312" charset="0"/>
                        <a:ea typeface="楷体_GB2312" charset="0"/>
                        <a:cs typeface="楷体_GB2312" charset="0"/>
                      </a:endParaRPr>
                    </a:p>
                  </a:txBody>
                  <a:tcPr marL="0" marR="0" marT="0" marB="1" vert="horz"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400" b="1">
                          <a:latin typeface="华文楷体" panose="02010600040101010101" charset="-122"/>
                          <a:ea typeface="华文楷体" panose="02010600040101010101" charset="-122"/>
                          <a:cs typeface="华文楷体" panose="02010600040101010101" charset="-122"/>
                        </a:rPr>
                        <a:t>古代中国的经济</a:t>
                      </a:r>
                      <a:r>
                        <a:rPr lang="en-US" altLang="zh-CN" sz="1400" b="1">
                          <a:latin typeface="华文楷体" panose="02010600040101010101" charset="-122"/>
                          <a:ea typeface="华文楷体" panose="02010600040101010101" charset="-122"/>
                          <a:cs typeface="华文楷体" panose="02010600040101010101" charset="-122"/>
                        </a:rPr>
                        <a:t>——</a:t>
                      </a:r>
                      <a:r>
                        <a:rPr lang="zh-CN" altLang="en-US" sz="1400" b="1">
                          <a:latin typeface="华文楷体" panose="02010600040101010101" charset="-122"/>
                          <a:ea typeface="华文楷体" panose="02010600040101010101" charset="-122"/>
                          <a:cs typeface="华文楷体" panose="02010600040101010101" charset="-122"/>
                        </a:rPr>
                        <a:t>春秋战国时期的商业</a:t>
                      </a:r>
                      <a:endParaRPr lang="zh-CN" altLang="en-US" sz="1400" b="1">
                        <a:latin typeface="华文楷体" panose="02010600040101010101" charset="-122"/>
                        <a:ea typeface="华文楷体" panose="02010600040101010101" charset="-122"/>
                        <a:cs typeface="华文楷体" panose="02010600040101010101"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400" b="1">
                          <a:latin typeface="楷体_GB2312" charset="0"/>
                          <a:cs typeface="楷体_GB2312" charset="0"/>
                        </a:rPr>
                        <a:t>4</a:t>
                      </a:r>
                      <a:endParaRPr lang="en-US" altLang="zh-CN" sz="1400" b="1">
                        <a:latin typeface="楷体_GB2312" charset="0"/>
                        <a:ea typeface="楷体_GB2312" charset="0"/>
                        <a:cs typeface="楷体_GB2312"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400" b="1">
                          <a:latin typeface="楷体_GB2312" charset="0"/>
                          <a:cs typeface="楷体_GB2312" charset="0"/>
                        </a:rPr>
                        <a:t>获取关键信息，会读图，并调用所学知识</a:t>
                      </a:r>
                      <a:endParaRPr lang="zh-CN" altLang="en-US" sz="1400" b="1">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400" b="1">
                          <a:latin typeface="楷体_GB2312" charset="0"/>
                          <a:cs typeface="楷体_GB2312" charset="0"/>
                        </a:rPr>
                        <a:t>图文呈现</a:t>
                      </a:r>
                      <a:endParaRPr lang="zh-CN" altLang="en-US" sz="1400" b="1">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400" b="1">
                          <a:latin typeface="宋体" panose="02010600030101010101" pitchFamily="2" charset="-122"/>
                          <a:ea typeface="宋体" panose="02010600030101010101" pitchFamily="2" charset="-122"/>
                          <a:cs typeface="宋体" panose="02010600030101010101" pitchFamily="2" charset="-122"/>
                        </a:rPr>
                        <a:t>这一现象反映了</a:t>
                      </a:r>
                      <a:r>
                        <a:rPr lang="zh-CN" altLang="en-US" sz="1400" b="1">
                          <a:latin typeface="楷体_GB2312" charset="0"/>
                          <a:cs typeface="楷体_GB2312" charset="0"/>
                        </a:rPr>
                        <a:t> </a:t>
                      </a:r>
                      <a:endParaRPr lang="zh-CN" altLang="en-US" sz="14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altLang="zh-CN" sz="1400" b="1">
                          <a:latin typeface="楷体_GB2312" charset="0"/>
                          <a:cs typeface="楷体_GB2312" charset="0"/>
                        </a:rPr>
                        <a:t> </a:t>
                      </a:r>
                      <a:endParaRPr lang="en-US" altLang="zh-CN" sz="1400" b="1">
                        <a:latin typeface="楷体_GB2312" charset="0"/>
                        <a:ea typeface="楷体_GB2312" charset="0"/>
                        <a:cs typeface="楷体_GB2312"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22910">
                <a:tc vMerge="1">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400" b="1">
                          <a:latin typeface="楷体_GB2312" charset="0"/>
                          <a:cs typeface="楷体_GB2312" charset="0"/>
                        </a:rPr>
                        <a:t>25</a:t>
                      </a:r>
                      <a:r>
                        <a:rPr lang="zh-CN" altLang="en-US" sz="1400" b="1">
                          <a:latin typeface="宋体" panose="02010600030101010101" pitchFamily="2" charset="-122"/>
                          <a:ea typeface="宋体" panose="02010600030101010101" pitchFamily="2" charset="-122"/>
                          <a:cs typeface="宋体" panose="02010600030101010101" pitchFamily="2" charset="-122"/>
                        </a:rPr>
                        <a:t>（中古文化）</a:t>
                      </a:r>
                      <a:endParaRPr lang="zh-CN" altLang="en-US" sz="1400" b="1">
                        <a:latin typeface="楷体_GB2312" charset="0"/>
                        <a:ea typeface="楷体_GB2312" charset="0"/>
                        <a:cs typeface="楷体_GB2312" charset="0"/>
                      </a:endParaRPr>
                    </a:p>
                  </a:txBody>
                  <a:tcPr marL="0" marR="0" marT="0" marB="1" vert="horz"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400" b="1">
                          <a:latin typeface="华文楷体" panose="02010600040101010101" charset="-122"/>
                          <a:ea typeface="华文楷体" panose="02010600040101010101" charset="-122"/>
                          <a:cs typeface="华文楷体" panose="02010600040101010101" charset="-122"/>
                        </a:rPr>
                        <a:t>古代中国的思想文化</a:t>
                      </a:r>
                      <a:r>
                        <a:rPr lang="en-US" altLang="zh-CN" sz="1400" b="1">
                          <a:latin typeface="华文楷体" panose="02010600040101010101" charset="-122"/>
                          <a:ea typeface="华文楷体" panose="02010600040101010101" charset="-122"/>
                          <a:cs typeface="华文楷体" panose="02010600040101010101" charset="-122"/>
                        </a:rPr>
                        <a:t>——</a:t>
                      </a:r>
                      <a:r>
                        <a:rPr lang="zh-CN" altLang="en-US" sz="1400" b="1">
                          <a:latin typeface="华文楷体" panose="02010600040101010101" charset="-122"/>
                          <a:ea typeface="华文楷体" panose="02010600040101010101" charset="-122"/>
                          <a:cs typeface="华文楷体" panose="02010600040101010101" charset="-122"/>
                        </a:rPr>
                        <a:t>官修史书</a:t>
                      </a:r>
                      <a:endParaRPr lang="zh-CN" altLang="en-US" sz="1400" b="1">
                        <a:latin typeface="华文楷体" panose="02010600040101010101" charset="-122"/>
                        <a:ea typeface="华文楷体" panose="02010600040101010101" charset="-122"/>
                        <a:cs typeface="华文楷体" panose="02010600040101010101"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400" b="1">
                          <a:latin typeface="楷体_GB2312" charset="0"/>
                          <a:cs typeface="楷体_GB2312" charset="0"/>
                        </a:rPr>
                        <a:t>4</a:t>
                      </a:r>
                      <a:endParaRPr lang="en-US" altLang="zh-CN" sz="1400" b="1">
                        <a:latin typeface="楷体_GB2312" charset="0"/>
                        <a:ea typeface="楷体_GB2312" charset="0"/>
                        <a:cs typeface="楷体_GB2312"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400" b="1">
                          <a:latin typeface="楷体_GB2312" charset="0"/>
                          <a:cs typeface="楷体_GB2312" charset="0"/>
                        </a:rPr>
                        <a:t>获取信息，</a:t>
                      </a:r>
                      <a:r>
                        <a:rPr lang="zh-CN" altLang="en-US" sz="1400" b="1">
                          <a:solidFill>
                            <a:srgbClr val="0000FF"/>
                          </a:solidFill>
                          <a:latin typeface="楷体_GB2312" charset="0"/>
                          <a:cs typeface="楷体_GB2312" charset="0"/>
                        </a:rPr>
                        <a:t>对比分析</a:t>
                      </a:r>
                      <a:r>
                        <a:rPr lang="zh-CN" altLang="en-US" sz="1400" b="1">
                          <a:latin typeface="楷体_GB2312" charset="0"/>
                          <a:cs typeface="楷体_GB2312" charset="0"/>
                        </a:rPr>
                        <a:t>，调用所学知识，辨别选项。</a:t>
                      </a:r>
                      <a:endParaRPr lang="zh-CN" altLang="en-US" sz="1400" b="1">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400" b="1">
                          <a:latin typeface="楷体_GB2312" charset="0"/>
                          <a:cs typeface="楷体_GB2312" charset="0"/>
                        </a:rPr>
                        <a:t>史料对比</a:t>
                      </a:r>
                      <a:endParaRPr lang="zh-CN" altLang="en-US" sz="1400" b="1">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这反映出官修史书</a:t>
                      </a:r>
                      <a:r>
                        <a:rPr lang="zh-CN" altLang="en-US" sz="1400" b="1">
                          <a:latin typeface="楷体_GB2312" charset="0"/>
                          <a:cs typeface="楷体_GB2312" charset="0"/>
                        </a:rPr>
                        <a:t> </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altLang="zh-CN" sz="1400" b="1">
                          <a:latin typeface="楷体_GB2312" charset="0"/>
                          <a:cs typeface="楷体_GB2312" charset="0"/>
                        </a:rPr>
                        <a:t> </a:t>
                      </a:r>
                      <a:endParaRPr lang="en-US" altLang="zh-CN" sz="1400" b="1">
                        <a:latin typeface="楷体_GB2312" charset="0"/>
                        <a:ea typeface="楷体_GB2312" charset="0"/>
                        <a:cs typeface="楷体_GB2312"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29590">
                <a:tc vMerge="1">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400" b="1">
                          <a:latin typeface="楷体_GB2312" charset="0"/>
                          <a:cs typeface="楷体_GB2312" charset="0"/>
                        </a:rPr>
                        <a:t>26</a:t>
                      </a:r>
                      <a:r>
                        <a:rPr lang="zh-CN" altLang="en-US" sz="1400" b="1">
                          <a:latin typeface="宋体" panose="02010600030101010101" pitchFamily="2" charset="-122"/>
                          <a:ea typeface="宋体" panose="02010600030101010101" pitchFamily="2" charset="-122"/>
                          <a:cs typeface="宋体" panose="02010600030101010101" pitchFamily="2" charset="-122"/>
                        </a:rPr>
                        <a:t>（中古经济 ）</a:t>
                      </a:r>
                      <a:endParaRPr lang="zh-CN" altLang="en-US" sz="1400" b="1">
                        <a:latin typeface="楷体_GB2312" charset="0"/>
                        <a:ea typeface="楷体_GB2312" charset="0"/>
                        <a:cs typeface="楷体_GB2312" charset="0"/>
                      </a:endParaRPr>
                    </a:p>
                  </a:txBody>
                  <a:tcPr marL="0" marR="0" marT="0" marB="1" vert="horz"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400" b="1">
                          <a:latin typeface="华文楷体" panose="02010600040101010101" charset="-122"/>
                          <a:ea typeface="华文楷体" panose="02010600040101010101" charset="-122"/>
                          <a:cs typeface="华文楷体" panose="02010600040101010101" charset="-122"/>
                        </a:rPr>
                        <a:t>古代中国的社会生活</a:t>
                      </a:r>
                      <a:r>
                        <a:rPr lang="en-US" altLang="zh-CN" sz="1400" b="1">
                          <a:latin typeface="华文楷体" panose="02010600040101010101" charset="-122"/>
                          <a:ea typeface="华文楷体" panose="02010600040101010101" charset="-122"/>
                          <a:cs typeface="华文楷体" panose="02010600040101010101" charset="-122"/>
                        </a:rPr>
                        <a:t>——</a:t>
                      </a:r>
                      <a:r>
                        <a:rPr lang="zh-CN" altLang="en-US" sz="1400" b="1">
                          <a:latin typeface="华文楷体" panose="02010600040101010101" charset="-122"/>
                          <a:ea typeface="华文楷体" panose="02010600040101010101" charset="-122"/>
                          <a:cs typeface="华文楷体" panose="02010600040101010101" charset="-122"/>
                        </a:rPr>
                        <a:t>饮茶习惯传到北方（南方经济发展）</a:t>
                      </a:r>
                      <a:endParaRPr lang="zh-CN" altLang="en-US" sz="1400" b="1">
                        <a:latin typeface="华文楷体" panose="02010600040101010101" charset="-122"/>
                        <a:ea typeface="华文楷体" panose="02010600040101010101" charset="-122"/>
                        <a:cs typeface="华文楷体" panose="02010600040101010101"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400" b="1">
                          <a:latin typeface="楷体_GB2312" charset="0"/>
                          <a:cs typeface="楷体_GB2312" charset="0"/>
                        </a:rPr>
                        <a:t>4</a:t>
                      </a:r>
                      <a:endParaRPr lang="en-US" altLang="zh-CN" sz="1400" b="1">
                        <a:latin typeface="楷体_GB2312" charset="0"/>
                        <a:ea typeface="楷体_GB2312" charset="0"/>
                        <a:cs typeface="楷体_GB2312"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400" b="1">
                          <a:latin typeface="楷体_GB2312" charset="0"/>
                          <a:cs typeface="楷体_GB2312" charset="0"/>
                        </a:rPr>
                        <a:t>材料解读，</a:t>
                      </a:r>
                      <a:r>
                        <a:rPr lang="zh-CN" altLang="en-US" sz="1400" b="1">
                          <a:solidFill>
                            <a:srgbClr val="0000FF"/>
                          </a:solidFill>
                          <a:latin typeface="楷体_GB2312" charset="0"/>
                          <a:cs typeface="楷体_GB2312" charset="0"/>
                        </a:rPr>
                        <a:t>对比分析</a:t>
                      </a:r>
                      <a:r>
                        <a:rPr lang="zh-CN" altLang="en-US" sz="1400" b="1">
                          <a:latin typeface="楷体_GB2312" charset="0"/>
                          <a:cs typeface="楷体_GB2312" charset="0"/>
                        </a:rPr>
                        <a:t>，获取信息，调用所学知识，理解历史事实。</a:t>
                      </a:r>
                      <a:endParaRPr lang="zh-CN" altLang="en-US" sz="1400" b="1">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400" b="1">
                          <a:latin typeface="楷体_GB2312" charset="0"/>
                          <a:cs typeface="楷体_GB2312" charset="0"/>
                        </a:rPr>
                        <a:t>史料整理</a:t>
                      </a:r>
                      <a:endParaRPr lang="zh-CN" altLang="en-US" sz="1400" b="1">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据此可知，唐中期</a:t>
                      </a:r>
                      <a:r>
                        <a:rPr lang="zh-CN" altLang="en-US" sz="1400" b="1">
                          <a:latin typeface="楷体_GB2312" charset="0"/>
                          <a:cs typeface="楷体_GB2312" charset="0"/>
                        </a:rPr>
                        <a:t> </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altLang="zh-CN" sz="1400" b="1">
                          <a:latin typeface="楷体_GB2312" charset="0"/>
                          <a:cs typeface="楷体_GB2312" charset="0"/>
                        </a:rPr>
                        <a:t> </a:t>
                      </a:r>
                      <a:endParaRPr lang="en-US" altLang="zh-CN" sz="1400" b="1">
                        <a:latin typeface="楷体_GB2312" charset="0"/>
                        <a:ea typeface="楷体_GB2312" charset="0"/>
                        <a:cs typeface="楷体_GB2312"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28955">
                <a:tc vMerge="1">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400" b="1">
                          <a:latin typeface="楷体_GB2312" charset="0"/>
                          <a:cs typeface="楷体_GB2312" charset="0"/>
                        </a:rPr>
                        <a:t>27</a:t>
                      </a:r>
                      <a:r>
                        <a:rPr lang="zh-CN" altLang="en-US" sz="1400" b="1">
                          <a:latin typeface="宋体" panose="02010600030101010101" pitchFamily="2" charset="-122"/>
                          <a:ea typeface="宋体" panose="02010600030101010101" pitchFamily="2" charset="-122"/>
                          <a:cs typeface="宋体" panose="02010600030101010101" pitchFamily="2" charset="-122"/>
                        </a:rPr>
                        <a:t>（中古政治）</a:t>
                      </a:r>
                      <a:endParaRPr lang="zh-CN" altLang="en-US" sz="1400" b="1">
                        <a:latin typeface="楷体_GB2312" charset="0"/>
                        <a:ea typeface="楷体_GB2312" charset="0"/>
                        <a:cs typeface="楷体_GB2312" charset="0"/>
                      </a:endParaRPr>
                    </a:p>
                  </a:txBody>
                  <a:tcPr marL="0" marR="0" marT="0" marB="1" vert="horz"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400" b="1">
                          <a:latin typeface="华文楷体" panose="02010600040101010101" charset="-122"/>
                          <a:ea typeface="华文楷体" panose="02010600040101010101" charset="-122"/>
                          <a:cs typeface="华文楷体" panose="02010600040101010101" charset="-122"/>
                        </a:rPr>
                        <a:t>汉到元政治制度的演变</a:t>
                      </a:r>
                      <a:r>
                        <a:rPr lang="en-US" altLang="zh-CN" sz="1400" b="1">
                          <a:latin typeface="华文楷体" panose="02010600040101010101" charset="-122"/>
                          <a:ea typeface="华文楷体" panose="02010600040101010101" charset="-122"/>
                          <a:cs typeface="华文楷体" panose="02010600040101010101" charset="-122"/>
                        </a:rPr>
                        <a:t>——</a:t>
                      </a:r>
                      <a:r>
                        <a:rPr lang="zh-CN" altLang="en-US" sz="1400" b="1">
                          <a:latin typeface="华文楷体" panose="02010600040101010101" charset="-122"/>
                          <a:ea typeface="华文楷体" panose="02010600040101010101" charset="-122"/>
                          <a:cs typeface="华文楷体" panose="02010600040101010101" charset="-122"/>
                        </a:rPr>
                        <a:t>明朝内阁</a:t>
                      </a:r>
                      <a:endParaRPr lang="zh-CN" altLang="en-US" sz="1400" b="1">
                        <a:latin typeface="华文楷体" panose="02010600040101010101" charset="-122"/>
                        <a:ea typeface="华文楷体" panose="02010600040101010101" charset="-122"/>
                        <a:cs typeface="华文楷体" panose="02010600040101010101"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400" b="1">
                          <a:latin typeface="楷体_GB2312" charset="0"/>
                          <a:cs typeface="楷体_GB2312" charset="0"/>
                        </a:rPr>
                        <a:t>4</a:t>
                      </a:r>
                      <a:endParaRPr lang="en-US" altLang="zh-CN" sz="1400" b="1">
                        <a:latin typeface="楷体_GB2312" charset="0"/>
                        <a:ea typeface="楷体_GB2312" charset="0"/>
                        <a:cs typeface="楷体_GB2312"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400" b="1">
                          <a:latin typeface="楷体_GB2312" charset="0"/>
                          <a:cs typeface="楷体_GB2312" charset="0"/>
                        </a:rPr>
                        <a:t>调用所学知识，进行</a:t>
                      </a:r>
                      <a:r>
                        <a:rPr lang="zh-CN" altLang="en-US" sz="1400" b="1">
                          <a:solidFill>
                            <a:srgbClr val="0000FF"/>
                          </a:solidFill>
                          <a:latin typeface="楷体_GB2312" charset="0"/>
                          <a:cs typeface="楷体_GB2312" charset="0"/>
                        </a:rPr>
                        <a:t>对比分析</a:t>
                      </a:r>
                      <a:endParaRPr lang="zh-CN" altLang="en-US" sz="1400" b="1">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400" b="1">
                          <a:latin typeface="楷体_GB2312" charset="0"/>
                          <a:cs typeface="楷体_GB2312" charset="0"/>
                        </a:rPr>
                        <a:t>情境表述</a:t>
                      </a:r>
                      <a:endParaRPr lang="zh-CN" altLang="en-US" sz="1400" b="1">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由此可以推知</a:t>
                      </a:r>
                      <a:r>
                        <a:rPr lang="en-US" altLang="zh-CN" sz="14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明代中后期</a:t>
                      </a:r>
                      <a:r>
                        <a:rPr lang="zh-CN" altLang="en-US" sz="1400" b="1">
                          <a:latin typeface="楷体_GB2312" charset="0"/>
                          <a:cs typeface="楷体_GB2312" charset="0"/>
                        </a:rPr>
                        <a:t> </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altLang="zh-CN" sz="1400" b="1">
                          <a:latin typeface="楷体_GB2312" charset="0"/>
                          <a:cs typeface="楷体_GB2312" charset="0"/>
                        </a:rPr>
                        <a:t> </a:t>
                      </a:r>
                      <a:endParaRPr lang="en-US" altLang="zh-CN" sz="1400" b="1">
                        <a:latin typeface="楷体_GB2312" charset="0"/>
                        <a:ea typeface="楷体_GB2312" charset="0"/>
                        <a:cs typeface="楷体_GB2312"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24180">
                <a:tc vMerge="1">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400" b="1">
                          <a:latin typeface="楷体_GB2312" charset="0"/>
                          <a:cs typeface="楷体_GB2312" charset="0"/>
                        </a:rPr>
                        <a:t>28</a:t>
                      </a:r>
                      <a:r>
                        <a:rPr lang="zh-CN" altLang="en-US" sz="1400" b="1">
                          <a:latin typeface="宋体" panose="02010600030101010101" pitchFamily="2" charset="-122"/>
                          <a:ea typeface="宋体" panose="02010600030101010101" pitchFamily="2" charset="-122"/>
                          <a:cs typeface="宋体" panose="02010600030101010101" pitchFamily="2" charset="-122"/>
                        </a:rPr>
                        <a:t>（中近经济）</a:t>
                      </a:r>
                      <a:endParaRPr lang="zh-CN" altLang="en-US" sz="1400" b="1">
                        <a:latin typeface="楷体_GB2312" charset="0"/>
                        <a:ea typeface="楷体_GB2312" charset="0"/>
                        <a:cs typeface="楷体_GB2312" charset="0"/>
                      </a:endParaRPr>
                    </a:p>
                  </a:txBody>
                  <a:tcPr marL="0" marR="0" marT="0" marB="1" vert="horz"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400" b="1">
                          <a:latin typeface="华文楷体" panose="02010600040101010101" charset="-122"/>
                          <a:ea typeface="华文楷体" panose="02010600040101010101" charset="-122"/>
                          <a:cs typeface="华文楷体" panose="02010600040101010101" charset="-122"/>
                        </a:rPr>
                        <a:t>近代中国经济结构的变动</a:t>
                      </a:r>
                      <a:r>
                        <a:rPr lang="en-US" altLang="zh-CN" sz="1400" b="1">
                          <a:latin typeface="华文楷体" panose="02010600040101010101" charset="-122"/>
                          <a:ea typeface="华文楷体" panose="02010600040101010101" charset="-122"/>
                          <a:cs typeface="华文楷体" panose="02010600040101010101" charset="-122"/>
                        </a:rPr>
                        <a:t>——</a:t>
                      </a:r>
                      <a:r>
                        <a:rPr lang="zh-CN" altLang="en-US" sz="1400" b="1">
                          <a:latin typeface="华文楷体" panose="02010600040101010101" charset="-122"/>
                          <a:ea typeface="华文楷体" panose="02010600040101010101" charset="-122"/>
                          <a:cs typeface="华文楷体" panose="02010600040101010101" charset="-122"/>
                        </a:rPr>
                        <a:t>洋务企业</a:t>
                      </a:r>
                      <a:endParaRPr lang="zh-CN" altLang="en-US" sz="1400" b="1">
                        <a:latin typeface="华文楷体" panose="02010600040101010101" charset="-122"/>
                        <a:ea typeface="华文楷体" panose="02010600040101010101" charset="-122"/>
                        <a:cs typeface="华文楷体" panose="02010600040101010101"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400" b="1">
                          <a:latin typeface="楷体_GB2312" charset="0"/>
                          <a:cs typeface="楷体_GB2312" charset="0"/>
                        </a:rPr>
                        <a:t>4</a:t>
                      </a:r>
                      <a:endParaRPr lang="en-US" altLang="zh-CN" sz="1400" b="1">
                        <a:latin typeface="楷体_GB2312" charset="0"/>
                        <a:ea typeface="楷体_GB2312" charset="0"/>
                        <a:cs typeface="楷体_GB2312"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400" b="1">
                          <a:latin typeface="楷体_GB2312" charset="0"/>
                          <a:cs typeface="楷体_GB2312" charset="0"/>
                        </a:rPr>
                        <a:t>解读和获取材料信息，</a:t>
                      </a:r>
                      <a:r>
                        <a:rPr lang="zh-CN" altLang="en-US" sz="1400" b="1">
                          <a:solidFill>
                            <a:srgbClr val="0000FF"/>
                          </a:solidFill>
                          <a:latin typeface="楷体_GB2312" charset="0"/>
                          <a:cs typeface="楷体_GB2312" charset="0"/>
                        </a:rPr>
                        <a:t>进行对比分析</a:t>
                      </a:r>
                      <a:r>
                        <a:rPr lang="zh-CN" altLang="en-US" sz="1400" b="1">
                          <a:latin typeface="楷体_GB2312" charset="0"/>
                          <a:cs typeface="楷体_GB2312" charset="0"/>
                        </a:rPr>
                        <a:t>，调用所学知识，辨析选项。</a:t>
                      </a:r>
                      <a:endParaRPr lang="zh-CN" altLang="en-US" sz="1400" b="1">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400" b="1">
                          <a:latin typeface="楷体_GB2312" charset="0"/>
                          <a:cs typeface="楷体_GB2312" charset="0"/>
                        </a:rPr>
                        <a:t>史料引述</a:t>
                      </a:r>
                      <a:endParaRPr lang="zh-CN" altLang="en-US" sz="1400" b="1">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这种变化反应了</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altLang="zh-CN" sz="1400" b="1">
                          <a:latin typeface="楷体_GB2312" charset="0"/>
                          <a:cs typeface="楷体_GB2312" charset="0"/>
                        </a:rPr>
                        <a:t> </a:t>
                      </a:r>
                      <a:endParaRPr lang="en-US" altLang="zh-CN" sz="1400" b="1">
                        <a:latin typeface="楷体_GB2312" charset="0"/>
                        <a:ea typeface="楷体_GB2312" charset="0"/>
                        <a:cs typeface="楷体_GB2312"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23545">
                <a:tc vMerge="1">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400" b="1">
                          <a:latin typeface="楷体_GB2312" charset="0"/>
                          <a:cs typeface="楷体_GB2312" charset="0"/>
                        </a:rPr>
                        <a:t>29</a:t>
                      </a:r>
                      <a:r>
                        <a:rPr lang="zh-CN" altLang="en-US" sz="1400" b="1">
                          <a:latin typeface="宋体" panose="02010600030101010101" pitchFamily="2" charset="-122"/>
                          <a:ea typeface="宋体" panose="02010600030101010101" pitchFamily="2" charset="-122"/>
                          <a:cs typeface="宋体" panose="02010600030101010101" pitchFamily="2" charset="-122"/>
                        </a:rPr>
                        <a:t>（中近思想）</a:t>
                      </a:r>
                      <a:endParaRPr lang="zh-CN" altLang="en-US" sz="1400" b="1">
                        <a:latin typeface="楷体_GB2312" charset="0"/>
                        <a:ea typeface="楷体_GB2312" charset="0"/>
                        <a:cs typeface="楷体_GB2312" charset="0"/>
                      </a:endParaRPr>
                    </a:p>
                  </a:txBody>
                  <a:tcPr marL="0" marR="0" marT="0" marB="1" vert="horz"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400" b="1">
                          <a:latin typeface="华文楷体" panose="02010600040101010101" charset="-122"/>
                          <a:ea typeface="华文楷体" panose="02010600040101010101" charset="-122"/>
                          <a:cs typeface="华文楷体" panose="02010600040101010101" charset="-122"/>
                        </a:rPr>
                        <a:t>近代中国思想解放的潮流</a:t>
                      </a:r>
                      <a:r>
                        <a:rPr lang="en-US" altLang="zh-CN" sz="1400" b="1">
                          <a:latin typeface="华文楷体" panose="02010600040101010101" charset="-122"/>
                          <a:ea typeface="华文楷体" panose="02010600040101010101" charset="-122"/>
                          <a:cs typeface="华文楷体" panose="02010600040101010101" charset="-122"/>
                        </a:rPr>
                        <a:t>——</a:t>
                      </a:r>
                      <a:r>
                        <a:rPr lang="zh-CN" altLang="en-US" sz="1400" b="1">
                          <a:latin typeface="华文楷体" panose="02010600040101010101" charset="-122"/>
                          <a:ea typeface="华文楷体" panose="02010600040101010101" charset="-122"/>
                          <a:cs typeface="华文楷体" panose="02010600040101010101" charset="-122"/>
                        </a:rPr>
                        <a:t>新思想</a:t>
                      </a:r>
                      <a:endParaRPr lang="zh-CN" altLang="en-US" sz="1400" b="1">
                        <a:latin typeface="华文楷体" panose="02010600040101010101" charset="-122"/>
                        <a:ea typeface="华文楷体" panose="02010600040101010101" charset="-122"/>
                        <a:cs typeface="华文楷体" panose="02010600040101010101"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400" b="1">
                          <a:latin typeface="楷体_GB2312" charset="0"/>
                          <a:cs typeface="楷体_GB2312" charset="0"/>
                        </a:rPr>
                        <a:t>4</a:t>
                      </a:r>
                      <a:endParaRPr lang="en-US" altLang="zh-CN" sz="1400" b="1">
                        <a:latin typeface="楷体_GB2312" charset="0"/>
                        <a:ea typeface="楷体_GB2312" charset="0"/>
                        <a:cs typeface="楷体_GB2312"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400" b="1">
                          <a:latin typeface="楷体_GB2312" charset="0"/>
                          <a:cs typeface="楷体_GB2312" charset="0"/>
                        </a:rPr>
                        <a:t>关注时间，解读材料，调用所学知识，理解历史事实。</a:t>
                      </a:r>
                      <a:endParaRPr lang="zh-CN" altLang="en-US" sz="1400" b="1">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400" b="1">
                          <a:latin typeface="楷体_GB2312" charset="0"/>
                          <a:cs typeface="楷体_GB2312" charset="0"/>
                        </a:rPr>
                        <a:t>史料引述</a:t>
                      </a:r>
                      <a:endParaRPr lang="zh-CN" altLang="en-US" sz="1400" b="1">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400" b="1">
                          <a:latin typeface="宋体" panose="02010600030101010101" pitchFamily="2" charset="-122"/>
                          <a:ea typeface="宋体" panose="02010600030101010101" pitchFamily="2" charset="-122"/>
                          <a:cs typeface="宋体" panose="02010600030101010101" pitchFamily="2" charset="-122"/>
                        </a:rPr>
                        <a:t>这反映出当时</a:t>
                      </a:r>
                      <a:r>
                        <a:rPr lang="zh-CN" altLang="en-US" sz="1400" b="1">
                          <a:latin typeface="楷体_GB2312" charset="0"/>
                          <a:cs typeface="楷体_GB2312" charset="0"/>
                        </a:rPr>
                        <a:t> </a:t>
                      </a:r>
                      <a:endParaRPr lang="zh-CN" altLang="en-US" sz="14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altLang="zh-CN" sz="1400" b="1">
                          <a:latin typeface="楷体_GB2312" charset="0"/>
                          <a:cs typeface="楷体_GB2312" charset="0"/>
                        </a:rPr>
                        <a:t> </a:t>
                      </a:r>
                      <a:endParaRPr lang="en-US" altLang="zh-CN" sz="1400" b="1">
                        <a:latin typeface="楷体_GB2312" charset="0"/>
                        <a:ea typeface="楷体_GB2312" charset="0"/>
                        <a:cs typeface="楷体_GB2312"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22275">
                <a:tc vMerge="1">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400" b="1">
                          <a:latin typeface="楷体_GB2312" charset="0"/>
                          <a:cs typeface="楷体_GB2312" charset="0"/>
                        </a:rPr>
                        <a:t>30</a:t>
                      </a:r>
                      <a:r>
                        <a:rPr lang="zh-CN" altLang="en-US" sz="1400" b="1">
                          <a:latin typeface="宋体" panose="02010600030101010101" pitchFamily="2" charset="-122"/>
                          <a:ea typeface="宋体" panose="02010600030101010101" pitchFamily="2" charset="-122"/>
                          <a:cs typeface="宋体" panose="02010600030101010101" pitchFamily="2" charset="-122"/>
                        </a:rPr>
                        <a:t>（中近政治）</a:t>
                      </a:r>
                      <a:endParaRPr lang="zh-CN" altLang="en-US" sz="1400" b="1">
                        <a:latin typeface="楷体_GB2312" charset="0"/>
                        <a:ea typeface="楷体_GB2312" charset="0"/>
                        <a:cs typeface="楷体_GB2312" charset="0"/>
                      </a:endParaRPr>
                    </a:p>
                  </a:txBody>
                  <a:tcPr marL="0" marR="0" marT="0" marB="1" vert="horz"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400" b="1">
                          <a:latin typeface="华文楷体" panose="02010600040101010101" charset="-122"/>
                          <a:ea typeface="华文楷体" panose="02010600040101010101" charset="-122"/>
                          <a:cs typeface="华文楷体" panose="02010600040101010101" charset="-122"/>
                        </a:rPr>
                        <a:t>抗日战争</a:t>
                      </a:r>
                      <a:r>
                        <a:rPr lang="en-US" altLang="zh-CN" sz="1400" b="1">
                          <a:latin typeface="华文楷体" panose="02010600040101010101" charset="-122"/>
                          <a:ea typeface="华文楷体" panose="02010600040101010101" charset="-122"/>
                          <a:cs typeface="华文楷体" panose="02010600040101010101" charset="-122"/>
                        </a:rPr>
                        <a:t>——</a:t>
                      </a:r>
                      <a:r>
                        <a:rPr lang="zh-CN" altLang="en-US" sz="1400" b="1">
                          <a:latin typeface="华文楷体" panose="02010600040101010101" charset="-122"/>
                          <a:ea typeface="华文楷体" panose="02010600040101010101" charset="-122"/>
                          <a:cs typeface="华文楷体" panose="02010600040101010101" charset="-122"/>
                        </a:rPr>
                        <a:t>抗日民族统一战线</a:t>
                      </a:r>
                      <a:endParaRPr lang="zh-CN" altLang="en-US" sz="1400" b="1">
                        <a:latin typeface="华文楷体" panose="02010600040101010101" charset="-122"/>
                        <a:ea typeface="华文楷体" panose="02010600040101010101" charset="-122"/>
                        <a:cs typeface="华文楷体" panose="02010600040101010101"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400" b="1">
                          <a:latin typeface="楷体_GB2312" charset="0"/>
                          <a:cs typeface="楷体_GB2312" charset="0"/>
                        </a:rPr>
                        <a:t>4</a:t>
                      </a:r>
                      <a:endParaRPr lang="en-US" altLang="zh-CN" sz="1400" b="1">
                        <a:latin typeface="楷体_GB2312" charset="0"/>
                        <a:ea typeface="楷体_GB2312" charset="0"/>
                        <a:cs typeface="楷体_GB2312"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400" b="1">
                          <a:latin typeface="楷体_GB2312" charset="0"/>
                          <a:cs typeface="楷体_GB2312" charset="0"/>
                        </a:rPr>
                        <a:t>获取信息，调用所学知识，深层理解，辨别选项。</a:t>
                      </a:r>
                      <a:endParaRPr lang="zh-CN" altLang="en-US" sz="1400" b="1">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400" b="1">
                          <a:latin typeface="楷体_GB2312" charset="0"/>
                          <a:cs typeface="楷体_GB2312" charset="0"/>
                        </a:rPr>
                        <a:t>数据史料引述</a:t>
                      </a:r>
                      <a:endParaRPr lang="zh-CN" altLang="en-US" sz="1400" b="1">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400" b="1">
                          <a:latin typeface="宋体" panose="02010600030101010101" pitchFamily="2" charset="-122"/>
                          <a:ea typeface="宋体" panose="02010600030101010101" pitchFamily="2" charset="-122"/>
                          <a:cs typeface="宋体" panose="02010600030101010101" pitchFamily="2" charset="-122"/>
                        </a:rPr>
                        <a:t>这反映出</a:t>
                      </a:r>
                      <a:endParaRPr lang="zh-CN" altLang="en-US" sz="14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altLang="zh-CN" sz="1400" b="1">
                          <a:latin typeface="楷体_GB2312" charset="0"/>
                          <a:cs typeface="楷体_GB2312" charset="0"/>
                        </a:rPr>
                        <a:t> </a:t>
                      </a:r>
                      <a:endParaRPr lang="en-US" altLang="zh-CN" sz="1400" b="1">
                        <a:latin typeface="楷体_GB2312" charset="0"/>
                        <a:ea typeface="楷体_GB2312" charset="0"/>
                        <a:cs typeface="楷体_GB2312"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23545">
                <a:tc vMerge="1">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400" b="1">
                          <a:latin typeface="楷体_GB2312" charset="0"/>
                          <a:cs typeface="楷体_GB2312" charset="0"/>
                        </a:rPr>
                        <a:t>31</a:t>
                      </a:r>
                      <a:r>
                        <a:rPr lang="zh-CN" altLang="en-US" sz="1400" b="1">
                          <a:latin typeface="宋体" panose="02010600030101010101" pitchFamily="2" charset="-122"/>
                          <a:ea typeface="宋体" panose="02010600030101010101" pitchFamily="2" charset="-122"/>
                          <a:cs typeface="宋体" panose="02010600030101010101" pitchFamily="2" charset="-122"/>
                        </a:rPr>
                        <a:t>（中现文化）</a:t>
                      </a:r>
                      <a:endParaRPr lang="zh-CN" altLang="en-US" sz="1400" b="1">
                        <a:latin typeface="楷体_GB2312" charset="0"/>
                        <a:ea typeface="楷体_GB2312" charset="0"/>
                        <a:cs typeface="楷体_GB2312" charset="0"/>
                      </a:endParaRPr>
                    </a:p>
                  </a:txBody>
                  <a:tcPr marL="0" marR="0" marT="0" marB="1" vert="horz"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400" b="1">
                          <a:latin typeface="华文楷体" panose="02010600040101010101" charset="-122"/>
                          <a:ea typeface="华文楷体" panose="02010600040101010101" charset="-122"/>
                          <a:cs typeface="华文楷体" panose="02010600040101010101" charset="-122"/>
                        </a:rPr>
                        <a:t>现代中国教育事业的发展</a:t>
                      </a:r>
                      <a:r>
                        <a:rPr lang="en-US" altLang="zh-CN" sz="1400" b="1">
                          <a:latin typeface="华文楷体" panose="02010600040101010101" charset="-122"/>
                          <a:ea typeface="华文楷体" panose="02010600040101010101" charset="-122"/>
                          <a:cs typeface="华文楷体" panose="02010600040101010101" charset="-122"/>
                        </a:rPr>
                        <a:t>——</a:t>
                      </a:r>
                      <a:r>
                        <a:rPr lang="zh-CN" altLang="en-US" sz="1400" b="1">
                          <a:latin typeface="华文楷体" panose="02010600040101010101" charset="-122"/>
                          <a:ea typeface="华文楷体" panose="02010600040101010101" charset="-122"/>
                          <a:cs typeface="华文楷体" panose="02010600040101010101" charset="-122"/>
                        </a:rPr>
                        <a:t>高等教育的发展</a:t>
                      </a:r>
                      <a:endParaRPr lang="zh-CN" altLang="en-US" sz="1400" b="1">
                        <a:latin typeface="华文楷体" panose="02010600040101010101" charset="-122"/>
                        <a:ea typeface="华文楷体" panose="02010600040101010101" charset="-122"/>
                        <a:cs typeface="华文楷体" panose="02010600040101010101"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400" b="1">
                          <a:latin typeface="楷体_GB2312" charset="0"/>
                          <a:cs typeface="楷体_GB2312" charset="0"/>
                        </a:rPr>
                        <a:t>4</a:t>
                      </a:r>
                      <a:endParaRPr lang="en-US" altLang="zh-CN" sz="1400" b="1">
                        <a:latin typeface="楷体_GB2312" charset="0"/>
                        <a:ea typeface="楷体_GB2312" charset="0"/>
                        <a:cs typeface="楷体_GB2312"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400" b="1">
                          <a:latin typeface="楷体_GB2312" charset="0"/>
                          <a:cs typeface="楷体_GB2312" charset="0"/>
                        </a:rPr>
                        <a:t>充分获取信息，</a:t>
                      </a:r>
                      <a:r>
                        <a:rPr lang="zh-CN" altLang="en-US" sz="1400" b="1">
                          <a:solidFill>
                            <a:srgbClr val="0000FF"/>
                          </a:solidFill>
                          <a:latin typeface="楷体_GB2312" charset="0"/>
                          <a:cs typeface="楷体_GB2312" charset="0"/>
                        </a:rPr>
                        <a:t>对比分析</a:t>
                      </a:r>
                      <a:r>
                        <a:rPr lang="zh-CN" altLang="en-US" sz="1400" b="1">
                          <a:latin typeface="楷体_GB2312" charset="0"/>
                          <a:cs typeface="楷体_GB2312" charset="0"/>
                        </a:rPr>
                        <a:t>，调用所学知识，理解史实。</a:t>
                      </a:r>
                      <a:endParaRPr lang="zh-CN" altLang="en-US" sz="1400" b="1">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400" b="1">
                          <a:latin typeface="楷体_GB2312" charset="0"/>
                          <a:cs typeface="楷体_GB2312" charset="0"/>
                        </a:rPr>
                        <a:t>数据史料整理</a:t>
                      </a:r>
                      <a:endParaRPr lang="zh-CN" altLang="en-US" sz="1400" b="1">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400" b="1">
                          <a:latin typeface="宋体" panose="02010600030101010101" pitchFamily="2" charset="-122"/>
                          <a:ea typeface="宋体" panose="02010600030101010101" pitchFamily="2" charset="-122"/>
                          <a:cs typeface="宋体" panose="02010600030101010101" pitchFamily="2" charset="-122"/>
                        </a:rPr>
                        <a:t>由此可知</a:t>
                      </a:r>
                      <a:endParaRPr lang="zh-CN" altLang="en-US" sz="14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altLang="zh-CN" sz="1400" b="1">
                          <a:latin typeface="楷体_GB2312" charset="0"/>
                          <a:cs typeface="楷体_GB2312" charset="0"/>
                        </a:rPr>
                        <a:t> </a:t>
                      </a:r>
                      <a:endParaRPr lang="en-US" altLang="zh-CN" sz="1400" b="1">
                        <a:latin typeface="楷体_GB2312" charset="0"/>
                        <a:ea typeface="楷体_GB2312" charset="0"/>
                        <a:cs typeface="楷体_GB2312"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24180">
                <a:tc vMerge="1">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400" b="1">
                          <a:latin typeface="楷体_GB2312" charset="0"/>
                          <a:cs typeface="楷体_GB2312" charset="0"/>
                        </a:rPr>
                        <a:t>32</a:t>
                      </a:r>
                      <a:r>
                        <a:rPr lang="zh-CN" altLang="en-US" sz="1400" b="1">
                          <a:latin typeface="宋体" panose="02010600030101010101" pitchFamily="2" charset="-122"/>
                          <a:ea typeface="宋体" panose="02010600030101010101" pitchFamily="2" charset="-122"/>
                          <a:cs typeface="宋体" panose="02010600030101010101" pitchFamily="2" charset="-122"/>
                        </a:rPr>
                        <a:t>（古世政治）</a:t>
                      </a:r>
                      <a:endParaRPr lang="zh-CN" altLang="en-US" sz="1400" b="1">
                        <a:latin typeface="楷体_GB2312" charset="0"/>
                        <a:ea typeface="楷体_GB2312" charset="0"/>
                        <a:cs typeface="楷体_GB2312" charset="0"/>
                      </a:endParaRPr>
                    </a:p>
                  </a:txBody>
                  <a:tcPr marL="0" marR="0" marT="0" marB="1" vert="horz"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400" b="1">
                          <a:latin typeface="华文楷体" panose="02010600040101010101" charset="-122"/>
                          <a:ea typeface="华文楷体" panose="02010600040101010101" charset="-122"/>
                          <a:cs typeface="华文楷体" panose="02010600040101010101" charset="-122"/>
                        </a:rPr>
                        <a:t>古希腊民主政治</a:t>
                      </a:r>
                      <a:r>
                        <a:rPr lang="en-US" altLang="zh-CN" sz="1400" b="1">
                          <a:latin typeface="华文楷体" panose="02010600040101010101" charset="-122"/>
                          <a:ea typeface="华文楷体" panose="02010600040101010101" charset="-122"/>
                          <a:cs typeface="华文楷体" panose="02010600040101010101" charset="-122"/>
                        </a:rPr>
                        <a:t>——</a:t>
                      </a:r>
                      <a:r>
                        <a:rPr lang="zh-CN" altLang="en-US" sz="1400" b="1">
                          <a:latin typeface="华文楷体" panose="02010600040101010101" charset="-122"/>
                          <a:ea typeface="华文楷体" panose="02010600040101010101" charset="-122"/>
                          <a:cs typeface="华文楷体" panose="02010600040101010101" charset="-122"/>
                        </a:rPr>
                        <a:t>民主政治发展历程</a:t>
                      </a:r>
                      <a:endParaRPr lang="zh-CN" altLang="en-US" sz="1400" b="1">
                        <a:latin typeface="华文楷体" panose="02010600040101010101" charset="-122"/>
                        <a:ea typeface="华文楷体" panose="02010600040101010101" charset="-122"/>
                        <a:cs typeface="华文楷体" panose="02010600040101010101"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400" b="1">
                          <a:latin typeface="楷体_GB2312" charset="0"/>
                          <a:cs typeface="楷体_GB2312" charset="0"/>
                        </a:rPr>
                        <a:t>4</a:t>
                      </a:r>
                      <a:endParaRPr lang="en-US" altLang="zh-CN" sz="1400" b="1">
                        <a:latin typeface="楷体_GB2312" charset="0"/>
                        <a:ea typeface="楷体_GB2312" charset="0"/>
                        <a:cs typeface="楷体_GB2312"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400" b="1">
                          <a:latin typeface="楷体_GB2312" charset="0"/>
                          <a:cs typeface="楷体_GB2312" charset="0"/>
                        </a:rPr>
                        <a:t>解读材料，调用所学知识，理解历史事实。辨别选项</a:t>
                      </a:r>
                      <a:endParaRPr lang="zh-CN" altLang="en-US" sz="1400" b="1">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400" b="1">
                          <a:latin typeface="楷体_GB2312" charset="0"/>
                          <a:cs typeface="楷体_GB2312" charset="0"/>
                        </a:rPr>
                        <a:t>情境表述</a:t>
                      </a:r>
                      <a:endParaRPr lang="zh-CN" altLang="en-US" sz="1400" b="1">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400" b="1">
                          <a:latin typeface="宋体" panose="02010600030101010101" pitchFamily="2" charset="-122"/>
                          <a:ea typeface="宋体" panose="02010600030101010101" pitchFamily="2" charset="-122"/>
                          <a:cs typeface="宋体" panose="02010600030101010101" pitchFamily="2" charset="-122"/>
                        </a:rPr>
                        <a:t>这种现象表明，在当时的雅典</a:t>
                      </a:r>
                      <a:r>
                        <a:rPr lang="zh-CN" altLang="en-US" sz="1400" b="1">
                          <a:latin typeface="楷体_GB2312" charset="0"/>
                          <a:cs typeface="楷体_GB2312" charset="0"/>
                        </a:rPr>
                        <a:t> </a:t>
                      </a:r>
                      <a:endParaRPr lang="zh-CN" altLang="en-US" sz="14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altLang="zh-CN" sz="1400" b="1">
                          <a:latin typeface="楷体_GB2312" charset="0"/>
                          <a:cs typeface="楷体_GB2312" charset="0"/>
                        </a:rPr>
                        <a:t> </a:t>
                      </a:r>
                      <a:endParaRPr lang="en-US" altLang="zh-CN" sz="1400" b="1">
                        <a:latin typeface="楷体_GB2312" charset="0"/>
                        <a:ea typeface="楷体_GB2312" charset="0"/>
                        <a:cs typeface="楷体_GB2312"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7665">
                <a:tc vMerge="1">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400" b="1">
                          <a:latin typeface="楷体_GB2312" charset="0"/>
                          <a:cs typeface="楷体_GB2312" charset="0"/>
                        </a:rPr>
                        <a:t>33</a:t>
                      </a:r>
                      <a:r>
                        <a:rPr lang="zh-CN" altLang="en-US" sz="1400" b="1">
                          <a:latin typeface="宋体" panose="02010600030101010101" pitchFamily="2" charset="-122"/>
                          <a:ea typeface="宋体" panose="02010600030101010101" pitchFamily="2" charset="-122"/>
                          <a:cs typeface="宋体" panose="02010600030101010101" pitchFamily="2" charset="-122"/>
                        </a:rPr>
                        <a:t>（世近文化）</a:t>
                      </a:r>
                      <a:endParaRPr lang="zh-CN" altLang="en-US" sz="1400" b="1">
                        <a:latin typeface="楷体_GB2312" charset="0"/>
                        <a:ea typeface="楷体_GB2312" charset="0"/>
                        <a:cs typeface="楷体_GB2312" charset="0"/>
                      </a:endParaRPr>
                    </a:p>
                  </a:txBody>
                  <a:tcPr marL="0" marR="0" marT="0" marB="1" vert="horz"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400" b="1">
                          <a:latin typeface="华文楷体" panose="02010600040101010101" charset="-122"/>
                          <a:ea typeface="华文楷体" panose="02010600040101010101" charset="-122"/>
                          <a:cs typeface="华文楷体" panose="02010600040101010101" charset="-122"/>
                        </a:rPr>
                        <a:t>文艺复兴运动</a:t>
                      </a:r>
                      <a:r>
                        <a:rPr lang="en-US" altLang="zh-CN" sz="1400" b="1">
                          <a:latin typeface="华文楷体" panose="02010600040101010101" charset="-122"/>
                          <a:ea typeface="华文楷体" panose="02010600040101010101" charset="-122"/>
                          <a:cs typeface="华文楷体" panose="02010600040101010101" charset="-122"/>
                        </a:rPr>
                        <a:t>——</a:t>
                      </a:r>
                      <a:r>
                        <a:rPr lang="zh-CN" altLang="en-US" sz="1400" b="1">
                          <a:latin typeface="华文楷体" panose="02010600040101010101" charset="-122"/>
                          <a:ea typeface="华文楷体" panose="02010600040101010101" charset="-122"/>
                          <a:cs typeface="华文楷体" panose="02010600040101010101" charset="-122"/>
                        </a:rPr>
                        <a:t>意大利的资本主义萌芽</a:t>
                      </a:r>
                      <a:endParaRPr lang="zh-CN" altLang="en-US" sz="1400" b="1">
                        <a:latin typeface="华文楷体" panose="02010600040101010101" charset="-122"/>
                        <a:ea typeface="华文楷体" panose="02010600040101010101" charset="-122"/>
                        <a:cs typeface="华文楷体" panose="02010600040101010101"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400" b="1">
                          <a:latin typeface="楷体_GB2312" charset="0"/>
                          <a:cs typeface="楷体_GB2312" charset="0"/>
                        </a:rPr>
                        <a:t>4</a:t>
                      </a:r>
                      <a:endParaRPr lang="en-US" altLang="zh-CN" sz="1400" b="1">
                        <a:latin typeface="楷体_GB2312" charset="0"/>
                        <a:ea typeface="楷体_GB2312" charset="0"/>
                        <a:cs typeface="楷体_GB2312"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400" b="1">
                          <a:latin typeface="楷体_GB2312" charset="0"/>
                          <a:cs typeface="楷体_GB2312" charset="0"/>
                        </a:rPr>
                        <a:t>获取信息，调用所学知识，理解历史现象。</a:t>
                      </a:r>
                      <a:endParaRPr lang="zh-CN" altLang="en-US" sz="1400" b="1">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400" b="1">
                          <a:latin typeface="楷体_GB2312" charset="0"/>
                          <a:cs typeface="楷体_GB2312" charset="0"/>
                        </a:rPr>
                        <a:t>情境表述</a:t>
                      </a:r>
                      <a:endParaRPr lang="zh-CN" altLang="en-US" sz="1400" b="1">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400" b="1">
                          <a:latin typeface="宋体" panose="02010600030101010101" pitchFamily="2" charset="-122"/>
                          <a:ea typeface="宋体" panose="02010600030101010101" pitchFamily="2" charset="-122"/>
                          <a:cs typeface="宋体" panose="02010600030101010101" pitchFamily="2" charset="-122"/>
                        </a:rPr>
                        <a:t>这反映出，当时佛罗伦萨</a:t>
                      </a:r>
                      <a:r>
                        <a:rPr lang="zh-CN" altLang="en-US" sz="1400" b="1">
                          <a:latin typeface="楷体_GB2312" charset="0"/>
                          <a:cs typeface="楷体_GB2312" charset="0"/>
                        </a:rPr>
                        <a:t> </a:t>
                      </a:r>
                      <a:endParaRPr lang="zh-CN" altLang="en-US" sz="14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altLang="zh-CN" sz="1400" b="1">
                          <a:latin typeface="楷体_GB2312" charset="0"/>
                          <a:cs typeface="楷体_GB2312" charset="0"/>
                        </a:rPr>
                        <a:t> </a:t>
                      </a:r>
                      <a:endParaRPr lang="en-US" altLang="zh-CN" sz="1400" b="1">
                        <a:latin typeface="楷体_GB2312" charset="0"/>
                        <a:ea typeface="楷体_GB2312" charset="0"/>
                        <a:cs typeface="楷体_GB2312"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96875">
                <a:tc vMerge="1">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400" b="1">
                          <a:latin typeface="楷体_GB2312" charset="0"/>
                          <a:cs typeface="楷体_GB2312" charset="0"/>
                        </a:rPr>
                        <a:t>34</a:t>
                      </a:r>
                      <a:r>
                        <a:rPr lang="zh-CN" altLang="en-US" sz="1400" b="1">
                          <a:latin typeface="宋体" panose="02010600030101010101" pitchFamily="2" charset="-122"/>
                          <a:ea typeface="宋体" panose="02010600030101010101" pitchFamily="2" charset="-122"/>
                          <a:cs typeface="宋体" panose="02010600030101010101" pitchFamily="2" charset="-122"/>
                        </a:rPr>
                        <a:t>（世现政治）</a:t>
                      </a:r>
                      <a:endParaRPr lang="zh-CN" altLang="en-US" sz="1400" b="1">
                        <a:latin typeface="楷体_GB2312" charset="0"/>
                        <a:ea typeface="楷体_GB2312" charset="0"/>
                        <a:cs typeface="楷体_GB2312" charset="0"/>
                      </a:endParaRPr>
                    </a:p>
                  </a:txBody>
                  <a:tcPr marL="0" marR="0" marT="0" marB="1" vert="horz"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400" b="1">
                          <a:latin typeface="华文楷体" panose="02010600040101010101" charset="-122"/>
                          <a:ea typeface="华文楷体" panose="02010600040101010101" charset="-122"/>
                          <a:cs typeface="华文楷体" panose="02010600040101010101" charset="-122"/>
                        </a:rPr>
                        <a:t>美国三权分立的政治体制</a:t>
                      </a:r>
                      <a:r>
                        <a:rPr lang="en-US" altLang="zh-CN" sz="1400" b="1">
                          <a:latin typeface="华文楷体" panose="02010600040101010101" charset="-122"/>
                          <a:ea typeface="华文楷体" panose="02010600040101010101" charset="-122"/>
                          <a:cs typeface="华文楷体" panose="02010600040101010101" charset="-122"/>
                        </a:rPr>
                        <a:t>——</a:t>
                      </a:r>
                      <a:r>
                        <a:rPr lang="zh-CN" altLang="en-US" sz="1400" b="1">
                          <a:latin typeface="华文楷体" panose="02010600040101010101" charset="-122"/>
                          <a:ea typeface="华文楷体" panose="02010600040101010101" charset="-122"/>
                          <a:cs typeface="华文楷体" panose="02010600040101010101" charset="-122"/>
                        </a:rPr>
                        <a:t>总统的职权</a:t>
                      </a:r>
                      <a:endParaRPr lang="zh-CN" altLang="en-US" sz="1400" b="1">
                        <a:latin typeface="华文楷体" panose="02010600040101010101" charset="-122"/>
                        <a:ea typeface="华文楷体" panose="02010600040101010101" charset="-122"/>
                        <a:cs typeface="华文楷体" panose="02010600040101010101"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400" b="1">
                          <a:latin typeface="楷体_GB2312" charset="0"/>
                          <a:cs typeface="楷体_GB2312" charset="0"/>
                        </a:rPr>
                        <a:t>4</a:t>
                      </a:r>
                      <a:endParaRPr lang="en-US" altLang="zh-CN" sz="1400" b="1">
                        <a:latin typeface="楷体_GB2312" charset="0"/>
                        <a:ea typeface="楷体_GB2312" charset="0"/>
                        <a:cs typeface="楷体_GB2312"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400" b="1">
                          <a:latin typeface="楷体_GB2312" charset="0"/>
                          <a:cs typeface="楷体_GB2312" charset="0"/>
                        </a:rPr>
                        <a:t>读取材料信息，调用所学知识，理解史实。</a:t>
                      </a:r>
                      <a:endParaRPr lang="zh-CN" altLang="en-US" sz="1400" b="1">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400" b="1">
                          <a:latin typeface="楷体_GB2312" charset="0"/>
                          <a:cs typeface="楷体_GB2312" charset="0"/>
                        </a:rPr>
                        <a:t>情境表述</a:t>
                      </a:r>
                      <a:endParaRPr lang="zh-CN" altLang="en-US" sz="1400" b="1">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400" b="1">
                          <a:latin typeface="宋体" panose="02010600030101010101" pitchFamily="2" charset="-122"/>
                          <a:ea typeface="宋体" panose="02010600030101010101" pitchFamily="2" charset="-122"/>
                          <a:cs typeface="宋体" panose="02010600030101010101" pitchFamily="2" charset="-122"/>
                        </a:rPr>
                        <a:t>亚当斯此举</a:t>
                      </a:r>
                      <a:r>
                        <a:rPr lang="zh-CN" altLang="en-US" sz="1400" b="1">
                          <a:latin typeface="楷体_GB2312" charset="0"/>
                          <a:cs typeface="楷体_GB2312" charset="0"/>
                        </a:rPr>
                        <a:t> </a:t>
                      </a:r>
                      <a:endParaRPr lang="zh-CN" altLang="en-US" sz="14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altLang="zh-CN" sz="1400" b="1">
                          <a:latin typeface="楷体_GB2312" charset="0"/>
                          <a:cs typeface="楷体_GB2312" charset="0"/>
                        </a:rPr>
                        <a:t> </a:t>
                      </a:r>
                      <a:endParaRPr lang="en-US" altLang="zh-CN" sz="1400" b="1">
                        <a:latin typeface="楷体_GB2312" charset="0"/>
                        <a:ea typeface="楷体_GB2312" charset="0"/>
                        <a:cs typeface="楷体_GB2312"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73405">
                <a:tc vMerge="1">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400" b="1">
                          <a:latin typeface="楷体_GB2312" charset="0"/>
                          <a:cs typeface="楷体_GB2312" charset="0"/>
                        </a:rPr>
                        <a:t>35</a:t>
                      </a:r>
                      <a:r>
                        <a:rPr lang="zh-CN" altLang="en-US" sz="1400" b="1">
                          <a:latin typeface="宋体" panose="02010600030101010101" pitchFamily="2" charset="-122"/>
                          <a:ea typeface="宋体" panose="02010600030101010101" pitchFamily="2" charset="-122"/>
                          <a:cs typeface="宋体" panose="02010600030101010101" pitchFamily="2" charset="-122"/>
                        </a:rPr>
                        <a:t>（世现政治）</a:t>
                      </a:r>
                      <a:endParaRPr lang="zh-CN" altLang="en-US" sz="1400" b="1">
                        <a:latin typeface="楷体_GB2312" charset="0"/>
                        <a:ea typeface="楷体_GB2312" charset="0"/>
                        <a:cs typeface="楷体_GB2312" charset="0"/>
                      </a:endParaRPr>
                    </a:p>
                  </a:txBody>
                  <a:tcPr marL="0" marR="0" marT="0" marB="1" vert="horz"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400" b="1">
                          <a:latin typeface="华文楷体" panose="02010600040101010101" charset="-122"/>
                          <a:ea typeface="华文楷体" panose="02010600040101010101" charset="-122"/>
                          <a:cs typeface="华文楷体" panose="02010600040101010101" charset="-122"/>
                        </a:rPr>
                        <a:t>史学理论</a:t>
                      </a:r>
                      <a:r>
                        <a:rPr lang="en-US" altLang="zh-CN" sz="1400" b="1">
                          <a:latin typeface="华文楷体" panose="02010600040101010101" charset="-122"/>
                          <a:ea typeface="华文楷体" panose="02010600040101010101" charset="-122"/>
                          <a:cs typeface="华文楷体" panose="02010600040101010101" charset="-122"/>
                        </a:rPr>
                        <a:t>——</a:t>
                      </a:r>
                      <a:r>
                        <a:rPr lang="zh-CN" altLang="en-US" sz="1400" b="1">
                          <a:latin typeface="华文楷体" panose="02010600040101010101" charset="-122"/>
                          <a:ea typeface="华文楷体" panose="02010600040101010101" charset="-122"/>
                          <a:cs typeface="华文楷体" panose="02010600040101010101" charset="-122"/>
                        </a:rPr>
                        <a:t>史料</a:t>
                      </a:r>
                      <a:r>
                        <a:rPr lang="zh-CN" altLang="en-US" sz="1400" b="1">
                          <a:latin typeface="楷体_GB2312" charset="0"/>
                          <a:cs typeface="楷体_GB2312" charset="0"/>
                        </a:rPr>
                        <a:t> </a:t>
                      </a:r>
                      <a:endParaRPr lang="zh-CN" altLang="en-US" sz="1400" b="1">
                        <a:latin typeface="华文楷体" panose="02010600040101010101" charset="-122"/>
                        <a:ea typeface="华文楷体" panose="02010600040101010101" charset="-122"/>
                        <a:cs typeface="华文楷体" panose="02010600040101010101"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400" b="1">
                          <a:latin typeface="楷体_GB2312" charset="0"/>
                          <a:cs typeface="楷体_GB2312" charset="0"/>
                        </a:rPr>
                        <a:t>4</a:t>
                      </a:r>
                      <a:endParaRPr lang="en-US" altLang="zh-CN" sz="1400" b="1">
                        <a:latin typeface="楷体_GB2312" charset="0"/>
                        <a:ea typeface="楷体_GB2312" charset="0"/>
                        <a:cs typeface="楷体_GB2312"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400" b="1">
                          <a:latin typeface="楷体_GB2312" charset="0"/>
                          <a:cs typeface="楷体_GB2312" charset="0"/>
                        </a:rPr>
                        <a:t>获取信息，调用所学知识，理解历史现象。</a:t>
                      </a:r>
                      <a:endParaRPr lang="zh-CN" altLang="en-US" sz="1400" b="1">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400" b="1">
                          <a:latin typeface="楷体_GB2312" charset="0"/>
                          <a:cs typeface="楷体_GB2312" charset="0"/>
                        </a:rPr>
                        <a:t>史料整理</a:t>
                      </a:r>
                      <a:endParaRPr lang="zh-CN" altLang="en-US" sz="1400" b="1">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400" b="1">
                          <a:latin typeface="宋体" panose="02010600030101010101" pitchFamily="2" charset="-122"/>
                          <a:ea typeface="宋体" panose="02010600030101010101" pitchFamily="2" charset="-122"/>
                          <a:cs typeface="宋体" panose="02010600030101010101" pitchFamily="2" charset="-122"/>
                        </a:rPr>
                        <a:t>由此可知，此回忆录作为一种史料</a:t>
                      </a:r>
                      <a:endParaRPr lang="zh-CN" altLang="en-US" sz="14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zh-CN" altLang="en-US" sz="1400" b="1">
                        <a:latin typeface="楷体_GB2312" charset="0"/>
                        <a:ea typeface="楷体_GB2312" charset="0"/>
                        <a:cs typeface="楷体_GB2312"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4" name="图片 3"/>
          <p:cNvPicPr/>
          <p:nvPr/>
        </p:nvPicPr>
        <p:blipFill>
          <a:blip r:embed="rId1"/>
          <a:stretch>
            <a:fillRect/>
          </a:stretch>
        </p:blipFill>
        <p:spPr>
          <a:xfrm>
            <a:off x="3924300" y="703580"/>
            <a:ext cx="9525" cy="9525"/>
          </a:xfrm>
          <a:prstGeom prst="rect">
            <a:avLst/>
          </a:prstGeom>
          <a:noFill/>
          <a:ln w="9525">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Text Box 2"/>
          <p:cNvSpPr txBox="1"/>
          <p:nvPr/>
        </p:nvSpPr>
        <p:spPr>
          <a:xfrm>
            <a:off x="1774825" y="836613"/>
            <a:ext cx="8424863" cy="3415030"/>
          </a:xfrm>
          <a:prstGeom prst="rect">
            <a:avLst/>
          </a:prstGeom>
          <a:noFill/>
          <a:ln w="9525">
            <a:noFill/>
          </a:ln>
        </p:spPr>
        <p:txBody>
          <a:bodyPr>
            <a:spAutoFit/>
          </a:bodyPr>
          <a:p>
            <a:r>
              <a:rPr lang="zh-CN" altLang="en-US" sz="2400" dirty="0">
                <a:latin typeface="宋体" panose="02010600030101010101" pitchFamily="2" charset="-122"/>
              </a:rPr>
              <a:t>全国</a:t>
            </a:r>
            <a:r>
              <a:rPr lang="zh-CN" altLang="en-US" sz="2400" dirty="0">
                <a:latin typeface="宋体" panose="02010600030101010101" pitchFamily="2" charset="-122"/>
                <a:ea typeface="宋体" panose="02010600030101010101" pitchFamily="2" charset="-122"/>
              </a:rPr>
              <a:t>Ⅰ卷</a:t>
            </a:r>
            <a:r>
              <a:rPr lang="en-US" altLang="zh-CN" sz="2400" dirty="0">
                <a:latin typeface="宋体" panose="02010600030101010101" pitchFamily="2" charset="-122"/>
              </a:rPr>
              <a:t>31</a:t>
            </a:r>
            <a:r>
              <a:rPr lang="zh-CN" altLang="en-US" sz="2400" dirty="0">
                <a:latin typeface="宋体" panose="02010600030101010101" pitchFamily="2" charset="-122"/>
              </a:rPr>
              <a:t>．</a:t>
            </a:r>
            <a:r>
              <a:rPr lang="en-US" altLang="zh-CN" sz="2400" dirty="0">
                <a:latin typeface="宋体" panose="02010600030101010101" pitchFamily="2" charset="-122"/>
              </a:rPr>
              <a:t>1990</a:t>
            </a:r>
            <a:r>
              <a:rPr lang="zh-CN" altLang="en-US" sz="2400" dirty="0">
                <a:latin typeface="宋体" panose="02010600030101010101" pitchFamily="2" charset="-122"/>
              </a:rPr>
              <a:t>年，一份提交中央的报告说，理论上的凯恩斯主义和实践中的罗斯福新政，实际上是把计划用作国家干预的一种手段，从那时候起，计划与市场相结合成为世界经济体制优化的普遍趋势。据此可知，该报告的主旨是</a:t>
            </a:r>
            <a:endParaRPr lang="zh-CN" altLang="en-US" sz="2400" dirty="0">
              <a:latin typeface="宋体" panose="02010600030101010101" pitchFamily="2" charset="-122"/>
            </a:endParaRPr>
          </a:p>
          <a:p>
            <a:r>
              <a:rPr lang="en-US" altLang="zh-CN" sz="2400" dirty="0">
                <a:latin typeface="宋体" panose="02010600030101010101" pitchFamily="2" charset="-122"/>
              </a:rPr>
              <a:t>A</a:t>
            </a:r>
            <a:r>
              <a:rPr lang="zh-CN" altLang="en-US" sz="2400" dirty="0">
                <a:latin typeface="宋体" panose="02010600030101010101" pitchFamily="2" charset="-122"/>
              </a:rPr>
              <a:t>．肯定国家干预经济的发展模式</a:t>
            </a:r>
            <a:endParaRPr lang="zh-CN" altLang="en-US" sz="2400" dirty="0">
              <a:latin typeface="宋体" panose="02010600030101010101" pitchFamily="2" charset="-122"/>
            </a:endParaRPr>
          </a:p>
          <a:p>
            <a:r>
              <a:rPr lang="en-US" altLang="zh-CN" sz="2400" dirty="0">
                <a:latin typeface="宋体" panose="02010600030101010101" pitchFamily="2" charset="-122"/>
              </a:rPr>
              <a:t>B</a:t>
            </a:r>
            <a:r>
              <a:rPr lang="zh-CN" altLang="en-US" sz="2400" dirty="0">
                <a:latin typeface="宋体" panose="02010600030101010101" pitchFamily="2" charset="-122"/>
              </a:rPr>
              <a:t>．阐明融入经济全球化的必要</a:t>
            </a:r>
            <a:endParaRPr lang="zh-CN" altLang="en-US" sz="2400" dirty="0">
              <a:latin typeface="宋体" panose="02010600030101010101" pitchFamily="2" charset="-122"/>
            </a:endParaRPr>
          </a:p>
          <a:p>
            <a:r>
              <a:rPr lang="en-US" altLang="zh-CN" sz="2400" dirty="0">
                <a:latin typeface="宋体" panose="02010600030101010101" pitchFamily="2" charset="-122"/>
              </a:rPr>
              <a:t>C</a:t>
            </a:r>
            <a:r>
              <a:rPr lang="zh-CN" altLang="en-US" sz="2400" dirty="0">
                <a:latin typeface="宋体" panose="02010600030101010101" pitchFamily="2" charset="-122"/>
              </a:rPr>
              <a:t>．主张摆脱传统经济模式的束缚</a:t>
            </a:r>
            <a:endParaRPr lang="zh-CN" altLang="en-US" sz="2400" dirty="0">
              <a:latin typeface="宋体" panose="02010600030101010101" pitchFamily="2" charset="-122"/>
            </a:endParaRPr>
          </a:p>
          <a:p>
            <a:r>
              <a:rPr lang="en-US" altLang="zh-CN" sz="2400" dirty="0">
                <a:latin typeface="宋体" panose="02010600030101010101" pitchFamily="2" charset="-122"/>
              </a:rPr>
              <a:t>D</a:t>
            </a:r>
            <a:r>
              <a:rPr lang="zh-CN" altLang="en-US" sz="2400" dirty="0">
                <a:latin typeface="宋体" panose="02010600030101010101" pitchFamily="2" charset="-122"/>
              </a:rPr>
              <a:t>．剖析西方经济体制的实质</a:t>
            </a:r>
            <a:endParaRPr lang="zh-CN" altLang="en-US" sz="2400" dirty="0">
              <a:latin typeface="宋体" panose="02010600030101010101" pitchFamily="2" charset="-122"/>
            </a:endParaRPr>
          </a:p>
          <a:p>
            <a:r>
              <a:rPr lang="en-US" altLang="zh-CN" sz="2400" dirty="0">
                <a:solidFill>
                  <a:srgbClr val="CC0000"/>
                </a:solidFill>
                <a:latin typeface="宋体" panose="02010600030101010101" pitchFamily="2" charset="-122"/>
              </a:rPr>
              <a:t>【</a:t>
            </a:r>
            <a:r>
              <a:rPr lang="zh-CN" altLang="en-US" sz="2400" dirty="0">
                <a:solidFill>
                  <a:srgbClr val="CC0000"/>
                </a:solidFill>
                <a:latin typeface="宋体" panose="02010600030101010101" pitchFamily="2" charset="-122"/>
              </a:rPr>
              <a:t>答案</a:t>
            </a:r>
            <a:r>
              <a:rPr lang="en-US" altLang="zh-CN" sz="2400" dirty="0">
                <a:solidFill>
                  <a:srgbClr val="CC0000"/>
                </a:solidFill>
                <a:latin typeface="宋体" panose="02010600030101010101" pitchFamily="2" charset="-122"/>
              </a:rPr>
              <a:t>】C</a:t>
            </a:r>
            <a:endParaRPr lang="zh-CN" altLang="en-US" sz="2400" dirty="0">
              <a:solidFill>
                <a:srgbClr val="CC0000"/>
              </a:solidFill>
              <a:latin typeface="宋体" panose="02010600030101010101" pitchFamily="2" charset="-122"/>
            </a:endParaRPr>
          </a:p>
        </p:txBody>
      </p:sp>
      <p:sp>
        <p:nvSpPr>
          <p:cNvPr id="2" name="左箭头 1">
            <a:hlinkClick r:id="rId1" action="ppaction://hlinksldjump"/>
          </p:cNvPr>
          <p:cNvSpPr/>
          <p:nvPr/>
        </p:nvSpPr>
        <p:spPr>
          <a:xfrm>
            <a:off x="8759825" y="5732463"/>
            <a:ext cx="720725" cy="433388"/>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2"/>
          <p:cNvSpPr/>
          <p:nvPr/>
        </p:nvSpPr>
        <p:spPr>
          <a:xfrm>
            <a:off x="1703388" y="84138"/>
            <a:ext cx="5616575" cy="460375"/>
          </a:xfrm>
          <a:prstGeom prst="rect">
            <a:avLst/>
          </a:prstGeom>
          <a:noFill/>
          <a:ln w="9525">
            <a:noFill/>
          </a:ln>
        </p:spPr>
        <p:txBody>
          <a:bodyPr anchor="ctr">
            <a:spAutoFit/>
          </a:bodyPr>
          <a:p>
            <a:pPr defTabSz="0">
              <a:tabLst>
                <a:tab pos="2400300" algn="l"/>
                <a:tab pos="2514600" algn="l"/>
              </a:tabLst>
            </a:pPr>
            <a:r>
              <a:rPr lang="zh-CN" altLang="en-US" sz="2400" b="1" dirty="0">
                <a:latin typeface="Times New Roman" panose="02020603050405020304" charset="0"/>
              </a:rPr>
              <a:t>全国</a:t>
            </a:r>
            <a:r>
              <a:rPr lang="zh-CN" altLang="en-US" sz="2400" b="1" dirty="0">
                <a:latin typeface="宋体" panose="02010600030101010101" pitchFamily="2" charset="-122"/>
                <a:ea typeface="宋体" panose="02010600030101010101" pitchFamily="2" charset="-122"/>
              </a:rPr>
              <a:t>Ⅰ卷</a:t>
            </a:r>
            <a:r>
              <a:rPr lang="en-US" altLang="zh-CN" sz="2400" b="1" dirty="0">
                <a:latin typeface="Times New Roman" panose="02020603050405020304" charset="0"/>
              </a:rPr>
              <a:t>26</a:t>
            </a:r>
            <a:r>
              <a:rPr lang="zh-CN" altLang="en-US" sz="2400" b="1" dirty="0">
                <a:latin typeface="Times New Roman" panose="02020603050405020304" charset="0"/>
              </a:rPr>
              <a:t>． 表</a:t>
            </a:r>
            <a:r>
              <a:rPr lang="en-US" altLang="zh-CN" sz="2400" b="1" dirty="0">
                <a:latin typeface="Times New Roman" panose="02020603050405020304" charset="0"/>
              </a:rPr>
              <a:t>2</a:t>
            </a:r>
            <a:endParaRPr lang="en-US" altLang="zh-CN" sz="4000" b="1" dirty="0">
              <a:latin typeface="Arial" panose="020B0604020202020204" pitchFamily="34" charset="0"/>
            </a:endParaRPr>
          </a:p>
        </p:txBody>
      </p:sp>
      <p:graphicFrame>
        <p:nvGraphicFramePr>
          <p:cNvPr id="29765" name="Group 69"/>
          <p:cNvGraphicFramePr>
            <a:graphicFrameLocks noGrp="1"/>
          </p:cNvGraphicFramePr>
          <p:nvPr/>
        </p:nvGraphicFramePr>
        <p:xfrm>
          <a:off x="1919288" y="692150"/>
          <a:ext cx="8497570" cy="3363595"/>
        </p:xfrm>
        <a:graphic>
          <a:graphicData uri="http://schemas.openxmlformats.org/drawingml/2006/table">
            <a:tbl>
              <a:tblPr/>
              <a:tblGrid>
                <a:gridCol w="5633720"/>
                <a:gridCol w="2863850"/>
              </a:tblGrid>
              <a:tr h="523875">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记  述</a:t>
                      </a:r>
                      <a:endParaRPr kumimoji="0" lang="zh-CN" alt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出  处</a:t>
                      </a:r>
                      <a:endParaRPr kumimoji="0" lang="zh-CN" alt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1040">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“秦王（李世民）与薛举大战于泾州，我师败绩。”</a:t>
                      </a:r>
                      <a:endParaRPr kumimoji="0" lang="zh-CN" alt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a:t>
                      </a:r>
                      <a:r>
                        <a:rPr kumimoji="0" lang="zh-CN" alt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旧唐书</a:t>
                      </a:r>
                      <a:r>
                        <a:rPr kumimoji="0" lang="en-US"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a:t>
                      </a:r>
                      <a:r>
                        <a:rPr kumimoji="0" lang="zh-CN" alt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高祖本纪</a:t>
                      </a:r>
                      <a:r>
                        <a:rPr kumimoji="0" lang="en-US"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a:t>
                      </a:r>
                      <a:endParaRPr kumimoji="0" lang="en-US"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“薛举寇泾州，太宗（李世民）率众讨之，不利而旋。”</a:t>
                      </a:r>
                      <a:endParaRPr kumimoji="0" lang="zh-CN" alt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a:t>
                      </a:r>
                      <a:r>
                        <a:rPr kumimoji="0" lang="zh-CN" alt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旧唐书</a:t>
                      </a:r>
                      <a:r>
                        <a:rPr kumimoji="0" lang="en-US"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a:t>
                      </a:r>
                      <a:r>
                        <a:rPr kumimoji="0" lang="zh-CN" alt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太宗本纪</a:t>
                      </a:r>
                      <a:r>
                        <a:rPr kumimoji="0" lang="en-US"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a:t>
                      </a:r>
                      <a:endParaRPr kumimoji="0" lang="en-US"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8025">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“秦王世民为西讨元帅</a:t>
                      </a:r>
                      <a:r>
                        <a:rPr kumimoji="0" lang="en-US"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a:t>
                      </a:r>
                      <a:r>
                        <a:rPr kumimoji="0" lang="zh-CN" alt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刘文静（唐朝将领）及薛举战于泾州，败绩。”</a:t>
                      </a:r>
                      <a:endParaRPr kumimoji="0" lang="zh-CN" alt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a:t>
                      </a:r>
                      <a:r>
                        <a:rPr kumimoji="0" lang="zh-CN" alt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新唐书</a:t>
                      </a:r>
                      <a:r>
                        <a:rPr kumimoji="0" lang="en-US"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a:t>
                      </a:r>
                      <a:r>
                        <a:rPr kumimoji="0" lang="zh-CN" alt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高祖本纪</a:t>
                      </a:r>
                      <a:r>
                        <a:rPr kumimoji="0" lang="en-US"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a:t>
                      </a:r>
                      <a:endParaRPr kumimoji="0" lang="en-US"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9930">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“薛举寇泾州，太宗为西讨元帅，进位雍州牧。七月，太宗有疾，诸将为举所败。”</a:t>
                      </a:r>
                      <a:endParaRPr kumimoji="0" lang="zh-CN" alt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a:t>
                      </a:r>
                      <a:r>
                        <a:rPr kumimoji="0" lang="zh-CN" alt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新唐书</a:t>
                      </a:r>
                      <a:r>
                        <a:rPr kumimoji="0" lang="en-US"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a:t>
                      </a:r>
                      <a:r>
                        <a:rPr kumimoji="0" lang="zh-CN" altLang="en-US"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太宗本纪</a:t>
                      </a:r>
                      <a:r>
                        <a:rPr kumimoji="0" lang="en-US"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a:t>
                      </a:r>
                      <a:endParaRPr kumimoji="0" lang="en-US"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0743" name="Text Box 70"/>
          <p:cNvSpPr txBox="1"/>
          <p:nvPr/>
        </p:nvSpPr>
        <p:spPr>
          <a:xfrm>
            <a:off x="1524000" y="4365625"/>
            <a:ext cx="9144000" cy="1938020"/>
          </a:xfrm>
          <a:prstGeom prst="rect">
            <a:avLst/>
          </a:prstGeom>
          <a:noFill/>
          <a:ln w="9525">
            <a:noFill/>
          </a:ln>
        </p:spPr>
        <p:txBody>
          <a:bodyPr>
            <a:spAutoFit/>
          </a:bodyPr>
          <a:p>
            <a:r>
              <a:rPr lang="zh-CN" altLang="en-US" sz="2400" b="1" dirty="0">
                <a:latin typeface="宋体" panose="02010600030101010101" pitchFamily="2" charset="-122"/>
              </a:rPr>
              <a:t>   表</a:t>
            </a:r>
            <a:r>
              <a:rPr lang="en-US" altLang="zh-CN" sz="2400" b="1" dirty="0">
                <a:latin typeface="宋体" panose="02010600030101010101" pitchFamily="2" charset="-122"/>
              </a:rPr>
              <a:t>2</a:t>
            </a:r>
            <a:r>
              <a:rPr lang="zh-CN" altLang="en-US" sz="2400" b="1" dirty="0">
                <a:latin typeface="宋体" panose="02010600030101010101" pitchFamily="2" charset="-122"/>
              </a:rPr>
              <a:t>为不同史籍关于唐武德元年同一事件的历史叙述。据此能够被认定的历史事实是</a:t>
            </a:r>
            <a:endParaRPr lang="zh-CN" altLang="en-US" sz="2400" b="1" dirty="0">
              <a:latin typeface="宋体" panose="02010600030101010101" pitchFamily="2" charset="-122"/>
            </a:endParaRPr>
          </a:p>
          <a:p>
            <a:r>
              <a:rPr lang="en-US" altLang="zh-CN" sz="2400" b="1" dirty="0">
                <a:latin typeface="宋体" panose="02010600030101010101" pitchFamily="2" charset="-122"/>
              </a:rPr>
              <a:t>A</a:t>
            </a:r>
            <a:r>
              <a:rPr lang="zh-CN" altLang="en-US" sz="2400" b="1" dirty="0">
                <a:latin typeface="宋体" panose="02010600030101010101" pitchFamily="2" charset="-122"/>
              </a:rPr>
              <a:t>．皇帝李世民与薛举战于泾州  </a:t>
            </a:r>
            <a:r>
              <a:rPr lang="en-US" altLang="zh-CN" sz="2400" b="1" dirty="0">
                <a:latin typeface="宋体" panose="02010600030101010101" pitchFamily="2" charset="-122"/>
              </a:rPr>
              <a:t>B</a:t>
            </a:r>
            <a:r>
              <a:rPr lang="zh-CN" altLang="en-US" sz="2400" b="1" dirty="0">
                <a:latin typeface="宋体" panose="02010600030101010101" pitchFamily="2" charset="-122"/>
              </a:rPr>
              <a:t>．刘文静是战役中唐军的主帅</a:t>
            </a:r>
            <a:endParaRPr lang="zh-CN" altLang="en-US" sz="2400" b="1" dirty="0">
              <a:latin typeface="宋体" panose="02010600030101010101" pitchFamily="2" charset="-122"/>
            </a:endParaRPr>
          </a:p>
          <a:p>
            <a:r>
              <a:rPr lang="en-US" altLang="zh-CN" sz="2400" b="1" dirty="0">
                <a:latin typeface="宋体" panose="02010600030101010101" pitchFamily="2" charset="-122"/>
              </a:rPr>
              <a:t>C</a:t>
            </a:r>
            <a:r>
              <a:rPr lang="zh-CN" altLang="en-US" sz="2400" b="1" dirty="0">
                <a:latin typeface="宋体" panose="02010600030101010101" pitchFamily="2" charset="-122"/>
              </a:rPr>
              <a:t>．唐军与薛举在泾州作战失败  </a:t>
            </a:r>
            <a:r>
              <a:rPr lang="en-US" altLang="zh-CN" sz="2400" b="1" dirty="0">
                <a:latin typeface="宋体" panose="02010600030101010101" pitchFamily="2" charset="-122"/>
              </a:rPr>
              <a:t>D</a:t>
            </a:r>
            <a:r>
              <a:rPr lang="zh-CN" altLang="en-US" sz="2400" b="1" dirty="0">
                <a:latin typeface="宋体" panose="02010600030101010101" pitchFamily="2" charset="-122"/>
              </a:rPr>
              <a:t>．李世民患病导致了战役失败</a:t>
            </a:r>
            <a:endParaRPr lang="zh-CN" altLang="en-US" sz="2400" b="1" dirty="0">
              <a:latin typeface="宋体" panose="02010600030101010101" pitchFamily="2" charset="-122"/>
            </a:endParaRPr>
          </a:p>
          <a:p>
            <a:r>
              <a:rPr lang="en-US" altLang="zh-CN" sz="2400" b="1" dirty="0">
                <a:solidFill>
                  <a:srgbClr val="CC0000"/>
                </a:solidFill>
                <a:latin typeface="宋体" panose="02010600030101010101" pitchFamily="2" charset="-122"/>
              </a:rPr>
              <a:t>【</a:t>
            </a:r>
            <a:r>
              <a:rPr lang="zh-CN" altLang="en-US" sz="2400" b="1" dirty="0">
                <a:solidFill>
                  <a:srgbClr val="CC0000"/>
                </a:solidFill>
                <a:latin typeface="宋体" panose="02010600030101010101" pitchFamily="2" charset="-122"/>
              </a:rPr>
              <a:t>答案</a:t>
            </a:r>
            <a:r>
              <a:rPr lang="en-US" altLang="zh-CN" sz="2400" b="1" dirty="0">
                <a:solidFill>
                  <a:srgbClr val="CC0000"/>
                </a:solidFill>
                <a:latin typeface="宋体" panose="02010600030101010101" pitchFamily="2" charset="-122"/>
              </a:rPr>
              <a:t>】C</a:t>
            </a:r>
            <a:endParaRPr lang="zh-CN" altLang="en-US" sz="2400" b="1" dirty="0">
              <a:solidFill>
                <a:srgbClr val="CC0000"/>
              </a:solidFill>
              <a:latin typeface="宋体" panose="02010600030101010101" pitchFamily="2" charset="-122"/>
            </a:endParaRPr>
          </a:p>
        </p:txBody>
      </p:sp>
      <p:sp>
        <p:nvSpPr>
          <p:cNvPr id="2" name="左箭头 1">
            <a:hlinkClick r:id="rId1" action="ppaction://hlinksldjump"/>
          </p:cNvPr>
          <p:cNvSpPr/>
          <p:nvPr/>
        </p:nvSpPr>
        <p:spPr>
          <a:xfrm>
            <a:off x="8832850" y="6092825"/>
            <a:ext cx="863600" cy="504825"/>
          </a:xfrm>
          <a:prstGeom prst="lef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2"/>
          <p:cNvSpPr/>
          <p:nvPr/>
        </p:nvSpPr>
        <p:spPr>
          <a:xfrm>
            <a:off x="1524000" y="-1587"/>
            <a:ext cx="7561263" cy="460375"/>
          </a:xfrm>
          <a:prstGeom prst="rect">
            <a:avLst/>
          </a:prstGeom>
          <a:noFill/>
          <a:ln w="9525">
            <a:noFill/>
          </a:ln>
        </p:spPr>
        <p:txBody>
          <a:bodyPr anchor="ctr">
            <a:spAutoFit/>
          </a:bodyPr>
          <a:p>
            <a:r>
              <a:rPr lang="zh-CN" altLang="en-US" sz="2400" dirty="0">
                <a:latin typeface="宋体" panose="02010600030101010101" pitchFamily="2" charset="-122"/>
              </a:rPr>
              <a:t>全国</a:t>
            </a:r>
            <a:r>
              <a:rPr lang="zh-CN" altLang="en-US" sz="2400" dirty="0">
                <a:latin typeface="宋体" panose="02010600030101010101" pitchFamily="2" charset="-122"/>
                <a:ea typeface="宋体" panose="02010600030101010101" pitchFamily="2" charset="-122"/>
              </a:rPr>
              <a:t>Ⅰ卷</a:t>
            </a:r>
            <a:r>
              <a:rPr lang="en-US" altLang="zh-CN" sz="2400" dirty="0">
                <a:latin typeface="宋体" panose="02010600030101010101" pitchFamily="2" charset="-122"/>
              </a:rPr>
              <a:t>42</a:t>
            </a:r>
            <a:r>
              <a:rPr lang="zh-CN" altLang="en-US" sz="2400" dirty="0">
                <a:latin typeface="宋体" panose="02010600030101010101" pitchFamily="2" charset="-122"/>
              </a:rPr>
              <a:t>．阅读材料，完成下列要求。（</a:t>
            </a:r>
            <a:r>
              <a:rPr lang="en-US" altLang="zh-CN" sz="2400" dirty="0">
                <a:latin typeface="宋体" panose="02010600030101010101" pitchFamily="2" charset="-122"/>
              </a:rPr>
              <a:t>12</a:t>
            </a:r>
            <a:r>
              <a:rPr lang="zh-CN" altLang="en-US" sz="2400" dirty="0">
                <a:latin typeface="宋体" panose="02010600030101010101" pitchFamily="2" charset="-122"/>
              </a:rPr>
              <a:t>分）</a:t>
            </a:r>
            <a:endParaRPr lang="zh-CN" altLang="en-US" sz="2400" dirty="0">
              <a:latin typeface="宋体" panose="02010600030101010101" pitchFamily="2" charset="-122"/>
            </a:endParaRPr>
          </a:p>
        </p:txBody>
      </p:sp>
      <p:graphicFrame>
        <p:nvGraphicFramePr>
          <p:cNvPr id="71764" name="Group 84"/>
          <p:cNvGraphicFramePr>
            <a:graphicFrameLocks noGrp="1"/>
          </p:cNvGraphicFramePr>
          <p:nvPr/>
        </p:nvGraphicFramePr>
        <p:xfrm>
          <a:off x="1524000" y="476250"/>
          <a:ext cx="9144000" cy="4754880"/>
        </p:xfrm>
        <a:graphic>
          <a:graphicData uri="http://schemas.openxmlformats.org/drawingml/2006/table">
            <a:tbl>
              <a:tblPr/>
              <a:tblGrid>
                <a:gridCol w="1789430"/>
                <a:gridCol w="4306570"/>
                <a:gridCol w="3048000"/>
              </a:tblGrid>
              <a:tr h="335280">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时间</a:t>
                      </a:r>
                      <a:endPar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中国</a:t>
                      </a:r>
                      <a:endPar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外国</a:t>
                      </a:r>
                      <a:endPar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10640">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14—15</a:t>
                      </a: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世纪</a:t>
                      </a:r>
                      <a:endPar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6670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朱元璋在位期间，与占城、爪哇、暹罗等</a:t>
                      </a:r>
                      <a:r>
                        <a:rPr kumimoji="0" lang="en-US" altLang="zh-CN"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30</a:t>
                      </a: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余国进行官方贸易。</a:t>
                      </a:r>
                      <a:endPar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废除丞相制度。</a:t>
                      </a:r>
                      <a:endPar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郑和七下西洋，是世界航海史和中国古代对外交往史上的壮举。</a:t>
                      </a:r>
                      <a:endPar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6670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德国人古登堡发明了最早的印刷机。</a:t>
                      </a:r>
                      <a:endPar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哥伦布到达美洲大陆。</a:t>
                      </a:r>
                      <a:endPar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佛罗伦萨</a:t>
                      </a:r>
                      <a:r>
                        <a:rPr kumimoji="0" lang="en-US" altLang="zh-CN"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200</a:t>
                      </a: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余家纺织工场雇佣</a:t>
                      </a:r>
                      <a:r>
                        <a:rPr kumimoji="0" lang="en-US" altLang="zh-CN"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3</a:t>
                      </a: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万余名工人。</a:t>
                      </a:r>
                      <a:endPar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8320">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16</a:t>
                      </a: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世纪</a:t>
                      </a:r>
                      <a:endPar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6670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张居正进行赋役合一、统一征银的“一条鞭法”改革。</a:t>
                      </a:r>
                      <a:endPar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李时珍</a:t>
                      </a:r>
                      <a:r>
                        <a:rPr kumimoji="0" lang="en-US" altLang="zh-CN"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a:t>
                      </a: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本草纲目</a:t>
                      </a:r>
                      <a:r>
                        <a:rPr kumimoji="0" lang="en-US" altLang="zh-CN"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a:t>
                      </a: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刊刻。</a:t>
                      </a:r>
                      <a:endPar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玉米、番薯、马铃薯等高产作物传入中国。</a:t>
                      </a:r>
                      <a:endPar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汤显祖出生，代表作</a:t>
                      </a:r>
                      <a:r>
                        <a:rPr kumimoji="0" lang="en-US" altLang="zh-CN"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a:t>
                      </a: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牡丹亭</a:t>
                      </a:r>
                      <a:r>
                        <a:rPr kumimoji="0" lang="en-US" altLang="zh-CN"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a:t>
                      </a: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表现男女主人公冲破礼教束缚，追求爱情自由。</a:t>
                      </a:r>
                      <a:endPar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6670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哥白尼提出“太阳中心说”。意大利传教士利玛窦到中国，传播了西方自然科学知识。</a:t>
                      </a:r>
                      <a:endPar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莎士比亚出生，代表作</a:t>
                      </a:r>
                      <a:r>
                        <a:rPr kumimoji="0" lang="en-US" altLang="zh-CN"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a:t>
                      </a: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哈姆雷特</a:t>
                      </a:r>
                      <a:r>
                        <a:rPr kumimoji="0" lang="en-US" altLang="zh-CN"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a:t>
                      </a: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a:t>
                      </a:r>
                      <a:endPar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10640">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17</a:t>
                      </a: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世纪</a:t>
                      </a:r>
                      <a:endPar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6670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朱子学在日本为官方推崇，成为显学。</a:t>
                      </a:r>
                      <a:endPar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茶叶大量输往欧洲。</a:t>
                      </a:r>
                      <a:endPar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宋应星</a:t>
                      </a:r>
                      <a:r>
                        <a:rPr kumimoji="0" lang="en-US" altLang="zh-CN"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a:t>
                      </a: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天工开物</a:t>
                      </a:r>
                      <a:r>
                        <a:rPr kumimoji="0" lang="en-US" altLang="zh-CN"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a:t>
                      </a: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刊刻。</a:t>
                      </a:r>
                      <a:endPar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美洲白银大量流入中国。</a:t>
                      </a:r>
                      <a:endPar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郑成功收复台湾。</a:t>
                      </a:r>
                      <a:endPar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6670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英国入侵印度，英属东印度公司在印度开展殖民活动。</a:t>
                      </a:r>
                      <a:endPar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英国早期移民乘“五月花号”到达北美。</a:t>
                      </a:r>
                      <a:endPar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8937" name="Rectangle 80"/>
          <p:cNvSpPr/>
          <p:nvPr/>
        </p:nvSpPr>
        <p:spPr>
          <a:xfrm>
            <a:off x="1524000" y="5315585"/>
            <a:ext cx="9144000" cy="1198880"/>
          </a:xfrm>
          <a:prstGeom prst="rect">
            <a:avLst/>
          </a:prstGeom>
          <a:noFill/>
          <a:ln w="9525">
            <a:noFill/>
          </a:ln>
        </p:spPr>
        <p:txBody>
          <a:bodyPr anchor="ctr">
            <a:spAutoFit/>
          </a:bodyPr>
          <a:p>
            <a:pPr indent="266700"/>
            <a:r>
              <a:rPr lang="zh-CN" altLang="en-US" sz="2400" dirty="0">
                <a:latin typeface="宋体" panose="02010600030101010101" pitchFamily="2" charset="-122"/>
              </a:rPr>
              <a:t>  表</a:t>
            </a:r>
            <a:r>
              <a:rPr lang="en-US" altLang="zh-CN" sz="2400" dirty="0">
                <a:latin typeface="宋体" panose="02010600030101010101" pitchFamily="2" charset="-122"/>
              </a:rPr>
              <a:t>4</a:t>
            </a:r>
            <a:r>
              <a:rPr lang="zh-CN" altLang="en-US" sz="2400" dirty="0">
                <a:latin typeface="宋体" panose="02010600030101010101" pitchFamily="2" charset="-122"/>
              </a:rPr>
              <a:t>为</a:t>
            </a:r>
            <a:r>
              <a:rPr lang="en-US" altLang="zh-CN" sz="2400" dirty="0">
                <a:latin typeface="宋体" panose="02010600030101010101" pitchFamily="2" charset="-122"/>
              </a:rPr>
              <a:t>14</a:t>
            </a:r>
            <a:r>
              <a:rPr lang="en-US" altLang="zh-CN" sz="2400" dirty="0">
                <a:latin typeface="宋体" panose="02010600030101010101" pitchFamily="2" charset="-122"/>
                <a:ea typeface="Times New Roman" panose="02020603050405020304" charset="0"/>
              </a:rPr>
              <a:t>—</a:t>
            </a:r>
            <a:r>
              <a:rPr lang="en-US" altLang="zh-CN" sz="2400" dirty="0">
                <a:latin typeface="宋体" panose="02010600030101010101" pitchFamily="2" charset="-122"/>
              </a:rPr>
              <a:t>17</a:t>
            </a:r>
            <a:r>
              <a:rPr lang="zh-CN" altLang="en-US" sz="2400" dirty="0">
                <a:latin typeface="宋体" panose="02010600030101010101" pitchFamily="2" charset="-122"/>
              </a:rPr>
              <a:t>世纪中外历史事件简表。从表中提取相互关联的中外历史信息，自拟论题，并结合所学知识予以阐述。（要求：写明论题，中外关联，史论结合。）</a:t>
            </a:r>
            <a:endParaRPr lang="zh-CN" altLang="en-US" sz="2400" dirty="0">
              <a:latin typeface="宋体" panose="02010600030101010101" pitchFamily="2" charset="-122"/>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Rectangle 5"/>
          <p:cNvSpPr/>
          <p:nvPr/>
        </p:nvSpPr>
        <p:spPr>
          <a:xfrm>
            <a:off x="2124075" y="-260191"/>
            <a:ext cx="2468880" cy="521970"/>
          </a:xfrm>
          <a:prstGeom prst="rect">
            <a:avLst/>
          </a:prstGeom>
          <a:noFill/>
          <a:ln w="9525">
            <a:noFill/>
          </a:ln>
        </p:spPr>
        <p:txBody>
          <a:bodyPr wrap="none" anchor="ctr">
            <a:spAutoFit/>
          </a:bodyPr>
          <a:p>
            <a:r>
              <a:rPr lang="en-US" altLang="zh-CN" sz="1000" dirty="0">
                <a:latin typeface="Times New Roman" panose="02020603050405020304" charset="0"/>
              </a:rPr>
              <a:t>42</a:t>
            </a:r>
            <a:r>
              <a:rPr lang="zh-CN" altLang="en-US" sz="1000" dirty="0">
                <a:latin typeface="Times New Roman" panose="02020603050405020304" charset="0"/>
              </a:rPr>
              <a:t>．阅读材料，完成下列要求。（</a:t>
            </a:r>
            <a:r>
              <a:rPr lang="en-US" altLang="zh-CN" sz="1000" dirty="0">
                <a:latin typeface="Times New Roman" panose="02020603050405020304" charset="0"/>
              </a:rPr>
              <a:t>12</a:t>
            </a:r>
            <a:r>
              <a:rPr lang="zh-CN" altLang="en-US" sz="1000" dirty="0">
                <a:latin typeface="Times New Roman" panose="02020603050405020304" charset="0"/>
              </a:rPr>
              <a:t>分）</a:t>
            </a:r>
            <a:endParaRPr lang="zh-CN" altLang="en-US" sz="800" dirty="0">
              <a:latin typeface="Arial" panose="020B0604020202020204" pitchFamily="34" charset="0"/>
            </a:endParaRPr>
          </a:p>
          <a:p>
            <a:pPr eaLnBrk="0" hangingPunct="0"/>
            <a:endParaRPr lang="zh-CN" altLang="en-US" dirty="0">
              <a:latin typeface="Arial" panose="020B0604020202020204" pitchFamily="34" charset="0"/>
            </a:endParaRPr>
          </a:p>
        </p:txBody>
      </p:sp>
      <p:pic>
        <p:nvPicPr>
          <p:cNvPr id="55299" name="Picture 4" descr="logo"/>
          <p:cNvPicPr>
            <a:picLocks noChangeAspect="1"/>
          </p:cNvPicPr>
          <p:nvPr/>
        </p:nvPicPr>
        <p:blipFill>
          <a:blip r:embed="rId1"/>
          <a:stretch>
            <a:fillRect/>
          </a:stretch>
        </p:blipFill>
        <p:spPr>
          <a:xfrm>
            <a:off x="3267075" y="7108825"/>
            <a:ext cx="9525" cy="9525"/>
          </a:xfrm>
          <a:prstGeom prst="rect">
            <a:avLst/>
          </a:prstGeom>
          <a:noFill/>
          <a:ln w="9525">
            <a:noFill/>
          </a:ln>
        </p:spPr>
      </p:pic>
      <p:sp>
        <p:nvSpPr>
          <p:cNvPr id="55300" name="Rectangle 6"/>
          <p:cNvSpPr/>
          <p:nvPr/>
        </p:nvSpPr>
        <p:spPr>
          <a:xfrm>
            <a:off x="1524000" y="-1587"/>
            <a:ext cx="8893175" cy="460375"/>
          </a:xfrm>
          <a:prstGeom prst="rect">
            <a:avLst/>
          </a:prstGeom>
          <a:noFill/>
          <a:ln w="9525">
            <a:noFill/>
          </a:ln>
        </p:spPr>
        <p:txBody>
          <a:bodyPr anchor="ctr">
            <a:spAutoFit/>
          </a:bodyPr>
          <a:p>
            <a:r>
              <a:rPr lang="zh-CN" altLang="en-US" sz="2400" b="1" dirty="0">
                <a:latin typeface="宋体" panose="02010600030101010101" pitchFamily="2" charset="-122"/>
              </a:rPr>
              <a:t>全国</a:t>
            </a:r>
            <a:r>
              <a:rPr lang="zh-CN" altLang="en-US" sz="2400" b="1" dirty="0">
                <a:latin typeface="宋体" panose="02010600030101010101" pitchFamily="2" charset="-122"/>
                <a:ea typeface="宋体" panose="02010600030101010101" pitchFamily="2" charset="-122"/>
              </a:rPr>
              <a:t>Ⅱ卷</a:t>
            </a:r>
            <a:r>
              <a:rPr lang="en-US" altLang="zh-CN" sz="2400" b="1" dirty="0">
                <a:latin typeface="宋体" panose="02010600030101010101" pitchFamily="2" charset="-122"/>
                <a:ea typeface="宋体" panose="02010600030101010101" pitchFamily="2" charset="-122"/>
              </a:rPr>
              <a:t>42</a:t>
            </a:r>
            <a:r>
              <a:rPr lang="zh-CN" altLang="en-US" sz="2400" b="1" dirty="0">
                <a:latin typeface="宋体" panose="02010600030101010101" pitchFamily="2" charset="-122"/>
              </a:rPr>
              <a:t>材料</a:t>
            </a:r>
            <a:r>
              <a:rPr lang="zh-CN" altLang="en-US" sz="2400" dirty="0">
                <a:latin typeface="宋体" panose="02010600030101010101" pitchFamily="2" charset="-122"/>
              </a:rPr>
              <a:t>               表</a:t>
            </a:r>
            <a:r>
              <a:rPr lang="en-US" altLang="zh-CN" sz="2400" dirty="0">
                <a:latin typeface="宋体" panose="02010600030101010101" pitchFamily="2" charset="-122"/>
              </a:rPr>
              <a:t>1  </a:t>
            </a:r>
            <a:r>
              <a:rPr lang="zh-CN" altLang="en-US" sz="2400" dirty="0">
                <a:latin typeface="宋体" panose="02010600030101010101" pitchFamily="2" charset="-122"/>
              </a:rPr>
              <a:t>钟表的演变</a:t>
            </a:r>
            <a:endParaRPr lang="zh-CN" altLang="en-US" sz="2400" dirty="0">
              <a:latin typeface="宋体" panose="02010600030101010101" pitchFamily="2" charset="-122"/>
            </a:endParaRPr>
          </a:p>
        </p:txBody>
      </p:sp>
      <p:graphicFrame>
        <p:nvGraphicFramePr>
          <p:cNvPr id="88160" name="Group 96"/>
          <p:cNvGraphicFramePr>
            <a:graphicFrameLocks noGrp="1"/>
          </p:cNvGraphicFramePr>
          <p:nvPr/>
        </p:nvGraphicFramePr>
        <p:xfrm>
          <a:off x="1524000" y="476250"/>
          <a:ext cx="9144000" cy="3971925"/>
        </p:xfrm>
        <a:graphic>
          <a:graphicData uri="http://schemas.openxmlformats.org/drawingml/2006/table">
            <a:tbl>
              <a:tblPr/>
              <a:tblGrid>
                <a:gridCol w="1551305"/>
                <a:gridCol w="7592695"/>
              </a:tblGrid>
              <a:tr h="444571">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古代</a:t>
                      </a:r>
                      <a:endParaRPr kumimoji="0" lang="zh-CN" altLang="en-US" sz="1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日晷被称为“最早的钟表”，是古代比较普遍使用的计时工具。</a:t>
                      </a:r>
                      <a:endParaRPr kumimoji="0" lang="zh-CN" altLang="en-US" sz="1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4571">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中世纪末期</a:t>
                      </a:r>
                      <a:endParaRPr kumimoji="0" lang="zh-CN" altLang="en-US" sz="1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机械钟在西欧流行，最初的机械钟只有时和刻。</a:t>
                      </a:r>
                      <a:endParaRPr kumimoji="0" lang="zh-CN" altLang="en-US" sz="1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7665">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近代早期</a:t>
                      </a:r>
                      <a:endParaRPr kumimoji="0" lang="zh-CN" altLang="en-US" sz="1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在伽利略等人研究的基础上，发明了游丝，钟的精确度提高，制造出怀表。在很长一段时间内，钟表价格昂贵，属于奢侈品。</a:t>
                      </a:r>
                      <a:endParaRPr kumimoji="0" lang="zh-CN" altLang="en-US" sz="1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4571">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1850</a:t>
                      </a:r>
                      <a:r>
                        <a:rPr kumimoji="0" lang="zh-CN" altLang="en-US" sz="1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年前后</a:t>
                      </a:r>
                      <a:endParaRPr kumimoji="0" lang="zh-CN" altLang="en-US" sz="1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英国社会各个阶层都拥有了钟表。</a:t>
                      </a:r>
                      <a:endParaRPr kumimoji="0" lang="zh-CN" altLang="en-US" sz="1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182">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20</a:t>
                      </a:r>
                      <a:r>
                        <a:rPr kumimoji="0" lang="zh-CN" altLang="en-US" sz="1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世纪初</a:t>
                      </a:r>
                      <a:endParaRPr kumimoji="0" lang="zh-CN" altLang="en-US" sz="1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原为女性装饰品的手表逐渐为男性所接受，在户外运动、驾驶汽车时都可佩戴。</a:t>
                      </a:r>
                      <a:endParaRPr kumimoji="0" lang="zh-CN" altLang="en-US" sz="1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182">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20</a:t>
                      </a:r>
                      <a:r>
                        <a:rPr kumimoji="0" lang="zh-CN" altLang="en-US" sz="1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世纪</a:t>
                      </a:r>
                      <a:r>
                        <a:rPr kumimoji="0" lang="en-US" altLang="zh-CN" sz="1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50</a:t>
                      </a:r>
                      <a:r>
                        <a:rPr kumimoji="0" lang="zh-CN" altLang="en-US" sz="1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年代</a:t>
                      </a:r>
                      <a:endParaRPr kumimoji="0" lang="zh-CN" altLang="en-US" sz="1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根据原子物理学原理制造出原子钟，精度可以达到</a:t>
                      </a:r>
                      <a:r>
                        <a:rPr kumimoji="0" lang="en-US" altLang="zh-CN" sz="1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100</a:t>
                      </a:r>
                      <a:r>
                        <a:rPr kumimoji="0" lang="zh-CN" altLang="en-US" sz="1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万年误差</a:t>
                      </a:r>
                      <a:r>
                        <a:rPr kumimoji="0" lang="en-US" altLang="zh-CN" sz="1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1</a:t>
                      </a:r>
                      <a:r>
                        <a:rPr kumimoji="0" lang="zh-CN" altLang="en-US" sz="1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秒。</a:t>
                      </a:r>
                      <a:endParaRPr kumimoji="0" lang="zh-CN" altLang="en-US" sz="1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182">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21</a:t>
                      </a:r>
                      <a:r>
                        <a:rPr kumimoji="0" lang="zh-CN" altLang="en-US" sz="1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世纪初</a:t>
                      </a:r>
                      <a:endParaRPr kumimoji="0" lang="zh-CN" altLang="en-US" sz="1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随着信息技术的发展，具有计时、信息处理、导航、监测等多种功能的智能手表出现。</a:t>
                      </a:r>
                      <a:endParaRPr kumimoji="0" lang="zh-CN" altLang="en-US" sz="1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5327" name="Rectangle 94"/>
          <p:cNvSpPr/>
          <p:nvPr/>
        </p:nvSpPr>
        <p:spPr>
          <a:xfrm>
            <a:off x="1524000" y="4500563"/>
            <a:ext cx="9144000" cy="1568450"/>
          </a:xfrm>
          <a:prstGeom prst="rect">
            <a:avLst/>
          </a:prstGeom>
          <a:noFill/>
          <a:ln w="9525">
            <a:noFill/>
          </a:ln>
        </p:spPr>
        <p:txBody>
          <a:bodyPr anchor="ctr">
            <a:spAutoFit/>
          </a:bodyPr>
          <a:p>
            <a:pPr indent="266700"/>
            <a:r>
              <a:rPr lang="en-US" altLang="zh-CN" sz="2400" dirty="0">
                <a:latin typeface="Times New Roman" panose="02020603050405020304" charset="0"/>
              </a:rPr>
              <a:t>                       </a:t>
            </a:r>
            <a:r>
              <a:rPr lang="en-US" altLang="zh-CN" sz="2400" dirty="0">
                <a:latin typeface="宋体" panose="02010600030101010101" pitchFamily="2" charset="-122"/>
                <a:ea typeface="Times New Roman" panose="02020603050405020304" charset="0"/>
              </a:rPr>
              <a:t>——</a:t>
            </a:r>
            <a:r>
              <a:rPr lang="zh-CN" altLang="en-US" sz="2400" dirty="0">
                <a:latin typeface="Times New Roman" panose="02020603050405020304" charset="0"/>
              </a:rPr>
              <a:t>据（英）约翰</a:t>
            </a:r>
            <a:r>
              <a:rPr lang="en-US" altLang="zh-CN" sz="2400" dirty="0">
                <a:latin typeface="宋体" panose="02010600030101010101" pitchFamily="2" charset="-122"/>
                <a:ea typeface="Times New Roman" panose="02020603050405020304" charset="0"/>
              </a:rPr>
              <a:t>·</a:t>
            </a:r>
            <a:r>
              <a:rPr lang="zh-CN" altLang="en-US" sz="2400" dirty="0">
                <a:latin typeface="Times New Roman" panose="02020603050405020304" charset="0"/>
              </a:rPr>
              <a:t>哈萨德</a:t>
            </a:r>
            <a:r>
              <a:rPr lang="en-US" altLang="zh-CN" sz="2400" dirty="0">
                <a:latin typeface="Times New Roman" panose="02020603050405020304" charset="0"/>
              </a:rPr>
              <a:t>《</a:t>
            </a:r>
            <a:r>
              <a:rPr lang="zh-CN" altLang="en-US" sz="2400" dirty="0">
                <a:latin typeface="Times New Roman" panose="02020603050405020304" charset="0"/>
              </a:rPr>
              <a:t>时间社会学</a:t>
            </a:r>
            <a:r>
              <a:rPr lang="en-US" altLang="zh-CN" sz="2400" dirty="0">
                <a:latin typeface="Times New Roman" panose="02020603050405020304" charset="0"/>
              </a:rPr>
              <a:t>》</a:t>
            </a:r>
            <a:r>
              <a:rPr lang="zh-CN" altLang="en-US" sz="2400" dirty="0">
                <a:latin typeface="Times New Roman" panose="02020603050405020304" charset="0"/>
              </a:rPr>
              <a:t>等</a:t>
            </a:r>
            <a:endParaRPr lang="zh-CN" altLang="en-US" sz="2400" dirty="0">
              <a:latin typeface="Arial" panose="020B0604020202020204" pitchFamily="34" charset="0"/>
            </a:endParaRPr>
          </a:p>
          <a:p>
            <a:pPr indent="266700" eaLnBrk="0" hangingPunct="0"/>
            <a:r>
              <a:rPr lang="zh-CN" altLang="en-US" sz="2400" dirty="0">
                <a:latin typeface="Times New Roman" panose="02020603050405020304" charset="0"/>
              </a:rPr>
              <a:t>从材料中提取两条或两条以上信息，拟定一个论题，并就所拟论题进行简要阐述。（要求：明确写出所拟论题，阐述须有史实依据。）</a:t>
            </a:r>
            <a:endParaRPr lang="zh-CN" altLang="en-US" sz="2400" dirty="0">
              <a:latin typeface="Arial" panose="020B0604020202020204"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Text Box 4"/>
          <p:cNvSpPr txBox="1"/>
          <p:nvPr/>
        </p:nvSpPr>
        <p:spPr>
          <a:xfrm>
            <a:off x="1524000" y="476250"/>
            <a:ext cx="9144000" cy="4831080"/>
          </a:xfrm>
          <a:prstGeom prst="rect">
            <a:avLst/>
          </a:prstGeom>
          <a:noFill/>
          <a:ln w="9525">
            <a:noFill/>
          </a:ln>
        </p:spPr>
        <p:txBody>
          <a:bodyPr>
            <a:spAutoFit/>
          </a:bodyPr>
          <a:p>
            <a:r>
              <a:rPr lang="zh-CN" altLang="en-US" sz="2800" dirty="0">
                <a:latin typeface="宋体" panose="02010600030101010101" pitchFamily="2" charset="-122"/>
              </a:rPr>
              <a:t>全国</a:t>
            </a:r>
            <a:r>
              <a:rPr lang="zh-CN" altLang="en-US" sz="2800" dirty="0">
                <a:latin typeface="宋体" panose="02010600030101010101" pitchFamily="2" charset="-122"/>
                <a:ea typeface="宋体" panose="02010600030101010101" pitchFamily="2" charset="-122"/>
              </a:rPr>
              <a:t>Ⅲ卷</a:t>
            </a:r>
            <a:r>
              <a:rPr lang="en-US" altLang="zh-CN" sz="2800" dirty="0">
                <a:latin typeface="宋体" panose="02010600030101010101" pitchFamily="2" charset="-122"/>
              </a:rPr>
              <a:t>41</a:t>
            </a:r>
            <a:r>
              <a:rPr lang="zh-CN" altLang="en-US" sz="2800" dirty="0">
                <a:latin typeface="宋体" panose="02010600030101010101" pitchFamily="2" charset="-122"/>
              </a:rPr>
              <a:t>．阅读材料，完成下列要求。（</a:t>
            </a:r>
            <a:r>
              <a:rPr lang="en-US" altLang="zh-CN" sz="2800" dirty="0">
                <a:latin typeface="宋体" panose="02010600030101010101" pitchFamily="2" charset="-122"/>
              </a:rPr>
              <a:t>12</a:t>
            </a:r>
            <a:r>
              <a:rPr lang="zh-CN" altLang="en-US" sz="2800" dirty="0">
                <a:latin typeface="宋体" panose="02010600030101010101" pitchFamily="2" charset="-122"/>
              </a:rPr>
              <a:t>分）</a:t>
            </a:r>
            <a:endParaRPr lang="zh-CN" altLang="en-US" sz="2800" dirty="0">
              <a:latin typeface="宋体" panose="02010600030101010101" pitchFamily="2" charset="-122"/>
            </a:endParaRPr>
          </a:p>
          <a:p>
            <a:r>
              <a:rPr lang="zh-CN" altLang="en-US" sz="2800" dirty="0">
                <a:latin typeface="宋体" panose="02010600030101010101" pitchFamily="2" charset="-122"/>
              </a:rPr>
              <a:t>材料  近代中国接触的西洋“除了强大的武力，尚有别具一格的政治组织、经济力量、高度文化，一旦彼此短兵相接，中国的藩篱为之突破，立国基础为之震撼”。面对这“旷古未有的变局”，中国“应付的困难就从此开始了，但前途放大光明、得大幸福的希望亦即寄托在这个大变化上”。</a:t>
            </a:r>
            <a:endParaRPr lang="zh-CN" altLang="en-US" sz="2800" dirty="0">
              <a:latin typeface="宋体" panose="02010600030101010101" pitchFamily="2" charset="-122"/>
            </a:endParaRPr>
          </a:p>
          <a:p>
            <a:r>
              <a:rPr lang="zh-CN" altLang="en-US" sz="2800" dirty="0">
                <a:latin typeface="宋体" panose="02010600030101010101" pitchFamily="2" charset="-122"/>
              </a:rPr>
              <a:t>              </a:t>
            </a:r>
            <a:r>
              <a:rPr lang="en-US" altLang="zh-CN" sz="2800" dirty="0">
                <a:latin typeface="宋体" panose="02010600030101010101" pitchFamily="2" charset="-122"/>
              </a:rPr>
              <a:t>——</a:t>
            </a:r>
            <a:r>
              <a:rPr lang="zh-CN" altLang="en-US" sz="2800" dirty="0">
                <a:latin typeface="宋体" panose="02010600030101010101" pitchFamily="2" charset="-122"/>
              </a:rPr>
              <a:t>摘编自吕思勉</a:t>
            </a:r>
            <a:r>
              <a:rPr lang="en-US" altLang="zh-CN" sz="2800" dirty="0">
                <a:latin typeface="宋体" panose="02010600030101010101" pitchFamily="2" charset="-122"/>
              </a:rPr>
              <a:t>《</a:t>
            </a:r>
            <a:r>
              <a:rPr lang="zh-CN" altLang="en-US" sz="2800" dirty="0">
                <a:latin typeface="宋体" panose="02010600030101010101" pitchFamily="2" charset="-122"/>
              </a:rPr>
              <a:t>中国通史</a:t>
            </a:r>
            <a:r>
              <a:rPr lang="en-US" altLang="zh-CN" sz="2800" dirty="0">
                <a:latin typeface="宋体" panose="02010600030101010101" pitchFamily="2" charset="-122"/>
              </a:rPr>
              <a:t>》</a:t>
            </a:r>
            <a:r>
              <a:rPr lang="zh-CN" altLang="en-US" sz="2800" dirty="0">
                <a:latin typeface="宋体" panose="02010600030101010101" pitchFamily="2" charset="-122"/>
              </a:rPr>
              <a:t>等</a:t>
            </a:r>
            <a:endParaRPr lang="zh-CN" altLang="en-US" sz="2800" dirty="0">
              <a:latin typeface="宋体" panose="02010600030101010101" pitchFamily="2" charset="-122"/>
            </a:endParaRPr>
          </a:p>
          <a:p>
            <a:r>
              <a:rPr lang="zh-CN" altLang="en-US" sz="2800" dirty="0">
                <a:latin typeface="宋体" panose="02010600030101010101" pitchFamily="2" charset="-122"/>
              </a:rPr>
              <a:t>围绕材料，结合中国近代史的具体史实，自拟论题，并就所拟论题进行阐述。（要求：明确写出论题，阐述须史论结合。）</a:t>
            </a:r>
            <a:endParaRPr lang="zh-CN" altLang="en-US" sz="2800" dirty="0">
              <a:latin typeface="宋体" panose="02010600030101010101" pitchFamily="2" charset="-122"/>
            </a:endParaRPr>
          </a:p>
        </p:txBody>
      </p:sp>
      <p:sp>
        <p:nvSpPr>
          <p:cNvPr id="2" name="左箭头 1">
            <a:hlinkClick r:id="rId1" action="ppaction://hlinksldjump"/>
          </p:cNvPr>
          <p:cNvSpPr/>
          <p:nvPr/>
        </p:nvSpPr>
        <p:spPr>
          <a:xfrm>
            <a:off x="10807383" y="5960110"/>
            <a:ext cx="720725" cy="554038"/>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Text Box 4"/>
          <p:cNvSpPr txBox="1"/>
          <p:nvPr/>
        </p:nvSpPr>
        <p:spPr>
          <a:xfrm>
            <a:off x="1524000" y="0"/>
            <a:ext cx="9144000" cy="5939155"/>
          </a:xfrm>
          <a:prstGeom prst="rect">
            <a:avLst/>
          </a:prstGeom>
          <a:noFill/>
          <a:ln w="9525">
            <a:noFill/>
          </a:ln>
        </p:spPr>
        <p:txBody>
          <a:bodyPr>
            <a:spAutoFit/>
          </a:bodyPr>
          <a:p>
            <a:r>
              <a:rPr lang="zh-CN" altLang="en-US" sz="2000" dirty="0">
                <a:latin typeface="宋体" panose="02010600030101010101" pitchFamily="2" charset="-122"/>
              </a:rPr>
              <a:t>全国</a:t>
            </a:r>
            <a:r>
              <a:rPr lang="zh-CN" altLang="en-US" sz="2000" dirty="0">
                <a:latin typeface="宋体" panose="02010600030101010101" pitchFamily="2" charset="-122"/>
                <a:ea typeface="宋体" panose="02010600030101010101" pitchFamily="2" charset="-122"/>
              </a:rPr>
              <a:t>Ⅲ卷</a:t>
            </a:r>
            <a:r>
              <a:rPr lang="en-US" altLang="zh-CN" sz="2000" dirty="0">
                <a:latin typeface="宋体" panose="02010600030101010101" pitchFamily="2" charset="-122"/>
              </a:rPr>
              <a:t>40</a:t>
            </a:r>
            <a:r>
              <a:rPr lang="zh-CN" altLang="en-US" sz="2000" dirty="0">
                <a:latin typeface="宋体" panose="02010600030101010101" pitchFamily="2" charset="-122"/>
              </a:rPr>
              <a:t>．阅读材料，完成下列要求。（</a:t>
            </a:r>
            <a:r>
              <a:rPr lang="en-US" altLang="zh-CN" sz="2000" dirty="0">
                <a:latin typeface="宋体" panose="02010600030101010101" pitchFamily="2" charset="-122"/>
              </a:rPr>
              <a:t>25</a:t>
            </a:r>
            <a:r>
              <a:rPr lang="zh-CN" altLang="en-US" sz="2000" dirty="0">
                <a:latin typeface="宋体" panose="02010600030101010101" pitchFamily="2" charset="-122"/>
              </a:rPr>
              <a:t>分）</a:t>
            </a:r>
            <a:endParaRPr lang="zh-CN" altLang="en-US" sz="2000" dirty="0">
              <a:latin typeface="宋体" panose="02010600030101010101" pitchFamily="2" charset="-122"/>
            </a:endParaRPr>
          </a:p>
          <a:p>
            <a:r>
              <a:rPr lang="zh-CN" altLang="en-US" sz="2000" dirty="0">
                <a:latin typeface="宋体" panose="02010600030101010101" pitchFamily="2" charset="-122"/>
              </a:rPr>
              <a:t>材料  </a:t>
            </a:r>
            <a:endParaRPr lang="zh-CN" altLang="en-US" sz="2000" dirty="0">
              <a:latin typeface="宋体" panose="02010600030101010101" pitchFamily="2" charset="-122"/>
            </a:endParaRPr>
          </a:p>
          <a:p>
            <a:r>
              <a:rPr lang="en-US" altLang="zh-CN" sz="2000" dirty="0">
                <a:latin typeface="宋体" panose="02010600030101010101" pitchFamily="2" charset="-122"/>
              </a:rPr>
              <a:t>     1602</a:t>
            </a:r>
            <a:r>
              <a:rPr lang="zh-CN" altLang="en-US" sz="2000" dirty="0">
                <a:latin typeface="宋体" panose="02010600030101010101" pitchFamily="2" charset="-122"/>
              </a:rPr>
              <a:t>年，荷兰东印度公司成立以后，荷兰人曾先后进攻澳门、台湾，遭到明朝官民的坚决抵抗而失败。</a:t>
            </a:r>
            <a:r>
              <a:rPr lang="en-US" altLang="zh-CN" sz="2000" dirty="0">
                <a:latin typeface="宋体" panose="02010600030101010101" pitchFamily="2" charset="-122"/>
              </a:rPr>
              <a:t>1608</a:t>
            </a:r>
            <a:r>
              <a:rPr lang="zh-CN" altLang="en-US" sz="2000" dirty="0">
                <a:latin typeface="宋体" panose="02010600030101010101" pitchFamily="2" charset="-122"/>
              </a:rPr>
              <a:t>年，荷兰东印度公司董事会发出指示：“我们必须用</a:t>
            </a:r>
            <a:r>
              <a:rPr lang="en-US" altLang="zh-CN" sz="2000" dirty="0">
                <a:latin typeface="宋体" panose="02010600030101010101" pitchFamily="2" charset="-122"/>
              </a:rPr>
              <a:t>—</a:t>
            </a:r>
            <a:r>
              <a:rPr lang="zh-CN" altLang="en-US" sz="2000" dirty="0">
                <a:latin typeface="宋体" panose="02010600030101010101" pitchFamily="2" charset="-122"/>
              </a:rPr>
              <a:t>切可能来增进对年贸易，首要目的是取得生丝，因为生丝利润优厚。” </a:t>
            </a:r>
            <a:r>
              <a:rPr lang="en-US" altLang="zh-CN" sz="2000" dirty="0">
                <a:latin typeface="宋体" panose="02010600030101010101" pitchFamily="2" charset="-122"/>
              </a:rPr>
              <a:t>1621</a:t>
            </a:r>
            <a:r>
              <a:rPr lang="zh-CN" altLang="en-US" sz="2000" dirty="0">
                <a:latin typeface="宋体" panose="02010600030101010101" pitchFamily="2" charset="-122"/>
              </a:rPr>
              <a:t>年，荷兰人得知西班牙人也计划占领台湾，遂于次年再次侵占澎湖，并于</a:t>
            </a:r>
            <a:r>
              <a:rPr lang="en-US" altLang="zh-CN" sz="2000" dirty="0">
                <a:latin typeface="宋体" panose="02010600030101010101" pitchFamily="2" charset="-122"/>
              </a:rPr>
              <a:t>1624</a:t>
            </a:r>
            <a:r>
              <a:rPr lang="zh-CN" altLang="en-US" sz="2000" dirty="0">
                <a:latin typeface="宋体" panose="02010600030101010101" pitchFamily="2" charset="-122"/>
              </a:rPr>
              <a:t>年侵占台湾南部。</a:t>
            </a:r>
            <a:r>
              <a:rPr lang="en-US" altLang="zh-CN" sz="2000" dirty="0">
                <a:latin typeface="宋体" panose="02010600030101010101" pitchFamily="2" charset="-122"/>
              </a:rPr>
              <a:t>1642</a:t>
            </a:r>
            <a:r>
              <a:rPr lang="zh-CN" altLang="en-US" sz="2000" dirty="0">
                <a:latin typeface="宋体" panose="02010600030101010101" pitchFamily="2" charset="-122"/>
              </a:rPr>
              <a:t>年，其势力扩张到台湾北部。</a:t>
            </a:r>
            <a:endParaRPr lang="zh-CN" altLang="en-US" sz="2000" dirty="0">
              <a:latin typeface="宋体" panose="02010600030101010101" pitchFamily="2" charset="-122"/>
            </a:endParaRPr>
          </a:p>
          <a:p>
            <a:r>
              <a:rPr lang="en-US" altLang="zh-CN" sz="2000" dirty="0">
                <a:latin typeface="宋体" panose="02010600030101010101" pitchFamily="2" charset="-122"/>
              </a:rPr>
              <a:t>     1661</a:t>
            </a:r>
            <a:r>
              <a:rPr lang="zh-CN" altLang="en-US" sz="2000" dirty="0">
                <a:latin typeface="宋体" panose="02010600030101010101" pitchFamily="2" charset="-122"/>
              </a:rPr>
              <a:t>年，郑成功进军台湾，并正告荷兰驻军，台湾和澎湖列岛应由中国政府管辖，岛屿上的居民都是中国人，“他们自古以来占有并耕种这一土地”。荷兰人试图以赔款的方式换取郑成功退兵，被拒绝。</a:t>
            </a:r>
            <a:endParaRPr lang="zh-CN" altLang="en-US" sz="2000" dirty="0">
              <a:latin typeface="宋体" panose="02010600030101010101" pitchFamily="2" charset="-122"/>
            </a:endParaRPr>
          </a:p>
          <a:p>
            <a:r>
              <a:rPr lang="zh-CN" altLang="en-US" sz="2000" dirty="0">
                <a:latin typeface="宋体" panose="02010600030101010101" pitchFamily="2" charset="-122"/>
              </a:rPr>
              <a:t>    郑成功收复台湾后，台湾根据郡县制，设立一府二县；兴建孔庙，建立学院、府学、社学等完整的学校体系；开科取士，“三年两试，照科、岁例开试儒童”；许多文人学士随之入台，写下了台湾第一批文学作品；大量移民涌入，台湾的人口迅速增加。   </a:t>
            </a:r>
            <a:endParaRPr lang="zh-CN" altLang="en-US" sz="2000" dirty="0">
              <a:latin typeface="宋体" panose="02010600030101010101" pitchFamily="2" charset="-122"/>
            </a:endParaRPr>
          </a:p>
          <a:p>
            <a:r>
              <a:rPr lang="zh-CN" altLang="en-US" sz="2000" dirty="0">
                <a:latin typeface="宋体" panose="02010600030101010101" pitchFamily="2" charset="-122"/>
              </a:rPr>
              <a:t>                       </a:t>
            </a:r>
            <a:r>
              <a:rPr lang="en-US" altLang="zh-CN" sz="2000" dirty="0">
                <a:latin typeface="宋体" panose="02010600030101010101" pitchFamily="2" charset="-122"/>
              </a:rPr>
              <a:t>——</a:t>
            </a:r>
            <a:r>
              <a:rPr lang="zh-CN" altLang="en-US" sz="2000" dirty="0">
                <a:latin typeface="宋体" panose="02010600030101010101" pitchFamily="2" charset="-122"/>
              </a:rPr>
              <a:t>摘编自陈孔立主编</a:t>
            </a:r>
            <a:r>
              <a:rPr lang="en-US" altLang="zh-CN" sz="2000" dirty="0">
                <a:latin typeface="宋体" panose="02010600030101010101" pitchFamily="2" charset="-122"/>
              </a:rPr>
              <a:t>《</a:t>
            </a:r>
            <a:r>
              <a:rPr lang="zh-CN" altLang="en-US" sz="2000" dirty="0">
                <a:latin typeface="宋体" panose="02010600030101010101" pitchFamily="2" charset="-122"/>
              </a:rPr>
              <a:t>台湾历史纲要</a:t>
            </a:r>
            <a:r>
              <a:rPr lang="en-US" altLang="zh-CN" sz="2000" dirty="0">
                <a:latin typeface="宋体" panose="02010600030101010101" pitchFamily="2" charset="-122"/>
              </a:rPr>
              <a:t>》</a:t>
            </a:r>
            <a:endParaRPr lang="en-US" altLang="zh-CN" sz="2000" dirty="0">
              <a:latin typeface="宋体" panose="02010600030101010101" pitchFamily="2" charset="-122"/>
            </a:endParaRPr>
          </a:p>
          <a:p>
            <a:r>
              <a:rPr lang="zh-CN" altLang="en-US" sz="2000" dirty="0">
                <a:latin typeface="宋体" panose="02010600030101010101" pitchFamily="2" charset="-122"/>
              </a:rPr>
              <a:t>（</a:t>
            </a:r>
            <a:r>
              <a:rPr lang="en-US" altLang="zh-CN" sz="2000" dirty="0">
                <a:latin typeface="宋体" panose="02010600030101010101" pitchFamily="2" charset="-122"/>
              </a:rPr>
              <a:t>1</a:t>
            </a:r>
            <a:r>
              <a:rPr lang="zh-CN" altLang="en-US" sz="2000" dirty="0">
                <a:latin typeface="宋体" panose="02010600030101010101" pitchFamily="2" charset="-122"/>
              </a:rPr>
              <a:t>）根据材料并结合所学知识，概括荷兰侵占中国台湾与澎湖的历史背景和目的。（</a:t>
            </a:r>
            <a:r>
              <a:rPr lang="en-US" altLang="zh-CN" sz="2000" dirty="0">
                <a:latin typeface="宋体" panose="02010600030101010101" pitchFamily="2" charset="-122"/>
              </a:rPr>
              <a:t>15</a:t>
            </a:r>
            <a:r>
              <a:rPr lang="zh-CN" altLang="en-US" sz="2000" dirty="0">
                <a:latin typeface="宋体" panose="02010600030101010101" pitchFamily="2" charset="-122"/>
              </a:rPr>
              <a:t>分）</a:t>
            </a:r>
            <a:endParaRPr lang="zh-CN" altLang="en-US" sz="2000" dirty="0">
              <a:latin typeface="宋体" panose="02010600030101010101" pitchFamily="2" charset="-122"/>
            </a:endParaRPr>
          </a:p>
          <a:p>
            <a:r>
              <a:rPr lang="zh-CN" altLang="en-US" sz="2000" dirty="0">
                <a:latin typeface="宋体" panose="02010600030101010101" pitchFamily="2" charset="-122"/>
              </a:rPr>
              <a:t>（</a:t>
            </a:r>
            <a:r>
              <a:rPr lang="en-US" altLang="zh-CN" sz="2000" dirty="0">
                <a:latin typeface="宋体" panose="02010600030101010101" pitchFamily="2" charset="-122"/>
              </a:rPr>
              <a:t>2</a:t>
            </a:r>
            <a:r>
              <a:rPr lang="zh-CN" altLang="en-US" sz="2000" dirty="0">
                <a:latin typeface="宋体" panose="02010600030101010101" pitchFamily="2" charset="-122"/>
              </a:rPr>
              <a:t>）根据材料并结合所学知识，简析台湾的收复在哪些方面促进了国家的统一。（</a:t>
            </a:r>
            <a:r>
              <a:rPr lang="en-US" altLang="zh-CN" sz="2000" dirty="0">
                <a:latin typeface="宋体" panose="02010600030101010101" pitchFamily="2" charset="-122"/>
              </a:rPr>
              <a:t>10</a:t>
            </a:r>
            <a:r>
              <a:rPr lang="zh-CN" altLang="en-US" sz="2000" dirty="0">
                <a:latin typeface="宋体" panose="02010600030101010101" pitchFamily="2" charset="-122"/>
              </a:rPr>
              <a:t>分）</a:t>
            </a:r>
            <a:endParaRPr lang="zh-CN" altLang="en-US" sz="2000" dirty="0">
              <a:latin typeface="宋体" panose="02010600030101010101" pitchFamily="2" charset="-122"/>
            </a:endParaRPr>
          </a:p>
        </p:txBody>
      </p:sp>
      <p:sp>
        <p:nvSpPr>
          <p:cNvPr id="2" name="左箭头 1">
            <a:hlinkClick r:id="rId1" action="ppaction://hlinksldjump"/>
          </p:cNvPr>
          <p:cNvSpPr/>
          <p:nvPr/>
        </p:nvSpPr>
        <p:spPr>
          <a:xfrm>
            <a:off x="8183563" y="5883275"/>
            <a:ext cx="936625" cy="35401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Text Box 4"/>
          <p:cNvSpPr txBox="1"/>
          <p:nvPr/>
        </p:nvSpPr>
        <p:spPr>
          <a:xfrm>
            <a:off x="1524000" y="692150"/>
            <a:ext cx="9144000" cy="5015865"/>
          </a:xfrm>
          <a:prstGeom prst="rect">
            <a:avLst/>
          </a:prstGeom>
          <a:noFill/>
          <a:ln w="9525">
            <a:noFill/>
          </a:ln>
        </p:spPr>
        <p:txBody>
          <a:bodyPr>
            <a:spAutoFit/>
          </a:bodyPr>
          <a:p>
            <a:r>
              <a:rPr lang="en-US" altLang="zh-CN" sz="3200" dirty="0">
                <a:latin typeface="宋体" panose="02010600030101010101" pitchFamily="2" charset="-122"/>
              </a:rPr>
              <a:t>30</a:t>
            </a:r>
            <a:r>
              <a:rPr lang="zh-CN" altLang="en-US" sz="3200" dirty="0">
                <a:latin typeface="宋体" panose="02010600030101010101" pitchFamily="2" charset="-122"/>
              </a:rPr>
              <a:t>．抗日战争胜利后，山东根据地已有农会、工会、妇女会、青年团、儿童团等中国共产党领导的群众组织，成员达</a:t>
            </a:r>
            <a:r>
              <a:rPr lang="en-US" altLang="zh-CN" sz="3200" dirty="0">
                <a:latin typeface="宋体" panose="02010600030101010101" pitchFamily="2" charset="-122"/>
              </a:rPr>
              <a:t>404</a:t>
            </a:r>
            <a:r>
              <a:rPr lang="zh-CN" altLang="en-US" sz="3200" dirty="0">
                <a:latin typeface="宋体" panose="02010600030101010101" pitchFamily="2" charset="-122"/>
              </a:rPr>
              <a:t>万人，占根据地总人口的</a:t>
            </a:r>
            <a:r>
              <a:rPr lang="en-US" altLang="zh-CN" sz="3200" dirty="0">
                <a:latin typeface="宋体" panose="02010600030101010101" pitchFamily="2" charset="-122"/>
              </a:rPr>
              <a:t>27%</a:t>
            </a:r>
            <a:r>
              <a:rPr lang="zh-CN" altLang="en-US" sz="3200" dirty="0">
                <a:latin typeface="宋体" panose="02010600030101010101" pitchFamily="2" charset="-122"/>
              </a:rPr>
              <a:t>；中共党员占总人口的</a:t>
            </a:r>
            <a:r>
              <a:rPr lang="en-US" altLang="zh-CN" sz="3200" dirty="0">
                <a:latin typeface="宋体" panose="02010600030101010101" pitchFamily="2" charset="-122"/>
              </a:rPr>
              <a:t>1%</a:t>
            </a:r>
            <a:r>
              <a:rPr lang="zh-CN" altLang="en-US" sz="3200" dirty="0">
                <a:latin typeface="宋体" panose="02010600030101010101" pitchFamily="2" charset="-122"/>
              </a:rPr>
              <a:t>左右，几乎村村有党员。这反映出</a:t>
            </a:r>
            <a:endParaRPr lang="zh-CN" altLang="en-US" sz="3200" dirty="0">
              <a:latin typeface="宋体" panose="02010600030101010101" pitchFamily="2" charset="-122"/>
            </a:endParaRPr>
          </a:p>
          <a:p>
            <a:r>
              <a:rPr lang="en-US" altLang="zh-CN" sz="3200" dirty="0">
                <a:latin typeface="宋体" panose="02010600030101010101" pitchFamily="2" charset="-122"/>
              </a:rPr>
              <a:t>A</a:t>
            </a:r>
            <a:r>
              <a:rPr lang="zh-CN" altLang="en-US" sz="3200" dirty="0">
                <a:latin typeface="宋体" panose="02010600030101010101" pitchFamily="2" charset="-122"/>
              </a:rPr>
              <a:t>．革命工作的重心开始转移             </a:t>
            </a:r>
            <a:endParaRPr lang="zh-CN" altLang="en-US" sz="3200" dirty="0">
              <a:latin typeface="宋体" panose="02010600030101010101" pitchFamily="2" charset="-122"/>
            </a:endParaRPr>
          </a:p>
          <a:p>
            <a:r>
              <a:rPr lang="en-US" altLang="zh-CN" sz="3200" dirty="0">
                <a:latin typeface="宋体" panose="02010600030101010101" pitchFamily="2" charset="-122"/>
              </a:rPr>
              <a:t>B</a:t>
            </a:r>
            <a:r>
              <a:rPr lang="zh-CN" altLang="en-US" sz="3200" dirty="0">
                <a:latin typeface="宋体" panose="02010600030101010101" pitchFamily="2" charset="-122"/>
              </a:rPr>
              <a:t>．工农武装割据局面已经形成</a:t>
            </a:r>
            <a:endParaRPr lang="zh-CN" altLang="en-US" sz="3200" dirty="0">
              <a:latin typeface="宋体" panose="02010600030101010101" pitchFamily="2" charset="-122"/>
            </a:endParaRPr>
          </a:p>
          <a:p>
            <a:r>
              <a:rPr lang="en-US" altLang="zh-CN" sz="3200" dirty="0">
                <a:latin typeface="宋体" panose="02010600030101010101" pitchFamily="2" charset="-122"/>
              </a:rPr>
              <a:t>C</a:t>
            </a:r>
            <a:r>
              <a:rPr lang="zh-CN" altLang="en-US" sz="3200" dirty="0">
                <a:latin typeface="宋体" panose="02010600030101010101" pitchFamily="2" charset="-122"/>
              </a:rPr>
              <a:t>．统一战线范围进一步扩大             </a:t>
            </a:r>
            <a:endParaRPr lang="zh-CN" altLang="en-US" sz="3200" dirty="0">
              <a:latin typeface="宋体" panose="02010600030101010101" pitchFamily="2" charset="-122"/>
            </a:endParaRPr>
          </a:p>
          <a:p>
            <a:r>
              <a:rPr lang="en-US" altLang="zh-CN" sz="3200" dirty="0">
                <a:latin typeface="宋体" panose="02010600030101010101" pitchFamily="2" charset="-122"/>
              </a:rPr>
              <a:t>D</a:t>
            </a:r>
            <a:r>
              <a:rPr lang="zh-CN" altLang="en-US" sz="3200" dirty="0">
                <a:latin typeface="宋体" panose="02010600030101010101" pitchFamily="2" charset="-122"/>
              </a:rPr>
              <a:t>．国共力量对比变化趋势加强</a:t>
            </a:r>
            <a:endParaRPr lang="zh-CN" altLang="en-US" sz="3200" dirty="0">
              <a:latin typeface="宋体" panose="02010600030101010101" pitchFamily="2" charset="-122"/>
            </a:endParaRPr>
          </a:p>
          <a:p>
            <a:r>
              <a:rPr lang="en-US" altLang="zh-CN" sz="3200" dirty="0">
                <a:solidFill>
                  <a:srgbClr val="CC0000"/>
                </a:solidFill>
                <a:latin typeface="宋体" panose="02010600030101010101" pitchFamily="2" charset="-122"/>
              </a:rPr>
              <a:t>【</a:t>
            </a:r>
            <a:r>
              <a:rPr lang="zh-CN" altLang="en-US" sz="3200" dirty="0">
                <a:solidFill>
                  <a:srgbClr val="CC0000"/>
                </a:solidFill>
                <a:latin typeface="宋体" panose="02010600030101010101" pitchFamily="2" charset="-122"/>
              </a:rPr>
              <a:t>答案</a:t>
            </a:r>
            <a:r>
              <a:rPr lang="en-US" altLang="zh-CN" sz="3200" dirty="0">
                <a:solidFill>
                  <a:srgbClr val="CC0000"/>
                </a:solidFill>
                <a:latin typeface="宋体" panose="02010600030101010101" pitchFamily="2" charset="-122"/>
              </a:rPr>
              <a:t>】D</a:t>
            </a:r>
            <a:endParaRPr lang="zh-CN" altLang="en-US" sz="3200" dirty="0">
              <a:solidFill>
                <a:srgbClr val="CC0000"/>
              </a:solidFill>
              <a:latin typeface="宋体" panose="02010600030101010101" pitchFamily="2" charset="-122"/>
            </a:endParaRPr>
          </a:p>
        </p:txBody>
      </p:sp>
      <p:sp>
        <p:nvSpPr>
          <p:cNvPr id="2" name="左箭头 1">
            <a:hlinkClick r:id="rId1" action="ppaction://hlinksldjump"/>
          </p:cNvPr>
          <p:cNvSpPr/>
          <p:nvPr/>
        </p:nvSpPr>
        <p:spPr>
          <a:xfrm>
            <a:off x="9151938" y="5899150"/>
            <a:ext cx="720725" cy="554038"/>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0" name="表格 -1"/>
          <p:cNvGraphicFramePr/>
          <p:nvPr/>
        </p:nvGraphicFramePr>
        <p:xfrm>
          <a:off x="592455" y="215900"/>
          <a:ext cx="10777855" cy="6509385"/>
        </p:xfrm>
        <a:graphic>
          <a:graphicData uri="http://schemas.openxmlformats.org/drawingml/2006/table">
            <a:tbl>
              <a:tblPr firstRow="1" bandRow="1">
                <a:tableStyleId>{5940675A-B579-460E-94D1-54222C63F5DA}</a:tableStyleId>
              </a:tblPr>
              <a:tblGrid>
                <a:gridCol w="577215"/>
                <a:gridCol w="1155065"/>
                <a:gridCol w="1657985"/>
                <a:gridCol w="575945"/>
                <a:gridCol w="3020060"/>
                <a:gridCol w="1038860"/>
                <a:gridCol w="2287905"/>
                <a:gridCol w="464820"/>
              </a:tblGrid>
              <a:tr h="1329690">
                <a:tc rowSpan="3">
                  <a:txBody>
                    <a:bodyPr/>
                    <a:p>
                      <a:pPr indent="0" algn="ctr">
                        <a:buNone/>
                      </a:pPr>
                      <a:r>
                        <a:rPr lang="zh-CN" altLang="en-US" sz="1600" b="1">
                          <a:latin typeface="宋体" panose="02010600030101010101" pitchFamily="2" charset="-122"/>
                          <a:ea typeface="宋体" panose="02010600030101010101" pitchFamily="2" charset="-122"/>
                          <a:cs typeface="宋体" panose="02010600030101010101" pitchFamily="2" charset="-122"/>
                        </a:rPr>
                        <a:t>必答主观题</a:t>
                      </a:r>
                      <a:endParaRPr lang="zh-CN" altLang="en-US" sz="1600" b="1">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altLang="zh-CN" sz="800" b="1">
                          <a:latin typeface="Times New Roman" panose="02020603050405020304" charset="0"/>
                        </a:rPr>
                        <a:t> </a:t>
                      </a:r>
                      <a:endParaRPr lang="en-US" altLang="zh-CN" sz="800" b="1">
                        <a:latin typeface="Times New Roman" panose="02020603050405020304" charset="0"/>
                      </a:endParaRPr>
                    </a:p>
                    <a:p>
                      <a:pPr indent="0" algn="ctr">
                        <a:buNone/>
                      </a:pPr>
                      <a:endParaRPr lang="en-US" altLang="zh-CN" sz="800" b="1">
                        <a:latin typeface="Times New Roman" panose="02020603050405020304" charset="0"/>
                      </a:endParaRPr>
                    </a:p>
                    <a:p>
                      <a:pPr indent="0" algn="ctr">
                        <a:buNone/>
                      </a:pPr>
                      <a:endParaRPr lang="en-US" altLang="zh-CN" sz="800" b="1">
                        <a:latin typeface="Times New Roman" panose="02020603050405020304" charset="0"/>
                      </a:endParaRPr>
                    </a:p>
                    <a:p>
                      <a:pPr indent="0">
                        <a:buNone/>
                      </a:pPr>
                      <a:r>
                        <a:rPr lang="en-US" altLang="zh-CN" sz="800" b="1">
                          <a:latin typeface="Times New Roman" panose="02020603050405020304" charset="0"/>
                        </a:rPr>
                        <a:t> </a:t>
                      </a:r>
                      <a:endParaRPr lang="en-US" altLang="zh-CN" sz="800" b="1">
                        <a:latin typeface="Times New Roman" panose="02020603050405020304" charset="0"/>
                        <a:cs typeface="Times New Roman" panose="02020603050405020304" charset="0"/>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altLang="zh-CN" sz="1600" b="1">
                          <a:latin typeface="楷体_GB2312" charset="0"/>
                          <a:cs typeface="楷体_GB2312" charset="0"/>
                        </a:rPr>
                        <a:t>40</a:t>
                      </a:r>
                      <a:r>
                        <a:rPr lang="zh-CN" altLang="en-US" sz="1600" b="1">
                          <a:latin typeface="楷体_GB2312" charset="0"/>
                          <a:cs typeface="楷体_GB2312" charset="0"/>
                        </a:rPr>
                        <a:t>（中古、中近、中现经济、世近经济）</a:t>
                      </a:r>
                      <a:endParaRPr lang="zh-CN" altLang="en-US" sz="1600" b="1">
                        <a:latin typeface="楷体_GB2312" charset="0"/>
                        <a:cs typeface="楷体_GB2312" charset="0"/>
                      </a:endParaRPr>
                    </a:p>
                    <a:p>
                      <a:pPr indent="0" algn="ctr">
                        <a:buNone/>
                      </a:pPr>
                      <a:r>
                        <a:rPr lang="en-US" altLang="zh-CN" sz="1600" b="1">
                          <a:latin typeface="楷体_GB2312" charset="0"/>
                        </a:rPr>
                        <a:t> </a:t>
                      </a:r>
                      <a:endParaRPr lang="en-US" altLang="zh-CN" sz="1600" b="1">
                        <a:latin typeface="楷体_GB2312" charset="0"/>
                        <a:cs typeface="楷体_GB2312" charset="0"/>
                      </a:endParaRPr>
                    </a:p>
                  </a:txBody>
                  <a:tcPr marL="0" marR="0" marT="0" marB="1" vert="horz"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zh-CN" altLang="en-US" sz="1600" b="1">
                          <a:latin typeface="楷体_GB2312" charset="0"/>
                          <a:cs typeface="楷体_GB2312" charset="0"/>
                        </a:rPr>
                        <a:t>中国古代、近代、现代的经济政策</a:t>
                      </a:r>
                      <a:r>
                        <a:rPr lang="en-US" altLang="zh-CN" sz="1600" b="1">
                          <a:latin typeface="楷体_GB2312" charset="0"/>
                          <a:cs typeface="楷体_GB2312" charset="0"/>
                        </a:rPr>
                        <a:t>——</a:t>
                      </a:r>
                      <a:r>
                        <a:rPr lang="zh-CN" altLang="en-US" sz="1600" b="1">
                          <a:latin typeface="楷体_GB2312" charset="0"/>
                          <a:cs typeface="楷体_GB2312" charset="0"/>
                        </a:rPr>
                        <a:t>矿业政策 </a:t>
                      </a:r>
                      <a:endParaRPr lang="zh-CN" altLang="en-US" sz="1600" b="1">
                        <a:latin typeface="楷体_GB2312" charset="0"/>
                        <a:cs typeface="楷体_GB2312" charset="0"/>
                      </a:endParaRPr>
                    </a:p>
                    <a:p>
                      <a:pPr indent="0">
                        <a:buNone/>
                      </a:pPr>
                      <a:r>
                        <a:rPr lang="en-US" altLang="zh-CN" sz="1600" b="1">
                          <a:latin typeface="楷体_GB2312" charset="0"/>
                        </a:rPr>
                        <a:t> </a:t>
                      </a:r>
                      <a:endParaRPr lang="en-US" altLang="zh-CN" sz="1600" b="1">
                        <a:latin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600" b="1">
                          <a:latin typeface="楷体_GB2312" charset="0"/>
                          <a:cs typeface="楷体_GB2312" charset="0"/>
                        </a:rPr>
                        <a:t>15</a:t>
                      </a:r>
                      <a:endParaRPr lang="en-US" altLang="zh-CN" sz="1600" b="1">
                        <a:latin typeface="楷体_GB2312" charset="0"/>
                        <a:ea typeface="楷体_GB2312" charset="0"/>
                        <a:cs typeface="楷体_GB2312"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600" b="1">
                          <a:latin typeface="楷体_GB2312" charset="0"/>
                          <a:cs typeface="楷体_GB2312" charset="0"/>
                        </a:rPr>
                        <a:t>获取和解读材料中提供的信息，调用所学知识，概括历史事物、历史现象的存在的差异，及其原因，分析并认识历史事物、历史现象的特点以及历史意义</a:t>
                      </a:r>
                      <a:endParaRPr lang="zh-CN" altLang="en-US" sz="1600" b="1">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zh-CN" altLang="en-US" sz="1600" b="1">
                          <a:latin typeface="楷体_GB2312" charset="0"/>
                          <a:cs typeface="楷体_GB2312" charset="0"/>
                        </a:rPr>
                        <a:t>原文摘编</a:t>
                      </a:r>
                      <a:endParaRPr lang="zh-CN" altLang="en-US" sz="1600" b="1">
                        <a:latin typeface="楷体_GB2312" charset="0"/>
                        <a:cs typeface="楷体_GB2312" charset="0"/>
                      </a:endParaRPr>
                    </a:p>
                    <a:p>
                      <a:pPr indent="0">
                        <a:buNone/>
                      </a:pPr>
                      <a:r>
                        <a:rPr lang="en-US" altLang="zh-CN" sz="1600" b="1">
                          <a:latin typeface="Times New Roman" panose="02020603050405020304" charset="0"/>
                        </a:rPr>
                        <a:t> </a:t>
                      </a:r>
                      <a:endParaRPr lang="en-US" altLang="zh-CN" sz="1600" b="1">
                        <a:latin typeface="Times New Roman" panose="02020603050405020304" charset="0"/>
                        <a:cs typeface="Times New Roman" panose="02020603050405020304"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600" b="1">
                          <a:latin typeface="宋体" panose="02010600030101010101" pitchFamily="2" charset="-122"/>
                          <a:ea typeface="宋体" panose="02010600030101010101" pitchFamily="2" charset="-122"/>
                          <a:cs typeface="宋体" panose="02010600030101010101" pitchFamily="2" charset="-122"/>
                        </a:rPr>
                        <a:t>分析清政府与雍正年间与</a:t>
                      </a:r>
                      <a:r>
                        <a:rPr lang="en-US" altLang="zh-CN" sz="1600" b="1">
                          <a:latin typeface="宋体" panose="02010600030101010101" pitchFamily="2" charset="-122"/>
                          <a:ea typeface="宋体" panose="02010600030101010101" pitchFamily="2" charset="-122"/>
                          <a:cs typeface="宋体" panose="02010600030101010101" pitchFamily="2" charset="-122"/>
                        </a:rPr>
                        <a:t>19</a:t>
                      </a:r>
                      <a:r>
                        <a:rPr lang="zh-CN" altLang="en-US" sz="1600" b="1">
                          <a:latin typeface="宋体" panose="02010600030101010101" pitchFamily="2" charset="-122"/>
                          <a:ea typeface="宋体" panose="02010600030101010101" pitchFamily="2" charset="-122"/>
                          <a:cs typeface="宋体" panose="02010600030101010101" pitchFamily="2" charset="-122"/>
                        </a:rPr>
                        <a:t>世纪</a:t>
                      </a:r>
                      <a:r>
                        <a:rPr lang="en-US" altLang="zh-CN" sz="1600" b="1">
                          <a:latin typeface="宋体" panose="02010600030101010101" pitchFamily="2" charset="-122"/>
                          <a:ea typeface="宋体" panose="02010600030101010101" pitchFamily="2" charset="-122"/>
                          <a:cs typeface="宋体" panose="02010600030101010101" pitchFamily="2" charset="-122"/>
                        </a:rPr>
                        <a:t>70</a:t>
                      </a:r>
                      <a:r>
                        <a:rPr lang="zh-CN" altLang="en-US" sz="1600" b="1">
                          <a:latin typeface="宋体" panose="02010600030101010101" pitchFamily="2" charset="-122"/>
                          <a:ea typeface="宋体" panose="02010600030101010101" pitchFamily="2" charset="-122"/>
                          <a:cs typeface="宋体" panose="02010600030101010101" pitchFamily="2" charset="-122"/>
                        </a:rPr>
                        <a:t>年代矿业政策的差异及原因</a:t>
                      </a:r>
                      <a:endParaRPr lang="zh-CN" altLang="en-US" sz="16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altLang="zh-CN" sz="1000" b="1">
                          <a:latin typeface="楷体_GB2312" charset="0"/>
                          <a:cs typeface="楷体_GB2312" charset="0"/>
                        </a:rPr>
                        <a:t> </a:t>
                      </a:r>
                      <a:endParaRPr lang="en-US" altLang="zh-CN" sz="1000" b="1">
                        <a:latin typeface="楷体_GB2312" charset="0"/>
                        <a:ea typeface="楷体_GB2312" charset="0"/>
                        <a:cs typeface="楷体_GB2312"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11200">
                <a:tc vMerge="1">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0" marR="0" marT="0" marB="1" vert="horz"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600" b="1">
                          <a:latin typeface="楷体_GB2312" charset="0"/>
                          <a:cs typeface="楷体_GB2312" charset="0"/>
                        </a:rPr>
                        <a:t>10</a:t>
                      </a:r>
                      <a:endParaRPr lang="en-US" altLang="zh-CN" sz="1600" b="1">
                        <a:latin typeface="楷体_GB2312" charset="0"/>
                        <a:ea typeface="楷体_GB2312" charset="0"/>
                        <a:cs typeface="楷体_GB2312"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altLang="zh-CN" sz="1600" b="1">
                          <a:latin typeface="楷体_GB2312" charset="0"/>
                          <a:cs typeface="楷体_GB2312" charset="0"/>
                        </a:rPr>
                        <a:t> </a:t>
                      </a:r>
                      <a:endParaRPr lang="en-US" altLang="zh-CN" sz="1600" b="1">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600" b="1">
                          <a:latin typeface="宋体" panose="02010600030101010101" pitchFamily="2" charset="-122"/>
                          <a:ea typeface="宋体" panose="02010600030101010101" pitchFamily="2" charset="-122"/>
                          <a:cs typeface="宋体" panose="02010600030101010101" pitchFamily="2" charset="-122"/>
                        </a:rPr>
                        <a:t>说明与清代矿业政策相比，新中国“一五”计划期间矿业政策的特点，并简析其意义。</a:t>
                      </a:r>
                      <a:endParaRPr lang="zh-CN" altLang="en-US" sz="16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altLang="zh-CN" sz="1000" b="1">
                          <a:latin typeface="楷体_GB2312" charset="0"/>
                          <a:cs typeface="楷体_GB2312" charset="0"/>
                        </a:rPr>
                        <a:t> </a:t>
                      </a:r>
                      <a:endParaRPr lang="en-US" altLang="zh-CN" sz="1000" b="1">
                        <a:latin typeface="楷体_GB2312" charset="0"/>
                        <a:ea typeface="楷体_GB2312" charset="0"/>
                        <a:cs typeface="楷体_GB2312"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53440">
                <a:tc vMerge="1">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600" b="1">
                          <a:latin typeface="楷体_GB2312" charset="0"/>
                          <a:cs typeface="楷体_GB2312" charset="0"/>
                        </a:rPr>
                        <a:t>41</a:t>
                      </a:r>
                      <a:r>
                        <a:rPr lang="zh-CN" altLang="en-US" sz="1600" b="1">
                          <a:latin typeface="楷体_GB2312" charset="0"/>
                          <a:cs typeface="楷体_GB2312" charset="0"/>
                        </a:rPr>
                        <a:t>（中古、世古、世界近现代科技）</a:t>
                      </a:r>
                      <a:endParaRPr lang="zh-CN" altLang="en-US" sz="1600" b="1">
                        <a:latin typeface="楷体_GB2312" charset="0"/>
                        <a:ea typeface="楷体_GB2312" charset="0"/>
                        <a:cs typeface="楷体_GB2312" charset="0"/>
                      </a:endParaRPr>
                    </a:p>
                  </a:txBody>
                  <a:tcPr marL="0" marR="0" marT="0" marB="1" vert="horz"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600" b="1">
                          <a:latin typeface="楷体_GB2312" charset="0"/>
                          <a:cs typeface="楷体_GB2312" charset="0"/>
                        </a:rPr>
                        <a:t>科学技术的发展历史对人类影响</a:t>
                      </a:r>
                      <a:endParaRPr lang="zh-CN" altLang="en-US" sz="1600" b="1">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600" b="1">
                          <a:latin typeface="楷体_GB2312" charset="0"/>
                          <a:cs typeface="楷体_GB2312" charset="0"/>
                        </a:rPr>
                        <a:t>12</a:t>
                      </a:r>
                      <a:endParaRPr lang="en-US" altLang="zh-CN" sz="1600" b="1">
                        <a:latin typeface="楷体_GB2312" charset="0"/>
                        <a:ea typeface="楷体_GB2312" charset="0"/>
                        <a:cs typeface="楷体_GB2312"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600" b="1">
                          <a:latin typeface="楷体_GB2312" charset="0"/>
                          <a:cs typeface="楷体_GB2312" charset="0"/>
                        </a:rPr>
                        <a:t>提取图表信息，调用所学知识，正确论述历史事物。</a:t>
                      </a:r>
                      <a:endParaRPr lang="zh-CN" altLang="en-US" sz="1600" b="1">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600" b="1">
                          <a:latin typeface="楷体_GB2312" charset="0"/>
                          <a:cs typeface="楷体_GB2312" charset="0"/>
                        </a:rPr>
                        <a:t>史料整理</a:t>
                      </a:r>
                      <a:endParaRPr lang="zh-CN" altLang="en-US" sz="1600" b="1">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600" b="1">
                          <a:latin typeface="宋体" panose="02010600030101010101" pitchFamily="2" charset="-122"/>
                          <a:ea typeface="宋体" panose="02010600030101010101" pitchFamily="2" charset="-122"/>
                          <a:cs typeface="宋体" panose="02010600030101010101" pitchFamily="2" charset="-122"/>
                        </a:rPr>
                        <a:t>提取两条或两条以上信息，拟定一个论题，并进行所拟论题进行简要阐述。</a:t>
                      </a:r>
                      <a:endParaRPr lang="zh-CN" altLang="en-US" sz="16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altLang="zh-CN" sz="1000" b="1">
                          <a:latin typeface="楷体_GB2312" charset="0"/>
                          <a:cs typeface="楷体_GB2312" charset="0"/>
                        </a:rPr>
                        <a:t> </a:t>
                      </a:r>
                      <a:endParaRPr lang="en-US" altLang="zh-CN" sz="1000" b="1">
                        <a:latin typeface="楷体_GB2312" charset="0"/>
                        <a:ea typeface="楷体_GB2312" charset="0"/>
                        <a:cs typeface="楷体_GB2312"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32460">
                <a:tc rowSpan="5">
                  <a:txBody>
                    <a:bodyPr/>
                    <a:p>
                      <a:pPr indent="0" algn="ctr">
                        <a:buNone/>
                      </a:pPr>
                      <a:r>
                        <a:rPr lang="zh-CN" altLang="en-US" sz="1600" b="1">
                          <a:latin typeface="宋体" panose="02010600030101010101" pitchFamily="2" charset="-122"/>
                          <a:ea typeface="宋体" panose="02010600030101010101" pitchFamily="2" charset="-122"/>
                          <a:cs typeface="宋体" panose="02010600030101010101" pitchFamily="2" charset="-122"/>
                        </a:rPr>
                        <a:t>选做主观题</a:t>
                      </a:r>
                      <a:endParaRPr lang="zh-CN" altLang="en-US" sz="1600" b="1">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altLang="zh-CN" sz="1600" b="1">
                          <a:latin typeface="Times New Roman" panose="02020603050405020304" charset="0"/>
                        </a:rPr>
                        <a:t> </a:t>
                      </a:r>
                      <a:endParaRPr lang="en-US" altLang="zh-CN" sz="1600" b="1">
                        <a:latin typeface="Times New Roman" panose="02020603050405020304" charset="0"/>
                      </a:endParaRPr>
                    </a:p>
                    <a:p>
                      <a:pPr indent="0" algn="ctr">
                        <a:buNone/>
                      </a:pPr>
                      <a:r>
                        <a:rPr lang="en-US" altLang="zh-CN" sz="1600" b="1">
                          <a:latin typeface="Times New Roman" panose="02020603050405020304" charset="0"/>
                        </a:rPr>
                        <a:t> </a:t>
                      </a:r>
                      <a:endParaRPr lang="en-US" altLang="zh-CN" sz="1600" b="1">
                        <a:latin typeface="Times New Roman" panose="02020603050405020304" charset="0"/>
                      </a:endParaRPr>
                    </a:p>
                    <a:p>
                      <a:pPr indent="0" algn="ctr">
                        <a:buNone/>
                      </a:pPr>
                      <a:r>
                        <a:rPr lang="en-US" altLang="zh-CN" sz="1600" b="1">
                          <a:latin typeface="Times New Roman" panose="02020603050405020304" charset="0"/>
                        </a:rPr>
                        <a:t> </a:t>
                      </a:r>
                      <a:endParaRPr lang="en-US" altLang="zh-CN" sz="1600" b="1">
                        <a:latin typeface="Times New Roman" panose="02020603050405020304" charset="0"/>
                      </a:endParaRPr>
                    </a:p>
                    <a:p>
                      <a:pPr indent="0">
                        <a:buNone/>
                      </a:pPr>
                      <a:r>
                        <a:rPr lang="en-US" altLang="zh-CN" sz="1600" b="1">
                          <a:latin typeface="Times New Roman" panose="02020603050405020304" charset="0"/>
                        </a:rPr>
                        <a:t> </a:t>
                      </a:r>
                      <a:endParaRPr lang="en-US" altLang="zh-CN" sz="1600" b="1">
                        <a:latin typeface="Times New Roman" panose="02020603050405020304" charset="0"/>
                        <a:cs typeface="Times New Roman" panose="02020603050405020304" charset="0"/>
                      </a:endParaRPr>
                    </a:p>
                  </a:txBody>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altLang="zh-CN" sz="1600" b="1">
                          <a:latin typeface="楷体_GB2312" charset="0"/>
                          <a:cs typeface="楷体_GB2312" charset="0"/>
                        </a:rPr>
                        <a:t>45</a:t>
                      </a:r>
                      <a:r>
                        <a:rPr lang="zh-CN" altLang="en-US" sz="1600" b="1">
                          <a:latin typeface="楷体_GB2312" charset="0"/>
                          <a:cs typeface="楷体_GB2312" charset="0"/>
                        </a:rPr>
                        <a:t>（中近改革） </a:t>
                      </a:r>
                      <a:endParaRPr lang="zh-CN" altLang="en-US" sz="1600" b="1">
                        <a:latin typeface="楷体_GB2312" charset="0"/>
                        <a:cs typeface="楷体_GB2312" charset="0"/>
                      </a:endParaRPr>
                    </a:p>
                    <a:p>
                      <a:pPr indent="0" algn="ctr">
                        <a:buNone/>
                      </a:pPr>
                      <a:r>
                        <a:rPr lang="en-US" altLang="zh-CN" sz="1600" b="1">
                          <a:latin typeface="楷体_GB2312" charset="0"/>
                        </a:rPr>
                        <a:t> </a:t>
                      </a:r>
                      <a:endParaRPr lang="en-US" altLang="zh-CN" sz="1600" b="1">
                        <a:latin typeface="楷体_GB2312" charset="0"/>
                        <a:cs typeface="楷体_GB2312" charset="0"/>
                      </a:endParaRPr>
                    </a:p>
                  </a:txBody>
                  <a:tcPr marL="0" marR="0" marT="0" marB="1" vert="horz"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zh-CN" altLang="en-US" sz="1600" b="1">
                          <a:latin typeface="楷体_GB2312" charset="0"/>
                          <a:cs typeface="楷体_GB2312" charset="0"/>
                        </a:rPr>
                        <a:t>清末北京街道改革</a:t>
                      </a:r>
                      <a:endParaRPr lang="zh-CN" altLang="en-US" sz="1600" b="1">
                        <a:latin typeface="楷体_GB2312" charset="0"/>
                        <a:cs typeface="楷体_GB2312" charset="0"/>
                      </a:endParaRPr>
                    </a:p>
                    <a:p>
                      <a:pPr indent="0">
                        <a:buNone/>
                      </a:pPr>
                      <a:r>
                        <a:rPr lang="en-US" altLang="zh-CN" sz="1600" b="1">
                          <a:latin typeface="楷体_GB2312" charset="0"/>
                        </a:rPr>
                        <a:t> </a:t>
                      </a:r>
                      <a:endParaRPr lang="en-US" altLang="zh-CN" sz="1600" b="1">
                        <a:latin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altLang="zh-CN" sz="1600" b="1">
                          <a:latin typeface="楷体_GB2312" charset="0"/>
                          <a:cs typeface="楷体_GB2312" charset="0"/>
                        </a:rPr>
                        <a:t>  15</a:t>
                      </a:r>
                      <a:endParaRPr lang="en-US" altLang="zh-CN" sz="1600" b="1">
                        <a:latin typeface="楷体_GB2312" charset="0"/>
                        <a:cs typeface="楷体_GB2312" charset="0"/>
                      </a:endParaRPr>
                    </a:p>
                    <a:p>
                      <a:pPr indent="0" algn="ctr">
                        <a:buNone/>
                      </a:pPr>
                      <a:r>
                        <a:rPr lang="en-US" altLang="zh-CN" sz="1600" b="1">
                          <a:latin typeface="楷体_GB2312" charset="0"/>
                        </a:rPr>
                        <a:t> </a:t>
                      </a:r>
                      <a:endParaRPr lang="en-US" altLang="zh-CN" sz="1600" b="1">
                        <a:latin typeface="楷体_GB2312" charset="0"/>
                        <a:cs typeface="楷体_GB2312"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zh-CN" altLang="en-US" sz="1600" b="1">
                          <a:latin typeface="楷体_GB2312" charset="0"/>
                          <a:cs typeface="楷体_GB2312" charset="0"/>
                        </a:rPr>
                        <a:t>阅读材料提取信息，调用所学知识，概括历史现象出现的原因，认识历史事物给我们的启示。</a:t>
                      </a:r>
                      <a:endParaRPr lang="zh-CN" altLang="en-US" sz="1600" b="1">
                        <a:latin typeface="楷体_GB2312" charset="0"/>
                        <a:cs typeface="楷体_GB2312" charset="0"/>
                      </a:endParaRPr>
                    </a:p>
                    <a:p>
                      <a:pPr indent="0">
                        <a:buNone/>
                      </a:pPr>
                      <a:r>
                        <a:rPr lang="en-US" altLang="zh-CN" sz="1600" b="1">
                          <a:latin typeface="楷体_GB2312" charset="0"/>
                        </a:rPr>
                        <a:t> </a:t>
                      </a:r>
                      <a:endParaRPr lang="en-US" altLang="zh-CN" sz="1600" b="1">
                        <a:latin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zh-CN" altLang="en-US" sz="1600" b="1">
                          <a:latin typeface="楷体_GB2312" charset="0"/>
                          <a:cs typeface="楷体_GB2312" charset="0"/>
                        </a:rPr>
                        <a:t>原文摘编</a:t>
                      </a:r>
                      <a:endParaRPr lang="zh-CN" altLang="en-US" sz="1600" b="1">
                        <a:latin typeface="楷体_GB2312" charset="0"/>
                        <a:cs typeface="楷体_GB2312" charset="0"/>
                      </a:endParaRPr>
                    </a:p>
                    <a:p>
                      <a:pPr indent="0">
                        <a:buNone/>
                      </a:pPr>
                      <a:r>
                        <a:rPr lang="en-US" altLang="zh-CN" sz="1600" b="1">
                          <a:latin typeface="楷体_GB2312" charset="0"/>
                        </a:rPr>
                        <a:t> </a:t>
                      </a:r>
                      <a:endParaRPr lang="en-US" altLang="zh-CN" sz="1600" b="1">
                        <a:latin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600" b="1">
                          <a:latin typeface="宋体" panose="02010600030101010101" pitchFamily="2" charset="-122"/>
                          <a:ea typeface="宋体" panose="02010600030101010101" pitchFamily="2" charset="-122"/>
                          <a:cs typeface="宋体" panose="02010600030101010101" pitchFamily="2" charset="-122"/>
                        </a:rPr>
                        <a:t>概括清末北京街道管理改革的原因。</a:t>
                      </a:r>
                      <a:endParaRPr lang="zh-CN" altLang="en-US" sz="16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altLang="zh-CN" sz="1000" b="1">
                          <a:latin typeface="楷体_GB2312" charset="0"/>
                          <a:cs typeface="楷体_GB2312" charset="0"/>
                        </a:rPr>
                        <a:t> </a:t>
                      </a:r>
                      <a:endParaRPr lang="en-US" altLang="zh-CN" sz="1000" b="1">
                        <a:latin typeface="楷体_GB2312" charset="0"/>
                        <a:ea typeface="楷体_GB2312" charset="0"/>
                        <a:cs typeface="楷体_GB2312"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54965">
                <a:tc vMerge="1">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0" marR="0" marT="0" marB="1" vert="horz"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600" b="1">
                          <a:latin typeface="宋体" panose="02010600030101010101" pitchFamily="2" charset="-122"/>
                          <a:ea typeface="宋体" panose="02010600030101010101" pitchFamily="2" charset="-122"/>
                          <a:cs typeface="宋体" panose="02010600030101010101" pitchFamily="2" charset="-122"/>
                        </a:rPr>
                        <a:t>简析清末北京街道管理改革的困难及启示</a:t>
                      </a:r>
                      <a:endParaRPr lang="zh-CN" altLang="en-US" sz="16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altLang="zh-CN" sz="1000" b="1">
                          <a:latin typeface="楷体_GB2312" charset="0"/>
                          <a:cs typeface="楷体_GB2312" charset="0"/>
                        </a:rPr>
                        <a:t> </a:t>
                      </a:r>
                      <a:endParaRPr lang="en-US" altLang="zh-CN" sz="1000" b="1">
                        <a:latin typeface="楷体_GB2312" charset="0"/>
                        <a:ea typeface="楷体_GB2312" charset="0"/>
                        <a:cs typeface="楷体_GB2312"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89635">
                <a:tc vMerge="1">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altLang="zh-CN" sz="1600" b="1">
                          <a:latin typeface="楷体_GB2312" charset="0"/>
                          <a:cs typeface="楷体_GB2312" charset="0"/>
                        </a:rPr>
                        <a:t>47</a:t>
                      </a:r>
                      <a:r>
                        <a:rPr lang="zh-CN" altLang="en-US" sz="1600" b="1">
                          <a:latin typeface="楷体_GB2312" charset="0"/>
                          <a:cs typeface="楷体_GB2312" charset="0"/>
                        </a:rPr>
                        <a:t>（世现战争） </a:t>
                      </a:r>
                      <a:endParaRPr lang="zh-CN" altLang="en-US" sz="1600" b="1">
                        <a:latin typeface="楷体_GB2312" charset="0"/>
                        <a:cs typeface="楷体_GB2312" charset="0"/>
                      </a:endParaRPr>
                    </a:p>
                    <a:p>
                      <a:pPr indent="0" algn="ctr">
                        <a:buNone/>
                      </a:pPr>
                      <a:r>
                        <a:rPr lang="en-US" altLang="zh-CN" sz="1600" b="1">
                          <a:latin typeface="楷体_GB2312" charset="0"/>
                        </a:rPr>
                        <a:t> </a:t>
                      </a:r>
                      <a:endParaRPr lang="en-US" altLang="zh-CN" sz="1600" b="1">
                        <a:latin typeface="楷体_GB2312" charset="0"/>
                        <a:cs typeface="楷体_GB2312" charset="0"/>
                      </a:endParaRPr>
                    </a:p>
                  </a:txBody>
                  <a:tcPr marL="0" marR="0" marT="0" marB="1" vert="horz"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zh-CN" altLang="en-US" sz="1600" b="1">
                          <a:latin typeface="楷体_GB2312" charset="0"/>
                          <a:cs typeface="楷体_GB2312" charset="0"/>
                        </a:rPr>
                        <a:t>一战结束对欧洲的影响</a:t>
                      </a:r>
                      <a:endParaRPr lang="zh-CN" altLang="en-US" sz="1600" b="1">
                        <a:latin typeface="楷体_GB2312" charset="0"/>
                        <a:cs typeface="楷体_GB2312" charset="0"/>
                      </a:endParaRPr>
                    </a:p>
                    <a:p>
                      <a:pPr indent="0">
                        <a:buNone/>
                      </a:pPr>
                      <a:r>
                        <a:rPr lang="en-US" altLang="zh-CN" sz="1600" b="1">
                          <a:latin typeface="楷体_GB2312" charset="0"/>
                        </a:rPr>
                        <a:t> </a:t>
                      </a:r>
                      <a:endParaRPr lang="en-US" altLang="zh-CN" sz="1600" b="1">
                        <a:latin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altLang="zh-CN" sz="1600" b="1">
                          <a:latin typeface="楷体_GB2312" charset="0"/>
                          <a:cs typeface="楷体_GB2312" charset="0"/>
                        </a:rPr>
                        <a:t>   15</a:t>
                      </a:r>
                      <a:endParaRPr lang="en-US" altLang="zh-CN" sz="1600" b="1">
                        <a:latin typeface="楷体_GB2312" charset="0"/>
                        <a:cs typeface="楷体_GB2312" charset="0"/>
                      </a:endParaRPr>
                    </a:p>
                    <a:p>
                      <a:pPr indent="0" algn="ctr">
                        <a:buNone/>
                      </a:pPr>
                      <a:r>
                        <a:rPr lang="en-US" altLang="zh-CN" sz="1600" b="1">
                          <a:latin typeface="楷体_GB2312" charset="0"/>
                        </a:rPr>
                        <a:t> </a:t>
                      </a:r>
                      <a:endParaRPr lang="en-US" altLang="zh-CN" sz="1600" b="1">
                        <a:latin typeface="楷体_GB2312" charset="0"/>
                        <a:cs typeface="楷体_GB2312"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zh-CN" altLang="en-US" sz="1600" b="1">
                          <a:latin typeface="楷体_GB2312" charset="0"/>
                          <a:cs typeface="楷体_GB2312" charset="0"/>
                        </a:rPr>
                        <a:t>阅读材料提取信息，概括历史现象出现的背景，并分析这一历史设想不能实现的原因。</a:t>
                      </a:r>
                      <a:endParaRPr lang="zh-CN" altLang="en-US" sz="1600" b="1">
                        <a:latin typeface="楷体_GB2312" charset="0"/>
                        <a:cs typeface="楷体_GB2312" charset="0"/>
                      </a:endParaRPr>
                    </a:p>
                    <a:p>
                      <a:pPr indent="0">
                        <a:buNone/>
                      </a:pPr>
                      <a:r>
                        <a:rPr lang="en-US" altLang="zh-CN" sz="1600" b="1">
                          <a:latin typeface="楷体_GB2312" charset="0"/>
                        </a:rPr>
                        <a:t> </a:t>
                      </a:r>
                      <a:endParaRPr lang="en-US" altLang="zh-CN" sz="1600" b="1">
                        <a:latin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zh-CN" altLang="en-US" sz="1600" b="1">
                          <a:latin typeface="楷体_GB2312" charset="0"/>
                          <a:cs typeface="楷体_GB2312" charset="0"/>
                        </a:rPr>
                        <a:t>原文摘编</a:t>
                      </a:r>
                      <a:endParaRPr lang="zh-CN" altLang="en-US" sz="1600" b="1">
                        <a:latin typeface="楷体_GB2312" charset="0"/>
                        <a:cs typeface="楷体_GB2312" charset="0"/>
                      </a:endParaRPr>
                    </a:p>
                    <a:p>
                      <a:pPr indent="0">
                        <a:buNone/>
                      </a:pPr>
                      <a:r>
                        <a:rPr lang="en-US" altLang="zh-CN" sz="1600" b="1">
                          <a:latin typeface="楷体_GB2312" charset="0"/>
                        </a:rPr>
                        <a:t> </a:t>
                      </a:r>
                      <a:endParaRPr lang="en-US" altLang="zh-CN" sz="1600" b="1">
                        <a:latin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600" b="1">
                          <a:latin typeface="宋体" panose="02010600030101010101" pitchFamily="2" charset="-122"/>
                          <a:ea typeface="宋体" panose="02010600030101010101" pitchFamily="2" charset="-122"/>
                          <a:cs typeface="宋体" panose="02010600030101010101" pitchFamily="2" charset="-122"/>
                        </a:rPr>
                        <a:t>概括白里安“欧洲联邦”设想提出的背景。</a:t>
                      </a:r>
                      <a:endParaRPr lang="zh-CN" altLang="en-US" sz="16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altLang="zh-CN" sz="1000" b="1">
                          <a:latin typeface="楷体_GB2312" charset="0"/>
                          <a:cs typeface="楷体_GB2312" charset="0"/>
                        </a:rPr>
                        <a:t> </a:t>
                      </a:r>
                      <a:endParaRPr lang="en-US" altLang="zh-CN" sz="1000" b="1">
                        <a:latin typeface="楷体_GB2312" charset="0"/>
                        <a:ea typeface="楷体_GB2312" charset="0"/>
                        <a:cs typeface="楷体_GB2312"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15290">
                <a:tc vMerge="1">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0" marR="0" marT="0" marB="1" vert="horz"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600" b="1">
                          <a:latin typeface="宋体" panose="02010600030101010101" pitchFamily="2" charset="-122"/>
                          <a:ea typeface="宋体" panose="02010600030101010101" pitchFamily="2" charset="-122"/>
                          <a:cs typeface="宋体" panose="02010600030101010101" pitchFamily="2" charset="-122"/>
                        </a:rPr>
                        <a:t>简析“欧洲联邦”设想未能实现的原因。</a:t>
                      </a:r>
                      <a:endParaRPr lang="zh-CN" altLang="en-US" sz="16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altLang="zh-CN" sz="1000" b="1">
                          <a:latin typeface="楷体_GB2312" charset="0"/>
                          <a:cs typeface="楷体_GB2312" charset="0"/>
                        </a:rPr>
                        <a:t> </a:t>
                      </a:r>
                      <a:endParaRPr lang="en-US" altLang="zh-CN" sz="1000" b="1">
                        <a:latin typeface="楷体_GB2312" charset="0"/>
                        <a:ea typeface="楷体_GB2312" charset="0"/>
                        <a:cs typeface="楷体_GB2312"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53440">
                <a:tc vMerge="1">
                  <a:tcPr marL="0" marR="0" marT="0" marB="1"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600" b="1">
                          <a:latin typeface="楷体_GB2312" charset="0"/>
                          <a:cs typeface="楷体_GB2312" charset="0"/>
                        </a:rPr>
                        <a:t>48</a:t>
                      </a:r>
                      <a:r>
                        <a:rPr lang="zh-CN" altLang="en-US" sz="1600" b="1">
                          <a:latin typeface="楷体_GB2312" charset="0"/>
                          <a:cs typeface="楷体_GB2312" charset="0"/>
                        </a:rPr>
                        <a:t>（中古人物） </a:t>
                      </a:r>
                      <a:endParaRPr lang="zh-CN" altLang="en-US" sz="1600" b="1">
                        <a:latin typeface="楷体_GB2312" charset="0"/>
                        <a:ea typeface="楷体_GB2312" charset="0"/>
                        <a:cs typeface="楷体_GB2312" charset="0"/>
                      </a:endParaRPr>
                    </a:p>
                  </a:txBody>
                  <a:tcPr marL="0" marR="0" marT="0" marB="1" vert="horz"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600" b="1">
                          <a:latin typeface="楷体_GB2312" charset="0"/>
                          <a:cs typeface="楷体_GB2312" charset="0"/>
                        </a:rPr>
                        <a:t>颜回</a:t>
                      </a:r>
                      <a:endParaRPr lang="zh-CN" altLang="en-US" sz="1600" b="1">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600" b="1">
                          <a:latin typeface="楷体_GB2312" charset="0"/>
                          <a:cs typeface="楷体_GB2312" charset="0"/>
                        </a:rPr>
                        <a:t>   15</a:t>
                      </a:r>
                      <a:endParaRPr lang="en-US" altLang="zh-CN" sz="1600" b="1">
                        <a:latin typeface="楷体_GB2312" charset="0"/>
                        <a:ea typeface="楷体_GB2312" charset="0"/>
                        <a:cs typeface="楷体_GB2312"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600" b="1">
                          <a:latin typeface="楷体_GB2312" charset="0"/>
                          <a:cs typeface="楷体_GB2312" charset="0"/>
                        </a:rPr>
                        <a:t>概括材料，提取信息，分析和认识历史事物出现的原因以及对后世产生影响的原因。</a:t>
                      </a:r>
                      <a:endParaRPr lang="zh-CN" altLang="en-US" sz="1600" b="1">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600" b="1">
                          <a:latin typeface="楷体_GB2312" charset="0"/>
                          <a:cs typeface="楷体_GB2312" charset="0"/>
                        </a:rPr>
                        <a:t>原文摘编</a:t>
                      </a:r>
                      <a:endParaRPr lang="zh-CN" altLang="en-US" sz="1600" b="1">
                        <a:latin typeface="楷体_GB2312" charset="0"/>
                        <a:ea typeface="楷体_GB2312" charset="0"/>
                        <a:cs typeface="楷体_GB2312" charset="0"/>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1600" b="1">
                          <a:latin typeface="宋体" panose="02010600030101010101" pitchFamily="2" charset="-122"/>
                          <a:ea typeface="宋体" panose="02010600030101010101" pitchFamily="2" charset="-122"/>
                          <a:cs typeface="宋体" panose="02010600030101010101" pitchFamily="2" charset="-122"/>
                        </a:rPr>
                        <a:t>概括颜回成为孔子最看重的弟子之一的原因。</a:t>
                      </a:r>
                      <a:endParaRPr lang="zh-CN" altLang="en-US" sz="16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zh-CN" altLang="en-US" sz="1000" b="1">
                        <a:latin typeface="楷体_GB2312" charset="0"/>
                        <a:ea typeface="楷体_GB2312" charset="0"/>
                        <a:cs typeface="楷体_GB2312"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4" name="左箭头 3">
            <a:hlinkClick r:id="rId1" action="ppaction://hlinksldjump"/>
          </p:cNvPr>
          <p:cNvSpPr/>
          <p:nvPr/>
        </p:nvSpPr>
        <p:spPr>
          <a:xfrm>
            <a:off x="11370310" y="6112510"/>
            <a:ext cx="554355" cy="436245"/>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25283</Words>
  <Application>WPS 演示</Application>
  <PresentationFormat>宽屏</PresentationFormat>
  <Paragraphs>2818</Paragraphs>
  <Slides>86</Slides>
  <Notes>0</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86</vt:i4>
      </vt:variant>
    </vt:vector>
  </HeadingPairs>
  <TitlesOfParts>
    <vt:vector size="109" baseType="lpstr">
      <vt:lpstr>Arial</vt:lpstr>
      <vt:lpstr>宋体</vt:lpstr>
      <vt:lpstr>Wingdings</vt:lpstr>
      <vt:lpstr>隶书</vt:lpstr>
      <vt:lpstr>Times New Roman</vt:lpstr>
      <vt:lpstr>Calibri</vt:lpstr>
      <vt:lpstr>?????_GBK</vt:lpstr>
      <vt:lpstr>方正大黑_GBK</vt:lpstr>
      <vt:lpstr>黑体</vt:lpstr>
      <vt:lpstr>楷体_GB2312</vt:lpstr>
      <vt:lpstr>华文楷体</vt:lpstr>
      <vt:lpstr>微软雅黑</vt:lpstr>
      <vt:lpstr>Arial Unicode MS</vt:lpstr>
      <vt:lpstr>Calibri Light</vt:lpstr>
      <vt:lpstr>楷体</vt:lpstr>
      <vt:lpstr>楷体_GB2312</vt:lpstr>
      <vt:lpstr>华文彩云</vt:lpstr>
      <vt:lpstr>华文行楷</vt:lpstr>
      <vt:lpstr>Wingdings 3</vt:lpstr>
      <vt:lpstr>Arial</vt:lpstr>
      <vt:lpstr>Segoe Print</vt:lpstr>
      <vt:lpstr>新宋体</vt:lpstr>
      <vt:lpstr>Office 主题</vt:lpstr>
      <vt:lpstr>2017年高考全国Ⅱ卷试题研究</vt:lpstr>
      <vt:lpstr>2017年高考全国2卷试题分析与近代5年试题对比</vt:lpstr>
      <vt:lpstr>PowerPoint 演示文稿</vt:lpstr>
      <vt:lpstr>PowerPoint 演示文稿</vt:lpstr>
      <vt:lpstr>三、图表解说</vt:lpstr>
      <vt:lpstr>表2：2012-2017年高考试题（新课标全国文综卷Ⅱ）数据分析·模块分值(必考)</vt:lpstr>
      <vt:lpstr>PowerPoint 演示文稿</vt:lpstr>
      <vt:lpstr>            表4  2017年全国文综Ⅱ卷历史试题双向细目表</vt:lpstr>
      <vt:lpstr>PowerPoint 演示文稿</vt:lpstr>
      <vt:lpstr>表5  2012-2017年高考试题（新课标全国文综卷Ⅱ）数据分析·命题研究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2018年考纲解读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WPS_121081234</cp:lastModifiedBy>
  <cp:revision>6</cp:revision>
  <dcterms:created xsi:type="dcterms:W3CDTF">2017-12-18T23:46:00Z</dcterms:created>
  <dcterms:modified xsi:type="dcterms:W3CDTF">2018-04-26T01:27:26Z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2052-10.1.0.6929</vt:lpwstr>
  </property>
</Properties>
</file>