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8" r:id="rId3"/>
    <p:sldId id="259" r:id="rId4"/>
    <p:sldId id="285" r:id="rId5"/>
    <p:sldId id="284" r:id="rId6"/>
    <p:sldId id="309" r:id="rId7"/>
    <p:sldId id="310" r:id="rId8"/>
    <p:sldId id="260" r:id="rId9"/>
    <p:sldId id="311" r:id="rId10"/>
    <p:sldId id="334" r:id="rId11"/>
    <p:sldId id="262" r:id="rId12"/>
    <p:sldId id="356" r:id="rId13"/>
    <p:sldId id="264" r:id="rId14"/>
    <p:sldId id="265" r:id="rId15"/>
    <p:sldId id="377" r:id="rId16"/>
    <p:sldId id="266" r:id="rId17"/>
    <p:sldId id="405" r:id="rId18"/>
    <p:sldId id="398" r:id="rId19"/>
    <p:sldId id="268" r:id="rId20"/>
    <p:sldId id="269" r:id="rId21"/>
    <p:sldId id="399" r:id="rId22"/>
    <p:sldId id="401" r:id="rId23"/>
    <p:sldId id="404" r:id="rId24"/>
    <p:sldId id="272" r:id="rId25"/>
    <p:sldId id="273" r:id="rId26"/>
    <p:sldId id="261" r:id="rId27"/>
    <p:sldId id="402" r:id="rId28"/>
    <p:sldId id="277" r:id="rId29"/>
    <p:sldId id="278" r:id="rId30"/>
    <p:sldId id="279" r:id="rId31"/>
    <p:sldId id="281" r:id="rId32"/>
    <p:sldId id="280" r:id="rId33"/>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alphaModFix amt="40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2.png"/><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jpe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7.jpeg"/><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8.jpe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9.jpe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slide" Target="slide1.xml"/><Relationship Id="rId1"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0.jpeg"/><Relationship Id="rId1"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1.png"/><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6.jpeg"/><Relationship Id="rId1" Type="http://schemas.openxmlformats.org/officeDocument/2006/relationships/image" Target="../media/image26.pn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26.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jpe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tl"/>
        </a:blipFill>
        <a:effectLst/>
      </p:bgPr>
    </p:bg>
    <p:spTree>
      <p:nvGrpSpPr>
        <p:cNvPr id="1" name=""/>
        <p:cNvGrpSpPr/>
        <p:nvPr/>
      </p:nvGrpSpPr>
      <p:grpSpPr/>
      <p:sp>
        <p:nvSpPr>
          <p:cNvPr id="4097" name="标题 1"/>
          <p:cNvSpPr>
            <a:spLocks noGrp="1"/>
          </p:cNvSpPr>
          <p:nvPr>
            <p:ph type="ctrTitle"/>
          </p:nvPr>
        </p:nvSpPr>
        <p:spPr>
          <a:xfrm>
            <a:off x="2024063" y="642938"/>
            <a:ext cx="8258175" cy="774700"/>
          </a:xfrm>
        </p:spPr>
        <p:txBody>
          <a:bodyPr vert="horz" wrap="square" anchor="ctr"/>
          <a:p>
            <a:pPr>
              <a:buNone/>
            </a:pPr>
            <a:r>
              <a:rPr lang="zh-CN" altLang="en-US" sz="3600" b="1" kern="1200">
                <a:solidFill>
                  <a:schemeClr val="bg1"/>
                </a:solidFill>
                <a:latin typeface="+mj-lt"/>
                <a:ea typeface="+mj-ea"/>
                <a:cs typeface="+mj-cs"/>
                <a:sym typeface="Calibri" panose="020F0502020204030204" charset="0"/>
              </a:rPr>
              <a:t>第八单元  日本明治维新</a:t>
            </a:r>
            <a:endParaRPr lang="zh-CN" altLang="en-US" sz="3600" b="1" kern="1200">
              <a:solidFill>
                <a:schemeClr val="bg1"/>
              </a:solidFill>
              <a:latin typeface="+mj-lt"/>
              <a:ea typeface="+mj-ea"/>
              <a:cs typeface="+mj-cs"/>
              <a:sym typeface="Calibri" panose="020F0502020204030204" charset="0"/>
            </a:endParaRPr>
          </a:p>
        </p:txBody>
      </p:sp>
      <p:sp>
        <p:nvSpPr>
          <p:cNvPr id="4098" name="内容占位符 2"/>
          <p:cNvSpPr>
            <a:spLocks noGrp="1"/>
          </p:cNvSpPr>
          <p:nvPr>
            <p:ph type="subTitle" idx="1"/>
          </p:nvPr>
        </p:nvSpPr>
        <p:spPr>
          <a:xfrm>
            <a:off x="1990725" y="1557338"/>
            <a:ext cx="8281988" cy="4525962"/>
          </a:xfrm>
        </p:spPr>
        <p:txBody>
          <a:bodyPr vert="horz" wrap="square" anchor="t"/>
          <a:p>
            <a:pPr marL="342900" indent="-342900" algn="l" defTabSz="0">
              <a:buFont typeface="Arial" panose="020B0604020202020204" pitchFamily="34" charset="0"/>
              <a:buChar char="•"/>
            </a:pPr>
            <a:r>
              <a:rPr lang="zh-CN" altLang="en-US" sz="2800" b="1" kern="1200" dirty="0">
                <a:solidFill>
                  <a:schemeClr val="bg1"/>
                </a:solidFill>
                <a:latin typeface="+mn-lt"/>
                <a:ea typeface="+mn-ea"/>
                <a:cs typeface="+mn-cs"/>
                <a:sym typeface="Calibri" panose="020F0502020204030204" charset="0"/>
              </a:rPr>
              <a:t>第</a:t>
            </a:r>
            <a:r>
              <a:rPr lang="en-US" altLang="zh-CN" sz="2800" b="1" kern="1200" dirty="0">
                <a:solidFill>
                  <a:schemeClr val="bg1"/>
                </a:solidFill>
                <a:latin typeface="+mn-lt"/>
                <a:ea typeface="+mn-ea"/>
                <a:cs typeface="+mn-cs"/>
                <a:sym typeface="Calibri" panose="020F0502020204030204" charset="0"/>
              </a:rPr>
              <a:t>1</a:t>
            </a:r>
            <a:r>
              <a:rPr lang="zh-CN" altLang="en-US" sz="2800" b="1" kern="1200" dirty="0">
                <a:solidFill>
                  <a:schemeClr val="bg1"/>
                </a:solidFill>
                <a:latin typeface="+mn-lt"/>
                <a:ea typeface="+mn-ea"/>
                <a:cs typeface="+mn-cs"/>
                <a:sym typeface="Calibri" panose="020F0502020204030204" charset="0"/>
              </a:rPr>
              <a:t>课   从锁国走向开国的过程</a:t>
            </a:r>
            <a:endParaRPr lang="en-US" altLang="zh-CN" sz="2800" b="1" kern="1200" dirty="0">
              <a:latin typeface="+mn-lt"/>
              <a:ea typeface="+mn-ea"/>
              <a:cs typeface="+mn-cs"/>
              <a:sym typeface="Calibri" panose="020F0502020204030204" charset="0"/>
            </a:endParaRPr>
          </a:p>
          <a:p>
            <a:pPr marL="342900" indent="-342900" algn="l" defTabSz="0">
              <a:buFont typeface="Arial" panose="020B0604020202020204" pitchFamily="34" charset="0"/>
              <a:buChar char="•"/>
            </a:pPr>
            <a:r>
              <a:rPr lang="zh-CN" altLang="en-US" sz="2800" b="1" kern="1200" dirty="0">
                <a:solidFill>
                  <a:schemeClr val="bg1"/>
                </a:solidFill>
                <a:latin typeface="+mn-lt"/>
                <a:ea typeface="+mn-ea"/>
                <a:cs typeface="+mn-cs"/>
                <a:sym typeface="Calibri" panose="020F0502020204030204" charset="0"/>
              </a:rPr>
              <a:t>第</a:t>
            </a:r>
            <a:r>
              <a:rPr lang="en-US" altLang="zh-CN" sz="2800" b="1" kern="1200" dirty="0">
                <a:solidFill>
                  <a:schemeClr val="bg1"/>
                </a:solidFill>
                <a:latin typeface="+mn-lt"/>
                <a:ea typeface="+mn-ea"/>
                <a:cs typeface="+mn-cs"/>
                <a:sym typeface="Calibri" panose="020F0502020204030204" charset="0"/>
              </a:rPr>
              <a:t>2</a:t>
            </a:r>
            <a:r>
              <a:rPr lang="zh-CN" altLang="en-US" sz="2800" b="1" kern="1200" dirty="0">
                <a:solidFill>
                  <a:schemeClr val="bg1"/>
                </a:solidFill>
                <a:latin typeface="+mn-lt"/>
                <a:ea typeface="+mn-ea"/>
                <a:cs typeface="+mn-cs"/>
                <a:sym typeface="Calibri" panose="020F0502020204030204" charset="0"/>
              </a:rPr>
              <a:t>课   倒幕运动和明治政府成立</a:t>
            </a:r>
            <a:endParaRPr lang="en-US" altLang="zh-CN" sz="2800" b="1" kern="1200" dirty="0">
              <a:latin typeface="+mn-lt"/>
              <a:ea typeface="+mn-ea"/>
              <a:cs typeface="+mn-cs"/>
              <a:sym typeface="Calibri" panose="020F0502020204030204" charset="0"/>
            </a:endParaRPr>
          </a:p>
          <a:p>
            <a:pPr marL="342900" indent="-342900" algn="l" defTabSz="0">
              <a:buFont typeface="Arial" panose="020B0604020202020204" pitchFamily="34" charset="0"/>
              <a:buChar char="•"/>
            </a:pPr>
            <a:r>
              <a:rPr lang="zh-CN" altLang="en-US" sz="2800" b="1" kern="1200" dirty="0">
                <a:solidFill>
                  <a:schemeClr val="bg1"/>
                </a:solidFill>
                <a:latin typeface="+mn-lt"/>
                <a:ea typeface="+mn-ea"/>
                <a:cs typeface="+mn-cs"/>
                <a:sym typeface="Calibri" panose="020F0502020204030204" charset="0"/>
              </a:rPr>
              <a:t>第</a:t>
            </a:r>
            <a:r>
              <a:rPr lang="en-US" altLang="zh-CN" sz="2800" b="1" kern="1200" dirty="0">
                <a:solidFill>
                  <a:schemeClr val="bg1"/>
                </a:solidFill>
                <a:latin typeface="+mn-lt"/>
                <a:ea typeface="+mn-ea"/>
                <a:cs typeface="+mn-cs"/>
                <a:sym typeface="Calibri" panose="020F0502020204030204" charset="0"/>
              </a:rPr>
              <a:t>3</a:t>
            </a:r>
            <a:r>
              <a:rPr lang="zh-CN" altLang="en-US" sz="2800" b="1" kern="1200" dirty="0">
                <a:solidFill>
                  <a:schemeClr val="bg1"/>
                </a:solidFill>
                <a:latin typeface="+mn-lt"/>
                <a:ea typeface="+mn-ea"/>
                <a:cs typeface="+mn-cs"/>
                <a:sym typeface="Calibri" panose="020F0502020204030204" charset="0"/>
              </a:rPr>
              <a:t>课   明治维新</a:t>
            </a:r>
            <a:endParaRPr lang="en-US" altLang="zh-CN" sz="2800" b="1" kern="1200" dirty="0">
              <a:latin typeface="+mn-lt"/>
              <a:ea typeface="+mn-ea"/>
              <a:cs typeface="+mn-cs"/>
              <a:sym typeface="Calibri" panose="020F0502020204030204" charset="0"/>
            </a:endParaRPr>
          </a:p>
          <a:p>
            <a:pPr marL="342900" indent="-342900" algn="l" defTabSz="0">
              <a:buFont typeface="Arial" panose="020B0604020202020204" pitchFamily="34" charset="0"/>
              <a:buChar char="•"/>
            </a:pPr>
            <a:r>
              <a:rPr lang="zh-CN" altLang="en-US" sz="2800" b="1" kern="1200" dirty="0">
                <a:solidFill>
                  <a:schemeClr val="bg1"/>
                </a:solidFill>
                <a:latin typeface="+mn-lt"/>
                <a:ea typeface="+mn-ea"/>
                <a:cs typeface="+mn-cs"/>
                <a:sym typeface="Calibri" panose="020F0502020204030204" charset="0"/>
              </a:rPr>
              <a:t>第</a:t>
            </a:r>
            <a:r>
              <a:rPr lang="en-US" altLang="zh-CN" sz="2800" b="1" kern="1200" dirty="0">
                <a:solidFill>
                  <a:schemeClr val="bg1"/>
                </a:solidFill>
                <a:latin typeface="+mn-lt"/>
                <a:ea typeface="+mn-ea"/>
                <a:cs typeface="+mn-cs"/>
                <a:sym typeface="Calibri" panose="020F0502020204030204" charset="0"/>
              </a:rPr>
              <a:t>4</a:t>
            </a:r>
            <a:r>
              <a:rPr lang="zh-CN" altLang="en-US" sz="2800" b="1" kern="1200" dirty="0">
                <a:solidFill>
                  <a:schemeClr val="bg1"/>
                </a:solidFill>
                <a:latin typeface="+mn-lt"/>
                <a:ea typeface="+mn-ea"/>
                <a:cs typeface="+mn-cs"/>
                <a:sym typeface="Calibri" panose="020F0502020204030204" charset="0"/>
              </a:rPr>
              <a:t>课   走向世界的日本（影响）</a:t>
            </a:r>
            <a:endParaRPr lang="zh-CN" altLang="en-US" sz="2800" kern="1200" dirty="0">
              <a:solidFill>
                <a:schemeClr val="bg1"/>
              </a:solidFill>
              <a:latin typeface="+mn-lt"/>
              <a:ea typeface="+mn-ea"/>
              <a:cs typeface="+mn-cs"/>
              <a:sym typeface="Calibri" panose="020F0502020204030204" charset="0"/>
            </a:endParaRPr>
          </a:p>
        </p:txBody>
      </p:sp>
      <p:sp>
        <p:nvSpPr>
          <p:cNvPr id="4100" name="右大括号 10"/>
          <p:cNvSpPr/>
          <p:nvPr/>
        </p:nvSpPr>
        <p:spPr>
          <a:xfrm>
            <a:off x="7680325" y="1628775"/>
            <a:ext cx="288925" cy="863600"/>
          </a:xfrm>
          <a:prstGeom prst="rightBrace">
            <a:avLst>
              <a:gd name="adj1" fmla="val 7956"/>
              <a:gd name="adj2" fmla="val 50000"/>
            </a:avLst>
          </a:prstGeom>
          <a:noFill/>
          <a:ln w="9525" cap="flat" cmpd="sng">
            <a:solidFill>
              <a:srgbClr val="FFFF00"/>
            </a:solidFill>
            <a:prstDash val="solid"/>
            <a:bevel/>
            <a:headEnd type="none" w="med" len="med"/>
            <a:tailEnd type="none" w="med" len="med"/>
          </a:ln>
        </p:spPr>
        <p:txBody>
          <a:bodyPr anchor="ctr"/>
          <a:p>
            <a:pPr algn="ctr"/>
            <a:endParaRPr lang="zh-CN">
              <a:latin typeface="宋体" panose="02010600030101010101" pitchFamily="2" charset="-122"/>
              <a:ea typeface="宋体" panose="02010600030101010101" pitchFamily="2" charset="-122"/>
              <a:sym typeface="宋体" panose="02010600030101010101" pitchFamily="2" charset="-122"/>
            </a:endParaRPr>
          </a:p>
        </p:txBody>
      </p:sp>
      <p:sp>
        <p:nvSpPr>
          <p:cNvPr id="4101" name="Rectangle 3"/>
          <p:cNvSpPr/>
          <p:nvPr/>
        </p:nvSpPr>
        <p:spPr>
          <a:xfrm>
            <a:off x="1990725" y="3789363"/>
            <a:ext cx="8229600" cy="2592387"/>
          </a:xfrm>
          <a:prstGeom prst="rect">
            <a:avLst/>
          </a:prstGeom>
          <a:noFill/>
          <a:ln w="9525" cap="flat" cmpd="sng">
            <a:solidFill>
              <a:srgbClr val="FFFF00"/>
            </a:solidFill>
            <a:prstDash val="solid"/>
            <a:miter/>
            <a:headEnd type="none" w="med" len="med"/>
            <a:tailEnd type="none" w="med" len="med"/>
          </a:ln>
        </p:spPr>
        <p:txBody>
          <a:bodyPr wrap="square" anchor="t"/>
          <a:p>
            <a:pPr marL="342900" indent="-342900">
              <a:spcBef>
                <a:spcPct val="20000"/>
              </a:spcBef>
              <a:buNone/>
            </a:pPr>
            <a:r>
              <a:rPr lang="zh-CN" altLang="en-US" sz="2800" b="1" dirty="0">
                <a:solidFill>
                  <a:srgbClr val="FFFF00"/>
                </a:solidFill>
                <a:latin typeface="华文楷体" pitchFamily="2" charset="-122"/>
                <a:ea typeface="华文楷体" pitchFamily="2" charset="-122"/>
                <a:sym typeface="华文楷体" pitchFamily="2" charset="-122"/>
              </a:rPr>
              <a:t>课标要求</a:t>
            </a:r>
            <a:endParaRPr lang="en-US" altLang="zh-CN" sz="2800" b="1" dirty="0">
              <a:solidFill>
                <a:srgbClr val="FFFF00"/>
              </a:solidFill>
              <a:latin typeface="华文楷体" pitchFamily="2" charset="-122"/>
              <a:ea typeface="华文楷体" pitchFamily="2" charset="-122"/>
              <a:sym typeface="华文楷体" pitchFamily="2" charset="-122"/>
            </a:endParaRPr>
          </a:p>
          <a:p>
            <a:pPr marL="342900" indent="-342900">
              <a:spcBef>
                <a:spcPct val="20000"/>
              </a:spcBef>
              <a:buNone/>
            </a:pPr>
            <a:r>
              <a:rPr lang="zh-CN" altLang="en-US" sz="2400" b="1" i="1" dirty="0">
                <a:solidFill>
                  <a:schemeClr val="bg1"/>
                </a:solidFill>
                <a:latin typeface="华文楷体" pitchFamily="2" charset="-122"/>
                <a:ea typeface="华文楷体" pitchFamily="2" charset="-122"/>
                <a:sym typeface="华文楷体" pitchFamily="2" charset="-122"/>
              </a:rPr>
              <a:t>（</a:t>
            </a:r>
            <a:r>
              <a:rPr lang="en-US" altLang="zh-CN" sz="2400" b="1" i="1" dirty="0">
                <a:solidFill>
                  <a:schemeClr val="bg1"/>
                </a:solidFill>
                <a:latin typeface="华文楷体" pitchFamily="2" charset="-122"/>
                <a:ea typeface="华文楷体" pitchFamily="2" charset="-122"/>
                <a:sym typeface="华文楷体" pitchFamily="2" charset="-122"/>
              </a:rPr>
              <a:t>1</a:t>
            </a:r>
            <a:r>
              <a:rPr lang="zh-CN" altLang="en-US" sz="2400" b="1" i="1" dirty="0">
                <a:solidFill>
                  <a:schemeClr val="bg1"/>
                </a:solidFill>
                <a:latin typeface="华文楷体" pitchFamily="2" charset="-122"/>
                <a:ea typeface="华文楷体" pitchFamily="2" charset="-122"/>
                <a:sym typeface="华文楷体" pitchFamily="2" charset="-122"/>
              </a:rPr>
              <a:t>）</a:t>
            </a:r>
            <a:r>
              <a:rPr lang="zh-CN" altLang="en-US" sz="2400" b="1" i="1" dirty="0">
                <a:solidFill>
                  <a:srgbClr val="FFFF00"/>
                </a:solidFill>
                <a:latin typeface="华文楷体" pitchFamily="2" charset="-122"/>
                <a:ea typeface="华文楷体" pitchFamily="2" charset="-122"/>
                <a:sym typeface="华文楷体" pitchFamily="2" charset="-122"/>
              </a:rPr>
              <a:t>知道</a:t>
            </a:r>
            <a:r>
              <a:rPr lang="zh-CN" altLang="en-US" sz="2400" b="1" i="1" dirty="0">
                <a:solidFill>
                  <a:schemeClr val="bg1"/>
                </a:solidFill>
                <a:latin typeface="华文楷体" pitchFamily="2" charset="-122"/>
                <a:ea typeface="华文楷体" pitchFamily="2" charset="-122"/>
                <a:sym typeface="华文楷体" pitchFamily="2" charset="-122"/>
              </a:rPr>
              <a:t>明治维新的</a:t>
            </a:r>
            <a:r>
              <a:rPr lang="zh-CN" altLang="en-US" sz="2400" b="1" i="1" dirty="0">
                <a:solidFill>
                  <a:srgbClr val="FFFF00"/>
                </a:solidFill>
                <a:latin typeface="华文楷体" pitchFamily="2" charset="-122"/>
                <a:ea typeface="华文楷体" pitchFamily="2" charset="-122"/>
                <a:sym typeface="华文楷体" pitchFamily="2" charset="-122"/>
              </a:rPr>
              <a:t>历史条件</a:t>
            </a:r>
            <a:r>
              <a:rPr lang="zh-CN" altLang="en-US" sz="2400" b="1" i="1" dirty="0">
                <a:solidFill>
                  <a:schemeClr val="bg1"/>
                </a:solidFill>
                <a:latin typeface="华文楷体" pitchFamily="2" charset="-122"/>
                <a:ea typeface="华文楷体" pitchFamily="2" charset="-122"/>
                <a:sym typeface="华文楷体" pitchFamily="2" charset="-122"/>
              </a:rPr>
              <a:t>。</a:t>
            </a:r>
            <a:endParaRPr lang="zh-CN" altLang="en-US" sz="2400" b="1" i="1" dirty="0">
              <a:solidFill>
                <a:schemeClr val="bg1"/>
              </a:solidFill>
              <a:latin typeface="华文楷体" pitchFamily="2" charset="-122"/>
              <a:ea typeface="华文楷体" pitchFamily="2" charset="-122"/>
              <a:sym typeface="华文楷体" pitchFamily="2" charset="-122"/>
            </a:endParaRPr>
          </a:p>
          <a:p>
            <a:pPr marL="342900" indent="-342900">
              <a:spcBef>
                <a:spcPct val="20000"/>
              </a:spcBef>
              <a:buNone/>
            </a:pPr>
            <a:r>
              <a:rPr lang="zh-CN" altLang="en-US" sz="2400" b="1" i="1" dirty="0">
                <a:solidFill>
                  <a:schemeClr val="bg1"/>
                </a:solidFill>
                <a:latin typeface="华文楷体" pitchFamily="2" charset="-122"/>
                <a:ea typeface="华文楷体" pitchFamily="2" charset="-122"/>
                <a:sym typeface="华文楷体" pitchFamily="2" charset="-122"/>
              </a:rPr>
              <a:t>（</a:t>
            </a:r>
            <a:r>
              <a:rPr lang="en-US" altLang="zh-CN" sz="2400" b="1" i="1" dirty="0">
                <a:solidFill>
                  <a:schemeClr val="bg1"/>
                </a:solidFill>
                <a:latin typeface="华文楷体" pitchFamily="2" charset="-122"/>
                <a:ea typeface="华文楷体" pitchFamily="2" charset="-122"/>
                <a:sym typeface="华文楷体" pitchFamily="2" charset="-122"/>
              </a:rPr>
              <a:t>2</a:t>
            </a:r>
            <a:r>
              <a:rPr lang="zh-CN" altLang="en-US" sz="2400" b="1" i="1" dirty="0">
                <a:solidFill>
                  <a:schemeClr val="bg1"/>
                </a:solidFill>
                <a:latin typeface="华文楷体" pitchFamily="2" charset="-122"/>
                <a:ea typeface="华文楷体" pitchFamily="2" charset="-122"/>
                <a:sym typeface="华文楷体" pitchFamily="2" charset="-122"/>
              </a:rPr>
              <a:t>）</a:t>
            </a:r>
            <a:r>
              <a:rPr lang="zh-CN" altLang="en-US" sz="2400" b="1" i="1" dirty="0">
                <a:solidFill>
                  <a:srgbClr val="FFFF00"/>
                </a:solidFill>
                <a:latin typeface="华文楷体" pitchFamily="2" charset="-122"/>
                <a:ea typeface="华文楷体" pitchFamily="2" charset="-122"/>
                <a:sym typeface="华文楷体" pitchFamily="2" charset="-122"/>
              </a:rPr>
              <a:t>概述</a:t>
            </a:r>
            <a:r>
              <a:rPr lang="zh-CN" altLang="en-US" sz="2400" b="1" i="1" dirty="0">
                <a:solidFill>
                  <a:schemeClr val="bg1"/>
                </a:solidFill>
                <a:latin typeface="华文楷体" pitchFamily="2" charset="-122"/>
                <a:ea typeface="华文楷体" pitchFamily="2" charset="-122"/>
                <a:sym typeface="华文楷体" pitchFamily="2" charset="-122"/>
              </a:rPr>
              <a:t>明治维新的主要</a:t>
            </a:r>
            <a:r>
              <a:rPr lang="zh-CN" altLang="en-US" sz="2400" b="1" i="1" dirty="0">
                <a:solidFill>
                  <a:srgbClr val="FFFF00"/>
                </a:solidFill>
                <a:latin typeface="华文楷体" pitchFamily="2" charset="-122"/>
                <a:ea typeface="华文楷体" pitchFamily="2" charset="-122"/>
                <a:sym typeface="华文楷体" pitchFamily="2" charset="-122"/>
              </a:rPr>
              <a:t>过程</a:t>
            </a:r>
            <a:r>
              <a:rPr lang="zh-CN" altLang="en-US" sz="2400" b="1" i="1" dirty="0">
                <a:solidFill>
                  <a:schemeClr val="bg1"/>
                </a:solidFill>
                <a:latin typeface="华文楷体" pitchFamily="2" charset="-122"/>
                <a:ea typeface="华文楷体" pitchFamily="2" charset="-122"/>
                <a:sym typeface="华文楷体" pitchFamily="2" charset="-122"/>
              </a:rPr>
              <a:t>和基本</a:t>
            </a:r>
            <a:r>
              <a:rPr lang="zh-CN" altLang="en-US" sz="2400" b="1" i="1" dirty="0">
                <a:solidFill>
                  <a:srgbClr val="FFFF00"/>
                </a:solidFill>
                <a:latin typeface="华文楷体" pitchFamily="2" charset="-122"/>
                <a:ea typeface="华文楷体" pitchFamily="2" charset="-122"/>
                <a:sym typeface="华文楷体" pitchFamily="2" charset="-122"/>
              </a:rPr>
              <a:t>内容</a:t>
            </a:r>
            <a:r>
              <a:rPr lang="zh-CN" altLang="en-US" sz="2400" b="1" i="1" dirty="0">
                <a:solidFill>
                  <a:schemeClr val="bg1"/>
                </a:solidFill>
                <a:latin typeface="华文楷体" pitchFamily="2" charset="-122"/>
                <a:ea typeface="华文楷体" pitchFamily="2" charset="-122"/>
                <a:sym typeface="华文楷体" pitchFamily="2" charset="-122"/>
              </a:rPr>
              <a:t>，</a:t>
            </a:r>
            <a:r>
              <a:rPr lang="zh-CN" altLang="en-US" sz="2400" b="1" i="1" dirty="0">
                <a:solidFill>
                  <a:srgbClr val="FFFF00"/>
                </a:solidFill>
                <a:latin typeface="华文楷体" pitchFamily="2" charset="-122"/>
                <a:ea typeface="华文楷体" pitchFamily="2" charset="-122"/>
                <a:sym typeface="华文楷体" pitchFamily="2" charset="-122"/>
              </a:rPr>
              <a:t>理解近代化道路的多样性。</a:t>
            </a:r>
            <a:endParaRPr lang="zh-CN" altLang="en-US" sz="2400" b="1" i="1" dirty="0">
              <a:solidFill>
                <a:srgbClr val="FFFF00"/>
              </a:solidFill>
              <a:latin typeface="华文楷体" pitchFamily="2" charset="-122"/>
              <a:ea typeface="华文楷体" pitchFamily="2" charset="-122"/>
              <a:sym typeface="华文楷体" pitchFamily="2" charset="-122"/>
            </a:endParaRPr>
          </a:p>
          <a:p>
            <a:pPr marL="342900" indent="-342900">
              <a:spcBef>
                <a:spcPct val="20000"/>
              </a:spcBef>
              <a:buNone/>
            </a:pPr>
            <a:r>
              <a:rPr lang="zh-CN" altLang="en-US" sz="2400" b="1" i="1" dirty="0">
                <a:solidFill>
                  <a:schemeClr val="bg1"/>
                </a:solidFill>
                <a:latin typeface="华文楷体" pitchFamily="2" charset="-122"/>
                <a:ea typeface="华文楷体" pitchFamily="2" charset="-122"/>
                <a:sym typeface="华文楷体" pitchFamily="2" charset="-122"/>
              </a:rPr>
              <a:t>（</a:t>
            </a:r>
            <a:r>
              <a:rPr lang="en-US" altLang="zh-CN" sz="2400" b="1" i="1" dirty="0">
                <a:solidFill>
                  <a:schemeClr val="bg1"/>
                </a:solidFill>
                <a:latin typeface="华文楷体" pitchFamily="2" charset="-122"/>
                <a:ea typeface="华文楷体" pitchFamily="2" charset="-122"/>
                <a:sym typeface="华文楷体" pitchFamily="2" charset="-122"/>
              </a:rPr>
              <a:t>3</a:t>
            </a:r>
            <a:r>
              <a:rPr lang="zh-CN" altLang="en-US" sz="2400" b="1" i="1" dirty="0">
                <a:solidFill>
                  <a:schemeClr val="bg1"/>
                </a:solidFill>
                <a:latin typeface="华文楷体" pitchFamily="2" charset="-122"/>
                <a:ea typeface="华文楷体" pitchFamily="2" charset="-122"/>
                <a:sym typeface="华文楷体" pitchFamily="2" charset="-122"/>
              </a:rPr>
              <a:t>）</a:t>
            </a:r>
            <a:r>
              <a:rPr lang="zh-CN" altLang="en-US" sz="2400" b="1" i="1" dirty="0">
                <a:solidFill>
                  <a:srgbClr val="FFFF00"/>
                </a:solidFill>
                <a:latin typeface="华文楷体" pitchFamily="2" charset="-122"/>
                <a:ea typeface="华文楷体" pitchFamily="2" charset="-122"/>
                <a:sym typeface="华文楷体" pitchFamily="2" charset="-122"/>
              </a:rPr>
              <a:t>分析</a:t>
            </a:r>
            <a:r>
              <a:rPr lang="zh-CN" altLang="en-US" sz="2400" b="1" i="1" dirty="0">
                <a:solidFill>
                  <a:schemeClr val="bg1"/>
                </a:solidFill>
                <a:latin typeface="华文楷体" pitchFamily="2" charset="-122"/>
                <a:ea typeface="华文楷体" pitchFamily="2" charset="-122"/>
                <a:sym typeface="华文楷体" pitchFamily="2" charset="-122"/>
              </a:rPr>
              <a:t>明治维新在日本近代化过程中的</a:t>
            </a:r>
            <a:r>
              <a:rPr lang="zh-CN" altLang="en-US" sz="2400" b="1" i="1" dirty="0">
                <a:solidFill>
                  <a:srgbClr val="FFFF00"/>
                </a:solidFill>
                <a:latin typeface="华文楷体" pitchFamily="2" charset="-122"/>
                <a:ea typeface="华文楷体" pitchFamily="2" charset="-122"/>
                <a:sym typeface="华文楷体" pitchFamily="2" charset="-122"/>
              </a:rPr>
              <a:t>历史地位</a:t>
            </a:r>
            <a:r>
              <a:rPr lang="zh-CN" altLang="en-US" sz="2400" b="1" i="1" dirty="0">
                <a:solidFill>
                  <a:schemeClr val="bg1"/>
                </a:solidFill>
                <a:latin typeface="华文楷体" pitchFamily="2" charset="-122"/>
                <a:ea typeface="华文楷体" pitchFamily="2" charset="-122"/>
                <a:sym typeface="华文楷体" pitchFamily="2" charset="-122"/>
              </a:rPr>
              <a:t>。</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90000"/>
          </a:blip>
          <a:tile tx="0" ty="0" sx="100000" sy="100000" flip="none" algn="tl"/>
        </a:blipFill>
        <a:effectLst/>
      </p:bgPr>
    </p:bg>
    <p:spTree>
      <p:nvGrpSpPr>
        <p:cNvPr id="1" name=""/>
        <p:cNvGrpSpPr/>
        <p:nvPr/>
      </p:nvGrpSpPr>
      <p:grpSpPr/>
      <p:sp>
        <p:nvSpPr>
          <p:cNvPr id="21505" name="标题 1"/>
          <p:cNvSpPr>
            <a:spLocks noGrp="1"/>
          </p:cNvSpPr>
          <p:nvPr>
            <p:ph type="ctrTitle"/>
          </p:nvPr>
        </p:nvSpPr>
        <p:spPr>
          <a:xfrm>
            <a:off x="5455920" y="139700"/>
            <a:ext cx="5386705" cy="774700"/>
          </a:xfrm>
        </p:spPr>
        <p:txBody>
          <a:bodyPr vert="horz" wrap="square" anchor="ctr"/>
          <a:p>
            <a:pPr>
              <a:buNone/>
            </a:pPr>
            <a:r>
              <a:rPr lang="zh-CN" altLang="en-US" sz="4400" b="1" kern="1200">
                <a:solidFill>
                  <a:srgbClr val="FFFF00"/>
                </a:solidFill>
                <a:latin typeface="+mj-lt"/>
                <a:ea typeface="+mj-ea"/>
                <a:cs typeface="+mj-cs"/>
                <a:sym typeface="Calibri" panose="020F0502020204030204" charset="0"/>
              </a:rPr>
              <a:t>黑船事件</a:t>
            </a:r>
            <a:endParaRPr lang="zh-CN" altLang="en-US" sz="4400" b="1" kern="1200">
              <a:solidFill>
                <a:srgbClr val="FFFF00"/>
              </a:solidFill>
              <a:latin typeface="+mj-lt"/>
              <a:ea typeface="+mj-ea"/>
              <a:cs typeface="+mj-cs"/>
              <a:sym typeface="Calibri" panose="020F0502020204030204" charset="0"/>
            </a:endParaRPr>
          </a:p>
        </p:txBody>
      </p:sp>
      <p:sp>
        <p:nvSpPr>
          <p:cNvPr id="21507" name="TextBox 9"/>
          <p:cNvSpPr/>
          <p:nvPr/>
        </p:nvSpPr>
        <p:spPr>
          <a:xfrm>
            <a:off x="79375" y="4022090"/>
            <a:ext cx="12033250" cy="2676525"/>
          </a:xfrm>
          <a:prstGeom prst="rect">
            <a:avLst/>
          </a:prstGeom>
          <a:noFill/>
          <a:ln w="9525" cap="flat" cmpd="sng">
            <a:solidFill>
              <a:srgbClr val="FF0000"/>
            </a:solidFill>
            <a:prstDash val="sysDot"/>
            <a:bevel/>
            <a:headEnd type="none" w="med" len="med"/>
            <a:tailEnd type="none" w="med" len="med"/>
          </a:ln>
        </p:spPr>
        <p:txBody>
          <a:bodyPr wrap="square" anchor="t">
            <a:spAutoFit/>
          </a:bodyPr>
          <a:p>
            <a:r>
              <a:rPr lang="en-US" altLang="zh-CN" sz="2800" b="1" dirty="0">
                <a:solidFill>
                  <a:schemeClr val="bg1"/>
                </a:solidFill>
                <a:latin typeface="华文楷体" pitchFamily="2" charset="-122"/>
                <a:ea typeface="华文楷体" pitchFamily="2" charset="-122"/>
                <a:sym typeface="华文楷体" pitchFamily="2" charset="-122"/>
              </a:rPr>
              <a:t>1853</a:t>
            </a:r>
            <a:r>
              <a:rPr lang="zh-CN" altLang="en-US" sz="2800" b="1" dirty="0">
                <a:solidFill>
                  <a:schemeClr val="bg1"/>
                </a:solidFill>
                <a:latin typeface="华文楷体" pitchFamily="2" charset="-122"/>
                <a:ea typeface="华文楷体" pitchFamily="2" charset="-122"/>
                <a:sym typeface="华文楷体" pitchFamily="2" charset="-122"/>
              </a:rPr>
              <a:t>年</a:t>
            </a:r>
            <a:r>
              <a:rPr lang="en-US" altLang="zh-CN" sz="2800" b="1" dirty="0">
                <a:solidFill>
                  <a:schemeClr val="bg1"/>
                </a:solidFill>
                <a:latin typeface="华文楷体" pitchFamily="2" charset="-122"/>
                <a:ea typeface="华文楷体" pitchFamily="2" charset="-122"/>
                <a:sym typeface="华文楷体" pitchFamily="2" charset="-122"/>
              </a:rPr>
              <a:t>,</a:t>
            </a:r>
            <a:r>
              <a:rPr lang="zh-CN" altLang="en-US" sz="2800" b="1" dirty="0">
                <a:solidFill>
                  <a:schemeClr val="bg1"/>
                </a:solidFill>
                <a:latin typeface="华文楷体" pitchFamily="2" charset="-122"/>
                <a:ea typeface="华文楷体" pitchFamily="2" charset="-122"/>
                <a:sym typeface="华文楷体" pitchFamily="2" charset="-122"/>
              </a:rPr>
              <a:t>美国东印度舰队佩里将军率</a:t>
            </a:r>
            <a:r>
              <a:rPr lang="en-US" altLang="zh-CN" sz="2800" b="1" dirty="0">
                <a:solidFill>
                  <a:schemeClr val="bg1"/>
                </a:solidFill>
                <a:latin typeface="华文楷体" pitchFamily="2" charset="-122"/>
                <a:ea typeface="华文楷体" pitchFamily="2" charset="-122"/>
                <a:sym typeface="华文楷体" pitchFamily="2" charset="-122"/>
              </a:rPr>
              <a:t>4</a:t>
            </a:r>
            <a:r>
              <a:rPr lang="zh-CN" altLang="en-US" sz="2800" b="1" dirty="0">
                <a:solidFill>
                  <a:schemeClr val="bg1"/>
                </a:solidFill>
                <a:latin typeface="华文楷体" pitchFamily="2" charset="-122"/>
                <a:ea typeface="华文楷体" pitchFamily="2" charset="-122"/>
                <a:sym typeface="华文楷体" pitchFamily="2" charset="-122"/>
              </a:rPr>
              <a:t>艘军舰开到江户浦贺湾</a:t>
            </a:r>
            <a:r>
              <a:rPr lang="en-US" altLang="zh-CN" sz="2800" b="1" dirty="0">
                <a:solidFill>
                  <a:schemeClr val="bg1"/>
                </a:solidFill>
                <a:latin typeface="华文楷体" pitchFamily="2" charset="-122"/>
                <a:ea typeface="华文楷体" pitchFamily="2" charset="-122"/>
                <a:sym typeface="华文楷体" pitchFamily="2" charset="-122"/>
              </a:rPr>
              <a:t>,</a:t>
            </a:r>
            <a:r>
              <a:rPr lang="zh-CN" altLang="en-US" sz="2800" b="1" dirty="0">
                <a:solidFill>
                  <a:schemeClr val="bg1"/>
                </a:solidFill>
                <a:latin typeface="华文楷体" pitchFamily="2" charset="-122"/>
                <a:ea typeface="华文楷体" pitchFamily="2" charset="-122"/>
                <a:sym typeface="华文楷体" pitchFamily="2" charset="-122"/>
              </a:rPr>
              <a:t>要求幕府开国通商</a:t>
            </a:r>
            <a:r>
              <a:rPr lang="en-US" altLang="zh-CN" sz="2800" b="1" dirty="0">
                <a:solidFill>
                  <a:schemeClr val="bg1"/>
                </a:solidFill>
                <a:latin typeface="华文楷体" pitchFamily="2" charset="-122"/>
                <a:ea typeface="华文楷体" pitchFamily="2" charset="-122"/>
                <a:sym typeface="华文楷体" pitchFamily="2" charset="-122"/>
              </a:rPr>
              <a:t>.</a:t>
            </a:r>
            <a:r>
              <a:rPr lang="zh-CN" altLang="en-US" sz="2800" b="1" dirty="0">
                <a:solidFill>
                  <a:schemeClr val="bg1"/>
                </a:solidFill>
                <a:latin typeface="华文楷体" pitchFamily="2" charset="-122"/>
                <a:ea typeface="华文楷体" pitchFamily="2" charset="-122"/>
                <a:sym typeface="华文楷体" pitchFamily="2" charset="-122"/>
              </a:rPr>
              <a:t>由于这些舰船被漆成黑色</a:t>
            </a:r>
            <a:r>
              <a:rPr lang="en-US" altLang="zh-CN" sz="2800" b="1" dirty="0">
                <a:solidFill>
                  <a:schemeClr val="bg1"/>
                </a:solidFill>
                <a:latin typeface="华文楷体" pitchFamily="2" charset="-122"/>
                <a:ea typeface="华文楷体" pitchFamily="2" charset="-122"/>
                <a:sym typeface="华文楷体" pitchFamily="2" charset="-122"/>
              </a:rPr>
              <a:t>,</a:t>
            </a:r>
            <a:r>
              <a:rPr lang="zh-CN" altLang="en-US" sz="2800" b="1" dirty="0">
                <a:solidFill>
                  <a:schemeClr val="bg1"/>
                </a:solidFill>
                <a:latin typeface="华文楷体" pitchFamily="2" charset="-122"/>
                <a:ea typeface="华文楷体" pitchFamily="2" charset="-122"/>
                <a:sym typeface="华文楷体" pitchFamily="2" charset="-122"/>
              </a:rPr>
              <a:t>日本人谓之“黑船”。佩里将军带来了美国总统给日本的国书。</a:t>
            </a:r>
            <a:r>
              <a:rPr lang="en-US" altLang="zh-CN" sz="2800" b="1" dirty="0">
                <a:solidFill>
                  <a:schemeClr val="bg1"/>
                </a:solidFill>
                <a:latin typeface="华文楷体" pitchFamily="2" charset="-122"/>
                <a:ea typeface="华文楷体" pitchFamily="2" charset="-122"/>
                <a:sym typeface="华文楷体" pitchFamily="2" charset="-122"/>
              </a:rPr>
              <a:t>1854</a:t>
            </a:r>
            <a:r>
              <a:rPr lang="zh-CN" altLang="en-US" sz="2800" b="1" dirty="0">
                <a:solidFill>
                  <a:schemeClr val="bg1"/>
                </a:solidFill>
                <a:latin typeface="华文楷体" pitchFamily="2" charset="-122"/>
                <a:ea typeface="华文楷体" pitchFamily="2" charset="-122"/>
                <a:sym typeface="华文楷体" pitchFamily="2" charset="-122"/>
              </a:rPr>
              <a:t>年</a:t>
            </a:r>
            <a:r>
              <a:rPr lang="en-US" altLang="zh-CN" sz="2800" b="1" dirty="0">
                <a:solidFill>
                  <a:schemeClr val="bg1"/>
                </a:solidFill>
                <a:latin typeface="华文楷体" pitchFamily="2" charset="-122"/>
                <a:ea typeface="华文楷体" pitchFamily="2" charset="-122"/>
                <a:sym typeface="华文楷体" pitchFamily="2" charset="-122"/>
              </a:rPr>
              <a:t>2</a:t>
            </a:r>
            <a:r>
              <a:rPr lang="zh-CN" altLang="en-US" sz="2800" b="1" dirty="0">
                <a:solidFill>
                  <a:schemeClr val="bg1"/>
                </a:solidFill>
                <a:latin typeface="华文楷体" pitchFamily="2" charset="-122"/>
                <a:ea typeface="华文楷体" pitchFamily="2" charset="-122"/>
                <a:sym typeface="华文楷体" pitchFamily="2" charset="-122"/>
              </a:rPr>
              <a:t>月，佩里率</a:t>
            </a:r>
            <a:r>
              <a:rPr lang="en-US" altLang="zh-CN" sz="2800" b="1" dirty="0">
                <a:solidFill>
                  <a:schemeClr val="bg1"/>
                </a:solidFill>
                <a:latin typeface="华文楷体" pitchFamily="2" charset="-122"/>
                <a:ea typeface="华文楷体" pitchFamily="2" charset="-122"/>
                <a:sym typeface="华文楷体" pitchFamily="2" charset="-122"/>
              </a:rPr>
              <a:t>7</a:t>
            </a:r>
            <a:r>
              <a:rPr lang="zh-CN" altLang="en-US" sz="2800" b="1" dirty="0">
                <a:solidFill>
                  <a:schemeClr val="bg1"/>
                </a:solidFill>
                <a:latin typeface="华文楷体" pitchFamily="2" charset="-122"/>
                <a:ea typeface="华文楷体" pitchFamily="2" charset="-122"/>
                <a:sym typeface="华文楷体" pitchFamily="2" charset="-122"/>
              </a:rPr>
              <a:t>艘军舰再度来到日本，舰队直入江户湾内到达横滨海面，以大兵压境之势要求日美通商。经过双方友好协商，江户幕府妥协，日美缔结了日本史上第一个条约</a:t>
            </a:r>
            <a:r>
              <a:rPr lang="en-US" altLang="zh-CN" sz="2800" b="1" dirty="0">
                <a:solidFill>
                  <a:schemeClr val="bg1"/>
                </a:solidFill>
                <a:latin typeface="华文楷体" pitchFamily="2" charset="-122"/>
                <a:ea typeface="华文楷体" pitchFamily="2" charset="-122"/>
                <a:sym typeface="华文楷体" pitchFamily="2" charset="-122"/>
              </a:rPr>
              <a:t>《</a:t>
            </a:r>
            <a:r>
              <a:rPr lang="zh-CN" altLang="en-US" sz="2800" b="1" dirty="0">
                <a:solidFill>
                  <a:schemeClr val="bg1"/>
                </a:solidFill>
                <a:latin typeface="华文楷体" pitchFamily="2" charset="-122"/>
                <a:ea typeface="华文楷体" pitchFamily="2" charset="-122"/>
                <a:sym typeface="华文楷体" pitchFamily="2" charset="-122"/>
              </a:rPr>
              <a:t>日美亲善条约</a:t>
            </a:r>
            <a:r>
              <a:rPr lang="en-US" altLang="zh-CN" sz="2800" b="1" dirty="0">
                <a:solidFill>
                  <a:schemeClr val="bg1"/>
                </a:solidFill>
                <a:latin typeface="华文楷体" pitchFamily="2" charset="-122"/>
                <a:ea typeface="华文楷体" pitchFamily="2" charset="-122"/>
                <a:sym typeface="华文楷体" pitchFamily="2" charset="-122"/>
              </a:rPr>
              <a:t>》</a:t>
            </a:r>
            <a:r>
              <a:rPr lang="zh-CN" altLang="en-US" sz="2800" b="1" dirty="0">
                <a:solidFill>
                  <a:schemeClr val="bg1"/>
                </a:solidFill>
                <a:latin typeface="华文楷体" pitchFamily="2" charset="-122"/>
                <a:ea typeface="华文楷体" pitchFamily="2" charset="-122"/>
                <a:sym typeface="华文楷体" pitchFamily="2" charset="-122"/>
              </a:rPr>
              <a:t>，亦称</a:t>
            </a:r>
            <a:r>
              <a:rPr lang="en-US" altLang="zh-CN" sz="2800" b="1" dirty="0">
                <a:solidFill>
                  <a:schemeClr val="bg1"/>
                </a:solidFill>
                <a:latin typeface="华文楷体" pitchFamily="2" charset="-122"/>
                <a:ea typeface="华文楷体" pitchFamily="2" charset="-122"/>
                <a:sym typeface="华文楷体" pitchFamily="2" charset="-122"/>
              </a:rPr>
              <a:t>《</a:t>
            </a:r>
            <a:r>
              <a:rPr lang="zh-CN" altLang="en-US" sz="2800" b="1" dirty="0">
                <a:solidFill>
                  <a:schemeClr val="bg1"/>
                </a:solidFill>
                <a:latin typeface="华文楷体" pitchFamily="2" charset="-122"/>
                <a:ea typeface="华文楷体" pitchFamily="2" charset="-122"/>
                <a:sym typeface="华文楷体" pitchFamily="2" charset="-122"/>
              </a:rPr>
              <a:t>神奈川条约</a:t>
            </a:r>
            <a:r>
              <a:rPr lang="en-US" altLang="zh-CN" sz="2800" b="1" dirty="0">
                <a:solidFill>
                  <a:schemeClr val="bg1"/>
                </a:solidFill>
                <a:latin typeface="华文楷体" pitchFamily="2" charset="-122"/>
                <a:ea typeface="华文楷体" pitchFamily="2" charset="-122"/>
                <a:sym typeface="华文楷体" pitchFamily="2" charset="-122"/>
              </a:rPr>
              <a:t>》</a:t>
            </a:r>
            <a:r>
              <a:rPr lang="zh-CN" altLang="en-US" sz="2800" b="1" dirty="0">
                <a:solidFill>
                  <a:schemeClr val="bg1"/>
                </a:solidFill>
                <a:latin typeface="华文楷体" pitchFamily="2" charset="-122"/>
                <a:ea typeface="华文楷体" pitchFamily="2" charset="-122"/>
                <a:sym typeface="华文楷体" pitchFamily="2" charset="-122"/>
              </a:rPr>
              <a:t>，开放了下田和箱馆两个港口，结束日本的锁国时代。</a:t>
            </a:r>
            <a:endParaRPr lang="zh-CN" altLang="en-US" sz="2800" b="1" dirty="0">
              <a:solidFill>
                <a:schemeClr val="bg1"/>
              </a:solidFill>
              <a:latin typeface="华文楷体" pitchFamily="2" charset="-122"/>
              <a:ea typeface="华文楷体" pitchFamily="2" charset="-122"/>
              <a:sym typeface="华文楷体" pitchFamily="2" charset="-122"/>
            </a:endParaRPr>
          </a:p>
        </p:txBody>
      </p:sp>
      <p:pic>
        <p:nvPicPr>
          <p:cNvPr id="21508" name="图片 9" descr="黑船.jpg"/>
          <p:cNvPicPr>
            <a:picLocks noChangeAspect="1"/>
          </p:cNvPicPr>
          <p:nvPr/>
        </p:nvPicPr>
        <p:blipFill>
          <a:blip r:embed="rId2"/>
          <a:stretch>
            <a:fillRect/>
          </a:stretch>
        </p:blipFill>
        <p:spPr>
          <a:xfrm>
            <a:off x="5594350" y="914400"/>
            <a:ext cx="5248275" cy="2676525"/>
          </a:xfrm>
          <a:prstGeom prst="rect">
            <a:avLst/>
          </a:prstGeom>
          <a:noFill/>
          <a:ln w="9525">
            <a:noFill/>
          </a:ln>
        </p:spPr>
      </p:pic>
      <p:grpSp>
        <p:nvGrpSpPr>
          <p:cNvPr id="21509" name="组合 8"/>
          <p:cNvGrpSpPr/>
          <p:nvPr/>
        </p:nvGrpSpPr>
        <p:grpSpPr>
          <a:xfrm>
            <a:off x="1646238" y="139383"/>
            <a:ext cx="2632075" cy="3823268"/>
            <a:chOff x="0" y="0"/>
            <a:chExt cx="2632269" cy="3824835"/>
          </a:xfrm>
        </p:grpSpPr>
        <p:pic>
          <p:nvPicPr>
            <p:cNvPr id="21510" name="图片 5" descr="佩里少将.jpg"/>
            <p:cNvPicPr>
              <a:picLocks noChangeAspect="1"/>
            </p:cNvPicPr>
            <p:nvPr/>
          </p:nvPicPr>
          <p:blipFill>
            <a:blip r:embed="rId3"/>
            <a:stretch>
              <a:fillRect/>
            </a:stretch>
          </p:blipFill>
          <p:spPr>
            <a:xfrm>
              <a:off x="0" y="0"/>
              <a:ext cx="2632269" cy="3369121"/>
            </a:xfrm>
            <a:prstGeom prst="rect">
              <a:avLst/>
            </a:prstGeom>
            <a:noFill/>
            <a:ln w="9525">
              <a:noFill/>
            </a:ln>
          </p:spPr>
        </p:pic>
        <p:sp>
          <p:nvSpPr>
            <p:cNvPr id="21511" name="矩形 6"/>
            <p:cNvSpPr/>
            <p:nvPr/>
          </p:nvSpPr>
          <p:spPr>
            <a:xfrm>
              <a:off x="679570" y="3456384"/>
              <a:ext cx="1178647" cy="368451"/>
            </a:xfrm>
            <a:prstGeom prst="rect">
              <a:avLst/>
            </a:prstGeom>
            <a:noFill/>
            <a:ln w="9525">
              <a:noFill/>
            </a:ln>
          </p:spPr>
          <p:txBody>
            <a:bodyPr wrap="none" anchor="t">
              <a:spAutoFit/>
            </a:bodyPr>
            <a:p>
              <a:r>
                <a:rPr lang="zh-CN" altLang="en-US" b="1" dirty="0">
                  <a:solidFill>
                    <a:srgbClr val="FFFF00"/>
                  </a:solidFill>
                  <a:latin typeface="Arial" panose="020B0604020202020204" pitchFamily="34" charset="0"/>
                  <a:ea typeface="宋体" panose="02010600030101010101" pitchFamily="2" charset="-122"/>
                  <a:sym typeface="宋体" panose="02010600030101010101" pitchFamily="2" charset="-122"/>
                </a:rPr>
                <a:t>马修</a:t>
              </a:r>
              <a:r>
                <a:rPr lang="en-US" altLang="zh-CN" b="1" dirty="0">
                  <a:solidFill>
                    <a:srgbClr val="FFFF00"/>
                  </a:solidFill>
                  <a:latin typeface="Arial" panose="020B0604020202020204" pitchFamily="34" charset="0"/>
                  <a:ea typeface="宋体" panose="02010600030101010101" pitchFamily="2" charset="-122"/>
                  <a:sym typeface="Calibri" panose="020F0502020204030204" charset="0"/>
                </a:rPr>
                <a:t>·</a:t>
              </a:r>
              <a:r>
                <a:rPr lang="zh-CN" altLang="en-US" b="1" dirty="0">
                  <a:solidFill>
                    <a:srgbClr val="FFFF00"/>
                  </a:solidFill>
                  <a:latin typeface="Arial" panose="020B0604020202020204" pitchFamily="34" charset="0"/>
                  <a:ea typeface="宋体" panose="02010600030101010101" pitchFamily="2" charset="-122"/>
                  <a:sym typeface="宋体" panose="02010600030101010101" pitchFamily="2" charset="-122"/>
                </a:rPr>
                <a:t>佩里</a:t>
              </a:r>
              <a:endParaRPr lang="zh-CN" altLang="en-US" dirty="0">
                <a:latin typeface="Arial" panose="020B0604020202020204" pitchFamily="34" charset="0"/>
                <a:ea typeface="宋体" panose="02010600030101010101" pitchFamily="2"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3" name="Picture 4" descr="5"/>
          <p:cNvPicPr>
            <a:picLocks noChangeAspect="1"/>
          </p:cNvPicPr>
          <p:nvPr/>
        </p:nvPicPr>
        <p:blipFill>
          <a:blip r:embed="rId1"/>
          <a:stretch>
            <a:fillRect/>
          </a:stretch>
        </p:blipFill>
        <p:spPr>
          <a:xfrm>
            <a:off x="1524000" y="1700213"/>
            <a:ext cx="9144000" cy="4225925"/>
          </a:xfrm>
          <a:prstGeom prst="rect">
            <a:avLst/>
          </a:prstGeom>
          <a:noFill/>
          <a:ln w="9525" cap="flat" cmpd="sng">
            <a:solidFill>
              <a:schemeClr val="bg1"/>
            </a:solidFill>
            <a:prstDash val="solid"/>
            <a:miter/>
            <a:headEnd type="none" w="med" len="med"/>
            <a:tailEnd type="none" w="med" len="med"/>
          </a:ln>
        </p:spPr>
      </p:pic>
      <p:sp>
        <p:nvSpPr>
          <p:cNvPr id="40964" name="Text Box 6"/>
          <p:cNvSpPr txBox="1"/>
          <p:nvPr/>
        </p:nvSpPr>
        <p:spPr>
          <a:xfrm>
            <a:off x="2855913" y="6022975"/>
            <a:ext cx="6840537" cy="645160"/>
          </a:xfrm>
          <a:prstGeom prst="rect">
            <a:avLst/>
          </a:prstGeom>
          <a:noFill/>
          <a:ln w="9525">
            <a:noFill/>
          </a:ln>
        </p:spPr>
        <p:txBody>
          <a:bodyPr>
            <a:spAutoFit/>
          </a:bodyPr>
          <a:p>
            <a:pPr>
              <a:spcBef>
                <a:spcPct val="50000"/>
              </a:spcBef>
            </a:pPr>
            <a:r>
              <a:rPr lang="zh-CN" altLang="en-US" sz="3600" b="1" dirty="0">
                <a:latin typeface="Arial" panose="020B0604020202020204" pitchFamily="34" charset="0"/>
                <a:ea typeface="黑体" panose="02010609060101010101" pitchFamily="1" charset="-122"/>
              </a:rPr>
              <a:t>西方商船把大量的商品运进日本</a:t>
            </a:r>
            <a:endParaRPr lang="zh-CN" altLang="en-US" sz="3600" b="1" dirty="0">
              <a:latin typeface="Arial" panose="020B0604020202020204" pitchFamily="34" charset="0"/>
              <a:ea typeface="黑体" panose="02010609060101010101" pitchFamily="1" charset="-122"/>
            </a:endParaRPr>
          </a:p>
        </p:txBody>
      </p:sp>
      <p:sp>
        <p:nvSpPr>
          <p:cNvPr id="2" name="文本框 1"/>
          <p:cNvSpPr txBox="1"/>
          <p:nvPr/>
        </p:nvSpPr>
        <p:spPr>
          <a:xfrm>
            <a:off x="4576445" y="551180"/>
            <a:ext cx="3038475" cy="645160"/>
          </a:xfrm>
          <a:prstGeom prst="rect">
            <a:avLst/>
          </a:prstGeom>
          <a:noFill/>
        </p:spPr>
        <p:txBody>
          <a:bodyPr wrap="square" rtlCol="0">
            <a:spAutoFit/>
          </a:bodyPr>
          <a:p>
            <a:r>
              <a:rPr lang="zh-CN" altLang="en-US" sz="3600" b="1"/>
              <a:t>开国后的日本</a:t>
            </a:r>
            <a:endParaRPr lang="zh-CN" altLang="en-US" sz="3600" b="1"/>
          </a:p>
        </p:txBody>
      </p:sp>
    </p:spTree>
  </p:cSld>
  <p:clrMapOvr>
    <a:masterClrMapping/>
  </p:clrMapOvr>
  <p:transition>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1"/>
          <a:tile tx="0" ty="0" sx="100000" sy="100000" flip="none" algn="tl"/>
        </a:blipFill>
        <a:effectLst/>
      </p:bgPr>
    </p:bg>
    <p:spTree>
      <p:nvGrpSpPr>
        <p:cNvPr id="1" name=""/>
        <p:cNvGrpSpPr/>
        <p:nvPr/>
      </p:nvGrpSpPr>
      <p:grpSpPr/>
      <p:pic>
        <p:nvPicPr>
          <p:cNvPr id="27650" name="Picture 3" descr="7"/>
          <p:cNvPicPr>
            <a:picLocks noChangeAspect="1"/>
          </p:cNvPicPr>
          <p:nvPr/>
        </p:nvPicPr>
        <p:blipFill>
          <a:blip r:embed="rId2">
            <a:lum contrast="29999"/>
          </a:blip>
          <a:srcRect l="1923" t="18967" r="1886" b="7367"/>
          <a:stretch>
            <a:fillRect/>
          </a:stretch>
        </p:blipFill>
        <p:spPr>
          <a:xfrm>
            <a:off x="1171258" y="707390"/>
            <a:ext cx="5400675" cy="3959225"/>
          </a:xfrm>
          <a:prstGeom prst="rect">
            <a:avLst/>
          </a:prstGeom>
          <a:noFill/>
          <a:ln w="9525">
            <a:noFill/>
          </a:ln>
        </p:spPr>
      </p:pic>
      <p:sp>
        <p:nvSpPr>
          <p:cNvPr id="27651" name="TextBox 5"/>
          <p:cNvSpPr/>
          <p:nvPr/>
        </p:nvSpPr>
        <p:spPr>
          <a:xfrm>
            <a:off x="1986915" y="185420"/>
            <a:ext cx="4249738" cy="521970"/>
          </a:xfrm>
          <a:prstGeom prst="rect">
            <a:avLst/>
          </a:prstGeom>
          <a:noFill/>
          <a:ln w="9525">
            <a:noFill/>
          </a:ln>
        </p:spPr>
        <p:txBody>
          <a:bodyPr wrap="square" anchor="t">
            <a:spAutoFit/>
          </a:bodyPr>
          <a:p>
            <a:r>
              <a:rPr lang="zh-CN" altLang="en-US" sz="2800" b="1" dirty="0">
                <a:solidFill>
                  <a:srgbClr val="FF0000"/>
                </a:solidFill>
                <a:latin typeface="黑体" panose="02010609060101010101" pitchFamily="1" charset="-122"/>
                <a:ea typeface="黑体" panose="02010609060101010101" pitchFamily="1" charset="-122"/>
                <a:sym typeface="黑体" panose="02010609060101010101" pitchFamily="1" charset="-122"/>
              </a:rPr>
              <a:t>   </a:t>
            </a:r>
            <a:r>
              <a:rPr lang="zh-CN" altLang="en-US" sz="2800" b="1" dirty="0">
                <a:solidFill>
                  <a:srgbClr val="FFFF00"/>
                </a:solidFill>
                <a:latin typeface="黑体" panose="02010609060101010101" pitchFamily="1" charset="-122"/>
                <a:ea typeface="黑体" panose="02010609060101010101" pitchFamily="1" charset="-122"/>
                <a:sym typeface="黑体" panose="02010609060101010101" pitchFamily="1" charset="-122"/>
              </a:rPr>
              <a:t>“大政奉还”</a:t>
            </a:r>
            <a:endParaRPr lang="zh-CN" altLang="en-US" sz="2800" b="1" dirty="0">
              <a:solidFill>
                <a:srgbClr val="FFFF00"/>
              </a:solidFill>
              <a:latin typeface="黑体" panose="02010609060101010101" pitchFamily="1" charset="-122"/>
              <a:ea typeface="黑体" panose="02010609060101010101" pitchFamily="1" charset="-122"/>
              <a:sym typeface="黑体" panose="02010609060101010101" pitchFamily="1" charset="-122"/>
            </a:endParaRPr>
          </a:p>
        </p:txBody>
      </p:sp>
      <p:pic>
        <p:nvPicPr>
          <p:cNvPr id="27652" name="图片 10" descr="德川庆喜.jpg"/>
          <p:cNvPicPr>
            <a:picLocks noChangeAspect="1"/>
          </p:cNvPicPr>
          <p:nvPr/>
        </p:nvPicPr>
        <p:blipFill>
          <a:blip r:embed="rId3"/>
          <a:stretch>
            <a:fillRect/>
          </a:stretch>
        </p:blipFill>
        <p:spPr>
          <a:xfrm>
            <a:off x="8044498" y="573723"/>
            <a:ext cx="2859087" cy="3525837"/>
          </a:xfrm>
          <a:prstGeom prst="rect">
            <a:avLst/>
          </a:prstGeom>
          <a:noFill/>
          <a:ln w="9525">
            <a:noFill/>
          </a:ln>
        </p:spPr>
      </p:pic>
      <p:sp>
        <p:nvSpPr>
          <p:cNvPr id="27653" name="TextBox 11"/>
          <p:cNvSpPr/>
          <p:nvPr/>
        </p:nvSpPr>
        <p:spPr>
          <a:xfrm>
            <a:off x="8044815" y="4206240"/>
            <a:ext cx="2736850" cy="460375"/>
          </a:xfrm>
          <a:prstGeom prst="rect">
            <a:avLst/>
          </a:prstGeom>
          <a:noFill/>
          <a:ln w="9525">
            <a:noFill/>
          </a:ln>
        </p:spPr>
        <p:txBody>
          <a:bodyPr anchor="t">
            <a:spAutoFit/>
          </a:bodyPr>
          <a:p>
            <a:r>
              <a:rPr lang="zh-CN" altLang="en-US" sz="2400" dirty="0">
                <a:solidFill>
                  <a:srgbClr val="FFFF00"/>
                </a:solidFill>
                <a:latin typeface="微软雅黑" panose="020B0503020204020204" charset="-122"/>
                <a:ea typeface="微软雅黑" panose="020B0503020204020204" charset="-122"/>
                <a:sym typeface="微软雅黑" panose="020B0503020204020204" charset="-122"/>
              </a:rPr>
              <a:t>末代将军德川庆喜</a:t>
            </a:r>
            <a:endParaRPr lang="zh-CN" altLang="en-US" dirty="0">
              <a:latin typeface="Arial" panose="020B0604020202020204" pitchFamily="34" charset="0"/>
              <a:ea typeface="宋体" panose="02010600030101010101" pitchFamily="2" charset="-122"/>
            </a:endParaRPr>
          </a:p>
        </p:txBody>
      </p:sp>
      <p:sp>
        <p:nvSpPr>
          <p:cNvPr id="27654" name="TextBox 8"/>
          <p:cNvSpPr/>
          <p:nvPr/>
        </p:nvSpPr>
        <p:spPr>
          <a:xfrm>
            <a:off x="154305" y="4935855"/>
            <a:ext cx="11883390" cy="1753235"/>
          </a:xfrm>
          <a:prstGeom prst="rect">
            <a:avLst/>
          </a:prstGeom>
          <a:noFill/>
          <a:ln w="9525" cap="flat" cmpd="sng">
            <a:solidFill>
              <a:srgbClr val="FF0000"/>
            </a:solidFill>
            <a:prstDash val="solid"/>
            <a:bevel/>
            <a:headEnd type="none" w="med" len="med"/>
            <a:tailEnd type="none" w="med" len="med"/>
          </a:ln>
        </p:spPr>
        <p:txBody>
          <a:bodyPr wrap="square" anchor="t">
            <a:spAutoFit/>
          </a:bodyPr>
          <a:p>
            <a:r>
              <a:rPr lang="en-US" altLang="zh-CN" sz="3600" b="1" dirty="0">
                <a:solidFill>
                  <a:srgbClr val="FFFF00"/>
                </a:solidFill>
                <a:latin typeface="华文楷体" pitchFamily="2" charset="-122"/>
                <a:ea typeface="华文楷体" pitchFamily="2" charset="-122"/>
                <a:sym typeface="华文楷体" pitchFamily="2" charset="-122"/>
              </a:rPr>
              <a:t>1867</a:t>
            </a:r>
            <a:r>
              <a:rPr lang="zh-CN" altLang="en-US" sz="3600" b="1" dirty="0">
                <a:solidFill>
                  <a:srgbClr val="FFFF00"/>
                </a:solidFill>
                <a:latin typeface="华文楷体" pitchFamily="2" charset="-122"/>
                <a:ea typeface="华文楷体" pitchFamily="2" charset="-122"/>
                <a:sym typeface="华文楷体" pitchFamily="2" charset="-122"/>
              </a:rPr>
              <a:t>年，江户幕府第</a:t>
            </a:r>
            <a:r>
              <a:rPr lang="en-US" altLang="zh-CN" sz="3600" b="1" dirty="0">
                <a:solidFill>
                  <a:srgbClr val="FFFF00"/>
                </a:solidFill>
                <a:latin typeface="华文楷体" pitchFamily="2" charset="-122"/>
                <a:ea typeface="华文楷体" pitchFamily="2" charset="-122"/>
                <a:sym typeface="华文楷体" pitchFamily="2" charset="-122"/>
              </a:rPr>
              <a:t>15</a:t>
            </a:r>
            <a:r>
              <a:rPr lang="zh-CN" altLang="en-US" sz="3600" b="1" dirty="0">
                <a:solidFill>
                  <a:srgbClr val="FFFF00"/>
                </a:solidFill>
                <a:latin typeface="华文楷体" pitchFamily="2" charset="-122"/>
                <a:ea typeface="华文楷体" pitchFamily="2" charset="-122"/>
                <a:sym typeface="华文楷体" pitchFamily="2" charset="-122"/>
              </a:rPr>
              <a:t>代将军德川庆喜，决定辞去将军之职，将政权奉还天皇。图为德川庆喜召集在京诸役人，传达政权奉还天皇的意愿和决定。中间正位者是德川庆喜。</a:t>
            </a:r>
            <a:endParaRPr lang="zh-CN" altLang="en-US" sz="3600" b="1" dirty="0">
              <a:solidFill>
                <a:srgbClr val="FFFF00"/>
              </a:solidFill>
              <a:latin typeface="华文楷体" pitchFamily="2" charset="-122"/>
              <a:ea typeface="华文楷体" pitchFamily="2" charset="-122"/>
              <a:sym typeface="华文楷体"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0000"/>
          </a:blip>
          <a:stretch>
            <a:fillRect/>
          </a:stretch>
        </a:blipFill>
        <a:effectLst/>
      </p:bgPr>
    </p:bg>
    <p:spTree>
      <p:nvGrpSpPr>
        <p:cNvPr id="1" name=""/>
        <p:cNvGrpSpPr/>
        <p:nvPr/>
      </p:nvGrpSpPr>
      <p:grpSpPr/>
      <p:pic>
        <p:nvPicPr>
          <p:cNvPr id="28674" name="图片 6" descr="9349363.jpg"/>
          <p:cNvPicPr>
            <a:picLocks noChangeAspect="1"/>
          </p:cNvPicPr>
          <p:nvPr/>
        </p:nvPicPr>
        <p:blipFill>
          <a:blip r:embed="rId2"/>
          <a:stretch>
            <a:fillRect/>
          </a:stretch>
        </p:blipFill>
        <p:spPr>
          <a:xfrm>
            <a:off x="2864485" y="495935"/>
            <a:ext cx="6463665" cy="4726940"/>
          </a:xfrm>
          <a:prstGeom prst="rect">
            <a:avLst/>
          </a:prstGeom>
          <a:noFill/>
          <a:ln w="9525">
            <a:noFill/>
          </a:ln>
        </p:spPr>
      </p:pic>
      <p:sp>
        <p:nvSpPr>
          <p:cNvPr id="28675" name="TextBox 7"/>
          <p:cNvSpPr/>
          <p:nvPr/>
        </p:nvSpPr>
        <p:spPr>
          <a:xfrm>
            <a:off x="1292860" y="5354955"/>
            <a:ext cx="9951085" cy="1076325"/>
          </a:xfrm>
          <a:prstGeom prst="rect">
            <a:avLst/>
          </a:prstGeom>
          <a:noFill/>
          <a:ln w="9525">
            <a:noFill/>
          </a:ln>
        </p:spPr>
        <p:txBody>
          <a:bodyPr wrap="square" anchor="t">
            <a:spAutoFit/>
          </a:bodyPr>
          <a:p>
            <a:r>
              <a:rPr lang="zh-CN" altLang="en-US" sz="3200" b="1" dirty="0">
                <a:solidFill>
                  <a:schemeClr val="tx1"/>
                </a:solidFill>
                <a:latin typeface="华文楷体" pitchFamily="2" charset="-122"/>
                <a:ea typeface="华文楷体" pitchFamily="2" charset="-122"/>
                <a:sym typeface="华文楷体" pitchFamily="2" charset="-122"/>
              </a:rPr>
              <a:t>戊辰战争中萨摩藩军部的侍卫武士。后列士兵身着萨摩藩军洋服，腰佩战刀，神情严峻地接受作战命令。</a:t>
            </a:r>
            <a:endParaRPr lang="zh-CN" altLang="en-US" sz="3200" b="1" dirty="0">
              <a:solidFill>
                <a:schemeClr val="tx1"/>
              </a:solidFill>
              <a:latin typeface="华文楷体" pitchFamily="2" charset="-122"/>
              <a:ea typeface="华文楷体" pitchFamily="2" charset="-122"/>
              <a:sym typeface="华文楷体"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949325" y="524510"/>
            <a:ext cx="5106670" cy="4758055"/>
          </a:xfrm>
          <a:prstGeom prst="rect">
            <a:avLst/>
          </a:prstGeom>
        </p:spPr>
      </p:pic>
      <p:sp>
        <p:nvSpPr>
          <p:cNvPr id="5" name="文本框 4"/>
          <p:cNvSpPr txBox="1"/>
          <p:nvPr/>
        </p:nvSpPr>
        <p:spPr>
          <a:xfrm>
            <a:off x="1979295" y="5644515"/>
            <a:ext cx="3046730" cy="583565"/>
          </a:xfrm>
          <a:prstGeom prst="rect">
            <a:avLst/>
          </a:prstGeom>
          <a:noFill/>
        </p:spPr>
        <p:txBody>
          <a:bodyPr wrap="square" rtlCol="0">
            <a:spAutoFit/>
          </a:bodyPr>
          <a:p>
            <a:r>
              <a:rPr lang="zh-CN" altLang="en-US" sz="3200" b="1"/>
              <a:t>鸟羽、伏见战役</a:t>
            </a:r>
            <a:endParaRPr lang="zh-CN" altLang="en-US" sz="3200" b="1"/>
          </a:p>
        </p:txBody>
      </p:sp>
      <p:pic>
        <p:nvPicPr>
          <p:cNvPr id="6" name="图片 5"/>
          <p:cNvPicPr>
            <a:picLocks noChangeAspect="1"/>
          </p:cNvPicPr>
          <p:nvPr/>
        </p:nvPicPr>
        <p:blipFill>
          <a:blip r:embed="rId2"/>
          <a:stretch>
            <a:fillRect/>
          </a:stretch>
        </p:blipFill>
        <p:spPr>
          <a:xfrm>
            <a:off x="7331710" y="524510"/>
            <a:ext cx="3662680" cy="4757420"/>
          </a:xfrm>
          <a:prstGeom prst="rect">
            <a:avLst/>
          </a:prstGeom>
        </p:spPr>
      </p:pic>
      <p:sp>
        <p:nvSpPr>
          <p:cNvPr id="7" name="文本框 6"/>
          <p:cNvSpPr txBox="1"/>
          <p:nvPr/>
        </p:nvSpPr>
        <p:spPr>
          <a:xfrm>
            <a:off x="8211820" y="5644515"/>
            <a:ext cx="1901825" cy="583565"/>
          </a:xfrm>
          <a:prstGeom prst="rect">
            <a:avLst/>
          </a:prstGeom>
          <a:noFill/>
        </p:spPr>
        <p:txBody>
          <a:bodyPr wrap="square" rtlCol="0">
            <a:spAutoFit/>
          </a:bodyPr>
          <a:p>
            <a:r>
              <a:rPr lang="zh-CN" altLang="en-US" sz="3200" b="1"/>
              <a:t>明治天皇</a:t>
            </a:r>
            <a:endParaRPr lang="zh-CN" altLang="en-US" sz="32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tile tx="0" ty="0" sx="100000" sy="100000" flip="none" algn="tl"/>
        </a:blipFill>
        <a:effectLst/>
      </p:bgPr>
    </p:bg>
    <p:spTree>
      <p:nvGrpSpPr>
        <p:cNvPr id="1" name=""/>
        <p:cNvGrpSpPr/>
        <p:nvPr/>
      </p:nvGrpSpPr>
      <p:grpSpPr/>
      <p:sp>
        <p:nvSpPr>
          <p:cNvPr id="30722" name="Rectangle 3"/>
          <p:cNvSpPr>
            <a:spLocks noRot="1"/>
          </p:cNvSpPr>
          <p:nvPr/>
        </p:nvSpPr>
        <p:spPr>
          <a:xfrm>
            <a:off x="6021070" y="1271270"/>
            <a:ext cx="5189855" cy="3347720"/>
          </a:xfrm>
          <a:prstGeom prst="rect">
            <a:avLst/>
          </a:prstGeom>
          <a:noFill/>
          <a:ln w="9525" cap="flat" cmpd="sng">
            <a:solidFill>
              <a:srgbClr val="FFFF00"/>
            </a:solidFill>
            <a:prstDash val="solid"/>
            <a:miter/>
            <a:headEnd type="none" w="med" len="med"/>
            <a:tailEnd type="none" w="med" len="med"/>
          </a:ln>
        </p:spPr>
        <p:txBody>
          <a:bodyPr anchor="t"/>
          <a:p>
            <a:pPr marL="342900" indent="-342900">
              <a:spcBef>
                <a:spcPct val="20000"/>
              </a:spcBef>
              <a:buChar char="•"/>
            </a:pPr>
            <a:r>
              <a:rPr lang="zh-CN" altLang="en-US" sz="2800" b="1" dirty="0">
                <a:solidFill>
                  <a:srgbClr val="FFFF00"/>
                </a:solidFill>
                <a:latin typeface="楷体_GB2312" pitchFamily="1" charset="-122"/>
                <a:ea typeface="楷体_GB2312" pitchFamily="1" charset="-122"/>
                <a:sym typeface="楷体_GB2312" pitchFamily="1" charset="-122"/>
              </a:rPr>
              <a:t>广兴会议，</a:t>
            </a:r>
            <a:r>
              <a:rPr lang="zh-CN" altLang="en-US" sz="2800" b="1" dirty="0">
                <a:solidFill>
                  <a:schemeClr val="bg1"/>
                </a:solidFill>
                <a:latin typeface="楷体_GB2312" pitchFamily="1" charset="-122"/>
                <a:ea typeface="楷体_GB2312" pitchFamily="1" charset="-122"/>
                <a:sym typeface="楷体_GB2312" pitchFamily="1" charset="-122"/>
              </a:rPr>
              <a:t>万机决于公论</a:t>
            </a:r>
            <a:r>
              <a:rPr lang="zh-CN" altLang="en-US" sz="2800" b="1" dirty="0">
                <a:solidFill>
                  <a:srgbClr val="FFFF00"/>
                </a:solidFill>
                <a:latin typeface="楷体_GB2312" pitchFamily="1" charset="-122"/>
                <a:ea typeface="楷体_GB2312" pitchFamily="1" charset="-122"/>
                <a:sym typeface="楷体_GB2312" pitchFamily="1" charset="-122"/>
              </a:rPr>
              <a:t>；</a:t>
            </a:r>
            <a:endParaRPr lang="zh-CN" altLang="en-US" sz="2800" b="1" dirty="0">
              <a:solidFill>
                <a:srgbClr val="FFFF00"/>
              </a:solidFill>
              <a:latin typeface="楷体_GB2312" pitchFamily="1" charset="-122"/>
              <a:ea typeface="楷体_GB2312" pitchFamily="1" charset="-122"/>
              <a:sym typeface="楷体_GB2312" pitchFamily="1" charset="-122"/>
            </a:endParaRPr>
          </a:p>
          <a:p>
            <a:pPr marL="342900" indent="-342900">
              <a:spcBef>
                <a:spcPct val="20000"/>
              </a:spcBef>
              <a:buChar char="•"/>
            </a:pPr>
            <a:r>
              <a:rPr lang="zh-CN" altLang="en-US" sz="2800" b="1" dirty="0">
                <a:solidFill>
                  <a:srgbClr val="FFFF00"/>
                </a:solidFill>
                <a:latin typeface="楷体_GB2312" pitchFamily="1" charset="-122"/>
                <a:ea typeface="楷体_GB2312" pitchFamily="1" charset="-122"/>
                <a:sym typeface="楷体_GB2312" pitchFamily="1" charset="-122"/>
              </a:rPr>
              <a:t>上下一心，</a:t>
            </a:r>
            <a:r>
              <a:rPr lang="zh-CN" altLang="en-US" sz="2800" b="1" dirty="0">
                <a:solidFill>
                  <a:schemeClr val="bg1"/>
                </a:solidFill>
                <a:latin typeface="楷体_GB2312" pitchFamily="1" charset="-122"/>
                <a:ea typeface="楷体_GB2312" pitchFamily="1" charset="-122"/>
                <a:sym typeface="楷体_GB2312" pitchFamily="1" charset="-122"/>
              </a:rPr>
              <a:t>大展经纶；</a:t>
            </a:r>
            <a:endParaRPr lang="zh-CN" altLang="en-US" sz="2800" b="1" dirty="0">
              <a:solidFill>
                <a:schemeClr val="bg1"/>
              </a:solidFill>
              <a:latin typeface="楷体_GB2312" pitchFamily="1" charset="-122"/>
              <a:ea typeface="楷体_GB2312" pitchFamily="1" charset="-122"/>
              <a:sym typeface="楷体_GB2312" pitchFamily="1" charset="-122"/>
            </a:endParaRPr>
          </a:p>
          <a:p>
            <a:pPr marL="342900" indent="-342900">
              <a:spcBef>
                <a:spcPct val="20000"/>
              </a:spcBef>
              <a:buChar char="•"/>
            </a:pPr>
            <a:r>
              <a:rPr lang="zh-CN" altLang="en-US" sz="2800" b="1" dirty="0">
                <a:solidFill>
                  <a:srgbClr val="FFFF00"/>
                </a:solidFill>
                <a:latin typeface="楷体_GB2312" pitchFamily="1" charset="-122"/>
                <a:ea typeface="楷体_GB2312" pitchFamily="1" charset="-122"/>
                <a:sym typeface="楷体_GB2312" pitchFamily="1" charset="-122"/>
              </a:rPr>
              <a:t>官武一体以至庶民，</a:t>
            </a:r>
            <a:r>
              <a:rPr lang="zh-CN" altLang="en-US" sz="2800" b="1" dirty="0">
                <a:solidFill>
                  <a:schemeClr val="bg1"/>
                </a:solidFill>
                <a:latin typeface="楷体_GB2312" pitchFamily="1" charset="-122"/>
                <a:ea typeface="楷体_GB2312" pitchFamily="1" charset="-122"/>
                <a:sym typeface="楷体_GB2312" pitchFamily="1" charset="-122"/>
              </a:rPr>
              <a:t>各遂其志，务使人心不倦；</a:t>
            </a:r>
            <a:endParaRPr lang="zh-CN" altLang="en-US" sz="2800" b="1" dirty="0">
              <a:solidFill>
                <a:schemeClr val="bg1"/>
              </a:solidFill>
              <a:latin typeface="楷体_GB2312" pitchFamily="1" charset="-122"/>
              <a:ea typeface="楷体_GB2312" pitchFamily="1" charset="-122"/>
              <a:sym typeface="楷体_GB2312" pitchFamily="1" charset="-122"/>
            </a:endParaRPr>
          </a:p>
          <a:p>
            <a:pPr marL="342900" indent="-342900">
              <a:spcBef>
                <a:spcPct val="20000"/>
              </a:spcBef>
              <a:buChar char="•"/>
            </a:pPr>
            <a:r>
              <a:rPr lang="zh-CN" altLang="en-US" sz="2800" b="1" dirty="0">
                <a:solidFill>
                  <a:srgbClr val="FFFF00"/>
                </a:solidFill>
                <a:latin typeface="楷体_GB2312" pitchFamily="1" charset="-122"/>
                <a:ea typeface="楷体_GB2312" pitchFamily="1" charset="-122"/>
                <a:sym typeface="楷体_GB2312" pitchFamily="1" charset="-122"/>
              </a:rPr>
              <a:t>破历来之陋习，</a:t>
            </a:r>
            <a:r>
              <a:rPr lang="zh-CN" altLang="en-US" sz="2800" b="1" dirty="0">
                <a:solidFill>
                  <a:schemeClr val="bg1"/>
                </a:solidFill>
                <a:latin typeface="楷体_GB2312" pitchFamily="1" charset="-122"/>
                <a:ea typeface="楷体_GB2312" pitchFamily="1" charset="-122"/>
                <a:sym typeface="楷体_GB2312" pitchFamily="1" charset="-122"/>
              </a:rPr>
              <a:t>基于天地之公道；</a:t>
            </a:r>
            <a:endParaRPr lang="zh-CN" altLang="en-US" sz="2800" b="1" dirty="0">
              <a:solidFill>
                <a:schemeClr val="bg1"/>
              </a:solidFill>
              <a:latin typeface="楷体_GB2312" pitchFamily="1" charset="-122"/>
              <a:ea typeface="楷体_GB2312" pitchFamily="1" charset="-122"/>
              <a:sym typeface="楷体_GB2312" pitchFamily="1" charset="-122"/>
            </a:endParaRPr>
          </a:p>
          <a:p>
            <a:pPr marL="342900" indent="-342900">
              <a:spcBef>
                <a:spcPct val="20000"/>
              </a:spcBef>
              <a:buChar char="•"/>
            </a:pPr>
            <a:r>
              <a:rPr lang="zh-CN" altLang="en-US" sz="2800" b="1" dirty="0">
                <a:solidFill>
                  <a:srgbClr val="FFFF00"/>
                </a:solidFill>
                <a:latin typeface="楷体_GB2312" pitchFamily="1" charset="-122"/>
                <a:ea typeface="楷体_GB2312" pitchFamily="1" charset="-122"/>
                <a:sym typeface="楷体_GB2312" pitchFamily="1" charset="-122"/>
              </a:rPr>
              <a:t>求知识于世界，</a:t>
            </a:r>
            <a:r>
              <a:rPr lang="zh-CN" altLang="en-US" sz="2800" b="1" dirty="0">
                <a:solidFill>
                  <a:schemeClr val="bg1"/>
                </a:solidFill>
                <a:latin typeface="楷体_GB2312" pitchFamily="1" charset="-122"/>
                <a:ea typeface="楷体_GB2312" pitchFamily="1" charset="-122"/>
                <a:sym typeface="楷体_GB2312" pitchFamily="1" charset="-122"/>
              </a:rPr>
              <a:t>大力振兴皇基。</a:t>
            </a:r>
            <a:endParaRPr lang="zh-CN" altLang="en-US" sz="2800" dirty="0">
              <a:latin typeface="Arial" panose="020B0604020202020204" pitchFamily="34" charset="0"/>
              <a:ea typeface="宋体" panose="02010600030101010101" pitchFamily="2" charset="-122"/>
            </a:endParaRPr>
          </a:p>
        </p:txBody>
      </p:sp>
      <p:sp>
        <p:nvSpPr>
          <p:cNvPr id="30723" name="Text Box 2"/>
          <p:cNvSpPr/>
          <p:nvPr/>
        </p:nvSpPr>
        <p:spPr>
          <a:xfrm>
            <a:off x="4886325" y="376555"/>
            <a:ext cx="4175125" cy="645160"/>
          </a:xfrm>
          <a:prstGeom prst="rect">
            <a:avLst/>
          </a:prstGeom>
          <a:noFill/>
          <a:ln w="9525">
            <a:noFill/>
          </a:ln>
        </p:spPr>
        <p:txBody>
          <a:bodyPr anchor="t">
            <a:spAutoFit/>
          </a:bodyPr>
          <a:p>
            <a:pPr algn="ctr"/>
            <a:r>
              <a:rPr lang="en-US" altLang="zh-CN" sz="3600" b="1" dirty="0">
                <a:solidFill>
                  <a:srgbClr val="FFFF00"/>
                </a:solidFill>
                <a:latin typeface="华文中宋" pitchFamily="2" charset="-122"/>
                <a:ea typeface="华文中宋" pitchFamily="2" charset="-122"/>
                <a:sym typeface="华文中宋" pitchFamily="2" charset="-122"/>
              </a:rPr>
              <a:t>《</a:t>
            </a:r>
            <a:r>
              <a:rPr lang="zh-CN" altLang="en-US" sz="3600" b="1" dirty="0">
                <a:solidFill>
                  <a:srgbClr val="FFFF00"/>
                </a:solidFill>
                <a:latin typeface="华文中宋" pitchFamily="2" charset="-122"/>
                <a:ea typeface="华文中宋" pitchFamily="2" charset="-122"/>
                <a:sym typeface="华文中宋" pitchFamily="2" charset="-122"/>
              </a:rPr>
              <a:t>五条誓文</a:t>
            </a:r>
            <a:r>
              <a:rPr lang="en-US" altLang="zh-CN" sz="3600" b="1" dirty="0">
                <a:solidFill>
                  <a:srgbClr val="FFFF00"/>
                </a:solidFill>
                <a:latin typeface="华文中宋" pitchFamily="2" charset="-122"/>
                <a:ea typeface="华文中宋" pitchFamily="2" charset="-122"/>
                <a:sym typeface="华文中宋" pitchFamily="2" charset="-122"/>
              </a:rPr>
              <a:t>》</a:t>
            </a:r>
            <a:r>
              <a:rPr lang="zh-CN" altLang="en-US" sz="2000" b="1" dirty="0">
                <a:solidFill>
                  <a:srgbClr val="FFFF00"/>
                </a:solidFill>
                <a:latin typeface="华文中宋" pitchFamily="2" charset="-122"/>
                <a:ea typeface="华文中宋" pitchFamily="2" charset="-122"/>
                <a:sym typeface="华文中宋" pitchFamily="2" charset="-122"/>
              </a:rPr>
              <a:t>（</a:t>
            </a:r>
            <a:r>
              <a:rPr lang="en-US" altLang="zh-CN" sz="2000" b="1" dirty="0">
                <a:solidFill>
                  <a:srgbClr val="FFFF00"/>
                </a:solidFill>
                <a:latin typeface="华文中宋" pitchFamily="2" charset="-122"/>
                <a:ea typeface="华文中宋" pitchFamily="2" charset="-122"/>
                <a:sym typeface="华文中宋" pitchFamily="2" charset="-122"/>
              </a:rPr>
              <a:t>1868.4</a:t>
            </a:r>
            <a:r>
              <a:rPr lang="zh-CN" altLang="en-US" sz="2000" b="1" dirty="0">
                <a:solidFill>
                  <a:srgbClr val="FFFF00"/>
                </a:solidFill>
                <a:latin typeface="华文中宋" pitchFamily="2" charset="-122"/>
                <a:ea typeface="华文中宋" pitchFamily="2" charset="-122"/>
                <a:sym typeface="华文中宋" pitchFamily="2" charset="-122"/>
              </a:rPr>
              <a:t>）</a:t>
            </a:r>
            <a:endParaRPr lang="zh-CN" altLang="en-US" sz="2000" b="1" dirty="0">
              <a:solidFill>
                <a:srgbClr val="FFFF00"/>
              </a:solidFill>
              <a:latin typeface="华文中宋" pitchFamily="2" charset="-122"/>
              <a:ea typeface="华文中宋" pitchFamily="2" charset="-122"/>
              <a:sym typeface="华文中宋" pitchFamily="2" charset="-122"/>
            </a:endParaRPr>
          </a:p>
        </p:txBody>
      </p:sp>
      <p:pic>
        <p:nvPicPr>
          <p:cNvPr id="30724" name="Picture 4" descr="图片1"/>
          <p:cNvPicPr>
            <a:picLocks noChangeAspect="1"/>
          </p:cNvPicPr>
          <p:nvPr/>
        </p:nvPicPr>
        <p:blipFill>
          <a:blip r:embed="rId2">
            <a:lum contrast="20000"/>
          </a:blip>
          <a:stretch>
            <a:fillRect/>
          </a:stretch>
        </p:blipFill>
        <p:spPr>
          <a:xfrm>
            <a:off x="1265555" y="1271270"/>
            <a:ext cx="4535805" cy="3347720"/>
          </a:xfrm>
          <a:prstGeom prst="rect">
            <a:avLst/>
          </a:prstGeom>
          <a:noFill/>
          <a:ln w="9525">
            <a:noFill/>
          </a:ln>
        </p:spPr>
      </p:pic>
      <p:sp>
        <p:nvSpPr>
          <p:cNvPr id="30725" name="TextBox 8"/>
          <p:cNvSpPr/>
          <p:nvPr/>
        </p:nvSpPr>
        <p:spPr>
          <a:xfrm>
            <a:off x="1304925" y="4869180"/>
            <a:ext cx="9906000" cy="1568450"/>
          </a:xfrm>
          <a:prstGeom prst="rect">
            <a:avLst/>
          </a:prstGeom>
          <a:noFill/>
          <a:ln w="9525" cap="flat" cmpd="sng">
            <a:solidFill>
              <a:srgbClr val="FFFF00"/>
            </a:solidFill>
            <a:prstDash val="dashDot"/>
            <a:bevel/>
            <a:headEnd type="none" w="med" len="med"/>
            <a:tailEnd type="none" w="med" len="med"/>
          </a:ln>
        </p:spPr>
        <p:txBody>
          <a:bodyPr wrap="square" anchor="t">
            <a:spAutoFit/>
          </a:bodyPr>
          <a:p>
            <a:r>
              <a:rPr lang="zh-CN" altLang="en-US" sz="3200" b="1" dirty="0">
                <a:solidFill>
                  <a:schemeClr val="bg1"/>
                </a:solidFill>
                <a:latin typeface="华文楷体" pitchFamily="2" charset="-122"/>
                <a:ea typeface="华文楷体" pitchFamily="2" charset="-122"/>
                <a:sym typeface="华文楷体" pitchFamily="2" charset="-122"/>
              </a:rPr>
              <a:t>明治元年（</a:t>
            </a:r>
            <a:r>
              <a:rPr lang="en-US" altLang="zh-CN" sz="3200" b="1" dirty="0">
                <a:solidFill>
                  <a:schemeClr val="bg1"/>
                </a:solidFill>
                <a:latin typeface="华文楷体" pitchFamily="2" charset="-122"/>
                <a:ea typeface="华文楷体" pitchFamily="2" charset="-122"/>
                <a:sym typeface="华文楷体" pitchFamily="2" charset="-122"/>
              </a:rPr>
              <a:t>1868</a:t>
            </a:r>
            <a:r>
              <a:rPr lang="zh-CN" altLang="en-US" sz="3200" b="1" dirty="0">
                <a:solidFill>
                  <a:schemeClr val="bg1"/>
                </a:solidFill>
                <a:latin typeface="华文楷体" pitchFamily="2" charset="-122"/>
                <a:ea typeface="华文楷体" pitchFamily="2" charset="-122"/>
                <a:sym typeface="华文楷体" pitchFamily="2" charset="-122"/>
              </a:rPr>
              <a:t>年）</a:t>
            </a:r>
            <a:r>
              <a:rPr lang="en-US" altLang="zh-CN" sz="3200" b="1" dirty="0">
                <a:solidFill>
                  <a:schemeClr val="bg1"/>
                </a:solidFill>
                <a:latin typeface="华文楷体" pitchFamily="2" charset="-122"/>
                <a:ea typeface="华文楷体" pitchFamily="2" charset="-122"/>
                <a:sym typeface="华文楷体" pitchFamily="2" charset="-122"/>
              </a:rPr>
              <a:t>4</a:t>
            </a:r>
            <a:r>
              <a:rPr lang="zh-CN" altLang="en-US" sz="3200" b="1" dirty="0">
                <a:solidFill>
                  <a:schemeClr val="bg1"/>
                </a:solidFill>
                <a:latin typeface="华文楷体" pitchFamily="2" charset="-122"/>
                <a:ea typeface="华文楷体" pitchFamily="2" charset="-122"/>
                <a:sym typeface="华文楷体" pitchFamily="2" charset="-122"/>
              </a:rPr>
              <a:t>月</a:t>
            </a:r>
            <a:r>
              <a:rPr lang="en-US" altLang="zh-CN" sz="3200" b="1" dirty="0">
                <a:solidFill>
                  <a:schemeClr val="bg1"/>
                </a:solidFill>
                <a:latin typeface="华文楷体" pitchFamily="2" charset="-122"/>
                <a:ea typeface="华文楷体" pitchFamily="2" charset="-122"/>
                <a:sym typeface="华文楷体" pitchFamily="2" charset="-122"/>
              </a:rPr>
              <a:t>6</a:t>
            </a:r>
            <a:r>
              <a:rPr lang="zh-CN" altLang="en-US" sz="3200" b="1" dirty="0">
                <a:solidFill>
                  <a:schemeClr val="bg1"/>
                </a:solidFill>
                <a:latin typeface="华文楷体" pitchFamily="2" charset="-122"/>
                <a:ea typeface="华文楷体" pitchFamily="2" charset="-122"/>
                <a:sym typeface="华文楷体" pitchFamily="2" charset="-122"/>
              </a:rPr>
              <a:t>日，天皇公布</a:t>
            </a:r>
            <a:r>
              <a:rPr lang="en-US" altLang="zh-CN" sz="3200" b="1" dirty="0">
                <a:solidFill>
                  <a:schemeClr val="bg1"/>
                </a:solidFill>
                <a:latin typeface="华文楷体" pitchFamily="2" charset="-122"/>
                <a:ea typeface="华文楷体" pitchFamily="2" charset="-122"/>
                <a:sym typeface="华文楷体" pitchFamily="2" charset="-122"/>
              </a:rPr>
              <a:t>《</a:t>
            </a:r>
            <a:r>
              <a:rPr lang="zh-CN" altLang="en-US" sz="3200" b="1" dirty="0">
                <a:solidFill>
                  <a:schemeClr val="bg1"/>
                </a:solidFill>
                <a:latin typeface="华文楷体" pitchFamily="2" charset="-122"/>
                <a:ea typeface="华文楷体" pitchFamily="2" charset="-122"/>
                <a:sym typeface="华文楷体" pitchFamily="2" charset="-122"/>
              </a:rPr>
              <a:t>五条誓文</a:t>
            </a:r>
            <a:r>
              <a:rPr lang="en-US" altLang="zh-CN" sz="3200" b="1" dirty="0">
                <a:solidFill>
                  <a:schemeClr val="bg1"/>
                </a:solidFill>
                <a:latin typeface="华文楷体" pitchFamily="2" charset="-122"/>
                <a:ea typeface="华文楷体" pitchFamily="2" charset="-122"/>
                <a:sym typeface="华文楷体" pitchFamily="2" charset="-122"/>
              </a:rPr>
              <a:t>》</a:t>
            </a:r>
            <a:r>
              <a:rPr lang="zh-CN" altLang="en-US" sz="3200" b="1" dirty="0">
                <a:solidFill>
                  <a:schemeClr val="bg1"/>
                </a:solidFill>
                <a:latin typeface="华文楷体" pitchFamily="2" charset="-122"/>
                <a:ea typeface="华文楷体" pitchFamily="2" charset="-122"/>
                <a:sym typeface="华文楷体" pitchFamily="2" charset="-122"/>
              </a:rPr>
              <a:t>，参列亲王、公卿、诸侯，在誓纸上署名。图中屏风内白衣者是明治天皇。</a:t>
            </a:r>
            <a:endParaRPr lang="zh-CN" altLang="en-US" sz="3200" b="1" dirty="0">
              <a:solidFill>
                <a:schemeClr val="bg1"/>
              </a:solidFill>
              <a:latin typeface="华文楷体" pitchFamily="2" charset="-122"/>
              <a:ea typeface="华文楷体" pitchFamily="2" charset="-122"/>
              <a:sym typeface="华文楷体"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54000"/>
          </a:blip>
          <a:stretch>
            <a:fillRect/>
          </a:stretch>
        </a:blipFill>
        <a:effectLst/>
      </p:bgPr>
    </p:bg>
    <p:spTree>
      <p:nvGrpSpPr>
        <p:cNvPr id="1" name=""/>
        <p:cNvGrpSpPr/>
        <p:nvPr/>
      </p:nvGrpSpPr>
      <p:grpSpPr/>
      <p:sp>
        <p:nvSpPr>
          <p:cNvPr id="39938" name="TextBox 5"/>
          <p:cNvSpPr/>
          <p:nvPr/>
        </p:nvSpPr>
        <p:spPr>
          <a:xfrm>
            <a:off x="3287713" y="333375"/>
            <a:ext cx="5472112" cy="583565"/>
          </a:xfrm>
          <a:prstGeom prst="rect">
            <a:avLst/>
          </a:prstGeom>
          <a:noFill/>
          <a:ln w="9525">
            <a:noFill/>
          </a:ln>
        </p:spPr>
        <p:txBody>
          <a:bodyPr wrap="square" anchor="t">
            <a:spAutoFit/>
          </a:bodyPr>
          <a:p>
            <a:pPr algn="ctr"/>
            <a:r>
              <a:rPr lang="zh-CN" altLang="en-US" sz="3200" b="1" dirty="0">
                <a:solidFill>
                  <a:schemeClr val="tx1"/>
                </a:solidFill>
                <a:latin typeface="黑体" panose="02010609060101010101" pitchFamily="1" charset="-122"/>
                <a:ea typeface="黑体" panose="02010609060101010101" pitchFamily="1" charset="-122"/>
                <a:sym typeface="黑体" panose="02010609060101010101" pitchFamily="1" charset="-122"/>
              </a:rPr>
              <a:t>岩仓使团出访欧美</a:t>
            </a:r>
            <a:endParaRPr lang="zh-CN" altLang="en-US" sz="3200" b="1" dirty="0">
              <a:solidFill>
                <a:schemeClr val="tx1"/>
              </a:solidFill>
              <a:latin typeface="黑体" panose="02010609060101010101" pitchFamily="1" charset="-122"/>
              <a:ea typeface="黑体" panose="02010609060101010101" pitchFamily="1" charset="-122"/>
              <a:sym typeface="黑体" panose="02010609060101010101" pitchFamily="1" charset="-122"/>
            </a:endParaRPr>
          </a:p>
        </p:txBody>
      </p:sp>
      <p:pic>
        <p:nvPicPr>
          <p:cNvPr id="39939" name="Picture 2" descr="059"/>
          <p:cNvPicPr>
            <a:picLocks noChangeAspect="1"/>
          </p:cNvPicPr>
          <p:nvPr/>
        </p:nvPicPr>
        <p:blipFill>
          <a:blip r:embed="rId2">
            <a:lum contrast="10000"/>
          </a:blip>
          <a:srcRect b="10091"/>
          <a:stretch>
            <a:fillRect/>
          </a:stretch>
        </p:blipFill>
        <p:spPr>
          <a:xfrm>
            <a:off x="1585595" y="1013143"/>
            <a:ext cx="4743450" cy="4392612"/>
          </a:xfrm>
          <a:prstGeom prst="rect">
            <a:avLst/>
          </a:prstGeom>
          <a:noFill/>
          <a:ln w="9525" cap="flat" cmpd="sng">
            <a:solidFill>
              <a:srgbClr val="FF0000"/>
            </a:solidFill>
            <a:prstDash val="solid"/>
            <a:miter/>
            <a:headEnd type="none" w="med" len="med"/>
            <a:tailEnd type="none" w="med" len="med"/>
          </a:ln>
        </p:spPr>
      </p:pic>
      <p:pic>
        <p:nvPicPr>
          <p:cNvPr id="39940" name="Picture 2" descr="c:\users\hsacnu\appdata\roaming\360se6\User Data\temp\43625493_53.jpg"/>
          <p:cNvPicPr>
            <a:picLocks noChangeAspect="1"/>
          </p:cNvPicPr>
          <p:nvPr/>
        </p:nvPicPr>
        <p:blipFill>
          <a:blip r:embed="rId3">
            <a:lum contrast="20000"/>
          </a:blip>
          <a:stretch>
            <a:fillRect/>
          </a:stretch>
        </p:blipFill>
        <p:spPr>
          <a:xfrm>
            <a:off x="6945630" y="916940"/>
            <a:ext cx="3343275" cy="3143250"/>
          </a:xfrm>
          <a:prstGeom prst="rect">
            <a:avLst/>
          </a:prstGeom>
          <a:noFill/>
          <a:ln w="9525">
            <a:noFill/>
          </a:ln>
        </p:spPr>
      </p:pic>
      <p:sp>
        <p:nvSpPr>
          <p:cNvPr id="39941" name="TextBox 9"/>
          <p:cNvSpPr/>
          <p:nvPr/>
        </p:nvSpPr>
        <p:spPr>
          <a:xfrm>
            <a:off x="6817360" y="4240848"/>
            <a:ext cx="3600450" cy="1014730"/>
          </a:xfrm>
          <a:prstGeom prst="rect">
            <a:avLst/>
          </a:prstGeom>
          <a:noFill/>
          <a:ln w="9525">
            <a:noFill/>
          </a:ln>
        </p:spPr>
        <p:txBody>
          <a:bodyPr wrap="square" anchor="t">
            <a:spAutoFit/>
          </a:bodyPr>
          <a:p>
            <a:r>
              <a:rPr lang="zh-CN" altLang="en-US" sz="2000" b="1" dirty="0">
                <a:solidFill>
                  <a:schemeClr val="tx1"/>
                </a:solidFill>
                <a:latin typeface="Arial" panose="020B0604020202020204" pitchFamily="34" charset="0"/>
                <a:ea typeface="宋体" panose="02010600030101010101" pitchFamily="2" charset="-122"/>
                <a:sym typeface="宋体" panose="02010600030101010101" pitchFamily="2" charset="-122"/>
              </a:rPr>
              <a:t>左起：永井繁子</a:t>
            </a:r>
            <a:r>
              <a:rPr lang="en-US" altLang="zh-CN" sz="2000" b="1" dirty="0">
                <a:solidFill>
                  <a:schemeClr val="tx1"/>
                </a:solidFill>
                <a:latin typeface="Arial" panose="020B0604020202020204" pitchFamily="34" charset="0"/>
                <a:ea typeface="宋体" panose="02010600030101010101" pitchFamily="2" charset="-122"/>
                <a:sym typeface="Calibri" panose="020F0502020204030204" charset="0"/>
              </a:rPr>
              <a:t>10</a:t>
            </a:r>
            <a:r>
              <a:rPr lang="zh-CN" altLang="en-US" sz="2000" b="1" dirty="0">
                <a:solidFill>
                  <a:schemeClr val="tx1"/>
                </a:solidFill>
                <a:latin typeface="Arial" panose="020B0604020202020204" pitchFamily="34" charset="0"/>
                <a:ea typeface="宋体" panose="02010600030101010101" pitchFamily="2" charset="-122"/>
                <a:sym typeface="宋体" panose="02010600030101010101" pitchFamily="2" charset="-122"/>
              </a:rPr>
              <a:t>岁，上田悌子</a:t>
            </a:r>
            <a:r>
              <a:rPr lang="en-US" altLang="zh-CN" sz="2000" b="1" dirty="0">
                <a:solidFill>
                  <a:schemeClr val="tx1"/>
                </a:solidFill>
                <a:latin typeface="Arial" panose="020B0604020202020204" pitchFamily="34" charset="0"/>
                <a:ea typeface="宋体" panose="02010600030101010101" pitchFamily="2" charset="-122"/>
                <a:sym typeface="Calibri" panose="020F0502020204030204" charset="0"/>
              </a:rPr>
              <a:t>16</a:t>
            </a:r>
            <a:r>
              <a:rPr lang="zh-CN" altLang="en-US" sz="2000" b="1" dirty="0">
                <a:solidFill>
                  <a:schemeClr val="tx1"/>
                </a:solidFill>
                <a:latin typeface="Arial" panose="020B0604020202020204" pitchFamily="34" charset="0"/>
                <a:ea typeface="宋体" panose="02010600030101010101" pitchFamily="2" charset="-122"/>
                <a:sym typeface="宋体" panose="02010600030101010101" pitchFamily="2" charset="-122"/>
              </a:rPr>
              <a:t>岁，吉益亮子</a:t>
            </a:r>
            <a:r>
              <a:rPr lang="en-US" altLang="zh-CN" sz="2000" b="1" dirty="0">
                <a:solidFill>
                  <a:schemeClr val="tx1"/>
                </a:solidFill>
                <a:latin typeface="Arial" panose="020B0604020202020204" pitchFamily="34" charset="0"/>
                <a:ea typeface="宋体" panose="02010600030101010101" pitchFamily="2" charset="-122"/>
                <a:sym typeface="Calibri" panose="020F0502020204030204" charset="0"/>
              </a:rPr>
              <a:t>16</a:t>
            </a:r>
            <a:r>
              <a:rPr lang="zh-CN" altLang="en-US" sz="2000" b="1" dirty="0">
                <a:solidFill>
                  <a:schemeClr val="tx1"/>
                </a:solidFill>
                <a:latin typeface="Arial" panose="020B0604020202020204" pitchFamily="34" charset="0"/>
                <a:ea typeface="宋体" panose="02010600030101010101" pitchFamily="2" charset="-122"/>
                <a:sym typeface="宋体" panose="02010600030101010101" pitchFamily="2" charset="-122"/>
              </a:rPr>
              <a:t>岁，津田梅子</a:t>
            </a:r>
            <a:r>
              <a:rPr lang="en-US" altLang="zh-CN" sz="2000" b="1" dirty="0">
                <a:solidFill>
                  <a:schemeClr val="tx1"/>
                </a:solidFill>
                <a:latin typeface="Arial" panose="020B0604020202020204" pitchFamily="34" charset="0"/>
                <a:ea typeface="宋体" panose="02010600030101010101" pitchFamily="2" charset="-122"/>
                <a:sym typeface="Calibri" panose="020F0502020204030204" charset="0"/>
              </a:rPr>
              <a:t>9</a:t>
            </a:r>
            <a:r>
              <a:rPr lang="zh-CN" altLang="en-US" sz="2000" b="1" dirty="0">
                <a:solidFill>
                  <a:schemeClr val="tx1"/>
                </a:solidFill>
                <a:latin typeface="Arial" panose="020B0604020202020204" pitchFamily="34" charset="0"/>
                <a:ea typeface="宋体" panose="02010600030101010101" pitchFamily="2" charset="-122"/>
                <a:sym typeface="宋体" panose="02010600030101010101" pitchFamily="2" charset="-122"/>
              </a:rPr>
              <a:t>岁，山川捨松</a:t>
            </a:r>
            <a:r>
              <a:rPr lang="en-US" altLang="zh-CN" sz="2000" b="1" dirty="0">
                <a:solidFill>
                  <a:schemeClr val="tx1"/>
                </a:solidFill>
                <a:latin typeface="Arial" panose="020B0604020202020204" pitchFamily="34" charset="0"/>
                <a:ea typeface="宋体" panose="02010600030101010101" pitchFamily="2" charset="-122"/>
                <a:sym typeface="Calibri" panose="020F0502020204030204" charset="0"/>
              </a:rPr>
              <a:t>12</a:t>
            </a:r>
            <a:r>
              <a:rPr lang="zh-CN" altLang="en-US" sz="2000" b="1" dirty="0">
                <a:solidFill>
                  <a:schemeClr val="tx1"/>
                </a:solidFill>
                <a:latin typeface="Arial" panose="020B0604020202020204" pitchFamily="34" charset="0"/>
                <a:ea typeface="宋体" panose="02010600030101010101" pitchFamily="2" charset="-122"/>
                <a:sym typeface="宋体" panose="02010600030101010101" pitchFamily="2" charset="-122"/>
              </a:rPr>
              <a:t>岁。</a:t>
            </a:r>
            <a:endParaRPr lang="zh-CN" altLang="en-US" sz="2000" b="1" dirty="0">
              <a:solidFill>
                <a:schemeClr val="tx1"/>
              </a:solidFill>
              <a:latin typeface="Arial" panose="020B0604020202020204" pitchFamily="34" charset="0"/>
              <a:ea typeface="宋体" panose="02010600030101010101" pitchFamily="2" charset="-122"/>
              <a:sym typeface="宋体" panose="02010600030101010101" pitchFamily="2" charset="-122"/>
            </a:endParaRPr>
          </a:p>
        </p:txBody>
      </p:sp>
      <p:sp>
        <p:nvSpPr>
          <p:cNvPr id="39942" name="TextBox 10"/>
          <p:cNvSpPr/>
          <p:nvPr/>
        </p:nvSpPr>
        <p:spPr>
          <a:xfrm>
            <a:off x="1703070" y="5720080"/>
            <a:ext cx="8642350" cy="829945"/>
          </a:xfrm>
          <a:prstGeom prst="rect">
            <a:avLst/>
          </a:prstGeom>
          <a:noFill/>
          <a:ln w="9525" cap="flat" cmpd="sng">
            <a:solidFill>
              <a:srgbClr val="FF0000"/>
            </a:solidFill>
            <a:prstDash val="solid"/>
            <a:bevel/>
            <a:headEnd type="none" w="med" len="med"/>
            <a:tailEnd type="none" w="med" len="med"/>
          </a:ln>
        </p:spPr>
        <p:txBody>
          <a:bodyPr wrap="square" anchor="t">
            <a:spAutoFit/>
          </a:bodyPr>
          <a:p>
            <a:r>
              <a:rPr lang="en-US" altLang="zh-CN" sz="2400" b="1" dirty="0">
                <a:solidFill>
                  <a:schemeClr val="tx1"/>
                </a:solidFill>
                <a:latin typeface="Arial" panose="020B0604020202020204" pitchFamily="34" charset="0"/>
                <a:ea typeface="宋体" panose="02010600030101010101" pitchFamily="2" charset="-122"/>
                <a:sym typeface="Calibri" panose="020F0502020204030204" charset="0"/>
              </a:rPr>
              <a:t>1871</a:t>
            </a:r>
            <a:r>
              <a:rPr lang="zh-CN" altLang="en-US" sz="2400" b="1" dirty="0">
                <a:solidFill>
                  <a:schemeClr val="tx1"/>
                </a:solidFill>
                <a:latin typeface="Arial" panose="020B0604020202020204" pitchFamily="34" charset="0"/>
                <a:ea typeface="宋体" panose="02010600030101010101" pitchFamily="2" charset="-122"/>
                <a:sym typeface="宋体" panose="02010600030101010101" pitchFamily="2" charset="-122"/>
              </a:rPr>
              <a:t>年</a:t>
            </a:r>
            <a:r>
              <a:rPr lang="en-US" altLang="zh-CN" sz="2400" b="1" dirty="0">
                <a:solidFill>
                  <a:schemeClr val="tx1"/>
                </a:solidFill>
                <a:latin typeface="Arial" panose="020B0604020202020204" pitchFamily="34" charset="0"/>
                <a:ea typeface="宋体" panose="02010600030101010101" pitchFamily="2" charset="-122"/>
                <a:sym typeface="Calibri" panose="020F0502020204030204" charset="0"/>
              </a:rPr>
              <a:t>12</a:t>
            </a:r>
            <a:r>
              <a:rPr lang="zh-CN" altLang="en-US" sz="2400" b="1" dirty="0">
                <a:solidFill>
                  <a:schemeClr val="tx1"/>
                </a:solidFill>
                <a:latin typeface="Arial" panose="020B0604020202020204" pitchFamily="34" charset="0"/>
                <a:ea typeface="宋体" panose="02010600030101010101" pitchFamily="2" charset="-122"/>
                <a:sym typeface="宋体" panose="02010600030101010101" pitchFamily="2" charset="-122"/>
              </a:rPr>
              <a:t>月</a:t>
            </a:r>
            <a:r>
              <a:rPr lang="en-US" altLang="zh-CN" sz="2400" b="1" dirty="0">
                <a:solidFill>
                  <a:schemeClr val="tx1"/>
                </a:solidFill>
                <a:latin typeface="Arial" panose="020B0604020202020204" pitchFamily="34" charset="0"/>
                <a:ea typeface="宋体" panose="02010600030101010101" pitchFamily="2" charset="-122"/>
                <a:sym typeface="Calibri" panose="020F0502020204030204" charset="0"/>
              </a:rPr>
              <a:t>23</a:t>
            </a:r>
            <a:r>
              <a:rPr lang="zh-CN" altLang="en-US" sz="2400" b="1" dirty="0">
                <a:solidFill>
                  <a:schemeClr val="tx1"/>
                </a:solidFill>
                <a:latin typeface="Arial" panose="020B0604020202020204" pitchFamily="34" charset="0"/>
                <a:ea typeface="宋体" panose="02010600030101010101" pitchFamily="2" charset="-122"/>
                <a:sym typeface="宋体" panose="02010600030101010101" pitchFamily="2" charset="-122"/>
              </a:rPr>
              <a:t>日</a:t>
            </a:r>
            <a:r>
              <a:rPr lang="en-US" altLang="zh-CN" sz="2400" b="1" dirty="0">
                <a:solidFill>
                  <a:schemeClr val="tx1"/>
                </a:solidFill>
                <a:latin typeface="Arial" panose="020B0604020202020204" pitchFamily="34" charset="0"/>
                <a:ea typeface="宋体" panose="02010600030101010101" pitchFamily="2" charset="-122"/>
                <a:sym typeface="Calibri" panose="020F0502020204030204" charset="0"/>
              </a:rPr>
              <a:t>-1873</a:t>
            </a:r>
            <a:r>
              <a:rPr lang="zh-CN" altLang="en-US" sz="2400" b="1" dirty="0">
                <a:solidFill>
                  <a:schemeClr val="tx1"/>
                </a:solidFill>
                <a:latin typeface="Arial" panose="020B0604020202020204" pitchFamily="34" charset="0"/>
                <a:ea typeface="宋体" panose="02010600030101010101" pitchFamily="2" charset="-122"/>
                <a:sym typeface="宋体" panose="02010600030101010101" pitchFamily="2" charset="-122"/>
              </a:rPr>
              <a:t>年</a:t>
            </a:r>
            <a:r>
              <a:rPr lang="en-US" altLang="zh-CN" sz="2400" b="1" dirty="0">
                <a:solidFill>
                  <a:schemeClr val="tx1"/>
                </a:solidFill>
                <a:latin typeface="Arial" panose="020B0604020202020204" pitchFamily="34" charset="0"/>
                <a:ea typeface="宋体" panose="02010600030101010101" pitchFamily="2" charset="-122"/>
                <a:sym typeface="Calibri" panose="020F0502020204030204" charset="0"/>
              </a:rPr>
              <a:t>9</a:t>
            </a:r>
            <a:r>
              <a:rPr lang="zh-CN" altLang="en-US" sz="2400" b="1" dirty="0">
                <a:solidFill>
                  <a:schemeClr val="tx1"/>
                </a:solidFill>
                <a:latin typeface="Arial" panose="020B0604020202020204" pitchFamily="34" charset="0"/>
                <a:ea typeface="宋体" panose="02010600030101010101" pitchFamily="2" charset="-122"/>
                <a:sym typeface="宋体" panose="02010600030101010101" pitchFamily="2" charset="-122"/>
              </a:rPr>
              <a:t>月</a:t>
            </a:r>
            <a:r>
              <a:rPr lang="en-US" altLang="zh-CN" sz="2400" b="1" dirty="0">
                <a:solidFill>
                  <a:schemeClr val="tx1"/>
                </a:solidFill>
                <a:latin typeface="Arial" panose="020B0604020202020204" pitchFamily="34" charset="0"/>
                <a:ea typeface="宋体" panose="02010600030101010101" pitchFamily="2" charset="-122"/>
                <a:sym typeface="Calibri" panose="020F0502020204030204" charset="0"/>
              </a:rPr>
              <a:t>13</a:t>
            </a:r>
            <a:r>
              <a:rPr lang="zh-CN" altLang="en-US" sz="2400" b="1" dirty="0">
                <a:solidFill>
                  <a:schemeClr val="tx1"/>
                </a:solidFill>
                <a:latin typeface="Arial" panose="020B0604020202020204" pitchFamily="34" charset="0"/>
                <a:ea typeface="宋体" panose="02010600030101010101" pitchFamily="2" charset="-122"/>
                <a:sym typeface="宋体" panose="02010600030101010101" pitchFamily="2" charset="-122"/>
              </a:rPr>
              <a:t>日，日本向美国欧洲派遣了</a:t>
            </a:r>
            <a:r>
              <a:rPr lang="en-US" altLang="zh-CN" sz="2400" b="1" dirty="0">
                <a:solidFill>
                  <a:schemeClr val="tx1"/>
                </a:solidFill>
                <a:latin typeface="Arial" panose="020B0604020202020204" pitchFamily="34" charset="0"/>
                <a:ea typeface="宋体" panose="02010600030101010101" pitchFamily="2" charset="-122"/>
                <a:sym typeface="Calibri" panose="020F0502020204030204" charset="0"/>
              </a:rPr>
              <a:t>107</a:t>
            </a:r>
            <a:r>
              <a:rPr lang="zh-CN" altLang="en-US" sz="2400" b="1" dirty="0">
                <a:solidFill>
                  <a:schemeClr val="tx1"/>
                </a:solidFill>
                <a:latin typeface="Arial" panose="020B0604020202020204" pitchFamily="34" charset="0"/>
                <a:ea typeface="宋体" panose="02010600030101010101" pitchFamily="2" charset="-122"/>
                <a:sym typeface="宋体" panose="02010600030101010101" pitchFamily="2" charset="-122"/>
              </a:rPr>
              <a:t>人的使节团，这是出发前夜拍摄的照片。</a:t>
            </a:r>
            <a:endParaRPr lang="zh-CN" altLang="en-US" sz="2400" b="1" dirty="0">
              <a:solidFill>
                <a:schemeClr val="tx1"/>
              </a:solidFill>
              <a:latin typeface="Arial" panose="020B0604020202020204" pitchFamily="34" charset="0"/>
              <a:ea typeface="宋体" panose="02010600030101010101" pitchFamily="2" charset="-122"/>
              <a:sym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blipFill>
        <a:effectLst/>
      </p:bgPr>
    </p:bg>
    <p:spTree>
      <p:nvGrpSpPr>
        <p:cNvPr id="1" name=""/>
        <p:cNvGrpSpPr/>
        <p:nvPr/>
      </p:nvGrpSpPr>
      <p:grpSpPr/>
      <p:sp>
        <p:nvSpPr>
          <p:cNvPr id="3" name="文本框 2"/>
          <p:cNvSpPr txBox="1"/>
          <p:nvPr/>
        </p:nvSpPr>
        <p:spPr>
          <a:xfrm>
            <a:off x="3707130" y="625475"/>
            <a:ext cx="5234940" cy="700405"/>
          </a:xfrm>
          <a:prstGeom prst="rect">
            <a:avLst/>
          </a:prstGeom>
          <a:noFill/>
        </p:spPr>
        <p:txBody>
          <a:bodyPr wrap="none" rtlCol="0" anchor="t">
            <a:spAutoFit/>
          </a:bodyPr>
          <a:p>
            <a:pPr>
              <a:lnSpc>
                <a:spcPct val="90000"/>
              </a:lnSpc>
            </a:pPr>
            <a:r>
              <a:rPr lang="zh-CN" altLang="en-US" sz="4400" b="1">
                <a:solidFill>
                  <a:srgbClr val="FFFF00"/>
                </a:solidFill>
              </a:rPr>
              <a:t>明治政府的改革措施</a:t>
            </a:r>
            <a:endParaRPr lang="zh-CN" altLang="en-US" sz="4400" b="1">
              <a:solidFill>
                <a:srgbClr val="FFFF00"/>
              </a:solidFill>
            </a:endParaRPr>
          </a:p>
        </p:txBody>
      </p:sp>
      <p:sp>
        <p:nvSpPr>
          <p:cNvPr id="4" name="文本框 3"/>
          <p:cNvSpPr txBox="1"/>
          <p:nvPr/>
        </p:nvSpPr>
        <p:spPr>
          <a:xfrm>
            <a:off x="2018030" y="1619250"/>
            <a:ext cx="8613140" cy="2306955"/>
          </a:xfrm>
          <a:prstGeom prst="rect">
            <a:avLst/>
          </a:prstGeom>
          <a:noFill/>
        </p:spPr>
        <p:txBody>
          <a:bodyPr wrap="square" rtlCol="0">
            <a:spAutoFit/>
          </a:bodyPr>
          <a:p>
            <a:r>
              <a:rPr lang="en-US" altLang="zh-CN" sz="3600" b="1"/>
              <a:t>1.</a:t>
            </a:r>
            <a:r>
              <a:rPr lang="zh-CN" altLang="en-US" sz="3600" b="1"/>
              <a:t>废除幕藩封建体制，建立以天皇为中心   的中央集权制</a:t>
            </a:r>
            <a:r>
              <a:rPr lang="en-US" altLang="zh-CN" sz="3600" b="1"/>
              <a:t> </a:t>
            </a:r>
            <a:endParaRPr lang="en-US" altLang="zh-CN" sz="3600" b="1"/>
          </a:p>
          <a:p>
            <a:endParaRPr lang="en-US" altLang="zh-CN" sz="3600"/>
          </a:p>
          <a:p>
            <a:endParaRPr lang="zh-CN" altLang="en-US" sz="3600" b="1">
              <a:solidFill>
                <a:schemeClr val="tx1"/>
              </a:solidFill>
            </a:endParaRPr>
          </a:p>
        </p:txBody>
      </p:sp>
      <p:sp>
        <p:nvSpPr>
          <p:cNvPr id="6" name="文本框 5"/>
          <p:cNvSpPr txBox="1"/>
          <p:nvPr/>
        </p:nvSpPr>
        <p:spPr>
          <a:xfrm>
            <a:off x="1564640" y="3143885"/>
            <a:ext cx="5292090" cy="3210560"/>
          </a:xfrm>
          <a:prstGeom prst="rect">
            <a:avLst/>
          </a:prstGeom>
          <a:noFill/>
        </p:spPr>
        <p:txBody>
          <a:bodyPr wrap="square" rtlCol="0">
            <a:spAutoFit/>
          </a:bodyPr>
          <a:p>
            <a:r>
              <a:rPr lang="zh-CN" altLang="en-US" sz="3600" b="1">
                <a:sym typeface="+mn-ea"/>
              </a:rPr>
              <a:t>废藩置县；</a:t>
            </a:r>
            <a:endParaRPr lang="zh-CN" altLang="en-US" sz="3600" b="1">
              <a:solidFill>
                <a:schemeClr val="tx1"/>
              </a:solidFill>
            </a:endParaRPr>
          </a:p>
          <a:p>
            <a:r>
              <a:rPr lang="zh-CN" altLang="en-US" sz="3600" b="1">
                <a:sym typeface="+mn-ea"/>
              </a:rPr>
              <a:t>废除封建等级身份制；</a:t>
            </a:r>
            <a:endParaRPr lang="zh-CN" altLang="en-US" sz="3600" b="1">
              <a:solidFill>
                <a:schemeClr val="tx1"/>
              </a:solidFill>
            </a:endParaRPr>
          </a:p>
          <a:p>
            <a:r>
              <a:rPr lang="zh-CN" altLang="en-US" sz="3600" b="1">
                <a:sym typeface="+mn-ea"/>
              </a:rPr>
              <a:t>取消武士特权</a:t>
            </a:r>
            <a:endParaRPr lang="zh-CN" altLang="en-US" sz="3600" b="1">
              <a:sym typeface="+mn-ea"/>
            </a:endParaRPr>
          </a:p>
          <a:p>
            <a:endParaRPr lang="zh-CN" altLang="en-US" sz="3600" b="1">
              <a:sym typeface="+mn-ea"/>
            </a:endParaRPr>
          </a:p>
          <a:p>
            <a:pPr indent="0" algn="l" defTabSz="0">
              <a:lnSpc>
                <a:spcPct val="90000"/>
              </a:lnSpc>
              <a:spcBef>
                <a:spcPts val="1000"/>
              </a:spcBef>
              <a:buFont typeface="Arial" panose="020B0604020202020204" pitchFamily="34" charset="0"/>
              <a:buNone/>
            </a:pPr>
            <a:r>
              <a:rPr lang="zh-CN" altLang="en-US" sz="3600" b="1" dirty="0">
                <a:solidFill>
                  <a:schemeClr val="bg1"/>
                </a:solidFill>
                <a:sym typeface="Calibri" panose="020F0502020204030204" charset="0"/>
              </a:rPr>
              <a:t>图为宣布废藩置县诏书</a:t>
            </a:r>
            <a:r>
              <a:rPr lang="zh-CN" altLang="en-US" sz="3600" dirty="0">
                <a:solidFill>
                  <a:schemeClr val="bg1"/>
                </a:solidFill>
                <a:sym typeface="Calibri" panose="020F0502020204030204" charset="0"/>
              </a:rPr>
              <a:t>。</a:t>
            </a:r>
            <a:endParaRPr lang="zh-CN" altLang="en-US" sz="3600" kern="1200" dirty="0">
              <a:solidFill>
                <a:schemeClr val="bg1"/>
              </a:solidFill>
              <a:latin typeface="+mn-lt"/>
              <a:ea typeface="+mn-ea"/>
              <a:cs typeface="+mn-cs"/>
              <a:sym typeface="Calibri" panose="020F0502020204030204" charset="0"/>
            </a:endParaRPr>
          </a:p>
          <a:p>
            <a:endParaRPr lang="zh-CN" altLang="en-US"/>
          </a:p>
        </p:txBody>
      </p:sp>
      <p:pic>
        <p:nvPicPr>
          <p:cNvPr id="32772" name="Picture 2" descr="c:\users\hsacnu\appdata\roaming\360se6\User Data\temp\eac4b74543a9822639e1176f8a82b9014a90eb52.jpg"/>
          <p:cNvPicPr>
            <a:picLocks noChangeAspect="1"/>
          </p:cNvPicPr>
          <p:nvPr/>
        </p:nvPicPr>
        <p:blipFill>
          <a:blip r:embed="rId2">
            <a:lum contrast="20000"/>
          </a:blip>
          <a:stretch>
            <a:fillRect/>
          </a:stretch>
        </p:blipFill>
        <p:spPr>
          <a:xfrm>
            <a:off x="7085965" y="2406015"/>
            <a:ext cx="3611880" cy="3948430"/>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34817" name="图片 4" descr="43县.jpg"/>
          <p:cNvPicPr>
            <a:picLocks noChangeAspect="1"/>
          </p:cNvPicPr>
          <p:nvPr/>
        </p:nvPicPr>
        <p:blipFill>
          <a:blip r:embed="rId2"/>
          <a:stretch>
            <a:fillRect/>
          </a:stretch>
        </p:blipFill>
        <p:spPr>
          <a:xfrm>
            <a:off x="3502025" y="0"/>
            <a:ext cx="5187950" cy="6858000"/>
          </a:xfrm>
          <a:prstGeom prst="rect">
            <a:avLst/>
          </a:prstGeom>
          <a:noFill/>
          <a:ln w="9525">
            <a:noFill/>
          </a:ln>
        </p:spPr>
      </p:pic>
      <p:sp>
        <p:nvSpPr>
          <p:cNvPr id="34818" name="TextBox 5"/>
          <p:cNvSpPr/>
          <p:nvPr/>
        </p:nvSpPr>
        <p:spPr>
          <a:xfrm>
            <a:off x="3575050" y="1052513"/>
            <a:ext cx="2808288" cy="521970"/>
          </a:xfrm>
          <a:prstGeom prst="rect">
            <a:avLst/>
          </a:prstGeom>
          <a:noFill/>
          <a:ln w="9525">
            <a:noFill/>
          </a:ln>
        </p:spPr>
        <p:txBody>
          <a:bodyPr anchor="t">
            <a:spAutoFit/>
          </a:bodyPr>
          <a:p>
            <a:r>
              <a:rPr lang="zh-CN" altLang="en-US" sz="2800" b="1" dirty="0">
                <a:solidFill>
                  <a:srgbClr val="000000"/>
                </a:solidFill>
                <a:latin typeface="微软雅黑" panose="020B0503020204020204" charset="-122"/>
                <a:ea typeface="微软雅黑" panose="020B0503020204020204" charset="-122"/>
                <a:sym typeface="微软雅黑" panose="020B0503020204020204" charset="-122"/>
              </a:rPr>
              <a:t>日本的都道府县</a:t>
            </a:r>
            <a:endParaRPr lang="zh-CN" altLang="en-US" dirty="0">
              <a:latin typeface="Arial" panose="020B0604020202020204" pitchFamily="34" charset="0"/>
              <a:ea typeface="宋体" panose="02010600030101010101" pitchFamily="2" charset="-122"/>
            </a:endParaRPr>
          </a:p>
        </p:txBody>
      </p:sp>
      <p:sp>
        <p:nvSpPr>
          <p:cNvPr id="34819" name="圆角矩形标注 6"/>
          <p:cNvSpPr/>
          <p:nvPr/>
        </p:nvSpPr>
        <p:spPr>
          <a:xfrm>
            <a:off x="6456363" y="5732463"/>
            <a:ext cx="1079500" cy="504825"/>
          </a:xfrm>
          <a:prstGeom prst="wedgeRoundRectCallout">
            <a:avLst>
              <a:gd name="adj1" fmla="val 43176"/>
              <a:gd name="adj2" fmla="val -196338"/>
              <a:gd name="adj3" fmla="val 16667"/>
            </a:avLst>
          </a:prstGeom>
          <a:solidFill>
            <a:schemeClr val="bg1"/>
          </a:solidFill>
          <a:ln w="25400" cap="flat" cmpd="sng">
            <a:solidFill>
              <a:srgbClr val="395E8A"/>
            </a:solidFill>
            <a:prstDash val="solid"/>
            <a:bevel/>
            <a:headEnd type="none" w="med" len="med"/>
            <a:tailEnd type="none" w="med" len="med"/>
          </a:ln>
        </p:spPr>
        <p:txBody>
          <a:bodyPr anchor="ctr"/>
          <a:p>
            <a:pPr algn="ctr"/>
            <a:r>
              <a:rPr lang="zh-CN" altLang="en-US" b="1" dirty="0">
                <a:latin typeface="微软雅黑" panose="020B0503020204020204" charset="-122"/>
                <a:ea typeface="微软雅黑" panose="020B0503020204020204" charset="-122"/>
                <a:sym typeface="微软雅黑" panose="020B0503020204020204" charset="-122"/>
              </a:rPr>
              <a:t>东京</a:t>
            </a:r>
            <a:endParaRPr lang="zh-CN" altLang="en-US" dirty="0">
              <a:latin typeface="Arial" panose="020B0604020202020204" pitchFamily="34" charset="0"/>
              <a:ea typeface="宋体" panose="02010600030101010101" pitchFamily="2" charset="-122"/>
            </a:endParaRPr>
          </a:p>
        </p:txBody>
      </p:sp>
      <p:sp>
        <p:nvSpPr>
          <p:cNvPr id="34820" name="圆角矩形标注 7"/>
          <p:cNvSpPr/>
          <p:nvPr/>
        </p:nvSpPr>
        <p:spPr>
          <a:xfrm>
            <a:off x="4151313" y="3429000"/>
            <a:ext cx="1081087" cy="504825"/>
          </a:xfrm>
          <a:prstGeom prst="wedgeRoundRectCallout">
            <a:avLst>
              <a:gd name="adj1" fmla="val 75181"/>
              <a:gd name="adj2" fmla="val 128866"/>
              <a:gd name="adj3" fmla="val 16667"/>
            </a:avLst>
          </a:prstGeom>
          <a:solidFill>
            <a:schemeClr val="bg1"/>
          </a:solidFill>
          <a:ln w="25400" cap="flat" cmpd="sng">
            <a:solidFill>
              <a:srgbClr val="395E8A"/>
            </a:solidFill>
            <a:prstDash val="solid"/>
            <a:bevel/>
            <a:headEnd type="none" w="med" len="med"/>
            <a:tailEnd type="none" w="med" len="med"/>
          </a:ln>
        </p:spPr>
        <p:txBody>
          <a:bodyPr anchor="ctr"/>
          <a:p>
            <a:pPr algn="ctr"/>
            <a:r>
              <a:rPr lang="zh-CN" altLang="en-US" b="1" dirty="0">
                <a:latin typeface="微软雅黑" panose="020B0503020204020204" charset="-122"/>
                <a:ea typeface="微软雅黑" panose="020B0503020204020204" charset="-122"/>
                <a:sym typeface="微软雅黑" panose="020B0503020204020204" charset="-122"/>
              </a:rPr>
              <a:t>京都</a:t>
            </a:r>
            <a:endParaRPr lang="zh-CN" altLang="en-US" dirty="0">
              <a:latin typeface="Arial" panose="020B0604020202020204" pitchFamily="34" charset="0"/>
              <a:ea typeface="宋体" panose="02010600030101010101" pitchFamily="2" charset="-122"/>
            </a:endParaRPr>
          </a:p>
        </p:txBody>
      </p:sp>
      <p:sp>
        <p:nvSpPr>
          <p:cNvPr id="34821" name="圆角矩形标注 8"/>
          <p:cNvSpPr/>
          <p:nvPr/>
        </p:nvSpPr>
        <p:spPr>
          <a:xfrm>
            <a:off x="5448300" y="6353175"/>
            <a:ext cx="1079500" cy="504825"/>
          </a:xfrm>
          <a:prstGeom prst="wedgeRoundRectCallout">
            <a:avLst>
              <a:gd name="adj1" fmla="val -33222"/>
              <a:gd name="adj2" fmla="val -185278"/>
              <a:gd name="adj3" fmla="val 16667"/>
            </a:avLst>
          </a:prstGeom>
          <a:solidFill>
            <a:schemeClr val="bg1"/>
          </a:solidFill>
          <a:ln w="25400" cap="flat" cmpd="sng">
            <a:solidFill>
              <a:srgbClr val="395E8A"/>
            </a:solidFill>
            <a:prstDash val="solid"/>
            <a:bevel/>
            <a:headEnd type="none" w="med" len="med"/>
            <a:tailEnd type="none" w="med" len="med"/>
          </a:ln>
        </p:spPr>
        <p:txBody>
          <a:bodyPr anchor="ctr"/>
          <a:p>
            <a:pPr algn="ctr"/>
            <a:r>
              <a:rPr lang="zh-CN" altLang="en-US" b="1" dirty="0">
                <a:latin typeface="微软雅黑" panose="020B0503020204020204" charset="-122"/>
                <a:ea typeface="微软雅黑" panose="020B0503020204020204" charset="-122"/>
                <a:sym typeface="微软雅黑" panose="020B0503020204020204" charset="-122"/>
              </a:rPr>
              <a:t>大阪</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1"/>
          <a:tile tx="0" ty="0" sx="100000" sy="100000" flip="none" algn="tl"/>
        </a:blipFill>
        <a:effectLst/>
      </p:bgPr>
    </p:bg>
    <p:spTree>
      <p:nvGrpSpPr>
        <p:cNvPr id="1" name=""/>
        <p:cNvGrpSpPr/>
        <p:nvPr/>
      </p:nvGrpSpPr>
      <p:grpSpPr/>
      <p:sp>
        <p:nvSpPr>
          <p:cNvPr id="35841" name="标题 1"/>
          <p:cNvSpPr>
            <a:spLocks noGrp="1"/>
          </p:cNvSpPr>
          <p:nvPr>
            <p:ph type="ctrTitle"/>
          </p:nvPr>
        </p:nvSpPr>
        <p:spPr>
          <a:xfrm>
            <a:off x="5303838" y="333375"/>
            <a:ext cx="4319587" cy="604838"/>
          </a:xfrm>
        </p:spPr>
        <p:txBody>
          <a:bodyPr vert="horz" wrap="square" anchor="ctr"/>
          <a:p>
            <a:pPr>
              <a:buNone/>
            </a:pPr>
            <a:r>
              <a:rPr lang="zh-CN" altLang="en-US" sz="3200" b="1" kern="1200">
                <a:solidFill>
                  <a:srgbClr val="FFFF00"/>
                </a:solidFill>
                <a:latin typeface="+mj-lt"/>
                <a:ea typeface="黑体" panose="02010609060101010101" pitchFamily="1" charset="-122"/>
                <a:cs typeface="+mj-cs"/>
                <a:sym typeface="Calibri" panose="020F0502020204030204" charset="0"/>
              </a:rPr>
              <a:t>四民平等</a:t>
            </a:r>
            <a:endParaRPr lang="zh-CN" altLang="en-US" sz="4400" kern="1200">
              <a:latin typeface="+mj-lt"/>
              <a:ea typeface="+mj-ea"/>
              <a:cs typeface="+mj-cs"/>
              <a:sym typeface="Calibri" panose="020F0502020204030204" charset="0"/>
            </a:endParaRPr>
          </a:p>
        </p:txBody>
      </p:sp>
      <p:sp>
        <p:nvSpPr>
          <p:cNvPr id="35843" name="内容占位符 2"/>
          <p:cNvSpPr>
            <a:spLocks noGrp="1"/>
          </p:cNvSpPr>
          <p:nvPr>
            <p:ph type="subTitle" idx="1"/>
          </p:nvPr>
        </p:nvSpPr>
        <p:spPr>
          <a:xfrm>
            <a:off x="3792538" y="1052513"/>
            <a:ext cx="1512887" cy="576262"/>
          </a:xfrm>
        </p:spPr>
        <p:txBody>
          <a:bodyPr vert="horz" wrap="square" anchor="t"/>
          <a:p>
            <a:pPr marL="342900" indent="-342900" defTabSz="0">
              <a:lnSpc>
                <a:spcPct val="90000"/>
              </a:lnSpc>
              <a:buFont typeface="Symbol" panose="05050102010706020507" pitchFamily="2" charset="2"/>
            </a:pPr>
            <a:r>
              <a:rPr lang="zh-CN" altLang="en-US" sz="3200" b="1" kern="1200">
                <a:solidFill>
                  <a:schemeClr val="bg1"/>
                </a:solidFill>
                <a:latin typeface="+mn-lt"/>
                <a:ea typeface="黑体" panose="02010609060101010101" pitchFamily="1" charset="-122"/>
                <a:cs typeface="+mn-cs"/>
                <a:sym typeface="Calibri" panose="020F0502020204030204" charset="0"/>
              </a:rPr>
              <a:t>皇族</a:t>
            </a:r>
            <a:endParaRPr lang="zh-CN" altLang="en-US" sz="3200" kern="1200">
              <a:latin typeface="+mn-lt"/>
              <a:ea typeface="+mn-ea"/>
              <a:cs typeface="+mn-cs"/>
              <a:sym typeface="Calibri" panose="020F0502020204030204" charset="0"/>
            </a:endParaRPr>
          </a:p>
        </p:txBody>
      </p:sp>
      <p:pic>
        <p:nvPicPr>
          <p:cNvPr id="2" name="Picture 4" descr="日本封建等级示意图"/>
          <p:cNvPicPr>
            <a:picLocks noChangeAspect="1"/>
          </p:cNvPicPr>
          <p:nvPr/>
        </p:nvPicPr>
        <p:blipFill>
          <a:blip r:embed="rId2"/>
          <a:srcRect b="28513"/>
          <a:stretch>
            <a:fillRect/>
          </a:stretch>
        </p:blipFill>
        <p:spPr>
          <a:xfrm>
            <a:off x="1919288" y="695325"/>
            <a:ext cx="1368425" cy="3743325"/>
          </a:xfrm>
          <a:prstGeom prst="rect">
            <a:avLst/>
          </a:prstGeom>
          <a:noFill/>
          <a:ln w="9525">
            <a:noFill/>
          </a:ln>
        </p:spPr>
      </p:pic>
      <p:pic>
        <p:nvPicPr>
          <p:cNvPr id="35844" name="Picture 5" descr="日本封建等级示意图"/>
          <p:cNvPicPr>
            <a:picLocks noChangeAspect="1"/>
          </p:cNvPicPr>
          <p:nvPr/>
        </p:nvPicPr>
        <p:blipFill>
          <a:blip r:embed="rId2"/>
          <a:srcRect t="70076"/>
          <a:stretch>
            <a:fillRect/>
          </a:stretch>
        </p:blipFill>
        <p:spPr>
          <a:xfrm>
            <a:off x="1919288" y="4508500"/>
            <a:ext cx="1403350" cy="2016125"/>
          </a:xfrm>
          <a:prstGeom prst="rect">
            <a:avLst/>
          </a:prstGeom>
          <a:noFill/>
          <a:ln w="9525">
            <a:noFill/>
          </a:ln>
        </p:spPr>
      </p:pic>
      <p:sp>
        <p:nvSpPr>
          <p:cNvPr id="35846" name="内容占位符 2"/>
          <p:cNvSpPr>
            <a:spLocks noGrp="1"/>
          </p:cNvSpPr>
          <p:nvPr/>
        </p:nvSpPr>
        <p:spPr>
          <a:xfrm>
            <a:off x="3216275" y="2349500"/>
            <a:ext cx="2663190" cy="935355"/>
          </a:xfrm>
          <a:prstGeom prst="rect">
            <a:avLst/>
          </a:prstGeom>
          <a:noFill/>
          <a:ln w="9525">
            <a:noFill/>
          </a:ln>
        </p:spPr>
        <p:txBody>
          <a:bodyPr anchor="t"/>
          <a:p>
            <a:pPr marL="342900" indent="-342900" algn="ctr">
              <a:lnSpc>
                <a:spcPct val="90000"/>
              </a:lnSpc>
              <a:spcBef>
                <a:spcPct val="20000"/>
              </a:spcBef>
              <a:buClr>
                <a:schemeClr val="tx2"/>
              </a:buClr>
              <a:buSzPct val="90000"/>
              <a:buFont typeface="Symbol" panose="05050102010706020507" pitchFamily="2" charset="2"/>
              <a:buNone/>
            </a:pPr>
            <a:r>
              <a:rPr lang="zh-CN" altLang="en-US" sz="2800" b="1" dirty="0">
                <a:solidFill>
                  <a:schemeClr val="bg1"/>
                </a:solidFill>
                <a:latin typeface="Times New Roman" panose="02020603050405020304" pitchFamily="2" charset="0"/>
                <a:ea typeface="黑体" panose="02010609060101010101" pitchFamily="1" charset="-122"/>
                <a:sym typeface="Times New Roman" panose="02020603050405020304" pitchFamily="2" charset="0"/>
              </a:rPr>
              <a:t>大名和公卿为华族</a:t>
            </a:r>
            <a:endParaRPr lang="zh-CN" altLang="en-US" sz="2800" dirty="0">
              <a:latin typeface="Arial" panose="020B0604020202020204" pitchFamily="34" charset="0"/>
              <a:ea typeface="宋体" panose="02010600030101010101" pitchFamily="2" charset="-122"/>
            </a:endParaRPr>
          </a:p>
        </p:txBody>
      </p:sp>
      <p:sp>
        <p:nvSpPr>
          <p:cNvPr id="35847" name="内容占位符 2"/>
          <p:cNvSpPr>
            <a:spLocks noGrp="1"/>
          </p:cNvSpPr>
          <p:nvPr/>
        </p:nvSpPr>
        <p:spPr>
          <a:xfrm>
            <a:off x="3402330" y="3844290"/>
            <a:ext cx="2826385" cy="468630"/>
          </a:xfrm>
          <a:prstGeom prst="rect">
            <a:avLst/>
          </a:prstGeom>
          <a:noFill/>
          <a:ln w="9525">
            <a:noFill/>
          </a:ln>
        </p:spPr>
        <p:txBody>
          <a:bodyPr anchor="t"/>
          <a:p>
            <a:pPr marL="342900" indent="-342900" algn="ctr">
              <a:lnSpc>
                <a:spcPct val="90000"/>
              </a:lnSpc>
              <a:spcBef>
                <a:spcPct val="20000"/>
              </a:spcBef>
              <a:buClr>
                <a:schemeClr val="tx2"/>
              </a:buClr>
              <a:buSzPct val="90000"/>
              <a:buFont typeface="Symbol" panose="05050102010706020507" pitchFamily="2" charset="2"/>
              <a:buNone/>
            </a:pPr>
            <a:r>
              <a:rPr lang="zh-CN" altLang="en-US" sz="2800" b="1" dirty="0">
                <a:solidFill>
                  <a:schemeClr val="bg1"/>
                </a:solidFill>
                <a:latin typeface="Times New Roman" panose="02020603050405020304" pitchFamily="2" charset="0"/>
                <a:ea typeface="黑体" panose="02010609060101010101" pitchFamily="1" charset="-122"/>
                <a:sym typeface="Times New Roman" panose="02020603050405020304" pitchFamily="2" charset="0"/>
              </a:rPr>
              <a:t>武士为士族</a:t>
            </a:r>
            <a:endParaRPr lang="zh-CN" altLang="en-US" sz="2800" dirty="0">
              <a:latin typeface="Arial" panose="020B0604020202020204" pitchFamily="34" charset="0"/>
              <a:ea typeface="宋体" panose="02010600030101010101" pitchFamily="2" charset="-122"/>
            </a:endParaRPr>
          </a:p>
        </p:txBody>
      </p:sp>
      <p:sp>
        <p:nvSpPr>
          <p:cNvPr id="35848" name="内容占位符 2"/>
          <p:cNvSpPr>
            <a:spLocks noGrp="1"/>
          </p:cNvSpPr>
          <p:nvPr/>
        </p:nvSpPr>
        <p:spPr>
          <a:xfrm>
            <a:off x="3575050" y="5086350"/>
            <a:ext cx="2375535" cy="1135380"/>
          </a:xfrm>
          <a:prstGeom prst="rect">
            <a:avLst/>
          </a:prstGeom>
          <a:noFill/>
          <a:ln w="9525">
            <a:noFill/>
          </a:ln>
        </p:spPr>
        <p:txBody>
          <a:bodyPr anchor="t"/>
          <a:p>
            <a:pPr marL="342900" indent="-342900" algn="ctr">
              <a:lnSpc>
                <a:spcPct val="90000"/>
              </a:lnSpc>
              <a:spcBef>
                <a:spcPct val="20000"/>
              </a:spcBef>
              <a:buClr>
                <a:schemeClr val="tx2"/>
              </a:buClr>
              <a:buSzPct val="90000"/>
              <a:buFont typeface="Symbol" panose="05050102010706020507" pitchFamily="2" charset="2"/>
              <a:buNone/>
            </a:pPr>
            <a:r>
              <a:rPr lang="zh-CN" altLang="en-US" sz="2800" b="1" dirty="0">
                <a:solidFill>
                  <a:schemeClr val="bg1"/>
                </a:solidFill>
                <a:latin typeface="Times New Roman" panose="02020603050405020304" pitchFamily="2" charset="0"/>
                <a:ea typeface="黑体" panose="02010609060101010101" pitchFamily="1" charset="-122"/>
                <a:sym typeface="Times New Roman" panose="02020603050405020304" pitchFamily="2" charset="0"/>
              </a:rPr>
              <a:t>其他农工商贱民为平民</a:t>
            </a:r>
            <a:endParaRPr lang="zh-CN" altLang="en-US" sz="2800" dirty="0">
              <a:solidFill>
                <a:schemeClr val="bg1"/>
              </a:solidFill>
              <a:latin typeface="Times New Roman" panose="02020603050405020304" pitchFamily="2" charset="0"/>
              <a:ea typeface="宋体" panose="02010600030101010101" pitchFamily="2" charset="-122"/>
              <a:sym typeface="Times New Roman" panose="02020603050405020304" pitchFamily="2" charset="0"/>
            </a:endParaRPr>
          </a:p>
        </p:txBody>
      </p:sp>
      <p:sp>
        <p:nvSpPr>
          <p:cNvPr id="35849" name="Text Box 9"/>
          <p:cNvSpPr/>
          <p:nvPr/>
        </p:nvSpPr>
        <p:spPr>
          <a:xfrm>
            <a:off x="7058025" y="3729355"/>
            <a:ext cx="3565525" cy="583565"/>
          </a:xfrm>
          <a:prstGeom prst="rect">
            <a:avLst/>
          </a:prstGeom>
          <a:noFill/>
          <a:ln w="9525" cap="flat" cmpd="sng">
            <a:solidFill>
              <a:srgbClr val="FFFF00"/>
            </a:solidFill>
            <a:prstDash val="solid"/>
            <a:miter/>
            <a:headEnd type="none" w="med" len="med"/>
            <a:tailEnd type="none" w="med" len="med"/>
          </a:ln>
        </p:spPr>
        <p:txBody>
          <a:bodyPr wrap="square" anchor="t">
            <a:spAutoFit/>
          </a:bodyPr>
          <a:p>
            <a:pPr algn="ctr"/>
            <a:r>
              <a:rPr lang="zh-CN" altLang="en-US" sz="3200" dirty="0">
                <a:solidFill>
                  <a:schemeClr val="bg1"/>
                </a:solidFill>
                <a:latin typeface="黑体" panose="02010609060101010101" pitchFamily="1" charset="-122"/>
                <a:ea typeface="黑体" panose="02010609060101010101" pitchFamily="1" charset="-122"/>
                <a:sym typeface="黑体" panose="02010609060101010101" pitchFamily="1" charset="-122"/>
              </a:rPr>
              <a:t>废除武士特权</a:t>
            </a:r>
            <a:endParaRPr lang="zh-CN" altLang="en-US" dirty="0">
              <a:latin typeface="Arial" panose="020B0604020202020204" pitchFamily="34" charset="0"/>
              <a:ea typeface="宋体" panose="02010600030101010101" pitchFamily="2" charset="-122"/>
            </a:endParaRPr>
          </a:p>
        </p:txBody>
      </p:sp>
      <p:sp>
        <p:nvSpPr>
          <p:cNvPr id="35850" name="Text Box 10"/>
          <p:cNvSpPr/>
          <p:nvPr/>
        </p:nvSpPr>
        <p:spPr>
          <a:xfrm>
            <a:off x="7058025" y="4948873"/>
            <a:ext cx="4608513" cy="1568450"/>
          </a:xfrm>
          <a:prstGeom prst="rect">
            <a:avLst/>
          </a:prstGeom>
          <a:noFill/>
          <a:ln w="9525" cap="flat" cmpd="sng">
            <a:solidFill>
              <a:srgbClr val="FFFF00"/>
            </a:solidFill>
            <a:prstDash val="solid"/>
            <a:miter/>
            <a:headEnd type="none" w="med" len="med"/>
            <a:tailEnd type="none" w="med" len="med"/>
          </a:ln>
        </p:spPr>
        <p:txBody>
          <a:bodyPr anchor="t">
            <a:spAutoFit/>
          </a:bodyPr>
          <a:p>
            <a:r>
              <a:rPr lang="zh-CN" altLang="en-US" sz="3200" dirty="0">
                <a:solidFill>
                  <a:schemeClr val="bg1"/>
                </a:solidFill>
                <a:latin typeface="黑体" panose="02010609060101010101" pitchFamily="1" charset="-122"/>
                <a:ea typeface="黑体" panose="02010609060101010101" pitchFamily="1" charset="-122"/>
                <a:sym typeface="黑体" panose="02010609060101010101" pitchFamily="1" charset="-122"/>
              </a:rPr>
              <a:t>平民有了更多自由</a:t>
            </a:r>
            <a:endParaRPr lang="zh-CN" altLang="en-US" sz="3200" dirty="0">
              <a:solidFill>
                <a:schemeClr val="bg1"/>
              </a:solidFill>
              <a:latin typeface="黑体" panose="02010609060101010101" pitchFamily="1" charset="-122"/>
              <a:ea typeface="黑体" panose="02010609060101010101" pitchFamily="1" charset="-122"/>
              <a:sym typeface="黑体" panose="02010609060101010101" pitchFamily="1" charset="-122"/>
            </a:endParaRPr>
          </a:p>
          <a:p>
            <a:r>
              <a:rPr lang="zh-CN" altLang="en-US" sz="3200" dirty="0">
                <a:solidFill>
                  <a:schemeClr val="bg1"/>
                </a:solidFill>
                <a:latin typeface="黑体" panose="02010609060101010101" pitchFamily="1" charset="-122"/>
                <a:ea typeface="黑体" panose="02010609060101010101" pitchFamily="1" charset="-122"/>
                <a:sym typeface="黑体" panose="02010609060101010101" pitchFamily="1" charset="-122"/>
              </a:rPr>
              <a:t>可以自由择业和迁徙</a:t>
            </a:r>
            <a:endParaRPr lang="zh-CN" altLang="en-US" sz="3200" dirty="0">
              <a:solidFill>
                <a:schemeClr val="bg1"/>
              </a:solidFill>
              <a:latin typeface="黑体" panose="02010609060101010101" pitchFamily="1" charset="-122"/>
              <a:ea typeface="黑体" panose="02010609060101010101" pitchFamily="1" charset="-122"/>
              <a:sym typeface="黑体" panose="02010609060101010101" pitchFamily="1" charset="-122"/>
            </a:endParaRPr>
          </a:p>
          <a:p>
            <a:r>
              <a:rPr lang="zh-CN" altLang="en-US" sz="3200" dirty="0">
                <a:solidFill>
                  <a:schemeClr val="bg1"/>
                </a:solidFill>
                <a:latin typeface="黑体" panose="02010609060101010101" pitchFamily="1" charset="-122"/>
                <a:ea typeface="黑体" panose="02010609060101010101" pitchFamily="1" charset="-122"/>
                <a:sym typeface="黑体" panose="02010609060101010101" pitchFamily="1" charset="-122"/>
              </a:rPr>
              <a:t>可以和华族和士族通婚</a:t>
            </a:r>
            <a:endParaRPr lang="zh-CN" altLang="en-US" dirty="0">
              <a:latin typeface="Arial" panose="020B0604020202020204" pitchFamily="34" charset="0"/>
              <a:ea typeface="宋体" panose="02010600030101010101" pitchFamily="2" charset="-122"/>
            </a:endParaRPr>
          </a:p>
        </p:txBody>
      </p:sp>
      <p:sp>
        <p:nvSpPr>
          <p:cNvPr id="35851" name="Text Box 11"/>
          <p:cNvSpPr/>
          <p:nvPr/>
        </p:nvSpPr>
        <p:spPr>
          <a:xfrm>
            <a:off x="6389370" y="2458085"/>
            <a:ext cx="5436870" cy="583565"/>
          </a:xfrm>
          <a:prstGeom prst="rect">
            <a:avLst/>
          </a:prstGeom>
          <a:noFill/>
          <a:ln w="9525" cap="flat" cmpd="sng">
            <a:solidFill>
              <a:srgbClr val="FFFF00"/>
            </a:solidFill>
            <a:prstDash val="solid"/>
            <a:miter/>
            <a:headEnd type="none" w="med" len="med"/>
            <a:tailEnd type="none" w="med" len="med"/>
          </a:ln>
        </p:spPr>
        <p:txBody>
          <a:bodyPr wrap="square" anchor="t">
            <a:spAutoFit/>
          </a:bodyPr>
          <a:p>
            <a:pPr algn="ctr"/>
            <a:r>
              <a:rPr lang="zh-CN" altLang="en-US" sz="3200" dirty="0">
                <a:solidFill>
                  <a:schemeClr val="bg1"/>
                </a:solidFill>
                <a:latin typeface="黑体" panose="02010609060101010101" pitchFamily="1" charset="-122"/>
                <a:ea typeface="黑体" panose="02010609060101010101" pitchFamily="1" charset="-122"/>
                <a:sym typeface="黑体" panose="02010609060101010101" pitchFamily="1" charset="-122"/>
              </a:rPr>
              <a:t>华族和士族可以经营工商业</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filter="wipe(up)">
                                      <p:cBhvr>
                                        <p:cTn id="7" dur="5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846"/>
                                        </p:tgtEl>
                                        <p:attrNameLst>
                                          <p:attrName>style.visibility</p:attrName>
                                        </p:attrNameLst>
                                      </p:cBhvr>
                                      <p:to>
                                        <p:strVal val="visible"/>
                                      </p:to>
                                    </p:set>
                                    <p:animEffect filter="wipe(up)">
                                      <p:cBhvr>
                                        <p:cTn id="12" dur="500"/>
                                        <p:tgtEl>
                                          <p:spTgt spid="358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5847"/>
                                        </p:tgtEl>
                                        <p:attrNameLst>
                                          <p:attrName>style.visibility</p:attrName>
                                        </p:attrNameLst>
                                      </p:cBhvr>
                                      <p:to>
                                        <p:strVal val="visible"/>
                                      </p:to>
                                    </p:set>
                                    <p:animEffect filter="wipe(up)">
                                      <p:cBhvr>
                                        <p:cTn id="17" dur="500"/>
                                        <p:tgtEl>
                                          <p:spTgt spid="358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5848"/>
                                        </p:tgtEl>
                                        <p:attrNameLst>
                                          <p:attrName>style.visibility</p:attrName>
                                        </p:attrNameLst>
                                      </p:cBhvr>
                                      <p:to>
                                        <p:strVal val="visible"/>
                                      </p:to>
                                    </p:set>
                                    <p:animEffect filter="wipe(up)">
                                      <p:cBhvr>
                                        <p:cTn id="22" dur="500"/>
                                        <p:tgtEl>
                                          <p:spTgt spid="3584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5851"/>
                                        </p:tgtEl>
                                        <p:attrNameLst>
                                          <p:attrName>style.visibility</p:attrName>
                                        </p:attrNameLst>
                                      </p:cBhvr>
                                      <p:to>
                                        <p:strVal val="visible"/>
                                      </p:to>
                                    </p:set>
                                    <p:animEffect filter="wipe(up)">
                                      <p:cBhvr>
                                        <p:cTn id="27" dur="500"/>
                                        <p:tgtEl>
                                          <p:spTgt spid="358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5849"/>
                                        </p:tgtEl>
                                        <p:attrNameLst>
                                          <p:attrName>style.visibility</p:attrName>
                                        </p:attrNameLst>
                                      </p:cBhvr>
                                      <p:to>
                                        <p:strVal val="visible"/>
                                      </p:to>
                                    </p:set>
                                    <p:animEffect filter="wipe(up)">
                                      <p:cBhvr>
                                        <p:cTn id="32" dur="500"/>
                                        <p:tgtEl>
                                          <p:spTgt spid="3584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5850"/>
                                        </p:tgtEl>
                                        <p:attrNameLst>
                                          <p:attrName>style.visibility</p:attrName>
                                        </p:attrNameLst>
                                      </p:cBhvr>
                                      <p:to>
                                        <p:strVal val="visible"/>
                                      </p:to>
                                    </p:set>
                                    <p:animEffect filter="wipe(up)">
                                      <p:cBhvr>
                                        <p:cTn id="37"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ldLvl="0"/>
      <p:bldP spid="35846" grpId="0" bldLvl="0"/>
      <p:bldP spid="35847" grpId="0" bldLvl="0"/>
      <p:bldP spid="35848" grpId="0" bldLvl="0"/>
      <p:bldP spid="35849" grpId="0" bldLvl="0" animBg="1"/>
      <p:bldP spid="35850" grpId="0" bldLvl="0" animBg="1"/>
      <p:bldP spid="3585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9" name="Object 2"/>
          <p:cNvPicPr>
            <a:picLocks noChangeAspect="1"/>
          </p:cNvPicPr>
          <p:nvPr/>
        </p:nvPicPr>
        <p:blipFill>
          <a:blip r:embed="rId1"/>
          <a:stretch>
            <a:fillRect/>
          </a:stretch>
        </p:blipFill>
        <p:spPr>
          <a:xfrm>
            <a:off x="1524000" y="0"/>
            <a:ext cx="6296025" cy="6858000"/>
          </a:xfrm>
          <a:prstGeom prst="rect">
            <a:avLst/>
          </a:prstGeom>
          <a:solidFill>
            <a:srgbClr val="4F81BD"/>
          </a:solidFill>
          <a:ln w="9525" cap="flat" cmpd="sng">
            <a:solidFill>
              <a:srgbClr val="000000"/>
            </a:solidFill>
            <a:prstDash val="solid"/>
            <a:miter/>
            <a:headEnd type="none" w="med" len="med"/>
            <a:tailEnd type="none" w="med" len="med"/>
          </a:ln>
        </p:spPr>
      </p:pic>
      <p:sp>
        <p:nvSpPr>
          <p:cNvPr id="12290" name="AutoShape 3"/>
          <p:cNvSpPr/>
          <p:nvPr/>
        </p:nvSpPr>
        <p:spPr>
          <a:xfrm>
            <a:off x="1990725" y="5589588"/>
            <a:ext cx="2952750" cy="792162"/>
          </a:xfrm>
          <a:prstGeom prst="wedgeRectCallout">
            <a:avLst>
              <a:gd name="adj1" fmla="val 45644"/>
              <a:gd name="adj2" fmla="val -277653"/>
            </a:avLst>
          </a:prstGeom>
          <a:solidFill>
            <a:srgbClr val="FFC000"/>
          </a:solidFill>
          <a:ln w="9525" cap="flat" cmpd="sng">
            <a:solidFill>
              <a:schemeClr val="tx1"/>
            </a:solidFill>
            <a:prstDash val="solid"/>
            <a:miter/>
            <a:headEnd type="none" w="med" len="med"/>
            <a:tailEnd type="none" w="med" len="med"/>
          </a:ln>
        </p:spPr>
        <p:txBody>
          <a:bodyPr anchor="t"/>
          <a:p>
            <a:r>
              <a:rPr lang="zh-CN" altLang="en-US" sz="2400" dirty="0">
                <a:solidFill>
                  <a:srgbClr val="000000"/>
                </a:solidFill>
                <a:latin typeface="Times New Roman" panose="02020603050405020304" pitchFamily="2" charset="0"/>
                <a:ea typeface="黑体" panose="02010609060101010101" pitchFamily="1" charset="-122"/>
                <a:sym typeface="Times New Roman" panose="02020603050405020304" pitchFamily="2" charset="0"/>
              </a:rPr>
              <a:t>天皇：名义上的国家元首，朝廷设京都</a:t>
            </a:r>
            <a:endParaRPr lang="zh-CN" altLang="en-US" sz="2400" dirty="0">
              <a:solidFill>
                <a:srgbClr val="FF0000"/>
              </a:solidFill>
              <a:latin typeface="Times New Roman" panose="02020603050405020304" pitchFamily="2" charset="0"/>
              <a:ea typeface="黑体" panose="02010609060101010101" pitchFamily="1" charset="-122"/>
              <a:sym typeface="Times New Roman" panose="02020603050405020304" pitchFamily="2" charset="0"/>
            </a:endParaRPr>
          </a:p>
        </p:txBody>
      </p:sp>
      <p:sp>
        <p:nvSpPr>
          <p:cNvPr id="12291" name="AutoShape 4"/>
          <p:cNvSpPr/>
          <p:nvPr/>
        </p:nvSpPr>
        <p:spPr>
          <a:xfrm>
            <a:off x="2351088" y="260350"/>
            <a:ext cx="3457575" cy="865188"/>
          </a:xfrm>
          <a:prstGeom prst="wedgeRectCallout">
            <a:avLst>
              <a:gd name="adj1" fmla="val 54907"/>
              <a:gd name="adj2" fmla="val 289079"/>
            </a:avLst>
          </a:prstGeom>
          <a:solidFill>
            <a:srgbClr val="FFC000"/>
          </a:solidFill>
          <a:ln w="9525" cap="flat" cmpd="sng">
            <a:solidFill>
              <a:schemeClr val="tx1"/>
            </a:solidFill>
            <a:prstDash val="solid"/>
            <a:miter/>
            <a:headEnd type="none" w="med" len="med"/>
            <a:tailEnd type="none" w="med" len="med"/>
          </a:ln>
        </p:spPr>
        <p:txBody>
          <a:bodyPr anchor="t"/>
          <a:p>
            <a:pPr algn="ctr"/>
            <a:r>
              <a:rPr lang="zh-CN" altLang="en-US" sz="2400" dirty="0">
                <a:solidFill>
                  <a:srgbClr val="000000"/>
                </a:solidFill>
                <a:latin typeface="Times New Roman" panose="02020603050405020304" pitchFamily="2" charset="0"/>
                <a:ea typeface="黑体" panose="02010609060101010101" pitchFamily="1" charset="-122"/>
                <a:sym typeface="Times New Roman" panose="02020603050405020304" pitchFamily="2" charset="0"/>
              </a:rPr>
              <a:t>幕府</a:t>
            </a:r>
            <a:r>
              <a:rPr lang="en-US" altLang="zh-CN" sz="2400" dirty="0">
                <a:solidFill>
                  <a:srgbClr val="000000"/>
                </a:solidFill>
                <a:latin typeface="Times New Roman" panose="02020603050405020304" pitchFamily="2" charset="0"/>
                <a:ea typeface="黑体" panose="02010609060101010101" pitchFamily="1" charset="-122"/>
                <a:sym typeface="Times New Roman" panose="02020603050405020304" pitchFamily="2" charset="0"/>
              </a:rPr>
              <a:t>(</a:t>
            </a:r>
            <a:r>
              <a:rPr lang="zh-CN" altLang="en-US" sz="2400" dirty="0">
                <a:solidFill>
                  <a:srgbClr val="000000"/>
                </a:solidFill>
                <a:latin typeface="Times New Roman" panose="02020603050405020304" pitchFamily="2" charset="0"/>
                <a:ea typeface="黑体" panose="02010609060101010101" pitchFamily="1" charset="-122"/>
                <a:sym typeface="Times New Roman" panose="02020603050405020304" pitchFamily="2" charset="0"/>
              </a:rPr>
              <a:t>将军</a:t>
            </a:r>
            <a:r>
              <a:rPr lang="en-US" altLang="zh-CN" sz="2400" dirty="0">
                <a:solidFill>
                  <a:srgbClr val="000000"/>
                </a:solidFill>
                <a:latin typeface="Times New Roman" panose="02020603050405020304" pitchFamily="2" charset="0"/>
                <a:ea typeface="黑体" panose="02010609060101010101" pitchFamily="1" charset="-122"/>
                <a:sym typeface="Times New Roman" panose="02020603050405020304" pitchFamily="2" charset="0"/>
              </a:rPr>
              <a:t>)</a:t>
            </a:r>
            <a:r>
              <a:rPr lang="zh-CN" altLang="en-US" sz="2400" dirty="0">
                <a:solidFill>
                  <a:srgbClr val="000000"/>
                </a:solidFill>
                <a:latin typeface="Times New Roman" panose="02020603050405020304" pitchFamily="2" charset="0"/>
                <a:ea typeface="黑体" panose="02010609060101010101" pitchFamily="1" charset="-122"/>
                <a:sym typeface="Times New Roman" panose="02020603050405020304" pitchFamily="2" charset="0"/>
              </a:rPr>
              <a:t>：掌管实权，政府设江户（东京）</a:t>
            </a:r>
            <a:endParaRPr lang="zh-CN" altLang="en-US" sz="2400" dirty="0">
              <a:solidFill>
                <a:srgbClr val="FF0000"/>
              </a:solidFill>
              <a:latin typeface="Times New Roman" panose="02020603050405020304" pitchFamily="2" charset="0"/>
              <a:ea typeface="黑体" panose="02010609060101010101" pitchFamily="1" charset="-122"/>
              <a:sym typeface="Times New Roman" panose="02020603050405020304" pitchFamily="2" charset="0"/>
            </a:endParaRPr>
          </a:p>
        </p:txBody>
      </p:sp>
      <p:sp>
        <p:nvSpPr>
          <p:cNvPr id="12292" name="AutoShape 5">
            <a:hlinkClick r:id="rId2" action="ppaction://hlinksldjump"/>
          </p:cNvPr>
          <p:cNvSpPr/>
          <p:nvPr/>
        </p:nvSpPr>
        <p:spPr>
          <a:xfrm>
            <a:off x="9480550" y="405130"/>
            <a:ext cx="1332230" cy="3761740"/>
          </a:xfrm>
          <a:prstGeom prst="verticalScroll">
            <a:avLst>
              <a:gd name="adj" fmla="val 12500"/>
            </a:avLst>
          </a:prstGeom>
          <a:solidFill>
            <a:srgbClr val="FFFF00"/>
          </a:solidFill>
          <a:ln w="9525" cap="flat" cmpd="sng">
            <a:solidFill>
              <a:schemeClr val="tx1"/>
            </a:solidFill>
            <a:prstDash val="solid"/>
            <a:bevel/>
            <a:headEnd type="none" w="med" len="med"/>
            <a:tailEnd type="none" w="med" len="med"/>
          </a:ln>
        </p:spPr>
        <p:txBody>
          <a:bodyPr wrap="none" anchor="ctr"/>
          <a:p>
            <a:pPr algn="ctr"/>
            <a:r>
              <a:rPr lang="zh-CN" altLang="en-US" sz="2800" dirty="0">
                <a:solidFill>
                  <a:srgbClr val="000000"/>
                </a:solidFill>
                <a:latin typeface="Times New Roman" panose="02020603050405020304" pitchFamily="2" charset="0"/>
                <a:ea typeface="黑体" panose="02010609060101010101" pitchFamily="1" charset="-122"/>
                <a:sym typeface="Times New Roman" panose="02020603050405020304" pitchFamily="2" charset="0"/>
              </a:rPr>
              <a:t>德</a:t>
            </a:r>
            <a:endParaRPr lang="zh-CN" altLang="en-US" sz="2800" dirty="0">
              <a:solidFill>
                <a:srgbClr val="000000"/>
              </a:solidFill>
              <a:latin typeface="Times New Roman" panose="02020603050405020304" pitchFamily="2" charset="0"/>
              <a:ea typeface="黑体" panose="02010609060101010101" pitchFamily="1" charset="-122"/>
              <a:sym typeface="Times New Roman" panose="02020603050405020304" pitchFamily="2" charset="0"/>
            </a:endParaRPr>
          </a:p>
          <a:p>
            <a:pPr algn="ctr"/>
            <a:r>
              <a:rPr lang="zh-CN" altLang="en-US" sz="2800" dirty="0">
                <a:solidFill>
                  <a:srgbClr val="000000"/>
                </a:solidFill>
                <a:latin typeface="Times New Roman" panose="02020603050405020304" pitchFamily="2" charset="0"/>
                <a:ea typeface="黑体" panose="02010609060101010101" pitchFamily="1" charset="-122"/>
                <a:sym typeface="Times New Roman" panose="02020603050405020304" pitchFamily="2" charset="0"/>
              </a:rPr>
              <a:t>川</a:t>
            </a:r>
            <a:endParaRPr lang="zh-CN" altLang="en-US" sz="2800" dirty="0">
              <a:solidFill>
                <a:srgbClr val="000000"/>
              </a:solidFill>
              <a:latin typeface="Times New Roman" panose="02020603050405020304" pitchFamily="2" charset="0"/>
              <a:ea typeface="黑体" panose="02010609060101010101" pitchFamily="1" charset="-122"/>
              <a:sym typeface="Times New Roman" panose="02020603050405020304" pitchFamily="2" charset="0"/>
            </a:endParaRPr>
          </a:p>
          <a:p>
            <a:pPr algn="ctr"/>
            <a:r>
              <a:rPr lang="zh-CN" altLang="en-US" sz="2800" dirty="0">
                <a:solidFill>
                  <a:srgbClr val="000000"/>
                </a:solidFill>
                <a:latin typeface="Times New Roman" panose="02020603050405020304" pitchFamily="2" charset="0"/>
                <a:ea typeface="黑体" panose="02010609060101010101" pitchFamily="1" charset="-122"/>
                <a:sym typeface="Times New Roman" panose="02020603050405020304" pitchFamily="2" charset="0"/>
              </a:rPr>
              <a:t>幕</a:t>
            </a:r>
            <a:endParaRPr lang="zh-CN" altLang="en-US" sz="2800" dirty="0">
              <a:solidFill>
                <a:srgbClr val="000000"/>
              </a:solidFill>
              <a:latin typeface="Times New Roman" panose="02020603050405020304" pitchFamily="2" charset="0"/>
              <a:ea typeface="黑体" panose="02010609060101010101" pitchFamily="1" charset="-122"/>
              <a:sym typeface="Times New Roman" panose="02020603050405020304" pitchFamily="2" charset="0"/>
            </a:endParaRPr>
          </a:p>
          <a:p>
            <a:pPr algn="ctr"/>
            <a:r>
              <a:rPr lang="zh-CN" altLang="en-US" sz="2800" dirty="0">
                <a:solidFill>
                  <a:srgbClr val="000000"/>
                </a:solidFill>
                <a:latin typeface="Times New Roman" panose="02020603050405020304" pitchFamily="2" charset="0"/>
                <a:ea typeface="黑体" panose="02010609060101010101" pitchFamily="1" charset="-122"/>
                <a:sym typeface="Times New Roman" panose="02020603050405020304" pitchFamily="2" charset="0"/>
              </a:rPr>
              <a:t>府</a:t>
            </a:r>
            <a:endParaRPr lang="zh-CN" altLang="en-US" sz="2800" dirty="0">
              <a:solidFill>
                <a:srgbClr val="000000"/>
              </a:solidFill>
              <a:latin typeface="Times New Roman" panose="02020603050405020304" pitchFamily="2" charset="0"/>
              <a:ea typeface="黑体" panose="02010609060101010101" pitchFamily="1" charset="-122"/>
              <a:sym typeface="Times New Roman" panose="02020603050405020304" pitchFamily="2" charset="0"/>
            </a:endParaRPr>
          </a:p>
          <a:p>
            <a:pPr algn="ctr"/>
            <a:r>
              <a:rPr lang="zh-CN" altLang="en-US" sz="2800" dirty="0">
                <a:solidFill>
                  <a:srgbClr val="000000"/>
                </a:solidFill>
                <a:latin typeface="Times New Roman" panose="02020603050405020304" pitchFamily="2" charset="0"/>
                <a:ea typeface="黑体" panose="02010609060101010101" pitchFamily="1" charset="-122"/>
                <a:sym typeface="Times New Roman" panose="02020603050405020304" pitchFamily="2" charset="0"/>
              </a:rPr>
              <a:t>下</a:t>
            </a:r>
            <a:endParaRPr lang="zh-CN" altLang="en-US" sz="2800" dirty="0">
              <a:solidFill>
                <a:srgbClr val="000000"/>
              </a:solidFill>
              <a:latin typeface="Times New Roman" panose="02020603050405020304" pitchFamily="2" charset="0"/>
              <a:ea typeface="黑体" panose="02010609060101010101" pitchFamily="1" charset="-122"/>
              <a:sym typeface="Times New Roman" panose="02020603050405020304" pitchFamily="2" charset="0"/>
            </a:endParaRPr>
          </a:p>
          <a:p>
            <a:pPr algn="ctr"/>
            <a:r>
              <a:rPr lang="zh-CN" altLang="en-US" sz="2800" dirty="0">
                <a:solidFill>
                  <a:srgbClr val="000000"/>
                </a:solidFill>
                <a:latin typeface="Times New Roman" panose="02020603050405020304" pitchFamily="2" charset="0"/>
                <a:ea typeface="黑体" panose="02010609060101010101" pitchFamily="1" charset="-122"/>
                <a:sym typeface="Times New Roman" panose="02020603050405020304" pitchFamily="2" charset="0"/>
              </a:rPr>
              <a:t>的</a:t>
            </a:r>
            <a:endParaRPr lang="zh-CN" altLang="en-US" sz="2800" dirty="0">
              <a:solidFill>
                <a:srgbClr val="000000"/>
              </a:solidFill>
              <a:latin typeface="Times New Roman" panose="02020603050405020304" pitchFamily="2" charset="0"/>
              <a:ea typeface="黑体" panose="02010609060101010101" pitchFamily="1" charset="-122"/>
              <a:sym typeface="Times New Roman" panose="02020603050405020304" pitchFamily="2" charset="0"/>
            </a:endParaRPr>
          </a:p>
          <a:p>
            <a:pPr algn="ctr"/>
            <a:r>
              <a:rPr lang="zh-CN" altLang="en-US" sz="2800" dirty="0">
                <a:solidFill>
                  <a:srgbClr val="000000"/>
                </a:solidFill>
                <a:latin typeface="Times New Roman" panose="02020603050405020304" pitchFamily="2" charset="0"/>
                <a:ea typeface="黑体" panose="02010609060101010101" pitchFamily="1" charset="-122"/>
                <a:sym typeface="Times New Roman" panose="02020603050405020304" pitchFamily="2" charset="0"/>
              </a:rPr>
              <a:t>日</a:t>
            </a:r>
            <a:endParaRPr lang="zh-CN" altLang="en-US" sz="2800" dirty="0">
              <a:solidFill>
                <a:srgbClr val="000000"/>
              </a:solidFill>
              <a:latin typeface="Times New Roman" panose="02020603050405020304" pitchFamily="2" charset="0"/>
              <a:ea typeface="黑体" panose="02010609060101010101" pitchFamily="1" charset="-122"/>
              <a:sym typeface="Times New Roman" panose="02020603050405020304" pitchFamily="2" charset="0"/>
            </a:endParaRPr>
          </a:p>
          <a:p>
            <a:pPr algn="ctr"/>
            <a:r>
              <a:rPr lang="zh-CN" altLang="en-US" sz="2800" dirty="0">
                <a:solidFill>
                  <a:srgbClr val="000000"/>
                </a:solidFill>
                <a:latin typeface="Times New Roman" panose="02020603050405020304" pitchFamily="2" charset="0"/>
                <a:ea typeface="黑体" panose="02010609060101010101" pitchFamily="1" charset="-122"/>
                <a:sym typeface="Times New Roman" panose="02020603050405020304" pitchFamily="2" charset="0"/>
              </a:rPr>
              <a:t>本</a:t>
            </a:r>
            <a:endParaRPr lang="zh-CN" altLang="en-US" dirty="0">
              <a:latin typeface="Arial" panose="020B0604020202020204" pitchFamily="34" charset="0"/>
              <a:ea typeface="宋体" panose="02010600030101010101" pitchFamily="2" charset="-122"/>
            </a:endParaRPr>
          </a:p>
        </p:txBody>
      </p:sp>
      <p:sp>
        <p:nvSpPr>
          <p:cNvPr id="12293" name="Text Box 6"/>
          <p:cNvSpPr/>
          <p:nvPr/>
        </p:nvSpPr>
        <p:spPr>
          <a:xfrm>
            <a:off x="4872038" y="3860800"/>
            <a:ext cx="795020" cy="460375"/>
          </a:xfrm>
          <a:prstGeom prst="rect">
            <a:avLst/>
          </a:prstGeom>
          <a:solidFill>
            <a:schemeClr val="bg1"/>
          </a:solidFill>
          <a:ln w="9525">
            <a:noFill/>
          </a:ln>
        </p:spPr>
        <p:txBody>
          <a:bodyPr wrap="none" anchor="t">
            <a:spAutoFit/>
          </a:bodyPr>
          <a:p>
            <a:r>
              <a:rPr lang="zh-CN" altLang="en-US" sz="2400" b="1" dirty="0">
                <a:solidFill>
                  <a:srgbClr val="000000"/>
                </a:solidFill>
                <a:latin typeface="Verdana" panose="020B0604030504040204" pitchFamily="2" charset="0"/>
                <a:ea typeface="宋体" panose="02010600030101010101" pitchFamily="2" charset="-122"/>
                <a:sym typeface="Verdana" panose="020B0604030504040204" pitchFamily="2" charset="0"/>
              </a:rPr>
              <a:t>京都</a:t>
            </a:r>
            <a:endParaRPr lang="zh-CN" altLang="en-US" sz="2400" b="1" dirty="0">
              <a:solidFill>
                <a:srgbClr val="000000"/>
              </a:solidFill>
              <a:latin typeface="Verdana" panose="020B0604030504040204" pitchFamily="2" charset="0"/>
              <a:ea typeface="宋体" panose="02010600030101010101" pitchFamily="2" charset="-122"/>
              <a:sym typeface="Verdana" panose="020B0604030504040204" pitchFamily="2" charset="0"/>
            </a:endParaRPr>
          </a:p>
        </p:txBody>
      </p:sp>
      <p:sp>
        <p:nvSpPr>
          <p:cNvPr id="12294" name="Text Box 7"/>
          <p:cNvSpPr/>
          <p:nvPr/>
        </p:nvSpPr>
        <p:spPr>
          <a:xfrm>
            <a:off x="6167438" y="3500438"/>
            <a:ext cx="795020" cy="460375"/>
          </a:xfrm>
          <a:prstGeom prst="rect">
            <a:avLst/>
          </a:prstGeom>
          <a:solidFill>
            <a:schemeClr val="bg1"/>
          </a:solidFill>
          <a:ln w="9525">
            <a:noFill/>
          </a:ln>
        </p:spPr>
        <p:txBody>
          <a:bodyPr wrap="none" anchor="t">
            <a:spAutoFit/>
          </a:bodyPr>
          <a:p>
            <a:r>
              <a:rPr lang="zh-CN" altLang="en-US" sz="2400" b="1" dirty="0">
                <a:solidFill>
                  <a:srgbClr val="000000"/>
                </a:solidFill>
                <a:latin typeface="Verdana" panose="020B0604030504040204" pitchFamily="2" charset="0"/>
                <a:ea typeface="宋体" panose="02010600030101010101" pitchFamily="2" charset="-122"/>
                <a:sym typeface="Verdana" panose="020B0604030504040204" pitchFamily="2" charset="0"/>
              </a:rPr>
              <a:t>江户</a:t>
            </a:r>
            <a:endParaRPr lang="zh-CN" altLang="en-US" dirty="0">
              <a:latin typeface="Arial" panose="020B0604020202020204" pitchFamily="34" charset="0"/>
              <a:ea typeface="宋体" panose="02010600030101010101" pitchFamily="2" charset="-122"/>
            </a:endParaRPr>
          </a:p>
        </p:txBody>
      </p:sp>
      <p:sp>
        <p:nvSpPr>
          <p:cNvPr id="12295" name="Oval 8"/>
          <p:cNvSpPr/>
          <p:nvPr/>
        </p:nvSpPr>
        <p:spPr>
          <a:xfrm>
            <a:off x="5951538" y="3213100"/>
            <a:ext cx="144462" cy="144463"/>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p>
            <a:endParaRPr lang="zh-CN">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12296" name="Oval 9"/>
          <p:cNvSpPr/>
          <p:nvPr/>
        </p:nvSpPr>
        <p:spPr>
          <a:xfrm>
            <a:off x="4799013" y="3644900"/>
            <a:ext cx="144462" cy="144463"/>
          </a:xfrm>
          <a:prstGeom prst="ellipse">
            <a:avLst/>
          </a:prstGeom>
          <a:solidFill>
            <a:srgbClr val="FF0000"/>
          </a:solidFill>
          <a:ln w="9525" cap="flat" cmpd="sng">
            <a:solidFill>
              <a:schemeClr val="tx1"/>
            </a:solidFill>
            <a:prstDash val="solid"/>
            <a:round/>
            <a:headEnd type="none" w="med" len="med"/>
            <a:tailEnd type="none" w="med" len="med"/>
          </a:ln>
        </p:spPr>
        <p:txBody>
          <a:bodyPr wrap="none" anchor="ctr"/>
          <a:p>
            <a:endParaRPr lang="zh-CN">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12297" name="AutoShape 10"/>
          <p:cNvSpPr/>
          <p:nvPr/>
        </p:nvSpPr>
        <p:spPr>
          <a:xfrm>
            <a:off x="6600825" y="4365625"/>
            <a:ext cx="3527425" cy="1295400"/>
          </a:xfrm>
          <a:prstGeom prst="wedgeRectCallout">
            <a:avLst>
              <a:gd name="adj1" fmla="val -49509"/>
              <a:gd name="adj2" fmla="val -320713"/>
            </a:avLst>
          </a:prstGeom>
          <a:solidFill>
            <a:srgbClr val="FFC000"/>
          </a:solidFill>
          <a:ln w="9525" cap="flat" cmpd="sng">
            <a:solidFill>
              <a:schemeClr val="tx1"/>
            </a:solidFill>
            <a:prstDash val="solid"/>
            <a:miter/>
            <a:headEnd type="none" w="med" len="med"/>
            <a:tailEnd type="none" w="med" len="med"/>
          </a:ln>
        </p:spPr>
        <p:txBody>
          <a:bodyPr anchor="t"/>
          <a:p>
            <a:r>
              <a:rPr lang="zh-CN" altLang="en-US" sz="2400" b="1" dirty="0">
                <a:solidFill>
                  <a:srgbClr val="000000"/>
                </a:solidFill>
                <a:latin typeface="Verdana" panose="020B0604030504040204" pitchFamily="2" charset="0"/>
                <a:ea typeface="宋体" panose="02010600030101010101" pitchFamily="2" charset="-122"/>
                <a:sym typeface="Verdana" panose="020B0604030504040204" pitchFamily="2" charset="0"/>
              </a:rPr>
              <a:t>藩</a:t>
            </a:r>
            <a:r>
              <a:rPr lang="en-US" altLang="zh-CN" sz="2400" b="1" dirty="0">
                <a:solidFill>
                  <a:srgbClr val="000000"/>
                </a:solidFill>
                <a:latin typeface="Verdana" panose="020B0604030504040204" pitchFamily="2" charset="0"/>
                <a:ea typeface="宋体" panose="02010600030101010101" pitchFamily="2" charset="-122"/>
                <a:sym typeface="Verdana" panose="020B0604030504040204" pitchFamily="2" charset="0"/>
              </a:rPr>
              <a:t>(</a:t>
            </a:r>
            <a:r>
              <a:rPr lang="zh-CN" altLang="en-US" sz="2400" b="1" dirty="0">
                <a:solidFill>
                  <a:srgbClr val="000000"/>
                </a:solidFill>
                <a:latin typeface="Verdana" panose="020B0604030504040204" pitchFamily="2" charset="0"/>
                <a:ea typeface="宋体" panose="02010600030101010101" pitchFamily="2" charset="-122"/>
                <a:sym typeface="Verdana" panose="020B0604030504040204" pitchFamily="2" charset="0"/>
              </a:rPr>
              <a:t>地方政权</a:t>
            </a:r>
            <a:r>
              <a:rPr lang="en-US" altLang="zh-CN" sz="2400" b="1" dirty="0">
                <a:solidFill>
                  <a:srgbClr val="000000"/>
                </a:solidFill>
                <a:latin typeface="Verdana" panose="020B0604030504040204" pitchFamily="2" charset="0"/>
                <a:ea typeface="宋体" panose="02010600030101010101" pitchFamily="2" charset="-122"/>
                <a:sym typeface="Verdana" panose="020B0604030504040204" pitchFamily="2" charset="0"/>
              </a:rPr>
              <a:t>)</a:t>
            </a:r>
            <a:r>
              <a:rPr lang="zh-CN" altLang="en-US" sz="2400" b="1" dirty="0">
                <a:solidFill>
                  <a:srgbClr val="000000"/>
                </a:solidFill>
                <a:latin typeface="Verdana" panose="020B0604030504040204" pitchFamily="2" charset="0"/>
                <a:ea typeface="宋体" panose="02010600030101010101" pitchFamily="2" charset="-122"/>
                <a:sym typeface="Verdana" panose="020B0604030504040204" pitchFamily="2" charset="0"/>
              </a:rPr>
              <a:t>：首领叫大名，共约</a:t>
            </a:r>
            <a:r>
              <a:rPr lang="en-US" altLang="zh-CN" sz="2400" b="1" dirty="0">
                <a:solidFill>
                  <a:srgbClr val="000000"/>
                </a:solidFill>
                <a:latin typeface="Verdana" panose="020B0604030504040204" pitchFamily="2" charset="0"/>
                <a:ea typeface="宋体" panose="02010600030101010101" pitchFamily="2" charset="-122"/>
                <a:sym typeface="Verdana" panose="020B0604030504040204" pitchFamily="2" charset="0"/>
              </a:rPr>
              <a:t>260</a:t>
            </a:r>
            <a:r>
              <a:rPr lang="zh-CN" altLang="en-US" sz="2400" b="1" dirty="0">
                <a:solidFill>
                  <a:srgbClr val="000000"/>
                </a:solidFill>
                <a:latin typeface="Verdana" panose="020B0604030504040204" pitchFamily="2" charset="0"/>
                <a:ea typeface="宋体" panose="02010600030101010101" pitchFamily="2" charset="-122"/>
                <a:sym typeface="Verdana" panose="020B0604030504040204" pitchFamily="2" charset="0"/>
              </a:rPr>
              <a:t>个藩国，是割据状小王国</a:t>
            </a:r>
            <a:r>
              <a:rPr lang="en-US" altLang="zh-CN" sz="2400" b="1" dirty="0">
                <a:solidFill>
                  <a:srgbClr val="000000"/>
                </a:solidFill>
                <a:latin typeface="Verdana" panose="020B0604030504040204" pitchFamily="2" charset="0"/>
                <a:ea typeface="宋体" panose="02010600030101010101" pitchFamily="2" charset="-122"/>
                <a:sym typeface="Verdana" panose="020B0604030504040204" pitchFamily="2" charset="0"/>
              </a:rPr>
              <a:t>.</a:t>
            </a:r>
            <a:endParaRPr lang="zh-CN" altLang="en-US" dirty="0">
              <a:latin typeface="Arial" panose="020B0604020202020204" pitchFamily="34" charset="0"/>
              <a:ea typeface="宋体" panose="02010600030101010101" pitchFamily="2" charset="-122"/>
            </a:endParaRPr>
          </a:p>
        </p:txBody>
      </p:sp>
      <p:pic>
        <p:nvPicPr>
          <p:cNvPr id="12298" name="Picture 11" descr="mingzhi7"/>
          <p:cNvPicPr>
            <a:picLocks noChangeAspect="1"/>
          </p:cNvPicPr>
          <p:nvPr/>
        </p:nvPicPr>
        <p:blipFill>
          <a:blip r:embed="rId3"/>
          <a:stretch>
            <a:fillRect/>
          </a:stretch>
        </p:blipFill>
        <p:spPr>
          <a:xfrm>
            <a:off x="1676400" y="2438400"/>
            <a:ext cx="2111375" cy="2986088"/>
          </a:xfrm>
          <a:prstGeom prst="rect">
            <a:avLst/>
          </a:prstGeom>
          <a:noFill/>
          <a:ln w="9525">
            <a:noFill/>
          </a:ln>
        </p:spPr>
      </p:pic>
      <p:pic>
        <p:nvPicPr>
          <p:cNvPr id="12299" name="Picture 12" descr="mingzhi3"/>
          <p:cNvPicPr>
            <a:picLocks noChangeAspect="1"/>
          </p:cNvPicPr>
          <p:nvPr/>
        </p:nvPicPr>
        <p:blipFill>
          <a:blip r:embed="rId4"/>
          <a:stretch>
            <a:fillRect/>
          </a:stretch>
        </p:blipFill>
        <p:spPr>
          <a:xfrm>
            <a:off x="7391400" y="152400"/>
            <a:ext cx="2101850" cy="3595688"/>
          </a:xfrm>
          <a:prstGeom prst="rect">
            <a:avLst/>
          </a:prstGeom>
          <a:noFill/>
          <a:ln w="9525">
            <a:noFill/>
          </a:ln>
        </p:spPr>
      </p:pic>
      <p:sp>
        <p:nvSpPr>
          <p:cNvPr id="12300" name="Text Box 13"/>
          <p:cNvSpPr/>
          <p:nvPr/>
        </p:nvSpPr>
        <p:spPr>
          <a:xfrm>
            <a:off x="1752600" y="1905000"/>
            <a:ext cx="2057400" cy="460375"/>
          </a:xfrm>
          <a:prstGeom prst="rect">
            <a:avLst/>
          </a:prstGeom>
          <a:noFill/>
          <a:ln w="9525">
            <a:noFill/>
          </a:ln>
        </p:spPr>
        <p:txBody>
          <a:bodyPr anchor="t">
            <a:spAutoFit/>
          </a:bodyPr>
          <a:p>
            <a:pPr>
              <a:spcBef>
                <a:spcPct val="50000"/>
              </a:spcBef>
            </a:pPr>
            <a:r>
              <a:rPr lang="zh-CN" altLang="en-US" sz="2400" b="1" dirty="0">
                <a:solidFill>
                  <a:srgbClr val="FFFF00"/>
                </a:solidFill>
                <a:latin typeface="Arial" panose="020B0604020202020204" pitchFamily="34" charset="0"/>
                <a:ea typeface="宋体" panose="02010600030101010101" pitchFamily="2" charset="-122"/>
                <a:sym typeface="宋体" panose="02010600030101010101" pitchFamily="2" charset="-122"/>
              </a:rPr>
              <a:t>明治天皇</a:t>
            </a:r>
            <a:endParaRPr lang="zh-CN" altLang="en-US" dirty="0">
              <a:latin typeface="Arial" panose="020B0604020202020204" pitchFamily="34" charset="0"/>
              <a:ea typeface="宋体" panose="02010600030101010101" pitchFamily="2" charset="-122"/>
            </a:endParaRPr>
          </a:p>
        </p:txBody>
      </p:sp>
      <p:sp>
        <p:nvSpPr>
          <p:cNvPr id="12301" name="Text Box 14"/>
          <p:cNvSpPr/>
          <p:nvPr/>
        </p:nvSpPr>
        <p:spPr>
          <a:xfrm>
            <a:off x="8077200" y="3810000"/>
            <a:ext cx="1447800" cy="460375"/>
          </a:xfrm>
          <a:prstGeom prst="rect">
            <a:avLst/>
          </a:prstGeom>
          <a:noFill/>
          <a:ln w="9525">
            <a:noFill/>
          </a:ln>
        </p:spPr>
        <p:txBody>
          <a:bodyPr anchor="t">
            <a:spAutoFit/>
          </a:bodyPr>
          <a:p>
            <a:pPr>
              <a:spcBef>
                <a:spcPct val="50000"/>
              </a:spcBef>
            </a:pPr>
            <a:r>
              <a:rPr lang="zh-CN" altLang="en-US" sz="2400" b="1" dirty="0">
                <a:solidFill>
                  <a:srgbClr val="FFFF00"/>
                </a:solidFill>
                <a:latin typeface="Arial" panose="020B0604020202020204" pitchFamily="34" charset="0"/>
                <a:ea typeface="宋体" panose="02010600030101010101" pitchFamily="2" charset="-122"/>
                <a:sym typeface="宋体" panose="02010600030101010101" pitchFamily="2" charset="-122"/>
              </a:rPr>
              <a:t>德川庆喜</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blipFill>
        <a:effectLst/>
      </p:bgPr>
    </p:bg>
    <p:spTree>
      <p:nvGrpSpPr>
        <p:cNvPr id="1" name=""/>
        <p:cNvGrpSpPr/>
        <p:nvPr/>
      </p:nvGrpSpPr>
      <p:grpSpPr/>
      <p:sp>
        <p:nvSpPr>
          <p:cNvPr id="3" name="文本框 2"/>
          <p:cNvSpPr txBox="1"/>
          <p:nvPr/>
        </p:nvSpPr>
        <p:spPr>
          <a:xfrm>
            <a:off x="3707130" y="625475"/>
            <a:ext cx="5234940" cy="700405"/>
          </a:xfrm>
          <a:prstGeom prst="rect">
            <a:avLst/>
          </a:prstGeom>
          <a:noFill/>
        </p:spPr>
        <p:txBody>
          <a:bodyPr wrap="none" rtlCol="0" anchor="t">
            <a:spAutoFit/>
          </a:bodyPr>
          <a:p>
            <a:pPr>
              <a:lnSpc>
                <a:spcPct val="90000"/>
              </a:lnSpc>
            </a:pPr>
            <a:r>
              <a:rPr lang="zh-CN" altLang="en-US" sz="4400" b="1">
                <a:solidFill>
                  <a:srgbClr val="FFFF00"/>
                </a:solidFill>
              </a:rPr>
              <a:t>明治政府的改革措施</a:t>
            </a:r>
            <a:endParaRPr lang="zh-CN" altLang="en-US" sz="4400" b="1">
              <a:solidFill>
                <a:srgbClr val="FFFF00"/>
              </a:solidFill>
            </a:endParaRPr>
          </a:p>
        </p:txBody>
      </p:sp>
      <p:sp>
        <p:nvSpPr>
          <p:cNvPr id="4" name="文本框 3"/>
          <p:cNvSpPr txBox="1"/>
          <p:nvPr/>
        </p:nvSpPr>
        <p:spPr>
          <a:xfrm>
            <a:off x="2082165" y="1325880"/>
            <a:ext cx="8613140" cy="2306955"/>
          </a:xfrm>
          <a:prstGeom prst="rect">
            <a:avLst/>
          </a:prstGeom>
          <a:noFill/>
        </p:spPr>
        <p:txBody>
          <a:bodyPr wrap="square" rtlCol="0">
            <a:spAutoFit/>
          </a:bodyPr>
          <a:p>
            <a:r>
              <a:rPr lang="en-US" altLang="zh-CN" sz="3600" b="1"/>
              <a:t>2.</a:t>
            </a:r>
            <a:r>
              <a:rPr lang="zh-CN" altLang="en-US" sz="3600" b="1"/>
              <a:t>改革土地和地税制度，建立了新的土地制度</a:t>
            </a:r>
            <a:r>
              <a:rPr lang="en-US" altLang="zh-CN" sz="3600" b="1"/>
              <a:t> </a:t>
            </a:r>
            <a:endParaRPr lang="en-US" altLang="zh-CN" sz="3600"/>
          </a:p>
          <a:p>
            <a:endParaRPr lang="zh-CN" altLang="en-US" sz="3600" b="1">
              <a:solidFill>
                <a:srgbClr val="0070C0"/>
              </a:solidFill>
            </a:endParaRPr>
          </a:p>
          <a:p>
            <a:endParaRPr lang="zh-CN" altLang="en-US" sz="3600" b="1">
              <a:solidFill>
                <a:schemeClr val="tx1"/>
              </a:solidFill>
            </a:endParaRPr>
          </a:p>
        </p:txBody>
      </p:sp>
      <p:pic>
        <p:nvPicPr>
          <p:cNvPr id="37890" name="Picture 2" descr="c:\users\hsacnu\appdata\roaming\360se6\User Data\temp\43625493_50.jpg"/>
          <p:cNvPicPr>
            <a:picLocks noChangeAspect="1"/>
          </p:cNvPicPr>
          <p:nvPr/>
        </p:nvPicPr>
        <p:blipFill>
          <a:blip r:embed="rId2">
            <a:lum contrast="10000"/>
          </a:blip>
          <a:stretch>
            <a:fillRect/>
          </a:stretch>
        </p:blipFill>
        <p:spPr>
          <a:xfrm>
            <a:off x="6142355" y="2324100"/>
            <a:ext cx="5326380" cy="4034155"/>
          </a:xfrm>
          <a:prstGeom prst="rect">
            <a:avLst/>
          </a:prstGeom>
          <a:noFill/>
          <a:ln w="9525">
            <a:noFill/>
          </a:ln>
        </p:spPr>
      </p:pic>
      <p:sp>
        <p:nvSpPr>
          <p:cNvPr id="5" name="文本框 4"/>
          <p:cNvSpPr txBox="1"/>
          <p:nvPr/>
        </p:nvSpPr>
        <p:spPr>
          <a:xfrm>
            <a:off x="1424305" y="3109595"/>
            <a:ext cx="4484370" cy="2861310"/>
          </a:xfrm>
          <a:prstGeom prst="rect">
            <a:avLst/>
          </a:prstGeom>
          <a:noFill/>
        </p:spPr>
        <p:txBody>
          <a:bodyPr wrap="square" rtlCol="0">
            <a:spAutoFit/>
          </a:bodyPr>
          <a:p>
            <a:r>
              <a:rPr lang="zh-CN" altLang="en-US" sz="3600" b="1">
                <a:sym typeface="+mn-ea"/>
              </a:rPr>
              <a:t>明治政府改革土地制度，承认土地私有</a:t>
            </a:r>
            <a:endParaRPr lang="zh-CN" altLang="en-US" sz="3600" b="1">
              <a:sym typeface="+mn-ea"/>
            </a:endParaRPr>
          </a:p>
          <a:p>
            <a:endParaRPr lang="zh-CN" altLang="en-US" sz="3600" b="1">
              <a:solidFill>
                <a:schemeClr val="tx1"/>
              </a:solidFill>
            </a:endParaRPr>
          </a:p>
          <a:p>
            <a:r>
              <a:rPr lang="zh-CN" altLang="en-US" sz="3600" b="1">
                <a:solidFill>
                  <a:schemeClr val="bg1"/>
                </a:solidFill>
                <a:sym typeface="+mn-ea"/>
              </a:rPr>
              <a:t>图为明治政府颁发的地契</a:t>
            </a:r>
            <a:endParaRPr lang="zh-CN" altLang="en-US" sz="3600" b="1">
              <a:solidFill>
                <a:schemeClr val="bg1"/>
              </a:solidFill>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blipFill>
        <a:effectLst/>
      </p:bgPr>
    </p:bg>
    <p:spTree>
      <p:nvGrpSpPr>
        <p:cNvPr id="1" name=""/>
        <p:cNvGrpSpPr/>
        <p:nvPr/>
      </p:nvGrpSpPr>
      <p:grpSpPr/>
      <p:sp>
        <p:nvSpPr>
          <p:cNvPr id="3" name="文本框 2"/>
          <p:cNvSpPr txBox="1"/>
          <p:nvPr/>
        </p:nvSpPr>
        <p:spPr>
          <a:xfrm>
            <a:off x="3707130" y="625475"/>
            <a:ext cx="5234940" cy="700405"/>
          </a:xfrm>
          <a:prstGeom prst="rect">
            <a:avLst/>
          </a:prstGeom>
          <a:noFill/>
        </p:spPr>
        <p:txBody>
          <a:bodyPr wrap="none" rtlCol="0" anchor="t">
            <a:spAutoFit/>
          </a:bodyPr>
          <a:p>
            <a:pPr>
              <a:lnSpc>
                <a:spcPct val="90000"/>
              </a:lnSpc>
            </a:pPr>
            <a:r>
              <a:rPr lang="zh-CN" altLang="en-US" sz="4400" b="1">
                <a:solidFill>
                  <a:srgbClr val="FFFF00"/>
                </a:solidFill>
              </a:rPr>
              <a:t>明治政府的改革措施</a:t>
            </a:r>
            <a:endParaRPr lang="zh-CN" altLang="en-US" sz="4400" b="1">
              <a:solidFill>
                <a:srgbClr val="FFFF00"/>
              </a:solidFill>
            </a:endParaRPr>
          </a:p>
        </p:txBody>
      </p:sp>
      <p:sp>
        <p:nvSpPr>
          <p:cNvPr id="4" name="文本框 3"/>
          <p:cNvSpPr txBox="1"/>
          <p:nvPr/>
        </p:nvSpPr>
        <p:spPr>
          <a:xfrm>
            <a:off x="2082165" y="1325880"/>
            <a:ext cx="8613140" cy="2306955"/>
          </a:xfrm>
          <a:prstGeom prst="rect">
            <a:avLst/>
          </a:prstGeom>
          <a:noFill/>
        </p:spPr>
        <p:txBody>
          <a:bodyPr wrap="square" rtlCol="0">
            <a:spAutoFit/>
          </a:bodyPr>
          <a:p>
            <a:r>
              <a:rPr lang="en-US" sz="3600" b="1"/>
              <a:t>3.“</a:t>
            </a:r>
            <a:r>
              <a:rPr lang="zh-CN" altLang="en-US" sz="3600" b="1"/>
              <a:t>殖产兴业</a:t>
            </a:r>
            <a:r>
              <a:rPr lang="en-US" altLang="zh-CN" sz="3600" b="1"/>
              <a:t>”</a:t>
            </a:r>
            <a:r>
              <a:rPr lang="zh-CN" altLang="en-US" sz="3600" b="1"/>
              <a:t>、</a:t>
            </a:r>
            <a:r>
              <a:rPr lang="en-US" altLang="zh-CN" sz="3600" b="1"/>
              <a:t>“</a:t>
            </a:r>
            <a:r>
              <a:rPr lang="zh-CN" altLang="en-US" sz="3600" b="1"/>
              <a:t>文明开化</a:t>
            </a:r>
            <a:r>
              <a:rPr lang="en-US" altLang="zh-CN" sz="3600" b="1"/>
              <a:t>”</a:t>
            </a:r>
            <a:r>
              <a:rPr lang="zh-CN" altLang="en-US" sz="3600" b="1"/>
              <a:t>、</a:t>
            </a:r>
            <a:r>
              <a:rPr lang="en-US" altLang="zh-CN" sz="3600" b="1"/>
              <a:t>“</a:t>
            </a:r>
            <a:r>
              <a:rPr lang="zh-CN" altLang="en-US" sz="3600" b="1"/>
              <a:t>富国强兵</a:t>
            </a:r>
            <a:r>
              <a:rPr lang="en-US" altLang="zh-CN" sz="3600" b="1"/>
              <a:t>”</a:t>
            </a:r>
            <a:r>
              <a:rPr lang="zh-CN" altLang="en-US" sz="3600" b="1"/>
              <a:t>三大政策</a:t>
            </a:r>
            <a:endParaRPr lang="en-US" altLang="zh-CN" sz="3600"/>
          </a:p>
          <a:p>
            <a:endParaRPr lang="zh-CN" altLang="en-US" sz="3600" b="1">
              <a:solidFill>
                <a:srgbClr val="0070C0"/>
              </a:solidFill>
            </a:endParaRPr>
          </a:p>
          <a:p>
            <a:endParaRPr lang="zh-CN" altLang="en-US" sz="3600" b="1">
              <a:solidFill>
                <a:schemeClr val="tx1"/>
              </a:solidFill>
            </a:endParaRPr>
          </a:p>
        </p:txBody>
      </p:sp>
      <p:sp>
        <p:nvSpPr>
          <p:cNvPr id="5" name="文本框 4"/>
          <p:cNvSpPr txBox="1"/>
          <p:nvPr/>
        </p:nvSpPr>
        <p:spPr>
          <a:xfrm>
            <a:off x="1344930" y="2639695"/>
            <a:ext cx="4066540" cy="2861310"/>
          </a:xfrm>
          <a:prstGeom prst="rect">
            <a:avLst/>
          </a:prstGeom>
          <a:noFill/>
        </p:spPr>
        <p:txBody>
          <a:bodyPr wrap="square" rtlCol="0">
            <a:spAutoFit/>
          </a:bodyPr>
          <a:p>
            <a:r>
              <a:rPr lang="zh-CN" altLang="en-US" sz="3600" b="1">
                <a:sym typeface="+mn-ea"/>
              </a:rPr>
              <a:t>明治政府大力发展近代资本主义工商业</a:t>
            </a:r>
            <a:endParaRPr lang="zh-CN" altLang="en-US" sz="3600" b="1">
              <a:solidFill>
                <a:schemeClr val="tx1"/>
              </a:solidFill>
            </a:endParaRPr>
          </a:p>
          <a:p>
            <a:r>
              <a:rPr lang="zh-CN" altLang="en-US" sz="3600" b="1">
                <a:solidFill>
                  <a:schemeClr val="bg1"/>
                </a:solidFill>
                <a:sym typeface="+mn-ea"/>
              </a:rPr>
              <a:t>图为明治时期的火车</a:t>
            </a:r>
            <a:endParaRPr lang="zh-CN" altLang="en-US" sz="3600" b="1">
              <a:solidFill>
                <a:schemeClr val="bg1"/>
              </a:solidFill>
              <a:sym typeface="+mn-ea"/>
            </a:endParaRPr>
          </a:p>
        </p:txBody>
      </p:sp>
      <p:pic>
        <p:nvPicPr>
          <p:cNvPr id="6" name="图片 5"/>
          <p:cNvPicPr>
            <a:picLocks noChangeAspect="1"/>
          </p:cNvPicPr>
          <p:nvPr/>
        </p:nvPicPr>
        <p:blipFill>
          <a:blip r:embed="rId2"/>
          <a:stretch>
            <a:fillRect/>
          </a:stretch>
        </p:blipFill>
        <p:spPr>
          <a:xfrm>
            <a:off x="5510530" y="2606040"/>
            <a:ext cx="6095365" cy="289496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54000"/>
          </a:blip>
          <a:stretch>
            <a:fillRect/>
          </a:stretch>
        </a:blipFill>
        <a:effectLst/>
      </p:bgPr>
    </p:bg>
    <p:spTree>
      <p:nvGrpSpPr>
        <p:cNvPr id="1" name=""/>
        <p:cNvGrpSpPr/>
        <p:nvPr/>
      </p:nvGrpSpPr>
      <p:grpSpPr/>
      <p:sp>
        <p:nvSpPr>
          <p:cNvPr id="39938" name="TextBox 5"/>
          <p:cNvSpPr/>
          <p:nvPr/>
        </p:nvSpPr>
        <p:spPr>
          <a:xfrm>
            <a:off x="3287713" y="333375"/>
            <a:ext cx="5472112" cy="583565"/>
          </a:xfrm>
          <a:prstGeom prst="rect">
            <a:avLst/>
          </a:prstGeom>
          <a:noFill/>
          <a:ln w="9525">
            <a:noFill/>
          </a:ln>
        </p:spPr>
        <p:txBody>
          <a:bodyPr wrap="square" anchor="t">
            <a:spAutoFit/>
          </a:bodyPr>
          <a:p>
            <a:pPr algn="ctr"/>
            <a:r>
              <a:rPr lang="zh-CN" altLang="en-US" sz="3200" b="1" dirty="0">
                <a:solidFill>
                  <a:schemeClr val="tx1"/>
                </a:solidFill>
                <a:latin typeface="黑体" panose="02010609060101010101" pitchFamily="1" charset="-122"/>
                <a:ea typeface="黑体" panose="02010609060101010101" pitchFamily="1" charset="-122"/>
                <a:sym typeface="黑体" panose="02010609060101010101" pitchFamily="1" charset="-122"/>
              </a:rPr>
              <a:t>岩仓使团出访欧美</a:t>
            </a:r>
            <a:endParaRPr lang="zh-CN" altLang="en-US" sz="3200" b="1" dirty="0">
              <a:solidFill>
                <a:schemeClr val="tx1"/>
              </a:solidFill>
              <a:latin typeface="黑体" panose="02010609060101010101" pitchFamily="1" charset="-122"/>
              <a:ea typeface="黑体" panose="02010609060101010101" pitchFamily="1" charset="-122"/>
              <a:sym typeface="黑体" panose="02010609060101010101" pitchFamily="1" charset="-122"/>
            </a:endParaRPr>
          </a:p>
        </p:txBody>
      </p:sp>
      <p:pic>
        <p:nvPicPr>
          <p:cNvPr id="39939" name="Picture 2" descr="059"/>
          <p:cNvPicPr>
            <a:picLocks noChangeAspect="1"/>
          </p:cNvPicPr>
          <p:nvPr/>
        </p:nvPicPr>
        <p:blipFill>
          <a:blip r:embed="rId2">
            <a:lum contrast="10000"/>
          </a:blip>
          <a:srcRect b="10091"/>
          <a:stretch>
            <a:fillRect/>
          </a:stretch>
        </p:blipFill>
        <p:spPr>
          <a:xfrm>
            <a:off x="1585595" y="1013143"/>
            <a:ext cx="4743450" cy="4392612"/>
          </a:xfrm>
          <a:prstGeom prst="rect">
            <a:avLst/>
          </a:prstGeom>
          <a:noFill/>
          <a:ln w="9525" cap="flat" cmpd="sng">
            <a:solidFill>
              <a:srgbClr val="FF0000"/>
            </a:solidFill>
            <a:prstDash val="solid"/>
            <a:miter/>
            <a:headEnd type="none" w="med" len="med"/>
            <a:tailEnd type="none" w="med" len="med"/>
          </a:ln>
        </p:spPr>
      </p:pic>
      <p:pic>
        <p:nvPicPr>
          <p:cNvPr id="39940" name="Picture 2" descr="c:\users\hsacnu\appdata\roaming\360se6\User Data\temp\43625493_53.jpg"/>
          <p:cNvPicPr>
            <a:picLocks noChangeAspect="1"/>
          </p:cNvPicPr>
          <p:nvPr/>
        </p:nvPicPr>
        <p:blipFill>
          <a:blip r:embed="rId3">
            <a:lum contrast="20000"/>
          </a:blip>
          <a:stretch>
            <a:fillRect/>
          </a:stretch>
        </p:blipFill>
        <p:spPr>
          <a:xfrm>
            <a:off x="6945630" y="916940"/>
            <a:ext cx="3343275" cy="3143250"/>
          </a:xfrm>
          <a:prstGeom prst="rect">
            <a:avLst/>
          </a:prstGeom>
          <a:noFill/>
          <a:ln w="9525">
            <a:noFill/>
          </a:ln>
        </p:spPr>
      </p:pic>
      <p:sp>
        <p:nvSpPr>
          <p:cNvPr id="39941" name="TextBox 9"/>
          <p:cNvSpPr/>
          <p:nvPr/>
        </p:nvSpPr>
        <p:spPr>
          <a:xfrm>
            <a:off x="6817360" y="4240848"/>
            <a:ext cx="3600450" cy="1014730"/>
          </a:xfrm>
          <a:prstGeom prst="rect">
            <a:avLst/>
          </a:prstGeom>
          <a:noFill/>
          <a:ln w="9525">
            <a:noFill/>
          </a:ln>
        </p:spPr>
        <p:txBody>
          <a:bodyPr wrap="square" anchor="t">
            <a:spAutoFit/>
          </a:bodyPr>
          <a:p>
            <a:r>
              <a:rPr lang="zh-CN" altLang="en-US" sz="2000" b="1" dirty="0">
                <a:solidFill>
                  <a:schemeClr val="tx1"/>
                </a:solidFill>
                <a:latin typeface="Arial" panose="020B0604020202020204" pitchFamily="34" charset="0"/>
                <a:ea typeface="宋体" panose="02010600030101010101" pitchFamily="2" charset="-122"/>
                <a:sym typeface="宋体" panose="02010600030101010101" pitchFamily="2" charset="-122"/>
              </a:rPr>
              <a:t>左起：永井繁子</a:t>
            </a:r>
            <a:r>
              <a:rPr lang="en-US" altLang="zh-CN" sz="2000" b="1" dirty="0">
                <a:solidFill>
                  <a:schemeClr val="tx1"/>
                </a:solidFill>
                <a:latin typeface="Arial" panose="020B0604020202020204" pitchFamily="34" charset="0"/>
                <a:ea typeface="宋体" panose="02010600030101010101" pitchFamily="2" charset="-122"/>
                <a:sym typeface="Calibri" panose="020F0502020204030204" charset="0"/>
              </a:rPr>
              <a:t>10</a:t>
            </a:r>
            <a:r>
              <a:rPr lang="zh-CN" altLang="en-US" sz="2000" b="1" dirty="0">
                <a:solidFill>
                  <a:schemeClr val="tx1"/>
                </a:solidFill>
                <a:latin typeface="Arial" panose="020B0604020202020204" pitchFamily="34" charset="0"/>
                <a:ea typeface="宋体" panose="02010600030101010101" pitchFamily="2" charset="-122"/>
                <a:sym typeface="宋体" panose="02010600030101010101" pitchFamily="2" charset="-122"/>
              </a:rPr>
              <a:t>岁，上田悌子</a:t>
            </a:r>
            <a:r>
              <a:rPr lang="en-US" altLang="zh-CN" sz="2000" b="1" dirty="0">
                <a:solidFill>
                  <a:schemeClr val="tx1"/>
                </a:solidFill>
                <a:latin typeface="Arial" panose="020B0604020202020204" pitchFamily="34" charset="0"/>
                <a:ea typeface="宋体" panose="02010600030101010101" pitchFamily="2" charset="-122"/>
                <a:sym typeface="Calibri" panose="020F0502020204030204" charset="0"/>
              </a:rPr>
              <a:t>16</a:t>
            </a:r>
            <a:r>
              <a:rPr lang="zh-CN" altLang="en-US" sz="2000" b="1" dirty="0">
                <a:solidFill>
                  <a:schemeClr val="tx1"/>
                </a:solidFill>
                <a:latin typeface="Arial" panose="020B0604020202020204" pitchFamily="34" charset="0"/>
                <a:ea typeface="宋体" panose="02010600030101010101" pitchFamily="2" charset="-122"/>
                <a:sym typeface="宋体" panose="02010600030101010101" pitchFamily="2" charset="-122"/>
              </a:rPr>
              <a:t>岁，吉益亮子</a:t>
            </a:r>
            <a:r>
              <a:rPr lang="en-US" altLang="zh-CN" sz="2000" b="1" dirty="0">
                <a:solidFill>
                  <a:schemeClr val="tx1"/>
                </a:solidFill>
                <a:latin typeface="Arial" panose="020B0604020202020204" pitchFamily="34" charset="0"/>
                <a:ea typeface="宋体" panose="02010600030101010101" pitchFamily="2" charset="-122"/>
                <a:sym typeface="Calibri" panose="020F0502020204030204" charset="0"/>
              </a:rPr>
              <a:t>16</a:t>
            </a:r>
            <a:r>
              <a:rPr lang="zh-CN" altLang="en-US" sz="2000" b="1" dirty="0">
                <a:solidFill>
                  <a:schemeClr val="tx1"/>
                </a:solidFill>
                <a:latin typeface="Arial" panose="020B0604020202020204" pitchFamily="34" charset="0"/>
                <a:ea typeface="宋体" panose="02010600030101010101" pitchFamily="2" charset="-122"/>
                <a:sym typeface="宋体" panose="02010600030101010101" pitchFamily="2" charset="-122"/>
              </a:rPr>
              <a:t>岁，津田梅子</a:t>
            </a:r>
            <a:r>
              <a:rPr lang="en-US" altLang="zh-CN" sz="2000" b="1" dirty="0">
                <a:solidFill>
                  <a:schemeClr val="tx1"/>
                </a:solidFill>
                <a:latin typeface="Arial" panose="020B0604020202020204" pitchFamily="34" charset="0"/>
                <a:ea typeface="宋体" panose="02010600030101010101" pitchFamily="2" charset="-122"/>
                <a:sym typeface="Calibri" panose="020F0502020204030204" charset="0"/>
              </a:rPr>
              <a:t>9</a:t>
            </a:r>
            <a:r>
              <a:rPr lang="zh-CN" altLang="en-US" sz="2000" b="1" dirty="0">
                <a:solidFill>
                  <a:schemeClr val="tx1"/>
                </a:solidFill>
                <a:latin typeface="Arial" panose="020B0604020202020204" pitchFamily="34" charset="0"/>
                <a:ea typeface="宋体" panose="02010600030101010101" pitchFamily="2" charset="-122"/>
                <a:sym typeface="宋体" panose="02010600030101010101" pitchFamily="2" charset="-122"/>
              </a:rPr>
              <a:t>岁，山川捨松</a:t>
            </a:r>
            <a:r>
              <a:rPr lang="en-US" altLang="zh-CN" sz="2000" b="1" dirty="0">
                <a:solidFill>
                  <a:schemeClr val="tx1"/>
                </a:solidFill>
                <a:latin typeface="Arial" panose="020B0604020202020204" pitchFamily="34" charset="0"/>
                <a:ea typeface="宋体" panose="02010600030101010101" pitchFamily="2" charset="-122"/>
                <a:sym typeface="Calibri" panose="020F0502020204030204" charset="0"/>
              </a:rPr>
              <a:t>12</a:t>
            </a:r>
            <a:r>
              <a:rPr lang="zh-CN" altLang="en-US" sz="2000" b="1" dirty="0">
                <a:solidFill>
                  <a:schemeClr val="tx1"/>
                </a:solidFill>
                <a:latin typeface="Arial" panose="020B0604020202020204" pitchFamily="34" charset="0"/>
                <a:ea typeface="宋体" panose="02010600030101010101" pitchFamily="2" charset="-122"/>
                <a:sym typeface="宋体" panose="02010600030101010101" pitchFamily="2" charset="-122"/>
              </a:rPr>
              <a:t>岁。</a:t>
            </a:r>
            <a:endParaRPr lang="zh-CN" altLang="en-US" sz="2000" b="1" dirty="0">
              <a:solidFill>
                <a:schemeClr val="tx1"/>
              </a:solidFill>
              <a:latin typeface="Arial" panose="020B0604020202020204" pitchFamily="34" charset="0"/>
              <a:ea typeface="宋体" panose="02010600030101010101" pitchFamily="2" charset="-122"/>
              <a:sym typeface="宋体" panose="02010600030101010101" pitchFamily="2" charset="-122"/>
            </a:endParaRPr>
          </a:p>
        </p:txBody>
      </p:sp>
      <p:sp>
        <p:nvSpPr>
          <p:cNvPr id="39942" name="TextBox 10"/>
          <p:cNvSpPr/>
          <p:nvPr/>
        </p:nvSpPr>
        <p:spPr>
          <a:xfrm>
            <a:off x="1703070" y="5720080"/>
            <a:ext cx="8642350" cy="829945"/>
          </a:xfrm>
          <a:prstGeom prst="rect">
            <a:avLst/>
          </a:prstGeom>
          <a:noFill/>
          <a:ln w="9525" cap="flat" cmpd="sng">
            <a:solidFill>
              <a:srgbClr val="FF0000"/>
            </a:solidFill>
            <a:prstDash val="solid"/>
            <a:bevel/>
            <a:headEnd type="none" w="med" len="med"/>
            <a:tailEnd type="none" w="med" len="med"/>
          </a:ln>
        </p:spPr>
        <p:txBody>
          <a:bodyPr wrap="square" anchor="t">
            <a:spAutoFit/>
          </a:bodyPr>
          <a:p>
            <a:r>
              <a:rPr lang="en-US" altLang="zh-CN" sz="2400" b="1" dirty="0">
                <a:solidFill>
                  <a:schemeClr val="tx1"/>
                </a:solidFill>
                <a:latin typeface="Arial" panose="020B0604020202020204" pitchFamily="34" charset="0"/>
                <a:ea typeface="宋体" panose="02010600030101010101" pitchFamily="2" charset="-122"/>
                <a:sym typeface="Calibri" panose="020F0502020204030204" charset="0"/>
              </a:rPr>
              <a:t>1871</a:t>
            </a:r>
            <a:r>
              <a:rPr lang="zh-CN" altLang="en-US" sz="2400" b="1" dirty="0">
                <a:solidFill>
                  <a:schemeClr val="tx1"/>
                </a:solidFill>
                <a:latin typeface="Arial" panose="020B0604020202020204" pitchFamily="34" charset="0"/>
                <a:ea typeface="宋体" panose="02010600030101010101" pitchFamily="2" charset="-122"/>
                <a:sym typeface="宋体" panose="02010600030101010101" pitchFamily="2" charset="-122"/>
              </a:rPr>
              <a:t>年</a:t>
            </a:r>
            <a:r>
              <a:rPr lang="en-US" altLang="zh-CN" sz="2400" b="1" dirty="0">
                <a:solidFill>
                  <a:schemeClr val="tx1"/>
                </a:solidFill>
                <a:latin typeface="Arial" panose="020B0604020202020204" pitchFamily="34" charset="0"/>
                <a:ea typeface="宋体" panose="02010600030101010101" pitchFamily="2" charset="-122"/>
                <a:sym typeface="Calibri" panose="020F0502020204030204" charset="0"/>
              </a:rPr>
              <a:t>12</a:t>
            </a:r>
            <a:r>
              <a:rPr lang="zh-CN" altLang="en-US" sz="2400" b="1" dirty="0">
                <a:solidFill>
                  <a:schemeClr val="tx1"/>
                </a:solidFill>
                <a:latin typeface="Arial" panose="020B0604020202020204" pitchFamily="34" charset="0"/>
                <a:ea typeface="宋体" panose="02010600030101010101" pitchFamily="2" charset="-122"/>
                <a:sym typeface="宋体" panose="02010600030101010101" pitchFamily="2" charset="-122"/>
              </a:rPr>
              <a:t>月</a:t>
            </a:r>
            <a:r>
              <a:rPr lang="en-US" altLang="zh-CN" sz="2400" b="1" dirty="0">
                <a:solidFill>
                  <a:schemeClr val="tx1"/>
                </a:solidFill>
                <a:latin typeface="Arial" panose="020B0604020202020204" pitchFamily="34" charset="0"/>
                <a:ea typeface="宋体" panose="02010600030101010101" pitchFamily="2" charset="-122"/>
                <a:sym typeface="Calibri" panose="020F0502020204030204" charset="0"/>
              </a:rPr>
              <a:t>23</a:t>
            </a:r>
            <a:r>
              <a:rPr lang="zh-CN" altLang="en-US" sz="2400" b="1" dirty="0">
                <a:solidFill>
                  <a:schemeClr val="tx1"/>
                </a:solidFill>
                <a:latin typeface="Arial" panose="020B0604020202020204" pitchFamily="34" charset="0"/>
                <a:ea typeface="宋体" panose="02010600030101010101" pitchFamily="2" charset="-122"/>
                <a:sym typeface="宋体" panose="02010600030101010101" pitchFamily="2" charset="-122"/>
              </a:rPr>
              <a:t>日</a:t>
            </a:r>
            <a:r>
              <a:rPr lang="en-US" altLang="zh-CN" sz="2400" b="1" dirty="0">
                <a:solidFill>
                  <a:schemeClr val="tx1"/>
                </a:solidFill>
                <a:latin typeface="Arial" panose="020B0604020202020204" pitchFamily="34" charset="0"/>
                <a:ea typeface="宋体" panose="02010600030101010101" pitchFamily="2" charset="-122"/>
                <a:sym typeface="Calibri" panose="020F0502020204030204" charset="0"/>
              </a:rPr>
              <a:t>-1873</a:t>
            </a:r>
            <a:r>
              <a:rPr lang="zh-CN" altLang="en-US" sz="2400" b="1" dirty="0">
                <a:solidFill>
                  <a:schemeClr val="tx1"/>
                </a:solidFill>
                <a:latin typeface="Arial" panose="020B0604020202020204" pitchFamily="34" charset="0"/>
                <a:ea typeface="宋体" panose="02010600030101010101" pitchFamily="2" charset="-122"/>
                <a:sym typeface="宋体" panose="02010600030101010101" pitchFamily="2" charset="-122"/>
              </a:rPr>
              <a:t>年</a:t>
            </a:r>
            <a:r>
              <a:rPr lang="en-US" altLang="zh-CN" sz="2400" b="1" dirty="0">
                <a:solidFill>
                  <a:schemeClr val="tx1"/>
                </a:solidFill>
                <a:latin typeface="Arial" panose="020B0604020202020204" pitchFamily="34" charset="0"/>
                <a:ea typeface="宋体" panose="02010600030101010101" pitchFamily="2" charset="-122"/>
                <a:sym typeface="Calibri" panose="020F0502020204030204" charset="0"/>
              </a:rPr>
              <a:t>9</a:t>
            </a:r>
            <a:r>
              <a:rPr lang="zh-CN" altLang="en-US" sz="2400" b="1" dirty="0">
                <a:solidFill>
                  <a:schemeClr val="tx1"/>
                </a:solidFill>
                <a:latin typeface="Arial" panose="020B0604020202020204" pitchFamily="34" charset="0"/>
                <a:ea typeface="宋体" panose="02010600030101010101" pitchFamily="2" charset="-122"/>
                <a:sym typeface="宋体" panose="02010600030101010101" pitchFamily="2" charset="-122"/>
              </a:rPr>
              <a:t>月</a:t>
            </a:r>
            <a:r>
              <a:rPr lang="en-US" altLang="zh-CN" sz="2400" b="1" dirty="0">
                <a:solidFill>
                  <a:schemeClr val="tx1"/>
                </a:solidFill>
                <a:latin typeface="Arial" panose="020B0604020202020204" pitchFamily="34" charset="0"/>
                <a:ea typeface="宋体" panose="02010600030101010101" pitchFamily="2" charset="-122"/>
                <a:sym typeface="Calibri" panose="020F0502020204030204" charset="0"/>
              </a:rPr>
              <a:t>13</a:t>
            </a:r>
            <a:r>
              <a:rPr lang="zh-CN" altLang="en-US" sz="2400" b="1" dirty="0">
                <a:solidFill>
                  <a:schemeClr val="tx1"/>
                </a:solidFill>
                <a:latin typeface="Arial" panose="020B0604020202020204" pitchFamily="34" charset="0"/>
                <a:ea typeface="宋体" panose="02010600030101010101" pitchFamily="2" charset="-122"/>
                <a:sym typeface="宋体" panose="02010600030101010101" pitchFamily="2" charset="-122"/>
              </a:rPr>
              <a:t>日，日本向美国欧洲派遣了</a:t>
            </a:r>
            <a:r>
              <a:rPr lang="en-US" altLang="zh-CN" sz="2400" b="1" dirty="0">
                <a:solidFill>
                  <a:schemeClr val="tx1"/>
                </a:solidFill>
                <a:latin typeface="Arial" panose="020B0604020202020204" pitchFamily="34" charset="0"/>
                <a:ea typeface="宋体" panose="02010600030101010101" pitchFamily="2" charset="-122"/>
                <a:sym typeface="Calibri" panose="020F0502020204030204" charset="0"/>
              </a:rPr>
              <a:t>107</a:t>
            </a:r>
            <a:r>
              <a:rPr lang="zh-CN" altLang="en-US" sz="2400" b="1" dirty="0">
                <a:solidFill>
                  <a:schemeClr val="tx1"/>
                </a:solidFill>
                <a:latin typeface="Arial" panose="020B0604020202020204" pitchFamily="34" charset="0"/>
                <a:ea typeface="宋体" panose="02010600030101010101" pitchFamily="2" charset="-122"/>
                <a:sym typeface="宋体" panose="02010600030101010101" pitchFamily="2" charset="-122"/>
              </a:rPr>
              <a:t>人的使节团，这是出发前夜拍摄的照片。</a:t>
            </a:r>
            <a:endParaRPr lang="zh-CN" altLang="en-US" sz="2400" b="1" dirty="0">
              <a:solidFill>
                <a:schemeClr val="tx1"/>
              </a:solidFill>
              <a:latin typeface="Arial" panose="020B0604020202020204" pitchFamily="34" charset="0"/>
              <a:ea typeface="宋体" panose="02010600030101010101" pitchFamily="2" charset="-122"/>
              <a:sym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1"/>
        </a:blipFill>
        <a:effectLst/>
      </p:bgPr>
    </p:bg>
    <p:spTree>
      <p:nvGrpSpPr>
        <p:cNvPr id="1" name=""/>
        <p:cNvGrpSpPr/>
        <p:nvPr/>
      </p:nvGrpSpPr>
      <p:grpSpPr/>
      <p:sp>
        <p:nvSpPr>
          <p:cNvPr id="43009" name="标题 1"/>
          <p:cNvSpPr>
            <a:spLocks noGrp="1"/>
          </p:cNvSpPr>
          <p:nvPr>
            <p:ph type="ctrTitle"/>
          </p:nvPr>
        </p:nvSpPr>
        <p:spPr>
          <a:xfrm>
            <a:off x="2024063" y="642938"/>
            <a:ext cx="8258175" cy="774700"/>
          </a:xfrm>
        </p:spPr>
        <p:txBody>
          <a:bodyPr vert="horz" wrap="square" anchor="ctr"/>
          <a:p>
            <a:pPr>
              <a:buNone/>
            </a:pPr>
            <a:r>
              <a:rPr lang="en-US" altLang="zh-CN" sz="4400" b="1" kern="1200" dirty="0">
                <a:solidFill>
                  <a:srgbClr val="FFFF00"/>
                </a:solidFill>
                <a:latin typeface="方正北魏楷书简体" charset="0"/>
                <a:ea typeface="+mj-ea"/>
                <a:cs typeface="+mj-cs"/>
                <a:sym typeface="方正北魏楷书简体" charset="0"/>
              </a:rPr>
              <a:t>《</a:t>
            </a:r>
            <a:r>
              <a:rPr lang="zh-CN" altLang="en-US" sz="4400" b="1" kern="1200" dirty="0">
                <a:solidFill>
                  <a:srgbClr val="FFFF00"/>
                </a:solidFill>
                <a:latin typeface="方正北魏楷书简体" charset="0"/>
                <a:ea typeface="+mj-ea"/>
                <a:cs typeface="+mj-cs"/>
                <a:sym typeface="方正北魏楷书简体" charset="0"/>
              </a:rPr>
              <a:t>关于殖产兴业建议书</a:t>
            </a:r>
            <a:r>
              <a:rPr lang="en-US" altLang="zh-CN" sz="4400" b="1" kern="1200" dirty="0">
                <a:solidFill>
                  <a:srgbClr val="FFFF00"/>
                </a:solidFill>
                <a:latin typeface="方正北魏楷书简体" charset="0"/>
                <a:ea typeface="+mj-ea"/>
                <a:cs typeface="+mj-cs"/>
                <a:sym typeface="方正北魏楷书简体" charset="0"/>
              </a:rPr>
              <a:t>》</a:t>
            </a:r>
            <a:endParaRPr lang="zh-CN" altLang="en-US" sz="4400" kern="1200" dirty="0">
              <a:solidFill>
                <a:srgbClr val="FFFF00"/>
              </a:solidFill>
              <a:latin typeface="+mj-lt"/>
              <a:ea typeface="+mj-ea"/>
              <a:cs typeface="+mj-cs"/>
              <a:sym typeface="Calibri" panose="020F0502020204030204" charset="0"/>
            </a:endParaRPr>
          </a:p>
        </p:txBody>
      </p:sp>
      <p:sp>
        <p:nvSpPr>
          <p:cNvPr id="43010" name="内容占位符 2"/>
          <p:cNvSpPr>
            <a:spLocks noGrp="1"/>
          </p:cNvSpPr>
          <p:nvPr>
            <p:ph type="subTitle" idx="1"/>
          </p:nvPr>
        </p:nvSpPr>
        <p:spPr>
          <a:xfrm>
            <a:off x="1981200" y="1600200"/>
            <a:ext cx="8229600" cy="1973263"/>
          </a:xfrm>
          <a:ln>
            <a:solidFill>
              <a:srgbClr val="FF0000"/>
            </a:solidFill>
            <a:bevel/>
          </a:ln>
        </p:spPr>
        <p:txBody>
          <a:bodyPr vert="horz" wrap="square" anchor="t"/>
          <a:p>
            <a:pPr marL="342900" indent="-342900" algn="l" defTabSz="0" eaLnBrk="1" hangingPunct="1">
              <a:lnSpc>
                <a:spcPct val="90000"/>
              </a:lnSpc>
              <a:spcBef>
                <a:spcPct val="0"/>
              </a:spcBef>
            </a:pPr>
            <a:r>
              <a:rPr lang="zh-CN" altLang="en-US" sz="2800" b="1" kern="1200" dirty="0">
                <a:latin typeface="黑体" panose="02010609060101010101" pitchFamily="1" charset="-122"/>
                <a:ea typeface="黑体" panose="02010609060101010101" pitchFamily="1" charset="-122"/>
                <a:cs typeface="+mn-cs"/>
                <a:sym typeface="方正北魏楷书简体" charset="0"/>
              </a:rPr>
              <a:t>   </a:t>
            </a:r>
            <a:r>
              <a:rPr lang="zh-CN" altLang="en-US" sz="2800" b="1" kern="1200" dirty="0">
                <a:solidFill>
                  <a:schemeClr val="bg1"/>
                </a:solidFill>
                <a:latin typeface="华文楷体" pitchFamily="2" charset="-122"/>
                <a:ea typeface="华文楷体" pitchFamily="2" charset="-122"/>
                <a:cs typeface="+mn-cs"/>
                <a:sym typeface="方正北魏楷书简体" charset="0"/>
              </a:rPr>
              <a:t>“大凡国之强弱系于人民之贫富，而人民之贫富系于物产之多寡。物产之多寡，虽依赖于人民致力工业与否，但寻其根源，又无不依赖于</a:t>
            </a:r>
            <a:r>
              <a:rPr lang="zh-CN" altLang="en-US" sz="2800" b="1" kern="1200" dirty="0">
                <a:solidFill>
                  <a:srgbClr val="FFFF00"/>
                </a:solidFill>
                <a:latin typeface="华文楷体" pitchFamily="2" charset="-122"/>
                <a:ea typeface="华文楷体" pitchFamily="2" charset="-122"/>
                <a:cs typeface="+mn-cs"/>
                <a:sym typeface="方正北魏楷书简体" charset="0"/>
              </a:rPr>
              <a:t>政府官员诱导奖励之力。</a:t>
            </a:r>
            <a:r>
              <a:rPr lang="zh-CN" altLang="en-US" sz="2800" b="1" kern="1200" dirty="0">
                <a:solidFill>
                  <a:schemeClr val="bg1"/>
                </a:solidFill>
                <a:latin typeface="华文楷体" pitchFamily="2" charset="-122"/>
                <a:ea typeface="华文楷体" pitchFamily="2" charset="-122"/>
                <a:cs typeface="+mn-cs"/>
                <a:sym typeface="方正北魏楷书简体" charset="0"/>
              </a:rPr>
              <a:t>”   </a:t>
            </a:r>
            <a:r>
              <a:rPr lang="en-US" altLang="zh-CN" sz="2800" b="1" kern="1200" dirty="0">
                <a:solidFill>
                  <a:schemeClr val="bg1"/>
                </a:solidFill>
                <a:latin typeface="华文楷体" pitchFamily="2" charset="-122"/>
                <a:ea typeface="华文楷体" pitchFamily="2" charset="-122"/>
                <a:cs typeface="+mn-cs"/>
                <a:sym typeface="方正北魏楷书简体" charset="0"/>
              </a:rPr>
              <a:t>——</a:t>
            </a:r>
            <a:r>
              <a:rPr lang="zh-CN" altLang="en-US" sz="2800" b="1" kern="1200" dirty="0">
                <a:solidFill>
                  <a:schemeClr val="bg1"/>
                </a:solidFill>
                <a:latin typeface="华文楷体" pitchFamily="2" charset="-122"/>
                <a:ea typeface="华文楷体" pitchFamily="2" charset="-122"/>
                <a:cs typeface="+mn-cs"/>
                <a:sym typeface="方正北魏楷书简体" charset="0"/>
              </a:rPr>
              <a:t>大久保利通    </a:t>
            </a:r>
            <a:r>
              <a:rPr lang="en-US" altLang="zh-CN" sz="2800" b="1" kern="1200" dirty="0">
                <a:solidFill>
                  <a:schemeClr val="bg1"/>
                </a:solidFill>
                <a:latin typeface="华文楷体" pitchFamily="2" charset="-122"/>
                <a:ea typeface="华文楷体" pitchFamily="2" charset="-122"/>
                <a:cs typeface="+mn-cs"/>
                <a:sym typeface="方正北魏楷书简体" charset="0"/>
              </a:rPr>
              <a:t>1874</a:t>
            </a:r>
            <a:endParaRPr lang="zh-CN" altLang="en-US" sz="2800" b="1" kern="1200" dirty="0">
              <a:solidFill>
                <a:schemeClr val="bg1"/>
              </a:solidFill>
              <a:latin typeface="华文楷体" pitchFamily="2" charset="-122"/>
              <a:ea typeface="华文楷体" pitchFamily="2" charset="-122"/>
              <a:cs typeface="+mn-cs"/>
              <a:sym typeface="方正北魏楷书简体" charset="0"/>
            </a:endParaRPr>
          </a:p>
          <a:p>
            <a:pPr marL="342900" indent="-342900" algn="l" defTabSz="0">
              <a:buFont typeface="Arial" panose="020B0604020202020204" pitchFamily="34" charset="0"/>
              <a:buChar char="•"/>
            </a:pPr>
            <a:endParaRPr lang="zh-CN" altLang="en-US" sz="2800" kern="1200" dirty="0">
              <a:latin typeface="华文楷体" pitchFamily="2" charset="-122"/>
              <a:ea typeface="华文楷体" pitchFamily="2" charset="-122"/>
              <a:cs typeface="+mn-cs"/>
              <a:sym typeface="华文楷体" pitchFamily="2" charset="-122"/>
            </a:endParaRPr>
          </a:p>
        </p:txBody>
      </p:sp>
      <p:sp>
        <p:nvSpPr>
          <p:cNvPr id="43012" name="矩形 6"/>
          <p:cNvSpPr/>
          <p:nvPr/>
        </p:nvSpPr>
        <p:spPr>
          <a:xfrm>
            <a:off x="2063750" y="4005263"/>
            <a:ext cx="8208963" cy="1814830"/>
          </a:xfrm>
          <a:prstGeom prst="rect">
            <a:avLst/>
          </a:prstGeom>
          <a:noFill/>
          <a:ln w="9525" cap="flat" cmpd="sng">
            <a:solidFill>
              <a:srgbClr val="FFFF00"/>
            </a:solidFill>
            <a:prstDash val="solid"/>
            <a:bevel/>
            <a:headEnd type="none" w="med" len="med"/>
            <a:tailEnd type="none" w="med" len="med"/>
          </a:ln>
        </p:spPr>
        <p:txBody>
          <a:bodyPr wrap="square" anchor="t">
            <a:spAutoFit/>
          </a:bodyPr>
          <a:p>
            <a:r>
              <a:rPr lang="zh-CN" altLang="en-US" sz="2800" b="1" dirty="0">
                <a:solidFill>
                  <a:schemeClr val="bg1"/>
                </a:solidFill>
                <a:latin typeface="Arial" panose="020B0604020202020204" pitchFamily="34" charset="0"/>
                <a:ea typeface="宋体" panose="02010600030101010101" pitchFamily="2" charset="-122"/>
                <a:sym typeface="宋体" panose="02010600030101010101" pitchFamily="2" charset="-122"/>
              </a:rPr>
              <a:t>   “兴办生产事业亦属急务，但</a:t>
            </a:r>
            <a:r>
              <a:rPr lang="zh-CN" altLang="en-US" sz="2800" b="1" u="sng" dirty="0">
                <a:solidFill>
                  <a:schemeClr val="bg1"/>
                </a:solidFill>
                <a:latin typeface="Arial" panose="020B0604020202020204" pitchFamily="34" charset="0"/>
                <a:ea typeface="宋体" panose="02010600030101010101" pitchFamily="2" charset="-122"/>
                <a:sym typeface="宋体" panose="02010600030101010101" pitchFamily="2" charset="-122"/>
              </a:rPr>
              <a:t>人民还没有这种志愿</a:t>
            </a:r>
            <a:r>
              <a:rPr lang="zh-CN" altLang="en-US" sz="2800" b="1" dirty="0">
                <a:solidFill>
                  <a:schemeClr val="bg1"/>
                </a:solidFill>
                <a:latin typeface="Arial" panose="020B0604020202020204" pitchFamily="34" charset="0"/>
                <a:ea typeface="宋体" panose="02010600030101010101" pitchFamily="2" charset="-122"/>
                <a:sym typeface="宋体" panose="02010600030101010101" pitchFamily="2" charset="-122"/>
              </a:rPr>
              <a:t>，所以</a:t>
            </a:r>
            <a:r>
              <a:rPr lang="zh-CN" altLang="en-US" sz="2800" b="1" u="sng" dirty="0">
                <a:solidFill>
                  <a:schemeClr val="bg1"/>
                </a:solidFill>
                <a:latin typeface="Arial" panose="020B0604020202020204" pitchFamily="34" charset="0"/>
                <a:ea typeface="宋体" panose="02010600030101010101" pitchFamily="2" charset="-122"/>
                <a:sym typeface="宋体" panose="02010600030101010101" pitchFamily="2" charset="-122"/>
              </a:rPr>
              <a:t>暂时创办官立事业，示以实例</a:t>
            </a:r>
            <a:r>
              <a:rPr lang="zh-CN" altLang="en-US" sz="2800" b="1" dirty="0">
                <a:solidFill>
                  <a:schemeClr val="bg1"/>
                </a:solidFill>
                <a:latin typeface="Arial" panose="020B0604020202020204" pitchFamily="34" charset="0"/>
                <a:ea typeface="宋体" panose="02010600030101010101" pitchFamily="2" charset="-122"/>
                <a:sym typeface="宋体" panose="02010600030101010101" pitchFamily="2" charset="-122"/>
              </a:rPr>
              <a:t>，以诱导人民。”      </a:t>
            </a:r>
            <a:endParaRPr lang="en-US" altLang="zh-CN" sz="2800" b="1" dirty="0">
              <a:solidFill>
                <a:schemeClr val="bg1"/>
              </a:solidFill>
              <a:latin typeface="Arial" panose="020B0604020202020204" pitchFamily="34" charset="0"/>
              <a:ea typeface="宋体" panose="02010600030101010101" pitchFamily="2" charset="-122"/>
              <a:sym typeface="Calibri" panose="020F0502020204030204" charset="0"/>
            </a:endParaRPr>
          </a:p>
          <a:p>
            <a:pPr>
              <a:buNone/>
            </a:pPr>
            <a:r>
              <a:rPr lang="en-US" altLang="zh-CN" sz="2800" b="1" dirty="0">
                <a:solidFill>
                  <a:schemeClr val="bg1"/>
                </a:solidFill>
                <a:latin typeface="Arial" panose="020B0604020202020204" pitchFamily="34" charset="0"/>
                <a:ea typeface="宋体" panose="02010600030101010101" pitchFamily="2" charset="-122"/>
                <a:sym typeface="Calibri" panose="020F0502020204030204" charset="0"/>
              </a:rPr>
              <a:t>                                     ——</a:t>
            </a:r>
            <a:r>
              <a:rPr lang="zh-CN" altLang="en-US" sz="2800" b="1" dirty="0">
                <a:solidFill>
                  <a:schemeClr val="bg1"/>
                </a:solidFill>
                <a:latin typeface="Arial" panose="020B0604020202020204" pitchFamily="34" charset="0"/>
                <a:ea typeface="宋体" panose="02010600030101010101" pitchFamily="2" charset="-122"/>
                <a:sym typeface="宋体" panose="02010600030101010101" pitchFamily="2" charset="-122"/>
              </a:rPr>
              <a:t>守屋典郎</a:t>
            </a:r>
            <a:r>
              <a:rPr lang="en-US" altLang="zh-CN" sz="2800" b="1" dirty="0">
                <a:solidFill>
                  <a:schemeClr val="bg1"/>
                </a:solidFill>
                <a:latin typeface="Arial" panose="020B0604020202020204" pitchFamily="34" charset="0"/>
                <a:ea typeface="宋体" panose="02010600030101010101" pitchFamily="2" charset="-122"/>
                <a:sym typeface="Calibri" panose="020F0502020204030204" charset="0"/>
              </a:rPr>
              <a:t>《</a:t>
            </a:r>
            <a:r>
              <a:rPr lang="zh-CN" altLang="en-US" sz="2800" b="1" dirty="0">
                <a:solidFill>
                  <a:schemeClr val="bg1"/>
                </a:solidFill>
                <a:latin typeface="Arial" panose="020B0604020202020204" pitchFamily="34" charset="0"/>
                <a:ea typeface="宋体" panose="02010600030101010101" pitchFamily="2" charset="-122"/>
                <a:sym typeface="宋体" panose="02010600030101010101" pitchFamily="2" charset="-122"/>
              </a:rPr>
              <a:t>日本经济史</a:t>
            </a:r>
            <a:r>
              <a:rPr lang="en-US" altLang="zh-CN" sz="2800" b="1" dirty="0">
                <a:solidFill>
                  <a:schemeClr val="bg1"/>
                </a:solidFill>
                <a:latin typeface="Arial" panose="020B0604020202020204" pitchFamily="34" charset="0"/>
                <a:ea typeface="宋体" panose="02010600030101010101" pitchFamily="2" charset="-122"/>
                <a:sym typeface="Calibri" panose="020F0502020204030204" charset="0"/>
              </a:rPr>
              <a:t>》</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50000"/>
          </a:blip>
          <a:stretch>
            <a:fillRect/>
          </a:stretch>
        </a:blipFill>
        <a:effectLst/>
      </p:bgPr>
    </p:bg>
    <p:spTree>
      <p:nvGrpSpPr>
        <p:cNvPr id="1" name=""/>
        <p:cNvGrpSpPr/>
        <p:nvPr/>
      </p:nvGrpSpPr>
      <p:grpSpPr/>
      <p:pic>
        <p:nvPicPr>
          <p:cNvPr id="44033" name="Picture 2" descr="2"/>
          <p:cNvPicPr>
            <a:picLocks noChangeAspect="1"/>
          </p:cNvPicPr>
          <p:nvPr/>
        </p:nvPicPr>
        <p:blipFill>
          <a:blip r:embed="rId2">
            <a:lum contrast="20000"/>
          </a:blip>
          <a:stretch>
            <a:fillRect/>
          </a:stretch>
        </p:blipFill>
        <p:spPr>
          <a:xfrm>
            <a:off x="1524000" y="528638"/>
            <a:ext cx="5383213" cy="2990850"/>
          </a:xfrm>
          <a:prstGeom prst="rect">
            <a:avLst/>
          </a:prstGeom>
          <a:noFill/>
          <a:ln w="9525">
            <a:noFill/>
          </a:ln>
        </p:spPr>
      </p:pic>
      <p:sp>
        <p:nvSpPr>
          <p:cNvPr id="44034" name="Text Box 3"/>
          <p:cNvSpPr/>
          <p:nvPr/>
        </p:nvSpPr>
        <p:spPr>
          <a:xfrm>
            <a:off x="1386840" y="3642995"/>
            <a:ext cx="3359150" cy="3107690"/>
          </a:xfrm>
          <a:prstGeom prst="rect">
            <a:avLst/>
          </a:prstGeom>
          <a:noFill/>
          <a:ln w="9525">
            <a:noFill/>
          </a:ln>
        </p:spPr>
        <p:txBody>
          <a:bodyPr wrap="square" anchor="t">
            <a:spAutoFit/>
          </a:bodyPr>
          <a:p>
            <a:r>
              <a:rPr lang="zh-CN" altLang="en-US" sz="2800" b="1" dirty="0">
                <a:solidFill>
                  <a:schemeClr val="tx1"/>
                </a:solidFill>
                <a:latin typeface="黑体" panose="02010609060101010101" pitchFamily="1" charset="-122"/>
                <a:ea typeface="黑体" panose="02010609060101010101" pitchFamily="1" charset="-122"/>
                <a:sym typeface="黑体" panose="02010609060101010101" pitchFamily="1" charset="-122"/>
              </a:rPr>
              <a:t>  富冈缫丝厂（彩色印刷风俗画的木版画 ）于明治</a:t>
            </a:r>
            <a:r>
              <a:rPr lang="en-US" altLang="zh-CN" sz="2800" b="1" dirty="0">
                <a:solidFill>
                  <a:schemeClr val="tx1"/>
                </a:solidFill>
                <a:latin typeface="黑体" panose="02010609060101010101" pitchFamily="1" charset="-122"/>
                <a:ea typeface="黑体" panose="02010609060101010101" pitchFamily="1" charset="-122"/>
                <a:sym typeface="黑体" panose="02010609060101010101" pitchFamily="1" charset="-122"/>
              </a:rPr>
              <a:t>5</a:t>
            </a:r>
            <a:r>
              <a:rPr lang="zh-CN" altLang="en-US" sz="2800" b="1" dirty="0">
                <a:solidFill>
                  <a:schemeClr val="tx1"/>
                </a:solidFill>
                <a:latin typeface="黑体" panose="02010609060101010101" pitchFamily="1" charset="-122"/>
                <a:ea typeface="黑体" panose="02010609060101010101" pitchFamily="1" charset="-122"/>
                <a:sym typeface="黑体" panose="02010609060101010101" pitchFamily="1" charset="-122"/>
              </a:rPr>
              <a:t>年</a:t>
            </a:r>
            <a:r>
              <a:rPr lang="en-US" altLang="zh-CN" sz="2800" b="1" dirty="0">
                <a:solidFill>
                  <a:schemeClr val="tx1"/>
                </a:solidFill>
                <a:latin typeface="黑体" panose="02010609060101010101" pitchFamily="1" charset="-122"/>
                <a:ea typeface="黑体" panose="02010609060101010101" pitchFamily="1" charset="-122"/>
                <a:sym typeface="黑体" panose="02010609060101010101" pitchFamily="1" charset="-122"/>
              </a:rPr>
              <a:t>(1872</a:t>
            </a:r>
            <a:r>
              <a:rPr lang="zh-CN" altLang="en-US" sz="2800" b="1" dirty="0">
                <a:solidFill>
                  <a:schemeClr val="tx1"/>
                </a:solidFill>
                <a:latin typeface="黑体" panose="02010609060101010101" pitchFamily="1" charset="-122"/>
                <a:ea typeface="黑体" panose="02010609060101010101" pitchFamily="1" charset="-122"/>
                <a:sym typeface="黑体" panose="02010609060101010101" pitchFamily="1" charset="-122"/>
              </a:rPr>
              <a:t>年</a:t>
            </a:r>
            <a:r>
              <a:rPr lang="en-US" altLang="zh-CN" sz="2800" b="1" dirty="0">
                <a:solidFill>
                  <a:schemeClr val="tx1"/>
                </a:solidFill>
                <a:latin typeface="黑体" panose="02010609060101010101" pitchFamily="1" charset="-122"/>
                <a:ea typeface="黑体" panose="02010609060101010101" pitchFamily="1" charset="-122"/>
                <a:sym typeface="黑体" panose="02010609060101010101" pitchFamily="1" charset="-122"/>
              </a:rPr>
              <a:t>)</a:t>
            </a:r>
            <a:r>
              <a:rPr lang="zh-CN" altLang="en-US" sz="2800" b="1" dirty="0">
                <a:solidFill>
                  <a:schemeClr val="tx1"/>
                </a:solidFill>
                <a:latin typeface="黑体" panose="02010609060101010101" pitchFamily="1" charset="-122"/>
                <a:ea typeface="黑体" panose="02010609060101010101" pitchFamily="1" charset="-122"/>
                <a:sym typeface="黑体" panose="02010609060101010101" pitchFamily="1" charset="-122"/>
              </a:rPr>
              <a:t>由明治政府为实现日本的近代化而第一次成立的制纱厂。</a:t>
            </a:r>
            <a:r>
              <a:rPr lang="zh-CN" altLang="en-US" sz="2400" dirty="0">
                <a:solidFill>
                  <a:schemeClr val="bg1"/>
                </a:solidFill>
                <a:latin typeface="黑体" panose="02010609060101010101" pitchFamily="1" charset="-122"/>
                <a:ea typeface="黑体" panose="02010609060101010101" pitchFamily="1" charset="-122"/>
                <a:sym typeface="黑体" panose="02010609060101010101" pitchFamily="1" charset="-122"/>
              </a:rPr>
              <a:t> </a:t>
            </a:r>
            <a:endParaRPr lang="zh-CN" altLang="en-US" dirty="0">
              <a:latin typeface="Arial" panose="020B0604020202020204" pitchFamily="34" charset="0"/>
              <a:ea typeface="宋体" panose="02010600030101010101" pitchFamily="2" charset="-122"/>
            </a:endParaRPr>
          </a:p>
        </p:txBody>
      </p:sp>
      <p:pic>
        <p:nvPicPr>
          <p:cNvPr id="44035" name="Picture 4" descr="2"/>
          <p:cNvPicPr>
            <a:picLocks noChangeAspect="1"/>
          </p:cNvPicPr>
          <p:nvPr/>
        </p:nvPicPr>
        <p:blipFill>
          <a:blip r:embed="rId3">
            <a:lum contrast="20000"/>
          </a:blip>
          <a:stretch>
            <a:fillRect/>
          </a:stretch>
        </p:blipFill>
        <p:spPr>
          <a:xfrm>
            <a:off x="4805363" y="3535363"/>
            <a:ext cx="5608637" cy="3322637"/>
          </a:xfrm>
          <a:prstGeom prst="rect">
            <a:avLst/>
          </a:prstGeom>
          <a:noFill/>
          <a:ln w="9525">
            <a:noFill/>
          </a:ln>
        </p:spPr>
      </p:pic>
      <p:pic>
        <p:nvPicPr>
          <p:cNvPr id="44036" name="Picture 5" descr="2"/>
          <p:cNvPicPr>
            <a:picLocks noChangeAspect="1"/>
          </p:cNvPicPr>
          <p:nvPr/>
        </p:nvPicPr>
        <p:blipFill>
          <a:blip r:embed="rId4">
            <a:lum contrast="20000"/>
          </a:blip>
          <a:stretch>
            <a:fillRect/>
          </a:stretch>
        </p:blipFill>
        <p:spPr>
          <a:xfrm>
            <a:off x="7059613" y="0"/>
            <a:ext cx="2257425" cy="3514725"/>
          </a:xfrm>
          <a:prstGeom prst="rect">
            <a:avLst/>
          </a:prstGeom>
          <a:noFill/>
          <a:ln w="9525">
            <a:noFill/>
          </a:ln>
        </p:spPr>
      </p:pic>
      <p:sp>
        <p:nvSpPr>
          <p:cNvPr id="44037" name="Text Box 6"/>
          <p:cNvSpPr/>
          <p:nvPr/>
        </p:nvSpPr>
        <p:spPr>
          <a:xfrm>
            <a:off x="9480550" y="640080"/>
            <a:ext cx="1437640" cy="1814830"/>
          </a:xfrm>
          <a:prstGeom prst="rect">
            <a:avLst/>
          </a:prstGeom>
          <a:noFill/>
          <a:ln w="9525">
            <a:noFill/>
          </a:ln>
        </p:spPr>
        <p:txBody>
          <a:bodyPr wrap="square" anchor="t">
            <a:spAutoFit/>
          </a:bodyPr>
          <a:p>
            <a:r>
              <a:rPr lang="zh-CN" altLang="en-US" sz="2800" dirty="0">
                <a:solidFill>
                  <a:schemeClr val="tx1"/>
                </a:solidFill>
                <a:latin typeface="黑体" panose="02010609060101010101" pitchFamily="1" charset="-122"/>
                <a:ea typeface="黑体" panose="02010609060101010101" pitchFamily="1" charset="-122"/>
                <a:sym typeface="黑体" panose="02010609060101010101" pitchFamily="1" charset="-122"/>
              </a:rPr>
              <a:t>富冈制纱厂女工学习场面画</a:t>
            </a:r>
            <a:r>
              <a:rPr lang="zh-CN" altLang="en-US" sz="2400" dirty="0">
                <a:solidFill>
                  <a:schemeClr val="bg1"/>
                </a:solidFill>
                <a:latin typeface="黑体" panose="02010609060101010101" pitchFamily="1" charset="-122"/>
                <a:ea typeface="黑体" panose="02010609060101010101" pitchFamily="1" charset="-122"/>
                <a:sym typeface="黑体" panose="02010609060101010101" pitchFamily="1" charset="-122"/>
              </a:rPr>
              <a:t>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24000" y="1093788"/>
            <a:ext cx="9144000" cy="2387600"/>
          </a:xfrm>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p:cNvPicPr>
            <a:picLocks noChangeAspect="1"/>
          </p:cNvPicPr>
          <p:nvPr/>
        </p:nvPicPr>
        <p:blipFill>
          <a:blip r:embed="rId1"/>
          <a:stretch>
            <a:fillRect/>
          </a:stretch>
        </p:blipFill>
        <p:spPr>
          <a:xfrm>
            <a:off x="1289050" y="1423670"/>
            <a:ext cx="9614535" cy="4719320"/>
          </a:xfrm>
          <a:prstGeom prst="rect">
            <a:avLst/>
          </a:prstGeom>
        </p:spPr>
      </p:pic>
      <p:sp>
        <p:nvSpPr>
          <p:cNvPr id="5" name="文本框 4"/>
          <p:cNvSpPr txBox="1"/>
          <p:nvPr/>
        </p:nvSpPr>
        <p:spPr>
          <a:xfrm>
            <a:off x="3608705" y="387350"/>
            <a:ext cx="4974590" cy="706755"/>
          </a:xfrm>
          <a:prstGeom prst="rect">
            <a:avLst/>
          </a:prstGeom>
          <a:noFill/>
        </p:spPr>
        <p:txBody>
          <a:bodyPr wrap="square" rtlCol="0">
            <a:spAutoFit/>
          </a:bodyPr>
          <a:p>
            <a:r>
              <a:rPr lang="zh-CN" altLang="en-US" sz="4000" b="1"/>
              <a:t>脱亚入欧和文明开化</a:t>
            </a:r>
            <a:endParaRPr lang="zh-CN" altLang="en-US" sz="4000" b="1"/>
          </a:p>
        </p:txBody>
      </p:sp>
      <p:sp>
        <p:nvSpPr>
          <p:cNvPr id="6" name="文本框 5"/>
          <p:cNvSpPr txBox="1"/>
          <p:nvPr/>
        </p:nvSpPr>
        <p:spPr>
          <a:xfrm>
            <a:off x="1330960" y="6304915"/>
            <a:ext cx="9530080" cy="521970"/>
          </a:xfrm>
          <a:prstGeom prst="rect">
            <a:avLst/>
          </a:prstGeom>
          <a:noFill/>
        </p:spPr>
        <p:txBody>
          <a:bodyPr wrap="square" rtlCol="0">
            <a:spAutoFit/>
          </a:bodyPr>
          <a:p>
            <a:r>
              <a:rPr lang="en-US" altLang="zh-CN" sz="2800" b="1"/>
              <a:t>1883</a:t>
            </a:r>
            <a:r>
              <a:rPr lang="zh-CN" altLang="en-US" sz="2800" b="1"/>
              <a:t>年建成英式建筑</a:t>
            </a:r>
            <a:r>
              <a:rPr lang="en-US" altLang="zh-CN" sz="2800" b="1"/>
              <a:t>“</a:t>
            </a:r>
            <a:r>
              <a:rPr lang="zh-CN" altLang="en-US" sz="2800" b="1"/>
              <a:t>鹿鸣馆</a:t>
            </a:r>
            <a:r>
              <a:rPr lang="en-US" altLang="zh-CN" sz="2800" b="1"/>
              <a:t>”</a:t>
            </a:r>
            <a:r>
              <a:rPr lang="zh-CN" altLang="en-US" sz="2800" b="1"/>
              <a:t>，举办各类西方化的社交活动。</a:t>
            </a:r>
            <a:endParaRPr lang="zh-CN" altLang="en-US" sz="2800"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blipFill>
        <a:effectLst/>
      </p:bgPr>
    </p:bg>
    <p:spTree>
      <p:nvGrpSpPr>
        <p:cNvPr id="1" name=""/>
        <p:cNvGrpSpPr/>
        <p:nvPr/>
      </p:nvGrpSpPr>
      <p:grpSpPr/>
      <p:sp>
        <p:nvSpPr>
          <p:cNvPr id="3" name="文本框 2"/>
          <p:cNvSpPr txBox="1"/>
          <p:nvPr/>
        </p:nvSpPr>
        <p:spPr>
          <a:xfrm>
            <a:off x="3707130" y="625475"/>
            <a:ext cx="5234940" cy="700405"/>
          </a:xfrm>
          <a:prstGeom prst="rect">
            <a:avLst/>
          </a:prstGeom>
          <a:noFill/>
        </p:spPr>
        <p:txBody>
          <a:bodyPr wrap="none" rtlCol="0" anchor="t">
            <a:spAutoFit/>
          </a:bodyPr>
          <a:p>
            <a:pPr>
              <a:lnSpc>
                <a:spcPct val="90000"/>
              </a:lnSpc>
            </a:pPr>
            <a:r>
              <a:rPr lang="zh-CN" altLang="en-US" sz="4400" b="1">
                <a:solidFill>
                  <a:srgbClr val="FFFF00"/>
                </a:solidFill>
              </a:rPr>
              <a:t>明治政府的改革措施</a:t>
            </a:r>
            <a:endParaRPr lang="zh-CN" altLang="en-US" sz="4400" b="1">
              <a:solidFill>
                <a:srgbClr val="FFFF00"/>
              </a:solidFill>
            </a:endParaRPr>
          </a:p>
        </p:txBody>
      </p:sp>
      <p:sp>
        <p:nvSpPr>
          <p:cNvPr id="4" name="文本框 3"/>
          <p:cNvSpPr txBox="1"/>
          <p:nvPr/>
        </p:nvSpPr>
        <p:spPr>
          <a:xfrm>
            <a:off x="2212340" y="1724025"/>
            <a:ext cx="8613140" cy="1753235"/>
          </a:xfrm>
          <a:prstGeom prst="rect">
            <a:avLst/>
          </a:prstGeom>
          <a:noFill/>
        </p:spPr>
        <p:txBody>
          <a:bodyPr wrap="square" rtlCol="0">
            <a:spAutoFit/>
          </a:bodyPr>
          <a:p>
            <a:r>
              <a:rPr lang="en-US" altLang="zh-CN" sz="3600" b="1"/>
              <a:t>“</a:t>
            </a:r>
            <a:r>
              <a:rPr lang="zh-CN" altLang="en-US" sz="3600" b="1"/>
              <a:t>文明开化</a:t>
            </a:r>
            <a:r>
              <a:rPr lang="en-US" altLang="zh-CN" sz="3600" b="1"/>
              <a:t>”</a:t>
            </a:r>
            <a:endParaRPr lang="en-US" altLang="zh-CN" sz="3600"/>
          </a:p>
          <a:p>
            <a:endParaRPr lang="zh-CN" altLang="en-US" sz="3600" b="1">
              <a:solidFill>
                <a:srgbClr val="0070C0"/>
              </a:solidFill>
            </a:endParaRPr>
          </a:p>
          <a:p>
            <a:endParaRPr lang="zh-CN" altLang="en-US" sz="3600" b="1">
              <a:solidFill>
                <a:schemeClr val="tx1"/>
              </a:solidFill>
            </a:endParaRPr>
          </a:p>
        </p:txBody>
      </p:sp>
      <p:sp>
        <p:nvSpPr>
          <p:cNvPr id="5" name="文本框 4"/>
          <p:cNvSpPr txBox="1"/>
          <p:nvPr/>
        </p:nvSpPr>
        <p:spPr>
          <a:xfrm>
            <a:off x="6678295" y="2758440"/>
            <a:ext cx="4066540" cy="2861310"/>
          </a:xfrm>
          <a:prstGeom prst="rect">
            <a:avLst/>
          </a:prstGeom>
          <a:noFill/>
        </p:spPr>
        <p:txBody>
          <a:bodyPr wrap="square" rtlCol="0">
            <a:spAutoFit/>
          </a:bodyPr>
          <a:p>
            <a:r>
              <a:rPr lang="zh-CN" altLang="en-US" sz="3600" b="1">
                <a:solidFill>
                  <a:schemeClr val="tx1"/>
                </a:solidFill>
              </a:rPr>
              <a:t>大力发展近代教育，培养资本主义建设人才</a:t>
            </a:r>
            <a:endParaRPr lang="zh-CN" altLang="en-US" sz="3600" b="1">
              <a:solidFill>
                <a:schemeClr val="tx1"/>
              </a:solidFill>
            </a:endParaRPr>
          </a:p>
          <a:p>
            <a:r>
              <a:rPr lang="zh-CN" altLang="en-US" sz="3600" b="1">
                <a:solidFill>
                  <a:schemeClr val="bg1"/>
                </a:solidFill>
                <a:sym typeface="+mn-ea"/>
              </a:rPr>
              <a:t>图为日本的新式学校</a:t>
            </a:r>
            <a:endParaRPr lang="zh-CN" altLang="en-US" sz="3600" b="1">
              <a:solidFill>
                <a:schemeClr val="bg1"/>
              </a:solidFill>
              <a:sym typeface="+mn-ea"/>
            </a:endParaRPr>
          </a:p>
        </p:txBody>
      </p:sp>
      <p:pic>
        <p:nvPicPr>
          <p:cNvPr id="2" name="图片 5" descr="小学.jpg"/>
          <p:cNvPicPr>
            <a:picLocks noChangeAspect="1"/>
          </p:cNvPicPr>
          <p:nvPr/>
        </p:nvPicPr>
        <p:blipFill>
          <a:blip r:embed="rId2"/>
          <a:stretch>
            <a:fillRect/>
          </a:stretch>
        </p:blipFill>
        <p:spPr>
          <a:xfrm>
            <a:off x="2212023" y="2784475"/>
            <a:ext cx="3744912" cy="2808288"/>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52225" name="图片 4" descr="庆应义塾.jpg"/>
          <p:cNvPicPr>
            <a:picLocks noChangeAspect="1"/>
          </p:cNvPicPr>
          <p:nvPr/>
        </p:nvPicPr>
        <p:blipFill>
          <a:blip r:embed="rId2"/>
          <a:stretch>
            <a:fillRect/>
          </a:stretch>
        </p:blipFill>
        <p:spPr>
          <a:xfrm>
            <a:off x="1631950" y="188913"/>
            <a:ext cx="3868738" cy="5681662"/>
          </a:xfrm>
          <a:prstGeom prst="rect">
            <a:avLst/>
          </a:prstGeom>
          <a:noFill/>
          <a:ln w="9525">
            <a:noFill/>
          </a:ln>
        </p:spPr>
      </p:pic>
      <p:sp>
        <p:nvSpPr>
          <p:cNvPr id="52226" name="TextBox 5"/>
          <p:cNvSpPr/>
          <p:nvPr/>
        </p:nvSpPr>
        <p:spPr>
          <a:xfrm>
            <a:off x="1631950" y="5949950"/>
            <a:ext cx="4203700" cy="829945"/>
          </a:xfrm>
          <a:prstGeom prst="rect">
            <a:avLst/>
          </a:prstGeom>
          <a:noFill/>
          <a:ln w="9525">
            <a:noFill/>
          </a:ln>
        </p:spPr>
        <p:txBody>
          <a:bodyPr anchor="t">
            <a:spAutoFit/>
          </a:bodyPr>
          <a:p>
            <a:r>
              <a:rPr lang="zh-CN" altLang="en-US" sz="2400" b="1" dirty="0">
                <a:solidFill>
                  <a:schemeClr val="tx1"/>
                </a:solidFill>
                <a:latin typeface="黑体" panose="02010609060101010101" pitchFamily="1" charset="-122"/>
                <a:ea typeface="黑体" panose="02010609060101010101" pitchFamily="1" charset="-122"/>
                <a:sym typeface="黑体" panose="02010609060101010101" pitchFamily="1" charset="-122"/>
              </a:rPr>
              <a:t>最早的私立大学</a:t>
            </a:r>
            <a:r>
              <a:rPr lang="en-US" altLang="zh-CN" sz="2400" b="1" dirty="0">
                <a:solidFill>
                  <a:schemeClr val="tx1"/>
                </a:solidFill>
                <a:latin typeface="黑体" panose="02010609060101010101" pitchFamily="1" charset="-122"/>
                <a:ea typeface="黑体" panose="02010609060101010101" pitchFamily="1" charset="-122"/>
                <a:sym typeface="黑体" panose="02010609060101010101" pitchFamily="1" charset="-122"/>
              </a:rPr>
              <a:t>——</a:t>
            </a:r>
            <a:r>
              <a:rPr lang="zh-CN" altLang="en-US" sz="2400" b="1" dirty="0">
                <a:solidFill>
                  <a:schemeClr val="tx1"/>
                </a:solidFill>
                <a:latin typeface="黑体" panose="02010609060101010101" pitchFamily="1" charset="-122"/>
                <a:ea typeface="黑体" panose="02010609060101010101" pitchFamily="1" charset="-122"/>
                <a:sym typeface="黑体" panose="02010609060101010101" pitchFamily="1" charset="-122"/>
              </a:rPr>
              <a:t>庆应义塾（</a:t>
            </a:r>
            <a:r>
              <a:rPr lang="en-US" altLang="zh-CN" sz="2400" b="1" dirty="0">
                <a:solidFill>
                  <a:schemeClr val="tx1"/>
                </a:solidFill>
                <a:latin typeface="黑体" panose="02010609060101010101" pitchFamily="1" charset="-122"/>
                <a:ea typeface="黑体" panose="02010609060101010101" pitchFamily="1" charset="-122"/>
                <a:sym typeface="黑体" panose="02010609060101010101" pitchFamily="1" charset="-122"/>
              </a:rPr>
              <a:t>1858</a:t>
            </a:r>
            <a:r>
              <a:rPr lang="zh-CN" altLang="en-US" sz="2400" b="1" dirty="0">
                <a:solidFill>
                  <a:schemeClr val="tx1"/>
                </a:solidFill>
                <a:latin typeface="黑体" panose="02010609060101010101" pitchFamily="1" charset="-122"/>
                <a:ea typeface="黑体" panose="02010609060101010101" pitchFamily="1" charset="-122"/>
                <a:sym typeface="黑体" panose="02010609060101010101" pitchFamily="1" charset="-122"/>
              </a:rPr>
              <a:t>年）</a:t>
            </a:r>
            <a:endParaRPr lang="zh-CN" altLang="en-US" sz="2400" b="1" dirty="0">
              <a:solidFill>
                <a:schemeClr val="tx1"/>
              </a:solidFill>
              <a:latin typeface="黑体" panose="02010609060101010101" pitchFamily="1" charset="-122"/>
              <a:ea typeface="黑体" panose="02010609060101010101" pitchFamily="1" charset="-122"/>
              <a:sym typeface="黑体" panose="02010609060101010101" pitchFamily="1" charset="-122"/>
            </a:endParaRPr>
          </a:p>
        </p:txBody>
      </p:sp>
      <p:grpSp>
        <p:nvGrpSpPr>
          <p:cNvPr id="52228" name="组合 10"/>
          <p:cNvGrpSpPr/>
          <p:nvPr/>
        </p:nvGrpSpPr>
        <p:grpSpPr>
          <a:xfrm>
            <a:off x="5591741" y="260350"/>
            <a:ext cx="4635569" cy="6437583"/>
            <a:chOff x="72008" y="0"/>
            <a:chExt cx="4635895" cy="6436997"/>
          </a:xfrm>
        </p:grpSpPr>
        <p:pic>
          <p:nvPicPr>
            <p:cNvPr id="2" name="图片 6" descr="东京大学-安田讲堂.jpg"/>
            <p:cNvPicPr>
              <a:picLocks noChangeAspect="1"/>
            </p:cNvPicPr>
            <p:nvPr/>
          </p:nvPicPr>
          <p:blipFill>
            <a:blip r:embed="rId3"/>
            <a:stretch>
              <a:fillRect/>
            </a:stretch>
          </p:blipFill>
          <p:spPr>
            <a:xfrm>
              <a:off x="1183492" y="3374217"/>
              <a:ext cx="3524411" cy="2445060"/>
            </a:xfrm>
            <a:prstGeom prst="rect">
              <a:avLst/>
            </a:prstGeom>
            <a:noFill/>
            <a:ln w="9525">
              <a:noFill/>
            </a:ln>
          </p:spPr>
        </p:pic>
        <p:sp>
          <p:nvSpPr>
            <p:cNvPr id="52229" name="TextBox 7"/>
            <p:cNvSpPr/>
            <p:nvPr/>
          </p:nvSpPr>
          <p:spPr>
            <a:xfrm>
              <a:off x="504056" y="5976664"/>
              <a:ext cx="4203710" cy="460333"/>
            </a:xfrm>
            <a:prstGeom prst="rect">
              <a:avLst/>
            </a:prstGeom>
            <a:noFill/>
            <a:ln w="9525">
              <a:noFill/>
            </a:ln>
          </p:spPr>
          <p:txBody>
            <a:bodyPr anchor="t">
              <a:spAutoFit/>
            </a:bodyPr>
            <a:p>
              <a:r>
                <a:rPr lang="zh-CN" altLang="en-US" sz="2400" b="1" dirty="0">
                  <a:solidFill>
                    <a:schemeClr val="tx1"/>
                  </a:solidFill>
                  <a:latin typeface="黑体" panose="02010609060101010101" pitchFamily="1" charset="-122"/>
                  <a:ea typeface="黑体" panose="02010609060101010101" pitchFamily="1" charset="-122"/>
                  <a:sym typeface="黑体" panose="02010609060101010101" pitchFamily="1" charset="-122"/>
                </a:rPr>
                <a:t>东京大学（</a:t>
              </a:r>
              <a:r>
                <a:rPr lang="en-US" altLang="zh-CN" sz="2400" b="1" dirty="0">
                  <a:solidFill>
                    <a:schemeClr val="tx1"/>
                  </a:solidFill>
                  <a:latin typeface="黑体" panose="02010609060101010101" pitchFamily="1" charset="-122"/>
                  <a:ea typeface="黑体" panose="02010609060101010101" pitchFamily="1" charset="-122"/>
                  <a:sym typeface="黑体" panose="02010609060101010101" pitchFamily="1" charset="-122"/>
                </a:rPr>
                <a:t>1887</a:t>
              </a:r>
              <a:r>
                <a:rPr lang="zh-CN" altLang="en-US" sz="2400" b="1" dirty="0">
                  <a:solidFill>
                    <a:schemeClr val="tx1"/>
                  </a:solidFill>
                  <a:latin typeface="黑体" panose="02010609060101010101" pitchFamily="1" charset="-122"/>
                  <a:ea typeface="黑体" panose="02010609060101010101" pitchFamily="1" charset="-122"/>
                  <a:sym typeface="黑体" panose="02010609060101010101" pitchFamily="1" charset="-122"/>
                </a:rPr>
                <a:t>年）</a:t>
              </a:r>
              <a:endParaRPr lang="zh-CN" altLang="en-US" sz="2400" b="1" dirty="0">
                <a:solidFill>
                  <a:schemeClr val="tx1"/>
                </a:solidFill>
                <a:latin typeface="黑体" panose="02010609060101010101" pitchFamily="1" charset="-122"/>
                <a:ea typeface="黑体" panose="02010609060101010101" pitchFamily="1" charset="-122"/>
                <a:sym typeface="黑体" panose="02010609060101010101" pitchFamily="1" charset="-122"/>
              </a:endParaRPr>
            </a:p>
          </p:txBody>
        </p:sp>
        <p:pic>
          <p:nvPicPr>
            <p:cNvPr id="52230" name="图片 8" descr="早稻田.jpg"/>
            <p:cNvPicPr>
              <a:picLocks noChangeAspect="1"/>
            </p:cNvPicPr>
            <p:nvPr/>
          </p:nvPicPr>
          <p:blipFill>
            <a:blip r:embed="rId4"/>
            <a:stretch>
              <a:fillRect/>
            </a:stretch>
          </p:blipFill>
          <p:spPr>
            <a:xfrm>
              <a:off x="72008" y="0"/>
              <a:ext cx="3904749" cy="2708920"/>
            </a:xfrm>
            <a:prstGeom prst="rect">
              <a:avLst/>
            </a:prstGeom>
            <a:noFill/>
            <a:ln w="9525">
              <a:noFill/>
            </a:ln>
          </p:spPr>
        </p:pic>
        <p:sp>
          <p:nvSpPr>
            <p:cNvPr id="52231" name="TextBox 9"/>
            <p:cNvSpPr/>
            <p:nvPr/>
          </p:nvSpPr>
          <p:spPr>
            <a:xfrm>
              <a:off x="151776" y="2848313"/>
              <a:ext cx="3744877" cy="460333"/>
            </a:xfrm>
            <a:prstGeom prst="rect">
              <a:avLst/>
            </a:prstGeom>
            <a:noFill/>
            <a:ln w="9525">
              <a:noFill/>
            </a:ln>
          </p:spPr>
          <p:txBody>
            <a:bodyPr wrap="square" anchor="t">
              <a:spAutoFit/>
            </a:bodyPr>
            <a:p>
              <a:r>
                <a:rPr lang="zh-CN" altLang="en-US" sz="2400" b="1" dirty="0">
                  <a:solidFill>
                    <a:schemeClr val="tx1"/>
                  </a:solidFill>
                  <a:latin typeface="黑体" panose="02010609060101010101" pitchFamily="1" charset="-122"/>
                  <a:ea typeface="黑体" panose="02010609060101010101" pitchFamily="1" charset="-122"/>
                  <a:sym typeface="黑体" panose="02010609060101010101" pitchFamily="1" charset="-122"/>
                </a:rPr>
                <a:t>早稻田大学（</a:t>
              </a:r>
              <a:r>
                <a:rPr lang="en-US" altLang="zh-CN" sz="2400" b="1" dirty="0">
                  <a:solidFill>
                    <a:schemeClr val="tx1"/>
                  </a:solidFill>
                  <a:latin typeface="黑体" panose="02010609060101010101" pitchFamily="1" charset="-122"/>
                  <a:ea typeface="黑体" panose="02010609060101010101" pitchFamily="1" charset="-122"/>
                  <a:sym typeface="黑体" panose="02010609060101010101" pitchFamily="1" charset="-122"/>
                </a:rPr>
                <a:t>1882</a:t>
              </a:r>
              <a:r>
                <a:rPr lang="zh-CN" altLang="en-US" sz="2400" b="1" dirty="0">
                  <a:solidFill>
                    <a:schemeClr val="tx1"/>
                  </a:solidFill>
                  <a:latin typeface="黑体" panose="02010609060101010101" pitchFamily="1" charset="-122"/>
                  <a:ea typeface="黑体" panose="02010609060101010101" pitchFamily="1" charset="-122"/>
                  <a:sym typeface="黑体" panose="02010609060101010101" pitchFamily="1" charset="-122"/>
                </a:rPr>
                <a:t>年）</a:t>
              </a:r>
              <a:endParaRPr lang="zh-CN" altLang="en-US" sz="2400" b="1" dirty="0">
                <a:solidFill>
                  <a:schemeClr val="tx1"/>
                </a:solidFill>
                <a:latin typeface="黑体" panose="02010609060101010101" pitchFamily="1" charset="-122"/>
                <a:ea typeface="黑体" panose="02010609060101010101" pitchFamily="1" charset="-122"/>
                <a:sym typeface="黑体" panose="02010609060101010101" pitchFamily="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p:cTn id="7" dur="500" fill="hold"/>
                                        <p:tgtEl>
                                          <p:spTgt spid="52228"/>
                                        </p:tgtEl>
                                        <p:attrNameLst>
                                          <p:attrName>ppt_x</p:attrName>
                                        </p:attrNameLst>
                                      </p:cBhvr>
                                      <p:tavLst>
                                        <p:tav tm="0">
                                          <p:val>
                                            <p:strVal val="1+#ppt_w/2"/>
                                          </p:val>
                                        </p:tav>
                                        <p:tav tm="100000">
                                          <p:val>
                                            <p:strVal val="#ppt_x"/>
                                          </p:val>
                                        </p:tav>
                                      </p:tavLst>
                                    </p:anim>
                                    <p:anim calcmode="lin" valueType="num">
                                      <p:cBhvr>
                                        <p:cTn id="8" dur="500" fill="hold"/>
                                        <p:tgtEl>
                                          <p:spTgt spid="52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1"/>
        </a:blipFill>
        <a:effectLst/>
      </p:bgPr>
    </p:bg>
    <p:spTree>
      <p:nvGrpSpPr>
        <p:cNvPr id="1" name=""/>
        <p:cNvGrpSpPr/>
        <p:nvPr/>
      </p:nvGrpSpPr>
      <p:grpSpPr/>
      <p:sp>
        <p:nvSpPr>
          <p:cNvPr id="53250" name="TextBox 5"/>
          <p:cNvSpPr/>
          <p:nvPr/>
        </p:nvSpPr>
        <p:spPr>
          <a:xfrm>
            <a:off x="4151313" y="188913"/>
            <a:ext cx="5905500" cy="829945"/>
          </a:xfrm>
          <a:prstGeom prst="rect">
            <a:avLst/>
          </a:prstGeom>
          <a:noFill/>
          <a:ln w="9525">
            <a:noFill/>
          </a:ln>
        </p:spPr>
        <p:txBody>
          <a:bodyPr wrap="square" anchor="t">
            <a:spAutoFit/>
          </a:bodyPr>
          <a:p>
            <a:pPr algn="ctr"/>
            <a:r>
              <a:rPr lang="zh-CN" altLang="en-US" sz="2800" b="1" dirty="0">
                <a:solidFill>
                  <a:srgbClr val="FFFF00"/>
                </a:solidFill>
                <a:latin typeface="黑体" panose="02010609060101010101" pitchFamily="1" charset="-122"/>
                <a:ea typeface="黑体" panose="02010609060101010101" pitchFamily="1" charset="-122"/>
                <a:sym typeface="黑体" panose="02010609060101010101" pitchFamily="1" charset="-122"/>
              </a:rPr>
              <a:t>“开拓万里波涛，布国威于四方”</a:t>
            </a:r>
            <a:endParaRPr lang="en-US" altLang="zh-CN" sz="2800" b="1" dirty="0">
              <a:solidFill>
                <a:srgbClr val="FFFF00"/>
              </a:solidFill>
              <a:latin typeface="黑体" panose="02010609060101010101" pitchFamily="1" charset="-122"/>
              <a:ea typeface="黑体" panose="02010609060101010101" pitchFamily="1" charset="-122"/>
              <a:sym typeface="黑体" panose="02010609060101010101" pitchFamily="1" charset="-122"/>
            </a:endParaRPr>
          </a:p>
          <a:p>
            <a:pPr algn="r"/>
            <a:r>
              <a:rPr lang="en-US" altLang="zh-CN" sz="2000" b="1" dirty="0">
                <a:solidFill>
                  <a:srgbClr val="FFFF00"/>
                </a:solidFill>
                <a:latin typeface="黑体" panose="02010609060101010101" pitchFamily="1" charset="-122"/>
                <a:ea typeface="黑体" panose="02010609060101010101" pitchFamily="1" charset="-122"/>
                <a:sym typeface="黑体" panose="02010609060101010101" pitchFamily="1" charset="-122"/>
              </a:rPr>
              <a:t>——《</a:t>
            </a:r>
            <a:r>
              <a:rPr lang="zh-CN" altLang="en-US" sz="2000" b="1" dirty="0">
                <a:solidFill>
                  <a:srgbClr val="FFFF00"/>
                </a:solidFill>
                <a:latin typeface="黑体" panose="02010609060101010101" pitchFamily="1" charset="-122"/>
                <a:ea typeface="黑体" panose="02010609060101010101" pitchFamily="1" charset="-122"/>
                <a:sym typeface="黑体" panose="02010609060101010101" pitchFamily="1" charset="-122"/>
              </a:rPr>
              <a:t>御笔信</a:t>
            </a:r>
            <a:r>
              <a:rPr lang="en-US" altLang="zh-CN" sz="2000" b="1" dirty="0">
                <a:solidFill>
                  <a:srgbClr val="FFFF00"/>
                </a:solidFill>
                <a:latin typeface="黑体" panose="02010609060101010101" pitchFamily="1" charset="-122"/>
                <a:ea typeface="黑体" panose="02010609060101010101" pitchFamily="1" charset="-122"/>
                <a:sym typeface="黑体" panose="02010609060101010101" pitchFamily="1" charset="-122"/>
              </a:rPr>
              <a:t>》</a:t>
            </a:r>
            <a:r>
              <a:rPr lang="zh-CN" altLang="en-US" sz="2000" b="1" dirty="0">
                <a:solidFill>
                  <a:srgbClr val="FFFF00"/>
                </a:solidFill>
                <a:latin typeface="黑体" panose="02010609060101010101" pitchFamily="1" charset="-122"/>
                <a:ea typeface="黑体" panose="02010609060101010101" pitchFamily="1" charset="-122"/>
                <a:sym typeface="黑体" panose="02010609060101010101" pitchFamily="1" charset="-122"/>
              </a:rPr>
              <a:t>（</a:t>
            </a:r>
            <a:r>
              <a:rPr lang="en-US" altLang="zh-CN" sz="2000" b="1" dirty="0">
                <a:solidFill>
                  <a:srgbClr val="FFFF00"/>
                </a:solidFill>
                <a:latin typeface="黑体" panose="02010609060101010101" pitchFamily="1" charset="-122"/>
                <a:ea typeface="黑体" panose="02010609060101010101" pitchFamily="1" charset="-122"/>
                <a:sym typeface="黑体" panose="02010609060101010101" pitchFamily="1" charset="-122"/>
              </a:rPr>
              <a:t>1868</a:t>
            </a:r>
            <a:r>
              <a:rPr lang="zh-CN" altLang="en-US" sz="2000" b="1" dirty="0">
                <a:solidFill>
                  <a:srgbClr val="FFFF00"/>
                </a:solidFill>
                <a:latin typeface="黑体" panose="02010609060101010101" pitchFamily="1" charset="-122"/>
                <a:ea typeface="黑体" panose="02010609060101010101" pitchFamily="1" charset="-122"/>
                <a:sym typeface="黑体" panose="02010609060101010101" pitchFamily="1" charset="-122"/>
              </a:rPr>
              <a:t>）</a:t>
            </a:r>
            <a:endParaRPr lang="zh-CN" altLang="en-US" dirty="0">
              <a:latin typeface="Arial" panose="020B0604020202020204" pitchFamily="34" charset="0"/>
              <a:ea typeface="宋体" panose="02010600030101010101" pitchFamily="2" charset="-122"/>
            </a:endParaRPr>
          </a:p>
        </p:txBody>
      </p:sp>
      <p:sp>
        <p:nvSpPr>
          <p:cNvPr id="53251" name="Rectangle 5"/>
          <p:cNvSpPr/>
          <p:nvPr/>
        </p:nvSpPr>
        <p:spPr>
          <a:xfrm>
            <a:off x="1703388" y="837406"/>
            <a:ext cx="4537075" cy="1835150"/>
          </a:xfrm>
          <a:prstGeom prst="rect">
            <a:avLst/>
          </a:prstGeom>
          <a:noFill/>
          <a:ln w="9525" cap="flat" cmpd="sng">
            <a:solidFill>
              <a:srgbClr val="FFFF00"/>
            </a:solidFill>
            <a:prstDash val="solid"/>
            <a:miter/>
            <a:headEnd type="none" w="med" len="med"/>
            <a:tailEnd type="none" w="med" len="med"/>
          </a:ln>
        </p:spPr>
        <p:txBody>
          <a:bodyPr anchor="ctr">
            <a:spAutoFit/>
          </a:bodyPr>
          <a:p>
            <a:pPr eaLnBrk="0" hangingPunct="0">
              <a:lnSpc>
                <a:spcPts val="3400"/>
              </a:lnSpc>
            </a:pPr>
            <a:r>
              <a:rPr lang="en-US" altLang="zh-CN" sz="2400" b="1" dirty="0">
                <a:solidFill>
                  <a:schemeClr val="bg1"/>
                </a:solidFill>
                <a:latin typeface="楷体_GB2312" pitchFamily="1" charset="-122"/>
                <a:ea typeface="楷体_GB2312" pitchFamily="1" charset="-122"/>
                <a:sym typeface="Times New Roman" panose="02020603050405020304" pitchFamily="2" charset="0"/>
              </a:rPr>
              <a:t>1</a:t>
            </a:r>
            <a:r>
              <a:rPr lang="zh-CN" altLang="en-US" sz="2400" b="1" dirty="0">
                <a:solidFill>
                  <a:schemeClr val="bg1"/>
                </a:solidFill>
                <a:latin typeface="楷体_GB2312" pitchFamily="1" charset="-122"/>
                <a:ea typeface="楷体_GB2312" pitchFamily="1" charset="-122"/>
                <a:sym typeface="Times New Roman" panose="02020603050405020304" pitchFamily="2" charset="0"/>
              </a:rPr>
              <a:t>、最迫急之事，在军务方面……朝廷能在海陆军方面稍作准备，主要以朝廷之兵务，开拓朝鲜之釜山港。</a:t>
            </a:r>
            <a:r>
              <a:rPr lang="en-US" altLang="zh-CN" sz="2400" b="1" dirty="0">
                <a:solidFill>
                  <a:schemeClr val="bg1"/>
                </a:solidFill>
                <a:latin typeface="楷体_GB2312" pitchFamily="1" charset="-122"/>
                <a:ea typeface="楷体_GB2312" pitchFamily="1" charset="-122"/>
                <a:sym typeface="Times New Roman" panose="02020603050405020304" pitchFamily="2" charset="0"/>
              </a:rPr>
              <a:t>    </a:t>
            </a:r>
            <a:r>
              <a:rPr lang="zh-CN" altLang="en-US" b="1" dirty="0">
                <a:solidFill>
                  <a:schemeClr val="bg1"/>
                </a:solidFill>
                <a:latin typeface="楷体_GB2312" pitchFamily="1" charset="-122"/>
                <a:ea typeface="楷体_GB2312" pitchFamily="1" charset="-122"/>
                <a:sym typeface="Times New Roman" panose="02020603050405020304" pitchFamily="2" charset="0"/>
              </a:rPr>
              <a:t>——</a:t>
            </a:r>
            <a:r>
              <a:rPr lang="en-US" altLang="zh-CN" b="1" dirty="0">
                <a:solidFill>
                  <a:schemeClr val="bg1"/>
                </a:solidFill>
                <a:latin typeface="楷体_GB2312" pitchFamily="1" charset="-122"/>
                <a:ea typeface="楷体_GB2312" pitchFamily="1" charset="-122"/>
                <a:sym typeface="Times New Roman" panose="02020603050405020304" pitchFamily="2" charset="0"/>
              </a:rPr>
              <a:t> </a:t>
            </a:r>
            <a:r>
              <a:rPr lang="zh-CN" altLang="en-US" b="1" dirty="0">
                <a:solidFill>
                  <a:schemeClr val="bg1"/>
                </a:solidFill>
                <a:latin typeface="楷体_GB2312" pitchFamily="1" charset="-122"/>
                <a:ea typeface="楷体_GB2312" pitchFamily="1" charset="-122"/>
                <a:sym typeface="Times New Roman" panose="02020603050405020304" pitchFamily="2" charset="0"/>
              </a:rPr>
              <a:t>木户孝允</a:t>
            </a:r>
            <a:endParaRPr lang="zh-CN" altLang="en-US" b="1" dirty="0">
              <a:solidFill>
                <a:schemeClr val="bg1"/>
              </a:solidFill>
              <a:latin typeface="楷体_GB2312" pitchFamily="1" charset="-122"/>
              <a:ea typeface="楷体_GB2312" pitchFamily="1" charset="-122"/>
              <a:sym typeface="Times New Roman" panose="02020603050405020304" pitchFamily="2" charset="0"/>
            </a:endParaRPr>
          </a:p>
        </p:txBody>
      </p:sp>
      <p:sp>
        <p:nvSpPr>
          <p:cNvPr id="53252" name="矩形 8"/>
          <p:cNvSpPr/>
          <p:nvPr/>
        </p:nvSpPr>
        <p:spPr>
          <a:xfrm>
            <a:off x="6527800" y="1339850"/>
            <a:ext cx="3924300" cy="1398905"/>
          </a:xfrm>
          <a:prstGeom prst="rect">
            <a:avLst/>
          </a:prstGeom>
          <a:noFill/>
          <a:ln w="9525" cap="flat" cmpd="sng">
            <a:solidFill>
              <a:srgbClr val="FFFF00"/>
            </a:solidFill>
            <a:prstDash val="solid"/>
            <a:miter/>
            <a:headEnd type="none" w="med" len="med"/>
            <a:tailEnd type="none" w="med" len="med"/>
          </a:ln>
        </p:spPr>
        <p:txBody>
          <a:bodyPr anchor="t">
            <a:spAutoFit/>
          </a:bodyPr>
          <a:p>
            <a:pPr eaLnBrk="0" hangingPunct="0">
              <a:lnSpc>
                <a:spcPts val="3400"/>
              </a:lnSpc>
            </a:pPr>
            <a:r>
              <a:rPr lang="en-US" altLang="zh-CN" sz="2400" b="1" dirty="0">
                <a:solidFill>
                  <a:schemeClr val="bg1"/>
                </a:solidFill>
                <a:latin typeface="楷体_GB2312" pitchFamily="1" charset="-122"/>
                <a:ea typeface="楷体_GB2312" pitchFamily="1" charset="-122"/>
                <a:sym typeface="Times New Roman" panose="02020603050405020304" pitchFamily="2" charset="0"/>
              </a:rPr>
              <a:t>2</a:t>
            </a:r>
            <a:r>
              <a:rPr lang="zh-CN" altLang="en-US" sz="2400" b="1" dirty="0">
                <a:solidFill>
                  <a:schemeClr val="bg1"/>
                </a:solidFill>
                <a:latin typeface="楷体_GB2312" pitchFamily="1" charset="-122"/>
                <a:ea typeface="楷体_GB2312" pitchFamily="1" charset="-122"/>
                <a:sym typeface="Times New Roman" panose="02020603050405020304" pitchFamily="2" charset="0"/>
              </a:rPr>
              <a:t>、苟有国则有兵备，有兵备则人民不得不各就其役。</a:t>
            </a:r>
            <a:endParaRPr lang="en-US" altLang="zh-CN" sz="2400" b="1" dirty="0">
              <a:solidFill>
                <a:schemeClr val="bg1"/>
              </a:solidFill>
              <a:latin typeface="楷体_GB2312" pitchFamily="1" charset="-122"/>
              <a:ea typeface="楷体_GB2312" pitchFamily="1" charset="-122"/>
              <a:sym typeface="Times New Roman" panose="02020603050405020304" pitchFamily="2" charset="0"/>
            </a:endParaRPr>
          </a:p>
          <a:p>
            <a:pPr algn="r" eaLnBrk="0" hangingPunct="0">
              <a:lnSpc>
                <a:spcPts val="3400"/>
              </a:lnSpc>
            </a:pPr>
            <a:r>
              <a:rPr lang="en-US" altLang="zh-CN" b="1" dirty="0">
                <a:solidFill>
                  <a:schemeClr val="bg1"/>
                </a:solidFill>
                <a:latin typeface="楷体_GB2312" pitchFamily="1" charset="-122"/>
                <a:ea typeface="楷体_GB2312" pitchFamily="1" charset="-122"/>
                <a:sym typeface="Times New Roman" panose="02020603050405020304" pitchFamily="2" charset="0"/>
              </a:rPr>
              <a:t>——1872</a:t>
            </a:r>
            <a:r>
              <a:rPr lang="zh-CN" altLang="en-US" b="1" dirty="0">
                <a:solidFill>
                  <a:schemeClr val="bg1"/>
                </a:solidFill>
                <a:latin typeface="楷体_GB2312" pitchFamily="1" charset="-122"/>
                <a:ea typeface="楷体_GB2312" pitchFamily="1" charset="-122"/>
                <a:sym typeface="Times New Roman" panose="02020603050405020304" pitchFamily="2" charset="0"/>
              </a:rPr>
              <a:t>年征兵告谕</a:t>
            </a:r>
            <a:endParaRPr lang="zh-CN" altLang="en-US" dirty="0">
              <a:latin typeface="Arial" panose="020B0604020202020204" pitchFamily="34" charset="0"/>
              <a:ea typeface="宋体" panose="02010600030101010101" pitchFamily="2" charset="-122"/>
            </a:endParaRPr>
          </a:p>
        </p:txBody>
      </p:sp>
      <p:pic>
        <p:nvPicPr>
          <p:cNvPr id="53254" name="Picture 2" descr="tem217-s"/>
          <p:cNvPicPr>
            <a:picLocks noChangeAspect="1"/>
          </p:cNvPicPr>
          <p:nvPr/>
        </p:nvPicPr>
        <p:blipFill>
          <a:blip r:embed="rId2"/>
          <a:stretch>
            <a:fillRect/>
          </a:stretch>
        </p:blipFill>
        <p:spPr>
          <a:xfrm>
            <a:off x="1919288" y="2924175"/>
            <a:ext cx="5465762" cy="3463925"/>
          </a:xfrm>
          <a:prstGeom prst="rect">
            <a:avLst/>
          </a:prstGeom>
          <a:noFill/>
          <a:ln w="9525">
            <a:noFill/>
          </a:ln>
        </p:spPr>
      </p:pic>
      <p:pic>
        <p:nvPicPr>
          <p:cNvPr id="2" name="图片 11" descr="征兵令.jpg"/>
          <p:cNvPicPr>
            <a:picLocks noChangeAspect="1"/>
          </p:cNvPicPr>
          <p:nvPr/>
        </p:nvPicPr>
        <p:blipFill>
          <a:blip r:embed="rId3"/>
          <a:stretch>
            <a:fillRect/>
          </a:stretch>
        </p:blipFill>
        <p:spPr>
          <a:xfrm>
            <a:off x="7896225" y="2997200"/>
            <a:ext cx="2159000" cy="307181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4"/>
                                        </p:tgtEl>
                                        <p:attrNameLst>
                                          <p:attrName>style.visibility</p:attrName>
                                        </p:attrNameLst>
                                      </p:cBhvr>
                                      <p:to>
                                        <p:strVal val="visible"/>
                                      </p:to>
                                    </p:set>
                                    <p:anim calcmode="lin" valueType="num">
                                      <p:cBhvr>
                                        <p:cTn id="7" dur="500" fill="hold"/>
                                        <p:tgtEl>
                                          <p:spTgt spid="53254"/>
                                        </p:tgtEl>
                                        <p:attrNameLst>
                                          <p:attrName>ppt_x</p:attrName>
                                        </p:attrNameLst>
                                      </p:cBhvr>
                                      <p:tavLst>
                                        <p:tav tm="0">
                                          <p:val>
                                            <p:strVal val="#ppt_x"/>
                                          </p:val>
                                        </p:tav>
                                        <p:tav tm="100000">
                                          <p:val>
                                            <p:strVal val="#ppt_x"/>
                                          </p:val>
                                        </p:tav>
                                      </p:tavLst>
                                    </p:anim>
                                    <p:anim calcmode="lin" valueType="num">
                                      <p:cBhvr>
                                        <p:cTn id="8" dur="500" fill="hold"/>
                                        <p:tgtEl>
                                          <p:spTgt spid="532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0000"/>
          </a:blip>
          <a:stretch>
            <a:fillRect/>
          </a:stretch>
        </a:blipFill>
        <a:effectLst/>
      </p:bgPr>
    </p:bg>
    <p:spTree>
      <p:nvGrpSpPr>
        <p:cNvPr id="1" name=""/>
        <p:cNvGrpSpPr/>
        <p:nvPr/>
      </p:nvGrpSpPr>
      <p:grpSpPr/>
      <p:pic>
        <p:nvPicPr>
          <p:cNvPr id="54275" name="Picture 2"/>
          <p:cNvPicPr>
            <a:picLocks noChangeAspect="1"/>
          </p:cNvPicPr>
          <p:nvPr/>
        </p:nvPicPr>
        <p:blipFill>
          <a:blip r:embed="rId2"/>
          <a:stretch>
            <a:fillRect/>
          </a:stretch>
        </p:blipFill>
        <p:spPr>
          <a:xfrm>
            <a:off x="2566988" y="1412875"/>
            <a:ext cx="6818312" cy="3068638"/>
          </a:xfrm>
          <a:prstGeom prst="rect">
            <a:avLst/>
          </a:prstGeom>
          <a:noFill/>
          <a:ln w="9525">
            <a:noFill/>
          </a:ln>
        </p:spPr>
      </p:pic>
      <p:pic>
        <p:nvPicPr>
          <p:cNvPr id="2" name="Picture 5"/>
          <p:cNvPicPr>
            <a:picLocks noChangeAspect="1"/>
          </p:cNvPicPr>
          <p:nvPr/>
        </p:nvPicPr>
        <p:blipFill>
          <a:blip r:embed="rId3"/>
          <a:stretch>
            <a:fillRect/>
          </a:stretch>
        </p:blipFill>
        <p:spPr>
          <a:xfrm>
            <a:off x="1723708" y="837565"/>
            <a:ext cx="830262" cy="4219575"/>
          </a:xfrm>
          <a:prstGeom prst="rect">
            <a:avLst/>
          </a:prstGeom>
          <a:noFill/>
          <a:ln w="9525">
            <a:noFill/>
          </a:ln>
        </p:spPr>
      </p:pic>
      <p:pic>
        <p:nvPicPr>
          <p:cNvPr id="54276" name="Picture 6"/>
          <p:cNvPicPr>
            <a:picLocks noChangeAspect="1"/>
          </p:cNvPicPr>
          <p:nvPr/>
        </p:nvPicPr>
        <p:blipFill>
          <a:blip r:embed="rId4"/>
          <a:stretch>
            <a:fillRect/>
          </a:stretch>
        </p:blipFill>
        <p:spPr>
          <a:xfrm>
            <a:off x="9384983" y="837565"/>
            <a:ext cx="800100" cy="4105275"/>
          </a:xfrm>
          <a:prstGeom prst="rect">
            <a:avLst/>
          </a:prstGeom>
          <a:noFill/>
          <a:ln w="9525">
            <a:noFill/>
          </a:ln>
        </p:spPr>
      </p:pic>
      <p:sp>
        <p:nvSpPr>
          <p:cNvPr id="54278" name="TextBox 8"/>
          <p:cNvSpPr/>
          <p:nvPr/>
        </p:nvSpPr>
        <p:spPr>
          <a:xfrm>
            <a:off x="2680335" y="4707890"/>
            <a:ext cx="6831330" cy="953135"/>
          </a:xfrm>
          <a:prstGeom prst="rect">
            <a:avLst/>
          </a:prstGeom>
          <a:noFill/>
          <a:ln w="9525">
            <a:noFill/>
          </a:ln>
        </p:spPr>
        <p:txBody>
          <a:bodyPr wrap="square" anchor="t">
            <a:spAutoFit/>
          </a:bodyPr>
          <a:p>
            <a:r>
              <a:rPr lang="zh-CN" altLang="en-US" sz="2800" b="1" dirty="0">
                <a:solidFill>
                  <a:schemeClr val="tx1"/>
                </a:solidFill>
                <a:latin typeface="黑体" panose="02010609060101010101" pitchFamily="1" charset="-122"/>
                <a:ea typeface="黑体" panose="02010609060101010101" pitchFamily="1" charset="-122"/>
                <a:sym typeface="黑体" panose="02010609060101010101" pitchFamily="1" charset="-122"/>
              </a:rPr>
              <a:t>到</a:t>
            </a:r>
            <a:r>
              <a:rPr lang="en-US" altLang="zh-CN" sz="2800" b="1" dirty="0">
                <a:solidFill>
                  <a:schemeClr val="tx1"/>
                </a:solidFill>
                <a:latin typeface="黑体" panose="02010609060101010101" pitchFamily="1" charset="-122"/>
                <a:ea typeface="黑体" panose="02010609060101010101" pitchFamily="1" charset="-122"/>
                <a:sym typeface="黑体" panose="02010609060101010101" pitchFamily="1" charset="-122"/>
              </a:rPr>
              <a:t>1890</a:t>
            </a:r>
            <a:r>
              <a:rPr lang="zh-CN" altLang="en-US" sz="2800" b="1" dirty="0">
                <a:solidFill>
                  <a:schemeClr val="tx1"/>
                </a:solidFill>
                <a:latin typeface="黑体" panose="02010609060101010101" pitchFamily="1" charset="-122"/>
                <a:ea typeface="黑体" panose="02010609060101010101" pitchFamily="1" charset="-122"/>
                <a:sym typeface="黑体" panose="02010609060101010101" pitchFamily="1" charset="-122"/>
              </a:rPr>
              <a:t>年，日本已经建立了一支拥有五万多名现役军人和三十多艘舰艇的现代军队</a:t>
            </a:r>
            <a:endParaRPr lang="zh-CN" altLang="en-US" sz="2800" b="1" dirty="0">
              <a:solidFill>
                <a:schemeClr val="tx1"/>
              </a:solidFill>
              <a:latin typeface="黑体" panose="02010609060101010101" pitchFamily="1" charset="-122"/>
              <a:ea typeface="黑体" panose="02010609060101010101" pitchFamily="1" charset="-122"/>
              <a:sym typeface="黑体" panose="02010609060101010101" pitchFamily="1" charset="-122"/>
            </a:endParaRPr>
          </a:p>
        </p:txBody>
      </p:sp>
      <p:sp>
        <p:nvSpPr>
          <p:cNvPr id="54279" name="TextBox 5"/>
          <p:cNvSpPr/>
          <p:nvPr/>
        </p:nvSpPr>
        <p:spPr>
          <a:xfrm>
            <a:off x="4762500" y="261620"/>
            <a:ext cx="2667000" cy="922020"/>
          </a:xfrm>
          <a:prstGeom prst="rect">
            <a:avLst/>
          </a:prstGeom>
          <a:noFill/>
          <a:ln w="9525">
            <a:noFill/>
          </a:ln>
        </p:spPr>
        <p:txBody>
          <a:bodyPr anchor="t">
            <a:spAutoFit/>
          </a:bodyPr>
          <a:p>
            <a:pPr algn="ctr">
              <a:lnSpc>
                <a:spcPct val="150000"/>
              </a:lnSpc>
            </a:pPr>
            <a:r>
              <a:rPr lang="zh-CN" altLang="en-US" sz="3600" b="1" dirty="0">
                <a:solidFill>
                  <a:srgbClr val="FFFF00"/>
                </a:solidFill>
                <a:latin typeface="黑体" panose="02010609060101010101" pitchFamily="1" charset="-122"/>
                <a:ea typeface="黑体" panose="02010609060101010101" pitchFamily="1" charset="-122"/>
                <a:sym typeface="黑体" panose="02010609060101010101" pitchFamily="1" charset="-122"/>
              </a:rPr>
              <a:t>“武士道”</a:t>
            </a:r>
            <a:endParaRPr lang="en-US" altLang="zh-CN" sz="3600" b="1" dirty="0">
              <a:solidFill>
                <a:srgbClr val="FFFF00"/>
              </a:solidFill>
              <a:latin typeface="黑体" panose="02010609060101010101" pitchFamily="1" charset="-122"/>
              <a:ea typeface="黑体" panose="02010609060101010101" pitchFamily="1" charset="-122"/>
              <a:sym typeface="黑体" panose="02010609060101010101" pitchFamily="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3000"/>
                                  </p:stCondLst>
                                  <p:childTnLst>
                                    <p:set>
                                      <p:cBhvr>
                                        <p:cTn id="6" dur="1" fill="hold">
                                          <p:stCondLst>
                                            <p:cond delay="0"/>
                                          </p:stCondLst>
                                        </p:cTn>
                                        <p:tgtEl>
                                          <p:spTgt spid="54279"/>
                                        </p:tgtEl>
                                        <p:attrNameLst>
                                          <p:attrName>style.visibility</p:attrName>
                                        </p:attrNameLst>
                                      </p:cBhvr>
                                      <p:to>
                                        <p:strVal val="visible"/>
                                      </p:to>
                                    </p:set>
                                    <p:anim calcmode="lin" valueType="num">
                                      <p:cBhvr>
                                        <p:cTn id="7" dur="500" fill="hold"/>
                                        <p:tgtEl>
                                          <p:spTgt spid="54279"/>
                                        </p:tgtEl>
                                        <p:attrNameLst>
                                          <p:attrName>ppt_x</p:attrName>
                                        </p:attrNameLst>
                                      </p:cBhvr>
                                      <p:tavLst>
                                        <p:tav tm="0">
                                          <p:val>
                                            <p:strVal val="#ppt_x"/>
                                          </p:val>
                                        </p:tav>
                                        <p:tav tm="100000">
                                          <p:val>
                                            <p:strVal val="#ppt_x"/>
                                          </p:val>
                                        </p:tav>
                                      </p:tavLst>
                                    </p:anim>
                                    <p:anim calcmode="lin" valueType="num">
                                      <p:cBhvr>
                                        <p:cTn id="8" dur="500" fill="hold"/>
                                        <p:tgtEl>
                                          <p:spTgt spid="5427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54275"/>
                                        </p:tgtEl>
                                        <p:attrNameLst>
                                          <p:attrName>style.visibility</p:attrName>
                                        </p:attrNameLst>
                                      </p:cBhvr>
                                      <p:to>
                                        <p:strVal val="visible"/>
                                      </p:to>
                                    </p:set>
                                    <p:animEffect filter="plus(in)">
                                      <p:cBhvr>
                                        <p:cTn id="13" dur="2000"/>
                                        <p:tgtEl>
                                          <p:spTgt spid="5427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54278"/>
                                        </p:tgtEl>
                                        <p:attrNameLst>
                                          <p:attrName>style.visibility</p:attrName>
                                        </p:attrNameLst>
                                      </p:cBhvr>
                                      <p:to>
                                        <p:strVal val="visible"/>
                                      </p:to>
                                    </p:set>
                                    <p:anim calcmode="lin" valueType="num">
                                      <p:cBhvr>
                                        <p:cTn id="17" dur="500" fill="hold"/>
                                        <p:tgtEl>
                                          <p:spTgt spid="54278"/>
                                        </p:tgtEl>
                                        <p:attrNameLst>
                                          <p:attrName>ppt_x</p:attrName>
                                        </p:attrNameLst>
                                      </p:cBhvr>
                                      <p:tavLst>
                                        <p:tav tm="0">
                                          <p:val>
                                            <p:strVal val="#ppt_x"/>
                                          </p:val>
                                        </p:tav>
                                        <p:tav tm="100000">
                                          <p:val>
                                            <p:strVal val="#ppt_x"/>
                                          </p:val>
                                        </p:tav>
                                      </p:tavLst>
                                    </p:anim>
                                    <p:anim calcmode="lin" valueType="num">
                                      <p:cBhvr>
                                        <p:cTn id="18" dur="500" fill="hold"/>
                                        <p:tgtEl>
                                          <p:spTgt spid="542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bldLvl="0"/>
      <p:bldP spid="54279"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70000"/>
          </a:blip>
          <a:tile tx="0" ty="0" sx="100000" sy="100000" flip="none" algn="tl"/>
        </a:blipFill>
        <a:effectLst/>
      </p:bgPr>
    </p:bg>
    <p:spTree>
      <p:nvGrpSpPr>
        <p:cNvPr id="1" name=""/>
        <p:cNvGrpSpPr/>
        <p:nvPr/>
      </p:nvGrpSpPr>
      <p:grpSpPr/>
      <p:sp>
        <p:nvSpPr>
          <p:cNvPr id="34818" name="矩形 9"/>
          <p:cNvSpPr/>
          <p:nvPr/>
        </p:nvSpPr>
        <p:spPr>
          <a:xfrm>
            <a:off x="4763135" y="987425"/>
            <a:ext cx="5951220" cy="5015865"/>
          </a:xfrm>
          <a:prstGeom prst="rect">
            <a:avLst/>
          </a:prstGeom>
          <a:noFill/>
          <a:ln w="38100" cap="flat" cmpd="sng">
            <a:solidFill>
              <a:srgbClr val="006600"/>
            </a:solidFill>
            <a:prstDash val="solid"/>
            <a:miter/>
            <a:headEnd type="none" w="med" len="med"/>
            <a:tailEnd type="none" w="med" len="med"/>
          </a:ln>
        </p:spPr>
        <p:txBody>
          <a:bodyPr wrap="square">
            <a:spAutoFit/>
          </a:bodyPr>
          <a:p>
            <a:r>
              <a:rPr lang="zh-CN" altLang="en-US" sz="3200" b="1" dirty="0">
                <a:latin typeface="楷体_GB2312" pitchFamily="1" charset="-122"/>
                <a:ea typeface="楷体_GB2312" pitchFamily="1" charset="-122"/>
              </a:rPr>
              <a:t>材料一：现在的三井家，在江户有三座大店铺，雇佣着一千多名伙计。据说每天的生意，要做到黄金二千两以上，才算好生意</a:t>
            </a:r>
            <a:r>
              <a:rPr lang="en-US" altLang="zh-CN" sz="3200" b="1" dirty="0">
                <a:latin typeface="楷体_GB2312" pitchFamily="1" charset="-122"/>
                <a:ea typeface="楷体_GB2312" pitchFamily="1" charset="-122"/>
              </a:rPr>
              <a:t>……    --《</a:t>
            </a:r>
            <a:r>
              <a:rPr lang="zh-CN" altLang="en-US" sz="3200" b="1" dirty="0">
                <a:latin typeface="楷体_GB2312" pitchFamily="1" charset="-122"/>
                <a:ea typeface="楷体_GB2312" pitchFamily="1" charset="-122"/>
              </a:rPr>
              <a:t>世事见闻录</a:t>
            </a:r>
            <a:r>
              <a:rPr lang="en-US" altLang="zh-CN" sz="3200" b="1" dirty="0">
                <a:latin typeface="楷体_GB2312" pitchFamily="1" charset="-122"/>
                <a:ea typeface="楷体_GB2312" pitchFamily="1" charset="-122"/>
              </a:rPr>
              <a:t>》</a:t>
            </a:r>
            <a:endParaRPr lang="en-US" altLang="zh-CN" sz="3200" b="1" dirty="0">
              <a:latin typeface="楷体_GB2312" pitchFamily="1" charset="-122"/>
              <a:ea typeface="楷体_GB2312" pitchFamily="1" charset="-122"/>
            </a:endParaRPr>
          </a:p>
          <a:p>
            <a:endParaRPr lang="en-US" altLang="zh-CN" sz="3200" b="1" dirty="0">
              <a:latin typeface="楷体_GB2312" pitchFamily="1" charset="-122"/>
              <a:ea typeface="楷体_GB2312" pitchFamily="1" charset="-122"/>
            </a:endParaRPr>
          </a:p>
          <a:p>
            <a:r>
              <a:rPr lang="zh-CN" altLang="en-US" sz="3200" b="1" dirty="0">
                <a:latin typeface="楷体_GB2312" pitchFamily="1" charset="-122"/>
                <a:ea typeface="楷体_GB2312" pitchFamily="1" charset="-122"/>
              </a:rPr>
              <a:t>材料二：今世的诸侯，不论大小</a:t>
            </a:r>
            <a:r>
              <a:rPr lang="en-US" altLang="zh-CN" sz="3200" b="1" dirty="0">
                <a:latin typeface="楷体_GB2312" pitchFamily="1" charset="-122"/>
                <a:ea typeface="楷体_GB2312" pitchFamily="1" charset="-122"/>
              </a:rPr>
              <a:t>……</a:t>
            </a:r>
            <a:r>
              <a:rPr lang="zh-CN" altLang="en-US" sz="3200" b="1" dirty="0">
                <a:latin typeface="楷体_GB2312" pitchFamily="1" charset="-122"/>
                <a:ea typeface="楷体_GB2312" pitchFamily="1" charset="-122"/>
              </a:rPr>
              <a:t>都是对富商卑躬屈膝，以期能向他们借钱，并仰赖江户、京都等地的商人以维持生计。</a:t>
            </a:r>
            <a:endParaRPr lang="en-US" altLang="zh-CN" sz="3200" b="1" dirty="0">
              <a:latin typeface="楷体_GB2312" pitchFamily="1" charset="-122"/>
              <a:ea typeface="楷体_GB2312" pitchFamily="1" charset="-122"/>
            </a:endParaRPr>
          </a:p>
        </p:txBody>
      </p:sp>
      <p:pic>
        <p:nvPicPr>
          <p:cNvPr id="34819" name="Picture 2" descr="日本的纺织工场"/>
          <p:cNvPicPr>
            <a:picLocks noChangeAspect="1"/>
          </p:cNvPicPr>
          <p:nvPr/>
        </p:nvPicPr>
        <p:blipFill>
          <a:blip r:embed="rId2"/>
          <a:stretch>
            <a:fillRect/>
          </a:stretch>
        </p:blipFill>
        <p:spPr>
          <a:xfrm>
            <a:off x="586740" y="987425"/>
            <a:ext cx="3693160" cy="4321810"/>
          </a:xfrm>
          <a:prstGeom prst="rect">
            <a:avLst/>
          </a:prstGeom>
          <a:noFill/>
          <a:ln w="38100" cap="flat" cmpd="sng">
            <a:solidFill>
              <a:srgbClr val="006600"/>
            </a:solidFill>
            <a:prstDash val="solid"/>
            <a:miter/>
            <a:headEnd type="none" w="med" len="med"/>
            <a:tailEnd type="none" w="med" len="med"/>
          </a:ln>
        </p:spPr>
      </p:pic>
      <p:sp>
        <p:nvSpPr>
          <p:cNvPr id="34820" name="Text Box 3"/>
          <p:cNvSpPr txBox="1"/>
          <p:nvPr/>
        </p:nvSpPr>
        <p:spPr>
          <a:xfrm>
            <a:off x="587375" y="5391150"/>
            <a:ext cx="3691890" cy="521970"/>
          </a:xfrm>
          <a:prstGeom prst="rect">
            <a:avLst/>
          </a:prstGeom>
          <a:solidFill>
            <a:schemeClr val="bg1"/>
          </a:solidFill>
          <a:ln w="9525">
            <a:noFill/>
          </a:ln>
        </p:spPr>
        <p:txBody>
          <a:bodyPr wrap="square">
            <a:spAutoFit/>
          </a:bodyPr>
          <a:p>
            <a:pPr algn="ctr">
              <a:spcBef>
                <a:spcPct val="50000"/>
              </a:spcBef>
            </a:pPr>
            <a:r>
              <a:rPr lang="zh-CN" altLang="en-US" sz="2800" b="1" dirty="0">
                <a:solidFill>
                  <a:srgbClr val="FF0000"/>
                </a:solidFill>
                <a:latin typeface="Arial" panose="020B0604020202020204" pitchFamily="34" charset="0"/>
                <a:ea typeface="黑体" panose="02010609060101010101" pitchFamily="1" charset="-122"/>
              </a:rPr>
              <a:t>日本纺织工场图</a:t>
            </a:r>
            <a:endParaRPr lang="zh-CN" altLang="en-US" sz="2800" b="1" dirty="0">
              <a:solidFill>
                <a:srgbClr val="FF0000"/>
              </a:solidFill>
              <a:latin typeface="Arial" panose="020B0604020202020204" pitchFamily="34" charset="0"/>
              <a:ea typeface="黑体" panose="02010609060101010101" pitchFamily="1" charset="-122"/>
            </a:endParaRPr>
          </a:p>
        </p:txBody>
      </p:sp>
      <p:sp>
        <p:nvSpPr>
          <p:cNvPr id="8" name="Line 8"/>
          <p:cNvSpPr/>
          <p:nvPr/>
        </p:nvSpPr>
        <p:spPr>
          <a:xfrm>
            <a:off x="7581265" y="2009775"/>
            <a:ext cx="1079500" cy="0"/>
          </a:xfrm>
          <a:prstGeom prst="line">
            <a:avLst/>
          </a:prstGeom>
          <a:ln w="57150" cap="flat" cmpd="sng">
            <a:solidFill>
              <a:srgbClr val="FF0000"/>
            </a:solidFill>
            <a:prstDash val="solid"/>
            <a:headEnd type="none" w="med" len="med"/>
            <a:tailEnd type="none" w="med" len="med"/>
          </a:ln>
        </p:spPr>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1"/>
        </a:blipFill>
        <a:effectLst/>
      </p:bgPr>
    </p:bg>
    <p:spTree>
      <p:nvGrpSpPr>
        <p:cNvPr id="1" name=""/>
        <p:cNvGrpSpPr/>
        <p:nvPr/>
      </p:nvGrpSpPr>
      <p:grpSpPr/>
      <p:sp>
        <p:nvSpPr>
          <p:cNvPr id="59394" name="Text Box 2"/>
          <p:cNvSpPr/>
          <p:nvPr/>
        </p:nvSpPr>
        <p:spPr>
          <a:xfrm>
            <a:off x="758825" y="613410"/>
            <a:ext cx="10674985" cy="5631180"/>
          </a:xfrm>
          <a:prstGeom prst="rect">
            <a:avLst/>
          </a:prstGeom>
          <a:noFill/>
          <a:ln w="9525">
            <a:noFill/>
          </a:ln>
        </p:spPr>
        <p:txBody>
          <a:bodyPr wrap="square" anchor="t">
            <a:spAutoFit/>
          </a:bodyPr>
          <a:p>
            <a:r>
              <a:rPr lang="zh-CN" altLang="en-US" sz="4000" b="1" dirty="0">
                <a:solidFill>
                  <a:schemeClr val="bg1"/>
                </a:solidFill>
                <a:latin typeface="黑体" panose="02010609060101010101" pitchFamily="1" charset="-122"/>
                <a:ea typeface="黑体" panose="02010609060101010101" pitchFamily="1" charset="-122"/>
                <a:sym typeface="黑体" panose="02010609060101010101" pitchFamily="1" charset="-122"/>
              </a:rPr>
              <a:t>关于宪法评价：</a:t>
            </a:r>
            <a:endParaRPr lang="zh-CN" altLang="en-US" sz="4000" b="1" dirty="0">
              <a:solidFill>
                <a:schemeClr val="bg1"/>
              </a:solidFill>
              <a:latin typeface="黑体" panose="02010609060101010101" pitchFamily="1" charset="-122"/>
              <a:ea typeface="黑体" panose="02010609060101010101" pitchFamily="1" charset="-122"/>
              <a:sym typeface="黑体" panose="02010609060101010101" pitchFamily="1" charset="-122"/>
            </a:endParaRPr>
          </a:p>
          <a:p>
            <a:r>
              <a:rPr lang="zh-CN" altLang="en-US" sz="4000" b="1" dirty="0">
                <a:solidFill>
                  <a:schemeClr val="bg1"/>
                </a:solidFill>
                <a:latin typeface="黑体" panose="02010609060101010101" pitchFamily="1" charset="-122"/>
                <a:ea typeface="黑体" panose="02010609060101010101" pitchFamily="1" charset="-122"/>
                <a:sym typeface="黑体" panose="02010609060101010101" pitchFamily="1" charset="-122"/>
              </a:rPr>
              <a:t>　　⒈性质：基本上属于资产阶级性质的宪法。</a:t>
            </a:r>
            <a:endParaRPr lang="zh-CN" altLang="en-US" sz="4000" b="1" dirty="0">
              <a:solidFill>
                <a:schemeClr val="bg1"/>
              </a:solidFill>
              <a:latin typeface="黑体" panose="02010609060101010101" pitchFamily="1" charset="-122"/>
              <a:ea typeface="黑体" panose="02010609060101010101" pitchFamily="1" charset="-122"/>
              <a:sym typeface="黑体" panose="02010609060101010101" pitchFamily="1" charset="-122"/>
            </a:endParaRPr>
          </a:p>
          <a:p>
            <a:endParaRPr lang="zh-CN" altLang="en-US" sz="4000" b="1" dirty="0">
              <a:solidFill>
                <a:schemeClr val="bg1"/>
              </a:solidFill>
              <a:latin typeface="黑体" panose="02010609060101010101" pitchFamily="1" charset="-122"/>
              <a:ea typeface="黑体" panose="02010609060101010101" pitchFamily="1" charset="-122"/>
              <a:sym typeface="黑体" panose="02010609060101010101" pitchFamily="1" charset="-122"/>
            </a:endParaRPr>
          </a:p>
          <a:p>
            <a:r>
              <a:rPr lang="zh-CN" altLang="en-US" sz="4000" b="1" dirty="0">
                <a:solidFill>
                  <a:schemeClr val="bg1"/>
                </a:solidFill>
                <a:latin typeface="黑体" panose="02010609060101010101" pitchFamily="1" charset="-122"/>
                <a:ea typeface="黑体" panose="02010609060101010101" pitchFamily="1" charset="-122"/>
                <a:sym typeface="黑体" panose="02010609060101010101" pitchFamily="1" charset="-122"/>
              </a:rPr>
              <a:t>　　日本成为亚洲第一个立宪国家，确立了日本近代天皇政治体制。</a:t>
            </a:r>
            <a:endParaRPr lang="zh-CN" altLang="en-US" sz="4000" b="1" dirty="0">
              <a:solidFill>
                <a:schemeClr val="bg1"/>
              </a:solidFill>
              <a:latin typeface="黑体" panose="02010609060101010101" pitchFamily="1" charset="-122"/>
              <a:ea typeface="黑体" panose="02010609060101010101" pitchFamily="1" charset="-122"/>
              <a:sym typeface="黑体" panose="02010609060101010101" pitchFamily="1" charset="-122"/>
            </a:endParaRPr>
          </a:p>
          <a:p>
            <a:endParaRPr lang="zh-CN" altLang="en-US" sz="4000" b="1" dirty="0">
              <a:solidFill>
                <a:schemeClr val="bg1"/>
              </a:solidFill>
              <a:latin typeface="黑体" panose="02010609060101010101" pitchFamily="1" charset="-122"/>
              <a:ea typeface="黑体" panose="02010609060101010101" pitchFamily="1" charset="-122"/>
              <a:sym typeface="黑体" panose="02010609060101010101" pitchFamily="1" charset="-122"/>
            </a:endParaRPr>
          </a:p>
          <a:p>
            <a:r>
              <a:rPr lang="zh-CN" altLang="en-US" sz="4000" b="1" dirty="0">
                <a:solidFill>
                  <a:schemeClr val="bg1"/>
                </a:solidFill>
                <a:latin typeface="黑体" panose="02010609060101010101" pitchFamily="1" charset="-122"/>
                <a:ea typeface="黑体" panose="02010609060101010101" pitchFamily="1" charset="-122"/>
                <a:sym typeface="黑体" panose="02010609060101010101" pitchFamily="1" charset="-122"/>
              </a:rPr>
              <a:t>　　⒉局限性：带有浓厚的封建色彩。</a:t>
            </a:r>
            <a:endParaRPr lang="zh-CN" altLang="en-US" sz="4000" b="1" dirty="0">
              <a:solidFill>
                <a:schemeClr val="bg1"/>
              </a:solidFill>
              <a:latin typeface="黑体" panose="02010609060101010101" pitchFamily="1" charset="-122"/>
              <a:ea typeface="黑体" panose="02010609060101010101" pitchFamily="1" charset="-122"/>
              <a:sym typeface="黑体" panose="02010609060101010101" pitchFamily="1" charset="-122"/>
            </a:endParaRPr>
          </a:p>
          <a:p>
            <a:endParaRPr lang="zh-CN" altLang="en-US" sz="4000" b="1" dirty="0">
              <a:solidFill>
                <a:schemeClr val="bg1"/>
              </a:solidFill>
              <a:latin typeface="黑体" panose="02010609060101010101" pitchFamily="1" charset="-122"/>
              <a:ea typeface="黑体" panose="02010609060101010101" pitchFamily="1" charset="-122"/>
              <a:sym typeface="黑体" panose="02010609060101010101" pitchFamily="1" charset="-122"/>
            </a:endParaRPr>
          </a:p>
          <a:p>
            <a:r>
              <a:rPr lang="zh-CN" altLang="en-US" sz="4000" b="1" dirty="0">
                <a:solidFill>
                  <a:schemeClr val="bg1"/>
                </a:solidFill>
                <a:latin typeface="黑体" panose="02010609060101010101" pitchFamily="1" charset="-122"/>
                <a:ea typeface="黑体" panose="02010609060101010101" pitchFamily="1" charset="-122"/>
                <a:sym typeface="黑体" panose="02010609060101010101" pitchFamily="1" charset="-122"/>
              </a:rPr>
              <a:t>　　⒊进步性：承认了人民的基本权利。</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4">
                                            <p:txEl>
                                              <p:charRg st="8" end="15"/>
                                            </p:txEl>
                                          </p:spTgt>
                                        </p:tgtEl>
                                        <p:attrNameLst>
                                          <p:attrName>style.visibility</p:attrName>
                                        </p:attrNameLst>
                                      </p:cBhvr>
                                      <p:to>
                                        <p:strVal val="visible"/>
                                      </p:to>
                                    </p:set>
                                    <p:animEffect filter="blinds(horizontal)">
                                      <p:cBhvr>
                                        <p:cTn id="7" dur="500"/>
                                        <p:tgtEl>
                                          <p:spTgt spid="59394">
                                            <p:txEl>
                                              <p:charRg st="8" end="1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394">
                                            <p:txEl>
                                              <p:charRg st="33" end="64"/>
                                            </p:txEl>
                                          </p:spTgt>
                                        </p:tgtEl>
                                        <p:attrNameLst>
                                          <p:attrName>style.visibility</p:attrName>
                                        </p:attrNameLst>
                                      </p:cBhvr>
                                      <p:to>
                                        <p:strVal val="visible"/>
                                      </p:to>
                                    </p:set>
                                    <p:animEffect filter="blinds(horizontal)">
                                      <p:cBhvr>
                                        <p:cTn id="12" dur="500"/>
                                        <p:tgtEl>
                                          <p:spTgt spid="59394">
                                            <p:txEl>
                                              <p:charRg st="33" end="64"/>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59394">
                                            <p:txEl>
                                              <p:charRg st="64" end="72"/>
                                            </p:txEl>
                                          </p:spTgt>
                                        </p:tgtEl>
                                        <p:attrNameLst>
                                          <p:attrName>style.visibility</p:attrName>
                                        </p:attrNameLst>
                                      </p:cBhvr>
                                      <p:to>
                                        <p:strVal val="visible"/>
                                      </p:to>
                                    </p:set>
                                    <p:animEffect filter="blinds(horizontal)">
                                      <p:cBhvr>
                                        <p:cTn id="16" dur="500"/>
                                        <p:tgtEl>
                                          <p:spTgt spid="59394">
                                            <p:txEl>
                                              <p:charRg st="64" end="72"/>
                                            </p:txEl>
                                          </p:spTgt>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59394">
                                            <p:txEl>
                                              <p:charRg st="85" end="93"/>
                                            </p:txEl>
                                          </p:spTgt>
                                        </p:tgtEl>
                                        <p:attrNameLst>
                                          <p:attrName>style.visibility</p:attrName>
                                        </p:attrNameLst>
                                      </p:cBhvr>
                                      <p:to>
                                        <p:strVal val="visible"/>
                                      </p:to>
                                    </p:set>
                                    <p:animEffect filter="blinds(horizontal)">
                                      <p:cBhvr>
                                        <p:cTn id="20" dur="500"/>
                                        <p:tgtEl>
                                          <p:spTgt spid="59394">
                                            <p:txEl>
                                              <p:charRg st="85" end="9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ldLvl="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0000"/>
          </a:blip>
          <a:stretch>
            <a:fillRect/>
          </a:stretch>
        </a:blipFill>
        <a:effectLst/>
      </p:bgPr>
    </p:bg>
    <p:spTree>
      <p:nvGrpSpPr>
        <p:cNvPr id="1" name=""/>
        <p:cNvGrpSpPr/>
        <p:nvPr/>
      </p:nvGrpSpPr>
      <p:grpSpPr/>
      <p:sp>
        <p:nvSpPr>
          <p:cNvPr id="58369" name="Text Box 2"/>
          <p:cNvSpPr/>
          <p:nvPr/>
        </p:nvSpPr>
        <p:spPr>
          <a:xfrm>
            <a:off x="2135188" y="404813"/>
            <a:ext cx="7988300" cy="617220"/>
          </a:xfrm>
          <a:prstGeom prst="rect">
            <a:avLst/>
          </a:prstGeom>
          <a:noFill/>
          <a:ln w="9525">
            <a:noFill/>
          </a:ln>
        </p:spPr>
        <p:txBody>
          <a:bodyPr anchor="t">
            <a:spAutoFit/>
          </a:bodyPr>
          <a:p>
            <a:pPr>
              <a:lnSpc>
                <a:spcPct val="95000"/>
              </a:lnSpc>
            </a:pPr>
            <a:r>
              <a:rPr lang="zh-CN" altLang="en-US" sz="3600" b="1" dirty="0">
                <a:solidFill>
                  <a:srgbClr val="000000"/>
                </a:solidFill>
                <a:latin typeface="华文新魏" pitchFamily="2" charset="-122"/>
                <a:ea typeface="黑体" panose="02010609060101010101" pitchFamily="1" charset="-122"/>
                <a:sym typeface="华文新魏" pitchFamily="2" charset="-122"/>
              </a:rPr>
              <a:t>　　近代日本天皇政体示意图</a:t>
            </a:r>
            <a:endParaRPr lang="zh-CN" altLang="en-US" dirty="0">
              <a:latin typeface="Arial" panose="020B0604020202020204" pitchFamily="34" charset="0"/>
              <a:ea typeface="宋体" panose="02010600030101010101" pitchFamily="2" charset="-122"/>
            </a:endParaRPr>
          </a:p>
        </p:txBody>
      </p:sp>
      <p:sp>
        <p:nvSpPr>
          <p:cNvPr id="58371" name="Text Box 3"/>
          <p:cNvSpPr/>
          <p:nvPr/>
        </p:nvSpPr>
        <p:spPr>
          <a:xfrm>
            <a:off x="4189413" y="2565400"/>
            <a:ext cx="3767137" cy="1568450"/>
          </a:xfrm>
          <a:prstGeom prst="rect">
            <a:avLst/>
          </a:prstGeom>
          <a:noFill/>
          <a:ln w="9525" cap="flat" cmpd="sng">
            <a:solidFill>
              <a:schemeClr val="tx1"/>
            </a:solidFill>
            <a:prstDash val="solid"/>
            <a:miter/>
            <a:headEnd type="none" w="med" len="med"/>
            <a:tailEnd type="none" w="med" len="med"/>
          </a:ln>
        </p:spPr>
        <p:txBody>
          <a:bodyPr anchor="t">
            <a:spAutoFit/>
          </a:bodyPr>
          <a:p>
            <a:pPr algn="ctr"/>
            <a:r>
              <a:rPr lang="zh-CN" altLang="en-US" sz="3200" b="1" dirty="0">
                <a:solidFill>
                  <a:srgbClr val="0000FF"/>
                </a:solidFill>
                <a:latin typeface="Arial" panose="020B0604020202020204" pitchFamily="34" charset="0"/>
                <a:ea typeface="黑体" panose="02010609060101010101" pitchFamily="1" charset="-122"/>
              </a:rPr>
              <a:t>总揽行政、立法、司法权</a:t>
            </a:r>
            <a:endParaRPr lang="zh-CN" altLang="en-US" sz="3200" b="1" dirty="0">
              <a:solidFill>
                <a:srgbClr val="0000FF"/>
              </a:solidFill>
              <a:latin typeface="Arial" panose="020B0604020202020204" pitchFamily="34" charset="0"/>
              <a:ea typeface="黑体" panose="02010609060101010101" pitchFamily="1" charset="-122"/>
            </a:endParaRPr>
          </a:p>
          <a:p>
            <a:pPr algn="ctr"/>
            <a:r>
              <a:rPr lang="zh-CN" altLang="en-US" sz="3200" b="1" dirty="0">
                <a:solidFill>
                  <a:srgbClr val="0000FF"/>
                </a:solidFill>
                <a:latin typeface="Arial" panose="020B0604020202020204" pitchFamily="34" charset="0"/>
                <a:ea typeface="黑体" panose="02010609060101010101" pitchFamily="1" charset="-122"/>
              </a:rPr>
              <a:t>和军队统帅权</a:t>
            </a:r>
            <a:endParaRPr lang="zh-CN" altLang="en-US" dirty="0">
              <a:latin typeface="Arial" panose="020B0604020202020204" pitchFamily="34" charset="0"/>
              <a:ea typeface="宋体" panose="02010600030101010101" pitchFamily="2" charset="-122"/>
            </a:endParaRPr>
          </a:p>
        </p:txBody>
      </p:sp>
      <p:sp>
        <p:nvSpPr>
          <p:cNvPr id="58372" name="Text Box 4"/>
          <p:cNvSpPr/>
          <p:nvPr/>
        </p:nvSpPr>
        <p:spPr>
          <a:xfrm>
            <a:off x="1774825" y="5300663"/>
            <a:ext cx="3857625" cy="583565"/>
          </a:xfrm>
          <a:prstGeom prst="rect">
            <a:avLst/>
          </a:prstGeom>
          <a:noFill/>
          <a:ln w="38100" cap="flat" cmpd="sng">
            <a:solidFill>
              <a:schemeClr val="tx1"/>
            </a:solidFill>
            <a:prstDash val="solid"/>
            <a:miter/>
            <a:headEnd type="none" w="med" len="med"/>
            <a:tailEnd type="none" w="med" len="med"/>
          </a:ln>
        </p:spPr>
        <p:txBody>
          <a:bodyPr wrap="none" anchor="t">
            <a:spAutoFit/>
          </a:bodyPr>
          <a:p>
            <a:r>
              <a:rPr lang="zh-CN" altLang="en-US" sz="3200" b="1" dirty="0">
                <a:solidFill>
                  <a:srgbClr val="0000FF"/>
                </a:solidFill>
                <a:latin typeface="Arial" panose="020B0604020202020204" pitchFamily="34" charset="0"/>
                <a:ea typeface="黑体" panose="02010609060101010101" pitchFamily="1" charset="-122"/>
              </a:rPr>
              <a:t>协助天皇行使立法权</a:t>
            </a:r>
            <a:endParaRPr lang="zh-CN" altLang="en-US" dirty="0">
              <a:latin typeface="Arial" panose="020B0604020202020204" pitchFamily="34" charset="0"/>
              <a:ea typeface="宋体" panose="02010600030101010101" pitchFamily="2" charset="-122"/>
            </a:endParaRPr>
          </a:p>
        </p:txBody>
      </p:sp>
      <p:sp>
        <p:nvSpPr>
          <p:cNvPr id="58373" name="Text Box 5"/>
          <p:cNvSpPr/>
          <p:nvPr/>
        </p:nvSpPr>
        <p:spPr>
          <a:xfrm>
            <a:off x="6697663" y="5300663"/>
            <a:ext cx="3041015" cy="1076325"/>
          </a:xfrm>
          <a:prstGeom prst="rect">
            <a:avLst/>
          </a:prstGeom>
          <a:noFill/>
          <a:ln w="38100" cap="flat" cmpd="sng">
            <a:solidFill>
              <a:schemeClr val="tx1"/>
            </a:solidFill>
            <a:prstDash val="solid"/>
            <a:miter/>
            <a:headEnd type="none" w="med" len="med"/>
            <a:tailEnd type="none" w="med" len="med"/>
          </a:ln>
        </p:spPr>
        <p:txBody>
          <a:bodyPr wrap="none" anchor="t">
            <a:spAutoFit/>
          </a:bodyPr>
          <a:p>
            <a:r>
              <a:rPr lang="zh-CN" altLang="en-US" sz="3200" b="1" dirty="0">
                <a:solidFill>
                  <a:srgbClr val="0000FF"/>
                </a:solidFill>
                <a:latin typeface="Arial" panose="020B0604020202020204" pitchFamily="34" charset="0"/>
                <a:ea typeface="黑体" panose="02010609060101010101" pitchFamily="1" charset="-122"/>
              </a:rPr>
              <a:t>直接对天皇负责</a:t>
            </a:r>
            <a:endParaRPr lang="zh-CN" altLang="en-US" sz="3200" b="1" dirty="0">
              <a:solidFill>
                <a:srgbClr val="0000FF"/>
              </a:solidFill>
              <a:latin typeface="Arial" panose="020B0604020202020204" pitchFamily="34" charset="0"/>
              <a:ea typeface="黑体" panose="02010609060101010101" pitchFamily="1" charset="-122"/>
            </a:endParaRPr>
          </a:p>
          <a:p>
            <a:r>
              <a:rPr lang="zh-CN" altLang="en-US" sz="3200" b="1" dirty="0">
                <a:solidFill>
                  <a:srgbClr val="0000FF"/>
                </a:solidFill>
                <a:latin typeface="Arial" panose="020B0604020202020204" pitchFamily="34" charset="0"/>
                <a:ea typeface="黑体" panose="02010609060101010101" pitchFamily="1" charset="-122"/>
              </a:rPr>
              <a:t>成员由天皇任命</a:t>
            </a:r>
            <a:endParaRPr lang="zh-CN" altLang="en-US" dirty="0">
              <a:latin typeface="Arial" panose="020B0604020202020204" pitchFamily="34" charset="0"/>
              <a:ea typeface="宋体" panose="02010600030101010101" pitchFamily="2" charset="-122"/>
            </a:endParaRPr>
          </a:p>
        </p:txBody>
      </p:sp>
      <p:sp>
        <p:nvSpPr>
          <p:cNvPr id="58374" name="Text Box 6"/>
          <p:cNvSpPr/>
          <p:nvPr/>
        </p:nvSpPr>
        <p:spPr>
          <a:xfrm>
            <a:off x="2063750" y="2205038"/>
            <a:ext cx="647700" cy="2061210"/>
          </a:xfrm>
          <a:prstGeom prst="rect">
            <a:avLst/>
          </a:prstGeom>
          <a:noFill/>
          <a:ln w="9525" cap="flat" cmpd="sng">
            <a:solidFill>
              <a:schemeClr val="tx1"/>
            </a:solidFill>
            <a:prstDash val="solid"/>
            <a:miter/>
            <a:headEnd type="none" w="med" len="med"/>
            <a:tailEnd type="none" w="med" len="med"/>
          </a:ln>
        </p:spPr>
        <p:txBody>
          <a:bodyPr anchor="t">
            <a:spAutoFit/>
          </a:bodyPr>
          <a:p>
            <a:r>
              <a:rPr lang="zh-CN" altLang="en-US" sz="3200" b="1" dirty="0">
                <a:solidFill>
                  <a:srgbClr val="000000"/>
                </a:solidFill>
                <a:latin typeface="Arial" panose="020B0604020202020204" pitchFamily="34" charset="0"/>
                <a:ea typeface="黑体" panose="02010609060101010101" pitchFamily="1" charset="-122"/>
              </a:rPr>
              <a:t>协助天皇</a:t>
            </a:r>
            <a:endParaRPr lang="zh-CN" altLang="en-US" dirty="0">
              <a:latin typeface="Arial" panose="020B0604020202020204" pitchFamily="34" charset="0"/>
              <a:ea typeface="宋体" panose="02010600030101010101" pitchFamily="2" charset="-122"/>
            </a:endParaRPr>
          </a:p>
        </p:txBody>
      </p:sp>
      <p:sp>
        <p:nvSpPr>
          <p:cNvPr id="58375" name="Text Box 7"/>
          <p:cNvSpPr/>
          <p:nvPr/>
        </p:nvSpPr>
        <p:spPr>
          <a:xfrm>
            <a:off x="9264650" y="1989138"/>
            <a:ext cx="647700" cy="2553335"/>
          </a:xfrm>
          <a:prstGeom prst="rect">
            <a:avLst/>
          </a:prstGeom>
          <a:noFill/>
          <a:ln w="9525" cap="flat" cmpd="sng">
            <a:solidFill>
              <a:schemeClr val="tx1"/>
            </a:solidFill>
            <a:prstDash val="solid"/>
            <a:miter/>
            <a:headEnd type="none" w="med" len="med"/>
            <a:tailEnd type="none" w="med" len="med"/>
          </a:ln>
        </p:spPr>
        <p:txBody>
          <a:bodyPr anchor="t">
            <a:spAutoFit/>
          </a:bodyPr>
          <a:p>
            <a:r>
              <a:rPr lang="zh-CN" altLang="en-US" sz="3200" b="1" dirty="0">
                <a:solidFill>
                  <a:srgbClr val="000000"/>
                </a:solidFill>
                <a:latin typeface="Arial" panose="020B0604020202020204" pitchFamily="34" charset="0"/>
                <a:ea typeface="黑体" panose="02010609060101010101" pitchFamily="1" charset="-122"/>
              </a:rPr>
              <a:t>服务于天皇</a:t>
            </a:r>
            <a:endParaRPr lang="zh-CN" altLang="en-US" dirty="0">
              <a:latin typeface="Arial" panose="020B0604020202020204" pitchFamily="34" charset="0"/>
              <a:ea typeface="宋体" panose="02010600030101010101" pitchFamily="2" charset="-122"/>
            </a:endParaRPr>
          </a:p>
        </p:txBody>
      </p:sp>
      <p:sp>
        <p:nvSpPr>
          <p:cNvPr id="58376" name="Rectangle 8"/>
          <p:cNvSpPr/>
          <p:nvPr/>
        </p:nvSpPr>
        <p:spPr>
          <a:xfrm>
            <a:off x="5524818" y="1700213"/>
            <a:ext cx="1101090" cy="645160"/>
          </a:xfrm>
          <a:prstGeom prst="rect">
            <a:avLst/>
          </a:prstGeom>
          <a:noFill/>
          <a:ln w="9525" cap="flat" cmpd="sng">
            <a:solidFill>
              <a:schemeClr val="tx1"/>
            </a:solidFill>
            <a:prstDash val="solid"/>
            <a:miter/>
            <a:headEnd type="none" w="med" len="med"/>
            <a:tailEnd type="none" w="med" len="med"/>
          </a:ln>
        </p:spPr>
        <p:txBody>
          <a:bodyPr wrap="none" anchor="t">
            <a:spAutoFit/>
          </a:bodyPr>
          <a:p>
            <a:pPr algn="ctr"/>
            <a:r>
              <a:rPr lang="zh-CN" altLang="en-US" sz="3600" b="1" dirty="0">
                <a:solidFill>
                  <a:srgbClr val="000000"/>
                </a:solidFill>
                <a:latin typeface="Arial" panose="020B0604020202020204" pitchFamily="34" charset="0"/>
                <a:ea typeface="黑体" panose="02010609060101010101" pitchFamily="1" charset="-122"/>
              </a:rPr>
              <a:t>天皇</a:t>
            </a:r>
            <a:endParaRPr lang="zh-CN" altLang="en-US" dirty="0">
              <a:latin typeface="Arial" panose="020B0604020202020204" pitchFamily="34" charset="0"/>
              <a:ea typeface="宋体" panose="02010600030101010101" pitchFamily="2" charset="-122"/>
            </a:endParaRPr>
          </a:p>
        </p:txBody>
      </p:sp>
      <p:sp>
        <p:nvSpPr>
          <p:cNvPr id="58377" name="Rectangle 9"/>
          <p:cNvSpPr/>
          <p:nvPr/>
        </p:nvSpPr>
        <p:spPr>
          <a:xfrm>
            <a:off x="3367405" y="4530725"/>
            <a:ext cx="1101090" cy="645160"/>
          </a:xfrm>
          <a:prstGeom prst="rect">
            <a:avLst/>
          </a:prstGeom>
          <a:noFill/>
          <a:ln w="9525" cap="flat" cmpd="sng">
            <a:solidFill>
              <a:schemeClr val="tx1"/>
            </a:solidFill>
            <a:prstDash val="solid"/>
            <a:miter/>
            <a:headEnd type="none" w="med" len="med"/>
            <a:tailEnd type="none" w="med" len="med"/>
          </a:ln>
        </p:spPr>
        <p:txBody>
          <a:bodyPr wrap="none" anchor="t">
            <a:spAutoFit/>
          </a:bodyPr>
          <a:p>
            <a:pPr algn="ctr"/>
            <a:r>
              <a:rPr lang="zh-CN" altLang="en-US" sz="3600" b="1" dirty="0">
                <a:solidFill>
                  <a:srgbClr val="000000"/>
                </a:solidFill>
                <a:latin typeface="Arial" panose="020B0604020202020204" pitchFamily="34" charset="0"/>
                <a:ea typeface="黑体" panose="02010609060101010101" pitchFamily="1" charset="-122"/>
              </a:rPr>
              <a:t>议会</a:t>
            </a:r>
            <a:endParaRPr lang="zh-CN" altLang="en-US" dirty="0">
              <a:latin typeface="Arial" panose="020B0604020202020204" pitchFamily="34" charset="0"/>
              <a:ea typeface="宋体" panose="02010600030101010101" pitchFamily="2" charset="-122"/>
            </a:endParaRPr>
          </a:p>
        </p:txBody>
      </p:sp>
      <p:sp>
        <p:nvSpPr>
          <p:cNvPr id="58378" name="Rectangle 10"/>
          <p:cNvSpPr/>
          <p:nvPr/>
        </p:nvSpPr>
        <p:spPr>
          <a:xfrm>
            <a:off x="7685405" y="4525963"/>
            <a:ext cx="1101090" cy="645160"/>
          </a:xfrm>
          <a:prstGeom prst="rect">
            <a:avLst/>
          </a:prstGeom>
          <a:noFill/>
          <a:ln w="9525" cap="flat" cmpd="sng">
            <a:solidFill>
              <a:schemeClr val="tx1"/>
            </a:solidFill>
            <a:prstDash val="solid"/>
            <a:miter/>
            <a:headEnd type="none" w="med" len="med"/>
            <a:tailEnd type="none" w="med" len="med"/>
          </a:ln>
        </p:spPr>
        <p:txBody>
          <a:bodyPr wrap="none" anchor="t">
            <a:spAutoFit/>
          </a:bodyPr>
          <a:p>
            <a:pPr algn="ctr"/>
            <a:r>
              <a:rPr lang="zh-CN" altLang="en-US" sz="3600" b="1" dirty="0">
                <a:solidFill>
                  <a:srgbClr val="000000"/>
                </a:solidFill>
                <a:latin typeface="Arial" panose="020B0604020202020204" pitchFamily="34" charset="0"/>
                <a:ea typeface="黑体" panose="02010609060101010101" pitchFamily="1" charset="-122"/>
              </a:rPr>
              <a:t>内阁</a:t>
            </a:r>
            <a:endParaRPr lang="zh-CN" altLang="en-US" dirty="0">
              <a:latin typeface="Arial" panose="020B0604020202020204" pitchFamily="34" charset="0"/>
              <a:ea typeface="宋体" panose="02010600030101010101" pitchFamily="2" charset="-122"/>
            </a:endParaRPr>
          </a:p>
        </p:txBody>
      </p:sp>
      <p:sp>
        <p:nvSpPr>
          <p:cNvPr id="58379" name="AutoShape 11"/>
          <p:cNvSpPr/>
          <p:nvPr/>
        </p:nvSpPr>
        <p:spPr>
          <a:xfrm flipH="1" flipV="1">
            <a:off x="7896225" y="1773238"/>
            <a:ext cx="1079500" cy="2592387"/>
          </a:xfrm>
          <a:prstGeom prst="curvedRightArrow">
            <a:avLst>
              <a:gd name="adj1" fmla="val 48017"/>
              <a:gd name="adj2" fmla="val 96070"/>
              <a:gd name="adj3" fmla="val 33324"/>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58380" name="AutoShape 12"/>
          <p:cNvSpPr/>
          <p:nvPr/>
        </p:nvSpPr>
        <p:spPr>
          <a:xfrm flipV="1">
            <a:off x="3143250" y="1628775"/>
            <a:ext cx="1079500" cy="2592388"/>
          </a:xfrm>
          <a:prstGeom prst="curvedRightArrow">
            <a:avLst>
              <a:gd name="adj1" fmla="val 48017"/>
              <a:gd name="adj2" fmla="val 96046"/>
              <a:gd name="adj3" fmla="val 33324"/>
            </a:avLst>
          </a:prstGeom>
          <a:solidFill>
            <a:schemeClr val="accent1"/>
          </a:solidFill>
          <a:ln w="9525" cap="flat" cmpd="sng">
            <a:solidFill>
              <a:schemeClr val="tx1"/>
            </a:solidFill>
            <a:prstDash val="solid"/>
            <a:miter/>
            <a:headEnd type="none" w="med" len="med"/>
            <a:tailEnd type="none" w="med" len="med"/>
          </a:ln>
        </p:spPr>
        <p:txBody>
          <a:bodyPr wrap="none" anchor="ctr"/>
          <a:p>
            <a:endParaRPr lang="zh-CN">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376"/>
                                        </p:tgtEl>
                                        <p:attrNameLst>
                                          <p:attrName>style.visibility</p:attrName>
                                        </p:attrNameLst>
                                      </p:cBhvr>
                                      <p:to>
                                        <p:strVal val="visible"/>
                                      </p:to>
                                    </p:set>
                                    <p:animEffect filter="wipe(down)">
                                      <p:cBhvr>
                                        <p:cTn id="7" dur="500"/>
                                        <p:tgtEl>
                                          <p:spTgt spid="5837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8377"/>
                                        </p:tgtEl>
                                        <p:attrNameLst>
                                          <p:attrName>style.visibility</p:attrName>
                                        </p:attrNameLst>
                                      </p:cBhvr>
                                      <p:to>
                                        <p:strVal val="visible"/>
                                      </p:to>
                                    </p:set>
                                    <p:animEffect filter="wipe(down)">
                                      <p:cBhvr>
                                        <p:cTn id="11" dur="500"/>
                                        <p:tgtEl>
                                          <p:spTgt spid="5837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8378"/>
                                        </p:tgtEl>
                                        <p:attrNameLst>
                                          <p:attrName>style.visibility</p:attrName>
                                        </p:attrNameLst>
                                      </p:cBhvr>
                                      <p:to>
                                        <p:strVal val="visible"/>
                                      </p:to>
                                    </p:set>
                                    <p:animEffect filter="wipe(down)">
                                      <p:cBhvr>
                                        <p:cTn id="15" dur="500"/>
                                        <p:tgtEl>
                                          <p:spTgt spid="58378"/>
                                        </p:tgtEl>
                                      </p:cBhvr>
                                    </p:animEffect>
                                  </p:childTnLst>
                                </p:cTn>
                              </p:par>
                            </p:childTnLst>
                          </p:cTn>
                        </p:par>
                      </p:childTnLst>
                    </p:cTn>
                  </p:par>
                  <p:par>
                    <p:cTn id="16" fill="hold">
                      <p:stCondLst>
                        <p:cond delay="indefinite"/>
                      </p:stCondLst>
                      <p:childTnLst>
                        <p:par>
                          <p:cTn id="17" fill="hold">
                            <p:stCondLst>
                              <p:cond delay="0"/>
                            </p:stCondLst>
                            <p:childTnLst>
                              <p:par>
                                <p:cTn id="18" presetID="54" presetClass="entr" presetSubtype="0" accel="100000" fill="hold" grpId="0" nodeType="clickEffect">
                                  <p:stCondLst>
                                    <p:cond delay="0"/>
                                  </p:stCondLst>
                                  <p:childTnLst>
                                    <p:set>
                                      <p:cBhvr>
                                        <p:cTn id="19" dur="1" fill="hold">
                                          <p:stCondLst>
                                            <p:cond delay="0"/>
                                          </p:stCondLst>
                                        </p:cTn>
                                        <p:tgtEl>
                                          <p:spTgt spid="58371"/>
                                        </p:tgtEl>
                                        <p:attrNameLst>
                                          <p:attrName>style.visibility</p:attrName>
                                        </p:attrNameLst>
                                      </p:cBhvr>
                                      <p:to>
                                        <p:strVal val="visible"/>
                                      </p:to>
                                    </p:set>
                                    <p:anim calcmode="lin" valueType="num">
                                      <p:cBhvr>
                                        <p:cTn id="20" dur="500" fill="hold"/>
                                        <p:tgtEl>
                                          <p:spTgt spid="58371"/>
                                        </p:tgtEl>
                                        <p:attrNameLst>
                                          <p:attrName>ppt_w</p:attrName>
                                        </p:attrNameLst>
                                      </p:cBhvr>
                                      <p:tavLst>
                                        <p:tav tm="0">
                                          <p:val>
                                            <p:strVal val="#ppt_w*0.05"/>
                                          </p:val>
                                        </p:tav>
                                        <p:tav tm="100000">
                                          <p:val>
                                            <p:strVal val="#ppt_w"/>
                                          </p:val>
                                        </p:tav>
                                      </p:tavLst>
                                    </p:anim>
                                    <p:anim calcmode="lin" valueType="num">
                                      <p:cBhvr>
                                        <p:cTn id="21" dur="500" fill="hold"/>
                                        <p:tgtEl>
                                          <p:spTgt spid="58371"/>
                                        </p:tgtEl>
                                        <p:attrNameLst>
                                          <p:attrName>ppt_h</p:attrName>
                                        </p:attrNameLst>
                                      </p:cBhvr>
                                      <p:tavLst>
                                        <p:tav tm="0">
                                          <p:val>
                                            <p:strVal val="#ppt_h"/>
                                          </p:val>
                                        </p:tav>
                                        <p:tav tm="100000">
                                          <p:val>
                                            <p:strVal val="#ppt_h"/>
                                          </p:val>
                                        </p:tav>
                                      </p:tavLst>
                                    </p:anim>
                                    <p:anim calcmode="lin" valueType="num">
                                      <p:cBhvr>
                                        <p:cTn id="22" dur="500" fill="hold"/>
                                        <p:tgtEl>
                                          <p:spTgt spid="58371"/>
                                        </p:tgtEl>
                                        <p:attrNameLst>
                                          <p:attrName>ppt_x</p:attrName>
                                        </p:attrNameLst>
                                      </p:cBhvr>
                                      <p:tavLst>
                                        <p:tav tm="0">
                                          <p:val>
                                            <p:strVal val="#ppt_x-.2"/>
                                          </p:val>
                                        </p:tav>
                                        <p:tav tm="100000">
                                          <p:val>
                                            <p:strVal val="#ppt_x"/>
                                          </p:val>
                                        </p:tav>
                                      </p:tavLst>
                                    </p:anim>
                                    <p:anim calcmode="lin" valueType="num">
                                      <p:cBhvr>
                                        <p:cTn id="23" dur="500" fill="hold"/>
                                        <p:tgtEl>
                                          <p:spTgt spid="58371"/>
                                        </p:tgtEl>
                                        <p:attrNameLst>
                                          <p:attrName>ppt_y</p:attrName>
                                        </p:attrNameLst>
                                      </p:cBhvr>
                                      <p:tavLst>
                                        <p:tav tm="0">
                                          <p:val>
                                            <p:strVal val="#ppt_y"/>
                                          </p:val>
                                        </p:tav>
                                        <p:tav tm="100000">
                                          <p:val>
                                            <p:strVal val="#ppt_y"/>
                                          </p:val>
                                        </p:tav>
                                      </p:tavLst>
                                    </p:anim>
                                    <p:animEffect filter="fade">
                                      <p:cBhvr>
                                        <p:cTn id="24" dur="500"/>
                                        <p:tgtEl>
                                          <p:spTgt spid="5837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8372"/>
                                        </p:tgtEl>
                                        <p:attrNameLst>
                                          <p:attrName>style.visibility</p:attrName>
                                        </p:attrNameLst>
                                      </p:cBhvr>
                                      <p:to>
                                        <p:strVal val="visible"/>
                                      </p:to>
                                    </p:set>
                                    <p:anim calcmode="lin" valueType="num">
                                      <p:cBhvr>
                                        <p:cTn id="29" dur="500" fill="hold"/>
                                        <p:tgtEl>
                                          <p:spTgt spid="58372"/>
                                        </p:tgtEl>
                                        <p:attrNameLst>
                                          <p:attrName>ppt_x</p:attrName>
                                        </p:attrNameLst>
                                      </p:cBhvr>
                                      <p:tavLst>
                                        <p:tav tm="0">
                                          <p:val>
                                            <p:strVal val="#ppt_x"/>
                                          </p:val>
                                        </p:tav>
                                        <p:tav tm="100000">
                                          <p:val>
                                            <p:strVal val="#ppt_x"/>
                                          </p:val>
                                        </p:tav>
                                      </p:tavLst>
                                    </p:anim>
                                    <p:anim calcmode="lin" valueType="num">
                                      <p:cBhvr>
                                        <p:cTn id="30" dur="500" fill="hold"/>
                                        <p:tgtEl>
                                          <p:spTgt spid="5837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58373"/>
                                        </p:tgtEl>
                                        <p:attrNameLst>
                                          <p:attrName>style.visibility</p:attrName>
                                        </p:attrNameLst>
                                      </p:cBhvr>
                                      <p:to>
                                        <p:strVal val="visible"/>
                                      </p:to>
                                    </p:set>
                                    <p:animEffect filter="barn(inHorizontal)">
                                      <p:cBhvr>
                                        <p:cTn id="35" dur="500"/>
                                        <p:tgtEl>
                                          <p:spTgt spid="5837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8380"/>
                                        </p:tgtEl>
                                        <p:attrNameLst>
                                          <p:attrName>style.visibility</p:attrName>
                                        </p:attrNameLst>
                                      </p:cBhvr>
                                      <p:to>
                                        <p:strVal val="visible"/>
                                      </p:to>
                                    </p:set>
                                    <p:animEffect filter="wipe(down)">
                                      <p:cBhvr>
                                        <p:cTn id="40" dur="500"/>
                                        <p:tgtEl>
                                          <p:spTgt spid="5838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8374"/>
                                        </p:tgtEl>
                                        <p:attrNameLst>
                                          <p:attrName>style.visibility</p:attrName>
                                        </p:attrNameLst>
                                      </p:cBhvr>
                                      <p:to>
                                        <p:strVal val="visible"/>
                                      </p:to>
                                    </p:set>
                                    <p:animEffect filter="wipe(down)">
                                      <p:cBhvr>
                                        <p:cTn id="43" dur="500"/>
                                        <p:tgtEl>
                                          <p:spTgt spid="5837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8379"/>
                                        </p:tgtEl>
                                        <p:attrNameLst>
                                          <p:attrName>style.visibility</p:attrName>
                                        </p:attrNameLst>
                                      </p:cBhvr>
                                      <p:to>
                                        <p:strVal val="visible"/>
                                      </p:to>
                                    </p:set>
                                    <p:animEffect filter="wipe(down)">
                                      <p:cBhvr>
                                        <p:cTn id="48" dur="500"/>
                                        <p:tgtEl>
                                          <p:spTgt spid="5837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8375"/>
                                        </p:tgtEl>
                                        <p:attrNameLst>
                                          <p:attrName>style.visibility</p:attrName>
                                        </p:attrNameLst>
                                      </p:cBhvr>
                                      <p:to>
                                        <p:strVal val="visible"/>
                                      </p:to>
                                    </p:set>
                                    <p:animEffect filter="wipe(down)">
                                      <p:cBhvr>
                                        <p:cTn id="51" dur="500"/>
                                        <p:tgtEl>
                                          <p:spTgt spid="58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ldLvl="0" animBg="1"/>
      <p:bldP spid="58372" grpId="0" bldLvl="0" animBg="1"/>
      <p:bldP spid="58373" grpId="0" bldLvl="0" animBg="1"/>
      <p:bldP spid="58374" grpId="0" bldLvl="0" animBg="1"/>
      <p:bldP spid="58375" grpId="0" bldLvl="0" animBg="1"/>
      <p:bldP spid="58376" grpId="0" bldLvl="0" animBg="1"/>
      <p:bldP spid="58377" grpId="0" bldLvl="0" animBg="1"/>
      <p:bldP spid="58378" grpId="0" bldLvl="0" animBg="1"/>
      <p:bldP spid="58379" grpId="0" bldLvl="0" animBg="1"/>
      <p:bldP spid="58380"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644265" y="5818505"/>
            <a:ext cx="4903470" cy="706755"/>
          </a:xfrm>
          <a:prstGeom prst="rect">
            <a:avLst/>
          </a:prstGeom>
          <a:noFill/>
        </p:spPr>
        <p:txBody>
          <a:bodyPr wrap="square" rtlCol="0">
            <a:spAutoFit/>
          </a:bodyPr>
          <a:p>
            <a:r>
              <a:rPr lang="zh-CN" altLang="en-US" sz="4000"/>
              <a:t>幕府时代末期的武士</a:t>
            </a:r>
            <a:endParaRPr lang="zh-CN" altLang="en-US" sz="4000"/>
          </a:p>
        </p:txBody>
      </p:sp>
      <p:pic>
        <p:nvPicPr>
          <p:cNvPr id="28674" name="图片 6" descr="9349363.jpg"/>
          <p:cNvPicPr>
            <a:picLocks noChangeAspect="1"/>
          </p:cNvPicPr>
          <p:nvPr/>
        </p:nvPicPr>
        <p:blipFill>
          <a:blip r:embed="rId1"/>
          <a:stretch>
            <a:fillRect/>
          </a:stretch>
        </p:blipFill>
        <p:spPr>
          <a:xfrm>
            <a:off x="2646045" y="486410"/>
            <a:ext cx="6899910" cy="504634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90000"/>
          </a:blip>
          <a:tile tx="0" ty="0" sx="100000" sy="100000" flip="none" algn="tl"/>
        </a:blipFill>
        <a:effectLst/>
      </p:bgPr>
    </p:bg>
    <p:spTree>
      <p:nvGrpSpPr>
        <p:cNvPr id="1" name=""/>
        <p:cNvGrpSpPr/>
        <p:nvPr/>
      </p:nvGrpSpPr>
      <p:grpSpPr/>
      <p:pic>
        <p:nvPicPr>
          <p:cNvPr id="5" name="图片 4"/>
          <p:cNvPicPr>
            <a:picLocks noChangeAspect="1"/>
          </p:cNvPicPr>
          <p:nvPr/>
        </p:nvPicPr>
        <p:blipFill>
          <a:blip r:embed="rId2"/>
          <a:stretch>
            <a:fillRect/>
          </a:stretch>
        </p:blipFill>
        <p:spPr>
          <a:xfrm>
            <a:off x="544195" y="949960"/>
            <a:ext cx="6391910" cy="3961765"/>
          </a:xfrm>
          <a:prstGeom prst="rect">
            <a:avLst/>
          </a:prstGeom>
        </p:spPr>
      </p:pic>
      <p:pic>
        <p:nvPicPr>
          <p:cNvPr id="4" name="图片 3"/>
          <p:cNvPicPr>
            <a:picLocks noChangeAspect="1"/>
          </p:cNvPicPr>
          <p:nvPr/>
        </p:nvPicPr>
        <p:blipFill>
          <a:blip r:embed="rId3"/>
          <a:stretch>
            <a:fillRect/>
          </a:stretch>
        </p:blipFill>
        <p:spPr>
          <a:xfrm>
            <a:off x="7454900" y="950595"/>
            <a:ext cx="3921760" cy="3961130"/>
          </a:xfrm>
          <a:prstGeom prst="rect">
            <a:avLst/>
          </a:prstGeom>
        </p:spPr>
      </p:pic>
      <p:sp>
        <p:nvSpPr>
          <p:cNvPr id="6" name="文本框 5"/>
          <p:cNvSpPr txBox="1"/>
          <p:nvPr/>
        </p:nvSpPr>
        <p:spPr>
          <a:xfrm>
            <a:off x="1927860" y="5410200"/>
            <a:ext cx="3624580" cy="521970"/>
          </a:xfrm>
          <a:prstGeom prst="rect">
            <a:avLst/>
          </a:prstGeom>
          <a:noFill/>
        </p:spPr>
        <p:txBody>
          <a:bodyPr wrap="square" rtlCol="0">
            <a:spAutoFit/>
          </a:bodyPr>
          <a:p>
            <a:r>
              <a:rPr lang="en-US" altLang="zh-CN" sz="2800" b="1">
                <a:latin typeface="+mn-ea"/>
                <a:cs typeface="+mn-ea"/>
              </a:rPr>
              <a:t>19</a:t>
            </a:r>
            <a:r>
              <a:rPr lang="zh-CN" altLang="en-US" sz="2800" b="1">
                <a:latin typeface="+mn-ea"/>
                <a:cs typeface="+mn-ea"/>
              </a:rPr>
              <a:t>世纪日本武装起义</a:t>
            </a:r>
            <a:endParaRPr lang="en-US" altLang="zh-CN" sz="2800" b="1">
              <a:latin typeface="+mn-ea"/>
              <a:cs typeface="+mn-ea"/>
            </a:endParaRPr>
          </a:p>
        </p:txBody>
      </p:sp>
      <p:sp>
        <p:nvSpPr>
          <p:cNvPr id="7" name="文本框 6"/>
          <p:cNvSpPr txBox="1"/>
          <p:nvPr/>
        </p:nvSpPr>
        <p:spPr>
          <a:xfrm>
            <a:off x="8673465" y="5410200"/>
            <a:ext cx="2133600" cy="521970"/>
          </a:xfrm>
          <a:prstGeom prst="rect">
            <a:avLst/>
          </a:prstGeom>
          <a:noFill/>
        </p:spPr>
        <p:txBody>
          <a:bodyPr wrap="square" rtlCol="0">
            <a:spAutoFit/>
          </a:bodyPr>
          <a:p>
            <a:r>
              <a:rPr lang="zh-CN" altLang="en-US" sz="2800" b="1"/>
              <a:t>大盐平八郎</a:t>
            </a:r>
            <a:endParaRPr lang="zh-CN" altLang="en-US" sz="28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94000"/>
          </a:blip>
          <a:tile tx="0" ty="0" sx="100000" sy="100000" flip="none" algn="tl"/>
        </a:blipFill>
        <a:effectLst/>
      </p:bgPr>
    </p:bg>
    <p:spTree>
      <p:nvGrpSpPr>
        <p:cNvPr id="1" name=""/>
        <p:cNvGrpSpPr/>
        <p:nvPr/>
      </p:nvGrpSpPr>
      <p:grpSpPr/>
      <p:pic>
        <p:nvPicPr>
          <p:cNvPr id="8" name="图片 7"/>
          <p:cNvPicPr>
            <a:picLocks noChangeAspect="1"/>
          </p:cNvPicPr>
          <p:nvPr/>
        </p:nvPicPr>
        <p:blipFill>
          <a:blip r:embed="rId2"/>
          <a:stretch>
            <a:fillRect/>
          </a:stretch>
        </p:blipFill>
        <p:spPr>
          <a:xfrm>
            <a:off x="2658745" y="-1905"/>
            <a:ext cx="6875145" cy="6861810"/>
          </a:xfrm>
          <a:prstGeom prst="rect">
            <a:avLst/>
          </a:prstGeom>
        </p:spPr>
      </p:pic>
      <p:sp>
        <p:nvSpPr>
          <p:cNvPr id="4" name="文本框 3"/>
          <p:cNvSpPr txBox="1"/>
          <p:nvPr/>
        </p:nvSpPr>
        <p:spPr>
          <a:xfrm>
            <a:off x="2658745" y="6221730"/>
            <a:ext cx="6875145" cy="521970"/>
          </a:xfrm>
          <a:prstGeom prst="rect">
            <a:avLst/>
          </a:prstGeom>
          <a:noFill/>
        </p:spPr>
        <p:txBody>
          <a:bodyPr wrap="square" rtlCol="0">
            <a:spAutoFit/>
          </a:bodyPr>
          <a:p>
            <a:r>
              <a:rPr lang="zh-CN" altLang="en-US" sz="2800"/>
              <a:t>明治维新前后的日本地图（</a:t>
            </a:r>
            <a:r>
              <a:rPr lang="en-US" altLang="zh-CN" sz="2800"/>
              <a:t>19</a:t>
            </a:r>
            <a:r>
              <a:rPr lang="zh-CN" altLang="en-US" sz="2800"/>
              <a:t>世纪</a:t>
            </a:r>
            <a:r>
              <a:rPr lang="en-US" altLang="zh-CN" sz="2800"/>
              <a:t>60</a:t>
            </a:r>
            <a:r>
              <a:rPr lang="zh-CN" altLang="en-US" sz="2800"/>
              <a:t>年代）</a:t>
            </a:r>
            <a:endParaRPr lang="zh-CN" altLang="en-US" sz="2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82000"/>
          </a:blip>
          <a:tile tx="0" ty="0" sx="100000" sy="100000" flip="none" algn="tl"/>
        </a:blipFill>
        <a:effectLst/>
      </p:bgPr>
    </p:bg>
    <p:spTree>
      <p:nvGrpSpPr>
        <p:cNvPr id="1" name=""/>
        <p:cNvGrpSpPr/>
        <p:nvPr/>
      </p:nvGrpSpPr>
      <p:grpSpPr/>
      <p:pic>
        <p:nvPicPr>
          <p:cNvPr id="19458" name="Picture 2" descr="c:\users\hsacnu\appdata\roaming\360se6\User Data\temp\43625493_7.jpg"/>
          <p:cNvPicPr>
            <a:picLocks noChangeAspect="1"/>
          </p:cNvPicPr>
          <p:nvPr/>
        </p:nvPicPr>
        <p:blipFill>
          <a:blip r:embed="rId2">
            <a:lum contrast="10000"/>
          </a:blip>
          <a:stretch>
            <a:fillRect/>
          </a:stretch>
        </p:blipFill>
        <p:spPr>
          <a:xfrm>
            <a:off x="2606358" y="1181100"/>
            <a:ext cx="7143750" cy="4495800"/>
          </a:xfrm>
          <a:prstGeom prst="rect">
            <a:avLst/>
          </a:prstGeom>
          <a:noFill/>
          <a:ln w="9525">
            <a:noFill/>
          </a:ln>
        </p:spPr>
      </p:pic>
      <p:sp>
        <p:nvSpPr>
          <p:cNvPr id="19459" name="标题 1"/>
          <p:cNvSpPr>
            <a:spLocks noGrp="1"/>
          </p:cNvSpPr>
          <p:nvPr>
            <p:ph type="subTitle" idx="1"/>
          </p:nvPr>
        </p:nvSpPr>
        <p:spPr>
          <a:xfrm>
            <a:off x="2606675" y="5948363"/>
            <a:ext cx="8229600" cy="392112"/>
          </a:xfrm>
        </p:spPr>
        <p:txBody>
          <a:bodyPr vert="horz" wrap="square" anchor="t">
            <a:noAutofit/>
          </a:bodyPr>
          <a:p>
            <a:pPr marL="342900" indent="-342900" algn="l" defTabSz="0">
              <a:buFont typeface="Arial" panose="020B0604020202020204" pitchFamily="34" charset="0"/>
              <a:buChar char="•"/>
            </a:pPr>
            <a:r>
              <a:rPr lang="en-US" altLang="zh-CN" sz="2500" b="1" kern="1200" dirty="0">
                <a:solidFill>
                  <a:srgbClr val="0070C0"/>
                </a:solidFill>
                <a:latin typeface="+mn-ea"/>
                <a:cs typeface="+mn-ea"/>
                <a:sym typeface="Calibri" panose="020F0502020204030204" charset="0"/>
              </a:rPr>
              <a:t>1774</a:t>
            </a:r>
            <a:r>
              <a:rPr lang="zh-CN" altLang="en-US" sz="2500" b="1" kern="1200" dirty="0">
                <a:solidFill>
                  <a:srgbClr val="0070C0"/>
                </a:solidFill>
                <a:latin typeface="+mn-ea"/>
                <a:cs typeface="+mn-ea"/>
                <a:sym typeface="Calibri" panose="020F0502020204030204" charset="0"/>
              </a:rPr>
              <a:t>年翻译出版的日本医术</a:t>
            </a:r>
            <a:r>
              <a:rPr lang="en-US" altLang="zh-CN" sz="2500" b="1" kern="1200" dirty="0">
                <a:solidFill>
                  <a:srgbClr val="0070C0"/>
                </a:solidFill>
                <a:latin typeface="+mn-ea"/>
                <a:cs typeface="+mn-ea"/>
                <a:sym typeface="Calibri" panose="020F0502020204030204" charset="0"/>
              </a:rPr>
              <a:t>《</a:t>
            </a:r>
            <a:r>
              <a:rPr lang="zh-CN" altLang="en-US" sz="2500" b="1" kern="1200" dirty="0">
                <a:solidFill>
                  <a:srgbClr val="0070C0"/>
                </a:solidFill>
                <a:latin typeface="+mn-ea"/>
                <a:cs typeface="+mn-ea"/>
                <a:sym typeface="Calibri" panose="020F0502020204030204" charset="0"/>
              </a:rPr>
              <a:t>解体新书</a:t>
            </a:r>
            <a:r>
              <a:rPr lang="en-US" altLang="zh-CN" sz="2500" b="1" kern="1200" dirty="0">
                <a:solidFill>
                  <a:srgbClr val="0070C0"/>
                </a:solidFill>
                <a:latin typeface="+mn-ea"/>
                <a:cs typeface="+mn-ea"/>
                <a:sym typeface="Calibri" panose="020F0502020204030204" charset="0"/>
              </a:rPr>
              <a:t>》</a:t>
            </a:r>
            <a:endParaRPr lang="en-US" altLang="zh-CN" sz="2500" b="1" kern="1200" dirty="0">
              <a:solidFill>
                <a:srgbClr val="0070C0"/>
              </a:solidFill>
              <a:latin typeface="+mn-ea"/>
              <a:cs typeface="+mn-ea"/>
              <a:sym typeface="Calibri" panose="020F0502020204030204" charset="0"/>
            </a:endParaRPr>
          </a:p>
        </p:txBody>
      </p:sp>
      <p:sp>
        <p:nvSpPr>
          <p:cNvPr id="2" name="文本框 1"/>
          <p:cNvSpPr txBox="1"/>
          <p:nvPr/>
        </p:nvSpPr>
        <p:spPr>
          <a:xfrm>
            <a:off x="5490845" y="306070"/>
            <a:ext cx="1375410" cy="706755"/>
          </a:xfrm>
          <a:prstGeom prst="rect">
            <a:avLst/>
          </a:prstGeom>
          <a:noFill/>
        </p:spPr>
        <p:txBody>
          <a:bodyPr wrap="square" rtlCol="0" anchor="t">
            <a:spAutoFit/>
          </a:bodyPr>
          <a:p>
            <a:r>
              <a:rPr lang="zh-CN" altLang="en-US" sz="4000" b="1">
                <a:solidFill>
                  <a:schemeClr val="accent5"/>
                </a:solidFill>
                <a:latin typeface="+mj-lt"/>
                <a:ea typeface="+mj-ea"/>
                <a:cs typeface="+mj-cs"/>
                <a:sym typeface="Calibri" panose="020F0502020204030204" charset="0"/>
              </a:rPr>
              <a:t>兰学</a:t>
            </a:r>
            <a:endParaRPr lang="zh-CN" altLang="en-US" sz="4000" b="1">
              <a:solidFill>
                <a:schemeClr val="accent5"/>
              </a:solidFill>
              <a:latin typeface="+mj-lt"/>
              <a:ea typeface="+mj-ea"/>
              <a:cs typeface="+mj-cs"/>
              <a:sym typeface="Calibri" panose="020F050202020403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687705" y="832485"/>
            <a:ext cx="3190240" cy="3866515"/>
          </a:xfrm>
          <a:prstGeom prst="rect">
            <a:avLst/>
          </a:prstGeom>
        </p:spPr>
      </p:pic>
      <p:pic>
        <p:nvPicPr>
          <p:cNvPr id="5" name="图片 4"/>
          <p:cNvPicPr>
            <a:picLocks noChangeAspect="1"/>
          </p:cNvPicPr>
          <p:nvPr/>
        </p:nvPicPr>
        <p:blipFill>
          <a:blip r:embed="rId2"/>
          <a:stretch>
            <a:fillRect/>
          </a:stretch>
        </p:blipFill>
        <p:spPr>
          <a:xfrm>
            <a:off x="4431665" y="832485"/>
            <a:ext cx="2996565" cy="3866515"/>
          </a:xfrm>
          <a:prstGeom prst="rect">
            <a:avLst/>
          </a:prstGeom>
        </p:spPr>
      </p:pic>
      <p:pic>
        <p:nvPicPr>
          <p:cNvPr id="6" name="图片 5"/>
          <p:cNvPicPr>
            <a:picLocks noChangeAspect="1"/>
          </p:cNvPicPr>
          <p:nvPr/>
        </p:nvPicPr>
        <p:blipFill>
          <a:blip r:embed="rId3"/>
          <a:stretch>
            <a:fillRect/>
          </a:stretch>
        </p:blipFill>
        <p:spPr>
          <a:xfrm>
            <a:off x="7841615" y="832485"/>
            <a:ext cx="3634105" cy="3866515"/>
          </a:xfrm>
          <a:prstGeom prst="rect">
            <a:avLst/>
          </a:prstGeom>
        </p:spPr>
      </p:pic>
      <p:sp>
        <p:nvSpPr>
          <p:cNvPr id="7" name="文本框 6"/>
          <p:cNvSpPr txBox="1"/>
          <p:nvPr/>
        </p:nvSpPr>
        <p:spPr>
          <a:xfrm>
            <a:off x="1012825" y="4977765"/>
            <a:ext cx="2519045" cy="706755"/>
          </a:xfrm>
          <a:prstGeom prst="rect">
            <a:avLst/>
          </a:prstGeom>
          <a:noFill/>
        </p:spPr>
        <p:txBody>
          <a:bodyPr wrap="square" rtlCol="0">
            <a:spAutoFit/>
          </a:bodyPr>
          <a:p>
            <a:r>
              <a:rPr lang="zh-CN" altLang="en-US" sz="4000"/>
              <a:t>高杉晋作</a:t>
            </a:r>
            <a:endParaRPr lang="zh-CN" altLang="en-US" sz="4000"/>
          </a:p>
        </p:txBody>
      </p:sp>
      <p:sp>
        <p:nvSpPr>
          <p:cNvPr id="8" name="文本框 7"/>
          <p:cNvSpPr txBox="1"/>
          <p:nvPr/>
        </p:nvSpPr>
        <p:spPr>
          <a:xfrm>
            <a:off x="4709160" y="4977765"/>
            <a:ext cx="2317115" cy="706755"/>
          </a:xfrm>
          <a:prstGeom prst="rect">
            <a:avLst/>
          </a:prstGeom>
          <a:noFill/>
        </p:spPr>
        <p:txBody>
          <a:bodyPr wrap="square" rtlCol="0">
            <a:spAutoFit/>
          </a:bodyPr>
          <a:p>
            <a:r>
              <a:rPr lang="zh-CN" altLang="en-US" sz="4000"/>
              <a:t>伊藤博文</a:t>
            </a:r>
            <a:endParaRPr lang="zh-CN" altLang="en-US" sz="4000"/>
          </a:p>
        </p:txBody>
      </p:sp>
      <p:sp>
        <p:nvSpPr>
          <p:cNvPr id="9" name="文本框 8"/>
          <p:cNvSpPr txBox="1"/>
          <p:nvPr/>
        </p:nvSpPr>
        <p:spPr>
          <a:xfrm>
            <a:off x="8629015" y="4977765"/>
            <a:ext cx="2385060" cy="706755"/>
          </a:xfrm>
          <a:prstGeom prst="rect">
            <a:avLst/>
          </a:prstGeom>
          <a:noFill/>
        </p:spPr>
        <p:txBody>
          <a:bodyPr wrap="square" rtlCol="0">
            <a:spAutoFit/>
          </a:bodyPr>
          <a:p>
            <a:r>
              <a:rPr lang="zh-CN" altLang="en-US" sz="4000"/>
              <a:t>西乡隆盛</a:t>
            </a:r>
            <a:endParaRPr lang="zh-CN" altLang="en-US" sz="4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
          <p:cNvSpPr>
            <a:spLocks noGrp="1"/>
          </p:cNvSpPr>
          <p:nvPr>
            <p:ph type="title"/>
          </p:nvPr>
        </p:nvSpPr>
        <p:spPr>
          <a:xfrm>
            <a:off x="2024063" y="642938"/>
            <a:ext cx="8258175" cy="774700"/>
          </a:xfrm>
        </p:spPr>
        <p:txBody>
          <a:bodyPr vert="horz" wrap="square" anchor="ctr"/>
          <a:p>
            <a:pPr>
              <a:buSzPct val="25000"/>
            </a:pPr>
            <a:r>
              <a:rPr lang="zh-CN" altLang="en-US" sz="4400" b="1" kern="1200">
                <a:solidFill>
                  <a:srgbClr val="FF0000"/>
                </a:solidFill>
                <a:latin typeface="Calibri" panose="020F0502020204030204" charset="0"/>
                <a:ea typeface="宋体" panose="02010600030101010101" pitchFamily="2" charset="-122"/>
                <a:sym typeface="Calibri" panose="020F0502020204030204" charset="0"/>
              </a:rPr>
              <a:t>锁国令</a:t>
            </a:r>
            <a:endParaRPr lang="zh-CN" altLang="en-US" sz="4400" b="1" kern="1200">
              <a:solidFill>
                <a:srgbClr val="FF0000"/>
              </a:solidFill>
              <a:latin typeface="Calibri" panose="020F0502020204030204" charset="0"/>
              <a:ea typeface="宋体" panose="02010600030101010101" pitchFamily="2" charset="-122"/>
              <a:sym typeface="Calibri" panose="020F0502020204030204" charset="0"/>
            </a:endParaRPr>
          </a:p>
        </p:txBody>
      </p:sp>
      <p:sp>
        <p:nvSpPr>
          <p:cNvPr id="15363" name="内容占位符 2"/>
          <p:cNvSpPr>
            <a:spLocks noGrp="1"/>
          </p:cNvSpPr>
          <p:nvPr>
            <p:ph idx="1"/>
          </p:nvPr>
        </p:nvSpPr>
        <p:spPr>
          <a:xfrm>
            <a:off x="1580515" y="1807210"/>
            <a:ext cx="9145905" cy="4206875"/>
          </a:xfrm>
          <a:ln>
            <a:solidFill>
              <a:srgbClr val="FF0000"/>
            </a:solidFill>
            <a:bevel/>
          </a:ln>
        </p:spPr>
        <p:txBody>
          <a:bodyPr vert="horz" wrap="square" anchor="t">
            <a:normAutofit/>
          </a:bodyPr>
          <a:p>
            <a:pPr marL="342900" indent="-342900" algn="l" defTabSz="0">
              <a:buSzPct val="25000"/>
              <a:buFont typeface="Arial" panose="020B0604020202020204" pitchFamily="34" charset="0"/>
              <a:buChar char="•"/>
            </a:pPr>
            <a:r>
              <a:rPr lang="en-US" altLang="zh-CN" sz="3200" b="1" kern="1200" dirty="0">
                <a:solidFill>
                  <a:schemeClr val="tx1"/>
                </a:solidFill>
                <a:latin typeface="Calibri" panose="020F0502020204030204" charset="0"/>
                <a:ea typeface="宋体" panose="02010600030101010101" pitchFamily="2" charset="-122"/>
                <a:sym typeface="Calibri" panose="020F0502020204030204" charset="0"/>
              </a:rPr>
              <a:t>1633</a:t>
            </a:r>
            <a:r>
              <a:rPr lang="zh-CN" altLang="en-US" sz="3200" b="1" kern="1200" dirty="0">
                <a:solidFill>
                  <a:schemeClr val="tx1"/>
                </a:solidFill>
                <a:latin typeface="Calibri" panose="020F0502020204030204" charset="0"/>
                <a:ea typeface="宋体" panose="02010600030101010101" pitchFamily="2" charset="-122"/>
                <a:sym typeface="Calibri" panose="020F0502020204030204" charset="0"/>
              </a:rPr>
              <a:t>年</a:t>
            </a:r>
            <a:r>
              <a:rPr lang="en-US" altLang="zh-CN" sz="3200" b="1" kern="1200" dirty="0">
                <a:solidFill>
                  <a:schemeClr val="tx1"/>
                </a:solidFill>
                <a:latin typeface="Calibri" panose="020F0502020204030204" charset="0"/>
                <a:ea typeface="宋体" panose="02010600030101010101" pitchFamily="2" charset="-122"/>
                <a:sym typeface="Calibri" panose="020F0502020204030204" charset="0"/>
              </a:rPr>
              <a:t>——1639</a:t>
            </a:r>
            <a:r>
              <a:rPr lang="zh-CN" altLang="en-US" sz="3200" b="1" kern="1200" dirty="0">
                <a:solidFill>
                  <a:schemeClr val="tx1"/>
                </a:solidFill>
                <a:latin typeface="Calibri" panose="020F0502020204030204" charset="0"/>
                <a:ea typeface="宋体" panose="02010600030101010101" pitchFamily="2" charset="-122"/>
                <a:sym typeface="Calibri" panose="020F0502020204030204" charset="0"/>
              </a:rPr>
              <a:t>年幕府政府先后五次下达“锁国令”，确立了“锁国体制”。</a:t>
            </a:r>
            <a:endParaRPr lang="en-US" altLang="zh-CN" sz="3200" b="1" kern="1200" dirty="0">
              <a:solidFill>
                <a:schemeClr val="tx1"/>
              </a:solidFill>
              <a:latin typeface="Calibri" panose="020F0502020204030204" charset="0"/>
              <a:ea typeface="宋体" panose="02010600030101010101" pitchFamily="2" charset="-122"/>
              <a:sym typeface="Calibri" panose="020F0502020204030204" charset="0"/>
            </a:endParaRPr>
          </a:p>
          <a:p>
            <a:pPr marL="342900" indent="-342900" algn="l" defTabSz="0">
              <a:buSzPct val="25000"/>
              <a:buFont typeface="Arial" panose="020B0604020202020204" pitchFamily="34" charset="0"/>
              <a:buChar char="•"/>
            </a:pPr>
            <a:r>
              <a:rPr lang="zh-CN" altLang="en-US" sz="3200" b="1" kern="1200" dirty="0">
                <a:solidFill>
                  <a:schemeClr val="tx1"/>
                </a:solidFill>
                <a:latin typeface="Calibri" panose="020F0502020204030204" charset="0"/>
                <a:ea typeface="宋体" panose="02010600030101010101" pitchFamily="2" charset="-122"/>
                <a:sym typeface="Calibri" panose="020F0502020204030204" charset="0"/>
              </a:rPr>
              <a:t>（</a:t>
            </a:r>
            <a:r>
              <a:rPr lang="en-US" altLang="zh-CN" sz="3200" b="1" kern="1200" dirty="0">
                <a:solidFill>
                  <a:schemeClr val="tx1"/>
                </a:solidFill>
                <a:latin typeface="Calibri" panose="020F0502020204030204" charset="0"/>
                <a:ea typeface="宋体" panose="02010600030101010101" pitchFamily="2" charset="-122"/>
                <a:sym typeface="Calibri" panose="020F0502020204030204" charset="0"/>
              </a:rPr>
              <a:t>1</a:t>
            </a:r>
            <a:r>
              <a:rPr lang="zh-CN" altLang="en-US" sz="3200" b="1" kern="1200" dirty="0">
                <a:solidFill>
                  <a:schemeClr val="tx1"/>
                </a:solidFill>
                <a:latin typeface="Calibri" panose="020F0502020204030204" charset="0"/>
                <a:ea typeface="宋体" panose="02010600030101010101" pitchFamily="2" charset="-122"/>
                <a:sym typeface="Calibri" panose="020F0502020204030204" charset="0"/>
              </a:rPr>
              <a:t>）禁止日本船出海贸易和日本人与海外往来，偷渡者处死刑；</a:t>
            </a:r>
            <a:endParaRPr lang="en-US" altLang="zh-CN" sz="3200" b="1" kern="1200" dirty="0">
              <a:solidFill>
                <a:schemeClr val="tx1"/>
              </a:solidFill>
              <a:latin typeface="Calibri" panose="020F0502020204030204" charset="0"/>
              <a:ea typeface="宋体" panose="02010600030101010101" pitchFamily="2" charset="-122"/>
              <a:sym typeface="Calibri" panose="020F0502020204030204" charset="0"/>
            </a:endParaRPr>
          </a:p>
          <a:p>
            <a:pPr marL="342900" indent="-342900" algn="l" defTabSz="0">
              <a:buSzPct val="25000"/>
              <a:buFont typeface="Arial" panose="020B0604020202020204" pitchFamily="34" charset="0"/>
              <a:buChar char="•"/>
            </a:pPr>
            <a:r>
              <a:rPr lang="zh-CN" altLang="en-US" sz="3200" b="1" kern="1200" dirty="0">
                <a:solidFill>
                  <a:schemeClr val="tx1"/>
                </a:solidFill>
                <a:latin typeface="Calibri" panose="020F0502020204030204" charset="0"/>
                <a:ea typeface="宋体" panose="02010600030101010101" pitchFamily="2" charset="-122"/>
                <a:sym typeface="Calibri" panose="020F0502020204030204" charset="0"/>
              </a:rPr>
              <a:t>（</a:t>
            </a:r>
            <a:r>
              <a:rPr lang="en-US" altLang="zh-CN" sz="3200" b="1" kern="1200" dirty="0">
                <a:solidFill>
                  <a:schemeClr val="tx1"/>
                </a:solidFill>
                <a:latin typeface="Calibri" panose="020F0502020204030204" charset="0"/>
                <a:ea typeface="宋体" panose="02010600030101010101" pitchFamily="2" charset="-122"/>
                <a:sym typeface="Calibri" panose="020F0502020204030204" charset="0"/>
              </a:rPr>
              <a:t>2</a:t>
            </a:r>
            <a:r>
              <a:rPr lang="zh-CN" altLang="en-US" sz="3200" b="1" kern="1200" dirty="0">
                <a:solidFill>
                  <a:schemeClr val="tx1"/>
                </a:solidFill>
                <a:latin typeface="Calibri" panose="020F0502020204030204" charset="0"/>
                <a:ea typeface="宋体" panose="02010600030101010101" pitchFamily="2" charset="-122"/>
                <a:sym typeface="Calibri" panose="020F0502020204030204" charset="0"/>
              </a:rPr>
              <a:t>）取缔天主教传教，对潜入日本者应予以告发和逮捕。</a:t>
            </a:r>
            <a:endParaRPr lang="en-US" altLang="zh-CN" sz="3200" b="1" kern="1200" dirty="0">
              <a:solidFill>
                <a:schemeClr val="tx1"/>
              </a:solidFill>
              <a:latin typeface="Calibri" panose="020F0502020204030204" charset="0"/>
              <a:ea typeface="宋体" panose="02010600030101010101" pitchFamily="2" charset="-122"/>
              <a:sym typeface="Calibri" panose="020F0502020204030204" charset="0"/>
            </a:endParaRPr>
          </a:p>
          <a:p>
            <a:pPr marL="342900" indent="-342900" algn="l" defTabSz="0">
              <a:buSzPct val="25000"/>
              <a:buFont typeface="Arial" panose="020B0604020202020204" pitchFamily="34" charset="0"/>
              <a:buChar char="•"/>
            </a:pPr>
            <a:r>
              <a:rPr lang="zh-CN" altLang="en-US" sz="3200" b="1" kern="1200" dirty="0">
                <a:solidFill>
                  <a:schemeClr val="tx1"/>
                </a:solidFill>
                <a:latin typeface="Calibri" panose="020F0502020204030204" charset="0"/>
                <a:ea typeface="宋体" panose="02010600030101010101" pitchFamily="2" charset="-122"/>
                <a:sym typeface="Calibri" panose="020F0502020204030204" charset="0"/>
              </a:rPr>
              <a:t>（</a:t>
            </a:r>
            <a:r>
              <a:rPr lang="en-US" altLang="zh-CN" sz="3200" b="1" kern="1200" dirty="0">
                <a:solidFill>
                  <a:schemeClr val="tx1"/>
                </a:solidFill>
                <a:latin typeface="Calibri" panose="020F0502020204030204" charset="0"/>
                <a:ea typeface="宋体" panose="02010600030101010101" pitchFamily="2" charset="-122"/>
                <a:sym typeface="Calibri" panose="020F0502020204030204" charset="0"/>
              </a:rPr>
              <a:t>3</a:t>
            </a:r>
            <a:r>
              <a:rPr lang="zh-CN" altLang="en-US" sz="3200" b="1" kern="1200" dirty="0">
                <a:solidFill>
                  <a:schemeClr val="tx1"/>
                </a:solidFill>
                <a:latin typeface="Calibri" panose="020F0502020204030204" charset="0"/>
                <a:ea typeface="宋体" panose="02010600030101010101" pitchFamily="2" charset="-122"/>
                <a:sym typeface="Calibri" panose="020F0502020204030204" charset="0"/>
              </a:rPr>
              <a:t>）对驶抵日本的外国船实行严密监视，贸易活动由幕府严格管制。（贸易统制）</a:t>
            </a:r>
            <a:endParaRPr lang="zh-CN" altLang="en-US" sz="3200" b="1" kern="1200" dirty="0">
              <a:solidFill>
                <a:srgbClr val="FFFF00"/>
              </a:solidFill>
              <a:latin typeface="Calibri" panose="020F0502020204030204" charset="0"/>
              <a:ea typeface="宋体" panose="02010600030101010101" pitchFamily="2" charset="-122"/>
              <a:sym typeface="Calibri" panose="020F0502020204030204"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2323</Words>
  <Application>WPS 演示</Application>
  <PresentationFormat>宽屏</PresentationFormat>
  <Paragraphs>240</Paragraphs>
  <Slides>31</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31</vt:i4>
      </vt:variant>
    </vt:vector>
  </HeadingPairs>
  <TitlesOfParts>
    <vt:vector size="49" baseType="lpstr">
      <vt:lpstr>Arial</vt:lpstr>
      <vt:lpstr>宋体</vt:lpstr>
      <vt:lpstr>Wingdings</vt:lpstr>
      <vt:lpstr>Calibri</vt:lpstr>
      <vt:lpstr>华文楷体</vt:lpstr>
      <vt:lpstr>Times New Roman</vt:lpstr>
      <vt:lpstr>黑体</vt:lpstr>
      <vt:lpstr>Verdana</vt:lpstr>
      <vt:lpstr>楷体_GB2312</vt:lpstr>
      <vt:lpstr>Calibri Light</vt:lpstr>
      <vt:lpstr>微软雅黑</vt:lpstr>
      <vt:lpstr>Arial Unicode MS</vt:lpstr>
      <vt:lpstr>华文中宋</vt:lpstr>
      <vt:lpstr>Symbol</vt:lpstr>
      <vt:lpstr>方正北魏楷书简体</vt:lpstr>
      <vt:lpstr>华文新魏</vt:lpstr>
      <vt:lpstr>新宋体</vt:lpstr>
      <vt:lpstr>Office 主题</vt:lpstr>
      <vt:lpstr>第八单元  日本明治维新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锁国令</vt:lpstr>
      <vt:lpstr>黑船事件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四民平等</vt:lpstr>
      <vt:lpstr>PowerPoint 演示文稿</vt:lpstr>
      <vt:lpstr>PowerPoint 演示文稿</vt:lpstr>
      <vt:lpstr>PowerPoint 演示文稿</vt:lpstr>
      <vt:lpstr>《关于殖产兴业建议书》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糖宝</cp:lastModifiedBy>
  <cp:revision>29</cp:revision>
  <dcterms:created xsi:type="dcterms:W3CDTF">2018-03-23T13:30:00Z</dcterms:created>
  <dcterms:modified xsi:type="dcterms:W3CDTF">2018-03-30T03:06:22Z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2052-10.1.0.7233</vt:lpwstr>
  </property>
</Properties>
</file>